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166"/>
  </p:notesMasterIdLst>
  <p:handoutMasterIdLst>
    <p:handoutMasterId r:id="rId167"/>
  </p:handoutMasterIdLst>
  <p:sldIdLst>
    <p:sldId id="408" r:id="rId2"/>
    <p:sldId id="506" r:id="rId3"/>
    <p:sldId id="507" r:id="rId4"/>
    <p:sldId id="512" r:id="rId5"/>
    <p:sldId id="668" r:id="rId6"/>
    <p:sldId id="670" r:id="rId7"/>
    <p:sldId id="667" r:id="rId8"/>
    <p:sldId id="669" r:id="rId9"/>
    <p:sldId id="671" r:id="rId10"/>
    <p:sldId id="672" r:id="rId11"/>
    <p:sldId id="673" r:id="rId12"/>
    <p:sldId id="674" r:id="rId13"/>
    <p:sldId id="508" r:id="rId14"/>
    <p:sldId id="510" r:id="rId15"/>
    <p:sldId id="513" r:id="rId16"/>
    <p:sldId id="514" r:id="rId17"/>
    <p:sldId id="515" r:id="rId18"/>
    <p:sldId id="633" r:id="rId19"/>
    <p:sldId id="516" r:id="rId20"/>
    <p:sldId id="517" r:id="rId21"/>
    <p:sldId id="518" r:id="rId22"/>
    <p:sldId id="649" r:id="rId23"/>
    <p:sldId id="519" r:id="rId24"/>
    <p:sldId id="520" r:id="rId25"/>
    <p:sldId id="521" r:id="rId26"/>
    <p:sldId id="522" r:id="rId27"/>
    <p:sldId id="523" r:id="rId28"/>
    <p:sldId id="524" r:id="rId29"/>
    <p:sldId id="525" r:id="rId30"/>
    <p:sldId id="526" r:id="rId31"/>
    <p:sldId id="527" r:id="rId32"/>
    <p:sldId id="528" r:id="rId33"/>
    <p:sldId id="529" r:id="rId34"/>
    <p:sldId id="530" r:id="rId35"/>
    <p:sldId id="531" r:id="rId36"/>
    <p:sldId id="532" r:id="rId37"/>
    <p:sldId id="533" r:id="rId38"/>
    <p:sldId id="534" r:id="rId39"/>
    <p:sldId id="535" r:id="rId40"/>
    <p:sldId id="536" r:id="rId41"/>
    <p:sldId id="537" r:id="rId42"/>
    <p:sldId id="538" r:id="rId43"/>
    <p:sldId id="539" r:id="rId44"/>
    <p:sldId id="677" r:id="rId45"/>
    <p:sldId id="675" r:id="rId46"/>
    <p:sldId id="540" r:id="rId47"/>
    <p:sldId id="541" r:id="rId48"/>
    <p:sldId id="542" r:id="rId49"/>
    <p:sldId id="544" r:id="rId50"/>
    <p:sldId id="683" r:id="rId51"/>
    <p:sldId id="545" r:id="rId52"/>
    <p:sldId id="546" r:id="rId53"/>
    <p:sldId id="684" r:id="rId54"/>
    <p:sldId id="685" r:id="rId55"/>
    <p:sldId id="686" r:id="rId56"/>
    <p:sldId id="687" r:id="rId57"/>
    <p:sldId id="547" r:id="rId58"/>
    <p:sldId id="549" r:id="rId59"/>
    <p:sldId id="550" r:id="rId60"/>
    <p:sldId id="551" r:id="rId61"/>
    <p:sldId id="552" r:id="rId62"/>
    <p:sldId id="553" r:id="rId63"/>
    <p:sldId id="554" r:id="rId64"/>
    <p:sldId id="555" r:id="rId65"/>
    <p:sldId id="688" r:id="rId66"/>
    <p:sldId id="556" r:id="rId67"/>
    <p:sldId id="689" r:id="rId68"/>
    <p:sldId id="557" r:id="rId69"/>
    <p:sldId id="558" r:id="rId70"/>
    <p:sldId id="559" r:id="rId71"/>
    <p:sldId id="560" r:id="rId72"/>
    <p:sldId id="561" r:id="rId73"/>
    <p:sldId id="562" r:id="rId74"/>
    <p:sldId id="563" r:id="rId75"/>
    <p:sldId id="564" r:id="rId76"/>
    <p:sldId id="566" r:id="rId77"/>
    <p:sldId id="690" r:id="rId78"/>
    <p:sldId id="691" r:id="rId79"/>
    <p:sldId id="692" r:id="rId80"/>
    <p:sldId id="567" r:id="rId81"/>
    <p:sldId id="568" r:id="rId82"/>
    <p:sldId id="570" r:id="rId83"/>
    <p:sldId id="569" r:id="rId84"/>
    <p:sldId id="571" r:id="rId85"/>
    <p:sldId id="572" r:id="rId86"/>
    <p:sldId id="573" r:id="rId87"/>
    <p:sldId id="574" r:id="rId88"/>
    <p:sldId id="575" r:id="rId89"/>
    <p:sldId id="577" r:id="rId90"/>
    <p:sldId id="576" r:id="rId91"/>
    <p:sldId id="578" r:id="rId92"/>
    <p:sldId id="579" r:id="rId93"/>
    <p:sldId id="580" r:id="rId94"/>
    <p:sldId id="581" r:id="rId95"/>
    <p:sldId id="583" r:id="rId96"/>
    <p:sldId id="582" r:id="rId97"/>
    <p:sldId id="584" r:id="rId98"/>
    <p:sldId id="585" r:id="rId99"/>
    <p:sldId id="586" r:id="rId100"/>
    <p:sldId id="587" r:id="rId101"/>
    <p:sldId id="588" r:id="rId102"/>
    <p:sldId id="589" r:id="rId103"/>
    <p:sldId id="590" r:id="rId104"/>
    <p:sldId id="591" r:id="rId105"/>
    <p:sldId id="592" r:id="rId106"/>
    <p:sldId id="593" r:id="rId107"/>
    <p:sldId id="594" r:id="rId108"/>
    <p:sldId id="595" r:id="rId109"/>
    <p:sldId id="596" r:id="rId110"/>
    <p:sldId id="597" r:id="rId111"/>
    <p:sldId id="598" r:id="rId112"/>
    <p:sldId id="599" r:id="rId113"/>
    <p:sldId id="600" r:id="rId114"/>
    <p:sldId id="601" r:id="rId115"/>
    <p:sldId id="602" r:id="rId116"/>
    <p:sldId id="603" r:id="rId117"/>
    <p:sldId id="605" r:id="rId118"/>
    <p:sldId id="606" r:id="rId119"/>
    <p:sldId id="637" r:id="rId120"/>
    <p:sldId id="607" r:id="rId121"/>
    <p:sldId id="608" r:id="rId122"/>
    <p:sldId id="609" r:id="rId123"/>
    <p:sldId id="610" r:id="rId124"/>
    <p:sldId id="638" r:id="rId125"/>
    <p:sldId id="611" r:id="rId126"/>
    <p:sldId id="639" r:id="rId127"/>
    <p:sldId id="612" r:id="rId128"/>
    <p:sldId id="613" r:id="rId129"/>
    <p:sldId id="614" r:id="rId130"/>
    <p:sldId id="615" r:id="rId131"/>
    <p:sldId id="616" r:id="rId132"/>
    <p:sldId id="617" r:id="rId133"/>
    <p:sldId id="693" r:id="rId134"/>
    <p:sldId id="694" r:id="rId135"/>
    <p:sldId id="696" r:id="rId136"/>
    <p:sldId id="695" r:id="rId137"/>
    <p:sldId id="697" r:id="rId138"/>
    <p:sldId id="678" r:id="rId139"/>
    <p:sldId id="679" r:id="rId140"/>
    <p:sldId id="680" r:id="rId141"/>
    <p:sldId id="681" r:id="rId142"/>
    <p:sldId id="618" r:id="rId143"/>
    <p:sldId id="682" r:id="rId144"/>
    <p:sldId id="643" r:id="rId145"/>
    <p:sldId id="644" r:id="rId146"/>
    <p:sldId id="645" r:id="rId147"/>
    <p:sldId id="646" r:id="rId148"/>
    <p:sldId id="642" r:id="rId149"/>
    <p:sldId id="620" r:id="rId150"/>
    <p:sldId id="647" r:id="rId151"/>
    <p:sldId id="621" r:id="rId152"/>
    <p:sldId id="640" r:id="rId153"/>
    <p:sldId id="636" r:id="rId154"/>
    <p:sldId id="652" r:id="rId155"/>
    <p:sldId id="653" r:id="rId156"/>
    <p:sldId id="635" r:id="rId157"/>
    <p:sldId id="622" r:id="rId158"/>
    <p:sldId id="623" r:id="rId159"/>
    <p:sldId id="624" r:id="rId160"/>
    <p:sldId id="625" r:id="rId161"/>
    <p:sldId id="626" r:id="rId162"/>
    <p:sldId id="631" r:id="rId163"/>
    <p:sldId id="632" r:id="rId164"/>
    <p:sldId id="654" r:id="rId165"/>
  </p:sldIdLst>
  <p:sldSz cx="9144000" cy="6858000" type="screen4x3"/>
  <p:notesSz cx="9939338" cy="6807200"/>
  <p:defaultTextStyle>
    <a:defPPr>
      <a:defRPr lang="en-US"/>
    </a:defPPr>
    <a:lvl1pPr algn="ctr" rtl="0" fontAlgn="base">
      <a:spcBef>
        <a:spcPct val="0"/>
      </a:spcBef>
      <a:spcAft>
        <a:spcPct val="0"/>
      </a:spcAft>
      <a:defRPr sz="2400" b="1"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sz="2400" b="1"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sz="2400" b="1"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sz="2400" b="1"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sz="2400" b="1" kern="1200">
        <a:solidFill>
          <a:schemeClr val="tx1"/>
        </a:solidFill>
        <a:latin typeface="Times New Roman" pitchFamily="18" charset="0"/>
        <a:ea typeface="宋体" pitchFamily="2" charset="-122"/>
        <a:cs typeface="+mn-cs"/>
      </a:defRPr>
    </a:lvl5pPr>
    <a:lvl6pPr marL="2286000" algn="l" defTabSz="914400" rtl="0" eaLnBrk="1" latinLnBrk="0" hangingPunct="1">
      <a:defRPr sz="2400" b="1" kern="1200">
        <a:solidFill>
          <a:schemeClr val="tx1"/>
        </a:solidFill>
        <a:latin typeface="Times New Roman" pitchFamily="18" charset="0"/>
        <a:ea typeface="宋体" pitchFamily="2" charset="-122"/>
        <a:cs typeface="+mn-cs"/>
      </a:defRPr>
    </a:lvl6pPr>
    <a:lvl7pPr marL="2743200" algn="l" defTabSz="914400" rtl="0" eaLnBrk="1" latinLnBrk="0" hangingPunct="1">
      <a:defRPr sz="2400" b="1" kern="1200">
        <a:solidFill>
          <a:schemeClr val="tx1"/>
        </a:solidFill>
        <a:latin typeface="Times New Roman" pitchFamily="18" charset="0"/>
        <a:ea typeface="宋体" pitchFamily="2" charset="-122"/>
        <a:cs typeface="+mn-cs"/>
      </a:defRPr>
    </a:lvl7pPr>
    <a:lvl8pPr marL="3200400" algn="l" defTabSz="914400" rtl="0" eaLnBrk="1" latinLnBrk="0" hangingPunct="1">
      <a:defRPr sz="2400" b="1" kern="1200">
        <a:solidFill>
          <a:schemeClr val="tx1"/>
        </a:solidFill>
        <a:latin typeface="Times New Roman" pitchFamily="18" charset="0"/>
        <a:ea typeface="宋体" pitchFamily="2" charset="-122"/>
        <a:cs typeface="+mn-cs"/>
      </a:defRPr>
    </a:lvl8pPr>
    <a:lvl9pPr marL="3657600" algn="l" defTabSz="914400" rtl="0" eaLnBrk="1" latinLnBrk="0" hangingPunct="1">
      <a:defRPr sz="2400"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4">
          <p15:clr>
            <a:srgbClr val="A4A3A4"/>
          </p15:clr>
        </p15:guide>
        <p15:guide id="2" pos="313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99"/>
    <a:srgbClr val="008000"/>
    <a:srgbClr val="C9FFC9"/>
    <a:srgbClr val="FFD9FF"/>
    <a:srgbClr val="CC0099"/>
    <a:srgbClr val="E1FFE1"/>
    <a:srgbClr val="00CC00"/>
    <a:srgbClr val="FF0000"/>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715" autoAdjust="0"/>
    <p:restoredTop sz="96437" autoAdjust="0"/>
  </p:normalViewPr>
  <p:slideViewPr>
    <p:cSldViewPr>
      <p:cViewPr varScale="1">
        <p:scale>
          <a:sx n="109" d="100"/>
          <a:sy n="109" d="100"/>
        </p:scale>
        <p:origin x="222" y="10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66" d="100"/>
        <a:sy n="66" d="100"/>
      </p:scale>
      <p:origin x="0" y="2316"/>
    </p:cViewPr>
  </p:sorterViewPr>
  <p:notesViewPr>
    <p:cSldViewPr>
      <p:cViewPr varScale="1">
        <p:scale>
          <a:sx n="104" d="100"/>
          <a:sy n="104" d="100"/>
        </p:scale>
        <p:origin x="-984" y="-90"/>
      </p:cViewPr>
      <p:guideLst>
        <p:guide orient="horz" pos="2144"/>
        <p:guide pos="3131"/>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_rels/viewProps.xml.rels><?xml version="1.0" encoding="UTF-8" standalone="yes"?>
<Relationships xmlns="http://schemas.openxmlformats.org/package/2006/relationships"><Relationship Id="rId8" Type="http://schemas.openxmlformats.org/officeDocument/2006/relationships/slide" Target="slides/slide158.xml"/><Relationship Id="rId3" Type="http://schemas.openxmlformats.org/officeDocument/2006/relationships/slide" Target="slides/slide42.xml"/><Relationship Id="rId7" Type="http://schemas.openxmlformats.org/officeDocument/2006/relationships/slide" Target="slides/slide143.xml"/><Relationship Id="rId2" Type="http://schemas.openxmlformats.org/officeDocument/2006/relationships/slide" Target="slides/slide3.xml"/><Relationship Id="rId1" Type="http://schemas.openxmlformats.org/officeDocument/2006/relationships/slide" Target="slides/slide1.xml"/><Relationship Id="rId6" Type="http://schemas.openxmlformats.org/officeDocument/2006/relationships/slide" Target="slides/slide116.xml"/><Relationship Id="rId5" Type="http://schemas.openxmlformats.org/officeDocument/2006/relationships/slide" Target="slides/slide114.xml"/><Relationship Id="rId4" Type="http://schemas.openxmlformats.org/officeDocument/2006/relationships/slide" Target="slides/slide7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4" Type="http://schemas.openxmlformats.org/officeDocument/2006/relationships/image" Target="../media/image5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0098" name="Rectangle 2"/>
          <p:cNvSpPr>
            <a:spLocks noGrp="1" noChangeArrowheads="1"/>
          </p:cNvSpPr>
          <p:nvPr>
            <p:ph type="hdr" sz="quarter"/>
          </p:nvPr>
        </p:nvSpPr>
        <p:spPr bwMode="auto">
          <a:xfrm>
            <a:off x="0" y="0"/>
            <a:ext cx="4306888"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b="0"/>
            </a:lvl1pPr>
          </a:lstStyle>
          <a:p>
            <a:endParaRPr lang="zh-CN" altLang="en-US"/>
          </a:p>
        </p:txBody>
      </p:sp>
      <p:sp>
        <p:nvSpPr>
          <p:cNvPr id="260099" name="Rectangle 3"/>
          <p:cNvSpPr>
            <a:spLocks noGrp="1" noChangeArrowheads="1"/>
          </p:cNvSpPr>
          <p:nvPr>
            <p:ph type="dt" sz="quarter" idx="1"/>
          </p:nvPr>
        </p:nvSpPr>
        <p:spPr bwMode="auto">
          <a:xfrm>
            <a:off x="5630863" y="0"/>
            <a:ext cx="4306887"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a:lvl1pPr>
          </a:lstStyle>
          <a:p>
            <a:endParaRPr lang="en-US" altLang="zh-CN"/>
          </a:p>
        </p:txBody>
      </p:sp>
      <p:sp>
        <p:nvSpPr>
          <p:cNvPr id="260100" name="Rectangle 4"/>
          <p:cNvSpPr>
            <a:spLocks noGrp="1" noChangeArrowheads="1"/>
          </p:cNvSpPr>
          <p:nvPr>
            <p:ph type="ftr" sz="quarter" idx="2"/>
          </p:nvPr>
        </p:nvSpPr>
        <p:spPr bwMode="auto">
          <a:xfrm>
            <a:off x="0" y="6465888"/>
            <a:ext cx="4306888"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b="0"/>
            </a:lvl1pPr>
          </a:lstStyle>
          <a:p>
            <a:endParaRPr lang="en-US" altLang="zh-CN"/>
          </a:p>
        </p:txBody>
      </p:sp>
      <p:sp>
        <p:nvSpPr>
          <p:cNvPr id="260101" name="Rectangle 5"/>
          <p:cNvSpPr>
            <a:spLocks noGrp="1" noChangeArrowheads="1"/>
          </p:cNvSpPr>
          <p:nvPr>
            <p:ph type="sldNum" sz="quarter" idx="3"/>
          </p:nvPr>
        </p:nvSpPr>
        <p:spPr bwMode="auto">
          <a:xfrm>
            <a:off x="5630863" y="6465888"/>
            <a:ext cx="4306887"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lvl1pPr>
          </a:lstStyle>
          <a:p>
            <a:fld id="{E5C71E5D-7221-493A-BF2C-505ECB835088}" type="slidenum">
              <a:rPr lang="zh-CN" altLang="en-US"/>
              <a:pPr/>
              <a:t>‹#›</a:t>
            </a:fld>
            <a:endParaRPr lang="en-US" altLang="zh-CN"/>
          </a:p>
        </p:txBody>
      </p:sp>
    </p:spTree>
    <p:extLst>
      <p:ext uri="{BB962C8B-B14F-4D97-AF65-F5344CB8AC3E}">
        <p14:creationId xmlns:p14="http://schemas.microsoft.com/office/powerpoint/2010/main" val="35199205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4306888"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b="0">
                <a:ea typeface="黑体" pitchFamily="2" charset="-122"/>
              </a:defRPr>
            </a:lvl1pPr>
          </a:lstStyle>
          <a:p>
            <a:endParaRPr lang="zh-CN" altLang="en-US"/>
          </a:p>
        </p:txBody>
      </p:sp>
      <p:sp>
        <p:nvSpPr>
          <p:cNvPr id="161795" name="Rectangle 3"/>
          <p:cNvSpPr>
            <a:spLocks noGrp="1" noChangeArrowheads="1"/>
          </p:cNvSpPr>
          <p:nvPr>
            <p:ph type="dt" idx="1"/>
          </p:nvPr>
        </p:nvSpPr>
        <p:spPr bwMode="auto">
          <a:xfrm>
            <a:off x="5632450" y="0"/>
            <a:ext cx="4306888"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a:ea typeface="黑体" pitchFamily="2" charset="-122"/>
              </a:defRPr>
            </a:lvl1pPr>
          </a:lstStyle>
          <a:p>
            <a:endParaRPr lang="en-US" altLang="zh-CN"/>
          </a:p>
        </p:txBody>
      </p:sp>
      <p:sp>
        <p:nvSpPr>
          <p:cNvPr id="161796" name="Rectangle 4"/>
          <p:cNvSpPr>
            <a:spLocks noGrp="1" noRot="1" noChangeAspect="1" noChangeArrowheads="1" noTextEdit="1"/>
          </p:cNvSpPr>
          <p:nvPr>
            <p:ph type="sldImg" idx="2"/>
          </p:nvPr>
        </p:nvSpPr>
        <p:spPr bwMode="auto">
          <a:xfrm>
            <a:off x="3267075" y="511175"/>
            <a:ext cx="3403600" cy="2552700"/>
          </a:xfrm>
          <a:prstGeom prst="rect">
            <a:avLst/>
          </a:prstGeom>
          <a:noFill/>
          <a:ln w="9525">
            <a:solidFill>
              <a:srgbClr val="000000"/>
            </a:solidFill>
            <a:miter lim="800000"/>
            <a:headEnd/>
            <a:tailEnd/>
          </a:ln>
          <a:effectLst/>
        </p:spPr>
      </p:sp>
      <p:sp>
        <p:nvSpPr>
          <p:cNvPr id="161797" name="Rectangle 5"/>
          <p:cNvSpPr>
            <a:spLocks noGrp="1" noChangeArrowheads="1"/>
          </p:cNvSpPr>
          <p:nvPr>
            <p:ph type="body" sz="quarter" idx="3"/>
          </p:nvPr>
        </p:nvSpPr>
        <p:spPr bwMode="auto">
          <a:xfrm>
            <a:off x="1325563" y="3233738"/>
            <a:ext cx="7288212" cy="3062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1798" name="Rectangle 6"/>
          <p:cNvSpPr>
            <a:spLocks noGrp="1" noChangeArrowheads="1"/>
          </p:cNvSpPr>
          <p:nvPr>
            <p:ph type="ftr" sz="quarter" idx="4"/>
          </p:nvPr>
        </p:nvSpPr>
        <p:spPr bwMode="auto">
          <a:xfrm>
            <a:off x="0" y="6467475"/>
            <a:ext cx="4306888"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b="0">
                <a:ea typeface="黑体" pitchFamily="2" charset="-122"/>
              </a:defRPr>
            </a:lvl1pPr>
          </a:lstStyle>
          <a:p>
            <a:endParaRPr lang="en-US" altLang="zh-CN"/>
          </a:p>
        </p:txBody>
      </p:sp>
      <p:sp>
        <p:nvSpPr>
          <p:cNvPr id="161799" name="Rectangle 7"/>
          <p:cNvSpPr>
            <a:spLocks noGrp="1" noChangeArrowheads="1"/>
          </p:cNvSpPr>
          <p:nvPr>
            <p:ph type="sldNum" sz="quarter" idx="5"/>
          </p:nvPr>
        </p:nvSpPr>
        <p:spPr bwMode="auto">
          <a:xfrm>
            <a:off x="5632450" y="6467475"/>
            <a:ext cx="4306888"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ea typeface="黑体" pitchFamily="2" charset="-122"/>
              </a:defRPr>
            </a:lvl1pPr>
          </a:lstStyle>
          <a:p>
            <a:fld id="{B9BF440A-1689-4FA6-A254-930B21069B78}" type="slidenum">
              <a:rPr lang="zh-CN" altLang="en-US"/>
              <a:pPr/>
              <a:t>‹#›</a:t>
            </a:fld>
            <a:endParaRPr lang="en-US" altLang="zh-CN"/>
          </a:p>
        </p:txBody>
      </p:sp>
    </p:spTree>
    <p:extLst>
      <p:ext uri="{BB962C8B-B14F-4D97-AF65-F5344CB8AC3E}">
        <p14:creationId xmlns:p14="http://schemas.microsoft.com/office/powerpoint/2010/main" val="340217428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Wingdings" pitchFamily="2" charset="2"/>
              </a:rPr>
              <a:t></a:t>
            </a:r>
            <a:endParaRPr lang="zh-CN" altLang="en-US" dirty="0"/>
          </a:p>
        </p:txBody>
      </p:sp>
      <p:sp>
        <p:nvSpPr>
          <p:cNvPr id="4" name="灯片编号占位符 3"/>
          <p:cNvSpPr>
            <a:spLocks noGrp="1"/>
          </p:cNvSpPr>
          <p:nvPr>
            <p:ph type="sldNum" sz="quarter" idx="5"/>
          </p:nvPr>
        </p:nvSpPr>
        <p:spPr/>
        <p:txBody>
          <a:bodyPr/>
          <a:lstStyle/>
          <a:p>
            <a:fld id="{B9BF440A-1689-4FA6-A254-930B21069B78}" type="slidenum">
              <a:rPr lang="zh-CN" altLang="en-US" smtClean="0"/>
              <a:pPr/>
              <a:t>4</a:t>
            </a:fld>
            <a:endParaRPr lang="en-US" altLang="zh-CN"/>
          </a:p>
        </p:txBody>
      </p:sp>
    </p:spTree>
    <p:extLst>
      <p:ext uri="{BB962C8B-B14F-4D97-AF65-F5344CB8AC3E}">
        <p14:creationId xmlns:p14="http://schemas.microsoft.com/office/powerpoint/2010/main" val="2258378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两级时序：产生“节拍”和“</a:t>
            </a:r>
            <a:r>
              <a:rPr lang="en-US" altLang="zh-CN" dirty="0"/>
              <a:t>CPU</a:t>
            </a:r>
            <a:r>
              <a:rPr lang="zh-CN" altLang="en-US" dirty="0"/>
              <a:t>周期”两种时间信号。</a:t>
            </a:r>
            <a:endParaRPr lang="en-US" altLang="zh-CN" dirty="0"/>
          </a:p>
          <a:p>
            <a:r>
              <a:rPr lang="zh-CN" altLang="en-US" dirty="0"/>
              <a:t>定长</a:t>
            </a:r>
            <a:r>
              <a:rPr lang="en-US" altLang="zh-CN" dirty="0"/>
              <a:t>CPU</a:t>
            </a:r>
            <a:r>
              <a:rPr lang="zh-CN" altLang="en-US" dirty="0"/>
              <a:t>周期：</a:t>
            </a:r>
            <a:r>
              <a:rPr lang="en-US" altLang="zh-CN" dirty="0"/>
              <a:t>CPU</a:t>
            </a:r>
            <a:r>
              <a:rPr lang="zh-CN" altLang="en-US" dirty="0"/>
              <a:t>周期中的节拍数固定 → 实现简单</a:t>
            </a:r>
          </a:p>
          <a:p>
            <a:r>
              <a:rPr lang="zh-CN" altLang="en-US" dirty="0"/>
              <a:t>* 将</a:t>
            </a:r>
            <a:r>
              <a:rPr lang="en-US" altLang="zh-CN" dirty="0"/>
              <a:t>CPU</a:t>
            </a:r>
            <a:r>
              <a:rPr lang="zh-CN" altLang="en-US" dirty="0"/>
              <a:t>周期中的节拍数规定为：所有</a:t>
            </a:r>
            <a:r>
              <a:rPr lang="en-US" altLang="zh-CN" dirty="0"/>
              <a:t>CPU</a:t>
            </a:r>
            <a:r>
              <a:rPr lang="zh-CN" altLang="en-US" dirty="0"/>
              <a:t>周期所需时间节拍数的最大者</a:t>
            </a:r>
          </a:p>
          <a:p>
            <a:r>
              <a:rPr lang="zh-CN" altLang="en-US" dirty="0"/>
              <a:t>* 对于操作比较简单的指令，会出现空闲节拍，造成指令执行时间增长，</a:t>
            </a:r>
            <a:r>
              <a:rPr lang="en-US" altLang="zh-CN" dirty="0"/>
              <a:t>CPU</a:t>
            </a:r>
            <a:r>
              <a:rPr lang="zh-CN" altLang="en-US" dirty="0"/>
              <a:t>速度降低</a:t>
            </a:r>
          </a:p>
        </p:txBody>
      </p:sp>
      <p:sp>
        <p:nvSpPr>
          <p:cNvPr id="4" name="灯片编号占位符 3"/>
          <p:cNvSpPr>
            <a:spLocks noGrp="1"/>
          </p:cNvSpPr>
          <p:nvPr>
            <p:ph type="sldNum" sz="quarter" idx="5"/>
          </p:nvPr>
        </p:nvSpPr>
        <p:spPr/>
        <p:txBody>
          <a:bodyPr/>
          <a:lstStyle/>
          <a:p>
            <a:fld id="{B9BF440A-1689-4FA6-A254-930B21069B78}" type="slidenum">
              <a:rPr lang="zh-CN" altLang="en-US" smtClean="0"/>
              <a:pPr/>
              <a:t>54</a:t>
            </a:fld>
            <a:endParaRPr lang="en-US" altLang="zh-CN"/>
          </a:p>
        </p:txBody>
      </p:sp>
    </p:spTree>
    <p:extLst>
      <p:ext uri="{BB962C8B-B14F-4D97-AF65-F5344CB8AC3E}">
        <p14:creationId xmlns:p14="http://schemas.microsoft.com/office/powerpoint/2010/main" val="847282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B9BF440A-1689-4FA6-A254-930B21069B78}" type="slidenum">
              <a:rPr lang="zh-CN" altLang="en-US" smtClean="0"/>
              <a:pPr/>
              <a:t>57</a:t>
            </a:fld>
            <a:endParaRPr lang="en-US" altLang="zh-CN"/>
          </a:p>
        </p:txBody>
      </p:sp>
    </p:spTree>
    <p:extLst>
      <p:ext uri="{BB962C8B-B14F-4D97-AF65-F5344CB8AC3E}">
        <p14:creationId xmlns:p14="http://schemas.microsoft.com/office/powerpoint/2010/main" val="1328695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BF440A-1689-4FA6-A254-930B21069B78}" type="slidenum">
              <a:rPr lang="zh-CN" altLang="en-US" smtClean="0"/>
              <a:pPr/>
              <a:t>58</a:t>
            </a:fld>
            <a:endParaRPr lang="en-US" altLang="zh-CN"/>
          </a:p>
        </p:txBody>
      </p:sp>
    </p:spTree>
    <p:extLst>
      <p:ext uri="{BB962C8B-B14F-4D97-AF65-F5344CB8AC3E}">
        <p14:creationId xmlns:p14="http://schemas.microsoft.com/office/powerpoint/2010/main" val="4060880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教材是</a:t>
            </a:r>
            <a:r>
              <a:rPr lang="en-US" altLang="zh-CN" dirty="0"/>
              <a:t>DR</a:t>
            </a:r>
            <a:r>
              <a:rPr lang="zh-CN" altLang="en-US" dirty="0"/>
              <a:t>送暂存器</a:t>
            </a:r>
            <a:r>
              <a:rPr lang="en-US" altLang="zh-CN" dirty="0"/>
              <a:t>Y</a:t>
            </a:r>
            <a:endParaRPr lang="zh-CN" altLang="en-US" dirty="0"/>
          </a:p>
        </p:txBody>
      </p:sp>
      <p:sp>
        <p:nvSpPr>
          <p:cNvPr id="4" name="灯片编号占位符 3"/>
          <p:cNvSpPr>
            <a:spLocks noGrp="1"/>
          </p:cNvSpPr>
          <p:nvPr>
            <p:ph type="sldNum" sz="quarter" idx="5"/>
          </p:nvPr>
        </p:nvSpPr>
        <p:spPr/>
        <p:txBody>
          <a:bodyPr/>
          <a:lstStyle/>
          <a:p>
            <a:fld id="{B9BF440A-1689-4FA6-A254-930B21069B78}" type="slidenum">
              <a:rPr lang="zh-CN" altLang="en-US" smtClean="0"/>
              <a:pPr/>
              <a:t>61</a:t>
            </a:fld>
            <a:endParaRPr lang="en-US" altLang="zh-CN"/>
          </a:p>
        </p:txBody>
      </p:sp>
    </p:spTree>
    <p:extLst>
      <p:ext uri="{BB962C8B-B14F-4D97-AF65-F5344CB8AC3E}">
        <p14:creationId xmlns:p14="http://schemas.microsoft.com/office/powerpoint/2010/main" val="520429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BF440A-1689-4FA6-A254-930B21069B78}" type="slidenum">
              <a:rPr lang="zh-CN" altLang="en-US" smtClean="0"/>
              <a:pPr/>
              <a:t>74</a:t>
            </a:fld>
            <a:endParaRPr lang="en-US" altLang="zh-CN"/>
          </a:p>
        </p:txBody>
      </p:sp>
    </p:spTree>
    <p:extLst>
      <p:ext uri="{BB962C8B-B14F-4D97-AF65-F5344CB8AC3E}">
        <p14:creationId xmlns:p14="http://schemas.microsoft.com/office/powerpoint/2010/main" val="2592579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如果共</a:t>
            </a:r>
            <a:r>
              <a:rPr lang="en-US" altLang="zh-CN" dirty="0"/>
              <a:t>8</a:t>
            </a:r>
            <a:r>
              <a:rPr lang="zh-CN" altLang="en-US" dirty="0"/>
              <a:t>个通用寄存器，共需</a:t>
            </a:r>
            <a:r>
              <a:rPr lang="en-US" altLang="zh-CN" dirty="0"/>
              <a:t>33+12</a:t>
            </a:r>
            <a:r>
              <a:rPr lang="zh-CN" altLang="en-US" dirty="0"/>
              <a:t>＝</a:t>
            </a:r>
            <a:r>
              <a:rPr lang="en-US" altLang="zh-CN" dirty="0"/>
              <a:t>45</a:t>
            </a:r>
            <a:r>
              <a:rPr lang="zh-CN" altLang="en-US" dirty="0"/>
              <a:t>个控制信号，控制域共</a:t>
            </a:r>
            <a:r>
              <a:rPr lang="en-US" altLang="zh-CN" dirty="0"/>
              <a:t>45</a:t>
            </a:r>
            <a:r>
              <a:rPr lang="zh-CN" altLang="en-US" dirty="0"/>
              <a:t>位。</a:t>
            </a:r>
          </a:p>
        </p:txBody>
      </p:sp>
      <p:sp>
        <p:nvSpPr>
          <p:cNvPr id="4" name="灯片编号占位符 3"/>
          <p:cNvSpPr>
            <a:spLocks noGrp="1"/>
          </p:cNvSpPr>
          <p:nvPr>
            <p:ph type="sldNum" sz="quarter" idx="5"/>
          </p:nvPr>
        </p:nvSpPr>
        <p:spPr/>
        <p:txBody>
          <a:bodyPr/>
          <a:lstStyle/>
          <a:p>
            <a:fld id="{B9BF440A-1689-4FA6-A254-930B21069B78}" type="slidenum">
              <a:rPr lang="zh-CN" altLang="en-US" smtClean="0"/>
              <a:pPr/>
              <a:t>93</a:t>
            </a:fld>
            <a:endParaRPr lang="en-US" altLang="zh-CN"/>
          </a:p>
        </p:txBody>
      </p:sp>
    </p:spTree>
    <p:extLst>
      <p:ext uri="{BB962C8B-B14F-4D97-AF65-F5344CB8AC3E}">
        <p14:creationId xmlns:p14="http://schemas.microsoft.com/office/powerpoint/2010/main" val="656142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控制域共</a:t>
            </a:r>
            <a:r>
              <a:rPr lang="en-US" altLang="zh-CN" dirty="0"/>
              <a:t>21</a:t>
            </a:r>
            <a:r>
              <a:rPr lang="zh-CN" altLang="en-US" dirty="0"/>
              <a:t>位。</a:t>
            </a:r>
          </a:p>
        </p:txBody>
      </p:sp>
      <p:sp>
        <p:nvSpPr>
          <p:cNvPr id="4" name="灯片编号占位符 3"/>
          <p:cNvSpPr>
            <a:spLocks noGrp="1"/>
          </p:cNvSpPr>
          <p:nvPr>
            <p:ph type="sldNum" sz="quarter" idx="5"/>
          </p:nvPr>
        </p:nvSpPr>
        <p:spPr/>
        <p:txBody>
          <a:bodyPr/>
          <a:lstStyle/>
          <a:p>
            <a:fld id="{B9BF440A-1689-4FA6-A254-930B21069B78}" type="slidenum">
              <a:rPr lang="zh-CN" altLang="en-US" smtClean="0"/>
              <a:pPr/>
              <a:t>98</a:t>
            </a:fld>
            <a:endParaRPr lang="en-US" altLang="zh-CN"/>
          </a:p>
        </p:txBody>
      </p:sp>
    </p:spTree>
    <p:extLst>
      <p:ext uri="{BB962C8B-B14F-4D97-AF65-F5344CB8AC3E}">
        <p14:creationId xmlns:p14="http://schemas.microsoft.com/office/powerpoint/2010/main" val="221889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控制域共</a:t>
            </a:r>
            <a:r>
              <a:rPr lang="en-US" altLang="zh-CN" dirty="0"/>
              <a:t>15</a:t>
            </a:r>
            <a:r>
              <a:rPr lang="zh-CN" altLang="en-US" dirty="0"/>
              <a:t>位。</a:t>
            </a:r>
          </a:p>
        </p:txBody>
      </p:sp>
      <p:sp>
        <p:nvSpPr>
          <p:cNvPr id="4" name="灯片编号占位符 3"/>
          <p:cNvSpPr>
            <a:spLocks noGrp="1"/>
          </p:cNvSpPr>
          <p:nvPr>
            <p:ph type="sldNum" sz="quarter" idx="5"/>
          </p:nvPr>
        </p:nvSpPr>
        <p:spPr/>
        <p:txBody>
          <a:bodyPr/>
          <a:lstStyle/>
          <a:p>
            <a:fld id="{B9BF440A-1689-4FA6-A254-930B21069B78}" type="slidenum">
              <a:rPr lang="zh-CN" altLang="en-US" smtClean="0"/>
              <a:pPr/>
              <a:t>99</a:t>
            </a:fld>
            <a:endParaRPr lang="en-US" altLang="zh-CN"/>
          </a:p>
        </p:txBody>
      </p:sp>
    </p:spTree>
    <p:extLst>
      <p:ext uri="{BB962C8B-B14F-4D97-AF65-F5344CB8AC3E}">
        <p14:creationId xmlns:p14="http://schemas.microsoft.com/office/powerpoint/2010/main" val="25439292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959657-F4C4-4690-854C-9C02BC059EFF}" type="slidenum">
              <a:rPr lang="zh-CN" altLang="en-US"/>
              <a:pPr/>
              <a:t>108</a:t>
            </a:fld>
            <a:endParaRPr lang="en-US" altLang="zh-CN"/>
          </a:p>
        </p:txBody>
      </p:sp>
      <p:sp>
        <p:nvSpPr>
          <p:cNvPr id="1191938" name="Rectangle 2"/>
          <p:cNvSpPr>
            <a:spLocks noGrp="1" noRot="1" noChangeAspect="1" noChangeArrowheads="1" noTextEdit="1"/>
          </p:cNvSpPr>
          <p:nvPr>
            <p:ph type="sldImg"/>
          </p:nvPr>
        </p:nvSpPr>
        <p:spPr>
          <a:ln/>
        </p:spPr>
      </p:sp>
      <p:sp>
        <p:nvSpPr>
          <p:cNvPr id="119193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987686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若</a:t>
            </a:r>
            <a:r>
              <a:rPr lang="en-US" altLang="zh-CN" dirty="0"/>
              <a:t>AC=0</a:t>
            </a:r>
            <a:r>
              <a:rPr lang="zh-CN" altLang="en-US" dirty="0"/>
              <a:t>，则下条顺序微指令地址由</a:t>
            </a:r>
            <a:r>
              <a:rPr lang="en-US" altLang="zh-CN" dirty="0" err="1"/>
              <a:t>μPC</a:t>
            </a:r>
            <a:r>
              <a:rPr lang="zh-CN" altLang="en-US" dirty="0"/>
              <a:t>提供；</a:t>
            </a:r>
            <a:endParaRPr lang="en-US" altLang="zh-CN" dirty="0"/>
          </a:p>
          <a:p>
            <a:r>
              <a:rPr lang="zh-CN" altLang="en-US" dirty="0"/>
              <a:t>若</a:t>
            </a:r>
            <a:r>
              <a:rPr lang="en-US" altLang="zh-CN" dirty="0"/>
              <a:t>AC=1</a:t>
            </a:r>
            <a:r>
              <a:rPr lang="zh-CN" altLang="en-US" dirty="0"/>
              <a:t>，则根据指令操作码和寻址方式信息跳转到微程序首地址。</a:t>
            </a:r>
          </a:p>
        </p:txBody>
      </p:sp>
      <p:sp>
        <p:nvSpPr>
          <p:cNvPr id="4" name="灯片编号占位符 3"/>
          <p:cNvSpPr>
            <a:spLocks noGrp="1"/>
          </p:cNvSpPr>
          <p:nvPr>
            <p:ph type="sldNum" sz="quarter" idx="5"/>
          </p:nvPr>
        </p:nvSpPr>
        <p:spPr/>
        <p:txBody>
          <a:bodyPr/>
          <a:lstStyle/>
          <a:p>
            <a:fld id="{B9BF440A-1689-4FA6-A254-930B21069B78}" type="slidenum">
              <a:rPr lang="zh-CN" altLang="en-US" smtClean="0"/>
              <a:pPr/>
              <a:t>109</a:t>
            </a:fld>
            <a:endParaRPr lang="en-US" altLang="zh-CN"/>
          </a:p>
        </p:txBody>
      </p:sp>
    </p:spTree>
    <p:extLst>
      <p:ext uri="{BB962C8B-B14F-4D97-AF65-F5344CB8AC3E}">
        <p14:creationId xmlns:p14="http://schemas.microsoft.com/office/powerpoint/2010/main" val="1077149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BF440A-1689-4FA6-A254-930B21069B78}" type="slidenum">
              <a:rPr lang="zh-CN" altLang="en-US" smtClean="0"/>
              <a:pPr/>
              <a:t>7</a:t>
            </a:fld>
            <a:endParaRPr lang="en-US" altLang="zh-CN"/>
          </a:p>
        </p:txBody>
      </p:sp>
    </p:spTree>
    <p:extLst>
      <p:ext uri="{BB962C8B-B14F-4D97-AF65-F5344CB8AC3E}">
        <p14:creationId xmlns:p14="http://schemas.microsoft.com/office/powerpoint/2010/main" val="3894582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9BF440A-1689-4FA6-A254-930B21069B78}" type="slidenum">
              <a:rPr lang="zh-CN" altLang="en-US" smtClean="0"/>
              <a:pPr/>
              <a:t>118</a:t>
            </a:fld>
            <a:endParaRPr lang="en-US" altLang="zh-CN"/>
          </a:p>
        </p:txBody>
      </p:sp>
    </p:spTree>
    <p:extLst>
      <p:ext uri="{BB962C8B-B14F-4D97-AF65-F5344CB8AC3E}">
        <p14:creationId xmlns:p14="http://schemas.microsoft.com/office/powerpoint/2010/main" val="26483517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Rmax</a:t>
            </a:r>
            <a:r>
              <a:rPr lang="en-US" altLang="zh-CN" dirty="0"/>
              <a:t> - Maximal LINPACK performance achieved</a:t>
            </a:r>
          </a:p>
          <a:p>
            <a:r>
              <a:rPr lang="en-US" altLang="zh-CN" dirty="0" err="1"/>
              <a:t>Rpeak</a:t>
            </a:r>
            <a:r>
              <a:rPr lang="en-US" altLang="zh-CN" dirty="0"/>
              <a:t> - Theoretical peak performance</a:t>
            </a:r>
            <a:endParaRPr lang="zh-CN" altLang="en-US" dirty="0"/>
          </a:p>
        </p:txBody>
      </p:sp>
      <p:sp>
        <p:nvSpPr>
          <p:cNvPr id="4" name="灯片编号占位符 3"/>
          <p:cNvSpPr>
            <a:spLocks noGrp="1"/>
          </p:cNvSpPr>
          <p:nvPr>
            <p:ph type="sldNum" sz="quarter" idx="5"/>
          </p:nvPr>
        </p:nvSpPr>
        <p:spPr/>
        <p:txBody>
          <a:bodyPr/>
          <a:lstStyle/>
          <a:p>
            <a:fld id="{B9BF440A-1689-4FA6-A254-930B21069B78}" type="slidenum">
              <a:rPr lang="zh-CN" altLang="en-US" smtClean="0"/>
              <a:pPr/>
              <a:t>138</a:t>
            </a:fld>
            <a:endParaRPr lang="en-US" altLang="zh-CN"/>
          </a:p>
        </p:txBody>
      </p:sp>
    </p:spTree>
    <p:extLst>
      <p:ext uri="{BB962C8B-B14F-4D97-AF65-F5344CB8AC3E}">
        <p14:creationId xmlns:p14="http://schemas.microsoft.com/office/powerpoint/2010/main" val="431330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F440A-1689-4FA6-A254-930B21069B78}" type="slidenum">
              <a:rPr lang="zh-CN" altLang="en-US" smtClean="0"/>
              <a:pPr/>
              <a:t>144</a:t>
            </a:fld>
            <a:endParaRPr lang="en-US" altLang="zh-CN"/>
          </a:p>
        </p:txBody>
      </p:sp>
    </p:spTree>
    <p:extLst>
      <p:ext uri="{BB962C8B-B14F-4D97-AF65-F5344CB8AC3E}">
        <p14:creationId xmlns:p14="http://schemas.microsoft.com/office/powerpoint/2010/main" val="20706704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时钟频率每提升</a:t>
            </a:r>
            <a:r>
              <a:rPr lang="en-US" altLang="zh-CN" dirty="0"/>
              <a:t>1%</a:t>
            </a:r>
            <a:r>
              <a:rPr lang="zh-CN" altLang="en-US" dirty="0"/>
              <a:t>，会带来</a:t>
            </a:r>
            <a:r>
              <a:rPr lang="en-US" altLang="zh-CN" dirty="0"/>
              <a:t>3%</a:t>
            </a:r>
            <a:r>
              <a:rPr lang="zh-CN" altLang="en-US" dirty="0"/>
              <a:t>的功耗增加。</a:t>
            </a:r>
          </a:p>
        </p:txBody>
      </p:sp>
      <p:sp>
        <p:nvSpPr>
          <p:cNvPr id="4" name="灯片编号占位符 3"/>
          <p:cNvSpPr>
            <a:spLocks noGrp="1"/>
          </p:cNvSpPr>
          <p:nvPr>
            <p:ph type="sldNum" sz="quarter" idx="5"/>
          </p:nvPr>
        </p:nvSpPr>
        <p:spPr/>
        <p:txBody>
          <a:bodyPr/>
          <a:lstStyle/>
          <a:p>
            <a:fld id="{B9BF440A-1689-4FA6-A254-930B21069B78}" type="slidenum">
              <a:rPr lang="zh-CN" altLang="en-US" smtClean="0"/>
              <a:pPr/>
              <a:t>146</a:t>
            </a:fld>
            <a:endParaRPr lang="en-US" altLang="zh-CN"/>
          </a:p>
        </p:txBody>
      </p:sp>
    </p:spTree>
    <p:extLst>
      <p:ext uri="{BB962C8B-B14F-4D97-AF65-F5344CB8AC3E}">
        <p14:creationId xmlns:p14="http://schemas.microsoft.com/office/powerpoint/2010/main" val="7583021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F440A-1689-4FA6-A254-930B21069B78}" type="slidenum">
              <a:rPr lang="zh-CN" altLang="en-US" smtClean="0"/>
              <a:pPr/>
              <a:t>152</a:t>
            </a:fld>
            <a:endParaRPr lang="en-US" altLang="zh-CN"/>
          </a:p>
        </p:txBody>
      </p:sp>
    </p:spTree>
    <p:extLst>
      <p:ext uri="{BB962C8B-B14F-4D97-AF65-F5344CB8AC3E}">
        <p14:creationId xmlns:p14="http://schemas.microsoft.com/office/powerpoint/2010/main" val="18135381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B9BF440A-1689-4FA6-A254-930B21069B78}" type="slidenum">
              <a:rPr lang="zh-CN" altLang="en-US" smtClean="0"/>
              <a:pPr/>
              <a:t>153</a:t>
            </a:fld>
            <a:endParaRPr lang="en-US" altLang="zh-CN"/>
          </a:p>
        </p:txBody>
      </p:sp>
    </p:spTree>
    <p:extLst>
      <p:ext uri="{BB962C8B-B14F-4D97-AF65-F5344CB8AC3E}">
        <p14:creationId xmlns:p14="http://schemas.microsoft.com/office/powerpoint/2010/main" val="2908259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9BF440A-1689-4FA6-A254-930B21069B78}" type="slidenum">
              <a:rPr kumimoji="1" lang="zh-CN" altLang="en-US" sz="1200" b="0" i="0" u="none" strike="noStrike" kern="1200" cap="none" spc="0" normalizeH="0" baseline="0" noProof="0" smtClean="0">
                <a:ln>
                  <a:noFill/>
                </a:ln>
                <a:solidFill>
                  <a:srgbClr val="000000"/>
                </a:solidFill>
                <a:effectLst/>
                <a:uLnTx/>
                <a:uFillTx/>
                <a:latin typeface="Times New Roman" pitchFamily="18" charset="0"/>
                <a:ea typeface="黑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黑体" pitchFamily="2" charset="-122"/>
              <a:cs typeface="+mn-cs"/>
            </a:endParaRPr>
          </a:p>
        </p:txBody>
      </p:sp>
    </p:spTree>
    <p:extLst>
      <p:ext uri="{BB962C8B-B14F-4D97-AF65-F5344CB8AC3E}">
        <p14:creationId xmlns:p14="http://schemas.microsoft.com/office/powerpoint/2010/main" val="820381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9BF440A-1689-4FA6-A254-930B21069B78}" type="slidenum">
              <a:rPr kumimoji="1" lang="zh-CN" altLang="en-US" sz="1200" b="0" i="0" u="none" strike="noStrike" kern="1200" cap="none" spc="0" normalizeH="0" baseline="0" noProof="0" smtClean="0">
                <a:ln>
                  <a:noFill/>
                </a:ln>
                <a:solidFill>
                  <a:srgbClr val="000000"/>
                </a:solidFill>
                <a:effectLst/>
                <a:uLnTx/>
                <a:uFillTx/>
                <a:latin typeface="Times New Roman" pitchFamily="18" charset="0"/>
                <a:ea typeface="黑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黑体" pitchFamily="2" charset="-122"/>
              <a:cs typeface="+mn-cs"/>
            </a:endParaRPr>
          </a:p>
        </p:txBody>
      </p:sp>
    </p:spTree>
    <p:extLst>
      <p:ext uri="{BB962C8B-B14F-4D97-AF65-F5344CB8AC3E}">
        <p14:creationId xmlns:p14="http://schemas.microsoft.com/office/powerpoint/2010/main" val="3820615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9BF440A-1689-4FA6-A254-930B21069B78}" type="slidenum">
              <a:rPr kumimoji="1" lang="zh-CN" altLang="en-US" sz="1200" b="0" i="0" u="none" strike="noStrike" kern="1200" cap="none" spc="0" normalizeH="0" baseline="0" noProof="0" smtClean="0">
                <a:ln>
                  <a:noFill/>
                </a:ln>
                <a:solidFill>
                  <a:srgbClr val="000000"/>
                </a:solidFill>
                <a:effectLst/>
                <a:uLnTx/>
                <a:uFillTx/>
                <a:latin typeface="Times New Roman" pitchFamily="18" charset="0"/>
                <a:ea typeface="黑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黑体" pitchFamily="2" charset="-122"/>
              <a:cs typeface="+mn-cs"/>
            </a:endParaRPr>
          </a:p>
        </p:txBody>
      </p:sp>
    </p:spTree>
    <p:extLst>
      <p:ext uri="{BB962C8B-B14F-4D97-AF65-F5344CB8AC3E}">
        <p14:creationId xmlns:p14="http://schemas.microsoft.com/office/powerpoint/2010/main" val="2757310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F440A-1689-4FA6-A254-930B21069B78}" type="slidenum">
              <a:rPr lang="zh-CN" altLang="en-US" smtClean="0"/>
              <a:pPr/>
              <a:t>13</a:t>
            </a:fld>
            <a:endParaRPr lang="en-US" altLang="zh-CN"/>
          </a:p>
        </p:txBody>
      </p:sp>
    </p:spTree>
    <p:extLst>
      <p:ext uri="{BB962C8B-B14F-4D97-AF65-F5344CB8AC3E}">
        <p14:creationId xmlns:p14="http://schemas.microsoft.com/office/powerpoint/2010/main" val="773795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F440A-1689-4FA6-A254-930B21069B78}" type="slidenum">
              <a:rPr lang="zh-CN" altLang="en-US" smtClean="0"/>
              <a:pPr/>
              <a:t>26</a:t>
            </a:fld>
            <a:endParaRPr lang="en-US" altLang="zh-CN"/>
          </a:p>
        </p:txBody>
      </p:sp>
    </p:spTree>
    <p:extLst>
      <p:ext uri="{BB962C8B-B14F-4D97-AF65-F5344CB8AC3E}">
        <p14:creationId xmlns:p14="http://schemas.microsoft.com/office/powerpoint/2010/main" val="1299184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F440A-1689-4FA6-A254-930B21069B78}" type="slidenum">
              <a:rPr lang="zh-CN" altLang="en-US" smtClean="0"/>
              <a:pPr/>
              <a:t>28</a:t>
            </a:fld>
            <a:endParaRPr lang="en-US" altLang="zh-CN"/>
          </a:p>
        </p:txBody>
      </p:sp>
    </p:spTree>
    <p:extLst>
      <p:ext uri="{BB962C8B-B14F-4D97-AF65-F5344CB8AC3E}">
        <p14:creationId xmlns:p14="http://schemas.microsoft.com/office/powerpoint/2010/main" val="3899322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教材是</a:t>
            </a:r>
            <a:r>
              <a:rPr lang="en-US" altLang="zh-CN" dirty="0"/>
              <a:t>DR</a:t>
            </a:r>
            <a:r>
              <a:rPr lang="zh-CN" altLang="en-US" dirty="0"/>
              <a:t>送</a:t>
            </a:r>
            <a:r>
              <a:rPr lang="en-US" altLang="zh-CN" dirty="0"/>
              <a:t>Y</a:t>
            </a:r>
            <a:r>
              <a:rPr lang="zh-CN" altLang="en-US" dirty="0"/>
              <a:t>。</a:t>
            </a:r>
          </a:p>
        </p:txBody>
      </p:sp>
      <p:sp>
        <p:nvSpPr>
          <p:cNvPr id="4" name="灯片编号占位符 3"/>
          <p:cNvSpPr>
            <a:spLocks noGrp="1"/>
          </p:cNvSpPr>
          <p:nvPr>
            <p:ph type="sldNum" sz="quarter" idx="5"/>
          </p:nvPr>
        </p:nvSpPr>
        <p:spPr/>
        <p:txBody>
          <a:bodyPr/>
          <a:lstStyle/>
          <a:p>
            <a:fld id="{B9BF440A-1689-4FA6-A254-930B21069B78}" type="slidenum">
              <a:rPr lang="zh-CN" altLang="en-US" smtClean="0"/>
              <a:pPr/>
              <a:t>31</a:t>
            </a:fld>
            <a:endParaRPr lang="en-US" altLang="zh-CN"/>
          </a:p>
        </p:txBody>
      </p:sp>
    </p:spTree>
    <p:extLst>
      <p:ext uri="{BB962C8B-B14F-4D97-AF65-F5344CB8AC3E}">
        <p14:creationId xmlns:p14="http://schemas.microsoft.com/office/powerpoint/2010/main" val="375326991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79226" name="Group 26"/>
          <p:cNvGrpSpPr>
            <a:grpSpLocks/>
          </p:cNvGrpSpPr>
          <p:nvPr userDrawn="1"/>
        </p:nvGrpSpPr>
        <p:grpSpPr bwMode="auto">
          <a:xfrm>
            <a:off x="0" y="0"/>
            <a:ext cx="9144000" cy="6858000"/>
            <a:chOff x="0" y="-4320"/>
            <a:chExt cx="5760" cy="4320"/>
          </a:xfrm>
        </p:grpSpPr>
        <p:sp>
          <p:nvSpPr>
            <p:cNvPr id="179203" name="Rectangle 3"/>
            <p:cNvSpPr>
              <a:spLocks noChangeArrowheads="1"/>
            </p:cNvSpPr>
            <p:nvPr/>
          </p:nvSpPr>
          <p:spPr bwMode="hidden">
            <a:xfrm>
              <a:off x="0" y="-432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zh-CN" altLang="en-US" b="0"/>
            </a:p>
          </p:txBody>
        </p:sp>
        <p:sp>
          <p:nvSpPr>
            <p:cNvPr id="179204" name="Rectangle 4"/>
            <p:cNvSpPr>
              <a:spLocks noChangeArrowheads="1"/>
            </p:cNvSpPr>
            <p:nvPr/>
          </p:nvSpPr>
          <p:spPr bwMode="hidden">
            <a:xfrm>
              <a:off x="1081" y="-3255"/>
              <a:ext cx="4679" cy="1596"/>
            </a:xfrm>
            <a:prstGeom prst="rect">
              <a:avLst/>
            </a:prstGeom>
            <a:solidFill>
              <a:schemeClr val="bg2"/>
            </a:solidFill>
            <a:ln w="9525">
              <a:noFill/>
              <a:miter lim="800000"/>
              <a:headEnd/>
              <a:tailEnd/>
            </a:ln>
          </p:spPr>
          <p:txBody>
            <a:bodyPr/>
            <a:lstStyle/>
            <a:p>
              <a:pPr algn="l"/>
              <a:endParaRPr lang="zh-CN" altLang="en-US" b="0"/>
            </a:p>
          </p:txBody>
        </p:sp>
        <p:grpSp>
          <p:nvGrpSpPr>
            <p:cNvPr id="179225" name="Group 25"/>
            <p:cNvGrpSpPr>
              <a:grpSpLocks/>
            </p:cNvGrpSpPr>
            <p:nvPr userDrawn="1"/>
          </p:nvGrpSpPr>
          <p:grpSpPr bwMode="auto">
            <a:xfrm>
              <a:off x="0" y="-3255"/>
              <a:ext cx="1806" cy="1596"/>
              <a:chOff x="0" y="-3255"/>
              <a:chExt cx="1806" cy="1596"/>
            </a:xfrm>
          </p:grpSpPr>
          <p:sp>
            <p:nvSpPr>
              <p:cNvPr id="179206" name="Rectangle 6"/>
              <p:cNvSpPr>
                <a:spLocks noChangeArrowheads="1"/>
              </p:cNvSpPr>
              <p:nvPr/>
            </p:nvSpPr>
            <p:spPr bwMode="auto">
              <a:xfrm>
                <a:off x="361" y="-2063"/>
                <a:ext cx="363" cy="404"/>
              </a:xfrm>
              <a:prstGeom prst="rect">
                <a:avLst/>
              </a:prstGeom>
              <a:solidFill>
                <a:schemeClr val="accent2"/>
              </a:solidFill>
              <a:ln w="9525">
                <a:noFill/>
                <a:miter lim="800000"/>
                <a:headEnd/>
                <a:tailEnd/>
              </a:ln>
            </p:spPr>
            <p:txBody>
              <a:bodyPr/>
              <a:lstStyle/>
              <a:p>
                <a:pPr algn="l"/>
                <a:endParaRPr lang="zh-CN" altLang="en-US" b="0"/>
              </a:p>
            </p:txBody>
          </p:sp>
          <p:sp>
            <p:nvSpPr>
              <p:cNvPr id="179207" name="Rectangle 7"/>
              <p:cNvSpPr>
                <a:spLocks noChangeArrowheads="1"/>
              </p:cNvSpPr>
              <p:nvPr/>
            </p:nvSpPr>
            <p:spPr bwMode="auto">
              <a:xfrm>
                <a:off x="1081" y="-3255"/>
                <a:ext cx="362" cy="405"/>
              </a:xfrm>
              <a:prstGeom prst="rect">
                <a:avLst/>
              </a:prstGeom>
              <a:solidFill>
                <a:schemeClr val="folHlink"/>
              </a:solidFill>
              <a:ln w="9525">
                <a:noFill/>
                <a:miter lim="800000"/>
                <a:headEnd/>
                <a:tailEnd/>
              </a:ln>
            </p:spPr>
            <p:txBody>
              <a:bodyPr/>
              <a:lstStyle/>
              <a:p>
                <a:pPr algn="l"/>
                <a:endParaRPr lang="zh-CN" altLang="en-US" b="0"/>
              </a:p>
            </p:txBody>
          </p:sp>
          <p:sp>
            <p:nvSpPr>
              <p:cNvPr id="179209" name="Rectangle 9"/>
              <p:cNvSpPr>
                <a:spLocks noChangeArrowheads="1"/>
              </p:cNvSpPr>
              <p:nvPr/>
            </p:nvSpPr>
            <p:spPr bwMode="auto">
              <a:xfrm>
                <a:off x="719" y="-2063"/>
                <a:ext cx="368" cy="404"/>
              </a:xfrm>
              <a:prstGeom prst="rect">
                <a:avLst/>
              </a:prstGeom>
              <a:solidFill>
                <a:schemeClr val="bg2"/>
              </a:solidFill>
              <a:ln w="9525">
                <a:noFill/>
                <a:miter lim="800000"/>
                <a:headEnd/>
                <a:tailEnd/>
              </a:ln>
            </p:spPr>
            <p:txBody>
              <a:bodyPr/>
              <a:lstStyle/>
              <a:p>
                <a:pPr algn="l"/>
                <a:endParaRPr lang="zh-CN" altLang="en-US" b="0"/>
              </a:p>
            </p:txBody>
          </p:sp>
          <p:sp>
            <p:nvSpPr>
              <p:cNvPr id="179210" name="Rectangle 10"/>
              <p:cNvSpPr>
                <a:spLocks noChangeArrowheads="1"/>
              </p:cNvSpPr>
              <p:nvPr/>
            </p:nvSpPr>
            <p:spPr bwMode="auto">
              <a:xfrm>
                <a:off x="1437" y="-3255"/>
                <a:ext cx="369" cy="405"/>
              </a:xfrm>
              <a:prstGeom prst="rect">
                <a:avLst/>
              </a:prstGeom>
              <a:solidFill>
                <a:schemeClr val="accent2"/>
              </a:solidFill>
              <a:ln w="9525">
                <a:noFill/>
                <a:miter lim="800000"/>
                <a:headEnd/>
                <a:tailEnd/>
              </a:ln>
            </p:spPr>
            <p:txBody>
              <a:bodyPr/>
              <a:lstStyle/>
              <a:p>
                <a:pPr algn="l"/>
                <a:endParaRPr lang="zh-CN" altLang="en-US" b="0"/>
              </a:p>
            </p:txBody>
          </p:sp>
          <p:sp>
            <p:nvSpPr>
              <p:cNvPr id="179211" name="Rectangle 11"/>
              <p:cNvSpPr>
                <a:spLocks noChangeArrowheads="1"/>
              </p:cNvSpPr>
              <p:nvPr/>
            </p:nvSpPr>
            <p:spPr bwMode="auto">
              <a:xfrm>
                <a:off x="719" y="-2856"/>
                <a:ext cx="368" cy="399"/>
              </a:xfrm>
              <a:prstGeom prst="rect">
                <a:avLst/>
              </a:prstGeom>
              <a:solidFill>
                <a:schemeClr val="folHlink"/>
              </a:solidFill>
              <a:ln w="9525">
                <a:noFill/>
                <a:miter lim="800000"/>
                <a:headEnd/>
                <a:tailEnd/>
              </a:ln>
            </p:spPr>
            <p:txBody>
              <a:bodyPr/>
              <a:lstStyle/>
              <a:p>
                <a:pPr algn="l"/>
                <a:endParaRPr lang="zh-CN" altLang="en-US" b="0"/>
              </a:p>
            </p:txBody>
          </p:sp>
          <p:sp>
            <p:nvSpPr>
              <p:cNvPr id="179212" name="Rectangle 12"/>
              <p:cNvSpPr>
                <a:spLocks noChangeArrowheads="1"/>
              </p:cNvSpPr>
              <p:nvPr/>
            </p:nvSpPr>
            <p:spPr bwMode="auto">
              <a:xfrm>
                <a:off x="0" y="-2856"/>
                <a:ext cx="367" cy="399"/>
              </a:xfrm>
              <a:prstGeom prst="rect">
                <a:avLst/>
              </a:prstGeom>
              <a:solidFill>
                <a:schemeClr val="bg2"/>
              </a:solidFill>
              <a:ln w="9525">
                <a:noFill/>
                <a:miter lim="800000"/>
                <a:headEnd/>
                <a:tailEnd/>
              </a:ln>
            </p:spPr>
            <p:txBody>
              <a:bodyPr/>
              <a:lstStyle/>
              <a:p>
                <a:pPr algn="l"/>
                <a:endParaRPr lang="zh-CN" altLang="en-US" b="0"/>
              </a:p>
            </p:txBody>
          </p:sp>
          <p:sp>
            <p:nvSpPr>
              <p:cNvPr id="179213" name="Rectangle 13"/>
              <p:cNvSpPr>
                <a:spLocks noChangeArrowheads="1"/>
              </p:cNvSpPr>
              <p:nvPr/>
            </p:nvSpPr>
            <p:spPr bwMode="auto">
              <a:xfrm>
                <a:off x="1081" y="-2856"/>
                <a:ext cx="362" cy="399"/>
              </a:xfrm>
              <a:prstGeom prst="rect">
                <a:avLst/>
              </a:prstGeom>
              <a:solidFill>
                <a:schemeClr val="accent2"/>
              </a:solidFill>
              <a:ln w="9525">
                <a:noFill/>
                <a:miter lim="800000"/>
                <a:headEnd/>
                <a:tailEnd/>
              </a:ln>
            </p:spPr>
            <p:txBody>
              <a:bodyPr/>
              <a:lstStyle/>
              <a:p>
                <a:pPr algn="l"/>
                <a:endParaRPr lang="zh-CN" altLang="en-US" b="0"/>
              </a:p>
            </p:txBody>
          </p:sp>
          <p:sp>
            <p:nvSpPr>
              <p:cNvPr id="179214" name="Rectangle 14"/>
              <p:cNvSpPr>
                <a:spLocks noChangeArrowheads="1"/>
              </p:cNvSpPr>
              <p:nvPr/>
            </p:nvSpPr>
            <p:spPr bwMode="auto">
              <a:xfrm>
                <a:off x="361" y="-2463"/>
                <a:ext cx="363" cy="406"/>
              </a:xfrm>
              <a:prstGeom prst="rect">
                <a:avLst/>
              </a:prstGeom>
              <a:solidFill>
                <a:schemeClr val="folHlink"/>
              </a:solidFill>
              <a:ln w="9525">
                <a:noFill/>
                <a:miter lim="800000"/>
                <a:headEnd/>
                <a:tailEnd/>
              </a:ln>
            </p:spPr>
            <p:txBody>
              <a:bodyPr/>
              <a:lstStyle/>
              <a:p>
                <a:pPr algn="l"/>
                <a:endParaRPr lang="zh-CN" altLang="en-US" b="0"/>
              </a:p>
            </p:txBody>
          </p:sp>
          <p:sp>
            <p:nvSpPr>
              <p:cNvPr id="179215" name="Rectangle 15"/>
              <p:cNvSpPr>
                <a:spLocks noChangeArrowheads="1"/>
              </p:cNvSpPr>
              <p:nvPr/>
            </p:nvSpPr>
            <p:spPr bwMode="auto">
              <a:xfrm>
                <a:off x="719" y="-2463"/>
                <a:ext cx="368" cy="406"/>
              </a:xfrm>
              <a:prstGeom prst="rect">
                <a:avLst/>
              </a:prstGeom>
              <a:solidFill>
                <a:schemeClr val="accent2"/>
              </a:solidFill>
              <a:ln w="9525">
                <a:noFill/>
                <a:miter lim="800000"/>
                <a:headEnd/>
                <a:tailEnd/>
              </a:ln>
            </p:spPr>
            <p:txBody>
              <a:bodyPr/>
              <a:lstStyle/>
              <a:p>
                <a:pPr algn="l"/>
                <a:endParaRPr lang="zh-CN" altLang="en-US" b="0"/>
              </a:p>
            </p:txBody>
          </p:sp>
        </p:grpSp>
      </p:grpSp>
      <p:sp>
        <p:nvSpPr>
          <p:cNvPr id="179216" name="Rectangle 16"/>
          <p:cNvSpPr>
            <a:spLocks noGrp="1" noChangeArrowheads="1"/>
          </p:cNvSpPr>
          <p:nvPr>
            <p:ph type="dt" sz="half" idx="2"/>
          </p:nvPr>
        </p:nvSpPr>
        <p:spPr>
          <a:xfrm>
            <a:off x="457200" y="6248400"/>
            <a:ext cx="2133600" cy="457200"/>
          </a:xfrm>
        </p:spPr>
        <p:txBody>
          <a:bodyPr/>
          <a:lstStyle>
            <a:lvl1pPr>
              <a:defRPr/>
            </a:lvl1pPr>
          </a:lstStyle>
          <a:p>
            <a:endParaRPr lang="en-US" altLang="zh-CN"/>
          </a:p>
        </p:txBody>
      </p:sp>
      <p:sp>
        <p:nvSpPr>
          <p:cNvPr id="179217" name="Rectangle 17"/>
          <p:cNvSpPr>
            <a:spLocks noGrp="1" noChangeArrowheads="1"/>
          </p:cNvSpPr>
          <p:nvPr>
            <p:ph type="ftr" sz="quarter" idx="3"/>
          </p:nvPr>
        </p:nvSpPr>
        <p:spPr/>
        <p:txBody>
          <a:bodyPr/>
          <a:lstStyle>
            <a:lvl1pPr>
              <a:defRPr/>
            </a:lvl1pPr>
          </a:lstStyle>
          <a:p>
            <a:endParaRPr lang="en-US" altLang="zh-CN"/>
          </a:p>
        </p:txBody>
      </p:sp>
      <p:sp>
        <p:nvSpPr>
          <p:cNvPr id="179218" name="Rectangle 18"/>
          <p:cNvSpPr>
            <a:spLocks noGrp="1" noChangeArrowheads="1"/>
          </p:cNvSpPr>
          <p:nvPr>
            <p:ph type="sldNum" sz="quarter" idx="4"/>
          </p:nvPr>
        </p:nvSpPr>
        <p:spPr/>
        <p:txBody>
          <a:bodyPr/>
          <a:lstStyle>
            <a:lvl1pPr>
              <a:defRPr/>
            </a:lvl1pPr>
          </a:lstStyle>
          <a:p>
            <a:fld id="{4830DA29-C04B-4C32-B406-D1A4161FD1E0}" type="slidenum">
              <a:rPr lang="zh-CN" altLang="en-US"/>
              <a:pPr/>
              <a:t>‹#›</a:t>
            </a:fld>
            <a:endParaRPr lang="en-US" altLang="zh-CN"/>
          </a:p>
        </p:txBody>
      </p:sp>
      <p:sp>
        <p:nvSpPr>
          <p:cNvPr id="179219" name="Rectangle 19"/>
          <p:cNvSpPr>
            <a:spLocks noGrp="1" noChangeArrowheads="1"/>
          </p:cNvSpPr>
          <p:nvPr>
            <p:ph type="ctrTitle"/>
          </p:nvPr>
        </p:nvSpPr>
        <p:spPr>
          <a:xfrm>
            <a:off x="468313" y="1828800"/>
            <a:ext cx="8523287" cy="2209800"/>
          </a:xfrm>
        </p:spPr>
        <p:txBody>
          <a:bodyPr/>
          <a:lstStyle>
            <a:lvl1pPr algn="r">
              <a:defRPr sz="4000" b="0">
                <a:solidFill>
                  <a:srgbClr val="FFFFFF"/>
                </a:solidFill>
                <a:latin typeface="+mj-lt"/>
                <a:ea typeface="黑体" panose="02010609060101010101" pitchFamily="49" charset="-122"/>
              </a:defRPr>
            </a:lvl1pPr>
          </a:lstStyle>
          <a:p>
            <a:r>
              <a:rPr lang="zh-CN" altLang="en-US" dirty="0"/>
              <a:t>单击此处编辑母版标题样式</a:t>
            </a:r>
          </a:p>
        </p:txBody>
      </p:sp>
      <p:sp>
        <p:nvSpPr>
          <p:cNvPr id="179220" name="Rectangle 20"/>
          <p:cNvSpPr>
            <a:spLocks noGrp="1" noChangeArrowheads="1"/>
          </p:cNvSpPr>
          <p:nvPr>
            <p:ph type="subTitle" idx="1"/>
          </p:nvPr>
        </p:nvSpPr>
        <p:spPr>
          <a:xfrm>
            <a:off x="468313" y="4267200"/>
            <a:ext cx="8523287" cy="1752600"/>
          </a:xfrm>
        </p:spPr>
        <p:txBody>
          <a:bodyPr/>
          <a:lstStyle>
            <a:lvl1pPr marL="0" indent="0" algn="r">
              <a:buFont typeface="Wingdings" pitchFamily="2" charset="2"/>
              <a:buNone/>
              <a:defRPr sz="4000" b="0">
                <a:latin typeface="+mn-lt"/>
                <a:ea typeface="楷体" panose="02010609060101010101" pitchFamily="49" charset="-122"/>
              </a:defRPr>
            </a:lvl1pPr>
          </a:lstStyle>
          <a:p>
            <a:r>
              <a:rPr lang="zh-CN" altLang="en-US" dirty="0"/>
              <a:t>单击此处编辑母版副标题样式</a:t>
            </a:r>
          </a:p>
        </p:txBody>
      </p:sp>
      <p:grpSp>
        <p:nvGrpSpPr>
          <p:cNvPr id="24" name="组合 23"/>
          <p:cNvGrpSpPr/>
          <p:nvPr userDrawn="1"/>
        </p:nvGrpSpPr>
        <p:grpSpPr>
          <a:xfrm>
            <a:off x="356172" y="5737225"/>
            <a:ext cx="8635428" cy="860426"/>
            <a:chOff x="356172" y="5737225"/>
            <a:chExt cx="8635428" cy="860426"/>
          </a:xfrm>
        </p:grpSpPr>
        <p:cxnSp>
          <p:nvCxnSpPr>
            <p:cNvPr id="25" name="直接连接符 24"/>
            <p:cNvCxnSpPr/>
            <p:nvPr userDrawn="1"/>
          </p:nvCxnSpPr>
          <p:spPr bwMode="auto">
            <a:xfrm flipH="1">
              <a:off x="356172" y="6597440"/>
              <a:ext cx="1512211" cy="0"/>
            </a:xfrm>
            <a:prstGeom prst="line">
              <a:avLst/>
            </a:prstGeom>
            <a:solidFill>
              <a:schemeClr val="accent1"/>
            </a:solidFill>
            <a:ln w="19050" cap="flat" cmpd="sng" algn="ctr">
              <a:solidFill>
                <a:srgbClr val="5D5DC0"/>
              </a:solidFill>
              <a:prstDash val="solid"/>
              <a:round/>
              <a:headEnd type="none" w="med" len="med"/>
              <a:tailEnd type="none" w="med" len="med"/>
            </a:ln>
            <a:effectLst/>
          </p:spPr>
        </p:cxnSp>
        <p:grpSp>
          <p:nvGrpSpPr>
            <p:cNvPr id="26" name="组合 25"/>
            <p:cNvGrpSpPr/>
            <p:nvPr userDrawn="1"/>
          </p:nvGrpSpPr>
          <p:grpSpPr>
            <a:xfrm>
              <a:off x="2616916" y="5912643"/>
              <a:ext cx="157163" cy="39688"/>
              <a:chOff x="6834188" y="5932488"/>
              <a:chExt cx="157163" cy="39688"/>
            </a:xfrm>
          </p:grpSpPr>
          <p:sp>
            <p:nvSpPr>
              <p:cNvPr id="52" name="Line 5"/>
              <p:cNvSpPr>
                <a:spLocks noChangeShapeType="1"/>
              </p:cNvSpPr>
              <p:nvPr userDrawn="1"/>
            </p:nvSpPr>
            <p:spPr bwMode="auto">
              <a:xfrm flipV="1">
                <a:off x="6897688" y="5932488"/>
                <a:ext cx="46038"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3" name="Line 15"/>
              <p:cNvSpPr>
                <a:spLocks noChangeShapeType="1"/>
              </p:cNvSpPr>
              <p:nvPr userDrawn="1"/>
            </p:nvSpPr>
            <p:spPr bwMode="auto">
              <a:xfrm flipV="1">
                <a:off x="6834188" y="5932488"/>
                <a:ext cx="31750" cy="2381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4" name="Line 16"/>
              <p:cNvSpPr>
                <a:spLocks noChangeShapeType="1"/>
              </p:cNvSpPr>
              <p:nvPr userDrawn="1"/>
            </p:nvSpPr>
            <p:spPr bwMode="auto">
              <a:xfrm flipH="1" flipV="1">
                <a:off x="6865938" y="5932488"/>
                <a:ext cx="31750"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5" name="Line 17"/>
              <p:cNvSpPr>
                <a:spLocks noChangeShapeType="1"/>
              </p:cNvSpPr>
              <p:nvPr userDrawn="1"/>
            </p:nvSpPr>
            <p:spPr bwMode="auto">
              <a:xfrm flipH="1" flipV="1">
                <a:off x="6943726" y="5932488"/>
                <a:ext cx="47625" cy="317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grpSp>
          <p:nvGrpSpPr>
            <p:cNvPr id="27" name="组合 26"/>
            <p:cNvGrpSpPr/>
            <p:nvPr userDrawn="1"/>
          </p:nvGrpSpPr>
          <p:grpSpPr>
            <a:xfrm>
              <a:off x="2288304" y="6115843"/>
              <a:ext cx="157162" cy="39688"/>
              <a:chOff x="6505576" y="6135688"/>
              <a:chExt cx="157162" cy="39688"/>
            </a:xfrm>
          </p:grpSpPr>
          <p:sp>
            <p:nvSpPr>
              <p:cNvPr id="48" name="Line 6"/>
              <p:cNvSpPr>
                <a:spLocks noChangeShapeType="1"/>
              </p:cNvSpPr>
              <p:nvPr userDrawn="1"/>
            </p:nvSpPr>
            <p:spPr bwMode="auto">
              <a:xfrm flipV="1">
                <a:off x="6505576" y="6135688"/>
                <a:ext cx="31750" cy="2381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9" name="Line 7"/>
              <p:cNvSpPr>
                <a:spLocks noChangeShapeType="1"/>
              </p:cNvSpPr>
              <p:nvPr userDrawn="1"/>
            </p:nvSpPr>
            <p:spPr bwMode="auto">
              <a:xfrm flipH="1" flipV="1">
                <a:off x="6537326" y="6135688"/>
                <a:ext cx="31750"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0" name="Line 18"/>
              <p:cNvSpPr>
                <a:spLocks noChangeShapeType="1"/>
              </p:cNvSpPr>
              <p:nvPr userDrawn="1"/>
            </p:nvSpPr>
            <p:spPr bwMode="auto">
              <a:xfrm flipH="1" flipV="1">
                <a:off x="6615113" y="6135688"/>
                <a:ext cx="47625" cy="317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51" name="Line 19"/>
              <p:cNvSpPr>
                <a:spLocks noChangeShapeType="1"/>
              </p:cNvSpPr>
              <p:nvPr userDrawn="1"/>
            </p:nvSpPr>
            <p:spPr bwMode="auto">
              <a:xfrm flipV="1">
                <a:off x="6569076" y="6135688"/>
                <a:ext cx="46038"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sp>
          <p:nvSpPr>
            <p:cNvPr id="28" name="Line 25"/>
            <p:cNvSpPr>
              <a:spLocks noChangeShapeType="1"/>
            </p:cNvSpPr>
            <p:nvPr userDrawn="1"/>
          </p:nvSpPr>
          <p:spPr bwMode="auto">
            <a:xfrm>
              <a:off x="2023985" y="6597650"/>
              <a:ext cx="6967615"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nvGrpSpPr>
            <p:cNvPr id="29" name="组合 28"/>
            <p:cNvGrpSpPr/>
            <p:nvPr userDrawn="1"/>
          </p:nvGrpSpPr>
          <p:grpSpPr>
            <a:xfrm>
              <a:off x="1819198" y="5737225"/>
              <a:ext cx="204788" cy="860426"/>
              <a:chOff x="7115176" y="5737225"/>
              <a:chExt cx="204788" cy="860426"/>
            </a:xfrm>
          </p:grpSpPr>
          <p:sp>
            <p:nvSpPr>
              <p:cNvPr id="35" name="Line 8"/>
              <p:cNvSpPr>
                <a:spLocks noChangeShapeType="1"/>
              </p:cNvSpPr>
              <p:nvPr userDrawn="1"/>
            </p:nvSpPr>
            <p:spPr bwMode="auto">
              <a:xfrm flipV="1">
                <a:off x="7210426" y="5894388"/>
                <a:ext cx="0" cy="155575"/>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6" name="Line 9"/>
              <p:cNvSpPr>
                <a:spLocks noChangeShapeType="1"/>
              </p:cNvSpPr>
              <p:nvPr userDrawn="1"/>
            </p:nvSpPr>
            <p:spPr bwMode="auto">
              <a:xfrm flipV="1">
                <a:off x="7162801" y="6049963"/>
                <a:ext cx="0" cy="1333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7" name="Line 10"/>
              <p:cNvSpPr>
                <a:spLocks noChangeShapeType="1"/>
              </p:cNvSpPr>
              <p:nvPr userDrawn="1"/>
            </p:nvSpPr>
            <p:spPr bwMode="auto">
              <a:xfrm flipV="1">
                <a:off x="7256463" y="5894388"/>
                <a:ext cx="0" cy="6191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8" name="Line 11"/>
              <p:cNvSpPr>
                <a:spLocks noChangeShapeType="1"/>
              </p:cNvSpPr>
              <p:nvPr userDrawn="1"/>
            </p:nvSpPr>
            <p:spPr bwMode="auto">
              <a:xfrm flipV="1">
                <a:off x="7162801" y="6284913"/>
                <a:ext cx="0" cy="31273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9" name="Line 12"/>
              <p:cNvSpPr>
                <a:spLocks noChangeShapeType="1"/>
              </p:cNvSpPr>
              <p:nvPr userDrawn="1"/>
            </p:nvSpPr>
            <p:spPr bwMode="auto">
              <a:xfrm flipV="1">
                <a:off x="7319963" y="5956300"/>
                <a:ext cx="0" cy="6413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0" name="Line 13"/>
              <p:cNvSpPr>
                <a:spLocks noChangeShapeType="1"/>
              </p:cNvSpPr>
              <p:nvPr userDrawn="1"/>
            </p:nvSpPr>
            <p:spPr bwMode="auto">
              <a:xfrm>
                <a:off x="7115176" y="6284913"/>
                <a:ext cx="117475"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1" name="Line 14"/>
              <p:cNvSpPr>
                <a:spLocks noChangeShapeType="1"/>
              </p:cNvSpPr>
              <p:nvPr userDrawn="1"/>
            </p:nvSpPr>
            <p:spPr bwMode="auto">
              <a:xfrm>
                <a:off x="7115176" y="6183313"/>
                <a:ext cx="117475"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2" name="Line 20"/>
              <p:cNvSpPr>
                <a:spLocks noChangeShapeType="1"/>
              </p:cNvSpPr>
              <p:nvPr userDrawn="1"/>
            </p:nvSpPr>
            <p:spPr bwMode="auto">
              <a:xfrm>
                <a:off x="7210426" y="5894388"/>
                <a:ext cx="46038"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3" name="Line 21"/>
              <p:cNvSpPr>
                <a:spLocks noChangeShapeType="1"/>
              </p:cNvSpPr>
              <p:nvPr userDrawn="1"/>
            </p:nvSpPr>
            <p:spPr bwMode="auto">
              <a:xfrm flipV="1">
                <a:off x="7115176" y="6183313"/>
                <a:ext cx="0" cy="10160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4" name="Line 22"/>
              <p:cNvSpPr>
                <a:spLocks noChangeShapeType="1"/>
              </p:cNvSpPr>
              <p:nvPr userDrawn="1"/>
            </p:nvSpPr>
            <p:spPr bwMode="auto">
              <a:xfrm flipV="1">
                <a:off x="7232651" y="6183313"/>
                <a:ext cx="0" cy="10160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5" name="Line 23"/>
              <p:cNvSpPr>
                <a:spLocks noChangeShapeType="1"/>
              </p:cNvSpPr>
              <p:nvPr userDrawn="1"/>
            </p:nvSpPr>
            <p:spPr bwMode="auto">
              <a:xfrm flipV="1">
                <a:off x="7232651" y="5737225"/>
                <a:ext cx="0" cy="15716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6" name="Line 26"/>
              <p:cNvSpPr>
                <a:spLocks noChangeShapeType="1"/>
              </p:cNvSpPr>
              <p:nvPr userDrawn="1"/>
            </p:nvSpPr>
            <p:spPr bwMode="auto">
              <a:xfrm>
                <a:off x="7162801" y="6049963"/>
                <a:ext cx="157163"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47" name="Line 27"/>
              <p:cNvSpPr>
                <a:spLocks noChangeShapeType="1"/>
              </p:cNvSpPr>
              <p:nvPr userDrawn="1"/>
            </p:nvSpPr>
            <p:spPr bwMode="auto">
              <a:xfrm>
                <a:off x="7210426" y="5956300"/>
                <a:ext cx="109538"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grpSp>
          <p:nvGrpSpPr>
            <p:cNvPr id="30" name="组合 29"/>
            <p:cNvGrpSpPr/>
            <p:nvPr userDrawn="1"/>
          </p:nvGrpSpPr>
          <p:grpSpPr>
            <a:xfrm>
              <a:off x="356172" y="6165380"/>
              <a:ext cx="1132962" cy="312738"/>
              <a:chOff x="356172" y="6165380"/>
              <a:chExt cx="1132962" cy="312738"/>
            </a:xfrm>
          </p:grpSpPr>
          <p:sp>
            <p:nvSpPr>
              <p:cNvPr id="31" name="Line 24"/>
              <p:cNvSpPr>
                <a:spLocks noChangeShapeType="1"/>
              </p:cNvSpPr>
              <p:nvPr userDrawn="1"/>
            </p:nvSpPr>
            <p:spPr bwMode="auto">
              <a:xfrm>
                <a:off x="622872" y="6165380"/>
                <a:ext cx="430213" cy="30480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2" name="Line 28"/>
              <p:cNvSpPr>
                <a:spLocks noChangeShapeType="1"/>
              </p:cNvSpPr>
              <p:nvPr userDrawn="1"/>
            </p:nvSpPr>
            <p:spPr bwMode="auto">
              <a:xfrm flipV="1">
                <a:off x="356172" y="6165380"/>
                <a:ext cx="266700" cy="31273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3" name="Line 29"/>
              <p:cNvSpPr>
                <a:spLocks noChangeShapeType="1"/>
              </p:cNvSpPr>
              <p:nvPr userDrawn="1"/>
            </p:nvSpPr>
            <p:spPr bwMode="auto">
              <a:xfrm flipV="1">
                <a:off x="924497" y="6181255"/>
                <a:ext cx="166688" cy="1968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sp>
            <p:nvSpPr>
              <p:cNvPr id="34" name="Line 24"/>
              <p:cNvSpPr>
                <a:spLocks noChangeShapeType="1"/>
              </p:cNvSpPr>
              <p:nvPr userDrawn="1"/>
            </p:nvSpPr>
            <p:spPr bwMode="auto">
              <a:xfrm>
                <a:off x="1081328" y="6181255"/>
                <a:ext cx="407806" cy="288925"/>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solidFill>
                    <a:srgbClr val="000000"/>
                  </a:solidFill>
                  <a:ea typeface="宋体" pitchFamily="2" charset="-122"/>
                </a:endParaRPr>
              </a:p>
            </p:txBody>
          </p:sp>
        </p:grpSp>
      </p:grpSp>
      <p:sp>
        <p:nvSpPr>
          <p:cNvPr id="56" name="Rectangle 7">
            <a:extLst>
              <a:ext uri="{FF2B5EF4-FFF2-40B4-BE49-F238E27FC236}">
                <a16:creationId xmlns:a16="http://schemas.microsoft.com/office/drawing/2014/main" id="{A389EA52-3B67-4B14-AD6C-3E0E3151AD29}"/>
              </a:ext>
            </a:extLst>
          </p:cNvPr>
          <p:cNvSpPr>
            <a:spLocks noChangeArrowheads="1"/>
          </p:cNvSpPr>
          <p:nvPr userDrawn="1"/>
        </p:nvSpPr>
        <p:spPr bwMode="auto">
          <a:xfrm>
            <a:off x="1716088" y="1690688"/>
            <a:ext cx="574675" cy="642938"/>
          </a:xfrm>
          <a:prstGeom prst="rect">
            <a:avLst/>
          </a:prstGeom>
          <a:solidFill>
            <a:srgbClr val="CDCDE6"/>
          </a:solidFill>
          <a:ln w="9525">
            <a:noFill/>
            <a:miter lim="800000"/>
            <a:headEnd/>
            <a:tailEnd/>
          </a:ln>
        </p:spPr>
        <p:txBody>
          <a:bodyPr/>
          <a:lstStyle/>
          <a:p>
            <a:pPr algn="l"/>
            <a:endParaRPr lang="zh-CN" altLang="en-US" b="0"/>
          </a:p>
        </p:txBody>
      </p:sp>
      <p:sp>
        <p:nvSpPr>
          <p:cNvPr id="57" name="Rectangle 10">
            <a:extLst>
              <a:ext uri="{FF2B5EF4-FFF2-40B4-BE49-F238E27FC236}">
                <a16:creationId xmlns:a16="http://schemas.microsoft.com/office/drawing/2014/main" id="{48ED5B41-B2D8-48BA-AA5B-4518FD92C6BA}"/>
              </a:ext>
            </a:extLst>
          </p:cNvPr>
          <p:cNvSpPr>
            <a:spLocks noChangeArrowheads="1"/>
          </p:cNvSpPr>
          <p:nvPr userDrawn="1"/>
        </p:nvSpPr>
        <p:spPr bwMode="auto">
          <a:xfrm>
            <a:off x="2281238" y="1690688"/>
            <a:ext cx="585788" cy="642938"/>
          </a:xfrm>
          <a:prstGeom prst="rect">
            <a:avLst/>
          </a:prstGeom>
          <a:solidFill>
            <a:schemeClr val="accent2"/>
          </a:solidFill>
          <a:ln w="9525">
            <a:noFill/>
            <a:miter lim="800000"/>
            <a:headEnd/>
            <a:tailEnd/>
          </a:ln>
        </p:spPr>
        <p:txBody>
          <a:bodyPr/>
          <a:lstStyle/>
          <a:p>
            <a:pPr algn="l"/>
            <a:endParaRPr lang="zh-CN" altLang="en-US" b="0"/>
          </a:p>
        </p:txBody>
      </p:sp>
      <p:pic>
        <p:nvPicPr>
          <p:cNvPr id="58" name="图片 57">
            <a:extLst>
              <a:ext uri="{FF2B5EF4-FFF2-40B4-BE49-F238E27FC236}">
                <a16:creationId xmlns:a16="http://schemas.microsoft.com/office/drawing/2014/main" id="{2959BB29-7589-4B76-B6BB-4A3949527D5E}"/>
              </a:ext>
            </a:extLst>
          </p:cNvPr>
          <p:cNvPicPr>
            <a:picLocks noChangeAspect="1"/>
          </p:cNvPicPr>
          <p:nvPr userDrawn="1"/>
        </p:nvPicPr>
        <p:blipFill>
          <a:blip r:embed="rId2">
            <a:duotone>
              <a:srgbClr val="CACAFF">
                <a:shade val="45000"/>
                <a:satMod val="135000"/>
              </a:srgbClr>
              <a:prstClr val="white"/>
            </a:duotone>
            <a:extLst>
              <a:ext uri="{BEBA8EAE-BF5A-486C-A8C5-ECC9F3942E4B}">
                <a14:imgProps xmlns:a14="http://schemas.microsoft.com/office/drawing/2010/main">
                  <a14:imgLayer r:embed="rId3">
                    <a14:imgEffect>
                      <a14:artisticTexturizer/>
                    </a14:imgEffect>
                  </a14:imgLayer>
                </a14:imgProps>
              </a:ext>
            </a:extLst>
          </a:blip>
          <a:stretch>
            <a:fillRect/>
          </a:stretch>
        </p:blipFill>
        <p:spPr>
          <a:xfrm>
            <a:off x="1979712" y="309480"/>
            <a:ext cx="4571429" cy="1285714"/>
          </a:xfrm>
          <a:prstGeom prst="rect">
            <a:avLst/>
          </a:prstGeom>
          <a:effectLst>
            <a:softEdge rad="317500"/>
          </a:effectLst>
        </p:spPr>
      </p:pic>
      <p:sp>
        <p:nvSpPr>
          <p:cNvPr id="59" name="Text Box 22">
            <a:extLst>
              <a:ext uri="{FF2B5EF4-FFF2-40B4-BE49-F238E27FC236}">
                <a16:creationId xmlns:a16="http://schemas.microsoft.com/office/drawing/2014/main" id="{EE35A279-06F4-483C-85B4-B06D0C6B2983}"/>
              </a:ext>
            </a:extLst>
          </p:cNvPr>
          <p:cNvSpPr txBox="1">
            <a:spLocks noChangeArrowheads="1"/>
          </p:cNvSpPr>
          <p:nvPr userDrawn="1"/>
        </p:nvSpPr>
        <p:spPr bwMode="auto">
          <a:xfrm>
            <a:off x="4600874" y="637309"/>
            <a:ext cx="4392609" cy="903389"/>
          </a:xfrm>
          <a:prstGeom prst="rect">
            <a:avLst/>
          </a:prstGeom>
          <a:noFill/>
          <a:ln w="28575" algn="ctr">
            <a:noFill/>
            <a:miter lim="800000"/>
            <a:headEnd/>
            <a:tailEnd/>
          </a:ln>
          <a:effectLst/>
        </p:spPr>
        <p:txBody>
          <a:bodyPr wrap="square">
            <a:spAutoFit/>
          </a:bodyPr>
          <a:lstStyle/>
          <a:p>
            <a:pPr algn="r">
              <a:lnSpc>
                <a:spcPct val="130000"/>
              </a:lnSpc>
              <a:spcBef>
                <a:spcPts val="0"/>
              </a:spcBef>
            </a:pPr>
            <a:r>
              <a:rPr lang="zh-CN" altLang="en-US" sz="2800" dirty="0">
                <a:solidFill>
                  <a:srgbClr val="000000"/>
                </a:solidFill>
                <a:latin typeface="黑体"/>
                <a:ea typeface="黑体"/>
              </a:rPr>
              <a:t>计算机科学与技术学院</a:t>
            </a:r>
            <a:endParaRPr lang="en-US" altLang="zh-CN" sz="2800" dirty="0">
              <a:solidFill>
                <a:srgbClr val="000000"/>
              </a:solidFill>
              <a:latin typeface="黑体"/>
              <a:ea typeface="黑体"/>
            </a:endParaRPr>
          </a:p>
          <a:p>
            <a:pPr algn="r">
              <a:lnSpc>
                <a:spcPct val="130000"/>
              </a:lnSpc>
              <a:spcBef>
                <a:spcPts val="0"/>
              </a:spcBef>
            </a:pPr>
            <a:r>
              <a:rPr lang="en-US" altLang="zh-CN" sz="1400" dirty="0">
                <a:solidFill>
                  <a:srgbClr val="000000"/>
                </a:solidFill>
                <a:latin typeface="Arial" panose="020B0604020202020204" pitchFamily="34" charset="0"/>
                <a:ea typeface="黑体"/>
                <a:cs typeface="Arial" panose="020B0604020202020204" pitchFamily="34" charset="0"/>
              </a:rPr>
              <a:t>School of Computer Science and Technology</a:t>
            </a:r>
            <a:endParaRPr lang="zh-CN" altLang="en-US" sz="1400" dirty="0">
              <a:solidFill>
                <a:srgbClr val="000000"/>
              </a:solidFill>
              <a:latin typeface="Arial" panose="020B0604020202020204" pitchFamily="34" charset="0"/>
              <a:ea typeface="黑体"/>
              <a:cs typeface="Arial" panose="020B0604020202020204" pitchFamily="34" charset="0"/>
            </a:endParaRPr>
          </a:p>
        </p:txBody>
      </p:sp>
      <p:pic>
        <p:nvPicPr>
          <p:cNvPr id="60" name="图片 59">
            <a:extLst>
              <a:ext uri="{FF2B5EF4-FFF2-40B4-BE49-F238E27FC236}">
                <a16:creationId xmlns:a16="http://schemas.microsoft.com/office/drawing/2014/main" id="{9B3F2002-64A4-4E86-B8E7-8257BAC82C69}"/>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107158" y="89034"/>
            <a:ext cx="1677745" cy="1686468"/>
          </a:xfrm>
          <a:prstGeom prst="rect">
            <a:avLst/>
          </a:prstGeom>
        </p:spPr>
      </p:pic>
      <p:pic>
        <p:nvPicPr>
          <p:cNvPr id="61" name="图片 60">
            <a:extLst>
              <a:ext uri="{FF2B5EF4-FFF2-40B4-BE49-F238E27FC236}">
                <a16:creationId xmlns:a16="http://schemas.microsoft.com/office/drawing/2014/main" id="{8368402A-98D2-4945-BA95-9EDD7FEB11B2}"/>
              </a:ext>
            </a:extLst>
          </p:cNvPr>
          <p:cNvPicPr>
            <a:picLocks noChangeAspect="1"/>
          </p:cNvPicPr>
          <p:nvPr userDrawn="1"/>
        </p:nvPicPr>
        <p:blipFill>
          <a:blip r:embed="rId5">
            <a:clrChange>
              <a:clrFrom>
                <a:srgbClr val="FFFFFF"/>
              </a:clrFrom>
              <a:clrTo>
                <a:srgbClr val="FFFFFF">
                  <a:alpha val="0"/>
                </a:srgbClr>
              </a:clrTo>
            </a:clrChange>
          </a:blip>
          <a:stretch>
            <a:fillRect/>
          </a:stretch>
        </p:blipFill>
        <p:spPr>
          <a:xfrm>
            <a:off x="1873936" y="620610"/>
            <a:ext cx="2914088" cy="865415"/>
          </a:xfrm>
          <a:prstGeom prst="rect">
            <a:avLst/>
          </a:prstGeom>
        </p:spPr>
      </p:pic>
      <p:cxnSp>
        <p:nvCxnSpPr>
          <p:cNvPr id="62" name="直接连接符 61">
            <a:extLst>
              <a:ext uri="{FF2B5EF4-FFF2-40B4-BE49-F238E27FC236}">
                <a16:creationId xmlns:a16="http://schemas.microsoft.com/office/drawing/2014/main" id="{CDC302A6-34F6-4C30-9025-BE774F0843F1}"/>
              </a:ext>
            </a:extLst>
          </p:cNvPr>
          <p:cNvCxnSpPr>
            <a:cxnSpLocks/>
          </p:cNvCxnSpPr>
          <p:nvPr userDrawn="1"/>
        </p:nvCxnSpPr>
        <p:spPr bwMode="auto">
          <a:xfrm>
            <a:off x="5092990" y="1536228"/>
            <a:ext cx="3799490" cy="0"/>
          </a:xfrm>
          <a:prstGeom prst="line">
            <a:avLst/>
          </a:prstGeom>
          <a:solidFill>
            <a:srgbClr val="9999FF"/>
          </a:solidFill>
          <a:ln w="57150" cap="flat" cmpd="tri" algn="ctr">
            <a:solidFill>
              <a:srgbClr val="C00000"/>
            </a:solidFill>
            <a:prstDash val="solid"/>
            <a:round/>
            <a:headEnd type="none" w="med" len="med"/>
            <a:tailEnd type="none" w="med" len="med"/>
          </a:ln>
          <a:effectLst/>
        </p:spPr>
      </p:cxnSp>
      <p:cxnSp>
        <p:nvCxnSpPr>
          <p:cNvPr id="63" name="直接连接符 62">
            <a:extLst>
              <a:ext uri="{FF2B5EF4-FFF2-40B4-BE49-F238E27FC236}">
                <a16:creationId xmlns:a16="http://schemas.microsoft.com/office/drawing/2014/main" id="{89A6B659-988B-466C-8B23-C48D52D12AF3}"/>
              </a:ext>
            </a:extLst>
          </p:cNvPr>
          <p:cNvCxnSpPr>
            <a:cxnSpLocks/>
          </p:cNvCxnSpPr>
          <p:nvPr userDrawn="1"/>
        </p:nvCxnSpPr>
        <p:spPr bwMode="auto">
          <a:xfrm flipH="1">
            <a:off x="1873936" y="1536228"/>
            <a:ext cx="2914072" cy="0"/>
          </a:xfrm>
          <a:prstGeom prst="line">
            <a:avLst/>
          </a:prstGeom>
          <a:solidFill>
            <a:srgbClr val="9999FF"/>
          </a:solidFill>
          <a:ln w="57150" cap="flat" cmpd="tri" algn="ctr">
            <a:solidFill>
              <a:srgbClr val="C00000"/>
            </a:solidFill>
            <a:prstDash val="solid"/>
            <a:round/>
            <a:headEnd type="none" w="med" len="med"/>
            <a:tailEnd type="none" w="med" len="med"/>
          </a:ln>
          <a:effectLst/>
        </p:spPr>
      </p:cxnSp>
      <p:sp>
        <p:nvSpPr>
          <p:cNvPr id="64" name="Rectangle 16">
            <a:extLst>
              <a:ext uri="{FF2B5EF4-FFF2-40B4-BE49-F238E27FC236}">
                <a16:creationId xmlns:a16="http://schemas.microsoft.com/office/drawing/2014/main" id="{7D074F87-5214-4A3C-A854-AD15B9ADE7A1}"/>
              </a:ext>
            </a:extLst>
          </p:cNvPr>
          <p:cNvSpPr txBox="1">
            <a:spLocks noChangeArrowheads="1"/>
          </p:cNvSpPr>
          <p:nvPr userDrawn="1"/>
        </p:nvSpPr>
        <p:spPr bwMode="auto">
          <a:xfrm>
            <a:off x="251400" y="5229250"/>
            <a:ext cx="2921965" cy="70570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defRPr sz="1200" b="0" kern="1200">
                <a:solidFill>
                  <a:schemeClr val="tx1"/>
                </a:solidFill>
                <a:latin typeface="+mj-lt"/>
                <a:ea typeface="宋体" pitchFamily="2" charset="-122"/>
                <a:cs typeface="+mn-cs"/>
              </a:defRPr>
            </a:lvl1pPr>
            <a:lvl2pPr marL="457200" algn="ctr" rtl="0" fontAlgn="base">
              <a:spcBef>
                <a:spcPct val="50000"/>
              </a:spcBef>
              <a:spcAft>
                <a:spcPct val="0"/>
              </a:spcAft>
              <a:defRPr sz="2800" b="1" kern="1200">
                <a:solidFill>
                  <a:schemeClr val="tx1"/>
                </a:solidFill>
                <a:latin typeface="Times New Roman" pitchFamily="18" charset="0"/>
                <a:ea typeface="宋体" pitchFamily="2" charset="-122"/>
                <a:cs typeface="+mn-cs"/>
              </a:defRPr>
            </a:lvl2pPr>
            <a:lvl3pPr marL="914400" algn="ctr" rtl="0" fontAlgn="base">
              <a:spcBef>
                <a:spcPct val="50000"/>
              </a:spcBef>
              <a:spcAft>
                <a:spcPct val="0"/>
              </a:spcAft>
              <a:defRPr sz="2800" b="1" kern="1200">
                <a:solidFill>
                  <a:schemeClr val="tx1"/>
                </a:solidFill>
                <a:latin typeface="Times New Roman" pitchFamily="18" charset="0"/>
                <a:ea typeface="宋体" pitchFamily="2" charset="-122"/>
                <a:cs typeface="+mn-cs"/>
              </a:defRPr>
            </a:lvl3pPr>
            <a:lvl4pPr marL="1371600" algn="ctr" rtl="0" fontAlgn="base">
              <a:spcBef>
                <a:spcPct val="50000"/>
              </a:spcBef>
              <a:spcAft>
                <a:spcPct val="0"/>
              </a:spcAft>
              <a:defRPr sz="2800" b="1" kern="1200">
                <a:solidFill>
                  <a:schemeClr val="tx1"/>
                </a:solidFill>
                <a:latin typeface="Times New Roman" pitchFamily="18" charset="0"/>
                <a:ea typeface="宋体" pitchFamily="2" charset="-122"/>
                <a:cs typeface="+mn-cs"/>
              </a:defRPr>
            </a:lvl4pPr>
            <a:lvl5pPr marL="1828800" algn="ctr" rtl="0" fontAlgn="base">
              <a:spcBef>
                <a:spcPct val="50000"/>
              </a:spcBef>
              <a:spcAft>
                <a:spcPct val="0"/>
              </a:spcAft>
              <a:defRPr sz="2800" b="1" kern="1200">
                <a:solidFill>
                  <a:schemeClr val="tx1"/>
                </a:solidFill>
                <a:latin typeface="Times New Roman" pitchFamily="18" charset="0"/>
                <a:ea typeface="宋体" pitchFamily="2" charset="-122"/>
                <a:cs typeface="+mn-cs"/>
              </a:defRPr>
            </a:lvl5pPr>
            <a:lvl6pPr marL="2286000" algn="l" defTabSz="914400" rtl="0" eaLnBrk="1" latinLnBrk="0" hangingPunct="1">
              <a:defRPr sz="2800" b="1" kern="1200">
                <a:solidFill>
                  <a:schemeClr val="tx1"/>
                </a:solidFill>
                <a:latin typeface="Times New Roman" pitchFamily="18" charset="0"/>
                <a:ea typeface="宋体" pitchFamily="2" charset="-122"/>
                <a:cs typeface="+mn-cs"/>
              </a:defRPr>
            </a:lvl6pPr>
            <a:lvl7pPr marL="2743200" algn="l" defTabSz="914400" rtl="0" eaLnBrk="1" latinLnBrk="0" hangingPunct="1">
              <a:defRPr sz="2800" b="1" kern="1200">
                <a:solidFill>
                  <a:schemeClr val="tx1"/>
                </a:solidFill>
                <a:latin typeface="Times New Roman" pitchFamily="18" charset="0"/>
                <a:ea typeface="宋体" pitchFamily="2" charset="-122"/>
                <a:cs typeface="+mn-cs"/>
              </a:defRPr>
            </a:lvl7pPr>
            <a:lvl8pPr marL="3200400" algn="l" defTabSz="914400" rtl="0" eaLnBrk="1" latinLnBrk="0" hangingPunct="1">
              <a:defRPr sz="2800" b="1" kern="1200">
                <a:solidFill>
                  <a:schemeClr val="tx1"/>
                </a:solidFill>
                <a:latin typeface="Times New Roman" pitchFamily="18" charset="0"/>
                <a:ea typeface="宋体" pitchFamily="2" charset="-122"/>
                <a:cs typeface="+mn-cs"/>
              </a:defRPr>
            </a:lvl8pPr>
            <a:lvl9pPr marL="3657600" algn="l" defTabSz="914400" rtl="0" eaLnBrk="1" latinLnBrk="0" hangingPunct="1">
              <a:defRPr sz="2800" b="1" kern="1200">
                <a:solidFill>
                  <a:schemeClr val="tx1"/>
                </a:solidFill>
                <a:latin typeface="Times New Roman" pitchFamily="18" charset="0"/>
                <a:ea typeface="宋体"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87D8CD90-EB6C-4EF8-843B-BC01DDFAB9E6}" type="datetime3">
              <a:rPr kumimoji="0" lang="zh-CN" altLang="en-US" sz="2000" b="1" i="0" u="none" strike="noStrike" kern="1200" cap="none" spc="0" normalizeH="0" baseline="0" noProof="0" smtClean="0">
                <a:ln>
                  <a:noFill/>
                </a:ln>
                <a:solidFill>
                  <a:srgbClr val="5D5DC0"/>
                </a:solidFill>
                <a:effectLst/>
                <a:uLnTx/>
                <a:uFillTx/>
                <a:latin typeface="Arial"/>
                <a:ea typeface="黑体" panose="02010609060101010101" pitchFamily="49" charset="-122"/>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2021年5月20日星期四</a:t>
            </a:fld>
            <a:endParaRPr kumimoji="0" lang="en-US" altLang="zh-CN" sz="2000" b="1" i="0" u="none" strike="noStrike" kern="1200" cap="none" spc="0" normalizeH="0" baseline="0" noProof="0" dirty="0">
              <a:ln>
                <a:noFill/>
              </a:ln>
              <a:solidFill>
                <a:srgbClr val="5D5DC0"/>
              </a:solidFill>
              <a:effectLst/>
              <a:uLnTx/>
              <a:uFillTx/>
              <a:latin typeface="Arial"/>
              <a:ea typeface="黑体" panose="02010609060101010101" pitchFamily="49" charset="-122"/>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fld id="{6439F639-8FB6-4CFA-9289-F7A8A19716DA}" type="datetime10">
              <a:rPr kumimoji="0" lang="en-US" altLang="zh-CN" sz="2000" b="1" i="0" u="none" strike="noStrike" kern="1200" cap="none" spc="0" normalizeH="0" baseline="0" noProof="0" smtClean="0">
                <a:ln>
                  <a:noFill/>
                </a:ln>
                <a:solidFill>
                  <a:srgbClr val="5D5DC0"/>
                </a:solidFill>
                <a:effectLst/>
                <a:uLnTx/>
                <a:uFillTx/>
                <a:latin typeface="Arial"/>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21:08</a:t>
            </a:fld>
            <a:endParaRPr kumimoji="0" lang="en-US" altLang="zh-CN" sz="2000" b="1" i="0" u="none" strike="noStrike" kern="1200" cap="none" spc="0" normalizeH="0" baseline="0" noProof="0" dirty="0">
              <a:ln>
                <a:noFill/>
              </a:ln>
              <a:solidFill>
                <a:srgbClr val="5D5DC0"/>
              </a:solidFill>
              <a:effectLst/>
              <a:uLnTx/>
              <a:uFillTx/>
              <a:latin typeface="Arial"/>
              <a:ea typeface="黑体" panose="02010609060101010101" pitchFamily="49" charset="-122"/>
              <a:cs typeface="Arial" panose="020B0604020202020204" pitchFamily="34" charset="0"/>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9F7610A6-6F66-4850-95C4-44F0D47E3297}" type="slidenum">
              <a:rPr lang="zh-CN" altLang="en-US"/>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小字号）">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marL="271463" indent="-271463">
              <a:defRPr sz="2400"/>
            </a:lvl1pPr>
            <a:lvl2pPr marL="541338" indent="-269875">
              <a:defRPr sz="2400"/>
            </a:lvl2pPr>
            <a:lvl3pPr marL="804863" indent="-263525">
              <a:defRPr sz="2400"/>
            </a:lvl3pPr>
            <a:lvl4pPr marL="1074738" indent="-269875">
              <a:defRPr sz="2400"/>
            </a:lvl4pPr>
            <a:lvl5pPr marL="1346200" indent="-271463">
              <a:defRPr sz="24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页脚占位符 3"/>
          <p:cNvSpPr>
            <a:spLocks noGrp="1"/>
          </p:cNvSpPr>
          <p:nvPr>
            <p:ph type="ftr" sz="quarter"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9F7610A6-6F66-4850-95C4-44F0D47E3297}" type="slidenum">
              <a:rPr lang="zh-CN" altLang="en-US"/>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74153215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549275"/>
            <a:ext cx="4213225" cy="6192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22825" y="549275"/>
            <a:ext cx="4213225" cy="6192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578E1A24-131C-4014-B474-CA9103871F4D}" type="slidenum">
              <a:rPr lang="zh-CN" altLang="en-US"/>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lvl1pPr>
              <a:defRPr/>
            </a:lvl1pPr>
          </a:lstStyle>
          <a:p>
            <a:endParaRPr lang="en-US" altLang="zh-CN"/>
          </a:p>
        </p:txBody>
      </p:sp>
      <p:sp>
        <p:nvSpPr>
          <p:cNvPr id="4" name="灯片编号占位符 3"/>
          <p:cNvSpPr>
            <a:spLocks noGrp="1"/>
          </p:cNvSpPr>
          <p:nvPr>
            <p:ph type="sldNum" sz="quarter" idx="11"/>
          </p:nvPr>
        </p:nvSpPr>
        <p:spPr/>
        <p:txBody>
          <a:bodyPr/>
          <a:lstStyle>
            <a:lvl1pPr>
              <a:defRPr/>
            </a:lvl1pPr>
          </a:lstStyle>
          <a:p>
            <a:fld id="{38B5C592-5989-4A49-B68E-B983FC85EA97}" type="slidenum">
              <a:rPr lang="zh-CN" altLang="en-US"/>
              <a:pPr/>
              <a:t>‹#›</a:t>
            </a:fld>
            <a:endParaRPr lang="en-US" altLang="zh-CN"/>
          </a:p>
        </p:txBody>
      </p:sp>
      <p:sp>
        <p:nvSpPr>
          <p:cNvPr id="5" name="日期占位符 4"/>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en-US" altLang="zh-CN"/>
          </a:p>
        </p:txBody>
      </p:sp>
      <p:sp>
        <p:nvSpPr>
          <p:cNvPr id="3" name="灯片编号占位符 2"/>
          <p:cNvSpPr>
            <a:spLocks noGrp="1"/>
          </p:cNvSpPr>
          <p:nvPr>
            <p:ph type="sldNum" sz="quarter" idx="11"/>
          </p:nvPr>
        </p:nvSpPr>
        <p:spPr/>
        <p:txBody>
          <a:bodyPr/>
          <a:lstStyle>
            <a:lvl1pPr>
              <a:defRPr/>
            </a:lvl1pPr>
          </a:lstStyle>
          <a:p>
            <a:fld id="{FD059FFE-6128-41BA-B88A-1233EBB9F639}" type="slidenum">
              <a:rPr lang="zh-CN" altLang="en-US"/>
              <a:pPr/>
              <a:t>‹#›</a:t>
            </a:fld>
            <a:endParaRPr lang="en-US" altLang="zh-CN"/>
          </a:p>
        </p:txBody>
      </p:sp>
      <p:sp>
        <p:nvSpPr>
          <p:cNvPr id="4" name="日期占位符 3"/>
          <p:cNvSpPr>
            <a:spLocks noGrp="1"/>
          </p:cNvSpPr>
          <p:nvPr>
            <p:ph type="dt" sz="half" idx="12"/>
          </p:nvPr>
        </p:nvSpPr>
        <p:spPr/>
        <p:txBody>
          <a:bodyPr/>
          <a:lstStyle>
            <a:lvl1pPr>
              <a:defRPr/>
            </a:lvl1pPr>
          </a:lstStyle>
          <a:p>
            <a:endParaRPr lang="en-US" altLang="zh-CN"/>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8195" name="Group 19"/>
          <p:cNvGrpSpPr>
            <a:grpSpLocks/>
          </p:cNvGrpSpPr>
          <p:nvPr userDrawn="1"/>
        </p:nvGrpSpPr>
        <p:grpSpPr bwMode="auto">
          <a:xfrm>
            <a:off x="0" y="0"/>
            <a:ext cx="9144000" cy="566738"/>
            <a:chOff x="0" y="0"/>
            <a:chExt cx="5760" cy="357"/>
          </a:xfrm>
        </p:grpSpPr>
        <p:sp>
          <p:nvSpPr>
            <p:cNvPr id="178181" name="Rectangle 5"/>
            <p:cNvSpPr>
              <a:spLocks noChangeArrowheads="1"/>
            </p:cNvSpPr>
            <p:nvPr userDrawn="1"/>
          </p:nvSpPr>
          <p:spPr bwMode="auto">
            <a:xfrm>
              <a:off x="0" y="0"/>
              <a:ext cx="180" cy="344"/>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zh-CN" altLang="en-US" b="0"/>
            </a:p>
          </p:txBody>
        </p:sp>
        <p:sp>
          <p:nvSpPr>
            <p:cNvPr id="178182" name="Rectangle 6"/>
            <p:cNvSpPr>
              <a:spLocks noChangeArrowheads="1"/>
            </p:cNvSpPr>
            <p:nvPr userDrawn="1"/>
          </p:nvSpPr>
          <p:spPr bwMode="auto">
            <a:xfrm>
              <a:off x="238" y="85"/>
              <a:ext cx="5500" cy="173"/>
            </a:xfrm>
            <a:prstGeom prst="rect">
              <a:avLst/>
            </a:prstGeom>
            <a:gradFill rotWithShape="0">
              <a:gsLst>
                <a:gs pos="0">
                  <a:srgbClr val="FFFFCC"/>
                </a:gs>
                <a:gs pos="100000">
                  <a:schemeClr val="bg1"/>
                </a:gs>
              </a:gsLst>
              <a:lin ang="0" scaled="1"/>
            </a:gradFill>
            <a:ln w="9525">
              <a:noFill/>
              <a:miter lim="800000"/>
              <a:headEnd/>
              <a:tailEnd/>
            </a:ln>
          </p:spPr>
          <p:txBody>
            <a:bodyPr/>
            <a:lstStyle/>
            <a:p>
              <a:pPr algn="l"/>
              <a:endParaRPr lang="zh-CN" altLang="en-US" b="0"/>
            </a:p>
          </p:txBody>
        </p:sp>
        <p:sp>
          <p:nvSpPr>
            <p:cNvPr id="178183" name="Rectangle 7"/>
            <p:cNvSpPr>
              <a:spLocks noChangeArrowheads="1"/>
            </p:cNvSpPr>
            <p:nvPr userDrawn="1"/>
          </p:nvSpPr>
          <p:spPr bwMode="auto">
            <a:xfrm>
              <a:off x="236" y="85"/>
              <a:ext cx="87" cy="89"/>
            </a:xfrm>
            <a:prstGeom prst="rect">
              <a:avLst/>
            </a:prstGeom>
            <a:solidFill>
              <a:srgbClr val="33CC33">
                <a:alpha val="14999"/>
              </a:srgbClr>
            </a:solidFill>
            <a:ln w="9525">
              <a:noFill/>
              <a:miter lim="800000"/>
              <a:headEnd/>
              <a:tailEnd/>
            </a:ln>
          </p:spPr>
          <p:txBody>
            <a:bodyPr/>
            <a:lstStyle/>
            <a:p>
              <a:pPr algn="l"/>
              <a:endParaRPr lang="zh-CN" altLang="en-US" sz="1800" b="0">
                <a:solidFill>
                  <a:schemeClr val="hlink"/>
                </a:solidFill>
                <a:latin typeface="Arial" charset="0"/>
              </a:endParaRPr>
            </a:p>
          </p:txBody>
        </p:sp>
        <p:sp>
          <p:nvSpPr>
            <p:cNvPr id="178184" name="Rectangle 8"/>
            <p:cNvSpPr>
              <a:spLocks noChangeArrowheads="1"/>
            </p:cNvSpPr>
            <p:nvPr userDrawn="1"/>
          </p:nvSpPr>
          <p:spPr bwMode="auto">
            <a:xfrm>
              <a:off x="323" y="0"/>
              <a:ext cx="88" cy="87"/>
            </a:xfrm>
            <a:prstGeom prst="rect">
              <a:avLst/>
            </a:prstGeom>
            <a:solidFill>
              <a:srgbClr val="33CC33">
                <a:alpha val="14999"/>
              </a:srgbClr>
            </a:solidFill>
            <a:ln w="9525">
              <a:noFill/>
              <a:miter lim="800000"/>
              <a:headEnd/>
              <a:tailEnd/>
            </a:ln>
          </p:spPr>
          <p:txBody>
            <a:bodyPr/>
            <a:lstStyle/>
            <a:p>
              <a:pPr algn="l"/>
              <a:endParaRPr lang="zh-CN" altLang="en-US" sz="1800" b="0">
                <a:solidFill>
                  <a:schemeClr val="hlink"/>
                </a:solidFill>
                <a:latin typeface="Arial" charset="0"/>
              </a:endParaRPr>
            </a:p>
          </p:txBody>
        </p:sp>
        <p:sp>
          <p:nvSpPr>
            <p:cNvPr id="178185" name="Rectangle 9"/>
            <p:cNvSpPr>
              <a:spLocks noChangeArrowheads="1"/>
            </p:cNvSpPr>
            <p:nvPr userDrawn="1"/>
          </p:nvSpPr>
          <p:spPr bwMode="auto">
            <a:xfrm>
              <a:off x="323" y="85"/>
              <a:ext cx="88" cy="89"/>
            </a:xfrm>
            <a:prstGeom prst="rect">
              <a:avLst/>
            </a:prstGeom>
            <a:solidFill>
              <a:srgbClr val="33CC33">
                <a:alpha val="30000"/>
              </a:srgbClr>
            </a:solidFill>
            <a:ln w="9525">
              <a:noFill/>
              <a:miter lim="800000"/>
              <a:headEnd/>
              <a:tailEnd/>
            </a:ln>
          </p:spPr>
          <p:txBody>
            <a:bodyPr/>
            <a:lstStyle/>
            <a:p>
              <a:pPr algn="l"/>
              <a:endParaRPr lang="zh-CN" altLang="en-US" sz="1800" b="0">
                <a:solidFill>
                  <a:schemeClr val="accent2"/>
                </a:solidFill>
                <a:latin typeface="Arial" charset="0"/>
              </a:endParaRPr>
            </a:p>
          </p:txBody>
        </p:sp>
        <p:sp>
          <p:nvSpPr>
            <p:cNvPr id="178186" name="Rectangle 10"/>
            <p:cNvSpPr>
              <a:spLocks noChangeArrowheads="1"/>
            </p:cNvSpPr>
            <p:nvPr userDrawn="1"/>
          </p:nvSpPr>
          <p:spPr bwMode="auto">
            <a:xfrm>
              <a:off x="151" y="173"/>
              <a:ext cx="86" cy="87"/>
            </a:xfrm>
            <a:prstGeom prst="rect">
              <a:avLst/>
            </a:prstGeom>
            <a:solidFill>
              <a:srgbClr val="33CC33">
                <a:alpha val="14999"/>
              </a:srgbClr>
            </a:solidFill>
            <a:ln w="9525">
              <a:noFill/>
              <a:miter lim="800000"/>
              <a:headEnd/>
              <a:tailEnd/>
            </a:ln>
          </p:spPr>
          <p:txBody>
            <a:bodyPr/>
            <a:lstStyle/>
            <a:p>
              <a:pPr algn="l"/>
              <a:endParaRPr lang="zh-CN" altLang="en-US" sz="1800" b="0">
                <a:solidFill>
                  <a:schemeClr val="hlink"/>
                </a:solidFill>
                <a:latin typeface="Arial" charset="0"/>
              </a:endParaRPr>
            </a:p>
          </p:txBody>
        </p:sp>
        <p:sp>
          <p:nvSpPr>
            <p:cNvPr id="178187" name="Rectangle 11"/>
            <p:cNvSpPr>
              <a:spLocks noChangeArrowheads="1"/>
            </p:cNvSpPr>
            <p:nvPr userDrawn="1"/>
          </p:nvSpPr>
          <p:spPr bwMode="auto">
            <a:xfrm>
              <a:off x="61" y="86"/>
              <a:ext cx="89" cy="87"/>
            </a:xfrm>
            <a:prstGeom prst="rect">
              <a:avLst/>
            </a:prstGeom>
            <a:solidFill>
              <a:srgbClr val="FF00FF">
                <a:alpha val="20000"/>
              </a:srgbClr>
            </a:solidFill>
            <a:ln w="9525">
              <a:noFill/>
              <a:miter lim="800000"/>
              <a:headEnd/>
              <a:tailEnd/>
            </a:ln>
          </p:spPr>
          <p:txBody>
            <a:bodyPr/>
            <a:lstStyle/>
            <a:p>
              <a:pPr algn="l"/>
              <a:endParaRPr lang="zh-CN" altLang="en-US" b="0"/>
            </a:p>
          </p:txBody>
        </p:sp>
        <p:sp>
          <p:nvSpPr>
            <p:cNvPr id="178188" name="Rectangle 12"/>
            <p:cNvSpPr>
              <a:spLocks noChangeArrowheads="1"/>
            </p:cNvSpPr>
            <p:nvPr userDrawn="1"/>
          </p:nvSpPr>
          <p:spPr bwMode="auto">
            <a:xfrm>
              <a:off x="236" y="171"/>
              <a:ext cx="87" cy="87"/>
            </a:xfrm>
            <a:prstGeom prst="rect">
              <a:avLst/>
            </a:prstGeom>
            <a:solidFill>
              <a:srgbClr val="33CC33">
                <a:alpha val="30000"/>
              </a:srgbClr>
            </a:solidFill>
            <a:ln w="9525">
              <a:noFill/>
              <a:miter lim="800000"/>
              <a:headEnd/>
              <a:tailEnd/>
            </a:ln>
          </p:spPr>
          <p:txBody>
            <a:bodyPr/>
            <a:lstStyle/>
            <a:p>
              <a:pPr algn="l"/>
              <a:endParaRPr lang="zh-CN" altLang="en-US" sz="1800" b="0">
                <a:solidFill>
                  <a:schemeClr val="accent2"/>
                </a:solidFill>
                <a:latin typeface="Arial" charset="0"/>
              </a:endParaRPr>
            </a:p>
          </p:txBody>
        </p:sp>
        <p:sp>
          <p:nvSpPr>
            <p:cNvPr id="178189" name="Rectangle 13"/>
            <p:cNvSpPr>
              <a:spLocks noChangeArrowheads="1"/>
            </p:cNvSpPr>
            <p:nvPr userDrawn="1"/>
          </p:nvSpPr>
          <p:spPr bwMode="auto">
            <a:xfrm>
              <a:off x="151" y="258"/>
              <a:ext cx="86" cy="86"/>
            </a:xfrm>
            <a:prstGeom prst="rect">
              <a:avLst/>
            </a:prstGeom>
            <a:solidFill>
              <a:srgbClr val="33CC33">
                <a:alpha val="30000"/>
              </a:srgbClr>
            </a:solidFill>
            <a:ln w="9525">
              <a:noFill/>
              <a:miter lim="800000"/>
              <a:headEnd/>
              <a:tailEnd/>
            </a:ln>
          </p:spPr>
          <p:txBody>
            <a:bodyPr/>
            <a:lstStyle/>
            <a:p>
              <a:pPr algn="l"/>
              <a:endParaRPr lang="zh-CN" altLang="en-US" sz="1800" b="0">
                <a:solidFill>
                  <a:schemeClr val="accent2"/>
                </a:solidFill>
                <a:latin typeface="Arial" charset="0"/>
              </a:endParaRPr>
            </a:p>
          </p:txBody>
        </p:sp>
        <p:sp>
          <p:nvSpPr>
            <p:cNvPr id="178193" name="Rectangle 17"/>
            <p:cNvSpPr>
              <a:spLocks noChangeArrowheads="1"/>
            </p:cNvSpPr>
            <p:nvPr userDrawn="1"/>
          </p:nvSpPr>
          <p:spPr bwMode="auto">
            <a:xfrm>
              <a:off x="0" y="328"/>
              <a:ext cx="5760" cy="29"/>
            </a:xfrm>
            <a:prstGeom prst="rect">
              <a:avLst/>
            </a:prstGeom>
            <a:gradFill rotWithShape="0">
              <a:gsLst>
                <a:gs pos="0">
                  <a:schemeClr val="bg2">
                    <a:alpha val="39999"/>
                  </a:schemeClr>
                </a:gs>
                <a:gs pos="100000">
                  <a:schemeClr val="bg1">
                    <a:alpha val="10001"/>
                  </a:schemeClr>
                </a:gs>
              </a:gsLst>
              <a:lin ang="0" scaled="1"/>
            </a:gradFill>
            <a:ln w="9525">
              <a:noFill/>
              <a:miter lim="800000"/>
              <a:headEnd/>
              <a:tailEnd/>
            </a:ln>
          </p:spPr>
          <p:txBody>
            <a:bodyPr/>
            <a:lstStyle/>
            <a:p>
              <a:pPr algn="l"/>
              <a:endParaRPr lang="zh-CN" altLang="en-US" b="0"/>
            </a:p>
          </p:txBody>
        </p:sp>
      </p:grpSp>
      <p:sp>
        <p:nvSpPr>
          <p:cNvPr id="178178"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mj-lt"/>
              </a:defRPr>
            </a:lvl1pPr>
          </a:lstStyle>
          <a:p>
            <a:endParaRPr lang="en-US" altLang="zh-CN"/>
          </a:p>
        </p:txBody>
      </p:sp>
      <p:sp>
        <p:nvSpPr>
          <p:cNvPr id="178179"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Black" pitchFamily="34" charset="0"/>
              </a:defRPr>
            </a:lvl1pPr>
          </a:lstStyle>
          <a:p>
            <a:fld id="{A1F44E8B-7B9B-4B70-ACF7-59BCAE3AB3B7}" type="slidenum">
              <a:rPr lang="zh-CN" altLang="en-US"/>
              <a:pPr/>
              <a:t>‹#›</a:t>
            </a:fld>
            <a:endParaRPr lang="en-US" altLang="zh-CN"/>
          </a:p>
        </p:txBody>
      </p:sp>
      <p:sp>
        <p:nvSpPr>
          <p:cNvPr id="178190" name="Rectangle 14"/>
          <p:cNvSpPr>
            <a:spLocks noGrp="1" noChangeArrowheads="1"/>
          </p:cNvSpPr>
          <p:nvPr>
            <p:ph type="title"/>
          </p:nvPr>
        </p:nvSpPr>
        <p:spPr bwMode="auto">
          <a:xfrm>
            <a:off x="593724" y="46038"/>
            <a:ext cx="8442325" cy="520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78191" name="Rectangle 15"/>
          <p:cNvSpPr>
            <a:spLocks noGrp="1" noChangeArrowheads="1"/>
          </p:cNvSpPr>
          <p:nvPr>
            <p:ph type="body" idx="1"/>
          </p:nvPr>
        </p:nvSpPr>
        <p:spPr bwMode="auto">
          <a:xfrm>
            <a:off x="457200" y="549275"/>
            <a:ext cx="8578850" cy="61928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78192"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mj-lt"/>
              </a:defRPr>
            </a:lvl1pPr>
          </a:lstStyle>
          <a:p>
            <a:endParaRPr lang="en-US" altLang="zh-CN"/>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61" r:id="rId3"/>
    <p:sldLayoutId id="2147483657" r:id="rId4"/>
    <p:sldLayoutId id="2147483659" r:id="rId5"/>
    <p:sldLayoutId id="2147483660" r:id="rId6"/>
  </p:sldLayoutIdLst>
  <p:transition spd="med"/>
  <p:hf hdr="0" ftr="0" dt="0"/>
  <p:txStyles>
    <p:titleStyle>
      <a:lvl1pPr algn="l" rtl="0" fontAlgn="base">
        <a:spcBef>
          <a:spcPct val="0"/>
        </a:spcBef>
        <a:spcAft>
          <a:spcPct val="0"/>
        </a:spcAft>
        <a:defRPr sz="2800" b="1">
          <a:solidFill>
            <a:schemeClr val="bg2"/>
          </a:solidFill>
          <a:latin typeface="+mj-lt"/>
          <a:ea typeface="黑体" panose="02010609060101010101" pitchFamily="49" charset="-122"/>
          <a:cs typeface="+mj-cs"/>
        </a:defRPr>
      </a:lvl1pPr>
      <a:lvl2pPr algn="l" rtl="0" fontAlgn="base">
        <a:spcBef>
          <a:spcPct val="0"/>
        </a:spcBef>
        <a:spcAft>
          <a:spcPct val="0"/>
        </a:spcAft>
        <a:defRPr sz="3600" b="1">
          <a:solidFill>
            <a:schemeClr val="bg2"/>
          </a:solidFill>
          <a:latin typeface="Arial" charset="0"/>
          <a:ea typeface="隶书" pitchFamily="49" charset="-122"/>
        </a:defRPr>
      </a:lvl2pPr>
      <a:lvl3pPr algn="l" rtl="0" fontAlgn="base">
        <a:spcBef>
          <a:spcPct val="0"/>
        </a:spcBef>
        <a:spcAft>
          <a:spcPct val="0"/>
        </a:spcAft>
        <a:defRPr sz="3600" b="1">
          <a:solidFill>
            <a:schemeClr val="bg2"/>
          </a:solidFill>
          <a:latin typeface="Arial" charset="0"/>
          <a:ea typeface="隶书" pitchFamily="49" charset="-122"/>
        </a:defRPr>
      </a:lvl3pPr>
      <a:lvl4pPr algn="l" rtl="0" fontAlgn="base">
        <a:spcBef>
          <a:spcPct val="0"/>
        </a:spcBef>
        <a:spcAft>
          <a:spcPct val="0"/>
        </a:spcAft>
        <a:defRPr sz="3600" b="1">
          <a:solidFill>
            <a:schemeClr val="bg2"/>
          </a:solidFill>
          <a:latin typeface="Arial" charset="0"/>
          <a:ea typeface="隶书" pitchFamily="49" charset="-122"/>
        </a:defRPr>
      </a:lvl4pPr>
      <a:lvl5pPr algn="l" rtl="0" fontAlgn="base">
        <a:spcBef>
          <a:spcPct val="0"/>
        </a:spcBef>
        <a:spcAft>
          <a:spcPct val="0"/>
        </a:spcAft>
        <a:defRPr sz="3600" b="1">
          <a:solidFill>
            <a:schemeClr val="bg2"/>
          </a:solidFill>
          <a:latin typeface="Arial" charset="0"/>
          <a:ea typeface="隶书" pitchFamily="49" charset="-122"/>
        </a:defRPr>
      </a:lvl5pPr>
      <a:lvl6pPr marL="457200" algn="l" rtl="0" fontAlgn="base">
        <a:spcBef>
          <a:spcPct val="0"/>
        </a:spcBef>
        <a:spcAft>
          <a:spcPct val="0"/>
        </a:spcAft>
        <a:defRPr sz="3600" b="1">
          <a:solidFill>
            <a:schemeClr val="bg2"/>
          </a:solidFill>
          <a:latin typeface="Arial" charset="0"/>
          <a:ea typeface="隶书" pitchFamily="49" charset="-122"/>
        </a:defRPr>
      </a:lvl6pPr>
      <a:lvl7pPr marL="914400" algn="l" rtl="0" fontAlgn="base">
        <a:spcBef>
          <a:spcPct val="0"/>
        </a:spcBef>
        <a:spcAft>
          <a:spcPct val="0"/>
        </a:spcAft>
        <a:defRPr sz="3600" b="1">
          <a:solidFill>
            <a:schemeClr val="bg2"/>
          </a:solidFill>
          <a:latin typeface="Arial" charset="0"/>
          <a:ea typeface="隶书" pitchFamily="49" charset="-122"/>
        </a:defRPr>
      </a:lvl7pPr>
      <a:lvl8pPr marL="1371600" algn="l" rtl="0" fontAlgn="base">
        <a:spcBef>
          <a:spcPct val="0"/>
        </a:spcBef>
        <a:spcAft>
          <a:spcPct val="0"/>
        </a:spcAft>
        <a:defRPr sz="3600" b="1">
          <a:solidFill>
            <a:schemeClr val="bg2"/>
          </a:solidFill>
          <a:latin typeface="Arial" charset="0"/>
          <a:ea typeface="隶书" pitchFamily="49" charset="-122"/>
        </a:defRPr>
      </a:lvl8pPr>
      <a:lvl9pPr marL="1828800" algn="l" rtl="0" fontAlgn="base">
        <a:spcBef>
          <a:spcPct val="0"/>
        </a:spcBef>
        <a:spcAft>
          <a:spcPct val="0"/>
        </a:spcAft>
        <a:defRPr sz="3600" b="1">
          <a:solidFill>
            <a:schemeClr val="bg2"/>
          </a:solidFill>
          <a:latin typeface="Arial" charset="0"/>
          <a:ea typeface="隶书" pitchFamily="49" charset="-122"/>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宋体" panose="02010600030101010101" pitchFamily="2" charset="-122"/>
          <a:cs typeface="+mn-cs"/>
        </a:defRPr>
      </a:lvl1pPr>
      <a:lvl2pPr marL="719138" indent="-363538"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宋体" panose="02010600030101010101" pitchFamily="2" charset="-122"/>
        </a:defRPr>
      </a:lvl2pPr>
      <a:lvl3pPr marL="1074738" indent="-355600"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楷体" panose="02010609060101010101" pitchFamily="49" charset="-122"/>
        </a:defRPr>
      </a:lvl3pPr>
      <a:lvl4pPr marL="1439863" indent="-365125" algn="l" rtl="0" fontAlgn="base">
        <a:spcBef>
          <a:spcPct val="20000"/>
        </a:spcBef>
        <a:spcAft>
          <a:spcPct val="0"/>
        </a:spcAft>
        <a:buClr>
          <a:srgbClr val="FF0066"/>
        </a:buClr>
        <a:buSzPct val="75000"/>
        <a:buFont typeface="Wingdings" pitchFamily="2" charset="2"/>
        <a:buChar char="u"/>
        <a:defRPr sz="2800" b="1">
          <a:solidFill>
            <a:schemeClr val="tx1"/>
          </a:solidFill>
          <a:latin typeface="+mn-lt"/>
          <a:ea typeface="楷体" panose="02010609060101010101" pitchFamily="49" charset="-122"/>
        </a:defRPr>
      </a:lvl4pPr>
      <a:lvl5pPr marL="1795463" indent="-355600" algn="l" rtl="0" fontAlgn="base">
        <a:spcBef>
          <a:spcPct val="20000"/>
        </a:spcBef>
        <a:spcAft>
          <a:spcPct val="0"/>
        </a:spcAft>
        <a:buClr>
          <a:srgbClr val="0066FF"/>
        </a:buClr>
        <a:buSzPct val="75000"/>
        <a:buFont typeface="Wingdings" pitchFamily="2" charset="2"/>
        <a:buChar char="ü"/>
        <a:defRPr sz="2800" b="1">
          <a:solidFill>
            <a:schemeClr val="tx1"/>
          </a:solidFill>
          <a:latin typeface="+mn-lt"/>
          <a:ea typeface="楷体" panose="02010609060101010101" pitchFamily="49" charset="-122"/>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slide" Target="slide99.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3" Type="http://schemas.openxmlformats.org/officeDocument/2006/relationships/slide" Target="slide109.xml"/><Relationship Id="rId2" Type="http://schemas.openxmlformats.org/officeDocument/2006/relationships/slide" Target="slide13.xml"/><Relationship Id="rId1" Type="http://schemas.openxmlformats.org/officeDocument/2006/relationships/slideLayout" Target="../slideLayouts/slideLayout2.xml"/><Relationship Id="rId5" Type="http://schemas.openxmlformats.org/officeDocument/2006/relationships/slide" Target="slide106.xml"/><Relationship Id="rId4" Type="http://schemas.openxmlformats.org/officeDocument/2006/relationships/slide" Target="slide99.xml"/></Relationships>
</file>

<file path=ppt/slides/_rels/slide111.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15.xml"/><Relationship Id="rId1" Type="http://schemas.openxmlformats.org/officeDocument/2006/relationships/slideLayout" Target="../slideLayouts/slideLayout2.xml"/><Relationship Id="rId6" Type="http://schemas.openxmlformats.org/officeDocument/2006/relationships/slide" Target="slide106.xml"/><Relationship Id="rId5" Type="http://schemas.openxmlformats.org/officeDocument/2006/relationships/slide" Target="slide99.xml"/><Relationship Id="rId4" Type="http://schemas.openxmlformats.org/officeDocument/2006/relationships/slide" Target="slide109.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1.wmf"/><Relationship Id="rId4" Type="http://schemas.openxmlformats.org/officeDocument/2006/relationships/oleObject" Target="../embeddings/oleObject7.bin"/></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3.wmf"/><Relationship Id="rId5" Type="http://schemas.openxmlformats.org/officeDocument/2006/relationships/oleObject" Target="../embeddings/oleObject9.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11.bin"/></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7.wmf"/><Relationship Id="rId5" Type="http://schemas.openxmlformats.org/officeDocument/2006/relationships/oleObject" Target="../embeddings/oleObject13.bin"/><Relationship Id="rId4" Type="http://schemas.openxmlformats.org/officeDocument/2006/relationships/image" Target="../media/image36.wmf"/></Relationships>
</file>

<file path=ppt/slides/_rels/slide12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8.wmf"/></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8.wmf"/></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0.wmf"/><Relationship Id="rId5" Type="http://schemas.openxmlformats.org/officeDocument/2006/relationships/oleObject" Target="../embeddings/oleObject17.bin"/><Relationship Id="rId4" Type="http://schemas.openxmlformats.org/officeDocument/2006/relationships/image" Target="../media/image39.wmf"/></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42.wmf"/></Relationships>
</file>

<file path=ppt/slides/_rels/slide12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43.wmf"/></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25.bin"/><Relationship Id="rId3" Type="http://schemas.openxmlformats.org/officeDocument/2006/relationships/image" Target="../media/image50.emf"/><Relationship Id="rId7" Type="http://schemas.openxmlformats.org/officeDocument/2006/relationships/oleObject" Target="../embeddings/oleObject22.bin"/><Relationship Id="rId12" Type="http://schemas.openxmlformats.org/officeDocument/2006/relationships/image" Target="../media/image47.wmf"/><Relationship Id="rId2" Type="http://schemas.openxmlformats.org/officeDocument/2006/relationships/slideLayout" Target="../slideLayouts/slideLayout2.xml"/><Relationship Id="rId16" Type="http://schemas.openxmlformats.org/officeDocument/2006/relationships/image" Target="../media/image49.wmf"/><Relationship Id="rId1" Type="http://schemas.openxmlformats.org/officeDocument/2006/relationships/vmlDrawing" Target="../drawings/vmlDrawing14.vml"/><Relationship Id="rId6" Type="http://schemas.openxmlformats.org/officeDocument/2006/relationships/image" Target="../media/image44.w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oleObject" Target="../embeddings/oleObject26.bin"/><Relationship Id="rId10" Type="http://schemas.openxmlformats.org/officeDocument/2006/relationships/image" Target="../media/image46.wmf"/><Relationship Id="rId4" Type="http://schemas.openxmlformats.org/officeDocument/2006/relationships/image" Target="../media/image51.emf"/><Relationship Id="rId9" Type="http://schemas.openxmlformats.org/officeDocument/2006/relationships/oleObject" Target="../embeddings/oleObject23.bin"/><Relationship Id="rId14" Type="http://schemas.openxmlformats.org/officeDocument/2006/relationships/image" Target="../media/image48.wmf"/></Relationships>
</file>

<file path=ppt/slides/_rels/slide131.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3.wmf"/><Relationship Id="rId5" Type="http://schemas.openxmlformats.org/officeDocument/2006/relationships/oleObject" Target="../embeddings/oleObject28.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30.bin"/></Relationships>
</file>

<file path=ppt/slides/_rels/slide13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slide" Target="slide140.xml"/><Relationship Id="rId4" Type="http://schemas.openxmlformats.org/officeDocument/2006/relationships/image" Target="../media/image56.wmf"/></Relationships>
</file>

<file path=ppt/slides/_rels/slide133.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hyperlink" Target="http://www.top500.org/" TargetMode="Externa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slide" Target="slide154.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154.xml.rels><?xml version="1.0" encoding="UTF-8" standalone="yes"?>
<Relationships xmlns="http://schemas.openxmlformats.org/package/2006/relationships"><Relationship Id="rId2" Type="http://schemas.openxmlformats.org/officeDocument/2006/relationships/slide" Target="slide153.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slide" Target="slide153.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slide" Target="slide160.xml"/><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slide" Target="slide163.xml"/><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slide" Target="slide22.xml"/><Relationship Id="rId4" Type="http://schemas.openxmlformats.org/officeDocument/2006/relationships/image" Target="../media/image7.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slide" Target="slide18.xml"/><Relationship Id="rId4" Type="http://schemas.openxmlformats.org/officeDocument/2006/relationships/image" Target="../media/image8.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slide" Target="slide13.xml"/><Relationship Id="rId4" Type="http://schemas.openxmlformats.org/officeDocument/2006/relationships/slide" Target="slide49.xml"/></Relationships>
</file>

<file path=ppt/slides/_rels/slide27.xml.rels><?xml version="1.0" encoding="UTF-8" standalone="yes"?>
<Relationships xmlns="http://schemas.openxmlformats.org/package/2006/relationships"><Relationship Id="rId2" Type="http://schemas.openxmlformats.org/officeDocument/2006/relationships/slide" Target="slide4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58.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slide" Target="slide13.xml"/></Relationships>
</file>

<file path=ppt/slides/_rels/slide29.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5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6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61.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slide" Target="slide13.xml"/></Relationships>
</file>

<file path=ppt/slides/_rels/slide3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6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6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6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6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6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6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slide" Target="slide164.xml"/><Relationship Id="rId1" Type="http://schemas.openxmlformats.org/officeDocument/2006/relationships/slideLayout" Target="../slideLayouts/slideLayout2.xml"/><Relationship Id="rId4" Type="http://schemas.openxmlformats.org/officeDocument/2006/relationships/slide" Target="slide13.xml"/></Relationships>
</file>

<file path=ppt/slides/_rels/slide39.xml.rels><?xml version="1.0" encoding="UTF-8" standalone="yes"?>
<Relationships xmlns="http://schemas.openxmlformats.org/package/2006/relationships"><Relationship Id="rId3" Type="http://schemas.openxmlformats.org/officeDocument/2006/relationships/slide" Target="slide164.xml"/><Relationship Id="rId2" Type="http://schemas.openxmlformats.org/officeDocument/2006/relationships/slide" Target="slide13.xml"/><Relationship Id="rId1" Type="http://schemas.openxmlformats.org/officeDocument/2006/relationships/slideLayout" Target="../slideLayouts/slideLayout2.xml"/><Relationship Id="rId4" Type="http://schemas.openxmlformats.org/officeDocument/2006/relationships/slide" Target="slide6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slide" Target="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 Target="slide20.xml"/><Relationship Id="rId7" Type="http://schemas.openxmlformats.org/officeDocument/2006/relationships/slide" Target="slide40.xml"/><Relationship Id="rId2" Type="http://schemas.openxmlformats.org/officeDocument/2006/relationships/slide" Target="slide13.xml"/><Relationship Id="rId1" Type="http://schemas.openxmlformats.org/officeDocument/2006/relationships/slideLayout" Target="../slideLayouts/slideLayout2.xml"/><Relationship Id="rId6" Type="http://schemas.openxmlformats.org/officeDocument/2006/relationships/slide" Target="slide68.xml"/><Relationship Id="rId5" Type="http://schemas.openxmlformats.org/officeDocument/2006/relationships/slide" Target="slide18.xml"/><Relationship Id="rId4" Type="http://schemas.openxmlformats.org/officeDocument/2006/relationships/slide" Target="slide21.xml"/></Relationships>
</file>

<file path=ppt/slides/_rels/slide47.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24.xml"/><Relationship Id="rId1" Type="http://schemas.openxmlformats.org/officeDocument/2006/relationships/slideLayout" Target="../slideLayouts/slideLayout2.xml"/><Relationship Id="rId5" Type="http://schemas.openxmlformats.org/officeDocument/2006/relationships/slide" Target="slide13.xml"/><Relationship Id="rId4" Type="http://schemas.openxmlformats.org/officeDocument/2006/relationships/slide" Target="slide68.xml"/></Relationships>
</file>

<file path=ppt/slides/_rels/slide48.xml.rels><?xml version="1.0" encoding="UTF-8" standalone="yes"?>
<Relationships xmlns="http://schemas.openxmlformats.org/package/2006/relationships"><Relationship Id="rId3" Type="http://schemas.openxmlformats.org/officeDocument/2006/relationships/slide" Target="slide68.xml"/><Relationship Id="rId2" Type="http://schemas.openxmlformats.org/officeDocument/2006/relationships/slide" Target="slide18.xml"/><Relationship Id="rId1" Type="http://schemas.openxmlformats.org/officeDocument/2006/relationships/slideLayout" Target="../slideLayouts/slideLayout2.xml"/><Relationship Id="rId5" Type="http://schemas.openxmlformats.org/officeDocument/2006/relationships/slide" Target="slide13.xml"/><Relationship Id="rId4" Type="http://schemas.openxmlformats.org/officeDocument/2006/relationships/slide" Target="slide24.xml"/></Relationships>
</file>

<file path=ppt/slides/_rels/slide4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slide" Target="slide70.xml"/><Relationship Id="rId2" Type="http://schemas.openxmlformats.org/officeDocument/2006/relationships/slide" Target="slide164.xml"/><Relationship Id="rId1" Type="http://schemas.openxmlformats.org/officeDocument/2006/relationships/slideLayout" Target="../slideLayouts/slideLayout2.xml"/><Relationship Id="rId4" Type="http://schemas.openxmlformats.org/officeDocument/2006/relationships/slide" Target="slide71.xml"/></Relationships>
</file>

<file path=ppt/slides/_rels/slide67.xml.rels><?xml version="1.0" encoding="UTF-8" standalone="yes"?>
<Relationships xmlns="http://schemas.openxmlformats.org/package/2006/relationships"><Relationship Id="rId8" Type="http://schemas.openxmlformats.org/officeDocument/2006/relationships/image" Target="../media/image19.emf"/><Relationship Id="rId13" Type="http://schemas.openxmlformats.org/officeDocument/2006/relationships/image" Target="../media/image24.emf"/><Relationship Id="rId3" Type="http://schemas.openxmlformats.org/officeDocument/2006/relationships/image" Target="../media/image14.emf"/><Relationship Id="rId7" Type="http://schemas.openxmlformats.org/officeDocument/2006/relationships/image" Target="../media/image18.emf"/><Relationship Id="rId12" Type="http://schemas.openxmlformats.org/officeDocument/2006/relationships/image" Target="../media/image23.emf"/><Relationship Id="rId2" Type="http://schemas.openxmlformats.org/officeDocument/2006/relationships/image" Target="../media/image13.emf"/><Relationship Id="rId1" Type="http://schemas.openxmlformats.org/officeDocument/2006/relationships/slideLayout" Target="../slideLayouts/slideLayout6.xml"/><Relationship Id="rId6" Type="http://schemas.openxmlformats.org/officeDocument/2006/relationships/image" Target="../media/image17.emf"/><Relationship Id="rId11" Type="http://schemas.openxmlformats.org/officeDocument/2006/relationships/image" Target="../media/image22.emf"/><Relationship Id="rId5" Type="http://schemas.openxmlformats.org/officeDocument/2006/relationships/image" Target="../media/image16.emf"/><Relationship Id="rId15" Type="http://schemas.openxmlformats.org/officeDocument/2006/relationships/image" Target="../media/image26.emf"/><Relationship Id="rId10" Type="http://schemas.openxmlformats.org/officeDocument/2006/relationships/image" Target="../media/image21.emf"/><Relationship Id="rId4" Type="http://schemas.openxmlformats.org/officeDocument/2006/relationships/image" Target="../media/image15.emf"/><Relationship Id="rId9" Type="http://schemas.openxmlformats.org/officeDocument/2006/relationships/image" Target="../media/image20.emf"/><Relationship Id="rId14" Type="http://schemas.openxmlformats.org/officeDocument/2006/relationships/image" Target="../media/image25.emf"/></Relationships>
</file>

<file path=ppt/slides/_rels/slide68.xml.rels><?xml version="1.0" encoding="UTF-8" standalone="yes"?>
<Relationships xmlns="http://schemas.openxmlformats.org/package/2006/relationships"><Relationship Id="rId8" Type="http://schemas.openxmlformats.org/officeDocument/2006/relationships/slide" Target="slide67.xml"/><Relationship Id="rId3" Type="http://schemas.openxmlformats.org/officeDocument/2006/relationships/slide" Target="slide57.xml"/><Relationship Id="rId7" Type="http://schemas.openxmlformats.org/officeDocument/2006/relationships/slide" Target="slide55.xml"/><Relationship Id="rId2" Type="http://schemas.openxmlformats.org/officeDocument/2006/relationships/slide" Target="slide18.xml"/><Relationship Id="rId1" Type="http://schemas.openxmlformats.org/officeDocument/2006/relationships/slideLayout" Target="../slideLayouts/slideLayout2.xml"/><Relationship Id="rId6" Type="http://schemas.openxmlformats.org/officeDocument/2006/relationships/slide" Target="slide54.xml"/><Relationship Id="rId5" Type="http://schemas.openxmlformats.org/officeDocument/2006/relationships/slide" Target="slide47.xml"/><Relationship Id="rId4" Type="http://schemas.openxmlformats.org/officeDocument/2006/relationships/slide" Target="slide46.xml"/></Relationships>
</file>

<file path=ppt/slides/_rels/slide69.xml.rels><?xml version="1.0" encoding="UTF-8" standalone="yes"?>
<Relationships xmlns="http://schemas.openxmlformats.org/package/2006/relationships"><Relationship Id="rId2" Type="http://schemas.openxmlformats.org/officeDocument/2006/relationships/slide" Target="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slide" Target="slide44.xml"/></Relationships>
</file>

<file path=ppt/slides/_rels/slide70.xml.rels><?xml version="1.0" encoding="UTF-8" standalone="yes"?>
<Relationships xmlns="http://schemas.openxmlformats.org/package/2006/relationships"><Relationship Id="rId3" Type="http://schemas.openxmlformats.org/officeDocument/2006/relationships/slide" Target="slide67.xml"/><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slide" Target="slide67.xml"/><Relationship Id="rId2" Type="http://schemas.openxmlformats.org/officeDocument/2006/relationships/slide" Target="slide5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 Target="slide6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8.wmf"/><Relationship Id="rId5" Type="http://schemas.openxmlformats.org/officeDocument/2006/relationships/oleObject" Target="../embeddings/oleObject6.bin"/><Relationship Id="rId4" Type="http://schemas.openxmlformats.org/officeDocument/2006/relationships/image" Target="../media/image27.wmf"/></Relationships>
</file>

<file path=ppt/slides/_rels/slide74.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 Target="slide8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slide" Target="slide9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slide" Target="slide106.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slide" Target="slide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p:cNvSpPr>
            <a:spLocks noGrp="1" noChangeArrowheads="1"/>
          </p:cNvSpPr>
          <p:nvPr>
            <p:ph type="subTitle" idx="1"/>
          </p:nvPr>
        </p:nvSpPr>
        <p:spPr>
          <a:xfrm>
            <a:off x="395288" y="1700213"/>
            <a:ext cx="8604250" cy="2592387"/>
          </a:xfrm>
          <a:noFill/>
          <a:ln/>
        </p:spPr>
        <p:txBody>
          <a:bodyPr anchor="ctr"/>
          <a:lstStyle/>
          <a:p>
            <a:pPr>
              <a:spcBef>
                <a:spcPct val="10000"/>
              </a:spcBef>
              <a:buClrTx/>
              <a:buFont typeface="Arial" charset="0"/>
              <a:buNone/>
            </a:pPr>
            <a:r>
              <a:rPr lang="zh-CN" altLang="en-US" b="0" dirty="0">
                <a:solidFill>
                  <a:srgbClr val="FFFFFF"/>
                </a:solidFill>
                <a:latin typeface="黑体" panose="02010609060101010101" pitchFamily="49" charset="-122"/>
                <a:ea typeface="黑体" panose="02010609060101010101" pitchFamily="49" charset="-122"/>
              </a:rPr>
              <a:t>计算机</a:t>
            </a:r>
            <a:r>
              <a:rPr lang="zh-CN" altLang="en-US" b="0" dirty="0">
                <a:solidFill>
                  <a:srgbClr val="FFCC00"/>
                </a:solidFill>
                <a:latin typeface="黑体" panose="02010609060101010101" pitchFamily="49" charset="-122"/>
                <a:ea typeface="黑体" panose="02010609060101010101" pitchFamily="49" charset="-122"/>
              </a:rPr>
              <a:t>组成</a:t>
            </a:r>
            <a:r>
              <a:rPr lang="zh-CN" altLang="en-US" b="0" dirty="0">
                <a:solidFill>
                  <a:srgbClr val="FFFFFF"/>
                </a:solidFill>
                <a:latin typeface="黑体" panose="02010609060101010101" pitchFamily="49" charset="-122"/>
                <a:ea typeface="黑体" panose="02010609060101010101" pitchFamily="49" charset="-122"/>
              </a:rPr>
              <a:t>与</a:t>
            </a:r>
            <a:r>
              <a:rPr lang="zh-CN" altLang="en-US" b="0" dirty="0">
                <a:solidFill>
                  <a:srgbClr val="FFCC00"/>
                </a:solidFill>
                <a:latin typeface="黑体" panose="02010609060101010101" pitchFamily="49" charset="-122"/>
                <a:ea typeface="黑体" panose="02010609060101010101" pitchFamily="49" charset="-122"/>
              </a:rPr>
              <a:t>系统结构</a:t>
            </a:r>
            <a:endParaRPr lang="zh-CN" altLang="en-US" b="0" dirty="0">
              <a:solidFill>
                <a:srgbClr val="FFFFFF"/>
              </a:solidFill>
              <a:latin typeface="黑体" panose="02010609060101010101" pitchFamily="49" charset="-122"/>
              <a:ea typeface="黑体" panose="02010609060101010101" pitchFamily="49" charset="-122"/>
            </a:endParaRPr>
          </a:p>
          <a:p>
            <a:pPr>
              <a:spcBef>
                <a:spcPct val="10000"/>
              </a:spcBef>
              <a:buClrTx/>
              <a:buFont typeface="Arial" charset="0"/>
              <a:buNone/>
            </a:pPr>
            <a:r>
              <a:rPr lang="zh-CN" altLang="en-US" sz="3900" b="0" dirty="0">
                <a:solidFill>
                  <a:srgbClr val="FFFFFF"/>
                </a:solidFill>
                <a:latin typeface="Arial" charset="0"/>
                <a:ea typeface="黑体" pitchFamily="2" charset="-122"/>
              </a:rPr>
              <a:t>第</a:t>
            </a:r>
            <a:r>
              <a:rPr lang="en-US" altLang="zh-CN" sz="7200" b="0" dirty="0">
                <a:solidFill>
                  <a:srgbClr val="FFFFFF"/>
                </a:solidFill>
                <a:latin typeface="Arial" charset="0"/>
                <a:ea typeface="黑体" pitchFamily="2" charset="-122"/>
              </a:rPr>
              <a:t>6</a:t>
            </a:r>
            <a:r>
              <a:rPr lang="zh-CN" altLang="en-US" sz="3900" b="0" dirty="0">
                <a:solidFill>
                  <a:srgbClr val="FFFFFF"/>
                </a:solidFill>
                <a:latin typeface="Arial" charset="0"/>
                <a:ea typeface="黑体" pitchFamily="2" charset="-122"/>
              </a:rPr>
              <a:t>章  中央处理器</a:t>
            </a:r>
            <a:r>
              <a:rPr lang="en-US" altLang="zh-CN" sz="3900" b="0" dirty="0">
                <a:solidFill>
                  <a:srgbClr val="FFFFFF"/>
                </a:solidFill>
                <a:latin typeface="宋体" pitchFamily="2" charset="-122"/>
                <a:ea typeface="宋体" pitchFamily="2" charset="-122"/>
              </a:rPr>
              <a:t>(</a:t>
            </a:r>
            <a:r>
              <a:rPr lang="en-US" altLang="zh-CN" sz="3900" b="0" dirty="0">
                <a:solidFill>
                  <a:srgbClr val="FFFFFF"/>
                </a:solidFill>
                <a:latin typeface="Arial" charset="0"/>
                <a:ea typeface="黑体" pitchFamily="2" charset="-122"/>
              </a:rPr>
              <a:t>CPU</a:t>
            </a:r>
            <a:r>
              <a:rPr lang="en-US" altLang="zh-CN" sz="3900" b="0" dirty="0">
                <a:solidFill>
                  <a:srgbClr val="FFFFFF"/>
                </a:solidFill>
                <a:latin typeface="宋体" pitchFamily="2" charset="-122"/>
                <a:ea typeface="宋体" pitchFamily="2" charset="-122"/>
              </a:rPr>
              <a:t>)</a:t>
            </a:r>
            <a:endParaRPr lang="zh-CN" altLang="en-US" sz="3900" b="0" dirty="0">
              <a:solidFill>
                <a:srgbClr val="FFFFFF"/>
              </a:solidFill>
              <a:latin typeface="宋体" pitchFamily="2" charset="-122"/>
              <a:ea typeface="宋体" pitchFamily="2" charset="-122"/>
            </a:endParaRPr>
          </a:p>
        </p:txBody>
      </p:sp>
      <p:sp>
        <p:nvSpPr>
          <p:cNvPr id="2" name="动作按钮: 前进或下一项 1">
            <a:hlinkClick r:id="rId2" action="ppaction://hlinksldjump" highlightClick="1"/>
            <a:extLst>
              <a:ext uri="{FF2B5EF4-FFF2-40B4-BE49-F238E27FC236}">
                <a16:creationId xmlns:a16="http://schemas.microsoft.com/office/drawing/2014/main" id="{467898F6-F03B-4839-842C-5C08A8714FB1}"/>
              </a:ext>
            </a:extLst>
          </p:cNvPr>
          <p:cNvSpPr/>
          <p:nvPr/>
        </p:nvSpPr>
        <p:spPr bwMode="auto">
          <a:xfrm>
            <a:off x="7956376" y="5661248"/>
            <a:ext cx="792088" cy="576064"/>
          </a:xfrm>
          <a:prstGeom prst="actionButtonForwardNex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774146">
                                            <p:txEl>
                                              <p:pRg st="0" end="0"/>
                                            </p:txEl>
                                          </p:spTgt>
                                        </p:tgtEl>
                                        <p:attrNameLst>
                                          <p:attrName>style.visibility</p:attrName>
                                        </p:attrNameLst>
                                      </p:cBhvr>
                                      <p:to>
                                        <p:strVal val="visible"/>
                                      </p:to>
                                    </p:set>
                                    <p:anim calcmode="lin" valueType="num">
                                      <p:cBhvr>
                                        <p:cTn id="7" dur="500" fill="hold"/>
                                        <p:tgtEl>
                                          <p:spTgt spid="774146">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774146">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774146">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774146">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774146">
                                            <p:txEl>
                                              <p:pRg st="1" end="1"/>
                                            </p:txEl>
                                          </p:spTgt>
                                        </p:tgtEl>
                                        <p:attrNameLst>
                                          <p:attrName>style.visibility</p:attrName>
                                        </p:attrNameLst>
                                      </p:cBhvr>
                                      <p:to>
                                        <p:strVal val="visible"/>
                                      </p:to>
                                    </p:set>
                                    <p:anim calcmode="lin" valueType="num">
                                      <p:cBhvr additive="base">
                                        <p:cTn id="14" dur="500" fill="hold"/>
                                        <p:tgtEl>
                                          <p:spTgt spid="774146">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77414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A21C2DF7-77B5-466B-8C50-ED159CD6559A}"/>
              </a:ext>
            </a:extLst>
          </p:cNvPr>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74351" y="166226"/>
            <a:ext cx="8446121" cy="6545700"/>
          </a:xfrm>
        </p:spPr>
      </p:pic>
      <p:sp>
        <p:nvSpPr>
          <p:cNvPr id="8" name="矩形 7">
            <a:extLst>
              <a:ext uri="{FF2B5EF4-FFF2-40B4-BE49-F238E27FC236}">
                <a16:creationId xmlns:a16="http://schemas.microsoft.com/office/drawing/2014/main" id="{65C1500A-54AF-41DF-A2F9-5BB6CA2BF836}"/>
              </a:ext>
            </a:extLst>
          </p:cNvPr>
          <p:cNvSpPr/>
          <p:nvPr/>
        </p:nvSpPr>
        <p:spPr bwMode="auto">
          <a:xfrm>
            <a:off x="1060450" y="3543299"/>
            <a:ext cx="898524" cy="1298575"/>
          </a:xfrm>
          <a:prstGeom prst="rect">
            <a:avLst/>
          </a:prstGeom>
          <a:noFill/>
          <a:ln w="76200" cap="flat" cmpd="sng" algn="ctr">
            <a:solidFill>
              <a:srgbClr val="00FF00">
                <a:alpha val="40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9" name="矩形 8">
            <a:extLst>
              <a:ext uri="{FF2B5EF4-FFF2-40B4-BE49-F238E27FC236}">
                <a16:creationId xmlns:a16="http://schemas.microsoft.com/office/drawing/2014/main" id="{4281D6F1-5B62-49EC-A064-57B1AEF7A0EC}"/>
              </a:ext>
            </a:extLst>
          </p:cNvPr>
          <p:cNvSpPr/>
          <p:nvPr/>
        </p:nvSpPr>
        <p:spPr bwMode="auto">
          <a:xfrm>
            <a:off x="6954613" y="3986014"/>
            <a:ext cx="1030511" cy="1538486"/>
          </a:xfrm>
          <a:prstGeom prst="rect">
            <a:avLst/>
          </a:prstGeom>
          <a:noFill/>
          <a:ln w="76200" cap="flat" cmpd="sng" algn="ctr">
            <a:solidFill>
              <a:srgbClr val="00FF00">
                <a:alpha val="40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cxnSp>
        <p:nvCxnSpPr>
          <p:cNvPr id="4" name="直接箭头连接符 3">
            <a:extLst>
              <a:ext uri="{FF2B5EF4-FFF2-40B4-BE49-F238E27FC236}">
                <a16:creationId xmlns:a16="http://schemas.microsoft.com/office/drawing/2014/main" id="{5A661EB2-E91B-41A9-9DFC-A9312D15ABF3}"/>
              </a:ext>
            </a:extLst>
          </p:cNvPr>
          <p:cNvCxnSpPr/>
          <p:nvPr/>
        </p:nvCxnSpPr>
        <p:spPr bwMode="auto">
          <a:xfrm>
            <a:off x="3097174" y="3647405"/>
            <a:ext cx="504056" cy="0"/>
          </a:xfrm>
          <a:prstGeom prst="straightConnector1">
            <a:avLst/>
          </a:prstGeom>
          <a:solidFill>
            <a:srgbClr val="FFFFFF"/>
          </a:solidFill>
          <a:ln w="28575" cap="flat" cmpd="sng" algn="ctr">
            <a:solidFill>
              <a:srgbClr val="FF0000">
                <a:alpha val="40000"/>
              </a:srgbClr>
            </a:solidFill>
            <a:prstDash val="solid"/>
            <a:round/>
            <a:headEnd type="none" w="med" len="med"/>
            <a:tailEnd type="triangle" w="med" len="lg"/>
          </a:ln>
          <a:effectLst/>
        </p:spPr>
      </p:cxnSp>
      <p:cxnSp>
        <p:nvCxnSpPr>
          <p:cNvPr id="12" name="直接箭头连接符 11">
            <a:extLst>
              <a:ext uri="{FF2B5EF4-FFF2-40B4-BE49-F238E27FC236}">
                <a16:creationId xmlns:a16="http://schemas.microsoft.com/office/drawing/2014/main" id="{3D4991A8-058F-4546-A32C-8975FC53B472}"/>
              </a:ext>
            </a:extLst>
          </p:cNvPr>
          <p:cNvCxnSpPr/>
          <p:nvPr/>
        </p:nvCxnSpPr>
        <p:spPr bwMode="auto">
          <a:xfrm>
            <a:off x="3093905" y="4016299"/>
            <a:ext cx="504056" cy="0"/>
          </a:xfrm>
          <a:prstGeom prst="straightConnector1">
            <a:avLst/>
          </a:prstGeom>
          <a:solidFill>
            <a:srgbClr val="FFFFFF"/>
          </a:solidFill>
          <a:ln w="28575" cap="flat" cmpd="sng" algn="ctr">
            <a:solidFill>
              <a:srgbClr val="FF0000">
                <a:alpha val="40000"/>
              </a:srgbClr>
            </a:solidFill>
            <a:prstDash val="solid"/>
            <a:round/>
            <a:headEnd type="none" w="med" len="med"/>
            <a:tailEnd type="triangle" w="med" len="lg"/>
          </a:ln>
          <a:effectLst/>
        </p:spPr>
      </p:cxnSp>
      <p:cxnSp>
        <p:nvCxnSpPr>
          <p:cNvPr id="13" name="直接箭头连接符 12">
            <a:extLst>
              <a:ext uri="{FF2B5EF4-FFF2-40B4-BE49-F238E27FC236}">
                <a16:creationId xmlns:a16="http://schemas.microsoft.com/office/drawing/2014/main" id="{FE4C1CFD-0769-47D0-B616-CD3E94855A45}"/>
              </a:ext>
            </a:extLst>
          </p:cNvPr>
          <p:cNvCxnSpPr/>
          <p:nvPr/>
        </p:nvCxnSpPr>
        <p:spPr bwMode="auto">
          <a:xfrm>
            <a:off x="3062213" y="4528168"/>
            <a:ext cx="504056" cy="0"/>
          </a:xfrm>
          <a:prstGeom prst="straightConnector1">
            <a:avLst/>
          </a:prstGeom>
          <a:solidFill>
            <a:srgbClr val="FFFFFF"/>
          </a:solidFill>
          <a:ln w="28575" cap="flat" cmpd="sng" algn="ctr">
            <a:solidFill>
              <a:srgbClr val="FF0000">
                <a:alpha val="40000"/>
              </a:srgbClr>
            </a:solidFill>
            <a:prstDash val="solid"/>
            <a:round/>
            <a:headEnd type="none" w="med" len="med"/>
            <a:tailEnd type="triangle" w="med" len="lg"/>
          </a:ln>
          <a:effectLst/>
        </p:spPr>
      </p:cxnSp>
      <p:sp>
        <p:nvSpPr>
          <p:cNvPr id="14" name="矩形 13">
            <a:extLst>
              <a:ext uri="{FF2B5EF4-FFF2-40B4-BE49-F238E27FC236}">
                <a16:creationId xmlns:a16="http://schemas.microsoft.com/office/drawing/2014/main" id="{4450DAC2-92F9-4782-89CB-B746CCC371D4}"/>
              </a:ext>
            </a:extLst>
          </p:cNvPr>
          <p:cNvSpPr/>
          <p:nvPr/>
        </p:nvSpPr>
        <p:spPr bwMode="auto">
          <a:xfrm>
            <a:off x="3722190" y="3429000"/>
            <a:ext cx="1223666" cy="1728788"/>
          </a:xfrm>
          <a:prstGeom prst="rect">
            <a:avLst/>
          </a:prstGeom>
          <a:noFill/>
          <a:ln w="76200" cap="flat" cmpd="sng" algn="ctr">
            <a:solidFill>
              <a:srgbClr val="FF6600">
                <a:alpha val="30196"/>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3" name="矩形 2">
            <a:extLst>
              <a:ext uri="{FF2B5EF4-FFF2-40B4-BE49-F238E27FC236}">
                <a16:creationId xmlns:a16="http://schemas.microsoft.com/office/drawing/2014/main" id="{53A1E719-1244-4C98-B19E-1C3076C17733}"/>
              </a:ext>
            </a:extLst>
          </p:cNvPr>
          <p:cNvSpPr/>
          <p:nvPr/>
        </p:nvSpPr>
        <p:spPr>
          <a:xfrm>
            <a:off x="404098" y="5949280"/>
            <a:ext cx="2223686" cy="461665"/>
          </a:xfrm>
          <a:prstGeom prst="rect">
            <a:avLst/>
          </a:prstGeom>
          <a:solidFill>
            <a:srgbClr val="FFFFCC"/>
          </a:solidFill>
          <a:ln w="19050">
            <a:solidFill>
              <a:srgbClr val="FF6600"/>
            </a:solidFill>
          </a:ln>
          <a:effectLst>
            <a:outerShdw blurRad="50800" dist="38100" dir="2700000" algn="tl" rotWithShape="0">
              <a:prstClr val="black">
                <a:alpha val="40000"/>
              </a:prstClr>
            </a:outerShdw>
          </a:effectLst>
        </p:spPr>
        <p:txBody>
          <a:bodyPr wrap="none">
            <a:spAutoFit/>
          </a:bodyPr>
          <a:lstStyle/>
          <a:p>
            <a:pPr algn="l"/>
            <a:r>
              <a:rPr lang="en-US" altLang="zh-CN" b="0" dirty="0">
                <a:solidFill>
                  <a:srgbClr val="C00000"/>
                </a:solidFill>
                <a:latin typeface="Consolas" panose="020B0609020204030204" pitchFamily="49" charset="0"/>
              </a:rPr>
              <a:t>add x1,x2,x3</a:t>
            </a:r>
            <a:endParaRPr lang="zh-CN" altLang="en-US" dirty="0">
              <a:solidFill>
                <a:srgbClr val="C00000"/>
              </a:solidFill>
            </a:endParaRPr>
          </a:p>
        </p:txBody>
      </p:sp>
      <p:sp>
        <p:nvSpPr>
          <p:cNvPr id="15" name="矩形 14">
            <a:extLst>
              <a:ext uri="{FF2B5EF4-FFF2-40B4-BE49-F238E27FC236}">
                <a16:creationId xmlns:a16="http://schemas.microsoft.com/office/drawing/2014/main" id="{D99F8DB1-5C10-4B63-A8CB-42CBE06131FE}"/>
              </a:ext>
            </a:extLst>
          </p:cNvPr>
          <p:cNvSpPr/>
          <p:nvPr/>
        </p:nvSpPr>
        <p:spPr>
          <a:xfrm>
            <a:off x="767151" y="3113840"/>
            <a:ext cx="1281120" cy="400110"/>
          </a:xfrm>
          <a:prstGeom prst="rect">
            <a:avLst/>
          </a:prstGeom>
        </p:spPr>
        <p:txBody>
          <a:bodyPr wrap="none">
            <a:spAutoFit/>
          </a:bodyPr>
          <a:lstStyle/>
          <a:p>
            <a:r>
              <a:rPr lang="zh-CN" altLang="en-US" sz="2000" dirty="0">
                <a:solidFill>
                  <a:srgbClr val="FF0000"/>
                </a:solidFill>
              </a:rPr>
              <a:t>① 取指令</a:t>
            </a:r>
          </a:p>
        </p:txBody>
      </p:sp>
      <p:sp>
        <p:nvSpPr>
          <p:cNvPr id="16" name="矩形 15">
            <a:extLst>
              <a:ext uri="{FF2B5EF4-FFF2-40B4-BE49-F238E27FC236}">
                <a16:creationId xmlns:a16="http://schemas.microsoft.com/office/drawing/2014/main" id="{F577BFD3-D8C2-4311-AD59-AD533800E9A5}"/>
              </a:ext>
            </a:extLst>
          </p:cNvPr>
          <p:cNvSpPr/>
          <p:nvPr/>
        </p:nvSpPr>
        <p:spPr>
          <a:xfrm>
            <a:off x="2001412" y="358549"/>
            <a:ext cx="1723549" cy="400110"/>
          </a:xfrm>
          <a:prstGeom prst="rect">
            <a:avLst/>
          </a:prstGeom>
        </p:spPr>
        <p:txBody>
          <a:bodyPr wrap="none">
            <a:spAutoFit/>
          </a:bodyPr>
          <a:lstStyle/>
          <a:p>
            <a:r>
              <a:rPr lang="zh-CN" altLang="en-US" sz="2000" dirty="0">
                <a:solidFill>
                  <a:srgbClr val="FF0000"/>
                </a:solidFill>
              </a:rPr>
              <a:t>① </a:t>
            </a:r>
            <a:r>
              <a:rPr lang="en-US" altLang="zh-CN" sz="2000" dirty="0">
                <a:solidFill>
                  <a:srgbClr val="FF0000"/>
                </a:solidFill>
              </a:rPr>
              <a:t>PC</a:t>
            </a:r>
            <a:r>
              <a:rPr lang="en-US" altLang="zh-CN" sz="2000" dirty="0">
                <a:solidFill>
                  <a:srgbClr val="FF0000"/>
                </a:solidFill>
                <a:latin typeface="宋体" panose="02010600030101010101" pitchFamily="2" charset="-122"/>
              </a:rPr>
              <a:t>←</a:t>
            </a:r>
            <a:r>
              <a:rPr lang="en-US" altLang="zh-CN" sz="2000" dirty="0">
                <a:solidFill>
                  <a:srgbClr val="FF0000"/>
                </a:solidFill>
              </a:rPr>
              <a:t>PC+4</a:t>
            </a:r>
            <a:endParaRPr lang="zh-CN" altLang="en-US" sz="2000" dirty="0">
              <a:solidFill>
                <a:srgbClr val="FF0000"/>
              </a:solidFill>
            </a:endParaRPr>
          </a:p>
        </p:txBody>
      </p:sp>
      <p:sp>
        <p:nvSpPr>
          <p:cNvPr id="17" name="矩形 16">
            <a:extLst>
              <a:ext uri="{FF2B5EF4-FFF2-40B4-BE49-F238E27FC236}">
                <a16:creationId xmlns:a16="http://schemas.microsoft.com/office/drawing/2014/main" id="{6D72B3C6-B413-40EA-8FCD-6AD550308E13}"/>
              </a:ext>
            </a:extLst>
          </p:cNvPr>
          <p:cNvSpPr/>
          <p:nvPr/>
        </p:nvSpPr>
        <p:spPr>
          <a:xfrm>
            <a:off x="2278675" y="4167382"/>
            <a:ext cx="2310248" cy="400110"/>
          </a:xfrm>
          <a:prstGeom prst="rect">
            <a:avLst/>
          </a:prstGeom>
          <a:solidFill>
            <a:srgbClr val="FFFFCC"/>
          </a:solidFill>
          <a:effectLst>
            <a:softEdge rad="76200"/>
          </a:effectLst>
        </p:spPr>
        <p:txBody>
          <a:bodyPr wrap="none">
            <a:spAutoFit/>
          </a:bodyPr>
          <a:lstStyle/>
          <a:p>
            <a:r>
              <a:rPr lang="zh-CN" altLang="en-US" sz="2000" dirty="0">
                <a:solidFill>
                  <a:srgbClr val="FF0000"/>
                </a:solidFill>
              </a:rPr>
              <a:t>② 读x2和x3寄存器</a:t>
            </a:r>
          </a:p>
        </p:txBody>
      </p:sp>
      <p:sp>
        <p:nvSpPr>
          <p:cNvPr id="18" name="矩形 17">
            <a:extLst>
              <a:ext uri="{FF2B5EF4-FFF2-40B4-BE49-F238E27FC236}">
                <a16:creationId xmlns:a16="http://schemas.microsoft.com/office/drawing/2014/main" id="{4ABD92E4-BE23-4C23-BA67-93240C20A52F}"/>
              </a:ext>
            </a:extLst>
          </p:cNvPr>
          <p:cNvSpPr/>
          <p:nvPr/>
        </p:nvSpPr>
        <p:spPr>
          <a:xfrm>
            <a:off x="5343960" y="3343244"/>
            <a:ext cx="1539203" cy="400110"/>
          </a:xfrm>
          <a:prstGeom prst="rect">
            <a:avLst/>
          </a:prstGeom>
        </p:spPr>
        <p:txBody>
          <a:bodyPr wrap="none">
            <a:spAutoFit/>
          </a:bodyPr>
          <a:lstStyle/>
          <a:p>
            <a:r>
              <a:rPr lang="zh-CN" altLang="en-US" sz="2000" dirty="0">
                <a:solidFill>
                  <a:srgbClr val="FF0000"/>
                </a:solidFill>
              </a:rPr>
              <a:t>③ 加法运算</a:t>
            </a:r>
          </a:p>
        </p:txBody>
      </p:sp>
      <p:sp>
        <p:nvSpPr>
          <p:cNvPr id="19" name="矩形 18">
            <a:extLst>
              <a:ext uri="{FF2B5EF4-FFF2-40B4-BE49-F238E27FC236}">
                <a16:creationId xmlns:a16="http://schemas.microsoft.com/office/drawing/2014/main" id="{5C3A76AA-16F3-4BE8-B312-29FF75ECDFEF}"/>
              </a:ext>
            </a:extLst>
          </p:cNvPr>
          <p:cNvSpPr/>
          <p:nvPr/>
        </p:nvSpPr>
        <p:spPr>
          <a:xfrm>
            <a:off x="6096799" y="6291664"/>
            <a:ext cx="2569934" cy="400110"/>
          </a:xfrm>
          <a:prstGeom prst="rect">
            <a:avLst/>
          </a:prstGeom>
        </p:spPr>
        <p:txBody>
          <a:bodyPr wrap="none">
            <a:spAutoFit/>
          </a:bodyPr>
          <a:lstStyle/>
          <a:p>
            <a:r>
              <a:rPr lang="zh-CN" altLang="en-US" sz="2000" dirty="0">
                <a:solidFill>
                  <a:srgbClr val="FF0000"/>
                </a:solidFill>
              </a:rPr>
              <a:t>④ 结果写入寄存器x1</a:t>
            </a:r>
          </a:p>
        </p:txBody>
      </p:sp>
    </p:spTree>
    <p:extLst>
      <p:ext uri="{BB962C8B-B14F-4D97-AF65-F5344CB8AC3E}">
        <p14:creationId xmlns:p14="http://schemas.microsoft.com/office/powerpoint/2010/main" val="39188471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fltVal val="0"/>
                                          </p:val>
                                        </p:tav>
                                        <p:tav tm="100000">
                                          <p:val>
                                            <p:strVal val="#ppt_h"/>
                                          </p:val>
                                        </p:tav>
                                      </p:tavLst>
                                    </p:anim>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p:cTn id="20" dur="500" fill="hold"/>
                                        <p:tgtEl>
                                          <p:spTgt spid="17"/>
                                        </p:tgtEl>
                                        <p:attrNameLst>
                                          <p:attrName>ppt_w</p:attrName>
                                        </p:attrNameLst>
                                      </p:cBhvr>
                                      <p:tavLst>
                                        <p:tav tm="0">
                                          <p:val>
                                            <p:fltVal val="0"/>
                                          </p:val>
                                        </p:tav>
                                        <p:tav tm="100000">
                                          <p:val>
                                            <p:strVal val="#ppt_w"/>
                                          </p:val>
                                        </p:tav>
                                      </p:tavLst>
                                    </p:anim>
                                    <p:anim calcmode="lin" valueType="num">
                                      <p:cBhvr>
                                        <p:cTn id="21" dur="500" fill="hold"/>
                                        <p:tgtEl>
                                          <p:spTgt spid="17"/>
                                        </p:tgtEl>
                                        <p:attrNameLst>
                                          <p:attrName>ppt_h</p:attrName>
                                        </p:attrNameLst>
                                      </p:cBhvr>
                                      <p:tavLst>
                                        <p:tav tm="0">
                                          <p:val>
                                            <p:fltVal val="0"/>
                                          </p:val>
                                        </p:tav>
                                        <p:tav tm="100000">
                                          <p:val>
                                            <p:strVal val="#ppt_h"/>
                                          </p:val>
                                        </p:tav>
                                      </p:tavLst>
                                    </p:anim>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p:cTn id="34" dur="500" fill="hold"/>
                                        <p:tgtEl>
                                          <p:spTgt spid="19"/>
                                        </p:tgtEl>
                                        <p:attrNameLst>
                                          <p:attrName>ppt_w</p:attrName>
                                        </p:attrNameLst>
                                      </p:cBhvr>
                                      <p:tavLst>
                                        <p:tav tm="0">
                                          <p:val>
                                            <p:fltVal val="0"/>
                                          </p:val>
                                        </p:tav>
                                        <p:tav tm="100000">
                                          <p:val>
                                            <p:strVal val="#ppt_w"/>
                                          </p:val>
                                        </p:tav>
                                      </p:tavLst>
                                    </p:anim>
                                    <p:anim calcmode="lin" valueType="num">
                                      <p:cBhvr>
                                        <p:cTn id="35" dur="500" fill="hold"/>
                                        <p:tgtEl>
                                          <p:spTgt spid="19"/>
                                        </p:tgtEl>
                                        <p:attrNameLst>
                                          <p:attrName>ppt_h</p:attrName>
                                        </p:attrNameLst>
                                      </p:cBhvr>
                                      <p:tavLst>
                                        <p:tav tm="0">
                                          <p:val>
                                            <p:fltVal val="0"/>
                                          </p:val>
                                        </p:tav>
                                        <p:tav tm="100000">
                                          <p:val>
                                            <p:strVal val="#ppt_h"/>
                                          </p:val>
                                        </p:tav>
                                      </p:tavLst>
                                    </p:anim>
                                    <p:animEffect transition="in" filter="fade">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animBg="1"/>
      <p:bldP spid="18" grpId="0"/>
      <p:bldP spid="19"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4"/>
          <p:cNvSpPr>
            <a:spLocks noGrp="1"/>
          </p:cNvSpPr>
          <p:nvPr>
            <p:ph type="sldNum" sz="quarter" idx="11"/>
          </p:nvPr>
        </p:nvSpPr>
        <p:spPr/>
        <p:txBody>
          <a:bodyPr/>
          <a:lstStyle/>
          <a:p>
            <a:fld id="{C8F431D9-FD6A-437C-8CB6-854BF1E5250B}" type="slidenum">
              <a:rPr lang="zh-CN" altLang="en-US"/>
              <a:pPr/>
              <a:t>100</a:t>
            </a:fld>
            <a:endParaRPr lang="en-US" altLang="zh-CN"/>
          </a:p>
        </p:txBody>
      </p:sp>
      <p:sp>
        <p:nvSpPr>
          <p:cNvPr id="1180674" name="Rectangle 2"/>
          <p:cNvSpPr>
            <a:spLocks noGrp="1" noChangeArrowheads="1"/>
          </p:cNvSpPr>
          <p:nvPr>
            <p:ph type="title"/>
          </p:nvPr>
        </p:nvSpPr>
        <p:spPr>
          <a:noFill/>
          <a:ln/>
        </p:spPr>
        <p:txBody>
          <a:bodyPr/>
          <a:lstStyle/>
          <a:p>
            <a:r>
              <a:rPr lang="en-US" altLang="zh-CN"/>
              <a:t>6.3.2 </a:t>
            </a:r>
            <a:r>
              <a:rPr lang="zh-CN" altLang="en-US">
                <a:solidFill>
                  <a:srgbClr val="CC0000"/>
                </a:solidFill>
              </a:rPr>
              <a:t>微指令</a:t>
            </a:r>
            <a:r>
              <a:rPr lang="zh-CN" altLang="en-US"/>
              <a:t>设计      </a:t>
            </a:r>
            <a:r>
              <a:rPr lang="zh-CN" altLang="en-US" sz="2800">
                <a:solidFill>
                  <a:srgbClr val="006600"/>
                </a:solidFill>
                <a:ea typeface="黑体" pitchFamily="2" charset="-122"/>
              </a:rPr>
              <a:t>二、微指令</a:t>
            </a:r>
            <a:r>
              <a:rPr lang="zh-CN" altLang="en-US" sz="2800">
                <a:solidFill>
                  <a:srgbClr val="FF6600"/>
                </a:solidFill>
                <a:ea typeface="黑体" pitchFamily="2" charset="-122"/>
              </a:rPr>
              <a:t>控制域</a:t>
            </a:r>
            <a:r>
              <a:rPr lang="zh-CN" altLang="en-US" sz="2800">
                <a:solidFill>
                  <a:srgbClr val="006600"/>
                </a:solidFill>
                <a:ea typeface="黑体" pitchFamily="2" charset="-122"/>
              </a:rPr>
              <a:t>编码</a:t>
            </a:r>
          </a:p>
        </p:txBody>
      </p:sp>
      <p:sp>
        <p:nvSpPr>
          <p:cNvPr id="1180675" name="Rectangle 3"/>
          <p:cNvSpPr>
            <a:spLocks noChangeArrowheads="1"/>
          </p:cNvSpPr>
          <p:nvPr/>
        </p:nvSpPr>
        <p:spPr bwMode="auto">
          <a:xfrm>
            <a:off x="250825" y="549275"/>
            <a:ext cx="8651875" cy="503238"/>
          </a:xfrm>
          <a:prstGeom prst="rect">
            <a:avLst/>
          </a:prstGeom>
          <a:noFill/>
          <a:ln w="9525">
            <a:noFill/>
            <a:miter lim="800000"/>
            <a:headEnd/>
            <a:tailEnd/>
          </a:ln>
          <a:effectLst/>
        </p:spPr>
        <p:txBody>
          <a:bodyPr/>
          <a:lstStyle/>
          <a:p>
            <a:pPr marL="342900" indent="-342900" algn="l">
              <a:spcBef>
                <a:spcPct val="20000"/>
              </a:spcBef>
              <a:buClr>
                <a:schemeClr val="bg2"/>
              </a:buClr>
              <a:buSzPct val="75000"/>
              <a:buFont typeface="Wingdings" pitchFamily="2" charset="2"/>
              <a:buNone/>
            </a:pPr>
            <a:r>
              <a:rPr lang="en-US" altLang="zh-CN" sz="2800">
                <a:solidFill>
                  <a:srgbClr val="CC0066"/>
                </a:solidFill>
                <a:latin typeface="Arial" charset="0"/>
                <a:ea typeface="黑体" pitchFamily="2" charset="-122"/>
              </a:rPr>
              <a:t>1. </a:t>
            </a:r>
            <a:r>
              <a:rPr lang="zh-CN" altLang="en-US" sz="2800">
                <a:solidFill>
                  <a:srgbClr val="CC0066"/>
                </a:solidFill>
                <a:latin typeface="Arial" charset="0"/>
                <a:ea typeface="黑体" pitchFamily="2" charset="-122"/>
              </a:rPr>
              <a:t>水平型微指令控制域的编码</a:t>
            </a:r>
          </a:p>
        </p:txBody>
      </p:sp>
      <p:sp>
        <p:nvSpPr>
          <p:cNvPr id="1180676" name="Rectangle 4"/>
          <p:cNvSpPr>
            <a:spLocks noGrp="1" noChangeArrowheads="1"/>
          </p:cNvSpPr>
          <p:nvPr>
            <p:ph type="body" idx="1"/>
          </p:nvPr>
        </p:nvSpPr>
        <p:spPr>
          <a:xfrm>
            <a:off x="250825" y="1052513"/>
            <a:ext cx="8785225" cy="1584325"/>
          </a:xfrm>
          <a:noFill/>
          <a:ln/>
        </p:spPr>
        <p:txBody>
          <a:bodyPr/>
          <a:lstStyle/>
          <a:p>
            <a:pPr marL="355600" indent="-355600">
              <a:spcBef>
                <a:spcPct val="10000"/>
              </a:spcBef>
              <a:buFont typeface="Wingdings" pitchFamily="2" charset="2"/>
              <a:buNone/>
            </a:pPr>
            <a:r>
              <a:rPr lang="en-US" altLang="zh-CN">
                <a:latin typeface="宋体" pitchFamily="2" charset="-122"/>
                <a:ea typeface="宋体" pitchFamily="2" charset="-122"/>
              </a:rPr>
              <a:t>(</a:t>
            </a:r>
            <a:r>
              <a:rPr lang="en-US" altLang="zh-CN"/>
              <a:t>3</a:t>
            </a:r>
            <a:r>
              <a:rPr lang="en-US" altLang="zh-CN">
                <a:latin typeface="宋体" pitchFamily="2" charset="-122"/>
                <a:ea typeface="宋体" pitchFamily="2" charset="-122"/>
              </a:rPr>
              <a:t>)</a:t>
            </a:r>
            <a:r>
              <a:rPr lang="en-US" altLang="zh-CN">
                <a:ea typeface="宋体" pitchFamily="2" charset="-122"/>
              </a:rPr>
              <a:t> </a:t>
            </a:r>
            <a:r>
              <a:rPr lang="zh-CN" altLang="en-US"/>
              <a:t>字段译码法（字段编码）</a:t>
            </a:r>
          </a:p>
          <a:p>
            <a:pPr marL="534988" lvl="1" indent="0">
              <a:spcBef>
                <a:spcPct val="10000"/>
              </a:spcBef>
              <a:buFont typeface="Wingdings" pitchFamily="2" charset="2"/>
              <a:buNone/>
            </a:pPr>
            <a:r>
              <a:rPr lang="zh-CN" altLang="en-US"/>
              <a:t>也可以对</a:t>
            </a:r>
            <a:r>
              <a:rPr lang="zh-CN" altLang="en-US">
                <a:solidFill>
                  <a:srgbClr val="0000FF"/>
                </a:solidFill>
              </a:rPr>
              <a:t>字段</a:t>
            </a:r>
            <a:r>
              <a:rPr lang="zh-CN" altLang="en-US"/>
              <a:t>进行</a:t>
            </a:r>
            <a:r>
              <a:rPr lang="zh-CN" altLang="en-US">
                <a:solidFill>
                  <a:srgbClr val="CC0000"/>
                </a:solidFill>
              </a:rPr>
              <a:t>关联设计</a:t>
            </a:r>
            <a:r>
              <a:rPr lang="zh-CN" altLang="en-US"/>
              <a:t>，使一个域用于解释另一个域。</a:t>
            </a:r>
            <a:endParaRPr lang="en-US" altLang="zh-CN"/>
          </a:p>
        </p:txBody>
      </p:sp>
      <p:graphicFrame>
        <p:nvGraphicFramePr>
          <p:cNvPr id="1180901" name="Group 229"/>
          <p:cNvGraphicFramePr>
            <a:graphicFrameLocks noGrp="1"/>
          </p:cNvGraphicFramePr>
          <p:nvPr>
            <p:extLst>
              <p:ext uri="{D42A27DB-BD31-4B8C-83A1-F6EECF244321}">
                <p14:modId xmlns:p14="http://schemas.microsoft.com/office/powerpoint/2010/main" val="3077337898"/>
              </p:ext>
            </p:extLst>
          </p:nvPr>
        </p:nvGraphicFramePr>
        <p:xfrm>
          <a:off x="1331913" y="2876550"/>
          <a:ext cx="6480175" cy="3657600"/>
        </p:xfrm>
        <a:graphic>
          <a:graphicData uri="http://schemas.openxmlformats.org/drawingml/2006/table">
            <a:tbl>
              <a:tblPr/>
              <a:tblGrid>
                <a:gridCol w="1079500">
                  <a:extLst>
                    <a:ext uri="{9D8B030D-6E8A-4147-A177-3AD203B41FA5}">
                      <a16:colId xmlns:a16="http://schemas.microsoft.com/office/drawing/2014/main" val="20000"/>
                    </a:ext>
                  </a:extLst>
                </a:gridCol>
                <a:gridCol w="1873250">
                  <a:extLst>
                    <a:ext uri="{9D8B030D-6E8A-4147-A177-3AD203B41FA5}">
                      <a16:colId xmlns:a16="http://schemas.microsoft.com/office/drawing/2014/main" val="20001"/>
                    </a:ext>
                  </a:extLst>
                </a:gridCol>
                <a:gridCol w="2376487">
                  <a:extLst>
                    <a:ext uri="{9D8B030D-6E8A-4147-A177-3AD203B41FA5}">
                      <a16:colId xmlns:a16="http://schemas.microsoft.com/office/drawing/2014/main" val="20002"/>
                    </a:ext>
                  </a:extLst>
                </a:gridCol>
                <a:gridCol w="1150938">
                  <a:extLst>
                    <a:ext uri="{9D8B030D-6E8A-4147-A177-3AD203B41FA5}">
                      <a16:colId xmlns:a16="http://schemas.microsoft.com/office/drawing/2014/main" val="20003"/>
                    </a:ext>
                  </a:extLst>
                </a:gridCol>
              </a:tblGrid>
              <a:tr h="4397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宋体"/>
                          <a:ea typeface="宋体" pitchFamily="2" charset="-122"/>
                          <a:cs typeface="Times New Roman" pitchFamily="18" charset="0"/>
                        </a:rPr>
                        <a:t>……</a:t>
                      </a:r>
                      <a:endParaRPr kumimoji="1"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字段 </a:t>
                      </a:r>
                      <a:r>
                        <a:rPr kumimoji="1" lang="en-US" altLang="zh-CN" sz="2400" b="1" i="1"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i</a:t>
                      </a:r>
                      <a:r>
                        <a:rPr kumimoji="1" lang="en-US" altLang="zh-CN" sz="24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2</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位</a:t>
                      </a:r>
                      <a:r>
                        <a:rPr kumimoji="1" lang="en-US" altLang="zh-CN" sz="2400" b="1" i="0" u="none" strike="noStrike" cap="none" normalizeH="0" baseline="0" dirty="0">
                          <a:ln>
                            <a:noFill/>
                          </a:ln>
                          <a:solidFill>
                            <a:schemeClr val="tx1"/>
                          </a:solidFill>
                          <a:effectLst/>
                          <a:latin typeface="宋体" pitchFamily="2" charset="-122"/>
                          <a:ea typeface="宋体" pitchFamily="2" charset="-122"/>
                        </a:rPr>
                        <a:t>)</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字段 </a:t>
                      </a:r>
                      <a:r>
                        <a:rPr kumimoji="1" lang="en-US" altLang="zh-CN" sz="2400" b="1" i="1"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i</a:t>
                      </a:r>
                      <a:r>
                        <a:rPr kumimoji="1" lang="en-US" altLang="zh-CN" sz="2400" b="1" i="1"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a:t>
                      </a:r>
                      <a:r>
                        <a:rPr kumimoji="1" lang="en-US" altLang="zh-CN" sz="24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2</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位</a:t>
                      </a:r>
                      <a:r>
                        <a:rPr kumimoji="1" lang="en-US" altLang="zh-CN" sz="2400" b="1" i="0" u="none" strike="noStrike" cap="none" normalizeH="0" baseline="0" dirty="0">
                          <a:ln>
                            <a:noFill/>
                          </a:ln>
                          <a:solidFill>
                            <a:schemeClr val="tx1"/>
                          </a:solidFill>
                          <a:effectLst/>
                          <a:latin typeface="宋体" pitchFamily="2" charset="-122"/>
                          <a:ea typeface="宋体" pitchFamily="2" charset="-122"/>
                        </a:rPr>
                        <a:t>)</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宋体"/>
                          <a:ea typeface="宋体" pitchFamily="2" charset="-122"/>
                          <a:cs typeface="Times New Roman" pitchFamily="18" charset="0"/>
                        </a:rPr>
                        <a:t>……</a:t>
                      </a:r>
                      <a:endPar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CC"/>
                    </a:solidFill>
                  </a:tcPr>
                </a:tc>
                <a:extLst>
                  <a:ext uri="{0D108BD9-81ED-4DB2-BD59-A6C34878D82A}">
                    <a16:rowId xmlns:a16="http://schemas.microsoft.com/office/drawing/2014/main" val="10000"/>
                  </a:ext>
                </a:extLst>
              </a:tr>
              <a:tr h="768350">
                <a:tc rowSpan="3">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row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NOP    00</a:t>
                      </a: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算术    </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01</a:t>
                      </a: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逻辑    </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移位    </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11</a:t>
                      </a:r>
                    </a:p>
                  </a:txBody>
                  <a:tcP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ADD    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SUB     01</a:t>
                      </a:r>
                    </a:p>
                  </a:txBody>
                  <a:tcP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9050" cap="flat" cmpd="sng" algn="ctr">
                      <a:solidFill>
                        <a:schemeClr val="tx1"/>
                      </a:solidFill>
                      <a:prstDash val="lgDash"/>
                      <a:round/>
                      <a:headEnd type="none" w="med" len="med"/>
                      <a:tailEnd type="none" w="med" len="lg"/>
                    </a:lnB>
                    <a:lnTlToBr>
                      <a:noFill/>
                    </a:lnTlToBr>
                    <a:lnBlToTr>
                      <a:noFill/>
                    </a:lnBlToTr>
                    <a:solidFill>
                      <a:srgbClr val="FFFF99"/>
                    </a:solidFill>
                  </a:tcPr>
                </a:tc>
                <a:tc rowSpan="3">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extLst>
                  <a:ext uri="{0D108BD9-81ED-4DB2-BD59-A6C34878D82A}">
                    <a16:rowId xmlns:a16="http://schemas.microsoft.com/office/drawing/2014/main" val="10001"/>
                  </a:ext>
                </a:extLst>
              </a:tr>
              <a:tr h="739775">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rPr>
                        <a:t>AND    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rPr>
                        <a:t>OR       01</a:t>
                      </a:r>
                    </a:p>
                  </a:txBody>
                  <a:tcP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9050" cap="flat" cmpd="sng" algn="ctr">
                      <a:solidFill>
                        <a:schemeClr val="tx1"/>
                      </a:solidFill>
                      <a:prstDash val="lgDash"/>
                      <a:round/>
                      <a:headEnd type="none" w="med" len="med"/>
                      <a:tailEnd type="none" w="med" len="lg"/>
                    </a:lnT>
                    <a:lnB w="19050" cap="flat" cmpd="sng" algn="ctr">
                      <a:solidFill>
                        <a:schemeClr val="tx1"/>
                      </a:solidFill>
                      <a:prstDash val="lgDash"/>
                      <a:round/>
                      <a:headEnd type="none" w="med" len="med"/>
                      <a:tailEnd type="none" w="med" len="lg"/>
                    </a:lnB>
                    <a:lnTlToBr>
                      <a:noFill/>
                    </a:lnTlToBr>
                    <a:lnBlToTr>
                      <a:noFill/>
                    </a:lnBlToTr>
                    <a:solidFill>
                      <a:srgbClr val="FFFF99"/>
                    </a:solidFill>
                  </a:tcPr>
                </a:tc>
                <a:tc vMerge="1">
                  <a:txBody>
                    <a:bodyPr/>
                    <a:lstStyle/>
                    <a:p>
                      <a:endParaRPr lang="zh-CN" altLang="en-US"/>
                    </a:p>
                  </a:txBody>
                  <a:tcPr/>
                </a:tc>
                <a:extLst>
                  <a:ext uri="{0D108BD9-81ED-4DB2-BD59-A6C34878D82A}">
                    <a16:rowId xmlns:a16="http://schemas.microsoft.com/office/drawing/2014/main" val="10002"/>
                  </a:ext>
                </a:extLst>
              </a:tr>
              <a:tr h="1503363">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rPr>
                        <a:t>SHL     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rPr>
                        <a:t>SHR     01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rPr>
                        <a:t>ROL     10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rPr>
                        <a:t>ROR     11</a:t>
                      </a:r>
                    </a:p>
                  </a:txBody>
                  <a:tcP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9050" cap="flat" cmpd="sng" algn="ctr">
                      <a:solidFill>
                        <a:schemeClr val="tx1"/>
                      </a:solidFill>
                      <a:prstDash val="lgDash"/>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vMerge="1">
                  <a:txBody>
                    <a:bodyPr/>
                    <a:lstStyle/>
                    <a:p>
                      <a:endParaRPr lang="zh-CN" altLang="en-US"/>
                    </a:p>
                  </a:txBody>
                  <a:tcPr/>
                </a:tc>
                <a:extLst>
                  <a:ext uri="{0D108BD9-81ED-4DB2-BD59-A6C34878D82A}">
                    <a16:rowId xmlns:a16="http://schemas.microsoft.com/office/drawing/2014/main" val="10003"/>
                  </a:ext>
                </a:extLst>
              </a:tr>
            </a:tbl>
          </a:graphicData>
        </a:graphic>
      </p:graphicFrame>
      <p:sp>
        <p:nvSpPr>
          <p:cNvPr id="1180902" name="Line 230"/>
          <p:cNvSpPr>
            <a:spLocks noChangeShapeType="1"/>
          </p:cNvSpPr>
          <p:nvPr/>
        </p:nvSpPr>
        <p:spPr bwMode="auto">
          <a:xfrm flipV="1">
            <a:off x="3779838" y="3716338"/>
            <a:ext cx="720725" cy="215900"/>
          </a:xfrm>
          <a:prstGeom prst="line">
            <a:avLst/>
          </a:prstGeom>
          <a:noFill/>
          <a:ln w="28575">
            <a:solidFill>
              <a:srgbClr val="FF6600"/>
            </a:solidFill>
            <a:round/>
            <a:headEnd/>
            <a:tailEnd type="triangle" w="med" len="lg"/>
          </a:ln>
          <a:effectLst/>
        </p:spPr>
        <p:txBody>
          <a:bodyPr>
            <a:spAutoFit/>
          </a:bodyPr>
          <a:lstStyle/>
          <a:p>
            <a:endParaRPr lang="zh-CN" altLang="en-US"/>
          </a:p>
        </p:txBody>
      </p:sp>
      <p:sp>
        <p:nvSpPr>
          <p:cNvPr id="1180903" name="Line 231"/>
          <p:cNvSpPr>
            <a:spLocks noChangeShapeType="1"/>
          </p:cNvSpPr>
          <p:nvPr/>
        </p:nvSpPr>
        <p:spPr bwMode="auto">
          <a:xfrm>
            <a:off x="3779838" y="4292600"/>
            <a:ext cx="792162" cy="287338"/>
          </a:xfrm>
          <a:prstGeom prst="line">
            <a:avLst/>
          </a:prstGeom>
          <a:noFill/>
          <a:ln w="28575">
            <a:solidFill>
              <a:srgbClr val="FF6600"/>
            </a:solidFill>
            <a:round/>
            <a:headEnd/>
            <a:tailEnd type="triangle" w="med" len="lg"/>
          </a:ln>
          <a:effectLst/>
        </p:spPr>
        <p:txBody>
          <a:bodyPr>
            <a:spAutoFit/>
          </a:bodyPr>
          <a:lstStyle/>
          <a:p>
            <a:endParaRPr lang="zh-CN" altLang="en-US"/>
          </a:p>
        </p:txBody>
      </p:sp>
      <p:sp>
        <p:nvSpPr>
          <p:cNvPr id="1180904" name="Line 232"/>
          <p:cNvSpPr>
            <a:spLocks noChangeShapeType="1"/>
          </p:cNvSpPr>
          <p:nvPr/>
        </p:nvSpPr>
        <p:spPr bwMode="auto">
          <a:xfrm>
            <a:off x="3779838" y="4724400"/>
            <a:ext cx="792162" cy="720725"/>
          </a:xfrm>
          <a:prstGeom prst="line">
            <a:avLst/>
          </a:prstGeom>
          <a:noFill/>
          <a:ln w="28575">
            <a:solidFill>
              <a:srgbClr val="FF6600"/>
            </a:solidFill>
            <a:round/>
            <a:headEnd/>
            <a:tailEnd type="triangle" w="med" len="lg"/>
          </a:ln>
          <a:effectLst/>
        </p:spPr>
        <p:txBody>
          <a:bodyPr>
            <a:spAutoFit/>
          </a:bodyPr>
          <a:lstStyle/>
          <a:p>
            <a:endParaRPr lang="zh-CN" altLang="en-US"/>
          </a:p>
        </p:txBody>
      </p:sp>
      <p:sp>
        <p:nvSpPr>
          <p:cNvPr id="1180905" name="Rectangle 233"/>
          <p:cNvSpPr>
            <a:spLocks noChangeArrowheads="1"/>
          </p:cNvSpPr>
          <p:nvPr/>
        </p:nvSpPr>
        <p:spPr bwMode="auto">
          <a:xfrm>
            <a:off x="2051050" y="2395538"/>
            <a:ext cx="5083175" cy="457200"/>
          </a:xfrm>
          <a:prstGeom prst="rect">
            <a:avLst/>
          </a:prstGeom>
          <a:noFill/>
          <a:ln w="28575" algn="ctr">
            <a:noFill/>
            <a:miter lim="800000"/>
            <a:headEnd/>
            <a:tailEnd type="none" w="med" len="lg"/>
          </a:ln>
          <a:effectLst/>
        </p:spPr>
        <p:txBody>
          <a:bodyPr wrap="none" anchor="ctr">
            <a:spAutoFit/>
          </a:bodyPr>
          <a:lstStyle/>
          <a:p>
            <a:pPr algn="l"/>
            <a:r>
              <a:rPr kumimoji="1" lang="zh-CN" altLang="en-US" dirty="0">
                <a:solidFill>
                  <a:schemeClr val="bg2"/>
                </a:solidFill>
                <a:ea typeface="楷体" panose="02010609060101010101" pitchFamily="49" charset="-122"/>
              </a:rPr>
              <a:t>表</a:t>
            </a:r>
            <a:r>
              <a:rPr kumimoji="1" lang="en-US" altLang="zh-CN" dirty="0">
                <a:solidFill>
                  <a:schemeClr val="bg2"/>
                </a:solidFill>
                <a:ea typeface="楷体" panose="02010609060101010101" pitchFamily="49" charset="-122"/>
              </a:rPr>
              <a:t>6.3  </a:t>
            </a:r>
            <a:r>
              <a:rPr kumimoji="1" lang="zh-CN" altLang="en-US" dirty="0">
                <a:solidFill>
                  <a:schemeClr val="bg2"/>
                </a:solidFill>
                <a:ea typeface="楷体" panose="02010609060101010101" pitchFamily="49" charset="-122"/>
              </a:rPr>
              <a:t>采用间接译码方式的字段编码 </a:t>
            </a:r>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4"/>
          <p:cNvSpPr>
            <a:spLocks noGrp="1"/>
          </p:cNvSpPr>
          <p:nvPr>
            <p:ph type="sldNum" sz="quarter" idx="11"/>
          </p:nvPr>
        </p:nvSpPr>
        <p:spPr/>
        <p:txBody>
          <a:bodyPr/>
          <a:lstStyle/>
          <a:p>
            <a:fld id="{484A4A1F-4D44-4EC8-A071-4CD3A579F1A5}" type="slidenum">
              <a:rPr lang="zh-CN" altLang="en-US"/>
              <a:pPr/>
              <a:t>101</a:t>
            </a:fld>
            <a:endParaRPr lang="en-US" altLang="zh-CN"/>
          </a:p>
        </p:txBody>
      </p:sp>
      <p:sp>
        <p:nvSpPr>
          <p:cNvPr id="1181698" name="Rectangle 2"/>
          <p:cNvSpPr>
            <a:spLocks noGrp="1" noChangeArrowheads="1"/>
          </p:cNvSpPr>
          <p:nvPr>
            <p:ph type="title"/>
          </p:nvPr>
        </p:nvSpPr>
        <p:spPr/>
        <p:txBody>
          <a:bodyPr/>
          <a:lstStyle/>
          <a:p>
            <a:r>
              <a:rPr lang="en-US" altLang="zh-CN"/>
              <a:t>6.3.2 </a:t>
            </a:r>
            <a:r>
              <a:rPr lang="zh-CN" altLang="en-US">
                <a:solidFill>
                  <a:srgbClr val="CC0000"/>
                </a:solidFill>
              </a:rPr>
              <a:t>微指令</a:t>
            </a:r>
            <a:r>
              <a:rPr lang="zh-CN" altLang="en-US"/>
              <a:t>设计      </a:t>
            </a:r>
            <a:r>
              <a:rPr lang="zh-CN" altLang="en-US" sz="2800">
                <a:solidFill>
                  <a:srgbClr val="006600"/>
                </a:solidFill>
                <a:ea typeface="黑体" pitchFamily="2" charset="-122"/>
              </a:rPr>
              <a:t>二、微指令</a:t>
            </a:r>
            <a:r>
              <a:rPr lang="zh-CN" altLang="en-US" sz="2800">
                <a:solidFill>
                  <a:srgbClr val="FF6600"/>
                </a:solidFill>
                <a:ea typeface="黑体" pitchFamily="2" charset="-122"/>
              </a:rPr>
              <a:t>控制域</a:t>
            </a:r>
            <a:r>
              <a:rPr lang="zh-CN" altLang="en-US" sz="2800">
                <a:solidFill>
                  <a:srgbClr val="006600"/>
                </a:solidFill>
                <a:ea typeface="黑体" pitchFamily="2" charset="-122"/>
              </a:rPr>
              <a:t>编码</a:t>
            </a:r>
          </a:p>
        </p:txBody>
      </p:sp>
      <p:sp>
        <p:nvSpPr>
          <p:cNvPr id="1181699" name="Rectangle 3"/>
          <p:cNvSpPr>
            <a:spLocks noGrp="1" noChangeArrowheads="1"/>
          </p:cNvSpPr>
          <p:nvPr>
            <p:ph type="body" idx="1"/>
          </p:nvPr>
        </p:nvSpPr>
        <p:spPr>
          <a:xfrm>
            <a:off x="457200" y="1125538"/>
            <a:ext cx="8578850" cy="5543550"/>
          </a:xfrm>
        </p:spPr>
        <p:txBody>
          <a:bodyPr/>
          <a:lstStyle/>
          <a:p>
            <a:pPr>
              <a:spcBef>
                <a:spcPct val="10000"/>
              </a:spcBef>
            </a:pPr>
            <a:r>
              <a:rPr lang="zh-CN" altLang="en-US"/>
              <a:t>采用与机器指令相似的格式</a:t>
            </a:r>
          </a:p>
          <a:p>
            <a:pPr lvl="1">
              <a:spcBef>
                <a:spcPct val="10000"/>
              </a:spcBef>
            </a:pPr>
            <a:r>
              <a:rPr lang="zh-CN" altLang="en-US"/>
              <a:t>微操作码：指示作何种微操作</a:t>
            </a:r>
            <a:br>
              <a:rPr lang="zh-CN" altLang="en-US"/>
            </a:br>
            <a:r>
              <a:rPr lang="zh-CN" altLang="en-US"/>
              <a:t>固定长度、可变长度</a:t>
            </a:r>
          </a:p>
          <a:p>
            <a:pPr lvl="1">
              <a:spcBef>
                <a:spcPct val="10000"/>
              </a:spcBef>
            </a:pPr>
            <a:r>
              <a:rPr lang="zh-CN" altLang="en-US"/>
              <a:t>微操作对象：</a:t>
            </a:r>
            <a:br>
              <a:rPr lang="zh-CN" altLang="en-US"/>
            </a:br>
            <a:r>
              <a:rPr lang="zh-CN" altLang="en-US"/>
              <a:t>为微操作提供所需的操作数（常量或地址）</a:t>
            </a:r>
            <a:br>
              <a:rPr lang="zh-CN" altLang="en-US"/>
            </a:br>
            <a:r>
              <a:rPr lang="zh-CN" altLang="en-US"/>
              <a:t>一个、多个</a:t>
            </a:r>
          </a:p>
          <a:p>
            <a:pPr>
              <a:spcBef>
                <a:spcPct val="10000"/>
              </a:spcBef>
            </a:pPr>
            <a:r>
              <a:rPr lang="zh-CN" altLang="en-US"/>
              <a:t>特点：</a:t>
            </a:r>
          </a:p>
          <a:p>
            <a:pPr lvl="1">
              <a:spcBef>
                <a:spcPct val="10000"/>
              </a:spcBef>
            </a:pPr>
            <a:r>
              <a:rPr lang="zh-CN" altLang="en-US"/>
              <a:t>控制域紧凑、短小</a:t>
            </a:r>
          </a:p>
          <a:p>
            <a:pPr lvl="1">
              <a:spcBef>
                <a:spcPct val="10000"/>
              </a:spcBef>
            </a:pPr>
            <a:r>
              <a:rPr lang="zh-CN" altLang="en-US"/>
              <a:t>并行能力差，微程序长，执行速度减慢</a:t>
            </a:r>
            <a:r>
              <a:rPr lang="zh-CN" altLang="en-US">
                <a:latin typeface="宋体" pitchFamily="2" charset="-122"/>
                <a:ea typeface="宋体" pitchFamily="2" charset="-122"/>
              </a:rPr>
              <a:t>→</a:t>
            </a:r>
            <a:br>
              <a:rPr lang="zh-CN" altLang="en-US"/>
            </a:br>
            <a:r>
              <a:rPr lang="zh-CN" altLang="en-US" sz="2400">
                <a:solidFill>
                  <a:srgbClr val="0000FF"/>
                </a:solidFill>
              </a:rPr>
              <a:t>在计算机系统中大量引入并行机制，使得少量的控制信号就可以引起较多的微操作同时完成</a:t>
            </a:r>
            <a:r>
              <a:rPr lang="zh-CN" altLang="en-US" sz="2400">
                <a:solidFill>
                  <a:srgbClr val="0000FF"/>
                </a:solidFill>
                <a:latin typeface="宋体" pitchFamily="2" charset="-122"/>
                <a:ea typeface="宋体" pitchFamily="2" charset="-122"/>
              </a:rPr>
              <a:t>→</a:t>
            </a:r>
            <a:br>
              <a:rPr lang="zh-CN" altLang="en-US" sz="2400">
                <a:solidFill>
                  <a:srgbClr val="0000FF"/>
                </a:solidFill>
                <a:ea typeface="宋体" pitchFamily="2" charset="-122"/>
              </a:rPr>
            </a:br>
            <a:r>
              <a:rPr lang="zh-CN" altLang="en-US" sz="2400">
                <a:solidFill>
                  <a:srgbClr val="006600"/>
                </a:solidFill>
              </a:rPr>
              <a:t>三总线结构的</a:t>
            </a:r>
            <a:r>
              <a:rPr lang="en-US" altLang="zh-CN" sz="2400">
                <a:solidFill>
                  <a:srgbClr val="006600"/>
                </a:solidFill>
              </a:rPr>
              <a:t>ALU</a:t>
            </a:r>
            <a:endParaRPr lang="zh-CN" altLang="en-US" sz="2400">
              <a:solidFill>
                <a:srgbClr val="006600"/>
              </a:solidFill>
            </a:endParaRPr>
          </a:p>
        </p:txBody>
      </p:sp>
      <p:sp>
        <p:nvSpPr>
          <p:cNvPr id="1181700" name="Rectangle 4"/>
          <p:cNvSpPr>
            <a:spLocks noChangeArrowheads="1"/>
          </p:cNvSpPr>
          <p:nvPr/>
        </p:nvSpPr>
        <p:spPr bwMode="auto">
          <a:xfrm>
            <a:off x="250825" y="549275"/>
            <a:ext cx="8651875" cy="503238"/>
          </a:xfrm>
          <a:prstGeom prst="rect">
            <a:avLst/>
          </a:prstGeom>
          <a:noFill/>
          <a:ln w="9525">
            <a:noFill/>
            <a:miter lim="800000"/>
            <a:headEnd/>
            <a:tailEnd/>
          </a:ln>
          <a:effectLst/>
        </p:spPr>
        <p:txBody>
          <a:bodyPr/>
          <a:lstStyle/>
          <a:p>
            <a:pPr marL="342900" indent="-342900" algn="l">
              <a:spcBef>
                <a:spcPct val="20000"/>
              </a:spcBef>
              <a:buClr>
                <a:schemeClr val="bg2"/>
              </a:buClr>
              <a:buSzPct val="75000"/>
              <a:buFont typeface="Wingdings" pitchFamily="2" charset="2"/>
              <a:buNone/>
            </a:pPr>
            <a:r>
              <a:rPr lang="en-US" altLang="zh-CN" sz="2800">
                <a:solidFill>
                  <a:srgbClr val="CC0066"/>
                </a:solidFill>
                <a:latin typeface="Arial" charset="0"/>
                <a:ea typeface="黑体" pitchFamily="2" charset="-122"/>
              </a:rPr>
              <a:t>2. </a:t>
            </a:r>
            <a:r>
              <a:rPr lang="zh-CN" altLang="en-US" sz="2800">
                <a:solidFill>
                  <a:srgbClr val="0000FF"/>
                </a:solidFill>
                <a:latin typeface="Arial" charset="0"/>
                <a:ea typeface="黑体" pitchFamily="2" charset="-122"/>
              </a:rPr>
              <a:t>垂直型</a:t>
            </a:r>
            <a:r>
              <a:rPr lang="zh-CN" altLang="en-US" sz="2800">
                <a:solidFill>
                  <a:srgbClr val="CC0066"/>
                </a:solidFill>
                <a:latin typeface="Arial" charset="0"/>
                <a:ea typeface="黑体" pitchFamily="2" charset="-122"/>
              </a:rPr>
              <a:t>微指令控制域的编码</a:t>
            </a:r>
          </a:p>
        </p:txBody>
      </p:sp>
      <p:graphicFrame>
        <p:nvGraphicFramePr>
          <p:cNvPr id="1181719" name="Group 23"/>
          <p:cNvGraphicFramePr>
            <a:graphicFrameLocks noGrp="1"/>
          </p:cNvGraphicFramePr>
          <p:nvPr/>
        </p:nvGraphicFramePr>
        <p:xfrm>
          <a:off x="5364163" y="981075"/>
          <a:ext cx="3527425" cy="576263"/>
        </p:xfrm>
        <a:graphic>
          <a:graphicData uri="http://schemas.openxmlformats.org/drawingml/2006/table">
            <a:tbl>
              <a:tblPr/>
              <a:tblGrid>
                <a:gridCol w="1763712">
                  <a:extLst>
                    <a:ext uri="{9D8B030D-6E8A-4147-A177-3AD203B41FA5}">
                      <a16:colId xmlns:a16="http://schemas.microsoft.com/office/drawing/2014/main" val="20000"/>
                    </a:ext>
                  </a:extLst>
                </a:gridCol>
                <a:gridCol w="1763713">
                  <a:extLst>
                    <a:ext uri="{9D8B030D-6E8A-4147-A177-3AD203B41FA5}">
                      <a16:colId xmlns:a16="http://schemas.microsoft.com/office/drawing/2014/main" val="20001"/>
                    </a:ext>
                  </a:extLst>
                </a:gridCol>
              </a:tblGrid>
              <a:tr h="5762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rPr>
                        <a:t>微操作码</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rPr>
                        <a:t>微操作对象</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B7DD5BB2-E331-483A-8503-38B635D995C8}" type="slidenum">
              <a:rPr lang="zh-CN" altLang="en-US"/>
              <a:pPr/>
              <a:t>102</a:t>
            </a:fld>
            <a:endParaRPr lang="en-US" altLang="zh-CN"/>
          </a:p>
        </p:txBody>
      </p:sp>
      <p:sp>
        <p:nvSpPr>
          <p:cNvPr id="1182722" name="Rectangle 2"/>
          <p:cNvSpPr>
            <a:spLocks noGrp="1" noChangeArrowheads="1"/>
          </p:cNvSpPr>
          <p:nvPr>
            <p:ph type="title"/>
          </p:nvPr>
        </p:nvSpPr>
        <p:spPr/>
        <p:txBody>
          <a:bodyPr/>
          <a:lstStyle/>
          <a:p>
            <a:r>
              <a:rPr lang="en-US" altLang="zh-CN"/>
              <a:t>6.3.2 </a:t>
            </a:r>
            <a:r>
              <a:rPr lang="zh-CN" altLang="en-US">
                <a:solidFill>
                  <a:srgbClr val="CC0000"/>
                </a:solidFill>
              </a:rPr>
              <a:t>微指令</a:t>
            </a:r>
            <a:r>
              <a:rPr lang="zh-CN" altLang="en-US"/>
              <a:t>设计      </a:t>
            </a:r>
            <a:r>
              <a:rPr lang="zh-CN" altLang="en-US" sz="2800">
                <a:solidFill>
                  <a:srgbClr val="006600"/>
                </a:solidFill>
                <a:ea typeface="黑体" pitchFamily="2" charset="-122"/>
              </a:rPr>
              <a:t>二、微指令</a:t>
            </a:r>
            <a:r>
              <a:rPr lang="zh-CN" altLang="en-US" sz="2800">
                <a:solidFill>
                  <a:srgbClr val="FF6600"/>
                </a:solidFill>
                <a:ea typeface="黑体" pitchFamily="2" charset="-122"/>
              </a:rPr>
              <a:t>控制域</a:t>
            </a:r>
            <a:r>
              <a:rPr lang="zh-CN" altLang="en-US" sz="2800">
                <a:solidFill>
                  <a:srgbClr val="006600"/>
                </a:solidFill>
                <a:ea typeface="黑体" pitchFamily="2" charset="-122"/>
              </a:rPr>
              <a:t>编码</a:t>
            </a:r>
          </a:p>
        </p:txBody>
      </p:sp>
      <p:sp>
        <p:nvSpPr>
          <p:cNvPr id="1182723" name="Rectangle 3"/>
          <p:cNvSpPr>
            <a:spLocks noGrp="1" noChangeArrowheads="1"/>
          </p:cNvSpPr>
          <p:nvPr>
            <p:ph type="body" idx="1"/>
          </p:nvPr>
        </p:nvSpPr>
        <p:spPr>
          <a:xfrm>
            <a:off x="457200" y="1125538"/>
            <a:ext cx="8578850" cy="5543550"/>
          </a:xfrm>
        </p:spPr>
        <p:txBody>
          <a:bodyPr/>
          <a:lstStyle/>
          <a:p>
            <a:pPr>
              <a:spcBef>
                <a:spcPct val="10000"/>
              </a:spcBef>
            </a:pPr>
            <a:r>
              <a:rPr lang="zh-CN" altLang="en-US">
                <a:solidFill>
                  <a:srgbClr val="0000FF"/>
                </a:solidFill>
                <a:ea typeface="黑体" pitchFamily="2" charset="-122"/>
              </a:rPr>
              <a:t>水平型</a:t>
            </a:r>
            <a:r>
              <a:rPr lang="zh-CN" altLang="en-US"/>
              <a:t>微指令特性：</a:t>
            </a:r>
          </a:p>
          <a:p>
            <a:pPr lvl="1">
              <a:spcBef>
                <a:spcPct val="10000"/>
              </a:spcBef>
            </a:pPr>
            <a:r>
              <a:rPr lang="zh-CN" altLang="en-US"/>
              <a:t>需要较</a:t>
            </a:r>
            <a:r>
              <a:rPr lang="zh-CN" altLang="en-US">
                <a:solidFill>
                  <a:srgbClr val="CC0000"/>
                </a:solidFill>
              </a:rPr>
              <a:t>长</a:t>
            </a:r>
            <a:r>
              <a:rPr lang="zh-CN" altLang="en-US"/>
              <a:t>的微指令</a:t>
            </a:r>
            <a:r>
              <a:rPr lang="zh-CN" altLang="en-US">
                <a:solidFill>
                  <a:srgbClr val="CC0000"/>
                </a:solidFill>
              </a:rPr>
              <a:t>控制域</a:t>
            </a:r>
            <a:r>
              <a:rPr lang="zh-CN" altLang="en-US"/>
              <a:t>；</a:t>
            </a:r>
          </a:p>
          <a:p>
            <a:pPr lvl="1">
              <a:spcBef>
                <a:spcPct val="10000"/>
              </a:spcBef>
            </a:pPr>
            <a:r>
              <a:rPr lang="zh-CN" altLang="en-US"/>
              <a:t>可以表示</a:t>
            </a:r>
            <a:r>
              <a:rPr lang="zh-CN" altLang="en-US">
                <a:solidFill>
                  <a:srgbClr val="CC0000"/>
                </a:solidFill>
              </a:rPr>
              <a:t>高度并行</a:t>
            </a:r>
            <a:r>
              <a:rPr lang="zh-CN" altLang="en-US"/>
              <a:t>的控制信号；</a:t>
            </a:r>
          </a:p>
          <a:p>
            <a:pPr lvl="1">
              <a:spcBef>
                <a:spcPct val="10000"/>
              </a:spcBef>
            </a:pPr>
            <a:r>
              <a:rPr lang="zh-CN" altLang="en-US"/>
              <a:t>对控制域提供的控制信息只需</a:t>
            </a:r>
            <a:r>
              <a:rPr lang="zh-CN" altLang="en-US">
                <a:solidFill>
                  <a:srgbClr val="CC0000"/>
                </a:solidFill>
              </a:rPr>
              <a:t>较少</a:t>
            </a:r>
            <a:r>
              <a:rPr lang="zh-CN" altLang="en-US"/>
              <a:t>的</a:t>
            </a:r>
            <a:r>
              <a:rPr lang="zh-CN" altLang="en-US">
                <a:solidFill>
                  <a:srgbClr val="CC0000"/>
                </a:solidFill>
              </a:rPr>
              <a:t>译码电路</a:t>
            </a:r>
            <a:r>
              <a:rPr lang="zh-CN" altLang="en-US"/>
              <a:t>，甚至不需要译码。</a:t>
            </a:r>
          </a:p>
          <a:p>
            <a:pPr>
              <a:spcBef>
                <a:spcPct val="10000"/>
              </a:spcBef>
            </a:pPr>
            <a:r>
              <a:rPr lang="zh-CN" altLang="en-US">
                <a:solidFill>
                  <a:srgbClr val="0000FF"/>
                </a:solidFill>
                <a:ea typeface="黑体" pitchFamily="2" charset="-122"/>
              </a:rPr>
              <a:t>垂直型</a:t>
            </a:r>
            <a:r>
              <a:rPr lang="zh-CN" altLang="en-US"/>
              <a:t>微指令特性：</a:t>
            </a:r>
          </a:p>
          <a:p>
            <a:pPr lvl="1"/>
            <a:r>
              <a:rPr lang="zh-CN" altLang="en-US"/>
              <a:t>需要较</a:t>
            </a:r>
            <a:r>
              <a:rPr lang="zh-CN" altLang="en-US">
                <a:solidFill>
                  <a:srgbClr val="CC0000"/>
                </a:solidFill>
              </a:rPr>
              <a:t>短</a:t>
            </a:r>
            <a:r>
              <a:rPr lang="zh-CN" altLang="en-US"/>
              <a:t>的微指令</a:t>
            </a:r>
            <a:r>
              <a:rPr lang="zh-CN" altLang="en-US">
                <a:solidFill>
                  <a:srgbClr val="CC0000"/>
                </a:solidFill>
              </a:rPr>
              <a:t>控制域</a:t>
            </a:r>
            <a:r>
              <a:rPr lang="zh-CN" altLang="en-US"/>
              <a:t>；</a:t>
            </a:r>
          </a:p>
          <a:p>
            <a:pPr lvl="1"/>
            <a:r>
              <a:rPr lang="zh-CN" altLang="en-US">
                <a:solidFill>
                  <a:srgbClr val="CC0000"/>
                </a:solidFill>
              </a:rPr>
              <a:t>并行</a:t>
            </a:r>
            <a:r>
              <a:rPr lang="zh-CN" altLang="en-US"/>
              <a:t>微操作的表示</a:t>
            </a:r>
            <a:r>
              <a:rPr lang="zh-CN" altLang="en-US">
                <a:solidFill>
                  <a:srgbClr val="CC0000"/>
                </a:solidFill>
              </a:rPr>
              <a:t>能力有限</a:t>
            </a:r>
            <a:r>
              <a:rPr lang="zh-CN" altLang="en-US"/>
              <a:t>；</a:t>
            </a:r>
          </a:p>
          <a:p>
            <a:pPr lvl="1"/>
            <a:r>
              <a:rPr lang="zh-CN" altLang="en-US"/>
              <a:t>对控制信息必须</a:t>
            </a:r>
            <a:r>
              <a:rPr lang="zh-CN" altLang="en-US">
                <a:solidFill>
                  <a:srgbClr val="CC0000"/>
                </a:solidFill>
              </a:rPr>
              <a:t>译码</a:t>
            </a:r>
            <a:r>
              <a:rPr lang="zh-CN" altLang="en-US"/>
              <a:t>。</a:t>
            </a:r>
          </a:p>
        </p:txBody>
      </p:sp>
      <p:sp>
        <p:nvSpPr>
          <p:cNvPr id="1182724" name="Rectangle 4"/>
          <p:cNvSpPr>
            <a:spLocks noChangeArrowheads="1"/>
          </p:cNvSpPr>
          <p:nvPr/>
        </p:nvSpPr>
        <p:spPr bwMode="auto">
          <a:xfrm>
            <a:off x="250825" y="549275"/>
            <a:ext cx="8651875" cy="503238"/>
          </a:xfrm>
          <a:prstGeom prst="rect">
            <a:avLst/>
          </a:prstGeom>
          <a:noFill/>
          <a:ln w="9525">
            <a:noFill/>
            <a:miter lim="800000"/>
            <a:headEnd/>
            <a:tailEnd/>
          </a:ln>
          <a:effectLst/>
        </p:spPr>
        <p:txBody>
          <a:bodyPr/>
          <a:lstStyle/>
          <a:p>
            <a:pPr marL="342900" indent="-342900" algn="l">
              <a:spcBef>
                <a:spcPct val="20000"/>
              </a:spcBef>
              <a:buClr>
                <a:schemeClr val="bg2"/>
              </a:buClr>
              <a:buSzPct val="75000"/>
              <a:buFont typeface="Wingdings" pitchFamily="2" charset="2"/>
              <a:buNone/>
            </a:pPr>
            <a:r>
              <a:rPr lang="en-US" altLang="zh-CN" sz="2800">
                <a:solidFill>
                  <a:srgbClr val="CC0066"/>
                </a:solidFill>
                <a:latin typeface="Arial" charset="0"/>
                <a:ea typeface="黑体" pitchFamily="2" charset="-122"/>
              </a:rPr>
              <a:t>3. </a:t>
            </a:r>
            <a:r>
              <a:rPr lang="zh-CN" altLang="en-US" sz="2800">
                <a:solidFill>
                  <a:srgbClr val="CC0066"/>
                </a:solidFill>
                <a:latin typeface="Arial" charset="0"/>
                <a:ea typeface="黑体" pitchFamily="2" charset="-122"/>
              </a:rPr>
              <a:t>水平型与垂直型微指令的比较</a:t>
            </a: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灯片编号占位符 4"/>
          <p:cNvSpPr>
            <a:spLocks noGrp="1"/>
          </p:cNvSpPr>
          <p:nvPr>
            <p:ph type="sldNum" sz="quarter" idx="11"/>
          </p:nvPr>
        </p:nvSpPr>
        <p:spPr/>
        <p:txBody>
          <a:bodyPr/>
          <a:lstStyle/>
          <a:p>
            <a:fld id="{97227B3E-9CBE-496F-87DC-27793532B692}" type="slidenum">
              <a:rPr lang="zh-CN" altLang="en-US"/>
              <a:pPr/>
              <a:t>103</a:t>
            </a:fld>
            <a:endParaRPr lang="en-US" altLang="zh-CN"/>
          </a:p>
        </p:txBody>
      </p:sp>
      <p:sp>
        <p:nvSpPr>
          <p:cNvPr id="1183746" name="Rectangle 2"/>
          <p:cNvSpPr>
            <a:spLocks noGrp="1" noChangeArrowheads="1"/>
          </p:cNvSpPr>
          <p:nvPr>
            <p:ph type="title"/>
          </p:nvPr>
        </p:nvSpPr>
        <p:spPr/>
        <p:txBody>
          <a:bodyPr/>
          <a:lstStyle/>
          <a:p>
            <a:r>
              <a:rPr lang="en-US" altLang="zh-CN"/>
              <a:t>6.3.2 </a:t>
            </a:r>
            <a:r>
              <a:rPr lang="zh-CN" altLang="en-US">
                <a:solidFill>
                  <a:srgbClr val="CC0000"/>
                </a:solidFill>
              </a:rPr>
              <a:t>微指令</a:t>
            </a:r>
            <a:r>
              <a:rPr lang="zh-CN" altLang="en-US"/>
              <a:t>设计      </a:t>
            </a:r>
            <a:r>
              <a:rPr lang="zh-CN" altLang="en-US" sz="2800">
                <a:solidFill>
                  <a:srgbClr val="006600"/>
                </a:solidFill>
                <a:ea typeface="黑体" pitchFamily="2" charset="-122"/>
              </a:rPr>
              <a:t>二、微指令</a:t>
            </a:r>
            <a:r>
              <a:rPr lang="zh-CN" altLang="en-US" sz="2800">
                <a:solidFill>
                  <a:srgbClr val="FF6600"/>
                </a:solidFill>
                <a:ea typeface="黑体" pitchFamily="2" charset="-122"/>
              </a:rPr>
              <a:t>控制域</a:t>
            </a:r>
            <a:r>
              <a:rPr lang="zh-CN" altLang="en-US" sz="2800">
                <a:solidFill>
                  <a:srgbClr val="006600"/>
                </a:solidFill>
                <a:ea typeface="黑体" pitchFamily="2" charset="-122"/>
              </a:rPr>
              <a:t>编码</a:t>
            </a:r>
          </a:p>
        </p:txBody>
      </p:sp>
      <p:sp>
        <p:nvSpPr>
          <p:cNvPr id="1183747" name="Rectangle 3"/>
          <p:cNvSpPr>
            <a:spLocks noGrp="1" noChangeArrowheads="1"/>
          </p:cNvSpPr>
          <p:nvPr>
            <p:ph type="body" idx="1"/>
          </p:nvPr>
        </p:nvSpPr>
        <p:spPr>
          <a:xfrm>
            <a:off x="457200" y="1125538"/>
            <a:ext cx="8578850" cy="2016125"/>
          </a:xfrm>
        </p:spPr>
        <p:txBody>
          <a:bodyPr/>
          <a:lstStyle/>
          <a:p>
            <a:pPr>
              <a:spcBef>
                <a:spcPct val="10000"/>
              </a:spcBef>
            </a:pPr>
            <a:r>
              <a:rPr lang="en-US" altLang="zh-CN"/>
              <a:t>IBM system/360 Model 50</a:t>
            </a:r>
            <a:r>
              <a:rPr lang="zh-CN" altLang="en-US"/>
              <a:t>的微指令：由</a:t>
            </a:r>
            <a:r>
              <a:rPr lang="en-US" altLang="zh-CN"/>
              <a:t>90</a:t>
            </a:r>
            <a:r>
              <a:rPr lang="zh-CN" altLang="en-US"/>
              <a:t>位构成，其中有</a:t>
            </a:r>
            <a:r>
              <a:rPr lang="en-US" altLang="zh-CN"/>
              <a:t>21</a:t>
            </a:r>
            <a:r>
              <a:rPr lang="zh-CN" altLang="en-US"/>
              <a:t>个字段的控制域、</a:t>
            </a:r>
            <a:r>
              <a:rPr lang="en-US" altLang="zh-CN"/>
              <a:t>5</a:t>
            </a:r>
            <a:r>
              <a:rPr lang="zh-CN" altLang="en-US"/>
              <a:t>个字段的地址域和</a:t>
            </a:r>
            <a:r>
              <a:rPr lang="en-US" altLang="zh-CN"/>
              <a:t>3</a:t>
            </a:r>
            <a:r>
              <a:rPr lang="zh-CN" altLang="en-US"/>
              <a:t>个校验位。（</a:t>
            </a:r>
            <a:r>
              <a:rPr lang="zh-CN" altLang="en-US">
                <a:solidFill>
                  <a:srgbClr val="FF0000"/>
                </a:solidFill>
              </a:rPr>
              <a:t>水平型</a:t>
            </a:r>
            <a:r>
              <a:rPr lang="zh-CN" altLang="en-US"/>
              <a:t>）</a:t>
            </a:r>
          </a:p>
        </p:txBody>
      </p:sp>
      <p:sp>
        <p:nvSpPr>
          <p:cNvPr id="1183748" name="Rectangle 4"/>
          <p:cNvSpPr>
            <a:spLocks noChangeArrowheads="1"/>
          </p:cNvSpPr>
          <p:nvPr/>
        </p:nvSpPr>
        <p:spPr bwMode="auto">
          <a:xfrm>
            <a:off x="250825" y="549275"/>
            <a:ext cx="8651875" cy="503238"/>
          </a:xfrm>
          <a:prstGeom prst="rect">
            <a:avLst/>
          </a:prstGeom>
          <a:noFill/>
          <a:ln w="9525">
            <a:noFill/>
            <a:miter lim="800000"/>
            <a:headEnd/>
            <a:tailEnd/>
          </a:ln>
          <a:effectLst/>
        </p:spPr>
        <p:txBody>
          <a:bodyPr/>
          <a:lstStyle/>
          <a:p>
            <a:pPr marL="342900" indent="-342900" algn="l">
              <a:spcBef>
                <a:spcPct val="20000"/>
              </a:spcBef>
              <a:buClr>
                <a:schemeClr val="bg2"/>
              </a:buClr>
              <a:buSzPct val="75000"/>
              <a:buFont typeface="Wingdings" pitchFamily="2" charset="2"/>
              <a:buNone/>
            </a:pPr>
            <a:r>
              <a:rPr lang="en-US" altLang="zh-CN" sz="2800">
                <a:solidFill>
                  <a:srgbClr val="CC0066"/>
                </a:solidFill>
                <a:latin typeface="Arial" charset="0"/>
                <a:ea typeface="黑体" pitchFamily="2" charset="-122"/>
              </a:rPr>
              <a:t>4. </a:t>
            </a:r>
            <a:r>
              <a:rPr lang="zh-CN" altLang="en-US" sz="2800">
                <a:solidFill>
                  <a:srgbClr val="CC0066"/>
                </a:solidFill>
                <a:latin typeface="Arial" charset="0"/>
                <a:ea typeface="黑体" pitchFamily="2" charset="-122"/>
              </a:rPr>
              <a:t>微指令控制域编码设计实例</a:t>
            </a:r>
          </a:p>
        </p:txBody>
      </p:sp>
      <p:graphicFrame>
        <p:nvGraphicFramePr>
          <p:cNvPr id="1185175" name="Group 1431"/>
          <p:cNvGraphicFramePr>
            <a:graphicFrameLocks noGrp="1"/>
          </p:cNvGraphicFramePr>
          <p:nvPr>
            <p:extLst>
              <p:ext uri="{D42A27DB-BD31-4B8C-83A1-F6EECF244321}">
                <p14:modId xmlns:p14="http://schemas.microsoft.com/office/powerpoint/2010/main" val="706947322"/>
              </p:ext>
            </p:extLst>
          </p:nvPr>
        </p:nvGraphicFramePr>
        <p:xfrm>
          <a:off x="107950" y="2636838"/>
          <a:ext cx="8964613" cy="1493520"/>
        </p:xfrm>
        <a:graphic>
          <a:graphicData uri="http://schemas.openxmlformats.org/drawingml/2006/table">
            <a:tbl>
              <a:tblPr/>
              <a:tblGrid>
                <a:gridCol w="474663">
                  <a:extLst>
                    <a:ext uri="{9D8B030D-6E8A-4147-A177-3AD203B41FA5}">
                      <a16:colId xmlns:a16="http://schemas.microsoft.com/office/drawing/2014/main" val="20000"/>
                    </a:ext>
                  </a:extLst>
                </a:gridCol>
                <a:gridCol w="473075">
                  <a:extLst>
                    <a:ext uri="{9D8B030D-6E8A-4147-A177-3AD203B41FA5}">
                      <a16:colId xmlns:a16="http://schemas.microsoft.com/office/drawing/2014/main" val="20001"/>
                    </a:ext>
                  </a:extLst>
                </a:gridCol>
                <a:gridCol w="420687">
                  <a:extLst>
                    <a:ext uri="{9D8B030D-6E8A-4147-A177-3AD203B41FA5}">
                      <a16:colId xmlns:a16="http://schemas.microsoft.com/office/drawing/2014/main" val="20002"/>
                    </a:ext>
                  </a:extLst>
                </a:gridCol>
                <a:gridCol w="595313">
                  <a:extLst>
                    <a:ext uri="{9D8B030D-6E8A-4147-A177-3AD203B41FA5}">
                      <a16:colId xmlns:a16="http://schemas.microsoft.com/office/drawing/2014/main" val="20003"/>
                    </a:ext>
                  </a:extLst>
                </a:gridCol>
                <a:gridCol w="449262">
                  <a:extLst>
                    <a:ext uri="{9D8B030D-6E8A-4147-A177-3AD203B41FA5}">
                      <a16:colId xmlns:a16="http://schemas.microsoft.com/office/drawing/2014/main" val="20004"/>
                    </a:ext>
                  </a:extLst>
                </a:gridCol>
                <a:gridCol w="466725">
                  <a:extLst>
                    <a:ext uri="{9D8B030D-6E8A-4147-A177-3AD203B41FA5}">
                      <a16:colId xmlns:a16="http://schemas.microsoft.com/office/drawing/2014/main" val="20005"/>
                    </a:ext>
                  </a:extLst>
                </a:gridCol>
                <a:gridCol w="936625">
                  <a:extLst>
                    <a:ext uri="{9D8B030D-6E8A-4147-A177-3AD203B41FA5}">
                      <a16:colId xmlns:a16="http://schemas.microsoft.com/office/drawing/2014/main" val="20006"/>
                    </a:ext>
                  </a:extLst>
                </a:gridCol>
                <a:gridCol w="647700">
                  <a:extLst>
                    <a:ext uri="{9D8B030D-6E8A-4147-A177-3AD203B41FA5}">
                      <a16:colId xmlns:a16="http://schemas.microsoft.com/office/drawing/2014/main" val="20007"/>
                    </a:ext>
                  </a:extLst>
                </a:gridCol>
                <a:gridCol w="468313">
                  <a:extLst>
                    <a:ext uri="{9D8B030D-6E8A-4147-A177-3AD203B41FA5}">
                      <a16:colId xmlns:a16="http://schemas.microsoft.com/office/drawing/2014/main" val="20008"/>
                    </a:ext>
                  </a:extLst>
                </a:gridCol>
                <a:gridCol w="468312">
                  <a:extLst>
                    <a:ext uri="{9D8B030D-6E8A-4147-A177-3AD203B41FA5}">
                      <a16:colId xmlns:a16="http://schemas.microsoft.com/office/drawing/2014/main" val="20009"/>
                    </a:ext>
                  </a:extLst>
                </a:gridCol>
                <a:gridCol w="503238">
                  <a:extLst>
                    <a:ext uri="{9D8B030D-6E8A-4147-A177-3AD203B41FA5}">
                      <a16:colId xmlns:a16="http://schemas.microsoft.com/office/drawing/2014/main" val="20010"/>
                    </a:ext>
                  </a:extLst>
                </a:gridCol>
                <a:gridCol w="360362">
                  <a:extLst>
                    <a:ext uri="{9D8B030D-6E8A-4147-A177-3AD203B41FA5}">
                      <a16:colId xmlns:a16="http://schemas.microsoft.com/office/drawing/2014/main" val="20011"/>
                    </a:ext>
                  </a:extLst>
                </a:gridCol>
                <a:gridCol w="360363">
                  <a:extLst>
                    <a:ext uri="{9D8B030D-6E8A-4147-A177-3AD203B41FA5}">
                      <a16:colId xmlns:a16="http://schemas.microsoft.com/office/drawing/2014/main" val="20012"/>
                    </a:ext>
                  </a:extLst>
                </a:gridCol>
                <a:gridCol w="325437">
                  <a:extLst>
                    <a:ext uri="{9D8B030D-6E8A-4147-A177-3AD203B41FA5}">
                      <a16:colId xmlns:a16="http://schemas.microsoft.com/office/drawing/2014/main" val="20013"/>
                    </a:ext>
                  </a:extLst>
                </a:gridCol>
                <a:gridCol w="287338">
                  <a:extLst>
                    <a:ext uri="{9D8B030D-6E8A-4147-A177-3AD203B41FA5}">
                      <a16:colId xmlns:a16="http://schemas.microsoft.com/office/drawing/2014/main" val="20014"/>
                    </a:ext>
                  </a:extLst>
                </a:gridCol>
                <a:gridCol w="287337">
                  <a:extLst>
                    <a:ext uri="{9D8B030D-6E8A-4147-A177-3AD203B41FA5}">
                      <a16:colId xmlns:a16="http://schemas.microsoft.com/office/drawing/2014/main" val="20015"/>
                    </a:ext>
                  </a:extLst>
                </a:gridCol>
                <a:gridCol w="288925">
                  <a:extLst>
                    <a:ext uri="{9D8B030D-6E8A-4147-A177-3AD203B41FA5}">
                      <a16:colId xmlns:a16="http://schemas.microsoft.com/office/drawing/2014/main" val="20016"/>
                    </a:ext>
                  </a:extLst>
                </a:gridCol>
                <a:gridCol w="287338">
                  <a:extLst>
                    <a:ext uri="{9D8B030D-6E8A-4147-A177-3AD203B41FA5}">
                      <a16:colId xmlns:a16="http://schemas.microsoft.com/office/drawing/2014/main" val="20017"/>
                    </a:ext>
                  </a:extLst>
                </a:gridCol>
                <a:gridCol w="287337">
                  <a:extLst>
                    <a:ext uri="{9D8B030D-6E8A-4147-A177-3AD203B41FA5}">
                      <a16:colId xmlns:a16="http://schemas.microsoft.com/office/drawing/2014/main" val="20018"/>
                    </a:ext>
                  </a:extLst>
                </a:gridCol>
                <a:gridCol w="288925">
                  <a:extLst>
                    <a:ext uri="{9D8B030D-6E8A-4147-A177-3AD203B41FA5}">
                      <a16:colId xmlns:a16="http://schemas.microsoft.com/office/drawing/2014/main" val="20019"/>
                    </a:ext>
                  </a:extLst>
                </a:gridCol>
                <a:gridCol w="287338">
                  <a:extLst>
                    <a:ext uri="{9D8B030D-6E8A-4147-A177-3AD203B41FA5}">
                      <a16:colId xmlns:a16="http://schemas.microsoft.com/office/drawing/2014/main" val="20020"/>
                    </a:ext>
                  </a:extLst>
                </a:gridCol>
              </a:tblGrid>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a:t>
                      </a: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      </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6   </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19</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24</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25</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31</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gridSpan="10">
                  <a:txBody>
                    <a:bodyPr/>
                    <a:lstStyle/>
                    <a:p>
                      <a:pPr marL="0" marR="0" lvl="0" indent="0" algn="dist"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32                                        55</a:t>
                      </a: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P1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8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P2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txBody>
                  <a:tcPr horzOverflow="overflow">
                    <a:lnL cap="flat">
                      <a:noFill/>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控制域</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CM</a:t>
                      </a:r>
                      <a:r>
                        <a:rPr kumimoji="1" lang="zh-CN" altLang="en-US" sz="18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寻址信息</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控制域</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未用</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控制域</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gridSpan="10">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控制域</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244475">
                <a:tc gridSpan="21">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P1</a:t>
                      </a: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a:t>
                      </a: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30</a:t>
                      </a: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位的校验； </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P2</a:t>
                      </a: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32</a:t>
                      </a: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55</a:t>
                      </a: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位的校验</a:t>
                      </a:r>
                    </a:p>
                  </a:txBody>
                  <a:tcPr horzOverflow="overflow">
                    <a:lnL cap="flat">
                      <a:noFill/>
                    </a:lnL>
                    <a:lnR cap="flat">
                      <a:noFill/>
                    </a:lnR>
                    <a:lnT>
                      <a:noFill/>
                    </a:lnT>
                    <a:lnB cap="flat">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bl>
          </a:graphicData>
        </a:graphic>
      </p:graphicFrame>
      <p:graphicFrame>
        <p:nvGraphicFramePr>
          <p:cNvPr id="1185414" name="Group 1670"/>
          <p:cNvGraphicFramePr>
            <a:graphicFrameLocks noGrp="1"/>
          </p:cNvGraphicFramePr>
          <p:nvPr/>
        </p:nvGraphicFramePr>
        <p:xfrm>
          <a:off x="539750" y="4286250"/>
          <a:ext cx="8135938" cy="1645920"/>
        </p:xfrm>
        <a:graphic>
          <a:graphicData uri="http://schemas.openxmlformats.org/drawingml/2006/table">
            <a:tbl>
              <a:tblPr/>
              <a:tblGrid>
                <a:gridCol w="623888">
                  <a:extLst>
                    <a:ext uri="{9D8B030D-6E8A-4147-A177-3AD203B41FA5}">
                      <a16:colId xmlns:a16="http://schemas.microsoft.com/office/drawing/2014/main" val="20000"/>
                    </a:ext>
                  </a:extLst>
                </a:gridCol>
                <a:gridCol w="663575">
                  <a:extLst>
                    <a:ext uri="{9D8B030D-6E8A-4147-A177-3AD203B41FA5}">
                      <a16:colId xmlns:a16="http://schemas.microsoft.com/office/drawing/2014/main" val="20001"/>
                    </a:ext>
                  </a:extLst>
                </a:gridCol>
                <a:gridCol w="530225">
                  <a:extLst>
                    <a:ext uri="{9D8B030D-6E8A-4147-A177-3AD203B41FA5}">
                      <a16:colId xmlns:a16="http://schemas.microsoft.com/office/drawing/2014/main" val="20002"/>
                    </a:ext>
                  </a:extLst>
                </a:gridCol>
                <a:gridCol w="371475">
                  <a:extLst>
                    <a:ext uri="{9D8B030D-6E8A-4147-A177-3AD203B41FA5}">
                      <a16:colId xmlns:a16="http://schemas.microsoft.com/office/drawing/2014/main" val="20003"/>
                    </a:ext>
                  </a:extLst>
                </a:gridCol>
                <a:gridCol w="417512">
                  <a:extLst>
                    <a:ext uri="{9D8B030D-6E8A-4147-A177-3AD203B41FA5}">
                      <a16:colId xmlns:a16="http://schemas.microsoft.com/office/drawing/2014/main" val="20004"/>
                    </a:ext>
                  </a:extLst>
                </a:gridCol>
                <a:gridCol w="611188">
                  <a:extLst>
                    <a:ext uri="{9D8B030D-6E8A-4147-A177-3AD203B41FA5}">
                      <a16:colId xmlns:a16="http://schemas.microsoft.com/office/drawing/2014/main" val="20005"/>
                    </a:ext>
                  </a:extLst>
                </a:gridCol>
                <a:gridCol w="1127125">
                  <a:extLst>
                    <a:ext uri="{9D8B030D-6E8A-4147-A177-3AD203B41FA5}">
                      <a16:colId xmlns:a16="http://schemas.microsoft.com/office/drawing/2014/main" val="20006"/>
                    </a:ext>
                  </a:extLst>
                </a:gridCol>
                <a:gridCol w="900112">
                  <a:extLst>
                    <a:ext uri="{9D8B030D-6E8A-4147-A177-3AD203B41FA5}">
                      <a16:colId xmlns:a16="http://schemas.microsoft.com/office/drawing/2014/main" val="20007"/>
                    </a:ext>
                  </a:extLst>
                </a:gridCol>
                <a:gridCol w="914400">
                  <a:extLst>
                    <a:ext uri="{9D8B030D-6E8A-4147-A177-3AD203B41FA5}">
                      <a16:colId xmlns:a16="http://schemas.microsoft.com/office/drawing/2014/main" val="20008"/>
                    </a:ext>
                  </a:extLst>
                </a:gridCol>
                <a:gridCol w="1976438">
                  <a:extLst>
                    <a:ext uri="{9D8B030D-6E8A-4147-A177-3AD203B41FA5}">
                      <a16:colId xmlns:a16="http://schemas.microsoft.com/office/drawing/2014/main" val="20009"/>
                    </a:ext>
                  </a:extLst>
                </a:gridCol>
              </a:tblGrid>
              <a:tr h="360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56</a:t>
                      </a:r>
                    </a:p>
                  </a:txBody>
                  <a:tcP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gridSpan="5">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57</a:t>
                      </a:r>
                    </a:p>
                  </a:txBody>
                  <a:tcP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72</a:t>
                      </a:r>
                    </a:p>
                  </a:txBody>
                  <a:tcP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83</a:t>
                      </a:r>
                    </a:p>
                  </a:txBody>
                  <a:tcP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89</a:t>
                      </a:r>
                    </a:p>
                  </a:txBody>
                  <a:tcP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P3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控制域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CM</a:t>
                      </a: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寻址信息</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未用</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控制域</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2"/>
                  </a:ext>
                </a:extLst>
              </a:tr>
              <a:tr h="244475">
                <a:tc gridSpan="10">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P3</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57</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89</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位的校验</a:t>
                      </a:r>
                    </a:p>
                  </a:txBody>
                  <a:tcPr horzOverflow="overflow">
                    <a:lnL cap="flat">
                      <a:noFill/>
                    </a:lnL>
                    <a:lnR cap="flat">
                      <a:noFill/>
                    </a:lnR>
                    <a:lnT cap="flat">
                      <a:noFill/>
                    </a:lnT>
                    <a:lnB cap="flat">
                      <a:noFill/>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bl>
          </a:graphicData>
        </a:graphic>
      </p:graphicFrame>
      <p:sp>
        <p:nvSpPr>
          <p:cNvPr id="1185413" name="Rectangle 1669"/>
          <p:cNvSpPr>
            <a:spLocks noChangeArrowheads="1"/>
          </p:cNvSpPr>
          <p:nvPr/>
        </p:nvSpPr>
        <p:spPr bwMode="auto">
          <a:xfrm>
            <a:off x="1400175" y="6118225"/>
            <a:ext cx="6484938" cy="457200"/>
          </a:xfrm>
          <a:prstGeom prst="rect">
            <a:avLst/>
          </a:prstGeom>
          <a:noFill/>
          <a:ln w="28575" algn="ctr">
            <a:noFill/>
            <a:miter lim="800000"/>
            <a:headEnd/>
            <a:tailEnd/>
          </a:ln>
          <a:effectLst/>
        </p:spPr>
        <p:txBody>
          <a:bodyPr wrap="none" anchor="ctr">
            <a:spAutoFit/>
          </a:bodyPr>
          <a:lstStyle/>
          <a:p>
            <a:pPr algn="l"/>
            <a:r>
              <a:rPr kumimoji="1" lang="zh-CN" altLang="en-US" dirty="0">
                <a:solidFill>
                  <a:schemeClr val="bg2"/>
                </a:solidFill>
                <a:ea typeface="楷体" panose="02010609060101010101" pitchFamily="49" charset="-122"/>
              </a:rPr>
              <a:t>图</a:t>
            </a:r>
            <a:r>
              <a:rPr kumimoji="1" lang="en-US" altLang="zh-CN" dirty="0">
                <a:solidFill>
                  <a:schemeClr val="bg2"/>
                </a:solidFill>
                <a:ea typeface="楷体" panose="02010609060101010101" pitchFamily="49" charset="-122"/>
              </a:rPr>
              <a:t>6.19  IBM system/360 Model 50</a:t>
            </a:r>
            <a:r>
              <a:rPr kumimoji="1" lang="zh-CN" altLang="en-US" dirty="0">
                <a:solidFill>
                  <a:schemeClr val="bg2"/>
                </a:solidFill>
                <a:ea typeface="楷体" panose="02010609060101010101" pitchFamily="49" charset="-122"/>
              </a:rPr>
              <a:t>的微指令格式 </a:t>
            </a:r>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4"/>
          <p:cNvSpPr>
            <a:spLocks noGrp="1"/>
          </p:cNvSpPr>
          <p:nvPr>
            <p:ph type="sldNum" sz="quarter" idx="11"/>
          </p:nvPr>
        </p:nvSpPr>
        <p:spPr/>
        <p:txBody>
          <a:bodyPr/>
          <a:lstStyle/>
          <a:p>
            <a:fld id="{173E5E00-BFF2-4937-B05F-0BD8EF21AFA4}" type="slidenum">
              <a:rPr lang="zh-CN" altLang="en-US"/>
              <a:pPr/>
              <a:t>104</a:t>
            </a:fld>
            <a:endParaRPr lang="en-US" altLang="zh-CN"/>
          </a:p>
        </p:txBody>
      </p:sp>
      <p:sp>
        <p:nvSpPr>
          <p:cNvPr id="1185794" name="Rectangle 2"/>
          <p:cNvSpPr>
            <a:spLocks noGrp="1" noChangeArrowheads="1"/>
          </p:cNvSpPr>
          <p:nvPr>
            <p:ph type="title"/>
          </p:nvPr>
        </p:nvSpPr>
        <p:spPr/>
        <p:txBody>
          <a:bodyPr/>
          <a:lstStyle/>
          <a:p>
            <a:r>
              <a:rPr lang="en-US" altLang="zh-CN"/>
              <a:t>6.3.2 </a:t>
            </a:r>
            <a:r>
              <a:rPr lang="zh-CN" altLang="en-US">
                <a:solidFill>
                  <a:srgbClr val="CC0000"/>
                </a:solidFill>
              </a:rPr>
              <a:t>微指令</a:t>
            </a:r>
            <a:r>
              <a:rPr lang="zh-CN" altLang="en-US"/>
              <a:t>设计      </a:t>
            </a:r>
            <a:r>
              <a:rPr lang="zh-CN" altLang="en-US" sz="2800">
                <a:solidFill>
                  <a:srgbClr val="006600"/>
                </a:solidFill>
                <a:ea typeface="黑体" pitchFamily="2" charset="-122"/>
              </a:rPr>
              <a:t>二、微指令</a:t>
            </a:r>
            <a:r>
              <a:rPr lang="zh-CN" altLang="en-US" sz="2800">
                <a:solidFill>
                  <a:srgbClr val="FF6600"/>
                </a:solidFill>
                <a:ea typeface="黑体" pitchFamily="2" charset="-122"/>
              </a:rPr>
              <a:t>控制域</a:t>
            </a:r>
            <a:r>
              <a:rPr lang="zh-CN" altLang="en-US" sz="2800">
                <a:solidFill>
                  <a:srgbClr val="006600"/>
                </a:solidFill>
                <a:ea typeface="黑体" pitchFamily="2" charset="-122"/>
              </a:rPr>
              <a:t>编码</a:t>
            </a:r>
          </a:p>
        </p:txBody>
      </p:sp>
      <p:sp>
        <p:nvSpPr>
          <p:cNvPr id="1185795" name="Rectangle 3"/>
          <p:cNvSpPr>
            <a:spLocks noGrp="1" noChangeArrowheads="1"/>
          </p:cNvSpPr>
          <p:nvPr>
            <p:ph type="body" idx="1"/>
          </p:nvPr>
        </p:nvSpPr>
        <p:spPr>
          <a:xfrm>
            <a:off x="457200" y="1125538"/>
            <a:ext cx="8578850" cy="2807518"/>
          </a:xfrm>
        </p:spPr>
        <p:txBody>
          <a:bodyPr/>
          <a:lstStyle/>
          <a:p>
            <a:pPr>
              <a:spcBef>
                <a:spcPct val="10000"/>
              </a:spcBef>
            </a:pPr>
            <a:r>
              <a:rPr lang="en-US" altLang="zh-CN"/>
              <a:t>IBM system/370 Model 145</a:t>
            </a:r>
            <a:r>
              <a:rPr lang="zh-CN" altLang="en-US"/>
              <a:t>的微指令：由</a:t>
            </a:r>
            <a:r>
              <a:rPr lang="en-US" altLang="zh-CN"/>
              <a:t>32</a:t>
            </a:r>
            <a:r>
              <a:rPr lang="zh-CN" altLang="en-US"/>
              <a:t>位构成</a:t>
            </a:r>
            <a:br>
              <a:rPr lang="en-US" altLang="zh-CN"/>
            </a:br>
            <a:r>
              <a:rPr lang="zh-CN" altLang="en-US"/>
              <a:t>（</a:t>
            </a:r>
            <a:r>
              <a:rPr lang="zh-CN" altLang="en-US">
                <a:solidFill>
                  <a:srgbClr val="FF0000"/>
                </a:solidFill>
              </a:rPr>
              <a:t>垂直型</a:t>
            </a:r>
            <a:r>
              <a:rPr lang="zh-CN" altLang="en-US"/>
              <a:t>）</a:t>
            </a:r>
          </a:p>
          <a:p>
            <a:pPr lvl="1">
              <a:spcBef>
                <a:spcPct val="10000"/>
              </a:spcBef>
            </a:pPr>
            <a:r>
              <a:rPr lang="zh-CN" altLang="en-US"/>
              <a:t>微操作码：指定应完成的微操作</a:t>
            </a:r>
          </a:p>
          <a:p>
            <a:pPr lvl="1">
              <a:spcBef>
                <a:spcPct val="10000"/>
              </a:spcBef>
            </a:pPr>
            <a:r>
              <a:rPr lang="zh-CN" altLang="en-US"/>
              <a:t>微操作数：如</a:t>
            </a:r>
            <a:r>
              <a:rPr lang="en-US" altLang="zh-CN"/>
              <a:t>CPU</a:t>
            </a:r>
            <a:r>
              <a:rPr lang="zh-CN" altLang="en-US"/>
              <a:t>寄存器的地址</a:t>
            </a:r>
          </a:p>
          <a:p>
            <a:pPr lvl="1">
              <a:spcBef>
                <a:spcPct val="10000"/>
              </a:spcBef>
            </a:pPr>
            <a:r>
              <a:rPr lang="zh-CN" altLang="en-US"/>
              <a:t>下一条微指令地址的信息</a:t>
            </a:r>
          </a:p>
        </p:txBody>
      </p:sp>
      <p:sp>
        <p:nvSpPr>
          <p:cNvPr id="1185796" name="Rectangle 4"/>
          <p:cNvSpPr>
            <a:spLocks noChangeArrowheads="1"/>
          </p:cNvSpPr>
          <p:nvPr/>
        </p:nvSpPr>
        <p:spPr bwMode="auto">
          <a:xfrm>
            <a:off x="250825" y="549275"/>
            <a:ext cx="8651875" cy="503238"/>
          </a:xfrm>
          <a:prstGeom prst="rect">
            <a:avLst/>
          </a:prstGeom>
          <a:noFill/>
          <a:ln w="9525">
            <a:noFill/>
            <a:miter lim="800000"/>
            <a:headEnd/>
            <a:tailEnd/>
          </a:ln>
          <a:effectLst/>
        </p:spPr>
        <p:txBody>
          <a:bodyPr/>
          <a:lstStyle/>
          <a:p>
            <a:pPr marL="342900" indent="-342900" algn="l">
              <a:spcBef>
                <a:spcPct val="20000"/>
              </a:spcBef>
              <a:buClr>
                <a:schemeClr val="bg2"/>
              </a:buClr>
              <a:buSzPct val="75000"/>
              <a:buFont typeface="Wingdings" pitchFamily="2" charset="2"/>
              <a:buNone/>
            </a:pPr>
            <a:r>
              <a:rPr lang="en-US" altLang="zh-CN" sz="2800">
                <a:solidFill>
                  <a:srgbClr val="CC0066"/>
                </a:solidFill>
                <a:latin typeface="Arial" charset="0"/>
                <a:ea typeface="黑体" pitchFamily="2" charset="-122"/>
              </a:rPr>
              <a:t>4. </a:t>
            </a:r>
            <a:r>
              <a:rPr lang="zh-CN" altLang="en-US" sz="2800">
                <a:solidFill>
                  <a:srgbClr val="CC0066"/>
                </a:solidFill>
                <a:latin typeface="Arial" charset="0"/>
                <a:ea typeface="黑体" pitchFamily="2" charset="-122"/>
              </a:rPr>
              <a:t>微指令控制域编码设计实例</a:t>
            </a:r>
          </a:p>
        </p:txBody>
      </p:sp>
      <p:graphicFrame>
        <p:nvGraphicFramePr>
          <p:cNvPr id="1186004" name="Group 212"/>
          <p:cNvGraphicFramePr>
            <a:graphicFrameLocks noGrp="1"/>
          </p:cNvGraphicFramePr>
          <p:nvPr/>
        </p:nvGraphicFramePr>
        <p:xfrm>
          <a:off x="971550" y="3573463"/>
          <a:ext cx="7056438" cy="1097280"/>
        </p:xfrm>
        <a:graphic>
          <a:graphicData uri="http://schemas.openxmlformats.org/drawingml/2006/table">
            <a:tbl>
              <a:tblPr/>
              <a:tblGrid>
                <a:gridCol w="1755775">
                  <a:extLst>
                    <a:ext uri="{9D8B030D-6E8A-4147-A177-3AD203B41FA5}">
                      <a16:colId xmlns:a16="http://schemas.microsoft.com/office/drawing/2014/main" val="20000"/>
                    </a:ext>
                  </a:extLst>
                </a:gridCol>
                <a:gridCol w="1762125">
                  <a:extLst>
                    <a:ext uri="{9D8B030D-6E8A-4147-A177-3AD203B41FA5}">
                      <a16:colId xmlns:a16="http://schemas.microsoft.com/office/drawing/2014/main" val="20001"/>
                    </a:ext>
                  </a:extLst>
                </a:gridCol>
                <a:gridCol w="1744663">
                  <a:extLst>
                    <a:ext uri="{9D8B030D-6E8A-4147-A177-3AD203B41FA5}">
                      <a16:colId xmlns:a16="http://schemas.microsoft.com/office/drawing/2014/main" val="20002"/>
                    </a:ext>
                  </a:extLst>
                </a:gridCol>
                <a:gridCol w="1793875">
                  <a:extLst>
                    <a:ext uri="{9D8B030D-6E8A-4147-A177-3AD203B41FA5}">
                      <a16:colId xmlns:a16="http://schemas.microsoft.com/office/drawing/2014/main" val="20003"/>
                    </a:ext>
                  </a:extLst>
                </a:gridCol>
              </a:tblGrid>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a:t>
                      </a:r>
                    </a:p>
                  </a:txBody>
                  <a:tcPr anchor="b"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8</a:t>
                      </a:r>
                    </a:p>
                  </a:txBody>
                  <a:tcPr anchor="b"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16</a:t>
                      </a:r>
                    </a:p>
                  </a:txBody>
                  <a:tcPr anchor="b"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dist"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24       31</a:t>
                      </a:r>
                    </a:p>
                  </a:txBody>
                  <a:tcPr anchor="b"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控制域</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（微操作码）</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微操作数</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微操作数</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CM</a:t>
                      </a: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寻址信息</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bl>
          </a:graphicData>
        </a:graphic>
      </p:graphicFrame>
      <p:sp>
        <p:nvSpPr>
          <p:cNvPr id="1186003" name="Rectangle 211"/>
          <p:cNvSpPr>
            <a:spLocks noChangeArrowheads="1"/>
          </p:cNvSpPr>
          <p:nvPr/>
        </p:nvSpPr>
        <p:spPr bwMode="auto">
          <a:xfrm>
            <a:off x="1250950" y="4870450"/>
            <a:ext cx="6561138" cy="457200"/>
          </a:xfrm>
          <a:prstGeom prst="rect">
            <a:avLst/>
          </a:prstGeom>
          <a:noFill/>
          <a:ln w="28575" algn="ctr">
            <a:noFill/>
            <a:miter lim="800000"/>
            <a:headEnd/>
            <a:tailEnd/>
          </a:ln>
          <a:effectLst/>
        </p:spPr>
        <p:txBody>
          <a:bodyPr wrap="none" anchor="ctr">
            <a:spAutoFit/>
          </a:bodyPr>
          <a:lstStyle/>
          <a:p>
            <a:pPr algn="l"/>
            <a:r>
              <a:rPr kumimoji="1" lang="zh-CN" altLang="en-US" dirty="0">
                <a:solidFill>
                  <a:schemeClr val="bg2"/>
                </a:solidFill>
                <a:ea typeface="楷体" panose="02010609060101010101" pitchFamily="49" charset="-122"/>
              </a:rPr>
              <a:t>图</a:t>
            </a:r>
            <a:r>
              <a:rPr kumimoji="1" lang="en-US" altLang="zh-CN" dirty="0">
                <a:solidFill>
                  <a:schemeClr val="bg2"/>
                </a:solidFill>
                <a:ea typeface="楷体" panose="02010609060101010101" pitchFamily="49" charset="-122"/>
              </a:rPr>
              <a:t>6.20  IBM system/370 Model 145</a:t>
            </a:r>
            <a:r>
              <a:rPr kumimoji="1" lang="zh-CN" altLang="en-US" dirty="0">
                <a:solidFill>
                  <a:schemeClr val="bg2"/>
                </a:solidFill>
                <a:ea typeface="楷体" panose="02010609060101010101" pitchFamily="49" charset="-122"/>
              </a:rPr>
              <a:t>的微指令格式</a:t>
            </a: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8C09B6D9-EFBC-4839-9733-4E876C6A9239}" type="slidenum">
              <a:rPr lang="zh-CN" altLang="en-US"/>
              <a:pPr/>
              <a:t>105</a:t>
            </a:fld>
            <a:endParaRPr lang="en-US" altLang="zh-CN"/>
          </a:p>
        </p:txBody>
      </p:sp>
      <p:sp>
        <p:nvSpPr>
          <p:cNvPr id="1186818" name="Rectangle 2"/>
          <p:cNvSpPr>
            <a:spLocks noGrp="1" noChangeArrowheads="1"/>
          </p:cNvSpPr>
          <p:nvPr>
            <p:ph type="title"/>
          </p:nvPr>
        </p:nvSpPr>
        <p:spPr/>
        <p:txBody>
          <a:bodyPr/>
          <a:lstStyle/>
          <a:p>
            <a:r>
              <a:rPr lang="en-US" altLang="zh-CN"/>
              <a:t>6.3.3 </a:t>
            </a:r>
            <a:r>
              <a:rPr lang="zh-CN" altLang="en-US">
                <a:solidFill>
                  <a:srgbClr val="CC0000"/>
                </a:solidFill>
              </a:rPr>
              <a:t>微程序</a:t>
            </a:r>
            <a:r>
              <a:rPr lang="zh-CN" altLang="en-US"/>
              <a:t>设计         </a:t>
            </a:r>
            <a:r>
              <a:rPr lang="en-US" altLang="zh-CN" sz="2800">
                <a:solidFill>
                  <a:srgbClr val="006600"/>
                </a:solidFill>
                <a:ea typeface="黑体" pitchFamily="2" charset="-122"/>
              </a:rPr>
              <a:t>1. </a:t>
            </a:r>
            <a:r>
              <a:rPr lang="zh-CN" altLang="en-US" sz="2800">
                <a:solidFill>
                  <a:srgbClr val="006600"/>
                </a:solidFill>
                <a:ea typeface="黑体" pitchFamily="2" charset="-122"/>
              </a:rPr>
              <a:t>微程序结构</a:t>
            </a:r>
            <a:endParaRPr lang="en-US" altLang="zh-CN" sz="2800">
              <a:solidFill>
                <a:srgbClr val="006600"/>
              </a:solidFill>
              <a:ea typeface="黑体" pitchFamily="2" charset="-122"/>
            </a:endParaRPr>
          </a:p>
        </p:txBody>
      </p:sp>
      <p:sp>
        <p:nvSpPr>
          <p:cNvPr id="1186819" name="Rectangle 3"/>
          <p:cNvSpPr>
            <a:spLocks noGrp="1" noChangeArrowheads="1"/>
          </p:cNvSpPr>
          <p:nvPr>
            <p:ph type="body" idx="1"/>
          </p:nvPr>
        </p:nvSpPr>
        <p:spPr>
          <a:xfrm>
            <a:off x="250825" y="549275"/>
            <a:ext cx="8785225" cy="6192838"/>
          </a:xfrm>
        </p:spPr>
        <p:txBody>
          <a:bodyPr/>
          <a:lstStyle/>
          <a:p>
            <a:pPr>
              <a:buFont typeface="Wingdings" pitchFamily="2" charset="2"/>
              <a:buNone/>
            </a:pPr>
            <a:r>
              <a:rPr lang="en-US" altLang="zh-CN" dirty="0">
                <a:latin typeface="宋体" pitchFamily="2" charset="-122"/>
                <a:ea typeface="宋体" pitchFamily="2" charset="-122"/>
              </a:rPr>
              <a:t>(</a:t>
            </a:r>
            <a:r>
              <a:rPr lang="en-US" altLang="zh-CN" dirty="0"/>
              <a:t>1</a:t>
            </a:r>
            <a:r>
              <a:rPr lang="en-US" altLang="zh-CN" dirty="0">
                <a:latin typeface="宋体" pitchFamily="2" charset="-122"/>
                <a:ea typeface="宋体" pitchFamily="2" charset="-122"/>
              </a:rPr>
              <a:t>)</a:t>
            </a:r>
            <a:r>
              <a:rPr lang="en-US" altLang="zh-CN" dirty="0">
                <a:ea typeface="宋体" pitchFamily="2" charset="-122"/>
              </a:rPr>
              <a:t> </a:t>
            </a:r>
            <a:r>
              <a:rPr lang="zh-CN" altLang="en-US" dirty="0"/>
              <a:t>一条指令对应一段完整的微程序</a:t>
            </a: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灯片编号占位符 4"/>
          <p:cNvSpPr>
            <a:spLocks noGrp="1"/>
          </p:cNvSpPr>
          <p:nvPr>
            <p:ph type="sldNum" sz="quarter" idx="11"/>
          </p:nvPr>
        </p:nvSpPr>
        <p:spPr/>
        <p:txBody>
          <a:bodyPr/>
          <a:lstStyle/>
          <a:p>
            <a:fld id="{F44FBE7C-7D7F-4E52-BA71-D5C976576D1B}" type="slidenum">
              <a:rPr lang="zh-CN" altLang="en-US"/>
              <a:pPr/>
              <a:t>106</a:t>
            </a:fld>
            <a:endParaRPr lang="en-US" altLang="zh-CN"/>
          </a:p>
        </p:txBody>
      </p:sp>
      <p:graphicFrame>
        <p:nvGraphicFramePr>
          <p:cNvPr id="1188012" name="Group 172"/>
          <p:cNvGraphicFramePr>
            <a:graphicFrameLocks noGrp="1"/>
          </p:cNvGraphicFramePr>
          <p:nvPr/>
        </p:nvGraphicFramePr>
        <p:xfrm>
          <a:off x="323850" y="180975"/>
          <a:ext cx="6624638" cy="6552438"/>
        </p:xfrm>
        <a:graphic>
          <a:graphicData uri="http://schemas.openxmlformats.org/drawingml/2006/table">
            <a:tbl>
              <a:tblPr/>
              <a:tblGrid>
                <a:gridCol w="2136775">
                  <a:extLst>
                    <a:ext uri="{9D8B030D-6E8A-4147-A177-3AD203B41FA5}">
                      <a16:colId xmlns:a16="http://schemas.microsoft.com/office/drawing/2014/main" val="20000"/>
                    </a:ext>
                  </a:extLst>
                </a:gridCol>
                <a:gridCol w="2432050">
                  <a:extLst>
                    <a:ext uri="{9D8B030D-6E8A-4147-A177-3AD203B41FA5}">
                      <a16:colId xmlns:a16="http://schemas.microsoft.com/office/drawing/2014/main" val="20001"/>
                    </a:ext>
                  </a:extLst>
                </a:gridCol>
                <a:gridCol w="2055813">
                  <a:extLst>
                    <a:ext uri="{9D8B030D-6E8A-4147-A177-3AD203B41FA5}">
                      <a16:colId xmlns:a16="http://schemas.microsoft.com/office/drawing/2014/main" val="20002"/>
                    </a:ext>
                  </a:extLst>
                </a:gridCol>
              </a:tblGrid>
              <a:tr h="6381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启动地址</a:t>
                      </a:r>
                    </a:p>
                  </a:txBody>
                  <a:tcPr horzOverflow="overflow">
                    <a:lnL cap="flat">
                      <a:noFill/>
                    </a:lnL>
                    <a:lnR w="28575"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取指微程序段</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Jump to Opcode Routine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取指微程序段</a:t>
                      </a:r>
                    </a:p>
                  </a:txBody>
                  <a:tcPr anchor="ctr" horzOverflow="overflow">
                    <a:lnL w="28575" cap="flat" cmpd="sng" algn="ctr">
                      <a:solidFill>
                        <a:schemeClr val="tx1"/>
                      </a:solidFill>
                      <a:prstDash val="solid"/>
                      <a:round/>
                      <a:headEnd type="none" w="med" len="med"/>
                      <a:tailEnd type="none" w="med" len="med"/>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10477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MOV</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微程序首地址</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MOV</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执行微程序段</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取指微程序段</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Jump to Opcode Routine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MOV</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指令微程序</a:t>
                      </a:r>
                    </a:p>
                  </a:txBody>
                  <a:tcPr anchor="ct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10477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ADD</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微程序首地址</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ADD</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执行微程序段</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取指微程序段</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Jump to Opcode Routine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ADD</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指令微程序</a:t>
                      </a:r>
                    </a:p>
                  </a:txBody>
                  <a:tcPr anchor="ct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10477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SUB</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微程序首地址</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SUB</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执行微程序段</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取指微程序段</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Jump to Opcode Routine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SUB</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指令微程序</a:t>
                      </a:r>
                    </a:p>
                  </a:txBody>
                  <a:tcPr anchor="ct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501650">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ctr"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ctr"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104775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CALL</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微程序首地址</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CALL</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执行微程序段</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取指微程序段</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Jump to Opcode Routine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CALL</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指令微程序</a:t>
                      </a:r>
                    </a:p>
                  </a:txBody>
                  <a:tcPr anchor="ctr"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187993" name="Text Box 153"/>
          <p:cNvSpPr txBox="1">
            <a:spLocks noChangeArrowheads="1"/>
          </p:cNvSpPr>
          <p:nvPr/>
        </p:nvSpPr>
        <p:spPr bwMode="auto">
          <a:xfrm>
            <a:off x="5508625" y="4554538"/>
            <a:ext cx="3382963" cy="1035050"/>
          </a:xfrm>
          <a:prstGeom prst="rect">
            <a:avLst/>
          </a:prstGeom>
          <a:solidFill>
            <a:srgbClr val="FFCCFF"/>
          </a:solidFill>
          <a:ln w="28575" algn="ctr">
            <a:solidFill>
              <a:srgbClr val="FF6600"/>
            </a:solidFill>
            <a:miter lim="800000"/>
            <a:headEnd/>
            <a:tailEnd/>
          </a:ln>
          <a:effectLst>
            <a:outerShdw dist="107763" dir="2700000" algn="ctr" rotWithShape="0">
              <a:schemeClr val="bg2">
                <a:alpha val="50000"/>
              </a:schemeClr>
            </a:outerShdw>
          </a:effectLst>
        </p:spPr>
        <p:txBody>
          <a:bodyPr>
            <a:spAutoFit/>
          </a:bodyPr>
          <a:lstStyle/>
          <a:p>
            <a:pPr algn="l"/>
            <a:r>
              <a:rPr kumimoji="1" lang="en-US" altLang="zh-CN" sz="2000"/>
              <a:t>Jump to Opcode Routine</a:t>
            </a:r>
            <a:br>
              <a:rPr kumimoji="1" lang="en-US" altLang="zh-CN" sz="2000"/>
            </a:br>
            <a:r>
              <a:rPr kumimoji="1" lang="zh-CN" altLang="en-US" sz="2000"/>
              <a:t>表示依据指令操作码跳转到</a:t>
            </a:r>
            <a:br>
              <a:rPr kumimoji="1" lang="zh-CN" altLang="en-US" sz="2000"/>
            </a:br>
            <a:r>
              <a:rPr kumimoji="1" lang="zh-CN" altLang="en-US" sz="2000"/>
              <a:t>相应指令微程序首地址</a:t>
            </a:r>
            <a:endParaRPr lang="zh-CN" altLang="en-US" sz="2000"/>
          </a:p>
        </p:txBody>
      </p:sp>
      <p:sp>
        <p:nvSpPr>
          <p:cNvPr id="1188013" name="AutoShape 173"/>
          <p:cNvSpPr>
            <a:spLocks/>
          </p:cNvSpPr>
          <p:nvPr/>
        </p:nvSpPr>
        <p:spPr bwMode="auto">
          <a:xfrm>
            <a:off x="2627313" y="260350"/>
            <a:ext cx="73025" cy="431800"/>
          </a:xfrm>
          <a:prstGeom prst="rightBrace">
            <a:avLst>
              <a:gd name="adj1" fmla="val 49275"/>
              <a:gd name="adj2" fmla="val 50000"/>
            </a:avLst>
          </a:prstGeom>
          <a:noFill/>
          <a:ln w="19050">
            <a:solidFill>
              <a:schemeClr val="tx1"/>
            </a:solidFill>
            <a:round/>
            <a:headEnd/>
            <a:tailEnd/>
          </a:ln>
          <a:effectLst/>
        </p:spPr>
        <p:txBody>
          <a:bodyPr wrap="none" anchor="ctr"/>
          <a:lstStyle/>
          <a:p>
            <a:endParaRPr lang="zh-CN" altLang="en-US"/>
          </a:p>
        </p:txBody>
      </p:sp>
      <p:sp>
        <p:nvSpPr>
          <p:cNvPr id="1188014" name="AutoShape 174"/>
          <p:cNvSpPr>
            <a:spLocks/>
          </p:cNvSpPr>
          <p:nvPr/>
        </p:nvSpPr>
        <p:spPr bwMode="auto">
          <a:xfrm>
            <a:off x="2627313" y="1033463"/>
            <a:ext cx="73025" cy="431800"/>
          </a:xfrm>
          <a:prstGeom prst="rightBrace">
            <a:avLst>
              <a:gd name="adj1" fmla="val 49275"/>
              <a:gd name="adj2" fmla="val 50000"/>
            </a:avLst>
          </a:prstGeom>
          <a:noFill/>
          <a:ln w="19050">
            <a:solidFill>
              <a:schemeClr val="tx1"/>
            </a:solidFill>
            <a:round/>
            <a:headEnd/>
            <a:tailEnd/>
          </a:ln>
          <a:effectLst/>
        </p:spPr>
        <p:txBody>
          <a:bodyPr wrap="none" anchor="ctr"/>
          <a:lstStyle/>
          <a:p>
            <a:endParaRPr lang="zh-CN" altLang="en-US"/>
          </a:p>
        </p:txBody>
      </p:sp>
      <p:sp>
        <p:nvSpPr>
          <p:cNvPr id="1188015" name="AutoShape 175"/>
          <p:cNvSpPr>
            <a:spLocks/>
          </p:cNvSpPr>
          <p:nvPr/>
        </p:nvSpPr>
        <p:spPr bwMode="auto">
          <a:xfrm>
            <a:off x="2627313" y="1538288"/>
            <a:ext cx="73025" cy="431800"/>
          </a:xfrm>
          <a:prstGeom prst="rightBrace">
            <a:avLst>
              <a:gd name="adj1" fmla="val 49275"/>
              <a:gd name="adj2" fmla="val 50000"/>
            </a:avLst>
          </a:prstGeom>
          <a:noFill/>
          <a:ln w="19050">
            <a:solidFill>
              <a:schemeClr val="tx1"/>
            </a:solidFill>
            <a:round/>
            <a:headEnd/>
            <a:tailEnd/>
          </a:ln>
          <a:effectLst/>
        </p:spPr>
        <p:txBody>
          <a:bodyPr wrap="none" anchor="ctr"/>
          <a:lstStyle/>
          <a:p>
            <a:endParaRPr lang="zh-CN" altLang="en-US"/>
          </a:p>
        </p:txBody>
      </p:sp>
      <p:sp>
        <p:nvSpPr>
          <p:cNvPr id="1188016" name="AutoShape 176"/>
          <p:cNvSpPr>
            <a:spLocks/>
          </p:cNvSpPr>
          <p:nvPr/>
        </p:nvSpPr>
        <p:spPr bwMode="auto">
          <a:xfrm>
            <a:off x="2627313" y="2316163"/>
            <a:ext cx="73025" cy="431800"/>
          </a:xfrm>
          <a:prstGeom prst="rightBrace">
            <a:avLst>
              <a:gd name="adj1" fmla="val 49275"/>
              <a:gd name="adj2" fmla="val 50000"/>
            </a:avLst>
          </a:prstGeom>
          <a:noFill/>
          <a:ln w="19050">
            <a:solidFill>
              <a:schemeClr val="tx1"/>
            </a:solidFill>
            <a:round/>
            <a:headEnd/>
            <a:tailEnd/>
          </a:ln>
          <a:effectLst/>
        </p:spPr>
        <p:txBody>
          <a:bodyPr wrap="none" anchor="ctr"/>
          <a:lstStyle/>
          <a:p>
            <a:endParaRPr lang="zh-CN" altLang="en-US"/>
          </a:p>
        </p:txBody>
      </p:sp>
      <p:sp>
        <p:nvSpPr>
          <p:cNvPr id="1188017" name="AutoShape 177"/>
          <p:cNvSpPr>
            <a:spLocks/>
          </p:cNvSpPr>
          <p:nvPr/>
        </p:nvSpPr>
        <p:spPr bwMode="auto">
          <a:xfrm>
            <a:off x="2627313" y="2820988"/>
            <a:ext cx="73025" cy="431800"/>
          </a:xfrm>
          <a:prstGeom prst="rightBrace">
            <a:avLst>
              <a:gd name="adj1" fmla="val 49275"/>
              <a:gd name="adj2" fmla="val 50000"/>
            </a:avLst>
          </a:prstGeom>
          <a:noFill/>
          <a:ln w="19050">
            <a:solidFill>
              <a:schemeClr val="tx1"/>
            </a:solidFill>
            <a:round/>
            <a:headEnd/>
            <a:tailEnd/>
          </a:ln>
          <a:effectLst/>
        </p:spPr>
        <p:txBody>
          <a:bodyPr wrap="none" anchor="ctr"/>
          <a:lstStyle/>
          <a:p>
            <a:endParaRPr lang="zh-CN" altLang="en-US"/>
          </a:p>
        </p:txBody>
      </p:sp>
      <p:sp>
        <p:nvSpPr>
          <p:cNvPr id="1188018" name="AutoShape 178"/>
          <p:cNvSpPr>
            <a:spLocks/>
          </p:cNvSpPr>
          <p:nvPr/>
        </p:nvSpPr>
        <p:spPr bwMode="auto">
          <a:xfrm>
            <a:off x="2627313" y="3619500"/>
            <a:ext cx="73025" cy="431800"/>
          </a:xfrm>
          <a:prstGeom prst="rightBrace">
            <a:avLst>
              <a:gd name="adj1" fmla="val 49275"/>
              <a:gd name="adj2" fmla="val 50000"/>
            </a:avLst>
          </a:prstGeom>
          <a:noFill/>
          <a:ln w="19050">
            <a:solidFill>
              <a:schemeClr val="tx1"/>
            </a:solidFill>
            <a:round/>
            <a:headEnd/>
            <a:tailEnd/>
          </a:ln>
          <a:effectLst/>
        </p:spPr>
        <p:txBody>
          <a:bodyPr wrap="none" anchor="ctr"/>
          <a:lstStyle/>
          <a:p>
            <a:endParaRPr lang="zh-CN" altLang="en-US"/>
          </a:p>
        </p:txBody>
      </p:sp>
      <p:sp>
        <p:nvSpPr>
          <p:cNvPr id="1188019" name="AutoShape 179"/>
          <p:cNvSpPr>
            <a:spLocks/>
          </p:cNvSpPr>
          <p:nvPr/>
        </p:nvSpPr>
        <p:spPr bwMode="auto">
          <a:xfrm>
            <a:off x="2627313" y="4124325"/>
            <a:ext cx="73025" cy="431800"/>
          </a:xfrm>
          <a:prstGeom prst="rightBrace">
            <a:avLst>
              <a:gd name="adj1" fmla="val 49275"/>
              <a:gd name="adj2" fmla="val 50000"/>
            </a:avLst>
          </a:prstGeom>
          <a:noFill/>
          <a:ln w="19050">
            <a:solidFill>
              <a:schemeClr val="tx1"/>
            </a:solidFill>
            <a:round/>
            <a:headEnd/>
            <a:tailEnd/>
          </a:ln>
          <a:effectLst/>
        </p:spPr>
        <p:txBody>
          <a:bodyPr wrap="none" anchor="ctr"/>
          <a:lstStyle/>
          <a:p>
            <a:endParaRPr lang="zh-CN" altLang="en-US"/>
          </a:p>
        </p:txBody>
      </p:sp>
      <p:sp>
        <p:nvSpPr>
          <p:cNvPr id="1188020" name="AutoShape 180"/>
          <p:cNvSpPr>
            <a:spLocks/>
          </p:cNvSpPr>
          <p:nvPr/>
        </p:nvSpPr>
        <p:spPr bwMode="auto">
          <a:xfrm>
            <a:off x="2627313" y="5503863"/>
            <a:ext cx="73025" cy="431800"/>
          </a:xfrm>
          <a:prstGeom prst="rightBrace">
            <a:avLst>
              <a:gd name="adj1" fmla="val 49275"/>
              <a:gd name="adj2" fmla="val 50000"/>
            </a:avLst>
          </a:prstGeom>
          <a:noFill/>
          <a:ln w="19050">
            <a:solidFill>
              <a:schemeClr val="tx1"/>
            </a:solidFill>
            <a:round/>
            <a:headEnd/>
            <a:tailEnd/>
          </a:ln>
          <a:effectLst/>
        </p:spPr>
        <p:txBody>
          <a:bodyPr wrap="none" anchor="ctr"/>
          <a:lstStyle/>
          <a:p>
            <a:endParaRPr lang="zh-CN" altLang="en-US"/>
          </a:p>
        </p:txBody>
      </p:sp>
      <p:sp>
        <p:nvSpPr>
          <p:cNvPr id="1188021" name="AutoShape 181"/>
          <p:cNvSpPr>
            <a:spLocks/>
          </p:cNvSpPr>
          <p:nvPr/>
        </p:nvSpPr>
        <p:spPr bwMode="auto">
          <a:xfrm>
            <a:off x="2627313" y="6008688"/>
            <a:ext cx="73025" cy="431800"/>
          </a:xfrm>
          <a:prstGeom prst="rightBrace">
            <a:avLst>
              <a:gd name="adj1" fmla="val 49275"/>
              <a:gd name="adj2" fmla="val 50000"/>
            </a:avLst>
          </a:prstGeom>
          <a:noFill/>
          <a:ln w="19050">
            <a:solidFill>
              <a:schemeClr val="tx1"/>
            </a:solidFill>
            <a:round/>
            <a:headEnd/>
            <a:tailEnd/>
          </a:ln>
          <a:effectLst/>
        </p:spPr>
        <p:txBody>
          <a:bodyPr wrap="none" anchor="ctr"/>
          <a:lstStyle/>
          <a:p>
            <a:endParaRPr lang="zh-CN" altLang="en-US"/>
          </a:p>
        </p:txBody>
      </p:sp>
      <p:sp>
        <p:nvSpPr>
          <p:cNvPr id="1188022" name="AutoShape 182"/>
          <p:cNvSpPr>
            <a:spLocks/>
          </p:cNvSpPr>
          <p:nvPr/>
        </p:nvSpPr>
        <p:spPr bwMode="auto">
          <a:xfrm>
            <a:off x="4984750" y="214313"/>
            <a:ext cx="98425" cy="719137"/>
          </a:xfrm>
          <a:prstGeom prst="rightBrace">
            <a:avLst>
              <a:gd name="adj1" fmla="val 60887"/>
              <a:gd name="adj2" fmla="val 50000"/>
            </a:avLst>
          </a:prstGeom>
          <a:noFill/>
          <a:ln w="19050">
            <a:solidFill>
              <a:schemeClr val="tx1"/>
            </a:solidFill>
            <a:round/>
            <a:headEnd/>
            <a:tailEnd/>
          </a:ln>
          <a:effectLst/>
        </p:spPr>
        <p:txBody>
          <a:bodyPr wrap="none" anchor="ctr"/>
          <a:lstStyle/>
          <a:p>
            <a:endParaRPr lang="zh-CN" altLang="en-US"/>
          </a:p>
        </p:txBody>
      </p:sp>
      <p:sp>
        <p:nvSpPr>
          <p:cNvPr id="1188023" name="AutoShape 183"/>
          <p:cNvSpPr>
            <a:spLocks/>
          </p:cNvSpPr>
          <p:nvPr/>
        </p:nvSpPr>
        <p:spPr bwMode="auto">
          <a:xfrm>
            <a:off x="4991100" y="1014413"/>
            <a:ext cx="98425" cy="1201737"/>
          </a:xfrm>
          <a:prstGeom prst="rightBrace">
            <a:avLst>
              <a:gd name="adj1" fmla="val 62914"/>
              <a:gd name="adj2" fmla="val 50000"/>
            </a:avLst>
          </a:prstGeom>
          <a:noFill/>
          <a:ln w="19050">
            <a:solidFill>
              <a:schemeClr val="tx1"/>
            </a:solidFill>
            <a:round/>
            <a:headEnd/>
            <a:tailEnd/>
          </a:ln>
          <a:effectLst/>
        </p:spPr>
        <p:txBody>
          <a:bodyPr wrap="none" anchor="ctr"/>
          <a:lstStyle/>
          <a:p>
            <a:endParaRPr lang="zh-CN" altLang="en-US"/>
          </a:p>
        </p:txBody>
      </p:sp>
      <p:sp>
        <p:nvSpPr>
          <p:cNvPr id="1188024" name="AutoShape 184"/>
          <p:cNvSpPr>
            <a:spLocks/>
          </p:cNvSpPr>
          <p:nvPr/>
        </p:nvSpPr>
        <p:spPr bwMode="auto">
          <a:xfrm>
            <a:off x="5000625" y="2305050"/>
            <a:ext cx="98425" cy="1201738"/>
          </a:xfrm>
          <a:prstGeom prst="rightBrace">
            <a:avLst>
              <a:gd name="adj1" fmla="val 62914"/>
              <a:gd name="adj2" fmla="val 50000"/>
            </a:avLst>
          </a:prstGeom>
          <a:noFill/>
          <a:ln w="19050">
            <a:solidFill>
              <a:schemeClr val="tx1"/>
            </a:solidFill>
            <a:round/>
            <a:headEnd/>
            <a:tailEnd/>
          </a:ln>
          <a:effectLst/>
        </p:spPr>
        <p:txBody>
          <a:bodyPr wrap="none" anchor="ctr"/>
          <a:lstStyle/>
          <a:p>
            <a:endParaRPr lang="zh-CN" altLang="en-US"/>
          </a:p>
        </p:txBody>
      </p:sp>
      <p:sp>
        <p:nvSpPr>
          <p:cNvPr id="1188025" name="AutoShape 185"/>
          <p:cNvSpPr>
            <a:spLocks/>
          </p:cNvSpPr>
          <p:nvPr/>
        </p:nvSpPr>
        <p:spPr bwMode="auto">
          <a:xfrm>
            <a:off x="5005388" y="3600450"/>
            <a:ext cx="98425" cy="1201738"/>
          </a:xfrm>
          <a:prstGeom prst="rightBrace">
            <a:avLst>
              <a:gd name="adj1" fmla="val 62914"/>
              <a:gd name="adj2" fmla="val 50000"/>
            </a:avLst>
          </a:prstGeom>
          <a:noFill/>
          <a:ln w="19050">
            <a:solidFill>
              <a:schemeClr val="tx1"/>
            </a:solidFill>
            <a:round/>
            <a:headEnd/>
            <a:tailEnd/>
          </a:ln>
          <a:effectLst/>
        </p:spPr>
        <p:txBody>
          <a:bodyPr wrap="none" anchor="ctr"/>
          <a:lstStyle/>
          <a:p>
            <a:endParaRPr lang="zh-CN" altLang="en-US"/>
          </a:p>
        </p:txBody>
      </p:sp>
      <p:sp>
        <p:nvSpPr>
          <p:cNvPr id="1188026" name="AutoShape 186"/>
          <p:cNvSpPr>
            <a:spLocks/>
          </p:cNvSpPr>
          <p:nvPr/>
        </p:nvSpPr>
        <p:spPr bwMode="auto">
          <a:xfrm>
            <a:off x="4995863" y="5491163"/>
            <a:ext cx="98425" cy="1201737"/>
          </a:xfrm>
          <a:prstGeom prst="rightBrace">
            <a:avLst>
              <a:gd name="adj1" fmla="val 62914"/>
              <a:gd name="adj2" fmla="val 50000"/>
            </a:avLst>
          </a:prstGeom>
          <a:noFill/>
          <a:ln w="19050">
            <a:solidFill>
              <a:schemeClr val="tx1"/>
            </a:solidFill>
            <a:round/>
            <a:headEnd/>
            <a:tailEnd/>
          </a:ln>
          <a:effectLst/>
        </p:spPr>
        <p:txBody>
          <a:bodyPr wrap="none" anchor="ctr"/>
          <a:lstStyle/>
          <a:p>
            <a:endParaRPr lang="zh-CN" altLang="en-US"/>
          </a:p>
        </p:txBody>
      </p:sp>
      <p:sp>
        <p:nvSpPr>
          <p:cNvPr id="1188027" name="Rectangle 187"/>
          <p:cNvSpPr>
            <a:spLocks noChangeArrowheads="1"/>
          </p:cNvSpPr>
          <p:nvPr/>
        </p:nvSpPr>
        <p:spPr bwMode="auto">
          <a:xfrm>
            <a:off x="6159733" y="1840339"/>
            <a:ext cx="2733442" cy="830997"/>
          </a:xfrm>
          <a:prstGeom prst="rect">
            <a:avLst/>
          </a:prstGeom>
          <a:noFill/>
          <a:ln w="28575" algn="ctr">
            <a:noFill/>
            <a:miter lim="800000"/>
            <a:headEnd/>
            <a:tailEnd/>
          </a:ln>
          <a:effectLst/>
        </p:spPr>
        <p:txBody>
          <a:bodyPr wrap="none" anchor="ctr">
            <a:spAutoFit/>
          </a:bodyPr>
          <a:lstStyle/>
          <a:p>
            <a:pPr algn="r"/>
            <a:r>
              <a:rPr kumimoji="1" lang="zh-CN" altLang="en-US" dirty="0">
                <a:solidFill>
                  <a:srgbClr val="CC0000"/>
                </a:solidFill>
                <a:ea typeface="楷体" panose="02010609060101010101" pitchFamily="49" charset="-122"/>
              </a:rPr>
              <a:t>图</a:t>
            </a:r>
            <a:r>
              <a:rPr kumimoji="1" lang="en-US" altLang="zh-CN" dirty="0">
                <a:solidFill>
                  <a:srgbClr val="CC0000"/>
                </a:solidFill>
                <a:ea typeface="楷体" panose="02010609060101010101" pitchFamily="49" charset="-122"/>
              </a:rPr>
              <a:t>6.21  </a:t>
            </a:r>
            <a:r>
              <a:rPr kumimoji="1" lang="zh-CN" altLang="en-US" dirty="0">
                <a:solidFill>
                  <a:srgbClr val="CC0000"/>
                </a:solidFill>
                <a:ea typeface="楷体" panose="02010609060101010101" pitchFamily="49" charset="-122"/>
              </a:rPr>
              <a:t>控制存储器</a:t>
            </a:r>
            <a:br>
              <a:rPr kumimoji="1" lang="zh-CN" altLang="en-US" dirty="0">
                <a:solidFill>
                  <a:srgbClr val="CC0000"/>
                </a:solidFill>
                <a:ea typeface="楷体" panose="02010609060101010101" pitchFamily="49" charset="-122"/>
              </a:rPr>
            </a:br>
            <a:r>
              <a:rPr kumimoji="1" lang="zh-CN" altLang="en-US" dirty="0">
                <a:solidFill>
                  <a:srgbClr val="CC0000"/>
                </a:solidFill>
                <a:ea typeface="楷体" panose="02010609060101010101" pitchFamily="49" charset="-122"/>
              </a:rPr>
              <a:t>组织结构</a:t>
            </a:r>
            <a:r>
              <a:rPr kumimoji="1" lang="en-US" altLang="zh-CN" dirty="0">
                <a:solidFill>
                  <a:srgbClr val="CC0000"/>
                </a:solidFill>
                <a:ea typeface="楷体" panose="02010609060101010101" pitchFamily="49" charset="-122"/>
              </a:rPr>
              <a:t>1  </a:t>
            </a:r>
          </a:p>
        </p:txBody>
      </p:sp>
      <p:sp>
        <p:nvSpPr>
          <p:cNvPr id="20" name="AutoShape 299">
            <a:hlinkClick r:id="" action="ppaction://hlinkshowjump?jump=lastslideviewed" highlightClick="1"/>
          </p:cNvPr>
          <p:cNvSpPr>
            <a:spLocks noChangeArrowheads="1"/>
          </p:cNvSpPr>
          <p:nvPr/>
        </p:nvSpPr>
        <p:spPr bwMode="auto">
          <a:xfrm>
            <a:off x="8459788" y="261938"/>
            <a:ext cx="504825" cy="503237"/>
          </a:xfrm>
          <a:prstGeom prst="actionButtonReturn">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dirty="0">
              <a:ea typeface="楷体" panose="02010609060101010101" pitchFamily="49" charset="-122"/>
            </a:endParaRPr>
          </a:p>
        </p:txBody>
      </p:sp>
      <p:sp>
        <p:nvSpPr>
          <p:cNvPr id="2" name="矩形 1">
            <a:extLst>
              <a:ext uri="{FF2B5EF4-FFF2-40B4-BE49-F238E27FC236}">
                <a16:creationId xmlns:a16="http://schemas.microsoft.com/office/drawing/2014/main" id="{3AE8C384-321F-4954-AD94-A74189A11F2E}"/>
              </a:ext>
            </a:extLst>
          </p:cNvPr>
          <p:cNvSpPr/>
          <p:nvPr/>
        </p:nvSpPr>
        <p:spPr>
          <a:xfrm>
            <a:off x="6876256" y="2646145"/>
            <a:ext cx="2084716" cy="1200329"/>
          </a:xfrm>
          <a:prstGeom prst="rect">
            <a:avLst/>
          </a:prstGeom>
        </p:spPr>
        <p:txBody>
          <a:bodyPr wrap="square">
            <a:spAutoFit/>
          </a:bodyPr>
          <a:lstStyle/>
          <a:p>
            <a:r>
              <a:rPr lang="zh-CN" altLang="en-US" dirty="0">
                <a:solidFill>
                  <a:srgbClr val="0000FF"/>
                </a:solidFill>
                <a:latin typeface="楷体" panose="02010609060101010101" pitchFamily="49" charset="-122"/>
                <a:ea typeface="楷体" panose="02010609060101010101" pitchFamily="49" charset="-122"/>
              </a:rPr>
              <a:t>一条指令对应</a:t>
            </a:r>
            <a:br>
              <a:rPr lang="en-US" altLang="zh-CN" dirty="0">
                <a:solidFill>
                  <a:srgbClr val="0000FF"/>
                </a:solidFill>
                <a:latin typeface="楷体" panose="02010609060101010101" pitchFamily="49" charset="-122"/>
                <a:ea typeface="楷体" panose="02010609060101010101" pitchFamily="49" charset="-122"/>
              </a:rPr>
            </a:br>
            <a:r>
              <a:rPr lang="zh-CN" altLang="en-US" dirty="0">
                <a:solidFill>
                  <a:srgbClr val="0000FF"/>
                </a:solidFill>
                <a:latin typeface="楷体" panose="02010609060101010101" pitchFamily="49" charset="-122"/>
                <a:ea typeface="楷体" panose="02010609060101010101" pitchFamily="49" charset="-122"/>
              </a:rPr>
              <a:t>一段完整的</a:t>
            </a:r>
            <a:br>
              <a:rPr lang="en-US" altLang="zh-CN" dirty="0">
                <a:solidFill>
                  <a:srgbClr val="0000FF"/>
                </a:solidFill>
                <a:latin typeface="楷体" panose="02010609060101010101" pitchFamily="49" charset="-122"/>
                <a:ea typeface="楷体" panose="02010609060101010101" pitchFamily="49" charset="-122"/>
              </a:rPr>
            </a:br>
            <a:r>
              <a:rPr lang="zh-CN" altLang="en-US" dirty="0">
                <a:solidFill>
                  <a:srgbClr val="0000FF"/>
                </a:solidFill>
                <a:latin typeface="楷体" panose="02010609060101010101" pitchFamily="49" charset="-122"/>
                <a:ea typeface="楷体" panose="02010609060101010101" pitchFamily="49" charset="-122"/>
              </a:rPr>
              <a:t>微程序</a:t>
            </a: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84C5654F-841F-4520-B93A-F6EB09A0BA13}" type="slidenum">
              <a:rPr lang="zh-CN" altLang="en-US"/>
              <a:pPr/>
              <a:t>107</a:t>
            </a:fld>
            <a:endParaRPr lang="en-US" altLang="zh-CN"/>
          </a:p>
        </p:txBody>
      </p:sp>
      <p:sp>
        <p:nvSpPr>
          <p:cNvPr id="1188866" name="Rectangle 2"/>
          <p:cNvSpPr>
            <a:spLocks noGrp="1" noChangeArrowheads="1"/>
          </p:cNvSpPr>
          <p:nvPr>
            <p:ph type="title"/>
          </p:nvPr>
        </p:nvSpPr>
        <p:spPr/>
        <p:txBody>
          <a:bodyPr/>
          <a:lstStyle/>
          <a:p>
            <a:r>
              <a:rPr lang="en-US" altLang="zh-CN"/>
              <a:t>6.3.3 </a:t>
            </a:r>
            <a:r>
              <a:rPr lang="zh-CN" altLang="en-US">
                <a:solidFill>
                  <a:srgbClr val="CC0000"/>
                </a:solidFill>
              </a:rPr>
              <a:t>微程序</a:t>
            </a:r>
            <a:r>
              <a:rPr lang="zh-CN" altLang="en-US"/>
              <a:t>设计         </a:t>
            </a:r>
            <a:r>
              <a:rPr lang="en-US" altLang="zh-CN" sz="2800">
                <a:solidFill>
                  <a:srgbClr val="006600"/>
                </a:solidFill>
                <a:ea typeface="黑体" pitchFamily="2" charset="-122"/>
              </a:rPr>
              <a:t>1. </a:t>
            </a:r>
            <a:r>
              <a:rPr lang="zh-CN" altLang="en-US" sz="2800">
                <a:solidFill>
                  <a:srgbClr val="006600"/>
                </a:solidFill>
                <a:ea typeface="黑体" pitchFamily="2" charset="-122"/>
              </a:rPr>
              <a:t>微程序结构</a:t>
            </a:r>
            <a:endParaRPr lang="en-US" altLang="zh-CN" sz="2800">
              <a:solidFill>
                <a:srgbClr val="006600"/>
              </a:solidFill>
              <a:ea typeface="黑体" pitchFamily="2" charset="-122"/>
            </a:endParaRPr>
          </a:p>
        </p:txBody>
      </p:sp>
      <p:sp>
        <p:nvSpPr>
          <p:cNvPr id="1188867" name="Rectangle 3"/>
          <p:cNvSpPr>
            <a:spLocks noGrp="1" noChangeArrowheads="1"/>
          </p:cNvSpPr>
          <p:nvPr>
            <p:ph type="body" idx="1"/>
          </p:nvPr>
        </p:nvSpPr>
        <p:spPr>
          <a:xfrm>
            <a:off x="250825" y="549275"/>
            <a:ext cx="8785225" cy="6192838"/>
          </a:xfrm>
        </p:spPr>
        <p:txBody>
          <a:bodyPr/>
          <a:lstStyle/>
          <a:p>
            <a:pPr marL="622300" indent="-622300">
              <a:buFont typeface="Wingdings" pitchFamily="2" charset="2"/>
              <a:buNone/>
            </a:pPr>
            <a:r>
              <a:rPr lang="en-US" altLang="zh-CN" dirty="0">
                <a:latin typeface="宋体" pitchFamily="2" charset="-122"/>
                <a:ea typeface="宋体" pitchFamily="2" charset="-122"/>
              </a:rPr>
              <a:t>(</a:t>
            </a:r>
            <a:r>
              <a:rPr lang="en-US" altLang="zh-CN" dirty="0"/>
              <a:t>2</a:t>
            </a:r>
            <a:r>
              <a:rPr lang="en-US" altLang="zh-CN" dirty="0">
                <a:latin typeface="宋体" pitchFamily="2" charset="-122"/>
                <a:ea typeface="宋体" pitchFamily="2" charset="-122"/>
              </a:rPr>
              <a:t>)</a:t>
            </a:r>
            <a:r>
              <a:rPr lang="en-US" altLang="zh-CN" dirty="0">
                <a:ea typeface="宋体" pitchFamily="2" charset="-122"/>
              </a:rPr>
              <a:t> </a:t>
            </a:r>
            <a:r>
              <a:rPr lang="zh-CN" altLang="en-US" dirty="0"/>
              <a:t>将微程序中的</a:t>
            </a:r>
            <a:r>
              <a:rPr lang="zh-CN" altLang="en-US" dirty="0">
                <a:solidFill>
                  <a:srgbClr val="0000FF"/>
                </a:solidFill>
              </a:rPr>
              <a:t>公共部分</a:t>
            </a:r>
            <a:r>
              <a:rPr lang="zh-CN" altLang="en-US" dirty="0"/>
              <a:t>设计成</a:t>
            </a:r>
            <a:br>
              <a:rPr lang="zh-CN" altLang="en-US" dirty="0"/>
            </a:br>
            <a:r>
              <a:rPr lang="zh-CN" altLang="en-US" dirty="0">
                <a:solidFill>
                  <a:srgbClr val="FF0066"/>
                </a:solidFill>
              </a:rPr>
              <a:t>微子程序</a:t>
            </a:r>
            <a:r>
              <a:rPr lang="zh-CN" altLang="en-US" dirty="0"/>
              <a:t>进行公共调用</a:t>
            </a:r>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灯片编号占位符 4"/>
          <p:cNvSpPr>
            <a:spLocks noGrp="1"/>
          </p:cNvSpPr>
          <p:nvPr>
            <p:ph type="sldNum" sz="quarter" idx="11"/>
          </p:nvPr>
        </p:nvSpPr>
        <p:spPr/>
        <p:txBody>
          <a:bodyPr/>
          <a:lstStyle/>
          <a:p>
            <a:fld id="{052C89D3-2CA1-4FAC-BE21-7133BF9B5951}" type="slidenum">
              <a:rPr lang="zh-CN" altLang="en-US"/>
              <a:pPr/>
              <a:t>108</a:t>
            </a:fld>
            <a:endParaRPr lang="en-US" altLang="zh-CN"/>
          </a:p>
        </p:txBody>
      </p:sp>
      <p:graphicFrame>
        <p:nvGraphicFramePr>
          <p:cNvPr id="1190150" name="Group 262"/>
          <p:cNvGraphicFramePr>
            <a:graphicFrameLocks noGrp="1"/>
          </p:cNvGraphicFramePr>
          <p:nvPr/>
        </p:nvGraphicFramePr>
        <p:xfrm>
          <a:off x="34925" y="260350"/>
          <a:ext cx="6769100" cy="6459855"/>
        </p:xfrm>
        <a:graphic>
          <a:graphicData uri="http://schemas.openxmlformats.org/drawingml/2006/table">
            <a:tbl>
              <a:tblPr/>
              <a:tblGrid>
                <a:gridCol w="2012950">
                  <a:extLst>
                    <a:ext uri="{9D8B030D-6E8A-4147-A177-3AD203B41FA5}">
                      <a16:colId xmlns:a16="http://schemas.microsoft.com/office/drawing/2014/main" val="20000"/>
                    </a:ext>
                  </a:extLst>
                </a:gridCol>
                <a:gridCol w="2811463">
                  <a:extLst>
                    <a:ext uri="{9D8B030D-6E8A-4147-A177-3AD203B41FA5}">
                      <a16:colId xmlns:a16="http://schemas.microsoft.com/office/drawing/2014/main" val="20001"/>
                    </a:ext>
                  </a:extLst>
                </a:gridCol>
                <a:gridCol w="1944687">
                  <a:extLst>
                    <a:ext uri="{9D8B030D-6E8A-4147-A177-3AD203B41FA5}">
                      <a16:colId xmlns:a16="http://schemas.microsoft.com/office/drawing/2014/main" val="20002"/>
                    </a:ext>
                  </a:extLst>
                </a:gridCol>
              </a:tblGrid>
              <a:tr h="6381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启动地址</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Fetch:</a:t>
                      </a:r>
                    </a:p>
                  </a:txBody>
                  <a:tcPr horzOverflow="overflow">
                    <a:lnL cap="flat">
                      <a:noFill/>
                    </a:lnL>
                    <a:lnR w="28575"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获取指令</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Jump to Operand or Execute</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取指微子程序</a:t>
                      </a:r>
                    </a:p>
                  </a:txBody>
                  <a:tcPr anchor="ctr" horzOverflow="overflow">
                    <a:lnL w="28575" cap="flat" cmpd="sng" algn="ctr">
                      <a:solidFill>
                        <a:schemeClr val="tx1"/>
                      </a:solidFill>
                      <a:prstDash val="solid"/>
                      <a:round/>
                      <a:headEnd type="none" w="med" len="med"/>
                      <a:tailEnd type="none" w="med" len="med"/>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6381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Interrupt:</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中断响应处理</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Jump to Fetch</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中断处理微子程序</a:t>
                      </a:r>
                    </a:p>
                  </a:txBody>
                  <a:tcPr anchor="ct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3206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5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其他微子程序段</a:t>
                      </a:r>
                    </a:p>
                  </a:txBody>
                  <a:tcPr anchor="ct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6381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Operand:</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获取操作数</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Jump to Execute</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取操作数微子程序</a:t>
                      </a:r>
                    </a:p>
                  </a:txBody>
                  <a:tcPr anchor="ct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Execute:</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Jump to Opcode Routine</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执行微子程序</a:t>
                      </a:r>
                    </a:p>
                  </a:txBody>
                  <a:tcPr anchor="ct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6381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MOV</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微程序首地址</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MOV</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执行操作</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Jump to Fetch or Interrupt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MOV</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指令微程序</a:t>
                      </a:r>
                    </a:p>
                  </a:txBody>
                  <a:tcPr anchor="ct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6381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ADD</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微程序首地址</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ADD</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执行操作</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Jump to Fetch or Interrupt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ADD</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指令微程序</a:t>
                      </a:r>
                    </a:p>
                  </a:txBody>
                  <a:tcPr anchor="ct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6381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SUB</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微程序首地址</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SUB</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执行操作</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Jump to Fetch or Interrupt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SUB</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指令微程序</a:t>
                      </a:r>
                    </a:p>
                  </a:txBody>
                  <a:tcPr anchor="ct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2889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5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其他指令微程序</a:t>
                      </a:r>
                    </a:p>
                  </a:txBody>
                  <a:tcPr anchor="ct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6381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CALL</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微程序首地址</a:t>
                      </a:r>
                    </a:p>
                  </a:txBody>
                  <a:tcPr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CALL</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执行操作</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l" defTabSz="914400" rtl="0" eaLnBrk="0" fontAlgn="base" latinLnBrk="0" hangingPunct="0">
                        <a:lnSpc>
                          <a:spcPct val="7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Jump to Fetch or Interrupt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CALL</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指令微程序</a:t>
                      </a:r>
                    </a:p>
                  </a:txBody>
                  <a:tcPr anchor="ctr"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190134" name="AutoShape 246"/>
          <p:cNvSpPr>
            <a:spLocks/>
          </p:cNvSpPr>
          <p:nvPr/>
        </p:nvSpPr>
        <p:spPr bwMode="auto">
          <a:xfrm>
            <a:off x="2228850" y="352425"/>
            <a:ext cx="73025" cy="400050"/>
          </a:xfrm>
          <a:prstGeom prst="rightBrace">
            <a:avLst>
              <a:gd name="adj1" fmla="val 45652"/>
              <a:gd name="adj2" fmla="val 50000"/>
            </a:avLst>
          </a:prstGeom>
          <a:noFill/>
          <a:ln w="19050">
            <a:solidFill>
              <a:schemeClr val="tx1"/>
            </a:solidFill>
            <a:round/>
            <a:headEnd/>
            <a:tailEnd/>
          </a:ln>
          <a:effectLst/>
        </p:spPr>
        <p:txBody>
          <a:bodyPr wrap="none" anchor="ctr"/>
          <a:lstStyle/>
          <a:p>
            <a:endParaRPr lang="zh-CN" altLang="en-US"/>
          </a:p>
        </p:txBody>
      </p:sp>
      <p:sp>
        <p:nvSpPr>
          <p:cNvPr id="1190135" name="AutoShape 247"/>
          <p:cNvSpPr>
            <a:spLocks/>
          </p:cNvSpPr>
          <p:nvPr/>
        </p:nvSpPr>
        <p:spPr bwMode="auto">
          <a:xfrm>
            <a:off x="2235200" y="1133475"/>
            <a:ext cx="73025" cy="400050"/>
          </a:xfrm>
          <a:prstGeom prst="rightBrace">
            <a:avLst>
              <a:gd name="adj1" fmla="val 45652"/>
              <a:gd name="adj2" fmla="val 50000"/>
            </a:avLst>
          </a:prstGeom>
          <a:noFill/>
          <a:ln w="19050">
            <a:solidFill>
              <a:schemeClr val="tx1"/>
            </a:solidFill>
            <a:round/>
            <a:headEnd/>
            <a:tailEnd/>
          </a:ln>
          <a:effectLst/>
        </p:spPr>
        <p:txBody>
          <a:bodyPr wrap="none" anchor="ctr"/>
          <a:lstStyle/>
          <a:p>
            <a:endParaRPr lang="zh-CN" altLang="en-US"/>
          </a:p>
        </p:txBody>
      </p:sp>
      <p:sp>
        <p:nvSpPr>
          <p:cNvPr id="1190136" name="AutoShape 248"/>
          <p:cNvSpPr>
            <a:spLocks/>
          </p:cNvSpPr>
          <p:nvPr/>
        </p:nvSpPr>
        <p:spPr bwMode="auto">
          <a:xfrm>
            <a:off x="2228850" y="2244725"/>
            <a:ext cx="73025" cy="400050"/>
          </a:xfrm>
          <a:prstGeom prst="rightBrace">
            <a:avLst>
              <a:gd name="adj1" fmla="val 45652"/>
              <a:gd name="adj2" fmla="val 50000"/>
            </a:avLst>
          </a:prstGeom>
          <a:noFill/>
          <a:ln w="19050">
            <a:solidFill>
              <a:schemeClr val="tx1"/>
            </a:solidFill>
            <a:round/>
            <a:headEnd/>
            <a:tailEnd/>
          </a:ln>
          <a:effectLst/>
        </p:spPr>
        <p:txBody>
          <a:bodyPr wrap="none" anchor="ctr"/>
          <a:lstStyle/>
          <a:p>
            <a:endParaRPr lang="zh-CN" altLang="en-US"/>
          </a:p>
        </p:txBody>
      </p:sp>
      <p:sp>
        <p:nvSpPr>
          <p:cNvPr id="1190137" name="AutoShape 249"/>
          <p:cNvSpPr>
            <a:spLocks/>
          </p:cNvSpPr>
          <p:nvPr/>
        </p:nvSpPr>
        <p:spPr bwMode="auto">
          <a:xfrm>
            <a:off x="2222500" y="3349625"/>
            <a:ext cx="73025" cy="400050"/>
          </a:xfrm>
          <a:prstGeom prst="rightBrace">
            <a:avLst>
              <a:gd name="adj1" fmla="val 45652"/>
              <a:gd name="adj2" fmla="val 50000"/>
            </a:avLst>
          </a:prstGeom>
          <a:noFill/>
          <a:ln w="19050">
            <a:solidFill>
              <a:schemeClr val="tx1"/>
            </a:solidFill>
            <a:round/>
            <a:headEnd/>
            <a:tailEnd/>
          </a:ln>
          <a:effectLst/>
        </p:spPr>
        <p:txBody>
          <a:bodyPr wrap="none" anchor="ctr"/>
          <a:lstStyle/>
          <a:p>
            <a:endParaRPr lang="zh-CN" altLang="en-US"/>
          </a:p>
        </p:txBody>
      </p:sp>
      <p:sp>
        <p:nvSpPr>
          <p:cNvPr id="1190138" name="AutoShape 250"/>
          <p:cNvSpPr>
            <a:spLocks/>
          </p:cNvSpPr>
          <p:nvPr/>
        </p:nvSpPr>
        <p:spPr bwMode="auto">
          <a:xfrm>
            <a:off x="2228850" y="4130675"/>
            <a:ext cx="73025" cy="400050"/>
          </a:xfrm>
          <a:prstGeom prst="rightBrace">
            <a:avLst>
              <a:gd name="adj1" fmla="val 45652"/>
              <a:gd name="adj2" fmla="val 50000"/>
            </a:avLst>
          </a:prstGeom>
          <a:noFill/>
          <a:ln w="19050">
            <a:solidFill>
              <a:schemeClr val="tx1"/>
            </a:solidFill>
            <a:round/>
            <a:headEnd/>
            <a:tailEnd/>
          </a:ln>
          <a:effectLst/>
        </p:spPr>
        <p:txBody>
          <a:bodyPr wrap="none" anchor="ctr"/>
          <a:lstStyle/>
          <a:p>
            <a:endParaRPr lang="zh-CN" altLang="en-US"/>
          </a:p>
        </p:txBody>
      </p:sp>
      <p:sp>
        <p:nvSpPr>
          <p:cNvPr id="1190139" name="AutoShape 251"/>
          <p:cNvSpPr>
            <a:spLocks/>
          </p:cNvSpPr>
          <p:nvPr/>
        </p:nvSpPr>
        <p:spPr bwMode="auto">
          <a:xfrm>
            <a:off x="2228850" y="4905375"/>
            <a:ext cx="73025" cy="400050"/>
          </a:xfrm>
          <a:prstGeom prst="rightBrace">
            <a:avLst>
              <a:gd name="adj1" fmla="val 45652"/>
              <a:gd name="adj2" fmla="val 50000"/>
            </a:avLst>
          </a:prstGeom>
          <a:noFill/>
          <a:ln w="19050">
            <a:solidFill>
              <a:schemeClr val="tx1"/>
            </a:solidFill>
            <a:round/>
            <a:headEnd/>
            <a:tailEnd/>
          </a:ln>
          <a:effectLst/>
        </p:spPr>
        <p:txBody>
          <a:bodyPr wrap="none" anchor="ctr"/>
          <a:lstStyle/>
          <a:p>
            <a:endParaRPr lang="zh-CN" altLang="en-US"/>
          </a:p>
        </p:txBody>
      </p:sp>
      <p:sp>
        <p:nvSpPr>
          <p:cNvPr id="1190140" name="AutoShape 252"/>
          <p:cNvSpPr>
            <a:spLocks/>
          </p:cNvSpPr>
          <p:nvPr/>
        </p:nvSpPr>
        <p:spPr bwMode="auto">
          <a:xfrm>
            <a:off x="2222500" y="6010275"/>
            <a:ext cx="73025" cy="400050"/>
          </a:xfrm>
          <a:prstGeom prst="rightBrace">
            <a:avLst>
              <a:gd name="adj1" fmla="val 45652"/>
              <a:gd name="adj2" fmla="val 50000"/>
            </a:avLst>
          </a:prstGeom>
          <a:noFill/>
          <a:ln w="19050">
            <a:solidFill>
              <a:schemeClr val="tx1"/>
            </a:solidFill>
            <a:round/>
            <a:headEnd/>
            <a:tailEnd/>
          </a:ln>
          <a:effectLst/>
        </p:spPr>
        <p:txBody>
          <a:bodyPr wrap="none" anchor="ctr"/>
          <a:lstStyle/>
          <a:p>
            <a:endParaRPr lang="zh-CN" altLang="en-US"/>
          </a:p>
        </p:txBody>
      </p:sp>
      <p:sp>
        <p:nvSpPr>
          <p:cNvPr id="1190141" name="AutoShape 253"/>
          <p:cNvSpPr>
            <a:spLocks/>
          </p:cNvSpPr>
          <p:nvPr/>
        </p:nvSpPr>
        <p:spPr bwMode="auto">
          <a:xfrm>
            <a:off x="4938713" y="288925"/>
            <a:ext cx="92075" cy="730250"/>
          </a:xfrm>
          <a:prstGeom prst="rightBrace">
            <a:avLst>
              <a:gd name="adj1" fmla="val 66092"/>
              <a:gd name="adj2" fmla="val 50000"/>
            </a:avLst>
          </a:prstGeom>
          <a:noFill/>
          <a:ln w="19050">
            <a:solidFill>
              <a:schemeClr val="tx1"/>
            </a:solidFill>
            <a:round/>
            <a:headEnd/>
            <a:tailEnd/>
          </a:ln>
          <a:effectLst/>
        </p:spPr>
        <p:txBody>
          <a:bodyPr wrap="none" anchor="ctr"/>
          <a:lstStyle/>
          <a:p>
            <a:endParaRPr lang="zh-CN" altLang="en-US"/>
          </a:p>
        </p:txBody>
      </p:sp>
      <p:sp>
        <p:nvSpPr>
          <p:cNvPr id="1190142" name="AutoShape 254"/>
          <p:cNvSpPr>
            <a:spLocks/>
          </p:cNvSpPr>
          <p:nvPr/>
        </p:nvSpPr>
        <p:spPr bwMode="auto">
          <a:xfrm>
            <a:off x="4938713" y="1069975"/>
            <a:ext cx="92075" cy="730250"/>
          </a:xfrm>
          <a:prstGeom prst="rightBrace">
            <a:avLst>
              <a:gd name="adj1" fmla="val 66092"/>
              <a:gd name="adj2" fmla="val 50000"/>
            </a:avLst>
          </a:prstGeom>
          <a:noFill/>
          <a:ln w="19050">
            <a:solidFill>
              <a:schemeClr val="tx1"/>
            </a:solidFill>
            <a:round/>
            <a:headEnd/>
            <a:tailEnd/>
          </a:ln>
          <a:effectLst/>
        </p:spPr>
        <p:txBody>
          <a:bodyPr wrap="none" anchor="ctr"/>
          <a:lstStyle/>
          <a:p>
            <a:endParaRPr lang="zh-CN" altLang="en-US"/>
          </a:p>
        </p:txBody>
      </p:sp>
      <p:sp>
        <p:nvSpPr>
          <p:cNvPr id="1190143" name="AutoShape 255"/>
          <p:cNvSpPr>
            <a:spLocks/>
          </p:cNvSpPr>
          <p:nvPr/>
        </p:nvSpPr>
        <p:spPr bwMode="auto">
          <a:xfrm>
            <a:off x="4932363" y="2181225"/>
            <a:ext cx="92075" cy="730250"/>
          </a:xfrm>
          <a:prstGeom prst="rightBrace">
            <a:avLst>
              <a:gd name="adj1" fmla="val 66092"/>
              <a:gd name="adj2" fmla="val 50000"/>
            </a:avLst>
          </a:prstGeom>
          <a:noFill/>
          <a:ln w="19050">
            <a:solidFill>
              <a:schemeClr val="tx1"/>
            </a:solidFill>
            <a:round/>
            <a:headEnd/>
            <a:tailEnd/>
          </a:ln>
          <a:effectLst/>
        </p:spPr>
        <p:txBody>
          <a:bodyPr wrap="none" anchor="ctr"/>
          <a:lstStyle/>
          <a:p>
            <a:endParaRPr lang="zh-CN" altLang="en-US"/>
          </a:p>
        </p:txBody>
      </p:sp>
      <p:sp>
        <p:nvSpPr>
          <p:cNvPr id="1190144" name="AutoShape 256"/>
          <p:cNvSpPr>
            <a:spLocks/>
          </p:cNvSpPr>
          <p:nvPr/>
        </p:nvSpPr>
        <p:spPr bwMode="auto">
          <a:xfrm>
            <a:off x="4932363" y="3279775"/>
            <a:ext cx="92075" cy="730250"/>
          </a:xfrm>
          <a:prstGeom prst="rightBrace">
            <a:avLst>
              <a:gd name="adj1" fmla="val 66092"/>
              <a:gd name="adj2" fmla="val 50000"/>
            </a:avLst>
          </a:prstGeom>
          <a:noFill/>
          <a:ln w="19050">
            <a:solidFill>
              <a:schemeClr val="tx1"/>
            </a:solidFill>
            <a:round/>
            <a:headEnd/>
            <a:tailEnd/>
          </a:ln>
          <a:effectLst/>
        </p:spPr>
        <p:txBody>
          <a:bodyPr wrap="none" anchor="ctr"/>
          <a:lstStyle/>
          <a:p>
            <a:endParaRPr lang="zh-CN" altLang="en-US"/>
          </a:p>
        </p:txBody>
      </p:sp>
      <p:sp>
        <p:nvSpPr>
          <p:cNvPr id="1190145" name="AutoShape 257"/>
          <p:cNvSpPr>
            <a:spLocks/>
          </p:cNvSpPr>
          <p:nvPr/>
        </p:nvSpPr>
        <p:spPr bwMode="auto">
          <a:xfrm>
            <a:off x="4938713" y="4067175"/>
            <a:ext cx="92075" cy="730250"/>
          </a:xfrm>
          <a:prstGeom prst="rightBrace">
            <a:avLst>
              <a:gd name="adj1" fmla="val 66092"/>
              <a:gd name="adj2" fmla="val 50000"/>
            </a:avLst>
          </a:prstGeom>
          <a:noFill/>
          <a:ln w="19050">
            <a:solidFill>
              <a:schemeClr val="tx1"/>
            </a:solidFill>
            <a:round/>
            <a:headEnd/>
            <a:tailEnd/>
          </a:ln>
          <a:effectLst/>
        </p:spPr>
        <p:txBody>
          <a:bodyPr wrap="none" anchor="ctr"/>
          <a:lstStyle/>
          <a:p>
            <a:endParaRPr lang="zh-CN" altLang="en-US"/>
          </a:p>
        </p:txBody>
      </p:sp>
      <p:sp>
        <p:nvSpPr>
          <p:cNvPr id="1190146" name="AutoShape 258"/>
          <p:cNvSpPr>
            <a:spLocks/>
          </p:cNvSpPr>
          <p:nvPr/>
        </p:nvSpPr>
        <p:spPr bwMode="auto">
          <a:xfrm>
            <a:off x="4945063" y="4854575"/>
            <a:ext cx="92075" cy="730250"/>
          </a:xfrm>
          <a:prstGeom prst="rightBrace">
            <a:avLst>
              <a:gd name="adj1" fmla="val 66092"/>
              <a:gd name="adj2" fmla="val 50000"/>
            </a:avLst>
          </a:prstGeom>
          <a:noFill/>
          <a:ln w="19050">
            <a:solidFill>
              <a:schemeClr val="tx1"/>
            </a:solidFill>
            <a:round/>
            <a:headEnd/>
            <a:tailEnd/>
          </a:ln>
          <a:effectLst/>
        </p:spPr>
        <p:txBody>
          <a:bodyPr wrap="none" anchor="ctr"/>
          <a:lstStyle/>
          <a:p>
            <a:endParaRPr lang="zh-CN" altLang="en-US"/>
          </a:p>
        </p:txBody>
      </p:sp>
      <p:sp>
        <p:nvSpPr>
          <p:cNvPr id="1190147" name="AutoShape 259"/>
          <p:cNvSpPr>
            <a:spLocks/>
          </p:cNvSpPr>
          <p:nvPr/>
        </p:nvSpPr>
        <p:spPr bwMode="auto">
          <a:xfrm>
            <a:off x="4932363" y="5946775"/>
            <a:ext cx="92075" cy="730250"/>
          </a:xfrm>
          <a:prstGeom prst="rightBrace">
            <a:avLst>
              <a:gd name="adj1" fmla="val 66092"/>
              <a:gd name="adj2" fmla="val 50000"/>
            </a:avLst>
          </a:prstGeom>
          <a:noFill/>
          <a:ln w="19050">
            <a:solidFill>
              <a:schemeClr val="tx1"/>
            </a:solidFill>
            <a:round/>
            <a:headEnd/>
            <a:tailEnd/>
          </a:ln>
          <a:effectLst/>
        </p:spPr>
        <p:txBody>
          <a:bodyPr wrap="none" anchor="ctr"/>
          <a:lstStyle/>
          <a:p>
            <a:endParaRPr lang="zh-CN" altLang="en-US"/>
          </a:p>
        </p:txBody>
      </p:sp>
      <p:sp>
        <p:nvSpPr>
          <p:cNvPr id="1190151" name="Text Box 263"/>
          <p:cNvSpPr txBox="1">
            <a:spLocks noChangeArrowheads="1"/>
          </p:cNvSpPr>
          <p:nvPr/>
        </p:nvSpPr>
        <p:spPr bwMode="auto">
          <a:xfrm>
            <a:off x="6732588" y="490538"/>
            <a:ext cx="2305050" cy="5891212"/>
          </a:xfrm>
          <a:prstGeom prst="rect">
            <a:avLst/>
          </a:prstGeom>
          <a:solidFill>
            <a:srgbClr val="CCFFCC"/>
          </a:solidFill>
          <a:ln w="28575" algn="ctr">
            <a:solidFill>
              <a:srgbClr val="FF6600"/>
            </a:solidFill>
            <a:miter lim="800000"/>
            <a:headEnd/>
            <a:tailEnd/>
          </a:ln>
          <a:effectLst>
            <a:outerShdw blurRad="50800" dist="38100" dir="2700000" algn="tl" rotWithShape="0">
              <a:prstClr val="black">
                <a:alpha val="40000"/>
              </a:prstClr>
            </a:outerShdw>
          </a:effectLst>
        </p:spPr>
        <p:txBody>
          <a:bodyPr>
            <a:spAutoFit/>
          </a:bodyPr>
          <a:lstStyle/>
          <a:p>
            <a:pPr algn="l">
              <a:spcBef>
                <a:spcPct val="50000"/>
              </a:spcBef>
            </a:pPr>
            <a:r>
              <a:rPr lang="en-US" altLang="zh-CN" sz="1800">
                <a:solidFill>
                  <a:srgbClr val="FF0000"/>
                </a:solidFill>
              </a:rPr>
              <a:t>Jump to Operand or Execute</a:t>
            </a:r>
            <a:r>
              <a:rPr lang="zh-CN" altLang="en-US" sz="1800">
                <a:solidFill>
                  <a:schemeClr val="bg2"/>
                </a:solidFill>
              </a:rPr>
              <a:t>：有操作数时跳转到取操作数微子程序，无操作数时跳转到执行微子程序</a:t>
            </a:r>
          </a:p>
          <a:p>
            <a:pPr algn="l">
              <a:spcBef>
                <a:spcPct val="50000"/>
              </a:spcBef>
            </a:pPr>
            <a:r>
              <a:rPr lang="en-US" altLang="zh-CN" sz="1800">
                <a:solidFill>
                  <a:srgbClr val="FF0000"/>
                </a:solidFill>
              </a:rPr>
              <a:t>Jump to Fetch</a:t>
            </a:r>
            <a:r>
              <a:rPr lang="zh-CN" altLang="en-US" sz="1800">
                <a:solidFill>
                  <a:schemeClr val="bg2"/>
                </a:solidFill>
              </a:rPr>
              <a:t>：跳转到取指令微子程序</a:t>
            </a:r>
          </a:p>
          <a:p>
            <a:pPr algn="l">
              <a:spcBef>
                <a:spcPct val="50000"/>
              </a:spcBef>
            </a:pPr>
            <a:r>
              <a:rPr lang="en-US" altLang="zh-CN" sz="1800">
                <a:solidFill>
                  <a:srgbClr val="FF0000"/>
                </a:solidFill>
              </a:rPr>
              <a:t>Jump to Execute</a:t>
            </a:r>
            <a:r>
              <a:rPr lang="zh-CN" altLang="en-US" sz="1800">
                <a:solidFill>
                  <a:schemeClr val="bg2"/>
                </a:solidFill>
              </a:rPr>
              <a:t>：跳转到执行微子程序</a:t>
            </a:r>
          </a:p>
          <a:p>
            <a:pPr algn="l">
              <a:spcBef>
                <a:spcPct val="50000"/>
              </a:spcBef>
            </a:pPr>
            <a:r>
              <a:rPr lang="en-US" altLang="zh-CN" sz="1800">
                <a:solidFill>
                  <a:srgbClr val="FF0000"/>
                </a:solidFill>
              </a:rPr>
              <a:t>Jump to Opcode Routine</a:t>
            </a:r>
            <a:r>
              <a:rPr lang="zh-CN" altLang="en-US" sz="1800">
                <a:solidFill>
                  <a:schemeClr val="bg2"/>
                </a:solidFill>
              </a:rPr>
              <a:t>：依据指令操作码跳转到相应指令微程序首地址</a:t>
            </a:r>
          </a:p>
          <a:p>
            <a:pPr algn="l">
              <a:spcBef>
                <a:spcPct val="50000"/>
              </a:spcBef>
            </a:pPr>
            <a:r>
              <a:rPr lang="en-US" altLang="zh-CN" sz="1800">
                <a:solidFill>
                  <a:srgbClr val="FF0000"/>
                </a:solidFill>
              </a:rPr>
              <a:t>Jump to Fetch or Interrupt</a:t>
            </a:r>
            <a:r>
              <a:rPr lang="zh-CN" altLang="en-US" sz="1800">
                <a:solidFill>
                  <a:schemeClr val="bg2"/>
                </a:solidFill>
              </a:rPr>
              <a:t>：无中断请求时跳转到取指令微子程序，有中断请求时跳转到中断处理子程序</a:t>
            </a:r>
          </a:p>
        </p:txBody>
      </p:sp>
      <p:sp>
        <p:nvSpPr>
          <p:cNvPr id="1190152" name="Rectangle 264"/>
          <p:cNvSpPr>
            <a:spLocks noChangeArrowheads="1"/>
          </p:cNvSpPr>
          <p:nvPr/>
        </p:nvSpPr>
        <p:spPr bwMode="auto">
          <a:xfrm>
            <a:off x="5003800" y="44450"/>
            <a:ext cx="3438525" cy="396875"/>
          </a:xfrm>
          <a:prstGeom prst="rect">
            <a:avLst/>
          </a:prstGeom>
          <a:noFill/>
          <a:ln w="28575" algn="ctr">
            <a:noFill/>
            <a:miter lim="800000"/>
            <a:headEnd/>
            <a:tailEnd/>
          </a:ln>
          <a:effectLst/>
        </p:spPr>
        <p:txBody>
          <a:bodyPr wrap="none" anchor="ctr">
            <a:spAutoFit/>
          </a:bodyPr>
          <a:lstStyle/>
          <a:p>
            <a:pPr algn="l"/>
            <a:r>
              <a:rPr kumimoji="1" lang="zh-CN" altLang="en-US" sz="2000" dirty="0">
                <a:solidFill>
                  <a:srgbClr val="CC0000"/>
                </a:solidFill>
                <a:ea typeface="楷体" panose="02010609060101010101" pitchFamily="49" charset="-122"/>
              </a:rPr>
              <a:t>图</a:t>
            </a:r>
            <a:r>
              <a:rPr kumimoji="1" lang="en-US" altLang="zh-CN" sz="2000" dirty="0">
                <a:solidFill>
                  <a:srgbClr val="CC0000"/>
                </a:solidFill>
                <a:ea typeface="楷体" panose="02010609060101010101" pitchFamily="49" charset="-122"/>
              </a:rPr>
              <a:t>6.22  </a:t>
            </a:r>
            <a:r>
              <a:rPr kumimoji="1" lang="zh-CN" altLang="en-US" sz="2000" dirty="0">
                <a:solidFill>
                  <a:srgbClr val="CC0000"/>
                </a:solidFill>
                <a:ea typeface="楷体" panose="02010609060101010101" pitchFamily="49" charset="-122"/>
              </a:rPr>
              <a:t>控制存储器组织结构</a:t>
            </a:r>
            <a:r>
              <a:rPr kumimoji="1" lang="en-US" altLang="zh-CN" sz="2000" dirty="0">
                <a:solidFill>
                  <a:srgbClr val="CC0000"/>
                </a:solidFill>
                <a:ea typeface="楷体" panose="02010609060101010101" pitchFamily="49" charset="-122"/>
              </a:rPr>
              <a:t>2</a:t>
            </a:r>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灯片编号占位符 4"/>
          <p:cNvSpPr>
            <a:spLocks noGrp="1"/>
          </p:cNvSpPr>
          <p:nvPr>
            <p:ph type="sldNum" sz="quarter" idx="11"/>
          </p:nvPr>
        </p:nvSpPr>
        <p:spPr/>
        <p:txBody>
          <a:bodyPr/>
          <a:lstStyle/>
          <a:p>
            <a:fld id="{A5E888A6-F6C0-4D02-BF2B-8B3299EE7161}" type="slidenum">
              <a:rPr lang="zh-CN" altLang="en-US"/>
              <a:pPr/>
              <a:t>109</a:t>
            </a:fld>
            <a:endParaRPr lang="en-US" altLang="zh-CN"/>
          </a:p>
        </p:txBody>
      </p:sp>
      <p:sp>
        <p:nvSpPr>
          <p:cNvPr id="1193986" name="Rectangle 2"/>
          <p:cNvSpPr>
            <a:spLocks noGrp="1" noChangeArrowheads="1"/>
          </p:cNvSpPr>
          <p:nvPr>
            <p:ph type="title"/>
          </p:nvPr>
        </p:nvSpPr>
        <p:spPr/>
        <p:txBody>
          <a:bodyPr/>
          <a:lstStyle/>
          <a:p>
            <a:r>
              <a:rPr lang="en-US" altLang="zh-CN"/>
              <a:t>6.3.3 </a:t>
            </a:r>
            <a:r>
              <a:rPr lang="zh-CN" altLang="en-US">
                <a:solidFill>
                  <a:srgbClr val="CC0000"/>
                </a:solidFill>
              </a:rPr>
              <a:t>微程序</a:t>
            </a:r>
            <a:r>
              <a:rPr lang="zh-CN" altLang="en-US"/>
              <a:t>设计         </a:t>
            </a:r>
            <a:r>
              <a:rPr lang="en-US" altLang="zh-CN" sz="2800">
                <a:solidFill>
                  <a:srgbClr val="006600"/>
                </a:solidFill>
                <a:ea typeface="黑体" pitchFamily="2" charset="-122"/>
              </a:rPr>
              <a:t>2. </a:t>
            </a:r>
            <a:r>
              <a:rPr lang="zh-CN" altLang="en-US" sz="2800">
                <a:solidFill>
                  <a:srgbClr val="006600"/>
                </a:solidFill>
                <a:ea typeface="黑体" pitchFamily="2" charset="-122"/>
              </a:rPr>
              <a:t>编写微程序</a:t>
            </a:r>
            <a:endParaRPr lang="en-US" altLang="zh-CN" sz="2800">
              <a:solidFill>
                <a:srgbClr val="006600"/>
              </a:solidFill>
              <a:ea typeface="黑体" pitchFamily="2" charset="-122"/>
            </a:endParaRPr>
          </a:p>
        </p:txBody>
      </p:sp>
      <p:sp>
        <p:nvSpPr>
          <p:cNvPr id="1193987" name="Rectangle 3"/>
          <p:cNvSpPr>
            <a:spLocks noGrp="1" noChangeArrowheads="1"/>
          </p:cNvSpPr>
          <p:nvPr>
            <p:ph type="body" idx="1"/>
          </p:nvPr>
        </p:nvSpPr>
        <p:spPr>
          <a:xfrm>
            <a:off x="250825" y="549275"/>
            <a:ext cx="8785225" cy="2808288"/>
          </a:xfrm>
        </p:spPr>
        <p:txBody>
          <a:bodyPr/>
          <a:lstStyle/>
          <a:p>
            <a:pPr marL="355600" indent="-355600"/>
            <a:r>
              <a:rPr lang="zh-CN" altLang="en-US"/>
              <a:t>编写微程序要做两件事：</a:t>
            </a:r>
          </a:p>
          <a:p>
            <a:pPr marL="812800" lvl="1" indent="-277813">
              <a:buSzTx/>
              <a:buFont typeface="Wingdings" pitchFamily="2" charset="2"/>
              <a:buAutoNum type="arabicPeriod"/>
            </a:pPr>
            <a:r>
              <a:rPr lang="zh-CN" altLang="en-US" sz="2400"/>
              <a:t>按照设计好的微指令格式，将指令微操作（微命令）序列按每节拍一条微指令写出每条</a:t>
            </a:r>
            <a:r>
              <a:rPr lang="zh-CN" altLang="en-US" sz="2400">
                <a:solidFill>
                  <a:srgbClr val="FF0066"/>
                </a:solidFill>
              </a:rPr>
              <a:t>微指令</a:t>
            </a:r>
            <a:r>
              <a:rPr lang="zh-CN" altLang="en-US" sz="2400"/>
              <a:t>的具体</a:t>
            </a:r>
            <a:r>
              <a:rPr lang="zh-CN" altLang="en-US" sz="2400">
                <a:solidFill>
                  <a:srgbClr val="FF0066"/>
                </a:solidFill>
              </a:rPr>
              <a:t>编码</a:t>
            </a:r>
            <a:r>
              <a:rPr lang="zh-CN" altLang="en-US" sz="2400"/>
              <a:t>；</a:t>
            </a:r>
          </a:p>
          <a:p>
            <a:pPr marL="812800" lvl="1" indent="-277813">
              <a:buSzTx/>
              <a:buFont typeface="Wingdings" pitchFamily="2" charset="2"/>
              <a:buAutoNum type="arabicPeriod"/>
            </a:pPr>
            <a:r>
              <a:rPr lang="zh-CN" altLang="en-US" sz="2400"/>
              <a:t>按照选定的微程序结构，将微指令组织成</a:t>
            </a:r>
            <a:r>
              <a:rPr lang="zh-CN" altLang="en-US" sz="2400">
                <a:solidFill>
                  <a:srgbClr val="FF0066"/>
                </a:solidFill>
              </a:rPr>
              <a:t>微程序</a:t>
            </a:r>
            <a:r>
              <a:rPr lang="zh-CN" altLang="en-US" sz="2400"/>
              <a:t>或</a:t>
            </a:r>
            <a:r>
              <a:rPr lang="zh-CN" altLang="en-US" sz="2400">
                <a:solidFill>
                  <a:srgbClr val="FF0066"/>
                </a:solidFill>
              </a:rPr>
              <a:t>微子程序</a:t>
            </a:r>
            <a:r>
              <a:rPr lang="zh-CN" altLang="en-US" sz="2400"/>
              <a:t>。</a:t>
            </a:r>
          </a:p>
          <a:p>
            <a:pPr marL="355600" indent="-355600"/>
            <a:r>
              <a:rPr lang="zh-CN" altLang="en-US"/>
              <a:t>微指令格式：</a:t>
            </a:r>
          </a:p>
        </p:txBody>
      </p:sp>
      <p:graphicFrame>
        <p:nvGraphicFramePr>
          <p:cNvPr id="1194214" name="Group 230"/>
          <p:cNvGraphicFramePr>
            <a:graphicFrameLocks noGrp="1"/>
          </p:cNvGraphicFramePr>
          <p:nvPr/>
        </p:nvGraphicFramePr>
        <p:xfrm>
          <a:off x="395288" y="3719513"/>
          <a:ext cx="8208962" cy="2743200"/>
        </p:xfrm>
        <a:graphic>
          <a:graphicData uri="http://schemas.openxmlformats.org/drawingml/2006/table">
            <a:tbl>
              <a:tblPr/>
              <a:tblGrid>
                <a:gridCol w="2232025">
                  <a:extLst>
                    <a:ext uri="{9D8B030D-6E8A-4147-A177-3AD203B41FA5}">
                      <a16:colId xmlns:a16="http://schemas.microsoft.com/office/drawing/2014/main" val="20000"/>
                    </a:ext>
                  </a:extLst>
                </a:gridCol>
                <a:gridCol w="2232025">
                  <a:extLst>
                    <a:ext uri="{9D8B030D-6E8A-4147-A177-3AD203B41FA5}">
                      <a16:colId xmlns:a16="http://schemas.microsoft.com/office/drawing/2014/main" val="20001"/>
                    </a:ext>
                  </a:extLst>
                </a:gridCol>
                <a:gridCol w="2519362">
                  <a:extLst>
                    <a:ext uri="{9D8B030D-6E8A-4147-A177-3AD203B41FA5}">
                      <a16:colId xmlns:a16="http://schemas.microsoft.com/office/drawing/2014/main" val="20002"/>
                    </a:ext>
                  </a:extLst>
                </a:gridCol>
                <a:gridCol w="1225550">
                  <a:extLst>
                    <a:ext uri="{9D8B030D-6E8A-4147-A177-3AD203B41FA5}">
                      <a16:colId xmlns:a16="http://schemas.microsoft.com/office/drawing/2014/main" val="20003"/>
                    </a:ext>
                  </a:extLst>
                </a:gridCol>
              </a:tblGrid>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微程序首地址</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指令操作码</a:t>
                      </a:r>
                      <a:r>
                        <a:rPr kumimoji="1" lang="en-US" altLang="zh-CN" sz="2400" b="1" i="0" u="none" strike="noStrike" cap="none" normalizeH="0" baseline="0" dirty="0">
                          <a:ln>
                            <a:noFill/>
                          </a:ln>
                          <a:solidFill>
                            <a:schemeClr val="tx1"/>
                          </a:solidFill>
                          <a:effectLst/>
                          <a:latin typeface="宋体" pitchFamily="2" charset="-122"/>
                          <a:ea typeface="楷体" panose="02010609060101010101" pitchFamily="49" charset="-122"/>
                          <a:cs typeface="Arial"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Arial" charset="0"/>
                        </a:rPr>
                        <a:t>4</a:t>
                      </a:r>
                      <a:r>
                        <a:rPr kumimoji="1" lang="en-US" altLang="zh-CN" sz="2400" b="1" i="0" u="none" strike="noStrike" cap="none" normalizeH="0" baseline="0" dirty="0">
                          <a:ln>
                            <a:noFill/>
                          </a:ln>
                          <a:solidFill>
                            <a:schemeClr val="tx1"/>
                          </a:solidFill>
                          <a:effectLst/>
                          <a:latin typeface="宋体" pitchFamily="2" charset="-122"/>
                          <a:ea typeface="宋体" pitchFamily="2" charset="-122"/>
                          <a:cs typeface="Arial"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指令寻址方式</a:t>
                      </a:r>
                      <a:r>
                        <a:rPr kumimoji="1" lang="en-US" altLang="zh-CN" sz="2400" b="1" i="0" u="none" strike="noStrike" cap="none" normalizeH="0" baseline="0" dirty="0">
                          <a:ln>
                            <a:noFill/>
                          </a:ln>
                          <a:solidFill>
                            <a:schemeClr val="tx1"/>
                          </a:solidFill>
                          <a:effectLst/>
                          <a:latin typeface="宋体" pitchFamily="2" charset="-122"/>
                          <a:ea typeface="楷体" panose="02010609060101010101" pitchFamily="49" charset="-122"/>
                          <a:cs typeface="Arial"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Arial" charset="0"/>
                        </a:rPr>
                        <a:t>4</a:t>
                      </a:r>
                      <a:r>
                        <a:rPr kumimoji="1" lang="en-US" altLang="zh-CN" sz="2400" b="1" i="0" u="none" strike="noStrike" cap="none" normalizeH="0" baseline="0" dirty="0">
                          <a:ln>
                            <a:noFill/>
                          </a:ln>
                          <a:solidFill>
                            <a:schemeClr val="tx1"/>
                          </a:solidFill>
                          <a:effectLst/>
                          <a:latin typeface="宋体" pitchFamily="2" charset="-122"/>
                          <a:ea typeface="宋体" pitchFamily="2" charset="-122"/>
                          <a:cs typeface="Arial"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JA</a:t>
                      </a:r>
                      <a:r>
                        <a:rPr kumimoji="1" lang="en-US" altLang="zh-CN" sz="2400" b="1" i="0" u="none" strike="noStrike" cap="none" normalizeH="0" baseline="0" dirty="0">
                          <a:ln>
                            <a:noFill/>
                          </a:ln>
                          <a:solidFill>
                            <a:schemeClr val="tx1"/>
                          </a:solidFill>
                          <a:effectLst/>
                          <a:latin typeface="宋体" pitchFamily="2" charset="-122"/>
                          <a:ea typeface="楷体" panose="02010609060101010101" pitchFamily="49" charset="-122"/>
                          <a:cs typeface="Arial"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Arial" charset="0"/>
                        </a:rPr>
                        <a:t>4</a:t>
                      </a:r>
                      <a:r>
                        <a:rPr kumimoji="1" lang="en-US" altLang="zh-CN" sz="2400" b="1" i="0" u="none" strike="noStrike" cap="none" normalizeH="0" baseline="0" dirty="0">
                          <a:ln>
                            <a:noFill/>
                          </a:ln>
                          <a:solidFill>
                            <a:schemeClr val="tx1"/>
                          </a:solidFill>
                          <a:effectLst/>
                          <a:latin typeface="宋体" pitchFamily="2" charset="-122"/>
                          <a:ea typeface="宋体" pitchFamily="2" charset="-122"/>
                          <a:cs typeface="Arial"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控存启动地址</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MOV R0, X</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ADD R1, R0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4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SUB R0, </a:t>
                      </a:r>
                      <a:r>
                        <a:rPr kumimoji="1" lang="en-US" altLang="zh-CN" sz="2400" b="1" i="0" u="none" strike="noStrike" cap="none" normalizeH="0" baseline="0" dirty="0">
                          <a:ln>
                            <a:noFill/>
                          </a:ln>
                          <a:solidFill>
                            <a:schemeClr val="tx1"/>
                          </a:solidFill>
                          <a:effectLst/>
                          <a:latin typeface="宋体" pitchFamily="2" charset="-122"/>
                          <a:ea typeface="楷体" panose="02010609060101010101" pitchFamily="49"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X</a:t>
                      </a:r>
                      <a:r>
                        <a:rPr kumimoji="1" lang="en-US" altLang="zh-CN" sz="24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宋体"/>
                          <a:ea typeface="宋体" pitchFamily="2" charset="-122"/>
                          <a:cs typeface="Times New Roman" pitchFamily="18" charset="0"/>
                        </a:rPr>
                        <a:t>…</a:t>
                      </a:r>
                      <a:endPar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宋体"/>
                          <a:ea typeface="宋体" pitchFamily="2" charset="-122"/>
                          <a:cs typeface="Times New Roman" pitchFamily="18" charset="0"/>
                        </a:rPr>
                        <a:t>…</a:t>
                      </a:r>
                      <a:endPar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宋体"/>
                          <a:ea typeface="宋体" pitchFamily="2" charset="-122"/>
                          <a:cs typeface="Times New Roman" pitchFamily="18" charset="0"/>
                        </a:rPr>
                        <a:t>…</a:t>
                      </a:r>
                      <a:endPar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宋体"/>
                          <a:ea typeface="宋体" pitchFamily="2" charset="-122"/>
                          <a:cs typeface="Times New Roman" pitchFamily="18" charset="0"/>
                        </a:rPr>
                        <a:t>…</a:t>
                      </a:r>
                      <a:endPar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194215" name="Rectangle 231"/>
          <p:cNvSpPr>
            <a:spLocks noChangeArrowheads="1"/>
          </p:cNvSpPr>
          <p:nvPr/>
        </p:nvSpPr>
        <p:spPr bwMode="auto">
          <a:xfrm>
            <a:off x="2627313" y="3284538"/>
            <a:ext cx="3857625" cy="457200"/>
          </a:xfrm>
          <a:prstGeom prst="rect">
            <a:avLst/>
          </a:prstGeom>
          <a:noFill/>
          <a:ln w="28575" algn="ctr">
            <a:noFill/>
            <a:miter lim="800000"/>
            <a:headEnd/>
            <a:tailEnd/>
          </a:ln>
          <a:effectLst/>
        </p:spPr>
        <p:txBody>
          <a:bodyPr wrap="none" anchor="ctr">
            <a:spAutoFit/>
          </a:bodyPr>
          <a:lstStyle/>
          <a:p>
            <a:pPr algn="l"/>
            <a:r>
              <a:rPr kumimoji="1" lang="zh-CN" altLang="en-US" dirty="0">
                <a:solidFill>
                  <a:srgbClr val="0000FF"/>
                </a:solidFill>
                <a:ea typeface="楷体" panose="02010609060101010101" pitchFamily="49" charset="-122"/>
              </a:rPr>
              <a:t>表</a:t>
            </a:r>
            <a:r>
              <a:rPr kumimoji="1" lang="en-US" altLang="zh-CN" dirty="0">
                <a:solidFill>
                  <a:srgbClr val="0000FF"/>
                </a:solidFill>
                <a:ea typeface="楷体" panose="02010609060101010101" pitchFamily="49" charset="-122"/>
              </a:rPr>
              <a:t>6.6  </a:t>
            </a:r>
            <a:r>
              <a:rPr kumimoji="1" lang="zh-CN" altLang="en-US" dirty="0">
                <a:solidFill>
                  <a:srgbClr val="0000FF"/>
                </a:solidFill>
                <a:ea typeface="楷体" panose="02010609060101010101" pitchFamily="49" charset="-122"/>
              </a:rPr>
              <a:t>微程序首地址的生成 </a:t>
            </a:r>
          </a:p>
        </p:txBody>
      </p:sp>
      <p:graphicFrame>
        <p:nvGraphicFramePr>
          <p:cNvPr id="1194282" name="Group 298"/>
          <p:cNvGraphicFramePr>
            <a:graphicFrameLocks noGrp="1"/>
          </p:cNvGraphicFramePr>
          <p:nvPr/>
        </p:nvGraphicFramePr>
        <p:xfrm>
          <a:off x="2843213" y="2349500"/>
          <a:ext cx="5761037" cy="792480"/>
        </p:xfrm>
        <a:graphic>
          <a:graphicData uri="http://schemas.openxmlformats.org/drawingml/2006/table">
            <a:tbl>
              <a:tblPr/>
              <a:tblGrid>
                <a:gridCol w="1144587">
                  <a:extLst>
                    <a:ext uri="{9D8B030D-6E8A-4147-A177-3AD203B41FA5}">
                      <a16:colId xmlns:a16="http://schemas.microsoft.com/office/drawing/2014/main" val="20000"/>
                    </a:ext>
                  </a:extLst>
                </a:gridCol>
                <a:gridCol w="1157288">
                  <a:extLst>
                    <a:ext uri="{9D8B030D-6E8A-4147-A177-3AD203B41FA5}">
                      <a16:colId xmlns:a16="http://schemas.microsoft.com/office/drawing/2014/main" val="20001"/>
                    </a:ext>
                  </a:extLst>
                </a:gridCol>
                <a:gridCol w="1149350">
                  <a:extLst>
                    <a:ext uri="{9D8B030D-6E8A-4147-A177-3AD203B41FA5}">
                      <a16:colId xmlns:a16="http://schemas.microsoft.com/office/drawing/2014/main" val="20002"/>
                    </a:ext>
                  </a:extLst>
                </a:gridCol>
                <a:gridCol w="1150937">
                  <a:extLst>
                    <a:ext uri="{9D8B030D-6E8A-4147-A177-3AD203B41FA5}">
                      <a16:colId xmlns:a16="http://schemas.microsoft.com/office/drawing/2014/main" val="20003"/>
                    </a:ext>
                  </a:extLst>
                </a:gridCol>
                <a:gridCol w="1158875">
                  <a:extLst>
                    <a:ext uri="{9D8B030D-6E8A-4147-A177-3AD203B41FA5}">
                      <a16:colId xmlns:a16="http://schemas.microsoft.com/office/drawing/2014/main" val="20004"/>
                    </a:ext>
                  </a:extLst>
                </a:gridCol>
              </a:tblGrid>
              <a:tr h="0">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控  制  域</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地址域</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字段</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字段</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2(4)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字段</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3(4)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字段</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4(3)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AC(1)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bl>
          </a:graphicData>
        </a:graphic>
      </p:graphicFrame>
      <p:sp>
        <p:nvSpPr>
          <p:cNvPr id="1194283" name="AutoShape 299">
            <a:hlinkClick r:id="" action="ppaction://hlinkshowjump?jump=lastslideviewed" highlightClick="1"/>
          </p:cNvPr>
          <p:cNvSpPr>
            <a:spLocks noChangeArrowheads="1"/>
          </p:cNvSpPr>
          <p:nvPr/>
        </p:nvSpPr>
        <p:spPr bwMode="auto">
          <a:xfrm>
            <a:off x="8459788" y="261938"/>
            <a:ext cx="504825" cy="503237"/>
          </a:xfrm>
          <a:prstGeom prst="actionButtonReturn">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dirty="0">
              <a:ea typeface="楷体" panose="02010609060101010101" pitchFamily="49" charset="-122"/>
            </a:endParaRPr>
          </a:p>
        </p:txBody>
      </p:sp>
      <p:sp>
        <p:nvSpPr>
          <p:cNvPr id="10" name="AutoShape 431">
            <a:hlinkClick r:id="rId3" action="ppaction://hlinksldjump" highlightClick="1"/>
            <a:extLst>
              <a:ext uri="{FF2B5EF4-FFF2-40B4-BE49-F238E27FC236}">
                <a16:creationId xmlns:a16="http://schemas.microsoft.com/office/drawing/2014/main" id="{F3C776E8-56B3-4C3D-8070-F6C7A8AE71BF}"/>
              </a:ext>
            </a:extLst>
          </p:cNvPr>
          <p:cNvSpPr>
            <a:spLocks noChangeArrowheads="1"/>
          </p:cNvSpPr>
          <p:nvPr/>
        </p:nvSpPr>
        <p:spPr bwMode="auto">
          <a:xfrm>
            <a:off x="7272508" y="3195078"/>
            <a:ext cx="1331167" cy="457200"/>
          </a:xfrm>
          <a:prstGeom prst="actionButtonBlank">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noAutofit/>
          </a:bodyPr>
          <a:lstStyle/>
          <a:p>
            <a:r>
              <a:rPr lang="zh-CN" altLang="en-US" b="0" dirty="0">
                <a:solidFill>
                  <a:schemeClr val="bg2"/>
                </a:solidFill>
                <a:ea typeface="楷体" panose="02010609060101010101" pitchFamily="49" charset="-122"/>
              </a:rPr>
              <a:t>字段定义</a:t>
            </a:r>
            <a:endParaRPr lang="en-US" altLang="zh-CN" b="0" dirty="0">
              <a:solidFill>
                <a:schemeClr val="bg2"/>
              </a:solidFill>
              <a:ea typeface="楷体" panose="02010609060101010101" pitchFamily="49" charset="-122"/>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A21C2DF7-77B5-466B-8C50-ED159CD6559A}"/>
              </a:ext>
            </a:extLst>
          </p:cNvPr>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74351" y="166226"/>
            <a:ext cx="8446121" cy="6545700"/>
          </a:xfrm>
        </p:spPr>
      </p:pic>
      <p:sp>
        <p:nvSpPr>
          <p:cNvPr id="8" name="矩形 7">
            <a:extLst>
              <a:ext uri="{FF2B5EF4-FFF2-40B4-BE49-F238E27FC236}">
                <a16:creationId xmlns:a16="http://schemas.microsoft.com/office/drawing/2014/main" id="{65C1500A-54AF-41DF-A2F9-5BB6CA2BF836}"/>
              </a:ext>
            </a:extLst>
          </p:cNvPr>
          <p:cNvSpPr/>
          <p:nvPr/>
        </p:nvSpPr>
        <p:spPr bwMode="auto">
          <a:xfrm>
            <a:off x="1060450" y="3543299"/>
            <a:ext cx="898524" cy="1298575"/>
          </a:xfrm>
          <a:prstGeom prst="rect">
            <a:avLst/>
          </a:prstGeom>
          <a:noFill/>
          <a:ln w="76200" cap="flat" cmpd="sng" algn="ctr">
            <a:solidFill>
              <a:srgbClr val="00FF00">
                <a:alpha val="40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9" name="矩形 8">
            <a:extLst>
              <a:ext uri="{FF2B5EF4-FFF2-40B4-BE49-F238E27FC236}">
                <a16:creationId xmlns:a16="http://schemas.microsoft.com/office/drawing/2014/main" id="{4281D6F1-5B62-49EC-A064-57B1AEF7A0EC}"/>
              </a:ext>
            </a:extLst>
          </p:cNvPr>
          <p:cNvSpPr/>
          <p:nvPr/>
        </p:nvSpPr>
        <p:spPr bwMode="auto">
          <a:xfrm>
            <a:off x="6954613" y="3986014"/>
            <a:ext cx="1030511" cy="1538486"/>
          </a:xfrm>
          <a:prstGeom prst="rect">
            <a:avLst/>
          </a:prstGeom>
          <a:noFill/>
          <a:ln w="76200" cap="flat" cmpd="sng" algn="ctr">
            <a:solidFill>
              <a:srgbClr val="00FF00">
                <a:alpha val="40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cxnSp>
        <p:nvCxnSpPr>
          <p:cNvPr id="4" name="直接箭头连接符 3">
            <a:extLst>
              <a:ext uri="{FF2B5EF4-FFF2-40B4-BE49-F238E27FC236}">
                <a16:creationId xmlns:a16="http://schemas.microsoft.com/office/drawing/2014/main" id="{5A661EB2-E91B-41A9-9DFC-A9312D15ABF3}"/>
              </a:ext>
            </a:extLst>
          </p:cNvPr>
          <p:cNvCxnSpPr/>
          <p:nvPr/>
        </p:nvCxnSpPr>
        <p:spPr bwMode="auto">
          <a:xfrm>
            <a:off x="3097174" y="3647405"/>
            <a:ext cx="504056" cy="0"/>
          </a:xfrm>
          <a:prstGeom prst="straightConnector1">
            <a:avLst/>
          </a:prstGeom>
          <a:solidFill>
            <a:srgbClr val="FFFFFF"/>
          </a:solidFill>
          <a:ln w="28575" cap="flat" cmpd="sng" algn="ctr">
            <a:solidFill>
              <a:srgbClr val="FF0000">
                <a:alpha val="40000"/>
              </a:srgbClr>
            </a:solidFill>
            <a:prstDash val="solid"/>
            <a:round/>
            <a:headEnd type="none" w="med" len="med"/>
            <a:tailEnd type="triangle" w="med" len="lg"/>
          </a:ln>
          <a:effectLst/>
        </p:spPr>
      </p:cxnSp>
      <p:cxnSp>
        <p:nvCxnSpPr>
          <p:cNvPr id="12" name="直接箭头连接符 11">
            <a:extLst>
              <a:ext uri="{FF2B5EF4-FFF2-40B4-BE49-F238E27FC236}">
                <a16:creationId xmlns:a16="http://schemas.microsoft.com/office/drawing/2014/main" id="{3D4991A8-058F-4546-A32C-8975FC53B472}"/>
              </a:ext>
            </a:extLst>
          </p:cNvPr>
          <p:cNvCxnSpPr/>
          <p:nvPr/>
        </p:nvCxnSpPr>
        <p:spPr bwMode="auto">
          <a:xfrm>
            <a:off x="3093905" y="4016299"/>
            <a:ext cx="504056" cy="0"/>
          </a:xfrm>
          <a:prstGeom prst="straightConnector1">
            <a:avLst/>
          </a:prstGeom>
          <a:solidFill>
            <a:srgbClr val="FFFFFF"/>
          </a:solidFill>
          <a:ln w="28575" cap="flat" cmpd="sng" algn="ctr">
            <a:solidFill>
              <a:srgbClr val="FF0000">
                <a:alpha val="40000"/>
              </a:srgbClr>
            </a:solidFill>
            <a:prstDash val="solid"/>
            <a:round/>
            <a:headEnd type="none" w="med" len="med"/>
            <a:tailEnd type="triangle" w="med" len="lg"/>
          </a:ln>
          <a:effectLst/>
        </p:spPr>
      </p:cxnSp>
      <p:cxnSp>
        <p:nvCxnSpPr>
          <p:cNvPr id="13" name="直接箭头连接符 12">
            <a:extLst>
              <a:ext uri="{FF2B5EF4-FFF2-40B4-BE49-F238E27FC236}">
                <a16:creationId xmlns:a16="http://schemas.microsoft.com/office/drawing/2014/main" id="{FE4C1CFD-0769-47D0-B616-CD3E94855A45}"/>
              </a:ext>
            </a:extLst>
          </p:cNvPr>
          <p:cNvCxnSpPr/>
          <p:nvPr/>
        </p:nvCxnSpPr>
        <p:spPr bwMode="auto">
          <a:xfrm>
            <a:off x="3062213" y="4528168"/>
            <a:ext cx="504056" cy="0"/>
          </a:xfrm>
          <a:prstGeom prst="straightConnector1">
            <a:avLst/>
          </a:prstGeom>
          <a:solidFill>
            <a:srgbClr val="FFFFFF"/>
          </a:solidFill>
          <a:ln w="28575" cap="flat" cmpd="sng" algn="ctr">
            <a:solidFill>
              <a:srgbClr val="FF0000">
                <a:alpha val="40000"/>
              </a:srgbClr>
            </a:solidFill>
            <a:prstDash val="solid"/>
            <a:round/>
            <a:headEnd type="none" w="med" len="med"/>
            <a:tailEnd type="triangle" w="med" len="lg"/>
          </a:ln>
          <a:effectLst/>
        </p:spPr>
      </p:cxnSp>
      <p:sp>
        <p:nvSpPr>
          <p:cNvPr id="14" name="矩形 13">
            <a:extLst>
              <a:ext uri="{FF2B5EF4-FFF2-40B4-BE49-F238E27FC236}">
                <a16:creationId xmlns:a16="http://schemas.microsoft.com/office/drawing/2014/main" id="{4450DAC2-92F9-4782-89CB-B746CCC371D4}"/>
              </a:ext>
            </a:extLst>
          </p:cNvPr>
          <p:cNvSpPr/>
          <p:nvPr/>
        </p:nvSpPr>
        <p:spPr bwMode="auto">
          <a:xfrm>
            <a:off x="3722190" y="3429000"/>
            <a:ext cx="1223666" cy="1728788"/>
          </a:xfrm>
          <a:prstGeom prst="rect">
            <a:avLst/>
          </a:prstGeom>
          <a:noFill/>
          <a:ln w="76200" cap="flat" cmpd="sng" algn="ctr">
            <a:solidFill>
              <a:srgbClr val="FF6600">
                <a:alpha val="30196"/>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3" name="矩形 2">
            <a:extLst>
              <a:ext uri="{FF2B5EF4-FFF2-40B4-BE49-F238E27FC236}">
                <a16:creationId xmlns:a16="http://schemas.microsoft.com/office/drawing/2014/main" id="{53A1E719-1244-4C98-B19E-1C3076C17733}"/>
              </a:ext>
            </a:extLst>
          </p:cNvPr>
          <p:cNvSpPr/>
          <p:nvPr/>
        </p:nvSpPr>
        <p:spPr>
          <a:xfrm>
            <a:off x="251520" y="5949280"/>
            <a:ext cx="2903359" cy="461665"/>
          </a:xfrm>
          <a:prstGeom prst="rect">
            <a:avLst/>
          </a:prstGeom>
          <a:solidFill>
            <a:srgbClr val="FFFFCC"/>
          </a:solidFill>
          <a:ln w="19050">
            <a:solidFill>
              <a:srgbClr val="FF6600"/>
            </a:solidFill>
          </a:ln>
          <a:effectLst>
            <a:outerShdw blurRad="50800" dist="38100" dir="2700000" algn="tl" rotWithShape="0">
              <a:prstClr val="black">
                <a:alpha val="40000"/>
              </a:prstClr>
            </a:outerShdw>
          </a:effectLst>
        </p:spPr>
        <p:txBody>
          <a:bodyPr wrap="none">
            <a:spAutoFit/>
          </a:bodyPr>
          <a:lstStyle/>
          <a:p>
            <a:pPr algn="l"/>
            <a:r>
              <a:rPr lang="en-US" altLang="zh-CN" b="0" dirty="0" err="1">
                <a:solidFill>
                  <a:srgbClr val="C00000"/>
                </a:solidFill>
                <a:latin typeface="Consolas" panose="020B0609020204030204" pitchFamily="49" charset="0"/>
              </a:rPr>
              <a:t>ld</a:t>
            </a:r>
            <a:r>
              <a:rPr lang="en-US" altLang="zh-CN" b="0" dirty="0">
                <a:solidFill>
                  <a:srgbClr val="C00000"/>
                </a:solidFill>
                <a:latin typeface="Consolas" panose="020B0609020204030204" pitchFamily="49" charset="0"/>
              </a:rPr>
              <a:t> x1,offset(x2)</a:t>
            </a:r>
            <a:endParaRPr lang="zh-CN" altLang="en-US" dirty="0">
              <a:solidFill>
                <a:srgbClr val="C00000"/>
              </a:solidFill>
            </a:endParaRPr>
          </a:p>
        </p:txBody>
      </p:sp>
      <p:sp>
        <p:nvSpPr>
          <p:cNvPr id="15" name="矩形 14">
            <a:extLst>
              <a:ext uri="{FF2B5EF4-FFF2-40B4-BE49-F238E27FC236}">
                <a16:creationId xmlns:a16="http://schemas.microsoft.com/office/drawing/2014/main" id="{D99F8DB1-5C10-4B63-A8CB-42CBE06131FE}"/>
              </a:ext>
            </a:extLst>
          </p:cNvPr>
          <p:cNvSpPr/>
          <p:nvPr/>
        </p:nvSpPr>
        <p:spPr>
          <a:xfrm>
            <a:off x="767151" y="3113840"/>
            <a:ext cx="1281120" cy="400110"/>
          </a:xfrm>
          <a:prstGeom prst="rect">
            <a:avLst/>
          </a:prstGeom>
        </p:spPr>
        <p:txBody>
          <a:bodyPr wrap="none">
            <a:spAutoFit/>
          </a:bodyPr>
          <a:lstStyle/>
          <a:p>
            <a:r>
              <a:rPr lang="zh-CN" altLang="en-US" sz="2000" dirty="0">
                <a:solidFill>
                  <a:srgbClr val="FF0000"/>
                </a:solidFill>
              </a:rPr>
              <a:t>① 取指令</a:t>
            </a:r>
          </a:p>
        </p:txBody>
      </p:sp>
      <p:sp>
        <p:nvSpPr>
          <p:cNvPr id="16" name="矩形 15">
            <a:extLst>
              <a:ext uri="{FF2B5EF4-FFF2-40B4-BE49-F238E27FC236}">
                <a16:creationId xmlns:a16="http://schemas.microsoft.com/office/drawing/2014/main" id="{F577BFD3-D8C2-4311-AD59-AD533800E9A5}"/>
              </a:ext>
            </a:extLst>
          </p:cNvPr>
          <p:cNvSpPr/>
          <p:nvPr/>
        </p:nvSpPr>
        <p:spPr>
          <a:xfrm>
            <a:off x="2001412" y="358549"/>
            <a:ext cx="1723549" cy="400110"/>
          </a:xfrm>
          <a:prstGeom prst="rect">
            <a:avLst/>
          </a:prstGeom>
        </p:spPr>
        <p:txBody>
          <a:bodyPr wrap="none">
            <a:spAutoFit/>
          </a:bodyPr>
          <a:lstStyle/>
          <a:p>
            <a:r>
              <a:rPr lang="zh-CN" altLang="en-US" sz="2000" dirty="0">
                <a:solidFill>
                  <a:srgbClr val="FF0000"/>
                </a:solidFill>
              </a:rPr>
              <a:t>① </a:t>
            </a:r>
            <a:r>
              <a:rPr lang="en-US" altLang="zh-CN" sz="2000" dirty="0">
                <a:solidFill>
                  <a:srgbClr val="FF0000"/>
                </a:solidFill>
              </a:rPr>
              <a:t>PC</a:t>
            </a:r>
            <a:r>
              <a:rPr lang="en-US" altLang="zh-CN" sz="2000" dirty="0">
                <a:solidFill>
                  <a:srgbClr val="FF0000"/>
                </a:solidFill>
                <a:latin typeface="宋体" panose="02010600030101010101" pitchFamily="2" charset="-122"/>
              </a:rPr>
              <a:t>←</a:t>
            </a:r>
            <a:r>
              <a:rPr lang="en-US" altLang="zh-CN" sz="2000" dirty="0">
                <a:solidFill>
                  <a:srgbClr val="FF0000"/>
                </a:solidFill>
              </a:rPr>
              <a:t>PC+4</a:t>
            </a:r>
            <a:endParaRPr lang="zh-CN" altLang="en-US" sz="2000" dirty="0">
              <a:solidFill>
                <a:srgbClr val="FF0000"/>
              </a:solidFill>
            </a:endParaRPr>
          </a:p>
        </p:txBody>
      </p:sp>
      <p:sp>
        <p:nvSpPr>
          <p:cNvPr id="17" name="矩形 16">
            <a:extLst>
              <a:ext uri="{FF2B5EF4-FFF2-40B4-BE49-F238E27FC236}">
                <a16:creationId xmlns:a16="http://schemas.microsoft.com/office/drawing/2014/main" id="{6D72B3C6-B413-40EA-8FCD-6AD550308E13}"/>
              </a:ext>
            </a:extLst>
          </p:cNvPr>
          <p:cNvSpPr/>
          <p:nvPr/>
        </p:nvSpPr>
        <p:spPr>
          <a:xfrm>
            <a:off x="2065511" y="3123212"/>
            <a:ext cx="1795683" cy="400110"/>
          </a:xfrm>
          <a:prstGeom prst="rect">
            <a:avLst/>
          </a:prstGeom>
          <a:solidFill>
            <a:srgbClr val="FFFFCC"/>
          </a:solidFill>
          <a:effectLst>
            <a:softEdge rad="76200"/>
          </a:effectLst>
        </p:spPr>
        <p:txBody>
          <a:bodyPr wrap="none">
            <a:spAutoFit/>
          </a:bodyPr>
          <a:lstStyle/>
          <a:p>
            <a:r>
              <a:rPr lang="zh-CN" altLang="en-US" sz="2000" dirty="0">
                <a:solidFill>
                  <a:srgbClr val="FF0000"/>
                </a:solidFill>
              </a:rPr>
              <a:t>② 读x2寄存器</a:t>
            </a:r>
          </a:p>
        </p:txBody>
      </p:sp>
      <p:sp>
        <p:nvSpPr>
          <p:cNvPr id="18" name="矩形 17">
            <a:extLst>
              <a:ext uri="{FF2B5EF4-FFF2-40B4-BE49-F238E27FC236}">
                <a16:creationId xmlns:a16="http://schemas.microsoft.com/office/drawing/2014/main" id="{4ABD92E4-BE23-4C23-BA67-93240C20A52F}"/>
              </a:ext>
            </a:extLst>
          </p:cNvPr>
          <p:cNvSpPr/>
          <p:nvPr/>
        </p:nvSpPr>
        <p:spPr>
          <a:xfrm>
            <a:off x="5343960" y="3343244"/>
            <a:ext cx="1539203" cy="400110"/>
          </a:xfrm>
          <a:prstGeom prst="rect">
            <a:avLst/>
          </a:prstGeom>
        </p:spPr>
        <p:txBody>
          <a:bodyPr wrap="none">
            <a:spAutoFit/>
          </a:bodyPr>
          <a:lstStyle/>
          <a:p>
            <a:r>
              <a:rPr lang="zh-CN" altLang="en-US" sz="2000" dirty="0">
                <a:solidFill>
                  <a:srgbClr val="FF0000"/>
                </a:solidFill>
              </a:rPr>
              <a:t>③ 加法运算</a:t>
            </a:r>
          </a:p>
        </p:txBody>
      </p:sp>
      <p:sp>
        <p:nvSpPr>
          <p:cNvPr id="19" name="矩形 18">
            <a:extLst>
              <a:ext uri="{FF2B5EF4-FFF2-40B4-BE49-F238E27FC236}">
                <a16:creationId xmlns:a16="http://schemas.microsoft.com/office/drawing/2014/main" id="{5C3A76AA-16F3-4BE8-B312-29FF75ECDFEF}"/>
              </a:ext>
            </a:extLst>
          </p:cNvPr>
          <p:cNvSpPr/>
          <p:nvPr/>
        </p:nvSpPr>
        <p:spPr>
          <a:xfrm>
            <a:off x="6096799" y="6291664"/>
            <a:ext cx="2569934" cy="400110"/>
          </a:xfrm>
          <a:prstGeom prst="rect">
            <a:avLst/>
          </a:prstGeom>
        </p:spPr>
        <p:txBody>
          <a:bodyPr wrap="none">
            <a:spAutoFit/>
          </a:bodyPr>
          <a:lstStyle/>
          <a:p>
            <a:r>
              <a:rPr lang="zh-CN" altLang="en-US" sz="2000" dirty="0">
                <a:solidFill>
                  <a:srgbClr val="FF0000"/>
                </a:solidFill>
              </a:rPr>
              <a:t>⑤ 结果写入寄存器x1</a:t>
            </a:r>
          </a:p>
        </p:txBody>
      </p:sp>
      <p:sp>
        <p:nvSpPr>
          <p:cNvPr id="20" name="矩形 19">
            <a:extLst>
              <a:ext uri="{FF2B5EF4-FFF2-40B4-BE49-F238E27FC236}">
                <a16:creationId xmlns:a16="http://schemas.microsoft.com/office/drawing/2014/main" id="{6EFAA09F-9289-436D-93E1-E173FC1F2343}"/>
              </a:ext>
            </a:extLst>
          </p:cNvPr>
          <p:cNvSpPr/>
          <p:nvPr/>
        </p:nvSpPr>
        <p:spPr>
          <a:xfrm>
            <a:off x="2086970" y="5167142"/>
            <a:ext cx="3021981" cy="400110"/>
          </a:xfrm>
          <a:prstGeom prst="rect">
            <a:avLst/>
          </a:prstGeom>
          <a:solidFill>
            <a:srgbClr val="FFFFCC"/>
          </a:solidFill>
          <a:effectLst>
            <a:softEdge rad="76200"/>
          </a:effectLst>
        </p:spPr>
        <p:txBody>
          <a:bodyPr wrap="none">
            <a:spAutoFit/>
          </a:bodyPr>
          <a:lstStyle/>
          <a:p>
            <a:r>
              <a:rPr lang="zh-CN" altLang="en-US" sz="2000" dirty="0">
                <a:solidFill>
                  <a:srgbClr val="0000FF"/>
                </a:solidFill>
              </a:rPr>
              <a:t>符号位扩展的</a:t>
            </a:r>
            <a:r>
              <a:rPr lang="en-US" altLang="zh-CN" sz="2000" dirty="0">
                <a:solidFill>
                  <a:srgbClr val="0000FF"/>
                </a:solidFill>
              </a:rPr>
              <a:t>12</a:t>
            </a:r>
            <a:r>
              <a:rPr lang="zh-CN" altLang="en-US" sz="2000" dirty="0">
                <a:solidFill>
                  <a:srgbClr val="0000FF"/>
                </a:solidFill>
              </a:rPr>
              <a:t>位立即数</a:t>
            </a:r>
          </a:p>
        </p:txBody>
      </p:sp>
      <p:sp>
        <p:nvSpPr>
          <p:cNvPr id="21" name="矩形 20">
            <a:extLst>
              <a:ext uri="{FF2B5EF4-FFF2-40B4-BE49-F238E27FC236}">
                <a16:creationId xmlns:a16="http://schemas.microsoft.com/office/drawing/2014/main" id="{2DE43419-CEF0-4FBA-A2DE-B7B9C3429F12}"/>
              </a:ext>
            </a:extLst>
          </p:cNvPr>
          <p:cNvSpPr/>
          <p:nvPr/>
        </p:nvSpPr>
        <p:spPr>
          <a:xfrm>
            <a:off x="4209912" y="3821389"/>
            <a:ext cx="1731564" cy="400110"/>
          </a:xfrm>
          <a:prstGeom prst="rect">
            <a:avLst/>
          </a:prstGeom>
          <a:solidFill>
            <a:srgbClr val="FFFFCC"/>
          </a:solidFill>
          <a:effectLst>
            <a:softEdge rad="76200"/>
          </a:effectLst>
        </p:spPr>
        <p:txBody>
          <a:bodyPr wrap="none">
            <a:spAutoFit/>
          </a:bodyPr>
          <a:lstStyle/>
          <a:p>
            <a:r>
              <a:rPr lang="zh-CN" altLang="en-US" sz="2000" dirty="0">
                <a:solidFill>
                  <a:srgbClr val="0000FF"/>
                </a:solidFill>
              </a:rPr>
              <a:t>x2寄存器数据</a:t>
            </a:r>
          </a:p>
        </p:txBody>
      </p:sp>
      <p:sp>
        <p:nvSpPr>
          <p:cNvPr id="22" name="矩形 21">
            <a:extLst>
              <a:ext uri="{FF2B5EF4-FFF2-40B4-BE49-F238E27FC236}">
                <a16:creationId xmlns:a16="http://schemas.microsoft.com/office/drawing/2014/main" id="{41439CCE-0705-484D-B796-9F68EB4E41D3}"/>
              </a:ext>
            </a:extLst>
          </p:cNvPr>
          <p:cNvSpPr/>
          <p:nvPr/>
        </p:nvSpPr>
        <p:spPr>
          <a:xfrm>
            <a:off x="7046124" y="3295898"/>
            <a:ext cx="1281120" cy="707886"/>
          </a:xfrm>
          <a:prstGeom prst="rect">
            <a:avLst/>
          </a:prstGeom>
        </p:spPr>
        <p:txBody>
          <a:bodyPr wrap="none">
            <a:spAutoFit/>
          </a:bodyPr>
          <a:lstStyle/>
          <a:p>
            <a:pPr algn="r"/>
            <a:r>
              <a:rPr lang="zh-CN" altLang="en-US" sz="2000" dirty="0">
                <a:solidFill>
                  <a:srgbClr val="FF0000"/>
                </a:solidFill>
              </a:rPr>
              <a:t>④ 读数据</a:t>
            </a:r>
            <a:br>
              <a:rPr lang="en-US" altLang="zh-CN" sz="2000" dirty="0">
                <a:solidFill>
                  <a:srgbClr val="FF0000"/>
                </a:solidFill>
              </a:rPr>
            </a:br>
            <a:r>
              <a:rPr lang="zh-CN" altLang="en-US" sz="2000" dirty="0">
                <a:solidFill>
                  <a:srgbClr val="FF0000"/>
                </a:solidFill>
              </a:rPr>
              <a:t>存储器</a:t>
            </a:r>
          </a:p>
        </p:txBody>
      </p:sp>
    </p:spTree>
    <p:extLst>
      <p:ext uri="{BB962C8B-B14F-4D97-AF65-F5344CB8AC3E}">
        <p14:creationId xmlns:p14="http://schemas.microsoft.com/office/powerpoint/2010/main" val="359502039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fltVal val="0"/>
                                          </p:val>
                                        </p:tav>
                                        <p:tav tm="100000">
                                          <p:val>
                                            <p:strVal val="#ppt_h"/>
                                          </p:val>
                                        </p:tav>
                                      </p:tavLst>
                                    </p:anim>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p:cTn id="20" dur="500" fill="hold"/>
                                        <p:tgtEl>
                                          <p:spTgt spid="17"/>
                                        </p:tgtEl>
                                        <p:attrNameLst>
                                          <p:attrName>ppt_w</p:attrName>
                                        </p:attrNameLst>
                                      </p:cBhvr>
                                      <p:tavLst>
                                        <p:tav tm="0">
                                          <p:val>
                                            <p:fltVal val="0"/>
                                          </p:val>
                                        </p:tav>
                                        <p:tav tm="100000">
                                          <p:val>
                                            <p:strVal val="#ppt_w"/>
                                          </p:val>
                                        </p:tav>
                                      </p:tavLst>
                                    </p:anim>
                                    <p:anim calcmode="lin" valueType="num">
                                      <p:cBhvr>
                                        <p:cTn id="21" dur="500" fill="hold"/>
                                        <p:tgtEl>
                                          <p:spTgt spid="17"/>
                                        </p:tgtEl>
                                        <p:attrNameLst>
                                          <p:attrName>ppt_h</p:attrName>
                                        </p:attrNameLst>
                                      </p:cBhvr>
                                      <p:tavLst>
                                        <p:tav tm="0">
                                          <p:val>
                                            <p:fltVal val="0"/>
                                          </p:val>
                                        </p:tav>
                                        <p:tav tm="100000">
                                          <p:val>
                                            <p:strVal val="#ppt_h"/>
                                          </p:val>
                                        </p:tav>
                                      </p:tavLst>
                                    </p:anim>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ppt_w</p:attrName>
                                        </p:attrNameLst>
                                      </p:cBhvr>
                                      <p:tavLst>
                                        <p:tav tm="0">
                                          <p:val>
                                            <p:fltVal val="0"/>
                                          </p:val>
                                        </p:tav>
                                        <p:tav tm="100000">
                                          <p:val>
                                            <p:strVal val="#ppt_w"/>
                                          </p:val>
                                        </p:tav>
                                      </p:tavLst>
                                    </p:anim>
                                    <p:anim calcmode="lin" valueType="num">
                                      <p:cBhvr>
                                        <p:cTn id="28" dur="500" fill="hold"/>
                                        <p:tgtEl>
                                          <p:spTgt spid="21"/>
                                        </p:tgtEl>
                                        <p:attrNameLst>
                                          <p:attrName>ppt_h</p:attrName>
                                        </p:attrNameLst>
                                      </p:cBhvr>
                                      <p:tavLst>
                                        <p:tav tm="0">
                                          <p:val>
                                            <p:fltVal val="0"/>
                                          </p:val>
                                        </p:tav>
                                        <p:tav tm="100000">
                                          <p:val>
                                            <p:strVal val="#ppt_h"/>
                                          </p:val>
                                        </p:tav>
                                      </p:tavLst>
                                    </p:anim>
                                    <p:animEffect transition="in" filter="fade">
                                      <p:cBhvr>
                                        <p:cTn id="29" dur="500"/>
                                        <p:tgtEl>
                                          <p:spTgt spid="21"/>
                                        </p:tgtEl>
                                      </p:cBhvr>
                                    </p:animEffect>
                                  </p:childTnLst>
                                </p:cTn>
                              </p:par>
                            </p:childTnLst>
                          </p:cTn>
                        </p:par>
                        <p:par>
                          <p:cTn id="30" fill="hold">
                            <p:stCondLst>
                              <p:cond delay="500"/>
                            </p:stCondLst>
                            <p:childTnLst>
                              <p:par>
                                <p:cTn id="31" presetID="53" presetClass="entr" presetSubtype="16"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ppt_w</p:attrName>
                                        </p:attrNameLst>
                                      </p:cBhvr>
                                      <p:tavLst>
                                        <p:tav tm="0">
                                          <p:val>
                                            <p:fltVal val="0"/>
                                          </p:val>
                                        </p:tav>
                                        <p:tav tm="100000">
                                          <p:val>
                                            <p:strVal val="#ppt_w"/>
                                          </p:val>
                                        </p:tav>
                                      </p:tavLst>
                                    </p:anim>
                                    <p:anim calcmode="lin" valueType="num">
                                      <p:cBhvr>
                                        <p:cTn id="34" dur="500" fill="hold"/>
                                        <p:tgtEl>
                                          <p:spTgt spid="20"/>
                                        </p:tgtEl>
                                        <p:attrNameLst>
                                          <p:attrName>ppt_h</p:attrName>
                                        </p:attrNameLst>
                                      </p:cBhvr>
                                      <p:tavLst>
                                        <p:tav tm="0">
                                          <p:val>
                                            <p:fltVal val="0"/>
                                          </p:val>
                                        </p:tav>
                                        <p:tav tm="100000">
                                          <p:val>
                                            <p:strVal val="#ppt_h"/>
                                          </p:val>
                                        </p:tav>
                                      </p:tavLst>
                                    </p:anim>
                                    <p:animEffect transition="in" filter="fade">
                                      <p:cBhvr>
                                        <p:cTn id="35" dur="5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500" fill="hold"/>
                                        <p:tgtEl>
                                          <p:spTgt spid="18"/>
                                        </p:tgtEl>
                                        <p:attrNameLst>
                                          <p:attrName>ppt_w</p:attrName>
                                        </p:attrNameLst>
                                      </p:cBhvr>
                                      <p:tavLst>
                                        <p:tav tm="0">
                                          <p:val>
                                            <p:fltVal val="0"/>
                                          </p:val>
                                        </p:tav>
                                        <p:tav tm="100000">
                                          <p:val>
                                            <p:strVal val="#ppt_w"/>
                                          </p:val>
                                        </p:tav>
                                      </p:tavLst>
                                    </p:anim>
                                    <p:anim calcmode="lin" valueType="num">
                                      <p:cBhvr>
                                        <p:cTn id="41" dur="500" fill="hold"/>
                                        <p:tgtEl>
                                          <p:spTgt spid="18"/>
                                        </p:tgtEl>
                                        <p:attrNameLst>
                                          <p:attrName>ppt_h</p:attrName>
                                        </p:attrNameLst>
                                      </p:cBhvr>
                                      <p:tavLst>
                                        <p:tav tm="0">
                                          <p:val>
                                            <p:fltVal val="0"/>
                                          </p:val>
                                        </p:tav>
                                        <p:tav tm="100000">
                                          <p:val>
                                            <p:strVal val="#ppt_h"/>
                                          </p:val>
                                        </p:tav>
                                      </p:tavLst>
                                    </p:anim>
                                    <p:animEffect transition="in" filter="fade">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p:cTn id="47" dur="500" fill="hold"/>
                                        <p:tgtEl>
                                          <p:spTgt spid="22"/>
                                        </p:tgtEl>
                                        <p:attrNameLst>
                                          <p:attrName>ppt_w</p:attrName>
                                        </p:attrNameLst>
                                      </p:cBhvr>
                                      <p:tavLst>
                                        <p:tav tm="0">
                                          <p:val>
                                            <p:fltVal val="0"/>
                                          </p:val>
                                        </p:tav>
                                        <p:tav tm="100000">
                                          <p:val>
                                            <p:strVal val="#ppt_w"/>
                                          </p:val>
                                        </p:tav>
                                      </p:tavLst>
                                    </p:anim>
                                    <p:anim calcmode="lin" valueType="num">
                                      <p:cBhvr>
                                        <p:cTn id="48" dur="500" fill="hold"/>
                                        <p:tgtEl>
                                          <p:spTgt spid="22"/>
                                        </p:tgtEl>
                                        <p:attrNameLst>
                                          <p:attrName>ppt_h</p:attrName>
                                        </p:attrNameLst>
                                      </p:cBhvr>
                                      <p:tavLst>
                                        <p:tav tm="0">
                                          <p:val>
                                            <p:fltVal val="0"/>
                                          </p:val>
                                        </p:tav>
                                        <p:tav tm="100000">
                                          <p:val>
                                            <p:strVal val="#ppt_h"/>
                                          </p:val>
                                        </p:tav>
                                      </p:tavLst>
                                    </p:anim>
                                    <p:animEffect transition="in" filter="fade">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19"/>
                                        </p:tgtEl>
                                        <p:attrNameLst>
                                          <p:attrName>style.visibility</p:attrName>
                                        </p:attrNameLst>
                                      </p:cBhvr>
                                      <p:to>
                                        <p:strVal val="visible"/>
                                      </p:to>
                                    </p:set>
                                    <p:anim calcmode="lin" valueType="num">
                                      <p:cBhvr>
                                        <p:cTn id="54" dur="500" fill="hold"/>
                                        <p:tgtEl>
                                          <p:spTgt spid="19"/>
                                        </p:tgtEl>
                                        <p:attrNameLst>
                                          <p:attrName>ppt_w</p:attrName>
                                        </p:attrNameLst>
                                      </p:cBhvr>
                                      <p:tavLst>
                                        <p:tav tm="0">
                                          <p:val>
                                            <p:fltVal val="0"/>
                                          </p:val>
                                        </p:tav>
                                        <p:tav tm="100000">
                                          <p:val>
                                            <p:strVal val="#ppt_w"/>
                                          </p:val>
                                        </p:tav>
                                      </p:tavLst>
                                    </p:anim>
                                    <p:anim calcmode="lin" valueType="num">
                                      <p:cBhvr>
                                        <p:cTn id="55" dur="500" fill="hold"/>
                                        <p:tgtEl>
                                          <p:spTgt spid="19"/>
                                        </p:tgtEl>
                                        <p:attrNameLst>
                                          <p:attrName>ppt_h</p:attrName>
                                        </p:attrNameLst>
                                      </p:cBhvr>
                                      <p:tavLst>
                                        <p:tav tm="0">
                                          <p:val>
                                            <p:fltVal val="0"/>
                                          </p:val>
                                        </p:tav>
                                        <p:tav tm="100000">
                                          <p:val>
                                            <p:strVal val="#ppt_h"/>
                                          </p:val>
                                        </p:tav>
                                      </p:tavLst>
                                    </p:anim>
                                    <p:animEffect transition="in" filter="fade">
                                      <p:cBhvr>
                                        <p:cTn id="5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animBg="1"/>
      <p:bldP spid="18" grpId="0"/>
      <p:bldP spid="19" grpId="0"/>
      <p:bldP spid="20" grpId="0" animBg="1"/>
      <p:bldP spid="21" grpId="0" animBg="1"/>
      <p:bldP spid="22"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4"/>
          <p:cNvSpPr>
            <a:spLocks noGrp="1"/>
          </p:cNvSpPr>
          <p:nvPr>
            <p:ph type="sldNum" sz="quarter" idx="11"/>
          </p:nvPr>
        </p:nvSpPr>
        <p:spPr/>
        <p:txBody>
          <a:bodyPr/>
          <a:lstStyle/>
          <a:p>
            <a:fld id="{DCAD0BBD-38B7-42C7-8943-0DCD852B5648}" type="slidenum">
              <a:rPr lang="zh-CN" altLang="en-US"/>
              <a:pPr/>
              <a:t>110</a:t>
            </a:fld>
            <a:endParaRPr lang="en-US" altLang="zh-CN"/>
          </a:p>
        </p:txBody>
      </p:sp>
      <p:graphicFrame>
        <p:nvGraphicFramePr>
          <p:cNvPr id="1195433" name="Group 425"/>
          <p:cNvGraphicFramePr>
            <a:graphicFrameLocks noGrp="1"/>
          </p:cNvGraphicFramePr>
          <p:nvPr/>
        </p:nvGraphicFramePr>
        <p:xfrm>
          <a:off x="179958" y="1916832"/>
          <a:ext cx="8784530" cy="4511040"/>
        </p:xfrm>
        <a:graphic>
          <a:graphicData uri="http://schemas.openxmlformats.org/drawingml/2006/table">
            <a:tbl>
              <a:tblPr/>
              <a:tblGrid>
                <a:gridCol w="698500">
                  <a:extLst>
                    <a:ext uri="{9D8B030D-6E8A-4147-A177-3AD203B41FA5}">
                      <a16:colId xmlns:a16="http://schemas.microsoft.com/office/drawing/2014/main" val="20000"/>
                    </a:ext>
                  </a:extLst>
                </a:gridCol>
                <a:gridCol w="673100">
                  <a:extLst>
                    <a:ext uri="{9D8B030D-6E8A-4147-A177-3AD203B41FA5}">
                      <a16:colId xmlns:a16="http://schemas.microsoft.com/office/drawing/2014/main" val="20001"/>
                    </a:ext>
                  </a:extLst>
                </a:gridCol>
                <a:gridCol w="601663">
                  <a:extLst>
                    <a:ext uri="{9D8B030D-6E8A-4147-A177-3AD203B41FA5}">
                      <a16:colId xmlns:a16="http://schemas.microsoft.com/office/drawing/2014/main" val="20002"/>
                    </a:ext>
                  </a:extLst>
                </a:gridCol>
                <a:gridCol w="601662">
                  <a:extLst>
                    <a:ext uri="{9D8B030D-6E8A-4147-A177-3AD203B41FA5}">
                      <a16:colId xmlns:a16="http://schemas.microsoft.com/office/drawing/2014/main" val="20003"/>
                    </a:ext>
                  </a:extLst>
                </a:gridCol>
                <a:gridCol w="603250">
                  <a:extLst>
                    <a:ext uri="{9D8B030D-6E8A-4147-A177-3AD203B41FA5}">
                      <a16:colId xmlns:a16="http://schemas.microsoft.com/office/drawing/2014/main" val="20004"/>
                    </a:ext>
                  </a:extLst>
                </a:gridCol>
                <a:gridCol w="509588">
                  <a:extLst>
                    <a:ext uri="{9D8B030D-6E8A-4147-A177-3AD203B41FA5}">
                      <a16:colId xmlns:a16="http://schemas.microsoft.com/office/drawing/2014/main" val="20005"/>
                    </a:ext>
                  </a:extLst>
                </a:gridCol>
                <a:gridCol w="322262">
                  <a:extLst>
                    <a:ext uri="{9D8B030D-6E8A-4147-A177-3AD203B41FA5}">
                      <a16:colId xmlns:a16="http://schemas.microsoft.com/office/drawing/2014/main" val="20006"/>
                    </a:ext>
                  </a:extLst>
                </a:gridCol>
                <a:gridCol w="454025">
                  <a:extLst>
                    <a:ext uri="{9D8B030D-6E8A-4147-A177-3AD203B41FA5}">
                      <a16:colId xmlns:a16="http://schemas.microsoft.com/office/drawing/2014/main" val="20007"/>
                    </a:ext>
                  </a:extLst>
                </a:gridCol>
                <a:gridCol w="1955800">
                  <a:extLst>
                    <a:ext uri="{9D8B030D-6E8A-4147-A177-3AD203B41FA5}">
                      <a16:colId xmlns:a16="http://schemas.microsoft.com/office/drawing/2014/main" val="20008"/>
                    </a:ext>
                  </a:extLst>
                </a:gridCol>
                <a:gridCol w="2364680">
                  <a:extLst>
                    <a:ext uri="{9D8B030D-6E8A-4147-A177-3AD203B41FA5}">
                      <a16:colId xmlns:a16="http://schemas.microsoft.com/office/drawing/2014/main" val="20009"/>
                    </a:ext>
                  </a:extLst>
                </a:gridCol>
              </a:tblGrid>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微程序名</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地址</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微指令</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节拍</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微操作</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微命令</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0"/>
                  </a:ext>
                </a:extLst>
              </a:tr>
              <a:tr h="5016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取指</a:t>
                      </a: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000H</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001H</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002H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1011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1101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1001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1110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1011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1001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T2</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AR</a:t>
                      </a:r>
                      <a:r>
                        <a:rPr kumimoji="1" lang="en-US" altLang="zh-CN" sz="16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PC</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a:t>
                      </a:r>
                      <a:r>
                        <a:rPr kumimoji="1" lang="en-US" altLang="zh-CN" sz="1600" b="1" i="0" u="none" strike="noStrike" kern="1200" cap="none" normalizeH="0" baseline="0" dirty="0" err="1">
                          <a:ln>
                            <a:noFill/>
                          </a:ln>
                          <a:solidFill>
                            <a:schemeClr val="tx1"/>
                          </a:solidFill>
                          <a:effectLst/>
                          <a:latin typeface="宋体" pitchFamily="2" charset="-122"/>
                          <a:ea typeface="宋体" pitchFamily="2" charset="-122"/>
                          <a:cs typeface="Times New Roman" pitchFamily="18" charset="0"/>
                        </a:rPr>
                        <a:t>←</a:t>
                      </a: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Memory</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[AR]</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PC</a:t>
                      </a:r>
                      <a:r>
                        <a:rPr kumimoji="1" lang="en-US" altLang="zh-CN" sz="16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PC+I, IR</a:t>
                      </a:r>
                      <a:r>
                        <a:rPr kumimoji="1" lang="en-US" altLang="zh-CN" sz="16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DR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PC</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16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AR</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AR</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Mread</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DRS</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PC+1</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DRI</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16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IR</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911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MOV</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R0,</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X</a:t>
                      </a: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160H</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161H</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162H</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163H</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164H</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165H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1011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1101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0001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1011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1101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1001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1001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1011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1100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1110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1011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1001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T2</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T3</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T4</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T5</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AR</a:t>
                      </a:r>
                      <a:r>
                        <a:rPr kumimoji="1" lang="en-US" altLang="zh-CN" sz="16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IR</a:t>
                      </a:r>
                      <a:r>
                        <a:rPr kumimoji="1" lang="en-US" altLang="zh-CN" sz="1600" b="1" i="0" u="none" strike="noStrike" cap="none" normalizeH="0" baseline="0" dirty="0">
                          <a:ln>
                            <a:noFill/>
                          </a:ln>
                          <a:solidFill>
                            <a:schemeClr val="tx1"/>
                          </a:solidFill>
                          <a:effectLst/>
                          <a:latin typeface="宋体" pitchFamily="2" charset="-122"/>
                          <a:ea typeface="楷体" panose="02010609060101010101" pitchFamily="49" charset="-122"/>
                          <a:cs typeface="Times New Roman" pitchFamily="18" charset="0"/>
                        </a:rPr>
                        <a:t>(</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地址字段</a:t>
                      </a:r>
                      <a:r>
                        <a:rPr kumimoji="1" lang="en-US" altLang="zh-CN" sz="16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rPr>
                        <a:t>         </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rPr>
                        <a:t>DR</a:t>
                      </a:r>
                      <a:r>
                        <a:rPr kumimoji="1" lang="en-US" altLang="zh-CN" sz="1600" b="1" i="0" u="none" strike="noStrike" kern="1200" cap="none" normalizeH="0" baseline="0" dirty="0" err="1">
                          <a:ln>
                            <a:noFill/>
                          </a:ln>
                          <a:solidFill>
                            <a:schemeClr val="tx1"/>
                          </a:solidFill>
                          <a:effectLst/>
                          <a:latin typeface="宋体" pitchFamily="2" charset="-122"/>
                          <a:ea typeface="宋体" pitchFamily="2" charset="-122"/>
                          <a:cs typeface="Times New Roman" pitchFamily="18" charset="0"/>
                        </a:rPr>
                        <a:t>←</a:t>
                      </a: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rPr>
                        <a:t>Memory</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rPr>
                        <a:t>[AR]</a:t>
                      </a:r>
                    </a:p>
                    <a:p>
                      <a:pPr marL="0" marR="0" lvl="0" indent="0" algn="l" defTabSz="914400" rtl="0" eaLnBrk="0" fontAlgn="base" latinLnBrk="0" hangingPunct="0">
                        <a:lnSpc>
                          <a:spcPct val="100000"/>
                        </a:lnSpc>
                        <a:spcBef>
                          <a:spcPct val="0"/>
                        </a:spcBef>
                        <a:spcAft>
                          <a:spcPct val="0"/>
                        </a:spcAft>
                        <a:buClrTx/>
                        <a:buSzTx/>
                        <a:buFontTx/>
                        <a:buNone/>
                        <a:tabLst/>
                      </a:pPr>
                      <a:r>
                        <a:rPr kumimoji="1" lang="pt-BR" altLang="zh-CN" sz="1600" b="1" i="0" u="none" strike="noStrike" cap="none" normalizeH="0" baseline="0" dirty="0">
                          <a:ln>
                            <a:noFill/>
                          </a:ln>
                          <a:solidFill>
                            <a:schemeClr val="tx1"/>
                          </a:solidFill>
                          <a:effectLst/>
                          <a:latin typeface="Times New Roman" pitchFamily="18" charset="0"/>
                          <a:ea typeface="楷体" panose="02010609060101010101" pitchFamily="49" charset="-122"/>
                        </a:rPr>
                        <a:t>R0</a:t>
                      </a:r>
                      <a:r>
                        <a:rPr kumimoji="1" lang="pt-BR" altLang="zh-CN" sz="16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pt-BR" altLang="zh-CN" sz="1600" b="1" i="0" u="none" strike="noStrike" cap="none" normalizeH="0" baseline="0" dirty="0">
                          <a:ln>
                            <a:noFill/>
                          </a:ln>
                          <a:solidFill>
                            <a:schemeClr val="tx1"/>
                          </a:solidFill>
                          <a:effectLst/>
                          <a:latin typeface="Times New Roman" pitchFamily="18" charset="0"/>
                          <a:ea typeface="楷体" panose="02010609060101010101" pitchFamily="49" charset="-122"/>
                        </a:rPr>
                        <a:t>DR</a:t>
                      </a:r>
                      <a:endPar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pt-BR" altLang="zh-CN" sz="1600" b="1" i="0" u="none" strike="noStrike" cap="none" normalizeH="0" baseline="0" dirty="0">
                          <a:ln>
                            <a:noFill/>
                          </a:ln>
                          <a:solidFill>
                            <a:schemeClr val="tx1"/>
                          </a:solidFill>
                          <a:effectLst/>
                          <a:latin typeface="Times New Roman" pitchFamily="18" charset="0"/>
                          <a:ea typeface="楷体" panose="02010609060101010101" pitchFamily="49" charset="-122"/>
                        </a:rPr>
                        <a:t>AR</a:t>
                      </a:r>
                      <a:r>
                        <a:rPr kumimoji="1" lang="pt-BR" altLang="zh-CN" sz="16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pt-BR" altLang="zh-CN" sz="1600" b="1" i="0" u="none" strike="noStrike" cap="none" normalizeH="0" baseline="0" dirty="0">
                          <a:ln>
                            <a:noFill/>
                          </a:ln>
                          <a:solidFill>
                            <a:schemeClr val="tx1"/>
                          </a:solidFill>
                          <a:effectLst/>
                          <a:latin typeface="Times New Roman" pitchFamily="18" charset="0"/>
                          <a:ea typeface="楷体" panose="02010609060101010101" pitchFamily="49" charset="-122"/>
                        </a:rPr>
                        <a:t>PC</a:t>
                      </a:r>
                      <a:endPar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pt-BR" altLang="zh-CN" sz="1600" b="1" i="0" u="none" strike="noStrike" cap="none" normalizeH="0" baseline="0" dirty="0">
                          <a:ln>
                            <a:noFill/>
                          </a:ln>
                          <a:solidFill>
                            <a:schemeClr val="tx1"/>
                          </a:solidFill>
                          <a:effectLst/>
                          <a:latin typeface="Times New Roman" pitchFamily="18" charset="0"/>
                          <a:ea typeface="楷体" panose="02010609060101010101" pitchFamily="49" charset="-122"/>
                        </a:rPr>
                        <a:t>DR</a:t>
                      </a:r>
                      <a:r>
                        <a:rPr kumimoji="1" lang="pt-BR" altLang="zh-CN" sz="16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pt-BR" altLang="zh-CN" sz="1600" b="1" i="0" u="none" strike="noStrike" cap="none" normalizeH="0" baseline="0" dirty="0">
                          <a:ln>
                            <a:noFill/>
                          </a:ln>
                          <a:solidFill>
                            <a:schemeClr val="tx1"/>
                          </a:solidFill>
                          <a:effectLst/>
                          <a:latin typeface="Times New Roman" pitchFamily="18" charset="0"/>
                          <a:ea typeface="楷体" panose="02010609060101010101" pitchFamily="49" charset="-122"/>
                        </a:rPr>
                        <a:t>Memory[AR]</a:t>
                      </a:r>
                      <a:endPar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pt-BR" altLang="zh-CN" sz="1600" b="1" i="0" u="none" strike="noStrike" cap="none" normalizeH="0" baseline="0" dirty="0">
                          <a:ln>
                            <a:noFill/>
                          </a:ln>
                          <a:solidFill>
                            <a:schemeClr val="tx1"/>
                          </a:solidFill>
                          <a:effectLst/>
                          <a:latin typeface="Times New Roman" pitchFamily="18" charset="0"/>
                          <a:ea typeface="楷体" panose="02010609060101010101" pitchFamily="49" charset="-122"/>
                        </a:rPr>
                        <a:t>PC</a:t>
                      </a:r>
                      <a:r>
                        <a:rPr kumimoji="1" lang="pt-BR" altLang="zh-CN" sz="16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pt-BR" altLang="zh-CN" sz="1600" b="1" i="0" u="none" strike="noStrike" cap="none" normalizeH="0" baseline="0" dirty="0">
                          <a:ln>
                            <a:noFill/>
                          </a:ln>
                          <a:solidFill>
                            <a:schemeClr val="tx1"/>
                          </a:solidFill>
                          <a:effectLst/>
                          <a:latin typeface="Times New Roman" pitchFamily="18" charset="0"/>
                          <a:ea typeface="楷体" panose="02010609060101010101" pitchFamily="49" charset="-122"/>
                        </a:rPr>
                        <a:t>PC+I, IR</a:t>
                      </a:r>
                      <a:r>
                        <a:rPr kumimoji="1" lang="pt-BR" altLang="zh-CN" sz="16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pt-BR" altLang="zh-CN" sz="1600" b="1" i="0" u="none" strike="noStrike" cap="none" normalizeH="0" baseline="0" dirty="0">
                          <a:ln>
                            <a:noFill/>
                          </a:ln>
                          <a:solidFill>
                            <a:schemeClr val="tx1"/>
                          </a:solidFill>
                          <a:effectLst/>
                          <a:latin typeface="Times New Roman" pitchFamily="18" charset="0"/>
                          <a:ea typeface="楷体" panose="02010609060101010101" pitchFamily="49" charset="-122"/>
                        </a:rPr>
                        <a:t>DR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IR</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16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AR</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AR</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Mread</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DRS</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DRI</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16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R0</a:t>
                      </a:r>
                      <a:r>
                        <a:rPr kumimoji="1" lang="en-US" altLang="zh-CN" sz="16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PC</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16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AR</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AR</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Mread</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DRS</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PC+1</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DRI</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16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IR</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911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ADD</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R1,</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R0</a:t>
                      </a: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210H</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211H</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212H</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213H</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214H</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215H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1010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0010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1011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1101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1001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0001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0010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1010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1110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1011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0001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1001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T2</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T3</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T4</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T5</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s-E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Y</a:t>
                      </a:r>
                      <a:r>
                        <a:rPr kumimoji="1" lang="es-ES" altLang="zh-CN" sz="16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s-E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R0</a:t>
                      </a:r>
                      <a:endPar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s-E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Z</a:t>
                      </a:r>
                      <a:r>
                        <a:rPr kumimoji="1" lang="es-ES" altLang="zh-CN" sz="16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s-E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R1+Y</a:t>
                      </a:r>
                      <a:endPar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s-E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R1</a:t>
                      </a:r>
                      <a:r>
                        <a:rPr kumimoji="1" lang="es-ES" altLang="zh-CN" sz="16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s-E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Z</a:t>
                      </a:r>
                      <a:endPar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s-E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AR</a:t>
                      </a:r>
                      <a:r>
                        <a:rPr kumimoji="1" lang="es-ES" altLang="zh-CN" sz="16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s-E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PC</a:t>
                      </a:r>
                      <a:endPar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a:t>
                      </a:r>
                      <a:r>
                        <a:rPr kumimoji="1" lang="en-US" altLang="zh-CN" sz="1600" b="1" i="0" u="none" strike="noStrike" kern="1200" cap="none" normalizeH="0" baseline="0" dirty="0" err="1">
                          <a:ln>
                            <a:noFill/>
                          </a:ln>
                          <a:solidFill>
                            <a:schemeClr val="tx1"/>
                          </a:solidFill>
                          <a:effectLst/>
                          <a:latin typeface="宋体" pitchFamily="2" charset="-122"/>
                          <a:ea typeface="宋体" pitchFamily="2" charset="-122"/>
                          <a:cs typeface="Times New Roman" pitchFamily="18" charset="0"/>
                        </a:rPr>
                        <a:t>←</a:t>
                      </a: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Memory</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[AR]</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PC</a:t>
                      </a:r>
                      <a:r>
                        <a:rPr kumimoji="1" lang="en-US" altLang="zh-CN" sz="16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PC+I, IR</a:t>
                      </a:r>
                      <a:r>
                        <a:rPr kumimoji="1" lang="en-US" altLang="zh-CN" sz="16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DR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R0</a:t>
                      </a:r>
                      <a:r>
                        <a:rPr kumimoji="1" lang="en-US" altLang="zh-CN" sz="16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out </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Y</a:t>
                      </a:r>
                      <a:r>
                        <a:rPr kumimoji="1" lang="en-US" altLang="zh-CN" sz="16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R1</a:t>
                      </a:r>
                      <a:r>
                        <a:rPr kumimoji="1" lang="en-US" altLang="zh-CN" sz="16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ADD</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Z</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16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R1</a:t>
                      </a:r>
                      <a:r>
                        <a:rPr kumimoji="1" lang="en-US" altLang="zh-CN" sz="16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PC</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16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AR</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AR</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Mread</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DRS</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PC+1</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DRI</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16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IR</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bl>
          </a:graphicData>
        </a:graphic>
      </p:graphicFrame>
      <p:sp>
        <p:nvSpPr>
          <p:cNvPr id="1195434" name="Rectangle 426"/>
          <p:cNvSpPr>
            <a:spLocks noChangeArrowheads="1"/>
          </p:cNvSpPr>
          <p:nvPr/>
        </p:nvSpPr>
        <p:spPr bwMode="auto">
          <a:xfrm>
            <a:off x="1691680" y="1412875"/>
            <a:ext cx="2938463" cy="457200"/>
          </a:xfrm>
          <a:prstGeom prst="rect">
            <a:avLst/>
          </a:prstGeom>
          <a:noFill/>
          <a:ln w="28575" algn="ctr">
            <a:noFill/>
            <a:miter lim="800000"/>
            <a:headEnd/>
            <a:tailEnd/>
          </a:ln>
          <a:effectLst/>
        </p:spPr>
        <p:txBody>
          <a:bodyPr wrap="none" anchor="ctr">
            <a:spAutoFit/>
          </a:bodyPr>
          <a:lstStyle/>
          <a:p>
            <a:pPr algn="l"/>
            <a:r>
              <a:rPr kumimoji="1" lang="zh-CN" altLang="en-US" dirty="0">
                <a:solidFill>
                  <a:srgbClr val="0000FF"/>
                </a:solidFill>
                <a:ea typeface="楷体" panose="02010609060101010101" pitchFamily="49" charset="-122"/>
              </a:rPr>
              <a:t>表</a:t>
            </a:r>
            <a:r>
              <a:rPr kumimoji="1" lang="en-US" altLang="zh-CN" dirty="0">
                <a:solidFill>
                  <a:srgbClr val="0000FF"/>
                </a:solidFill>
                <a:ea typeface="楷体" panose="02010609060101010101" pitchFamily="49" charset="-122"/>
              </a:rPr>
              <a:t>6.7  </a:t>
            </a:r>
            <a:r>
              <a:rPr kumimoji="1" lang="zh-CN" altLang="en-US" dirty="0">
                <a:solidFill>
                  <a:srgbClr val="0000FF"/>
                </a:solidFill>
                <a:ea typeface="楷体" panose="02010609060101010101" pitchFamily="49" charset="-122"/>
              </a:rPr>
              <a:t>微程序段示例 </a:t>
            </a:r>
          </a:p>
        </p:txBody>
      </p:sp>
      <p:sp>
        <p:nvSpPr>
          <p:cNvPr id="1195436" name="Rectangle 428"/>
          <p:cNvSpPr>
            <a:spLocks noGrp="1" noChangeArrowheads="1"/>
          </p:cNvSpPr>
          <p:nvPr>
            <p:ph type="title"/>
          </p:nvPr>
        </p:nvSpPr>
        <p:spPr>
          <a:noFill/>
          <a:ln/>
        </p:spPr>
        <p:txBody>
          <a:bodyPr/>
          <a:lstStyle/>
          <a:p>
            <a:r>
              <a:rPr lang="en-US" altLang="zh-CN"/>
              <a:t>6.3.3 </a:t>
            </a:r>
            <a:r>
              <a:rPr lang="zh-CN" altLang="en-US">
                <a:solidFill>
                  <a:srgbClr val="CC0000"/>
                </a:solidFill>
              </a:rPr>
              <a:t>微程序</a:t>
            </a:r>
            <a:r>
              <a:rPr lang="zh-CN" altLang="en-US"/>
              <a:t>设计         </a:t>
            </a:r>
            <a:r>
              <a:rPr lang="en-US" altLang="zh-CN" sz="2800">
                <a:solidFill>
                  <a:srgbClr val="006600"/>
                </a:solidFill>
                <a:ea typeface="黑体" pitchFamily="2" charset="-122"/>
              </a:rPr>
              <a:t>2. </a:t>
            </a:r>
            <a:r>
              <a:rPr lang="zh-CN" altLang="en-US" sz="2800">
                <a:solidFill>
                  <a:srgbClr val="006600"/>
                </a:solidFill>
                <a:ea typeface="黑体" pitchFamily="2" charset="-122"/>
              </a:rPr>
              <a:t>编写微程序</a:t>
            </a:r>
            <a:endParaRPr lang="en-US" altLang="zh-CN" sz="2800">
              <a:solidFill>
                <a:srgbClr val="006600"/>
              </a:solidFill>
              <a:ea typeface="黑体" pitchFamily="2" charset="-122"/>
            </a:endParaRPr>
          </a:p>
        </p:txBody>
      </p:sp>
      <p:sp>
        <p:nvSpPr>
          <p:cNvPr id="1195437" name="AutoShape 429">
            <a:hlinkClick r:id="rId2" action="ppaction://hlinksldjump" highlightClick="1"/>
          </p:cNvPr>
          <p:cNvSpPr>
            <a:spLocks noChangeArrowheads="1"/>
          </p:cNvSpPr>
          <p:nvPr/>
        </p:nvSpPr>
        <p:spPr bwMode="auto">
          <a:xfrm>
            <a:off x="5724128" y="620688"/>
            <a:ext cx="1331167" cy="504055"/>
          </a:xfrm>
          <a:prstGeom prst="actionButtonBlank">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noAutofit/>
          </a:bodyPr>
          <a:lstStyle/>
          <a:p>
            <a:r>
              <a:rPr lang="zh-CN" altLang="en-US" b="0" dirty="0">
                <a:solidFill>
                  <a:schemeClr val="bg2"/>
                </a:solidFill>
                <a:ea typeface="楷体" panose="02010609060101010101" pitchFamily="49" charset="-122"/>
              </a:rPr>
              <a:t>数据通路</a:t>
            </a:r>
            <a:endParaRPr lang="en-US" altLang="zh-CN" b="0" dirty="0">
              <a:solidFill>
                <a:schemeClr val="bg2"/>
              </a:solidFill>
              <a:ea typeface="楷体" panose="02010609060101010101" pitchFamily="49" charset="-122"/>
            </a:endParaRPr>
          </a:p>
        </p:txBody>
      </p:sp>
      <p:sp>
        <p:nvSpPr>
          <p:cNvPr id="1195438" name="AutoShape 430">
            <a:hlinkClick r:id="rId3" action="ppaction://hlinksldjump" highlightClick="1"/>
          </p:cNvPr>
          <p:cNvSpPr>
            <a:spLocks noChangeArrowheads="1"/>
          </p:cNvSpPr>
          <p:nvPr/>
        </p:nvSpPr>
        <p:spPr bwMode="auto">
          <a:xfrm>
            <a:off x="7164288" y="1268760"/>
            <a:ext cx="1800200" cy="504056"/>
          </a:xfrm>
          <a:prstGeom prst="actionButtonBlank">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noAutofit/>
          </a:bodyPr>
          <a:lstStyle/>
          <a:p>
            <a:r>
              <a:rPr lang="zh-CN" altLang="en-US" b="0" dirty="0">
                <a:solidFill>
                  <a:schemeClr val="bg2"/>
                </a:solidFill>
                <a:ea typeface="楷体" panose="02010609060101010101" pitchFamily="49" charset="-122"/>
              </a:rPr>
              <a:t>微指令格式</a:t>
            </a:r>
            <a:endParaRPr lang="en-US" altLang="zh-CN" b="0" dirty="0">
              <a:solidFill>
                <a:schemeClr val="bg2"/>
              </a:solidFill>
              <a:ea typeface="楷体" panose="02010609060101010101" pitchFamily="49" charset="-122"/>
            </a:endParaRPr>
          </a:p>
        </p:txBody>
      </p:sp>
      <p:sp>
        <p:nvSpPr>
          <p:cNvPr id="1195439" name="AutoShape 431">
            <a:hlinkClick r:id="rId4" action="ppaction://hlinksldjump" highlightClick="1"/>
          </p:cNvPr>
          <p:cNvSpPr>
            <a:spLocks noChangeArrowheads="1"/>
          </p:cNvSpPr>
          <p:nvPr/>
        </p:nvSpPr>
        <p:spPr bwMode="auto">
          <a:xfrm>
            <a:off x="5724127" y="1268760"/>
            <a:ext cx="1331167" cy="504056"/>
          </a:xfrm>
          <a:prstGeom prst="actionButtonBlank">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noAutofit/>
          </a:bodyPr>
          <a:lstStyle/>
          <a:p>
            <a:r>
              <a:rPr lang="zh-CN" altLang="en-US" b="0" dirty="0">
                <a:solidFill>
                  <a:schemeClr val="bg2"/>
                </a:solidFill>
                <a:ea typeface="楷体" panose="02010609060101010101" pitchFamily="49" charset="-122"/>
              </a:rPr>
              <a:t>字段定义</a:t>
            </a:r>
            <a:endParaRPr lang="en-US" altLang="zh-CN" b="0" dirty="0">
              <a:solidFill>
                <a:schemeClr val="bg2"/>
              </a:solidFill>
              <a:ea typeface="楷体" panose="02010609060101010101" pitchFamily="49" charset="-122"/>
            </a:endParaRPr>
          </a:p>
        </p:txBody>
      </p:sp>
      <p:sp>
        <p:nvSpPr>
          <p:cNvPr id="9" name="AutoShape 429">
            <a:hlinkClick r:id="rId5" action="ppaction://hlinksldjump" highlightClick="1"/>
          </p:cNvPr>
          <p:cNvSpPr>
            <a:spLocks noChangeArrowheads="1"/>
          </p:cNvSpPr>
          <p:nvPr/>
        </p:nvSpPr>
        <p:spPr bwMode="auto">
          <a:xfrm>
            <a:off x="7164288" y="620688"/>
            <a:ext cx="1800199" cy="504055"/>
          </a:xfrm>
          <a:prstGeom prst="actionButtonBlank">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noAutofit/>
          </a:bodyPr>
          <a:lstStyle/>
          <a:p>
            <a:r>
              <a:rPr lang="zh-CN" altLang="en-US" b="0" dirty="0">
                <a:solidFill>
                  <a:schemeClr val="bg2"/>
                </a:solidFill>
                <a:ea typeface="楷体" panose="02010609060101010101" pitchFamily="49" charset="-122"/>
              </a:rPr>
              <a:t>微程序结构</a:t>
            </a:r>
            <a:r>
              <a:rPr lang="en-US" altLang="zh-CN" b="0" dirty="0">
                <a:solidFill>
                  <a:schemeClr val="bg2"/>
                </a:solidFill>
                <a:ea typeface="楷体" panose="02010609060101010101" pitchFamily="49" charset="-122"/>
              </a:rPr>
              <a:t>1</a:t>
            </a:r>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灯片编号占位符 4"/>
          <p:cNvSpPr>
            <a:spLocks noGrp="1"/>
          </p:cNvSpPr>
          <p:nvPr>
            <p:ph type="sldNum" sz="quarter" idx="11"/>
          </p:nvPr>
        </p:nvSpPr>
        <p:spPr/>
        <p:txBody>
          <a:bodyPr/>
          <a:lstStyle/>
          <a:p>
            <a:fld id="{457EDC76-B429-4767-9480-FCC66E8EC644}" type="slidenum">
              <a:rPr lang="zh-CN" altLang="en-US"/>
              <a:pPr/>
              <a:t>111</a:t>
            </a:fld>
            <a:endParaRPr lang="en-US" altLang="zh-CN"/>
          </a:p>
        </p:txBody>
      </p:sp>
      <p:graphicFrame>
        <p:nvGraphicFramePr>
          <p:cNvPr id="1196154" name="Group 122"/>
          <p:cNvGraphicFramePr>
            <a:graphicFrameLocks noGrp="1"/>
          </p:cNvGraphicFramePr>
          <p:nvPr/>
        </p:nvGraphicFramePr>
        <p:xfrm>
          <a:off x="179388" y="2133600"/>
          <a:ext cx="8785225" cy="3931920"/>
        </p:xfrm>
        <a:graphic>
          <a:graphicData uri="http://schemas.openxmlformats.org/drawingml/2006/table">
            <a:tbl>
              <a:tblPr/>
              <a:tblGrid>
                <a:gridCol w="612775">
                  <a:extLst>
                    <a:ext uri="{9D8B030D-6E8A-4147-A177-3AD203B41FA5}">
                      <a16:colId xmlns:a16="http://schemas.microsoft.com/office/drawing/2014/main" val="20000"/>
                    </a:ext>
                  </a:extLst>
                </a:gridCol>
                <a:gridCol w="661987">
                  <a:extLst>
                    <a:ext uri="{9D8B030D-6E8A-4147-A177-3AD203B41FA5}">
                      <a16:colId xmlns:a16="http://schemas.microsoft.com/office/drawing/2014/main" val="20001"/>
                    </a:ext>
                  </a:extLst>
                </a:gridCol>
                <a:gridCol w="592138">
                  <a:extLst>
                    <a:ext uri="{9D8B030D-6E8A-4147-A177-3AD203B41FA5}">
                      <a16:colId xmlns:a16="http://schemas.microsoft.com/office/drawing/2014/main" val="20002"/>
                    </a:ext>
                  </a:extLst>
                </a:gridCol>
                <a:gridCol w="592137">
                  <a:extLst>
                    <a:ext uri="{9D8B030D-6E8A-4147-A177-3AD203B41FA5}">
                      <a16:colId xmlns:a16="http://schemas.microsoft.com/office/drawing/2014/main" val="20003"/>
                    </a:ext>
                  </a:extLst>
                </a:gridCol>
                <a:gridCol w="592138">
                  <a:extLst>
                    <a:ext uri="{9D8B030D-6E8A-4147-A177-3AD203B41FA5}">
                      <a16:colId xmlns:a16="http://schemas.microsoft.com/office/drawing/2014/main" val="20004"/>
                    </a:ext>
                  </a:extLst>
                </a:gridCol>
                <a:gridCol w="500062">
                  <a:extLst>
                    <a:ext uri="{9D8B030D-6E8A-4147-A177-3AD203B41FA5}">
                      <a16:colId xmlns:a16="http://schemas.microsoft.com/office/drawing/2014/main" val="20005"/>
                    </a:ext>
                  </a:extLst>
                </a:gridCol>
                <a:gridCol w="317500">
                  <a:extLst>
                    <a:ext uri="{9D8B030D-6E8A-4147-A177-3AD203B41FA5}">
                      <a16:colId xmlns:a16="http://schemas.microsoft.com/office/drawing/2014/main" val="20006"/>
                    </a:ext>
                  </a:extLst>
                </a:gridCol>
                <a:gridCol w="523875">
                  <a:extLst>
                    <a:ext uri="{9D8B030D-6E8A-4147-A177-3AD203B41FA5}">
                      <a16:colId xmlns:a16="http://schemas.microsoft.com/office/drawing/2014/main" val="20007"/>
                    </a:ext>
                  </a:extLst>
                </a:gridCol>
                <a:gridCol w="2087563">
                  <a:extLst>
                    <a:ext uri="{9D8B030D-6E8A-4147-A177-3AD203B41FA5}">
                      <a16:colId xmlns:a16="http://schemas.microsoft.com/office/drawing/2014/main" val="20008"/>
                    </a:ext>
                  </a:extLst>
                </a:gridCol>
                <a:gridCol w="2305050">
                  <a:extLst>
                    <a:ext uri="{9D8B030D-6E8A-4147-A177-3AD203B41FA5}">
                      <a16:colId xmlns:a16="http://schemas.microsoft.com/office/drawing/2014/main" val="20009"/>
                    </a:ext>
                  </a:extLst>
                </a:gridCol>
              </a:tblGrid>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微程序名</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地址</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微指令</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节拍</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微操作</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微命令</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0"/>
                  </a:ext>
                </a:extLst>
              </a:tr>
              <a:tr h="1457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SUB</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R0,</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(X)</a:t>
                      </a: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pt-BR"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370H</a:t>
                      </a:r>
                      <a:endPar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pt-BR"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371H</a:t>
                      </a:r>
                      <a:endPar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pt-BR"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372H</a:t>
                      </a:r>
                      <a:endPar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pt-BR"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373H</a:t>
                      </a:r>
                      <a:endPar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pt-BR"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374H</a:t>
                      </a:r>
                      <a:endPar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pt-BR"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375H</a:t>
                      </a:r>
                      <a:endPar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pt-BR"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376H</a:t>
                      </a:r>
                      <a:endPar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pt-BR"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377H</a:t>
                      </a:r>
                      <a:endPar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pt-BR"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378H</a:t>
                      </a:r>
                      <a:endPar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pt-BR"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379H</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1011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1101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1011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1101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1010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0001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1011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1101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1001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1001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1011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1100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1011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0001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1100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1010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1110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1011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1100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0010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1001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T1</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T2</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T3</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T4</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T5</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T6</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T7</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T8</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T9</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AR</a:t>
                      </a:r>
                      <a:r>
                        <a:rPr kumimoji="1" lang="en-US" altLang="zh-CN" sz="16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IR</a:t>
                      </a:r>
                      <a:r>
                        <a:rPr kumimoji="1" lang="en-US" altLang="zh-CN" sz="1600" b="1" i="0" u="none" strike="noStrike" cap="none" normalizeH="0" baseline="0" dirty="0">
                          <a:ln>
                            <a:noFill/>
                          </a:ln>
                          <a:solidFill>
                            <a:schemeClr val="tx1"/>
                          </a:solidFill>
                          <a:effectLst/>
                          <a:latin typeface="宋体" pitchFamily="2" charset="-122"/>
                          <a:ea typeface="楷体" panose="02010609060101010101" pitchFamily="49" charset="-122"/>
                          <a:cs typeface="Times New Roman" pitchFamily="18" charset="0"/>
                        </a:rPr>
                        <a:t>(</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地址字段</a:t>
                      </a:r>
                      <a:r>
                        <a:rPr kumimoji="1" lang="en-US" altLang="zh-CN" sz="16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rPr>
                        <a:t>DR</a:t>
                      </a:r>
                      <a:r>
                        <a:rPr kumimoji="1" lang="en-US" altLang="zh-CN" sz="1600" b="1" i="0" u="none" strike="noStrike" kern="1200" cap="none" normalizeH="0" baseline="0" dirty="0" err="1">
                          <a:ln>
                            <a:noFill/>
                          </a:ln>
                          <a:solidFill>
                            <a:schemeClr val="tx1"/>
                          </a:solidFill>
                          <a:effectLst/>
                          <a:latin typeface="宋体" pitchFamily="2" charset="-122"/>
                          <a:ea typeface="宋体" pitchFamily="2" charset="-122"/>
                          <a:cs typeface="Times New Roman" pitchFamily="18" charset="0"/>
                        </a:rPr>
                        <a:t>←</a:t>
                      </a: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rPr>
                        <a:t>Memory</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rPr>
                        <a:t>[AR]</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rPr>
                        <a:t>AR</a:t>
                      </a:r>
                      <a:r>
                        <a:rPr kumimoji="1" lang="en-US" altLang="zh-CN" sz="16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rPr>
                        <a:t>DR</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rPr>
                        <a:t>DR</a:t>
                      </a:r>
                      <a:r>
                        <a:rPr kumimoji="1" lang="en-US" altLang="zh-CN" sz="1600" b="1" i="0" u="none" strike="noStrike" kern="1200" cap="none" normalizeH="0" baseline="0" dirty="0" err="1">
                          <a:ln>
                            <a:noFill/>
                          </a:ln>
                          <a:solidFill>
                            <a:schemeClr val="tx1"/>
                          </a:solidFill>
                          <a:effectLst/>
                          <a:latin typeface="宋体" pitchFamily="2" charset="-122"/>
                          <a:ea typeface="宋体" pitchFamily="2" charset="-122"/>
                          <a:cs typeface="Times New Roman" pitchFamily="18" charset="0"/>
                        </a:rPr>
                        <a:t>←</a:t>
                      </a: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rPr>
                        <a:t>Memory</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rPr>
                        <a:t>[AR]</a:t>
                      </a:r>
                    </a:p>
                    <a:p>
                      <a:pPr marL="0" marR="0" lvl="0" indent="0" algn="l" defTabSz="914400" rtl="0" eaLnBrk="0" fontAlgn="base" latinLnBrk="0" hangingPunct="0">
                        <a:lnSpc>
                          <a:spcPct val="100000"/>
                        </a:lnSpc>
                        <a:spcBef>
                          <a:spcPct val="0"/>
                        </a:spcBef>
                        <a:spcAft>
                          <a:spcPct val="0"/>
                        </a:spcAft>
                        <a:buClrTx/>
                        <a:buSzTx/>
                        <a:buFontTx/>
                        <a:buNone/>
                        <a:tabLst/>
                      </a:pPr>
                      <a:r>
                        <a:rPr kumimoji="1" lang="pt-BR" altLang="zh-CN" sz="1600" b="1" i="0" u="none" strike="noStrike" cap="none" normalizeH="0" baseline="0" dirty="0">
                          <a:ln>
                            <a:noFill/>
                          </a:ln>
                          <a:solidFill>
                            <a:schemeClr val="tx1"/>
                          </a:solidFill>
                          <a:effectLst/>
                          <a:latin typeface="Times New Roman" pitchFamily="18" charset="0"/>
                          <a:ea typeface="楷体" panose="02010609060101010101" pitchFamily="49" charset="-122"/>
                        </a:rPr>
                        <a:t>Y</a:t>
                      </a:r>
                      <a:r>
                        <a:rPr kumimoji="1" lang="pt-BR" altLang="zh-CN" sz="16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pt-BR" altLang="zh-CN" sz="1600" b="1" i="0" u="none" strike="noStrike" cap="none" normalizeH="0" baseline="0" dirty="0">
                          <a:ln>
                            <a:noFill/>
                          </a:ln>
                          <a:solidFill>
                            <a:schemeClr val="tx1"/>
                          </a:solidFill>
                          <a:effectLst/>
                          <a:latin typeface="Times New Roman" pitchFamily="18" charset="0"/>
                          <a:ea typeface="楷体" panose="02010609060101010101" pitchFamily="49" charset="-122"/>
                        </a:rPr>
                        <a:t>R0</a:t>
                      </a:r>
                      <a:endPar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pt-BR" altLang="zh-CN" sz="1600" b="1" i="0" u="none" strike="noStrike" cap="none" normalizeH="0" baseline="0" dirty="0">
                          <a:ln>
                            <a:noFill/>
                          </a:ln>
                          <a:solidFill>
                            <a:schemeClr val="tx1"/>
                          </a:solidFill>
                          <a:effectLst/>
                          <a:latin typeface="Times New Roman" pitchFamily="18" charset="0"/>
                          <a:ea typeface="楷体" panose="02010609060101010101" pitchFamily="49" charset="-122"/>
                        </a:rPr>
                        <a:t>Z</a:t>
                      </a:r>
                      <a:r>
                        <a:rPr kumimoji="1" lang="pt-BR" altLang="zh-CN" sz="16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pt-BR" altLang="zh-CN" sz="1600" b="1" i="0" u="none" strike="noStrike" cap="none" normalizeH="0" baseline="0" dirty="0">
                          <a:ln>
                            <a:noFill/>
                          </a:ln>
                          <a:solidFill>
                            <a:schemeClr val="tx1"/>
                          </a:solidFill>
                          <a:effectLst/>
                          <a:latin typeface="Times New Roman" pitchFamily="18" charset="0"/>
                          <a:ea typeface="楷体" panose="02010609060101010101" pitchFamily="49" charset="-122"/>
                        </a:rPr>
                        <a:t>Y</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rPr>
                        <a:t>﹣</a:t>
                      </a:r>
                      <a:r>
                        <a:rPr kumimoji="1" lang="pt-BR" altLang="zh-CN" sz="1600" b="1" i="0" u="none" strike="noStrike" cap="none" normalizeH="0" baseline="0" dirty="0">
                          <a:ln>
                            <a:noFill/>
                          </a:ln>
                          <a:solidFill>
                            <a:schemeClr val="tx1"/>
                          </a:solidFill>
                          <a:effectLst/>
                          <a:latin typeface="Times New Roman" pitchFamily="18" charset="0"/>
                          <a:ea typeface="楷体" panose="02010609060101010101" pitchFamily="49" charset="-122"/>
                        </a:rPr>
                        <a:t>DR</a:t>
                      </a:r>
                      <a:endPar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pt-BR" altLang="zh-CN" sz="1600" b="1" i="0" u="none" strike="noStrike" cap="none" normalizeH="0" baseline="0" dirty="0">
                          <a:ln>
                            <a:noFill/>
                          </a:ln>
                          <a:solidFill>
                            <a:schemeClr val="tx1"/>
                          </a:solidFill>
                          <a:effectLst/>
                          <a:latin typeface="Times New Roman" pitchFamily="18" charset="0"/>
                          <a:ea typeface="楷体" panose="02010609060101010101" pitchFamily="49" charset="-122"/>
                        </a:rPr>
                        <a:t>R0</a:t>
                      </a:r>
                      <a:r>
                        <a:rPr kumimoji="1" lang="pt-BR" altLang="zh-CN" sz="16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pt-BR" altLang="zh-CN" sz="1600" b="1" i="0" u="none" strike="noStrike" cap="none" normalizeH="0" baseline="0" dirty="0">
                          <a:ln>
                            <a:noFill/>
                          </a:ln>
                          <a:solidFill>
                            <a:schemeClr val="tx1"/>
                          </a:solidFill>
                          <a:effectLst/>
                          <a:latin typeface="Times New Roman" pitchFamily="18" charset="0"/>
                          <a:ea typeface="楷体" panose="02010609060101010101" pitchFamily="49" charset="-122"/>
                        </a:rPr>
                        <a:t>Z</a:t>
                      </a:r>
                      <a:endPar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rPr>
                        <a:t>AR</a:t>
                      </a:r>
                      <a:r>
                        <a:rPr kumimoji="1" lang="en-US" altLang="zh-CN" sz="16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rPr>
                        <a:t>PC</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rPr>
                        <a:t>DR</a:t>
                      </a:r>
                      <a:r>
                        <a:rPr kumimoji="1" lang="en-US" altLang="zh-CN" sz="1600" b="1" i="0" u="none" strike="noStrike" kern="1200" cap="none" normalizeH="0" baseline="0" dirty="0" err="1">
                          <a:ln>
                            <a:noFill/>
                          </a:ln>
                          <a:solidFill>
                            <a:schemeClr val="tx1"/>
                          </a:solidFill>
                          <a:effectLst/>
                          <a:latin typeface="宋体" pitchFamily="2" charset="-122"/>
                          <a:ea typeface="宋体" pitchFamily="2" charset="-122"/>
                          <a:cs typeface="Times New Roman" pitchFamily="18" charset="0"/>
                        </a:rPr>
                        <a:t>←</a:t>
                      </a: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rPr>
                        <a:t>Memory</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rPr>
                        <a:t>[AR]</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rPr>
                        <a:t>PC</a:t>
                      </a:r>
                      <a:r>
                        <a:rPr kumimoji="1" lang="en-US" altLang="zh-CN" sz="16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rPr>
                        <a:t>PC+I</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rPr>
                        <a:t>，</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rPr>
                        <a:t>IR</a:t>
                      </a:r>
                      <a:r>
                        <a:rPr kumimoji="1" lang="en-US" altLang="zh-CN" sz="16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rPr>
                        <a:t>DR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IR</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AR</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AR</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Mread</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DRS</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DRI</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16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AR</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AR</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Mread</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DRS</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R0</a:t>
                      </a:r>
                      <a:r>
                        <a:rPr kumimoji="1" lang="en-US" altLang="zh-CN" sz="16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out </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Y</a:t>
                      </a:r>
                      <a:r>
                        <a:rPr kumimoji="1" lang="en-US" altLang="zh-CN" sz="16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DRI</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16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SUB</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Z</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16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R0</a:t>
                      </a:r>
                      <a:r>
                        <a:rPr kumimoji="1" lang="en-US" altLang="zh-CN" sz="16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PC</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16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AR</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AR</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Mread</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DRS</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PC+1</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DRI</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16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IR</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5016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txBody>
                  <a:tcP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bl>
          </a:graphicData>
        </a:graphic>
      </p:graphicFrame>
      <p:sp>
        <p:nvSpPr>
          <p:cNvPr id="1196155" name="Rectangle 123"/>
          <p:cNvSpPr>
            <a:spLocks noChangeArrowheads="1"/>
          </p:cNvSpPr>
          <p:nvPr/>
        </p:nvSpPr>
        <p:spPr bwMode="auto">
          <a:xfrm>
            <a:off x="1403648" y="1628775"/>
            <a:ext cx="3857625" cy="457200"/>
          </a:xfrm>
          <a:prstGeom prst="rect">
            <a:avLst/>
          </a:prstGeom>
          <a:noFill/>
          <a:ln w="28575" algn="ctr">
            <a:noFill/>
            <a:miter lim="800000"/>
            <a:headEnd/>
            <a:tailEnd/>
          </a:ln>
          <a:effectLst/>
        </p:spPr>
        <p:txBody>
          <a:bodyPr wrap="none" anchor="ctr">
            <a:spAutoFit/>
          </a:bodyPr>
          <a:lstStyle/>
          <a:p>
            <a:pPr algn="l"/>
            <a:r>
              <a:rPr kumimoji="1" lang="zh-CN" altLang="en-US" dirty="0">
                <a:solidFill>
                  <a:srgbClr val="0000FF"/>
                </a:solidFill>
                <a:ea typeface="楷体" panose="02010609060101010101" pitchFamily="49" charset="-122"/>
              </a:rPr>
              <a:t>表</a:t>
            </a:r>
            <a:r>
              <a:rPr kumimoji="1" lang="en-US" altLang="zh-CN" dirty="0">
                <a:solidFill>
                  <a:srgbClr val="0000FF"/>
                </a:solidFill>
                <a:ea typeface="楷体" panose="02010609060101010101" pitchFamily="49" charset="-122"/>
              </a:rPr>
              <a:t>6.7  </a:t>
            </a:r>
            <a:r>
              <a:rPr kumimoji="1" lang="zh-CN" altLang="en-US" dirty="0">
                <a:solidFill>
                  <a:srgbClr val="0000FF"/>
                </a:solidFill>
                <a:ea typeface="楷体" panose="02010609060101010101" pitchFamily="49" charset="-122"/>
              </a:rPr>
              <a:t>微程序段示例（续） </a:t>
            </a:r>
          </a:p>
        </p:txBody>
      </p:sp>
      <p:sp>
        <p:nvSpPr>
          <p:cNvPr id="1196157" name="Rectangle 125"/>
          <p:cNvSpPr>
            <a:spLocks noGrp="1" noChangeArrowheads="1"/>
          </p:cNvSpPr>
          <p:nvPr>
            <p:ph type="title"/>
          </p:nvPr>
        </p:nvSpPr>
        <p:spPr>
          <a:noFill/>
          <a:ln/>
        </p:spPr>
        <p:txBody>
          <a:bodyPr/>
          <a:lstStyle/>
          <a:p>
            <a:r>
              <a:rPr lang="en-US" altLang="zh-CN"/>
              <a:t>6.3.3 </a:t>
            </a:r>
            <a:r>
              <a:rPr lang="zh-CN" altLang="en-US">
                <a:solidFill>
                  <a:srgbClr val="CC0000"/>
                </a:solidFill>
              </a:rPr>
              <a:t>微程序</a:t>
            </a:r>
            <a:r>
              <a:rPr lang="zh-CN" altLang="en-US"/>
              <a:t>设计         </a:t>
            </a:r>
            <a:r>
              <a:rPr lang="en-US" altLang="zh-CN" sz="2800">
                <a:solidFill>
                  <a:srgbClr val="006600"/>
                </a:solidFill>
                <a:ea typeface="黑体" pitchFamily="2" charset="-122"/>
              </a:rPr>
              <a:t>2. </a:t>
            </a:r>
            <a:r>
              <a:rPr lang="zh-CN" altLang="en-US" sz="2800">
                <a:solidFill>
                  <a:srgbClr val="006600"/>
                </a:solidFill>
                <a:ea typeface="黑体" pitchFamily="2" charset="-122"/>
              </a:rPr>
              <a:t>编写微程序</a:t>
            </a:r>
            <a:endParaRPr lang="en-US" altLang="zh-CN" sz="2800">
              <a:solidFill>
                <a:srgbClr val="006600"/>
              </a:solidFill>
              <a:ea typeface="黑体" pitchFamily="2" charset="-122"/>
            </a:endParaRPr>
          </a:p>
        </p:txBody>
      </p:sp>
      <p:sp>
        <p:nvSpPr>
          <p:cNvPr id="13" name="动作按钮: 前进或下一项 12">
            <a:hlinkClick r:id="rId2" action="ppaction://hlinksldjump" highlightClick="1"/>
            <a:extLst>
              <a:ext uri="{FF2B5EF4-FFF2-40B4-BE49-F238E27FC236}">
                <a16:creationId xmlns:a16="http://schemas.microsoft.com/office/drawing/2014/main" id="{F8803D9C-2859-47D2-90F9-459054815E89}"/>
              </a:ext>
            </a:extLst>
          </p:cNvPr>
          <p:cNvSpPr/>
          <p:nvPr/>
        </p:nvSpPr>
        <p:spPr bwMode="auto">
          <a:xfrm>
            <a:off x="7559983" y="6194697"/>
            <a:ext cx="648767" cy="474663"/>
          </a:xfrm>
          <a:prstGeom prst="actionButtonForwardNext">
            <a:avLst/>
          </a:prstGeom>
          <a:solidFill>
            <a:srgbClr val="FFCCFF"/>
          </a:solidFill>
          <a:ln>
            <a:solidFill>
              <a:srgbClr val="CC0099"/>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4" name="AutoShape 429">
            <a:hlinkClick r:id="rId3" action="ppaction://hlinksldjump" highlightClick="1"/>
            <a:extLst>
              <a:ext uri="{FF2B5EF4-FFF2-40B4-BE49-F238E27FC236}">
                <a16:creationId xmlns:a16="http://schemas.microsoft.com/office/drawing/2014/main" id="{181718B3-9942-46E6-B93B-2F6FF1BC9D86}"/>
              </a:ext>
            </a:extLst>
          </p:cNvPr>
          <p:cNvSpPr>
            <a:spLocks noChangeArrowheads="1"/>
          </p:cNvSpPr>
          <p:nvPr/>
        </p:nvSpPr>
        <p:spPr bwMode="auto">
          <a:xfrm>
            <a:off x="5724128" y="620688"/>
            <a:ext cx="1331167" cy="504055"/>
          </a:xfrm>
          <a:prstGeom prst="actionButtonBlank">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noAutofit/>
          </a:bodyPr>
          <a:lstStyle/>
          <a:p>
            <a:r>
              <a:rPr lang="zh-CN" altLang="en-US" b="0" dirty="0">
                <a:solidFill>
                  <a:schemeClr val="bg2"/>
                </a:solidFill>
                <a:ea typeface="楷体" panose="02010609060101010101" pitchFamily="49" charset="-122"/>
              </a:rPr>
              <a:t>数据通路</a:t>
            </a:r>
            <a:endParaRPr lang="en-US" altLang="zh-CN" b="0" dirty="0">
              <a:solidFill>
                <a:schemeClr val="bg2"/>
              </a:solidFill>
              <a:ea typeface="楷体" panose="02010609060101010101" pitchFamily="49" charset="-122"/>
            </a:endParaRPr>
          </a:p>
        </p:txBody>
      </p:sp>
      <p:sp>
        <p:nvSpPr>
          <p:cNvPr id="15" name="AutoShape 430">
            <a:hlinkClick r:id="rId4" action="ppaction://hlinksldjump" highlightClick="1"/>
            <a:extLst>
              <a:ext uri="{FF2B5EF4-FFF2-40B4-BE49-F238E27FC236}">
                <a16:creationId xmlns:a16="http://schemas.microsoft.com/office/drawing/2014/main" id="{57A865D7-21C6-46A9-BBCB-D532D18DB0C8}"/>
              </a:ext>
            </a:extLst>
          </p:cNvPr>
          <p:cNvSpPr>
            <a:spLocks noChangeArrowheads="1"/>
          </p:cNvSpPr>
          <p:nvPr/>
        </p:nvSpPr>
        <p:spPr bwMode="auto">
          <a:xfrm>
            <a:off x="7164288" y="1268760"/>
            <a:ext cx="1800200" cy="504056"/>
          </a:xfrm>
          <a:prstGeom prst="actionButtonBlank">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noAutofit/>
          </a:bodyPr>
          <a:lstStyle/>
          <a:p>
            <a:r>
              <a:rPr lang="zh-CN" altLang="en-US" b="0" dirty="0">
                <a:solidFill>
                  <a:schemeClr val="bg2"/>
                </a:solidFill>
                <a:ea typeface="楷体" panose="02010609060101010101" pitchFamily="49" charset="-122"/>
              </a:rPr>
              <a:t>微指令格式</a:t>
            </a:r>
            <a:endParaRPr lang="en-US" altLang="zh-CN" b="0" dirty="0">
              <a:solidFill>
                <a:schemeClr val="bg2"/>
              </a:solidFill>
              <a:ea typeface="楷体" panose="02010609060101010101" pitchFamily="49" charset="-122"/>
            </a:endParaRPr>
          </a:p>
        </p:txBody>
      </p:sp>
      <p:sp>
        <p:nvSpPr>
          <p:cNvPr id="16" name="AutoShape 431">
            <a:hlinkClick r:id="rId5" action="ppaction://hlinksldjump" highlightClick="1"/>
            <a:extLst>
              <a:ext uri="{FF2B5EF4-FFF2-40B4-BE49-F238E27FC236}">
                <a16:creationId xmlns:a16="http://schemas.microsoft.com/office/drawing/2014/main" id="{AB468053-6435-48C1-AC5B-E9E88CC076D3}"/>
              </a:ext>
            </a:extLst>
          </p:cNvPr>
          <p:cNvSpPr>
            <a:spLocks noChangeArrowheads="1"/>
          </p:cNvSpPr>
          <p:nvPr/>
        </p:nvSpPr>
        <p:spPr bwMode="auto">
          <a:xfrm>
            <a:off x="5724127" y="1268760"/>
            <a:ext cx="1331167" cy="504056"/>
          </a:xfrm>
          <a:prstGeom prst="actionButtonBlank">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noAutofit/>
          </a:bodyPr>
          <a:lstStyle/>
          <a:p>
            <a:r>
              <a:rPr lang="zh-CN" altLang="en-US" b="0" dirty="0">
                <a:solidFill>
                  <a:schemeClr val="bg2"/>
                </a:solidFill>
                <a:ea typeface="楷体" panose="02010609060101010101" pitchFamily="49" charset="-122"/>
              </a:rPr>
              <a:t>字段定义</a:t>
            </a:r>
            <a:endParaRPr lang="en-US" altLang="zh-CN" b="0" dirty="0">
              <a:solidFill>
                <a:schemeClr val="bg2"/>
              </a:solidFill>
              <a:ea typeface="楷体" panose="02010609060101010101" pitchFamily="49" charset="-122"/>
            </a:endParaRPr>
          </a:p>
        </p:txBody>
      </p:sp>
      <p:sp>
        <p:nvSpPr>
          <p:cNvPr id="17" name="AutoShape 429">
            <a:hlinkClick r:id="rId6" action="ppaction://hlinksldjump" highlightClick="1"/>
            <a:extLst>
              <a:ext uri="{FF2B5EF4-FFF2-40B4-BE49-F238E27FC236}">
                <a16:creationId xmlns:a16="http://schemas.microsoft.com/office/drawing/2014/main" id="{31918FCD-FF19-4205-A9A7-D18E39963D3A}"/>
              </a:ext>
            </a:extLst>
          </p:cNvPr>
          <p:cNvSpPr>
            <a:spLocks noChangeArrowheads="1"/>
          </p:cNvSpPr>
          <p:nvPr/>
        </p:nvSpPr>
        <p:spPr bwMode="auto">
          <a:xfrm>
            <a:off x="7164288" y="620688"/>
            <a:ext cx="1800199" cy="504055"/>
          </a:xfrm>
          <a:prstGeom prst="actionButtonBlank">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noAutofit/>
          </a:bodyPr>
          <a:lstStyle/>
          <a:p>
            <a:r>
              <a:rPr lang="zh-CN" altLang="en-US" b="0" dirty="0">
                <a:solidFill>
                  <a:schemeClr val="bg2"/>
                </a:solidFill>
                <a:ea typeface="楷体" panose="02010609060101010101" pitchFamily="49" charset="-122"/>
              </a:rPr>
              <a:t>微程序结构</a:t>
            </a:r>
            <a:r>
              <a:rPr lang="en-US" altLang="zh-CN" b="0" dirty="0">
                <a:solidFill>
                  <a:schemeClr val="bg2"/>
                </a:solidFill>
                <a:ea typeface="楷体" panose="02010609060101010101" pitchFamily="49" charset="-122"/>
              </a:rPr>
              <a:t>1</a:t>
            </a:r>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3B029F23-C566-4746-A623-DA468DE03942}" type="slidenum">
              <a:rPr lang="zh-CN" altLang="en-US"/>
              <a:pPr/>
              <a:t>112</a:t>
            </a:fld>
            <a:endParaRPr lang="en-US" altLang="zh-CN"/>
          </a:p>
        </p:txBody>
      </p:sp>
      <p:sp>
        <p:nvSpPr>
          <p:cNvPr id="1197058" name="Rectangle 2"/>
          <p:cNvSpPr>
            <a:spLocks noGrp="1" noChangeArrowheads="1"/>
          </p:cNvSpPr>
          <p:nvPr>
            <p:ph type="title"/>
          </p:nvPr>
        </p:nvSpPr>
        <p:spPr/>
        <p:txBody>
          <a:bodyPr/>
          <a:lstStyle/>
          <a:p>
            <a:r>
              <a:rPr lang="en-US" altLang="zh-CN"/>
              <a:t>6.3.4 </a:t>
            </a:r>
            <a:r>
              <a:rPr lang="zh-CN" altLang="en-US"/>
              <a:t>微程序</a:t>
            </a:r>
            <a:r>
              <a:rPr lang="zh-CN" altLang="en-US">
                <a:solidFill>
                  <a:srgbClr val="CC0000"/>
                </a:solidFill>
              </a:rPr>
              <a:t>控制器</a:t>
            </a:r>
            <a:r>
              <a:rPr lang="zh-CN" altLang="en-US"/>
              <a:t>设计</a:t>
            </a:r>
          </a:p>
        </p:txBody>
      </p:sp>
      <p:sp>
        <p:nvSpPr>
          <p:cNvPr id="1197059" name="Rectangle 3"/>
          <p:cNvSpPr>
            <a:spLocks noGrp="1" noChangeArrowheads="1"/>
          </p:cNvSpPr>
          <p:nvPr>
            <p:ph type="body" idx="1"/>
          </p:nvPr>
        </p:nvSpPr>
        <p:spPr>
          <a:xfrm>
            <a:off x="457200" y="836613"/>
            <a:ext cx="8578850" cy="5905500"/>
          </a:xfrm>
        </p:spPr>
        <p:txBody>
          <a:bodyPr/>
          <a:lstStyle/>
          <a:p>
            <a:pPr>
              <a:spcBef>
                <a:spcPct val="10000"/>
              </a:spcBef>
            </a:pPr>
            <a:r>
              <a:rPr lang="zh-CN" altLang="en-US"/>
              <a:t>微程序控制器设计的基本原则：</a:t>
            </a:r>
          </a:p>
          <a:p>
            <a:pPr lvl="1">
              <a:spcBef>
                <a:spcPct val="10000"/>
              </a:spcBef>
            </a:pPr>
            <a:r>
              <a:rPr lang="zh-CN" altLang="en-US"/>
              <a:t>速度快</a:t>
            </a:r>
          </a:p>
          <a:p>
            <a:pPr lvl="2">
              <a:spcBef>
                <a:spcPct val="10000"/>
              </a:spcBef>
            </a:pPr>
            <a:r>
              <a:rPr lang="zh-CN" altLang="en-US"/>
              <a:t>快速产生下条微指令</a:t>
            </a:r>
            <a:r>
              <a:rPr lang="zh-CN" altLang="en-US">
                <a:solidFill>
                  <a:srgbClr val="0000FF"/>
                </a:solidFill>
              </a:rPr>
              <a:t>地址</a:t>
            </a:r>
          </a:p>
          <a:p>
            <a:pPr lvl="2">
              <a:spcBef>
                <a:spcPct val="10000"/>
              </a:spcBef>
            </a:pPr>
            <a:r>
              <a:rPr lang="zh-CN" altLang="en-US"/>
              <a:t>快速</a:t>
            </a:r>
            <a:r>
              <a:rPr lang="zh-CN" altLang="en-US">
                <a:solidFill>
                  <a:srgbClr val="0000FF"/>
                </a:solidFill>
              </a:rPr>
              <a:t>获得</a:t>
            </a:r>
            <a:r>
              <a:rPr lang="zh-CN" altLang="en-US"/>
              <a:t>微指令</a:t>
            </a:r>
          </a:p>
          <a:p>
            <a:pPr lvl="2">
              <a:spcBef>
                <a:spcPct val="10000"/>
              </a:spcBef>
            </a:pPr>
            <a:r>
              <a:rPr lang="zh-CN" altLang="en-US"/>
              <a:t>快速产生控制</a:t>
            </a:r>
            <a:r>
              <a:rPr lang="zh-CN" altLang="en-US">
                <a:solidFill>
                  <a:srgbClr val="0000FF"/>
                </a:solidFill>
              </a:rPr>
              <a:t>信号</a:t>
            </a:r>
          </a:p>
          <a:p>
            <a:pPr lvl="1">
              <a:spcBef>
                <a:spcPct val="10000"/>
              </a:spcBef>
            </a:pPr>
            <a:r>
              <a:rPr lang="zh-CN" altLang="en-US"/>
              <a:t>体积小</a:t>
            </a:r>
          </a:p>
          <a:p>
            <a:pPr lvl="2">
              <a:spcBef>
                <a:spcPct val="10000"/>
              </a:spcBef>
            </a:pPr>
            <a:r>
              <a:rPr lang="zh-CN" altLang="en-US"/>
              <a:t>控制器中使用的</a:t>
            </a:r>
            <a:r>
              <a:rPr lang="zh-CN" altLang="en-US">
                <a:solidFill>
                  <a:srgbClr val="0000FF"/>
                </a:solidFill>
              </a:rPr>
              <a:t>器件数量</a:t>
            </a:r>
          </a:p>
          <a:p>
            <a:pPr lvl="2">
              <a:spcBef>
                <a:spcPct val="10000"/>
              </a:spcBef>
            </a:pPr>
            <a:r>
              <a:rPr lang="zh-CN" altLang="en-US">
                <a:solidFill>
                  <a:srgbClr val="CC0000"/>
                </a:solidFill>
              </a:rPr>
              <a:t>控制存储器</a:t>
            </a:r>
            <a:r>
              <a:rPr lang="zh-CN" altLang="en-US"/>
              <a:t>的规模</a:t>
            </a:r>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83CE9E28-6CFA-43CB-8DBC-B1B86F768266}" type="slidenum">
              <a:rPr lang="zh-CN" altLang="en-US"/>
              <a:pPr/>
              <a:t>113</a:t>
            </a:fld>
            <a:endParaRPr lang="en-US" altLang="zh-CN"/>
          </a:p>
        </p:txBody>
      </p:sp>
      <p:sp>
        <p:nvSpPr>
          <p:cNvPr id="1198082" name="Rectangle 2"/>
          <p:cNvSpPr>
            <a:spLocks noGrp="1" noChangeArrowheads="1"/>
          </p:cNvSpPr>
          <p:nvPr>
            <p:ph type="title"/>
          </p:nvPr>
        </p:nvSpPr>
        <p:spPr/>
        <p:txBody>
          <a:bodyPr/>
          <a:lstStyle/>
          <a:p>
            <a:r>
              <a:rPr lang="en-US" altLang="zh-CN"/>
              <a:t>6.3.4 </a:t>
            </a:r>
            <a:r>
              <a:rPr lang="zh-CN" altLang="en-US"/>
              <a:t>微程序</a:t>
            </a:r>
            <a:r>
              <a:rPr lang="zh-CN" altLang="en-US">
                <a:solidFill>
                  <a:srgbClr val="CC0000"/>
                </a:solidFill>
              </a:rPr>
              <a:t>控制器</a:t>
            </a:r>
            <a:r>
              <a:rPr lang="zh-CN" altLang="en-US"/>
              <a:t>设计</a:t>
            </a:r>
          </a:p>
        </p:txBody>
      </p:sp>
      <p:sp>
        <p:nvSpPr>
          <p:cNvPr id="1198083" name="Rectangle 3"/>
          <p:cNvSpPr>
            <a:spLocks noGrp="1" noChangeArrowheads="1"/>
          </p:cNvSpPr>
          <p:nvPr>
            <p:ph type="body" idx="1"/>
          </p:nvPr>
        </p:nvSpPr>
        <p:spPr>
          <a:xfrm>
            <a:off x="107504" y="620713"/>
            <a:ext cx="9001000" cy="6121400"/>
          </a:xfrm>
        </p:spPr>
        <p:txBody>
          <a:bodyPr/>
          <a:lstStyle/>
          <a:p>
            <a:pPr marL="357188" indent="-357188">
              <a:spcBef>
                <a:spcPct val="10000"/>
              </a:spcBef>
            </a:pPr>
            <a:r>
              <a:rPr lang="zh-CN" altLang="en-US" dirty="0"/>
              <a:t>微程序控制器设计的基本步骤：</a:t>
            </a:r>
          </a:p>
          <a:p>
            <a:pPr marL="625475" lvl="1" indent="-271463">
              <a:spcBef>
                <a:spcPct val="10000"/>
              </a:spcBef>
              <a:buSzTx/>
              <a:buFont typeface="Wingdings" pitchFamily="2" charset="2"/>
              <a:buAutoNum type="arabicPeriod"/>
            </a:pPr>
            <a:r>
              <a:rPr lang="zh-CN" altLang="en-US" sz="2400" dirty="0">
                <a:solidFill>
                  <a:srgbClr val="CC0000"/>
                </a:solidFill>
              </a:rPr>
              <a:t>指令</a:t>
            </a:r>
            <a:r>
              <a:rPr lang="zh-CN" altLang="en-US" sz="2400" dirty="0"/>
              <a:t>分析：得到指令微操作（微命令）序列</a:t>
            </a:r>
          </a:p>
          <a:p>
            <a:pPr marL="625475" lvl="1" indent="-271463">
              <a:spcBef>
                <a:spcPct val="10000"/>
              </a:spcBef>
              <a:buSzTx/>
              <a:buFont typeface="Wingdings" pitchFamily="2" charset="2"/>
              <a:buAutoNum type="arabicPeriod"/>
            </a:pPr>
            <a:r>
              <a:rPr lang="zh-CN" altLang="en-US" sz="2400" dirty="0">
                <a:solidFill>
                  <a:srgbClr val="CC0000"/>
                </a:solidFill>
              </a:rPr>
              <a:t>微命令</a:t>
            </a:r>
            <a:r>
              <a:rPr lang="zh-CN" altLang="en-US" sz="2400" dirty="0"/>
              <a:t>分析：归类，相容性</a:t>
            </a:r>
            <a:r>
              <a:rPr lang="en-US" altLang="zh-CN" sz="2400" dirty="0"/>
              <a:t>/</a:t>
            </a:r>
            <a:r>
              <a:rPr lang="zh-CN" altLang="en-US" sz="2400" dirty="0"/>
              <a:t>互斥性检查</a:t>
            </a:r>
          </a:p>
          <a:p>
            <a:pPr marL="625475" lvl="1" indent="-271463">
              <a:spcBef>
                <a:spcPct val="10000"/>
              </a:spcBef>
              <a:buSzTx/>
              <a:buFont typeface="Wingdings" pitchFamily="2" charset="2"/>
              <a:buAutoNum type="arabicPeriod"/>
            </a:pPr>
            <a:r>
              <a:rPr lang="zh-CN" altLang="en-US" sz="2400" dirty="0">
                <a:solidFill>
                  <a:srgbClr val="CC0000"/>
                </a:solidFill>
              </a:rPr>
              <a:t>微指令</a:t>
            </a:r>
            <a:r>
              <a:rPr lang="zh-CN" altLang="en-US" sz="2400" dirty="0"/>
              <a:t>及</a:t>
            </a:r>
            <a:r>
              <a:rPr lang="zh-CN" altLang="en-US" sz="2400" dirty="0">
                <a:solidFill>
                  <a:srgbClr val="CC0000"/>
                </a:solidFill>
              </a:rPr>
              <a:t>控制器</a:t>
            </a:r>
            <a:r>
              <a:rPr lang="zh-CN" altLang="en-US" sz="2400" dirty="0"/>
              <a:t>结构设计</a:t>
            </a:r>
          </a:p>
          <a:p>
            <a:pPr marL="987425" lvl="2" indent="-363538">
              <a:spcBef>
                <a:spcPct val="10000"/>
              </a:spcBef>
              <a:buSzTx/>
              <a:buFont typeface="Wingdings" pitchFamily="2" charset="2"/>
              <a:buAutoNum type="circleNumDbPlain"/>
            </a:pPr>
            <a:r>
              <a:rPr lang="zh-CN" altLang="en-US" sz="2400" dirty="0"/>
              <a:t>确定微指令</a:t>
            </a:r>
            <a:r>
              <a:rPr lang="zh-CN" altLang="en-US" sz="2400" dirty="0">
                <a:solidFill>
                  <a:srgbClr val="006600"/>
                </a:solidFill>
              </a:rPr>
              <a:t>地址域</a:t>
            </a:r>
            <a:r>
              <a:rPr lang="zh-CN" altLang="en-US" sz="2400" dirty="0"/>
              <a:t>格式：两地址</a:t>
            </a:r>
            <a:r>
              <a:rPr lang="en-US" altLang="zh-CN" sz="2400" dirty="0"/>
              <a:t>/</a:t>
            </a:r>
            <a:r>
              <a:rPr lang="zh-CN" altLang="en-US" sz="2400" dirty="0"/>
              <a:t>单地址</a:t>
            </a:r>
            <a:r>
              <a:rPr lang="en-US" altLang="zh-CN" sz="2400" dirty="0"/>
              <a:t>/</a:t>
            </a:r>
            <a:r>
              <a:rPr lang="zh-CN" altLang="en-US" sz="2400" dirty="0"/>
              <a:t>可变格式</a:t>
            </a:r>
          </a:p>
          <a:p>
            <a:pPr marL="987425" lvl="2" indent="-363538">
              <a:spcBef>
                <a:spcPct val="10000"/>
              </a:spcBef>
              <a:buSzTx/>
              <a:buFont typeface="Wingdings" pitchFamily="2" charset="2"/>
              <a:buAutoNum type="circleNumDbPlain"/>
            </a:pPr>
            <a:r>
              <a:rPr lang="zh-CN" altLang="en-US" sz="2400" dirty="0"/>
              <a:t>确定微指令</a:t>
            </a:r>
            <a:r>
              <a:rPr lang="zh-CN" altLang="en-US" sz="2400" dirty="0">
                <a:solidFill>
                  <a:srgbClr val="006600"/>
                </a:solidFill>
              </a:rPr>
              <a:t>控制域</a:t>
            </a:r>
            <a:r>
              <a:rPr lang="zh-CN" altLang="en-US" sz="2400" dirty="0"/>
              <a:t>格式：水平</a:t>
            </a:r>
            <a:r>
              <a:rPr lang="en-US" altLang="zh-CN" sz="2400" dirty="0"/>
              <a:t>/</a:t>
            </a:r>
            <a:r>
              <a:rPr lang="zh-CN" altLang="en-US" sz="2400" dirty="0"/>
              <a:t>垂直</a:t>
            </a:r>
            <a:r>
              <a:rPr lang="en-US" altLang="zh-CN" sz="2400" dirty="0"/>
              <a:t>/</a:t>
            </a:r>
            <a:r>
              <a:rPr lang="zh-CN" altLang="en-US" sz="2400" dirty="0"/>
              <a:t>字段编码</a:t>
            </a:r>
            <a:endParaRPr lang="en-US" altLang="zh-CN" sz="2400" dirty="0"/>
          </a:p>
          <a:p>
            <a:pPr marL="625475" lvl="1" indent="-271463">
              <a:spcBef>
                <a:spcPct val="10000"/>
              </a:spcBef>
              <a:buSzTx/>
              <a:buFont typeface="Wingdings" pitchFamily="2" charset="2"/>
              <a:buAutoNum type="arabicPeriod"/>
            </a:pPr>
            <a:r>
              <a:rPr lang="zh-CN" altLang="en-US" sz="2400" dirty="0">
                <a:solidFill>
                  <a:srgbClr val="CC0000"/>
                </a:solidFill>
              </a:rPr>
              <a:t>微程序</a:t>
            </a:r>
            <a:r>
              <a:rPr lang="zh-CN" altLang="en-US" sz="2400" dirty="0"/>
              <a:t>与</a:t>
            </a:r>
            <a:r>
              <a:rPr lang="zh-CN" altLang="en-US" sz="2400" dirty="0">
                <a:solidFill>
                  <a:srgbClr val="CC0000"/>
                </a:solidFill>
              </a:rPr>
              <a:t>控制存储器</a:t>
            </a:r>
            <a:r>
              <a:rPr lang="zh-CN" altLang="en-US" sz="2400" dirty="0"/>
              <a:t>设计</a:t>
            </a:r>
            <a:endParaRPr lang="en-US" altLang="zh-CN" sz="2400" dirty="0"/>
          </a:p>
          <a:p>
            <a:pPr marL="354012" lvl="1" indent="0">
              <a:spcBef>
                <a:spcPct val="10000"/>
              </a:spcBef>
              <a:buSzTx/>
              <a:buNone/>
            </a:pPr>
            <a:r>
              <a:rPr lang="zh-CN" altLang="en-US" sz="2400" dirty="0">
                <a:solidFill>
                  <a:srgbClr val="0000FF"/>
                </a:solidFill>
              </a:rPr>
              <a:t>控制存储器容量＝</a:t>
            </a:r>
            <a:br>
              <a:rPr lang="en-US" altLang="zh-CN" sz="2400" dirty="0">
                <a:solidFill>
                  <a:srgbClr val="0000FF"/>
                </a:solidFill>
              </a:rPr>
            </a:br>
            <a:r>
              <a:rPr lang="zh-CN" altLang="en-US" sz="2400" dirty="0">
                <a:solidFill>
                  <a:srgbClr val="0000FF"/>
                </a:solidFill>
              </a:rPr>
              <a:t>微指令长度</a:t>
            </a:r>
            <a:r>
              <a:rPr lang="en-US" altLang="zh-CN" sz="2400" dirty="0">
                <a:solidFill>
                  <a:srgbClr val="0000FF"/>
                </a:solidFill>
              </a:rPr>
              <a:t>×</a:t>
            </a:r>
            <a:r>
              <a:rPr lang="en-US" altLang="zh-CN" sz="2400" dirty="0">
                <a:solidFill>
                  <a:srgbClr val="0000FF"/>
                </a:solidFill>
                <a:latin typeface="宋体" pitchFamily="2" charset="-122"/>
                <a:ea typeface="宋体" pitchFamily="2" charset="-122"/>
              </a:rPr>
              <a:t>(</a:t>
            </a:r>
            <a:r>
              <a:rPr lang="zh-CN" altLang="en-US" sz="2400" dirty="0">
                <a:solidFill>
                  <a:srgbClr val="0000FF"/>
                </a:solidFill>
              </a:rPr>
              <a:t>平均微程序长度</a:t>
            </a:r>
            <a:r>
              <a:rPr lang="en-US" altLang="zh-CN" sz="2400" dirty="0">
                <a:solidFill>
                  <a:srgbClr val="0000FF"/>
                </a:solidFill>
                <a:latin typeface="宋体" pitchFamily="2" charset="-122"/>
                <a:ea typeface="宋体" pitchFamily="2" charset="-122"/>
              </a:rPr>
              <a:t>(</a:t>
            </a:r>
            <a:r>
              <a:rPr lang="zh-CN" altLang="en-US" sz="2400" dirty="0">
                <a:solidFill>
                  <a:srgbClr val="0000FF"/>
                </a:solidFill>
              </a:rPr>
              <a:t>微指令数</a:t>
            </a:r>
            <a:r>
              <a:rPr lang="en-US" altLang="zh-CN" sz="2400" dirty="0">
                <a:solidFill>
                  <a:srgbClr val="0000FF"/>
                </a:solidFill>
                <a:latin typeface="宋体" pitchFamily="2" charset="-122"/>
                <a:ea typeface="宋体" pitchFamily="2" charset="-122"/>
              </a:rPr>
              <a:t>)</a:t>
            </a:r>
            <a:r>
              <a:rPr lang="en-US" altLang="zh-CN" sz="2400" dirty="0">
                <a:solidFill>
                  <a:srgbClr val="0000FF"/>
                </a:solidFill>
              </a:rPr>
              <a:t>/</a:t>
            </a:r>
            <a:r>
              <a:rPr lang="zh-CN" altLang="en-US" sz="2400" dirty="0">
                <a:solidFill>
                  <a:srgbClr val="0000FF"/>
                </a:solidFill>
              </a:rPr>
              <a:t>一条指令</a:t>
            </a:r>
            <a:r>
              <a:rPr lang="en-US" altLang="zh-CN" sz="2400" dirty="0">
                <a:solidFill>
                  <a:srgbClr val="0000FF"/>
                </a:solidFill>
                <a:latin typeface="宋体" pitchFamily="2" charset="-122"/>
                <a:ea typeface="宋体" pitchFamily="2" charset="-122"/>
              </a:rPr>
              <a:t>)</a:t>
            </a:r>
            <a:r>
              <a:rPr lang="en-US" altLang="zh-CN" sz="2400" dirty="0">
                <a:solidFill>
                  <a:srgbClr val="0000FF"/>
                </a:solidFill>
              </a:rPr>
              <a:t>×</a:t>
            </a:r>
            <a:r>
              <a:rPr lang="zh-CN" altLang="en-US" sz="2400" dirty="0">
                <a:solidFill>
                  <a:srgbClr val="0000FF"/>
                </a:solidFill>
              </a:rPr>
              <a:t>指令数</a:t>
            </a:r>
          </a:p>
          <a:p>
            <a:pPr marL="987425" lvl="2" indent="-363538">
              <a:spcBef>
                <a:spcPct val="10000"/>
              </a:spcBef>
              <a:buSzTx/>
              <a:buFont typeface="Wingdings" pitchFamily="2" charset="2"/>
              <a:buAutoNum type="circleNumDbPlain"/>
            </a:pPr>
            <a:r>
              <a:rPr lang="zh-CN" altLang="en-US" sz="2400" dirty="0"/>
              <a:t>选择微指令和微程序</a:t>
            </a:r>
            <a:r>
              <a:rPr lang="zh-CN" altLang="en-US" sz="2400" dirty="0">
                <a:solidFill>
                  <a:srgbClr val="006600"/>
                </a:solidFill>
              </a:rPr>
              <a:t>结构</a:t>
            </a:r>
            <a:r>
              <a:rPr lang="zh-CN" altLang="en-US" sz="2400" dirty="0"/>
              <a:t>：结构</a:t>
            </a:r>
            <a:r>
              <a:rPr lang="en-US" altLang="zh-CN" sz="2400" dirty="0"/>
              <a:t>1</a:t>
            </a:r>
            <a:r>
              <a:rPr lang="zh-CN" altLang="en-US" sz="2400" dirty="0"/>
              <a:t>、结构</a:t>
            </a:r>
            <a:r>
              <a:rPr lang="en-US" altLang="zh-CN" sz="2400" dirty="0"/>
              <a:t>2</a:t>
            </a:r>
          </a:p>
          <a:p>
            <a:pPr marL="987425" lvl="2" indent="-363538">
              <a:spcBef>
                <a:spcPct val="10000"/>
              </a:spcBef>
              <a:buSzTx/>
              <a:buFont typeface="Wingdings" pitchFamily="2" charset="2"/>
              <a:buAutoNum type="circleNumDbPlain"/>
            </a:pPr>
            <a:r>
              <a:rPr lang="zh-CN" altLang="en-US" sz="2400" dirty="0"/>
              <a:t>确定微程序</a:t>
            </a:r>
            <a:r>
              <a:rPr lang="zh-CN" altLang="en-US" sz="2400" dirty="0">
                <a:solidFill>
                  <a:srgbClr val="006600"/>
                </a:solidFill>
              </a:rPr>
              <a:t>入口地址</a:t>
            </a:r>
            <a:r>
              <a:rPr lang="en-US" altLang="zh-CN" sz="2400" dirty="0">
                <a:latin typeface="宋体" pitchFamily="2" charset="-122"/>
                <a:ea typeface="宋体" pitchFamily="2" charset="-122"/>
              </a:rPr>
              <a:t>(</a:t>
            </a:r>
            <a:r>
              <a:rPr lang="zh-CN" altLang="en-US" sz="2400" dirty="0"/>
              <a:t>首地址</a:t>
            </a:r>
            <a:r>
              <a:rPr lang="en-US" altLang="zh-CN" sz="2400" dirty="0">
                <a:latin typeface="宋体" pitchFamily="2" charset="-122"/>
                <a:ea typeface="宋体" pitchFamily="2" charset="-122"/>
              </a:rPr>
              <a:t>)</a:t>
            </a:r>
            <a:r>
              <a:rPr lang="zh-CN" altLang="en-US" sz="2400" dirty="0"/>
              <a:t>的</a:t>
            </a:r>
            <a:r>
              <a:rPr lang="zh-CN" altLang="en-US" sz="2400" dirty="0">
                <a:solidFill>
                  <a:srgbClr val="006600"/>
                </a:solidFill>
              </a:rPr>
              <a:t>生成</a:t>
            </a:r>
            <a:r>
              <a:rPr lang="zh-CN" altLang="en-US" sz="2400" dirty="0"/>
              <a:t>方法</a:t>
            </a:r>
          </a:p>
          <a:p>
            <a:pPr marL="625475" lvl="1" indent="-273050">
              <a:spcBef>
                <a:spcPct val="10000"/>
              </a:spcBef>
              <a:buSzTx/>
              <a:buFont typeface="+mj-lt"/>
              <a:buAutoNum type="arabicPeriod" startAt="5"/>
            </a:pPr>
            <a:r>
              <a:rPr lang="zh-CN" altLang="en-US" sz="2400" dirty="0">
                <a:solidFill>
                  <a:srgbClr val="CC0000"/>
                </a:solidFill>
              </a:rPr>
              <a:t>微程序控制器</a:t>
            </a:r>
            <a:r>
              <a:rPr lang="zh-CN" altLang="en-US" sz="2400" dirty="0"/>
              <a:t>实现</a:t>
            </a:r>
          </a:p>
          <a:p>
            <a:pPr marL="896938" lvl="2" indent="-273050">
              <a:spcBef>
                <a:spcPct val="10000"/>
              </a:spcBef>
              <a:buSzPct val="75000"/>
              <a:buFont typeface="Wingdings" pitchFamily="2" charset="2"/>
              <a:buChar char="u"/>
            </a:pPr>
            <a:r>
              <a:rPr lang="zh-CN" altLang="en-US" sz="2400" dirty="0"/>
              <a:t>设计</a:t>
            </a:r>
            <a:r>
              <a:rPr lang="zh-CN" altLang="en-US" sz="2400" dirty="0">
                <a:solidFill>
                  <a:srgbClr val="006600"/>
                </a:solidFill>
              </a:rPr>
              <a:t>硬件</a:t>
            </a:r>
            <a:r>
              <a:rPr lang="zh-CN" altLang="en-US" sz="2400" dirty="0"/>
              <a:t>逻辑电路并实现</a:t>
            </a:r>
          </a:p>
          <a:p>
            <a:pPr marL="896938" lvl="2" indent="-273050">
              <a:spcBef>
                <a:spcPct val="10000"/>
              </a:spcBef>
              <a:buSzPct val="75000"/>
              <a:buFont typeface="Wingdings" pitchFamily="2" charset="2"/>
              <a:buChar char="u"/>
            </a:pPr>
            <a:r>
              <a:rPr lang="zh-CN" altLang="en-US" sz="2400" dirty="0"/>
              <a:t>编写</a:t>
            </a:r>
            <a:r>
              <a:rPr lang="zh-CN" altLang="en-US" sz="2400" dirty="0">
                <a:solidFill>
                  <a:srgbClr val="006600"/>
                </a:solidFill>
              </a:rPr>
              <a:t>微程序</a:t>
            </a:r>
            <a:r>
              <a:rPr lang="zh-CN" altLang="en-US" sz="2400" dirty="0"/>
              <a:t>并存储到控制存储器中</a:t>
            </a:r>
            <a:endParaRPr lang="en-US" altLang="zh-CN" sz="2400" dirty="0"/>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9106" name="Rectangle 2"/>
          <p:cNvSpPr>
            <a:spLocks noGrp="1" noChangeArrowheads="1"/>
          </p:cNvSpPr>
          <p:nvPr>
            <p:ph type="subTitle" idx="1"/>
          </p:nvPr>
        </p:nvSpPr>
        <p:spPr>
          <a:xfrm>
            <a:off x="395288" y="1700213"/>
            <a:ext cx="8604250" cy="2592387"/>
          </a:xfrm>
          <a:noFill/>
          <a:ln/>
        </p:spPr>
        <p:txBody>
          <a:bodyPr anchor="ctr"/>
          <a:lstStyle/>
          <a:p>
            <a:pPr>
              <a:spcBef>
                <a:spcPct val="10000"/>
              </a:spcBef>
              <a:buClrTx/>
              <a:buFont typeface="Arial" charset="0"/>
              <a:buNone/>
            </a:pPr>
            <a:r>
              <a:rPr lang="zh-CN" altLang="en-US" b="0" dirty="0">
                <a:solidFill>
                  <a:srgbClr val="FFFFFF"/>
                </a:solidFill>
                <a:latin typeface="黑体" panose="02010609060101010101" pitchFamily="49" charset="-122"/>
                <a:ea typeface="黑体" panose="02010609060101010101" pitchFamily="49" charset="-122"/>
              </a:rPr>
              <a:t>计算机</a:t>
            </a:r>
            <a:r>
              <a:rPr lang="zh-CN" altLang="en-US" b="0" dirty="0">
                <a:solidFill>
                  <a:srgbClr val="FFCC00"/>
                </a:solidFill>
                <a:latin typeface="黑体" panose="02010609060101010101" pitchFamily="49" charset="-122"/>
                <a:ea typeface="黑体" panose="02010609060101010101" pitchFamily="49" charset="-122"/>
              </a:rPr>
              <a:t>组成</a:t>
            </a:r>
            <a:r>
              <a:rPr lang="zh-CN" altLang="en-US" b="0" dirty="0">
                <a:solidFill>
                  <a:srgbClr val="FFFFFF"/>
                </a:solidFill>
                <a:latin typeface="黑体" panose="02010609060101010101" pitchFamily="49" charset="-122"/>
                <a:ea typeface="黑体" panose="02010609060101010101" pitchFamily="49" charset="-122"/>
              </a:rPr>
              <a:t>与</a:t>
            </a:r>
            <a:r>
              <a:rPr lang="zh-CN" altLang="en-US" b="0" dirty="0">
                <a:solidFill>
                  <a:srgbClr val="FFCC00"/>
                </a:solidFill>
                <a:latin typeface="黑体" panose="02010609060101010101" pitchFamily="49" charset="-122"/>
                <a:ea typeface="黑体" panose="02010609060101010101" pitchFamily="49" charset="-122"/>
              </a:rPr>
              <a:t>系统结构</a:t>
            </a:r>
            <a:endParaRPr lang="zh-CN" altLang="en-US" b="0" dirty="0">
              <a:solidFill>
                <a:srgbClr val="FFFFFF"/>
              </a:solidFill>
              <a:latin typeface="黑体" panose="02010609060101010101" pitchFamily="49" charset="-122"/>
              <a:ea typeface="黑体" panose="02010609060101010101" pitchFamily="49" charset="-122"/>
            </a:endParaRPr>
          </a:p>
          <a:p>
            <a:pPr>
              <a:spcBef>
                <a:spcPct val="10000"/>
              </a:spcBef>
              <a:buClrTx/>
              <a:buFont typeface="Arial" charset="0"/>
              <a:buNone/>
            </a:pPr>
            <a:r>
              <a:rPr lang="zh-CN" altLang="en-US" sz="3900" b="0" dirty="0">
                <a:solidFill>
                  <a:srgbClr val="FFFFFF"/>
                </a:solidFill>
                <a:latin typeface="Arial" charset="0"/>
                <a:ea typeface="黑体" pitchFamily="2" charset="-122"/>
              </a:rPr>
              <a:t>第</a:t>
            </a:r>
            <a:r>
              <a:rPr lang="en-US" altLang="zh-CN" sz="7200" b="0" dirty="0">
                <a:solidFill>
                  <a:srgbClr val="FFFFFF"/>
                </a:solidFill>
                <a:latin typeface="Arial" charset="0"/>
                <a:ea typeface="黑体" pitchFamily="2" charset="-122"/>
              </a:rPr>
              <a:t>6</a:t>
            </a:r>
            <a:r>
              <a:rPr lang="zh-CN" altLang="en-US" sz="3900" b="0" dirty="0">
                <a:solidFill>
                  <a:srgbClr val="FFFFFF"/>
                </a:solidFill>
                <a:latin typeface="Arial" charset="0"/>
                <a:ea typeface="黑体" pitchFamily="2" charset="-122"/>
              </a:rPr>
              <a:t>章  中央处理器</a:t>
            </a:r>
            <a:r>
              <a:rPr lang="en-US" altLang="zh-CN" sz="3900" b="0" dirty="0">
                <a:solidFill>
                  <a:srgbClr val="FFFFFF"/>
                </a:solidFill>
                <a:latin typeface="宋体" pitchFamily="2" charset="-122"/>
                <a:ea typeface="宋体" pitchFamily="2" charset="-122"/>
              </a:rPr>
              <a:t>(</a:t>
            </a:r>
            <a:r>
              <a:rPr lang="en-US" altLang="zh-CN" sz="3900" b="0" dirty="0">
                <a:solidFill>
                  <a:srgbClr val="FFFFFF"/>
                </a:solidFill>
                <a:latin typeface="Arial" charset="0"/>
                <a:ea typeface="黑体" pitchFamily="2" charset="-122"/>
              </a:rPr>
              <a:t>CPU</a:t>
            </a:r>
            <a:r>
              <a:rPr lang="en-US" altLang="zh-CN" sz="3900" b="0" dirty="0">
                <a:solidFill>
                  <a:srgbClr val="FFFFFF"/>
                </a:solidFill>
                <a:latin typeface="宋体" pitchFamily="2" charset="-122"/>
                <a:ea typeface="宋体" pitchFamily="2" charset="-122"/>
              </a:rPr>
              <a:t>)</a:t>
            </a:r>
            <a:endParaRPr lang="zh-CN" altLang="en-US" sz="3900" b="0" dirty="0">
              <a:solidFill>
                <a:srgbClr val="FFFFFF"/>
              </a:solidFill>
              <a:latin typeface="宋体" pitchFamily="2" charset="-122"/>
              <a:ea typeface="宋体" pitchFamily="2" charset="-122"/>
            </a:endParaRPr>
          </a:p>
        </p:txBody>
      </p:sp>
      <p:sp>
        <p:nvSpPr>
          <p:cNvPr id="1199107" name="Rectangle 3"/>
          <p:cNvSpPr>
            <a:spLocks noChangeArrowheads="1"/>
          </p:cNvSpPr>
          <p:nvPr/>
        </p:nvSpPr>
        <p:spPr bwMode="auto">
          <a:xfrm>
            <a:off x="107504" y="4437112"/>
            <a:ext cx="8964612" cy="720725"/>
          </a:xfrm>
          <a:prstGeom prst="rect">
            <a:avLst/>
          </a:prstGeom>
          <a:noFill/>
          <a:ln w="9525">
            <a:noFill/>
            <a:miter lim="800000"/>
            <a:headEnd/>
            <a:tailEnd/>
          </a:ln>
          <a:effectLst/>
        </p:spPr>
        <p:txBody>
          <a:bodyPr/>
          <a:lstStyle/>
          <a:p>
            <a:pPr algn="r">
              <a:spcBef>
                <a:spcPct val="20000"/>
              </a:spcBef>
              <a:buClr>
                <a:schemeClr val="bg2"/>
              </a:buClr>
              <a:buSzPct val="75000"/>
              <a:buFont typeface="Wingdings" pitchFamily="2" charset="2"/>
              <a:buNone/>
            </a:pPr>
            <a:r>
              <a:rPr lang="en-US" altLang="zh-CN" sz="3800" b="0" dirty="0">
                <a:ea typeface="楷体" panose="02010609060101010101" pitchFamily="49" charset="-122"/>
              </a:rPr>
              <a:t>6.4  </a:t>
            </a:r>
            <a:r>
              <a:rPr lang="zh-CN" altLang="en-US" sz="3800" b="0" dirty="0">
                <a:solidFill>
                  <a:srgbClr val="FF3399"/>
                </a:solidFill>
                <a:ea typeface="楷体" panose="02010609060101010101" pitchFamily="49" charset="-122"/>
              </a:rPr>
              <a:t>微程序控制器</a:t>
            </a:r>
            <a:r>
              <a:rPr lang="zh-CN" altLang="en-US" sz="3800" b="0" dirty="0">
                <a:ea typeface="楷体" panose="02010609060101010101" pitchFamily="49" charset="-122"/>
              </a:rPr>
              <a:t>与</a:t>
            </a:r>
            <a:r>
              <a:rPr lang="zh-CN" altLang="en-US" sz="3800" b="0" dirty="0">
                <a:solidFill>
                  <a:srgbClr val="0000FF"/>
                </a:solidFill>
                <a:ea typeface="楷体" panose="02010609060101010101" pitchFamily="49" charset="-122"/>
              </a:rPr>
              <a:t>硬布线控制器</a:t>
            </a:r>
            <a:r>
              <a:rPr lang="zh-CN" altLang="en-US" sz="3800" b="0" dirty="0">
                <a:ea typeface="楷体" panose="02010609060101010101" pitchFamily="49" charset="-122"/>
              </a:rPr>
              <a:t>的</a:t>
            </a:r>
            <a:r>
              <a:rPr lang="zh-CN" altLang="en-US" sz="3800" b="0" dirty="0">
                <a:solidFill>
                  <a:srgbClr val="CC0000"/>
                </a:solidFill>
                <a:ea typeface="楷体" panose="02010609060101010101" pitchFamily="49" charset="-122"/>
              </a:rPr>
              <a:t>比较</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199106">
                                            <p:txEl>
                                              <p:pRg st="0" end="0"/>
                                            </p:txEl>
                                          </p:spTgt>
                                        </p:tgtEl>
                                        <p:attrNameLst>
                                          <p:attrName>style.visibility</p:attrName>
                                        </p:attrNameLst>
                                      </p:cBhvr>
                                      <p:to>
                                        <p:strVal val="visible"/>
                                      </p:to>
                                    </p:set>
                                    <p:anim calcmode="lin" valueType="num">
                                      <p:cBhvr>
                                        <p:cTn id="7" dur="500" fill="hold"/>
                                        <p:tgtEl>
                                          <p:spTgt spid="1199106">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199106">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199106">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199106">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199106">
                                            <p:txEl>
                                              <p:pRg st="1" end="1"/>
                                            </p:txEl>
                                          </p:spTgt>
                                        </p:tgtEl>
                                        <p:attrNameLst>
                                          <p:attrName>style.visibility</p:attrName>
                                        </p:attrNameLst>
                                      </p:cBhvr>
                                      <p:to>
                                        <p:strVal val="visible"/>
                                      </p:to>
                                    </p:set>
                                    <p:anim calcmode="lin" valueType="num">
                                      <p:cBhvr additive="base">
                                        <p:cTn id="14" dur="500" fill="hold"/>
                                        <p:tgtEl>
                                          <p:spTgt spid="1199106">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199106">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4" fill="hold" nodeType="afterEffect">
                                  <p:stCondLst>
                                    <p:cond delay="0"/>
                                  </p:stCondLst>
                                  <p:childTnLst>
                                    <p:set>
                                      <p:cBhvr>
                                        <p:cTn id="18" dur="1" fill="hold">
                                          <p:stCondLst>
                                            <p:cond delay="0"/>
                                          </p:stCondLst>
                                        </p:cTn>
                                        <p:tgtEl>
                                          <p:spTgt spid="1199107">
                                            <p:txEl>
                                              <p:pRg st="0" end="0"/>
                                            </p:txEl>
                                          </p:spTgt>
                                        </p:tgtEl>
                                        <p:attrNameLst>
                                          <p:attrName>style.visibility</p:attrName>
                                        </p:attrNameLst>
                                      </p:cBhvr>
                                      <p:to>
                                        <p:strVal val="visible"/>
                                      </p:to>
                                    </p:set>
                                    <p:anim calcmode="lin" valueType="num">
                                      <p:cBhvr additive="base">
                                        <p:cTn id="19" dur="500" fill="hold"/>
                                        <p:tgtEl>
                                          <p:spTgt spid="119910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9910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912750F7-3301-4704-B2C8-E6BB35C6A934}" type="slidenum">
              <a:rPr lang="zh-CN" altLang="en-US"/>
              <a:pPr/>
              <a:t>115</a:t>
            </a:fld>
            <a:endParaRPr lang="en-US" altLang="zh-CN"/>
          </a:p>
        </p:txBody>
      </p:sp>
      <p:sp>
        <p:nvSpPr>
          <p:cNvPr id="1200130" name="Rectangle 2"/>
          <p:cNvSpPr>
            <a:spLocks noGrp="1" noChangeArrowheads="1"/>
          </p:cNvSpPr>
          <p:nvPr>
            <p:ph type="title"/>
          </p:nvPr>
        </p:nvSpPr>
        <p:spPr/>
        <p:txBody>
          <a:bodyPr/>
          <a:lstStyle/>
          <a:p>
            <a:r>
              <a:rPr lang="en-US" altLang="zh-CN"/>
              <a:t>6.4 </a:t>
            </a:r>
            <a:r>
              <a:rPr lang="zh-CN" altLang="en-US">
                <a:solidFill>
                  <a:srgbClr val="006600"/>
                </a:solidFill>
              </a:rPr>
              <a:t>微程序控制器</a:t>
            </a:r>
            <a:r>
              <a:rPr lang="zh-CN" altLang="en-US"/>
              <a:t>与</a:t>
            </a:r>
            <a:r>
              <a:rPr lang="zh-CN" altLang="en-US">
                <a:solidFill>
                  <a:srgbClr val="FF6600"/>
                </a:solidFill>
              </a:rPr>
              <a:t>硬布线控制器</a:t>
            </a:r>
            <a:r>
              <a:rPr lang="zh-CN" altLang="en-US"/>
              <a:t>的</a:t>
            </a:r>
            <a:r>
              <a:rPr lang="zh-CN" altLang="en-US">
                <a:solidFill>
                  <a:srgbClr val="CC0000"/>
                </a:solidFill>
              </a:rPr>
              <a:t>比较</a:t>
            </a:r>
          </a:p>
        </p:txBody>
      </p:sp>
      <p:sp>
        <p:nvSpPr>
          <p:cNvPr id="1200131" name="Rectangle 3"/>
          <p:cNvSpPr>
            <a:spLocks noGrp="1" noChangeArrowheads="1"/>
          </p:cNvSpPr>
          <p:nvPr>
            <p:ph type="body" idx="1"/>
          </p:nvPr>
        </p:nvSpPr>
        <p:spPr>
          <a:xfrm>
            <a:off x="323974" y="836613"/>
            <a:ext cx="8712522" cy="5905500"/>
          </a:xfrm>
        </p:spPr>
        <p:txBody>
          <a:bodyPr/>
          <a:lstStyle/>
          <a:p>
            <a:pPr>
              <a:spcBef>
                <a:spcPct val="10000"/>
              </a:spcBef>
            </a:pPr>
            <a:r>
              <a:rPr lang="zh-CN" altLang="en-US" dirty="0"/>
              <a:t>微程序控制器</a:t>
            </a:r>
          </a:p>
          <a:p>
            <a:pPr lvl="1">
              <a:spcBef>
                <a:spcPct val="10000"/>
              </a:spcBef>
            </a:pPr>
            <a:r>
              <a:rPr lang="zh-CN" altLang="en-US" sz="2400" dirty="0"/>
              <a:t>比硬布线控制器</a:t>
            </a:r>
            <a:r>
              <a:rPr lang="zh-CN" altLang="en-US" sz="2400" dirty="0">
                <a:solidFill>
                  <a:srgbClr val="CC0000"/>
                </a:solidFill>
              </a:rPr>
              <a:t>速度慢</a:t>
            </a:r>
          </a:p>
          <a:p>
            <a:pPr lvl="1">
              <a:spcBef>
                <a:spcPct val="10000"/>
              </a:spcBef>
            </a:pPr>
            <a:r>
              <a:rPr lang="zh-CN" altLang="en-US" sz="2400" dirty="0">
                <a:solidFill>
                  <a:srgbClr val="CC0000"/>
                </a:solidFill>
              </a:rPr>
              <a:t>设计简单</a:t>
            </a:r>
            <a:r>
              <a:rPr lang="zh-CN" altLang="en-US" sz="2400" dirty="0"/>
              <a:t>化、规范化</a:t>
            </a:r>
          </a:p>
          <a:p>
            <a:pPr lvl="1">
              <a:spcBef>
                <a:spcPct val="10000"/>
              </a:spcBef>
            </a:pPr>
            <a:r>
              <a:rPr lang="zh-CN" altLang="en-US" sz="2400" dirty="0"/>
              <a:t>功能</a:t>
            </a:r>
            <a:r>
              <a:rPr lang="zh-CN" altLang="en-US" sz="2400" dirty="0">
                <a:solidFill>
                  <a:srgbClr val="CC0000"/>
                </a:solidFill>
              </a:rPr>
              <a:t>可修改、可扩充</a:t>
            </a:r>
          </a:p>
          <a:p>
            <a:pPr lvl="1">
              <a:spcBef>
                <a:spcPct val="10000"/>
              </a:spcBef>
            </a:pPr>
            <a:r>
              <a:rPr lang="zh-CN" altLang="en-US" sz="2400" dirty="0"/>
              <a:t>实现</a:t>
            </a:r>
            <a:r>
              <a:rPr lang="zh-CN" altLang="en-US" sz="2400" dirty="0">
                <a:solidFill>
                  <a:srgbClr val="CC0000"/>
                </a:solidFill>
              </a:rPr>
              <a:t>成本</a:t>
            </a:r>
            <a:r>
              <a:rPr lang="zh-CN" altLang="en-US" sz="2400" dirty="0"/>
              <a:t>低，出错概率小</a:t>
            </a:r>
          </a:p>
          <a:p>
            <a:pPr lvl="1">
              <a:spcBef>
                <a:spcPct val="10000"/>
              </a:spcBef>
            </a:pPr>
            <a:r>
              <a:rPr lang="zh-CN" altLang="en-US" sz="2400" dirty="0"/>
              <a:t>常用于</a:t>
            </a:r>
            <a:r>
              <a:rPr lang="en-US" altLang="zh-CN" sz="2400" dirty="0">
                <a:solidFill>
                  <a:srgbClr val="CC0099"/>
                </a:solidFill>
              </a:rPr>
              <a:t>CISC</a:t>
            </a:r>
            <a:r>
              <a:rPr lang="zh-CN" altLang="en-US" sz="2400" dirty="0"/>
              <a:t>处理器控制器的实现</a:t>
            </a:r>
            <a:endParaRPr lang="en-US" altLang="zh-CN" sz="2400" dirty="0"/>
          </a:p>
          <a:p>
            <a:pPr lvl="1">
              <a:spcBef>
                <a:spcPct val="10000"/>
              </a:spcBef>
            </a:pPr>
            <a:r>
              <a:rPr lang="zh-CN" altLang="en-US" sz="2400" dirty="0">
                <a:solidFill>
                  <a:srgbClr val="0000FF"/>
                </a:solidFill>
                <a:cs typeface="+mn-cs"/>
              </a:rPr>
              <a:t>控制存储器容量＝</a:t>
            </a:r>
            <a:br>
              <a:rPr lang="en-US" altLang="zh-CN" sz="2400" dirty="0">
                <a:solidFill>
                  <a:srgbClr val="0000FF"/>
                </a:solidFill>
                <a:cs typeface="+mn-cs"/>
              </a:rPr>
            </a:br>
            <a:r>
              <a:rPr lang="zh-CN" altLang="en-US" sz="2400" dirty="0">
                <a:solidFill>
                  <a:srgbClr val="0000FF"/>
                </a:solidFill>
                <a:cs typeface="+mn-cs"/>
              </a:rPr>
              <a:t>微指令长度</a:t>
            </a:r>
            <a:r>
              <a:rPr lang="en-US" altLang="zh-CN" sz="2400" dirty="0">
                <a:solidFill>
                  <a:srgbClr val="0000FF"/>
                </a:solidFill>
                <a:cs typeface="+mn-cs"/>
              </a:rPr>
              <a:t>×</a:t>
            </a:r>
            <a:r>
              <a:rPr lang="zh-CN" altLang="en-US" sz="2400" dirty="0">
                <a:solidFill>
                  <a:srgbClr val="0000FF"/>
                </a:solidFill>
                <a:cs typeface="+mn-cs"/>
              </a:rPr>
              <a:t>平均每指令微程序长度</a:t>
            </a:r>
            <a:r>
              <a:rPr lang="en-US" altLang="zh-CN" sz="2400" dirty="0">
                <a:solidFill>
                  <a:srgbClr val="0000FF"/>
                </a:solidFill>
                <a:latin typeface="宋体" pitchFamily="2" charset="-122"/>
                <a:ea typeface="宋体" pitchFamily="2" charset="-122"/>
                <a:cs typeface="+mn-cs"/>
              </a:rPr>
              <a:t>(</a:t>
            </a:r>
            <a:r>
              <a:rPr lang="zh-CN" altLang="en-US" sz="2400" dirty="0">
                <a:solidFill>
                  <a:srgbClr val="0000FF"/>
                </a:solidFill>
                <a:cs typeface="+mn-cs"/>
              </a:rPr>
              <a:t>微指令数</a:t>
            </a:r>
            <a:r>
              <a:rPr lang="en-US" altLang="zh-CN" sz="2400" dirty="0">
                <a:solidFill>
                  <a:srgbClr val="0000FF"/>
                </a:solidFill>
                <a:latin typeface="宋体" pitchFamily="2" charset="-122"/>
                <a:ea typeface="宋体" pitchFamily="2" charset="-122"/>
                <a:cs typeface="+mn-cs"/>
              </a:rPr>
              <a:t>)</a:t>
            </a:r>
            <a:r>
              <a:rPr lang="en-US" altLang="zh-CN" sz="2400" dirty="0">
                <a:solidFill>
                  <a:srgbClr val="0000FF"/>
                </a:solidFill>
                <a:cs typeface="+mn-cs"/>
              </a:rPr>
              <a:t>×</a:t>
            </a:r>
            <a:r>
              <a:rPr lang="zh-CN" altLang="en-US" sz="2400" dirty="0">
                <a:solidFill>
                  <a:srgbClr val="0000FF"/>
                </a:solidFill>
                <a:cs typeface="+mn-cs"/>
              </a:rPr>
              <a:t>指令数</a:t>
            </a:r>
            <a:endParaRPr lang="zh-CN" altLang="en-US" sz="2400" dirty="0"/>
          </a:p>
          <a:p>
            <a:pPr>
              <a:spcBef>
                <a:spcPct val="10000"/>
              </a:spcBef>
            </a:pPr>
            <a:r>
              <a:rPr lang="zh-CN" altLang="en-US" dirty="0"/>
              <a:t>硬布线控制器</a:t>
            </a:r>
          </a:p>
          <a:p>
            <a:pPr lvl="1">
              <a:spcBef>
                <a:spcPct val="10000"/>
              </a:spcBef>
            </a:pPr>
            <a:r>
              <a:rPr lang="zh-CN" altLang="en-US" sz="2400" dirty="0">
                <a:solidFill>
                  <a:srgbClr val="CC0000"/>
                </a:solidFill>
              </a:rPr>
              <a:t>速度快</a:t>
            </a:r>
          </a:p>
          <a:p>
            <a:pPr lvl="1">
              <a:spcBef>
                <a:spcPct val="10000"/>
              </a:spcBef>
            </a:pPr>
            <a:r>
              <a:rPr lang="zh-CN" altLang="en-US" sz="2400" dirty="0"/>
              <a:t>当计算机系统复杂时，</a:t>
            </a:r>
            <a:r>
              <a:rPr lang="zh-CN" altLang="en-US" sz="2400" dirty="0">
                <a:solidFill>
                  <a:srgbClr val="CC0000"/>
                </a:solidFill>
              </a:rPr>
              <a:t>设计困难</a:t>
            </a:r>
          </a:p>
          <a:p>
            <a:pPr lvl="1">
              <a:spcBef>
                <a:spcPct val="10000"/>
              </a:spcBef>
            </a:pPr>
            <a:r>
              <a:rPr lang="zh-CN" altLang="en-US" sz="2400" dirty="0"/>
              <a:t>一旦实现，</a:t>
            </a:r>
            <a:r>
              <a:rPr lang="zh-CN" altLang="en-US" sz="2400" dirty="0">
                <a:solidFill>
                  <a:srgbClr val="CC0000"/>
                </a:solidFill>
              </a:rPr>
              <a:t>不可修改和扩充</a:t>
            </a:r>
          </a:p>
          <a:p>
            <a:pPr lvl="1">
              <a:spcBef>
                <a:spcPct val="10000"/>
              </a:spcBef>
            </a:pPr>
            <a:r>
              <a:rPr lang="zh-CN" altLang="en-US" sz="2400" dirty="0"/>
              <a:t>常用于</a:t>
            </a:r>
            <a:r>
              <a:rPr lang="en-US" altLang="zh-CN" sz="2400" dirty="0">
                <a:solidFill>
                  <a:srgbClr val="0000FF"/>
                </a:solidFill>
              </a:rPr>
              <a:t>RISC</a:t>
            </a:r>
            <a:r>
              <a:rPr lang="zh-CN" altLang="en-US" sz="2400" dirty="0"/>
              <a:t>处理器控制器的实现</a:t>
            </a:r>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1154" name="Rectangle 2"/>
          <p:cNvSpPr>
            <a:spLocks noGrp="1" noChangeArrowheads="1"/>
          </p:cNvSpPr>
          <p:nvPr>
            <p:ph type="subTitle" idx="1"/>
          </p:nvPr>
        </p:nvSpPr>
        <p:spPr>
          <a:xfrm>
            <a:off x="395288" y="1700213"/>
            <a:ext cx="8604250" cy="2592387"/>
          </a:xfrm>
          <a:noFill/>
          <a:ln/>
        </p:spPr>
        <p:txBody>
          <a:bodyPr anchor="ctr"/>
          <a:lstStyle/>
          <a:p>
            <a:pPr>
              <a:spcBef>
                <a:spcPct val="10000"/>
              </a:spcBef>
              <a:buClrTx/>
              <a:buFont typeface="Arial" charset="0"/>
              <a:buNone/>
            </a:pPr>
            <a:r>
              <a:rPr lang="zh-CN" altLang="en-US" b="0" dirty="0">
                <a:solidFill>
                  <a:srgbClr val="FFFFFF"/>
                </a:solidFill>
                <a:latin typeface="黑体" panose="02010609060101010101" pitchFamily="49" charset="-122"/>
                <a:ea typeface="黑体" panose="02010609060101010101" pitchFamily="49" charset="-122"/>
              </a:rPr>
              <a:t>计算机</a:t>
            </a:r>
            <a:r>
              <a:rPr lang="zh-CN" altLang="en-US" b="0" dirty="0">
                <a:solidFill>
                  <a:srgbClr val="FFCC00"/>
                </a:solidFill>
                <a:latin typeface="黑体" panose="02010609060101010101" pitchFamily="49" charset="-122"/>
                <a:ea typeface="黑体" panose="02010609060101010101" pitchFamily="49" charset="-122"/>
              </a:rPr>
              <a:t>组成</a:t>
            </a:r>
            <a:r>
              <a:rPr lang="zh-CN" altLang="en-US" b="0" dirty="0">
                <a:solidFill>
                  <a:srgbClr val="FFFFFF"/>
                </a:solidFill>
                <a:latin typeface="黑体" panose="02010609060101010101" pitchFamily="49" charset="-122"/>
                <a:ea typeface="黑体" panose="02010609060101010101" pitchFamily="49" charset="-122"/>
              </a:rPr>
              <a:t>与</a:t>
            </a:r>
            <a:r>
              <a:rPr lang="zh-CN" altLang="en-US" b="0" dirty="0">
                <a:solidFill>
                  <a:srgbClr val="FFCC00"/>
                </a:solidFill>
                <a:latin typeface="黑体" panose="02010609060101010101" pitchFamily="49" charset="-122"/>
                <a:ea typeface="黑体" panose="02010609060101010101" pitchFamily="49" charset="-122"/>
              </a:rPr>
              <a:t>系统结构</a:t>
            </a:r>
            <a:endParaRPr lang="zh-CN" altLang="en-US" b="0" dirty="0">
              <a:solidFill>
                <a:srgbClr val="FFFFFF"/>
              </a:solidFill>
              <a:latin typeface="黑体" panose="02010609060101010101" pitchFamily="49" charset="-122"/>
              <a:ea typeface="黑体" panose="02010609060101010101" pitchFamily="49" charset="-122"/>
            </a:endParaRPr>
          </a:p>
          <a:p>
            <a:pPr>
              <a:spcBef>
                <a:spcPct val="10000"/>
              </a:spcBef>
              <a:buClrTx/>
              <a:buFont typeface="Arial" charset="0"/>
              <a:buNone/>
            </a:pPr>
            <a:r>
              <a:rPr lang="zh-CN" altLang="en-US" sz="3900" b="0" dirty="0">
                <a:solidFill>
                  <a:srgbClr val="FFFFFF"/>
                </a:solidFill>
                <a:latin typeface="Arial" charset="0"/>
                <a:ea typeface="黑体" pitchFamily="2" charset="-122"/>
              </a:rPr>
              <a:t>第</a:t>
            </a:r>
            <a:r>
              <a:rPr lang="en-US" altLang="zh-CN" sz="7200" b="0" dirty="0">
                <a:solidFill>
                  <a:srgbClr val="FFFFFF"/>
                </a:solidFill>
                <a:latin typeface="Arial" charset="0"/>
                <a:ea typeface="黑体" pitchFamily="2" charset="-122"/>
              </a:rPr>
              <a:t>6</a:t>
            </a:r>
            <a:r>
              <a:rPr lang="zh-CN" altLang="en-US" sz="3900" b="0" dirty="0">
                <a:solidFill>
                  <a:srgbClr val="FFFFFF"/>
                </a:solidFill>
                <a:latin typeface="Arial" charset="0"/>
                <a:ea typeface="黑体" pitchFamily="2" charset="-122"/>
              </a:rPr>
              <a:t>章  中央处理器</a:t>
            </a:r>
            <a:r>
              <a:rPr lang="en-US" altLang="zh-CN" sz="3900" b="0" dirty="0">
                <a:solidFill>
                  <a:srgbClr val="FFFFFF"/>
                </a:solidFill>
                <a:latin typeface="宋体" pitchFamily="2" charset="-122"/>
                <a:ea typeface="宋体" pitchFamily="2" charset="-122"/>
              </a:rPr>
              <a:t>(</a:t>
            </a:r>
            <a:r>
              <a:rPr lang="en-US" altLang="zh-CN" sz="3900" b="0" dirty="0">
                <a:solidFill>
                  <a:srgbClr val="FFFFFF"/>
                </a:solidFill>
                <a:latin typeface="Arial" charset="0"/>
                <a:ea typeface="黑体" pitchFamily="2" charset="-122"/>
              </a:rPr>
              <a:t>CPU</a:t>
            </a:r>
            <a:r>
              <a:rPr lang="en-US" altLang="zh-CN" sz="3900" b="0" dirty="0">
                <a:solidFill>
                  <a:srgbClr val="FFFFFF"/>
                </a:solidFill>
                <a:latin typeface="宋体" pitchFamily="2" charset="-122"/>
                <a:ea typeface="宋体" pitchFamily="2" charset="-122"/>
              </a:rPr>
              <a:t>)</a:t>
            </a:r>
            <a:endParaRPr lang="zh-CN" altLang="en-US" sz="3900" b="0" dirty="0">
              <a:solidFill>
                <a:srgbClr val="FFFFFF"/>
              </a:solidFill>
              <a:latin typeface="宋体" pitchFamily="2" charset="-122"/>
              <a:ea typeface="宋体" pitchFamily="2" charset="-122"/>
            </a:endParaRPr>
          </a:p>
        </p:txBody>
      </p:sp>
      <p:sp>
        <p:nvSpPr>
          <p:cNvPr id="1201155" name="Rectangle 3"/>
          <p:cNvSpPr>
            <a:spLocks noChangeArrowheads="1"/>
          </p:cNvSpPr>
          <p:nvPr/>
        </p:nvSpPr>
        <p:spPr bwMode="auto">
          <a:xfrm>
            <a:off x="1979712" y="4437112"/>
            <a:ext cx="6984901" cy="720725"/>
          </a:xfrm>
          <a:prstGeom prst="rect">
            <a:avLst/>
          </a:prstGeom>
          <a:noFill/>
          <a:ln w="9525">
            <a:noFill/>
            <a:miter lim="800000"/>
            <a:headEnd/>
            <a:tailEnd/>
          </a:ln>
          <a:effectLst/>
        </p:spPr>
        <p:txBody>
          <a:bodyPr/>
          <a:lstStyle/>
          <a:p>
            <a:pPr algn="r">
              <a:spcBef>
                <a:spcPct val="20000"/>
              </a:spcBef>
              <a:buClr>
                <a:schemeClr val="bg2"/>
              </a:buClr>
              <a:buSzPct val="75000"/>
              <a:buFont typeface="Wingdings" pitchFamily="2" charset="2"/>
              <a:buNone/>
            </a:pPr>
            <a:r>
              <a:rPr lang="en-US" altLang="zh-CN" sz="4000" b="0" dirty="0">
                <a:ea typeface="楷体" panose="02010609060101010101" pitchFamily="49" charset="-122"/>
              </a:rPr>
              <a:t>6.5  CPU</a:t>
            </a:r>
            <a:r>
              <a:rPr lang="zh-CN" altLang="en-US" sz="4000" b="0" dirty="0">
                <a:ea typeface="楷体" panose="02010609060101010101" pitchFamily="49" charset="-122"/>
              </a:rPr>
              <a:t>性能的测量与提高</a:t>
            </a:r>
            <a:endParaRPr lang="zh-CN" altLang="en-US" sz="4000" b="0" dirty="0">
              <a:solidFill>
                <a:srgbClr val="CC0000"/>
              </a:solidFill>
              <a:ea typeface="楷体" panose="02010609060101010101" pitchFamily="49" charset="-122"/>
            </a:endParaRPr>
          </a:p>
        </p:txBody>
      </p:sp>
      <p:sp>
        <p:nvSpPr>
          <p:cNvPr id="5" name="Rectangle 3">
            <a:extLst>
              <a:ext uri="{FF2B5EF4-FFF2-40B4-BE49-F238E27FC236}">
                <a16:creationId xmlns:a16="http://schemas.microsoft.com/office/drawing/2014/main" id="{0F71AE9C-5060-4434-860C-6BF6279B42B6}"/>
              </a:ext>
            </a:extLst>
          </p:cNvPr>
          <p:cNvSpPr>
            <a:spLocks noChangeArrowheads="1"/>
          </p:cNvSpPr>
          <p:nvPr/>
        </p:nvSpPr>
        <p:spPr bwMode="auto">
          <a:xfrm>
            <a:off x="3707904" y="5186746"/>
            <a:ext cx="5256709" cy="720725"/>
          </a:xfrm>
          <a:prstGeom prst="rect">
            <a:avLst/>
          </a:prstGeom>
          <a:noFill/>
          <a:ln w="9525">
            <a:noFill/>
            <a:miter lim="800000"/>
            <a:headEnd/>
            <a:tailEnd/>
          </a:ln>
          <a:effectLst/>
        </p:spPr>
        <p:txBody>
          <a:bodyPr/>
          <a:lstStyle/>
          <a:p>
            <a:pPr algn="r">
              <a:spcBef>
                <a:spcPct val="20000"/>
              </a:spcBef>
              <a:buClr>
                <a:schemeClr val="bg2"/>
              </a:buClr>
              <a:buSzPct val="75000"/>
              <a:buFont typeface="Wingdings" pitchFamily="2" charset="2"/>
              <a:buNone/>
            </a:pPr>
            <a:r>
              <a:rPr lang="en-US" altLang="zh-CN" sz="4000" b="0" dirty="0">
                <a:solidFill>
                  <a:srgbClr val="CC0099"/>
                </a:solidFill>
                <a:ea typeface="楷体" panose="02010609060101010101" pitchFamily="49" charset="-122"/>
              </a:rPr>
              <a:t>6.5.1  CPU</a:t>
            </a:r>
            <a:r>
              <a:rPr lang="zh-CN" altLang="en-US" sz="4000" b="0" dirty="0">
                <a:solidFill>
                  <a:srgbClr val="CC0099"/>
                </a:solidFill>
                <a:ea typeface="楷体" panose="02010609060101010101" pitchFamily="49" charset="-122"/>
              </a:rPr>
              <a:t>性能测量</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201154">
                                            <p:txEl>
                                              <p:pRg st="0" end="0"/>
                                            </p:txEl>
                                          </p:spTgt>
                                        </p:tgtEl>
                                        <p:attrNameLst>
                                          <p:attrName>style.visibility</p:attrName>
                                        </p:attrNameLst>
                                      </p:cBhvr>
                                      <p:to>
                                        <p:strVal val="visible"/>
                                      </p:to>
                                    </p:set>
                                    <p:anim calcmode="lin" valueType="num">
                                      <p:cBhvr>
                                        <p:cTn id="7" dur="500" fill="hold"/>
                                        <p:tgtEl>
                                          <p:spTgt spid="1201154">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201154">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201154">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201154">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201154">
                                            <p:txEl>
                                              <p:pRg st="1" end="1"/>
                                            </p:txEl>
                                          </p:spTgt>
                                        </p:tgtEl>
                                        <p:attrNameLst>
                                          <p:attrName>style.visibility</p:attrName>
                                        </p:attrNameLst>
                                      </p:cBhvr>
                                      <p:to>
                                        <p:strVal val="visible"/>
                                      </p:to>
                                    </p:set>
                                    <p:anim calcmode="lin" valueType="num">
                                      <p:cBhvr additive="base">
                                        <p:cTn id="14" dur="500" fill="hold"/>
                                        <p:tgtEl>
                                          <p:spTgt spid="1201154">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201154">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1201155">
                                            <p:txEl>
                                              <p:pRg st="0" end="0"/>
                                            </p:txEl>
                                          </p:spTgt>
                                        </p:tgtEl>
                                        <p:attrNameLst>
                                          <p:attrName>style.visibility</p:attrName>
                                        </p:attrNameLst>
                                      </p:cBhvr>
                                      <p:to>
                                        <p:strVal val="visible"/>
                                      </p:to>
                                    </p:set>
                                    <p:anim calcmode="lin" valueType="num">
                                      <p:cBhvr additive="base">
                                        <p:cTn id="19" dur="500" fill="hold"/>
                                        <p:tgtEl>
                                          <p:spTgt spid="1201155">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01155">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BEDCA04A-0480-4D8C-92A0-60608D153B88}" type="slidenum">
              <a:rPr lang="zh-CN" altLang="en-US"/>
              <a:pPr/>
              <a:t>117</a:t>
            </a:fld>
            <a:endParaRPr lang="en-US" altLang="zh-CN"/>
          </a:p>
        </p:txBody>
      </p:sp>
      <p:sp>
        <p:nvSpPr>
          <p:cNvPr id="1203202" name="Rectangle 2"/>
          <p:cNvSpPr>
            <a:spLocks noGrp="1" noChangeArrowheads="1"/>
          </p:cNvSpPr>
          <p:nvPr>
            <p:ph type="title"/>
          </p:nvPr>
        </p:nvSpPr>
        <p:spPr/>
        <p:txBody>
          <a:bodyPr/>
          <a:lstStyle/>
          <a:p>
            <a:r>
              <a:rPr lang="en-US" altLang="zh-CN" dirty="0"/>
              <a:t>6.5.1</a:t>
            </a:r>
            <a:r>
              <a:rPr lang="en-US" altLang="zh-CN" dirty="0">
                <a:latin typeface="Times New Roman" pitchFamily="18" charset="0"/>
              </a:rPr>
              <a:t>  </a:t>
            </a:r>
            <a:r>
              <a:rPr lang="en-US" altLang="zh-CN" sz="2800" dirty="0"/>
              <a:t>CPU</a:t>
            </a:r>
            <a:r>
              <a:rPr lang="en-US" altLang="zh-CN" sz="2800" dirty="0">
                <a:latin typeface="Times New Roman" pitchFamily="18" charset="0"/>
              </a:rPr>
              <a:t> </a:t>
            </a:r>
            <a:r>
              <a:rPr lang="zh-CN" altLang="en-US" dirty="0"/>
              <a:t>性能测量</a:t>
            </a:r>
          </a:p>
        </p:txBody>
      </p:sp>
      <p:sp>
        <p:nvSpPr>
          <p:cNvPr id="1203203" name="Rectangle 3"/>
          <p:cNvSpPr>
            <a:spLocks noGrp="1" noChangeArrowheads="1"/>
          </p:cNvSpPr>
          <p:nvPr>
            <p:ph type="body" idx="1"/>
          </p:nvPr>
        </p:nvSpPr>
        <p:spPr>
          <a:xfrm>
            <a:off x="1331913" y="1052513"/>
            <a:ext cx="5627687" cy="2592387"/>
          </a:xfrm>
        </p:spPr>
        <p:txBody>
          <a:bodyPr/>
          <a:lstStyle/>
          <a:p>
            <a:pPr marL="622300" indent="-622300">
              <a:spcBef>
                <a:spcPct val="30000"/>
              </a:spcBef>
              <a:buClr>
                <a:srgbClr val="0000FF"/>
              </a:buClr>
              <a:buSzPct val="130000"/>
              <a:buFont typeface="Wingdings" pitchFamily="2" charset="2"/>
              <a:buChar char="!"/>
            </a:pPr>
            <a:r>
              <a:rPr lang="en-US" altLang="zh-CN" dirty="0"/>
              <a:t>CPU </a:t>
            </a:r>
            <a:r>
              <a:rPr lang="zh-CN" altLang="en-US" dirty="0"/>
              <a:t>时间</a:t>
            </a:r>
          </a:p>
          <a:p>
            <a:pPr marL="622300" indent="-622300">
              <a:spcBef>
                <a:spcPct val="30000"/>
              </a:spcBef>
              <a:buClr>
                <a:srgbClr val="0000FF"/>
              </a:buClr>
              <a:buSzPct val="130000"/>
              <a:buFont typeface="Wingdings" pitchFamily="2" charset="2"/>
              <a:buChar char="!"/>
            </a:pPr>
            <a:r>
              <a:rPr lang="en-US" altLang="zh-CN" dirty="0"/>
              <a:t>CPI </a:t>
            </a:r>
            <a:r>
              <a:rPr lang="zh-CN" altLang="en-US" dirty="0"/>
              <a:t>与 </a:t>
            </a:r>
            <a:r>
              <a:rPr lang="en-US" altLang="zh-CN" dirty="0"/>
              <a:t>IPC</a:t>
            </a:r>
          </a:p>
          <a:p>
            <a:pPr marL="622300" indent="-622300">
              <a:spcBef>
                <a:spcPct val="30000"/>
              </a:spcBef>
              <a:buClr>
                <a:srgbClr val="0000FF"/>
              </a:buClr>
              <a:buSzPct val="130000"/>
              <a:buFont typeface="Wingdings" pitchFamily="2" charset="2"/>
              <a:buChar char="!"/>
            </a:pPr>
            <a:r>
              <a:rPr lang="en-US" altLang="zh-CN" dirty="0"/>
              <a:t>MIPS</a:t>
            </a:r>
          </a:p>
          <a:p>
            <a:pPr marL="622300" indent="-622300">
              <a:spcBef>
                <a:spcPct val="30000"/>
              </a:spcBef>
              <a:buClr>
                <a:srgbClr val="0000FF"/>
              </a:buClr>
              <a:buSzPct val="130000"/>
              <a:buFont typeface="Wingdings" pitchFamily="2" charset="2"/>
              <a:buChar char="!"/>
            </a:pPr>
            <a:r>
              <a:rPr lang="en-US" altLang="zh-CN" dirty="0"/>
              <a:t>FLOPS</a:t>
            </a:r>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BD3BFE87-13EB-49CD-81B5-49E417C52DDB}" type="slidenum">
              <a:rPr lang="zh-CN" altLang="en-US"/>
              <a:pPr/>
              <a:t>118</a:t>
            </a:fld>
            <a:endParaRPr lang="en-US" altLang="zh-CN"/>
          </a:p>
        </p:txBody>
      </p:sp>
      <p:sp>
        <p:nvSpPr>
          <p:cNvPr id="1204226" name="Rectangle 2"/>
          <p:cNvSpPr>
            <a:spLocks noGrp="1" noChangeArrowheads="1"/>
          </p:cNvSpPr>
          <p:nvPr>
            <p:ph type="title"/>
          </p:nvPr>
        </p:nvSpPr>
        <p:spPr/>
        <p:txBody>
          <a:bodyPr/>
          <a:lstStyle/>
          <a:p>
            <a:r>
              <a:rPr lang="en-US" altLang="zh-CN" dirty="0"/>
              <a:t>6.5.1</a:t>
            </a:r>
            <a:r>
              <a:rPr lang="en-US" altLang="zh-CN" dirty="0">
                <a:latin typeface="Times New Roman" pitchFamily="18" charset="0"/>
              </a:rPr>
              <a:t>  </a:t>
            </a:r>
            <a:r>
              <a:rPr lang="en-US" altLang="zh-CN" sz="2800" dirty="0"/>
              <a:t>CPU</a:t>
            </a:r>
            <a:r>
              <a:rPr lang="en-US" altLang="zh-CN" sz="2800" dirty="0">
                <a:latin typeface="Times New Roman" pitchFamily="18" charset="0"/>
              </a:rPr>
              <a:t> </a:t>
            </a:r>
            <a:r>
              <a:rPr lang="zh-CN" altLang="en-US" dirty="0"/>
              <a:t>性能测量       </a:t>
            </a:r>
            <a:r>
              <a:rPr lang="en-US" altLang="zh-CN" sz="2800" dirty="0">
                <a:solidFill>
                  <a:srgbClr val="006600"/>
                </a:solidFill>
                <a:ea typeface="黑体" pitchFamily="2" charset="-122"/>
              </a:rPr>
              <a:t>1. </a:t>
            </a:r>
            <a:r>
              <a:rPr lang="en-US" altLang="zh-CN" sz="2800" dirty="0">
                <a:solidFill>
                  <a:srgbClr val="FF6600"/>
                </a:solidFill>
                <a:ea typeface="黑体" pitchFamily="2" charset="-122"/>
              </a:rPr>
              <a:t>CPU</a:t>
            </a:r>
            <a:r>
              <a:rPr lang="zh-CN" altLang="en-US" sz="2800" dirty="0">
                <a:solidFill>
                  <a:srgbClr val="FF6600"/>
                </a:solidFill>
                <a:ea typeface="黑体" pitchFamily="2" charset="-122"/>
              </a:rPr>
              <a:t>时间</a:t>
            </a:r>
          </a:p>
        </p:txBody>
      </p:sp>
      <p:sp>
        <p:nvSpPr>
          <p:cNvPr id="1204227" name="Rectangle 3"/>
          <p:cNvSpPr>
            <a:spLocks noGrp="1" noChangeArrowheads="1"/>
          </p:cNvSpPr>
          <p:nvPr>
            <p:ph type="body" idx="1"/>
          </p:nvPr>
        </p:nvSpPr>
        <p:spPr>
          <a:xfrm>
            <a:off x="457200" y="620713"/>
            <a:ext cx="8578850" cy="6048375"/>
          </a:xfrm>
        </p:spPr>
        <p:txBody>
          <a:bodyPr/>
          <a:lstStyle/>
          <a:p>
            <a:pPr>
              <a:spcBef>
                <a:spcPct val="10000"/>
              </a:spcBef>
            </a:pPr>
            <a:r>
              <a:rPr lang="en-US" altLang="zh-CN" dirty="0">
                <a:solidFill>
                  <a:srgbClr val="CC0000"/>
                </a:solidFill>
              </a:rPr>
              <a:t>CPU</a:t>
            </a:r>
            <a:r>
              <a:rPr lang="zh-CN" altLang="en-US" dirty="0">
                <a:solidFill>
                  <a:srgbClr val="CC0000"/>
                </a:solidFill>
              </a:rPr>
              <a:t>时间</a:t>
            </a:r>
            <a:r>
              <a:rPr lang="zh-CN" altLang="en-US" dirty="0"/>
              <a:t>：</a:t>
            </a:r>
            <a:r>
              <a:rPr lang="en-US" altLang="zh-CN" dirty="0"/>
              <a:t>CPU</a:t>
            </a:r>
            <a:r>
              <a:rPr lang="zh-CN" altLang="en-US" dirty="0"/>
              <a:t>在运行某程序上所花费的时间。</a:t>
            </a:r>
          </a:p>
          <a:p>
            <a:pPr>
              <a:spcBef>
                <a:spcPct val="10000"/>
              </a:spcBef>
            </a:pPr>
            <a:r>
              <a:rPr lang="zh-CN" altLang="en-US" dirty="0">
                <a:solidFill>
                  <a:srgbClr val="CC0000"/>
                </a:solidFill>
              </a:rPr>
              <a:t>响应时间</a:t>
            </a:r>
            <a:r>
              <a:rPr lang="zh-CN" altLang="en-US" dirty="0"/>
              <a:t>：</a:t>
            </a:r>
            <a:r>
              <a:rPr lang="en-US" altLang="zh-CN" dirty="0">
                <a:solidFill>
                  <a:srgbClr val="0000FF"/>
                </a:solidFill>
              </a:rPr>
              <a:t>CPU</a:t>
            </a:r>
            <a:r>
              <a:rPr lang="zh-CN" altLang="en-US" dirty="0">
                <a:solidFill>
                  <a:srgbClr val="0000FF"/>
                </a:solidFill>
              </a:rPr>
              <a:t>时间</a:t>
            </a:r>
            <a:r>
              <a:rPr lang="zh-CN" altLang="en-US" dirty="0"/>
              <a:t>与</a:t>
            </a:r>
            <a:r>
              <a:rPr lang="zh-CN" altLang="en-US" dirty="0">
                <a:solidFill>
                  <a:srgbClr val="0000FF"/>
                </a:solidFill>
              </a:rPr>
              <a:t>等待时间</a:t>
            </a:r>
            <a:r>
              <a:rPr lang="zh-CN" altLang="en-US" dirty="0"/>
              <a:t>（包括用于磁盘访问、存储器访问、</a:t>
            </a:r>
            <a:r>
              <a:rPr lang="en-US" altLang="zh-CN" dirty="0"/>
              <a:t>I/O</a:t>
            </a:r>
            <a:r>
              <a:rPr lang="zh-CN" altLang="en-US" dirty="0"/>
              <a:t>操作、操作系统开销等时间）的总和。</a:t>
            </a:r>
          </a:p>
          <a:p>
            <a:pPr>
              <a:spcBef>
                <a:spcPct val="10000"/>
              </a:spcBef>
            </a:pPr>
            <a:r>
              <a:rPr lang="zh-CN" altLang="en-US" dirty="0"/>
              <a:t>假设计算机的时钟周期为</a:t>
            </a:r>
            <a:r>
              <a:rPr lang="en-US" altLang="zh-CN" i="1" dirty="0"/>
              <a:t>T</a:t>
            </a:r>
            <a:r>
              <a:rPr lang="en-US" altLang="zh-CN" i="1" baseline="-25000" dirty="0"/>
              <a:t>CLK</a:t>
            </a:r>
            <a:r>
              <a:rPr lang="zh-CN" altLang="en-US" dirty="0"/>
              <a:t>，执行某程序时，</a:t>
            </a:r>
            <a:r>
              <a:rPr lang="en-US" altLang="zh-CN" dirty="0"/>
              <a:t>CPU</a:t>
            </a:r>
            <a:r>
              <a:rPr lang="zh-CN" altLang="en-US" dirty="0"/>
              <a:t>需要使用</a:t>
            </a:r>
            <a:r>
              <a:rPr lang="en-US" altLang="zh-CN" i="1" dirty="0"/>
              <a:t>N</a:t>
            </a:r>
            <a:r>
              <a:rPr lang="zh-CN" altLang="en-US" dirty="0"/>
              <a:t>个时钟周期，那么，</a:t>
            </a:r>
            <a:r>
              <a:rPr lang="en-US" altLang="zh-CN" dirty="0"/>
              <a:t>CPU</a:t>
            </a:r>
            <a:r>
              <a:rPr lang="zh-CN" altLang="en-US" dirty="0"/>
              <a:t>执行该程序所用时间为：</a:t>
            </a:r>
          </a:p>
          <a:p>
            <a:pPr>
              <a:spcBef>
                <a:spcPct val="10000"/>
              </a:spcBef>
            </a:pPr>
            <a:endParaRPr lang="en-US" altLang="zh-CN" dirty="0"/>
          </a:p>
          <a:p>
            <a:pPr>
              <a:spcBef>
                <a:spcPct val="10000"/>
              </a:spcBef>
            </a:pPr>
            <a:endParaRPr lang="en-US" altLang="zh-CN" dirty="0"/>
          </a:p>
          <a:p>
            <a:pPr>
              <a:spcBef>
                <a:spcPct val="10000"/>
              </a:spcBef>
            </a:pPr>
            <a:endParaRPr lang="en-US" altLang="zh-CN" dirty="0"/>
          </a:p>
          <a:p>
            <a:pPr>
              <a:spcBef>
                <a:spcPct val="10000"/>
              </a:spcBef>
            </a:pPr>
            <a:endParaRPr lang="en-US" altLang="zh-CN" dirty="0"/>
          </a:p>
          <a:p>
            <a:pPr>
              <a:spcBef>
                <a:spcPct val="10000"/>
              </a:spcBef>
            </a:pPr>
            <a:r>
              <a:rPr lang="en-US" altLang="zh-CN" dirty="0"/>
              <a:t>CPU</a:t>
            </a:r>
            <a:r>
              <a:rPr lang="zh-CN" altLang="en-US" dirty="0"/>
              <a:t>执行一段程序所用的时间与该程序所包含的指令数成正比 </a:t>
            </a:r>
            <a:r>
              <a:rPr lang="zh-CN" altLang="zh-CN" dirty="0">
                <a:latin typeface="宋体" pitchFamily="2" charset="-122"/>
                <a:ea typeface="宋体" pitchFamily="2" charset="-122"/>
              </a:rPr>
              <a:t>→</a:t>
            </a:r>
            <a:r>
              <a:rPr lang="zh-CN" altLang="en-US" dirty="0">
                <a:ea typeface="宋体" pitchFamily="2" charset="-122"/>
              </a:rPr>
              <a:t> </a:t>
            </a:r>
            <a:r>
              <a:rPr lang="zh-CN" altLang="en-US" dirty="0"/>
              <a:t>编译器、指令集</a:t>
            </a:r>
            <a:endParaRPr lang="en-US" altLang="zh-CN" dirty="0"/>
          </a:p>
        </p:txBody>
      </p:sp>
      <p:graphicFrame>
        <p:nvGraphicFramePr>
          <p:cNvPr id="1204228" name="Object 4"/>
          <p:cNvGraphicFramePr>
            <a:graphicFrameLocks noChangeAspect="1"/>
          </p:cNvGraphicFramePr>
          <p:nvPr/>
        </p:nvGraphicFramePr>
        <p:xfrm>
          <a:off x="698500" y="3881438"/>
          <a:ext cx="8121650" cy="1563687"/>
        </p:xfrm>
        <a:graphic>
          <a:graphicData uri="http://schemas.openxmlformats.org/presentationml/2006/ole">
            <mc:AlternateContent xmlns:mc="http://schemas.openxmlformats.org/markup-compatibility/2006">
              <mc:Choice xmlns:v="urn:schemas-microsoft-com:vml" Requires="v">
                <p:oleObj spid="_x0000_s1204389" name="公式" r:id="rId4" imgW="3543120" imgH="685800" progId="Equation.3">
                  <p:embed/>
                </p:oleObj>
              </mc:Choice>
              <mc:Fallback>
                <p:oleObj name="公式" r:id="rId4" imgW="3543120" imgH="6858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500" y="3881438"/>
                        <a:ext cx="8121650" cy="1563687"/>
                      </a:xfrm>
                      <a:prstGeom prst="rect">
                        <a:avLst/>
                      </a:prstGeom>
                      <a:solidFill>
                        <a:srgbClr val="FFFF99"/>
                      </a:solidFill>
                      <a:ln w="28575">
                        <a:solidFill>
                          <a:srgbClr val="FF6600"/>
                        </a:solidFill>
                        <a:miter lim="800000"/>
                        <a:headEnd/>
                        <a:tailEnd/>
                      </a:ln>
                    </p:spPr>
                  </p:pic>
                </p:oleObj>
              </mc:Fallback>
            </mc:AlternateContent>
          </a:graphicData>
        </a:graphic>
      </p:graphicFrame>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p:cNvSpPr>
            <a:spLocks noGrp="1"/>
          </p:cNvSpPr>
          <p:nvPr>
            <p:ph type="sldNum" sz="quarter" idx="11"/>
          </p:nvPr>
        </p:nvSpPr>
        <p:spPr/>
        <p:txBody>
          <a:bodyPr/>
          <a:lstStyle/>
          <a:p>
            <a:fld id="{61D85A7B-8A1E-44F5-8770-9DDC7488C94F}" type="slidenum">
              <a:rPr lang="zh-CN" altLang="en-US"/>
              <a:pPr/>
              <a:t>119</a:t>
            </a:fld>
            <a:endParaRPr lang="en-US" altLang="zh-CN"/>
          </a:p>
        </p:txBody>
      </p:sp>
      <p:sp>
        <p:nvSpPr>
          <p:cNvPr id="1205250" name="Rectangle 2"/>
          <p:cNvSpPr>
            <a:spLocks noGrp="1" noChangeArrowheads="1"/>
          </p:cNvSpPr>
          <p:nvPr>
            <p:ph type="title"/>
          </p:nvPr>
        </p:nvSpPr>
        <p:spPr/>
        <p:txBody>
          <a:bodyPr/>
          <a:lstStyle/>
          <a:p>
            <a:r>
              <a:rPr lang="en-US" altLang="zh-CN" dirty="0"/>
              <a:t>6.5.1</a:t>
            </a:r>
            <a:r>
              <a:rPr lang="en-US" altLang="zh-CN" dirty="0">
                <a:latin typeface="Times New Roman" pitchFamily="18" charset="0"/>
              </a:rPr>
              <a:t>  </a:t>
            </a:r>
            <a:r>
              <a:rPr lang="en-US" altLang="zh-CN" sz="2800" dirty="0"/>
              <a:t>CPU</a:t>
            </a:r>
            <a:r>
              <a:rPr lang="en-US" altLang="zh-CN" sz="2800" dirty="0">
                <a:latin typeface="Times New Roman" pitchFamily="18" charset="0"/>
              </a:rPr>
              <a:t> </a:t>
            </a:r>
            <a:r>
              <a:rPr lang="zh-CN" altLang="en-US" dirty="0"/>
              <a:t>性能测量       </a:t>
            </a:r>
            <a:r>
              <a:rPr lang="en-US" altLang="zh-CN" sz="2800" dirty="0">
                <a:solidFill>
                  <a:srgbClr val="006600"/>
                </a:solidFill>
                <a:ea typeface="黑体" pitchFamily="2" charset="-122"/>
              </a:rPr>
              <a:t>1. </a:t>
            </a:r>
            <a:r>
              <a:rPr lang="en-US" altLang="zh-CN" sz="2800" dirty="0">
                <a:solidFill>
                  <a:srgbClr val="FF6600"/>
                </a:solidFill>
                <a:ea typeface="黑体" pitchFamily="2" charset="-122"/>
              </a:rPr>
              <a:t>CPU</a:t>
            </a:r>
            <a:r>
              <a:rPr lang="zh-CN" altLang="en-US" sz="2800" dirty="0">
                <a:solidFill>
                  <a:srgbClr val="FF6600"/>
                </a:solidFill>
                <a:ea typeface="黑体" pitchFamily="2" charset="-122"/>
              </a:rPr>
              <a:t>时间</a:t>
            </a:r>
          </a:p>
        </p:txBody>
      </p:sp>
      <p:sp>
        <p:nvSpPr>
          <p:cNvPr id="1205251" name="Rectangle 3"/>
          <p:cNvSpPr>
            <a:spLocks noGrp="1" noChangeArrowheads="1"/>
          </p:cNvSpPr>
          <p:nvPr>
            <p:ph type="body" idx="1"/>
          </p:nvPr>
        </p:nvSpPr>
        <p:spPr>
          <a:xfrm>
            <a:off x="250825" y="620713"/>
            <a:ext cx="8785225" cy="2592387"/>
          </a:xfrm>
        </p:spPr>
        <p:txBody>
          <a:bodyPr/>
          <a:lstStyle/>
          <a:p>
            <a:pPr marL="0" indent="0">
              <a:spcBef>
                <a:spcPct val="10000"/>
              </a:spcBef>
              <a:buFont typeface="Wingdings" pitchFamily="2" charset="2"/>
              <a:buNone/>
            </a:pPr>
            <a:r>
              <a:rPr lang="en-US" altLang="zh-CN" sz="2400" dirty="0"/>
              <a:t>【</a:t>
            </a:r>
            <a:r>
              <a:rPr lang="zh-CN" altLang="en-US" sz="2400" dirty="0"/>
              <a:t>例</a:t>
            </a:r>
            <a:r>
              <a:rPr lang="en-US" altLang="zh-CN" sz="2400" dirty="0"/>
              <a:t>6.23】</a:t>
            </a:r>
            <a:r>
              <a:rPr lang="zh-CN" altLang="en-US" sz="2400" dirty="0"/>
              <a:t>计算机</a:t>
            </a:r>
            <a:r>
              <a:rPr lang="en-US" altLang="zh-CN" sz="2400" dirty="0">
                <a:solidFill>
                  <a:srgbClr val="0000FF"/>
                </a:solidFill>
              </a:rPr>
              <a:t>A</a:t>
            </a:r>
            <a:r>
              <a:rPr lang="zh-CN" altLang="en-US" sz="2400" dirty="0"/>
              <a:t>执行某程序用时</a:t>
            </a:r>
            <a:r>
              <a:rPr lang="en-US" altLang="zh-CN" sz="2400" dirty="0">
                <a:solidFill>
                  <a:srgbClr val="0000FF"/>
                </a:solidFill>
              </a:rPr>
              <a:t>20s</a:t>
            </a:r>
            <a:r>
              <a:rPr lang="zh-CN" altLang="en-US" sz="2400" dirty="0"/>
              <a:t>，时钟为</a:t>
            </a:r>
            <a:r>
              <a:rPr lang="en-US" altLang="zh-CN" sz="2400" dirty="0">
                <a:solidFill>
                  <a:srgbClr val="0000FF"/>
                </a:solidFill>
              </a:rPr>
              <a:t>1.5GHz</a:t>
            </a:r>
            <a:r>
              <a:rPr lang="zh-CN" altLang="en-US" sz="2400" dirty="0"/>
              <a:t>，设计者现要构建计算机</a:t>
            </a:r>
            <a:r>
              <a:rPr lang="en-US" altLang="zh-CN" sz="2400" dirty="0">
                <a:solidFill>
                  <a:srgbClr val="FF0066"/>
                </a:solidFill>
              </a:rPr>
              <a:t>B</a:t>
            </a:r>
            <a:r>
              <a:rPr lang="zh-CN" altLang="en-US" sz="2400" dirty="0"/>
              <a:t>，使它以</a:t>
            </a:r>
            <a:r>
              <a:rPr lang="en-US" altLang="zh-CN" sz="2400" dirty="0">
                <a:solidFill>
                  <a:srgbClr val="FF0066"/>
                </a:solidFill>
              </a:rPr>
              <a:t>10s</a:t>
            </a:r>
            <a:r>
              <a:rPr lang="zh-CN" altLang="en-US" sz="2400" dirty="0"/>
              <a:t>的执行时间运行该程序。设计者已确定增加时钟频率是可行的，但会影响</a:t>
            </a:r>
            <a:r>
              <a:rPr lang="en-US" altLang="zh-CN" sz="2400" dirty="0"/>
              <a:t>CPU</a:t>
            </a:r>
            <a:r>
              <a:rPr lang="zh-CN" altLang="en-US" sz="2400" dirty="0"/>
              <a:t>设计的其余部分，使得计算机</a:t>
            </a:r>
            <a:r>
              <a:rPr lang="en-US" altLang="zh-CN" sz="2400" dirty="0"/>
              <a:t>B</a:t>
            </a:r>
            <a:r>
              <a:rPr lang="zh-CN" altLang="en-US" sz="2400" dirty="0"/>
              <a:t>需要</a:t>
            </a:r>
            <a:r>
              <a:rPr lang="en-US" altLang="zh-CN" sz="2400" dirty="0">
                <a:solidFill>
                  <a:srgbClr val="FF0066"/>
                </a:solidFill>
              </a:rPr>
              <a:t>1.2</a:t>
            </a:r>
            <a:r>
              <a:rPr lang="zh-CN" altLang="en-US" sz="2400" dirty="0">
                <a:solidFill>
                  <a:srgbClr val="FF0066"/>
                </a:solidFill>
              </a:rPr>
              <a:t>倍于计算机</a:t>
            </a:r>
            <a:r>
              <a:rPr lang="en-US" altLang="zh-CN" sz="2400" dirty="0">
                <a:solidFill>
                  <a:srgbClr val="FF0066"/>
                </a:solidFill>
              </a:rPr>
              <a:t>A</a:t>
            </a:r>
            <a:r>
              <a:rPr lang="zh-CN" altLang="en-US" sz="2400" dirty="0">
                <a:solidFill>
                  <a:srgbClr val="FF0066"/>
                </a:solidFill>
              </a:rPr>
              <a:t>的时钟数</a:t>
            </a:r>
            <a:r>
              <a:rPr lang="zh-CN" altLang="en-US" sz="2400" dirty="0"/>
              <a:t>来运行该程序，那么，设计者为</a:t>
            </a:r>
            <a:r>
              <a:rPr lang="en-US" altLang="zh-CN" sz="2400" dirty="0"/>
              <a:t>B</a:t>
            </a:r>
            <a:r>
              <a:rPr lang="zh-CN" altLang="en-US" sz="2400" dirty="0"/>
              <a:t>应选择多大的</a:t>
            </a:r>
            <a:r>
              <a:rPr lang="zh-CN" altLang="en-US" sz="2400" dirty="0">
                <a:solidFill>
                  <a:srgbClr val="FF0066"/>
                </a:solidFill>
              </a:rPr>
              <a:t>时钟频率</a:t>
            </a:r>
            <a:r>
              <a:rPr lang="zh-CN" altLang="en-US" sz="2400" dirty="0"/>
              <a:t>？</a:t>
            </a:r>
          </a:p>
          <a:p>
            <a:pPr marL="0" indent="0">
              <a:spcBef>
                <a:spcPct val="10000"/>
              </a:spcBef>
              <a:buFont typeface="Wingdings" pitchFamily="2" charset="2"/>
              <a:buNone/>
            </a:pPr>
            <a:r>
              <a:rPr lang="en-US" altLang="zh-CN" sz="2400" dirty="0"/>
              <a:t>【</a:t>
            </a:r>
            <a:r>
              <a:rPr lang="zh-CN" altLang="en-US" sz="2400" dirty="0"/>
              <a:t>解</a:t>
            </a:r>
            <a:r>
              <a:rPr lang="en-US" altLang="zh-CN" sz="2400" dirty="0"/>
              <a: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A21C2DF7-77B5-466B-8C50-ED159CD6559A}"/>
              </a:ext>
            </a:extLst>
          </p:cNvPr>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74351" y="166226"/>
            <a:ext cx="8446121" cy="6545700"/>
          </a:xfrm>
        </p:spPr>
      </p:pic>
      <p:sp>
        <p:nvSpPr>
          <p:cNvPr id="8" name="矩形 7">
            <a:extLst>
              <a:ext uri="{FF2B5EF4-FFF2-40B4-BE49-F238E27FC236}">
                <a16:creationId xmlns:a16="http://schemas.microsoft.com/office/drawing/2014/main" id="{65C1500A-54AF-41DF-A2F9-5BB6CA2BF836}"/>
              </a:ext>
            </a:extLst>
          </p:cNvPr>
          <p:cNvSpPr/>
          <p:nvPr/>
        </p:nvSpPr>
        <p:spPr bwMode="auto">
          <a:xfrm>
            <a:off x="1060450" y="3543299"/>
            <a:ext cx="898524" cy="1298575"/>
          </a:xfrm>
          <a:prstGeom prst="rect">
            <a:avLst/>
          </a:prstGeom>
          <a:noFill/>
          <a:ln w="76200" cap="flat" cmpd="sng" algn="ctr">
            <a:solidFill>
              <a:srgbClr val="00FF00">
                <a:alpha val="40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9" name="矩形 8">
            <a:extLst>
              <a:ext uri="{FF2B5EF4-FFF2-40B4-BE49-F238E27FC236}">
                <a16:creationId xmlns:a16="http://schemas.microsoft.com/office/drawing/2014/main" id="{4281D6F1-5B62-49EC-A064-57B1AEF7A0EC}"/>
              </a:ext>
            </a:extLst>
          </p:cNvPr>
          <p:cNvSpPr/>
          <p:nvPr/>
        </p:nvSpPr>
        <p:spPr bwMode="auto">
          <a:xfrm>
            <a:off x="6954613" y="3986014"/>
            <a:ext cx="1030511" cy="1538486"/>
          </a:xfrm>
          <a:prstGeom prst="rect">
            <a:avLst/>
          </a:prstGeom>
          <a:noFill/>
          <a:ln w="76200" cap="flat" cmpd="sng" algn="ctr">
            <a:solidFill>
              <a:srgbClr val="00FF00">
                <a:alpha val="40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cxnSp>
        <p:nvCxnSpPr>
          <p:cNvPr id="4" name="直接箭头连接符 3">
            <a:extLst>
              <a:ext uri="{FF2B5EF4-FFF2-40B4-BE49-F238E27FC236}">
                <a16:creationId xmlns:a16="http://schemas.microsoft.com/office/drawing/2014/main" id="{5A661EB2-E91B-41A9-9DFC-A9312D15ABF3}"/>
              </a:ext>
            </a:extLst>
          </p:cNvPr>
          <p:cNvCxnSpPr/>
          <p:nvPr/>
        </p:nvCxnSpPr>
        <p:spPr bwMode="auto">
          <a:xfrm>
            <a:off x="3097174" y="3647405"/>
            <a:ext cx="504056" cy="0"/>
          </a:xfrm>
          <a:prstGeom prst="straightConnector1">
            <a:avLst/>
          </a:prstGeom>
          <a:solidFill>
            <a:srgbClr val="FFFFFF"/>
          </a:solidFill>
          <a:ln w="28575" cap="flat" cmpd="sng" algn="ctr">
            <a:solidFill>
              <a:srgbClr val="FF0000">
                <a:alpha val="40000"/>
              </a:srgbClr>
            </a:solidFill>
            <a:prstDash val="solid"/>
            <a:round/>
            <a:headEnd type="none" w="med" len="med"/>
            <a:tailEnd type="triangle" w="med" len="lg"/>
          </a:ln>
          <a:effectLst/>
        </p:spPr>
      </p:cxnSp>
      <p:cxnSp>
        <p:nvCxnSpPr>
          <p:cNvPr id="12" name="直接箭头连接符 11">
            <a:extLst>
              <a:ext uri="{FF2B5EF4-FFF2-40B4-BE49-F238E27FC236}">
                <a16:creationId xmlns:a16="http://schemas.microsoft.com/office/drawing/2014/main" id="{3D4991A8-058F-4546-A32C-8975FC53B472}"/>
              </a:ext>
            </a:extLst>
          </p:cNvPr>
          <p:cNvCxnSpPr/>
          <p:nvPr/>
        </p:nvCxnSpPr>
        <p:spPr bwMode="auto">
          <a:xfrm>
            <a:off x="3093905" y="4016299"/>
            <a:ext cx="504056" cy="0"/>
          </a:xfrm>
          <a:prstGeom prst="straightConnector1">
            <a:avLst/>
          </a:prstGeom>
          <a:solidFill>
            <a:srgbClr val="FFFFFF"/>
          </a:solidFill>
          <a:ln w="28575" cap="flat" cmpd="sng" algn="ctr">
            <a:solidFill>
              <a:srgbClr val="FF0000">
                <a:alpha val="40000"/>
              </a:srgbClr>
            </a:solidFill>
            <a:prstDash val="solid"/>
            <a:round/>
            <a:headEnd type="none" w="med" len="med"/>
            <a:tailEnd type="triangle" w="med" len="lg"/>
          </a:ln>
          <a:effectLst/>
        </p:spPr>
      </p:cxnSp>
      <p:cxnSp>
        <p:nvCxnSpPr>
          <p:cNvPr id="13" name="直接箭头连接符 12">
            <a:extLst>
              <a:ext uri="{FF2B5EF4-FFF2-40B4-BE49-F238E27FC236}">
                <a16:creationId xmlns:a16="http://schemas.microsoft.com/office/drawing/2014/main" id="{FE4C1CFD-0769-47D0-B616-CD3E94855A45}"/>
              </a:ext>
            </a:extLst>
          </p:cNvPr>
          <p:cNvCxnSpPr/>
          <p:nvPr/>
        </p:nvCxnSpPr>
        <p:spPr bwMode="auto">
          <a:xfrm>
            <a:off x="3062213" y="4528168"/>
            <a:ext cx="504056" cy="0"/>
          </a:xfrm>
          <a:prstGeom prst="straightConnector1">
            <a:avLst/>
          </a:prstGeom>
          <a:solidFill>
            <a:srgbClr val="FFFFFF"/>
          </a:solidFill>
          <a:ln w="28575" cap="flat" cmpd="sng" algn="ctr">
            <a:solidFill>
              <a:srgbClr val="FF0000">
                <a:alpha val="40000"/>
              </a:srgbClr>
            </a:solidFill>
            <a:prstDash val="solid"/>
            <a:round/>
            <a:headEnd type="none" w="med" len="med"/>
            <a:tailEnd type="triangle" w="med" len="lg"/>
          </a:ln>
          <a:effectLst/>
        </p:spPr>
      </p:cxnSp>
      <p:sp>
        <p:nvSpPr>
          <p:cNvPr id="14" name="矩形 13">
            <a:extLst>
              <a:ext uri="{FF2B5EF4-FFF2-40B4-BE49-F238E27FC236}">
                <a16:creationId xmlns:a16="http://schemas.microsoft.com/office/drawing/2014/main" id="{4450DAC2-92F9-4782-89CB-B746CCC371D4}"/>
              </a:ext>
            </a:extLst>
          </p:cNvPr>
          <p:cNvSpPr/>
          <p:nvPr/>
        </p:nvSpPr>
        <p:spPr bwMode="auto">
          <a:xfrm>
            <a:off x="3722190" y="3429000"/>
            <a:ext cx="1223666" cy="1728788"/>
          </a:xfrm>
          <a:prstGeom prst="rect">
            <a:avLst/>
          </a:prstGeom>
          <a:noFill/>
          <a:ln w="76200" cap="flat" cmpd="sng" algn="ctr">
            <a:solidFill>
              <a:srgbClr val="FF6600">
                <a:alpha val="30196"/>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3" name="矩形 2">
            <a:extLst>
              <a:ext uri="{FF2B5EF4-FFF2-40B4-BE49-F238E27FC236}">
                <a16:creationId xmlns:a16="http://schemas.microsoft.com/office/drawing/2014/main" id="{53A1E719-1244-4C98-B19E-1C3076C17733}"/>
              </a:ext>
            </a:extLst>
          </p:cNvPr>
          <p:cNvSpPr/>
          <p:nvPr/>
        </p:nvSpPr>
        <p:spPr>
          <a:xfrm>
            <a:off x="251520" y="5949280"/>
            <a:ext cx="2903359" cy="461665"/>
          </a:xfrm>
          <a:prstGeom prst="rect">
            <a:avLst/>
          </a:prstGeom>
          <a:solidFill>
            <a:srgbClr val="FFFFCC"/>
          </a:solidFill>
          <a:ln w="19050">
            <a:solidFill>
              <a:srgbClr val="FF6600"/>
            </a:solidFill>
          </a:ln>
          <a:effectLst>
            <a:outerShdw blurRad="50800" dist="38100" dir="2700000" algn="tl" rotWithShape="0">
              <a:prstClr val="black">
                <a:alpha val="40000"/>
              </a:prstClr>
            </a:outerShdw>
          </a:effectLst>
        </p:spPr>
        <p:txBody>
          <a:bodyPr wrap="none">
            <a:spAutoFit/>
          </a:bodyPr>
          <a:lstStyle/>
          <a:p>
            <a:pPr algn="l"/>
            <a:r>
              <a:rPr lang="en-US" altLang="zh-CN" b="0" dirty="0" err="1">
                <a:solidFill>
                  <a:srgbClr val="C00000"/>
                </a:solidFill>
                <a:latin typeface="Consolas" panose="020B0609020204030204" pitchFamily="49" charset="0"/>
              </a:rPr>
              <a:t>beq</a:t>
            </a:r>
            <a:r>
              <a:rPr lang="en-US" altLang="zh-CN" b="0" dirty="0">
                <a:solidFill>
                  <a:srgbClr val="C00000"/>
                </a:solidFill>
                <a:latin typeface="Consolas" panose="020B0609020204030204" pitchFamily="49" charset="0"/>
              </a:rPr>
              <a:t> x1,x2,offset</a:t>
            </a:r>
            <a:endParaRPr lang="zh-CN" altLang="en-US" dirty="0">
              <a:solidFill>
                <a:srgbClr val="C00000"/>
              </a:solidFill>
            </a:endParaRPr>
          </a:p>
        </p:txBody>
      </p:sp>
      <p:sp>
        <p:nvSpPr>
          <p:cNvPr id="15" name="矩形 14">
            <a:extLst>
              <a:ext uri="{FF2B5EF4-FFF2-40B4-BE49-F238E27FC236}">
                <a16:creationId xmlns:a16="http://schemas.microsoft.com/office/drawing/2014/main" id="{D99F8DB1-5C10-4B63-A8CB-42CBE06131FE}"/>
              </a:ext>
            </a:extLst>
          </p:cNvPr>
          <p:cNvSpPr/>
          <p:nvPr/>
        </p:nvSpPr>
        <p:spPr>
          <a:xfrm>
            <a:off x="767151" y="3113840"/>
            <a:ext cx="1281120" cy="400110"/>
          </a:xfrm>
          <a:prstGeom prst="rect">
            <a:avLst/>
          </a:prstGeom>
        </p:spPr>
        <p:txBody>
          <a:bodyPr wrap="none">
            <a:spAutoFit/>
          </a:bodyPr>
          <a:lstStyle/>
          <a:p>
            <a:r>
              <a:rPr lang="zh-CN" altLang="en-US" sz="2000" dirty="0">
                <a:solidFill>
                  <a:srgbClr val="FF0000"/>
                </a:solidFill>
              </a:rPr>
              <a:t>① 取指令</a:t>
            </a:r>
          </a:p>
        </p:txBody>
      </p:sp>
      <p:sp>
        <p:nvSpPr>
          <p:cNvPr id="16" name="矩形 15">
            <a:extLst>
              <a:ext uri="{FF2B5EF4-FFF2-40B4-BE49-F238E27FC236}">
                <a16:creationId xmlns:a16="http://schemas.microsoft.com/office/drawing/2014/main" id="{F577BFD3-D8C2-4311-AD59-AD533800E9A5}"/>
              </a:ext>
            </a:extLst>
          </p:cNvPr>
          <p:cNvSpPr/>
          <p:nvPr/>
        </p:nvSpPr>
        <p:spPr>
          <a:xfrm>
            <a:off x="2001412" y="358549"/>
            <a:ext cx="1723549" cy="400110"/>
          </a:xfrm>
          <a:prstGeom prst="rect">
            <a:avLst/>
          </a:prstGeom>
        </p:spPr>
        <p:txBody>
          <a:bodyPr wrap="none">
            <a:spAutoFit/>
          </a:bodyPr>
          <a:lstStyle/>
          <a:p>
            <a:r>
              <a:rPr lang="zh-CN" altLang="en-US" sz="2000" dirty="0">
                <a:solidFill>
                  <a:srgbClr val="FF0000"/>
                </a:solidFill>
              </a:rPr>
              <a:t>① </a:t>
            </a:r>
            <a:r>
              <a:rPr lang="en-US" altLang="zh-CN" sz="2000" dirty="0">
                <a:solidFill>
                  <a:srgbClr val="FF0000"/>
                </a:solidFill>
              </a:rPr>
              <a:t>PC</a:t>
            </a:r>
            <a:r>
              <a:rPr lang="en-US" altLang="zh-CN" sz="2000" dirty="0">
                <a:solidFill>
                  <a:srgbClr val="FF0000"/>
                </a:solidFill>
                <a:latin typeface="宋体" panose="02010600030101010101" pitchFamily="2" charset="-122"/>
              </a:rPr>
              <a:t>←</a:t>
            </a:r>
            <a:r>
              <a:rPr lang="en-US" altLang="zh-CN" sz="2000" dirty="0">
                <a:solidFill>
                  <a:srgbClr val="FF0000"/>
                </a:solidFill>
              </a:rPr>
              <a:t>PC+4</a:t>
            </a:r>
            <a:endParaRPr lang="zh-CN" altLang="en-US" sz="2000" dirty="0">
              <a:solidFill>
                <a:srgbClr val="FF0000"/>
              </a:solidFill>
            </a:endParaRPr>
          </a:p>
        </p:txBody>
      </p:sp>
      <p:sp>
        <p:nvSpPr>
          <p:cNvPr id="17" name="矩形 16">
            <a:extLst>
              <a:ext uri="{FF2B5EF4-FFF2-40B4-BE49-F238E27FC236}">
                <a16:creationId xmlns:a16="http://schemas.microsoft.com/office/drawing/2014/main" id="{6D72B3C6-B413-40EA-8FCD-6AD550308E13}"/>
              </a:ext>
            </a:extLst>
          </p:cNvPr>
          <p:cNvSpPr/>
          <p:nvPr/>
        </p:nvSpPr>
        <p:spPr>
          <a:xfrm>
            <a:off x="2065511" y="3123212"/>
            <a:ext cx="1795683" cy="400110"/>
          </a:xfrm>
          <a:prstGeom prst="rect">
            <a:avLst/>
          </a:prstGeom>
          <a:solidFill>
            <a:srgbClr val="FFFFCC"/>
          </a:solidFill>
          <a:effectLst>
            <a:softEdge rad="76200"/>
          </a:effectLst>
        </p:spPr>
        <p:txBody>
          <a:bodyPr wrap="none">
            <a:spAutoFit/>
          </a:bodyPr>
          <a:lstStyle/>
          <a:p>
            <a:r>
              <a:rPr lang="zh-CN" altLang="en-US" sz="2000" dirty="0">
                <a:solidFill>
                  <a:srgbClr val="FF0000"/>
                </a:solidFill>
              </a:rPr>
              <a:t>② 读x</a:t>
            </a:r>
            <a:r>
              <a:rPr lang="en-US" altLang="zh-CN" sz="2000" dirty="0">
                <a:solidFill>
                  <a:srgbClr val="FF0000"/>
                </a:solidFill>
              </a:rPr>
              <a:t>1</a:t>
            </a:r>
            <a:r>
              <a:rPr lang="zh-CN" altLang="en-US" sz="2000" dirty="0">
                <a:solidFill>
                  <a:srgbClr val="FF0000"/>
                </a:solidFill>
              </a:rPr>
              <a:t>寄存器</a:t>
            </a:r>
          </a:p>
        </p:txBody>
      </p:sp>
      <p:sp>
        <p:nvSpPr>
          <p:cNvPr id="18" name="矩形 17">
            <a:extLst>
              <a:ext uri="{FF2B5EF4-FFF2-40B4-BE49-F238E27FC236}">
                <a16:creationId xmlns:a16="http://schemas.microsoft.com/office/drawing/2014/main" id="{4ABD92E4-BE23-4C23-BA67-93240C20A52F}"/>
              </a:ext>
            </a:extLst>
          </p:cNvPr>
          <p:cNvSpPr/>
          <p:nvPr/>
        </p:nvSpPr>
        <p:spPr>
          <a:xfrm>
            <a:off x="5343960" y="3343244"/>
            <a:ext cx="1539203" cy="400110"/>
          </a:xfrm>
          <a:prstGeom prst="rect">
            <a:avLst/>
          </a:prstGeom>
        </p:spPr>
        <p:txBody>
          <a:bodyPr wrap="none">
            <a:spAutoFit/>
          </a:bodyPr>
          <a:lstStyle/>
          <a:p>
            <a:r>
              <a:rPr lang="zh-CN" altLang="en-US" sz="2000" dirty="0">
                <a:solidFill>
                  <a:srgbClr val="FF0000"/>
                </a:solidFill>
              </a:rPr>
              <a:t>③ 减法运算</a:t>
            </a:r>
          </a:p>
        </p:txBody>
      </p:sp>
      <p:sp>
        <p:nvSpPr>
          <p:cNvPr id="20" name="矩形 19">
            <a:extLst>
              <a:ext uri="{FF2B5EF4-FFF2-40B4-BE49-F238E27FC236}">
                <a16:creationId xmlns:a16="http://schemas.microsoft.com/office/drawing/2014/main" id="{6EFAA09F-9289-436D-93E1-E173FC1F2343}"/>
              </a:ext>
            </a:extLst>
          </p:cNvPr>
          <p:cNvSpPr/>
          <p:nvPr/>
        </p:nvSpPr>
        <p:spPr>
          <a:xfrm>
            <a:off x="3227072" y="1099217"/>
            <a:ext cx="2635657" cy="707886"/>
          </a:xfrm>
          <a:prstGeom prst="rect">
            <a:avLst/>
          </a:prstGeom>
          <a:noFill/>
          <a:effectLst>
            <a:softEdge rad="76200"/>
          </a:effectLst>
        </p:spPr>
        <p:txBody>
          <a:bodyPr wrap="none">
            <a:spAutoFit/>
          </a:bodyPr>
          <a:lstStyle/>
          <a:p>
            <a:r>
              <a:rPr lang="zh-CN" altLang="en-US" sz="2000" dirty="0">
                <a:solidFill>
                  <a:srgbClr val="0000FF"/>
                </a:solidFill>
              </a:rPr>
              <a:t>符号位扩展、左移</a:t>
            </a:r>
            <a:r>
              <a:rPr lang="en-US" altLang="zh-CN" sz="2000" dirty="0">
                <a:solidFill>
                  <a:srgbClr val="0000FF"/>
                </a:solidFill>
              </a:rPr>
              <a:t>1</a:t>
            </a:r>
            <a:r>
              <a:rPr lang="zh-CN" altLang="en-US" sz="2000" dirty="0">
                <a:solidFill>
                  <a:srgbClr val="0000FF"/>
                </a:solidFill>
              </a:rPr>
              <a:t>位</a:t>
            </a:r>
            <a:br>
              <a:rPr lang="en-US" altLang="zh-CN" sz="2000" dirty="0">
                <a:solidFill>
                  <a:srgbClr val="0000FF"/>
                </a:solidFill>
              </a:rPr>
            </a:br>
            <a:r>
              <a:rPr lang="zh-CN" altLang="en-US" sz="2000" dirty="0">
                <a:solidFill>
                  <a:srgbClr val="0000FF"/>
                </a:solidFill>
              </a:rPr>
              <a:t>的</a:t>
            </a:r>
            <a:r>
              <a:rPr lang="en-US" altLang="zh-CN" sz="2000" dirty="0">
                <a:solidFill>
                  <a:srgbClr val="0000FF"/>
                </a:solidFill>
              </a:rPr>
              <a:t>12</a:t>
            </a:r>
            <a:r>
              <a:rPr lang="zh-CN" altLang="en-US" sz="2000" dirty="0">
                <a:solidFill>
                  <a:srgbClr val="0000FF"/>
                </a:solidFill>
              </a:rPr>
              <a:t>位立即数</a:t>
            </a:r>
          </a:p>
        </p:txBody>
      </p:sp>
      <p:sp>
        <p:nvSpPr>
          <p:cNvPr id="21" name="矩形 20">
            <a:extLst>
              <a:ext uri="{FF2B5EF4-FFF2-40B4-BE49-F238E27FC236}">
                <a16:creationId xmlns:a16="http://schemas.microsoft.com/office/drawing/2014/main" id="{2DE43419-CEF0-4FBA-A2DE-B7B9C3429F12}"/>
              </a:ext>
            </a:extLst>
          </p:cNvPr>
          <p:cNvSpPr/>
          <p:nvPr/>
        </p:nvSpPr>
        <p:spPr>
          <a:xfrm>
            <a:off x="4603613" y="4500814"/>
            <a:ext cx="1273105" cy="400110"/>
          </a:xfrm>
          <a:prstGeom prst="rect">
            <a:avLst/>
          </a:prstGeom>
          <a:solidFill>
            <a:srgbClr val="FFFFCC"/>
          </a:solidFill>
          <a:effectLst>
            <a:softEdge rad="76200"/>
          </a:effectLst>
        </p:spPr>
        <p:txBody>
          <a:bodyPr wrap="none">
            <a:spAutoFit/>
          </a:bodyPr>
          <a:lstStyle/>
          <a:p>
            <a:r>
              <a:rPr lang="en-US" altLang="zh-CN" sz="2000" dirty="0">
                <a:solidFill>
                  <a:srgbClr val="0000FF"/>
                </a:solidFill>
              </a:rPr>
              <a:t>X</a:t>
            </a:r>
            <a:r>
              <a:rPr lang="zh-CN" altLang="en-US" sz="2000" dirty="0">
                <a:solidFill>
                  <a:srgbClr val="0000FF"/>
                </a:solidFill>
              </a:rPr>
              <a:t>2的数据</a:t>
            </a:r>
          </a:p>
        </p:txBody>
      </p:sp>
      <p:sp>
        <p:nvSpPr>
          <p:cNvPr id="22" name="矩形 21">
            <a:extLst>
              <a:ext uri="{FF2B5EF4-FFF2-40B4-BE49-F238E27FC236}">
                <a16:creationId xmlns:a16="http://schemas.microsoft.com/office/drawing/2014/main" id="{41439CCE-0705-484D-B796-9F68EB4E41D3}"/>
              </a:ext>
            </a:extLst>
          </p:cNvPr>
          <p:cNvSpPr/>
          <p:nvPr/>
        </p:nvSpPr>
        <p:spPr>
          <a:xfrm>
            <a:off x="4421012" y="126616"/>
            <a:ext cx="4208396" cy="400110"/>
          </a:xfrm>
          <a:prstGeom prst="rect">
            <a:avLst/>
          </a:prstGeom>
        </p:spPr>
        <p:txBody>
          <a:bodyPr wrap="none">
            <a:spAutoFit/>
          </a:bodyPr>
          <a:lstStyle/>
          <a:p>
            <a:pPr algn="l"/>
            <a:r>
              <a:rPr lang="zh-CN" altLang="en-US" sz="2000" dirty="0">
                <a:solidFill>
                  <a:srgbClr val="FF0000"/>
                </a:solidFill>
              </a:rPr>
              <a:t>④ 根据</a:t>
            </a:r>
            <a:r>
              <a:rPr lang="en-US" altLang="zh-CN" sz="2000" dirty="0">
                <a:solidFill>
                  <a:srgbClr val="FF0000"/>
                </a:solidFill>
              </a:rPr>
              <a:t>Zero</a:t>
            </a:r>
            <a:r>
              <a:rPr lang="zh-CN" altLang="en-US" sz="2000" dirty="0">
                <a:solidFill>
                  <a:srgbClr val="FF0000"/>
                </a:solidFill>
              </a:rPr>
              <a:t>条件将</a:t>
            </a:r>
            <a:r>
              <a:rPr lang="en-US" altLang="zh-CN" sz="2000" dirty="0">
                <a:solidFill>
                  <a:srgbClr val="FF0000"/>
                </a:solidFill>
              </a:rPr>
              <a:t>Mux</a:t>
            </a:r>
            <a:r>
              <a:rPr lang="zh-CN" altLang="en-US" sz="2000" dirty="0">
                <a:solidFill>
                  <a:srgbClr val="FF0000"/>
                </a:solidFill>
              </a:rPr>
              <a:t>输出写回</a:t>
            </a:r>
            <a:r>
              <a:rPr lang="en-US" altLang="zh-CN" sz="2000" dirty="0">
                <a:solidFill>
                  <a:srgbClr val="FF0000"/>
                </a:solidFill>
              </a:rPr>
              <a:t>PC</a:t>
            </a:r>
            <a:endParaRPr lang="zh-CN" altLang="en-US" sz="2000" dirty="0">
              <a:solidFill>
                <a:srgbClr val="FF0000"/>
              </a:solidFill>
            </a:endParaRPr>
          </a:p>
        </p:txBody>
      </p:sp>
      <p:sp>
        <p:nvSpPr>
          <p:cNvPr id="23" name="矩形 22">
            <a:extLst>
              <a:ext uri="{FF2B5EF4-FFF2-40B4-BE49-F238E27FC236}">
                <a16:creationId xmlns:a16="http://schemas.microsoft.com/office/drawing/2014/main" id="{38DB2B4E-83B9-45D4-957A-C9E63D4DBC63}"/>
              </a:ext>
            </a:extLst>
          </p:cNvPr>
          <p:cNvSpPr/>
          <p:nvPr/>
        </p:nvSpPr>
        <p:spPr>
          <a:xfrm>
            <a:off x="2065511" y="3977446"/>
            <a:ext cx="1795683" cy="400110"/>
          </a:xfrm>
          <a:prstGeom prst="rect">
            <a:avLst/>
          </a:prstGeom>
          <a:solidFill>
            <a:srgbClr val="FFFFCC"/>
          </a:solidFill>
          <a:effectLst>
            <a:softEdge rad="76200"/>
          </a:effectLst>
        </p:spPr>
        <p:txBody>
          <a:bodyPr wrap="none">
            <a:spAutoFit/>
          </a:bodyPr>
          <a:lstStyle/>
          <a:p>
            <a:r>
              <a:rPr lang="zh-CN" altLang="en-US" sz="2000" dirty="0">
                <a:solidFill>
                  <a:srgbClr val="FF0000"/>
                </a:solidFill>
              </a:rPr>
              <a:t>② 读x</a:t>
            </a:r>
            <a:r>
              <a:rPr lang="en-US" altLang="zh-CN" sz="2000" dirty="0">
                <a:solidFill>
                  <a:srgbClr val="FF0000"/>
                </a:solidFill>
              </a:rPr>
              <a:t>2</a:t>
            </a:r>
            <a:r>
              <a:rPr lang="zh-CN" altLang="en-US" sz="2000" dirty="0">
                <a:solidFill>
                  <a:srgbClr val="FF0000"/>
                </a:solidFill>
              </a:rPr>
              <a:t>寄存器</a:t>
            </a:r>
          </a:p>
        </p:txBody>
      </p:sp>
      <p:sp>
        <p:nvSpPr>
          <p:cNvPr id="24" name="矩形 23">
            <a:extLst>
              <a:ext uri="{FF2B5EF4-FFF2-40B4-BE49-F238E27FC236}">
                <a16:creationId xmlns:a16="http://schemas.microsoft.com/office/drawing/2014/main" id="{65A5EF9B-2674-414C-B86E-13A3D2EFD7A9}"/>
              </a:ext>
            </a:extLst>
          </p:cNvPr>
          <p:cNvSpPr/>
          <p:nvPr/>
        </p:nvSpPr>
        <p:spPr>
          <a:xfrm>
            <a:off x="4603613" y="3645024"/>
            <a:ext cx="1273105" cy="400110"/>
          </a:xfrm>
          <a:prstGeom prst="rect">
            <a:avLst/>
          </a:prstGeom>
          <a:solidFill>
            <a:srgbClr val="FFFFCC"/>
          </a:solidFill>
          <a:effectLst>
            <a:softEdge rad="76200"/>
          </a:effectLst>
        </p:spPr>
        <p:txBody>
          <a:bodyPr wrap="none">
            <a:spAutoFit/>
          </a:bodyPr>
          <a:lstStyle/>
          <a:p>
            <a:r>
              <a:rPr lang="en-US" altLang="zh-CN" sz="2000" dirty="0">
                <a:solidFill>
                  <a:srgbClr val="0000FF"/>
                </a:solidFill>
              </a:rPr>
              <a:t>X1</a:t>
            </a:r>
            <a:r>
              <a:rPr lang="zh-CN" altLang="en-US" sz="2000" dirty="0">
                <a:solidFill>
                  <a:srgbClr val="0000FF"/>
                </a:solidFill>
              </a:rPr>
              <a:t>的数据</a:t>
            </a:r>
          </a:p>
        </p:txBody>
      </p:sp>
      <p:sp>
        <p:nvSpPr>
          <p:cNvPr id="25" name="矩形 24">
            <a:extLst>
              <a:ext uri="{FF2B5EF4-FFF2-40B4-BE49-F238E27FC236}">
                <a16:creationId xmlns:a16="http://schemas.microsoft.com/office/drawing/2014/main" id="{5E20C532-97B2-45D8-A30D-1D86B32BA46E}"/>
              </a:ext>
            </a:extLst>
          </p:cNvPr>
          <p:cNvSpPr/>
          <p:nvPr/>
        </p:nvSpPr>
        <p:spPr>
          <a:xfrm>
            <a:off x="3566269" y="699107"/>
            <a:ext cx="2464137" cy="400110"/>
          </a:xfrm>
          <a:prstGeom prst="rect">
            <a:avLst/>
          </a:prstGeom>
          <a:noFill/>
          <a:effectLst>
            <a:softEdge rad="76200"/>
          </a:effectLst>
        </p:spPr>
        <p:txBody>
          <a:bodyPr wrap="none">
            <a:spAutoFit/>
          </a:bodyPr>
          <a:lstStyle/>
          <a:p>
            <a:r>
              <a:rPr lang="en-US" altLang="zh-CN" sz="2000" dirty="0">
                <a:solidFill>
                  <a:srgbClr val="009900"/>
                </a:solidFill>
              </a:rPr>
              <a:t>PC</a:t>
            </a:r>
            <a:r>
              <a:rPr lang="zh-CN" altLang="en-US" sz="2000" dirty="0">
                <a:solidFill>
                  <a:srgbClr val="009900"/>
                </a:solidFill>
              </a:rPr>
              <a:t>的内容</a:t>
            </a:r>
            <a:r>
              <a:rPr lang="en-US" altLang="zh-CN" sz="2000" dirty="0">
                <a:solidFill>
                  <a:srgbClr val="009900"/>
                </a:solidFill>
                <a:latin typeface="宋体" panose="02010600030101010101" pitchFamily="2" charset="-122"/>
              </a:rPr>
              <a:t>(</a:t>
            </a:r>
            <a:r>
              <a:rPr lang="zh-CN" altLang="en-US" sz="2000" dirty="0">
                <a:solidFill>
                  <a:srgbClr val="009900"/>
                </a:solidFill>
              </a:rPr>
              <a:t>加</a:t>
            </a:r>
            <a:r>
              <a:rPr lang="en-US" altLang="zh-CN" sz="2000" dirty="0">
                <a:solidFill>
                  <a:srgbClr val="009900"/>
                </a:solidFill>
              </a:rPr>
              <a:t>4</a:t>
            </a:r>
            <a:r>
              <a:rPr lang="zh-CN" altLang="en-US" sz="2000" dirty="0">
                <a:solidFill>
                  <a:srgbClr val="009900"/>
                </a:solidFill>
              </a:rPr>
              <a:t>之前</a:t>
            </a:r>
            <a:r>
              <a:rPr lang="en-US" altLang="zh-CN" sz="2000" dirty="0">
                <a:solidFill>
                  <a:srgbClr val="009900"/>
                </a:solidFill>
                <a:latin typeface="宋体" panose="02010600030101010101" pitchFamily="2" charset="-122"/>
              </a:rPr>
              <a:t>)</a:t>
            </a:r>
            <a:endParaRPr lang="zh-CN" altLang="en-US" sz="2000" dirty="0">
              <a:solidFill>
                <a:srgbClr val="009900"/>
              </a:solidFill>
              <a:latin typeface="宋体" panose="02010600030101010101" pitchFamily="2" charset="-122"/>
            </a:endParaRPr>
          </a:p>
        </p:txBody>
      </p:sp>
      <p:sp>
        <p:nvSpPr>
          <p:cNvPr id="26" name="矩形 25">
            <a:extLst>
              <a:ext uri="{FF2B5EF4-FFF2-40B4-BE49-F238E27FC236}">
                <a16:creationId xmlns:a16="http://schemas.microsoft.com/office/drawing/2014/main" id="{58227B9E-AE06-447E-B3FB-6CB139324565}"/>
              </a:ext>
            </a:extLst>
          </p:cNvPr>
          <p:cNvSpPr/>
          <p:nvPr/>
        </p:nvSpPr>
        <p:spPr>
          <a:xfrm>
            <a:off x="5653269" y="975050"/>
            <a:ext cx="1539204" cy="400110"/>
          </a:xfrm>
          <a:prstGeom prst="rect">
            <a:avLst/>
          </a:prstGeom>
        </p:spPr>
        <p:txBody>
          <a:bodyPr wrap="none">
            <a:spAutoFit/>
          </a:bodyPr>
          <a:lstStyle/>
          <a:p>
            <a:pPr algn="l"/>
            <a:r>
              <a:rPr lang="zh-CN" altLang="en-US" sz="2000" dirty="0">
                <a:solidFill>
                  <a:srgbClr val="FF0000"/>
                </a:solidFill>
              </a:rPr>
              <a:t>③ 加法运算</a:t>
            </a:r>
          </a:p>
        </p:txBody>
      </p:sp>
      <p:cxnSp>
        <p:nvCxnSpPr>
          <p:cNvPr id="5" name="直接连接符 4">
            <a:extLst>
              <a:ext uri="{FF2B5EF4-FFF2-40B4-BE49-F238E27FC236}">
                <a16:creationId xmlns:a16="http://schemas.microsoft.com/office/drawing/2014/main" id="{A4131E8F-F914-4208-A8A4-AAA36EC10E0B}"/>
              </a:ext>
            </a:extLst>
          </p:cNvPr>
          <p:cNvCxnSpPr>
            <a:cxnSpLocks/>
          </p:cNvCxnSpPr>
          <p:nvPr/>
        </p:nvCxnSpPr>
        <p:spPr bwMode="auto">
          <a:xfrm>
            <a:off x="2114203" y="4293096"/>
            <a:ext cx="0" cy="1444129"/>
          </a:xfrm>
          <a:prstGeom prst="line">
            <a:avLst/>
          </a:prstGeom>
          <a:solidFill>
            <a:srgbClr val="FFFFFF"/>
          </a:solidFill>
          <a:ln w="57150" cap="rnd" cmpd="sng" algn="ctr">
            <a:solidFill>
              <a:srgbClr val="FF0066">
                <a:alpha val="40000"/>
              </a:srgbClr>
            </a:solidFill>
            <a:prstDash val="solid"/>
            <a:round/>
            <a:headEnd type="none" w="med" len="med"/>
            <a:tailEnd type="none" w="med" len="med"/>
          </a:ln>
          <a:effectLst/>
        </p:spPr>
      </p:cxnSp>
      <p:cxnSp>
        <p:nvCxnSpPr>
          <p:cNvPr id="10" name="直接连接符 9">
            <a:extLst>
              <a:ext uri="{FF2B5EF4-FFF2-40B4-BE49-F238E27FC236}">
                <a16:creationId xmlns:a16="http://schemas.microsoft.com/office/drawing/2014/main" id="{42E9A2F7-5193-4C25-8923-8CF45BCBA0EE}"/>
              </a:ext>
            </a:extLst>
          </p:cNvPr>
          <p:cNvCxnSpPr>
            <a:cxnSpLocks/>
          </p:cNvCxnSpPr>
          <p:nvPr/>
        </p:nvCxnSpPr>
        <p:spPr bwMode="auto">
          <a:xfrm>
            <a:off x="2114203" y="5735414"/>
            <a:ext cx="3080097" cy="0"/>
          </a:xfrm>
          <a:prstGeom prst="line">
            <a:avLst/>
          </a:prstGeom>
          <a:solidFill>
            <a:srgbClr val="FFFFFF"/>
          </a:solidFill>
          <a:ln w="57150" cap="rnd" cmpd="sng" algn="ctr">
            <a:solidFill>
              <a:srgbClr val="FF0066">
                <a:alpha val="40000"/>
              </a:srgbClr>
            </a:solidFill>
            <a:prstDash val="solid"/>
            <a:round/>
            <a:headEnd type="none" w="med" len="med"/>
            <a:tailEnd type="none" w="med" len="med"/>
          </a:ln>
          <a:effectLst/>
        </p:spPr>
      </p:cxnSp>
      <p:cxnSp>
        <p:nvCxnSpPr>
          <p:cNvPr id="27" name="直接连接符 26">
            <a:extLst>
              <a:ext uri="{FF2B5EF4-FFF2-40B4-BE49-F238E27FC236}">
                <a16:creationId xmlns:a16="http://schemas.microsoft.com/office/drawing/2014/main" id="{66CA5018-73C2-4579-89D9-0551158CB777}"/>
              </a:ext>
            </a:extLst>
          </p:cNvPr>
          <p:cNvCxnSpPr>
            <a:cxnSpLocks/>
          </p:cNvCxnSpPr>
          <p:nvPr/>
        </p:nvCxnSpPr>
        <p:spPr bwMode="auto">
          <a:xfrm flipV="1">
            <a:off x="5194672" y="1781175"/>
            <a:ext cx="0" cy="3957415"/>
          </a:xfrm>
          <a:prstGeom prst="line">
            <a:avLst/>
          </a:prstGeom>
          <a:solidFill>
            <a:srgbClr val="FFFFFF"/>
          </a:solidFill>
          <a:ln w="57150" cap="rnd" cmpd="sng" algn="ctr">
            <a:solidFill>
              <a:srgbClr val="FF0066">
                <a:alpha val="40000"/>
              </a:srgbClr>
            </a:solidFill>
            <a:prstDash val="solid"/>
            <a:round/>
            <a:headEnd type="none" w="med" len="med"/>
            <a:tailEnd type="none" w="med" len="med"/>
          </a:ln>
          <a:effectLst/>
        </p:spPr>
      </p:cxnSp>
      <p:cxnSp>
        <p:nvCxnSpPr>
          <p:cNvPr id="29" name="直接连接符 28">
            <a:extLst>
              <a:ext uri="{FF2B5EF4-FFF2-40B4-BE49-F238E27FC236}">
                <a16:creationId xmlns:a16="http://schemas.microsoft.com/office/drawing/2014/main" id="{CA23A420-177A-43B3-9C4E-FFFD24FF6682}"/>
              </a:ext>
            </a:extLst>
          </p:cNvPr>
          <p:cNvCxnSpPr>
            <a:cxnSpLocks/>
          </p:cNvCxnSpPr>
          <p:nvPr/>
        </p:nvCxnSpPr>
        <p:spPr bwMode="auto">
          <a:xfrm>
            <a:off x="5191497" y="1782341"/>
            <a:ext cx="936253" cy="0"/>
          </a:xfrm>
          <a:prstGeom prst="line">
            <a:avLst/>
          </a:prstGeom>
          <a:solidFill>
            <a:srgbClr val="FFFFFF"/>
          </a:solidFill>
          <a:ln w="57150" cap="rnd" cmpd="sng" algn="ctr">
            <a:solidFill>
              <a:srgbClr val="FF0066">
                <a:alpha val="40000"/>
              </a:srgbClr>
            </a:solidFill>
            <a:prstDash val="solid"/>
            <a:round/>
            <a:headEnd type="none" w="med" len="med"/>
            <a:tailEnd type="arrow" w="med" len="med"/>
          </a:ln>
          <a:effectLst/>
        </p:spPr>
      </p:cxnSp>
    </p:spTree>
    <p:extLst>
      <p:ext uri="{BB962C8B-B14F-4D97-AF65-F5344CB8AC3E}">
        <p14:creationId xmlns:p14="http://schemas.microsoft.com/office/powerpoint/2010/main" val="38436919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fltVal val="0"/>
                                          </p:val>
                                        </p:tav>
                                        <p:tav tm="100000">
                                          <p:val>
                                            <p:strVal val="#ppt_h"/>
                                          </p:val>
                                        </p:tav>
                                      </p:tavLst>
                                    </p:anim>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p:cTn id="20" dur="500" fill="hold"/>
                                        <p:tgtEl>
                                          <p:spTgt spid="17"/>
                                        </p:tgtEl>
                                        <p:attrNameLst>
                                          <p:attrName>ppt_w</p:attrName>
                                        </p:attrNameLst>
                                      </p:cBhvr>
                                      <p:tavLst>
                                        <p:tav tm="0">
                                          <p:val>
                                            <p:fltVal val="0"/>
                                          </p:val>
                                        </p:tav>
                                        <p:tav tm="100000">
                                          <p:val>
                                            <p:strVal val="#ppt_w"/>
                                          </p:val>
                                        </p:tav>
                                      </p:tavLst>
                                    </p:anim>
                                    <p:anim calcmode="lin" valueType="num">
                                      <p:cBhvr>
                                        <p:cTn id="21" dur="500" fill="hold"/>
                                        <p:tgtEl>
                                          <p:spTgt spid="17"/>
                                        </p:tgtEl>
                                        <p:attrNameLst>
                                          <p:attrName>ppt_h</p:attrName>
                                        </p:attrNameLst>
                                      </p:cBhvr>
                                      <p:tavLst>
                                        <p:tav tm="0">
                                          <p:val>
                                            <p:fltVal val="0"/>
                                          </p:val>
                                        </p:tav>
                                        <p:tav tm="100000">
                                          <p:val>
                                            <p:strVal val="#ppt_h"/>
                                          </p:val>
                                        </p:tav>
                                      </p:tavLst>
                                    </p:anim>
                                    <p:animEffect transition="in" filter="fade">
                                      <p:cBhvr>
                                        <p:cTn id="22" dur="500"/>
                                        <p:tgtEl>
                                          <p:spTgt spid="17"/>
                                        </p:tgtEl>
                                      </p:cBhvr>
                                    </p:animEffect>
                                  </p:childTnLst>
                                </p:cTn>
                              </p:par>
                            </p:childTnLst>
                          </p:cTn>
                        </p:par>
                        <p:par>
                          <p:cTn id="23" fill="hold">
                            <p:stCondLst>
                              <p:cond delay="500"/>
                            </p:stCondLst>
                            <p:childTnLst>
                              <p:par>
                                <p:cTn id="24" presetID="53" presetClass="entr" presetSubtype="16"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 calcmode="lin" valueType="num">
                                      <p:cBhvr>
                                        <p:cTn id="26" dur="500" fill="hold"/>
                                        <p:tgtEl>
                                          <p:spTgt spid="23"/>
                                        </p:tgtEl>
                                        <p:attrNameLst>
                                          <p:attrName>ppt_w</p:attrName>
                                        </p:attrNameLst>
                                      </p:cBhvr>
                                      <p:tavLst>
                                        <p:tav tm="0">
                                          <p:val>
                                            <p:fltVal val="0"/>
                                          </p:val>
                                        </p:tav>
                                        <p:tav tm="100000">
                                          <p:val>
                                            <p:strVal val="#ppt_w"/>
                                          </p:val>
                                        </p:tav>
                                      </p:tavLst>
                                    </p:anim>
                                    <p:anim calcmode="lin" valueType="num">
                                      <p:cBhvr>
                                        <p:cTn id="27" dur="500" fill="hold"/>
                                        <p:tgtEl>
                                          <p:spTgt spid="23"/>
                                        </p:tgtEl>
                                        <p:attrNameLst>
                                          <p:attrName>ppt_h</p:attrName>
                                        </p:attrNameLst>
                                      </p:cBhvr>
                                      <p:tavLst>
                                        <p:tav tm="0">
                                          <p:val>
                                            <p:fltVal val="0"/>
                                          </p:val>
                                        </p:tav>
                                        <p:tav tm="100000">
                                          <p:val>
                                            <p:strVal val="#ppt_h"/>
                                          </p:val>
                                        </p:tav>
                                      </p:tavLst>
                                    </p:anim>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p:cTn id="33" dur="500" fill="hold"/>
                                        <p:tgtEl>
                                          <p:spTgt spid="24"/>
                                        </p:tgtEl>
                                        <p:attrNameLst>
                                          <p:attrName>ppt_w</p:attrName>
                                        </p:attrNameLst>
                                      </p:cBhvr>
                                      <p:tavLst>
                                        <p:tav tm="0">
                                          <p:val>
                                            <p:fltVal val="0"/>
                                          </p:val>
                                        </p:tav>
                                        <p:tav tm="100000">
                                          <p:val>
                                            <p:strVal val="#ppt_w"/>
                                          </p:val>
                                        </p:tav>
                                      </p:tavLst>
                                    </p:anim>
                                    <p:anim calcmode="lin" valueType="num">
                                      <p:cBhvr>
                                        <p:cTn id="34" dur="500" fill="hold"/>
                                        <p:tgtEl>
                                          <p:spTgt spid="24"/>
                                        </p:tgtEl>
                                        <p:attrNameLst>
                                          <p:attrName>ppt_h</p:attrName>
                                        </p:attrNameLst>
                                      </p:cBhvr>
                                      <p:tavLst>
                                        <p:tav tm="0">
                                          <p:val>
                                            <p:fltVal val="0"/>
                                          </p:val>
                                        </p:tav>
                                        <p:tav tm="100000">
                                          <p:val>
                                            <p:strVal val="#ppt_h"/>
                                          </p:val>
                                        </p:tav>
                                      </p:tavLst>
                                    </p:anim>
                                    <p:animEffect transition="in" filter="fade">
                                      <p:cBhvr>
                                        <p:cTn id="35" dur="500"/>
                                        <p:tgtEl>
                                          <p:spTgt spid="24"/>
                                        </p:tgtEl>
                                      </p:cBhvr>
                                    </p:animEffect>
                                  </p:childTnLst>
                                </p:cTn>
                              </p:par>
                            </p:childTnLst>
                          </p:cTn>
                        </p:par>
                        <p:par>
                          <p:cTn id="36" fill="hold">
                            <p:stCondLst>
                              <p:cond delay="500"/>
                            </p:stCondLst>
                            <p:childTnLst>
                              <p:par>
                                <p:cTn id="37" presetID="53" presetClass="entr" presetSubtype="16"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500" fill="hold"/>
                                        <p:tgtEl>
                                          <p:spTgt spid="21"/>
                                        </p:tgtEl>
                                        <p:attrNameLst>
                                          <p:attrName>ppt_w</p:attrName>
                                        </p:attrNameLst>
                                      </p:cBhvr>
                                      <p:tavLst>
                                        <p:tav tm="0">
                                          <p:val>
                                            <p:fltVal val="0"/>
                                          </p:val>
                                        </p:tav>
                                        <p:tav tm="100000">
                                          <p:val>
                                            <p:strVal val="#ppt_w"/>
                                          </p:val>
                                        </p:tav>
                                      </p:tavLst>
                                    </p:anim>
                                    <p:anim calcmode="lin" valueType="num">
                                      <p:cBhvr>
                                        <p:cTn id="40" dur="500" fill="hold"/>
                                        <p:tgtEl>
                                          <p:spTgt spid="21"/>
                                        </p:tgtEl>
                                        <p:attrNameLst>
                                          <p:attrName>ppt_h</p:attrName>
                                        </p:attrNameLst>
                                      </p:cBhvr>
                                      <p:tavLst>
                                        <p:tav tm="0">
                                          <p:val>
                                            <p:fltVal val="0"/>
                                          </p:val>
                                        </p:tav>
                                        <p:tav tm="100000">
                                          <p:val>
                                            <p:strVal val="#ppt_h"/>
                                          </p:val>
                                        </p:tav>
                                      </p:tavLst>
                                    </p:anim>
                                    <p:animEffect transition="in" filter="fade">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p:cTn id="46" dur="500" fill="hold"/>
                                        <p:tgtEl>
                                          <p:spTgt spid="18"/>
                                        </p:tgtEl>
                                        <p:attrNameLst>
                                          <p:attrName>ppt_w</p:attrName>
                                        </p:attrNameLst>
                                      </p:cBhvr>
                                      <p:tavLst>
                                        <p:tav tm="0">
                                          <p:val>
                                            <p:fltVal val="0"/>
                                          </p:val>
                                        </p:tav>
                                        <p:tav tm="100000">
                                          <p:val>
                                            <p:strVal val="#ppt_w"/>
                                          </p:val>
                                        </p:tav>
                                      </p:tavLst>
                                    </p:anim>
                                    <p:anim calcmode="lin" valueType="num">
                                      <p:cBhvr>
                                        <p:cTn id="47" dur="500" fill="hold"/>
                                        <p:tgtEl>
                                          <p:spTgt spid="18"/>
                                        </p:tgtEl>
                                        <p:attrNameLst>
                                          <p:attrName>ppt_h</p:attrName>
                                        </p:attrNameLst>
                                      </p:cBhvr>
                                      <p:tavLst>
                                        <p:tav tm="0">
                                          <p:val>
                                            <p:fltVal val="0"/>
                                          </p:val>
                                        </p:tav>
                                        <p:tav tm="100000">
                                          <p:val>
                                            <p:strVal val="#ppt_h"/>
                                          </p:val>
                                        </p:tav>
                                      </p:tavLst>
                                    </p:anim>
                                    <p:animEffect transition="in" filter="fade">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17" presetClass="entr" presetSubtype="1"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p:cTn id="53" dur="500" fill="hold"/>
                                        <p:tgtEl>
                                          <p:spTgt spid="5"/>
                                        </p:tgtEl>
                                        <p:attrNameLst>
                                          <p:attrName>ppt_x</p:attrName>
                                        </p:attrNameLst>
                                      </p:cBhvr>
                                      <p:tavLst>
                                        <p:tav tm="0">
                                          <p:val>
                                            <p:strVal val="#ppt_x"/>
                                          </p:val>
                                        </p:tav>
                                        <p:tav tm="100000">
                                          <p:val>
                                            <p:strVal val="#ppt_x"/>
                                          </p:val>
                                        </p:tav>
                                      </p:tavLst>
                                    </p:anim>
                                    <p:anim calcmode="lin" valueType="num">
                                      <p:cBhvr>
                                        <p:cTn id="54" dur="500" fill="hold"/>
                                        <p:tgtEl>
                                          <p:spTgt spid="5"/>
                                        </p:tgtEl>
                                        <p:attrNameLst>
                                          <p:attrName>ppt_y</p:attrName>
                                        </p:attrNameLst>
                                      </p:cBhvr>
                                      <p:tavLst>
                                        <p:tav tm="0">
                                          <p:val>
                                            <p:strVal val="#ppt_y-#ppt_h/2"/>
                                          </p:val>
                                        </p:tav>
                                        <p:tav tm="100000">
                                          <p:val>
                                            <p:strVal val="#ppt_y"/>
                                          </p:val>
                                        </p:tav>
                                      </p:tavLst>
                                    </p:anim>
                                    <p:anim calcmode="lin" valueType="num">
                                      <p:cBhvr>
                                        <p:cTn id="55" dur="500" fill="hold"/>
                                        <p:tgtEl>
                                          <p:spTgt spid="5"/>
                                        </p:tgtEl>
                                        <p:attrNameLst>
                                          <p:attrName>ppt_w</p:attrName>
                                        </p:attrNameLst>
                                      </p:cBhvr>
                                      <p:tavLst>
                                        <p:tav tm="0">
                                          <p:val>
                                            <p:strVal val="#ppt_w"/>
                                          </p:val>
                                        </p:tav>
                                        <p:tav tm="100000">
                                          <p:val>
                                            <p:strVal val="#ppt_w"/>
                                          </p:val>
                                        </p:tav>
                                      </p:tavLst>
                                    </p:anim>
                                    <p:anim calcmode="lin" valueType="num">
                                      <p:cBhvr>
                                        <p:cTn id="56" dur="500" fill="hold"/>
                                        <p:tgtEl>
                                          <p:spTgt spid="5"/>
                                        </p:tgtEl>
                                        <p:attrNameLst>
                                          <p:attrName>ppt_h</p:attrName>
                                        </p:attrNameLst>
                                      </p:cBhvr>
                                      <p:tavLst>
                                        <p:tav tm="0">
                                          <p:val>
                                            <p:fltVal val="0"/>
                                          </p:val>
                                        </p:tav>
                                        <p:tav tm="100000">
                                          <p:val>
                                            <p:strVal val="#ppt_h"/>
                                          </p:val>
                                        </p:tav>
                                      </p:tavLst>
                                    </p:anim>
                                  </p:childTnLst>
                                </p:cTn>
                              </p:par>
                            </p:childTnLst>
                          </p:cTn>
                        </p:par>
                        <p:par>
                          <p:cTn id="57" fill="hold">
                            <p:stCondLst>
                              <p:cond delay="500"/>
                            </p:stCondLst>
                            <p:childTnLst>
                              <p:par>
                                <p:cTn id="58" presetID="17" presetClass="entr" presetSubtype="8" fill="hold" nodeType="afterEffect">
                                  <p:stCondLst>
                                    <p:cond delay="0"/>
                                  </p:stCondLst>
                                  <p:childTnLst>
                                    <p:set>
                                      <p:cBhvr>
                                        <p:cTn id="59" dur="1" fill="hold">
                                          <p:stCondLst>
                                            <p:cond delay="0"/>
                                          </p:stCondLst>
                                        </p:cTn>
                                        <p:tgtEl>
                                          <p:spTgt spid="10"/>
                                        </p:tgtEl>
                                        <p:attrNameLst>
                                          <p:attrName>style.visibility</p:attrName>
                                        </p:attrNameLst>
                                      </p:cBhvr>
                                      <p:to>
                                        <p:strVal val="visible"/>
                                      </p:to>
                                    </p:set>
                                    <p:anim calcmode="lin" valueType="num">
                                      <p:cBhvr>
                                        <p:cTn id="60" dur="500" fill="hold"/>
                                        <p:tgtEl>
                                          <p:spTgt spid="10"/>
                                        </p:tgtEl>
                                        <p:attrNameLst>
                                          <p:attrName>ppt_x</p:attrName>
                                        </p:attrNameLst>
                                      </p:cBhvr>
                                      <p:tavLst>
                                        <p:tav tm="0">
                                          <p:val>
                                            <p:strVal val="#ppt_x-#ppt_w/2"/>
                                          </p:val>
                                        </p:tav>
                                        <p:tav tm="100000">
                                          <p:val>
                                            <p:strVal val="#ppt_x"/>
                                          </p:val>
                                        </p:tav>
                                      </p:tavLst>
                                    </p:anim>
                                    <p:anim calcmode="lin" valueType="num">
                                      <p:cBhvr>
                                        <p:cTn id="61" dur="500" fill="hold"/>
                                        <p:tgtEl>
                                          <p:spTgt spid="10"/>
                                        </p:tgtEl>
                                        <p:attrNameLst>
                                          <p:attrName>ppt_y</p:attrName>
                                        </p:attrNameLst>
                                      </p:cBhvr>
                                      <p:tavLst>
                                        <p:tav tm="0">
                                          <p:val>
                                            <p:strVal val="#ppt_y"/>
                                          </p:val>
                                        </p:tav>
                                        <p:tav tm="100000">
                                          <p:val>
                                            <p:strVal val="#ppt_y"/>
                                          </p:val>
                                        </p:tav>
                                      </p:tavLst>
                                    </p:anim>
                                    <p:anim calcmode="lin" valueType="num">
                                      <p:cBhvr>
                                        <p:cTn id="62" dur="500" fill="hold"/>
                                        <p:tgtEl>
                                          <p:spTgt spid="10"/>
                                        </p:tgtEl>
                                        <p:attrNameLst>
                                          <p:attrName>ppt_w</p:attrName>
                                        </p:attrNameLst>
                                      </p:cBhvr>
                                      <p:tavLst>
                                        <p:tav tm="0">
                                          <p:val>
                                            <p:fltVal val="0"/>
                                          </p:val>
                                        </p:tav>
                                        <p:tav tm="100000">
                                          <p:val>
                                            <p:strVal val="#ppt_w"/>
                                          </p:val>
                                        </p:tav>
                                      </p:tavLst>
                                    </p:anim>
                                    <p:anim calcmode="lin" valueType="num">
                                      <p:cBhvr>
                                        <p:cTn id="63" dur="500" fill="hold"/>
                                        <p:tgtEl>
                                          <p:spTgt spid="10"/>
                                        </p:tgtEl>
                                        <p:attrNameLst>
                                          <p:attrName>ppt_h</p:attrName>
                                        </p:attrNameLst>
                                      </p:cBhvr>
                                      <p:tavLst>
                                        <p:tav tm="0">
                                          <p:val>
                                            <p:strVal val="#ppt_h"/>
                                          </p:val>
                                        </p:tav>
                                        <p:tav tm="100000">
                                          <p:val>
                                            <p:strVal val="#ppt_h"/>
                                          </p:val>
                                        </p:tav>
                                      </p:tavLst>
                                    </p:anim>
                                  </p:childTnLst>
                                </p:cTn>
                              </p:par>
                            </p:childTnLst>
                          </p:cTn>
                        </p:par>
                        <p:par>
                          <p:cTn id="64" fill="hold">
                            <p:stCondLst>
                              <p:cond delay="1000"/>
                            </p:stCondLst>
                            <p:childTnLst>
                              <p:par>
                                <p:cTn id="65" presetID="17" presetClass="entr" presetSubtype="4" fill="hold" nodeType="after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p:cTn id="67" dur="500" fill="hold"/>
                                        <p:tgtEl>
                                          <p:spTgt spid="27"/>
                                        </p:tgtEl>
                                        <p:attrNameLst>
                                          <p:attrName>ppt_x</p:attrName>
                                        </p:attrNameLst>
                                      </p:cBhvr>
                                      <p:tavLst>
                                        <p:tav tm="0">
                                          <p:val>
                                            <p:strVal val="#ppt_x"/>
                                          </p:val>
                                        </p:tav>
                                        <p:tav tm="100000">
                                          <p:val>
                                            <p:strVal val="#ppt_x"/>
                                          </p:val>
                                        </p:tav>
                                      </p:tavLst>
                                    </p:anim>
                                    <p:anim calcmode="lin" valueType="num">
                                      <p:cBhvr>
                                        <p:cTn id="68" dur="500" fill="hold"/>
                                        <p:tgtEl>
                                          <p:spTgt spid="27"/>
                                        </p:tgtEl>
                                        <p:attrNameLst>
                                          <p:attrName>ppt_y</p:attrName>
                                        </p:attrNameLst>
                                      </p:cBhvr>
                                      <p:tavLst>
                                        <p:tav tm="0">
                                          <p:val>
                                            <p:strVal val="#ppt_y+#ppt_h/2"/>
                                          </p:val>
                                        </p:tav>
                                        <p:tav tm="100000">
                                          <p:val>
                                            <p:strVal val="#ppt_y"/>
                                          </p:val>
                                        </p:tav>
                                      </p:tavLst>
                                    </p:anim>
                                    <p:anim calcmode="lin" valueType="num">
                                      <p:cBhvr>
                                        <p:cTn id="69" dur="500" fill="hold"/>
                                        <p:tgtEl>
                                          <p:spTgt spid="27"/>
                                        </p:tgtEl>
                                        <p:attrNameLst>
                                          <p:attrName>ppt_w</p:attrName>
                                        </p:attrNameLst>
                                      </p:cBhvr>
                                      <p:tavLst>
                                        <p:tav tm="0">
                                          <p:val>
                                            <p:strVal val="#ppt_w"/>
                                          </p:val>
                                        </p:tav>
                                        <p:tav tm="100000">
                                          <p:val>
                                            <p:strVal val="#ppt_w"/>
                                          </p:val>
                                        </p:tav>
                                      </p:tavLst>
                                    </p:anim>
                                    <p:anim calcmode="lin" valueType="num">
                                      <p:cBhvr>
                                        <p:cTn id="70" dur="500" fill="hold"/>
                                        <p:tgtEl>
                                          <p:spTgt spid="27"/>
                                        </p:tgtEl>
                                        <p:attrNameLst>
                                          <p:attrName>ppt_h</p:attrName>
                                        </p:attrNameLst>
                                      </p:cBhvr>
                                      <p:tavLst>
                                        <p:tav tm="0">
                                          <p:val>
                                            <p:fltVal val="0"/>
                                          </p:val>
                                        </p:tav>
                                        <p:tav tm="100000">
                                          <p:val>
                                            <p:strVal val="#ppt_h"/>
                                          </p:val>
                                        </p:tav>
                                      </p:tavLst>
                                    </p:anim>
                                  </p:childTnLst>
                                </p:cTn>
                              </p:par>
                            </p:childTnLst>
                          </p:cTn>
                        </p:par>
                        <p:par>
                          <p:cTn id="71" fill="hold">
                            <p:stCondLst>
                              <p:cond delay="1500"/>
                            </p:stCondLst>
                            <p:childTnLst>
                              <p:par>
                                <p:cTn id="72" presetID="17" presetClass="entr" presetSubtype="8" fill="hold" nodeType="afterEffect">
                                  <p:stCondLst>
                                    <p:cond delay="0"/>
                                  </p:stCondLst>
                                  <p:childTnLst>
                                    <p:set>
                                      <p:cBhvr>
                                        <p:cTn id="73" dur="1" fill="hold">
                                          <p:stCondLst>
                                            <p:cond delay="0"/>
                                          </p:stCondLst>
                                        </p:cTn>
                                        <p:tgtEl>
                                          <p:spTgt spid="29"/>
                                        </p:tgtEl>
                                        <p:attrNameLst>
                                          <p:attrName>style.visibility</p:attrName>
                                        </p:attrNameLst>
                                      </p:cBhvr>
                                      <p:to>
                                        <p:strVal val="visible"/>
                                      </p:to>
                                    </p:set>
                                    <p:anim calcmode="lin" valueType="num">
                                      <p:cBhvr>
                                        <p:cTn id="74" dur="500" fill="hold"/>
                                        <p:tgtEl>
                                          <p:spTgt spid="29"/>
                                        </p:tgtEl>
                                        <p:attrNameLst>
                                          <p:attrName>ppt_x</p:attrName>
                                        </p:attrNameLst>
                                      </p:cBhvr>
                                      <p:tavLst>
                                        <p:tav tm="0">
                                          <p:val>
                                            <p:strVal val="#ppt_x-#ppt_w/2"/>
                                          </p:val>
                                        </p:tav>
                                        <p:tav tm="100000">
                                          <p:val>
                                            <p:strVal val="#ppt_x"/>
                                          </p:val>
                                        </p:tav>
                                      </p:tavLst>
                                    </p:anim>
                                    <p:anim calcmode="lin" valueType="num">
                                      <p:cBhvr>
                                        <p:cTn id="75" dur="500" fill="hold"/>
                                        <p:tgtEl>
                                          <p:spTgt spid="29"/>
                                        </p:tgtEl>
                                        <p:attrNameLst>
                                          <p:attrName>ppt_y</p:attrName>
                                        </p:attrNameLst>
                                      </p:cBhvr>
                                      <p:tavLst>
                                        <p:tav tm="0">
                                          <p:val>
                                            <p:strVal val="#ppt_y"/>
                                          </p:val>
                                        </p:tav>
                                        <p:tav tm="100000">
                                          <p:val>
                                            <p:strVal val="#ppt_y"/>
                                          </p:val>
                                        </p:tav>
                                      </p:tavLst>
                                    </p:anim>
                                    <p:anim calcmode="lin" valueType="num">
                                      <p:cBhvr>
                                        <p:cTn id="76" dur="500" fill="hold"/>
                                        <p:tgtEl>
                                          <p:spTgt spid="29"/>
                                        </p:tgtEl>
                                        <p:attrNameLst>
                                          <p:attrName>ppt_w</p:attrName>
                                        </p:attrNameLst>
                                      </p:cBhvr>
                                      <p:tavLst>
                                        <p:tav tm="0">
                                          <p:val>
                                            <p:fltVal val="0"/>
                                          </p:val>
                                        </p:tav>
                                        <p:tav tm="100000">
                                          <p:val>
                                            <p:strVal val="#ppt_w"/>
                                          </p:val>
                                        </p:tav>
                                      </p:tavLst>
                                    </p:anim>
                                    <p:anim calcmode="lin" valueType="num">
                                      <p:cBhvr>
                                        <p:cTn id="77" dur="500" fill="hold"/>
                                        <p:tgtEl>
                                          <p:spTgt spid="29"/>
                                        </p:tgtEl>
                                        <p:attrNameLst>
                                          <p:attrName>ppt_h</p:attrName>
                                        </p:attrNameLst>
                                      </p:cBhvr>
                                      <p:tavLst>
                                        <p:tav tm="0">
                                          <p:val>
                                            <p:strVal val="#ppt_h"/>
                                          </p:val>
                                        </p:tav>
                                        <p:tav tm="100000">
                                          <p:val>
                                            <p:strVal val="#ppt_h"/>
                                          </p:val>
                                        </p:tav>
                                      </p:tavLst>
                                    </p:anim>
                                  </p:childTnLst>
                                </p:cTn>
                              </p:par>
                            </p:childTnLst>
                          </p:cTn>
                        </p:par>
                        <p:par>
                          <p:cTn id="78" fill="hold">
                            <p:stCondLst>
                              <p:cond delay="2000"/>
                            </p:stCondLst>
                            <p:childTnLst>
                              <p:par>
                                <p:cTn id="79" presetID="53" presetClass="entr" presetSubtype="16" fill="hold" grpId="0" nodeType="after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p:cTn id="81" dur="500" fill="hold"/>
                                        <p:tgtEl>
                                          <p:spTgt spid="20"/>
                                        </p:tgtEl>
                                        <p:attrNameLst>
                                          <p:attrName>ppt_w</p:attrName>
                                        </p:attrNameLst>
                                      </p:cBhvr>
                                      <p:tavLst>
                                        <p:tav tm="0">
                                          <p:val>
                                            <p:fltVal val="0"/>
                                          </p:val>
                                        </p:tav>
                                        <p:tav tm="100000">
                                          <p:val>
                                            <p:strVal val="#ppt_w"/>
                                          </p:val>
                                        </p:tav>
                                      </p:tavLst>
                                    </p:anim>
                                    <p:anim calcmode="lin" valueType="num">
                                      <p:cBhvr>
                                        <p:cTn id="82" dur="500" fill="hold"/>
                                        <p:tgtEl>
                                          <p:spTgt spid="20"/>
                                        </p:tgtEl>
                                        <p:attrNameLst>
                                          <p:attrName>ppt_h</p:attrName>
                                        </p:attrNameLst>
                                      </p:cBhvr>
                                      <p:tavLst>
                                        <p:tav tm="0">
                                          <p:val>
                                            <p:fltVal val="0"/>
                                          </p:val>
                                        </p:tav>
                                        <p:tav tm="100000">
                                          <p:val>
                                            <p:strVal val="#ppt_h"/>
                                          </p:val>
                                        </p:tav>
                                      </p:tavLst>
                                    </p:anim>
                                    <p:animEffect transition="in" filter="fade">
                                      <p:cBhvr>
                                        <p:cTn id="83" dur="500"/>
                                        <p:tgtEl>
                                          <p:spTgt spid="20"/>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grpId="0" nodeType="clickEffect">
                                  <p:stCondLst>
                                    <p:cond delay="0"/>
                                  </p:stCondLst>
                                  <p:childTnLst>
                                    <p:set>
                                      <p:cBhvr>
                                        <p:cTn id="87" dur="1" fill="hold">
                                          <p:stCondLst>
                                            <p:cond delay="0"/>
                                          </p:stCondLst>
                                        </p:cTn>
                                        <p:tgtEl>
                                          <p:spTgt spid="25"/>
                                        </p:tgtEl>
                                        <p:attrNameLst>
                                          <p:attrName>style.visibility</p:attrName>
                                        </p:attrNameLst>
                                      </p:cBhvr>
                                      <p:to>
                                        <p:strVal val="visible"/>
                                      </p:to>
                                    </p:set>
                                    <p:anim calcmode="lin" valueType="num">
                                      <p:cBhvr>
                                        <p:cTn id="88" dur="500" fill="hold"/>
                                        <p:tgtEl>
                                          <p:spTgt spid="25"/>
                                        </p:tgtEl>
                                        <p:attrNameLst>
                                          <p:attrName>ppt_w</p:attrName>
                                        </p:attrNameLst>
                                      </p:cBhvr>
                                      <p:tavLst>
                                        <p:tav tm="0">
                                          <p:val>
                                            <p:fltVal val="0"/>
                                          </p:val>
                                        </p:tav>
                                        <p:tav tm="100000">
                                          <p:val>
                                            <p:strVal val="#ppt_w"/>
                                          </p:val>
                                        </p:tav>
                                      </p:tavLst>
                                    </p:anim>
                                    <p:anim calcmode="lin" valueType="num">
                                      <p:cBhvr>
                                        <p:cTn id="89" dur="500" fill="hold"/>
                                        <p:tgtEl>
                                          <p:spTgt spid="25"/>
                                        </p:tgtEl>
                                        <p:attrNameLst>
                                          <p:attrName>ppt_h</p:attrName>
                                        </p:attrNameLst>
                                      </p:cBhvr>
                                      <p:tavLst>
                                        <p:tav tm="0">
                                          <p:val>
                                            <p:fltVal val="0"/>
                                          </p:val>
                                        </p:tav>
                                        <p:tav tm="100000">
                                          <p:val>
                                            <p:strVal val="#ppt_h"/>
                                          </p:val>
                                        </p:tav>
                                      </p:tavLst>
                                    </p:anim>
                                    <p:animEffect transition="in" filter="fade">
                                      <p:cBhvr>
                                        <p:cTn id="90" dur="500"/>
                                        <p:tgtEl>
                                          <p:spTgt spid="25"/>
                                        </p:tgtEl>
                                      </p:cBhvr>
                                    </p:animEffect>
                                  </p:childTnLst>
                                </p:cTn>
                              </p:par>
                            </p:childTnLst>
                          </p:cTn>
                        </p:par>
                      </p:childTnLst>
                    </p:cTn>
                  </p:par>
                  <p:par>
                    <p:cTn id="91" fill="hold">
                      <p:stCondLst>
                        <p:cond delay="indefinite"/>
                      </p:stCondLst>
                      <p:childTnLst>
                        <p:par>
                          <p:cTn id="92" fill="hold">
                            <p:stCondLst>
                              <p:cond delay="0"/>
                            </p:stCondLst>
                            <p:childTnLst>
                              <p:par>
                                <p:cTn id="93" presetID="53" presetClass="entr" presetSubtype="16" fill="hold" grpId="0" nodeType="clickEffect">
                                  <p:stCondLst>
                                    <p:cond delay="0"/>
                                  </p:stCondLst>
                                  <p:childTnLst>
                                    <p:set>
                                      <p:cBhvr>
                                        <p:cTn id="94" dur="1" fill="hold">
                                          <p:stCondLst>
                                            <p:cond delay="0"/>
                                          </p:stCondLst>
                                        </p:cTn>
                                        <p:tgtEl>
                                          <p:spTgt spid="26"/>
                                        </p:tgtEl>
                                        <p:attrNameLst>
                                          <p:attrName>style.visibility</p:attrName>
                                        </p:attrNameLst>
                                      </p:cBhvr>
                                      <p:to>
                                        <p:strVal val="visible"/>
                                      </p:to>
                                    </p:set>
                                    <p:anim calcmode="lin" valueType="num">
                                      <p:cBhvr>
                                        <p:cTn id="95" dur="500" fill="hold"/>
                                        <p:tgtEl>
                                          <p:spTgt spid="26"/>
                                        </p:tgtEl>
                                        <p:attrNameLst>
                                          <p:attrName>ppt_w</p:attrName>
                                        </p:attrNameLst>
                                      </p:cBhvr>
                                      <p:tavLst>
                                        <p:tav tm="0">
                                          <p:val>
                                            <p:fltVal val="0"/>
                                          </p:val>
                                        </p:tav>
                                        <p:tav tm="100000">
                                          <p:val>
                                            <p:strVal val="#ppt_w"/>
                                          </p:val>
                                        </p:tav>
                                      </p:tavLst>
                                    </p:anim>
                                    <p:anim calcmode="lin" valueType="num">
                                      <p:cBhvr>
                                        <p:cTn id="96" dur="500" fill="hold"/>
                                        <p:tgtEl>
                                          <p:spTgt spid="26"/>
                                        </p:tgtEl>
                                        <p:attrNameLst>
                                          <p:attrName>ppt_h</p:attrName>
                                        </p:attrNameLst>
                                      </p:cBhvr>
                                      <p:tavLst>
                                        <p:tav tm="0">
                                          <p:val>
                                            <p:fltVal val="0"/>
                                          </p:val>
                                        </p:tav>
                                        <p:tav tm="100000">
                                          <p:val>
                                            <p:strVal val="#ppt_h"/>
                                          </p:val>
                                        </p:tav>
                                      </p:tavLst>
                                    </p:anim>
                                    <p:animEffect transition="in" filter="fade">
                                      <p:cBhvr>
                                        <p:cTn id="97" dur="500"/>
                                        <p:tgtEl>
                                          <p:spTgt spid="26"/>
                                        </p:tgtEl>
                                      </p:cBhvr>
                                    </p:animEffect>
                                  </p:childTnLst>
                                </p:cTn>
                              </p:par>
                            </p:childTnLst>
                          </p:cTn>
                        </p:par>
                      </p:childTnLst>
                    </p:cTn>
                  </p:par>
                  <p:par>
                    <p:cTn id="98" fill="hold">
                      <p:stCondLst>
                        <p:cond delay="indefinite"/>
                      </p:stCondLst>
                      <p:childTnLst>
                        <p:par>
                          <p:cTn id="99" fill="hold">
                            <p:stCondLst>
                              <p:cond delay="0"/>
                            </p:stCondLst>
                            <p:childTnLst>
                              <p:par>
                                <p:cTn id="100" presetID="53" presetClass="entr" presetSubtype="16" fill="hold" grpId="0" nodeType="clickEffect">
                                  <p:stCondLst>
                                    <p:cond delay="0"/>
                                  </p:stCondLst>
                                  <p:childTnLst>
                                    <p:set>
                                      <p:cBhvr>
                                        <p:cTn id="101" dur="1" fill="hold">
                                          <p:stCondLst>
                                            <p:cond delay="0"/>
                                          </p:stCondLst>
                                        </p:cTn>
                                        <p:tgtEl>
                                          <p:spTgt spid="22"/>
                                        </p:tgtEl>
                                        <p:attrNameLst>
                                          <p:attrName>style.visibility</p:attrName>
                                        </p:attrNameLst>
                                      </p:cBhvr>
                                      <p:to>
                                        <p:strVal val="visible"/>
                                      </p:to>
                                    </p:set>
                                    <p:anim calcmode="lin" valueType="num">
                                      <p:cBhvr>
                                        <p:cTn id="102" dur="500" fill="hold"/>
                                        <p:tgtEl>
                                          <p:spTgt spid="22"/>
                                        </p:tgtEl>
                                        <p:attrNameLst>
                                          <p:attrName>ppt_w</p:attrName>
                                        </p:attrNameLst>
                                      </p:cBhvr>
                                      <p:tavLst>
                                        <p:tav tm="0">
                                          <p:val>
                                            <p:fltVal val="0"/>
                                          </p:val>
                                        </p:tav>
                                        <p:tav tm="100000">
                                          <p:val>
                                            <p:strVal val="#ppt_w"/>
                                          </p:val>
                                        </p:tav>
                                      </p:tavLst>
                                    </p:anim>
                                    <p:anim calcmode="lin" valueType="num">
                                      <p:cBhvr>
                                        <p:cTn id="103" dur="500" fill="hold"/>
                                        <p:tgtEl>
                                          <p:spTgt spid="22"/>
                                        </p:tgtEl>
                                        <p:attrNameLst>
                                          <p:attrName>ppt_h</p:attrName>
                                        </p:attrNameLst>
                                      </p:cBhvr>
                                      <p:tavLst>
                                        <p:tav tm="0">
                                          <p:val>
                                            <p:fltVal val="0"/>
                                          </p:val>
                                        </p:tav>
                                        <p:tav tm="100000">
                                          <p:val>
                                            <p:strVal val="#ppt_h"/>
                                          </p:val>
                                        </p:tav>
                                      </p:tavLst>
                                    </p:anim>
                                    <p:animEffect transition="in" filter="fade">
                                      <p:cBhvr>
                                        <p:cTn id="10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animBg="1"/>
      <p:bldP spid="18" grpId="0"/>
      <p:bldP spid="20" grpId="0"/>
      <p:bldP spid="21" grpId="0" animBg="1"/>
      <p:bldP spid="22" grpId="0"/>
      <p:bldP spid="23" grpId="0" animBg="1"/>
      <p:bldP spid="24" grpId="0" animBg="1"/>
      <p:bldP spid="25" grpId="0"/>
      <p:bldP spid="26"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p:cNvSpPr>
            <a:spLocks noGrp="1"/>
          </p:cNvSpPr>
          <p:nvPr>
            <p:ph type="sldNum" sz="quarter" idx="11"/>
          </p:nvPr>
        </p:nvSpPr>
        <p:spPr/>
        <p:txBody>
          <a:bodyPr/>
          <a:lstStyle/>
          <a:p>
            <a:fld id="{61D85A7B-8A1E-44F5-8770-9DDC7488C94F}" type="slidenum">
              <a:rPr lang="zh-CN" altLang="en-US"/>
              <a:pPr/>
              <a:t>120</a:t>
            </a:fld>
            <a:endParaRPr lang="en-US" altLang="zh-CN"/>
          </a:p>
        </p:txBody>
      </p:sp>
      <p:sp>
        <p:nvSpPr>
          <p:cNvPr id="1205250" name="Rectangle 2"/>
          <p:cNvSpPr>
            <a:spLocks noGrp="1" noChangeArrowheads="1"/>
          </p:cNvSpPr>
          <p:nvPr>
            <p:ph type="title"/>
          </p:nvPr>
        </p:nvSpPr>
        <p:spPr/>
        <p:txBody>
          <a:bodyPr/>
          <a:lstStyle/>
          <a:p>
            <a:r>
              <a:rPr lang="en-US" altLang="zh-CN" dirty="0"/>
              <a:t>6.5.1</a:t>
            </a:r>
            <a:r>
              <a:rPr lang="en-US" altLang="zh-CN" dirty="0">
                <a:latin typeface="Times New Roman" pitchFamily="18" charset="0"/>
              </a:rPr>
              <a:t>  </a:t>
            </a:r>
            <a:r>
              <a:rPr lang="en-US" altLang="zh-CN" sz="2800" dirty="0"/>
              <a:t>CPU</a:t>
            </a:r>
            <a:r>
              <a:rPr lang="en-US" altLang="zh-CN" sz="2800" dirty="0">
                <a:latin typeface="Times New Roman" pitchFamily="18" charset="0"/>
              </a:rPr>
              <a:t> </a:t>
            </a:r>
            <a:r>
              <a:rPr lang="zh-CN" altLang="en-US" dirty="0"/>
              <a:t>性能测量       </a:t>
            </a:r>
            <a:r>
              <a:rPr lang="en-US" altLang="zh-CN" sz="2800" dirty="0">
                <a:solidFill>
                  <a:srgbClr val="006600"/>
                </a:solidFill>
                <a:ea typeface="黑体" pitchFamily="2" charset="-122"/>
              </a:rPr>
              <a:t>1. </a:t>
            </a:r>
            <a:r>
              <a:rPr lang="en-US" altLang="zh-CN" sz="2800" dirty="0">
                <a:solidFill>
                  <a:srgbClr val="FF6600"/>
                </a:solidFill>
                <a:ea typeface="黑体" pitchFamily="2" charset="-122"/>
              </a:rPr>
              <a:t>CPU</a:t>
            </a:r>
            <a:r>
              <a:rPr lang="zh-CN" altLang="en-US" sz="2800" dirty="0">
                <a:solidFill>
                  <a:srgbClr val="FF6600"/>
                </a:solidFill>
                <a:ea typeface="黑体" pitchFamily="2" charset="-122"/>
              </a:rPr>
              <a:t>时间</a:t>
            </a:r>
          </a:p>
        </p:txBody>
      </p:sp>
      <p:sp>
        <p:nvSpPr>
          <p:cNvPr id="1205251" name="Rectangle 3"/>
          <p:cNvSpPr>
            <a:spLocks noGrp="1" noChangeArrowheads="1"/>
          </p:cNvSpPr>
          <p:nvPr>
            <p:ph type="body" idx="1"/>
          </p:nvPr>
        </p:nvSpPr>
        <p:spPr>
          <a:xfrm>
            <a:off x="250825" y="620713"/>
            <a:ext cx="8785225" cy="2592387"/>
          </a:xfrm>
        </p:spPr>
        <p:txBody>
          <a:bodyPr/>
          <a:lstStyle/>
          <a:p>
            <a:pPr marL="0" indent="0">
              <a:spcBef>
                <a:spcPct val="10000"/>
              </a:spcBef>
              <a:buFont typeface="Wingdings" pitchFamily="2" charset="2"/>
              <a:buNone/>
            </a:pPr>
            <a:r>
              <a:rPr lang="en-US" altLang="zh-CN" sz="2400" dirty="0"/>
              <a:t>【</a:t>
            </a:r>
            <a:r>
              <a:rPr lang="zh-CN" altLang="en-US" sz="2400" dirty="0"/>
              <a:t>例</a:t>
            </a:r>
            <a:r>
              <a:rPr lang="en-US" altLang="zh-CN" sz="2400" dirty="0"/>
              <a:t>6.23】</a:t>
            </a:r>
            <a:r>
              <a:rPr lang="zh-CN" altLang="en-US" sz="2400" dirty="0"/>
              <a:t>计算机</a:t>
            </a:r>
            <a:r>
              <a:rPr lang="en-US" altLang="zh-CN" sz="2400" dirty="0">
                <a:solidFill>
                  <a:srgbClr val="0000FF"/>
                </a:solidFill>
              </a:rPr>
              <a:t>A</a:t>
            </a:r>
            <a:r>
              <a:rPr lang="zh-CN" altLang="en-US" sz="2400" dirty="0"/>
              <a:t>执行某程序用时</a:t>
            </a:r>
            <a:r>
              <a:rPr lang="en-US" altLang="zh-CN" sz="2400" dirty="0">
                <a:solidFill>
                  <a:srgbClr val="0000FF"/>
                </a:solidFill>
              </a:rPr>
              <a:t>20s</a:t>
            </a:r>
            <a:r>
              <a:rPr lang="zh-CN" altLang="en-US" sz="2400" dirty="0"/>
              <a:t>，时钟为</a:t>
            </a:r>
            <a:r>
              <a:rPr lang="en-US" altLang="zh-CN" sz="2400" dirty="0">
                <a:solidFill>
                  <a:srgbClr val="0000FF"/>
                </a:solidFill>
              </a:rPr>
              <a:t>1.5GHz</a:t>
            </a:r>
            <a:r>
              <a:rPr lang="zh-CN" altLang="en-US" sz="2400" dirty="0"/>
              <a:t>，设计者现要构建计算机</a:t>
            </a:r>
            <a:r>
              <a:rPr lang="en-US" altLang="zh-CN" sz="2400" dirty="0">
                <a:solidFill>
                  <a:srgbClr val="FF0066"/>
                </a:solidFill>
              </a:rPr>
              <a:t>B</a:t>
            </a:r>
            <a:r>
              <a:rPr lang="zh-CN" altLang="en-US" sz="2400" dirty="0"/>
              <a:t>，使它以</a:t>
            </a:r>
            <a:r>
              <a:rPr lang="en-US" altLang="zh-CN" sz="2400" dirty="0">
                <a:solidFill>
                  <a:srgbClr val="FF0066"/>
                </a:solidFill>
              </a:rPr>
              <a:t>10s</a:t>
            </a:r>
            <a:r>
              <a:rPr lang="zh-CN" altLang="en-US" sz="2400" dirty="0"/>
              <a:t>的执行时间运行该程序。设计者已确定增加时钟频率是可行的，但会影响</a:t>
            </a:r>
            <a:r>
              <a:rPr lang="en-US" altLang="zh-CN" sz="2400" dirty="0"/>
              <a:t>CPU</a:t>
            </a:r>
            <a:r>
              <a:rPr lang="zh-CN" altLang="en-US" sz="2400" dirty="0"/>
              <a:t>设计的其余部分，使得计算机</a:t>
            </a:r>
            <a:r>
              <a:rPr lang="en-US" altLang="zh-CN" sz="2400" dirty="0"/>
              <a:t>B</a:t>
            </a:r>
            <a:r>
              <a:rPr lang="zh-CN" altLang="en-US" sz="2400" dirty="0"/>
              <a:t>需要</a:t>
            </a:r>
            <a:r>
              <a:rPr lang="en-US" altLang="zh-CN" sz="2400" dirty="0">
                <a:solidFill>
                  <a:srgbClr val="FF0066"/>
                </a:solidFill>
              </a:rPr>
              <a:t>1.2</a:t>
            </a:r>
            <a:r>
              <a:rPr lang="zh-CN" altLang="en-US" sz="2400" dirty="0">
                <a:solidFill>
                  <a:srgbClr val="FF0066"/>
                </a:solidFill>
              </a:rPr>
              <a:t>倍于计算机</a:t>
            </a:r>
            <a:r>
              <a:rPr lang="en-US" altLang="zh-CN" sz="2400" dirty="0">
                <a:solidFill>
                  <a:srgbClr val="FF0066"/>
                </a:solidFill>
              </a:rPr>
              <a:t>A</a:t>
            </a:r>
            <a:r>
              <a:rPr lang="zh-CN" altLang="en-US" sz="2400" dirty="0">
                <a:solidFill>
                  <a:srgbClr val="FF0066"/>
                </a:solidFill>
              </a:rPr>
              <a:t>的时钟数</a:t>
            </a:r>
            <a:r>
              <a:rPr lang="zh-CN" altLang="en-US" sz="2400" dirty="0"/>
              <a:t>来运行该程序，那么，设计者为</a:t>
            </a:r>
            <a:r>
              <a:rPr lang="en-US" altLang="zh-CN" sz="2400" dirty="0"/>
              <a:t>B</a:t>
            </a:r>
            <a:r>
              <a:rPr lang="zh-CN" altLang="en-US" sz="2400" dirty="0"/>
              <a:t>应选择多大的</a:t>
            </a:r>
            <a:r>
              <a:rPr lang="zh-CN" altLang="en-US" sz="2400" dirty="0">
                <a:solidFill>
                  <a:srgbClr val="FF0066"/>
                </a:solidFill>
              </a:rPr>
              <a:t>时钟频率</a:t>
            </a:r>
            <a:r>
              <a:rPr lang="zh-CN" altLang="en-US" sz="2400" dirty="0"/>
              <a:t>？</a:t>
            </a:r>
          </a:p>
          <a:p>
            <a:pPr marL="0" indent="0">
              <a:spcBef>
                <a:spcPct val="10000"/>
              </a:spcBef>
              <a:buFont typeface="Wingdings" pitchFamily="2" charset="2"/>
              <a:buNone/>
            </a:pPr>
            <a:r>
              <a:rPr lang="en-US" altLang="zh-CN" sz="2400" dirty="0"/>
              <a:t>【</a:t>
            </a:r>
            <a:r>
              <a:rPr lang="zh-CN" altLang="en-US" sz="2400" dirty="0"/>
              <a:t>解</a:t>
            </a:r>
            <a:r>
              <a:rPr lang="en-US" altLang="zh-CN" sz="2400" dirty="0"/>
              <a:t>】</a:t>
            </a:r>
          </a:p>
        </p:txBody>
      </p:sp>
      <p:graphicFrame>
        <p:nvGraphicFramePr>
          <p:cNvPr id="1205254" name="Object 6"/>
          <p:cNvGraphicFramePr>
            <a:graphicFrameLocks noChangeAspect="1"/>
          </p:cNvGraphicFramePr>
          <p:nvPr/>
        </p:nvGraphicFramePr>
        <p:xfrm>
          <a:off x="1216025" y="2506663"/>
          <a:ext cx="2851150" cy="1220787"/>
        </p:xfrm>
        <a:graphic>
          <a:graphicData uri="http://schemas.openxmlformats.org/presentationml/2006/ole">
            <mc:AlternateContent xmlns:mc="http://schemas.openxmlformats.org/markup-compatibility/2006">
              <mc:Choice xmlns:v="urn:schemas-microsoft-com:vml" Requires="v">
                <p:oleObj spid="_x0000_s1205889" name="公式" r:id="rId3" imgW="1015920" imgH="431640" progId="Equation.3">
                  <p:embed/>
                </p:oleObj>
              </mc:Choice>
              <mc:Fallback>
                <p:oleObj name="公式" r:id="rId3" imgW="1015920" imgH="43164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6025" y="2506663"/>
                        <a:ext cx="2851150" cy="1220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5256" name="Object 8"/>
          <p:cNvGraphicFramePr>
            <a:graphicFrameLocks noChangeAspect="1"/>
          </p:cNvGraphicFramePr>
          <p:nvPr/>
        </p:nvGraphicFramePr>
        <p:xfrm>
          <a:off x="166688" y="3627438"/>
          <a:ext cx="8797925" cy="669925"/>
        </p:xfrm>
        <a:graphic>
          <a:graphicData uri="http://schemas.openxmlformats.org/presentationml/2006/ole">
            <mc:AlternateContent xmlns:mc="http://schemas.openxmlformats.org/markup-compatibility/2006">
              <mc:Choice xmlns:v="urn:schemas-microsoft-com:vml" Requires="v">
                <p:oleObj spid="_x0000_s1205890" name="公式" r:id="rId5" imgW="3174840" imgH="241200" progId="Equation.3">
                  <p:embed/>
                </p:oleObj>
              </mc:Choice>
              <mc:Fallback>
                <p:oleObj name="公式" r:id="rId5" imgW="3174840" imgH="241200" progId="Equation.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688" y="3627438"/>
                        <a:ext cx="8797925" cy="66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5258" name="Object 10"/>
          <p:cNvGraphicFramePr>
            <a:graphicFrameLocks noChangeAspect="1"/>
          </p:cNvGraphicFramePr>
          <p:nvPr/>
        </p:nvGraphicFramePr>
        <p:xfrm>
          <a:off x="1258888" y="4332288"/>
          <a:ext cx="5503862" cy="1163637"/>
        </p:xfrm>
        <a:graphic>
          <a:graphicData uri="http://schemas.openxmlformats.org/presentationml/2006/ole">
            <mc:AlternateContent xmlns:mc="http://schemas.openxmlformats.org/markup-compatibility/2006">
              <mc:Choice xmlns:v="urn:schemas-microsoft-com:vml" Requires="v">
                <p:oleObj spid="_x0000_s1205891" name="公式" r:id="rId7" imgW="2057400" imgH="431640" progId="Equation.3">
                  <p:embed/>
                </p:oleObj>
              </mc:Choice>
              <mc:Fallback>
                <p:oleObj name="公式" r:id="rId7" imgW="2057400" imgH="431640" progId="Equation.3">
                  <p:embed/>
                  <p:pic>
                    <p:nvPicPr>
                      <p:cNvPr id="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4332288"/>
                        <a:ext cx="5503862" cy="1163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5260" name="Object 12"/>
          <p:cNvGraphicFramePr>
            <a:graphicFrameLocks noChangeAspect="1"/>
          </p:cNvGraphicFramePr>
          <p:nvPr/>
        </p:nvGraphicFramePr>
        <p:xfrm>
          <a:off x="217488" y="5568950"/>
          <a:ext cx="7378700" cy="1173163"/>
        </p:xfrm>
        <a:graphic>
          <a:graphicData uri="http://schemas.openxmlformats.org/presentationml/2006/ole">
            <mc:AlternateContent xmlns:mc="http://schemas.openxmlformats.org/markup-compatibility/2006">
              <mc:Choice xmlns:v="urn:schemas-microsoft-com:vml" Requires="v">
                <p:oleObj spid="_x0000_s1205892" name="公式" r:id="rId9" imgW="2857320" imgH="457200" progId="Equation.3">
                  <p:embed/>
                </p:oleObj>
              </mc:Choice>
              <mc:Fallback>
                <p:oleObj name="公式" r:id="rId9" imgW="2857320" imgH="457200" progId="Equation.3">
                  <p:embed/>
                  <p:pic>
                    <p:nvPicPr>
                      <p:cNvPr id="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7488" y="5568950"/>
                        <a:ext cx="7378700" cy="1173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205254"/>
                                        </p:tgtEl>
                                        <p:attrNameLst>
                                          <p:attrName>style.visibility</p:attrName>
                                        </p:attrNameLst>
                                      </p:cBhvr>
                                      <p:to>
                                        <p:strVal val="visible"/>
                                      </p:to>
                                    </p:set>
                                    <p:animEffect transition="in" filter="wipe(left)">
                                      <p:cBhvr>
                                        <p:cTn id="7" dur="500"/>
                                        <p:tgtEl>
                                          <p:spTgt spid="12052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05256"/>
                                        </p:tgtEl>
                                        <p:attrNameLst>
                                          <p:attrName>style.visibility</p:attrName>
                                        </p:attrNameLst>
                                      </p:cBhvr>
                                      <p:to>
                                        <p:strVal val="visible"/>
                                      </p:to>
                                    </p:set>
                                    <p:animEffect transition="in" filter="wipe(left)">
                                      <p:cBhvr>
                                        <p:cTn id="12" dur="500"/>
                                        <p:tgtEl>
                                          <p:spTgt spid="12052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05258"/>
                                        </p:tgtEl>
                                        <p:attrNameLst>
                                          <p:attrName>style.visibility</p:attrName>
                                        </p:attrNameLst>
                                      </p:cBhvr>
                                      <p:to>
                                        <p:strVal val="visible"/>
                                      </p:to>
                                    </p:set>
                                    <p:animEffect transition="in" filter="wipe(left)">
                                      <p:cBhvr>
                                        <p:cTn id="17" dur="500"/>
                                        <p:tgtEl>
                                          <p:spTgt spid="12052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05260"/>
                                        </p:tgtEl>
                                        <p:attrNameLst>
                                          <p:attrName>style.visibility</p:attrName>
                                        </p:attrNameLst>
                                      </p:cBhvr>
                                      <p:to>
                                        <p:strVal val="visible"/>
                                      </p:to>
                                    </p:set>
                                    <p:animEffect transition="in" filter="wipe(left)">
                                      <p:cBhvr>
                                        <p:cTn id="22" dur="500"/>
                                        <p:tgtEl>
                                          <p:spTgt spid="1205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p:txBody>
          <a:bodyPr/>
          <a:lstStyle/>
          <a:p>
            <a:fld id="{5716B32D-C604-4CF4-9035-D5C4E86FD07E}" type="slidenum">
              <a:rPr lang="zh-CN" altLang="en-US"/>
              <a:pPr/>
              <a:t>121</a:t>
            </a:fld>
            <a:endParaRPr lang="en-US" altLang="zh-CN"/>
          </a:p>
        </p:txBody>
      </p:sp>
      <p:sp>
        <p:nvSpPr>
          <p:cNvPr id="1206274" name="Rectangle 2"/>
          <p:cNvSpPr>
            <a:spLocks noGrp="1" noChangeArrowheads="1"/>
          </p:cNvSpPr>
          <p:nvPr>
            <p:ph type="title"/>
          </p:nvPr>
        </p:nvSpPr>
        <p:spPr/>
        <p:txBody>
          <a:bodyPr/>
          <a:lstStyle/>
          <a:p>
            <a:r>
              <a:rPr lang="en-US" altLang="zh-CN" dirty="0"/>
              <a:t>6.5.1</a:t>
            </a:r>
            <a:r>
              <a:rPr lang="en-US" altLang="zh-CN" dirty="0">
                <a:latin typeface="Times New Roman" pitchFamily="18" charset="0"/>
              </a:rPr>
              <a:t>  </a:t>
            </a:r>
            <a:r>
              <a:rPr lang="en-US" altLang="zh-CN" sz="2800" dirty="0"/>
              <a:t>CPU</a:t>
            </a:r>
            <a:r>
              <a:rPr lang="en-US" altLang="zh-CN" sz="2800" dirty="0">
                <a:latin typeface="Times New Roman" pitchFamily="18" charset="0"/>
              </a:rPr>
              <a:t> </a:t>
            </a:r>
            <a:r>
              <a:rPr lang="zh-CN" altLang="en-US" dirty="0"/>
              <a:t>性能测量       </a:t>
            </a:r>
            <a:r>
              <a:rPr lang="en-US" altLang="zh-CN" sz="2800" dirty="0">
                <a:solidFill>
                  <a:srgbClr val="006600"/>
                </a:solidFill>
                <a:ea typeface="黑体" pitchFamily="2" charset="-122"/>
              </a:rPr>
              <a:t>2. </a:t>
            </a:r>
            <a:r>
              <a:rPr lang="en-US" altLang="zh-CN" sz="2800" dirty="0">
                <a:solidFill>
                  <a:srgbClr val="FF6600"/>
                </a:solidFill>
                <a:ea typeface="黑体" pitchFamily="2" charset="-122"/>
              </a:rPr>
              <a:t>CPI</a:t>
            </a:r>
            <a:r>
              <a:rPr lang="en-US" altLang="zh-CN" sz="2800" dirty="0">
                <a:solidFill>
                  <a:srgbClr val="008000"/>
                </a:solidFill>
                <a:ea typeface="黑体" pitchFamily="2" charset="-122"/>
              </a:rPr>
              <a:t> </a:t>
            </a:r>
            <a:r>
              <a:rPr lang="zh-CN" altLang="en-US" sz="2800" dirty="0">
                <a:solidFill>
                  <a:srgbClr val="008000"/>
                </a:solidFill>
                <a:ea typeface="黑体" pitchFamily="2" charset="-122"/>
              </a:rPr>
              <a:t>与 </a:t>
            </a:r>
            <a:r>
              <a:rPr lang="en-US" altLang="zh-CN" sz="2800" dirty="0">
                <a:solidFill>
                  <a:srgbClr val="FF6600"/>
                </a:solidFill>
                <a:ea typeface="黑体" pitchFamily="2" charset="-122"/>
              </a:rPr>
              <a:t>IPC</a:t>
            </a:r>
          </a:p>
        </p:txBody>
      </p:sp>
      <p:sp>
        <p:nvSpPr>
          <p:cNvPr id="1206275" name="Rectangle 3"/>
          <p:cNvSpPr>
            <a:spLocks noGrp="1" noChangeArrowheads="1"/>
          </p:cNvSpPr>
          <p:nvPr>
            <p:ph type="body" idx="1"/>
          </p:nvPr>
        </p:nvSpPr>
        <p:spPr>
          <a:xfrm>
            <a:off x="250825" y="620713"/>
            <a:ext cx="8785225" cy="2735262"/>
          </a:xfrm>
        </p:spPr>
        <p:txBody>
          <a:bodyPr/>
          <a:lstStyle/>
          <a:p>
            <a:pPr marL="0" indent="0">
              <a:spcBef>
                <a:spcPct val="10000"/>
              </a:spcBef>
              <a:buFont typeface="Wingdings" pitchFamily="2" charset="2"/>
              <a:buNone/>
            </a:pPr>
            <a:r>
              <a:rPr lang="en-US" altLang="zh-CN" i="1"/>
              <a:t>CPI</a:t>
            </a:r>
            <a:r>
              <a:rPr lang="zh-CN" altLang="en-US"/>
              <a:t>（</a:t>
            </a:r>
            <a:r>
              <a:rPr lang="en-US" altLang="zh-CN">
                <a:solidFill>
                  <a:srgbClr val="FF0000"/>
                </a:solidFill>
              </a:rPr>
              <a:t>C</a:t>
            </a:r>
            <a:r>
              <a:rPr lang="en-US" altLang="zh-CN"/>
              <a:t>lock cycles </a:t>
            </a:r>
            <a:r>
              <a:rPr lang="en-US" altLang="zh-CN">
                <a:solidFill>
                  <a:srgbClr val="FF0000"/>
                </a:solidFill>
              </a:rPr>
              <a:t>p</a:t>
            </a:r>
            <a:r>
              <a:rPr lang="en-US" altLang="zh-CN"/>
              <a:t>er </a:t>
            </a:r>
            <a:r>
              <a:rPr lang="en-US" altLang="zh-CN">
                <a:solidFill>
                  <a:srgbClr val="FF0000"/>
                </a:solidFill>
              </a:rPr>
              <a:t>I</a:t>
            </a:r>
            <a:r>
              <a:rPr lang="en-US" altLang="zh-CN"/>
              <a:t>nstruction</a:t>
            </a:r>
            <a:r>
              <a:rPr lang="zh-CN" altLang="en-US"/>
              <a:t>）：每条指令执行所用的时钟数。</a:t>
            </a:r>
          </a:p>
          <a:p>
            <a:pPr marL="0" indent="0">
              <a:spcBef>
                <a:spcPct val="10000"/>
              </a:spcBef>
              <a:buFont typeface="Wingdings" pitchFamily="2" charset="2"/>
              <a:buNone/>
            </a:pPr>
            <a:r>
              <a:rPr lang="en-US" altLang="zh-CN" i="1"/>
              <a:t>IPC </a:t>
            </a:r>
            <a:r>
              <a:rPr lang="zh-CN" altLang="en-US"/>
              <a:t>：每时钟周期执行的指令数。</a:t>
            </a:r>
            <a:endParaRPr lang="en-US" altLang="zh-CN"/>
          </a:p>
        </p:txBody>
      </p:sp>
      <p:graphicFrame>
        <p:nvGraphicFramePr>
          <p:cNvPr id="1206281" name="Object 9"/>
          <p:cNvGraphicFramePr>
            <a:graphicFrameLocks noChangeAspect="1"/>
          </p:cNvGraphicFramePr>
          <p:nvPr/>
        </p:nvGraphicFramePr>
        <p:xfrm>
          <a:off x="533400" y="3251200"/>
          <a:ext cx="2100263" cy="882650"/>
        </p:xfrm>
        <a:graphic>
          <a:graphicData uri="http://schemas.openxmlformats.org/presentationml/2006/ole">
            <mc:AlternateContent xmlns:mc="http://schemas.openxmlformats.org/markup-compatibility/2006">
              <mc:Choice xmlns:v="urn:schemas-microsoft-com:vml" Requires="v">
                <p:oleObj spid="_x0000_s1206598" name="公式" r:id="rId3" imgW="1015920" imgH="431640" progId="Equation.3">
                  <p:embed/>
                </p:oleObj>
              </mc:Choice>
              <mc:Fallback>
                <p:oleObj name="公式" r:id="rId3" imgW="1015920" imgH="431640" progId="Equation.3">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251200"/>
                        <a:ext cx="2100263" cy="88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6283" name="Object 11"/>
          <p:cNvGraphicFramePr>
            <a:graphicFrameLocks noChangeAspect="1"/>
          </p:cNvGraphicFramePr>
          <p:nvPr/>
        </p:nvGraphicFramePr>
        <p:xfrm>
          <a:off x="323850" y="4206875"/>
          <a:ext cx="6840538" cy="1309688"/>
        </p:xfrm>
        <a:graphic>
          <a:graphicData uri="http://schemas.openxmlformats.org/presentationml/2006/ole">
            <mc:AlternateContent xmlns:mc="http://schemas.openxmlformats.org/markup-compatibility/2006">
              <mc:Choice xmlns:v="urn:schemas-microsoft-com:vml" Requires="v">
                <p:oleObj spid="_x0000_s1206599" name="公式" r:id="rId5" imgW="2235200" imgH="431800" progId="Equation.3">
                  <p:embed/>
                </p:oleObj>
              </mc:Choice>
              <mc:Fallback>
                <p:oleObj name="公式" r:id="rId5" imgW="2235200" imgH="431800" progId="Equation.3">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4206875"/>
                        <a:ext cx="6840538" cy="1309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06285" name="Rectangle 13"/>
          <p:cNvSpPr>
            <a:spLocks noChangeArrowheads="1"/>
          </p:cNvSpPr>
          <p:nvPr/>
        </p:nvSpPr>
        <p:spPr bwMode="auto">
          <a:xfrm>
            <a:off x="250825" y="2779713"/>
            <a:ext cx="8785225" cy="647700"/>
          </a:xfrm>
          <a:prstGeom prst="rect">
            <a:avLst/>
          </a:prstGeom>
          <a:noFill/>
          <a:ln w="9525">
            <a:noFill/>
            <a:miter lim="800000"/>
            <a:headEnd/>
            <a:tailEnd/>
          </a:ln>
          <a:effectLst/>
        </p:spPr>
        <p:txBody>
          <a:bodyPr/>
          <a:lstStyle/>
          <a:p>
            <a:pPr algn="l">
              <a:spcBef>
                <a:spcPct val="10000"/>
              </a:spcBef>
              <a:buClr>
                <a:schemeClr val="bg2"/>
              </a:buClr>
              <a:buSzPct val="75000"/>
              <a:buFont typeface="Wingdings" pitchFamily="2" charset="2"/>
              <a:buNone/>
            </a:pPr>
            <a:r>
              <a:rPr lang="en-US" altLang="zh-CN" i="1" dirty="0">
                <a:ea typeface="楷体" panose="02010609060101010101" pitchFamily="49" charset="-122"/>
              </a:rPr>
              <a:t>N </a:t>
            </a:r>
            <a:r>
              <a:rPr lang="en-US" altLang="zh-CN" dirty="0">
                <a:ea typeface="楷体" panose="02010609060101010101" pitchFamily="49" charset="-122"/>
              </a:rPr>
              <a:t>= </a:t>
            </a:r>
            <a:r>
              <a:rPr lang="zh-CN" altLang="en-US" dirty="0">
                <a:ea typeface="楷体" panose="02010609060101010101" pitchFamily="49" charset="-122"/>
              </a:rPr>
              <a:t>该程序中的指令数</a:t>
            </a:r>
            <a:r>
              <a:rPr lang="en-US" altLang="zh-CN" i="1" dirty="0">
                <a:ea typeface="楷体" panose="02010609060101010101" pitchFamily="49" charset="-122"/>
              </a:rPr>
              <a:t>I</a:t>
            </a:r>
            <a:r>
              <a:rPr lang="en-US" altLang="zh-CN" dirty="0">
                <a:ea typeface="楷体" panose="02010609060101010101" pitchFamily="49" charset="-122"/>
              </a:rPr>
              <a:t>×</a:t>
            </a:r>
            <a:r>
              <a:rPr lang="zh-CN" altLang="en-US" dirty="0">
                <a:ea typeface="楷体" panose="02010609060101010101" pitchFamily="49" charset="-122"/>
              </a:rPr>
              <a:t>平均的每条指令所用时钟周期数</a:t>
            </a:r>
            <a:r>
              <a:rPr lang="en-US" altLang="zh-CN" i="1" dirty="0">
                <a:ea typeface="楷体" panose="02010609060101010101" pitchFamily="49" charset="-122"/>
              </a:rPr>
              <a:t>CPI</a:t>
            </a:r>
            <a:r>
              <a:rPr lang="en-US" altLang="zh-CN" sz="2800" dirty="0">
                <a:ea typeface="楷体" panose="02010609060101010101" pitchFamily="49" charset="-122"/>
              </a:rPr>
              <a:t> </a:t>
            </a:r>
          </a:p>
        </p:txBody>
      </p:sp>
      <p:sp>
        <p:nvSpPr>
          <p:cNvPr id="10" name="Rectangle 13"/>
          <p:cNvSpPr>
            <a:spLocks noChangeArrowheads="1"/>
          </p:cNvSpPr>
          <p:nvPr/>
        </p:nvSpPr>
        <p:spPr bwMode="auto">
          <a:xfrm>
            <a:off x="251521" y="2132856"/>
            <a:ext cx="5040560" cy="504056"/>
          </a:xfrm>
          <a:prstGeom prst="rect">
            <a:avLst/>
          </a:prstGeom>
          <a:noFill/>
          <a:ln w="9525">
            <a:noFill/>
            <a:miter lim="800000"/>
            <a:headEnd/>
            <a:tailEnd/>
          </a:ln>
          <a:effectLst/>
        </p:spPr>
        <p:txBody>
          <a:bodyPr/>
          <a:lstStyle/>
          <a:p>
            <a:pPr algn="l">
              <a:spcBef>
                <a:spcPct val="10000"/>
              </a:spcBef>
              <a:buClr>
                <a:schemeClr val="bg2"/>
              </a:buClr>
              <a:buSzPct val="75000"/>
              <a:buFont typeface="Wingdings" pitchFamily="2" charset="2"/>
              <a:buNone/>
            </a:pPr>
            <a:r>
              <a:rPr lang="en-US" altLang="zh-CN" dirty="0">
                <a:solidFill>
                  <a:srgbClr val="0000FF"/>
                </a:solidFill>
                <a:ea typeface="楷体" panose="02010609060101010101" pitchFamily="49" charset="-122"/>
              </a:rPr>
              <a:t>CPU</a:t>
            </a:r>
            <a:r>
              <a:rPr lang="zh-CN" altLang="en-US" dirty="0">
                <a:solidFill>
                  <a:srgbClr val="0000FF"/>
                </a:solidFill>
                <a:ea typeface="楷体" panose="02010609060101010101" pitchFamily="49" charset="-122"/>
              </a:rPr>
              <a:t>执行一段程序所需时钟周期数</a:t>
            </a:r>
            <a:endParaRPr lang="en-US" altLang="zh-CN" sz="2800" dirty="0">
              <a:solidFill>
                <a:srgbClr val="0000FF"/>
              </a:solidFill>
              <a:ea typeface="楷体" panose="02010609060101010101" pitchFamily="49" charset="-122"/>
            </a:endParaRPr>
          </a:p>
        </p:txBody>
      </p:sp>
      <p:cxnSp>
        <p:nvCxnSpPr>
          <p:cNvPr id="12" name="直接连接符 11"/>
          <p:cNvCxnSpPr/>
          <p:nvPr/>
        </p:nvCxnSpPr>
        <p:spPr bwMode="auto">
          <a:xfrm rot="10800000">
            <a:off x="323528" y="2564904"/>
            <a:ext cx="4680520" cy="0"/>
          </a:xfrm>
          <a:prstGeom prst="line">
            <a:avLst/>
          </a:prstGeom>
          <a:solidFill>
            <a:srgbClr val="FFFFFF"/>
          </a:solidFill>
          <a:ln w="28575" cap="flat" cmpd="sng" algn="ctr">
            <a:solidFill>
              <a:srgbClr val="0000FF"/>
            </a:solidFill>
            <a:prstDash val="solid"/>
            <a:round/>
            <a:headEnd type="none" w="med" len="med"/>
            <a:tailEnd type="none" w="med" len="med"/>
          </a:ln>
          <a:effectLst/>
        </p:spPr>
      </p:cxnSp>
      <p:cxnSp>
        <p:nvCxnSpPr>
          <p:cNvPr id="18" name="直接箭头连接符 17"/>
          <p:cNvCxnSpPr/>
          <p:nvPr/>
        </p:nvCxnSpPr>
        <p:spPr bwMode="auto">
          <a:xfrm rot="5400000">
            <a:off x="304948" y="2744924"/>
            <a:ext cx="360040" cy="1588"/>
          </a:xfrm>
          <a:prstGeom prst="straightConnector1">
            <a:avLst/>
          </a:prstGeom>
          <a:solidFill>
            <a:srgbClr val="FFFFFF"/>
          </a:solidFill>
          <a:ln w="28575" cap="flat" cmpd="sng" algn="ctr">
            <a:solidFill>
              <a:srgbClr val="0000FF"/>
            </a:solidFill>
            <a:prstDash val="solid"/>
            <a:round/>
            <a:headEnd type="none" w="med" len="med"/>
            <a:tailEnd type="triangle" w="med" len="lg"/>
          </a:ln>
          <a:effectLst/>
        </p:spPr>
      </p:cxn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C1B5F077-7299-4ED8-BDF2-114F6DB5F27E}" type="slidenum">
              <a:rPr lang="zh-CN" altLang="en-US"/>
              <a:pPr/>
              <a:t>122</a:t>
            </a:fld>
            <a:endParaRPr lang="en-US" altLang="zh-CN"/>
          </a:p>
        </p:txBody>
      </p:sp>
      <p:sp>
        <p:nvSpPr>
          <p:cNvPr id="1207298" name="Rectangle 2"/>
          <p:cNvSpPr>
            <a:spLocks noGrp="1" noChangeArrowheads="1"/>
          </p:cNvSpPr>
          <p:nvPr>
            <p:ph type="title"/>
          </p:nvPr>
        </p:nvSpPr>
        <p:spPr/>
        <p:txBody>
          <a:bodyPr/>
          <a:lstStyle/>
          <a:p>
            <a:r>
              <a:rPr lang="en-US" altLang="zh-CN" dirty="0"/>
              <a:t>6.5.1</a:t>
            </a:r>
            <a:r>
              <a:rPr lang="en-US" altLang="zh-CN" dirty="0">
                <a:latin typeface="Times New Roman" pitchFamily="18" charset="0"/>
              </a:rPr>
              <a:t>  </a:t>
            </a:r>
            <a:r>
              <a:rPr lang="en-US" altLang="zh-CN" sz="2800" dirty="0"/>
              <a:t>CPU</a:t>
            </a:r>
            <a:r>
              <a:rPr lang="en-US" altLang="zh-CN" sz="2800" dirty="0">
                <a:latin typeface="Times New Roman" pitchFamily="18" charset="0"/>
              </a:rPr>
              <a:t> </a:t>
            </a:r>
            <a:r>
              <a:rPr lang="zh-CN" altLang="en-US" dirty="0"/>
              <a:t>性能测量       </a:t>
            </a:r>
            <a:r>
              <a:rPr lang="en-US" altLang="zh-CN" sz="2800" dirty="0">
                <a:solidFill>
                  <a:srgbClr val="006600"/>
                </a:solidFill>
                <a:ea typeface="黑体" pitchFamily="2" charset="-122"/>
              </a:rPr>
              <a:t>2. </a:t>
            </a:r>
            <a:r>
              <a:rPr lang="en-US" altLang="zh-CN" sz="2800" dirty="0">
                <a:solidFill>
                  <a:srgbClr val="FF6600"/>
                </a:solidFill>
                <a:ea typeface="黑体" pitchFamily="2" charset="-122"/>
              </a:rPr>
              <a:t>CPI</a:t>
            </a:r>
          </a:p>
        </p:txBody>
      </p:sp>
      <p:sp>
        <p:nvSpPr>
          <p:cNvPr id="1207299" name="Rectangle 3"/>
          <p:cNvSpPr>
            <a:spLocks noGrp="1" noChangeArrowheads="1"/>
          </p:cNvSpPr>
          <p:nvPr>
            <p:ph type="body" idx="1"/>
          </p:nvPr>
        </p:nvSpPr>
        <p:spPr>
          <a:xfrm>
            <a:off x="250825" y="620713"/>
            <a:ext cx="8785225" cy="6048375"/>
          </a:xfrm>
        </p:spPr>
        <p:txBody>
          <a:bodyPr/>
          <a:lstStyle/>
          <a:p>
            <a:pPr marL="357188" indent="-357188">
              <a:spcBef>
                <a:spcPct val="10000"/>
              </a:spcBef>
            </a:pPr>
            <a:r>
              <a:rPr lang="zh-CN" altLang="en-US"/>
              <a:t>有三方面的因素使得程序的</a:t>
            </a:r>
            <a:r>
              <a:rPr lang="en-US" altLang="zh-CN"/>
              <a:t>CPI</a:t>
            </a:r>
            <a:r>
              <a:rPr lang="zh-CN" altLang="en-US"/>
              <a:t>可能不同于</a:t>
            </a:r>
            <a:r>
              <a:rPr lang="en-US" altLang="zh-CN"/>
              <a:t>CPU</a:t>
            </a:r>
            <a:r>
              <a:rPr lang="zh-CN" altLang="en-US"/>
              <a:t>执行的</a:t>
            </a:r>
            <a:r>
              <a:rPr lang="en-US" altLang="zh-CN"/>
              <a:t>CPI</a:t>
            </a:r>
            <a:r>
              <a:rPr lang="zh-CN" altLang="en-US"/>
              <a:t>：</a:t>
            </a:r>
          </a:p>
          <a:p>
            <a:pPr marL="981075" lvl="1" indent="-350838">
              <a:spcBef>
                <a:spcPct val="10000"/>
              </a:spcBef>
            </a:pPr>
            <a:r>
              <a:rPr lang="en-US" altLang="zh-CN" sz="2400"/>
              <a:t>Cache</a:t>
            </a:r>
            <a:r>
              <a:rPr lang="zh-CN" altLang="en-US" sz="2400"/>
              <a:t>行为发生变化</a:t>
            </a:r>
          </a:p>
          <a:p>
            <a:pPr marL="981075" lvl="1" indent="-350838">
              <a:spcBef>
                <a:spcPct val="10000"/>
              </a:spcBef>
            </a:pPr>
            <a:r>
              <a:rPr lang="zh-CN" altLang="en-US" sz="2400"/>
              <a:t>指令混合发生变化</a:t>
            </a:r>
          </a:p>
          <a:p>
            <a:pPr marL="981075" lvl="1" indent="-350838">
              <a:spcBef>
                <a:spcPct val="10000"/>
              </a:spcBef>
            </a:pPr>
            <a:r>
              <a:rPr lang="zh-CN" altLang="en-US" sz="2400"/>
              <a:t>分支预测发生变化</a:t>
            </a:r>
          </a:p>
          <a:p>
            <a:pPr marL="357188" indent="-357188">
              <a:spcBef>
                <a:spcPct val="10000"/>
              </a:spcBef>
            </a:pPr>
            <a:r>
              <a:rPr lang="zh-CN" altLang="en-US"/>
              <a:t>对于某基准程序，用</a:t>
            </a:r>
            <a:r>
              <a:rPr lang="en-US" altLang="zh-CN" i="1"/>
              <a:t>CPI</a:t>
            </a:r>
            <a:r>
              <a:rPr lang="zh-CN" altLang="en-US"/>
              <a:t>表示的</a:t>
            </a:r>
            <a:r>
              <a:rPr lang="en-US" altLang="zh-CN"/>
              <a:t>CPU</a:t>
            </a:r>
            <a:r>
              <a:rPr lang="zh-CN" altLang="en-US"/>
              <a:t>性能为：</a:t>
            </a:r>
          </a:p>
          <a:p>
            <a:pPr marL="357188" indent="-357188">
              <a:spcBef>
                <a:spcPct val="10000"/>
              </a:spcBef>
            </a:pPr>
            <a:endParaRPr lang="en-US" altLang="zh-CN"/>
          </a:p>
          <a:p>
            <a:pPr marL="357188" indent="-357188">
              <a:spcBef>
                <a:spcPct val="10000"/>
              </a:spcBef>
            </a:pPr>
            <a:endParaRPr lang="en-US" altLang="zh-CN"/>
          </a:p>
          <a:p>
            <a:pPr marL="357188" indent="-357188">
              <a:spcBef>
                <a:spcPct val="10000"/>
              </a:spcBef>
            </a:pPr>
            <a:r>
              <a:rPr lang="zh-CN" altLang="en-US"/>
              <a:t>影响</a:t>
            </a:r>
            <a:r>
              <a:rPr lang="en-US" altLang="zh-CN"/>
              <a:t>CPU</a:t>
            </a:r>
            <a:r>
              <a:rPr lang="zh-CN" altLang="en-US"/>
              <a:t>性能的三个关键因素：</a:t>
            </a:r>
          </a:p>
          <a:p>
            <a:pPr marL="981075" lvl="1" indent="-350838">
              <a:spcBef>
                <a:spcPct val="10000"/>
              </a:spcBef>
            </a:pPr>
            <a:r>
              <a:rPr lang="en-US" altLang="zh-CN" sz="2400" i="1">
                <a:solidFill>
                  <a:srgbClr val="FF0066"/>
                </a:solidFill>
              </a:rPr>
              <a:t>CPI</a:t>
            </a:r>
            <a:r>
              <a:rPr lang="en-US" altLang="zh-CN" sz="2400" i="1"/>
              <a:t> </a:t>
            </a:r>
            <a:r>
              <a:rPr lang="zh-CN" altLang="en-US" sz="2400"/>
              <a:t>：流水线性能、</a:t>
            </a:r>
            <a:r>
              <a:rPr lang="en-US" altLang="zh-CN" sz="2400"/>
              <a:t>cache</a:t>
            </a:r>
            <a:r>
              <a:rPr lang="zh-CN" altLang="en-US" sz="2400"/>
              <a:t>性能</a:t>
            </a:r>
            <a:br>
              <a:rPr lang="zh-CN" altLang="en-US" sz="2400"/>
            </a:br>
            <a:r>
              <a:rPr lang="zh-CN" altLang="en-US" sz="2400"/>
              <a:t>            随程序、随体系结构实现不同而变化</a:t>
            </a:r>
          </a:p>
          <a:p>
            <a:pPr marL="981075" lvl="1" indent="-350838">
              <a:spcBef>
                <a:spcPct val="10000"/>
              </a:spcBef>
            </a:pPr>
            <a:r>
              <a:rPr lang="zh-CN" altLang="en-US" sz="2400">
                <a:solidFill>
                  <a:srgbClr val="FF0066"/>
                </a:solidFill>
              </a:rPr>
              <a:t>时钟频率</a:t>
            </a:r>
            <a:r>
              <a:rPr lang="zh-CN" altLang="en-US" sz="2400"/>
              <a:t>：受</a:t>
            </a:r>
            <a:r>
              <a:rPr lang="en-US" altLang="zh-CN" sz="2400"/>
              <a:t>CPU</a:t>
            </a:r>
            <a:r>
              <a:rPr lang="zh-CN" altLang="en-US" sz="2400"/>
              <a:t>硬件工艺及结构影响</a:t>
            </a:r>
          </a:p>
          <a:p>
            <a:pPr marL="981075" lvl="1" indent="-350838">
              <a:spcBef>
                <a:spcPct val="10000"/>
              </a:spcBef>
            </a:pPr>
            <a:r>
              <a:rPr lang="zh-CN" altLang="en-US" sz="2400">
                <a:solidFill>
                  <a:srgbClr val="FF0066"/>
                </a:solidFill>
              </a:rPr>
              <a:t>指令数</a:t>
            </a:r>
            <a:r>
              <a:rPr lang="zh-CN" altLang="en-US" sz="2400"/>
              <a:t>：指令集的体系结构、编译技术</a:t>
            </a:r>
            <a:endParaRPr lang="en-US" altLang="zh-CN" sz="2400"/>
          </a:p>
        </p:txBody>
      </p:sp>
      <p:graphicFrame>
        <p:nvGraphicFramePr>
          <p:cNvPr id="1207304" name="Object 8"/>
          <p:cNvGraphicFramePr>
            <a:graphicFrameLocks noChangeAspect="1"/>
          </p:cNvGraphicFramePr>
          <p:nvPr/>
        </p:nvGraphicFramePr>
        <p:xfrm>
          <a:off x="684213" y="3213100"/>
          <a:ext cx="7429500" cy="1255713"/>
        </p:xfrm>
        <a:graphic>
          <a:graphicData uri="http://schemas.openxmlformats.org/presentationml/2006/ole">
            <mc:AlternateContent xmlns:mc="http://schemas.openxmlformats.org/markup-compatibility/2006">
              <mc:Choice xmlns:v="urn:schemas-microsoft-com:vml" Requires="v">
                <p:oleObj spid="_x0000_s1207462" name="公式" r:id="rId3" imgW="2577960" imgH="431640" progId="Equation.3">
                  <p:embed/>
                </p:oleObj>
              </mc:Choice>
              <mc:Fallback>
                <p:oleObj name="公式" r:id="rId3" imgW="2577960" imgH="431640"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213100"/>
                        <a:ext cx="7429500" cy="1255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 name="灯片编号占位符 4"/>
          <p:cNvSpPr>
            <a:spLocks noGrp="1"/>
          </p:cNvSpPr>
          <p:nvPr>
            <p:ph type="sldNum" sz="quarter" idx="11"/>
          </p:nvPr>
        </p:nvSpPr>
        <p:spPr/>
        <p:txBody>
          <a:bodyPr/>
          <a:lstStyle/>
          <a:p>
            <a:fld id="{46E9269D-F61F-4509-8028-CA847CEFFB01}" type="slidenum">
              <a:rPr lang="zh-CN" altLang="en-US"/>
              <a:pPr/>
              <a:t>123</a:t>
            </a:fld>
            <a:endParaRPr lang="en-US" altLang="zh-CN"/>
          </a:p>
        </p:txBody>
      </p:sp>
      <p:sp>
        <p:nvSpPr>
          <p:cNvPr id="1208322" name="Rectangle 2"/>
          <p:cNvSpPr>
            <a:spLocks noGrp="1" noChangeArrowheads="1"/>
          </p:cNvSpPr>
          <p:nvPr>
            <p:ph type="title"/>
          </p:nvPr>
        </p:nvSpPr>
        <p:spPr/>
        <p:txBody>
          <a:bodyPr/>
          <a:lstStyle/>
          <a:p>
            <a:r>
              <a:rPr lang="en-US" altLang="zh-CN" dirty="0"/>
              <a:t>6.5.1</a:t>
            </a:r>
            <a:r>
              <a:rPr lang="en-US" altLang="zh-CN" dirty="0">
                <a:latin typeface="Times New Roman" pitchFamily="18" charset="0"/>
              </a:rPr>
              <a:t>  </a:t>
            </a:r>
            <a:r>
              <a:rPr lang="en-US" altLang="zh-CN" sz="2800" dirty="0"/>
              <a:t>CPU</a:t>
            </a:r>
            <a:r>
              <a:rPr lang="en-US" altLang="zh-CN" sz="2800" dirty="0">
                <a:latin typeface="Times New Roman" pitchFamily="18" charset="0"/>
              </a:rPr>
              <a:t> </a:t>
            </a:r>
            <a:r>
              <a:rPr lang="zh-CN" altLang="en-US" dirty="0"/>
              <a:t>性能测量       </a:t>
            </a:r>
            <a:r>
              <a:rPr lang="en-US" altLang="zh-CN" sz="2800" dirty="0">
                <a:solidFill>
                  <a:srgbClr val="006600"/>
                </a:solidFill>
                <a:ea typeface="黑体" pitchFamily="2" charset="-122"/>
              </a:rPr>
              <a:t>2. </a:t>
            </a:r>
            <a:r>
              <a:rPr lang="en-US" altLang="zh-CN" sz="2800" dirty="0">
                <a:solidFill>
                  <a:srgbClr val="FF6600"/>
                </a:solidFill>
                <a:ea typeface="黑体" pitchFamily="2" charset="-122"/>
              </a:rPr>
              <a:t>CPI</a:t>
            </a:r>
          </a:p>
        </p:txBody>
      </p:sp>
      <p:sp>
        <p:nvSpPr>
          <p:cNvPr id="1208323" name="Rectangle 3"/>
          <p:cNvSpPr>
            <a:spLocks noGrp="1" noChangeArrowheads="1"/>
          </p:cNvSpPr>
          <p:nvPr>
            <p:ph type="body" idx="1"/>
          </p:nvPr>
        </p:nvSpPr>
        <p:spPr>
          <a:xfrm>
            <a:off x="250825" y="620713"/>
            <a:ext cx="8785225" cy="6048375"/>
          </a:xfrm>
        </p:spPr>
        <p:txBody>
          <a:bodyPr/>
          <a:lstStyle/>
          <a:p>
            <a:pPr marL="357188" indent="-357188">
              <a:spcBef>
                <a:spcPct val="10000"/>
              </a:spcBef>
            </a:pPr>
            <a:r>
              <a:rPr lang="zh-CN" altLang="en-US"/>
              <a:t>有三方面的因素使得程序的</a:t>
            </a:r>
            <a:r>
              <a:rPr lang="en-US" altLang="zh-CN"/>
              <a:t>CPI</a:t>
            </a:r>
            <a:r>
              <a:rPr lang="zh-CN" altLang="en-US"/>
              <a:t>可能不同于</a:t>
            </a:r>
            <a:r>
              <a:rPr lang="en-US" altLang="zh-CN"/>
              <a:t>CPU</a:t>
            </a:r>
            <a:r>
              <a:rPr lang="zh-CN" altLang="en-US"/>
              <a:t>执行的</a:t>
            </a:r>
            <a:r>
              <a:rPr lang="en-US" altLang="zh-CN"/>
              <a:t>CPI</a:t>
            </a:r>
            <a:r>
              <a:rPr lang="zh-CN" altLang="en-US"/>
              <a:t>：</a:t>
            </a:r>
          </a:p>
          <a:p>
            <a:pPr marL="981075" lvl="1" indent="-350838">
              <a:spcBef>
                <a:spcPct val="10000"/>
              </a:spcBef>
            </a:pPr>
            <a:r>
              <a:rPr lang="en-US" altLang="zh-CN" sz="2400"/>
              <a:t>Cache</a:t>
            </a:r>
            <a:r>
              <a:rPr lang="zh-CN" altLang="en-US" sz="2400"/>
              <a:t>行为发生变化</a:t>
            </a:r>
          </a:p>
          <a:p>
            <a:pPr marL="981075" lvl="1" indent="-350838">
              <a:spcBef>
                <a:spcPct val="10000"/>
              </a:spcBef>
            </a:pPr>
            <a:r>
              <a:rPr lang="zh-CN" altLang="en-US" sz="2400"/>
              <a:t>指令混合发生变化</a:t>
            </a:r>
          </a:p>
          <a:p>
            <a:pPr marL="981075" lvl="1" indent="-350838">
              <a:spcBef>
                <a:spcPct val="10000"/>
              </a:spcBef>
            </a:pPr>
            <a:r>
              <a:rPr lang="zh-CN" altLang="en-US" sz="2400"/>
              <a:t>分支预测发生变化</a:t>
            </a:r>
          </a:p>
          <a:p>
            <a:pPr marL="357188" indent="-357188">
              <a:spcBef>
                <a:spcPct val="10000"/>
              </a:spcBef>
            </a:pPr>
            <a:r>
              <a:rPr lang="zh-CN" altLang="en-US"/>
              <a:t>对于某基准程序，用</a:t>
            </a:r>
            <a:r>
              <a:rPr lang="en-US" altLang="zh-CN" i="1"/>
              <a:t>CPI</a:t>
            </a:r>
            <a:r>
              <a:rPr lang="zh-CN" altLang="en-US"/>
              <a:t>表示的</a:t>
            </a:r>
            <a:r>
              <a:rPr lang="en-US" altLang="zh-CN"/>
              <a:t>CPU</a:t>
            </a:r>
            <a:r>
              <a:rPr lang="zh-CN" altLang="en-US"/>
              <a:t>性能为：</a:t>
            </a:r>
            <a:endParaRPr lang="en-US" altLang="zh-CN"/>
          </a:p>
        </p:txBody>
      </p:sp>
      <p:graphicFrame>
        <p:nvGraphicFramePr>
          <p:cNvPr id="1208325" name="Object 5"/>
          <p:cNvGraphicFramePr>
            <a:graphicFrameLocks noChangeAspect="1"/>
          </p:cNvGraphicFramePr>
          <p:nvPr/>
        </p:nvGraphicFramePr>
        <p:xfrm>
          <a:off x="684213" y="3213100"/>
          <a:ext cx="7429500" cy="1255713"/>
        </p:xfrm>
        <a:graphic>
          <a:graphicData uri="http://schemas.openxmlformats.org/presentationml/2006/ole">
            <mc:AlternateContent xmlns:mc="http://schemas.openxmlformats.org/markup-compatibility/2006">
              <mc:Choice xmlns:v="urn:schemas-microsoft-com:vml" Requires="v">
                <p:oleObj spid="_x0000_s1208485" name="公式" r:id="rId3" imgW="2577960" imgH="431640" progId="Equation.3">
                  <p:embed/>
                </p:oleObj>
              </mc:Choice>
              <mc:Fallback>
                <p:oleObj name="公式" r:id="rId3" imgW="2577960" imgH="43164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213100"/>
                        <a:ext cx="7429500" cy="1255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8417" name="Group 97"/>
          <p:cNvGraphicFramePr>
            <a:graphicFrameLocks noGrp="1"/>
          </p:cNvGraphicFramePr>
          <p:nvPr/>
        </p:nvGraphicFramePr>
        <p:xfrm>
          <a:off x="323850" y="5086350"/>
          <a:ext cx="8569325" cy="1150938"/>
        </p:xfrm>
        <a:graphic>
          <a:graphicData uri="http://schemas.openxmlformats.org/drawingml/2006/table">
            <a:tbl>
              <a:tblPr/>
              <a:tblGrid>
                <a:gridCol w="1727200">
                  <a:extLst>
                    <a:ext uri="{9D8B030D-6E8A-4147-A177-3AD203B41FA5}">
                      <a16:colId xmlns:a16="http://schemas.microsoft.com/office/drawing/2014/main" val="20000"/>
                    </a:ext>
                  </a:extLst>
                </a:gridCol>
                <a:gridCol w="1784350">
                  <a:extLst>
                    <a:ext uri="{9D8B030D-6E8A-4147-A177-3AD203B41FA5}">
                      <a16:colId xmlns:a16="http://schemas.microsoft.com/office/drawing/2014/main" val="20001"/>
                    </a:ext>
                  </a:extLst>
                </a:gridCol>
                <a:gridCol w="1554163">
                  <a:extLst>
                    <a:ext uri="{9D8B030D-6E8A-4147-A177-3AD203B41FA5}">
                      <a16:colId xmlns:a16="http://schemas.microsoft.com/office/drawing/2014/main" val="20002"/>
                    </a:ext>
                  </a:extLst>
                </a:gridCol>
                <a:gridCol w="1395412">
                  <a:extLst>
                    <a:ext uri="{9D8B030D-6E8A-4147-A177-3AD203B41FA5}">
                      <a16:colId xmlns:a16="http://schemas.microsoft.com/office/drawing/2014/main" val="20003"/>
                    </a:ext>
                  </a:extLst>
                </a:gridCol>
                <a:gridCol w="2108200">
                  <a:extLst>
                    <a:ext uri="{9D8B030D-6E8A-4147-A177-3AD203B41FA5}">
                      <a16:colId xmlns:a16="http://schemas.microsoft.com/office/drawing/2014/main" val="20004"/>
                    </a:ext>
                  </a:extLst>
                </a:gridCol>
              </a:tblGrid>
              <a:tr h="4794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软件或硬件</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算法</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编程语言</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编译器</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指令集结构</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0"/>
                  </a:ext>
                </a:extLst>
              </a:tr>
              <a:tr h="6715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影响</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I</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、可能</a:t>
                      </a:r>
                      <a:r>
                        <a:rPr kumimoji="1" lang="en-US" altLang="zh-CN" sz="2400" b="1" i="1"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CPI</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I</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1"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CPI</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I</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1"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CPI</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I</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1"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CPI</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1"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f</a:t>
                      </a:r>
                      <a:r>
                        <a:rPr kumimoji="1" lang="en-US" altLang="zh-CN" sz="2400" b="1" i="1"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CLK</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bl>
          </a:graphicData>
        </a:graphic>
      </p:graphicFrame>
      <p:sp>
        <p:nvSpPr>
          <p:cNvPr id="1208412" name="Rectangle 92"/>
          <p:cNvSpPr>
            <a:spLocks noChangeArrowheads="1"/>
          </p:cNvSpPr>
          <p:nvPr/>
        </p:nvSpPr>
        <p:spPr bwMode="auto">
          <a:xfrm>
            <a:off x="1619250" y="4581525"/>
            <a:ext cx="5791200" cy="457200"/>
          </a:xfrm>
          <a:prstGeom prst="rect">
            <a:avLst/>
          </a:prstGeom>
          <a:noFill/>
          <a:ln w="28575" algn="ctr">
            <a:noFill/>
            <a:miter lim="800000"/>
            <a:headEnd/>
            <a:tailEnd/>
          </a:ln>
          <a:effectLst/>
        </p:spPr>
        <p:txBody>
          <a:bodyPr wrap="none" anchor="ctr">
            <a:spAutoFit/>
          </a:bodyPr>
          <a:lstStyle/>
          <a:p>
            <a:pPr algn="l"/>
            <a:r>
              <a:rPr kumimoji="1" lang="zh-CN" altLang="en-US" dirty="0">
                <a:solidFill>
                  <a:schemeClr val="bg2"/>
                </a:solidFill>
                <a:ea typeface="楷体" panose="02010609060101010101" pitchFamily="49" charset="-122"/>
              </a:rPr>
              <a:t>表</a:t>
            </a:r>
            <a:r>
              <a:rPr kumimoji="1" lang="en-US" altLang="zh-CN" dirty="0">
                <a:solidFill>
                  <a:schemeClr val="bg2"/>
                </a:solidFill>
                <a:ea typeface="楷体" panose="02010609060101010101" pitchFamily="49" charset="-122"/>
              </a:rPr>
              <a:t>6.6  </a:t>
            </a:r>
            <a:r>
              <a:rPr kumimoji="1" lang="zh-CN" altLang="en-US" dirty="0">
                <a:solidFill>
                  <a:schemeClr val="bg2"/>
                </a:solidFill>
                <a:ea typeface="楷体" panose="02010609060101010101" pitchFamily="49" charset="-122"/>
              </a:rPr>
              <a:t>部分软硬件对</a:t>
            </a:r>
            <a:r>
              <a:rPr kumimoji="1" lang="en-US" altLang="zh-CN" i="1" dirty="0">
                <a:solidFill>
                  <a:schemeClr val="bg2"/>
                </a:solidFill>
                <a:ea typeface="楷体" panose="02010609060101010101" pitchFamily="49" charset="-122"/>
              </a:rPr>
              <a:t>I</a:t>
            </a:r>
            <a:r>
              <a:rPr kumimoji="1" lang="zh-CN" altLang="en-US" dirty="0">
                <a:solidFill>
                  <a:schemeClr val="bg2"/>
                </a:solidFill>
                <a:ea typeface="楷体" panose="02010609060101010101" pitchFamily="49" charset="-122"/>
              </a:rPr>
              <a:t>、</a:t>
            </a:r>
            <a:r>
              <a:rPr kumimoji="1" lang="en-US" altLang="zh-CN" i="1" dirty="0">
                <a:solidFill>
                  <a:schemeClr val="bg2"/>
                </a:solidFill>
                <a:ea typeface="楷体" panose="02010609060101010101" pitchFamily="49" charset="-122"/>
              </a:rPr>
              <a:t>CPI</a:t>
            </a:r>
            <a:r>
              <a:rPr kumimoji="1" lang="zh-CN" altLang="en-US" dirty="0">
                <a:solidFill>
                  <a:schemeClr val="bg2"/>
                </a:solidFill>
                <a:ea typeface="楷体" panose="02010609060101010101" pitchFamily="49" charset="-122"/>
              </a:rPr>
              <a:t>、</a:t>
            </a:r>
            <a:r>
              <a:rPr kumimoji="1" lang="en-US" altLang="zh-CN" i="1" dirty="0" err="1">
                <a:solidFill>
                  <a:schemeClr val="bg2"/>
                </a:solidFill>
                <a:ea typeface="楷体" panose="02010609060101010101" pitchFamily="49" charset="-122"/>
              </a:rPr>
              <a:t>f</a:t>
            </a:r>
            <a:r>
              <a:rPr kumimoji="1" lang="en-US" altLang="zh-CN" i="1" baseline="-25000" dirty="0" err="1">
                <a:solidFill>
                  <a:schemeClr val="bg2"/>
                </a:solidFill>
                <a:ea typeface="楷体" panose="02010609060101010101" pitchFamily="49" charset="-122"/>
              </a:rPr>
              <a:t>CLK</a:t>
            </a:r>
            <a:r>
              <a:rPr kumimoji="1" lang="zh-CN" altLang="en-US" dirty="0">
                <a:solidFill>
                  <a:schemeClr val="bg2"/>
                </a:solidFill>
                <a:ea typeface="楷体" panose="02010609060101010101" pitchFamily="49" charset="-122"/>
              </a:rPr>
              <a:t>的影响 </a:t>
            </a:r>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p:txBody>
          <a:bodyPr/>
          <a:lstStyle/>
          <a:p>
            <a:fld id="{7DA3F8EC-BEF3-49BC-BB90-3B42FDD0A270}" type="slidenum">
              <a:rPr lang="zh-CN" altLang="en-US"/>
              <a:pPr/>
              <a:t>124</a:t>
            </a:fld>
            <a:endParaRPr lang="en-US" altLang="zh-CN"/>
          </a:p>
        </p:txBody>
      </p:sp>
      <p:sp>
        <p:nvSpPr>
          <p:cNvPr id="1209346" name="Rectangle 2"/>
          <p:cNvSpPr>
            <a:spLocks noGrp="1" noChangeArrowheads="1"/>
          </p:cNvSpPr>
          <p:nvPr>
            <p:ph type="title"/>
          </p:nvPr>
        </p:nvSpPr>
        <p:spPr/>
        <p:txBody>
          <a:bodyPr/>
          <a:lstStyle/>
          <a:p>
            <a:r>
              <a:rPr lang="en-US" altLang="zh-CN" dirty="0"/>
              <a:t>6.5.1</a:t>
            </a:r>
            <a:r>
              <a:rPr lang="en-US" altLang="zh-CN" dirty="0">
                <a:latin typeface="Times New Roman" pitchFamily="18" charset="0"/>
              </a:rPr>
              <a:t>  </a:t>
            </a:r>
            <a:r>
              <a:rPr lang="en-US" altLang="zh-CN" sz="2800" dirty="0"/>
              <a:t>CPU</a:t>
            </a:r>
            <a:r>
              <a:rPr lang="en-US" altLang="zh-CN" sz="2800" dirty="0">
                <a:latin typeface="Times New Roman" pitchFamily="18" charset="0"/>
              </a:rPr>
              <a:t> </a:t>
            </a:r>
            <a:r>
              <a:rPr lang="zh-CN" altLang="en-US" dirty="0"/>
              <a:t>性能测量       </a:t>
            </a:r>
            <a:r>
              <a:rPr lang="en-US" altLang="zh-CN" sz="2800" dirty="0">
                <a:solidFill>
                  <a:srgbClr val="006600"/>
                </a:solidFill>
                <a:ea typeface="黑体" pitchFamily="2" charset="-122"/>
              </a:rPr>
              <a:t>2. </a:t>
            </a:r>
            <a:r>
              <a:rPr lang="en-US" altLang="zh-CN" sz="2800" dirty="0">
                <a:solidFill>
                  <a:srgbClr val="FF6600"/>
                </a:solidFill>
                <a:ea typeface="黑体" pitchFamily="2" charset="-122"/>
              </a:rPr>
              <a:t>CPI</a:t>
            </a:r>
          </a:p>
        </p:txBody>
      </p:sp>
      <p:sp>
        <p:nvSpPr>
          <p:cNvPr id="1209347" name="Rectangle 3"/>
          <p:cNvSpPr>
            <a:spLocks noGrp="1" noChangeArrowheads="1"/>
          </p:cNvSpPr>
          <p:nvPr>
            <p:ph type="body" idx="1"/>
          </p:nvPr>
        </p:nvSpPr>
        <p:spPr>
          <a:xfrm>
            <a:off x="250825" y="620713"/>
            <a:ext cx="8785225" cy="6048375"/>
          </a:xfrm>
        </p:spPr>
        <p:txBody>
          <a:bodyPr/>
          <a:lstStyle/>
          <a:p>
            <a:pPr marL="0" indent="0">
              <a:spcBef>
                <a:spcPct val="10000"/>
              </a:spcBef>
              <a:buFont typeface="Wingdings" pitchFamily="2" charset="2"/>
              <a:buNone/>
            </a:pPr>
            <a:r>
              <a:rPr lang="en-US" altLang="zh-CN" sz="2400" dirty="0"/>
              <a:t>【</a:t>
            </a:r>
            <a:r>
              <a:rPr lang="zh-CN" altLang="en-US" sz="2400" dirty="0"/>
              <a:t>例</a:t>
            </a:r>
            <a:r>
              <a:rPr lang="en-US" altLang="zh-CN" sz="2400" dirty="0"/>
              <a:t>6.24】</a:t>
            </a:r>
            <a:r>
              <a:rPr lang="zh-CN" altLang="en-US" sz="2400" dirty="0"/>
              <a:t>假设</a:t>
            </a:r>
            <a:r>
              <a:rPr lang="zh-CN" altLang="en-US" sz="2400" dirty="0">
                <a:solidFill>
                  <a:srgbClr val="CC0099"/>
                </a:solidFill>
              </a:rPr>
              <a:t>同一指令集结构</a:t>
            </a:r>
            <a:r>
              <a:rPr lang="zh-CN" altLang="en-US" sz="2400" dirty="0"/>
              <a:t>有两种实现。计算机</a:t>
            </a:r>
            <a:r>
              <a:rPr lang="en-US" altLang="zh-CN" sz="2400" dirty="0">
                <a:solidFill>
                  <a:srgbClr val="0000FF"/>
                </a:solidFill>
              </a:rPr>
              <a:t>A</a:t>
            </a:r>
            <a:r>
              <a:rPr lang="zh-CN" altLang="en-US" sz="2400" dirty="0"/>
              <a:t>的时钟周期为</a:t>
            </a:r>
            <a:r>
              <a:rPr lang="en-US" altLang="zh-CN" sz="2400" dirty="0">
                <a:solidFill>
                  <a:srgbClr val="0000FF"/>
                </a:solidFill>
              </a:rPr>
              <a:t>200ps</a:t>
            </a:r>
            <a:r>
              <a:rPr lang="zh-CN" altLang="en-US" sz="2400" dirty="0"/>
              <a:t>，执行某程序时</a:t>
            </a:r>
            <a:r>
              <a:rPr lang="en-US" altLang="zh-CN" sz="2400" dirty="0">
                <a:solidFill>
                  <a:srgbClr val="0000FF"/>
                </a:solidFill>
              </a:rPr>
              <a:t>CPI =2.0</a:t>
            </a:r>
            <a:r>
              <a:rPr lang="zh-CN" altLang="en-US" sz="2400" dirty="0"/>
              <a:t>；而计算机</a:t>
            </a:r>
            <a:r>
              <a:rPr lang="en-US" altLang="zh-CN" sz="2400" dirty="0">
                <a:solidFill>
                  <a:srgbClr val="FF0066"/>
                </a:solidFill>
              </a:rPr>
              <a:t>B</a:t>
            </a:r>
            <a:r>
              <a:rPr lang="zh-CN" altLang="en-US" sz="2400" dirty="0"/>
              <a:t>的时钟周期为</a:t>
            </a:r>
            <a:r>
              <a:rPr lang="en-US" altLang="zh-CN" sz="2400" dirty="0">
                <a:solidFill>
                  <a:srgbClr val="FF0066"/>
                </a:solidFill>
              </a:rPr>
              <a:t>360ps</a:t>
            </a:r>
            <a:r>
              <a:rPr lang="zh-CN" altLang="en-US" sz="2400" dirty="0"/>
              <a:t>，执行同一程序时</a:t>
            </a:r>
            <a:r>
              <a:rPr lang="en-US" altLang="zh-CN" sz="2400" dirty="0">
                <a:solidFill>
                  <a:srgbClr val="FF0066"/>
                </a:solidFill>
              </a:rPr>
              <a:t>CPI =1.2</a:t>
            </a:r>
            <a:r>
              <a:rPr lang="zh-CN" altLang="en-US" sz="2400" dirty="0"/>
              <a:t>。执行该程序时，</a:t>
            </a:r>
            <a:r>
              <a:rPr lang="zh-CN" altLang="en-US" sz="2400" dirty="0">
                <a:solidFill>
                  <a:srgbClr val="006600"/>
                </a:solidFill>
              </a:rPr>
              <a:t>哪个计算机更快</a:t>
            </a:r>
            <a:r>
              <a:rPr lang="zh-CN" altLang="en-US" sz="2400" dirty="0"/>
              <a:t>？</a:t>
            </a:r>
          </a:p>
        </p:txBody>
      </p:sp>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p:txBody>
          <a:bodyPr/>
          <a:lstStyle/>
          <a:p>
            <a:fld id="{7DA3F8EC-BEF3-49BC-BB90-3B42FDD0A270}" type="slidenum">
              <a:rPr lang="zh-CN" altLang="en-US"/>
              <a:pPr/>
              <a:t>125</a:t>
            </a:fld>
            <a:endParaRPr lang="en-US" altLang="zh-CN"/>
          </a:p>
        </p:txBody>
      </p:sp>
      <p:sp>
        <p:nvSpPr>
          <p:cNvPr id="1209346" name="Rectangle 2"/>
          <p:cNvSpPr>
            <a:spLocks noGrp="1" noChangeArrowheads="1"/>
          </p:cNvSpPr>
          <p:nvPr>
            <p:ph type="title"/>
          </p:nvPr>
        </p:nvSpPr>
        <p:spPr/>
        <p:txBody>
          <a:bodyPr/>
          <a:lstStyle/>
          <a:p>
            <a:r>
              <a:rPr lang="en-US" altLang="zh-CN" dirty="0"/>
              <a:t>6.5.1</a:t>
            </a:r>
            <a:r>
              <a:rPr lang="en-US" altLang="zh-CN" dirty="0">
                <a:latin typeface="Times New Roman" pitchFamily="18" charset="0"/>
              </a:rPr>
              <a:t>  </a:t>
            </a:r>
            <a:r>
              <a:rPr lang="en-US" altLang="zh-CN" sz="2800" dirty="0"/>
              <a:t>CPU</a:t>
            </a:r>
            <a:r>
              <a:rPr lang="en-US" altLang="zh-CN" sz="2800" dirty="0">
                <a:latin typeface="Times New Roman" pitchFamily="18" charset="0"/>
              </a:rPr>
              <a:t> </a:t>
            </a:r>
            <a:r>
              <a:rPr lang="zh-CN" altLang="en-US" dirty="0"/>
              <a:t>性能测量       </a:t>
            </a:r>
            <a:r>
              <a:rPr lang="en-US" altLang="zh-CN" sz="2800" dirty="0">
                <a:solidFill>
                  <a:srgbClr val="006600"/>
                </a:solidFill>
                <a:ea typeface="黑体" pitchFamily="2" charset="-122"/>
              </a:rPr>
              <a:t>2. </a:t>
            </a:r>
            <a:r>
              <a:rPr lang="en-US" altLang="zh-CN" sz="2800" dirty="0">
                <a:solidFill>
                  <a:srgbClr val="FF6600"/>
                </a:solidFill>
                <a:ea typeface="黑体" pitchFamily="2" charset="-122"/>
              </a:rPr>
              <a:t>CPI</a:t>
            </a:r>
          </a:p>
        </p:txBody>
      </p:sp>
      <p:sp>
        <p:nvSpPr>
          <p:cNvPr id="1209347" name="Rectangle 3"/>
          <p:cNvSpPr>
            <a:spLocks noGrp="1" noChangeArrowheads="1"/>
          </p:cNvSpPr>
          <p:nvPr>
            <p:ph type="body" idx="1"/>
          </p:nvPr>
        </p:nvSpPr>
        <p:spPr>
          <a:xfrm>
            <a:off x="250825" y="620713"/>
            <a:ext cx="8785225" cy="6048375"/>
          </a:xfrm>
        </p:spPr>
        <p:txBody>
          <a:bodyPr/>
          <a:lstStyle/>
          <a:p>
            <a:pPr marL="0" indent="0">
              <a:spcBef>
                <a:spcPct val="10000"/>
              </a:spcBef>
              <a:buFont typeface="Wingdings" pitchFamily="2" charset="2"/>
              <a:buNone/>
            </a:pPr>
            <a:r>
              <a:rPr lang="en-US" altLang="zh-CN" sz="2400" dirty="0"/>
              <a:t>【</a:t>
            </a:r>
            <a:r>
              <a:rPr lang="zh-CN" altLang="en-US" sz="2400" dirty="0"/>
              <a:t>例</a:t>
            </a:r>
            <a:r>
              <a:rPr lang="en-US" altLang="zh-CN" sz="2400" dirty="0"/>
              <a:t>6.24】</a:t>
            </a:r>
            <a:r>
              <a:rPr lang="zh-CN" altLang="en-US" sz="2400" dirty="0"/>
              <a:t>假设</a:t>
            </a:r>
            <a:r>
              <a:rPr lang="zh-CN" altLang="en-US" sz="2400" dirty="0">
                <a:solidFill>
                  <a:srgbClr val="CC0099"/>
                </a:solidFill>
              </a:rPr>
              <a:t>同一指令集结构</a:t>
            </a:r>
            <a:r>
              <a:rPr lang="zh-CN" altLang="en-US" sz="2400" dirty="0"/>
              <a:t>有两种实现。计算机</a:t>
            </a:r>
            <a:r>
              <a:rPr lang="en-US" altLang="zh-CN" sz="2400" dirty="0">
                <a:solidFill>
                  <a:srgbClr val="0000FF"/>
                </a:solidFill>
              </a:rPr>
              <a:t>A</a:t>
            </a:r>
            <a:r>
              <a:rPr lang="zh-CN" altLang="en-US" sz="2400" dirty="0"/>
              <a:t>的时钟周期为</a:t>
            </a:r>
            <a:r>
              <a:rPr lang="en-US" altLang="zh-CN" sz="2400" dirty="0">
                <a:solidFill>
                  <a:srgbClr val="0000FF"/>
                </a:solidFill>
              </a:rPr>
              <a:t>200ps</a:t>
            </a:r>
            <a:r>
              <a:rPr lang="zh-CN" altLang="en-US" sz="2400" dirty="0"/>
              <a:t>，执行某程序时</a:t>
            </a:r>
            <a:r>
              <a:rPr lang="en-US" altLang="zh-CN" sz="2400" dirty="0">
                <a:solidFill>
                  <a:srgbClr val="0000FF"/>
                </a:solidFill>
              </a:rPr>
              <a:t>CPI =2.0</a:t>
            </a:r>
            <a:r>
              <a:rPr lang="zh-CN" altLang="en-US" sz="2400" dirty="0"/>
              <a:t>；而计算机</a:t>
            </a:r>
            <a:r>
              <a:rPr lang="en-US" altLang="zh-CN" sz="2400" dirty="0">
                <a:solidFill>
                  <a:srgbClr val="FF0066"/>
                </a:solidFill>
              </a:rPr>
              <a:t>B</a:t>
            </a:r>
            <a:r>
              <a:rPr lang="zh-CN" altLang="en-US" sz="2400" dirty="0"/>
              <a:t>的时钟周期为</a:t>
            </a:r>
            <a:r>
              <a:rPr lang="en-US" altLang="zh-CN" sz="2400" dirty="0">
                <a:solidFill>
                  <a:srgbClr val="FF0066"/>
                </a:solidFill>
              </a:rPr>
              <a:t>360ps</a:t>
            </a:r>
            <a:r>
              <a:rPr lang="zh-CN" altLang="en-US" sz="2400" dirty="0"/>
              <a:t>，执行同一程序时</a:t>
            </a:r>
            <a:r>
              <a:rPr lang="en-US" altLang="zh-CN" sz="2400" dirty="0">
                <a:solidFill>
                  <a:srgbClr val="FF0066"/>
                </a:solidFill>
              </a:rPr>
              <a:t>CPI =1.2</a:t>
            </a:r>
            <a:r>
              <a:rPr lang="zh-CN" altLang="en-US" sz="2400" dirty="0"/>
              <a:t>。执行该程序时，</a:t>
            </a:r>
            <a:r>
              <a:rPr lang="zh-CN" altLang="en-US" sz="2400" dirty="0">
                <a:solidFill>
                  <a:srgbClr val="006600"/>
                </a:solidFill>
              </a:rPr>
              <a:t>哪个计算机更快</a:t>
            </a:r>
            <a:r>
              <a:rPr lang="zh-CN" altLang="en-US" sz="2400" dirty="0"/>
              <a:t>？</a:t>
            </a:r>
          </a:p>
          <a:p>
            <a:pPr marL="0" indent="0">
              <a:spcBef>
                <a:spcPct val="10000"/>
              </a:spcBef>
              <a:buFont typeface="Wingdings" pitchFamily="2" charset="2"/>
              <a:buNone/>
            </a:pPr>
            <a:r>
              <a:rPr lang="en-US" altLang="zh-CN" sz="2400" dirty="0"/>
              <a:t>【</a:t>
            </a:r>
            <a:r>
              <a:rPr lang="zh-CN" altLang="en-US" sz="2400" dirty="0"/>
              <a:t>解</a:t>
            </a:r>
            <a:r>
              <a:rPr lang="en-US" altLang="zh-CN" sz="2400" dirty="0"/>
              <a:t>】</a:t>
            </a:r>
            <a:r>
              <a:rPr lang="zh-CN" altLang="en-US" sz="2400" dirty="0"/>
              <a:t>假设该程序包含</a:t>
            </a:r>
            <a:r>
              <a:rPr lang="en-US" altLang="zh-CN" sz="2400" i="1" dirty="0"/>
              <a:t>I</a:t>
            </a:r>
            <a:r>
              <a:rPr lang="zh-CN" altLang="en-US" sz="2400" dirty="0"/>
              <a:t>条指令，则</a:t>
            </a:r>
          </a:p>
          <a:p>
            <a:pPr marL="0" indent="0">
              <a:spcBef>
                <a:spcPct val="10000"/>
              </a:spcBef>
              <a:buFont typeface="Wingdings" pitchFamily="2" charset="2"/>
              <a:buNone/>
            </a:pPr>
            <a:endParaRPr lang="zh-CN" altLang="en-US" sz="2400" dirty="0"/>
          </a:p>
          <a:p>
            <a:pPr marL="0" indent="0">
              <a:spcBef>
                <a:spcPct val="10000"/>
              </a:spcBef>
              <a:buFont typeface="Wingdings" pitchFamily="2" charset="2"/>
              <a:buNone/>
            </a:pPr>
            <a:endParaRPr lang="zh-CN" altLang="en-US" sz="2400" dirty="0"/>
          </a:p>
          <a:p>
            <a:pPr marL="0" indent="0">
              <a:spcBef>
                <a:spcPct val="10000"/>
              </a:spcBef>
              <a:buFont typeface="Wingdings" pitchFamily="2" charset="2"/>
              <a:buNone/>
            </a:pPr>
            <a:endParaRPr lang="zh-CN" altLang="en-US" sz="2400" dirty="0"/>
          </a:p>
          <a:p>
            <a:pPr marL="0" indent="0">
              <a:spcBef>
                <a:spcPct val="10000"/>
              </a:spcBef>
              <a:buFont typeface="Wingdings" pitchFamily="2" charset="2"/>
              <a:buNone/>
            </a:pPr>
            <a:r>
              <a:rPr lang="zh-CN" altLang="en-US" sz="2400" dirty="0"/>
              <a:t>那么，两者的性能比为</a:t>
            </a:r>
          </a:p>
          <a:p>
            <a:pPr marL="0" indent="0">
              <a:spcBef>
                <a:spcPct val="10000"/>
              </a:spcBef>
              <a:buFont typeface="Wingdings" pitchFamily="2" charset="2"/>
              <a:buNone/>
            </a:pPr>
            <a:endParaRPr lang="zh-CN" altLang="en-US" sz="2400" dirty="0"/>
          </a:p>
          <a:p>
            <a:pPr marL="0" indent="0">
              <a:spcBef>
                <a:spcPct val="10000"/>
              </a:spcBef>
              <a:buFont typeface="Wingdings" pitchFamily="2" charset="2"/>
              <a:buNone/>
            </a:pPr>
            <a:endParaRPr lang="zh-CN" altLang="en-US" sz="2400" dirty="0"/>
          </a:p>
          <a:p>
            <a:pPr marL="0" indent="0">
              <a:spcBef>
                <a:spcPct val="10000"/>
              </a:spcBef>
              <a:buFont typeface="Wingdings" pitchFamily="2" charset="2"/>
              <a:buNone/>
            </a:pPr>
            <a:endParaRPr lang="zh-CN" altLang="en-US" sz="2400" dirty="0"/>
          </a:p>
          <a:p>
            <a:pPr marL="0" indent="0">
              <a:spcBef>
                <a:spcPct val="10000"/>
              </a:spcBef>
              <a:buFont typeface="Wingdings" pitchFamily="2" charset="2"/>
              <a:buNone/>
            </a:pPr>
            <a:r>
              <a:rPr lang="zh-CN" altLang="en-US" sz="2400" dirty="0"/>
              <a:t>所以，执行该程序时，计算机</a:t>
            </a:r>
            <a:r>
              <a:rPr lang="en-US" altLang="zh-CN" sz="2400" dirty="0"/>
              <a:t>A</a:t>
            </a:r>
            <a:r>
              <a:rPr lang="zh-CN" altLang="en-US" sz="2400" dirty="0"/>
              <a:t>的性能是计算机</a:t>
            </a:r>
            <a:r>
              <a:rPr lang="en-US" altLang="zh-CN" sz="2400" dirty="0"/>
              <a:t>B</a:t>
            </a:r>
            <a:r>
              <a:rPr lang="zh-CN" altLang="en-US" sz="2400" dirty="0"/>
              <a:t>的</a:t>
            </a:r>
            <a:r>
              <a:rPr lang="en-US" altLang="zh-CN" sz="2400" dirty="0"/>
              <a:t>1.08</a:t>
            </a:r>
            <a:r>
              <a:rPr lang="zh-CN" altLang="en-US" sz="2400" dirty="0"/>
              <a:t>倍。</a:t>
            </a:r>
            <a:endParaRPr lang="en-US" altLang="zh-CN" sz="2400" dirty="0"/>
          </a:p>
        </p:txBody>
      </p:sp>
      <p:graphicFrame>
        <p:nvGraphicFramePr>
          <p:cNvPr id="1209371" name="Object 27"/>
          <p:cNvGraphicFramePr>
            <a:graphicFrameLocks noChangeAspect="1"/>
          </p:cNvGraphicFramePr>
          <p:nvPr/>
        </p:nvGraphicFramePr>
        <p:xfrm>
          <a:off x="165100" y="2530475"/>
          <a:ext cx="8870950" cy="608013"/>
        </p:xfrm>
        <a:graphic>
          <a:graphicData uri="http://schemas.openxmlformats.org/presentationml/2006/ole">
            <mc:AlternateContent xmlns:mc="http://schemas.openxmlformats.org/markup-compatibility/2006">
              <mc:Choice xmlns:v="urn:schemas-microsoft-com:vml" Requires="v">
                <p:oleObj spid="_x0000_s1209850" name="公式" r:id="rId3" imgW="3288960" imgH="228600" progId="Equation.3">
                  <p:embed/>
                </p:oleObj>
              </mc:Choice>
              <mc:Fallback>
                <p:oleObj name="公式" r:id="rId3" imgW="3288960" imgH="228600" progId="Equation.3">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100" y="2530475"/>
                        <a:ext cx="8870950" cy="60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9373" name="Object 29"/>
          <p:cNvGraphicFramePr>
            <a:graphicFrameLocks noChangeAspect="1"/>
          </p:cNvGraphicFramePr>
          <p:nvPr/>
        </p:nvGraphicFramePr>
        <p:xfrm>
          <a:off x="184150" y="3094038"/>
          <a:ext cx="8851900" cy="606425"/>
        </p:xfrm>
        <a:graphic>
          <a:graphicData uri="http://schemas.openxmlformats.org/presentationml/2006/ole">
            <mc:AlternateContent xmlns:mc="http://schemas.openxmlformats.org/markup-compatibility/2006">
              <mc:Choice xmlns:v="urn:schemas-microsoft-com:vml" Requires="v">
                <p:oleObj spid="_x0000_s1209851" name="公式" r:id="rId5" imgW="3288960" imgH="228600" progId="Equation.3">
                  <p:embed/>
                </p:oleObj>
              </mc:Choice>
              <mc:Fallback>
                <p:oleObj name="公式" r:id="rId5" imgW="3288960" imgH="228600" progId="Equation.3">
                  <p:embed/>
                  <p:pic>
                    <p:nvPicPr>
                      <p:cNvPr id="0" name="Pictur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150" y="3094038"/>
                        <a:ext cx="8851900"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9375" name="Object 31"/>
          <p:cNvGraphicFramePr>
            <a:graphicFrameLocks noChangeAspect="1"/>
          </p:cNvGraphicFramePr>
          <p:nvPr/>
        </p:nvGraphicFramePr>
        <p:xfrm>
          <a:off x="3341688" y="4033838"/>
          <a:ext cx="4975225" cy="1252537"/>
        </p:xfrm>
        <a:graphic>
          <a:graphicData uri="http://schemas.openxmlformats.org/presentationml/2006/ole">
            <mc:AlternateContent xmlns:mc="http://schemas.openxmlformats.org/markup-compatibility/2006">
              <mc:Choice xmlns:v="urn:schemas-microsoft-com:vml" Requires="v">
                <p:oleObj spid="_x0000_s1209852" name="公式" r:id="rId7" imgW="1777680" imgH="444240" progId="Equation.3">
                  <p:embed/>
                </p:oleObj>
              </mc:Choice>
              <mc:Fallback>
                <p:oleObj name="公式" r:id="rId7" imgW="1777680" imgH="444240" progId="Equation.3">
                  <p:embed/>
                  <p:pic>
                    <p:nvPicPr>
                      <p:cNvPr id="0" name="Picture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1688" y="4033838"/>
                        <a:ext cx="4975225" cy="1252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209347">
                                            <p:txEl>
                                              <p:pRg st="1" end="1"/>
                                            </p:txEl>
                                          </p:spTgt>
                                        </p:tgtEl>
                                        <p:attrNameLst>
                                          <p:attrName>style.visibility</p:attrName>
                                        </p:attrNameLst>
                                      </p:cBhvr>
                                      <p:to>
                                        <p:strVal val="visible"/>
                                      </p:to>
                                    </p:set>
                                    <p:animEffect transition="in" filter="wipe(left)">
                                      <p:cBhvr>
                                        <p:cTn id="7" dur="500"/>
                                        <p:tgtEl>
                                          <p:spTgt spid="12093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09371"/>
                                        </p:tgtEl>
                                        <p:attrNameLst>
                                          <p:attrName>style.visibility</p:attrName>
                                        </p:attrNameLst>
                                      </p:cBhvr>
                                      <p:to>
                                        <p:strVal val="visible"/>
                                      </p:to>
                                    </p:set>
                                    <p:animEffect transition="in" filter="wipe(left)">
                                      <p:cBhvr>
                                        <p:cTn id="12" dur="500"/>
                                        <p:tgtEl>
                                          <p:spTgt spid="12093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09373"/>
                                        </p:tgtEl>
                                        <p:attrNameLst>
                                          <p:attrName>style.visibility</p:attrName>
                                        </p:attrNameLst>
                                      </p:cBhvr>
                                      <p:to>
                                        <p:strVal val="visible"/>
                                      </p:to>
                                    </p:set>
                                    <p:animEffect transition="in" filter="wipe(left)">
                                      <p:cBhvr>
                                        <p:cTn id="17" dur="500"/>
                                        <p:tgtEl>
                                          <p:spTgt spid="120937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09347">
                                            <p:txEl>
                                              <p:pRg st="5" end="5"/>
                                            </p:txEl>
                                          </p:spTgt>
                                        </p:tgtEl>
                                        <p:attrNameLst>
                                          <p:attrName>style.visibility</p:attrName>
                                        </p:attrNameLst>
                                      </p:cBhvr>
                                      <p:to>
                                        <p:strVal val="visible"/>
                                      </p:to>
                                    </p:set>
                                    <p:animEffect transition="in" filter="wipe(left)">
                                      <p:cBhvr>
                                        <p:cTn id="22" dur="500"/>
                                        <p:tgtEl>
                                          <p:spTgt spid="120934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09375"/>
                                        </p:tgtEl>
                                        <p:attrNameLst>
                                          <p:attrName>style.visibility</p:attrName>
                                        </p:attrNameLst>
                                      </p:cBhvr>
                                      <p:to>
                                        <p:strVal val="visible"/>
                                      </p:to>
                                    </p:set>
                                    <p:animEffect transition="in" filter="wipe(left)">
                                      <p:cBhvr>
                                        <p:cTn id="27" dur="500"/>
                                        <p:tgtEl>
                                          <p:spTgt spid="120937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09347">
                                            <p:txEl>
                                              <p:pRg st="9" end="9"/>
                                            </p:txEl>
                                          </p:spTgt>
                                        </p:tgtEl>
                                        <p:attrNameLst>
                                          <p:attrName>style.visibility</p:attrName>
                                        </p:attrNameLst>
                                      </p:cBhvr>
                                      <p:to>
                                        <p:strVal val="visible"/>
                                      </p:to>
                                    </p:set>
                                    <p:animEffect transition="in" filter="wipe(left)">
                                      <p:cBhvr>
                                        <p:cTn id="32" dur="500"/>
                                        <p:tgtEl>
                                          <p:spTgt spid="12093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fld id="{B923ED46-2E4C-49DF-841E-AAC741A3753F}" type="slidenum">
              <a:rPr lang="zh-CN" altLang="en-US"/>
              <a:pPr/>
              <a:t>126</a:t>
            </a:fld>
            <a:endParaRPr lang="en-US" altLang="zh-CN"/>
          </a:p>
        </p:txBody>
      </p:sp>
      <p:sp>
        <p:nvSpPr>
          <p:cNvPr id="1210370" name="Rectangle 2"/>
          <p:cNvSpPr>
            <a:spLocks noGrp="1" noChangeArrowheads="1"/>
          </p:cNvSpPr>
          <p:nvPr>
            <p:ph type="title"/>
          </p:nvPr>
        </p:nvSpPr>
        <p:spPr/>
        <p:txBody>
          <a:bodyPr/>
          <a:lstStyle/>
          <a:p>
            <a:r>
              <a:rPr lang="en-US" altLang="zh-CN" dirty="0"/>
              <a:t>6.5.1</a:t>
            </a:r>
            <a:r>
              <a:rPr lang="en-US" altLang="zh-CN" dirty="0">
                <a:latin typeface="Times New Roman" pitchFamily="18" charset="0"/>
              </a:rPr>
              <a:t>  </a:t>
            </a:r>
            <a:r>
              <a:rPr lang="en-US" altLang="zh-CN" sz="2800" dirty="0"/>
              <a:t>CPU</a:t>
            </a:r>
            <a:r>
              <a:rPr lang="en-US" altLang="zh-CN" sz="2800" dirty="0">
                <a:latin typeface="Times New Roman" pitchFamily="18" charset="0"/>
              </a:rPr>
              <a:t> </a:t>
            </a:r>
            <a:r>
              <a:rPr lang="zh-CN" altLang="en-US" dirty="0"/>
              <a:t>性能测量       </a:t>
            </a:r>
            <a:r>
              <a:rPr lang="en-US" altLang="zh-CN" sz="2800" dirty="0">
                <a:solidFill>
                  <a:srgbClr val="006600"/>
                </a:solidFill>
                <a:ea typeface="黑体" pitchFamily="2" charset="-122"/>
              </a:rPr>
              <a:t>2. </a:t>
            </a:r>
            <a:r>
              <a:rPr lang="en-US" altLang="zh-CN" sz="2800" dirty="0">
                <a:solidFill>
                  <a:srgbClr val="FF6600"/>
                </a:solidFill>
                <a:ea typeface="黑体" pitchFamily="2" charset="-122"/>
              </a:rPr>
              <a:t>CPI</a:t>
            </a:r>
          </a:p>
        </p:txBody>
      </p:sp>
      <p:sp>
        <p:nvSpPr>
          <p:cNvPr id="1210371" name="Rectangle 3"/>
          <p:cNvSpPr>
            <a:spLocks noGrp="1" noChangeArrowheads="1"/>
          </p:cNvSpPr>
          <p:nvPr>
            <p:ph type="body" idx="1"/>
          </p:nvPr>
        </p:nvSpPr>
        <p:spPr>
          <a:xfrm>
            <a:off x="250825" y="620713"/>
            <a:ext cx="8785225" cy="6048375"/>
          </a:xfrm>
        </p:spPr>
        <p:txBody>
          <a:bodyPr/>
          <a:lstStyle/>
          <a:p>
            <a:pPr marL="0" indent="0">
              <a:spcBef>
                <a:spcPct val="10000"/>
              </a:spcBef>
              <a:buFont typeface="Wingdings" pitchFamily="2" charset="2"/>
              <a:buNone/>
            </a:pPr>
            <a:r>
              <a:rPr lang="en-US" altLang="zh-CN" sz="2400" dirty="0"/>
              <a:t>【</a:t>
            </a:r>
            <a:r>
              <a:rPr lang="zh-CN" altLang="en-US" sz="2400" dirty="0"/>
              <a:t>例</a:t>
            </a:r>
            <a:r>
              <a:rPr lang="en-US" altLang="zh-CN" sz="2400" dirty="0"/>
              <a:t>6.25】</a:t>
            </a:r>
            <a:r>
              <a:rPr lang="zh-CN" altLang="en-US" sz="2400" dirty="0"/>
              <a:t>某个</a:t>
            </a:r>
            <a:r>
              <a:rPr lang="en-US" altLang="zh-CN" sz="2400" dirty="0"/>
              <a:t>java</a:t>
            </a:r>
            <a:r>
              <a:rPr lang="zh-CN" altLang="en-US" sz="2400" dirty="0"/>
              <a:t>程序在桌面处理机上运行</a:t>
            </a:r>
            <a:r>
              <a:rPr lang="en-US" altLang="zh-CN" sz="2400" dirty="0">
                <a:solidFill>
                  <a:srgbClr val="0000FF"/>
                </a:solidFill>
              </a:rPr>
              <a:t>15</a:t>
            </a:r>
            <a:r>
              <a:rPr lang="zh-CN" altLang="en-US" sz="2400" dirty="0">
                <a:solidFill>
                  <a:srgbClr val="0000FF"/>
                </a:solidFill>
              </a:rPr>
              <a:t>秒</a:t>
            </a:r>
            <a:r>
              <a:rPr lang="zh-CN" altLang="en-US" sz="2400" dirty="0"/>
              <a:t>，一个新的</a:t>
            </a:r>
            <a:r>
              <a:rPr lang="en-US" altLang="zh-CN" sz="2400" dirty="0"/>
              <a:t>java</a:t>
            </a:r>
            <a:r>
              <a:rPr lang="zh-CN" altLang="en-US" sz="2400" dirty="0"/>
              <a:t>编译器生成的</a:t>
            </a:r>
            <a:r>
              <a:rPr lang="zh-CN" altLang="en-US" sz="2400" dirty="0">
                <a:solidFill>
                  <a:srgbClr val="FF0066"/>
                </a:solidFill>
              </a:rPr>
              <a:t>指令数</a:t>
            </a:r>
            <a:r>
              <a:rPr lang="zh-CN" altLang="en-US" sz="2400" dirty="0"/>
              <a:t>仅是老编译器的</a:t>
            </a:r>
            <a:r>
              <a:rPr lang="en-US" altLang="zh-CN" sz="2400" dirty="0">
                <a:solidFill>
                  <a:srgbClr val="FF0066"/>
                </a:solidFill>
              </a:rPr>
              <a:t>0.6</a:t>
            </a:r>
            <a:r>
              <a:rPr lang="zh-CN" altLang="en-US" sz="2400" dirty="0">
                <a:solidFill>
                  <a:srgbClr val="FF0066"/>
                </a:solidFill>
              </a:rPr>
              <a:t>倍</a:t>
            </a:r>
            <a:r>
              <a:rPr lang="zh-CN" altLang="en-US" sz="2400" dirty="0"/>
              <a:t>，然而</a:t>
            </a:r>
            <a:r>
              <a:rPr lang="en-US" altLang="zh-CN" sz="2400" dirty="0">
                <a:solidFill>
                  <a:srgbClr val="FF0066"/>
                </a:solidFill>
              </a:rPr>
              <a:t>CPI </a:t>
            </a:r>
            <a:r>
              <a:rPr lang="zh-CN" altLang="en-US" sz="2400" dirty="0"/>
              <a:t>增加为</a:t>
            </a:r>
            <a:r>
              <a:rPr lang="en-US" altLang="zh-CN" sz="2400" dirty="0">
                <a:solidFill>
                  <a:srgbClr val="FF0066"/>
                </a:solidFill>
              </a:rPr>
              <a:t>1.1</a:t>
            </a:r>
            <a:r>
              <a:rPr lang="zh-CN" altLang="en-US" sz="2400" dirty="0">
                <a:solidFill>
                  <a:srgbClr val="FF0066"/>
                </a:solidFill>
              </a:rPr>
              <a:t>倍</a:t>
            </a:r>
            <a:r>
              <a:rPr lang="zh-CN" altLang="en-US" sz="2400" dirty="0"/>
              <a:t>。利用新的</a:t>
            </a:r>
            <a:r>
              <a:rPr lang="en-US" altLang="zh-CN" sz="2400" dirty="0"/>
              <a:t>java</a:t>
            </a:r>
            <a:r>
              <a:rPr lang="zh-CN" altLang="en-US" sz="2400" dirty="0"/>
              <a:t>编译器，我们能够期望这个</a:t>
            </a:r>
            <a:r>
              <a:rPr lang="en-US" altLang="zh-CN" sz="2400" dirty="0"/>
              <a:t>java</a:t>
            </a:r>
            <a:r>
              <a:rPr lang="zh-CN" altLang="en-US" sz="2400" dirty="0"/>
              <a:t>程序运行的有多快？</a:t>
            </a:r>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fld id="{B923ED46-2E4C-49DF-841E-AAC741A3753F}" type="slidenum">
              <a:rPr lang="zh-CN" altLang="en-US"/>
              <a:pPr/>
              <a:t>127</a:t>
            </a:fld>
            <a:endParaRPr lang="en-US" altLang="zh-CN"/>
          </a:p>
        </p:txBody>
      </p:sp>
      <p:sp>
        <p:nvSpPr>
          <p:cNvPr id="1210370" name="Rectangle 2"/>
          <p:cNvSpPr>
            <a:spLocks noGrp="1" noChangeArrowheads="1"/>
          </p:cNvSpPr>
          <p:nvPr>
            <p:ph type="title"/>
          </p:nvPr>
        </p:nvSpPr>
        <p:spPr/>
        <p:txBody>
          <a:bodyPr/>
          <a:lstStyle/>
          <a:p>
            <a:r>
              <a:rPr lang="en-US" altLang="zh-CN" dirty="0"/>
              <a:t>6.5.1</a:t>
            </a:r>
            <a:r>
              <a:rPr lang="en-US" altLang="zh-CN" dirty="0">
                <a:latin typeface="Times New Roman" pitchFamily="18" charset="0"/>
              </a:rPr>
              <a:t>  </a:t>
            </a:r>
            <a:r>
              <a:rPr lang="en-US" altLang="zh-CN" sz="2800" dirty="0"/>
              <a:t>CPU</a:t>
            </a:r>
            <a:r>
              <a:rPr lang="en-US" altLang="zh-CN" sz="2800" dirty="0">
                <a:latin typeface="Times New Roman" pitchFamily="18" charset="0"/>
              </a:rPr>
              <a:t> </a:t>
            </a:r>
            <a:r>
              <a:rPr lang="zh-CN" altLang="en-US" dirty="0"/>
              <a:t>性能测量       </a:t>
            </a:r>
            <a:r>
              <a:rPr lang="en-US" altLang="zh-CN" sz="2800" dirty="0">
                <a:solidFill>
                  <a:srgbClr val="006600"/>
                </a:solidFill>
                <a:ea typeface="黑体" pitchFamily="2" charset="-122"/>
              </a:rPr>
              <a:t>2. </a:t>
            </a:r>
            <a:r>
              <a:rPr lang="en-US" altLang="zh-CN" sz="2800" dirty="0">
                <a:solidFill>
                  <a:srgbClr val="FF6600"/>
                </a:solidFill>
                <a:ea typeface="黑体" pitchFamily="2" charset="-122"/>
              </a:rPr>
              <a:t>CPI</a:t>
            </a:r>
          </a:p>
        </p:txBody>
      </p:sp>
      <p:sp>
        <p:nvSpPr>
          <p:cNvPr id="1210371" name="Rectangle 3"/>
          <p:cNvSpPr>
            <a:spLocks noGrp="1" noChangeArrowheads="1"/>
          </p:cNvSpPr>
          <p:nvPr>
            <p:ph type="body" idx="1"/>
          </p:nvPr>
        </p:nvSpPr>
        <p:spPr>
          <a:xfrm>
            <a:off x="250825" y="620713"/>
            <a:ext cx="8785225" cy="6048375"/>
          </a:xfrm>
        </p:spPr>
        <p:txBody>
          <a:bodyPr/>
          <a:lstStyle/>
          <a:p>
            <a:pPr marL="0" indent="0">
              <a:spcBef>
                <a:spcPct val="10000"/>
              </a:spcBef>
              <a:buFont typeface="Wingdings" pitchFamily="2" charset="2"/>
              <a:buNone/>
            </a:pPr>
            <a:r>
              <a:rPr lang="en-US" altLang="zh-CN" sz="2400" dirty="0"/>
              <a:t>【</a:t>
            </a:r>
            <a:r>
              <a:rPr lang="zh-CN" altLang="en-US" sz="2400" dirty="0"/>
              <a:t>例</a:t>
            </a:r>
            <a:r>
              <a:rPr lang="en-US" altLang="zh-CN" sz="2400" dirty="0"/>
              <a:t>6.25】</a:t>
            </a:r>
            <a:r>
              <a:rPr lang="zh-CN" altLang="en-US" sz="2400" dirty="0"/>
              <a:t>某个</a:t>
            </a:r>
            <a:r>
              <a:rPr lang="en-US" altLang="zh-CN" sz="2400" dirty="0"/>
              <a:t>java</a:t>
            </a:r>
            <a:r>
              <a:rPr lang="zh-CN" altLang="en-US" sz="2400" dirty="0"/>
              <a:t>程序在桌面处理机上运行</a:t>
            </a:r>
            <a:r>
              <a:rPr lang="en-US" altLang="zh-CN" sz="2400" dirty="0">
                <a:solidFill>
                  <a:srgbClr val="0000FF"/>
                </a:solidFill>
              </a:rPr>
              <a:t>15</a:t>
            </a:r>
            <a:r>
              <a:rPr lang="zh-CN" altLang="en-US" sz="2400" dirty="0">
                <a:solidFill>
                  <a:srgbClr val="0000FF"/>
                </a:solidFill>
              </a:rPr>
              <a:t>秒</a:t>
            </a:r>
            <a:r>
              <a:rPr lang="zh-CN" altLang="en-US" sz="2400" dirty="0"/>
              <a:t>，一个新的</a:t>
            </a:r>
            <a:r>
              <a:rPr lang="en-US" altLang="zh-CN" sz="2400" dirty="0"/>
              <a:t>java</a:t>
            </a:r>
            <a:r>
              <a:rPr lang="zh-CN" altLang="en-US" sz="2400" dirty="0"/>
              <a:t>编译器生成的</a:t>
            </a:r>
            <a:r>
              <a:rPr lang="zh-CN" altLang="en-US" sz="2400" dirty="0">
                <a:solidFill>
                  <a:srgbClr val="FF0066"/>
                </a:solidFill>
              </a:rPr>
              <a:t>指令数</a:t>
            </a:r>
            <a:r>
              <a:rPr lang="zh-CN" altLang="en-US" sz="2400" dirty="0"/>
              <a:t>仅是老编译器的</a:t>
            </a:r>
            <a:r>
              <a:rPr lang="en-US" altLang="zh-CN" sz="2400" dirty="0">
                <a:solidFill>
                  <a:srgbClr val="FF0066"/>
                </a:solidFill>
              </a:rPr>
              <a:t>0.6</a:t>
            </a:r>
            <a:r>
              <a:rPr lang="zh-CN" altLang="en-US" sz="2400" dirty="0">
                <a:solidFill>
                  <a:srgbClr val="FF0066"/>
                </a:solidFill>
              </a:rPr>
              <a:t>倍</a:t>
            </a:r>
            <a:r>
              <a:rPr lang="zh-CN" altLang="en-US" sz="2400" dirty="0"/>
              <a:t>，然而</a:t>
            </a:r>
            <a:r>
              <a:rPr lang="en-US" altLang="zh-CN" sz="2400" dirty="0">
                <a:solidFill>
                  <a:srgbClr val="FF0066"/>
                </a:solidFill>
              </a:rPr>
              <a:t>CPI </a:t>
            </a:r>
            <a:r>
              <a:rPr lang="zh-CN" altLang="en-US" sz="2400" dirty="0"/>
              <a:t>增加为</a:t>
            </a:r>
            <a:r>
              <a:rPr lang="en-US" altLang="zh-CN" sz="2400" dirty="0">
                <a:solidFill>
                  <a:srgbClr val="FF0066"/>
                </a:solidFill>
              </a:rPr>
              <a:t>1.1</a:t>
            </a:r>
            <a:r>
              <a:rPr lang="zh-CN" altLang="en-US" sz="2400" dirty="0">
                <a:solidFill>
                  <a:srgbClr val="FF0066"/>
                </a:solidFill>
              </a:rPr>
              <a:t>倍</a:t>
            </a:r>
            <a:r>
              <a:rPr lang="zh-CN" altLang="en-US" sz="2400" dirty="0"/>
              <a:t>。利用新的</a:t>
            </a:r>
            <a:r>
              <a:rPr lang="en-US" altLang="zh-CN" sz="2400" dirty="0"/>
              <a:t>java</a:t>
            </a:r>
            <a:r>
              <a:rPr lang="zh-CN" altLang="en-US" sz="2400" dirty="0"/>
              <a:t>编译器，我们能够期望这个</a:t>
            </a:r>
            <a:r>
              <a:rPr lang="en-US" altLang="zh-CN" sz="2400" dirty="0"/>
              <a:t>java</a:t>
            </a:r>
            <a:r>
              <a:rPr lang="zh-CN" altLang="en-US" sz="2400" dirty="0"/>
              <a:t>程序运行的有多快？</a:t>
            </a:r>
          </a:p>
          <a:p>
            <a:pPr marL="0" indent="0">
              <a:spcBef>
                <a:spcPct val="10000"/>
              </a:spcBef>
              <a:buFont typeface="Wingdings" pitchFamily="2" charset="2"/>
              <a:buNone/>
            </a:pPr>
            <a:r>
              <a:rPr lang="en-US" altLang="zh-CN" sz="2400" dirty="0"/>
              <a:t>【</a:t>
            </a:r>
            <a:r>
              <a:rPr lang="zh-CN" altLang="en-US" sz="2400" dirty="0"/>
              <a:t>解</a:t>
            </a:r>
            <a:r>
              <a:rPr lang="en-US" altLang="zh-CN" sz="2400" dirty="0"/>
              <a:t>】</a:t>
            </a:r>
          </a:p>
          <a:p>
            <a:pPr marL="0" indent="0">
              <a:spcBef>
                <a:spcPct val="10000"/>
              </a:spcBef>
              <a:buFont typeface="Wingdings" pitchFamily="2" charset="2"/>
              <a:buNone/>
            </a:pPr>
            <a:r>
              <a:rPr lang="zh-CN" altLang="en-US" sz="2400" dirty="0"/>
              <a:t>利用老编译器运行该</a:t>
            </a:r>
            <a:r>
              <a:rPr lang="en-US" altLang="zh-CN" sz="2400" dirty="0"/>
              <a:t>java</a:t>
            </a:r>
            <a:r>
              <a:rPr lang="zh-CN" altLang="en-US" sz="2400" dirty="0"/>
              <a:t>程序的时间为</a:t>
            </a:r>
            <a:r>
              <a:rPr lang="en-US" altLang="zh-CN" sz="2400" i="1" dirty="0"/>
              <a:t>T</a:t>
            </a:r>
            <a:r>
              <a:rPr lang="en-US" altLang="zh-CN" sz="2400" i="1" baseline="-25000" dirty="0"/>
              <a:t>CPU</a:t>
            </a:r>
            <a:r>
              <a:rPr lang="en-US" altLang="zh-CN" sz="2400" i="1" dirty="0"/>
              <a:t> </a:t>
            </a:r>
            <a:r>
              <a:rPr lang="en-US" altLang="zh-CN" sz="2400" dirty="0"/>
              <a:t>= 15s</a:t>
            </a:r>
            <a:r>
              <a:rPr lang="zh-CN" altLang="en-US" sz="2400" dirty="0"/>
              <a:t>，而利用新编译器运行该</a:t>
            </a:r>
            <a:r>
              <a:rPr lang="en-US" altLang="zh-CN" sz="2400" dirty="0"/>
              <a:t>java</a:t>
            </a:r>
            <a:r>
              <a:rPr lang="zh-CN" altLang="en-US" sz="2400" dirty="0"/>
              <a:t>程序的时间为：</a:t>
            </a:r>
            <a:endParaRPr lang="en-US" altLang="zh-CN" sz="2400" dirty="0"/>
          </a:p>
        </p:txBody>
      </p:sp>
      <p:graphicFrame>
        <p:nvGraphicFramePr>
          <p:cNvPr id="1210379" name="Object 11"/>
          <p:cNvGraphicFramePr>
            <a:graphicFrameLocks noChangeAspect="1"/>
          </p:cNvGraphicFramePr>
          <p:nvPr/>
        </p:nvGraphicFramePr>
        <p:xfrm>
          <a:off x="1144588" y="3616325"/>
          <a:ext cx="6492875" cy="1908175"/>
        </p:xfrm>
        <a:graphic>
          <a:graphicData uri="http://schemas.openxmlformats.org/presentationml/2006/ole">
            <mc:AlternateContent xmlns:mc="http://schemas.openxmlformats.org/markup-compatibility/2006">
              <mc:Choice xmlns:v="urn:schemas-microsoft-com:vml" Requires="v">
                <p:oleObj spid="_x0000_s1210539" name="公式" r:id="rId3" imgW="2158920" imgH="622080" progId="Equation.3">
                  <p:embed/>
                </p:oleObj>
              </mc:Choice>
              <mc:Fallback>
                <p:oleObj name="公式" r:id="rId3" imgW="2158920" imgH="622080" progId="Equation.3">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4588" y="3616325"/>
                        <a:ext cx="6492875" cy="190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a:extLst>
              <a:ext uri="{FF2B5EF4-FFF2-40B4-BE49-F238E27FC236}">
                <a16:creationId xmlns:a16="http://schemas.microsoft.com/office/drawing/2014/main" id="{A8614623-9335-4AE5-9EA5-E03D7AF028EC}"/>
              </a:ext>
            </a:extLst>
          </p:cNvPr>
          <p:cNvSpPr/>
          <p:nvPr/>
        </p:nvSpPr>
        <p:spPr bwMode="auto">
          <a:xfrm>
            <a:off x="971600" y="3724571"/>
            <a:ext cx="4896544" cy="541023"/>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6" name="矩形 15">
            <a:extLst>
              <a:ext uri="{FF2B5EF4-FFF2-40B4-BE49-F238E27FC236}">
                <a16:creationId xmlns:a16="http://schemas.microsoft.com/office/drawing/2014/main" id="{0CE30B91-C4BF-482A-B7F9-735426504C70}"/>
              </a:ext>
            </a:extLst>
          </p:cNvPr>
          <p:cNvSpPr/>
          <p:nvPr/>
        </p:nvSpPr>
        <p:spPr bwMode="auto">
          <a:xfrm>
            <a:off x="2091453" y="4306196"/>
            <a:ext cx="5443051" cy="541023"/>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7" name="矩形 16">
            <a:extLst>
              <a:ext uri="{FF2B5EF4-FFF2-40B4-BE49-F238E27FC236}">
                <a16:creationId xmlns:a16="http://schemas.microsoft.com/office/drawing/2014/main" id="{716CFE2A-C1D9-4AA1-8D3A-55B9DA30C448}"/>
              </a:ext>
            </a:extLst>
          </p:cNvPr>
          <p:cNvSpPr/>
          <p:nvPr/>
        </p:nvSpPr>
        <p:spPr bwMode="auto">
          <a:xfrm>
            <a:off x="2091453" y="4913099"/>
            <a:ext cx="5443051" cy="541023"/>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cxnSp>
        <p:nvCxnSpPr>
          <p:cNvPr id="10" name="直接连接符 9"/>
          <p:cNvCxnSpPr/>
          <p:nvPr/>
        </p:nvCxnSpPr>
        <p:spPr bwMode="auto">
          <a:xfrm>
            <a:off x="3347864" y="4869160"/>
            <a:ext cx="576064" cy="0"/>
          </a:xfrm>
          <a:prstGeom prst="line">
            <a:avLst/>
          </a:prstGeom>
          <a:solidFill>
            <a:srgbClr val="FFFFFF"/>
          </a:solidFill>
          <a:ln w="28575" cap="flat" cmpd="sng" algn="ctr">
            <a:solidFill>
              <a:srgbClr val="FF0000"/>
            </a:solidFill>
            <a:prstDash val="solid"/>
            <a:round/>
            <a:headEnd type="none" w="med" len="med"/>
            <a:tailEnd type="none" w="med" len="med"/>
          </a:ln>
          <a:effectLst/>
        </p:spPr>
      </p:cxnSp>
      <p:cxnSp>
        <p:nvCxnSpPr>
          <p:cNvPr id="11" name="直接连接符 10"/>
          <p:cNvCxnSpPr/>
          <p:nvPr/>
        </p:nvCxnSpPr>
        <p:spPr bwMode="auto">
          <a:xfrm>
            <a:off x="5292080" y="4869160"/>
            <a:ext cx="1008112" cy="0"/>
          </a:xfrm>
          <a:prstGeom prst="line">
            <a:avLst/>
          </a:prstGeom>
          <a:solidFill>
            <a:srgbClr val="FFFFFF"/>
          </a:solidFill>
          <a:ln w="28575" cap="flat" cmpd="sng" algn="ctr">
            <a:solidFill>
              <a:srgbClr val="FF0000"/>
            </a:solidFill>
            <a:prstDash val="solid"/>
            <a:round/>
            <a:headEnd type="none" w="med" len="med"/>
            <a:tailEnd type="none" w="med" len="med"/>
          </a:ln>
          <a:effectLst/>
        </p:spPr>
      </p:cxnSp>
      <p:cxnSp>
        <p:nvCxnSpPr>
          <p:cNvPr id="13" name="直接连接符 12"/>
          <p:cNvCxnSpPr/>
          <p:nvPr/>
        </p:nvCxnSpPr>
        <p:spPr bwMode="auto">
          <a:xfrm>
            <a:off x="6732240" y="4869160"/>
            <a:ext cx="720080" cy="0"/>
          </a:xfrm>
          <a:prstGeom prst="line">
            <a:avLst/>
          </a:prstGeom>
          <a:solidFill>
            <a:srgbClr val="FFFFFF"/>
          </a:solidFill>
          <a:ln w="28575" cap="flat" cmpd="sng" algn="ctr">
            <a:solidFill>
              <a:srgbClr val="FF0000"/>
            </a:solidFill>
            <a:prstDash val="solid"/>
            <a:round/>
            <a:headEnd type="none" w="med" len="med"/>
            <a:tailEnd type="none" w="med" len="med"/>
          </a:ln>
          <a:effectLst/>
        </p:spPr>
      </p:cxnSp>
      <p:cxnSp>
        <p:nvCxnSpPr>
          <p:cNvPr id="15" name="直接连接符 14"/>
          <p:cNvCxnSpPr/>
          <p:nvPr/>
        </p:nvCxnSpPr>
        <p:spPr bwMode="auto">
          <a:xfrm>
            <a:off x="4323702" y="5412950"/>
            <a:ext cx="432048" cy="0"/>
          </a:xfrm>
          <a:prstGeom prst="line">
            <a:avLst/>
          </a:prstGeom>
          <a:solidFill>
            <a:srgbClr val="FFFFFF"/>
          </a:solidFill>
          <a:ln w="28575" cap="flat" cmpd="sng" algn="ctr">
            <a:solidFill>
              <a:srgbClr val="FF0000"/>
            </a:solidFill>
            <a:prstDash val="solid"/>
            <a:round/>
            <a:headEnd type="none" w="med" len="med"/>
            <a:tailEnd type="none" w="med" len="med"/>
          </a:ln>
          <a:effectLst/>
        </p:spPr>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210371">
                                            <p:txEl>
                                              <p:pRg st="2" end="2"/>
                                            </p:txEl>
                                          </p:spTgt>
                                        </p:tgtEl>
                                        <p:attrNameLst>
                                          <p:attrName>style.visibility</p:attrName>
                                        </p:attrNameLst>
                                      </p:cBhvr>
                                      <p:to>
                                        <p:strVal val="visible"/>
                                      </p:to>
                                    </p:set>
                                    <p:animEffect transition="in" filter="wipe(left)">
                                      <p:cBhvr>
                                        <p:cTn id="7" dur="500"/>
                                        <p:tgtEl>
                                          <p:spTgt spid="121037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16"/>
                                        </p:tgtEl>
                                      </p:cBhvr>
                                    </p:animEffect>
                                    <p:set>
                                      <p:cBhvr>
                                        <p:cTn id="17" dur="1" fill="hold">
                                          <p:stCondLst>
                                            <p:cond delay="499"/>
                                          </p:stCondLst>
                                        </p:cTn>
                                        <p:tgtEl>
                                          <p:spTgt spid="1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xit" presetSubtype="8" fill="hold" grpId="0" nodeType="clickEffect">
                                  <p:stCondLst>
                                    <p:cond delay="0"/>
                                  </p:stCondLst>
                                  <p:childTnLst>
                                    <p:animEffect transition="out" filter="wipe(left)">
                                      <p:cBhvr>
                                        <p:cTn id="34" dur="500"/>
                                        <p:tgtEl>
                                          <p:spTgt spid="17"/>
                                        </p:tgtEl>
                                      </p:cBhvr>
                                    </p:animEffect>
                                    <p:set>
                                      <p:cBhvr>
                                        <p:cTn id="35" dur="1" fill="hold">
                                          <p:stCondLst>
                                            <p:cond delay="499"/>
                                          </p:stCondLst>
                                        </p:cTn>
                                        <p:tgtEl>
                                          <p:spTgt spid="17"/>
                                        </p:tgtEl>
                                        <p:attrNameLst>
                                          <p:attrName>style.visibility</p:attrName>
                                        </p:attrNameLst>
                                      </p:cBhvr>
                                      <p:to>
                                        <p:strVal val="hidden"/>
                                      </p:to>
                                    </p:se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animBg="1"/>
      <p:bldP spid="17"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290DAF56-8CA4-4DBB-B1D4-7B615B8694D2}" type="slidenum">
              <a:rPr lang="zh-CN" altLang="en-US"/>
              <a:pPr/>
              <a:t>128</a:t>
            </a:fld>
            <a:endParaRPr lang="en-US" altLang="zh-CN"/>
          </a:p>
        </p:txBody>
      </p:sp>
      <p:sp>
        <p:nvSpPr>
          <p:cNvPr id="1211394" name="Rectangle 2"/>
          <p:cNvSpPr>
            <a:spLocks noGrp="1" noChangeArrowheads="1"/>
          </p:cNvSpPr>
          <p:nvPr>
            <p:ph type="title"/>
          </p:nvPr>
        </p:nvSpPr>
        <p:spPr/>
        <p:txBody>
          <a:bodyPr/>
          <a:lstStyle/>
          <a:p>
            <a:r>
              <a:rPr lang="en-US" altLang="zh-CN" dirty="0"/>
              <a:t>6.5.1</a:t>
            </a:r>
            <a:r>
              <a:rPr lang="en-US" altLang="zh-CN" dirty="0">
                <a:latin typeface="Times New Roman" pitchFamily="18" charset="0"/>
              </a:rPr>
              <a:t>  </a:t>
            </a:r>
            <a:r>
              <a:rPr lang="en-US" altLang="zh-CN" sz="2800" dirty="0"/>
              <a:t>CPU</a:t>
            </a:r>
            <a:r>
              <a:rPr lang="en-US" altLang="zh-CN" sz="2800" dirty="0">
                <a:latin typeface="Times New Roman" pitchFamily="18" charset="0"/>
              </a:rPr>
              <a:t> </a:t>
            </a:r>
            <a:r>
              <a:rPr lang="zh-CN" altLang="en-US" dirty="0"/>
              <a:t>性能测量       </a:t>
            </a:r>
            <a:r>
              <a:rPr lang="en-US" altLang="zh-CN" sz="2800" dirty="0">
                <a:solidFill>
                  <a:srgbClr val="006600"/>
                </a:solidFill>
                <a:ea typeface="黑体" pitchFamily="2" charset="-122"/>
              </a:rPr>
              <a:t>3. </a:t>
            </a:r>
            <a:r>
              <a:rPr lang="en-US" altLang="zh-CN" sz="2800" dirty="0">
                <a:solidFill>
                  <a:srgbClr val="FF6600"/>
                </a:solidFill>
                <a:ea typeface="黑体" pitchFamily="2" charset="-122"/>
              </a:rPr>
              <a:t>MIPS</a:t>
            </a:r>
            <a:endParaRPr lang="zh-CN" altLang="en-US" sz="2800" dirty="0">
              <a:solidFill>
                <a:srgbClr val="FF6600"/>
              </a:solidFill>
              <a:ea typeface="黑体" pitchFamily="2" charset="-122"/>
            </a:endParaRPr>
          </a:p>
        </p:txBody>
      </p:sp>
      <p:sp>
        <p:nvSpPr>
          <p:cNvPr id="1211395" name="Rectangle 3"/>
          <p:cNvSpPr>
            <a:spLocks noGrp="1" noChangeArrowheads="1"/>
          </p:cNvSpPr>
          <p:nvPr>
            <p:ph type="body" idx="1"/>
          </p:nvPr>
        </p:nvSpPr>
        <p:spPr/>
        <p:txBody>
          <a:bodyPr/>
          <a:lstStyle/>
          <a:p>
            <a:pPr>
              <a:spcBef>
                <a:spcPct val="10000"/>
              </a:spcBef>
            </a:pPr>
            <a:r>
              <a:rPr lang="en-US" altLang="zh-CN" i="1"/>
              <a:t>MIPS</a:t>
            </a:r>
            <a:r>
              <a:rPr lang="zh-CN" altLang="en-US"/>
              <a:t>（</a:t>
            </a:r>
            <a:r>
              <a:rPr lang="en-US" altLang="zh-CN"/>
              <a:t>million instructions per second</a:t>
            </a:r>
            <a:r>
              <a:rPr lang="zh-CN" altLang="en-US"/>
              <a:t>）：</a:t>
            </a:r>
            <a:r>
              <a:rPr lang="en-US" altLang="zh-CN"/>
              <a:t> </a:t>
            </a:r>
            <a:br>
              <a:rPr lang="en-US" altLang="zh-CN"/>
            </a:br>
            <a:r>
              <a:rPr lang="en-US" altLang="zh-CN"/>
              <a:t>CPU</a:t>
            </a:r>
            <a:r>
              <a:rPr lang="zh-CN" altLang="en-US"/>
              <a:t>每秒钟执行的百万指令数。</a:t>
            </a:r>
          </a:p>
          <a:p>
            <a:pPr>
              <a:spcBef>
                <a:spcPct val="10000"/>
              </a:spcBef>
            </a:pPr>
            <a:endParaRPr lang="zh-CN" altLang="en-US"/>
          </a:p>
          <a:p>
            <a:pPr>
              <a:spcBef>
                <a:spcPct val="10000"/>
              </a:spcBef>
            </a:pPr>
            <a:endParaRPr lang="zh-CN" altLang="en-US"/>
          </a:p>
          <a:p>
            <a:pPr>
              <a:spcBef>
                <a:spcPct val="10000"/>
              </a:spcBef>
            </a:pPr>
            <a:endParaRPr lang="zh-CN" altLang="en-US"/>
          </a:p>
          <a:p>
            <a:pPr>
              <a:spcBef>
                <a:spcPct val="10000"/>
              </a:spcBef>
            </a:pPr>
            <a:r>
              <a:rPr lang="en-US" altLang="zh-CN"/>
              <a:t>MIPS</a:t>
            </a:r>
            <a:r>
              <a:rPr lang="zh-CN" altLang="en-US"/>
              <a:t>参数的局限：</a:t>
            </a:r>
          </a:p>
          <a:p>
            <a:pPr lvl="1">
              <a:spcBef>
                <a:spcPct val="10000"/>
              </a:spcBef>
            </a:pPr>
            <a:r>
              <a:rPr lang="zh-CN" altLang="en-US"/>
              <a:t>不能对</a:t>
            </a:r>
            <a:r>
              <a:rPr lang="zh-CN" altLang="en-US">
                <a:solidFill>
                  <a:srgbClr val="0000FF"/>
                </a:solidFill>
              </a:rPr>
              <a:t>指令集不同</a:t>
            </a:r>
            <a:r>
              <a:rPr lang="zh-CN" altLang="en-US"/>
              <a:t>的计算机使用</a:t>
            </a:r>
            <a:r>
              <a:rPr lang="en-US" altLang="zh-CN" i="1"/>
              <a:t>MIPS</a:t>
            </a:r>
            <a:r>
              <a:rPr lang="zh-CN" altLang="en-US"/>
              <a:t>进行比较：</a:t>
            </a:r>
            <a:r>
              <a:rPr lang="en-US" altLang="zh-CN" i="1"/>
              <a:t>MIPS</a:t>
            </a:r>
            <a:r>
              <a:rPr lang="zh-CN" altLang="en-US"/>
              <a:t>只说明了指令执行速率，而没有考虑</a:t>
            </a:r>
            <a:r>
              <a:rPr lang="zh-CN" altLang="en-US">
                <a:solidFill>
                  <a:srgbClr val="FF0000"/>
                </a:solidFill>
              </a:rPr>
              <a:t>指令</a:t>
            </a:r>
            <a:r>
              <a:rPr lang="zh-CN" altLang="en-US"/>
              <a:t>的</a:t>
            </a:r>
            <a:r>
              <a:rPr lang="zh-CN" altLang="en-US">
                <a:solidFill>
                  <a:srgbClr val="FF0000"/>
                </a:solidFill>
              </a:rPr>
              <a:t>能力</a:t>
            </a:r>
            <a:r>
              <a:rPr lang="zh-CN" altLang="en-US"/>
              <a:t>。</a:t>
            </a:r>
          </a:p>
          <a:p>
            <a:pPr lvl="1">
              <a:spcBef>
                <a:spcPct val="10000"/>
              </a:spcBef>
            </a:pPr>
            <a:r>
              <a:rPr lang="zh-CN" altLang="en-US"/>
              <a:t>计算机对所有程序没有单一的</a:t>
            </a:r>
            <a:r>
              <a:rPr lang="en-US" altLang="zh-CN" i="1"/>
              <a:t>MIPS</a:t>
            </a:r>
            <a:r>
              <a:rPr lang="zh-CN" altLang="en-US"/>
              <a:t>值：对于同一个计算机上的</a:t>
            </a:r>
            <a:r>
              <a:rPr lang="zh-CN" altLang="en-US">
                <a:solidFill>
                  <a:srgbClr val="FF0000"/>
                </a:solidFill>
              </a:rPr>
              <a:t>不同程序</a:t>
            </a:r>
            <a:r>
              <a:rPr lang="zh-CN" altLang="en-US"/>
              <a:t>，</a:t>
            </a:r>
            <a:r>
              <a:rPr lang="en-US" altLang="zh-CN" i="1">
                <a:solidFill>
                  <a:srgbClr val="FF0000"/>
                </a:solidFill>
              </a:rPr>
              <a:t>MIPS</a:t>
            </a:r>
            <a:r>
              <a:rPr lang="zh-CN" altLang="en-US"/>
              <a:t>是</a:t>
            </a:r>
            <a:r>
              <a:rPr lang="zh-CN" altLang="en-US">
                <a:solidFill>
                  <a:srgbClr val="FF0000"/>
                </a:solidFill>
              </a:rPr>
              <a:t>变化</a:t>
            </a:r>
            <a:r>
              <a:rPr lang="zh-CN" altLang="en-US"/>
              <a:t>的。</a:t>
            </a:r>
          </a:p>
          <a:p>
            <a:pPr lvl="1">
              <a:spcBef>
                <a:spcPct val="10000"/>
              </a:spcBef>
            </a:pPr>
            <a:r>
              <a:rPr lang="en-US" altLang="zh-CN" i="1"/>
              <a:t>MIPS</a:t>
            </a:r>
            <a:r>
              <a:rPr lang="zh-CN" altLang="en-US"/>
              <a:t>会与性能反向变化。</a:t>
            </a:r>
          </a:p>
        </p:txBody>
      </p:sp>
      <p:graphicFrame>
        <p:nvGraphicFramePr>
          <p:cNvPr id="1211396" name="Object 4"/>
          <p:cNvGraphicFramePr>
            <a:graphicFrameLocks noChangeAspect="1"/>
          </p:cNvGraphicFramePr>
          <p:nvPr/>
        </p:nvGraphicFramePr>
        <p:xfrm>
          <a:off x="827088" y="1557338"/>
          <a:ext cx="6048375" cy="1068387"/>
        </p:xfrm>
        <a:graphic>
          <a:graphicData uri="http://schemas.openxmlformats.org/presentationml/2006/ole">
            <mc:AlternateContent xmlns:mc="http://schemas.openxmlformats.org/markup-compatibility/2006">
              <mc:Choice xmlns:v="urn:schemas-microsoft-com:vml" Requires="v">
                <p:oleObj spid="_x0000_s1211554" name="公式" r:id="rId3" imgW="2209800" imgH="393700" progId="Equation.3">
                  <p:embed/>
                </p:oleObj>
              </mc:Choice>
              <mc:Fallback>
                <p:oleObj name="公式" r:id="rId3" imgW="2209800" imgH="3937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557338"/>
                        <a:ext cx="6048375" cy="1068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灯片编号占位符 4"/>
          <p:cNvSpPr>
            <a:spLocks noGrp="1"/>
          </p:cNvSpPr>
          <p:nvPr>
            <p:ph type="sldNum" sz="quarter" idx="11"/>
          </p:nvPr>
        </p:nvSpPr>
        <p:spPr/>
        <p:txBody>
          <a:bodyPr/>
          <a:lstStyle/>
          <a:p>
            <a:fld id="{7BAC36DC-1395-472C-A99B-A2418EE959A4}" type="slidenum">
              <a:rPr lang="zh-CN" altLang="en-US"/>
              <a:pPr/>
              <a:t>129</a:t>
            </a:fld>
            <a:endParaRPr lang="en-US" altLang="zh-CN"/>
          </a:p>
        </p:txBody>
      </p:sp>
      <p:sp>
        <p:nvSpPr>
          <p:cNvPr id="1212418" name="Rectangle 2"/>
          <p:cNvSpPr>
            <a:spLocks noGrp="1" noChangeArrowheads="1"/>
          </p:cNvSpPr>
          <p:nvPr>
            <p:ph type="title"/>
          </p:nvPr>
        </p:nvSpPr>
        <p:spPr/>
        <p:txBody>
          <a:bodyPr/>
          <a:lstStyle/>
          <a:p>
            <a:r>
              <a:rPr lang="en-US" altLang="zh-CN" dirty="0"/>
              <a:t>6.5.1</a:t>
            </a:r>
            <a:r>
              <a:rPr lang="en-US" altLang="zh-CN" dirty="0">
                <a:latin typeface="Times New Roman" pitchFamily="18" charset="0"/>
              </a:rPr>
              <a:t>  </a:t>
            </a:r>
            <a:r>
              <a:rPr lang="en-US" altLang="zh-CN" sz="2800" dirty="0"/>
              <a:t>CPU</a:t>
            </a:r>
            <a:r>
              <a:rPr lang="en-US" altLang="zh-CN" sz="2800" dirty="0">
                <a:latin typeface="Times New Roman" pitchFamily="18" charset="0"/>
              </a:rPr>
              <a:t> </a:t>
            </a:r>
            <a:r>
              <a:rPr lang="zh-CN" altLang="en-US" dirty="0"/>
              <a:t>性能测量       </a:t>
            </a:r>
            <a:r>
              <a:rPr lang="en-US" altLang="zh-CN" sz="2800" dirty="0">
                <a:solidFill>
                  <a:srgbClr val="006600"/>
                </a:solidFill>
                <a:ea typeface="黑体" pitchFamily="2" charset="-122"/>
              </a:rPr>
              <a:t>3. </a:t>
            </a:r>
            <a:r>
              <a:rPr lang="en-US" altLang="zh-CN" sz="2800" dirty="0">
                <a:solidFill>
                  <a:srgbClr val="FF6600"/>
                </a:solidFill>
                <a:ea typeface="黑体" pitchFamily="2" charset="-122"/>
              </a:rPr>
              <a:t>MIPS</a:t>
            </a:r>
            <a:endParaRPr lang="zh-CN" altLang="en-US" sz="2800" dirty="0">
              <a:solidFill>
                <a:srgbClr val="FF6600"/>
              </a:solidFill>
              <a:ea typeface="黑体" pitchFamily="2" charset="-122"/>
            </a:endParaRPr>
          </a:p>
        </p:txBody>
      </p:sp>
      <p:sp>
        <p:nvSpPr>
          <p:cNvPr id="1212419" name="Rectangle 3"/>
          <p:cNvSpPr>
            <a:spLocks noGrp="1" noChangeArrowheads="1"/>
          </p:cNvSpPr>
          <p:nvPr>
            <p:ph type="body" idx="1"/>
          </p:nvPr>
        </p:nvSpPr>
        <p:spPr>
          <a:xfrm>
            <a:off x="250825" y="549275"/>
            <a:ext cx="8713788" cy="6192838"/>
          </a:xfrm>
        </p:spPr>
        <p:txBody>
          <a:bodyPr/>
          <a:lstStyle/>
          <a:p>
            <a:pPr marL="0" indent="0">
              <a:spcBef>
                <a:spcPct val="10000"/>
              </a:spcBef>
              <a:buFont typeface="Wingdings" pitchFamily="2" charset="2"/>
              <a:buNone/>
            </a:pPr>
            <a:r>
              <a:rPr lang="en-US" altLang="zh-CN" sz="2400" dirty="0"/>
              <a:t>【</a:t>
            </a:r>
            <a:r>
              <a:rPr lang="zh-CN" altLang="en-US" sz="2400" dirty="0"/>
              <a:t>例</a:t>
            </a:r>
            <a:r>
              <a:rPr lang="en-US" altLang="zh-CN" sz="2400" dirty="0"/>
              <a:t>6.26】</a:t>
            </a:r>
          </a:p>
          <a:p>
            <a:pPr marL="0" indent="0">
              <a:spcBef>
                <a:spcPct val="10000"/>
              </a:spcBef>
              <a:buFont typeface="Wingdings" pitchFamily="2" charset="2"/>
              <a:buNone/>
            </a:pPr>
            <a:r>
              <a:rPr lang="zh-CN" altLang="en-US" sz="2400" dirty="0"/>
              <a:t>某计算机具有</a:t>
            </a:r>
            <a:r>
              <a:rPr lang="en-US" altLang="zh-CN" sz="2400" dirty="0"/>
              <a:t>3</a:t>
            </a:r>
            <a:r>
              <a:rPr lang="zh-CN" altLang="en-US" sz="2400" dirty="0"/>
              <a:t>类指令，测试</a:t>
            </a:r>
          </a:p>
          <a:p>
            <a:pPr marL="0" indent="0">
              <a:spcBef>
                <a:spcPct val="10000"/>
              </a:spcBef>
              <a:buFont typeface="Wingdings" pitchFamily="2" charset="2"/>
              <a:buNone/>
            </a:pPr>
            <a:r>
              <a:rPr lang="zh-CN" altLang="en-US" sz="2400" dirty="0"/>
              <a:t>每类指令得到的</a:t>
            </a:r>
            <a:r>
              <a:rPr lang="en-US" altLang="zh-CN" sz="2400" i="1" dirty="0"/>
              <a:t>CPI</a:t>
            </a:r>
            <a:r>
              <a:rPr lang="zh-CN" altLang="en-US" sz="2400" dirty="0"/>
              <a:t>结果如下：</a:t>
            </a:r>
          </a:p>
          <a:p>
            <a:pPr marL="0" indent="0">
              <a:spcBef>
                <a:spcPct val="10000"/>
              </a:spcBef>
              <a:buFont typeface="Wingdings" pitchFamily="2" charset="2"/>
              <a:buNone/>
            </a:pPr>
            <a:endParaRPr lang="zh-CN" altLang="en-US" sz="2400" dirty="0"/>
          </a:p>
          <a:p>
            <a:pPr marL="0" indent="0">
              <a:spcBef>
                <a:spcPct val="10000"/>
              </a:spcBef>
              <a:buFont typeface="Wingdings" pitchFamily="2" charset="2"/>
              <a:buNone/>
            </a:pPr>
            <a:r>
              <a:rPr lang="zh-CN" altLang="en-US" sz="2400" dirty="0"/>
              <a:t>用两种不同的编译器对某个程序进行编译得到的各类指令的数量如下：</a:t>
            </a:r>
          </a:p>
          <a:p>
            <a:pPr marL="0" indent="0">
              <a:spcBef>
                <a:spcPct val="10000"/>
              </a:spcBef>
              <a:buFont typeface="Wingdings" pitchFamily="2" charset="2"/>
              <a:buNone/>
            </a:pPr>
            <a:endParaRPr lang="zh-CN" altLang="en-US" sz="2400" dirty="0"/>
          </a:p>
          <a:p>
            <a:pPr marL="0" indent="0">
              <a:spcBef>
                <a:spcPct val="10000"/>
              </a:spcBef>
              <a:buFont typeface="Wingdings" pitchFamily="2" charset="2"/>
              <a:buNone/>
            </a:pPr>
            <a:endParaRPr lang="zh-CN" altLang="en-US" sz="2400" dirty="0"/>
          </a:p>
          <a:p>
            <a:pPr marL="0" indent="0">
              <a:spcBef>
                <a:spcPct val="10000"/>
              </a:spcBef>
              <a:buFont typeface="Wingdings" pitchFamily="2" charset="2"/>
              <a:buNone/>
            </a:pPr>
            <a:endParaRPr lang="zh-CN" altLang="en-US" sz="2400" dirty="0"/>
          </a:p>
          <a:p>
            <a:pPr marL="0" indent="0">
              <a:spcBef>
                <a:spcPct val="10000"/>
              </a:spcBef>
              <a:buFont typeface="Wingdings" pitchFamily="2" charset="2"/>
              <a:buNone/>
            </a:pPr>
            <a:endParaRPr lang="zh-CN" altLang="en-US" sz="2400" dirty="0"/>
          </a:p>
          <a:p>
            <a:pPr marL="0" indent="0">
              <a:spcBef>
                <a:spcPct val="10000"/>
              </a:spcBef>
              <a:buFont typeface="Wingdings" pitchFamily="2" charset="2"/>
              <a:buNone/>
            </a:pPr>
            <a:r>
              <a:rPr lang="zh-CN" altLang="en-US" sz="2400" dirty="0"/>
              <a:t>假设计算机的时钟率为</a:t>
            </a:r>
            <a:r>
              <a:rPr lang="en-US" altLang="zh-CN" sz="2400" dirty="0"/>
              <a:t>4GHz</a:t>
            </a:r>
            <a:r>
              <a:rPr lang="zh-CN" altLang="en-US" sz="2400" dirty="0"/>
              <a:t>，问：</a:t>
            </a:r>
          </a:p>
          <a:p>
            <a:pPr marL="0" indent="0">
              <a:spcBef>
                <a:spcPct val="10000"/>
              </a:spcBef>
              <a:buFont typeface="Wingdings" pitchFamily="2" charset="2"/>
              <a:buNone/>
            </a:pPr>
            <a:r>
              <a:rPr lang="zh-CN" altLang="en-US" sz="2400" dirty="0">
                <a:solidFill>
                  <a:srgbClr val="006600"/>
                </a:solidFill>
                <a:ea typeface="宋体" pitchFamily="2" charset="-122"/>
              </a:rPr>
              <a:t>① </a:t>
            </a:r>
            <a:r>
              <a:rPr lang="zh-CN" altLang="en-US" sz="2400" dirty="0"/>
              <a:t>根据</a:t>
            </a:r>
            <a:r>
              <a:rPr lang="en-US" altLang="zh-CN" sz="2400" dirty="0"/>
              <a:t>MIPS</a:t>
            </a:r>
            <a:r>
              <a:rPr lang="zh-CN" altLang="en-US" sz="2400" dirty="0"/>
              <a:t>，由哪个编译器生成的代码序列执行得更快？</a:t>
            </a:r>
          </a:p>
          <a:p>
            <a:pPr marL="0" indent="0">
              <a:spcBef>
                <a:spcPct val="10000"/>
              </a:spcBef>
              <a:buFont typeface="Wingdings" pitchFamily="2" charset="2"/>
              <a:buNone/>
            </a:pPr>
            <a:r>
              <a:rPr lang="zh-CN" altLang="en-US" sz="2400" dirty="0">
                <a:solidFill>
                  <a:srgbClr val="006600"/>
                </a:solidFill>
                <a:ea typeface="宋体" pitchFamily="2" charset="-122"/>
              </a:rPr>
              <a:t>② </a:t>
            </a:r>
            <a:r>
              <a:rPr lang="zh-CN" altLang="en-US" sz="2400" dirty="0"/>
              <a:t>根据执行时间，由哪个编译器生成的代码序列执行得更快？</a:t>
            </a:r>
          </a:p>
        </p:txBody>
      </p:sp>
      <p:graphicFrame>
        <p:nvGraphicFramePr>
          <p:cNvPr id="1212634" name="Group 218"/>
          <p:cNvGraphicFramePr>
            <a:graphicFrameLocks noGrp="1"/>
          </p:cNvGraphicFramePr>
          <p:nvPr/>
        </p:nvGraphicFramePr>
        <p:xfrm>
          <a:off x="4716463" y="908050"/>
          <a:ext cx="3598862" cy="1188720"/>
        </p:xfrm>
        <a:graphic>
          <a:graphicData uri="http://schemas.openxmlformats.org/drawingml/2006/table">
            <a:tbl>
              <a:tblPr/>
              <a:tblGrid>
                <a:gridCol w="1312862">
                  <a:extLst>
                    <a:ext uri="{9D8B030D-6E8A-4147-A177-3AD203B41FA5}">
                      <a16:colId xmlns:a16="http://schemas.microsoft.com/office/drawing/2014/main" val="20000"/>
                    </a:ext>
                  </a:extLst>
                </a:gridCol>
                <a:gridCol w="746125">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77875">
                  <a:extLst>
                    <a:ext uri="{9D8B030D-6E8A-4147-A177-3AD203B41FA5}">
                      <a16:colId xmlns:a16="http://schemas.microsoft.com/office/drawing/2014/main" val="20003"/>
                    </a:ext>
                  </a:extLst>
                </a:gridCol>
              </a:tblGrid>
              <a:tr h="244475">
                <a:tc rowSpan="2">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zh-CN" altLang="en-US" sz="2000" b="1" i="0" u="none" strike="noStrike" cap="none" normalizeH="0" baseline="0" dirty="0">
                          <a:ln>
                            <a:noFill/>
                          </a:ln>
                          <a:solidFill>
                            <a:srgbClr val="0000FF"/>
                          </a:solidFill>
                          <a:effectLst/>
                          <a:latin typeface="Times New Roman" pitchFamily="18" charset="0"/>
                          <a:ea typeface="楷体" panose="02010609060101010101" pitchFamily="49" charset="-122"/>
                        </a:rPr>
                        <a:t>时钟率为</a:t>
                      </a:r>
                      <a:br>
                        <a:rPr kumimoji="0" lang="zh-CN" altLang="en-US" sz="2000" b="1" i="0" u="none" strike="noStrike" cap="none" normalizeH="0" baseline="0" dirty="0">
                          <a:ln>
                            <a:noFill/>
                          </a:ln>
                          <a:solidFill>
                            <a:srgbClr val="0000FF"/>
                          </a:solidFill>
                          <a:effectLst/>
                          <a:latin typeface="Times New Roman" pitchFamily="18" charset="0"/>
                          <a:ea typeface="楷体" panose="02010609060101010101" pitchFamily="49" charset="-122"/>
                        </a:rPr>
                      </a:br>
                      <a:r>
                        <a:rPr kumimoji="0" lang="en-US" altLang="zh-CN" sz="2000" b="1" i="0" u="none" strike="noStrike" cap="none" normalizeH="0" baseline="0" dirty="0">
                          <a:ln>
                            <a:noFill/>
                          </a:ln>
                          <a:solidFill>
                            <a:srgbClr val="0000FF"/>
                          </a:solidFill>
                          <a:effectLst/>
                          <a:latin typeface="Times New Roman" pitchFamily="18" charset="0"/>
                          <a:ea typeface="楷体" panose="02010609060101010101" pitchFamily="49" charset="-122"/>
                        </a:rPr>
                        <a:t>4GHz</a:t>
                      </a:r>
                      <a:endParaRPr kumimoji="0" lang="zh-CN" altLang="en-US" sz="2000" b="1" i="0" u="none" strike="noStrike" cap="none" normalizeH="0" baseline="0" dirty="0">
                        <a:ln>
                          <a:noFill/>
                        </a:ln>
                        <a:solidFill>
                          <a:srgbClr val="0000FF"/>
                        </a:solidFill>
                        <a:effectLst/>
                        <a:latin typeface="Times New Roman" pitchFamily="18" charset="0"/>
                        <a:ea typeface="楷体" panose="02010609060101010101"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每类指令的</a:t>
                      </a:r>
                      <a:r>
                        <a:rPr kumimoji="1" lang="en-US" altLang="zh-CN" sz="2000" b="1" i="1"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CPI</a:t>
                      </a:r>
                      <a:endPar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444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B</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C</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1"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CPI</a:t>
                      </a:r>
                      <a:endPar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3</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212633" name="Group 217"/>
          <p:cNvGraphicFramePr>
            <a:graphicFrameLocks noGrp="1"/>
          </p:cNvGraphicFramePr>
          <p:nvPr/>
        </p:nvGraphicFramePr>
        <p:xfrm>
          <a:off x="3635375" y="2781300"/>
          <a:ext cx="4681538" cy="1584960"/>
        </p:xfrm>
        <a:graphic>
          <a:graphicData uri="http://schemas.openxmlformats.org/drawingml/2006/table">
            <a:tbl>
              <a:tblPr/>
              <a:tblGrid>
                <a:gridCol w="1244600">
                  <a:extLst>
                    <a:ext uri="{9D8B030D-6E8A-4147-A177-3AD203B41FA5}">
                      <a16:colId xmlns:a16="http://schemas.microsoft.com/office/drawing/2014/main" val="20000"/>
                    </a:ext>
                  </a:extLst>
                </a:gridCol>
                <a:gridCol w="1050925">
                  <a:extLst>
                    <a:ext uri="{9D8B030D-6E8A-4147-A177-3AD203B41FA5}">
                      <a16:colId xmlns:a16="http://schemas.microsoft.com/office/drawing/2014/main" val="20001"/>
                    </a:ext>
                  </a:extLst>
                </a:gridCol>
                <a:gridCol w="1073150">
                  <a:extLst>
                    <a:ext uri="{9D8B030D-6E8A-4147-A177-3AD203B41FA5}">
                      <a16:colId xmlns:a16="http://schemas.microsoft.com/office/drawing/2014/main" val="20002"/>
                    </a:ext>
                  </a:extLst>
                </a:gridCol>
                <a:gridCol w="1312863">
                  <a:extLst>
                    <a:ext uri="{9D8B030D-6E8A-4147-A177-3AD203B41FA5}">
                      <a16:colId xmlns:a16="http://schemas.microsoft.com/office/drawing/2014/main" val="20003"/>
                    </a:ext>
                  </a:extLst>
                </a:gridCol>
              </a:tblGrid>
              <a:tr h="244475">
                <a:tc rowSpan="2">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1" i="0" u="none" strike="noStrike" cap="none" normalizeH="0" baseline="0" dirty="0">
                          <a:ln>
                            <a:noFill/>
                          </a:ln>
                          <a:solidFill>
                            <a:srgbClr val="0000FF"/>
                          </a:solidFill>
                          <a:effectLst/>
                          <a:latin typeface="Times New Roman" pitchFamily="18" charset="0"/>
                          <a:ea typeface="楷体" panose="02010609060101010101" pitchFamily="49" charset="-122"/>
                        </a:rPr>
                        <a:t>时钟率为</a:t>
                      </a:r>
                      <a:br>
                        <a:rPr kumimoji="0" lang="zh-CN" altLang="en-US" sz="2000" b="1" i="0" u="none" strike="noStrike" cap="none" normalizeH="0" baseline="0" dirty="0">
                          <a:ln>
                            <a:noFill/>
                          </a:ln>
                          <a:solidFill>
                            <a:srgbClr val="0000FF"/>
                          </a:solidFill>
                          <a:effectLst/>
                          <a:latin typeface="Times New Roman" pitchFamily="18" charset="0"/>
                          <a:ea typeface="楷体" panose="02010609060101010101" pitchFamily="49" charset="-122"/>
                        </a:rPr>
                      </a:br>
                      <a:r>
                        <a:rPr kumimoji="0" lang="en-US" altLang="zh-CN" sz="2000" b="1" i="0" u="none" strike="noStrike" cap="none" normalizeH="0" baseline="0" dirty="0">
                          <a:ln>
                            <a:noFill/>
                          </a:ln>
                          <a:solidFill>
                            <a:srgbClr val="0000FF"/>
                          </a:solidFill>
                          <a:effectLst/>
                          <a:latin typeface="Times New Roman" pitchFamily="18" charset="0"/>
                          <a:ea typeface="楷体" panose="02010609060101010101" pitchFamily="49" charset="-122"/>
                        </a:rPr>
                        <a:t>4GHz</a:t>
                      </a:r>
                      <a:endParaRPr kumimoji="0" lang="zh-CN" altLang="en-US" sz="2000" b="1" i="0" u="none" strike="noStrike" cap="none" normalizeH="0" baseline="0" dirty="0">
                        <a:ln>
                          <a:noFill/>
                        </a:ln>
                        <a:solidFill>
                          <a:srgbClr val="0000FF"/>
                        </a:solidFill>
                        <a:effectLst/>
                        <a:latin typeface="Times New Roman" pitchFamily="18" charset="0"/>
                        <a:ea typeface="楷体" panose="02010609060101010101"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每类指令的指令数（</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×10</a:t>
                      </a:r>
                      <a:r>
                        <a:rPr kumimoji="1" lang="en-US" altLang="zh-CN" sz="20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9</a:t>
                      </a: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444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B</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C</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编译器</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5</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编译器</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10</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灯片编号占位符 4"/>
          <p:cNvSpPr>
            <a:spLocks noGrp="1"/>
          </p:cNvSpPr>
          <p:nvPr>
            <p:ph type="sldNum" sz="quarter" idx="11"/>
          </p:nvPr>
        </p:nvSpPr>
        <p:spPr/>
        <p:txBody>
          <a:bodyPr/>
          <a:lstStyle/>
          <a:p>
            <a:fld id="{1A0C6087-E1F9-41A3-93D0-FA2F287DC73F}" type="slidenum">
              <a:rPr lang="zh-CN" altLang="en-US"/>
              <a:pPr/>
              <a:t>13</a:t>
            </a:fld>
            <a:endParaRPr lang="en-US" altLang="zh-CN"/>
          </a:p>
        </p:txBody>
      </p:sp>
      <p:sp>
        <p:nvSpPr>
          <p:cNvPr id="1096706" name="Rectangle 2"/>
          <p:cNvSpPr>
            <a:spLocks noGrp="1" noChangeArrowheads="1"/>
          </p:cNvSpPr>
          <p:nvPr>
            <p:ph type="title"/>
          </p:nvPr>
        </p:nvSpPr>
        <p:spPr/>
        <p:txBody>
          <a:bodyPr/>
          <a:lstStyle/>
          <a:p>
            <a:r>
              <a:rPr lang="en-US" altLang="zh-CN" dirty="0"/>
              <a:t>6.1.3  </a:t>
            </a:r>
            <a:r>
              <a:rPr lang="zh-CN" altLang="en-US" dirty="0"/>
              <a:t>某简化</a:t>
            </a:r>
            <a:r>
              <a:rPr lang="en-US" altLang="zh-CN" dirty="0"/>
              <a:t>CPU</a:t>
            </a:r>
            <a:r>
              <a:rPr lang="zh-CN" altLang="en-US" dirty="0"/>
              <a:t>的功能与结构</a:t>
            </a:r>
          </a:p>
        </p:txBody>
      </p:sp>
      <p:sp>
        <p:nvSpPr>
          <p:cNvPr id="1096707" name="Rectangle 3"/>
          <p:cNvSpPr>
            <a:spLocks noGrp="1" noChangeArrowheads="1"/>
          </p:cNvSpPr>
          <p:nvPr>
            <p:ph type="body" idx="1"/>
          </p:nvPr>
        </p:nvSpPr>
        <p:spPr>
          <a:xfrm>
            <a:off x="107504" y="837307"/>
            <a:ext cx="1018456" cy="5327997"/>
          </a:xfrm>
        </p:spPr>
        <p:txBody>
          <a:bodyPr/>
          <a:lstStyle/>
          <a:p>
            <a:pPr marL="0" indent="0" algn="ctr">
              <a:buNone/>
            </a:pPr>
            <a:r>
              <a:rPr lang="zh-CN" altLang="en-US"/>
              <a:t>简</a:t>
            </a:r>
            <a:endParaRPr lang="en-US" altLang="zh-CN"/>
          </a:p>
          <a:p>
            <a:pPr marL="0" indent="0" algn="ctr">
              <a:buNone/>
            </a:pPr>
            <a:r>
              <a:rPr lang="zh-CN" altLang="en-US"/>
              <a:t>化</a:t>
            </a:r>
            <a:endParaRPr lang="en-US" altLang="zh-CN"/>
          </a:p>
          <a:p>
            <a:pPr marL="0" indent="0" algn="ctr">
              <a:buNone/>
            </a:pPr>
            <a:r>
              <a:rPr lang="zh-CN" altLang="en-US"/>
              <a:t>的</a:t>
            </a:r>
            <a:endParaRPr lang="en-US" altLang="zh-CN"/>
          </a:p>
          <a:p>
            <a:pPr marL="0" indent="0" algn="ctr">
              <a:buNone/>
            </a:pPr>
            <a:r>
              <a:rPr lang="zh-CN" altLang="en-US"/>
              <a:t>单</a:t>
            </a:r>
            <a:endParaRPr lang="en-US" altLang="zh-CN"/>
          </a:p>
          <a:p>
            <a:pPr marL="0" indent="0" algn="ctr">
              <a:buNone/>
            </a:pPr>
            <a:r>
              <a:rPr lang="zh-CN" altLang="en-US"/>
              <a:t>总</a:t>
            </a:r>
            <a:endParaRPr lang="en-US" altLang="zh-CN"/>
          </a:p>
          <a:p>
            <a:pPr marL="0" indent="0" algn="ctr">
              <a:buNone/>
            </a:pPr>
            <a:r>
              <a:rPr lang="zh-CN" altLang="en-US"/>
              <a:t>线</a:t>
            </a:r>
            <a:endParaRPr lang="en-US" altLang="zh-CN"/>
          </a:p>
          <a:p>
            <a:pPr marL="0" indent="0" algn="ctr">
              <a:buNone/>
            </a:pPr>
            <a:r>
              <a:rPr lang="zh-CN" altLang="en-US"/>
              <a:t>结</a:t>
            </a:r>
            <a:endParaRPr lang="en-US" altLang="zh-CN"/>
          </a:p>
          <a:p>
            <a:pPr marL="0" indent="0" algn="ctr">
              <a:buNone/>
            </a:pPr>
            <a:r>
              <a:rPr lang="zh-CN" altLang="en-US"/>
              <a:t>构</a:t>
            </a:r>
            <a:endParaRPr lang="en-US" altLang="zh-CN"/>
          </a:p>
          <a:p>
            <a:pPr marL="0" indent="0" algn="ctr">
              <a:buNone/>
            </a:pPr>
            <a:r>
              <a:rPr lang="zh-CN" altLang="en-US"/>
              <a:t>的</a:t>
            </a:r>
            <a:endParaRPr lang="en-US" altLang="zh-CN"/>
          </a:p>
          <a:p>
            <a:pPr marL="0" indent="0" algn="ctr">
              <a:buNone/>
            </a:pPr>
            <a:r>
              <a:rPr lang="en-US" altLang="zh-CN"/>
              <a:t>CPU</a:t>
            </a:r>
            <a:endParaRPr lang="zh-CN" altLang="en-US"/>
          </a:p>
        </p:txBody>
      </p:sp>
      <p:sp>
        <p:nvSpPr>
          <p:cNvPr id="1096712" name="Text Box 8"/>
          <p:cNvSpPr txBox="1">
            <a:spLocks noChangeAspect="1" noChangeArrowheads="1"/>
          </p:cNvSpPr>
          <p:nvPr/>
        </p:nvSpPr>
        <p:spPr bwMode="auto">
          <a:xfrm>
            <a:off x="755576" y="6381328"/>
            <a:ext cx="6120680" cy="369332"/>
          </a:xfrm>
          <a:prstGeom prst="rect">
            <a:avLst/>
          </a:prstGeom>
          <a:noFill/>
          <a:ln w="9525">
            <a:noFill/>
            <a:miter lim="800000"/>
            <a:headEnd/>
            <a:tailEnd/>
          </a:ln>
        </p:spPr>
        <p:txBody>
          <a:bodyPr wrap="square" lIns="0" tIns="0" rIns="0" bIns="0">
            <a:spAutoFit/>
          </a:bodyPr>
          <a:lstStyle/>
          <a:p>
            <a:r>
              <a:rPr lang="zh-CN" altLang="en-US">
                <a:solidFill>
                  <a:schemeClr val="bg2"/>
                </a:solidFill>
              </a:rPr>
              <a:t>图</a:t>
            </a:r>
            <a:r>
              <a:rPr lang="en-US" altLang="zh-CN">
                <a:solidFill>
                  <a:schemeClr val="bg2"/>
                </a:solidFill>
              </a:rPr>
              <a:t>6.2  </a:t>
            </a:r>
            <a:r>
              <a:rPr lang="zh-CN" altLang="en-US">
                <a:solidFill>
                  <a:schemeClr val="bg2"/>
                </a:solidFill>
              </a:rPr>
              <a:t>单总线数据通路</a:t>
            </a:r>
            <a:r>
              <a:rPr lang="en-US" altLang="zh-CN">
                <a:solidFill>
                  <a:schemeClr val="bg2"/>
                </a:solidFill>
              </a:rPr>
              <a:t>CPU</a:t>
            </a:r>
            <a:r>
              <a:rPr lang="zh-CN" altLang="en-US">
                <a:solidFill>
                  <a:schemeClr val="bg2"/>
                </a:solidFill>
              </a:rPr>
              <a:t>内部结构图</a:t>
            </a:r>
            <a:endParaRPr lang="zh-CN" altLang="en-US" sz="4800">
              <a:solidFill>
                <a:schemeClr val="bg2"/>
              </a:solidFill>
            </a:endParaRPr>
          </a:p>
        </p:txBody>
      </p:sp>
      <p:grpSp>
        <p:nvGrpSpPr>
          <p:cNvPr id="4" name="组合 3">
            <a:extLst>
              <a:ext uri="{FF2B5EF4-FFF2-40B4-BE49-F238E27FC236}">
                <a16:creationId xmlns:a16="http://schemas.microsoft.com/office/drawing/2014/main" id="{E79257B4-8563-436A-9365-F6BD16FF91B5}"/>
              </a:ext>
            </a:extLst>
          </p:cNvPr>
          <p:cNvGrpSpPr/>
          <p:nvPr/>
        </p:nvGrpSpPr>
        <p:grpSpPr>
          <a:xfrm>
            <a:off x="1043608" y="620688"/>
            <a:ext cx="7767898" cy="5688632"/>
            <a:chOff x="1043608" y="620688"/>
            <a:chExt cx="7767898" cy="5688632"/>
          </a:xfrm>
        </p:grpSpPr>
        <p:sp>
          <p:nvSpPr>
            <p:cNvPr id="80" name="Text Box 29"/>
            <p:cNvSpPr txBox="1">
              <a:spLocks noChangeAspect="1" noChangeArrowheads="1"/>
            </p:cNvSpPr>
            <p:nvPr/>
          </p:nvSpPr>
          <p:spPr bwMode="auto">
            <a:xfrm>
              <a:off x="1043608" y="620688"/>
              <a:ext cx="5544616" cy="5688632"/>
            </a:xfrm>
            <a:prstGeom prst="rect">
              <a:avLst/>
            </a:prstGeom>
            <a:noFill/>
            <a:ln w="19050">
              <a:solidFill>
                <a:srgbClr val="0000FF"/>
              </a:solidFill>
              <a:prstDash val="dash"/>
              <a:miter lim="800000"/>
              <a:headEnd/>
              <a:tailEnd/>
            </a:ln>
          </p:spPr>
          <p:txBody>
            <a:bodyPr/>
            <a:lstStyle/>
            <a:p>
              <a:pPr algn="just"/>
              <a:r>
                <a:rPr lang="en-US" altLang="zh-CN">
                  <a:solidFill>
                    <a:srgbClr val="0000FF"/>
                  </a:solidFill>
                </a:rPr>
                <a:t>CPU</a:t>
              </a:r>
              <a:endParaRPr lang="en-US" altLang="zh-CN" sz="4800">
                <a:solidFill>
                  <a:srgbClr val="0000FF"/>
                </a:solidFill>
              </a:endParaRPr>
            </a:p>
          </p:txBody>
        </p:sp>
        <p:sp>
          <p:nvSpPr>
            <p:cNvPr id="1096710" name="Text Box 6"/>
            <p:cNvSpPr txBox="1">
              <a:spLocks noChangeAspect="1" noChangeArrowheads="1"/>
            </p:cNvSpPr>
            <p:nvPr/>
          </p:nvSpPr>
          <p:spPr bwMode="auto">
            <a:xfrm>
              <a:off x="2951960" y="5156371"/>
              <a:ext cx="1394613" cy="276999"/>
            </a:xfrm>
            <a:prstGeom prst="rect">
              <a:avLst/>
            </a:prstGeom>
            <a:noFill/>
            <a:ln w="9525">
              <a:noFill/>
              <a:miter lim="800000"/>
              <a:headEnd/>
              <a:tailEnd/>
            </a:ln>
          </p:spPr>
          <p:txBody>
            <a:bodyPr wrap="none" lIns="0" tIns="0" rIns="0" bIns="0">
              <a:spAutoFit/>
            </a:bodyPr>
            <a:lstStyle/>
            <a:p>
              <a:pPr algn="just"/>
              <a:r>
                <a:rPr lang="zh-CN" altLang="en-US" sz="1800">
                  <a:solidFill>
                    <a:srgbClr val="C00000"/>
                  </a:solidFill>
                </a:rPr>
                <a:t>内部控制信号</a:t>
              </a:r>
            </a:p>
          </p:txBody>
        </p:sp>
        <p:sp>
          <p:nvSpPr>
            <p:cNvPr id="1096715" name="Text Box 11"/>
            <p:cNvSpPr txBox="1">
              <a:spLocks noChangeAspect="1" noChangeArrowheads="1"/>
            </p:cNvSpPr>
            <p:nvPr/>
          </p:nvSpPr>
          <p:spPr bwMode="auto">
            <a:xfrm>
              <a:off x="4631929" y="692696"/>
              <a:ext cx="1858963" cy="4204146"/>
            </a:xfrm>
            <a:prstGeom prst="rect">
              <a:avLst/>
            </a:prstGeom>
            <a:noFill/>
            <a:ln w="19050">
              <a:solidFill>
                <a:srgbClr val="FF0000"/>
              </a:solidFill>
              <a:prstDash val="dash"/>
              <a:miter lim="800000"/>
              <a:headEnd/>
              <a:tailEnd/>
            </a:ln>
          </p:spPr>
          <p:txBody>
            <a:bodyPr/>
            <a:lstStyle/>
            <a:p>
              <a:pPr algn="just"/>
              <a:r>
                <a:rPr lang="zh-CN" altLang="en-US" sz="2000">
                  <a:solidFill>
                    <a:srgbClr val="C00000"/>
                  </a:solidFill>
                </a:rPr>
                <a:t>寄存器组</a:t>
              </a:r>
              <a:endParaRPr lang="zh-CN" altLang="en-US" sz="4400">
                <a:solidFill>
                  <a:srgbClr val="C00000"/>
                </a:solidFill>
              </a:endParaRPr>
            </a:p>
          </p:txBody>
        </p:sp>
        <p:sp>
          <p:nvSpPr>
            <p:cNvPr id="1096716" name="Text Box 12"/>
            <p:cNvSpPr txBox="1">
              <a:spLocks noChangeAspect="1" noChangeArrowheads="1"/>
            </p:cNvSpPr>
            <p:nvPr/>
          </p:nvSpPr>
          <p:spPr bwMode="auto">
            <a:xfrm>
              <a:off x="4817825" y="1162698"/>
              <a:ext cx="1487170" cy="322086"/>
            </a:xfrm>
            <a:prstGeom prst="rect">
              <a:avLst/>
            </a:prstGeom>
            <a:solidFill>
              <a:srgbClr val="FFCCFF"/>
            </a:solidFill>
            <a:ln w="19050">
              <a:solidFill>
                <a:srgbClr val="000000"/>
              </a:solidFill>
              <a:miter lim="800000"/>
              <a:headEnd/>
              <a:tailEnd/>
            </a:ln>
          </p:spPr>
          <p:txBody>
            <a:bodyPr tIns="0" bIns="0" anchor="ctr"/>
            <a:lstStyle/>
            <a:p>
              <a:r>
                <a:rPr lang="en-US" altLang="zh-CN" sz="1800"/>
                <a:t>R0</a:t>
              </a:r>
              <a:endParaRPr lang="en-US" altLang="zh-CN" sz="4000"/>
            </a:p>
          </p:txBody>
        </p:sp>
        <p:sp>
          <p:nvSpPr>
            <p:cNvPr id="1096717" name="Text Box 13"/>
            <p:cNvSpPr txBox="1">
              <a:spLocks noChangeAspect="1" noChangeArrowheads="1"/>
            </p:cNvSpPr>
            <p:nvPr/>
          </p:nvSpPr>
          <p:spPr bwMode="auto">
            <a:xfrm>
              <a:off x="4817825" y="1998067"/>
              <a:ext cx="1487170" cy="322086"/>
            </a:xfrm>
            <a:prstGeom prst="rect">
              <a:avLst/>
            </a:prstGeom>
            <a:solidFill>
              <a:srgbClr val="FFCCFF"/>
            </a:solidFill>
            <a:ln w="19050">
              <a:solidFill>
                <a:srgbClr val="000000"/>
              </a:solidFill>
              <a:miter lim="800000"/>
              <a:headEnd/>
              <a:tailEnd/>
            </a:ln>
          </p:spPr>
          <p:txBody>
            <a:bodyPr tIns="0" bIns="0" anchor="ctr"/>
            <a:lstStyle/>
            <a:p>
              <a:r>
                <a:rPr lang="en-US" altLang="zh-CN" sz="1800"/>
                <a:t>Rn-1</a:t>
              </a:r>
              <a:endParaRPr lang="en-US" altLang="zh-CN" sz="4000"/>
            </a:p>
          </p:txBody>
        </p:sp>
        <p:sp>
          <p:nvSpPr>
            <p:cNvPr id="1096718" name="Text Box 14"/>
            <p:cNvSpPr txBox="1">
              <a:spLocks noChangeAspect="1" noChangeArrowheads="1"/>
            </p:cNvSpPr>
            <p:nvPr/>
          </p:nvSpPr>
          <p:spPr bwMode="auto">
            <a:xfrm>
              <a:off x="4817825" y="2481196"/>
              <a:ext cx="1487170" cy="322086"/>
            </a:xfrm>
            <a:prstGeom prst="rect">
              <a:avLst/>
            </a:prstGeom>
            <a:solidFill>
              <a:srgbClr val="FFCC99"/>
            </a:solidFill>
            <a:ln w="19050">
              <a:solidFill>
                <a:srgbClr val="000000"/>
              </a:solidFill>
              <a:miter lim="800000"/>
              <a:headEnd/>
              <a:tailEnd/>
            </a:ln>
          </p:spPr>
          <p:txBody>
            <a:bodyPr tIns="0" bIns="0" anchor="ctr"/>
            <a:lstStyle/>
            <a:p>
              <a:r>
                <a:rPr lang="en-US" altLang="zh-CN" sz="1800"/>
                <a:t>SP</a:t>
              </a:r>
              <a:endParaRPr lang="en-US" altLang="zh-CN" sz="4000"/>
            </a:p>
          </p:txBody>
        </p:sp>
        <p:sp>
          <p:nvSpPr>
            <p:cNvPr id="1096719" name="Text Box 15"/>
            <p:cNvSpPr txBox="1">
              <a:spLocks noChangeAspect="1" noChangeArrowheads="1"/>
            </p:cNvSpPr>
            <p:nvPr/>
          </p:nvSpPr>
          <p:spPr bwMode="auto">
            <a:xfrm>
              <a:off x="4817825" y="2964326"/>
              <a:ext cx="1487170" cy="322086"/>
            </a:xfrm>
            <a:prstGeom prst="rect">
              <a:avLst/>
            </a:prstGeom>
            <a:solidFill>
              <a:srgbClr val="FFCC99"/>
            </a:solidFill>
            <a:ln w="19050">
              <a:solidFill>
                <a:srgbClr val="000000"/>
              </a:solidFill>
              <a:miter lim="800000"/>
              <a:headEnd/>
              <a:tailEnd/>
            </a:ln>
          </p:spPr>
          <p:txBody>
            <a:bodyPr tIns="0" bIns="0" anchor="ctr"/>
            <a:lstStyle/>
            <a:p>
              <a:r>
                <a:rPr lang="en-US" altLang="zh-CN" sz="1800" dirty="0">
                  <a:latin typeface="宋体" panose="02010600030101010101" pitchFamily="2" charset="-122"/>
                </a:rPr>
                <a:t>(</a:t>
              </a:r>
              <a:r>
                <a:rPr lang="en-US" altLang="zh-CN" sz="1800" dirty="0"/>
                <a:t>M</a:t>
              </a:r>
              <a:r>
                <a:rPr lang="en-US" altLang="zh-CN" sz="1800" dirty="0">
                  <a:latin typeface="宋体" panose="02010600030101010101" pitchFamily="2" charset="-122"/>
                </a:rPr>
                <a:t>)</a:t>
              </a:r>
              <a:r>
                <a:rPr lang="en-US" altLang="zh-CN" sz="1800" dirty="0"/>
                <a:t>DR</a:t>
              </a:r>
              <a:endParaRPr lang="en-US" altLang="zh-CN" sz="4000" dirty="0"/>
            </a:p>
          </p:txBody>
        </p:sp>
        <p:sp>
          <p:nvSpPr>
            <p:cNvPr id="1096720" name="Text Box 16"/>
            <p:cNvSpPr txBox="1">
              <a:spLocks noChangeAspect="1" noChangeArrowheads="1"/>
            </p:cNvSpPr>
            <p:nvPr/>
          </p:nvSpPr>
          <p:spPr bwMode="auto">
            <a:xfrm>
              <a:off x="4817825" y="3447455"/>
              <a:ext cx="1487170" cy="322086"/>
            </a:xfrm>
            <a:prstGeom prst="rect">
              <a:avLst/>
            </a:prstGeom>
            <a:solidFill>
              <a:srgbClr val="FFCC99"/>
            </a:solidFill>
            <a:ln w="19050">
              <a:solidFill>
                <a:srgbClr val="000000"/>
              </a:solidFill>
              <a:miter lim="800000"/>
              <a:headEnd/>
              <a:tailEnd/>
            </a:ln>
          </p:spPr>
          <p:txBody>
            <a:bodyPr tIns="0" bIns="0" anchor="ctr"/>
            <a:lstStyle/>
            <a:p>
              <a:r>
                <a:rPr lang="en-US" altLang="zh-CN" sz="1800" dirty="0">
                  <a:latin typeface="宋体" panose="02010600030101010101" pitchFamily="2" charset="-122"/>
                </a:rPr>
                <a:t>(</a:t>
              </a:r>
              <a:r>
                <a:rPr lang="en-US" altLang="zh-CN" sz="1800" dirty="0"/>
                <a:t>M</a:t>
              </a:r>
              <a:r>
                <a:rPr lang="en-US" altLang="zh-CN" sz="1800" dirty="0">
                  <a:latin typeface="宋体" panose="02010600030101010101" pitchFamily="2" charset="-122"/>
                </a:rPr>
                <a:t>)</a:t>
              </a:r>
              <a:r>
                <a:rPr lang="en-US" altLang="zh-CN" sz="1800" dirty="0"/>
                <a:t>AR</a:t>
              </a:r>
              <a:endParaRPr lang="en-US" altLang="zh-CN" sz="4000" dirty="0"/>
            </a:p>
          </p:txBody>
        </p:sp>
        <p:sp>
          <p:nvSpPr>
            <p:cNvPr id="1096721" name="Text Box 17"/>
            <p:cNvSpPr txBox="1">
              <a:spLocks noChangeAspect="1" noChangeArrowheads="1"/>
            </p:cNvSpPr>
            <p:nvPr/>
          </p:nvSpPr>
          <p:spPr bwMode="auto">
            <a:xfrm>
              <a:off x="4817825" y="3930584"/>
              <a:ext cx="1487170" cy="322086"/>
            </a:xfrm>
            <a:prstGeom prst="rect">
              <a:avLst/>
            </a:prstGeom>
            <a:solidFill>
              <a:srgbClr val="FFCC99"/>
            </a:solidFill>
            <a:ln w="19050">
              <a:solidFill>
                <a:srgbClr val="000000"/>
              </a:solidFill>
              <a:miter lim="800000"/>
              <a:headEnd/>
              <a:tailEnd/>
            </a:ln>
          </p:spPr>
          <p:txBody>
            <a:bodyPr tIns="0" bIns="0" anchor="ctr"/>
            <a:lstStyle/>
            <a:p>
              <a:r>
                <a:rPr lang="en-US" altLang="zh-CN" sz="1800"/>
                <a:t>PC</a:t>
              </a:r>
              <a:endParaRPr lang="en-US" altLang="zh-CN" sz="4000"/>
            </a:p>
          </p:txBody>
        </p:sp>
        <p:sp>
          <p:nvSpPr>
            <p:cNvPr id="1096722" name="Text Box 18"/>
            <p:cNvSpPr txBox="1">
              <a:spLocks noChangeAspect="1" noChangeArrowheads="1"/>
            </p:cNvSpPr>
            <p:nvPr/>
          </p:nvSpPr>
          <p:spPr bwMode="auto">
            <a:xfrm>
              <a:off x="4817825" y="4413713"/>
              <a:ext cx="1487170" cy="322086"/>
            </a:xfrm>
            <a:prstGeom prst="rect">
              <a:avLst/>
            </a:prstGeom>
            <a:solidFill>
              <a:srgbClr val="FFCC99"/>
            </a:solidFill>
            <a:ln w="19050">
              <a:solidFill>
                <a:srgbClr val="000000"/>
              </a:solidFill>
              <a:miter lim="800000"/>
              <a:headEnd/>
              <a:tailEnd/>
            </a:ln>
          </p:spPr>
          <p:txBody>
            <a:bodyPr tIns="0" bIns="0" anchor="ctr"/>
            <a:lstStyle/>
            <a:p>
              <a:r>
                <a:rPr lang="en-US" altLang="zh-CN" sz="1800"/>
                <a:t>IR</a:t>
              </a:r>
              <a:endParaRPr lang="en-US" altLang="zh-CN" sz="4000"/>
            </a:p>
          </p:txBody>
        </p:sp>
        <p:sp>
          <p:nvSpPr>
            <p:cNvPr id="1096723" name="Line 19"/>
            <p:cNvSpPr>
              <a:spLocks noChangeAspect="1" noChangeShapeType="1"/>
            </p:cNvSpPr>
            <p:nvPr/>
          </p:nvSpPr>
          <p:spPr bwMode="auto">
            <a:xfrm>
              <a:off x="5561411" y="1594746"/>
              <a:ext cx="0" cy="322086"/>
            </a:xfrm>
            <a:prstGeom prst="line">
              <a:avLst/>
            </a:prstGeom>
            <a:noFill/>
            <a:ln w="38100">
              <a:solidFill>
                <a:srgbClr val="000000"/>
              </a:solidFill>
              <a:prstDash val="sysDot"/>
              <a:round/>
              <a:headEnd/>
              <a:tailEnd/>
            </a:ln>
          </p:spPr>
          <p:txBody>
            <a:bodyPr/>
            <a:lstStyle/>
            <a:p>
              <a:endParaRPr lang="zh-CN" altLang="en-US"/>
            </a:p>
          </p:txBody>
        </p:sp>
        <p:sp>
          <p:nvSpPr>
            <p:cNvPr id="1096725" name="Text Box 21"/>
            <p:cNvSpPr txBox="1">
              <a:spLocks noChangeAspect="1" noChangeArrowheads="1"/>
            </p:cNvSpPr>
            <p:nvPr/>
          </p:nvSpPr>
          <p:spPr bwMode="auto">
            <a:xfrm>
              <a:off x="3703241" y="908695"/>
              <a:ext cx="371475" cy="4032473"/>
            </a:xfrm>
            <a:prstGeom prst="rect">
              <a:avLst/>
            </a:prstGeom>
            <a:solidFill>
              <a:srgbClr val="CCECFF"/>
            </a:solidFill>
            <a:ln w="19050">
              <a:solidFill>
                <a:srgbClr val="000000"/>
              </a:solidFill>
              <a:miter lim="800000"/>
              <a:headEnd/>
              <a:tailEnd/>
            </a:ln>
          </p:spPr>
          <p:txBody>
            <a:bodyPr vert="eaVert" lIns="0" tIns="0" rIns="0" bIns="0" anchor="ctr"/>
            <a:lstStyle/>
            <a:p>
              <a:r>
                <a:rPr lang="en-US" altLang="zh-CN" sz="2000"/>
                <a:t>CPU</a:t>
              </a:r>
              <a:r>
                <a:rPr lang="zh-CN" altLang="en-US" sz="2000"/>
                <a:t>内部总线</a:t>
              </a:r>
              <a:endParaRPr lang="zh-CN" altLang="en-US" sz="4400"/>
            </a:p>
          </p:txBody>
        </p:sp>
        <p:sp>
          <p:nvSpPr>
            <p:cNvPr id="1096726" name="Line 22"/>
            <p:cNvSpPr>
              <a:spLocks noChangeAspect="1" noChangeShapeType="1"/>
            </p:cNvSpPr>
            <p:nvPr/>
          </p:nvSpPr>
          <p:spPr bwMode="auto">
            <a:xfrm flipH="1">
              <a:off x="4074716" y="1323816"/>
              <a:ext cx="742950" cy="0"/>
            </a:xfrm>
            <a:prstGeom prst="line">
              <a:avLst/>
            </a:prstGeom>
            <a:noFill/>
            <a:ln w="38100">
              <a:solidFill>
                <a:srgbClr val="0000FF"/>
              </a:solidFill>
              <a:round/>
              <a:headEnd type="triangle" w="med" len="med"/>
              <a:tailEnd type="triangle" w="med" len="med"/>
            </a:ln>
          </p:spPr>
          <p:txBody>
            <a:bodyPr/>
            <a:lstStyle/>
            <a:p>
              <a:endParaRPr lang="zh-CN" altLang="en-US"/>
            </a:p>
          </p:txBody>
        </p:sp>
        <p:sp>
          <p:nvSpPr>
            <p:cNvPr id="1096727" name="Line 23"/>
            <p:cNvSpPr>
              <a:spLocks noChangeAspect="1" noChangeShapeType="1"/>
            </p:cNvSpPr>
            <p:nvPr/>
          </p:nvSpPr>
          <p:spPr bwMode="auto">
            <a:xfrm flipH="1">
              <a:off x="4074716" y="2159297"/>
              <a:ext cx="742950" cy="0"/>
            </a:xfrm>
            <a:prstGeom prst="line">
              <a:avLst/>
            </a:prstGeom>
            <a:noFill/>
            <a:ln w="38100">
              <a:solidFill>
                <a:srgbClr val="0000FF"/>
              </a:solidFill>
              <a:round/>
              <a:headEnd type="triangle" w="med" len="med"/>
              <a:tailEnd type="triangle" w="med" len="med"/>
            </a:ln>
          </p:spPr>
          <p:txBody>
            <a:bodyPr/>
            <a:lstStyle/>
            <a:p>
              <a:endParaRPr lang="zh-CN" altLang="en-US"/>
            </a:p>
          </p:txBody>
        </p:sp>
        <p:sp>
          <p:nvSpPr>
            <p:cNvPr id="1096728" name="Line 24"/>
            <p:cNvSpPr>
              <a:spLocks noChangeAspect="1" noChangeShapeType="1"/>
            </p:cNvSpPr>
            <p:nvPr/>
          </p:nvSpPr>
          <p:spPr bwMode="auto">
            <a:xfrm flipH="1">
              <a:off x="4074716" y="2642483"/>
              <a:ext cx="742950" cy="0"/>
            </a:xfrm>
            <a:prstGeom prst="line">
              <a:avLst/>
            </a:prstGeom>
            <a:noFill/>
            <a:ln w="38100">
              <a:solidFill>
                <a:srgbClr val="0000FF"/>
              </a:solidFill>
              <a:round/>
              <a:headEnd type="triangle" w="med" len="med"/>
              <a:tailEnd type="triangle" w="med" len="med"/>
            </a:ln>
          </p:spPr>
          <p:txBody>
            <a:bodyPr/>
            <a:lstStyle/>
            <a:p>
              <a:endParaRPr lang="zh-CN" altLang="en-US"/>
            </a:p>
          </p:txBody>
        </p:sp>
        <p:sp>
          <p:nvSpPr>
            <p:cNvPr id="1096729" name="Line 25"/>
            <p:cNvSpPr>
              <a:spLocks noChangeAspect="1" noChangeShapeType="1"/>
            </p:cNvSpPr>
            <p:nvPr/>
          </p:nvSpPr>
          <p:spPr bwMode="auto">
            <a:xfrm flipH="1">
              <a:off x="4074716" y="3125668"/>
              <a:ext cx="742950" cy="0"/>
            </a:xfrm>
            <a:prstGeom prst="line">
              <a:avLst/>
            </a:prstGeom>
            <a:noFill/>
            <a:ln w="38100">
              <a:solidFill>
                <a:srgbClr val="0000FF"/>
              </a:solidFill>
              <a:round/>
              <a:headEnd type="triangle" w="med" len="med"/>
              <a:tailEnd type="triangle" w="med" len="med"/>
            </a:ln>
          </p:spPr>
          <p:txBody>
            <a:bodyPr/>
            <a:lstStyle/>
            <a:p>
              <a:endParaRPr lang="zh-CN" altLang="en-US"/>
            </a:p>
          </p:txBody>
        </p:sp>
        <p:sp>
          <p:nvSpPr>
            <p:cNvPr id="1096730" name="Line 26"/>
            <p:cNvSpPr>
              <a:spLocks noChangeAspect="1" noChangeShapeType="1"/>
            </p:cNvSpPr>
            <p:nvPr/>
          </p:nvSpPr>
          <p:spPr bwMode="auto">
            <a:xfrm flipH="1">
              <a:off x="4074716" y="4092038"/>
              <a:ext cx="742950" cy="0"/>
            </a:xfrm>
            <a:prstGeom prst="line">
              <a:avLst/>
            </a:prstGeom>
            <a:noFill/>
            <a:ln w="38100">
              <a:solidFill>
                <a:srgbClr val="0000FF"/>
              </a:solidFill>
              <a:round/>
              <a:headEnd type="triangle" w="med" len="med"/>
              <a:tailEnd type="triangle" w="med" len="med"/>
            </a:ln>
          </p:spPr>
          <p:txBody>
            <a:bodyPr/>
            <a:lstStyle/>
            <a:p>
              <a:endParaRPr lang="zh-CN" altLang="en-US"/>
            </a:p>
          </p:txBody>
        </p:sp>
        <p:sp>
          <p:nvSpPr>
            <p:cNvPr id="1096731" name="Line 27"/>
            <p:cNvSpPr>
              <a:spLocks noChangeAspect="1" noChangeShapeType="1"/>
            </p:cNvSpPr>
            <p:nvPr/>
          </p:nvSpPr>
          <p:spPr bwMode="auto">
            <a:xfrm flipH="1">
              <a:off x="4074716" y="3608853"/>
              <a:ext cx="742950" cy="0"/>
            </a:xfrm>
            <a:prstGeom prst="line">
              <a:avLst/>
            </a:prstGeom>
            <a:noFill/>
            <a:ln w="38100">
              <a:solidFill>
                <a:srgbClr val="0000FF"/>
              </a:solidFill>
              <a:round/>
              <a:headEnd type="triangle" w="med" len="med"/>
              <a:tailEnd/>
            </a:ln>
          </p:spPr>
          <p:txBody>
            <a:bodyPr/>
            <a:lstStyle/>
            <a:p>
              <a:endParaRPr lang="zh-CN" altLang="en-US"/>
            </a:p>
          </p:txBody>
        </p:sp>
        <p:sp>
          <p:nvSpPr>
            <p:cNvPr id="1096733" name="Text Box 29"/>
            <p:cNvSpPr txBox="1">
              <a:spLocks noChangeAspect="1" noChangeArrowheads="1"/>
            </p:cNvSpPr>
            <p:nvPr/>
          </p:nvSpPr>
          <p:spPr bwMode="auto">
            <a:xfrm>
              <a:off x="1115616" y="1412776"/>
              <a:ext cx="2216789" cy="3528392"/>
            </a:xfrm>
            <a:prstGeom prst="rect">
              <a:avLst/>
            </a:prstGeom>
            <a:noFill/>
            <a:ln w="19050">
              <a:solidFill>
                <a:srgbClr val="FF0000"/>
              </a:solidFill>
              <a:prstDash val="dash"/>
              <a:miter lim="800000"/>
              <a:headEnd/>
              <a:tailEnd/>
            </a:ln>
          </p:spPr>
          <p:txBody>
            <a:bodyPr/>
            <a:lstStyle/>
            <a:p>
              <a:pPr algn="just"/>
              <a:r>
                <a:rPr lang="en-US" altLang="zh-CN" sz="2000">
                  <a:solidFill>
                    <a:srgbClr val="C00000"/>
                  </a:solidFill>
                </a:rPr>
                <a:t>ALU</a:t>
              </a:r>
              <a:endParaRPr lang="en-US" altLang="zh-CN" sz="4400">
                <a:solidFill>
                  <a:srgbClr val="C00000"/>
                </a:solidFill>
              </a:endParaRPr>
            </a:p>
          </p:txBody>
        </p:sp>
        <p:sp>
          <p:nvSpPr>
            <p:cNvPr id="1096734" name="Text Box 30"/>
            <p:cNvSpPr txBox="1">
              <a:spLocks noChangeAspect="1" noChangeArrowheads="1"/>
            </p:cNvSpPr>
            <p:nvPr/>
          </p:nvSpPr>
          <p:spPr bwMode="auto">
            <a:xfrm>
              <a:off x="1659746" y="1954739"/>
              <a:ext cx="1486807" cy="322133"/>
            </a:xfrm>
            <a:prstGeom prst="rect">
              <a:avLst/>
            </a:prstGeom>
            <a:solidFill>
              <a:srgbClr val="FFFF99"/>
            </a:solidFill>
            <a:ln w="19050">
              <a:solidFill>
                <a:srgbClr val="000000"/>
              </a:solidFill>
              <a:miter lim="800000"/>
              <a:headEnd/>
              <a:tailEnd/>
            </a:ln>
          </p:spPr>
          <p:txBody>
            <a:bodyPr tIns="0" bIns="0" anchor="ctr"/>
            <a:lstStyle/>
            <a:p>
              <a:r>
                <a:rPr lang="en-US" altLang="zh-CN" sz="1800"/>
                <a:t>PSW</a:t>
              </a:r>
              <a:endParaRPr lang="en-US" altLang="zh-CN" sz="4000"/>
            </a:p>
          </p:txBody>
        </p:sp>
        <p:sp>
          <p:nvSpPr>
            <p:cNvPr id="1096737" name="Text Box 33"/>
            <p:cNvSpPr txBox="1">
              <a:spLocks noChangeAspect="1" noChangeArrowheads="1"/>
            </p:cNvSpPr>
            <p:nvPr/>
          </p:nvSpPr>
          <p:spPr bwMode="auto">
            <a:xfrm>
              <a:off x="1673169" y="3442243"/>
              <a:ext cx="1486807" cy="644265"/>
            </a:xfrm>
            <a:prstGeom prst="rect">
              <a:avLst/>
            </a:prstGeom>
            <a:solidFill>
              <a:srgbClr val="FFFF99"/>
            </a:solidFill>
            <a:ln w="19050">
              <a:solidFill>
                <a:srgbClr val="000000"/>
              </a:solidFill>
              <a:miter lim="800000"/>
              <a:headEnd/>
              <a:tailEnd/>
            </a:ln>
          </p:spPr>
          <p:txBody>
            <a:bodyPr tIns="0" bIns="0" anchor="ctr"/>
            <a:lstStyle/>
            <a:p>
              <a:pPr>
                <a:lnSpc>
                  <a:spcPct val="96000"/>
                </a:lnSpc>
                <a:spcBef>
                  <a:spcPts val="463"/>
                </a:spcBef>
              </a:pPr>
              <a:r>
                <a:rPr lang="zh-CN" altLang="en-US" sz="1800"/>
                <a:t>算术、布尔</a:t>
              </a:r>
            </a:p>
            <a:p>
              <a:pPr>
                <a:lnSpc>
                  <a:spcPct val="96000"/>
                </a:lnSpc>
              </a:pPr>
              <a:r>
                <a:rPr lang="zh-CN" altLang="en-US" sz="1800"/>
                <a:t>逻辑</a:t>
              </a:r>
              <a:endParaRPr lang="zh-CN" altLang="en-US" sz="4000"/>
            </a:p>
          </p:txBody>
        </p:sp>
        <p:sp>
          <p:nvSpPr>
            <p:cNvPr id="1096738" name="Line 34"/>
            <p:cNvSpPr>
              <a:spLocks noChangeAspect="1" noChangeShapeType="1"/>
            </p:cNvSpPr>
            <p:nvPr/>
          </p:nvSpPr>
          <p:spPr bwMode="auto">
            <a:xfrm flipV="1">
              <a:off x="1301467" y="2154007"/>
              <a:ext cx="371702" cy="0"/>
            </a:xfrm>
            <a:prstGeom prst="line">
              <a:avLst/>
            </a:prstGeom>
            <a:noFill/>
            <a:ln w="38100">
              <a:solidFill>
                <a:srgbClr val="009900"/>
              </a:solidFill>
              <a:round/>
              <a:headEnd type="triangle" w="med" len="med"/>
              <a:tailEnd type="triangle" w="med" len="med"/>
            </a:ln>
          </p:spPr>
          <p:txBody>
            <a:bodyPr/>
            <a:lstStyle/>
            <a:p>
              <a:endParaRPr lang="zh-CN" altLang="en-US"/>
            </a:p>
          </p:txBody>
        </p:sp>
        <p:sp>
          <p:nvSpPr>
            <p:cNvPr id="1096739" name="Line 35"/>
            <p:cNvSpPr>
              <a:spLocks noChangeAspect="1" noChangeShapeType="1"/>
            </p:cNvSpPr>
            <p:nvPr/>
          </p:nvSpPr>
          <p:spPr bwMode="auto">
            <a:xfrm>
              <a:off x="2788274" y="3120111"/>
              <a:ext cx="929255" cy="0"/>
            </a:xfrm>
            <a:prstGeom prst="line">
              <a:avLst/>
            </a:prstGeom>
            <a:noFill/>
            <a:ln w="38100">
              <a:solidFill>
                <a:srgbClr val="0000FF"/>
              </a:solidFill>
              <a:round/>
              <a:headEnd/>
              <a:tailEnd/>
            </a:ln>
          </p:spPr>
          <p:txBody>
            <a:bodyPr/>
            <a:lstStyle/>
            <a:p>
              <a:endParaRPr lang="zh-CN" altLang="en-US"/>
            </a:p>
          </p:txBody>
        </p:sp>
        <p:sp>
          <p:nvSpPr>
            <p:cNvPr id="1096740" name="Line 36"/>
            <p:cNvSpPr>
              <a:spLocks noChangeAspect="1" noChangeShapeType="1"/>
            </p:cNvSpPr>
            <p:nvPr/>
          </p:nvSpPr>
          <p:spPr bwMode="auto">
            <a:xfrm flipH="1">
              <a:off x="3146554" y="2115805"/>
              <a:ext cx="554455" cy="0"/>
            </a:xfrm>
            <a:prstGeom prst="line">
              <a:avLst/>
            </a:prstGeom>
            <a:noFill/>
            <a:ln w="38100">
              <a:solidFill>
                <a:srgbClr val="0000FF"/>
              </a:solidFill>
              <a:round/>
              <a:headEnd type="triangle" w="med" len="med"/>
              <a:tailEnd type="triangle" w="med" len="med"/>
            </a:ln>
          </p:spPr>
          <p:txBody>
            <a:bodyPr/>
            <a:lstStyle/>
            <a:p>
              <a:endParaRPr lang="zh-CN" altLang="en-US"/>
            </a:p>
          </p:txBody>
        </p:sp>
        <p:sp>
          <p:nvSpPr>
            <p:cNvPr id="1096743" name="Line 39"/>
            <p:cNvSpPr>
              <a:spLocks noChangeAspect="1" noChangeShapeType="1"/>
            </p:cNvSpPr>
            <p:nvPr/>
          </p:nvSpPr>
          <p:spPr bwMode="auto">
            <a:xfrm flipH="1">
              <a:off x="3159976" y="4569707"/>
              <a:ext cx="557553" cy="0"/>
            </a:xfrm>
            <a:prstGeom prst="line">
              <a:avLst/>
            </a:prstGeom>
            <a:noFill/>
            <a:ln w="38100">
              <a:solidFill>
                <a:srgbClr val="0000FF"/>
              </a:solidFill>
              <a:round/>
              <a:headEnd type="triangle" w="med" len="med"/>
              <a:tailEnd/>
            </a:ln>
          </p:spPr>
          <p:txBody>
            <a:bodyPr/>
            <a:lstStyle/>
            <a:p>
              <a:endParaRPr lang="zh-CN" altLang="en-US"/>
            </a:p>
          </p:txBody>
        </p:sp>
        <p:sp>
          <p:nvSpPr>
            <p:cNvPr id="1096744" name="Text Box 40"/>
            <p:cNvSpPr txBox="1">
              <a:spLocks noChangeAspect="1" noChangeArrowheads="1"/>
            </p:cNvSpPr>
            <p:nvPr/>
          </p:nvSpPr>
          <p:spPr bwMode="auto">
            <a:xfrm>
              <a:off x="1673169" y="2636912"/>
              <a:ext cx="1486807" cy="322133"/>
            </a:xfrm>
            <a:prstGeom prst="rect">
              <a:avLst/>
            </a:prstGeom>
            <a:solidFill>
              <a:srgbClr val="FFFF99"/>
            </a:solidFill>
            <a:ln w="19050">
              <a:solidFill>
                <a:srgbClr val="000000"/>
              </a:solidFill>
              <a:miter lim="800000"/>
              <a:headEnd/>
              <a:tailEnd/>
            </a:ln>
          </p:spPr>
          <p:txBody>
            <a:bodyPr tIns="0" bIns="0" anchor="ctr"/>
            <a:lstStyle/>
            <a:p>
              <a:r>
                <a:rPr lang="zh-CN" altLang="en-US" sz="1800"/>
                <a:t>暂存器</a:t>
              </a:r>
              <a:r>
                <a:rPr lang="en-US" altLang="zh-CN" sz="1800"/>
                <a:t>Y</a:t>
              </a:r>
              <a:endParaRPr lang="en-US" altLang="zh-CN" sz="4000"/>
            </a:p>
          </p:txBody>
        </p:sp>
        <p:sp>
          <p:nvSpPr>
            <p:cNvPr id="1096745" name="Text Box 41"/>
            <p:cNvSpPr txBox="1">
              <a:spLocks noChangeAspect="1" noChangeArrowheads="1"/>
            </p:cNvSpPr>
            <p:nvPr/>
          </p:nvSpPr>
          <p:spPr bwMode="auto">
            <a:xfrm>
              <a:off x="1673169" y="4408641"/>
              <a:ext cx="1486807" cy="322133"/>
            </a:xfrm>
            <a:prstGeom prst="rect">
              <a:avLst/>
            </a:prstGeom>
            <a:solidFill>
              <a:srgbClr val="FFFF99"/>
            </a:solidFill>
            <a:ln w="19050">
              <a:solidFill>
                <a:srgbClr val="000000"/>
              </a:solidFill>
              <a:miter lim="800000"/>
              <a:headEnd/>
              <a:tailEnd/>
            </a:ln>
          </p:spPr>
          <p:txBody>
            <a:bodyPr tIns="0" bIns="0" anchor="ctr"/>
            <a:lstStyle/>
            <a:p>
              <a:r>
                <a:rPr lang="zh-CN" altLang="en-US" sz="1800"/>
                <a:t>暂存器</a:t>
              </a:r>
              <a:r>
                <a:rPr lang="en-US" altLang="zh-CN" sz="1800"/>
                <a:t>Z</a:t>
              </a:r>
              <a:endParaRPr lang="en-US" altLang="zh-CN" sz="4000"/>
            </a:p>
          </p:txBody>
        </p:sp>
        <p:sp>
          <p:nvSpPr>
            <p:cNvPr id="1096746" name="Line 42"/>
            <p:cNvSpPr>
              <a:spLocks noChangeAspect="1" noChangeShapeType="1"/>
            </p:cNvSpPr>
            <p:nvPr/>
          </p:nvSpPr>
          <p:spPr bwMode="auto">
            <a:xfrm>
              <a:off x="3159976" y="2797978"/>
              <a:ext cx="557553" cy="0"/>
            </a:xfrm>
            <a:prstGeom prst="line">
              <a:avLst/>
            </a:prstGeom>
            <a:noFill/>
            <a:ln w="38100">
              <a:solidFill>
                <a:srgbClr val="0000FF"/>
              </a:solidFill>
              <a:round/>
              <a:headEnd type="triangle" w="med" len="med"/>
              <a:tailEnd/>
            </a:ln>
          </p:spPr>
          <p:txBody>
            <a:bodyPr/>
            <a:lstStyle/>
            <a:p>
              <a:endParaRPr lang="zh-CN" altLang="en-US"/>
            </a:p>
          </p:txBody>
        </p:sp>
        <p:sp>
          <p:nvSpPr>
            <p:cNvPr id="1096747" name="Line 43"/>
            <p:cNvSpPr>
              <a:spLocks noChangeAspect="1" noChangeShapeType="1"/>
            </p:cNvSpPr>
            <p:nvPr/>
          </p:nvSpPr>
          <p:spPr bwMode="auto">
            <a:xfrm rot="5400000" flipH="1">
              <a:off x="1803271" y="3200644"/>
              <a:ext cx="483199" cy="0"/>
            </a:xfrm>
            <a:prstGeom prst="line">
              <a:avLst/>
            </a:prstGeom>
            <a:noFill/>
            <a:ln w="38100">
              <a:solidFill>
                <a:srgbClr val="0000FF"/>
              </a:solidFill>
              <a:round/>
              <a:headEnd type="triangle" w="med" len="med"/>
              <a:tailEnd/>
            </a:ln>
          </p:spPr>
          <p:txBody>
            <a:bodyPr/>
            <a:lstStyle/>
            <a:p>
              <a:endParaRPr lang="zh-CN" altLang="en-US"/>
            </a:p>
          </p:txBody>
        </p:sp>
        <p:sp>
          <p:nvSpPr>
            <p:cNvPr id="1096748" name="Line 44"/>
            <p:cNvSpPr>
              <a:spLocks noChangeAspect="1" noChangeShapeType="1"/>
            </p:cNvSpPr>
            <p:nvPr/>
          </p:nvSpPr>
          <p:spPr bwMode="auto">
            <a:xfrm rot="5400000" flipH="1">
              <a:off x="2255506" y="4247575"/>
              <a:ext cx="322133" cy="0"/>
            </a:xfrm>
            <a:prstGeom prst="line">
              <a:avLst/>
            </a:prstGeom>
            <a:noFill/>
            <a:ln w="38100">
              <a:solidFill>
                <a:srgbClr val="0000FF"/>
              </a:solidFill>
              <a:round/>
              <a:headEnd type="triangle" w="med" len="med"/>
              <a:tailEnd/>
            </a:ln>
          </p:spPr>
          <p:txBody>
            <a:bodyPr/>
            <a:lstStyle/>
            <a:p>
              <a:endParaRPr lang="zh-CN" altLang="en-US"/>
            </a:p>
          </p:txBody>
        </p:sp>
        <p:sp>
          <p:nvSpPr>
            <p:cNvPr id="1096749" name="Line 45"/>
            <p:cNvSpPr>
              <a:spLocks noChangeAspect="1" noChangeShapeType="1"/>
            </p:cNvSpPr>
            <p:nvPr/>
          </p:nvSpPr>
          <p:spPr bwMode="auto">
            <a:xfrm rot="5400000" flipH="1">
              <a:off x="2627208" y="3281177"/>
              <a:ext cx="322133" cy="0"/>
            </a:xfrm>
            <a:prstGeom prst="line">
              <a:avLst/>
            </a:prstGeom>
            <a:noFill/>
            <a:ln w="38100">
              <a:solidFill>
                <a:srgbClr val="0000FF"/>
              </a:solidFill>
              <a:round/>
              <a:headEnd type="triangle" w="med" len="med"/>
              <a:tailEnd/>
            </a:ln>
          </p:spPr>
          <p:txBody>
            <a:bodyPr/>
            <a:lstStyle/>
            <a:p>
              <a:endParaRPr lang="zh-CN" altLang="en-US"/>
            </a:p>
          </p:txBody>
        </p:sp>
        <p:sp>
          <p:nvSpPr>
            <p:cNvPr id="1096750" name="Line 46"/>
            <p:cNvSpPr>
              <a:spLocks noChangeAspect="1" noChangeShapeType="1"/>
            </p:cNvSpPr>
            <p:nvPr/>
          </p:nvSpPr>
          <p:spPr bwMode="auto">
            <a:xfrm>
              <a:off x="1301467" y="2132855"/>
              <a:ext cx="0" cy="1996885"/>
            </a:xfrm>
            <a:prstGeom prst="line">
              <a:avLst/>
            </a:prstGeom>
            <a:noFill/>
            <a:ln w="38100">
              <a:solidFill>
                <a:srgbClr val="009900"/>
              </a:solidFill>
              <a:round/>
              <a:headEnd/>
              <a:tailEnd/>
            </a:ln>
          </p:spPr>
          <p:txBody>
            <a:bodyPr/>
            <a:lstStyle/>
            <a:p>
              <a:endParaRPr lang="zh-CN" altLang="en-US"/>
            </a:p>
          </p:txBody>
        </p:sp>
        <p:sp>
          <p:nvSpPr>
            <p:cNvPr id="1096756" name="Text Box 52"/>
            <p:cNvSpPr txBox="1">
              <a:spLocks noChangeAspect="1" noChangeArrowheads="1"/>
            </p:cNvSpPr>
            <p:nvPr/>
          </p:nvSpPr>
          <p:spPr bwMode="auto">
            <a:xfrm>
              <a:off x="6648797" y="3322762"/>
              <a:ext cx="371475" cy="322262"/>
            </a:xfrm>
            <a:prstGeom prst="rect">
              <a:avLst/>
            </a:prstGeom>
            <a:noFill/>
            <a:ln w="9525">
              <a:noFill/>
              <a:miter lim="800000"/>
              <a:headEnd/>
              <a:tailEnd/>
            </a:ln>
          </p:spPr>
          <p:txBody>
            <a:bodyPr lIns="0" tIns="0" rIns="0" bIns="0"/>
            <a:lstStyle/>
            <a:p>
              <a:pPr algn="just"/>
              <a:r>
                <a:rPr lang="en-US" altLang="zh-CN" sz="1800"/>
                <a:t>AB</a:t>
              </a:r>
              <a:endParaRPr lang="en-US" altLang="zh-CN" sz="4000"/>
            </a:p>
          </p:txBody>
        </p:sp>
        <p:sp>
          <p:nvSpPr>
            <p:cNvPr id="1096757" name="Text Box 53"/>
            <p:cNvSpPr txBox="1">
              <a:spLocks noChangeAspect="1" noChangeArrowheads="1"/>
            </p:cNvSpPr>
            <p:nvPr/>
          </p:nvSpPr>
          <p:spPr bwMode="auto">
            <a:xfrm>
              <a:off x="6648797" y="5483002"/>
              <a:ext cx="371475" cy="322262"/>
            </a:xfrm>
            <a:prstGeom prst="rect">
              <a:avLst/>
            </a:prstGeom>
            <a:noFill/>
            <a:ln w="9525">
              <a:noFill/>
              <a:miter lim="800000"/>
              <a:headEnd/>
              <a:tailEnd/>
            </a:ln>
          </p:spPr>
          <p:txBody>
            <a:bodyPr lIns="0" tIns="0" rIns="0" bIns="0"/>
            <a:lstStyle/>
            <a:p>
              <a:pPr algn="just"/>
              <a:r>
                <a:rPr lang="en-US" altLang="zh-CN" sz="1800"/>
                <a:t>CB</a:t>
              </a:r>
              <a:endParaRPr lang="en-US" altLang="zh-CN" sz="4000"/>
            </a:p>
          </p:txBody>
        </p:sp>
        <p:sp>
          <p:nvSpPr>
            <p:cNvPr id="1096758" name="Text Box 54"/>
            <p:cNvSpPr txBox="1">
              <a:spLocks noChangeAspect="1" noChangeArrowheads="1"/>
            </p:cNvSpPr>
            <p:nvPr/>
          </p:nvSpPr>
          <p:spPr bwMode="auto">
            <a:xfrm>
              <a:off x="6648797" y="2852936"/>
              <a:ext cx="371475" cy="322262"/>
            </a:xfrm>
            <a:prstGeom prst="rect">
              <a:avLst/>
            </a:prstGeom>
            <a:noFill/>
            <a:ln w="9525">
              <a:noFill/>
              <a:miter lim="800000"/>
              <a:headEnd/>
              <a:tailEnd/>
            </a:ln>
          </p:spPr>
          <p:txBody>
            <a:bodyPr lIns="0" tIns="0" rIns="0" bIns="0"/>
            <a:lstStyle/>
            <a:p>
              <a:pPr algn="just"/>
              <a:r>
                <a:rPr lang="en-US" altLang="zh-CN" sz="1800"/>
                <a:t>DB</a:t>
              </a:r>
              <a:endParaRPr lang="en-US" altLang="zh-CN" sz="4000"/>
            </a:p>
          </p:txBody>
        </p:sp>
        <p:sp>
          <p:nvSpPr>
            <p:cNvPr id="1096760" name="Line 56"/>
            <p:cNvSpPr>
              <a:spLocks noChangeAspect="1" noChangeShapeType="1"/>
            </p:cNvSpPr>
            <p:nvPr/>
          </p:nvSpPr>
          <p:spPr bwMode="auto">
            <a:xfrm rot="16200000" flipH="1">
              <a:off x="2148765" y="5192786"/>
              <a:ext cx="503235" cy="0"/>
            </a:xfrm>
            <a:prstGeom prst="line">
              <a:avLst/>
            </a:prstGeom>
            <a:noFill/>
            <a:ln w="50800">
              <a:solidFill>
                <a:srgbClr val="FF0066"/>
              </a:solidFill>
              <a:round/>
              <a:headEnd type="triangle" w="med" len="med"/>
              <a:tailEnd/>
            </a:ln>
          </p:spPr>
          <p:txBody>
            <a:bodyPr/>
            <a:lstStyle/>
            <a:p>
              <a:endParaRPr lang="zh-CN" altLang="en-US"/>
            </a:p>
          </p:txBody>
        </p:sp>
        <p:sp>
          <p:nvSpPr>
            <p:cNvPr id="1096762" name="Line 58"/>
            <p:cNvSpPr>
              <a:spLocks noChangeAspect="1" noChangeShapeType="1"/>
            </p:cNvSpPr>
            <p:nvPr/>
          </p:nvSpPr>
          <p:spPr bwMode="auto">
            <a:xfrm flipH="1" flipV="1">
              <a:off x="2371474" y="5444403"/>
              <a:ext cx="2467584" cy="0"/>
            </a:xfrm>
            <a:prstGeom prst="line">
              <a:avLst/>
            </a:prstGeom>
            <a:noFill/>
            <a:ln w="50800">
              <a:solidFill>
                <a:srgbClr val="FF0066"/>
              </a:solidFill>
              <a:round/>
              <a:headEnd/>
              <a:tailEnd/>
            </a:ln>
          </p:spPr>
          <p:txBody>
            <a:bodyPr/>
            <a:lstStyle/>
            <a:p>
              <a:endParaRPr lang="zh-CN" altLang="en-US"/>
            </a:p>
          </p:txBody>
        </p:sp>
        <p:sp>
          <p:nvSpPr>
            <p:cNvPr id="1096763" name="Line 59"/>
            <p:cNvSpPr>
              <a:spLocks noChangeAspect="1" noChangeShapeType="1"/>
            </p:cNvSpPr>
            <p:nvPr/>
          </p:nvSpPr>
          <p:spPr bwMode="auto">
            <a:xfrm rot="5400000" flipH="1">
              <a:off x="5285507" y="5013060"/>
              <a:ext cx="576295" cy="0"/>
            </a:xfrm>
            <a:prstGeom prst="line">
              <a:avLst/>
            </a:prstGeom>
            <a:noFill/>
            <a:ln w="38100">
              <a:solidFill>
                <a:srgbClr val="009900"/>
              </a:solidFill>
              <a:round/>
              <a:headEnd type="triangle" w="med" len="med"/>
              <a:tailEnd/>
            </a:ln>
          </p:spPr>
          <p:txBody>
            <a:bodyPr/>
            <a:lstStyle/>
            <a:p>
              <a:endParaRPr lang="zh-CN" altLang="en-US"/>
            </a:p>
          </p:txBody>
        </p:sp>
        <p:sp>
          <p:nvSpPr>
            <p:cNvPr id="1096765" name="Line 61"/>
            <p:cNvSpPr>
              <a:spLocks noChangeAspect="1" noChangeShapeType="1"/>
            </p:cNvSpPr>
            <p:nvPr/>
          </p:nvSpPr>
          <p:spPr bwMode="auto">
            <a:xfrm flipH="1" flipV="1">
              <a:off x="4417813" y="5182429"/>
              <a:ext cx="974277" cy="0"/>
            </a:xfrm>
            <a:prstGeom prst="line">
              <a:avLst/>
            </a:prstGeom>
            <a:noFill/>
            <a:ln w="50800">
              <a:solidFill>
                <a:srgbClr val="FF0066"/>
              </a:solidFill>
              <a:round/>
              <a:headEnd/>
              <a:tailEnd/>
            </a:ln>
          </p:spPr>
          <p:txBody>
            <a:bodyPr/>
            <a:lstStyle/>
            <a:p>
              <a:endParaRPr lang="zh-CN" altLang="en-US"/>
            </a:p>
          </p:txBody>
        </p:sp>
        <p:sp>
          <p:nvSpPr>
            <p:cNvPr id="1096766" name="Line 62"/>
            <p:cNvSpPr>
              <a:spLocks noChangeAspect="1" noChangeShapeType="1"/>
            </p:cNvSpPr>
            <p:nvPr/>
          </p:nvSpPr>
          <p:spPr bwMode="auto">
            <a:xfrm rot="16200000" flipH="1" flipV="1">
              <a:off x="4294339" y="5300799"/>
              <a:ext cx="287214" cy="0"/>
            </a:xfrm>
            <a:prstGeom prst="line">
              <a:avLst/>
            </a:prstGeom>
            <a:noFill/>
            <a:ln w="50800">
              <a:solidFill>
                <a:srgbClr val="FF0066"/>
              </a:solidFill>
              <a:round/>
              <a:headEnd/>
              <a:tailEnd/>
            </a:ln>
          </p:spPr>
          <p:txBody>
            <a:bodyPr/>
            <a:lstStyle/>
            <a:p>
              <a:endParaRPr lang="zh-CN" altLang="en-US"/>
            </a:p>
          </p:txBody>
        </p:sp>
        <p:sp>
          <p:nvSpPr>
            <p:cNvPr id="1096767" name="Line 63"/>
            <p:cNvSpPr>
              <a:spLocks noChangeAspect="1" noChangeShapeType="1"/>
            </p:cNvSpPr>
            <p:nvPr/>
          </p:nvSpPr>
          <p:spPr bwMode="auto">
            <a:xfrm rot="16200000">
              <a:off x="521236" y="4883222"/>
              <a:ext cx="1556052" cy="0"/>
            </a:xfrm>
            <a:prstGeom prst="line">
              <a:avLst/>
            </a:prstGeom>
            <a:noFill/>
            <a:ln w="38100">
              <a:solidFill>
                <a:srgbClr val="009900"/>
              </a:solidFill>
              <a:round/>
              <a:headEnd/>
              <a:tailEnd/>
            </a:ln>
          </p:spPr>
          <p:txBody>
            <a:bodyPr/>
            <a:lstStyle/>
            <a:p>
              <a:endParaRPr lang="zh-CN" altLang="en-US"/>
            </a:p>
          </p:txBody>
        </p:sp>
        <p:sp>
          <p:nvSpPr>
            <p:cNvPr id="1096768" name="Line 64"/>
            <p:cNvSpPr>
              <a:spLocks noChangeAspect="1" noChangeShapeType="1"/>
            </p:cNvSpPr>
            <p:nvPr/>
          </p:nvSpPr>
          <p:spPr bwMode="auto">
            <a:xfrm rot="10800000" flipV="1">
              <a:off x="1279129" y="5661248"/>
              <a:ext cx="3541345" cy="0"/>
            </a:xfrm>
            <a:prstGeom prst="line">
              <a:avLst/>
            </a:prstGeom>
            <a:noFill/>
            <a:ln w="38100">
              <a:solidFill>
                <a:srgbClr val="009900"/>
              </a:solidFill>
              <a:round/>
              <a:headEnd type="triangle" w="med" len="med"/>
              <a:tailEnd/>
            </a:ln>
          </p:spPr>
          <p:txBody>
            <a:bodyPr/>
            <a:lstStyle/>
            <a:p>
              <a:endParaRPr lang="zh-CN" altLang="en-US"/>
            </a:p>
          </p:txBody>
        </p:sp>
        <p:sp>
          <p:nvSpPr>
            <p:cNvPr id="1096761" name="Text Box 57"/>
            <p:cNvSpPr txBox="1">
              <a:spLocks noChangeAspect="1" noChangeArrowheads="1"/>
            </p:cNvSpPr>
            <p:nvPr/>
          </p:nvSpPr>
          <p:spPr bwMode="auto">
            <a:xfrm>
              <a:off x="4818409" y="5301209"/>
              <a:ext cx="1486745" cy="864096"/>
            </a:xfrm>
            <a:prstGeom prst="rect">
              <a:avLst/>
            </a:prstGeom>
            <a:solidFill>
              <a:srgbClr val="CCFF99"/>
            </a:solidFill>
            <a:ln w="19050">
              <a:solidFill>
                <a:srgbClr val="000000"/>
              </a:solidFill>
              <a:miter lim="800000"/>
              <a:headEnd/>
              <a:tailEnd/>
            </a:ln>
          </p:spPr>
          <p:txBody>
            <a:bodyPr tIns="0" bIns="0" anchor="ctr"/>
            <a:lstStyle/>
            <a:p>
              <a:pPr>
                <a:spcBef>
                  <a:spcPts val="463"/>
                </a:spcBef>
              </a:pPr>
              <a:r>
                <a:rPr lang="zh-CN" altLang="en-US" sz="1800"/>
                <a:t>控制器</a:t>
              </a:r>
            </a:p>
            <a:p>
              <a:r>
                <a:rPr lang="en-US" altLang="zh-CN" sz="1800"/>
                <a:t>CU</a:t>
              </a:r>
              <a:endParaRPr lang="en-US" altLang="zh-CN" sz="4000"/>
            </a:p>
          </p:txBody>
        </p:sp>
        <p:sp>
          <p:nvSpPr>
            <p:cNvPr id="1096769" name="Line 65"/>
            <p:cNvSpPr>
              <a:spLocks noChangeAspect="1" noChangeShapeType="1"/>
            </p:cNvSpPr>
            <p:nvPr/>
          </p:nvSpPr>
          <p:spPr bwMode="auto">
            <a:xfrm>
              <a:off x="4089004" y="4577755"/>
              <a:ext cx="742950" cy="0"/>
            </a:xfrm>
            <a:prstGeom prst="line">
              <a:avLst/>
            </a:prstGeom>
            <a:noFill/>
            <a:ln w="38100">
              <a:solidFill>
                <a:srgbClr val="0000FF"/>
              </a:solidFill>
              <a:round/>
              <a:headEnd type="triangle" w="med" len="med"/>
              <a:tailEnd type="triangle" w="med" len="med"/>
            </a:ln>
          </p:spPr>
          <p:txBody>
            <a:bodyPr/>
            <a:lstStyle/>
            <a:p>
              <a:endParaRPr lang="zh-CN" altLang="en-US"/>
            </a:p>
          </p:txBody>
        </p:sp>
        <p:sp>
          <p:nvSpPr>
            <p:cNvPr id="1096751" name="Line 47"/>
            <p:cNvSpPr>
              <a:spLocks noChangeAspect="1" noChangeShapeType="1"/>
            </p:cNvSpPr>
            <p:nvPr/>
          </p:nvSpPr>
          <p:spPr bwMode="auto">
            <a:xfrm flipH="1">
              <a:off x="1301467" y="3764376"/>
              <a:ext cx="542392" cy="0"/>
            </a:xfrm>
            <a:prstGeom prst="line">
              <a:avLst/>
            </a:prstGeom>
            <a:noFill/>
            <a:ln w="38100">
              <a:solidFill>
                <a:srgbClr val="0000FF"/>
              </a:solidFill>
              <a:round/>
              <a:headEnd/>
              <a:tailEnd/>
            </a:ln>
          </p:spPr>
          <p:txBody>
            <a:bodyPr/>
            <a:lstStyle/>
            <a:p>
              <a:endParaRPr lang="zh-CN" altLang="en-US"/>
            </a:p>
          </p:txBody>
        </p:sp>
        <p:sp>
          <p:nvSpPr>
            <p:cNvPr id="62" name="等腰三角形 61"/>
            <p:cNvSpPr/>
            <p:nvPr/>
          </p:nvSpPr>
          <p:spPr bwMode="auto">
            <a:xfrm flipV="1">
              <a:off x="2209407" y="3304319"/>
              <a:ext cx="402546" cy="360040"/>
            </a:xfrm>
            <a:prstGeom prst="triangle">
              <a:avLst/>
            </a:prstGeom>
            <a:solidFill>
              <a:srgbClr val="FFFFFF"/>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63" name="直角三角形 62"/>
            <p:cNvSpPr/>
            <p:nvPr/>
          </p:nvSpPr>
          <p:spPr bwMode="auto">
            <a:xfrm>
              <a:off x="1666715" y="3443316"/>
              <a:ext cx="360040" cy="643038"/>
            </a:xfrm>
            <a:prstGeom prst="rtTriangle">
              <a:avLst/>
            </a:prstGeom>
            <a:solidFill>
              <a:srgbClr val="FFFFFF"/>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66" name="直角三角形 65"/>
            <p:cNvSpPr/>
            <p:nvPr/>
          </p:nvSpPr>
          <p:spPr bwMode="auto">
            <a:xfrm flipH="1">
              <a:off x="2800553" y="3450630"/>
              <a:ext cx="360040" cy="635723"/>
            </a:xfrm>
            <a:prstGeom prst="rtTriangle">
              <a:avLst/>
            </a:prstGeom>
            <a:solidFill>
              <a:srgbClr val="FFFFFF"/>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68" name="直角三角形 67"/>
            <p:cNvSpPr>
              <a:spLocks noChangeAspect="1"/>
            </p:cNvSpPr>
            <p:nvPr/>
          </p:nvSpPr>
          <p:spPr bwMode="auto">
            <a:xfrm>
              <a:off x="1624404" y="3384483"/>
              <a:ext cx="415898" cy="742802"/>
            </a:xfrm>
            <a:prstGeom prst="rtTriangle">
              <a:avLst/>
            </a:prstGeom>
            <a:solidFill>
              <a:srgbClr val="FFFFFF"/>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67" name="矩形 66"/>
            <p:cNvSpPr/>
            <p:nvPr/>
          </p:nvSpPr>
          <p:spPr bwMode="auto">
            <a:xfrm>
              <a:off x="2169387" y="3253124"/>
              <a:ext cx="486461" cy="182880"/>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69" name="直角三角形 68"/>
            <p:cNvSpPr>
              <a:spLocks noChangeAspect="1"/>
            </p:cNvSpPr>
            <p:nvPr/>
          </p:nvSpPr>
          <p:spPr bwMode="auto">
            <a:xfrm flipH="1">
              <a:off x="2794812" y="3380820"/>
              <a:ext cx="415898" cy="742802"/>
            </a:xfrm>
            <a:prstGeom prst="rtTriangle">
              <a:avLst/>
            </a:prstGeom>
            <a:solidFill>
              <a:srgbClr val="FFFFFF"/>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cxnSp>
          <p:nvCxnSpPr>
            <p:cNvPr id="72" name="直接连接符 71"/>
            <p:cNvCxnSpPr/>
            <p:nvPr/>
          </p:nvCxnSpPr>
          <p:spPr bwMode="auto">
            <a:xfrm>
              <a:off x="1291568" y="3765185"/>
              <a:ext cx="555949" cy="0"/>
            </a:xfrm>
            <a:prstGeom prst="line">
              <a:avLst/>
            </a:prstGeom>
            <a:solidFill>
              <a:srgbClr val="FFFFFF"/>
            </a:solidFill>
            <a:ln w="38100" cap="flat" cmpd="sng" algn="ctr">
              <a:solidFill>
                <a:srgbClr val="0000FF"/>
              </a:solidFill>
              <a:prstDash val="solid"/>
              <a:round/>
              <a:headEnd type="triangle" w="med" len="med"/>
              <a:tailEnd type="none" w="med" len="med"/>
            </a:ln>
            <a:effectLst/>
          </p:spPr>
        </p:cxnSp>
        <p:cxnSp>
          <p:nvCxnSpPr>
            <p:cNvPr id="82" name="直接箭头连接符 81"/>
            <p:cNvCxnSpPr/>
            <p:nvPr/>
          </p:nvCxnSpPr>
          <p:spPr bwMode="auto">
            <a:xfrm rot="5400000">
              <a:off x="5214236" y="5050101"/>
              <a:ext cx="308333" cy="1588"/>
            </a:xfrm>
            <a:prstGeom prst="straightConnector1">
              <a:avLst/>
            </a:prstGeom>
            <a:noFill/>
            <a:ln w="50800">
              <a:solidFill>
                <a:srgbClr val="FF0066"/>
              </a:solidFill>
              <a:round/>
              <a:headEnd type="triangle" w="med" len="med"/>
              <a:tailEnd/>
            </a:ln>
          </p:spPr>
        </p:cxnSp>
        <p:sp>
          <p:nvSpPr>
            <p:cNvPr id="70" name="Text Box 41"/>
            <p:cNvSpPr txBox="1">
              <a:spLocks noChangeAspect="1" noChangeArrowheads="1"/>
            </p:cNvSpPr>
            <p:nvPr/>
          </p:nvSpPr>
          <p:spPr bwMode="auto">
            <a:xfrm>
              <a:off x="2246438" y="5842795"/>
              <a:ext cx="576064" cy="322133"/>
            </a:xfrm>
            <a:prstGeom prst="rect">
              <a:avLst/>
            </a:prstGeom>
            <a:solidFill>
              <a:srgbClr val="CC99FF"/>
            </a:solidFill>
            <a:ln w="19050">
              <a:solidFill>
                <a:srgbClr val="000000"/>
              </a:solidFill>
              <a:prstDash val="dash"/>
              <a:miter lim="800000"/>
              <a:headEnd/>
              <a:tailEnd/>
            </a:ln>
          </p:spPr>
          <p:txBody>
            <a:bodyPr wrap="none" tIns="0" bIns="0" anchor="ctr"/>
            <a:lstStyle/>
            <a:p>
              <a:r>
                <a:rPr lang="zh-CN" altLang="en-US" sz="1800"/>
                <a:t>时钟</a:t>
              </a:r>
              <a:endParaRPr lang="en-US" altLang="zh-CN" sz="4000"/>
            </a:p>
          </p:txBody>
        </p:sp>
        <p:sp>
          <p:nvSpPr>
            <p:cNvPr id="71" name="Text Box 41"/>
            <p:cNvSpPr txBox="1">
              <a:spLocks noChangeAspect="1" noChangeArrowheads="1"/>
            </p:cNvSpPr>
            <p:nvPr/>
          </p:nvSpPr>
          <p:spPr bwMode="auto">
            <a:xfrm>
              <a:off x="3110533" y="5805265"/>
              <a:ext cx="1296144" cy="394116"/>
            </a:xfrm>
            <a:prstGeom prst="rect">
              <a:avLst/>
            </a:prstGeom>
            <a:solidFill>
              <a:srgbClr val="CC99FF"/>
            </a:solidFill>
            <a:ln w="19050">
              <a:solidFill>
                <a:srgbClr val="000000"/>
              </a:solidFill>
              <a:miter lim="800000"/>
              <a:headEnd/>
              <a:tailEnd/>
            </a:ln>
          </p:spPr>
          <p:txBody>
            <a:bodyPr wrap="none" tIns="0" bIns="0" anchor="ctr"/>
            <a:lstStyle/>
            <a:p>
              <a:r>
                <a:rPr lang="zh-CN" altLang="en-US" sz="1800"/>
                <a:t>时序产生器</a:t>
              </a:r>
              <a:endParaRPr lang="en-US" altLang="zh-CN" sz="1800"/>
            </a:p>
          </p:txBody>
        </p:sp>
        <p:cxnSp>
          <p:nvCxnSpPr>
            <p:cNvPr id="74" name="直接箭头连接符 73"/>
            <p:cNvCxnSpPr/>
            <p:nvPr/>
          </p:nvCxnSpPr>
          <p:spPr bwMode="auto">
            <a:xfrm>
              <a:off x="2822502" y="5999339"/>
              <a:ext cx="288031" cy="1588"/>
            </a:xfrm>
            <a:prstGeom prst="straightConnector1">
              <a:avLst/>
            </a:prstGeom>
            <a:solidFill>
              <a:srgbClr val="FFFFFF"/>
            </a:solidFill>
            <a:ln w="19050" cap="flat" cmpd="sng" algn="ctr">
              <a:solidFill>
                <a:schemeClr val="tx1"/>
              </a:solidFill>
              <a:prstDash val="solid"/>
              <a:round/>
              <a:headEnd type="none" w="med" len="med"/>
              <a:tailEnd type="triangle" w="med" len="lg"/>
            </a:ln>
            <a:effectLst/>
          </p:spPr>
        </p:cxnSp>
        <p:sp>
          <p:nvSpPr>
            <p:cNvPr id="75" name="Line 39"/>
            <p:cNvSpPr>
              <a:spLocks noChangeAspect="1" noChangeShapeType="1"/>
            </p:cNvSpPr>
            <p:nvPr/>
          </p:nvSpPr>
          <p:spPr bwMode="auto">
            <a:xfrm flipH="1">
              <a:off x="4406677" y="5999364"/>
              <a:ext cx="413536" cy="0"/>
            </a:xfrm>
            <a:prstGeom prst="line">
              <a:avLst/>
            </a:prstGeom>
            <a:noFill/>
            <a:ln w="38100">
              <a:solidFill>
                <a:srgbClr val="009900"/>
              </a:solidFill>
              <a:round/>
              <a:headEnd type="triangle" w="med" len="med"/>
              <a:tailEnd/>
            </a:ln>
          </p:spPr>
          <p:txBody>
            <a:bodyPr/>
            <a:lstStyle/>
            <a:p>
              <a:endParaRPr lang="zh-CN" altLang="en-US"/>
            </a:p>
          </p:txBody>
        </p:sp>
        <p:sp>
          <p:nvSpPr>
            <p:cNvPr id="77" name="上下箭头 76"/>
            <p:cNvSpPr/>
            <p:nvPr/>
          </p:nvSpPr>
          <p:spPr bwMode="auto">
            <a:xfrm>
              <a:off x="7020272" y="2788024"/>
              <a:ext cx="288032" cy="3325905"/>
            </a:xfrm>
            <a:prstGeom prst="upDownArrow">
              <a:avLst>
                <a:gd name="adj1" fmla="val 50000"/>
                <a:gd name="adj2" fmla="val 76144"/>
              </a:avLst>
            </a:prstGeom>
            <a:solidFill>
              <a:srgbClr val="FF660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78" name="TextBox 77"/>
            <p:cNvSpPr txBox="1"/>
            <p:nvPr/>
          </p:nvSpPr>
          <p:spPr>
            <a:xfrm>
              <a:off x="6732240" y="3905761"/>
              <a:ext cx="432048" cy="1323439"/>
            </a:xfrm>
            <a:prstGeom prst="rect">
              <a:avLst/>
            </a:prstGeom>
            <a:noFill/>
          </p:spPr>
          <p:txBody>
            <a:bodyPr wrap="square" rtlCol="0">
              <a:spAutoFit/>
            </a:bodyPr>
            <a:lstStyle/>
            <a:p>
              <a:r>
                <a:rPr lang="zh-CN" altLang="en-US" sz="2000">
                  <a:solidFill>
                    <a:srgbClr val="C00000"/>
                  </a:solidFill>
                </a:rPr>
                <a:t>系统总线</a:t>
              </a:r>
            </a:p>
          </p:txBody>
        </p:sp>
        <p:sp>
          <p:nvSpPr>
            <p:cNvPr id="81" name="Line 49"/>
            <p:cNvSpPr>
              <a:spLocks noChangeAspect="1" noChangeShapeType="1"/>
            </p:cNvSpPr>
            <p:nvPr/>
          </p:nvSpPr>
          <p:spPr bwMode="auto">
            <a:xfrm>
              <a:off x="7227331" y="4100965"/>
              <a:ext cx="576064" cy="0"/>
            </a:xfrm>
            <a:prstGeom prst="line">
              <a:avLst/>
            </a:prstGeom>
            <a:noFill/>
            <a:ln w="41275">
              <a:solidFill>
                <a:srgbClr val="9999FF"/>
              </a:solidFill>
              <a:round/>
              <a:headEnd/>
              <a:tailEnd type="triangle" w="med" len="med"/>
            </a:ln>
          </p:spPr>
          <p:txBody>
            <a:bodyPr/>
            <a:lstStyle/>
            <a:p>
              <a:endParaRPr lang="zh-CN" altLang="en-US"/>
            </a:p>
          </p:txBody>
        </p:sp>
        <p:sp>
          <p:nvSpPr>
            <p:cNvPr id="83" name="Line 50"/>
            <p:cNvSpPr>
              <a:spLocks noChangeAspect="1" noChangeShapeType="1"/>
            </p:cNvSpPr>
            <p:nvPr/>
          </p:nvSpPr>
          <p:spPr bwMode="auto">
            <a:xfrm>
              <a:off x="7227331" y="4391999"/>
              <a:ext cx="576064" cy="0"/>
            </a:xfrm>
            <a:prstGeom prst="line">
              <a:avLst/>
            </a:prstGeom>
            <a:noFill/>
            <a:ln w="41275">
              <a:solidFill>
                <a:srgbClr val="00B050"/>
              </a:solidFill>
              <a:round/>
              <a:headEnd/>
              <a:tailEnd type="triangle" w="med" len="med"/>
            </a:ln>
          </p:spPr>
          <p:txBody>
            <a:bodyPr/>
            <a:lstStyle/>
            <a:p>
              <a:endParaRPr lang="zh-CN" altLang="en-US"/>
            </a:p>
          </p:txBody>
        </p:sp>
        <p:sp>
          <p:nvSpPr>
            <p:cNvPr id="84" name="Line 51"/>
            <p:cNvSpPr>
              <a:spLocks noChangeAspect="1" noChangeShapeType="1"/>
            </p:cNvSpPr>
            <p:nvPr/>
          </p:nvSpPr>
          <p:spPr bwMode="auto">
            <a:xfrm>
              <a:off x="7227331" y="3815935"/>
              <a:ext cx="576064" cy="0"/>
            </a:xfrm>
            <a:prstGeom prst="line">
              <a:avLst/>
            </a:prstGeom>
            <a:noFill/>
            <a:ln w="41275">
              <a:solidFill>
                <a:srgbClr val="FF6600"/>
              </a:solidFill>
              <a:round/>
              <a:headEnd type="triangle" w="med" len="med"/>
              <a:tailEnd type="triangle" w="med" len="med"/>
            </a:ln>
          </p:spPr>
          <p:txBody>
            <a:bodyPr/>
            <a:lstStyle/>
            <a:p>
              <a:endParaRPr lang="zh-CN" altLang="en-US"/>
            </a:p>
          </p:txBody>
        </p:sp>
        <p:sp>
          <p:nvSpPr>
            <p:cNvPr id="86" name="Text Box 52"/>
            <p:cNvSpPr txBox="1">
              <a:spLocks noChangeAspect="1" noChangeArrowheads="1"/>
            </p:cNvSpPr>
            <p:nvPr/>
          </p:nvSpPr>
          <p:spPr bwMode="auto">
            <a:xfrm>
              <a:off x="7371347" y="3815935"/>
              <a:ext cx="371475" cy="322262"/>
            </a:xfrm>
            <a:prstGeom prst="rect">
              <a:avLst/>
            </a:prstGeom>
            <a:noFill/>
            <a:ln w="9525">
              <a:noFill/>
              <a:miter lim="800000"/>
              <a:headEnd/>
              <a:tailEnd/>
            </a:ln>
          </p:spPr>
          <p:txBody>
            <a:bodyPr lIns="0" tIns="0" rIns="0" bIns="0"/>
            <a:lstStyle/>
            <a:p>
              <a:pPr algn="just"/>
              <a:r>
                <a:rPr lang="en-US" altLang="zh-CN" sz="1800"/>
                <a:t>AB</a:t>
              </a:r>
              <a:endParaRPr lang="en-US" altLang="zh-CN" sz="4000"/>
            </a:p>
          </p:txBody>
        </p:sp>
        <p:sp>
          <p:nvSpPr>
            <p:cNvPr id="87" name="Text Box 53"/>
            <p:cNvSpPr txBox="1">
              <a:spLocks noChangeAspect="1" noChangeArrowheads="1"/>
            </p:cNvSpPr>
            <p:nvPr/>
          </p:nvSpPr>
          <p:spPr bwMode="auto">
            <a:xfrm>
              <a:off x="7371347" y="4108209"/>
              <a:ext cx="371475" cy="322262"/>
            </a:xfrm>
            <a:prstGeom prst="rect">
              <a:avLst/>
            </a:prstGeom>
            <a:noFill/>
            <a:ln w="9525">
              <a:noFill/>
              <a:miter lim="800000"/>
              <a:headEnd/>
              <a:tailEnd/>
            </a:ln>
          </p:spPr>
          <p:txBody>
            <a:bodyPr lIns="0" tIns="0" rIns="0" bIns="0"/>
            <a:lstStyle/>
            <a:p>
              <a:pPr algn="just"/>
              <a:r>
                <a:rPr lang="en-US" altLang="zh-CN" sz="1800"/>
                <a:t>CB</a:t>
              </a:r>
              <a:endParaRPr lang="en-US" altLang="zh-CN" sz="4000"/>
            </a:p>
          </p:txBody>
        </p:sp>
        <p:sp>
          <p:nvSpPr>
            <p:cNvPr id="88" name="Text Box 54"/>
            <p:cNvSpPr txBox="1">
              <a:spLocks noChangeAspect="1" noChangeArrowheads="1"/>
            </p:cNvSpPr>
            <p:nvPr/>
          </p:nvSpPr>
          <p:spPr bwMode="auto">
            <a:xfrm>
              <a:off x="7371347" y="3543679"/>
              <a:ext cx="371475" cy="322262"/>
            </a:xfrm>
            <a:prstGeom prst="rect">
              <a:avLst/>
            </a:prstGeom>
            <a:noFill/>
            <a:ln w="9525">
              <a:noFill/>
              <a:miter lim="800000"/>
              <a:headEnd/>
              <a:tailEnd/>
            </a:ln>
          </p:spPr>
          <p:txBody>
            <a:bodyPr lIns="0" tIns="0" rIns="0" bIns="0"/>
            <a:lstStyle/>
            <a:p>
              <a:pPr algn="just"/>
              <a:r>
                <a:rPr lang="en-US" altLang="zh-CN" sz="1800"/>
                <a:t>DB</a:t>
              </a:r>
              <a:endParaRPr lang="en-US" altLang="zh-CN" sz="4000"/>
            </a:p>
          </p:txBody>
        </p:sp>
        <p:sp>
          <p:nvSpPr>
            <p:cNvPr id="89" name="Text Box 30"/>
            <p:cNvSpPr txBox="1">
              <a:spLocks noChangeAspect="1" noChangeArrowheads="1"/>
            </p:cNvSpPr>
            <p:nvPr/>
          </p:nvSpPr>
          <p:spPr bwMode="auto">
            <a:xfrm>
              <a:off x="7803395" y="3671919"/>
              <a:ext cx="1008111" cy="864096"/>
            </a:xfrm>
            <a:prstGeom prst="rect">
              <a:avLst/>
            </a:prstGeom>
            <a:solidFill>
              <a:srgbClr val="FFFF99"/>
            </a:solidFill>
            <a:ln w="19050">
              <a:solidFill>
                <a:srgbClr val="000000"/>
              </a:solidFill>
              <a:miter lim="800000"/>
              <a:headEnd/>
              <a:tailEnd/>
            </a:ln>
          </p:spPr>
          <p:txBody>
            <a:bodyPr tIns="0" bIns="0" anchor="ctr"/>
            <a:lstStyle/>
            <a:p>
              <a:r>
                <a:rPr lang="zh-CN" altLang="en-US" sz="2000" dirty="0"/>
                <a:t>主存</a:t>
              </a:r>
              <a:endParaRPr lang="en-US" altLang="zh-CN" sz="2000" dirty="0"/>
            </a:p>
            <a:p>
              <a:r>
                <a:rPr lang="zh-CN" altLang="en-US" sz="2000" dirty="0"/>
                <a:t>储器</a:t>
              </a:r>
              <a:endParaRPr lang="en-US" altLang="zh-CN" sz="4400" dirty="0"/>
            </a:p>
          </p:txBody>
        </p:sp>
        <p:sp>
          <p:nvSpPr>
            <p:cNvPr id="90" name="Line 49"/>
            <p:cNvSpPr>
              <a:spLocks noChangeAspect="1" noChangeShapeType="1"/>
            </p:cNvSpPr>
            <p:nvPr/>
          </p:nvSpPr>
          <p:spPr bwMode="auto">
            <a:xfrm>
              <a:off x="7227331" y="5334354"/>
              <a:ext cx="576064" cy="0"/>
            </a:xfrm>
            <a:prstGeom prst="line">
              <a:avLst/>
            </a:prstGeom>
            <a:noFill/>
            <a:ln w="41275">
              <a:solidFill>
                <a:srgbClr val="9999FF"/>
              </a:solidFill>
              <a:round/>
              <a:headEnd/>
              <a:tailEnd type="triangle" w="med" len="med"/>
            </a:ln>
          </p:spPr>
          <p:txBody>
            <a:bodyPr/>
            <a:lstStyle/>
            <a:p>
              <a:endParaRPr lang="zh-CN" altLang="en-US"/>
            </a:p>
          </p:txBody>
        </p:sp>
        <p:sp>
          <p:nvSpPr>
            <p:cNvPr id="91" name="Line 50"/>
            <p:cNvSpPr>
              <a:spLocks noChangeAspect="1" noChangeShapeType="1"/>
            </p:cNvSpPr>
            <p:nvPr/>
          </p:nvSpPr>
          <p:spPr bwMode="auto">
            <a:xfrm>
              <a:off x="7227331" y="5625388"/>
              <a:ext cx="576064" cy="0"/>
            </a:xfrm>
            <a:prstGeom prst="line">
              <a:avLst/>
            </a:prstGeom>
            <a:noFill/>
            <a:ln w="41275">
              <a:solidFill>
                <a:srgbClr val="00B050"/>
              </a:solidFill>
              <a:round/>
              <a:headEnd/>
              <a:tailEnd type="triangle" w="med" len="med"/>
            </a:ln>
          </p:spPr>
          <p:txBody>
            <a:bodyPr/>
            <a:lstStyle/>
            <a:p>
              <a:endParaRPr lang="zh-CN" altLang="en-US"/>
            </a:p>
          </p:txBody>
        </p:sp>
        <p:sp>
          <p:nvSpPr>
            <p:cNvPr id="92" name="Line 51"/>
            <p:cNvSpPr>
              <a:spLocks noChangeAspect="1" noChangeShapeType="1"/>
            </p:cNvSpPr>
            <p:nvPr/>
          </p:nvSpPr>
          <p:spPr bwMode="auto">
            <a:xfrm>
              <a:off x="7227331" y="5049324"/>
              <a:ext cx="576064" cy="0"/>
            </a:xfrm>
            <a:prstGeom prst="line">
              <a:avLst/>
            </a:prstGeom>
            <a:noFill/>
            <a:ln w="41275">
              <a:solidFill>
                <a:srgbClr val="FF6600"/>
              </a:solidFill>
              <a:round/>
              <a:headEnd type="triangle" w="med" len="med"/>
              <a:tailEnd type="triangle" w="med" len="med"/>
            </a:ln>
          </p:spPr>
          <p:txBody>
            <a:bodyPr/>
            <a:lstStyle/>
            <a:p>
              <a:endParaRPr lang="zh-CN" altLang="en-US"/>
            </a:p>
          </p:txBody>
        </p:sp>
        <p:sp>
          <p:nvSpPr>
            <p:cNvPr id="93" name="Text Box 52"/>
            <p:cNvSpPr txBox="1">
              <a:spLocks noChangeAspect="1" noChangeArrowheads="1"/>
            </p:cNvSpPr>
            <p:nvPr/>
          </p:nvSpPr>
          <p:spPr bwMode="auto">
            <a:xfrm>
              <a:off x="7371347" y="5049324"/>
              <a:ext cx="371475" cy="322262"/>
            </a:xfrm>
            <a:prstGeom prst="rect">
              <a:avLst/>
            </a:prstGeom>
            <a:noFill/>
            <a:ln w="9525">
              <a:noFill/>
              <a:miter lim="800000"/>
              <a:headEnd/>
              <a:tailEnd/>
            </a:ln>
          </p:spPr>
          <p:txBody>
            <a:bodyPr lIns="0" tIns="0" rIns="0" bIns="0"/>
            <a:lstStyle/>
            <a:p>
              <a:pPr algn="just"/>
              <a:r>
                <a:rPr lang="en-US" altLang="zh-CN" sz="1800"/>
                <a:t>AB</a:t>
              </a:r>
              <a:endParaRPr lang="en-US" altLang="zh-CN" sz="4000"/>
            </a:p>
          </p:txBody>
        </p:sp>
        <p:sp>
          <p:nvSpPr>
            <p:cNvPr id="94" name="Text Box 53"/>
            <p:cNvSpPr txBox="1">
              <a:spLocks noChangeAspect="1" noChangeArrowheads="1"/>
            </p:cNvSpPr>
            <p:nvPr/>
          </p:nvSpPr>
          <p:spPr bwMode="auto">
            <a:xfrm>
              <a:off x="7371347" y="5341598"/>
              <a:ext cx="371475" cy="322262"/>
            </a:xfrm>
            <a:prstGeom prst="rect">
              <a:avLst/>
            </a:prstGeom>
            <a:noFill/>
            <a:ln w="9525">
              <a:noFill/>
              <a:miter lim="800000"/>
              <a:headEnd/>
              <a:tailEnd/>
            </a:ln>
          </p:spPr>
          <p:txBody>
            <a:bodyPr lIns="0" tIns="0" rIns="0" bIns="0"/>
            <a:lstStyle/>
            <a:p>
              <a:pPr algn="just"/>
              <a:r>
                <a:rPr lang="en-US" altLang="zh-CN" sz="1800"/>
                <a:t>CB</a:t>
              </a:r>
              <a:endParaRPr lang="en-US" altLang="zh-CN" sz="4000"/>
            </a:p>
          </p:txBody>
        </p:sp>
        <p:sp>
          <p:nvSpPr>
            <p:cNvPr id="95" name="Text Box 54"/>
            <p:cNvSpPr txBox="1">
              <a:spLocks noChangeAspect="1" noChangeArrowheads="1"/>
            </p:cNvSpPr>
            <p:nvPr/>
          </p:nvSpPr>
          <p:spPr bwMode="auto">
            <a:xfrm>
              <a:off x="7371347" y="4777068"/>
              <a:ext cx="371475" cy="322262"/>
            </a:xfrm>
            <a:prstGeom prst="rect">
              <a:avLst/>
            </a:prstGeom>
            <a:noFill/>
            <a:ln w="9525">
              <a:noFill/>
              <a:miter lim="800000"/>
              <a:headEnd/>
              <a:tailEnd/>
            </a:ln>
          </p:spPr>
          <p:txBody>
            <a:bodyPr lIns="0" tIns="0" rIns="0" bIns="0"/>
            <a:lstStyle/>
            <a:p>
              <a:pPr algn="just"/>
              <a:r>
                <a:rPr lang="en-US" altLang="zh-CN" sz="1800"/>
                <a:t>DB</a:t>
              </a:r>
              <a:endParaRPr lang="en-US" altLang="zh-CN" sz="4000"/>
            </a:p>
          </p:txBody>
        </p:sp>
        <p:sp>
          <p:nvSpPr>
            <p:cNvPr id="96" name="Text Box 30"/>
            <p:cNvSpPr txBox="1">
              <a:spLocks noChangeAspect="1" noChangeArrowheads="1"/>
            </p:cNvSpPr>
            <p:nvPr/>
          </p:nvSpPr>
          <p:spPr bwMode="auto">
            <a:xfrm>
              <a:off x="7803396" y="4761292"/>
              <a:ext cx="504055" cy="1080120"/>
            </a:xfrm>
            <a:prstGeom prst="rect">
              <a:avLst/>
            </a:prstGeom>
            <a:solidFill>
              <a:srgbClr val="CCECFF"/>
            </a:solidFill>
            <a:ln w="19050">
              <a:solidFill>
                <a:srgbClr val="000000"/>
              </a:solidFill>
              <a:miter lim="800000"/>
              <a:headEnd/>
              <a:tailEnd/>
            </a:ln>
          </p:spPr>
          <p:txBody>
            <a:bodyPr wrap="none" lIns="0" tIns="0" rIns="0" bIns="0" anchor="ctr"/>
            <a:lstStyle/>
            <a:p>
              <a:r>
                <a:rPr lang="en-US" altLang="zh-CN" sz="2000"/>
                <a:t>I/O</a:t>
              </a:r>
            </a:p>
            <a:p>
              <a:r>
                <a:rPr lang="zh-CN" altLang="en-US" sz="2000"/>
                <a:t>接</a:t>
              </a:r>
              <a:endParaRPr lang="en-US" altLang="zh-CN" sz="2000"/>
            </a:p>
            <a:p>
              <a:r>
                <a:rPr lang="zh-CN" altLang="en-US" sz="2000"/>
                <a:t>口</a:t>
              </a:r>
              <a:endParaRPr lang="en-US" altLang="zh-CN" sz="2000"/>
            </a:p>
          </p:txBody>
        </p:sp>
        <p:sp>
          <p:nvSpPr>
            <p:cNvPr id="97" name="Text Box 30"/>
            <p:cNvSpPr txBox="1">
              <a:spLocks noChangeAspect="1" noChangeArrowheads="1"/>
            </p:cNvSpPr>
            <p:nvPr/>
          </p:nvSpPr>
          <p:spPr bwMode="auto">
            <a:xfrm>
              <a:off x="8307451" y="4761292"/>
              <a:ext cx="504055" cy="1080120"/>
            </a:xfrm>
            <a:prstGeom prst="rect">
              <a:avLst/>
            </a:prstGeom>
            <a:solidFill>
              <a:srgbClr val="FFFF99"/>
            </a:solidFill>
            <a:ln w="19050">
              <a:solidFill>
                <a:srgbClr val="000000"/>
              </a:solidFill>
              <a:miter lim="800000"/>
              <a:headEnd/>
              <a:tailEnd/>
            </a:ln>
          </p:spPr>
          <p:txBody>
            <a:bodyPr wrap="none" lIns="0" tIns="0" rIns="0" bIns="0" anchor="ctr"/>
            <a:lstStyle/>
            <a:p>
              <a:r>
                <a:rPr lang="en-US" altLang="zh-CN" sz="2000"/>
                <a:t>I/O</a:t>
              </a:r>
            </a:p>
            <a:p>
              <a:r>
                <a:rPr lang="zh-CN" altLang="en-US" sz="2000"/>
                <a:t>设</a:t>
              </a:r>
              <a:endParaRPr lang="en-US" altLang="zh-CN" sz="2000"/>
            </a:p>
            <a:p>
              <a:r>
                <a:rPr lang="zh-CN" altLang="en-US" sz="2000"/>
                <a:t>备</a:t>
              </a:r>
              <a:endParaRPr lang="en-US" altLang="zh-CN" sz="2000"/>
            </a:p>
          </p:txBody>
        </p:sp>
        <p:sp>
          <p:nvSpPr>
            <p:cNvPr id="1096755" name="Line 51"/>
            <p:cNvSpPr>
              <a:spLocks noChangeAspect="1" noChangeShapeType="1"/>
            </p:cNvSpPr>
            <p:nvPr/>
          </p:nvSpPr>
          <p:spPr bwMode="auto">
            <a:xfrm>
              <a:off x="6305154" y="3125192"/>
              <a:ext cx="787126" cy="0"/>
            </a:xfrm>
            <a:prstGeom prst="line">
              <a:avLst/>
            </a:prstGeom>
            <a:noFill/>
            <a:ln w="41275">
              <a:solidFill>
                <a:srgbClr val="FF6600"/>
              </a:solidFill>
              <a:round/>
              <a:headEnd type="triangle" w="med" len="med"/>
              <a:tailEnd type="triangle" w="med" len="med"/>
            </a:ln>
          </p:spPr>
          <p:txBody>
            <a:bodyPr/>
            <a:lstStyle/>
            <a:p>
              <a:endParaRPr lang="zh-CN" altLang="en-US"/>
            </a:p>
          </p:txBody>
        </p:sp>
        <p:sp>
          <p:nvSpPr>
            <p:cNvPr id="1096753" name="Line 49"/>
            <p:cNvSpPr>
              <a:spLocks noChangeAspect="1" noChangeShapeType="1"/>
            </p:cNvSpPr>
            <p:nvPr/>
          </p:nvSpPr>
          <p:spPr bwMode="auto">
            <a:xfrm>
              <a:off x="6305154" y="3607792"/>
              <a:ext cx="787126" cy="0"/>
            </a:xfrm>
            <a:prstGeom prst="line">
              <a:avLst/>
            </a:prstGeom>
            <a:noFill/>
            <a:ln w="41275">
              <a:solidFill>
                <a:srgbClr val="9999FF"/>
              </a:solidFill>
              <a:round/>
              <a:headEnd/>
              <a:tailEnd type="triangle" w="med" len="med"/>
            </a:ln>
          </p:spPr>
          <p:txBody>
            <a:bodyPr/>
            <a:lstStyle/>
            <a:p>
              <a:endParaRPr lang="zh-CN" altLang="en-US"/>
            </a:p>
          </p:txBody>
        </p:sp>
        <p:sp>
          <p:nvSpPr>
            <p:cNvPr id="1096754" name="Line 50"/>
            <p:cNvSpPr>
              <a:spLocks noChangeAspect="1" noChangeShapeType="1"/>
            </p:cNvSpPr>
            <p:nvPr/>
          </p:nvSpPr>
          <p:spPr bwMode="auto">
            <a:xfrm>
              <a:off x="6305154" y="5766792"/>
              <a:ext cx="787126" cy="0"/>
            </a:xfrm>
            <a:prstGeom prst="line">
              <a:avLst/>
            </a:prstGeom>
            <a:noFill/>
            <a:ln w="41275">
              <a:solidFill>
                <a:srgbClr val="00B050"/>
              </a:solidFill>
              <a:round/>
              <a:headEnd/>
              <a:tailEnd type="triangle" w="med" len="med"/>
            </a:ln>
          </p:spPr>
          <p:txBody>
            <a:bodyPr/>
            <a:lstStyle/>
            <a:p>
              <a:endParaRPr lang="zh-CN" altLang="en-US"/>
            </a:p>
          </p:txBody>
        </p:sp>
      </p:grpSp>
      <p:sp>
        <p:nvSpPr>
          <p:cNvPr id="99" name="Text Box 8"/>
          <p:cNvSpPr txBox="1">
            <a:spLocks noChangeAspect="1" noChangeArrowheads="1"/>
          </p:cNvSpPr>
          <p:nvPr/>
        </p:nvSpPr>
        <p:spPr bwMode="auto">
          <a:xfrm>
            <a:off x="6798831" y="476672"/>
            <a:ext cx="2165657" cy="738664"/>
          </a:xfrm>
          <a:prstGeom prst="rect">
            <a:avLst/>
          </a:prstGeom>
          <a:noFill/>
          <a:ln w="9525">
            <a:noFill/>
            <a:miter lim="800000"/>
            <a:headEnd/>
            <a:tailEnd/>
          </a:ln>
        </p:spPr>
        <p:txBody>
          <a:bodyPr wrap="none" lIns="0" tIns="0" rIns="0" bIns="0">
            <a:spAutoFit/>
          </a:bodyPr>
          <a:lstStyle/>
          <a:p>
            <a:pPr algn="l"/>
            <a:r>
              <a:rPr lang="zh-CN" altLang="en-US" dirty="0">
                <a:solidFill>
                  <a:schemeClr val="bg2"/>
                </a:solidFill>
              </a:rPr>
              <a:t>图</a:t>
            </a:r>
            <a:r>
              <a:rPr lang="en-US" altLang="zh-CN" dirty="0">
                <a:solidFill>
                  <a:schemeClr val="bg2"/>
                </a:solidFill>
              </a:rPr>
              <a:t>6.3</a:t>
            </a:r>
          </a:p>
          <a:p>
            <a:pPr algn="l"/>
            <a:r>
              <a:rPr lang="zh-CN" altLang="en-US" dirty="0">
                <a:solidFill>
                  <a:schemeClr val="bg2"/>
                </a:solidFill>
              </a:rPr>
              <a:t>计算机系统模型</a:t>
            </a:r>
            <a:endParaRPr lang="zh-CN" altLang="en-US" sz="4800" dirty="0">
              <a:solidFill>
                <a:schemeClr val="bg2"/>
              </a:solidFill>
            </a:endParaRPr>
          </a:p>
        </p:txBody>
      </p:sp>
      <p:sp>
        <p:nvSpPr>
          <p:cNvPr id="107" name="动作按钮: 上一张 106">
            <a:hlinkClick r:id="" action="ppaction://hlinkshowjump?jump=lastslideviewed" highlightClick="1"/>
          </p:cNvPr>
          <p:cNvSpPr/>
          <p:nvPr/>
        </p:nvSpPr>
        <p:spPr bwMode="auto">
          <a:xfrm>
            <a:off x="8388424" y="260648"/>
            <a:ext cx="504056" cy="504056"/>
          </a:xfrm>
          <a:prstGeom prst="actionButtonReturn">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noAutofit/>
          </a:bodyPr>
          <a:lstStyle/>
          <a:p>
            <a:pPr marL="0" marR="0" indent="0" defTabSz="914400" eaLnBrk="1" latinLnBrk="0" hangingPunct="1">
              <a:lnSpc>
                <a:spcPct val="100000"/>
              </a:lnSpc>
              <a:buClrTx/>
              <a:buSzTx/>
              <a:buFontTx/>
              <a:buNone/>
              <a:tabLst/>
            </a:pPr>
            <a:endParaRPr lang="zh-CN" altLang="en-US" dirty="0">
              <a:ea typeface="楷体" panose="02010609060101010101" pitchFamily="49" charset="-122"/>
            </a:endParaRPr>
          </a:p>
        </p:txBody>
      </p:sp>
      <p:sp>
        <p:nvSpPr>
          <p:cNvPr id="3" name="矩形 2">
            <a:extLst>
              <a:ext uri="{FF2B5EF4-FFF2-40B4-BE49-F238E27FC236}">
                <a16:creationId xmlns:a16="http://schemas.microsoft.com/office/drawing/2014/main" id="{7EC605E2-7F90-4A55-A7F1-8D703BBD0992}"/>
              </a:ext>
            </a:extLst>
          </p:cNvPr>
          <p:cNvSpPr/>
          <p:nvPr/>
        </p:nvSpPr>
        <p:spPr>
          <a:xfrm>
            <a:off x="7020272" y="1196752"/>
            <a:ext cx="2060084" cy="1938992"/>
          </a:xfrm>
          <a:prstGeom prst="rect">
            <a:avLst/>
          </a:prstGeom>
        </p:spPr>
        <p:txBody>
          <a:bodyPr wrap="square">
            <a:spAutoFit/>
          </a:bodyPr>
          <a:lstStyle/>
          <a:p>
            <a:pPr marL="268288" indent="-268288" algn="l">
              <a:buFont typeface="+mj-lt"/>
              <a:buAutoNum type="arabicPeriod"/>
            </a:pPr>
            <a:r>
              <a:rPr lang="zh-CN" altLang="en-US" dirty="0">
                <a:solidFill>
                  <a:srgbClr val="0000FF"/>
                </a:solidFill>
              </a:rPr>
              <a:t>无缓存</a:t>
            </a:r>
          </a:p>
          <a:p>
            <a:pPr marL="268288" indent="-268288" algn="l">
              <a:buFont typeface="+mj-lt"/>
              <a:buAutoNum type="arabicPeriod"/>
            </a:pPr>
            <a:r>
              <a:rPr lang="zh-CN" altLang="en-US" dirty="0">
                <a:solidFill>
                  <a:srgbClr val="0000FF"/>
                </a:solidFill>
              </a:rPr>
              <a:t>无虚存</a:t>
            </a:r>
          </a:p>
          <a:p>
            <a:pPr marL="268288" indent="-268288" algn="l">
              <a:buFont typeface="+mj-lt"/>
              <a:buAutoNum type="arabicPeriod"/>
            </a:pPr>
            <a:r>
              <a:rPr lang="zh-CN" altLang="en-US" dirty="0">
                <a:solidFill>
                  <a:srgbClr val="0000FF"/>
                </a:solidFill>
              </a:rPr>
              <a:t>无多任务</a:t>
            </a:r>
          </a:p>
          <a:p>
            <a:pPr marL="268288" indent="-268288" algn="l">
              <a:buFont typeface="+mj-lt"/>
              <a:buAutoNum type="arabicPeriod"/>
            </a:pPr>
            <a:r>
              <a:rPr lang="zh-CN" altLang="en-US" dirty="0">
                <a:solidFill>
                  <a:srgbClr val="0000FF"/>
                </a:solidFill>
              </a:rPr>
              <a:t>内存与CPU速度一样</a:t>
            </a:r>
          </a:p>
        </p:txBody>
      </p:sp>
      <p:sp>
        <p:nvSpPr>
          <p:cNvPr id="6" name="动作按钮: 获取信息 5">
            <a:hlinkClick r:id="rId3" action="ppaction://hlinksldjump" highlightClick="1"/>
            <a:extLst>
              <a:ext uri="{FF2B5EF4-FFF2-40B4-BE49-F238E27FC236}">
                <a16:creationId xmlns:a16="http://schemas.microsoft.com/office/drawing/2014/main" id="{93A142F5-B15A-4557-A578-DEA2291D20F1}"/>
              </a:ext>
            </a:extLst>
          </p:cNvPr>
          <p:cNvSpPr>
            <a:spLocks noChangeAspect="1"/>
          </p:cNvSpPr>
          <p:nvPr/>
        </p:nvSpPr>
        <p:spPr bwMode="auto">
          <a:xfrm>
            <a:off x="5918127" y="5778261"/>
            <a:ext cx="323984" cy="324000"/>
          </a:xfrm>
          <a:prstGeom prst="actionButtonInformation">
            <a:avLst/>
          </a:prstGeom>
          <a:solidFill>
            <a:srgbClr val="CCFFCC"/>
          </a:solidFill>
          <a:ln>
            <a:solidFill>
              <a:srgbClr val="009900"/>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8EA3087-1B89-48F7-9426-B02904E28405}"/>
              </a:ext>
            </a:extLst>
          </p:cNvPr>
          <p:cNvPicPr>
            <a:picLocks noChangeAspect="1"/>
          </p:cNvPicPr>
          <p:nvPr/>
        </p:nvPicPr>
        <p:blipFill>
          <a:blip r:embed="rId3"/>
          <a:stretch>
            <a:fillRect/>
          </a:stretch>
        </p:blipFill>
        <p:spPr>
          <a:xfrm>
            <a:off x="5577188" y="1556792"/>
            <a:ext cx="3407738" cy="1236551"/>
          </a:xfrm>
          <a:prstGeom prst="rect">
            <a:avLst/>
          </a:prstGeom>
          <a:solidFill>
            <a:srgbClr val="FFFFCC"/>
          </a:solidFill>
        </p:spPr>
      </p:pic>
      <p:pic>
        <p:nvPicPr>
          <p:cNvPr id="5" name="图片 4">
            <a:extLst>
              <a:ext uri="{FF2B5EF4-FFF2-40B4-BE49-F238E27FC236}">
                <a16:creationId xmlns:a16="http://schemas.microsoft.com/office/drawing/2014/main" id="{3E04F0E3-7E97-43E2-A7FD-7F9DD8184E04}"/>
              </a:ext>
            </a:extLst>
          </p:cNvPr>
          <p:cNvPicPr>
            <a:picLocks noChangeAspect="1"/>
          </p:cNvPicPr>
          <p:nvPr/>
        </p:nvPicPr>
        <p:blipFill>
          <a:blip r:embed="rId4"/>
          <a:stretch>
            <a:fillRect/>
          </a:stretch>
        </p:blipFill>
        <p:spPr>
          <a:xfrm>
            <a:off x="4716016" y="2740560"/>
            <a:ext cx="4268909" cy="1553899"/>
          </a:xfrm>
          <a:prstGeom prst="rect">
            <a:avLst/>
          </a:prstGeom>
          <a:solidFill>
            <a:srgbClr val="FFFFCC"/>
          </a:solidFill>
        </p:spPr>
      </p:pic>
      <p:sp>
        <p:nvSpPr>
          <p:cNvPr id="15" name="灯片编号占位符 4"/>
          <p:cNvSpPr>
            <a:spLocks noGrp="1"/>
          </p:cNvSpPr>
          <p:nvPr>
            <p:ph type="sldNum" sz="quarter" idx="11"/>
          </p:nvPr>
        </p:nvSpPr>
        <p:spPr/>
        <p:txBody>
          <a:bodyPr/>
          <a:lstStyle/>
          <a:p>
            <a:fld id="{A68A2151-69F3-45F3-97D8-B4DB0FDEB74D}" type="slidenum">
              <a:rPr lang="zh-CN" altLang="en-US"/>
              <a:pPr/>
              <a:t>130</a:t>
            </a:fld>
            <a:endParaRPr lang="en-US" altLang="zh-CN"/>
          </a:p>
        </p:txBody>
      </p:sp>
      <p:sp>
        <p:nvSpPr>
          <p:cNvPr id="1213442" name="Rectangle 2"/>
          <p:cNvSpPr>
            <a:spLocks noGrp="1" noChangeArrowheads="1"/>
          </p:cNvSpPr>
          <p:nvPr>
            <p:ph type="title"/>
          </p:nvPr>
        </p:nvSpPr>
        <p:spPr/>
        <p:txBody>
          <a:bodyPr/>
          <a:lstStyle/>
          <a:p>
            <a:r>
              <a:rPr lang="en-US" altLang="zh-CN" dirty="0"/>
              <a:t>6.5.1</a:t>
            </a:r>
            <a:r>
              <a:rPr lang="en-US" altLang="zh-CN" dirty="0">
                <a:latin typeface="Times New Roman" pitchFamily="18" charset="0"/>
              </a:rPr>
              <a:t>  </a:t>
            </a:r>
            <a:r>
              <a:rPr lang="en-US" altLang="zh-CN" sz="2800" dirty="0"/>
              <a:t>CPU</a:t>
            </a:r>
            <a:r>
              <a:rPr lang="en-US" altLang="zh-CN" sz="2800" dirty="0">
                <a:latin typeface="Times New Roman" pitchFamily="18" charset="0"/>
              </a:rPr>
              <a:t> </a:t>
            </a:r>
            <a:r>
              <a:rPr lang="zh-CN" altLang="en-US" dirty="0"/>
              <a:t>性能测量       </a:t>
            </a:r>
            <a:r>
              <a:rPr lang="en-US" altLang="zh-CN" sz="2800" dirty="0">
                <a:solidFill>
                  <a:srgbClr val="006600"/>
                </a:solidFill>
                <a:ea typeface="黑体" pitchFamily="2" charset="-122"/>
              </a:rPr>
              <a:t>3. </a:t>
            </a:r>
            <a:r>
              <a:rPr lang="en-US" altLang="zh-CN" sz="2800" dirty="0">
                <a:solidFill>
                  <a:srgbClr val="FF6600"/>
                </a:solidFill>
                <a:ea typeface="黑体" pitchFamily="2" charset="-122"/>
              </a:rPr>
              <a:t>MIPS</a:t>
            </a:r>
            <a:endParaRPr lang="zh-CN" altLang="en-US" sz="2800" dirty="0">
              <a:solidFill>
                <a:srgbClr val="FF6600"/>
              </a:solidFill>
              <a:ea typeface="黑体" pitchFamily="2" charset="-122"/>
            </a:endParaRPr>
          </a:p>
        </p:txBody>
      </p:sp>
      <p:graphicFrame>
        <p:nvGraphicFramePr>
          <p:cNvPr id="1213493" name="Object 53"/>
          <p:cNvGraphicFramePr>
            <a:graphicFrameLocks noChangeAspect="1"/>
          </p:cNvGraphicFramePr>
          <p:nvPr>
            <p:extLst>
              <p:ext uri="{D42A27DB-BD31-4B8C-83A1-F6EECF244321}">
                <p14:modId xmlns:p14="http://schemas.microsoft.com/office/powerpoint/2010/main" val="3820591000"/>
              </p:ext>
            </p:extLst>
          </p:nvPr>
        </p:nvGraphicFramePr>
        <p:xfrm>
          <a:off x="323404" y="1052736"/>
          <a:ext cx="7921625" cy="587375"/>
        </p:xfrm>
        <a:graphic>
          <a:graphicData uri="http://schemas.openxmlformats.org/presentationml/2006/ole">
            <mc:AlternateContent xmlns:mc="http://schemas.openxmlformats.org/markup-compatibility/2006">
              <mc:Choice xmlns:v="urn:schemas-microsoft-com:vml" Requires="v">
                <p:oleObj spid="_x0000_s1214446" name="公式" r:id="rId5" imgW="3086100" imgH="228600" progId="Equation.3">
                  <p:embed/>
                </p:oleObj>
              </mc:Choice>
              <mc:Fallback>
                <p:oleObj name="公式" r:id="rId5" imgW="3086100" imgH="228600" progId="Equation.3">
                  <p:embed/>
                  <p:pic>
                    <p:nvPicPr>
                      <p:cNvPr id="0" name="Picture 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404" y="1052736"/>
                        <a:ext cx="7921625"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3495" name="Object 55"/>
          <p:cNvGraphicFramePr>
            <a:graphicFrameLocks noChangeAspect="1"/>
          </p:cNvGraphicFramePr>
          <p:nvPr>
            <p:extLst>
              <p:ext uri="{D42A27DB-BD31-4B8C-83A1-F6EECF244321}">
                <p14:modId xmlns:p14="http://schemas.microsoft.com/office/powerpoint/2010/main" val="1346813054"/>
              </p:ext>
            </p:extLst>
          </p:nvPr>
        </p:nvGraphicFramePr>
        <p:xfrm>
          <a:off x="323404" y="1628999"/>
          <a:ext cx="4175125" cy="960437"/>
        </p:xfrm>
        <a:graphic>
          <a:graphicData uri="http://schemas.openxmlformats.org/presentationml/2006/ole">
            <mc:AlternateContent xmlns:mc="http://schemas.openxmlformats.org/markup-compatibility/2006">
              <mc:Choice xmlns:v="urn:schemas-microsoft-com:vml" Requires="v">
                <p:oleObj spid="_x0000_s1214447" name="公式" r:id="rId7" imgW="1841400" imgH="419040" progId="Equation.3">
                  <p:embed/>
                </p:oleObj>
              </mc:Choice>
              <mc:Fallback>
                <p:oleObj name="公式" r:id="rId7" imgW="1841400" imgH="419040" progId="Equation.3">
                  <p:embed/>
                  <p:pic>
                    <p:nvPicPr>
                      <p:cNvPr id="0" name="Picture 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404" y="1628999"/>
                        <a:ext cx="4175125" cy="960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3497" name="Object 57"/>
          <p:cNvGraphicFramePr>
            <a:graphicFrameLocks noChangeAspect="1"/>
          </p:cNvGraphicFramePr>
          <p:nvPr>
            <p:extLst>
              <p:ext uri="{D42A27DB-BD31-4B8C-83A1-F6EECF244321}">
                <p14:modId xmlns:p14="http://schemas.microsoft.com/office/powerpoint/2010/main" val="281460182"/>
              </p:ext>
            </p:extLst>
          </p:nvPr>
        </p:nvGraphicFramePr>
        <p:xfrm>
          <a:off x="402779" y="2622774"/>
          <a:ext cx="4313237" cy="936625"/>
        </p:xfrm>
        <a:graphic>
          <a:graphicData uri="http://schemas.openxmlformats.org/presentationml/2006/ole">
            <mc:AlternateContent xmlns:mc="http://schemas.openxmlformats.org/markup-compatibility/2006">
              <mc:Choice xmlns:v="urn:schemas-microsoft-com:vml" Requires="v">
                <p:oleObj spid="_x0000_s1214448" name="公式" r:id="rId9" imgW="1942920" imgH="419040" progId="Equation.3">
                  <p:embed/>
                </p:oleObj>
              </mc:Choice>
              <mc:Fallback>
                <p:oleObj name="公式" r:id="rId9" imgW="1942920" imgH="419040" progId="Equation.3">
                  <p:embed/>
                  <p:pic>
                    <p:nvPicPr>
                      <p:cNvPr id="0" name="Picture 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779" y="2622774"/>
                        <a:ext cx="4313237"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3499" name="Object 59"/>
          <p:cNvGraphicFramePr>
            <a:graphicFrameLocks noChangeAspect="1"/>
          </p:cNvGraphicFramePr>
          <p:nvPr>
            <p:extLst>
              <p:ext uri="{D42A27DB-BD31-4B8C-83A1-F6EECF244321}">
                <p14:modId xmlns:p14="http://schemas.microsoft.com/office/powerpoint/2010/main" val="2168816761"/>
              </p:ext>
            </p:extLst>
          </p:nvPr>
        </p:nvGraphicFramePr>
        <p:xfrm>
          <a:off x="394841" y="4280198"/>
          <a:ext cx="8208963" cy="588962"/>
        </p:xfrm>
        <a:graphic>
          <a:graphicData uri="http://schemas.openxmlformats.org/presentationml/2006/ole">
            <mc:AlternateContent xmlns:mc="http://schemas.openxmlformats.org/markup-compatibility/2006">
              <mc:Choice xmlns:v="urn:schemas-microsoft-com:vml" Requires="v">
                <p:oleObj spid="_x0000_s1214449" name="公式" r:id="rId11" imgW="3187700" imgH="228600" progId="Equation.3">
                  <p:embed/>
                </p:oleObj>
              </mc:Choice>
              <mc:Fallback>
                <p:oleObj name="公式" r:id="rId11" imgW="3187700" imgH="228600" progId="Equation.3">
                  <p:embed/>
                  <p:pic>
                    <p:nvPicPr>
                      <p:cNvPr id="0" name="Picture 5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4841" y="4280198"/>
                        <a:ext cx="8208963" cy="588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3501" name="Object 61"/>
          <p:cNvGraphicFramePr>
            <a:graphicFrameLocks noChangeAspect="1"/>
          </p:cNvGraphicFramePr>
          <p:nvPr>
            <p:extLst>
              <p:ext uri="{D42A27DB-BD31-4B8C-83A1-F6EECF244321}">
                <p14:modId xmlns:p14="http://schemas.microsoft.com/office/powerpoint/2010/main" val="1452655893"/>
              </p:ext>
            </p:extLst>
          </p:nvPr>
        </p:nvGraphicFramePr>
        <p:xfrm>
          <a:off x="396429" y="4784501"/>
          <a:ext cx="4464050" cy="1020763"/>
        </p:xfrm>
        <a:graphic>
          <a:graphicData uri="http://schemas.openxmlformats.org/presentationml/2006/ole">
            <mc:AlternateContent xmlns:mc="http://schemas.openxmlformats.org/markup-compatibility/2006">
              <mc:Choice xmlns:v="urn:schemas-microsoft-com:vml" Requires="v">
                <p:oleObj spid="_x0000_s1214450" name="公式" r:id="rId13" imgW="1790700" imgH="406400" progId="Equation.3">
                  <p:embed/>
                </p:oleObj>
              </mc:Choice>
              <mc:Fallback>
                <p:oleObj name="公式" r:id="rId13" imgW="1790700" imgH="406400" progId="Equation.3">
                  <p:embed/>
                  <p:pic>
                    <p:nvPicPr>
                      <p:cNvPr id="0" name="Picture 6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6429" y="4784501"/>
                        <a:ext cx="4464050" cy="1020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3503" name="Object 63"/>
          <p:cNvGraphicFramePr>
            <a:graphicFrameLocks noChangeAspect="1"/>
          </p:cNvGraphicFramePr>
          <p:nvPr>
            <p:extLst>
              <p:ext uri="{D42A27DB-BD31-4B8C-83A1-F6EECF244321}">
                <p14:modId xmlns:p14="http://schemas.microsoft.com/office/powerpoint/2010/main" val="2002051439"/>
              </p:ext>
            </p:extLst>
          </p:nvPr>
        </p:nvGraphicFramePr>
        <p:xfrm>
          <a:off x="396429" y="5664473"/>
          <a:ext cx="4608512" cy="1004887"/>
        </p:xfrm>
        <a:graphic>
          <a:graphicData uri="http://schemas.openxmlformats.org/presentationml/2006/ole">
            <mc:AlternateContent xmlns:mc="http://schemas.openxmlformats.org/markup-compatibility/2006">
              <mc:Choice xmlns:v="urn:schemas-microsoft-com:vml" Requires="v">
                <p:oleObj spid="_x0000_s1214451" name="公式" r:id="rId15" imgW="1879600" imgH="406400" progId="Equation.3">
                  <p:embed/>
                </p:oleObj>
              </mc:Choice>
              <mc:Fallback>
                <p:oleObj name="公式" r:id="rId15" imgW="1879600" imgH="406400" progId="Equation.3">
                  <p:embed/>
                  <p:pic>
                    <p:nvPicPr>
                      <p:cNvPr id="0" name="Picture 6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6429" y="5664473"/>
                        <a:ext cx="4608512" cy="1004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13505" name="AutoShape 65"/>
          <p:cNvSpPr>
            <a:spLocks/>
          </p:cNvSpPr>
          <p:nvPr/>
        </p:nvSpPr>
        <p:spPr bwMode="auto">
          <a:xfrm>
            <a:off x="107504" y="1197199"/>
            <a:ext cx="215900" cy="2016125"/>
          </a:xfrm>
          <a:prstGeom prst="leftBrace">
            <a:avLst>
              <a:gd name="adj1" fmla="val 77819"/>
              <a:gd name="adj2" fmla="val 50000"/>
            </a:avLst>
          </a:prstGeom>
          <a:noFill/>
          <a:ln w="28575">
            <a:solidFill>
              <a:srgbClr val="FF6600"/>
            </a:solidFill>
            <a:round/>
            <a:headEnd/>
            <a:tailEnd/>
          </a:ln>
          <a:effectLst/>
        </p:spPr>
        <p:txBody>
          <a:bodyPr wrap="none" anchor="ctr"/>
          <a:lstStyle/>
          <a:p>
            <a:endParaRPr lang="zh-CN" altLang="en-US"/>
          </a:p>
        </p:txBody>
      </p:sp>
      <p:sp>
        <p:nvSpPr>
          <p:cNvPr id="1213506" name="AutoShape 66"/>
          <p:cNvSpPr>
            <a:spLocks/>
          </p:cNvSpPr>
          <p:nvPr/>
        </p:nvSpPr>
        <p:spPr bwMode="auto">
          <a:xfrm>
            <a:off x="107504" y="4437112"/>
            <a:ext cx="215900" cy="1873473"/>
          </a:xfrm>
          <a:prstGeom prst="leftBrace">
            <a:avLst>
              <a:gd name="adj1" fmla="val 77819"/>
              <a:gd name="adj2" fmla="val 50000"/>
            </a:avLst>
          </a:prstGeom>
          <a:noFill/>
          <a:ln w="28575">
            <a:solidFill>
              <a:srgbClr val="FF6600"/>
            </a:solidFill>
            <a:round/>
            <a:headEnd/>
            <a:tailEnd/>
          </a:ln>
          <a:effectLst/>
        </p:spPr>
        <p:txBody>
          <a:bodyPr wrap="none" anchor="ctr"/>
          <a:lstStyle/>
          <a:p>
            <a:endParaRPr lang="zh-CN" altLang="en-US"/>
          </a:p>
        </p:txBody>
      </p:sp>
      <p:sp>
        <p:nvSpPr>
          <p:cNvPr id="1213507" name="Text Box 67"/>
          <p:cNvSpPr txBox="1">
            <a:spLocks noChangeArrowheads="1"/>
          </p:cNvSpPr>
          <p:nvPr/>
        </p:nvSpPr>
        <p:spPr bwMode="auto">
          <a:xfrm>
            <a:off x="179387" y="574675"/>
            <a:ext cx="1728788" cy="523220"/>
          </a:xfrm>
          <a:prstGeom prst="rect">
            <a:avLst/>
          </a:prstGeom>
          <a:solidFill>
            <a:srgbClr val="FFE1FF"/>
          </a:solidFill>
          <a:ln w="28575" algn="ctr">
            <a:solidFill>
              <a:srgbClr val="FF6600"/>
            </a:solidFill>
            <a:miter lim="800000"/>
            <a:headEnd/>
            <a:tailEnd/>
          </a:ln>
          <a:effectLst>
            <a:outerShdw blurRad="50800" dist="38100" dir="2700000" algn="tl" rotWithShape="0">
              <a:prstClr val="black">
                <a:alpha val="40000"/>
              </a:prstClr>
            </a:outerShdw>
          </a:effectLst>
        </p:spPr>
        <p:txBody>
          <a:bodyPr>
            <a:spAutoFit/>
          </a:bodyPr>
          <a:lstStyle/>
          <a:p>
            <a:pPr>
              <a:spcBef>
                <a:spcPct val="50000"/>
              </a:spcBef>
            </a:pPr>
            <a:r>
              <a:rPr lang="zh-CN" altLang="en-US" sz="2800" b="0" dirty="0">
                <a:solidFill>
                  <a:srgbClr val="0000FF"/>
                </a:solidFill>
                <a:ea typeface="楷体" panose="02010609060101010101" pitchFamily="49" charset="-122"/>
              </a:rPr>
              <a:t>编译器</a:t>
            </a:r>
            <a:r>
              <a:rPr lang="en-US" altLang="zh-CN" sz="2800" b="0" dirty="0">
                <a:solidFill>
                  <a:srgbClr val="0000FF"/>
                </a:solidFill>
                <a:ea typeface="楷体" panose="02010609060101010101" pitchFamily="49" charset="-122"/>
              </a:rPr>
              <a:t>1</a:t>
            </a:r>
          </a:p>
        </p:txBody>
      </p:sp>
      <p:sp>
        <p:nvSpPr>
          <p:cNvPr id="1213508" name="Text Box 68"/>
          <p:cNvSpPr txBox="1">
            <a:spLocks noChangeArrowheads="1"/>
          </p:cNvSpPr>
          <p:nvPr/>
        </p:nvSpPr>
        <p:spPr bwMode="auto">
          <a:xfrm>
            <a:off x="179387" y="3769876"/>
            <a:ext cx="1728788" cy="523220"/>
          </a:xfrm>
          <a:prstGeom prst="rect">
            <a:avLst/>
          </a:prstGeom>
          <a:solidFill>
            <a:srgbClr val="FFE1FF"/>
          </a:solidFill>
          <a:ln w="28575" algn="ctr">
            <a:solidFill>
              <a:srgbClr val="FF6600"/>
            </a:solidFill>
            <a:miter lim="800000"/>
            <a:headEnd/>
            <a:tailEnd/>
          </a:ln>
          <a:effectLst>
            <a:outerShdw blurRad="50800" dist="38100" dir="2700000" algn="tl" rotWithShape="0">
              <a:prstClr val="black">
                <a:alpha val="40000"/>
              </a:prstClr>
            </a:outerShdw>
          </a:effectLst>
        </p:spPr>
        <p:txBody>
          <a:bodyPr>
            <a:spAutoFit/>
          </a:bodyPr>
          <a:lstStyle>
            <a:defPPr>
              <a:defRPr lang="en-US"/>
            </a:defPPr>
            <a:lvl1pPr>
              <a:spcBef>
                <a:spcPct val="50000"/>
              </a:spcBef>
              <a:defRPr sz="2800">
                <a:solidFill>
                  <a:srgbClr val="0000FF"/>
                </a:solidFill>
                <a:ea typeface="楷体" panose="02010609060101010101" pitchFamily="49" charset="-122"/>
              </a:defRPr>
            </a:lvl1pPr>
          </a:lstStyle>
          <a:p>
            <a:r>
              <a:rPr lang="zh-CN" altLang="en-US" b="0" dirty="0"/>
              <a:t>编译器</a:t>
            </a:r>
            <a:r>
              <a:rPr lang="en-US" altLang="zh-CN" b="0" dirty="0"/>
              <a:t>2</a:t>
            </a:r>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4"/>
          <p:cNvSpPr>
            <a:spLocks noGrp="1"/>
          </p:cNvSpPr>
          <p:nvPr>
            <p:ph type="sldNum" sz="quarter" idx="11"/>
          </p:nvPr>
        </p:nvSpPr>
        <p:spPr/>
        <p:txBody>
          <a:bodyPr/>
          <a:lstStyle/>
          <a:p>
            <a:fld id="{C5329994-D062-472C-AB71-9287A62F0BBC}" type="slidenum">
              <a:rPr lang="zh-CN" altLang="en-US"/>
              <a:pPr/>
              <a:t>131</a:t>
            </a:fld>
            <a:endParaRPr lang="en-US" altLang="zh-CN"/>
          </a:p>
        </p:txBody>
      </p:sp>
      <p:sp>
        <p:nvSpPr>
          <p:cNvPr id="1214466" name="Rectangle 2"/>
          <p:cNvSpPr>
            <a:spLocks noGrp="1" noChangeArrowheads="1"/>
          </p:cNvSpPr>
          <p:nvPr>
            <p:ph type="title"/>
          </p:nvPr>
        </p:nvSpPr>
        <p:spPr/>
        <p:txBody>
          <a:bodyPr/>
          <a:lstStyle/>
          <a:p>
            <a:r>
              <a:rPr lang="en-US" altLang="zh-CN" dirty="0"/>
              <a:t>6.5.1</a:t>
            </a:r>
            <a:r>
              <a:rPr lang="en-US" altLang="zh-CN" dirty="0">
                <a:latin typeface="Times New Roman" pitchFamily="18" charset="0"/>
              </a:rPr>
              <a:t>  </a:t>
            </a:r>
            <a:r>
              <a:rPr lang="en-US" altLang="zh-CN" sz="2800" dirty="0"/>
              <a:t>CPU</a:t>
            </a:r>
            <a:r>
              <a:rPr lang="en-US" altLang="zh-CN" sz="2800" dirty="0">
                <a:latin typeface="Times New Roman" pitchFamily="18" charset="0"/>
              </a:rPr>
              <a:t> </a:t>
            </a:r>
            <a:r>
              <a:rPr lang="zh-CN" altLang="en-US" dirty="0"/>
              <a:t>性能测量       </a:t>
            </a:r>
            <a:r>
              <a:rPr lang="en-US" altLang="zh-CN" sz="2800" dirty="0">
                <a:solidFill>
                  <a:srgbClr val="006600"/>
                </a:solidFill>
                <a:ea typeface="黑体" pitchFamily="2" charset="-122"/>
              </a:rPr>
              <a:t>3. </a:t>
            </a:r>
            <a:r>
              <a:rPr lang="en-US" altLang="zh-CN" sz="2800" dirty="0">
                <a:solidFill>
                  <a:srgbClr val="FF6600"/>
                </a:solidFill>
                <a:ea typeface="黑体" pitchFamily="2" charset="-122"/>
              </a:rPr>
              <a:t>MIPS</a:t>
            </a:r>
            <a:endParaRPr lang="zh-CN" altLang="en-US" sz="2800" dirty="0">
              <a:solidFill>
                <a:srgbClr val="FF6600"/>
              </a:solidFill>
              <a:ea typeface="黑体" pitchFamily="2" charset="-122"/>
            </a:endParaRPr>
          </a:p>
        </p:txBody>
      </p:sp>
      <p:sp>
        <p:nvSpPr>
          <p:cNvPr id="1214467" name="Rectangle 3"/>
          <p:cNvSpPr>
            <a:spLocks noGrp="1" noChangeArrowheads="1"/>
          </p:cNvSpPr>
          <p:nvPr>
            <p:ph type="body" idx="1"/>
          </p:nvPr>
        </p:nvSpPr>
        <p:spPr>
          <a:xfrm>
            <a:off x="250825" y="549275"/>
            <a:ext cx="8713788" cy="6192838"/>
          </a:xfrm>
        </p:spPr>
        <p:txBody>
          <a:bodyPr/>
          <a:lstStyle/>
          <a:p>
            <a:pPr marL="0" indent="0">
              <a:spcBef>
                <a:spcPct val="0"/>
              </a:spcBef>
              <a:buFont typeface="Wingdings" pitchFamily="2" charset="2"/>
              <a:buNone/>
            </a:pPr>
            <a:r>
              <a:rPr lang="en-US" altLang="zh-CN" sz="2400" dirty="0"/>
              <a:t>【</a:t>
            </a:r>
            <a:r>
              <a:rPr lang="zh-CN" altLang="en-US" sz="2400" dirty="0"/>
              <a:t>例</a:t>
            </a:r>
            <a:r>
              <a:rPr lang="en-US" altLang="zh-CN" sz="2400" dirty="0"/>
              <a:t>6.27】</a:t>
            </a:r>
          </a:p>
          <a:p>
            <a:pPr marL="0" indent="0">
              <a:spcBef>
                <a:spcPct val="0"/>
              </a:spcBef>
              <a:buFont typeface="Wingdings" pitchFamily="2" charset="2"/>
              <a:buNone/>
            </a:pPr>
            <a:r>
              <a:rPr lang="zh-CN" altLang="en-US" sz="2400" dirty="0"/>
              <a:t>对某程序进行性能测试，</a:t>
            </a:r>
          </a:p>
          <a:p>
            <a:pPr marL="0" indent="0">
              <a:spcBef>
                <a:spcPct val="0"/>
              </a:spcBef>
              <a:buFont typeface="Wingdings" pitchFamily="2" charset="2"/>
              <a:buNone/>
            </a:pPr>
            <a:r>
              <a:rPr lang="zh-CN" altLang="en-US" sz="2400" dirty="0"/>
              <a:t>结果如右图所示。</a:t>
            </a:r>
          </a:p>
          <a:p>
            <a:pPr marL="0" indent="0">
              <a:spcBef>
                <a:spcPct val="0"/>
              </a:spcBef>
              <a:buFont typeface="Wingdings" pitchFamily="2" charset="2"/>
              <a:buNone/>
            </a:pPr>
            <a:r>
              <a:rPr lang="zh-CN" altLang="en-US" sz="2400" dirty="0">
                <a:solidFill>
                  <a:srgbClr val="006600"/>
                </a:solidFill>
                <a:ea typeface="宋体" pitchFamily="2" charset="-122"/>
              </a:rPr>
              <a:t>① </a:t>
            </a:r>
            <a:r>
              <a:rPr lang="zh-CN" altLang="en-US" sz="2400" dirty="0"/>
              <a:t>哪个计算机具有较高的</a:t>
            </a:r>
          </a:p>
          <a:p>
            <a:pPr marL="0" indent="0">
              <a:spcBef>
                <a:spcPct val="0"/>
              </a:spcBef>
              <a:buFont typeface="Wingdings" pitchFamily="2" charset="2"/>
              <a:buNone/>
            </a:pPr>
            <a:r>
              <a:rPr lang="en-US" altLang="zh-CN" sz="2400" dirty="0"/>
              <a:t>     MIPS </a:t>
            </a:r>
            <a:r>
              <a:rPr lang="zh-CN" altLang="en-US" sz="2400" dirty="0"/>
              <a:t>值？</a:t>
            </a:r>
          </a:p>
          <a:p>
            <a:pPr marL="0" indent="0">
              <a:spcBef>
                <a:spcPct val="0"/>
              </a:spcBef>
              <a:buFont typeface="Wingdings" pitchFamily="2" charset="2"/>
              <a:buNone/>
            </a:pPr>
            <a:r>
              <a:rPr lang="zh-CN" altLang="en-US" sz="2400" dirty="0">
                <a:solidFill>
                  <a:srgbClr val="006600"/>
                </a:solidFill>
                <a:ea typeface="宋体" pitchFamily="2" charset="-122"/>
              </a:rPr>
              <a:t>② </a:t>
            </a:r>
            <a:r>
              <a:rPr lang="zh-CN" altLang="en-US" sz="2400" dirty="0"/>
              <a:t>哪个计算机更快？</a:t>
            </a:r>
          </a:p>
          <a:p>
            <a:pPr marL="0" indent="0">
              <a:spcBef>
                <a:spcPct val="0"/>
              </a:spcBef>
              <a:buFont typeface="Wingdings" pitchFamily="2" charset="2"/>
              <a:buNone/>
            </a:pPr>
            <a:r>
              <a:rPr lang="en-US" altLang="zh-CN" sz="2400" dirty="0"/>
              <a:t>【</a:t>
            </a:r>
            <a:r>
              <a:rPr lang="zh-CN" altLang="en-US" sz="2400" dirty="0"/>
              <a:t>解</a:t>
            </a:r>
            <a:r>
              <a:rPr lang="en-US" altLang="zh-CN" sz="2400" dirty="0"/>
              <a:t>】</a:t>
            </a:r>
          </a:p>
        </p:txBody>
      </p:sp>
      <p:graphicFrame>
        <p:nvGraphicFramePr>
          <p:cNvPr id="1214623" name="Group 159"/>
          <p:cNvGraphicFramePr>
            <a:graphicFrameLocks noGrp="1"/>
          </p:cNvGraphicFramePr>
          <p:nvPr/>
        </p:nvGraphicFramePr>
        <p:xfrm>
          <a:off x="4211638" y="814388"/>
          <a:ext cx="4229100" cy="1828800"/>
        </p:xfrm>
        <a:graphic>
          <a:graphicData uri="http://schemas.openxmlformats.org/drawingml/2006/table">
            <a:tbl>
              <a:tblPr/>
              <a:tblGrid>
                <a:gridCol w="1420812">
                  <a:extLst>
                    <a:ext uri="{9D8B030D-6E8A-4147-A177-3AD203B41FA5}">
                      <a16:colId xmlns:a16="http://schemas.microsoft.com/office/drawing/2014/main" val="20000"/>
                    </a:ext>
                  </a:extLst>
                </a:gridCol>
                <a:gridCol w="1439863">
                  <a:extLst>
                    <a:ext uri="{9D8B030D-6E8A-4147-A177-3AD203B41FA5}">
                      <a16:colId xmlns:a16="http://schemas.microsoft.com/office/drawing/2014/main" val="20001"/>
                    </a:ext>
                  </a:extLst>
                </a:gridCol>
                <a:gridCol w="1368425">
                  <a:extLst>
                    <a:ext uri="{9D8B030D-6E8A-4147-A177-3AD203B41FA5}">
                      <a16:colId xmlns:a16="http://schemas.microsoft.com/office/drawing/2014/main" val="20002"/>
                    </a:ext>
                  </a:extLst>
                </a:gridCol>
              </a:tblGrid>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测量</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计算机</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计算机</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指令数</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10×10</a:t>
                      </a:r>
                      <a:r>
                        <a:rPr kumimoji="1" lang="en-US" altLang="zh-CN" sz="24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9</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8×10</a:t>
                      </a:r>
                      <a:r>
                        <a:rPr kumimoji="1" lang="en-US" altLang="zh-CN" sz="24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9</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时钟频率</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4GHz</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4GHz</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1"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CPI</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214624" name="Object 160"/>
          <p:cNvGraphicFramePr>
            <a:graphicFrameLocks noChangeAspect="1"/>
          </p:cNvGraphicFramePr>
          <p:nvPr/>
        </p:nvGraphicFramePr>
        <p:xfrm>
          <a:off x="1187450" y="2693988"/>
          <a:ext cx="5761038" cy="1095375"/>
        </p:xfrm>
        <a:graphic>
          <a:graphicData uri="http://schemas.openxmlformats.org/presentationml/2006/ole">
            <mc:AlternateContent xmlns:mc="http://schemas.openxmlformats.org/markup-compatibility/2006">
              <mc:Choice xmlns:v="urn:schemas-microsoft-com:vml" Requires="v">
                <p:oleObj spid="_x0000_s1215263" name="公式" r:id="rId3" imgW="2260600" imgH="431800" progId="Equation.3">
                  <p:embed/>
                </p:oleObj>
              </mc:Choice>
              <mc:Fallback>
                <p:oleObj name="公式" r:id="rId3" imgW="2260600" imgH="431800" progId="Equation.3">
                  <p:embed/>
                  <p:pic>
                    <p:nvPicPr>
                      <p:cNvPr id="0" name="Picture 1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693988"/>
                        <a:ext cx="5761038" cy="1095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4626" name="Object 162"/>
          <p:cNvGraphicFramePr>
            <a:graphicFrameLocks noChangeAspect="1"/>
          </p:cNvGraphicFramePr>
          <p:nvPr/>
        </p:nvGraphicFramePr>
        <p:xfrm>
          <a:off x="1258888" y="3644900"/>
          <a:ext cx="5184775" cy="1027113"/>
        </p:xfrm>
        <a:graphic>
          <a:graphicData uri="http://schemas.openxmlformats.org/presentationml/2006/ole">
            <mc:AlternateContent xmlns:mc="http://schemas.openxmlformats.org/markup-compatibility/2006">
              <mc:Choice xmlns:v="urn:schemas-microsoft-com:vml" Requires="v">
                <p:oleObj spid="_x0000_s1215264" name="公式" r:id="rId5" imgW="2159000" imgH="431800" progId="Equation.3">
                  <p:embed/>
                </p:oleObj>
              </mc:Choice>
              <mc:Fallback>
                <p:oleObj name="公式" r:id="rId5" imgW="2159000" imgH="431800" progId="Equation.3">
                  <p:embed/>
                  <p:pic>
                    <p:nvPicPr>
                      <p:cNvPr id="0"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3644900"/>
                        <a:ext cx="5184775" cy="1027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4628" name="Object 164"/>
          <p:cNvGraphicFramePr>
            <a:graphicFrameLocks noChangeAspect="1"/>
          </p:cNvGraphicFramePr>
          <p:nvPr/>
        </p:nvGraphicFramePr>
        <p:xfrm>
          <a:off x="1187450" y="4616450"/>
          <a:ext cx="5688013" cy="1117600"/>
        </p:xfrm>
        <a:graphic>
          <a:graphicData uri="http://schemas.openxmlformats.org/presentationml/2006/ole">
            <mc:AlternateContent xmlns:mc="http://schemas.openxmlformats.org/markup-compatibility/2006">
              <mc:Choice xmlns:v="urn:schemas-microsoft-com:vml" Requires="v">
                <p:oleObj spid="_x0000_s1215265" name="公式" r:id="rId7" imgW="2184400" imgH="431800" progId="Equation.3">
                  <p:embed/>
                </p:oleObj>
              </mc:Choice>
              <mc:Fallback>
                <p:oleObj name="公式" r:id="rId7" imgW="2184400" imgH="431800" progId="Equation.3">
                  <p:embed/>
                  <p:pic>
                    <p:nvPicPr>
                      <p:cNvPr id="0" name="Picture 1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4616450"/>
                        <a:ext cx="5688013"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14630" name="Object 166"/>
          <p:cNvGraphicFramePr>
            <a:graphicFrameLocks noChangeAspect="1"/>
          </p:cNvGraphicFramePr>
          <p:nvPr/>
        </p:nvGraphicFramePr>
        <p:xfrm>
          <a:off x="1187450" y="5661025"/>
          <a:ext cx="5040313" cy="1000125"/>
        </p:xfrm>
        <a:graphic>
          <a:graphicData uri="http://schemas.openxmlformats.org/presentationml/2006/ole">
            <mc:AlternateContent xmlns:mc="http://schemas.openxmlformats.org/markup-compatibility/2006">
              <mc:Choice xmlns:v="urn:schemas-microsoft-com:vml" Requires="v">
                <p:oleObj spid="_x0000_s1215266" name="公式" r:id="rId9" imgW="2159000" imgH="431800" progId="Equation.3">
                  <p:embed/>
                </p:oleObj>
              </mc:Choice>
              <mc:Fallback>
                <p:oleObj name="公式" r:id="rId9" imgW="2159000" imgH="431800" progId="Equation.3">
                  <p:embed/>
                  <p:pic>
                    <p:nvPicPr>
                      <p:cNvPr id="0" name="Picture 16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5661025"/>
                        <a:ext cx="5040313" cy="100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14632" name="Rectangle 168"/>
          <p:cNvSpPr>
            <a:spLocks noChangeArrowheads="1"/>
          </p:cNvSpPr>
          <p:nvPr/>
        </p:nvSpPr>
        <p:spPr bwMode="auto">
          <a:xfrm>
            <a:off x="7199313" y="3269685"/>
            <a:ext cx="1765300" cy="2677656"/>
          </a:xfrm>
          <a:prstGeom prst="rect">
            <a:avLst/>
          </a:prstGeom>
          <a:noFill/>
          <a:ln w="28575" algn="ctr">
            <a:noFill/>
            <a:miter lim="800000"/>
            <a:headEnd/>
            <a:tailEnd/>
          </a:ln>
          <a:effectLst/>
        </p:spPr>
        <p:txBody>
          <a:bodyPr anchor="ctr">
            <a:spAutoFit/>
          </a:bodyPr>
          <a:lstStyle/>
          <a:p>
            <a:pPr algn="l"/>
            <a:r>
              <a:rPr kumimoji="1" lang="zh-CN" altLang="en-US" dirty="0">
                <a:solidFill>
                  <a:srgbClr val="0000FF"/>
                </a:solidFill>
                <a:ea typeface="楷体" panose="02010609060101010101" pitchFamily="49" charset="-122"/>
              </a:rPr>
              <a:t>对于给定的程序，计算机</a:t>
            </a:r>
            <a:r>
              <a:rPr kumimoji="1" lang="en-US" altLang="zh-CN" dirty="0">
                <a:solidFill>
                  <a:srgbClr val="0000FF"/>
                </a:solidFill>
                <a:ea typeface="楷体" panose="02010609060101010101" pitchFamily="49" charset="-122"/>
              </a:rPr>
              <a:t>A</a:t>
            </a:r>
            <a:r>
              <a:rPr kumimoji="1" lang="zh-CN" altLang="en-US" dirty="0">
                <a:solidFill>
                  <a:srgbClr val="0000FF"/>
                </a:solidFill>
                <a:ea typeface="楷体" panose="02010609060101010101" pitchFamily="49" charset="-122"/>
              </a:rPr>
              <a:t>具有较高的</a:t>
            </a:r>
            <a:r>
              <a:rPr kumimoji="1" lang="en-US" altLang="zh-CN" i="1" dirty="0">
                <a:solidFill>
                  <a:srgbClr val="0000FF"/>
                </a:solidFill>
                <a:ea typeface="楷体" panose="02010609060101010101" pitchFamily="49" charset="-122"/>
              </a:rPr>
              <a:t>MIPS</a:t>
            </a:r>
            <a:r>
              <a:rPr kumimoji="1" lang="zh-CN" altLang="en-US" dirty="0">
                <a:solidFill>
                  <a:srgbClr val="0000FF"/>
                </a:solidFill>
                <a:ea typeface="楷体" panose="02010609060101010101" pitchFamily="49" charset="-122"/>
              </a:rPr>
              <a:t>值；计算机</a:t>
            </a:r>
            <a:r>
              <a:rPr kumimoji="1" lang="en-US" altLang="zh-CN" dirty="0">
                <a:solidFill>
                  <a:srgbClr val="0000FF"/>
                </a:solidFill>
                <a:ea typeface="楷体" panose="02010609060101010101" pitchFamily="49" charset="-122"/>
              </a:rPr>
              <a:t>B</a:t>
            </a:r>
            <a:r>
              <a:rPr kumimoji="1" lang="zh-CN" altLang="en-US" dirty="0">
                <a:solidFill>
                  <a:srgbClr val="0000FF"/>
                </a:solidFill>
                <a:ea typeface="楷体" panose="02010609060101010101" pitchFamily="49" charset="-122"/>
              </a:rPr>
              <a:t>执行速度更快。 </a:t>
            </a:r>
          </a:p>
        </p:txBody>
      </p:sp>
      <p:sp>
        <p:nvSpPr>
          <p:cNvPr id="1214633" name="AutoShape 169"/>
          <p:cNvSpPr>
            <a:spLocks/>
          </p:cNvSpPr>
          <p:nvPr/>
        </p:nvSpPr>
        <p:spPr bwMode="auto">
          <a:xfrm>
            <a:off x="6948488" y="3068638"/>
            <a:ext cx="287337" cy="3313112"/>
          </a:xfrm>
          <a:prstGeom prst="rightBrace">
            <a:avLst>
              <a:gd name="adj1" fmla="val 68488"/>
              <a:gd name="adj2" fmla="val 40824"/>
            </a:avLst>
          </a:prstGeom>
          <a:noFill/>
          <a:ln w="28575">
            <a:solidFill>
              <a:srgbClr val="FF6600"/>
            </a:solidFill>
            <a:round/>
            <a:headEnd/>
            <a:tailEnd/>
          </a:ln>
          <a:effectLst/>
        </p:spPr>
        <p:txBody>
          <a:bodyPr wrap="none" anchor="ctr"/>
          <a:lstStyle/>
          <a:p>
            <a:endParaRPr lang="zh-CN" altLang="en-US"/>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827D0016-E085-423B-9D44-A937448AE43F}" type="slidenum">
              <a:rPr lang="zh-CN" altLang="en-US"/>
              <a:pPr/>
              <a:t>132</a:t>
            </a:fld>
            <a:endParaRPr lang="en-US" altLang="zh-CN"/>
          </a:p>
        </p:txBody>
      </p:sp>
      <p:sp>
        <p:nvSpPr>
          <p:cNvPr id="1215490" name="Rectangle 2"/>
          <p:cNvSpPr>
            <a:spLocks noGrp="1" noChangeArrowheads="1"/>
          </p:cNvSpPr>
          <p:nvPr>
            <p:ph type="title"/>
          </p:nvPr>
        </p:nvSpPr>
        <p:spPr/>
        <p:txBody>
          <a:bodyPr/>
          <a:lstStyle/>
          <a:p>
            <a:r>
              <a:rPr lang="en-US" altLang="zh-CN" dirty="0"/>
              <a:t>6.5.1</a:t>
            </a:r>
            <a:r>
              <a:rPr lang="en-US" altLang="zh-CN" dirty="0">
                <a:latin typeface="Times New Roman" pitchFamily="18" charset="0"/>
              </a:rPr>
              <a:t>  </a:t>
            </a:r>
            <a:r>
              <a:rPr lang="en-US" altLang="zh-CN" sz="2800" dirty="0"/>
              <a:t>CPU</a:t>
            </a:r>
            <a:r>
              <a:rPr lang="en-US" altLang="zh-CN" sz="2800" dirty="0">
                <a:latin typeface="Times New Roman" pitchFamily="18" charset="0"/>
              </a:rPr>
              <a:t> </a:t>
            </a:r>
            <a:r>
              <a:rPr lang="zh-CN" altLang="en-US" dirty="0"/>
              <a:t>性能测量       </a:t>
            </a:r>
            <a:r>
              <a:rPr lang="en-US" altLang="zh-CN" sz="2800" dirty="0">
                <a:solidFill>
                  <a:srgbClr val="006600"/>
                </a:solidFill>
                <a:ea typeface="黑体" pitchFamily="2" charset="-122"/>
              </a:rPr>
              <a:t>4. </a:t>
            </a:r>
            <a:r>
              <a:rPr lang="en-US" altLang="zh-CN" sz="2800" dirty="0">
                <a:solidFill>
                  <a:srgbClr val="FF6600"/>
                </a:solidFill>
                <a:ea typeface="黑体" pitchFamily="2" charset="-122"/>
              </a:rPr>
              <a:t>FLOPS</a:t>
            </a:r>
            <a:endParaRPr lang="zh-CN" altLang="en-US" sz="2800" dirty="0">
              <a:solidFill>
                <a:srgbClr val="FF6600"/>
              </a:solidFill>
              <a:ea typeface="黑体" pitchFamily="2" charset="-122"/>
            </a:endParaRPr>
          </a:p>
        </p:txBody>
      </p:sp>
      <p:sp>
        <p:nvSpPr>
          <p:cNvPr id="1215491" name="Rectangle 3"/>
          <p:cNvSpPr>
            <a:spLocks noGrp="1" noChangeArrowheads="1"/>
          </p:cNvSpPr>
          <p:nvPr>
            <p:ph type="body" idx="1"/>
          </p:nvPr>
        </p:nvSpPr>
        <p:spPr>
          <a:xfrm>
            <a:off x="179388" y="549275"/>
            <a:ext cx="8856662" cy="6192838"/>
          </a:xfrm>
        </p:spPr>
        <p:txBody>
          <a:bodyPr/>
          <a:lstStyle/>
          <a:p>
            <a:pPr>
              <a:spcBef>
                <a:spcPct val="10000"/>
              </a:spcBef>
            </a:pPr>
            <a:r>
              <a:rPr lang="en-US" altLang="zh-CN" i="1" dirty="0"/>
              <a:t>FLOPS</a:t>
            </a:r>
            <a:r>
              <a:rPr lang="zh-CN" altLang="en-US" dirty="0"/>
              <a:t>（</a:t>
            </a:r>
            <a:r>
              <a:rPr lang="en-US" altLang="zh-CN" i="1" dirty="0">
                <a:solidFill>
                  <a:srgbClr val="FF0000"/>
                </a:solidFill>
              </a:rPr>
              <a:t>Flo</a:t>
            </a:r>
            <a:r>
              <a:rPr lang="en-US" altLang="zh-CN" i="1" dirty="0"/>
              <a:t>ating point operations </a:t>
            </a:r>
            <a:r>
              <a:rPr lang="en-US" altLang="zh-CN" i="1" dirty="0">
                <a:solidFill>
                  <a:srgbClr val="FF0000"/>
                </a:solidFill>
              </a:rPr>
              <a:t>p</a:t>
            </a:r>
            <a:r>
              <a:rPr lang="en-US" altLang="zh-CN" i="1" dirty="0"/>
              <a:t>er </a:t>
            </a:r>
            <a:r>
              <a:rPr lang="en-US" altLang="zh-CN" i="1" dirty="0">
                <a:solidFill>
                  <a:srgbClr val="FF0000"/>
                </a:solidFill>
              </a:rPr>
              <a:t>s</a:t>
            </a:r>
            <a:r>
              <a:rPr lang="en-US" altLang="zh-CN" i="1" dirty="0"/>
              <a:t>econd</a:t>
            </a:r>
            <a:r>
              <a:rPr lang="zh-CN" altLang="en-US" dirty="0"/>
              <a:t>）：</a:t>
            </a:r>
            <a:br>
              <a:rPr lang="en-US" altLang="zh-CN" dirty="0"/>
            </a:br>
            <a:r>
              <a:rPr lang="en-US" altLang="zh-CN" dirty="0"/>
              <a:t>CPU</a:t>
            </a:r>
            <a:r>
              <a:rPr lang="zh-CN" altLang="en-US" dirty="0"/>
              <a:t>每秒完成的浮点运算次数。</a:t>
            </a:r>
          </a:p>
          <a:p>
            <a:pPr>
              <a:spcBef>
                <a:spcPct val="10000"/>
              </a:spcBef>
            </a:pPr>
            <a:endParaRPr lang="en-US" altLang="zh-CN" dirty="0"/>
          </a:p>
          <a:p>
            <a:pPr>
              <a:spcBef>
                <a:spcPct val="10000"/>
              </a:spcBef>
            </a:pPr>
            <a:endParaRPr lang="en-US" altLang="zh-CN" dirty="0"/>
          </a:p>
          <a:p>
            <a:pPr>
              <a:spcBef>
                <a:spcPct val="30000"/>
              </a:spcBef>
            </a:pPr>
            <a:r>
              <a:rPr lang="en-US" altLang="zh-CN" i="1" dirty="0"/>
              <a:t>FLOPS </a:t>
            </a:r>
            <a:r>
              <a:rPr lang="zh-CN" altLang="en-US" dirty="0"/>
              <a:t>可以用于不同计算机之间的比较。</a:t>
            </a:r>
          </a:p>
          <a:p>
            <a:pPr>
              <a:spcBef>
                <a:spcPct val="10000"/>
              </a:spcBef>
            </a:pPr>
            <a:r>
              <a:rPr lang="en-US" altLang="zh-CN" i="1" dirty="0"/>
              <a:t>FLOPS </a:t>
            </a:r>
            <a:r>
              <a:rPr lang="zh-CN" altLang="en-US" dirty="0"/>
              <a:t>参数有如下几种度量单位：</a:t>
            </a:r>
          </a:p>
          <a:p>
            <a:pPr lvl="1">
              <a:spcBef>
                <a:spcPct val="10000"/>
              </a:spcBef>
            </a:pPr>
            <a:r>
              <a:rPr lang="en-US" altLang="zh-CN" sz="2400" b="0" dirty="0">
                <a:ea typeface="隶书" pitchFamily="49" charset="-122"/>
              </a:rPr>
              <a:t>megaflop </a:t>
            </a:r>
            <a:r>
              <a:rPr lang="en-US" altLang="zh-CN" sz="2400" b="0" dirty="0">
                <a:latin typeface="宋体" panose="02010600030101010101" pitchFamily="2" charset="-122"/>
              </a:rPr>
              <a:t>(</a:t>
            </a:r>
            <a:r>
              <a:rPr lang="en-US" altLang="zh-CN" sz="2400" b="0" dirty="0">
                <a:ea typeface="隶书" pitchFamily="49" charset="-122"/>
              </a:rPr>
              <a:t>MFLOPS</a:t>
            </a:r>
            <a:r>
              <a:rPr lang="zh-CN" altLang="en-US" sz="2400" b="0" dirty="0">
                <a:ea typeface="隶书" pitchFamily="49" charset="-122"/>
              </a:rPr>
              <a:t>，</a:t>
            </a:r>
            <a:r>
              <a:rPr lang="en-US" altLang="zh-CN" sz="2400" dirty="0">
                <a:solidFill>
                  <a:srgbClr val="FF0000"/>
                </a:solidFill>
                <a:ea typeface="隶书" pitchFamily="49" charset="-122"/>
              </a:rPr>
              <a:t>M</a:t>
            </a:r>
            <a:r>
              <a:rPr lang="en-US" altLang="zh-CN" sz="2400" b="0" dirty="0">
                <a:ea typeface="隶书" pitchFamily="49" charset="-122"/>
              </a:rPr>
              <a:t>F</a:t>
            </a:r>
            <a:r>
              <a:rPr lang="zh-CN" altLang="en-US" sz="2400" b="0" dirty="0">
                <a:ea typeface="隶书" pitchFamily="49" charset="-122"/>
              </a:rPr>
              <a:t>，</a:t>
            </a:r>
            <a:r>
              <a:rPr lang="en-US" altLang="zh-CN" sz="2400" b="0" dirty="0">
                <a:solidFill>
                  <a:srgbClr val="CC0099"/>
                </a:solidFill>
                <a:ea typeface="隶书" pitchFamily="49" charset="-122"/>
              </a:rPr>
              <a:t>10</a:t>
            </a:r>
            <a:r>
              <a:rPr lang="en-US" altLang="zh-CN" sz="2400" b="0" baseline="30000" dirty="0">
                <a:solidFill>
                  <a:srgbClr val="CC0099"/>
                </a:solidFill>
                <a:ea typeface="隶书" pitchFamily="49" charset="-122"/>
              </a:rPr>
              <a:t>6</a:t>
            </a:r>
            <a:r>
              <a:rPr lang="en-US" altLang="zh-CN" sz="2400" b="0" dirty="0">
                <a:ea typeface="隶书" pitchFamily="49" charset="-122"/>
              </a:rPr>
              <a:t> FLOPS</a:t>
            </a:r>
            <a:r>
              <a:rPr lang="en-US" altLang="zh-CN" sz="2400" b="0" dirty="0">
                <a:latin typeface="宋体" panose="02010600030101010101" pitchFamily="2" charset="-122"/>
              </a:rPr>
              <a:t>)</a:t>
            </a:r>
            <a:r>
              <a:rPr lang="zh-CN" altLang="en-US" sz="2400" b="0" dirty="0">
                <a:ea typeface="隶书" pitchFamily="49" charset="-122"/>
              </a:rPr>
              <a:t>：</a:t>
            </a:r>
            <a:r>
              <a:rPr lang="en-US" altLang="zh-CN" sz="2400" b="0" dirty="0">
                <a:ea typeface="隶书" pitchFamily="49" charset="-122"/>
              </a:rPr>
              <a:t>million …</a:t>
            </a:r>
          </a:p>
          <a:p>
            <a:pPr lvl="1">
              <a:spcBef>
                <a:spcPct val="10000"/>
              </a:spcBef>
            </a:pPr>
            <a:r>
              <a:rPr lang="en-US" altLang="zh-CN" sz="2400" b="0" dirty="0">
                <a:ea typeface="隶书" pitchFamily="49" charset="-122"/>
              </a:rPr>
              <a:t>gigaflop </a:t>
            </a:r>
            <a:r>
              <a:rPr lang="en-US" altLang="zh-CN" sz="2400" b="0" dirty="0">
                <a:latin typeface="宋体" panose="02010600030101010101" pitchFamily="2" charset="-122"/>
              </a:rPr>
              <a:t>(</a:t>
            </a:r>
            <a:r>
              <a:rPr lang="en-US" altLang="zh-CN" sz="2400" b="0" dirty="0">
                <a:ea typeface="隶书" pitchFamily="49" charset="-122"/>
              </a:rPr>
              <a:t>GFLOPS</a:t>
            </a:r>
            <a:r>
              <a:rPr lang="zh-CN" altLang="en-US" sz="2400" b="0" dirty="0">
                <a:ea typeface="隶书" pitchFamily="49" charset="-122"/>
              </a:rPr>
              <a:t>，</a:t>
            </a:r>
            <a:r>
              <a:rPr lang="en-US" altLang="zh-CN" sz="2400" dirty="0">
                <a:solidFill>
                  <a:srgbClr val="FF0000"/>
                </a:solidFill>
                <a:ea typeface="隶书" pitchFamily="49" charset="-122"/>
              </a:rPr>
              <a:t>G</a:t>
            </a:r>
            <a:r>
              <a:rPr lang="en-US" altLang="zh-CN" sz="2400" b="0" dirty="0">
                <a:ea typeface="隶书" pitchFamily="49" charset="-122"/>
              </a:rPr>
              <a:t>F</a:t>
            </a:r>
            <a:r>
              <a:rPr lang="zh-CN" altLang="en-US" sz="2400" b="0" dirty="0">
                <a:ea typeface="隶书" pitchFamily="49" charset="-122"/>
              </a:rPr>
              <a:t>，</a:t>
            </a:r>
            <a:r>
              <a:rPr lang="en-US" altLang="zh-CN" sz="2400" b="0" dirty="0">
                <a:solidFill>
                  <a:srgbClr val="CC0099"/>
                </a:solidFill>
                <a:ea typeface="隶书" pitchFamily="49" charset="-122"/>
              </a:rPr>
              <a:t>10</a:t>
            </a:r>
            <a:r>
              <a:rPr lang="en-US" altLang="zh-CN" sz="2400" b="0" baseline="30000" dirty="0">
                <a:solidFill>
                  <a:srgbClr val="CC0099"/>
                </a:solidFill>
                <a:ea typeface="隶书" pitchFamily="49" charset="-122"/>
              </a:rPr>
              <a:t>9</a:t>
            </a:r>
            <a:r>
              <a:rPr lang="en-US" altLang="zh-CN" sz="2400" b="0" dirty="0">
                <a:ea typeface="隶书" pitchFamily="49" charset="-122"/>
              </a:rPr>
              <a:t> FLOPS</a:t>
            </a:r>
            <a:r>
              <a:rPr lang="en-US" altLang="zh-CN" sz="2400" b="0" dirty="0">
                <a:latin typeface="宋体" panose="02010600030101010101" pitchFamily="2" charset="-122"/>
              </a:rPr>
              <a:t>)</a:t>
            </a:r>
            <a:r>
              <a:rPr lang="zh-CN" altLang="en-US" sz="2400" b="0" dirty="0">
                <a:ea typeface="隶书" pitchFamily="49" charset="-122"/>
              </a:rPr>
              <a:t>：</a:t>
            </a:r>
            <a:r>
              <a:rPr lang="en-US" altLang="zh-CN" sz="2400" b="0" dirty="0">
                <a:ea typeface="隶书" pitchFamily="49" charset="-122"/>
              </a:rPr>
              <a:t>giga …</a:t>
            </a:r>
          </a:p>
          <a:p>
            <a:pPr lvl="1">
              <a:spcBef>
                <a:spcPct val="10000"/>
              </a:spcBef>
            </a:pPr>
            <a:r>
              <a:rPr lang="en-US" altLang="zh-CN" sz="2400" b="0" dirty="0">
                <a:ea typeface="隶书" pitchFamily="49" charset="-122"/>
              </a:rPr>
              <a:t>teraflop </a:t>
            </a:r>
            <a:r>
              <a:rPr lang="en-US" altLang="zh-CN" sz="2400" b="0" dirty="0">
                <a:latin typeface="宋体" panose="02010600030101010101" pitchFamily="2" charset="-122"/>
              </a:rPr>
              <a:t>(</a:t>
            </a:r>
            <a:r>
              <a:rPr lang="en-US" altLang="zh-CN" sz="2400" b="0" dirty="0">
                <a:ea typeface="隶书" pitchFamily="49" charset="-122"/>
              </a:rPr>
              <a:t>TFLOPS</a:t>
            </a:r>
            <a:r>
              <a:rPr lang="zh-CN" altLang="en-US" sz="2400" b="0" dirty="0">
                <a:ea typeface="隶书" pitchFamily="49" charset="-122"/>
              </a:rPr>
              <a:t>，</a:t>
            </a:r>
            <a:r>
              <a:rPr lang="en-US" altLang="zh-CN" sz="2400" dirty="0">
                <a:solidFill>
                  <a:srgbClr val="FF0000"/>
                </a:solidFill>
                <a:ea typeface="隶书" pitchFamily="49" charset="-122"/>
              </a:rPr>
              <a:t>T</a:t>
            </a:r>
            <a:r>
              <a:rPr lang="en-US" altLang="zh-CN" sz="2400" b="0" dirty="0">
                <a:ea typeface="隶书" pitchFamily="49" charset="-122"/>
              </a:rPr>
              <a:t>F</a:t>
            </a:r>
            <a:r>
              <a:rPr lang="zh-CN" altLang="en-US" sz="2400" b="0" dirty="0">
                <a:ea typeface="隶书" pitchFamily="49" charset="-122"/>
              </a:rPr>
              <a:t>，</a:t>
            </a:r>
            <a:r>
              <a:rPr lang="en-US" altLang="zh-CN" sz="2400" b="0" dirty="0">
                <a:solidFill>
                  <a:srgbClr val="CC0099"/>
                </a:solidFill>
                <a:ea typeface="隶书" pitchFamily="49" charset="-122"/>
              </a:rPr>
              <a:t>10</a:t>
            </a:r>
            <a:r>
              <a:rPr lang="en-US" altLang="zh-CN" sz="2400" b="0" baseline="30000" dirty="0">
                <a:solidFill>
                  <a:srgbClr val="CC0099"/>
                </a:solidFill>
                <a:ea typeface="隶书" pitchFamily="49" charset="-122"/>
              </a:rPr>
              <a:t>12</a:t>
            </a:r>
            <a:r>
              <a:rPr lang="en-US" altLang="zh-CN" sz="2400" b="0" dirty="0">
                <a:ea typeface="隶书" pitchFamily="49" charset="-122"/>
              </a:rPr>
              <a:t> FLOPS</a:t>
            </a:r>
            <a:r>
              <a:rPr lang="en-US" altLang="zh-CN" sz="2400" b="0" dirty="0">
                <a:latin typeface="宋体" panose="02010600030101010101" pitchFamily="2" charset="-122"/>
              </a:rPr>
              <a:t>)</a:t>
            </a:r>
            <a:r>
              <a:rPr lang="zh-CN" altLang="en-US" sz="2400" b="0" dirty="0">
                <a:ea typeface="隶书" pitchFamily="49" charset="-122"/>
              </a:rPr>
              <a:t>：</a:t>
            </a:r>
            <a:r>
              <a:rPr lang="en-US" altLang="zh-CN" sz="2400" b="0" dirty="0">
                <a:ea typeface="隶书" pitchFamily="49" charset="-122"/>
              </a:rPr>
              <a:t>trillion …</a:t>
            </a:r>
          </a:p>
          <a:p>
            <a:pPr lvl="1">
              <a:spcBef>
                <a:spcPct val="10000"/>
              </a:spcBef>
            </a:pPr>
            <a:r>
              <a:rPr lang="en-US" altLang="zh-CN" sz="2400" b="0" dirty="0">
                <a:ea typeface="隶书" pitchFamily="49" charset="-122"/>
              </a:rPr>
              <a:t>petaflop </a:t>
            </a:r>
            <a:r>
              <a:rPr lang="en-US" altLang="zh-CN" sz="2400" b="0" dirty="0">
                <a:latin typeface="宋体" panose="02010600030101010101" pitchFamily="2" charset="-122"/>
              </a:rPr>
              <a:t>(</a:t>
            </a:r>
            <a:r>
              <a:rPr lang="en-US" altLang="zh-CN" sz="2400" b="0" dirty="0">
                <a:ea typeface="隶书" pitchFamily="49" charset="-122"/>
              </a:rPr>
              <a:t>PFLOPS</a:t>
            </a:r>
            <a:r>
              <a:rPr lang="zh-CN" altLang="en-US" sz="2400" b="0" dirty="0">
                <a:ea typeface="隶书" pitchFamily="49" charset="-122"/>
              </a:rPr>
              <a:t>，</a:t>
            </a:r>
            <a:r>
              <a:rPr lang="en-US" altLang="zh-CN" sz="2400" dirty="0">
                <a:solidFill>
                  <a:srgbClr val="FF0000"/>
                </a:solidFill>
                <a:ea typeface="隶书" pitchFamily="49" charset="-122"/>
              </a:rPr>
              <a:t>P</a:t>
            </a:r>
            <a:r>
              <a:rPr lang="en-US" altLang="zh-CN" sz="2400" b="0" dirty="0">
                <a:ea typeface="隶书" pitchFamily="49" charset="-122"/>
              </a:rPr>
              <a:t>F</a:t>
            </a:r>
            <a:r>
              <a:rPr lang="zh-CN" altLang="en-US" sz="2400" b="0" dirty="0">
                <a:ea typeface="隶书" pitchFamily="49" charset="-122"/>
              </a:rPr>
              <a:t>，</a:t>
            </a:r>
            <a:r>
              <a:rPr lang="en-US" altLang="zh-CN" sz="2400" b="0" dirty="0">
                <a:solidFill>
                  <a:srgbClr val="CC0099"/>
                </a:solidFill>
                <a:ea typeface="隶书" pitchFamily="49" charset="-122"/>
              </a:rPr>
              <a:t>10</a:t>
            </a:r>
            <a:r>
              <a:rPr lang="en-US" altLang="zh-CN" sz="2400" b="0" baseline="30000" dirty="0">
                <a:solidFill>
                  <a:srgbClr val="CC0099"/>
                </a:solidFill>
                <a:ea typeface="隶书" pitchFamily="49" charset="-122"/>
              </a:rPr>
              <a:t>15</a:t>
            </a:r>
            <a:r>
              <a:rPr lang="en-US" altLang="zh-CN" sz="2400" b="0" dirty="0">
                <a:ea typeface="隶书" pitchFamily="49" charset="-122"/>
              </a:rPr>
              <a:t> FLOPS</a:t>
            </a:r>
            <a:r>
              <a:rPr lang="en-US" altLang="zh-CN" sz="2400" b="0" dirty="0">
                <a:latin typeface="宋体" panose="02010600030101010101" pitchFamily="2" charset="-122"/>
              </a:rPr>
              <a:t>)</a:t>
            </a:r>
            <a:r>
              <a:rPr lang="zh-CN" altLang="en-US" sz="2400" b="0" dirty="0">
                <a:ea typeface="隶书" pitchFamily="49" charset="-122"/>
              </a:rPr>
              <a:t>：</a:t>
            </a:r>
            <a:r>
              <a:rPr lang="en-US" altLang="zh-CN" sz="2400" b="0" dirty="0">
                <a:ea typeface="隶书" pitchFamily="49" charset="-122"/>
              </a:rPr>
              <a:t>thousand trillion …</a:t>
            </a:r>
          </a:p>
          <a:p>
            <a:pPr lvl="1">
              <a:spcBef>
                <a:spcPct val="10000"/>
              </a:spcBef>
            </a:pPr>
            <a:r>
              <a:rPr lang="en-US" altLang="zh-CN" sz="2400" b="0" dirty="0">
                <a:ea typeface="隶书" pitchFamily="49" charset="-122"/>
              </a:rPr>
              <a:t>exaflop </a:t>
            </a:r>
            <a:r>
              <a:rPr lang="en-US" altLang="zh-CN" sz="2400" b="0" dirty="0">
                <a:latin typeface="宋体" panose="02010600030101010101" pitchFamily="2" charset="-122"/>
              </a:rPr>
              <a:t>(</a:t>
            </a:r>
            <a:r>
              <a:rPr lang="en-US" altLang="zh-CN" sz="2400" b="0" dirty="0">
                <a:ea typeface="隶书" pitchFamily="49" charset="-122"/>
              </a:rPr>
              <a:t>EFLOPS</a:t>
            </a:r>
            <a:r>
              <a:rPr lang="zh-CN" altLang="en-US" sz="2400" b="0" dirty="0">
                <a:ea typeface="隶书" pitchFamily="49" charset="-122"/>
              </a:rPr>
              <a:t>，</a:t>
            </a:r>
            <a:r>
              <a:rPr lang="en-US" altLang="zh-CN" sz="2400" dirty="0">
                <a:solidFill>
                  <a:srgbClr val="FF0000"/>
                </a:solidFill>
                <a:ea typeface="隶书" pitchFamily="49" charset="-122"/>
              </a:rPr>
              <a:t>E</a:t>
            </a:r>
            <a:r>
              <a:rPr lang="en-US" altLang="zh-CN" sz="2400" b="0" dirty="0">
                <a:ea typeface="隶书" pitchFamily="49" charset="-122"/>
              </a:rPr>
              <a:t>F</a:t>
            </a:r>
            <a:r>
              <a:rPr lang="zh-CN" altLang="en-US" sz="2400" b="0" dirty="0">
                <a:ea typeface="隶书" pitchFamily="49" charset="-122"/>
              </a:rPr>
              <a:t>，</a:t>
            </a:r>
            <a:r>
              <a:rPr lang="en-US" altLang="zh-CN" sz="2400" b="0" dirty="0">
                <a:solidFill>
                  <a:srgbClr val="CC0099"/>
                </a:solidFill>
                <a:ea typeface="隶书" pitchFamily="49" charset="-122"/>
              </a:rPr>
              <a:t>10</a:t>
            </a:r>
            <a:r>
              <a:rPr lang="en-US" altLang="zh-CN" sz="2400" b="0" baseline="30000" dirty="0">
                <a:solidFill>
                  <a:srgbClr val="CC0099"/>
                </a:solidFill>
                <a:ea typeface="隶书" pitchFamily="49" charset="-122"/>
              </a:rPr>
              <a:t>18</a:t>
            </a:r>
            <a:r>
              <a:rPr lang="en-US" altLang="zh-CN" sz="2400" b="0" dirty="0">
                <a:ea typeface="隶书" pitchFamily="49" charset="-122"/>
              </a:rPr>
              <a:t> FLOPS</a:t>
            </a:r>
            <a:r>
              <a:rPr lang="en-US" altLang="zh-CN" sz="2400" b="0" dirty="0">
                <a:latin typeface="宋体" panose="02010600030101010101" pitchFamily="2" charset="-122"/>
              </a:rPr>
              <a:t>)</a:t>
            </a:r>
            <a:r>
              <a:rPr lang="zh-CN" altLang="en-US" sz="2400" b="0" dirty="0">
                <a:ea typeface="隶书" pitchFamily="49" charset="-122"/>
              </a:rPr>
              <a:t>：</a:t>
            </a:r>
            <a:r>
              <a:rPr lang="en-US" altLang="zh-CN" sz="2400" b="0" dirty="0">
                <a:ea typeface="隶书" pitchFamily="49" charset="-122"/>
              </a:rPr>
              <a:t>quintillion …</a:t>
            </a:r>
          </a:p>
          <a:p>
            <a:pPr>
              <a:spcBef>
                <a:spcPct val="10000"/>
              </a:spcBef>
            </a:pPr>
            <a:r>
              <a:rPr lang="zh-CN" altLang="en-US" dirty="0"/>
              <a:t>国际超级计算机</a:t>
            </a:r>
            <a:r>
              <a:rPr lang="en-US" altLang="zh-CN" dirty="0"/>
              <a:t>500</a:t>
            </a:r>
            <a:r>
              <a:rPr lang="zh-CN" altLang="en-US" dirty="0"/>
              <a:t>强排名（</a:t>
            </a:r>
            <a:r>
              <a:rPr lang="en-US" altLang="zh-CN" dirty="0"/>
              <a:t>TOP500</a:t>
            </a:r>
            <a:r>
              <a:rPr lang="zh-CN" altLang="en-US" dirty="0"/>
              <a:t>）</a:t>
            </a:r>
            <a:br>
              <a:rPr lang="zh-CN" altLang="en-US" dirty="0"/>
            </a:br>
            <a:r>
              <a:rPr lang="zh-CN" altLang="en-US" dirty="0"/>
              <a:t> </a:t>
            </a:r>
            <a:r>
              <a:rPr lang="en-US" altLang="zh-CN" dirty="0">
                <a:solidFill>
                  <a:srgbClr val="0000FF"/>
                </a:solidFill>
              </a:rPr>
              <a:t>http://www.top500.org</a:t>
            </a:r>
          </a:p>
        </p:txBody>
      </p:sp>
      <p:sp>
        <p:nvSpPr>
          <p:cNvPr id="1215494" name="Rectangle 6"/>
          <p:cNvSpPr>
            <a:spLocks noChangeArrowheads="1"/>
          </p:cNvSpPr>
          <p:nvPr/>
        </p:nvSpPr>
        <p:spPr bwMode="auto">
          <a:xfrm>
            <a:off x="0" y="3219450"/>
            <a:ext cx="9144000" cy="0"/>
          </a:xfrm>
          <a:prstGeom prst="rect">
            <a:avLst/>
          </a:prstGeom>
          <a:noFill/>
          <a:ln w="28575" algn="ctr">
            <a:noFill/>
            <a:miter lim="800000"/>
            <a:headEnd/>
            <a:tailEnd/>
          </a:ln>
          <a:effectLst/>
        </p:spPr>
        <p:txBody>
          <a:bodyPr wrap="none" anchor="ctr">
            <a:spAutoFit/>
          </a:bodyPr>
          <a:lstStyle/>
          <a:p>
            <a:endParaRPr lang="zh-CN" altLang="en-US"/>
          </a:p>
        </p:txBody>
      </p:sp>
      <p:graphicFrame>
        <p:nvGraphicFramePr>
          <p:cNvPr id="1215493" name="Object 5"/>
          <p:cNvGraphicFramePr>
            <a:graphicFrameLocks noChangeAspect="1"/>
          </p:cNvGraphicFramePr>
          <p:nvPr/>
        </p:nvGraphicFramePr>
        <p:xfrm>
          <a:off x="1619250" y="1487488"/>
          <a:ext cx="4321175" cy="1004887"/>
        </p:xfrm>
        <a:graphic>
          <a:graphicData uri="http://schemas.openxmlformats.org/presentationml/2006/ole">
            <mc:AlternateContent xmlns:mc="http://schemas.openxmlformats.org/markup-compatibility/2006">
              <mc:Choice xmlns:v="urn:schemas-microsoft-com:vml" Requires="v">
                <p:oleObj spid="_x0000_s1215653" name="公式" r:id="rId3" imgW="1803240" imgH="419040" progId="Equation.3">
                  <p:embed/>
                </p:oleObj>
              </mc:Choice>
              <mc:Fallback>
                <p:oleObj name="公式" r:id="rId3" imgW="1803240" imgH="41904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487488"/>
                        <a:ext cx="4321175" cy="1004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动作按钮: 前进或下一项 7">
            <a:hlinkClick r:id="rId5" action="ppaction://hlinksldjump" highlightClick="1"/>
            <a:extLst>
              <a:ext uri="{FF2B5EF4-FFF2-40B4-BE49-F238E27FC236}">
                <a16:creationId xmlns:a16="http://schemas.microsoft.com/office/drawing/2014/main" id="{AC30A93F-A3D2-4FCD-9861-5F3D46AB4760}"/>
              </a:ext>
            </a:extLst>
          </p:cNvPr>
          <p:cNvSpPr/>
          <p:nvPr/>
        </p:nvSpPr>
        <p:spPr bwMode="auto">
          <a:xfrm>
            <a:off x="7956377" y="5733257"/>
            <a:ext cx="809266" cy="558008"/>
          </a:xfrm>
          <a:prstGeom prst="actionButtonForwardNext">
            <a:avLst/>
          </a:prstGeom>
          <a:solidFill>
            <a:srgbClr val="FFCCFF"/>
          </a:solidFill>
          <a:ln>
            <a:solidFill>
              <a:srgbClr val="CC0099"/>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AD2D21-4F98-4828-BBDD-F6B79949B507}"/>
              </a:ext>
            </a:extLst>
          </p:cNvPr>
          <p:cNvSpPr>
            <a:spLocks noGrp="1"/>
          </p:cNvSpPr>
          <p:nvPr>
            <p:ph type="title"/>
          </p:nvPr>
        </p:nvSpPr>
        <p:spPr/>
        <p:txBody>
          <a:bodyPr/>
          <a:lstStyle/>
          <a:p>
            <a:r>
              <a:rPr lang="en-US" altLang="zh-CN" dirty="0"/>
              <a:t>6.5.1</a:t>
            </a:r>
            <a:r>
              <a:rPr lang="en-US" altLang="zh-CN" dirty="0">
                <a:latin typeface="Times New Roman" pitchFamily="18" charset="0"/>
              </a:rPr>
              <a:t>  </a:t>
            </a:r>
            <a:r>
              <a:rPr lang="en-US" altLang="zh-CN" dirty="0"/>
              <a:t>CPU</a:t>
            </a:r>
            <a:r>
              <a:rPr lang="en-US" altLang="zh-CN" dirty="0">
                <a:latin typeface="Times New Roman" pitchFamily="18" charset="0"/>
              </a:rPr>
              <a:t> </a:t>
            </a:r>
            <a:r>
              <a:rPr lang="zh-CN" altLang="en-US" dirty="0"/>
              <a:t>性能测量       </a:t>
            </a:r>
            <a:r>
              <a:rPr lang="en-US" altLang="zh-CN" dirty="0">
                <a:solidFill>
                  <a:srgbClr val="006600"/>
                </a:solidFill>
                <a:ea typeface="黑体" pitchFamily="2" charset="-122"/>
              </a:rPr>
              <a:t>4. </a:t>
            </a:r>
            <a:r>
              <a:rPr lang="en-US" altLang="zh-CN" dirty="0">
                <a:solidFill>
                  <a:srgbClr val="FF6600"/>
                </a:solidFill>
                <a:ea typeface="黑体" pitchFamily="2" charset="-122"/>
              </a:rPr>
              <a:t>FLOPS</a:t>
            </a:r>
            <a:endParaRPr lang="zh-CN" altLang="en-US" dirty="0"/>
          </a:p>
        </p:txBody>
      </p:sp>
      <p:sp>
        <p:nvSpPr>
          <p:cNvPr id="3" name="内容占位符 2">
            <a:extLst>
              <a:ext uri="{FF2B5EF4-FFF2-40B4-BE49-F238E27FC236}">
                <a16:creationId xmlns:a16="http://schemas.microsoft.com/office/drawing/2014/main" id="{D7AE5E93-6292-46C7-B81E-4647DF59B4DE}"/>
              </a:ext>
            </a:extLst>
          </p:cNvPr>
          <p:cNvSpPr>
            <a:spLocks noGrp="1"/>
          </p:cNvSpPr>
          <p:nvPr>
            <p:ph idx="1"/>
          </p:nvPr>
        </p:nvSpPr>
        <p:spPr>
          <a:xfrm>
            <a:off x="457200" y="2204863"/>
            <a:ext cx="8578850" cy="4537249"/>
          </a:xfrm>
        </p:spPr>
        <p:txBody>
          <a:bodyPr/>
          <a:lstStyle/>
          <a:p>
            <a:r>
              <a:rPr lang="zh-CN" altLang="en-US" dirty="0">
                <a:solidFill>
                  <a:srgbClr val="FF0000"/>
                </a:solidFill>
              </a:rPr>
              <a:t>难度大</a:t>
            </a:r>
            <a:br>
              <a:rPr lang="en-US" altLang="zh-CN" dirty="0"/>
            </a:br>
            <a:r>
              <a:rPr lang="zh-CN" altLang="en-US" dirty="0"/>
              <a:t>例如建造大型风洞</a:t>
            </a:r>
          </a:p>
          <a:p>
            <a:r>
              <a:rPr lang="zh-CN" altLang="en-US" dirty="0">
                <a:solidFill>
                  <a:srgbClr val="FF0000"/>
                </a:solidFill>
              </a:rPr>
              <a:t>成本高</a:t>
            </a:r>
            <a:br>
              <a:rPr lang="en-US" altLang="zh-CN" dirty="0"/>
            </a:br>
            <a:r>
              <a:rPr lang="zh-CN" altLang="en-US" dirty="0"/>
              <a:t>例如建造样机</a:t>
            </a:r>
          </a:p>
          <a:p>
            <a:r>
              <a:rPr lang="zh-CN" altLang="en-US" dirty="0">
                <a:solidFill>
                  <a:srgbClr val="FF0000"/>
                </a:solidFill>
              </a:rPr>
              <a:t>周期长</a:t>
            </a:r>
            <a:br>
              <a:rPr lang="en-US" altLang="zh-CN" dirty="0"/>
            </a:br>
            <a:r>
              <a:rPr lang="zh-CN" altLang="en-US" dirty="0"/>
              <a:t>例如等待气候的变化，天体的演化</a:t>
            </a:r>
          </a:p>
          <a:p>
            <a:r>
              <a:rPr lang="zh-CN" altLang="en-US" dirty="0">
                <a:solidFill>
                  <a:srgbClr val="FF0000"/>
                </a:solidFill>
              </a:rPr>
              <a:t>危险</a:t>
            </a:r>
            <a:br>
              <a:rPr lang="en-US" altLang="zh-CN" dirty="0"/>
            </a:br>
            <a:r>
              <a:rPr lang="zh-CN" altLang="en-US" dirty="0"/>
              <a:t>例如武器开发，药品，大气试验，电力系统分析</a:t>
            </a:r>
          </a:p>
        </p:txBody>
      </p:sp>
      <p:sp>
        <p:nvSpPr>
          <p:cNvPr id="4" name="灯片编号占位符 3">
            <a:extLst>
              <a:ext uri="{FF2B5EF4-FFF2-40B4-BE49-F238E27FC236}">
                <a16:creationId xmlns:a16="http://schemas.microsoft.com/office/drawing/2014/main" id="{25DF730E-29FF-4A71-8841-A3399E920C64}"/>
              </a:ext>
            </a:extLst>
          </p:cNvPr>
          <p:cNvSpPr>
            <a:spLocks noGrp="1"/>
          </p:cNvSpPr>
          <p:nvPr>
            <p:ph type="sldNum" sz="quarter" idx="11"/>
          </p:nvPr>
        </p:nvSpPr>
        <p:spPr/>
        <p:txBody>
          <a:bodyPr/>
          <a:lstStyle/>
          <a:p>
            <a:fld id="{9F7610A6-6F66-4850-95C4-44F0D47E3297}" type="slidenum">
              <a:rPr lang="zh-CN" altLang="en-US" smtClean="0"/>
              <a:pPr/>
              <a:t>133</a:t>
            </a:fld>
            <a:endParaRPr lang="en-US" altLang="zh-CN"/>
          </a:p>
        </p:txBody>
      </p:sp>
      <p:sp>
        <p:nvSpPr>
          <p:cNvPr id="5" name="标题 1">
            <a:extLst>
              <a:ext uri="{FF2B5EF4-FFF2-40B4-BE49-F238E27FC236}">
                <a16:creationId xmlns:a16="http://schemas.microsoft.com/office/drawing/2014/main" id="{DB245B33-2339-4C77-9F2F-3AFBDB27C7F9}"/>
              </a:ext>
            </a:extLst>
          </p:cNvPr>
          <p:cNvSpPr txBox="1">
            <a:spLocks/>
          </p:cNvSpPr>
          <p:nvPr/>
        </p:nvSpPr>
        <p:spPr bwMode="auto">
          <a:xfrm>
            <a:off x="593724" y="676052"/>
            <a:ext cx="8442325" cy="520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800" b="1">
                <a:solidFill>
                  <a:schemeClr val="bg2"/>
                </a:solidFill>
                <a:latin typeface="+mj-lt"/>
                <a:ea typeface="黑体" panose="02010609060101010101" pitchFamily="49" charset="-122"/>
                <a:cs typeface="+mj-cs"/>
              </a:defRPr>
            </a:lvl1pPr>
            <a:lvl2pPr algn="l" rtl="0" fontAlgn="base">
              <a:spcBef>
                <a:spcPct val="0"/>
              </a:spcBef>
              <a:spcAft>
                <a:spcPct val="0"/>
              </a:spcAft>
              <a:defRPr sz="3600" b="1">
                <a:solidFill>
                  <a:schemeClr val="bg2"/>
                </a:solidFill>
                <a:latin typeface="Arial" charset="0"/>
                <a:ea typeface="隶书" pitchFamily="49" charset="-122"/>
              </a:defRPr>
            </a:lvl2pPr>
            <a:lvl3pPr algn="l" rtl="0" fontAlgn="base">
              <a:spcBef>
                <a:spcPct val="0"/>
              </a:spcBef>
              <a:spcAft>
                <a:spcPct val="0"/>
              </a:spcAft>
              <a:defRPr sz="3600" b="1">
                <a:solidFill>
                  <a:schemeClr val="bg2"/>
                </a:solidFill>
                <a:latin typeface="Arial" charset="0"/>
                <a:ea typeface="隶书" pitchFamily="49" charset="-122"/>
              </a:defRPr>
            </a:lvl3pPr>
            <a:lvl4pPr algn="l" rtl="0" fontAlgn="base">
              <a:spcBef>
                <a:spcPct val="0"/>
              </a:spcBef>
              <a:spcAft>
                <a:spcPct val="0"/>
              </a:spcAft>
              <a:defRPr sz="3600" b="1">
                <a:solidFill>
                  <a:schemeClr val="bg2"/>
                </a:solidFill>
                <a:latin typeface="Arial" charset="0"/>
                <a:ea typeface="隶书" pitchFamily="49" charset="-122"/>
              </a:defRPr>
            </a:lvl4pPr>
            <a:lvl5pPr algn="l" rtl="0" fontAlgn="base">
              <a:spcBef>
                <a:spcPct val="0"/>
              </a:spcBef>
              <a:spcAft>
                <a:spcPct val="0"/>
              </a:spcAft>
              <a:defRPr sz="3600" b="1">
                <a:solidFill>
                  <a:schemeClr val="bg2"/>
                </a:solidFill>
                <a:latin typeface="Arial" charset="0"/>
                <a:ea typeface="隶书" pitchFamily="49" charset="-122"/>
              </a:defRPr>
            </a:lvl5pPr>
            <a:lvl6pPr marL="457200" algn="l" rtl="0" fontAlgn="base">
              <a:spcBef>
                <a:spcPct val="0"/>
              </a:spcBef>
              <a:spcAft>
                <a:spcPct val="0"/>
              </a:spcAft>
              <a:defRPr sz="3600" b="1">
                <a:solidFill>
                  <a:schemeClr val="bg2"/>
                </a:solidFill>
                <a:latin typeface="Arial" charset="0"/>
                <a:ea typeface="隶书" pitchFamily="49" charset="-122"/>
              </a:defRPr>
            </a:lvl6pPr>
            <a:lvl7pPr marL="914400" algn="l" rtl="0" fontAlgn="base">
              <a:spcBef>
                <a:spcPct val="0"/>
              </a:spcBef>
              <a:spcAft>
                <a:spcPct val="0"/>
              </a:spcAft>
              <a:defRPr sz="3600" b="1">
                <a:solidFill>
                  <a:schemeClr val="bg2"/>
                </a:solidFill>
                <a:latin typeface="Arial" charset="0"/>
                <a:ea typeface="隶书" pitchFamily="49" charset="-122"/>
              </a:defRPr>
            </a:lvl7pPr>
            <a:lvl8pPr marL="1371600" algn="l" rtl="0" fontAlgn="base">
              <a:spcBef>
                <a:spcPct val="0"/>
              </a:spcBef>
              <a:spcAft>
                <a:spcPct val="0"/>
              </a:spcAft>
              <a:defRPr sz="3600" b="1">
                <a:solidFill>
                  <a:schemeClr val="bg2"/>
                </a:solidFill>
                <a:latin typeface="Arial" charset="0"/>
                <a:ea typeface="隶书" pitchFamily="49" charset="-122"/>
              </a:defRPr>
            </a:lvl8pPr>
            <a:lvl9pPr marL="1828800" algn="l" rtl="0" fontAlgn="base">
              <a:spcBef>
                <a:spcPct val="0"/>
              </a:spcBef>
              <a:spcAft>
                <a:spcPct val="0"/>
              </a:spcAft>
              <a:defRPr sz="3600" b="1">
                <a:solidFill>
                  <a:schemeClr val="bg2"/>
                </a:solidFill>
                <a:latin typeface="Arial" charset="0"/>
                <a:ea typeface="隶书" pitchFamily="49" charset="-122"/>
              </a:defRPr>
            </a:lvl9pPr>
          </a:lstStyle>
          <a:p>
            <a:r>
              <a:rPr lang="zh-CN" altLang="en-US" dirty="0">
                <a:solidFill>
                  <a:srgbClr val="008000"/>
                </a:solidFill>
              </a:rPr>
              <a:t>传统的科学研究</a:t>
            </a:r>
            <a:endParaRPr lang="zh-CN" altLang="en-US" kern="0" dirty="0">
              <a:solidFill>
                <a:srgbClr val="008000"/>
              </a:solidFill>
            </a:endParaRPr>
          </a:p>
        </p:txBody>
      </p:sp>
      <p:sp>
        <p:nvSpPr>
          <p:cNvPr id="7" name="双波形 6">
            <a:extLst>
              <a:ext uri="{FF2B5EF4-FFF2-40B4-BE49-F238E27FC236}">
                <a16:creationId xmlns:a16="http://schemas.microsoft.com/office/drawing/2014/main" id="{68F3ACD3-8E7F-4A89-B6C2-4C416D9AF18C}"/>
              </a:ext>
            </a:extLst>
          </p:cNvPr>
          <p:cNvSpPr/>
          <p:nvPr/>
        </p:nvSpPr>
        <p:spPr bwMode="auto">
          <a:xfrm>
            <a:off x="6623248" y="80710"/>
            <a:ext cx="2413248" cy="683994"/>
          </a:xfrm>
          <a:prstGeom prst="doubleWave">
            <a:avLst>
              <a:gd name="adj1" fmla="val 6250"/>
              <a:gd name="adj2" fmla="val -6194"/>
            </a:avLst>
          </a:prstGeom>
          <a:solidFill>
            <a:srgbClr val="E1FFE1"/>
          </a:solidFill>
          <a:ln w="28575" cap="flat" cmpd="sng" algn="ctr">
            <a:solidFill>
              <a:srgbClr val="00CC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lvl="0"/>
            <a:r>
              <a:rPr lang="zh-CN" altLang="en-US" sz="2800" kern="0" dirty="0">
                <a:solidFill>
                  <a:srgbClr val="CC0099"/>
                </a:solidFill>
                <a:latin typeface="+mj-lt"/>
                <a:ea typeface="黑体" panose="02010609060101010101" pitchFamily="49" charset="-122"/>
              </a:rPr>
              <a:t>超级计算机</a:t>
            </a:r>
          </a:p>
        </p:txBody>
      </p:sp>
      <p:pic>
        <p:nvPicPr>
          <p:cNvPr id="8" name="图片 7">
            <a:extLst>
              <a:ext uri="{FF2B5EF4-FFF2-40B4-BE49-F238E27FC236}">
                <a16:creationId xmlns:a16="http://schemas.microsoft.com/office/drawing/2014/main" id="{36803FD5-4D07-4813-8742-82E995B5B435}"/>
              </a:ext>
            </a:extLst>
          </p:cNvPr>
          <p:cNvPicPr>
            <a:picLocks noChangeAspect="1"/>
          </p:cNvPicPr>
          <p:nvPr/>
        </p:nvPicPr>
        <p:blipFill>
          <a:blip r:embed="rId2">
            <a:clrChange>
              <a:clrFrom>
                <a:srgbClr val="000000"/>
              </a:clrFrom>
              <a:clrTo>
                <a:srgbClr val="000000">
                  <a:alpha val="0"/>
                </a:srgbClr>
              </a:clrTo>
            </a:clrChange>
          </a:blip>
          <a:stretch>
            <a:fillRect/>
          </a:stretch>
        </p:blipFill>
        <p:spPr>
          <a:xfrm>
            <a:off x="4405701" y="1306066"/>
            <a:ext cx="4435094" cy="2268689"/>
          </a:xfrm>
          <a:prstGeom prst="rect">
            <a:avLst/>
          </a:prstGeom>
        </p:spPr>
      </p:pic>
    </p:spTree>
    <p:extLst>
      <p:ext uri="{BB962C8B-B14F-4D97-AF65-F5344CB8AC3E}">
        <p14:creationId xmlns:p14="http://schemas.microsoft.com/office/powerpoint/2010/main" val="1699547028"/>
      </p:ext>
    </p:extLst>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AD2D21-4F98-4828-BBDD-F6B79949B507}"/>
              </a:ext>
            </a:extLst>
          </p:cNvPr>
          <p:cNvSpPr>
            <a:spLocks noGrp="1"/>
          </p:cNvSpPr>
          <p:nvPr>
            <p:ph type="title"/>
          </p:nvPr>
        </p:nvSpPr>
        <p:spPr/>
        <p:txBody>
          <a:bodyPr/>
          <a:lstStyle/>
          <a:p>
            <a:r>
              <a:rPr lang="en-US" altLang="zh-CN" dirty="0"/>
              <a:t>6.5.1</a:t>
            </a:r>
            <a:r>
              <a:rPr lang="en-US" altLang="zh-CN" dirty="0">
                <a:latin typeface="Times New Roman" pitchFamily="18" charset="0"/>
              </a:rPr>
              <a:t>  </a:t>
            </a:r>
            <a:r>
              <a:rPr lang="en-US" altLang="zh-CN" dirty="0"/>
              <a:t>CPU</a:t>
            </a:r>
            <a:r>
              <a:rPr lang="en-US" altLang="zh-CN" dirty="0">
                <a:latin typeface="Times New Roman" pitchFamily="18" charset="0"/>
              </a:rPr>
              <a:t> </a:t>
            </a:r>
            <a:r>
              <a:rPr lang="zh-CN" altLang="en-US" dirty="0"/>
              <a:t>性能测量       </a:t>
            </a:r>
            <a:r>
              <a:rPr lang="en-US" altLang="zh-CN" dirty="0">
                <a:solidFill>
                  <a:srgbClr val="006600"/>
                </a:solidFill>
                <a:ea typeface="黑体" pitchFamily="2" charset="-122"/>
              </a:rPr>
              <a:t>4. </a:t>
            </a:r>
            <a:r>
              <a:rPr lang="en-US" altLang="zh-CN" dirty="0">
                <a:solidFill>
                  <a:srgbClr val="FF6600"/>
                </a:solidFill>
                <a:ea typeface="黑体" pitchFamily="2" charset="-122"/>
              </a:rPr>
              <a:t>FLOPS</a:t>
            </a:r>
            <a:endParaRPr lang="zh-CN" altLang="en-US" dirty="0"/>
          </a:p>
        </p:txBody>
      </p:sp>
      <p:sp>
        <p:nvSpPr>
          <p:cNvPr id="3" name="内容占位符 2">
            <a:extLst>
              <a:ext uri="{FF2B5EF4-FFF2-40B4-BE49-F238E27FC236}">
                <a16:creationId xmlns:a16="http://schemas.microsoft.com/office/drawing/2014/main" id="{D7AE5E93-6292-46C7-B81E-4647DF59B4DE}"/>
              </a:ext>
            </a:extLst>
          </p:cNvPr>
          <p:cNvSpPr>
            <a:spLocks noGrp="1"/>
          </p:cNvSpPr>
          <p:nvPr>
            <p:ph idx="1"/>
          </p:nvPr>
        </p:nvSpPr>
        <p:spPr>
          <a:xfrm>
            <a:off x="457200" y="2780928"/>
            <a:ext cx="4546848" cy="2592288"/>
          </a:xfrm>
        </p:spPr>
        <p:txBody>
          <a:bodyPr/>
          <a:lstStyle/>
          <a:p>
            <a:pPr marL="0" indent="0">
              <a:buNone/>
            </a:pPr>
            <a:r>
              <a:rPr lang="zh-CN" altLang="zh-CN" dirty="0">
                <a:solidFill>
                  <a:srgbClr val="D60093"/>
                </a:solidFill>
                <a:latin typeface="黑体" pitchFamily="49" charset="-122"/>
                <a:ea typeface="黑体" pitchFamily="49" charset="-122"/>
              </a:rPr>
              <a:t>并行</a:t>
            </a:r>
            <a:r>
              <a:rPr lang="zh-CN" altLang="en-US" dirty="0">
                <a:solidFill>
                  <a:srgbClr val="D60093"/>
                </a:solidFill>
                <a:latin typeface="黑体" pitchFamily="49" charset="-122"/>
                <a:ea typeface="黑体" pitchFamily="49" charset="-122"/>
              </a:rPr>
              <a:t>处理</a:t>
            </a:r>
            <a:r>
              <a:rPr lang="en-US" altLang="zh-CN" dirty="0">
                <a:latin typeface="宋体" panose="02010600030101010101" pitchFamily="2" charset="-122"/>
              </a:rPr>
              <a:t>(</a:t>
            </a:r>
            <a:r>
              <a:rPr lang="zh-CN" altLang="zh-CN" dirty="0">
                <a:solidFill>
                  <a:srgbClr val="0000FF"/>
                </a:solidFill>
                <a:latin typeface="黑体" pitchFamily="49" charset="-122"/>
                <a:ea typeface="黑体" pitchFamily="49" charset="-122"/>
              </a:rPr>
              <a:t>并行计算</a:t>
            </a:r>
            <a:r>
              <a:rPr lang="en-US" altLang="zh-CN" dirty="0">
                <a:latin typeface="宋体" panose="02010600030101010101" pitchFamily="2" charset="-122"/>
              </a:rPr>
              <a:t>)</a:t>
            </a:r>
            <a:r>
              <a:rPr lang="zh-CN" altLang="zh-CN" dirty="0"/>
              <a:t>技术</a:t>
            </a:r>
            <a:r>
              <a:rPr lang="zh-CN" altLang="en-US" dirty="0"/>
              <a:t>：</a:t>
            </a:r>
            <a:endParaRPr lang="en-US" altLang="zh-CN" dirty="0"/>
          </a:p>
          <a:p>
            <a:pPr marL="0" indent="0">
              <a:buNone/>
            </a:pPr>
            <a:r>
              <a:rPr lang="zh-CN" altLang="zh-CN" dirty="0"/>
              <a:t>用</a:t>
            </a:r>
            <a:r>
              <a:rPr lang="zh-CN" altLang="zh-CN" dirty="0">
                <a:solidFill>
                  <a:srgbClr val="FF6600"/>
                </a:solidFill>
              </a:rPr>
              <a:t>同时</a:t>
            </a:r>
            <a:r>
              <a:rPr lang="zh-CN" altLang="zh-CN" dirty="0"/>
              <a:t>运行的</a:t>
            </a:r>
            <a:r>
              <a:rPr lang="zh-CN" altLang="zh-CN" dirty="0">
                <a:solidFill>
                  <a:srgbClr val="FF0000"/>
                </a:solidFill>
              </a:rPr>
              <a:t>多个</a:t>
            </a:r>
            <a:r>
              <a:rPr lang="zh-CN" altLang="zh-CN" dirty="0">
                <a:solidFill>
                  <a:srgbClr val="D60093"/>
                </a:solidFill>
              </a:rPr>
              <a:t>处理机</a:t>
            </a:r>
            <a:r>
              <a:rPr lang="zh-CN" altLang="zh-CN" dirty="0"/>
              <a:t>或</a:t>
            </a:r>
            <a:r>
              <a:rPr lang="zh-CN" altLang="zh-CN" dirty="0">
                <a:solidFill>
                  <a:srgbClr val="D60093"/>
                </a:solidFill>
              </a:rPr>
              <a:t>计算机</a:t>
            </a:r>
            <a:r>
              <a:rPr lang="zh-CN" altLang="zh-CN" dirty="0"/>
              <a:t>来处理</a:t>
            </a:r>
            <a:r>
              <a:rPr lang="zh-CN" altLang="zh-CN" dirty="0">
                <a:solidFill>
                  <a:srgbClr val="FF0000"/>
                </a:solidFill>
              </a:rPr>
              <a:t>同一任务</a:t>
            </a:r>
            <a:r>
              <a:rPr lang="zh-CN" altLang="zh-CN" dirty="0"/>
              <a:t>，</a:t>
            </a:r>
            <a:br>
              <a:rPr lang="en-US" altLang="zh-CN" dirty="0"/>
            </a:br>
            <a:r>
              <a:rPr lang="zh-CN" altLang="zh-CN" dirty="0"/>
              <a:t>从而大幅度提高任务的处理速度、缩短任务的处理时间。</a:t>
            </a:r>
            <a:endParaRPr lang="zh-CN" altLang="en-US" dirty="0"/>
          </a:p>
        </p:txBody>
      </p:sp>
      <p:sp>
        <p:nvSpPr>
          <p:cNvPr id="4" name="灯片编号占位符 3">
            <a:extLst>
              <a:ext uri="{FF2B5EF4-FFF2-40B4-BE49-F238E27FC236}">
                <a16:creationId xmlns:a16="http://schemas.microsoft.com/office/drawing/2014/main" id="{25DF730E-29FF-4A71-8841-A3399E920C64}"/>
              </a:ext>
            </a:extLst>
          </p:cNvPr>
          <p:cNvSpPr>
            <a:spLocks noGrp="1"/>
          </p:cNvSpPr>
          <p:nvPr>
            <p:ph type="sldNum" sz="quarter" idx="11"/>
          </p:nvPr>
        </p:nvSpPr>
        <p:spPr/>
        <p:txBody>
          <a:bodyPr/>
          <a:lstStyle/>
          <a:p>
            <a:fld id="{9F7610A6-6F66-4850-95C4-44F0D47E3297}" type="slidenum">
              <a:rPr lang="zh-CN" altLang="en-US" smtClean="0"/>
              <a:pPr/>
              <a:t>134</a:t>
            </a:fld>
            <a:endParaRPr lang="en-US" altLang="zh-CN"/>
          </a:p>
        </p:txBody>
      </p:sp>
      <p:sp>
        <p:nvSpPr>
          <p:cNvPr id="5" name="标题 1">
            <a:extLst>
              <a:ext uri="{FF2B5EF4-FFF2-40B4-BE49-F238E27FC236}">
                <a16:creationId xmlns:a16="http://schemas.microsoft.com/office/drawing/2014/main" id="{DB245B33-2339-4C77-9F2F-3AFBDB27C7F9}"/>
              </a:ext>
            </a:extLst>
          </p:cNvPr>
          <p:cNvSpPr txBox="1">
            <a:spLocks/>
          </p:cNvSpPr>
          <p:nvPr/>
        </p:nvSpPr>
        <p:spPr bwMode="auto">
          <a:xfrm>
            <a:off x="593724" y="676052"/>
            <a:ext cx="8442325" cy="520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800" b="1">
                <a:solidFill>
                  <a:schemeClr val="bg2"/>
                </a:solidFill>
                <a:latin typeface="+mj-lt"/>
                <a:ea typeface="黑体" panose="02010609060101010101" pitchFamily="49" charset="-122"/>
                <a:cs typeface="+mj-cs"/>
              </a:defRPr>
            </a:lvl1pPr>
            <a:lvl2pPr algn="l" rtl="0" fontAlgn="base">
              <a:spcBef>
                <a:spcPct val="0"/>
              </a:spcBef>
              <a:spcAft>
                <a:spcPct val="0"/>
              </a:spcAft>
              <a:defRPr sz="3600" b="1">
                <a:solidFill>
                  <a:schemeClr val="bg2"/>
                </a:solidFill>
                <a:latin typeface="Arial" charset="0"/>
                <a:ea typeface="隶书" pitchFamily="49" charset="-122"/>
              </a:defRPr>
            </a:lvl2pPr>
            <a:lvl3pPr algn="l" rtl="0" fontAlgn="base">
              <a:spcBef>
                <a:spcPct val="0"/>
              </a:spcBef>
              <a:spcAft>
                <a:spcPct val="0"/>
              </a:spcAft>
              <a:defRPr sz="3600" b="1">
                <a:solidFill>
                  <a:schemeClr val="bg2"/>
                </a:solidFill>
                <a:latin typeface="Arial" charset="0"/>
                <a:ea typeface="隶书" pitchFamily="49" charset="-122"/>
              </a:defRPr>
            </a:lvl3pPr>
            <a:lvl4pPr algn="l" rtl="0" fontAlgn="base">
              <a:spcBef>
                <a:spcPct val="0"/>
              </a:spcBef>
              <a:spcAft>
                <a:spcPct val="0"/>
              </a:spcAft>
              <a:defRPr sz="3600" b="1">
                <a:solidFill>
                  <a:schemeClr val="bg2"/>
                </a:solidFill>
                <a:latin typeface="Arial" charset="0"/>
                <a:ea typeface="隶书" pitchFamily="49" charset="-122"/>
              </a:defRPr>
            </a:lvl4pPr>
            <a:lvl5pPr algn="l" rtl="0" fontAlgn="base">
              <a:spcBef>
                <a:spcPct val="0"/>
              </a:spcBef>
              <a:spcAft>
                <a:spcPct val="0"/>
              </a:spcAft>
              <a:defRPr sz="3600" b="1">
                <a:solidFill>
                  <a:schemeClr val="bg2"/>
                </a:solidFill>
                <a:latin typeface="Arial" charset="0"/>
                <a:ea typeface="隶书" pitchFamily="49" charset="-122"/>
              </a:defRPr>
            </a:lvl5pPr>
            <a:lvl6pPr marL="457200" algn="l" rtl="0" fontAlgn="base">
              <a:spcBef>
                <a:spcPct val="0"/>
              </a:spcBef>
              <a:spcAft>
                <a:spcPct val="0"/>
              </a:spcAft>
              <a:defRPr sz="3600" b="1">
                <a:solidFill>
                  <a:schemeClr val="bg2"/>
                </a:solidFill>
                <a:latin typeface="Arial" charset="0"/>
                <a:ea typeface="隶书" pitchFamily="49" charset="-122"/>
              </a:defRPr>
            </a:lvl6pPr>
            <a:lvl7pPr marL="914400" algn="l" rtl="0" fontAlgn="base">
              <a:spcBef>
                <a:spcPct val="0"/>
              </a:spcBef>
              <a:spcAft>
                <a:spcPct val="0"/>
              </a:spcAft>
              <a:defRPr sz="3600" b="1">
                <a:solidFill>
                  <a:schemeClr val="bg2"/>
                </a:solidFill>
                <a:latin typeface="Arial" charset="0"/>
                <a:ea typeface="隶书" pitchFamily="49" charset="-122"/>
              </a:defRPr>
            </a:lvl7pPr>
            <a:lvl8pPr marL="1371600" algn="l" rtl="0" fontAlgn="base">
              <a:spcBef>
                <a:spcPct val="0"/>
              </a:spcBef>
              <a:spcAft>
                <a:spcPct val="0"/>
              </a:spcAft>
              <a:defRPr sz="3600" b="1">
                <a:solidFill>
                  <a:schemeClr val="bg2"/>
                </a:solidFill>
                <a:latin typeface="Arial" charset="0"/>
                <a:ea typeface="隶书" pitchFamily="49" charset="-122"/>
              </a:defRPr>
            </a:lvl8pPr>
            <a:lvl9pPr marL="1828800" algn="l" rtl="0" fontAlgn="base">
              <a:spcBef>
                <a:spcPct val="0"/>
              </a:spcBef>
              <a:spcAft>
                <a:spcPct val="0"/>
              </a:spcAft>
              <a:defRPr sz="3600" b="1">
                <a:solidFill>
                  <a:schemeClr val="bg2"/>
                </a:solidFill>
                <a:latin typeface="Arial" charset="0"/>
                <a:ea typeface="隶书" pitchFamily="49" charset="-122"/>
              </a:defRPr>
            </a:lvl9pPr>
          </a:lstStyle>
          <a:p>
            <a:r>
              <a:rPr lang="zh-CN" altLang="en-US" dirty="0">
                <a:solidFill>
                  <a:srgbClr val="008000"/>
                </a:solidFill>
              </a:rPr>
              <a:t>基于计算机科学的科学研究</a:t>
            </a:r>
            <a:endParaRPr lang="zh-CN" altLang="en-US" kern="0" dirty="0">
              <a:solidFill>
                <a:srgbClr val="008000"/>
              </a:solidFill>
            </a:endParaRPr>
          </a:p>
        </p:txBody>
      </p:sp>
      <p:sp>
        <p:nvSpPr>
          <p:cNvPr id="7" name="双波形 6">
            <a:extLst>
              <a:ext uri="{FF2B5EF4-FFF2-40B4-BE49-F238E27FC236}">
                <a16:creationId xmlns:a16="http://schemas.microsoft.com/office/drawing/2014/main" id="{68F3ACD3-8E7F-4A89-B6C2-4C416D9AF18C}"/>
              </a:ext>
            </a:extLst>
          </p:cNvPr>
          <p:cNvSpPr/>
          <p:nvPr/>
        </p:nvSpPr>
        <p:spPr bwMode="auto">
          <a:xfrm>
            <a:off x="6623248" y="80710"/>
            <a:ext cx="2413248" cy="683994"/>
          </a:xfrm>
          <a:prstGeom prst="doubleWave">
            <a:avLst>
              <a:gd name="adj1" fmla="val 6250"/>
              <a:gd name="adj2" fmla="val -6194"/>
            </a:avLst>
          </a:prstGeom>
          <a:solidFill>
            <a:srgbClr val="E1FFE1"/>
          </a:solidFill>
          <a:ln w="28575" cap="flat" cmpd="sng" algn="ctr">
            <a:solidFill>
              <a:srgbClr val="00CC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lvl="0"/>
            <a:r>
              <a:rPr lang="zh-CN" altLang="en-US" sz="2800" kern="0" dirty="0">
                <a:solidFill>
                  <a:srgbClr val="CC0099"/>
                </a:solidFill>
                <a:latin typeface="+mj-lt"/>
                <a:ea typeface="黑体" panose="02010609060101010101" pitchFamily="49" charset="-122"/>
              </a:rPr>
              <a:t>超级计算机</a:t>
            </a:r>
          </a:p>
        </p:txBody>
      </p:sp>
      <p:grpSp>
        <p:nvGrpSpPr>
          <p:cNvPr id="9" name="组合 8">
            <a:extLst>
              <a:ext uri="{FF2B5EF4-FFF2-40B4-BE49-F238E27FC236}">
                <a16:creationId xmlns:a16="http://schemas.microsoft.com/office/drawing/2014/main" id="{EB8077CF-50A4-4075-8255-4D725402AB07}"/>
              </a:ext>
            </a:extLst>
          </p:cNvPr>
          <p:cNvGrpSpPr/>
          <p:nvPr/>
        </p:nvGrpSpPr>
        <p:grpSpPr>
          <a:xfrm>
            <a:off x="4938228" y="1436251"/>
            <a:ext cx="3744416" cy="4308094"/>
            <a:chOff x="1057300" y="1272018"/>
            <a:chExt cx="3744416" cy="4308094"/>
          </a:xfrm>
        </p:grpSpPr>
        <p:pic>
          <p:nvPicPr>
            <p:cNvPr id="10" name="图片 9">
              <a:extLst>
                <a:ext uri="{FF2B5EF4-FFF2-40B4-BE49-F238E27FC236}">
                  <a16:creationId xmlns:a16="http://schemas.microsoft.com/office/drawing/2014/main" id="{0FF5E35B-FA35-4FC5-ABEF-E0B57C4D91AD}"/>
                </a:ext>
              </a:extLst>
            </p:cNvPr>
            <p:cNvPicPr>
              <a:picLocks noChangeAspect="1"/>
            </p:cNvPicPr>
            <p:nvPr/>
          </p:nvPicPr>
          <p:blipFill>
            <a:blip r:embed="rId2"/>
            <a:stretch>
              <a:fillRect/>
            </a:stretch>
          </p:blipFill>
          <p:spPr>
            <a:xfrm>
              <a:off x="1057300" y="1272018"/>
              <a:ext cx="3744416" cy="4308094"/>
            </a:xfrm>
            <a:prstGeom prst="rect">
              <a:avLst/>
            </a:prstGeom>
          </p:spPr>
        </p:pic>
        <p:sp>
          <p:nvSpPr>
            <p:cNvPr id="11" name="矩形 10">
              <a:extLst>
                <a:ext uri="{FF2B5EF4-FFF2-40B4-BE49-F238E27FC236}">
                  <a16:creationId xmlns:a16="http://schemas.microsoft.com/office/drawing/2014/main" id="{5451BA59-F781-443F-A54F-DE041F6BC4F6}"/>
                </a:ext>
              </a:extLst>
            </p:cNvPr>
            <p:cNvSpPr/>
            <p:nvPr/>
          </p:nvSpPr>
          <p:spPr>
            <a:xfrm>
              <a:off x="2281436" y="1943800"/>
              <a:ext cx="2244525" cy="584775"/>
            </a:xfrm>
            <a:prstGeom prst="rect">
              <a:avLst/>
            </a:prstGeom>
          </p:spPr>
          <p:txBody>
            <a:bodyPr wrap="none">
              <a:spAutoFit/>
            </a:bodyPr>
            <a:lstStyle/>
            <a:p>
              <a:r>
                <a:rPr lang="zh-CN" altLang="zh-CN" sz="3200" b="1" dirty="0">
                  <a:solidFill>
                    <a:srgbClr val="D60093"/>
                  </a:solidFill>
                  <a:latin typeface="Times New Roman" panose="02020603050405020304" pitchFamily="18" charset="0"/>
                  <a:ea typeface="宋体" panose="02010600030101010101" pitchFamily="2" charset="-122"/>
                  <a:cs typeface="Times New Roman" panose="02020603050405020304" pitchFamily="18" charset="0"/>
                </a:rPr>
                <a:t>计算机</a:t>
              </a:r>
              <a:r>
                <a:rPr lang="zh-CN" altLang="en-US" sz="32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模拟</a:t>
              </a:r>
              <a:endParaRPr lang="zh-CN" altLang="en-US" dirty="0"/>
            </a:p>
          </p:txBody>
        </p:sp>
      </p:grpSp>
    </p:spTree>
    <p:extLst>
      <p:ext uri="{BB962C8B-B14F-4D97-AF65-F5344CB8AC3E}">
        <p14:creationId xmlns:p14="http://schemas.microsoft.com/office/powerpoint/2010/main" val="2150306485"/>
      </p:ext>
    </p:extLst>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AD2D21-4F98-4828-BBDD-F6B79949B507}"/>
              </a:ext>
            </a:extLst>
          </p:cNvPr>
          <p:cNvSpPr>
            <a:spLocks noGrp="1"/>
          </p:cNvSpPr>
          <p:nvPr>
            <p:ph type="title"/>
          </p:nvPr>
        </p:nvSpPr>
        <p:spPr/>
        <p:txBody>
          <a:bodyPr/>
          <a:lstStyle/>
          <a:p>
            <a:r>
              <a:rPr lang="en-US" altLang="zh-CN" dirty="0"/>
              <a:t>6.5.1</a:t>
            </a:r>
            <a:r>
              <a:rPr lang="en-US" altLang="zh-CN" dirty="0">
                <a:latin typeface="Times New Roman" pitchFamily="18" charset="0"/>
              </a:rPr>
              <a:t>  </a:t>
            </a:r>
            <a:r>
              <a:rPr lang="en-US" altLang="zh-CN" dirty="0"/>
              <a:t>CPU</a:t>
            </a:r>
            <a:r>
              <a:rPr lang="en-US" altLang="zh-CN" dirty="0">
                <a:latin typeface="Times New Roman" pitchFamily="18" charset="0"/>
              </a:rPr>
              <a:t> </a:t>
            </a:r>
            <a:r>
              <a:rPr lang="zh-CN" altLang="en-US" dirty="0"/>
              <a:t>性能测量       </a:t>
            </a:r>
            <a:r>
              <a:rPr lang="en-US" altLang="zh-CN" dirty="0">
                <a:solidFill>
                  <a:srgbClr val="006600"/>
                </a:solidFill>
                <a:ea typeface="黑体" pitchFamily="2" charset="-122"/>
              </a:rPr>
              <a:t>4. </a:t>
            </a:r>
            <a:r>
              <a:rPr lang="en-US" altLang="zh-CN" dirty="0">
                <a:solidFill>
                  <a:srgbClr val="FF6600"/>
                </a:solidFill>
                <a:ea typeface="黑体" pitchFamily="2" charset="-122"/>
              </a:rPr>
              <a:t>FLOPS</a:t>
            </a:r>
            <a:endParaRPr lang="zh-CN" altLang="en-US" dirty="0"/>
          </a:p>
        </p:txBody>
      </p:sp>
      <p:sp>
        <p:nvSpPr>
          <p:cNvPr id="4" name="灯片编号占位符 3">
            <a:extLst>
              <a:ext uri="{FF2B5EF4-FFF2-40B4-BE49-F238E27FC236}">
                <a16:creationId xmlns:a16="http://schemas.microsoft.com/office/drawing/2014/main" id="{25DF730E-29FF-4A71-8841-A3399E920C64}"/>
              </a:ext>
            </a:extLst>
          </p:cNvPr>
          <p:cNvSpPr>
            <a:spLocks noGrp="1"/>
          </p:cNvSpPr>
          <p:nvPr>
            <p:ph type="sldNum" sz="quarter" idx="11"/>
          </p:nvPr>
        </p:nvSpPr>
        <p:spPr/>
        <p:txBody>
          <a:bodyPr/>
          <a:lstStyle/>
          <a:p>
            <a:fld id="{9F7610A6-6F66-4850-95C4-44F0D47E3297}" type="slidenum">
              <a:rPr lang="zh-CN" altLang="en-US" smtClean="0"/>
              <a:pPr/>
              <a:t>135</a:t>
            </a:fld>
            <a:endParaRPr lang="en-US" altLang="zh-CN"/>
          </a:p>
        </p:txBody>
      </p:sp>
      <p:sp>
        <p:nvSpPr>
          <p:cNvPr id="5" name="标题 1">
            <a:extLst>
              <a:ext uri="{FF2B5EF4-FFF2-40B4-BE49-F238E27FC236}">
                <a16:creationId xmlns:a16="http://schemas.microsoft.com/office/drawing/2014/main" id="{DB245B33-2339-4C77-9F2F-3AFBDB27C7F9}"/>
              </a:ext>
            </a:extLst>
          </p:cNvPr>
          <p:cNvSpPr txBox="1">
            <a:spLocks/>
          </p:cNvSpPr>
          <p:nvPr/>
        </p:nvSpPr>
        <p:spPr bwMode="auto">
          <a:xfrm>
            <a:off x="593724" y="676052"/>
            <a:ext cx="8442325" cy="520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800" b="1">
                <a:solidFill>
                  <a:schemeClr val="bg2"/>
                </a:solidFill>
                <a:latin typeface="+mj-lt"/>
                <a:ea typeface="黑体" panose="02010609060101010101" pitchFamily="49" charset="-122"/>
                <a:cs typeface="+mj-cs"/>
              </a:defRPr>
            </a:lvl1pPr>
            <a:lvl2pPr algn="l" rtl="0" fontAlgn="base">
              <a:spcBef>
                <a:spcPct val="0"/>
              </a:spcBef>
              <a:spcAft>
                <a:spcPct val="0"/>
              </a:spcAft>
              <a:defRPr sz="3600" b="1">
                <a:solidFill>
                  <a:schemeClr val="bg2"/>
                </a:solidFill>
                <a:latin typeface="Arial" charset="0"/>
                <a:ea typeface="隶书" pitchFamily="49" charset="-122"/>
              </a:defRPr>
            </a:lvl2pPr>
            <a:lvl3pPr algn="l" rtl="0" fontAlgn="base">
              <a:spcBef>
                <a:spcPct val="0"/>
              </a:spcBef>
              <a:spcAft>
                <a:spcPct val="0"/>
              </a:spcAft>
              <a:defRPr sz="3600" b="1">
                <a:solidFill>
                  <a:schemeClr val="bg2"/>
                </a:solidFill>
                <a:latin typeface="Arial" charset="0"/>
                <a:ea typeface="隶书" pitchFamily="49" charset="-122"/>
              </a:defRPr>
            </a:lvl3pPr>
            <a:lvl4pPr algn="l" rtl="0" fontAlgn="base">
              <a:spcBef>
                <a:spcPct val="0"/>
              </a:spcBef>
              <a:spcAft>
                <a:spcPct val="0"/>
              </a:spcAft>
              <a:defRPr sz="3600" b="1">
                <a:solidFill>
                  <a:schemeClr val="bg2"/>
                </a:solidFill>
                <a:latin typeface="Arial" charset="0"/>
                <a:ea typeface="隶书" pitchFamily="49" charset="-122"/>
              </a:defRPr>
            </a:lvl4pPr>
            <a:lvl5pPr algn="l" rtl="0" fontAlgn="base">
              <a:spcBef>
                <a:spcPct val="0"/>
              </a:spcBef>
              <a:spcAft>
                <a:spcPct val="0"/>
              </a:spcAft>
              <a:defRPr sz="3600" b="1">
                <a:solidFill>
                  <a:schemeClr val="bg2"/>
                </a:solidFill>
                <a:latin typeface="Arial" charset="0"/>
                <a:ea typeface="隶书" pitchFamily="49" charset="-122"/>
              </a:defRPr>
            </a:lvl5pPr>
            <a:lvl6pPr marL="457200" algn="l" rtl="0" fontAlgn="base">
              <a:spcBef>
                <a:spcPct val="0"/>
              </a:spcBef>
              <a:spcAft>
                <a:spcPct val="0"/>
              </a:spcAft>
              <a:defRPr sz="3600" b="1">
                <a:solidFill>
                  <a:schemeClr val="bg2"/>
                </a:solidFill>
                <a:latin typeface="Arial" charset="0"/>
                <a:ea typeface="隶书" pitchFamily="49" charset="-122"/>
              </a:defRPr>
            </a:lvl6pPr>
            <a:lvl7pPr marL="914400" algn="l" rtl="0" fontAlgn="base">
              <a:spcBef>
                <a:spcPct val="0"/>
              </a:spcBef>
              <a:spcAft>
                <a:spcPct val="0"/>
              </a:spcAft>
              <a:defRPr sz="3600" b="1">
                <a:solidFill>
                  <a:schemeClr val="bg2"/>
                </a:solidFill>
                <a:latin typeface="Arial" charset="0"/>
                <a:ea typeface="隶书" pitchFamily="49" charset="-122"/>
              </a:defRPr>
            </a:lvl7pPr>
            <a:lvl8pPr marL="1371600" algn="l" rtl="0" fontAlgn="base">
              <a:spcBef>
                <a:spcPct val="0"/>
              </a:spcBef>
              <a:spcAft>
                <a:spcPct val="0"/>
              </a:spcAft>
              <a:defRPr sz="3600" b="1">
                <a:solidFill>
                  <a:schemeClr val="bg2"/>
                </a:solidFill>
                <a:latin typeface="Arial" charset="0"/>
                <a:ea typeface="隶书" pitchFamily="49" charset="-122"/>
              </a:defRPr>
            </a:lvl8pPr>
            <a:lvl9pPr marL="1828800" algn="l" rtl="0" fontAlgn="base">
              <a:spcBef>
                <a:spcPct val="0"/>
              </a:spcBef>
              <a:spcAft>
                <a:spcPct val="0"/>
              </a:spcAft>
              <a:defRPr sz="3600" b="1">
                <a:solidFill>
                  <a:schemeClr val="bg2"/>
                </a:solidFill>
                <a:latin typeface="Arial" charset="0"/>
                <a:ea typeface="隶书" pitchFamily="49" charset="-122"/>
              </a:defRPr>
            </a:lvl9pPr>
          </a:lstStyle>
          <a:p>
            <a:r>
              <a:rPr lang="zh-CN" altLang="en-US" dirty="0">
                <a:solidFill>
                  <a:srgbClr val="008000"/>
                </a:solidFill>
              </a:rPr>
              <a:t>超级计算机的应用领域</a:t>
            </a:r>
            <a:endParaRPr lang="zh-CN" altLang="en-US" kern="0" dirty="0">
              <a:solidFill>
                <a:srgbClr val="008000"/>
              </a:solidFill>
            </a:endParaRPr>
          </a:p>
        </p:txBody>
      </p:sp>
      <p:sp>
        <p:nvSpPr>
          <p:cNvPr id="7" name="双波形 6">
            <a:extLst>
              <a:ext uri="{FF2B5EF4-FFF2-40B4-BE49-F238E27FC236}">
                <a16:creationId xmlns:a16="http://schemas.microsoft.com/office/drawing/2014/main" id="{68F3ACD3-8E7F-4A89-B6C2-4C416D9AF18C}"/>
              </a:ext>
            </a:extLst>
          </p:cNvPr>
          <p:cNvSpPr/>
          <p:nvPr/>
        </p:nvSpPr>
        <p:spPr bwMode="auto">
          <a:xfrm>
            <a:off x="6623248" y="80710"/>
            <a:ext cx="2413248" cy="683994"/>
          </a:xfrm>
          <a:prstGeom prst="doubleWave">
            <a:avLst>
              <a:gd name="adj1" fmla="val 6250"/>
              <a:gd name="adj2" fmla="val -6194"/>
            </a:avLst>
          </a:prstGeom>
          <a:solidFill>
            <a:srgbClr val="E1FFE1"/>
          </a:solidFill>
          <a:ln w="28575" cap="flat" cmpd="sng" algn="ctr">
            <a:solidFill>
              <a:srgbClr val="00CC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lvl="0"/>
            <a:r>
              <a:rPr lang="zh-CN" altLang="en-US" sz="2800" kern="0" dirty="0">
                <a:solidFill>
                  <a:srgbClr val="CC0099"/>
                </a:solidFill>
                <a:latin typeface="+mj-lt"/>
                <a:ea typeface="黑体" panose="02010609060101010101" pitchFamily="49" charset="-122"/>
              </a:rPr>
              <a:t>超级计算机</a:t>
            </a:r>
          </a:p>
        </p:txBody>
      </p:sp>
      <p:sp>
        <p:nvSpPr>
          <p:cNvPr id="8" name="内容占位符 7">
            <a:extLst>
              <a:ext uri="{FF2B5EF4-FFF2-40B4-BE49-F238E27FC236}">
                <a16:creationId xmlns:a16="http://schemas.microsoft.com/office/drawing/2014/main" id="{233769FB-B07E-4E41-AF91-86BE7E3FD7C2}"/>
              </a:ext>
            </a:extLst>
          </p:cNvPr>
          <p:cNvSpPr>
            <a:spLocks noGrp="1"/>
          </p:cNvSpPr>
          <p:nvPr>
            <p:ph idx="1"/>
          </p:nvPr>
        </p:nvSpPr>
        <p:spPr>
          <a:xfrm>
            <a:off x="457200" y="1196751"/>
            <a:ext cx="8578850" cy="5545361"/>
          </a:xfrm>
        </p:spPr>
        <p:txBody>
          <a:bodyPr/>
          <a:lstStyle/>
          <a:p>
            <a:r>
              <a:rPr lang="zh-CN" altLang="en-US" dirty="0">
                <a:solidFill>
                  <a:srgbClr val="CC0099"/>
                </a:solidFill>
              </a:rPr>
              <a:t>天气预报</a:t>
            </a:r>
            <a:br>
              <a:rPr lang="en-US" altLang="zh-CN" dirty="0"/>
            </a:br>
            <a:r>
              <a:rPr lang="zh-CN" altLang="en-US" dirty="0"/>
              <a:t>目前的中短期天气预报主要是根据</a:t>
            </a:r>
            <a:r>
              <a:rPr lang="zh-CN" altLang="en-US" dirty="0">
                <a:solidFill>
                  <a:srgbClr val="0000FF"/>
                </a:solidFill>
              </a:rPr>
              <a:t>气象卫星</a:t>
            </a:r>
            <a:r>
              <a:rPr lang="zh-CN" altLang="en-US" dirty="0"/>
              <a:t>等观测的大气实况资料，通过求解描述</a:t>
            </a:r>
            <a:r>
              <a:rPr lang="zh-CN" altLang="en-US" dirty="0">
                <a:solidFill>
                  <a:srgbClr val="008000"/>
                </a:solidFill>
              </a:rPr>
              <a:t>天气演变过程</a:t>
            </a:r>
            <a:r>
              <a:rPr lang="zh-CN" altLang="en-US" dirty="0"/>
              <a:t>的</a:t>
            </a:r>
            <a:r>
              <a:rPr lang="zh-CN" altLang="en-US" dirty="0">
                <a:solidFill>
                  <a:srgbClr val="0000FF"/>
                </a:solidFill>
              </a:rPr>
              <a:t>动力学方程组</a:t>
            </a:r>
            <a:r>
              <a:rPr lang="zh-CN" altLang="en-US" dirty="0"/>
              <a:t>实现的，这种大规模的数值计算必须由超级计算机完成。</a:t>
            </a:r>
            <a:endParaRPr lang="en-US" altLang="zh-CN" dirty="0"/>
          </a:p>
          <a:p>
            <a:r>
              <a:rPr lang="zh-CN" altLang="en-US" dirty="0">
                <a:solidFill>
                  <a:srgbClr val="CC0099"/>
                </a:solidFill>
              </a:rPr>
              <a:t>石油工业</a:t>
            </a:r>
            <a:br>
              <a:rPr lang="en-US" altLang="zh-CN" dirty="0"/>
            </a:br>
            <a:r>
              <a:rPr lang="zh-CN" altLang="en-US" dirty="0"/>
              <a:t>石油勘探大多采用</a:t>
            </a:r>
            <a:r>
              <a:rPr lang="zh-CN" altLang="en-US" dirty="0">
                <a:solidFill>
                  <a:srgbClr val="0000FF"/>
                </a:solidFill>
              </a:rPr>
              <a:t>地震勘测</a:t>
            </a:r>
            <a:r>
              <a:rPr lang="zh-CN" altLang="en-US" dirty="0"/>
              <a:t>的办法，即在地面进行爆破后，用探测仪器检测和采集</a:t>
            </a:r>
            <a:r>
              <a:rPr lang="zh-CN" altLang="en-US" dirty="0">
                <a:solidFill>
                  <a:srgbClr val="0000FF"/>
                </a:solidFill>
              </a:rPr>
              <a:t>震动反射波</a:t>
            </a:r>
            <a:r>
              <a:rPr lang="zh-CN" altLang="en-US" dirty="0"/>
              <a:t>的大量数据，利用对这些数据计算、处理和分析结果确定地下储油位置。</a:t>
            </a:r>
            <a:br>
              <a:rPr lang="en-US" altLang="zh-CN" dirty="0"/>
            </a:br>
            <a:r>
              <a:rPr lang="zh-CN" altLang="en-US" dirty="0"/>
              <a:t>石油勘探中大量数值的快速计算、处理和分析，</a:t>
            </a:r>
            <a:br>
              <a:rPr lang="en-US" altLang="zh-CN" dirty="0"/>
            </a:br>
            <a:r>
              <a:rPr lang="zh-CN" altLang="en-US" dirty="0"/>
              <a:t>必需由高性能的超级计算机完成。</a:t>
            </a:r>
          </a:p>
        </p:txBody>
      </p:sp>
    </p:spTree>
    <p:extLst>
      <p:ext uri="{BB962C8B-B14F-4D97-AF65-F5344CB8AC3E}">
        <p14:creationId xmlns:p14="http://schemas.microsoft.com/office/powerpoint/2010/main" val="2267323632"/>
      </p:ext>
    </p:extLst>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AD2D21-4F98-4828-BBDD-F6B79949B507}"/>
              </a:ext>
            </a:extLst>
          </p:cNvPr>
          <p:cNvSpPr>
            <a:spLocks noGrp="1"/>
          </p:cNvSpPr>
          <p:nvPr>
            <p:ph type="title"/>
          </p:nvPr>
        </p:nvSpPr>
        <p:spPr/>
        <p:txBody>
          <a:bodyPr/>
          <a:lstStyle/>
          <a:p>
            <a:r>
              <a:rPr lang="en-US" altLang="zh-CN" dirty="0"/>
              <a:t>6.5.1</a:t>
            </a:r>
            <a:r>
              <a:rPr lang="en-US" altLang="zh-CN" dirty="0">
                <a:latin typeface="Times New Roman" pitchFamily="18" charset="0"/>
              </a:rPr>
              <a:t>  </a:t>
            </a:r>
            <a:r>
              <a:rPr lang="en-US" altLang="zh-CN" dirty="0"/>
              <a:t>CPU</a:t>
            </a:r>
            <a:r>
              <a:rPr lang="en-US" altLang="zh-CN" dirty="0">
                <a:latin typeface="Times New Roman" pitchFamily="18" charset="0"/>
              </a:rPr>
              <a:t> </a:t>
            </a:r>
            <a:r>
              <a:rPr lang="zh-CN" altLang="en-US" dirty="0"/>
              <a:t>性能测量       </a:t>
            </a:r>
            <a:r>
              <a:rPr lang="en-US" altLang="zh-CN" dirty="0">
                <a:solidFill>
                  <a:srgbClr val="006600"/>
                </a:solidFill>
                <a:ea typeface="黑体" pitchFamily="2" charset="-122"/>
              </a:rPr>
              <a:t>4. </a:t>
            </a:r>
            <a:r>
              <a:rPr lang="en-US" altLang="zh-CN" dirty="0">
                <a:solidFill>
                  <a:srgbClr val="FF6600"/>
                </a:solidFill>
                <a:ea typeface="黑体" pitchFamily="2" charset="-122"/>
              </a:rPr>
              <a:t>FLOPS</a:t>
            </a:r>
            <a:endParaRPr lang="zh-CN" altLang="en-US" dirty="0"/>
          </a:p>
        </p:txBody>
      </p:sp>
      <p:sp>
        <p:nvSpPr>
          <p:cNvPr id="4" name="灯片编号占位符 3">
            <a:extLst>
              <a:ext uri="{FF2B5EF4-FFF2-40B4-BE49-F238E27FC236}">
                <a16:creationId xmlns:a16="http://schemas.microsoft.com/office/drawing/2014/main" id="{25DF730E-29FF-4A71-8841-A3399E920C64}"/>
              </a:ext>
            </a:extLst>
          </p:cNvPr>
          <p:cNvSpPr>
            <a:spLocks noGrp="1"/>
          </p:cNvSpPr>
          <p:nvPr>
            <p:ph type="sldNum" sz="quarter" idx="11"/>
          </p:nvPr>
        </p:nvSpPr>
        <p:spPr/>
        <p:txBody>
          <a:bodyPr/>
          <a:lstStyle/>
          <a:p>
            <a:fld id="{9F7610A6-6F66-4850-95C4-44F0D47E3297}" type="slidenum">
              <a:rPr lang="zh-CN" altLang="en-US" smtClean="0"/>
              <a:pPr/>
              <a:t>136</a:t>
            </a:fld>
            <a:endParaRPr lang="en-US" altLang="zh-CN"/>
          </a:p>
        </p:txBody>
      </p:sp>
      <p:sp>
        <p:nvSpPr>
          <p:cNvPr id="5" name="标题 1">
            <a:extLst>
              <a:ext uri="{FF2B5EF4-FFF2-40B4-BE49-F238E27FC236}">
                <a16:creationId xmlns:a16="http://schemas.microsoft.com/office/drawing/2014/main" id="{DB245B33-2339-4C77-9F2F-3AFBDB27C7F9}"/>
              </a:ext>
            </a:extLst>
          </p:cNvPr>
          <p:cNvSpPr txBox="1">
            <a:spLocks/>
          </p:cNvSpPr>
          <p:nvPr/>
        </p:nvSpPr>
        <p:spPr bwMode="auto">
          <a:xfrm>
            <a:off x="593724" y="676052"/>
            <a:ext cx="8442325" cy="520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800" b="1">
                <a:solidFill>
                  <a:schemeClr val="bg2"/>
                </a:solidFill>
                <a:latin typeface="+mj-lt"/>
                <a:ea typeface="黑体" panose="02010609060101010101" pitchFamily="49" charset="-122"/>
                <a:cs typeface="+mj-cs"/>
              </a:defRPr>
            </a:lvl1pPr>
            <a:lvl2pPr algn="l" rtl="0" fontAlgn="base">
              <a:spcBef>
                <a:spcPct val="0"/>
              </a:spcBef>
              <a:spcAft>
                <a:spcPct val="0"/>
              </a:spcAft>
              <a:defRPr sz="3600" b="1">
                <a:solidFill>
                  <a:schemeClr val="bg2"/>
                </a:solidFill>
                <a:latin typeface="Arial" charset="0"/>
                <a:ea typeface="隶书" pitchFamily="49" charset="-122"/>
              </a:defRPr>
            </a:lvl2pPr>
            <a:lvl3pPr algn="l" rtl="0" fontAlgn="base">
              <a:spcBef>
                <a:spcPct val="0"/>
              </a:spcBef>
              <a:spcAft>
                <a:spcPct val="0"/>
              </a:spcAft>
              <a:defRPr sz="3600" b="1">
                <a:solidFill>
                  <a:schemeClr val="bg2"/>
                </a:solidFill>
                <a:latin typeface="Arial" charset="0"/>
                <a:ea typeface="隶书" pitchFamily="49" charset="-122"/>
              </a:defRPr>
            </a:lvl3pPr>
            <a:lvl4pPr algn="l" rtl="0" fontAlgn="base">
              <a:spcBef>
                <a:spcPct val="0"/>
              </a:spcBef>
              <a:spcAft>
                <a:spcPct val="0"/>
              </a:spcAft>
              <a:defRPr sz="3600" b="1">
                <a:solidFill>
                  <a:schemeClr val="bg2"/>
                </a:solidFill>
                <a:latin typeface="Arial" charset="0"/>
                <a:ea typeface="隶书" pitchFamily="49" charset="-122"/>
              </a:defRPr>
            </a:lvl4pPr>
            <a:lvl5pPr algn="l" rtl="0" fontAlgn="base">
              <a:spcBef>
                <a:spcPct val="0"/>
              </a:spcBef>
              <a:spcAft>
                <a:spcPct val="0"/>
              </a:spcAft>
              <a:defRPr sz="3600" b="1">
                <a:solidFill>
                  <a:schemeClr val="bg2"/>
                </a:solidFill>
                <a:latin typeface="Arial" charset="0"/>
                <a:ea typeface="隶书" pitchFamily="49" charset="-122"/>
              </a:defRPr>
            </a:lvl5pPr>
            <a:lvl6pPr marL="457200" algn="l" rtl="0" fontAlgn="base">
              <a:spcBef>
                <a:spcPct val="0"/>
              </a:spcBef>
              <a:spcAft>
                <a:spcPct val="0"/>
              </a:spcAft>
              <a:defRPr sz="3600" b="1">
                <a:solidFill>
                  <a:schemeClr val="bg2"/>
                </a:solidFill>
                <a:latin typeface="Arial" charset="0"/>
                <a:ea typeface="隶书" pitchFamily="49" charset="-122"/>
              </a:defRPr>
            </a:lvl6pPr>
            <a:lvl7pPr marL="914400" algn="l" rtl="0" fontAlgn="base">
              <a:spcBef>
                <a:spcPct val="0"/>
              </a:spcBef>
              <a:spcAft>
                <a:spcPct val="0"/>
              </a:spcAft>
              <a:defRPr sz="3600" b="1">
                <a:solidFill>
                  <a:schemeClr val="bg2"/>
                </a:solidFill>
                <a:latin typeface="Arial" charset="0"/>
                <a:ea typeface="隶书" pitchFamily="49" charset="-122"/>
              </a:defRPr>
            </a:lvl7pPr>
            <a:lvl8pPr marL="1371600" algn="l" rtl="0" fontAlgn="base">
              <a:spcBef>
                <a:spcPct val="0"/>
              </a:spcBef>
              <a:spcAft>
                <a:spcPct val="0"/>
              </a:spcAft>
              <a:defRPr sz="3600" b="1">
                <a:solidFill>
                  <a:schemeClr val="bg2"/>
                </a:solidFill>
                <a:latin typeface="Arial" charset="0"/>
                <a:ea typeface="隶书" pitchFamily="49" charset="-122"/>
              </a:defRPr>
            </a:lvl8pPr>
            <a:lvl9pPr marL="1828800" algn="l" rtl="0" fontAlgn="base">
              <a:spcBef>
                <a:spcPct val="0"/>
              </a:spcBef>
              <a:spcAft>
                <a:spcPct val="0"/>
              </a:spcAft>
              <a:defRPr sz="3600" b="1">
                <a:solidFill>
                  <a:schemeClr val="bg2"/>
                </a:solidFill>
                <a:latin typeface="Arial" charset="0"/>
                <a:ea typeface="隶书" pitchFamily="49" charset="-122"/>
              </a:defRPr>
            </a:lvl9pPr>
          </a:lstStyle>
          <a:p>
            <a:r>
              <a:rPr lang="zh-CN" altLang="en-US" dirty="0">
                <a:solidFill>
                  <a:srgbClr val="008000"/>
                </a:solidFill>
              </a:rPr>
              <a:t>超级计算机的应用领域</a:t>
            </a:r>
            <a:endParaRPr lang="zh-CN" altLang="en-US" kern="0" dirty="0">
              <a:solidFill>
                <a:srgbClr val="008000"/>
              </a:solidFill>
            </a:endParaRPr>
          </a:p>
        </p:txBody>
      </p:sp>
      <p:sp>
        <p:nvSpPr>
          <p:cNvPr id="7" name="双波形 6">
            <a:extLst>
              <a:ext uri="{FF2B5EF4-FFF2-40B4-BE49-F238E27FC236}">
                <a16:creationId xmlns:a16="http://schemas.microsoft.com/office/drawing/2014/main" id="{68F3ACD3-8E7F-4A89-B6C2-4C416D9AF18C}"/>
              </a:ext>
            </a:extLst>
          </p:cNvPr>
          <p:cNvSpPr/>
          <p:nvPr/>
        </p:nvSpPr>
        <p:spPr bwMode="auto">
          <a:xfrm>
            <a:off x="6623248" y="80710"/>
            <a:ext cx="2413248" cy="683994"/>
          </a:xfrm>
          <a:prstGeom prst="doubleWave">
            <a:avLst>
              <a:gd name="adj1" fmla="val 6250"/>
              <a:gd name="adj2" fmla="val -6194"/>
            </a:avLst>
          </a:prstGeom>
          <a:solidFill>
            <a:srgbClr val="E1FFE1"/>
          </a:solidFill>
          <a:ln w="28575" cap="flat" cmpd="sng" algn="ctr">
            <a:solidFill>
              <a:srgbClr val="00CC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lvl="0"/>
            <a:r>
              <a:rPr lang="zh-CN" altLang="en-US" sz="2800" kern="0" dirty="0">
                <a:solidFill>
                  <a:srgbClr val="CC0099"/>
                </a:solidFill>
                <a:latin typeface="+mj-lt"/>
                <a:ea typeface="黑体" panose="02010609060101010101" pitchFamily="49" charset="-122"/>
              </a:rPr>
              <a:t>超级计算机</a:t>
            </a:r>
          </a:p>
        </p:txBody>
      </p:sp>
      <p:sp>
        <p:nvSpPr>
          <p:cNvPr id="8" name="内容占位符 7">
            <a:extLst>
              <a:ext uri="{FF2B5EF4-FFF2-40B4-BE49-F238E27FC236}">
                <a16:creationId xmlns:a16="http://schemas.microsoft.com/office/drawing/2014/main" id="{233769FB-B07E-4E41-AF91-86BE7E3FD7C2}"/>
              </a:ext>
            </a:extLst>
          </p:cNvPr>
          <p:cNvSpPr>
            <a:spLocks noGrp="1"/>
          </p:cNvSpPr>
          <p:nvPr>
            <p:ph idx="1"/>
          </p:nvPr>
        </p:nvSpPr>
        <p:spPr>
          <a:xfrm>
            <a:off x="457200" y="1196751"/>
            <a:ext cx="8578850" cy="5545361"/>
          </a:xfrm>
        </p:spPr>
        <p:txBody>
          <a:bodyPr/>
          <a:lstStyle/>
          <a:p>
            <a:pPr marL="360363" indent="-360363">
              <a:spcBef>
                <a:spcPts val="300"/>
              </a:spcBef>
            </a:pPr>
            <a:r>
              <a:rPr lang="zh-CN" altLang="en-US" dirty="0">
                <a:solidFill>
                  <a:srgbClr val="CC0099"/>
                </a:solidFill>
              </a:rPr>
              <a:t>航空航天</a:t>
            </a:r>
            <a:br>
              <a:rPr lang="en-US" altLang="zh-CN" sz="2400" dirty="0"/>
            </a:br>
            <a:r>
              <a:rPr lang="zh-CN" altLang="en-US" sz="2400" dirty="0"/>
              <a:t>流体力学、空气动力学</a:t>
            </a:r>
            <a:endParaRPr lang="en-US" altLang="zh-CN" sz="2400" dirty="0"/>
          </a:p>
          <a:p>
            <a:pPr marL="360363" indent="-360363">
              <a:spcBef>
                <a:spcPts val="300"/>
              </a:spcBef>
            </a:pPr>
            <a:r>
              <a:rPr lang="zh-CN" altLang="en-US" dirty="0">
                <a:solidFill>
                  <a:srgbClr val="CC0099"/>
                </a:solidFill>
              </a:rPr>
              <a:t>药品研制</a:t>
            </a:r>
            <a:br>
              <a:rPr lang="en-US" altLang="zh-CN" sz="2400" dirty="0"/>
            </a:br>
            <a:r>
              <a:rPr lang="zh-CN" altLang="en-US" sz="2400" dirty="0"/>
              <a:t>利用超级计算机对药物研制、治疗效果和不良反应等进行模拟试验，</a:t>
            </a:r>
            <a:br>
              <a:rPr lang="en-US" altLang="zh-CN" sz="2400" dirty="0"/>
            </a:br>
            <a:r>
              <a:rPr lang="zh-CN" altLang="en-US" sz="2400" dirty="0"/>
              <a:t>从而将新药的</a:t>
            </a:r>
            <a:r>
              <a:rPr lang="zh-CN" altLang="en-US" sz="2400" dirty="0">
                <a:solidFill>
                  <a:srgbClr val="0000FF"/>
                </a:solidFill>
              </a:rPr>
              <a:t>研发周期</a:t>
            </a:r>
            <a:r>
              <a:rPr lang="zh-CN" altLang="en-US" sz="2400" dirty="0"/>
              <a:t>缩短</a:t>
            </a:r>
            <a:r>
              <a:rPr lang="en-US" altLang="zh-CN" sz="2400" dirty="0"/>
              <a:t>3</a:t>
            </a:r>
            <a:r>
              <a:rPr lang="zh-CN" altLang="en-US" sz="2400" dirty="0"/>
              <a:t>～</a:t>
            </a:r>
            <a:r>
              <a:rPr lang="en-US" altLang="zh-CN" sz="2400" dirty="0"/>
              <a:t>5</a:t>
            </a:r>
            <a:r>
              <a:rPr lang="zh-CN" altLang="en-US" sz="2400" dirty="0"/>
              <a:t>年且可显著降低研发</a:t>
            </a:r>
            <a:r>
              <a:rPr lang="zh-CN" altLang="en-US" sz="2400" dirty="0">
                <a:solidFill>
                  <a:srgbClr val="0000FF"/>
                </a:solidFill>
              </a:rPr>
              <a:t>成本</a:t>
            </a:r>
            <a:r>
              <a:rPr lang="zh-CN" altLang="en-US" sz="2400" dirty="0"/>
              <a:t>。</a:t>
            </a:r>
            <a:endParaRPr lang="en-US" altLang="zh-CN" sz="2400" dirty="0"/>
          </a:p>
          <a:p>
            <a:pPr marL="360363" indent="-360363">
              <a:spcBef>
                <a:spcPts val="300"/>
              </a:spcBef>
            </a:pPr>
            <a:r>
              <a:rPr lang="zh-CN" altLang="en-US" dirty="0">
                <a:solidFill>
                  <a:srgbClr val="CC0099"/>
                </a:solidFill>
              </a:rPr>
              <a:t>图像处理</a:t>
            </a:r>
            <a:endParaRPr lang="en-US" altLang="zh-CN" dirty="0">
              <a:solidFill>
                <a:srgbClr val="CC0099"/>
              </a:solidFill>
            </a:endParaRPr>
          </a:p>
          <a:p>
            <a:pPr marL="360363" indent="-360363">
              <a:spcBef>
                <a:spcPts val="300"/>
              </a:spcBef>
            </a:pPr>
            <a:r>
              <a:rPr lang="en-US" altLang="zh-CN" dirty="0">
                <a:solidFill>
                  <a:srgbClr val="CC0099"/>
                </a:solidFill>
              </a:rPr>
              <a:t>AI</a:t>
            </a:r>
          </a:p>
          <a:p>
            <a:pPr marL="360363" indent="-360363">
              <a:spcBef>
                <a:spcPts val="300"/>
              </a:spcBef>
            </a:pPr>
            <a:r>
              <a:rPr lang="zh-CN" altLang="en-US" dirty="0">
                <a:solidFill>
                  <a:srgbClr val="CC0099"/>
                </a:solidFill>
              </a:rPr>
              <a:t>核爆炸模拟</a:t>
            </a:r>
            <a:br>
              <a:rPr lang="en-US" altLang="zh-CN" sz="2400" dirty="0"/>
            </a:br>
            <a:r>
              <a:rPr lang="en-US" altLang="zh-CN" sz="2400" dirty="0"/>
              <a:t>《</a:t>
            </a:r>
            <a:r>
              <a:rPr lang="zh-CN" altLang="en-US" sz="2400" dirty="0"/>
              <a:t>全面禁止核试验条约</a:t>
            </a:r>
            <a:r>
              <a:rPr lang="en-US" altLang="zh-CN" sz="2400" dirty="0"/>
              <a:t>》</a:t>
            </a:r>
            <a:r>
              <a:rPr lang="zh-CN" altLang="en-US" sz="2400" dirty="0"/>
              <a:t>的签订之后，相关的一些国家开始转向利用大规模数值计算的方法进行核武器的模拟试验，</a:t>
            </a:r>
            <a:br>
              <a:rPr lang="en-US" altLang="zh-CN" sz="2400" dirty="0"/>
            </a:br>
            <a:r>
              <a:rPr lang="zh-CN" altLang="en-US" sz="2400" dirty="0"/>
              <a:t>以评测核武器的各项性能，</a:t>
            </a:r>
            <a:br>
              <a:rPr lang="en-US" altLang="zh-CN" sz="2400" dirty="0"/>
            </a:br>
            <a:r>
              <a:rPr lang="zh-CN" altLang="en-US" sz="2400" dirty="0"/>
              <a:t>这种应用对计算性能有着很高的要求。</a:t>
            </a:r>
          </a:p>
        </p:txBody>
      </p:sp>
    </p:spTree>
    <p:extLst>
      <p:ext uri="{BB962C8B-B14F-4D97-AF65-F5344CB8AC3E}">
        <p14:creationId xmlns:p14="http://schemas.microsoft.com/office/powerpoint/2010/main" val="1154742841"/>
      </p:ext>
    </p:extLst>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AD2D21-4F98-4828-BBDD-F6B79949B507}"/>
              </a:ext>
            </a:extLst>
          </p:cNvPr>
          <p:cNvSpPr>
            <a:spLocks noGrp="1"/>
          </p:cNvSpPr>
          <p:nvPr>
            <p:ph type="title"/>
          </p:nvPr>
        </p:nvSpPr>
        <p:spPr/>
        <p:txBody>
          <a:bodyPr/>
          <a:lstStyle/>
          <a:p>
            <a:r>
              <a:rPr lang="en-US" altLang="zh-CN" dirty="0"/>
              <a:t>6.5.1</a:t>
            </a:r>
            <a:r>
              <a:rPr lang="en-US" altLang="zh-CN" dirty="0">
                <a:latin typeface="Times New Roman" pitchFamily="18" charset="0"/>
              </a:rPr>
              <a:t>  </a:t>
            </a:r>
            <a:r>
              <a:rPr lang="en-US" altLang="zh-CN" dirty="0"/>
              <a:t>CPU</a:t>
            </a:r>
            <a:r>
              <a:rPr lang="en-US" altLang="zh-CN" dirty="0">
                <a:latin typeface="Times New Roman" pitchFamily="18" charset="0"/>
              </a:rPr>
              <a:t> </a:t>
            </a:r>
            <a:r>
              <a:rPr lang="zh-CN" altLang="en-US" dirty="0"/>
              <a:t>性能测量       </a:t>
            </a:r>
            <a:r>
              <a:rPr lang="en-US" altLang="zh-CN" dirty="0">
                <a:solidFill>
                  <a:srgbClr val="006600"/>
                </a:solidFill>
                <a:ea typeface="黑体" pitchFamily="2" charset="-122"/>
              </a:rPr>
              <a:t>4. </a:t>
            </a:r>
            <a:r>
              <a:rPr lang="en-US" altLang="zh-CN" dirty="0">
                <a:solidFill>
                  <a:srgbClr val="FF6600"/>
                </a:solidFill>
                <a:ea typeface="黑体" pitchFamily="2" charset="-122"/>
              </a:rPr>
              <a:t>FLOPS</a:t>
            </a:r>
            <a:endParaRPr lang="zh-CN" altLang="en-US" dirty="0"/>
          </a:p>
        </p:txBody>
      </p:sp>
      <p:sp>
        <p:nvSpPr>
          <p:cNvPr id="4" name="灯片编号占位符 3">
            <a:extLst>
              <a:ext uri="{FF2B5EF4-FFF2-40B4-BE49-F238E27FC236}">
                <a16:creationId xmlns:a16="http://schemas.microsoft.com/office/drawing/2014/main" id="{25DF730E-29FF-4A71-8841-A3399E920C64}"/>
              </a:ext>
            </a:extLst>
          </p:cNvPr>
          <p:cNvSpPr>
            <a:spLocks noGrp="1"/>
          </p:cNvSpPr>
          <p:nvPr>
            <p:ph type="sldNum" sz="quarter" idx="11"/>
          </p:nvPr>
        </p:nvSpPr>
        <p:spPr/>
        <p:txBody>
          <a:bodyPr/>
          <a:lstStyle/>
          <a:p>
            <a:fld id="{9F7610A6-6F66-4850-95C4-44F0D47E3297}" type="slidenum">
              <a:rPr lang="zh-CN" altLang="en-US" smtClean="0"/>
              <a:pPr/>
              <a:t>137</a:t>
            </a:fld>
            <a:endParaRPr lang="en-US" altLang="zh-CN"/>
          </a:p>
        </p:txBody>
      </p:sp>
      <p:sp>
        <p:nvSpPr>
          <p:cNvPr id="5" name="标题 1">
            <a:extLst>
              <a:ext uri="{FF2B5EF4-FFF2-40B4-BE49-F238E27FC236}">
                <a16:creationId xmlns:a16="http://schemas.microsoft.com/office/drawing/2014/main" id="{DB245B33-2339-4C77-9F2F-3AFBDB27C7F9}"/>
              </a:ext>
            </a:extLst>
          </p:cNvPr>
          <p:cNvSpPr txBox="1">
            <a:spLocks/>
          </p:cNvSpPr>
          <p:nvPr/>
        </p:nvSpPr>
        <p:spPr bwMode="auto">
          <a:xfrm>
            <a:off x="593724" y="676052"/>
            <a:ext cx="8442325" cy="520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800" b="1">
                <a:solidFill>
                  <a:schemeClr val="bg2"/>
                </a:solidFill>
                <a:latin typeface="+mj-lt"/>
                <a:ea typeface="黑体" panose="02010609060101010101" pitchFamily="49" charset="-122"/>
                <a:cs typeface="+mj-cs"/>
              </a:defRPr>
            </a:lvl1pPr>
            <a:lvl2pPr algn="l" rtl="0" fontAlgn="base">
              <a:spcBef>
                <a:spcPct val="0"/>
              </a:spcBef>
              <a:spcAft>
                <a:spcPct val="0"/>
              </a:spcAft>
              <a:defRPr sz="3600" b="1">
                <a:solidFill>
                  <a:schemeClr val="bg2"/>
                </a:solidFill>
                <a:latin typeface="Arial" charset="0"/>
                <a:ea typeface="隶书" pitchFamily="49" charset="-122"/>
              </a:defRPr>
            </a:lvl2pPr>
            <a:lvl3pPr algn="l" rtl="0" fontAlgn="base">
              <a:spcBef>
                <a:spcPct val="0"/>
              </a:spcBef>
              <a:spcAft>
                <a:spcPct val="0"/>
              </a:spcAft>
              <a:defRPr sz="3600" b="1">
                <a:solidFill>
                  <a:schemeClr val="bg2"/>
                </a:solidFill>
                <a:latin typeface="Arial" charset="0"/>
                <a:ea typeface="隶书" pitchFamily="49" charset="-122"/>
              </a:defRPr>
            </a:lvl3pPr>
            <a:lvl4pPr algn="l" rtl="0" fontAlgn="base">
              <a:spcBef>
                <a:spcPct val="0"/>
              </a:spcBef>
              <a:spcAft>
                <a:spcPct val="0"/>
              </a:spcAft>
              <a:defRPr sz="3600" b="1">
                <a:solidFill>
                  <a:schemeClr val="bg2"/>
                </a:solidFill>
                <a:latin typeface="Arial" charset="0"/>
                <a:ea typeface="隶书" pitchFamily="49" charset="-122"/>
              </a:defRPr>
            </a:lvl4pPr>
            <a:lvl5pPr algn="l" rtl="0" fontAlgn="base">
              <a:spcBef>
                <a:spcPct val="0"/>
              </a:spcBef>
              <a:spcAft>
                <a:spcPct val="0"/>
              </a:spcAft>
              <a:defRPr sz="3600" b="1">
                <a:solidFill>
                  <a:schemeClr val="bg2"/>
                </a:solidFill>
                <a:latin typeface="Arial" charset="0"/>
                <a:ea typeface="隶书" pitchFamily="49" charset="-122"/>
              </a:defRPr>
            </a:lvl5pPr>
            <a:lvl6pPr marL="457200" algn="l" rtl="0" fontAlgn="base">
              <a:spcBef>
                <a:spcPct val="0"/>
              </a:spcBef>
              <a:spcAft>
                <a:spcPct val="0"/>
              </a:spcAft>
              <a:defRPr sz="3600" b="1">
                <a:solidFill>
                  <a:schemeClr val="bg2"/>
                </a:solidFill>
                <a:latin typeface="Arial" charset="0"/>
                <a:ea typeface="隶书" pitchFamily="49" charset="-122"/>
              </a:defRPr>
            </a:lvl6pPr>
            <a:lvl7pPr marL="914400" algn="l" rtl="0" fontAlgn="base">
              <a:spcBef>
                <a:spcPct val="0"/>
              </a:spcBef>
              <a:spcAft>
                <a:spcPct val="0"/>
              </a:spcAft>
              <a:defRPr sz="3600" b="1">
                <a:solidFill>
                  <a:schemeClr val="bg2"/>
                </a:solidFill>
                <a:latin typeface="Arial" charset="0"/>
                <a:ea typeface="隶书" pitchFamily="49" charset="-122"/>
              </a:defRPr>
            </a:lvl7pPr>
            <a:lvl8pPr marL="1371600" algn="l" rtl="0" fontAlgn="base">
              <a:spcBef>
                <a:spcPct val="0"/>
              </a:spcBef>
              <a:spcAft>
                <a:spcPct val="0"/>
              </a:spcAft>
              <a:defRPr sz="3600" b="1">
                <a:solidFill>
                  <a:schemeClr val="bg2"/>
                </a:solidFill>
                <a:latin typeface="Arial" charset="0"/>
                <a:ea typeface="隶书" pitchFamily="49" charset="-122"/>
              </a:defRPr>
            </a:lvl8pPr>
            <a:lvl9pPr marL="1828800" algn="l" rtl="0" fontAlgn="base">
              <a:spcBef>
                <a:spcPct val="0"/>
              </a:spcBef>
              <a:spcAft>
                <a:spcPct val="0"/>
              </a:spcAft>
              <a:defRPr sz="3600" b="1">
                <a:solidFill>
                  <a:schemeClr val="bg2"/>
                </a:solidFill>
                <a:latin typeface="Arial" charset="0"/>
                <a:ea typeface="隶书" pitchFamily="49" charset="-122"/>
              </a:defRPr>
            </a:lvl9pPr>
          </a:lstStyle>
          <a:p>
            <a:r>
              <a:rPr lang="zh-CN" altLang="en-US" dirty="0">
                <a:solidFill>
                  <a:srgbClr val="008000"/>
                </a:solidFill>
              </a:rPr>
              <a:t>国际超级计算机</a:t>
            </a:r>
            <a:r>
              <a:rPr lang="en-US" altLang="zh-CN" dirty="0">
                <a:solidFill>
                  <a:srgbClr val="008000"/>
                </a:solidFill>
              </a:rPr>
              <a:t>500</a:t>
            </a:r>
            <a:r>
              <a:rPr lang="zh-CN" altLang="en-US" dirty="0">
                <a:solidFill>
                  <a:srgbClr val="008000"/>
                </a:solidFill>
              </a:rPr>
              <a:t>强排名</a:t>
            </a:r>
            <a:endParaRPr lang="zh-CN" altLang="en-US" kern="0" dirty="0">
              <a:solidFill>
                <a:srgbClr val="008000"/>
              </a:solidFill>
            </a:endParaRPr>
          </a:p>
        </p:txBody>
      </p:sp>
      <p:sp>
        <p:nvSpPr>
          <p:cNvPr id="7" name="双波形 6">
            <a:extLst>
              <a:ext uri="{FF2B5EF4-FFF2-40B4-BE49-F238E27FC236}">
                <a16:creationId xmlns:a16="http://schemas.microsoft.com/office/drawing/2014/main" id="{68F3ACD3-8E7F-4A89-B6C2-4C416D9AF18C}"/>
              </a:ext>
            </a:extLst>
          </p:cNvPr>
          <p:cNvSpPr/>
          <p:nvPr/>
        </p:nvSpPr>
        <p:spPr bwMode="auto">
          <a:xfrm>
            <a:off x="6623248" y="80710"/>
            <a:ext cx="2413248" cy="683994"/>
          </a:xfrm>
          <a:prstGeom prst="doubleWave">
            <a:avLst>
              <a:gd name="adj1" fmla="val 6250"/>
              <a:gd name="adj2" fmla="val -6194"/>
            </a:avLst>
          </a:prstGeom>
          <a:solidFill>
            <a:srgbClr val="E1FFE1"/>
          </a:solidFill>
          <a:ln w="28575" cap="flat" cmpd="sng" algn="ctr">
            <a:solidFill>
              <a:srgbClr val="00CC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lvl="0"/>
            <a:r>
              <a:rPr lang="zh-CN" altLang="en-US" sz="2800" kern="0" dirty="0">
                <a:solidFill>
                  <a:srgbClr val="CC0099"/>
                </a:solidFill>
                <a:latin typeface="+mj-lt"/>
                <a:ea typeface="黑体" panose="02010609060101010101" pitchFamily="49" charset="-122"/>
              </a:rPr>
              <a:t>超级计算机</a:t>
            </a:r>
          </a:p>
        </p:txBody>
      </p:sp>
      <p:sp>
        <p:nvSpPr>
          <p:cNvPr id="8" name="内容占位符 7">
            <a:extLst>
              <a:ext uri="{FF2B5EF4-FFF2-40B4-BE49-F238E27FC236}">
                <a16:creationId xmlns:a16="http://schemas.microsoft.com/office/drawing/2014/main" id="{233769FB-B07E-4E41-AF91-86BE7E3FD7C2}"/>
              </a:ext>
            </a:extLst>
          </p:cNvPr>
          <p:cNvSpPr>
            <a:spLocks noGrp="1"/>
          </p:cNvSpPr>
          <p:nvPr>
            <p:ph idx="1"/>
          </p:nvPr>
        </p:nvSpPr>
        <p:spPr>
          <a:xfrm>
            <a:off x="457200" y="1196751"/>
            <a:ext cx="8578850" cy="5545361"/>
          </a:xfrm>
        </p:spPr>
        <p:txBody>
          <a:bodyPr/>
          <a:lstStyle/>
          <a:p>
            <a:r>
              <a:rPr lang="zh-CN" altLang="en-US" dirty="0"/>
              <a:t>是美国</a:t>
            </a:r>
            <a:r>
              <a:rPr lang="zh-CN" altLang="en-US" dirty="0">
                <a:solidFill>
                  <a:srgbClr val="0000FF"/>
                </a:solidFill>
              </a:rPr>
              <a:t>田纳西大学</a:t>
            </a:r>
            <a:r>
              <a:rPr lang="zh-CN" altLang="en-US" dirty="0"/>
              <a:t>、</a:t>
            </a:r>
            <a:r>
              <a:rPr lang="zh-CN" altLang="en-US" dirty="0">
                <a:solidFill>
                  <a:srgbClr val="0000FF"/>
                </a:solidFill>
              </a:rPr>
              <a:t>伯克利</a:t>
            </a:r>
            <a:r>
              <a:rPr lang="en-US" altLang="zh-CN" dirty="0">
                <a:solidFill>
                  <a:srgbClr val="0000FF"/>
                </a:solidFill>
              </a:rPr>
              <a:t>NERSC</a:t>
            </a:r>
            <a:r>
              <a:rPr lang="zh-CN" altLang="en-US" dirty="0">
                <a:solidFill>
                  <a:srgbClr val="0000FF"/>
                </a:solidFill>
              </a:rPr>
              <a:t>实验室</a:t>
            </a:r>
            <a:r>
              <a:rPr lang="zh-CN" altLang="en-US" dirty="0"/>
              <a:t>和德国</a:t>
            </a:r>
            <a:r>
              <a:rPr lang="zh-CN" altLang="en-US" dirty="0">
                <a:solidFill>
                  <a:srgbClr val="0000FF"/>
                </a:solidFill>
              </a:rPr>
              <a:t>曼海姆大学</a:t>
            </a:r>
            <a:r>
              <a:rPr lang="zh-CN" altLang="en-US" dirty="0"/>
              <a:t>一些专家为评价世界超级计算机性能而搞的</a:t>
            </a:r>
            <a:r>
              <a:rPr lang="zh-CN" altLang="en-US" dirty="0">
                <a:solidFill>
                  <a:srgbClr val="CC0099"/>
                </a:solidFill>
              </a:rPr>
              <a:t>民间学术活动</a:t>
            </a:r>
            <a:r>
              <a:rPr lang="zh-CN" altLang="en-US" dirty="0"/>
              <a:t>，每年</a:t>
            </a:r>
            <a:r>
              <a:rPr lang="en-US" altLang="zh-CN" dirty="0"/>
              <a:t>2</a:t>
            </a:r>
            <a:r>
              <a:rPr lang="zh-CN" altLang="en-US" dirty="0"/>
              <a:t>次（</a:t>
            </a:r>
            <a:r>
              <a:rPr lang="en-US" altLang="zh-CN" dirty="0"/>
              <a:t>6</a:t>
            </a:r>
            <a:r>
              <a:rPr lang="zh-CN" altLang="en-US" dirty="0"/>
              <a:t>月、</a:t>
            </a:r>
            <a:r>
              <a:rPr lang="en-US" altLang="zh-CN" dirty="0"/>
              <a:t>11</a:t>
            </a:r>
            <a:r>
              <a:rPr lang="zh-CN" altLang="en-US" dirty="0"/>
              <a:t>月）排出世界上实际运行速度最快的前</a:t>
            </a:r>
            <a:r>
              <a:rPr lang="en-US" altLang="zh-CN" dirty="0"/>
              <a:t>500</a:t>
            </a:r>
            <a:r>
              <a:rPr lang="zh-CN" altLang="en-US" dirty="0"/>
              <a:t>台计算机系统。</a:t>
            </a:r>
          </a:p>
          <a:p>
            <a:r>
              <a:rPr lang="zh-CN" altLang="en-US" dirty="0"/>
              <a:t>开始于</a:t>
            </a:r>
            <a:r>
              <a:rPr lang="en-US" altLang="zh-CN" dirty="0"/>
              <a:t>1993</a:t>
            </a:r>
            <a:r>
              <a:rPr lang="zh-CN" altLang="en-US" dirty="0"/>
              <a:t>年。</a:t>
            </a:r>
          </a:p>
          <a:p>
            <a:r>
              <a:rPr lang="zh-CN" altLang="en-US" dirty="0"/>
              <a:t>排名的依据是</a:t>
            </a:r>
            <a:r>
              <a:rPr lang="zh-CN" altLang="en-US" dirty="0">
                <a:solidFill>
                  <a:srgbClr val="0000FF"/>
                </a:solidFill>
              </a:rPr>
              <a:t>线性代数软件包 </a:t>
            </a:r>
            <a:r>
              <a:rPr lang="en-US" altLang="zh-CN" dirty="0" err="1">
                <a:solidFill>
                  <a:srgbClr val="FF0000"/>
                </a:solidFill>
              </a:rPr>
              <a:t>Linpack</a:t>
            </a:r>
            <a:r>
              <a:rPr lang="en-US" altLang="zh-CN" dirty="0">
                <a:solidFill>
                  <a:srgbClr val="FF0000"/>
                </a:solidFill>
              </a:rPr>
              <a:t> </a:t>
            </a:r>
            <a:r>
              <a:rPr lang="zh-CN" altLang="en-US" dirty="0"/>
              <a:t>的</a:t>
            </a:r>
            <a:r>
              <a:rPr lang="zh-CN" altLang="en-US" dirty="0">
                <a:solidFill>
                  <a:srgbClr val="008000"/>
                </a:solidFill>
              </a:rPr>
              <a:t>实际测试数据</a:t>
            </a:r>
            <a:r>
              <a:rPr lang="zh-CN" altLang="en-US" dirty="0"/>
              <a:t>，而</a:t>
            </a:r>
            <a:r>
              <a:rPr lang="zh-CN" altLang="en-US" dirty="0">
                <a:solidFill>
                  <a:srgbClr val="008000"/>
                </a:solidFill>
              </a:rPr>
              <a:t>峰值浮点运算速度</a:t>
            </a:r>
            <a:r>
              <a:rPr lang="zh-CN" altLang="en-US" dirty="0"/>
              <a:t>作为参考值列出。</a:t>
            </a:r>
          </a:p>
          <a:p>
            <a:r>
              <a:rPr lang="zh-CN" altLang="en-US" dirty="0"/>
              <a:t>超级计算</a:t>
            </a:r>
            <a:r>
              <a:rPr lang="en-US" altLang="zh-CN" dirty="0"/>
              <a:t>500</a:t>
            </a:r>
            <a:r>
              <a:rPr lang="zh-CN" altLang="en-US" dirty="0"/>
              <a:t>强网站：</a:t>
            </a:r>
            <a:br>
              <a:rPr lang="zh-CN" altLang="en-US" dirty="0"/>
            </a:br>
            <a:r>
              <a:rPr lang="en-US" altLang="zh-CN" dirty="0">
                <a:solidFill>
                  <a:srgbClr val="9900FF"/>
                </a:solidFill>
                <a:hlinkClick r:id="rId2"/>
              </a:rPr>
              <a:t>http://www.top500.org</a:t>
            </a:r>
            <a:endParaRPr lang="en-US" altLang="zh-CN" dirty="0">
              <a:solidFill>
                <a:srgbClr val="9900FF"/>
              </a:solidFill>
            </a:endParaRPr>
          </a:p>
        </p:txBody>
      </p:sp>
    </p:spTree>
    <p:extLst>
      <p:ext uri="{BB962C8B-B14F-4D97-AF65-F5344CB8AC3E}">
        <p14:creationId xmlns:p14="http://schemas.microsoft.com/office/powerpoint/2010/main" val="1973123115"/>
      </p:ext>
    </p:extLst>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56A0DC-3878-4F03-9926-32CA5E0CBB97}"/>
              </a:ext>
            </a:extLst>
          </p:cNvPr>
          <p:cNvSpPr>
            <a:spLocks noGrp="1"/>
          </p:cNvSpPr>
          <p:nvPr>
            <p:ph type="title"/>
          </p:nvPr>
        </p:nvSpPr>
        <p:spPr/>
        <p:txBody>
          <a:bodyPr/>
          <a:lstStyle/>
          <a:p>
            <a:r>
              <a:rPr lang="en-US" altLang="zh-CN" dirty="0"/>
              <a:t>6.5.1</a:t>
            </a:r>
            <a:r>
              <a:rPr lang="en-US" altLang="zh-CN" dirty="0">
                <a:latin typeface="Times New Roman" pitchFamily="18" charset="0"/>
              </a:rPr>
              <a:t>  </a:t>
            </a:r>
            <a:r>
              <a:rPr lang="en-US" altLang="zh-CN" dirty="0"/>
              <a:t>CPU</a:t>
            </a:r>
            <a:r>
              <a:rPr lang="en-US" altLang="zh-CN" dirty="0">
                <a:latin typeface="Times New Roman" pitchFamily="18" charset="0"/>
              </a:rPr>
              <a:t> </a:t>
            </a:r>
            <a:r>
              <a:rPr lang="zh-CN" altLang="en-US" dirty="0"/>
              <a:t>性能测量       </a:t>
            </a:r>
            <a:r>
              <a:rPr lang="en-US" altLang="zh-CN" dirty="0">
                <a:solidFill>
                  <a:srgbClr val="006600"/>
                </a:solidFill>
                <a:ea typeface="黑体" pitchFamily="2" charset="-122"/>
              </a:rPr>
              <a:t>4. </a:t>
            </a:r>
            <a:r>
              <a:rPr lang="en-US" altLang="zh-CN" dirty="0">
                <a:solidFill>
                  <a:srgbClr val="FF6600"/>
                </a:solidFill>
                <a:ea typeface="黑体" pitchFamily="2" charset="-122"/>
              </a:rPr>
              <a:t>FLOPS</a:t>
            </a:r>
            <a:endParaRPr lang="zh-CN" altLang="en-US" dirty="0"/>
          </a:p>
        </p:txBody>
      </p:sp>
      <p:graphicFrame>
        <p:nvGraphicFramePr>
          <p:cNvPr id="7" name="内容占位符 6">
            <a:extLst>
              <a:ext uri="{FF2B5EF4-FFF2-40B4-BE49-F238E27FC236}">
                <a16:creationId xmlns:a16="http://schemas.microsoft.com/office/drawing/2014/main" id="{28166DA9-57A9-41D2-A18F-DA1EE82AC14A}"/>
              </a:ext>
            </a:extLst>
          </p:cNvPr>
          <p:cNvGraphicFramePr>
            <a:graphicFrameLocks noGrp="1"/>
          </p:cNvGraphicFramePr>
          <p:nvPr>
            <p:ph idx="1"/>
            <p:extLst>
              <p:ext uri="{D42A27DB-BD31-4B8C-83A1-F6EECF244321}">
                <p14:modId xmlns:p14="http://schemas.microsoft.com/office/powerpoint/2010/main" val="1168735096"/>
              </p:ext>
            </p:extLst>
          </p:nvPr>
        </p:nvGraphicFramePr>
        <p:xfrm>
          <a:off x="62239" y="602582"/>
          <a:ext cx="9001000" cy="5908452"/>
        </p:xfrm>
        <a:graphic>
          <a:graphicData uri="http://schemas.openxmlformats.org/drawingml/2006/table">
            <a:tbl>
              <a:tblPr firstRow="1" firstCol="1" bandRow="1"/>
              <a:tblGrid>
                <a:gridCol w="576064">
                  <a:extLst>
                    <a:ext uri="{9D8B030D-6E8A-4147-A177-3AD203B41FA5}">
                      <a16:colId xmlns:a16="http://schemas.microsoft.com/office/drawing/2014/main" val="2636029133"/>
                    </a:ext>
                  </a:extLst>
                </a:gridCol>
                <a:gridCol w="4938634">
                  <a:extLst>
                    <a:ext uri="{9D8B030D-6E8A-4147-A177-3AD203B41FA5}">
                      <a16:colId xmlns:a16="http://schemas.microsoft.com/office/drawing/2014/main" val="3252037250"/>
                    </a:ext>
                  </a:extLst>
                </a:gridCol>
                <a:gridCol w="986828">
                  <a:extLst>
                    <a:ext uri="{9D8B030D-6E8A-4147-A177-3AD203B41FA5}">
                      <a16:colId xmlns:a16="http://schemas.microsoft.com/office/drawing/2014/main" val="2733174571"/>
                    </a:ext>
                  </a:extLst>
                </a:gridCol>
                <a:gridCol w="923453">
                  <a:extLst>
                    <a:ext uri="{9D8B030D-6E8A-4147-A177-3AD203B41FA5}">
                      <a16:colId xmlns:a16="http://schemas.microsoft.com/office/drawing/2014/main" val="3126032460"/>
                    </a:ext>
                  </a:extLst>
                </a:gridCol>
                <a:gridCol w="927947">
                  <a:extLst>
                    <a:ext uri="{9D8B030D-6E8A-4147-A177-3AD203B41FA5}">
                      <a16:colId xmlns:a16="http://schemas.microsoft.com/office/drawing/2014/main" val="132266115"/>
                    </a:ext>
                  </a:extLst>
                </a:gridCol>
                <a:gridCol w="648074">
                  <a:extLst>
                    <a:ext uri="{9D8B030D-6E8A-4147-A177-3AD203B41FA5}">
                      <a16:colId xmlns:a16="http://schemas.microsoft.com/office/drawing/2014/main" val="2337977992"/>
                    </a:ext>
                  </a:extLst>
                </a:gridCol>
              </a:tblGrid>
              <a:tr h="110828">
                <a:tc>
                  <a:txBody>
                    <a:bodyPr/>
                    <a:lstStyle/>
                    <a:p>
                      <a:pPr algn="ctr">
                        <a:spcAft>
                          <a:spcPts val="0"/>
                        </a:spcAft>
                      </a:pPr>
                      <a:r>
                        <a:rPr lang="en-US" sz="1600" b="1" i="1" kern="0" dirty="0">
                          <a:solidFill>
                            <a:srgbClr val="000000"/>
                          </a:solidFill>
                          <a:effectLst/>
                          <a:latin typeface="+mn-lt"/>
                          <a:ea typeface="宋体" panose="02010600030101010101" pitchFamily="2" charset="-122"/>
                          <a:cs typeface="宋体" panose="02010600030101010101" pitchFamily="2" charset="-122"/>
                        </a:rPr>
                        <a:t>Rank</a:t>
                      </a:r>
                      <a:endParaRPr lang="zh-CN" sz="1600" i="1" kern="100" dirty="0">
                        <a:effectLst/>
                        <a:latin typeface="+mn-lt"/>
                        <a:ea typeface="宋体" panose="02010600030101010101" pitchFamily="2" charset="-122"/>
                        <a:cs typeface="Times New Roman" panose="02020603050405020304" pitchFamily="18"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i="1" kern="0" dirty="0">
                          <a:solidFill>
                            <a:srgbClr val="000000"/>
                          </a:solidFill>
                          <a:effectLst/>
                          <a:latin typeface="+mn-lt"/>
                          <a:ea typeface="宋体" panose="02010600030101010101" pitchFamily="2" charset="-122"/>
                          <a:cs typeface="宋体" panose="02010600030101010101" pitchFamily="2" charset="-122"/>
                        </a:rPr>
                        <a:t>System</a:t>
                      </a:r>
                      <a:endParaRPr lang="zh-CN" sz="1600" i="1" kern="100" dirty="0">
                        <a:effectLst/>
                        <a:latin typeface="+mn-lt"/>
                        <a:ea typeface="宋体" panose="02010600030101010101" pitchFamily="2" charset="-122"/>
                        <a:cs typeface="Times New Roman" panose="02020603050405020304" pitchFamily="18"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i="1" kern="0" dirty="0">
                          <a:solidFill>
                            <a:srgbClr val="000000"/>
                          </a:solidFill>
                          <a:effectLst/>
                          <a:latin typeface="+mn-lt"/>
                          <a:ea typeface="宋体" panose="02010600030101010101" pitchFamily="2" charset="-122"/>
                          <a:cs typeface="宋体" panose="02010600030101010101" pitchFamily="2" charset="-122"/>
                        </a:rPr>
                        <a:t>Cores</a:t>
                      </a:r>
                      <a:endParaRPr lang="zh-CN" sz="1600" i="1" kern="100" dirty="0">
                        <a:effectLst/>
                        <a:latin typeface="+mn-lt"/>
                        <a:ea typeface="宋体" panose="02010600030101010101" pitchFamily="2" charset="-122"/>
                        <a:cs typeface="Times New Roman" panose="02020603050405020304" pitchFamily="18"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i="1" kern="0" dirty="0" err="1">
                          <a:solidFill>
                            <a:srgbClr val="000000"/>
                          </a:solidFill>
                          <a:effectLst/>
                          <a:latin typeface="+mn-lt"/>
                          <a:ea typeface="宋体" panose="02010600030101010101" pitchFamily="2" charset="-122"/>
                          <a:cs typeface="宋体" panose="02010600030101010101" pitchFamily="2" charset="-122"/>
                        </a:rPr>
                        <a:t>Rmax</a:t>
                      </a:r>
                      <a:br>
                        <a:rPr lang="en-US" sz="1600" b="1" i="1" kern="0" dirty="0">
                          <a:solidFill>
                            <a:srgbClr val="000000"/>
                          </a:solidFill>
                          <a:effectLst/>
                          <a:latin typeface="+mn-lt"/>
                          <a:ea typeface="宋体" panose="02010600030101010101" pitchFamily="2" charset="-122"/>
                          <a:cs typeface="宋体" panose="02010600030101010101" pitchFamily="2" charset="-122"/>
                        </a:rPr>
                      </a:br>
                      <a:r>
                        <a:rPr lang="en-US" sz="1600" b="1" i="1" kern="0" dirty="0" err="1">
                          <a:solidFill>
                            <a:srgbClr val="CC0099"/>
                          </a:solidFill>
                          <a:effectLst/>
                          <a:latin typeface="+mn-lt"/>
                          <a:ea typeface="宋体" panose="02010600030101010101" pitchFamily="2" charset="-122"/>
                          <a:cs typeface="宋体" panose="02010600030101010101" pitchFamily="2" charset="-122"/>
                        </a:rPr>
                        <a:t>TFlop</a:t>
                      </a:r>
                      <a:r>
                        <a:rPr lang="en-US" sz="1600" b="1" i="1" kern="0" dirty="0">
                          <a:solidFill>
                            <a:srgbClr val="CC0099"/>
                          </a:solidFill>
                          <a:effectLst/>
                          <a:latin typeface="+mn-lt"/>
                          <a:ea typeface="宋体" panose="02010600030101010101" pitchFamily="2" charset="-122"/>
                          <a:cs typeface="宋体" panose="02010600030101010101" pitchFamily="2" charset="-122"/>
                        </a:rPr>
                        <a:t>/s</a:t>
                      </a:r>
                      <a:endParaRPr lang="zh-CN" sz="1600" i="1" kern="100" dirty="0">
                        <a:solidFill>
                          <a:srgbClr val="CC0099"/>
                        </a:solidFill>
                        <a:effectLst/>
                        <a:latin typeface="+mn-lt"/>
                        <a:ea typeface="宋体" panose="02010600030101010101" pitchFamily="2" charset="-122"/>
                        <a:cs typeface="Times New Roman" panose="02020603050405020304" pitchFamily="18"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i="1" kern="0" dirty="0" err="1">
                          <a:solidFill>
                            <a:srgbClr val="000000"/>
                          </a:solidFill>
                          <a:effectLst/>
                          <a:latin typeface="+mn-lt"/>
                          <a:ea typeface="宋体" panose="02010600030101010101" pitchFamily="2" charset="-122"/>
                          <a:cs typeface="宋体" panose="02010600030101010101" pitchFamily="2" charset="-122"/>
                        </a:rPr>
                        <a:t>Rpeak</a:t>
                      </a:r>
                      <a:br>
                        <a:rPr lang="en-US" sz="1600" b="1" i="1" kern="0" dirty="0">
                          <a:solidFill>
                            <a:srgbClr val="000000"/>
                          </a:solidFill>
                          <a:effectLst/>
                          <a:latin typeface="+mn-lt"/>
                          <a:ea typeface="宋体" panose="02010600030101010101" pitchFamily="2" charset="-122"/>
                          <a:cs typeface="宋体" panose="02010600030101010101" pitchFamily="2" charset="-122"/>
                        </a:rPr>
                      </a:br>
                      <a:r>
                        <a:rPr lang="en-US" sz="1600" b="1" i="1" kern="0" dirty="0" err="1">
                          <a:solidFill>
                            <a:srgbClr val="CC0099"/>
                          </a:solidFill>
                          <a:effectLst/>
                          <a:latin typeface="+mn-lt"/>
                          <a:ea typeface="宋体" panose="02010600030101010101" pitchFamily="2" charset="-122"/>
                          <a:cs typeface="宋体" panose="02010600030101010101" pitchFamily="2" charset="-122"/>
                        </a:rPr>
                        <a:t>TFlop</a:t>
                      </a:r>
                      <a:r>
                        <a:rPr lang="en-US" sz="1600" b="1" i="1" kern="0" dirty="0">
                          <a:solidFill>
                            <a:srgbClr val="CC0099"/>
                          </a:solidFill>
                          <a:effectLst/>
                          <a:latin typeface="+mn-lt"/>
                          <a:ea typeface="宋体" panose="02010600030101010101" pitchFamily="2" charset="-122"/>
                          <a:cs typeface="宋体" panose="02010600030101010101" pitchFamily="2" charset="-122"/>
                        </a:rPr>
                        <a:t>/s</a:t>
                      </a:r>
                      <a:endParaRPr lang="zh-CN" sz="1600" i="1" kern="100" dirty="0">
                        <a:solidFill>
                          <a:srgbClr val="CC0099"/>
                        </a:solidFill>
                        <a:effectLst/>
                        <a:latin typeface="+mn-lt"/>
                        <a:ea typeface="宋体" panose="02010600030101010101" pitchFamily="2" charset="-122"/>
                        <a:cs typeface="Times New Roman" panose="02020603050405020304" pitchFamily="18"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i="1" kern="0" dirty="0">
                          <a:solidFill>
                            <a:srgbClr val="000000"/>
                          </a:solidFill>
                          <a:effectLst/>
                          <a:latin typeface="+mn-lt"/>
                          <a:ea typeface="宋体" panose="02010600030101010101" pitchFamily="2" charset="-122"/>
                          <a:cs typeface="宋体" panose="02010600030101010101" pitchFamily="2" charset="-122"/>
                        </a:rPr>
                        <a:t>Power</a:t>
                      </a:r>
                      <a:br>
                        <a:rPr lang="en-US" sz="1600" b="1" i="1" kern="0" dirty="0">
                          <a:solidFill>
                            <a:srgbClr val="000000"/>
                          </a:solidFill>
                          <a:effectLst/>
                          <a:latin typeface="+mn-lt"/>
                          <a:ea typeface="宋体" panose="02010600030101010101" pitchFamily="2" charset="-122"/>
                          <a:cs typeface="宋体" panose="02010600030101010101" pitchFamily="2" charset="-122"/>
                        </a:rPr>
                      </a:br>
                      <a:r>
                        <a:rPr lang="en-US" sz="1600" b="1" i="1" kern="0" dirty="0">
                          <a:solidFill>
                            <a:srgbClr val="000000"/>
                          </a:solidFill>
                          <a:effectLst/>
                          <a:latin typeface="+mn-lt"/>
                          <a:ea typeface="宋体" panose="02010600030101010101" pitchFamily="2" charset="-122"/>
                          <a:cs typeface="宋体" panose="02010600030101010101" pitchFamily="2" charset="-122"/>
                        </a:rPr>
                        <a:t> </a:t>
                      </a:r>
                      <a:r>
                        <a:rPr lang="en-US" sz="1600" b="1" i="1" kern="0" dirty="0">
                          <a:solidFill>
                            <a:srgbClr val="CC0099"/>
                          </a:solidFill>
                          <a:effectLst/>
                          <a:latin typeface="+mn-lt"/>
                          <a:ea typeface="宋体" panose="02010600030101010101" pitchFamily="2" charset="-122"/>
                          <a:cs typeface="宋体" panose="02010600030101010101" pitchFamily="2" charset="-122"/>
                        </a:rPr>
                        <a:t>kW</a:t>
                      </a:r>
                      <a:endParaRPr lang="zh-CN" sz="1600" i="1" kern="100" dirty="0">
                        <a:solidFill>
                          <a:srgbClr val="CC0099"/>
                        </a:solidFill>
                        <a:effectLst/>
                        <a:latin typeface="+mn-lt"/>
                        <a:ea typeface="宋体" panose="02010600030101010101" pitchFamily="2" charset="-122"/>
                        <a:cs typeface="Times New Roman" panose="02020603050405020304" pitchFamily="18"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8290930"/>
                  </a:ext>
                </a:extLst>
              </a:tr>
              <a:tr h="880472">
                <a:tc>
                  <a:txBody>
                    <a:bodyPr/>
                    <a:lstStyle/>
                    <a:p>
                      <a:pPr algn="ctr">
                        <a:spcAft>
                          <a:spcPts val="0"/>
                        </a:spcAft>
                      </a:pPr>
                      <a:r>
                        <a:rPr lang="en-US" sz="1600" kern="0">
                          <a:solidFill>
                            <a:srgbClr val="000000"/>
                          </a:solidFill>
                          <a:effectLst/>
                          <a:latin typeface="+mn-lt"/>
                          <a:ea typeface="宋体" panose="02010600030101010101" pitchFamily="2" charset="-122"/>
                          <a:cs typeface="宋体" panose="02010600030101010101" pitchFamily="2" charset="-122"/>
                        </a:rPr>
                        <a:t>1</a:t>
                      </a:r>
                      <a:endParaRPr lang="zh-CN" sz="1600" kern="100">
                        <a:effectLst/>
                        <a:latin typeface="+mn-lt"/>
                        <a:ea typeface="宋体" panose="02010600030101010101" pitchFamily="2" charset="-122"/>
                        <a:cs typeface="Times New Roman" panose="02020603050405020304" pitchFamily="18"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b="1" i="1" u="none" strike="noStrike" kern="0" dirty="0">
                          <a:solidFill>
                            <a:srgbClr val="000000"/>
                          </a:solidFill>
                          <a:effectLst/>
                          <a:latin typeface="+mn-lt"/>
                          <a:ea typeface="宋体" panose="02010600030101010101" pitchFamily="2" charset="-122"/>
                          <a:cs typeface="宋体" panose="02010600030101010101" pitchFamily="2" charset="-122"/>
                        </a:rPr>
                        <a:t>Supercomputer </a:t>
                      </a:r>
                      <a:r>
                        <a:rPr lang="en-US" sz="1600" b="1" i="1" u="none" strike="noStrike" kern="0" dirty="0" err="1">
                          <a:solidFill>
                            <a:srgbClr val="000000"/>
                          </a:solidFill>
                          <a:effectLst/>
                          <a:latin typeface="+mn-lt"/>
                          <a:ea typeface="宋体" panose="02010600030101010101" pitchFamily="2" charset="-122"/>
                          <a:cs typeface="宋体" panose="02010600030101010101" pitchFamily="2" charset="-122"/>
                        </a:rPr>
                        <a:t>Fugaku</a:t>
                      </a:r>
                      <a:r>
                        <a:rPr lang="en-US" sz="1600" i="1" u="none" strike="noStrike" kern="0" dirty="0">
                          <a:solidFill>
                            <a:srgbClr val="000000"/>
                          </a:solidFill>
                          <a:effectLst/>
                          <a:latin typeface="+mn-lt"/>
                          <a:ea typeface="宋体" panose="02010600030101010101" pitchFamily="2" charset="-122"/>
                          <a:cs typeface="宋体" panose="02010600030101010101" pitchFamily="2" charset="-122"/>
                        </a:rPr>
                        <a:t> - Supercomputer </a:t>
                      </a:r>
                      <a:r>
                        <a:rPr lang="en-US" sz="1600" i="1" u="none" strike="noStrike" kern="0" dirty="0" err="1">
                          <a:solidFill>
                            <a:srgbClr val="000000"/>
                          </a:solidFill>
                          <a:effectLst/>
                          <a:latin typeface="+mn-lt"/>
                          <a:ea typeface="宋体" panose="02010600030101010101" pitchFamily="2" charset="-122"/>
                          <a:cs typeface="宋体" panose="02010600030101010101" pitchFamily="2" charset="-122"/>
                        </a:rPr>
                        <a:t>Fugaku</a:t>
                      </a:r>
                      <a:r>
                        <a:rPr lang="en-US" sz="1600" i="1" u="none" strike="noStrike" kern="0" dirty="0">
                          <a:solidFill>
                            <a:srgbClr val="000000"/>
                          </a:solidFill>
                          <a:effectLst/>
                          <a:latin typeface="+mn-lt"/>
                          <a:ea typeface="宋体" panose="02010600030101010101" pitchFamily="2" charset="-122"/>
                          <a:cs typeface="宋体" panose="02010600030101010101" pitchFamily="2" charset="-122"/>
                        </a:rPr>
                        <a:t>, </a:t>
                      </a:r>
                      <a:r>
                        <a:rPr lang="en-US" sz="1600" i="1" u="none" strike="noStrike" kern="0" dirty="0">
                          <a:solidFill>
                            <a:srgbClr val="FF0000"/>
                          </a:solidFill>
                          <a:effectLst/>
                          <a:latin typeface="+mn-lt"/>
                          <a:ea typeface="宋体" panose="02010600030101010101" pitchFamily="2" charset="-122"/>
                          <a:cs typeface="宋体" panose="02010600030101010101" pitchFamily="2" charset="-122"/>
                        </a:rPr>
                        <a:t>A64FX</a:t>
                      </a:r>
                      <a:r>
                        <a:rPr lang="en-US" sz="1600" i="1" u="none" strike="noStrike" kern="0" dirty="0">
                          <a:solidFill>
                            <a:srgbClr val="000000"/>
                          </a:solidFill>
                          <a:effectLst/>
                          <a:latin typeface="+mn-lt"/>
                          <a:ea typeface="宋体" panose="02010600030101010101" pitchFamily="2" charset="-122"/>
                          <a:cs typeface="宋体" panose="02010600030101010101" pitchFamily="2" charset="-122"/>
                        </a:rPr>
                        <a:t> 48C 2.2GHz, Tofu interconnect D, </a:t>
                      </a:r>
                      <a:r>
                        <a:rPr lang="en-US" sz="1600" i="1" kern="0" dirty="0">
                          <a:solidFill>
                            <a:srgbClr val="0000FF"/>
                          </a:solidFill>
                          <a:effectLst/>
                          <a:latin typeface="+mn-lt"/>
                          <a:ea typeface="宋体" panose="02010600030101010101" pitchFamily="2" charset="-122"/>
                          <a:cs typeface="宋体" panose="02010600030101010101" pitchFamily="2" charset="-122"/>
                        </a:rPr>
                        <a:t>Fujitsu</a:t>
                      </a:r>
                      <a:br>
                        <a:rPr lang="en-US" sz="1600" i="1" kern="0" dirty="0">
                          <a:solidFill>
                            <a:srgbClr val="000000"/>
                          </a:solidFill>
                          <a:effectLst/>
                          <a:latin typeface="+mn-lt"/>
                          <a:ea typeface="宋体" panose="02010600030101010101" pitchFamily="2" charset="-122"/>
                          <a:cs typeface="宋体" panose="02010600030101010101" pitchFamily="2" charset="-122"/>
                        </a:rPr>
                      </a:br>
                      <a:r>
                        <a:rPr lang="en-US" sz="1600" i="1" u="none" strike="noStrike" kern="0" dirty="0">
                          <a:solidFill>
                            <a:srgbClr val="000000"/>
                          </a:solidFill>
                          <a:effectLst/>
                          <a:latin typeface="+mn-lt"/>
                          <a:ea typeface="宋体" panose="02010600030101010101" pitchFamily="2" charset="-122"/>
                          <a:cs typeface="宋体" panose="02010600030101010101" pitchFamily="2" charset="-122"/>
                        </a:rPr>
                        <a:t>RIKEN Center for Computational Science</a:t>
                      </a:r>
                      <a:br>
                        <a:rPr lang="en-US" sz="1600" i="1" kern="0" dirty="0">
                          <a:solidFill>
                            <a:srgbClr val="000000"/>
                          </a:solidFill>
                          <a:effectLst/>
                          <a:latin typeface="+mn-lt"/>
                          <a:ea typeface="宋体" panose="02010600030101010101" pitchFamily="2" charset="-122"/>
                          <a:cs typeface="宋体" panose="02010600030101010101" pitchFamily="2" charset="-122"/>
                        </a:rPr>
                      </a:br>
                      <a:r>
                        <a:rPr lang="en-US" sz="1600" i="1" kern="0" dirty="0">
                          <a:solidFill>
                            <a:srgbClr val="000000"/>
                          </a:solidFill>
                          <a:effectLst/>
                          <a:latin typeface="+mn-lt"/>
                          <a:ea typeface="宋体" panose="02010600030101010101" pitchFamily="2" charset="-122"/>
                          <a:cs typeface="宋体" panose="02010600030101010101" pitchFamily="2" charset="-122"/>
                        </a:rPr>
                        <a:t>Japan</a:t>
                      </a:r>
                      <a:endParaRPr lang="zh-CN" sz="1600" i="1" kern="100" dirty="0">
                        <a:effectLst/>
                        <a:latin typeface="+mn-lt"/>
                        <a:ea typeface="宋体" panose="02010600030101010101" pitchFamily="2" charset="-122"/>
                        <a:cs typeface="Times New Roman" panose="02020603050405020304" pitchFamily="18" charset="0"/>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0">
                          <a:solidFill>
                            <a:srgbClr val="000000"/>
                          </a:solidFill>
                          <a:effectLst/>
                          <a:latin typeface="+mn-lt"/>
                          <a:ea typeface="宋体" panose="02010600030101010101" pitchFamily="2" charset="-122"/>
                          <a:cs typeface="宋体" panose="02010600030101010101" pitchFamily="2" charset="-122"/>
                        </a:rPr>
                        <a:t>7,630,848</a:t>
                      </a:r>
                      <a:endParaRPr lang="zh-CN" sz="1600" kern="100">
                        <a:effectLst/>
                        <a:latin typeface="+mn-lt"/>
                        <a:ea typeface="宋体" panose="02010600030101010101" pitchFamily="2" charset="-122"/>
                        <a:cs typeface="Times New Roman" panose="02020603050405020304" pitchFamily="18" charset="0"/>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0">
                          <a:solidFill>
                            <a:srgbClr val="000000"/>
                          </a:solidFill>
                          <a:effectLst/>
                          <a:latin typeface="+mn-lt"/>
                          <a:ea typeface="宋体" panose="02010600030101010101" pitchFamily="2" charset="-122"/>
                          <a:cs typeface="宋体" panose="02010600030101010101" pitchFamily="2" charset="-122"/>
                        </a:rPr>
                        <a:t>442,010.0</a:t>
                      </a:r>
                      <a:endParaRPr lang="zh-CN" sz="1600" kern="100">
                        <a:effectLst/>
                        <a:latin typeface="+mn-lt"/>
                        <a:ea typeface="宋体" panose="02010600030101010101" pitchFamily="2" charset="-122"/>
                        <a:cs typeface="Times New Roman" panose="02020603050405020304" pitchFamily="18" charset="0"/>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0">
                          <a:solidFill>
                            <a:srgbClr val="000000"/>
                          </a:solidFill>
                          <a:effectLst/>
                          <a:latin typeface="+mn-lt"/>
                          <a:ea typeface="宋体" panose="02010600030101010101" pitchFamily="2" charset="-122"/>
                          <a:cs typeface="宋体" panose="02010600030101010101" pitchFamily="2" charset="-122"/>
                        </a:rPr>
                        <a:t>537,212.0</a:t>
                      </a:r>
                      <a:endParaRPr lang="zh-CN" sz="1600" kern="100">
                        <a:effectLst/>
                        <a:latin typeface="+mn-lt"/>
                        <a:ea typeface="宋体" panose="02010600030101010101" pitchFamily="2" charset="-122"/>
                        <a:cs typeface="Times New Roman" panose="02020603050405020304" pitchFamily="18" charset="0"/>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0" dirty="0">
                          <a:solidFill>
                            <a:srgbClr val="000000"/>
                          </a:solidFill>
                          <a:effectLst/>
                          <a:latin typeface="+mn-lt"/>
                          <a:ea typeface="宋体" panose="02010600030101010101" pitchFamily="2" charset="-122"/>
                          <a:cs typeface="宋体" panose="02010600030101010101" pitchFamily="2" charset="-122"/>
                        </a:rPr>
                        <a:t>29,899</a:t>
                      </a:r>
                      <a:endParaRPr lang="zh-CN" sz="1600" kern="100" dirty="0">
                        <a:effectLst/>
                        <a:latin typeface="+mn-lt"/>
                        <a:ea typeface="宋体" panose="02010600030101010101" pitchFamily="2" charset="-122"/>
                        <a:cs typeface="Times New Roman" panose="02020603050405020304" pitchFamily="18" charset="0"/>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0896186"/>
                  </a:ext>
                </a:extLst>
              </a:tr>
              <a:tr h="1247346">
                <a:tc>
                  <a:txBody>
                    <a:bodyPr/>
                    <a:lstStyle/>
                    <a:p>
                      <a:pPr algn="ctr">
                        <a:spcAft>
                          <a:spcPts val="0"/>
                        </a:spcAft>
                      </a:pPr>
                      <a:r>
                        <a:rPr lang="en-US" sz="1600" kern="0">
                          <a:solidFill>
                            <a:srgbClr val="000000"/>
                          </a:solidFill>
                          <a:effectLst/>
                          <a:latin typeface="+mn-lt"/>
                          <a:ea typeface="宋体" panose="02010600030101010101" pitchFamily="2" charset="-122"/>
                          <a:cs typeface="宋体" panose="02010600030101010101" pitchFamily="2" charset="-122"/>
                        </a:rPr>
                        <a:t>2</a:t>
                      </a:r>
                      <a:endParaRPr lang="zh-CN" sz="1600" kern="100">
                        <a:effectLst/>
                        <a:latin typeface="+mn-lt"/>
                        <a:ea typeface="宋体" panose="02010600030101010101" pitchFamily="2" charset="-122"/>
                        <a:cs typeface="Times New Roman" panose="02020603050405020304" pitchFamily="18"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b="1" i="1" u="none" strike="noStrike" kern="0" dirty="0">
                          <a:solidFill>
                            <a:srgbClr val="000000"/>
                          </a:solidFill>
                          <a:effectLst/>
                          <a:latin typeface="+mn-lt"/>
                          <a:ea typeface="宋体" panose="02010600030101010101" pitchFamily="2" charset="-122"/>
                          <a:cs typeface="宋体" panose="02010600030101010101" pitchFamily="2" charset="-122"/>
                        </a:rPr>
                        <a:t>Summit</a:t>
                      </a:r>
                      <a:r>
                        <a:rPr lang="en-US" sz="1600" i="1" u="none" strike="noStrike" kern="0" dirty="0">
                          <a:solidFill>
                            <a:srgbClr val="000000"/>
                          </a:solidFill>
                          <a:effectLst/>
                          <a:latin typeface="+mn-lt"/>
                          <a:ea typeface="宋体" panose="02010600030101010101" pitchFamily="2" charset="-122"/>
                          <a:cs typeface="宋体" panose="02010600030101010101" pitchFamily="2" charset="-122"/>
                        </a:rPr>
                        <a:t> - IBM Power System AC922, IBM </a:t>
                      </a:r>
                      <a:r>
                        <a:rPr lang="en-US" sz="1600" i="1" u="none" strike="noStrike" kern="0" dirty="0">
                          <a:solidFill>
                            <a:srgbClr val="FF0000"/>
                          </a:solidFill>
                          <a:effectLst/>
                          <a:latin typeface="+mn-lt"/>
                          <a:ea typeface="宋体" panose="02010600030101010101" pitchFamily="2" charset="-122"/>
                          <a:cs typeface="宋体" panose="02010600030101010101" pitchFamily="2" charset="-122"/>
                        </a:rPr>
                        <a:t>POWER9</a:t>
                      </a:r>
                      <a:r>
                        <a:rPr lang="en-US" sz="1600" i="1" u="none" strike="noStrike" kern="0" dirty="0">
                          <a:solidFill>
                            <a:srgbClr val="000000"/>
                          </a:solidFill>
                          <a:effectLst/>
                          <a:latin typeface="+mn-lt"/>
                          <a:ea typeface="宋体" panose="02010600030101010101" pitchFamily="2" charset="-122"/>
                          <a:cs typeface="宋体" panose="02010600030101010101" pitchFamily="2" charset="-122"/>
                        </a:rPr>
                        <a:t> 22C 3.07GHz, NVIDIA Volta GV100, Dual-rail Mellanox EDR </a:t>
                      </a:r>
                      <a:r>
                        <a:rPr lang="en-US" sz="1600" i="1" u="none" strike="noStrike" kern="0" dirty="0" err="1">
                          <a:solidFill>
                            <a:srgbClr val="000000"/>
                          </a:solidFill>
                          <a:effectLst/>
                          <a:latin typeface="+mn-lt"/>
                          <a:ea typeface="宋体" panose="02010600030101010101" pitchFamily="2" charset="-122"/>
                          <a:cs typeface="宋体" panose="02010600030101010101" pitchFamily="2" charset="-122"/>
                        </a:rPr>
                        <a:t>Infiniband</a:t>
                      </a:r>
                      <a:r>
                        <a:rPr lang="en-US" sz="1600" i="1" u="none" strike="noStrike" kern="0" dirty="0">
                          <a:solidFill>
                            <a:srgbClr val="000000"/>
                          </a:solidFill>
                          <a:effectLst/>
                          <a:latin typeface="+mn-lt"/>
                          <a:ea typeface="宋体" panose="02010600030101010101" pitchFamily="2" charset="-122"/>
                          <a:cs typeface="宋体" panose="02010600030101010101" pitchFamily="2" charset="-122"/>
                        </a:rPr>
                        <a:t>, </a:t>
                      </a:r>
                      <a:r>
                        <a:rPr lang="en-US" sz="1600" i="1" kern="0" dirty="0">
                          <a:solidFill>
                            <a:srgbClr val="0000FF"/>
                          </a:solidFill>
                          <a:effectLst/>
                          <a:latin typeface="+mn-lt"/>
                          <a:ea typeface="宋体" panose="02010600030101010101" pitchFamily="2" charset="-122"/>
                          <a:cs typeface="宋体" panose="02010600030101010101" pitchFamily="2" charset="-122"/>
                        </a:rPr>
                        <a:t>IBM</a:t>
                      </a:r>
                      <a:br>
                        <a:rPr lang="en-US" sz="1600" i="1" kern="0" dirty="0">
                          <a:solidFill>
                            <a:srgbClr val="000000"/>
                          </a:solidFill>
                          <a:effectLst/>
                          <a:latin typeface="+mn-lt"/>
                          <a:ea typeface="宋体" panose="02010600030101010101" pitchFamily="2" charset="-122"/>
                          <a:cs typeface="宋体" panose="02010600030101010101" pitchFamily="2" charset="-122"/>
                        </a:rPr>
                      </a:br>
                      <a:r>
                        <a:rPr lang="en-US" sz="1600" i="1" u="none" strike="noStrike" kern="0" dirty="0">
                          <a:solidFill>
                            <a:srgbClr val="000000"/>
                          </a:solidFill>
                          <a:effectLst/>
                          <a:latin typeface="+mn-lt"/>
                          <a:ea typeface="宋体" panose="02010600030101010101" pitchFamily="2" charset="-122"/>
                          <a:cs typeface="宋体" panose="02010600030101010101" pitchFamily="2" charset="-122"/>
                        </a:rPr>
                        <a:t>DOE/SC/Oak Ridge National Laboratory</a:t>
                      </a:r>
                      <a:br>
                        <a:rPr lang="en-US" sz="1600" i="1" kern="0" dirty="0">
                          <a:solidFill>
                            <a:srgbClr val="000000"/>
                          </a:solidFill>
                          <a:effectLst/>
                          <a:latin typeface="+mn-lt"/>
                          <a:ea typeface="宋体" panose="02010600030101010101" pitchFamily="2" charset="-122"/>
                          <a:cs typeface="宋体" panose="02010600030101010101" pitchFamily="2" charset="-122"/>
                        </a:rPr>
                      </a:br>
                      <a:r>
                        <a:rPr lang="en-US" sz="1600" i="1" kern="0" dirty="0">
                          <a:solidFill>
                            <a:srgbClr val="000000"/>
                          </a:solidFill>
                          <a:effectLst/>
                          <a:latin typeface="+mn-lt"/>
                          <a:ea typeface="宋体" panose="02010600030101010101" pitchFamily="2" charset="-122"/>
                          <a:cs typeface="宋体" panose="02010600030101010101" pitchFamily="2" charset="-122"/>
                        </a:rPr>
                        <a:t>United States</a:t>
                      </a:r>
                      <a:endParaRPr lang="zh-CN" sz="1600" i="1" kern="100" dirty="0">
                        <a:effectLst/>
                        <a:latin typeface="+mn-lt"/>
                        <a:ea typeface="宋体" panose="02010600030101010101" pitchFamily="2" charset="-122"/>
                        <a:cs typeface="Times New Roman" panose="02020603050405020304" pitchFamily="18" charset="0"/>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0" dirty="0">
                          <a:solidFill>
                            <a:srgbClr val="000000"/>
                          </a:solidFill>
                          <a:effectLst/>
                          <a:latin typeface="+mn-lt"/>
                          <a:ea typeface="宋体" panose="02010600030101010101" pitchFamily="2" charset="-122"/>
                          <a:cs typeface="宋体" panose="02010600030101010101" pitchFamily="2" charset="-122"/>
                        </a:rPr>
                        <a:t>2,414,592</a:t>
                      </a:r>
                      <a:endParaRPr lang="zh-CN" sz="1600" kern="100" dirty="0">
                        <a:effectLst/>
                        <a:latin typeface="+mn-lt"/>
                        <a:ea typeface="宋体" panose="02010600030101010101" pitchFamily="2" charset="-122"/>
                        <a:cs typeface="Times New Roman" panose="02020603050405020304" pitchFamily="18" charset="0"/>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0">
                          <a:solidFill>
                            <a:srgbClr val="000000"/>
                          </a:solidFill>
                          <a:effectLst/>
                          <a:latin typeface="+mn-lt"/>
                          <a:ea typeface="宋体" panose="02010600030101010101" pitchFamily="2" charset="-122"/>
                          <a:cs typeface="宋体" panose="02010600030101010101" pitchFamily="2" charset="-122"/>
                        </a:rPr>
                        <a:t>148,600.0</a:t>
                      </a:r>
                      <a:endParaRPr lang="zh-CN" sz="1600" kern="100">
                        <a:effectLst/>
                        <a:latin typeface="+mn-lt"/>
                        <a:ea typeface="宋体" panose="02010600030101010101" pitchFamily="2" charset="-122"/>
                        <a:cs typeface="Times New Roman" panose="02020603050405020304" pitchFamily="18" charset="0"/>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0">
                          <a:solidFill>
                            <a:srgbClr val="000000"/>
                          </a:solidFill>
                          <a:effectLst/>
                          <a:latin typeface="+mn-lt"/>
                          <a:ea typeface="宋体" panose="02010600030101010101" pitchFamily="2" charset="-122"/>
                          <a:cs typeface="宋体" panose="02010600030101010101" pitchFamily="2" charset="-122"/>
                        </a:rPr>
                        <a:t>200,794.9</a:t>
                      </a:r>
                      <a:endParaRPr lang="zh-CN" sz="1600" kern="100">
                        <a:effectLst/>
                        <a:latin typeface="+mn-lt"/>
                        <a:ea typeface="宋体" panose="02010600030101010101" pitchFamily="2" charset="-122"/>
                        <a:cs typeface="Times New Roman" panose="02020603050405020304" pitchFamily="18" charset="0"/>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0" dirty="0">
                          <a:solidFill>
                            <a:srgbClr val="000000"/>
                          </a:solidFill>
                          <a:effectLst/>
                          <a:latin typeface="+mn-lt"/>
                          <a:ea typeface="宋体" panose="02010600030101010101" pitchFamily="2" charset="-122"/>
                          <a:cs typeface="宋体" panose="02010600030101010101" pitchFamily="2" charset="-122"/>
                        </a:rPr>
                        <a:t>10,096</a:t>
                      </a:r>
                      <a:endParaRPr lang="zh-CN" sz="1600" kern="100" dirty="0">
                        <a:effectLst/>
                        <a:latin typeface="+mn-lt"/>
                        <a:ea typeface="宋体" panose="02010600030101010101" pitchFamily="2" charset="-122"/>
                        <a:cs typeface="Times New Roman" panose="02020603050405020304" pitchFamily="18" charset="0"/>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1363128"/>
                  </a:ext>
                </a:extLst>
              </a:tr>
              <a:tr h="1247346">
                <a:tc>
                  <a:txBody>
                    <a:bodyPr/>
                    <a:lstStyle/>
                    <a:p>
                      <a:pPr algn="ctr">
                        <a:spcAft>
                          <a:spcPts val="0"/>
                        </a:spcAft>
                      </a:pPr>
                      <a:r>
                        <a:rPr lang="en-US" sz="1600" kern="0">
                          <a:solidFill>
                            <a:srgbClr val="000000"/>
                          </a:solidFill>
                          <a:effectLst/>
                          <a:latin typeface="+mn-lt"/>
                          <a:ea typeface="宋体" panose="02010600030101010101" pitchFamily="2" charset="-122"/>
                          <a:cs typeface="宋体" panose="02010600030101010101" pitchFamily="2" charset="-122"/>
                        </a:rPr>
                        <a:t>3</a:t>
                      </a:r>
                      <a:endParaRPr lang="zh-CN" sz="1600" kern="100">
                        <a:effectLst/>
                        <a:latin typeface="+mn-lt"/>
                        <a:ea typeface="宋体" panose="02010600030101010101" pitchFamily="2" charset="-122"/>
                        <a:cs typeface="Times New Roman" panose="02020603050405020304" pitchFamily="18"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b="1" i="1" u="none" strike="noStrike" kern="0" dirty="0">
                          <a:solidFill>
                            <a:srgbClr val="000000"/>
                          </a:solidFill>
                          <a:effectLst/>
                          <a:latin typeface="+mn-lt"/>
                          <a:ea typeface="宋体" panose="02010600030101010101" pitchFamily="2" charset="-122"/>
                          <a:cs typeface="宋体" panose="02010600030101010101" pitchFamily="2" charset="-122"/>
                        </a:rPr>
                        <a:t>Sierra</a:t>
                      </a:r>
                      <a:r>
                        <a:rPr lang="en-US" sz="1600" i="1" u="none" strike="noStrike" kern="0" dirty="0">
                          <a:solidFill>
                            <a:srgbClr val="000000"/>
                          </a:solidFill>
                          <a:effectLst/>
                          <a:latin typeface="+mn-lt"/>
                          <a:ea typeface="宋体" panose="02010600030101010101" pitchFamily="2" charset="-122"/>
                          <a:cs typeface="宋体" panose="02010600030101010101" pitchFamily="2" charset="-122"/>
                        </a:rPr>
                        <a:t> - IBM Power System AC922, IBM </a:t>
                      </a:r>
                      <a:r>
                        <a:rPr lang="en-US" sz="1600" i="1" u="none" strike="noStrike" kern="0" dirty="0">
                          <a:solidFill>
                            <a:srgbClr val="FF0000"/>
                          </a:solidFill>
                          <a:effectLst/>
                          <a:latin typeface="+mn-lt"/>
                          <a:ea typeface="宋体" panose="02010600030101010101" pitchFamily="2" charset="-122"/>
                          <a:cs typeface="宋体" panose="02010600030101010101" pitchFamily="2" charset="-122"/>
                        </a:rPr>
                        <a:t>POWER9</a:t>
                      </a:r>
                      <a:r>
                        <a:rPr lang="en-US" sz="1600" i="1" u="none" strike="noStrike" kern="0" dirty="0">
                          <a:solidFill>
                            <a:srgbClr val="000000"/>
                          </a:solidFill>
                          <a:effectLst/>
                          <a:latin typeface="+mn-lt"/>
                          <a:ea typeface="宋体" panose="02010600030101010101" pitchFamily="2" charset="-122"/>
                          <a:cs typeface="宋体" panose="02010600030101010101" pitchFamily="2" charset="-122"/>
                        </a:rPr>
                        <a:t> 22C 3.1GHz, NVIDIA Volta GV100, Dual-rail Mellanox EDR </a:t>
                      </a:r>
                      <a:r>
                        <a:rPr lang="en-US" sz="1600" i="1" u="none" strike="noStrike" kern="0" dirty="0" err="1">
                          <a:solidFill>
                            <a:srgbClr val="000000"/>
                          </a:solidFill>
                          <a:effectLst/>
                          <a:latin typeface="+mn-lt"/>
                          <a:ea typeface="宋体" panose="02010600030101010101" pitchFamily="2" charset="-122"/>
                          <a:cs typeface="宋体" panose="02010600030101010101" pitchFamily="2" charset="-122"/>
                        </a:rPr>
                        <a:t>Infiniband</a:t>
                      </a:r>
                      <a:r>
                        <a:rPr lang="en-US" sz="1600" i="1" u="none" strike="noStrike" kern="0" dirty="0">
                          <a:solidFill>
                            <a:srgbClr val="000000"/>
                          </a:solidFill>
                          <a:effectLst/>
                          <a:latin typeface="+mn-lt"/>
                          <a:ea typeface="宋体" panose="02010600030101010101" pitchFamily="2" charset="-122"/>
                          <a:cs typeface="宋体" panose="02010600030101010101" pitchFamily="2" charset="-122"/>
                        </a:rPr>
                        <a:t>, </a:t>
                      </a:r>
                      <a:r>
                        <a:rPr lang="en-US" sz="1600" i="1" kern="0" dirty="0">
                          <a:solidFill>
                            <a:srgbClr val="0000FF"/>
                          </a:solidFill>
                          <a:effectLst/>
                          <a:latin typeface="+mn-lt"/>
                          <a:ea typeface="宋体" panose="02010600030101010101" pitchFamily="2" charset="-122"/>
                          <a:cs typeface="宋体" panose="02010600030101010101" pitchFamily="2" charset="-122"/>
                        </a:rPr>
                        <a:t>IBM</a:t>
                      </a:r>
                      <a:r>
                        <a:rPr lang="en-US" sz="1600" i="1" kern="0" dirty="0">
                          <a:solidFill>
                            <a:srgbClr val="000000"/>
                          </a:solidFill>
                          <a:effectLst/>
                          <a:latin typeface="+mn-lt"/>
                          <a:ea typeface="宋体" panose="02010600030101010101" pitchFamily="2" charset="-122"/>
                          <a:cs typeface="宋体" panose="02010600030101010101" pitchFamily="2" charset="-122"/>
                        </a:rPr>
                        <a:t> / </a:t>
                      </a:r>
                      <a:r>
                        <a:rPr lang="en-US" sz="1600" i="1" kern="0" dirty="0">
                          <a:solidFill>
                            <a:srgbClr val="0000FF"/>
                          </a:solidFill>
                          <a:effectLst/>
                          <a:latin typeface="+mn-lt"/>
                          <a:ea typeface="宋体" panose="02010600030101010101" pitchFamily="2" charset="-122"/>
                          <a:cs typeface="宋体" panose="02010600030101010101" pitchFamily="2" charset="-122"/>
                        </a:rPr>
                        <a:t>NVIDIA</a:t>
                      </a:r>
                      <a:r>
                        <a:rPr lang="en-US" sz="1600" i="1" kern="0" dirty="0">
                          <a:solidFill>
                            <a:srgbClr val="000000"/>
                          </a:solidFill>
                          <a:effectLst/>
                          <a:latin typeface="+mn-lt"/>
                          <a:ea typeface="宋体" panose="02010600030101010101" pitchFamily="2" charset="-122"/>
                          <a:cs typeface="宋体" panose="02010600030101010101" pitchFamily="2" charset="-122"/>
                        </a:rPr>
                        <a:t> / Mellanox</a:t>
                      </a:r>
                      <a:br>
                        <a:rPr lang="en-US" sz="1600" i="1" kern="0" dirty="0">
                          <a:solidFill>
                            <a:srgbClr val="000000"/>
                          </a:solidFill>
                          <a:effectLst/>
                          <a:latin typeface="+mn-lt"/>
                          <a:ea typeface="宋体" panose="02010600030101010101" pitchFamily="2" charset="-122"/>
                          <a:cs typeface="宋体" panose="02010600030101010101" pitchFamily="2" charset="-122"/>
                        </a:rPr>
                      </a:br>
                      <a:r>
                        <a:rPr lang="en-US" sz="1600" i="1" u="none" strike="noStrike" kern="0" dirty="0">
                          <a:solidFill>
                            <a:srgbClr val="000000"/>
                          </a:solidFill>
                          <a:effectLst/>
                          <a:latin typeface="+mn-lt"/>
                          <a:ea typeface="宋体" panose="02010600030101010101" pitchFamily="2" charset="-122"/>
                          <a:cs typeface="宋体" panose="02010600030101010101" pitchFamily="2" charset="-122"/>
                        </a:rPr>
                        <a:t>DOE/NNSA/LLNL</a:t>
                      </a:r>
                      <a:br>
                        <a:rPr lang="en-US" sz="1600" i="1" kern="0" dirty="0">
                          <a:solidFill>
                            <a:srgbClr val="000000"/>
                          </a:solidFill>
                          <a:effectLst/>
                          <a:latin typeface="+mn-lt"/>
                          <a:ea typeface="宋体" panose="02010600030101010101" pitchFamily="2" charset="-122"/>
                          <a:cs typeface="宋体" panose="02010600030101010101" pitchFamily="2" charset="-122"/>
                        </a:rPr>
                      </a:br>
                      <a:r>
                        <a:rPr lang="en-US" sz="1600" i="1" kern="0" dirty="0">
                          <a:solidFill>
                            <a:srgbClr val="000000"/>
                          </a:solidFill>
                          <a:effectLst/>
                          <a:latin typeface="+mn-lt"/>
                          <a:ea typeface="宋体" panose="02010600030101010101" pitchFamily="2" charset="-122"/>
                          <a:cs typeface="宋体" panose="02010600030101010101" pitchFamily="2" charset="-122"/>
                        </a:rPr>
                        <a:t>United States</a:t>
                      </a:r>
                      <a:endParaRPr lang="zh-CN" sz="1600" i="1" kern="100" dirty="0">
                        <a:effectLst/>
                        <a:latin typeface="+mn-lt"/>
                        <a:ea typeface="宋体" panose="02010600030101010101" pitchFamily="2" charset="-122"/>
                        <a:cs typeface="Times New Roman" panose="02020603050405020304" pitchFamily="18" charset="0"/>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0" dirty="0">
                          <a:solidFill>
                            <a:srgbClr val="000000"/>
                          </a:solidFill>
                          <a:effectLst/>
                          <a:latin typeface="+mn-lt"/>
                          <a:ea typeface="宋体" panose="02010600030101010101" pitchFamily="2" charset="-122"/>
                          <a:cs typeface="宋体" panose="02010600030101010101" pitchFamily="2" charset="-122"/>
                        </a:rPr>
                        <a:t>1,572,480</a:t>
                      </a:r>
                      <a:endParaRPr lang="zh-CN" sz="1600" kern="100" dirty="0">
                        <a:effectLst/>
                        <a:latin typeface="+mn-lt"/>
                        <a:ea typeface="宋体" panose="02010600030101010101" pitchFamily="2" charset="-122"/>
                        <a:cs typeface="Times New Roman" panose="02020603050405020304" pitchFamily="18" charset="0"/>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0">
                          <a:solidFill>
                            <a:srgbClr val="000000"/>
                          </a:solidFill>
                          <a:effectLst/>
                          <a:latin typeface="+mn-lt"/>
                          <a:ea typeface="宋体" panose="02010600030101010101" pitchFamily="2" charset="-122"/>
                          <a:cs typeface="宋体" panose="02010600030101010101" pitchFamily="2" charset="-122"/>
                        </a:rPr>
                        <a:t>94,640.0</a:t>
                      </a:r>
                      <a:endParaRPr lang="zh-CN" sz="1600" kern="100">
                        <a:effectLst/>
                        <a:latin typeface="+mn-lt"/>
                        <a:ea typeface="宋体" panose="02010600030101010101" pitchFamily="2" charset="-122"/>
                        <a:cs typeface="Times New Roman" panose="02020603050405020304" pitchFamily="18" charset="0"/>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0">
                          <a:solidFill>
                            <a:srgbClr val="000000"/>
                          </a:solidFill>
                          <a:effectLst/>
                          <a:latin typeface="+mn-lt"/>
                          <a:ea typeface="宋体" panose="02010600030101010101" pitchFamily="2" charset="-122"/>
                          <a:cs typeface="宋体" panose="02010600030101010101" pitchFamily="2" charset="-122"/>
                        </a:rPr>
                        <a:t>125,712.0</a:t>
                      </a:r>
                      <a:endParaRPr lang="zh-CN" sz="1600" kern="100">
                        <a:effectLst/>
                        <a:latin typeface="+mn-lt"/>
                        <a:ea typeface="宋体" panose="02010600030101010101" pitchFamily="2" charset="-122"/>
                        <a:cs typeface="Times New Roman" panose="02020603050405020304" pitchFamily="18" charset="0"/>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0" dirty="0">
                          <a:solidFill>
                            <a:srgbClr val="000000"/>
                          </a:solidFill>
                          <a:effectLst/>
                          <a:latin typeface="+mn-lt"/>
                          <a:ea typeface="宋体" panose="02010600030101010101" pitchFamily="2" charset="-122"/>
                          <a:cs typeface="宋体" panose="02010600030101010101" pitchFamily="2" charset="-122"/>
                        </a:rPr>
                        <a:t>7,438</a:t>
                      </a:r>
                      <a:endParaRPr lang="zh-CN" sz="1600" kern="100" dirty="0">
                        <a:effectLst/>
                        <a:latin typeface="+mn-lt"/>
                        <a:ea typeface="宋体" panose="02010600030101010101" pitchFamily="2" charset="-122"/>
                        <a:cs typeface="Times New Roman" panose="02020603050405020304" pitchFamily="18" charset="0"/>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3632868"/>
                  </a:ext>
                </a:extLst>
              </a:tr>
              <a:tr h="959497">
                <a:tc>
                  <a:txBody>
                    <a:bodyPr/>
                    <a:lstStyle/>
                    <a:p>
                      <a:pPr algn="ctr">
                        <a:spcAft>
                          <a:spcPts val="0"/>
                        </a:spcAft>
                      </a:pPr>
                      <a:r>
                        <a:rPr lang="en-US" sz="1600" kern="0">
                          <a:solidFill>
                            <a:srgbClr val="000000"/>
                          </a:solidFill>
                          <a:effectLst/>
                          <a:latin typeface="+mn-lt"/>
                          <a:ea typeface="宋体" panose="02010600030101010101" pitchFamily="2" charset="-122"/>
                          <a:cs typeface="宋体" panose="02010600030101010101" pitchFamily="2" charset="-122"/>
                        </a:rPr>
                        <a:t>4</a:t>
                      </a:r>
                      <a:endParaRPr lang="zh-CN" sz="1600" kern="100">
                        <a:effectLst/>
                        <a:latin typeface="+mn-lt"/>
                        <a:ea typeface="宋体" panose="02010600030101010101" pitchFamily="2" charset="-122"/>
                        <a:cs typeface="Times New Roman" panose="02020603050405020304" pitchFamily="18"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b="1" i="1" u="none" strike="noStrike" kern="0" dirty="0">
                          <a:solidFill>
                            <a:srgbClr val="000000"/>
                          </a:solidFill>
                          <a:effectLst/>
                          <a:latin typeface="+mn-lt"/>
                          <a:ea typeface="宋体" panose="02010600030101010101" pitchFamily="2" charset="-122"/>
                          <a:cs typeface="宋体" panose="02010600030101010101" pitchFamily="2" charset="-122"/>
                        </a:rPr>
                        <a:t>Sunway </a:t>
                      </a:r>
                      <a:r>
                        <a:rPr lang="en-US" sz="1600" b="1" i="1" u="none" strike="noStrike" kern="0" dirty="0" err="1">
                          <a:solidFill>
                            <a:srgbClr val="000000"/>
                          </a:solidFill>
                          <a:effectLst/>
                          <a:latin typeface="+mn-lt"/>
                          <a:ea typeface="宋体" panose="02010600030101010101" pitchFamily="2" charset="-122"/>
                          <a:cs typeface="宋体" panose="02010600030101010101" pitchFamily="2" charset="-122"/>
                        </a:rPr>
                        <a:t>TaihuLight</a:t>
                      </a:r>
                      <a:r>
                        <a:rPr lang="en-US" sz="1600" i="1" u="none" strike="noStrike" kern="0" dirty="0">
                          <a:solidFill>
                            <a:srgbClr val="000000"/>
                          </a:solidFill>
                          <a:effectLst/>
                          <a:latin typeface="+mn-lt"/>
                          <a:ea typeface="宋体" panose="02010600030101010101" pitchFamily="2" charset="-122"/>
                          <a:cs typeface="宋体" panose="02010600030101010101" pitchFamily="2" charset="-122"/>
                        </a:rPr>
                        <a:t> - Sunway MPP, Sunway </a:t>
                      </a:r>
                      <a:r>
                        <a:rPr lang="en-US" sz="1600" i="1" u="none" strike="noStrike" kern="0" dirty="0">
                          <a:solidFill>
                            <a:srgbClr val="FF0000"/>
                          </a:solidFill>
                          <a:effectLst/>
                          <a:latin typeface="+mn-lt"/>
                          <a:ea typeface="宋体" panose="02010600030101010101" pitchFamily="2" charset="-122"/>
                          <a:cs typeface="宋体" panose="02010600030101010101" pitchFamily="2" charset="-122"/>
                        </a:rPr>
                        <a:t>SW26010</a:t>
                      </a:r>
                      <a:r>
                        <a:rPr lang="en-US" sz="1600" i="1" u="none" strike="noStrike" kern="0" dirty="0">
                          <a:solidFill>
                            <a:srgbClr val="000000"/>
                          </a:solidFill>
                          <a:effectLst/>
                          <a:latin typeface="+mn-lt"/>
                          <a:ea typeface="宋体" panose="02010600030101010101" pitchFamily="2" charset="-122"/>
                          <a:cs typeface="宋体" panose="02010600030101010101" pitchFamily="2" charset="-122"/>
                        </a:rPr>
                        <a:t> 260C 1.45GHz, Sunway, </a:t>
                      </a:r>
                      <a:r>
                        <a:rPr lang="en-US" sz="1600" i="1" kern="0" dirty="0">
                          <a:solidFill>
                            <a:srgbClr val="000000"/>
                          </a:solidFill>
                          <a:effectLst/>
                          <a:latin typeface="+mn-lt"/>
                          <a:ea typeface="宋体" panose="02010600030101010101" pitchFamily="2" charset="-122"/>
                          <a:cs typeface="宋体" panose="02010600030101010101" pitchFamily="2" charset="-122"/>
                        </a:rPr>
                        <a:t>NRCPC</a:t>
                      </a:r>
                      <a:br>
                        <a:rPr lang="en-US" sz="1600" i="1" kern="0" dirty="0">
                          <a:solidFill>
                            <a:srgbClr val="000000"/>
                          </a:solidFill>
                          <a:effectLst/>
                          <a:latin typeface="+mn-lt"/>
                          <a:ea typeface="宋体" panose="02010600030101010101" pitchFamily="2" charset="-122"/>
                          <a:cs typeface="宋体" panose="02010600030101010101" pitchFamily="2" charset="-122"/>
                        </a:rPr>
                      </a:br>
                      <a:r>
                        <a:rPr lang="en-US" sz="1600" i="1" u="none" strike="noStrike" kern="0" dirty="0">
                          <a:solidFill>
                            <a:srgbClr val="000000"/>
                          </a:solidFill>
                          <a:effectLst/>
                          <a:latin typeface="+mn-lt"/>
                          <a:ea typeface="宋体" panose="02010600030101010101" pitchFamily="2" charset="-122"/>
                          <a:cs typeface="宋体" panose="02010600030101010101" pitchFamily="2" charset="-122"/>
                        </a:rPr>
                        <a:t>National Supercomputing Center in Wuxi</a:t>
                      </a:r>
                      <a:br>
                        <a:rPr lang="en-US" sz="1600" i="1" kern="0" dirty="0">
                          <a:solidFill>
                            <a:srgbClr val="000000"/>
                          </a:solidFill>
                          <a:effectLst/>
                          <a:latin typeface="+mn-lt"/>
                          <a:ea typeface="宋体" panose="02010600030101010101" pitchFamily="2" charset="-122"/>
                          <a:cs typeface="宋体" panose="02010600030101010101" pitchFamily="2" charset="-122"/>
                        </a:rPr>
                      </a:br>
                      <a:r>
                        <a:rPr lang="en-US" sz="1600" i="1" kern="0" dirty="0">
                          <a:solidFill>
                            <a:srgbClr val="000000"/>
                          </a:solidFill>
                          <a:effectLst/>
                          <a:latin typeface="+mn-lt"/>
                          <a:ea typeface="宋体" panose="02010600030101010101" pitchFamily="2" charset="-122"/>
                          <a:cs typeface="宋体" panose="02010600030101010101" pitchFamily="2" charset="-122"/>
                        </a:rPr>
                        <a:t>China</a:t>
                      </a:r>
                      <a:endParaRPr lang="zh-CN" sz="1600" i="1" kern="100" dirty="0">
                        <a:effectLst/>
                        <a:latin typeface="+mn-lt"/>
                        <a:ea typeface="宋体" panose="02010600030101010101" pitchFamily="2" charset="-122"/>
                        <a:cs typeface="Times New Roman" panose="02020603050405020304" pitchFamily="18" charset="0"/>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0">
                          <a:solidFill>
                            <a:srgbClr val="000000"/>
                          </a:solidFill>
                          <a:effectLst/>
                          <a:latin typeface="+mn-lt"/>
                          <a:ea typeface="宋体" panose="02010600030101010101" pitchFamily="2" charset="-122"/>
                          <a:cs typeface="宋体" panose="02010600030101010101" pitchFamily="2" charset="-122"/>
                        </a:rPr>
                        <a:t>10,649,600</a:t>
                      </a:r>
                      <a:endParaRPr lang="zh-CN" sz="1600" kern="100">
                        <a:effectLst/>
                        <a:latin typeface="+mn-lt"/>
                        <a:ea typeface="宋体" panose="02010600030101010101" pitchFamily="2" charset="-122"/>
                        <a:cs typeface="Times New Roman" panose="02020603050405020304" pitchFamily="18" charset="0"/>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0">
                          <a:solidFill>
                            <a:srgbClr val="000000"/>
                          </a:solidFill>
                          <a:effectLst/>
                          <a:latin typeface="+mn-lt"/>
                          <a:ea typeface="宋体" panose="02010600030101010101" pitchFamily="2" charset="-122"/>
                          <a:cs typeface="宋体" panose="02010600030101010101" pitchFamily="2" charset="-122"/>
                        </a:rPr>
                        <a:t>93,014.6</a:t>
                      </a:r>
                      <a:endParaRPr lang="zh-CN" sz="1600" kern="100">
                        <a:effectLst/>
                        <a:latin typeface="+mn-lt"/>
                        <a:ea typeface="宋体" panose="02010600030101010101" pitchFamily="2" charset="-122"/>
                        <a:cs typeface="Times New Roman" panose="02020603050405020304" pitchFamily="18" charset="0"/>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0" dirty="0">
                          <a:solidFill>
                            <a:srgbClr val="000000"/>
                          </a:solidFill>
                          <a:effectLst/>
                          <a:latin typeface="+mn-lt"/>
                          <a:ea typeface="宋体" panose="02010600030101010101" pitchFamily="2" charset="-122"/>
                          <a:cs typeface="宋体" panose="02010600030101010101" pitchFamily="2" charset="-122"/>
                        </a:rPr>
                        <a:t>125,435.9</a:t>
                      </a:r>
                      <a:endParaRPr lang="zh-CN" sz="1600" kern="100" dirty="0">
                        <a:effectLst/>
                        <a:latin typeface="+mn-lt"/>
                        <a:ea typeface="宋体" panose="02010600030101010101" pitchFamily="2" charset="-122"/>
                        <a:cs typeface="Times New Roman" panose="02020603050405020304" pitchFamily="18" charset="0"/>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0" dirty="0">
                          <a:solidFill>
                            <a:srgbClr val="000000"/>
                          </a:solidFill>
                          <a:effectLst/>
                          <a:latin typeface="+mn-lt"/>
                          <a:ea typeface="宋体" panose="02010600030101010101" pitchFamily="2" charset="-122"/>
                          <a:cs typeface="宋体" panose="02010600030101010101" pitchFamily="2" charset="-122"/>
                        </a:rPr>
                        <a:t>15,371</a:t>
                      </a:r>
                      <a:endParaRPr lang="zh-CN" sz="1600" kern="100" dirty="0">
                        <a:effectLst/>
                        <a:latin typeface="+mn-lt"/>
                        <a:ea typeface="宋体" panose="02010600030101010101" pitchFamily="2" charset="-122"/>
                        <a:cs typeface="Times New Roman" panose="02020603050405020304" pitchFamily="18" charset="0"/>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0379762"/>
                  </a:ext>
                </a:extLst>
              </a:tr>
              <a:tr h="959497">
                <a:tc>
                  <a:txBody>
                    <a:bodyPr/>
                    <a:lstStyle/>
                    <a:p>
                      <a:pPr algn="ctr">
                        <a:spcAft>
                          <a:spcPts val="0"/>
                        </a:spcAft>
                      </a:pPr>
                      <a:r>
                        <a:rPr lang="en-US" sz="1600" kern="0">
                          <a:solidFill>
                            <a:srgbClr val="000000"/>
                          </a:solidFill>
                          <a:effectLst/>
                          <a:latin typeface="+mn-lt"/>
                          <a:ea typeface="宋体" panose="02010600030101010101" pitchFamily="2" charset="-122"/>
                          <a:cs typeface="宋体" panose="02010600030101010101" pitchFamily="2" charset="-122"/>
                        </a:rPr>
                        <a:t>5</a:t>
                      </a:r>
                      <a:endParaRPr lang="zh-CN" sz="1600" kern="100">
                        <a:effectLst/>
                        <a:latin typeface="+mn-lt"/>
                        <a:ea typeface="宋体" panose="02010600030101010101" pitchFamily="2" charset="-122"/>
                        <a:cs typeface="Times New Roman" panose="02020603050405020304" pitchFamily="18"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b="1" i="1" u="none" strike="noStrike" kern="0" dirty="0">
                          <a:solidFill>
                            <a:srgbClr val="000000"/>
                          </a:solidFill>
                          <a:effectLst/>
                          <a:latin typeface="+mn-lt"/>
                          <a:ea typeface="宋体" panose="02010600030101010101" pitchFamily="2" charset="-122"/>
                          <a:cs typeface="宋体" panose="02010600030101010101" pitchFamily="2" charset="-122"/>
                        </a:rPr>
                        <a:t>Selene</a:t>
                      </a:r>
                      <a:r>
                        <a:rPr lang="en-US" sz="1600" i="1" u="none" strike="noStrike" kern="0" dirty="0">
                          <a:solidFill>
                            <a:srgbClr val="000000"/>
                          </a:solidFill>
                          <a:effectLst/>
                          <a:latin typeface="+mn-lt"/>
                          <a:ea typeface="宋体" panose="02010600030101010101" pitchFamily="2" charset="-122"/>
                          <a:cs typeface="宋体" panose="02010600030101010101" pitchFamily="2" charset="-122"/>
                        </a:rPr>
                        <a:t> - </a:t>
                      </a:r>
                      <a:r>
                        <a:rPr lang="en-US" sz="1600" i="1" u="none" strike="noStrike" kern="0" dirty="0">
                          <a:solidFill>
                            <a:srgbClr val="0000FF"/>
                          </a:solidFill>
                          <a:effectLst/>
                          <a:latin typeface="+mn-lt"/>
                          <a:ea typeface="宋体" panose="02010600030101010101" pitchFamily="2" charset="-122"/>
                          <a:cs typeface="宋体" panose="02010600030101010101" pitchFamily="2" charset="-122"/>
                        </a:rPr>
                        <a:t>NVIDIA</a:t>
                      </a:r>
                      <a:r>
                        <a:rPr lang="en-US" sz="1600" i="1" u="none" strike="noStrike" kern="0" dirty="0">
                          <a:solidFill>
                            <a:srgbClr val="000000"/>
                          </a:solidFill>
                          <a:effectLst/>
                          <a:latin typeface="+mn-lt"/>
                          <a:ea typeface="宋体" panose="02010600030101010101" pitchFamily="2" charset="-122"/>
                          <a:cs typeface="宋体" panose="02010600030101010101" pitchFamily="2" charset="-122"/>
                        </a:rPr>
                        <a:t> DGX A100, </a:t>
                      </a:r>
                      <a:r>
                        <a:rPr lang="en-US" sz="1600" i="1" u="none" strike="noStrike" kern="0" dirty="0">
                          <a:solidFill>
                            <a:srgbClr val="0000FF"/>
                          </a:solidFill>
                          <a:effectLst/>
                          <a:latin typeface="+mn-lt"/>
                          <a:ea typeface="宋体" panose="02010600030101010101" pitchFamily="2" charset="-122"/>
                          <a:cs typeface="宋体" panose="02010600030101010101" pitchFamily="2" charset="-122"/>
                        </a:rPr>
                        <a:t>AMD</a:t>
                      </a:r>
                      <a:r>
                        <a:rPr lang="en-US" sz="1600" i="1" u="none" strike="noStrike" kern="0" dirty="0">
                          <a:solidFill>
                            <a:srgbClr val="000000"/>
                          </a:solidFill>
                          <a:effectLst/>
                          <a:latin typeface="+mn-lt"/>
                          <a:ea typeface="宋体" panose="02010600030101010101" pitchFamily="2" charset="-122"/>
                          <a:cs typeface="宋体" panose="02010600030101010101" pitchFamily="2" charset="-122"/>
                        </a:rPr>
                        <a:t> </a:t>
                      </a:r>
                      <a:r>
                        <a:rPr lang="en-US" sz="1600" i="1" u="none" strike="noStrike" kern="0" dirty="0">
                          <a:solidFill>
                            <a:srgbClr val="FF0000"/>
                          </a:solidFill>
                          <a:effectLst/>
                          <a:latin typeface="+mn-lt"/>
                          <a:ea typeface="宋体" panose="02010600030101010101" pitchFamily="2" charset="-122"/>
                          <a:cs typeface="宋体" panose="02010600030101010101" pitchFamily="2" charset="-122"/>
                        </a:rPr>
                        <a:t>EPYC 7742 </a:t>
                      </a:r>
                      <a:r>
                        <a:rPr lang="en-US" sz="1600" i="1" u="none" strike="noStrike" kern="0" dirty="0">
                          <a:solidFill>
                            <a:srgbClr val="000000"/>
                          </a:solidFill>
                          <a:effectLst/>
                          <a:latin typeface="+mn-lt"/>
                          <a:ea typeface="宋体" panose="02010600030101010101" pitchFamily="2" charset="-122"/>
                          <a:cs typeface="宋体" panose="02010600030101010101" pitchFamily="2" charset="-122"/>
                        </a:rPr>
                        <a:t>64C 2.25GHz, NVIDIA A100, Mellanox HDR </a:t>
                      </a:r>
                      <a:r>
                        <a:rPr lang="en-US" sz="1600" i="1" u="none" strike="noStrike" kern="0" dirty="0" err="1">
                          <a:solidFill>
                            <a:srgbClr val="000000"/>
                          </a:solidFill>
                          <a:effectLst/>
                          <a:latin typeface="+mn-lt"/>
                          <a:ea typeface="宋体" panose="02010600030101010101" pitchFamily="2" charset="-122"/>
                          <a:cs typeface="宋体" panose="02010600030101010101" pitchFamily="2" charset="-122"/>
                        </a:rPr>
                        <a:t>Infiniband</a:t>
                      </a:r>
                      <a:r>
                        <a:rPr lang="en-US" sz="1600" i="1" u="none" strike="noStrike" kern="0" dirty="0">
                          <a:solidFill>
                            <a:srgbClr val="000000"/>
                          </a:solidFill>
                          <a:effectLst/>
                          <a:latin typeface="+mn-lt"/>
                          <a:ea typeface="宋体" panose="02010600030101010101" pitchFamily="2" charset="-122"/>
                          <a:cs typeface="宋体" panose="02010600030101010101" pitchFamily="2" charset="-122"/>
                        </a:rPr>
                        <a:t>, </a:t>
                      </a:r>
                      <a:r>
                        <a:rPr lang="en-US" sz="1600" i="1" kern="0" dirty="0">
                          <a:solidFill>
                            <a:srgbClr val="000000"/>
                          </a:solidFill>
                          <a:effectLst/>
                          <a:latin typeface="+mn-lt"/>
                          <a:ea typeface="宋体" panose="02010600030101010101" pitchFamily="2" charset="-122"/>
                          <a:cs typeface="宋体" panose="02010600030101010101" pitchFamily="2" charset="-122"/>
                        </a:rPr>
                        <a:t>Nvidia</a:t>
                      </a:r>
                      <a:br>
                        <a:rPr lang="en-US" sz="1600" i="1" kern="0" dirty="0">
                          <a:solidFill>
                            <a:srgbClr val="000000"/>
                          </a:solidFill>
                          <a:effectLst/>
                          <a:latin typeface="+mn-lt"/>
                          <a:ea typeface="宋体" panose="02010600030101010101" pitchFamily="2" charset="-122"/>
                          <a:cs typeface="宋体" panose="02010600030101010101" pitchFamily="2" charset="-122"/>
                        </a:rPr>
                      </a:br>
                      <a:r>
                        <a:rPr lang="en-US" sz="1600" i="1" u="none" strike="noStrike" kern="0" dirty="0" err="1">
                          <a:solidFill>
                            <a:srgbClr val="000000"/>
                          </a:solidFill>
                          <a:effectLst/>
                          <a:latin typeface="+mn-lt"/>
                          <a:ea typeface="宋体" panose="02010600030101010101" pitchFamily="2" charset="-122"/>
                          <a:cs typeface="宋体" panose="02010600030101010101" pitchFamily="2" charset="-122"/>
                        </a:rPr>
                        <a:t>NVIDIA</a:t>
                      </a:r>
                      <a:r>
                        <a:rPr lang="en-US" sz="1600" i="1" u="none" strike="noStrike" kern="0" dirty="0">
                          <a:solidFill>
                            <a:srgbClr val="000000"/>
                          </a:solidFill>
                          <a:effectLst/>
                          <a:latin typeface="+mn-lt"/>
                          <a:ea typeface="宋体" panose="02010600030101010101" pitchFamily="2" charset="-122"/>
                          <a:cs typeface="宋体" panose="02010600030101010101" pitchFamily="2" charset="-122"/>
                        </a:rPr>
                        <a:t> Corporation</a:t>
                      </a:r>
                      <a:br>
                        <a:rPr lang="en-US" sz="1600" i="1" kern="0" dirty="0">
                          <a:solidFill>
                            <a:srgbClr val="000000"/>
                          </a:solidFill>
                          <a:effectLst/>
                          <a:latin typeface="+mn-lt"/>
                          <a:ea typeface="宋体" panose="02010600030101010101" pitchFamily="2" charset="-122"/>
                          <a:cs typeface="宋体" panose="02010600030101010101" pitchFamily="2" charset="-122"/>
                        </a:rPr>
                      </a:br>
                      <a:r>
                        <a:rPr lang="en-US" sz="1600" i="1" kern="0" dirty="0">
                          <a:solidFill>
                            <a:srgbClr val="000000"/>
                          </a:solidFill>
                          <a:effectLst/>
                          <a:latin typeface="+mn-lt"/>
                          <a:ea typeface="宋体" panose="02010600030101010101" pitchFamily="2" charset="-122"/>
                          <a:cs typeface="宋体" panose="02010600030101010101" pitchFamily="2" charset="-122"/>
                        </a:rPr>
                        <a:t>United States</a:t>
                      </a:r>
                      <a:endParaRPr lang="zh-CN" sz="1600" i="1" kern="100" dirty="0">
                        <a:effectLst/>
                        <a:latin typeface="+mn-lt"/>
                        <a:ea typeface="宋体" panose="02010600030101010101" pitchFamily="2" charset="-122"/>
                        <a:cs typeface="Times New Roman" panose="02020603050405020304" pitchFamily="18" charset="0"/>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0">
                          <a:solidFill>
                            <a:srgbClr val="000000"/>
                          </a:solidFill>
                          <a:effectLst/>
                          <a:latin typeface="+mn-lt"/>
                          <a:ea typeface="宋体" panose="02010600030101010101" pitchFamily="2" charset="-122"/>
                          <a:cs typeface="宋体" panose="02010600030101010101" pitchFamily="2" charset="-122"/>
                        </a:rPr>
                        <a:t>555,520</a:t>
                      </a:r>
                      <a:endParaRPr lang="zh-CN" sz="1600" kern="100">
                        <a:effectLst/>
                        <a:latin typeface="+mn-lt"/>
                        <a:ea typeface="宋体" panose="02010600030101010101" pitchFamily="2" charset="-122"/>
                        <a:cs typeface="Times New Roman" panose="02020603050405020304" pitchFamily="18" charset="0"/>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0">
                          <a:solidFill>
                            <a:srgbClr val="000000"/>
                          </a:solidFill>
                          <a:effectLst/>
                          <a:latin typeface="+mn-lt"/>
                          <a:ea typeface="宋体" panose="02010600030101010101" pitchFamily="2" charset="-122"/>
                          <a:cs typeface="宋体" panose="02010600030101010101" pitchFamily="2" charset="-122"/>
                        </a:rPr>
                        <a:t>63,460.0</a:t>
                      </a:r>
                      <a:endParaRPr lang="zh-CN" sz="1600" kern="100">
                        <a:effectLst/>
                        <a:latin typeface="+mn-lt"/>
                        <a:ea typeface="宋体" panose="02010600030101010101" pitchFamily="2" charset="-122"/>
                        <a:cs typeface="Times New Roman" panose="02020603050405020304" pitchFamily="18" charset="0"/>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0">
                          <a:solidFill>
                            <a:srgbClr val="000000"/>
                          </a:solidFill>
                          <a:effectLst/>
                          <a:latin typeface="+mn-lt"/>
                          <a:ea typeface="宋体" panose="02010600030101010101" pitchFamily="2" charset="-122"/>
                          <a:cs typeface="宋体" panose="02010600030101010101" pitchFamily="2" charset="-122"/>
                        </a:rPr>
                        <a:t>79,215.0</a:t>
                      </a:r>
                      <a:endParaRPr lang="zh-CN" sz="1600" kern="100">
                        <a:effectLst/>
                        <a:latin typeface="+mn-lt"/>
                        <a:ea typeface="宋体" panose="02010600030101010101" pitchFamily="2" charset="-122"/>
                        <a:cs typeface="Times New Roman" panose="02020603050405020304" pitchFamily="18" charset="0"/>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0" dirty="0">
                          <a:solidFill>
                            <a:srgbClr val="000000"/>
                          </a:solidFill>
                          <a:effectLst/>
                          <a:latin typeface="+mn-lt"/>
                          <a:ea typeface="宋体" panose="02010600030101010101" pitchFamily="2" charset="-122"/>
                          <a:cs typeface="宋体" panose="02010600030101010101" pitchFamily="2" charset="-122"/>
                        </a:rPr>
                        <a:t>2,646</a:t>
                      </a:r>
                      <a:endParaRPr lang="zh-CN" sz="1600" kern="100" dirty="0">
                        <a:effectLst/>
                        <a:latin typeface="+mn-lt"/>
                        <a:ea typeface="宋体" panose="02010600030101010101" pitchFamily="2" charset="-122"/>
                        <a:cs typeface="Times New Roman" panose="02020603050405020304" pitchFamily="18" charset="0"/>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8909956"/>
                  </a:ext>
                </a:extLst>
              </a:tr>
            </a:tbl>
          </a:graphicData>
        </a:graphic>
      </p:graphicFrame>
      <p:sp>
        <p:nvSpPr>
          <p:cNvPr id="4" name="灯片编号占位符 3">
            <a:extLst>
              <a:ext uri="{FF2B5EF4-FFF2-40B4-BE49-F238E27FC236}">
                <a16:creationId xmlns:a16="http://schemas.microsoft.com/office/drawing/2014/main" id="{32585EFE-01A4-4859-8901-B5CDFA7C2FCD}"/>
              </a:ext>
            </a:extLst>
          </p:cNvPr>
          <p:cNvSpPr>
            <a:spLocks noGrp="1"/>
          </p:cNvSpPr>
          <p:nvPr>
            <p:ph type="sldNum" sz="quarter" idx="11"/>
          </p:nvPr>
        </p:nvSpPr>
        <p:spPr/>
        <p:txBody>
          <a:bodyPr/>
          <a:lstStyle/>
          <a:p>
            <a:fld id="{9F7610A6-6F66-4850-95C4-44F0D47E3297}" type="slidenum">
              <a:rPr lang="zh-CN" altLang="en-US" smtClean="0"/>
              <a:pPr/>
              <a:t>138</a:t>
            </a:fld>
            <a:endParaRPr lang="en-US" altLang="zh-CN"/>
          </a:p>
        </p:txBody>
      </p:sp>
      <p:sp>
        <p:nvSpPr>
          <p:cNvPr id="8" name="矩形 7">
            <a:extLst>
              <a:ext uri="{FF2B5EF4-FFF2-40B4-BE49-F238E27FC236}">
                <a16:creationId xmlns:a16="http://schemas.microsoft.com/office/drawing/2014/main" id="{B2D3E330-02B4-43F0-B5E5-7ED664A10692}"/>
              </a:ext>
            </a:extLst>
          </p:cNvPr>
          <p:cNvSpPr/>
          <p:nvPr/>
        </p:nvSpPr>
        <p:spPr>
          <a:xfrm>
            <a:off x="603795" y="463966"/>
            <a:ext cx="3752181" cy="400110"/>
          </a:xfrm>
          <a:prstGeom prst="rect">
            <a:avLst/>
          </a:prstGeom>
          <a:solidFill>
            <a:srgbClr val="FFFF99"/>
          </a:solidFill>
          <a:effectLst>
            <a:softEdge rad="101600"/>
          </a:effectLst>
        </p:spPr>
        <p:txBody>
          <a:bodyPr wrap="none">
            <a:spAutoFit/>
          </a:bodyPr>
          <a:lstStyle/>
          <a:p>
            <a:r>
              <a:rPr lang="zh-CN" altLang="en-US" sz="2000" i="1" dirty="0">
                <a:solidFill>
                  <a:srgbClr val="0066FF"/>
                </a:solidFill>
              </a:rPr>
              <a:t>TOP 10 Sites for November 2020</a:t>
            </a:r>
          </a:p>
        </p:txBody>
      </p:sp>
      <p:pic>
        <p:nvPicPr>
          <p:cNvPr id="9" name="图片 8">
            <a:extLst>
              <a:ext uri="{FF2B5EF4-FFF2-40B4-BE49-F238E27FC236}">
                <a16:creationId xmlns:a16="http://schemas.microsoft.com/office/drawing/2014/main" id="{BFB9FAB2-52F8-4D33-84A6-7AE4D1B040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0392" y="34344"/>
            <a:ext cx="936104" cy="532931"/>
          </a:xfrm>
          <a:prstGeom prst="rect">
            <a:avLst/>
          </a:prstGeom>
        </p:spPr>
      </p:pic>
      <p:sp>
        <p:nvSpPr>
          <p:cNvPr id="3" name="矩形 2">
            <a:extLst>
              <a:ext uri="{FF2B5EF4-FFF2-40B4-BE49-F238E27FC236}">
                <a16:creationId xmlns:a16="http://schemas.microsoft.com/office/drawing/2014/main" id="{CFF2D5E4-AC2E-4C3B-8504-1191F1E7F984}"/>
              </a:ext>
            </a:extLst>
          </p:cNvPr>
          <p:cNvSpPr/>
          <p:nvPr/>
        </p:nvSpPr>
        <p:spPr>
          <a:xfrm>
            <a:off x="4548962" y="1484784"/>
            <a:ext cx="803425" cy="461665"/>
          </a:xfrm>
          <a:prstGeom prst="rect">
            <a:avLst/>
          </a:prstGeom>
          <a:solidFill>
            <a:srgbClr val="C9FFC9"/>
          </a:solidFill>
          <a:effectLst>
            <a:softEdge rad="127000"/>
          </a:effectLst>
        </p:spPr>
        <p:txBody>
          <a:bodyPr wrap="none">
            <a:spAutoFit/>
          </a:bodyPr>
          <a:lstStyle/>
          <a:p>
            <a:r>
              <a:rPr lang="zh-CN" altLang="en-US" dirty="0">
                <a:solidFill>
                  <a:srgbClr val="008000"/>
                </a:solidFill>
              </a:rPr>
              <a:t>富岳</a:t>
            </a:r>
          </a:p>
        </p:txBody>
      </p:sp>
      <p:sp>
        <p:nvSpPr>
          <p:cNvPr id="5" name="矩形 4">
            <a:extLst>
              <a:ext uri="{FF2B5EF4-FFF2-40B4-BE49-F238E27FC236}">
                <a16:creationId xmlns:a16="http://schemas.microsoft.com/office/drawing/2014/main" id="{954A6D1A-C937-4A9B-A4E6-3BEECAFE3820}"/>
              </a:ext>
            </a:extLst>
          </p:cNvPr>
          <p:cNvSpPr/>
          <p:nvPr/>
        </p:nvSpPr>
        <p:spPr>
          <a:xfrm>
            <a:off x="1728192" y="2959442"/>
            <a:ext cx="5076056" cy="400110"/>
          </a:xfrm>
          <a:prstGeom prst="rect">
            <a:avLst/>
          </a:prstGeom>
          <a:solidFill>
            <a:srgbClr val="FFFF99"/>
          </a:solidFill>
          <a:effectLst>
            <a:softEdge rad="127000"/>
          </a:effectLst>
        </p:spPr>
        <p:txBody>
          <a:bodyPr wrap="square">
            <a:spAutoFit/>
          </a:bodyPr>
          <a:lstStyle/>
          <a:p>
            <a:pPr algn="l"/>
            <a:r>
              <a:rPr lang="zh-CN" altLang="en-US" sz="2000" i="1" dirty="0">
                <a:solidFill>
                  <a:srgbClr val="008000"/>
                </a:solidFill>
              </a:rPr>
              <a:t>美国能源部科学办公室 </a:t>
            </a:r>
            <a:r>
              <a:rPr lang="en-US" altLang="zh-CN" sz="2000" i="1" dirty="0">
                <a:solidFill>
                  <a:srgbClr val="008000"/>
                </a:solidFill>
              </a:rPr>
              <a:t>/</a:t>
            </a:r>
            <a:r>
              <a:rPr lang="zh-CN" altLang="en-US" sz="2000" i="1" dirty="0">
                <a:solidFill>
                  <a:srgbClr val="008000"/>
                </a:solidFill>
              </a:rPr>
              <a:t>橡树岭国家实验室</a:t>
            </a:r>
          </a:p>
        </p:txBody>
      </p:sp>
      <p:sp>
        <p:nvSpPr>
          <p:cNvPr id="10" name="矩形 9">
            <a:extLst>
              <a:ext uri="{FF2B5EF4-FFF2-40B4-BE49-F238E27FC236}">
                <a16:creationId xmlns:a16="http://schemas.microsoft.com/office/drawing/2014/main" id="{20319915-6129-4A51-95BE-3CAE528FB552}"/>
              </a:ext>
            </a:extLst>
          </p:cNvPr>
          <p:cNvSpPr/>
          <p:nvPr/>
        </p:nvSpPr>
        <p:spPr>
          <a:xfrm>
            <a:off x="4562739" y="2500119"/>
            <a:ext cx="803425" cy="461665"/>
          </a:xfrm>
          <a:prstGeom prst="rect">
            <a:avLst/>
          </a:prstGeom>
          <a:solidFill>
            <a:srgbClr val="C9FFC9"/>
          </a:solidFill>
          <a:effectLst>
            <a:softEdge rad="127000"/>
          </a:effectLst>
        </p:spPr>
        <p:txBody>
          <a:bodyPr wrap="none">
            <a:spAutoFit/>
          </a:bodyPr>
          <a:lstStyle/>
          <a:p>
            <a:r>
              <a:rPr lang="zh-CN" altLang="en-US" dirty="0">
                <a:solidFill>
                  <a:srgbClr val="008000"/>
                </a:solidFill>
              </a:rPr>
              <a:t>顶点</a:t>
            </a:r>
          </a:p>
        </p:txBody>
      </p:sp>
      <p:sp>
        <p:nvSpPr>
          <p:cNvPr id="6" name="矩形 5">
            <a:extLst>
              <a:ext uri="{FF2B5EF4-FFF2-40B4-BE49-F238E27FC236}">
                <a16:creationId xmlns:a16="http://schemas.microsoft.com/office/drawing/2014/main" id="{5CAAC52E-37AD-472C-9447-27BEE2F698C7}"/>
              </a:ext>
            </a:extLst>
          </p:cNvPr>
          <p:cNvSpPr/>
          <p:nvPr/>
        </p:nvSpPr>
        <p:spPr>
          <a:xfrm>
            <a:off x="2098928" y="4033676"/>
            <a:ext cx="6534472" cy="400110"/>
          </a:xfrm>
          <a:prstGeom prst="rect">
            <a:avLst/>
          </a:prstGeom>
          <a:solidFill>
            <a:srgbClr val="FFFF99"/>
          </a:solidFill>
          <a:effectLst>
            <a:softEdge rad="127000"/>
          </a:effectLst>
        </p:spPr>
        <p:txBody>
          <a:bodyPr wrap="square">
            <a:spAutoFit/>
          </a:bodyPr>
          <a:lstStyle/>
          <a:p>
            <a:pPr algn="l"/>
            <a:r>
              <a:rPr lang="zh-CN" altLang="en-US" sz="2000" i="1" dirty="0">
                <a:solidFill>
                  <a:srgbClr val="008000"/>
                </a:solidFill>
              </a:rPr>
              <a:t>美国能源部 /国家核安全局 /劳伦斯利弗莫尔国家实验室</a:t>
            </a:r>
          </a:p>
        </p:txBody>
      </p:sp>
      <p:sp>
        <p:nvSpPr>
          <p:cNvPr id="11" name="矩形 10">
            <a:extLst>
              <a:ext uri="{FF2B5EF4-FFF2-40B4-BE49-F238E27FC236}">
                <a16:creationId xmlns:a16="http://schemas.microsoft.com/office/drawing/2014/main" id="{6FA2733C-5E31-45B6-9335-8E8A914A3DFA}"/>
              </a:ext>
            </a:extLst>
          </p:cNvPr>
          <p:cNvSpPr/>
          <p:nvPr/>
        </p:nvSpPr>
        <p:spPr>
          <a:xfrm>
            <a:off x="2826060" y="5993924"/>
            <a:ext cx="1440160" cy="400110"/>
          </a:xfrm>
          <a:prstGeom prst="rect">
            <a:avLst/>
          </a:prstGeom>
          <a:solidFill>
            <a:srgbClr val="FFFF99"/>
          </a:solidFill>
          <a:effectLst>
            <a:softEdge rad="127000"/>
          </a:effectLst>
        </p:spPr>
        <p:txBody>
          <a:bodyPr wrap="square">
            <a:spAutoFit/>
          </a:bodyPr>
          <a:lstStyle/>
          <a:p>
            <a:r>
              <a:rPr lang="en-US" altLang="zh-CN" sz="2000" b="0" i="1" dirty="0">
                <a:solidFill>
                  <a:srgbClr val="0000FF"/>
                </a:solidFill>
              </a:rPr>
              <a:t>AMD</a:t>
            </a:r>
            <a:r>
              <a:rPr lang="zh-CN" altLang="en-US" sz="2000" i="1" dirty="0">
                <a:solidFill>
                  <a:srgbClr val="FF0000"/>
                </a:solidFill>
              </a:rPr>
              <a:t>霄龙</a:t>
            </a:r>
          </a:p>
        </p:txBody>
      </p:sp>
    </p:spTree>
    <p:extLst>
      <p:ext uri="{BB962C8B-B14F-4D97-AF65-F5344CB8AC3E}">
        <p14:creationId xmlns:p14="http://schemas.microsoft.com/office/powerpoint/2010/main" val="69855607"/>
      </p:ext>
    </p:extLst>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56A0DC-3878-4F03-9926-32CA5E0CBB97}"/>
              </a:ext>
            </a:extLst>
          </p:cNvPr>
          <p:cNvSpPr>
            <a:spLocks noGrp="1"/>
          </p:cNvSpPr>
          <p:nvPr>
            <p:ph type="title"/>
          </p:nvPr>
        </p:nvSpPr>
        <p:spPr/>
        <p:txBody>
          <a:bodyPr/>
          <a:lstStyle/>
          <a:p>
            <a:r>
              <a:rPr lang="en-US" altLang="zh-CN" dirty="0"/>
              <a:t>6.5.1</a:t>
            </a:r>
            <a:r>
              <a:rPr lang="en-US" altLang="zh-CN" dirty="0">
                <a:latin typeface="Times New Roman" pitchFamily="18" charset="0"/>
              </a:rPr>
              <a:t>  </a:t>
            </a:r>
            <a:r>
              <a:rPr lang="en-US" altLang="zh-CN" dirty="0"/>
              <a:t>CPU</a:t>
            </a:r>
            <a:r>
              <a:rPr lang="en-US" altLang="zh-CN" dirty="0">
                <a:latin typeface="Times New Roman" pitchFamily="18" charset="0"/>
              </a:rPr>
              <a:t> </a:t>
            </a:r>
            <a:r>
              <a:rPr lang="zh-CN" altLang="en-US" dirty="0"/>
              <a:t>性能测量       </a:t>
            </a:r>
            <a:r>
              <a:rPr lang="en-US" altLang="zh-CN" dirty="0">
                <a:solidFill>
                  <a:srgbClr val="006600"/>
                </a:solidFill>
                <a:ea typeface="黑体" pitchFamily="2" charset="-122"/>
              </a:rPr>
              <a:t>4. </a:t>
            </a:r>
            <a:r>
              <a:rPr lang="en-US" altLang="zh-CN" dirty="0">
                <a:solidFill>
                  <a:srgbClr val="FF6600"/>
                </a:solidFill>
                <a:ea typeface="黑体" pitchFamily="2" charset="-122"/>
              </a:rPr>
              <a:t>FLOPS</a:t>
            </a:r>
            <a:endParaRPr lang="zh-CN" altLang="en-US" dirty="0"/>
          </a:p>
        </p:txBody>
      </p:sp>
      <p:sp>
        <p:nvSpPr>
          <p:cNvPr id="4" name="灯片编号占位符 3">
            <a:extLst>
              <a:ext uri="{FF2B5EF4-FFF2-40B4-BE49-F238E27FC236}">
                <a16:creationId xmlns:a16="http://schemas.microsoft.com/office/drawing/2014/main" id="{32585EFE-01A4-4859-8901-B5CDFA7C2FCD}"/>
              </a:ext>
            </a:extLst>
          </p:cNvPr>
          <p:cNvSpPr>
            <a:spLocks noGrp="1"/>
          </p:cNvSpPr>
          <p:nvPr>
            <p:ph type="sldNum" sz="quarter" idx="11"/>
          </p:nvPr>
        </p:nvSpPr>
        <p:spPr/>
        <p:txBody>
          <a:bodyPr/>
          <a:lstStyle/>
          <a:p>
            <a:fld id="{9F7610A6-6F66-4850-95C4-44F0D47E3297}" type="slidenum">
              <a:rPr lang="zh-CN" altLang="en-US" smtClean="0"/>
              <a:pPr/>
              <a:t>139</a:t>
            </a:fld>
            <a:endParaRPr lang="en-US" altLang="zh-CN"/>
          </a:p>
        </p:txBody>
      </p:sp>
      <p:graphicFrame>
        <p:nvGraphicFramePr>
          <p:cNvPr id="6" name="内容占位符 5">
            <a:extLst>
              <a:ext uri="{FF2B5EF4-FFF2-40B4-BE49-F238E27FC236}">
                <a16:creationId xmlns:a16="http://schemas.microsoft.com/office/drawing/2014/main" id="{A0D0B93F-EE2C-4AA7-B0CC-C854831AA140}"/>
              </a:ext>
            </a:extLst>
          </p:cNvPr>
          <p:cNvGraphicFramePr>
            <a:graphicFrameLocks noGrp="1"/>
          </p:cNvGraphicFramePr>
          <p:nvPr>
            <p:ph idx="1"/>
            <p:extLst>
              <p:ext uri="{D42A27DB-BD31-4B8C-83A1-F6EECF244321}">
                <p14:modId xmlns:p14="http://schemas.microsoft.com/office/powerpoint/2010/main" val="2060357717"/>
              </p:ext>
            </p:extLst>
          </p:nvPr>
        </p:nvGraphicFramePr>
        <p:xfrm>
          <a:off x="71739" y="620688"/>
          <a:ext cx="9000553" cy="6074407"/>
        </p:xfrm>
        <a:graphic>
          <a:graphicData uri="http://schemas.openxmlformats.org/drawingml/2006/table">
            <a:tbl>
              <a:tblPr firstRow="1" firstCol="1" bandRow="1"/>
              <a:tblGrid>
                <a:gridCol w="575617">
                  <a:extLst>
                    <a:ext uri="{9D8B030D-6E8A-4147-A177-3AD203B41FA5}">
                      <a16:colId xmlns:a16="http://schemas.microsoft.com/office/drawing/2014/main" val="3443571042"/>
                    </a:ext>
                  </a:extLst>
                </a:gridCol>
                <a:gridCol w="5112568">
                  <a:extLst>
                    <a:ext uri="{9D8B030D-6E8A-4147-A177-3AD203B41FA5}">
                      <a16:colId xmlns:a16="http://schemas.microsoft.com/office/drawing/2014/main" val="4085589483"/>
                    </a:ext>
                  </a:extLst>
                </a:gridCol>
                <a:gridCol w="936104">
                  <a:extLst>
                    <a:ext uri="{9D8B030D-6E8A-4147-A177-3AD203B41FA5}">
                      <a16:colId xmlns:a16="http://schemas.microsoft.com/office/drawing/2014/main" val="2201061847"/>
                    </a:ext>
                  </a:extLst>
                </a:gridCol>
                <a:gridCol w="792088">
                  <a:extLst>
                    <a:ext uri="{9D8B030D-6E8A-4147-A177-3AD203B41FA5}">
                      <a16:colId xmlns:a16="http://schemas.microsoft.com/office/drawing/2014/main" val="1854257409"/>
                    </a:ext>
                  </a:extLst>
                </a:gridCol>
                <a:gridCol w="936104">
                  <a:extLst>
                    <a:ext uri="{9D8B030D-6E8A-4147-A177-3AD203B41FA5}">
                      <a16:colId xmlns:a16="http://schemas.microsoft.com/office/drawing/2014/main" val="3300389292"/>
                    </a:ext>
                  </a:extLst>
                </a:gridCol>
                <a:gridCol w="648072">
                  <a:extLst>
                    <a:ext uri="{9D8B030D-6E8A-4147-A177-3AD203B41FA5}">
                      <a16:colId xmlns:a16="http://schemas.microsoft.com/office/drawing/2014/main" val="1264195359"/>
                    </a:ext>
                  </a:extLst>
                </a:gridCol>
              </a:tblGrid>
              <a:tr h="96913">
                <a:tc>
                  <a:txBody>
                    <a:bodyPr/>
                    <a:lstStyle/>
                    <a:p>
                      <a:pPr algn="ctr">
                        <a:spcAft>
                          <a:spcPts val="0"/>
                        </a:spcAft>
                      </a:pPr>
                      <a:r>
                        <a:rPr lang="en-US" sz="1600" b="1" i="1" kern="0" dirty="0">
                          <a:solidFill>
                            <a:srgbClr val="000000"/>
                          </a:solidFill>
                          <a:effectLst/>
                          <a:latin typeface="+mn-lt"/>
                          <a:ea typeface="宋体" panose="02010600030101010101" pitchFamily="2" charset="-122"/>
                          <a:cs typeface="宋体" panose="02010600030101010101" pitchFamily="2" charset="-122"/>
                        </a:rPr>
                        <a:t>Rank</a:t>
                      </a:r>
                      <a:endParaRPr lang="zh-CN" sz="1600" i="1" kern="100" dirty="0">
                        <a:effectLst/>
                        <a:latin typeface="+mn-lt"/>
                        <a:ea typeface="宋体" panose="02010600030101010101" pitchFamily="2" charset="-122"/>
                        <a:cs typeface="Times New Roman" panose="02020603050405020304" pitchFamily="18"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i="1" kern="0" dirty="0">
                          <a:solidFill>
                            <a:srgbClr val="000000"/>
                          </a:solidFill>
                          <a:effectLst/>
                          <a:latin typeface="+mn-lt"/>
                          <a:ea typeface="宋体" panose="02010600030101010101" pitchFamily="2" charset="-122"/>
                          <a:cs typeface="宋体" panose="02010600030101010101" pitchFamily="2" charset="-122"/>
                        </a:rPr>
                        <a:t>System</a:t>
                      </a:r>
                      <a:endParaRPr lang="zh-CN" sz="1600" i="1" kern="100" dirty="0">
                        <a:effectLst/>
                        <a:latin typeface="+mn-lt"/>
                        <a:ea typeface="宋体" panose="02010600030101010101" pitchFamily="2" charset="-122"/>
                        <a:cs typeface="Times New Roman" panose="02020603050405020304" pitchFamily="18"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i="1" kern="0" dirty="0">
                          <a:solidFill>
                            <a:srgbClr val="000000"/>
                          </a:solidFill>
                          <a:effectLst/>
                          <a:latin typeface="+mn-lt"/>
                          <a:ea typeface="宋体" panose="02010600030101010101" pitchFamily="2" charset="-122"/>
                          <a:cs typeface="宋体" panose="02010600030101010101" pitchFamily="2" charset="-122"/>
                        </a:rPr>
                        <a:t>Cores</a:t>
                      </a:r>
                      <a:endParaRPr lang="zh-CN" sz="1600" i="1" kern="100" dirty="0">
                        <a:effectLst/>
                        <a:latin typeface="+mn-lt"/>
                        <a:ea typeface="宋体" panose="02010600030101010101" pitchFamily="2" charset="-122"/>
                        <a:cs typeface="Times New Roman" panose="02020603050405020304" pitchFamily="18"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i="1" kern="0" dirty="0" err="1">
                          <a:solidFill>
                            <a:srgbClr val="000000"/>
                          </a:solidFill>
                          <a:effectLst/>
                          <a:latin typeface="+mn-lt"/>
                          <a:ea typeface="宋体" panose="02010600030101010101" pitchFamily="2" charset="-122"/>
                          <a:cs typeface="宋体" panose="02010600030101010101" pitchFamily="2" charset="-122"/>
                        </a:rPr>
                        <a:t>Rmax</a:t>
                      </a:r>
                      <a:r>
                        <a:rPr lang="en-US" sz="1600" b="1" i="1" kern="0" dirty="0">
                          <a:solidFill>
                            <a:srgbClr val="000000"/>
                          </a:solidFill>
                          <a:effectLst/>
                          <a:latin typeface="+mn-lt"/>
                          <a:ea typeface="宋体" panose="02010600030101010101" pitchFamily="2" charset="-122"/>
                          <a:cs typeface="宋体" panose="02010600030101010101" pitchFamily="2" charset="-122"/>
                        </a:rPr>
                        <a:t> </a:t>
                      </a:r>
                      <a:br>
                        <a:rPr lang="en-US" sz="1600" b="1" i="1" kern="0" dirty="0">
                          <a:solidFill>
                            <a:srgbClr val="000000"/>
                          </a:solidFill>
                          <a:effectLst/>
                          <a:latin typeface="+mn-lt"/>
                          <a:ea typeface="宋体" panose="02010600030101010101" pitchFamily="2" charset="-122"/>
                          <a:cs typeface="宋体" panose="02010600030101010101" pitchFamily="2" charset="-122"/>
                        </a:rPr>
                      </a:br>
                      <a:r>
                        <a:rPr lang="en-US" sz="1600" b="1" i="1" kern="0" dirty="0" err="1">
                          <a:solidFill>
                            <a:srgbClr val="CC0099"/>
                          </a:solidFill>
                          <a:effectLst/>
                          <a:latin typeface="+mn-lt"/>
                          <a:ea typeface="宋体" panose="02010600030101010101" pitchFamily="2" charset="-122"/>
                          <a:cs typeface="宋体" panose="02010600030101010101" pitchFamily="2" charset="-122"/>
                        </a:rPr>
                        <a:t>TFlop</a:t>
                      </a:r>
                      <a:r>
                        <a:rPr lang="en-US" sz="1600" b="1" i="1" kern="0" dirty="0">
                          <a:solidFill>
                            <a:srgbClr val="CC0099"/>
                          </a:solidFill>
                          <a:effectLst/>
                          <a:latin typeface="+mn-lt"/>
                          <a:ea typeface="宋体" panose="02010600030101010101" pitchFamily="2" charset="-122"/>
                          <a:cs typeface="宋体" panose="02010600030101010101" pitchFamily="2" charset="-122"/>
                        </a:rPr>
                        <a:t>/s</a:t>
                      </a:r>
                      <a:endParaRPr lang="zh-CN" sz="1600" i="1" kern="100" dirty="0">
                        <a:solidFill>
                          <a:srgbClr val="CC0099"/>
                        </a:solidFill>
                        <a:effectLst/>
                        <a:latin typeface="+mn-lt"/>
                        <a:ea typeface="宋体" panose="02010600030101010101" pitchFamily="2" charset="-122"/>
                        <a:cs typeface="Times New Roman" panose="02020603050405020304" pitchFamily="18"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i="1" kern="0" dirty="0" err="1">
                          <a:solidFill>
                            <a:srgbClr val="000000"/>
                          </a:solidFill>
                          <a:effectLst/>
                          <a:latin typeface="+mn-lt"/>
                          <a:ea typeface="宋体" panose="02010600030101010101" pitchFamily="2" charset="-122"/>
                          <a:cs typeface="宋体" panose="02010600030101010101" pitchFamily="2" charset="-122"/>
                        </a:rPr>
                        <a:t>Rpeak</a:t>
                      </a:r>
                      <a:br>
                        <a:rPr lang="en-US" sz="1600" b="1" i="1" kern="0" dirty="0">
                          <a:solidFill>
                            <a:srgbClr val="000000"/>
                          </a:solidFill>
                          <a:effectLst/>
                          <a:latin typeface="+mn-lt"/>
                          <a:ea typeface="宋体" panose="02010600030101010101" pitchFamily="2" charset="-122"/>
                          <a:cs typeface="宋体" panose="02010600030101010101" pitchFamily="2" charset="-122"/>
                        </a:rPr>
                      </a:br>
                      <a:r>
                        <a:rPr lang="en-US" sz="1600" b="1" i="1" kern="0" dirty="0" err="1">
                          <a:solidFill>
                            <a:srgbClr val="CC0099"/>
                          </a:solidFill>
                          <a:effectLst/>
                          <a:latin typeface="+mn-lt"/>
                          <a:ea typeface="宋体" panose="02010600030101010101" pitchFamily="2" charset="-122"/>
                          <a:cs typeface="宋体" panose="02010600030101010101" pitchFamily="2" charset="-122"/>
                        </a:rPr>
                        <a:t>TFlop</a:t>
                      </a:r>
                      <a:r>
                        <a:rPr lang="en-US" sz="1600" b="1" i="1" kern="0" dirty="0">
                          <a:solidFill>
                            <a:srgbClr val="CC0099"/>
                          </a:solidFill>
                          <a:effectLst/>
                          <a:latin typeface="+mn-lt"/>
                          <a:ea typeface="宋体" panose="02010600030101010101" pitchFamily="2" charset="-122"/>
                          <a:cs typeface="宋体" panose="02010600030101010101" pitchFamily="2" charset="-122"/>
                        </a:rPr>
                        <a:t>/s</a:t>
                      </a:r>
                      <a:endParaRPr lang="zh-CN" sz="1600" i="1" kern="100" dirty="0">
                        <a:solidFill>
                          <a:srgbClr val="CC0099"/>
                        </a:solidFill>
                        <a:effectLst/>
                        <a:latin typeface="+mn-lt"/>
                        <a:ea typeface="宋体" panose="02010600030101010101" pitchFamily="2" charset="-122"/>
                        <a:cs typeface="Times New Roman" panose="02020603050405020304" pitchFamily="18"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i="1" kern="0" dirty="0">
                          <a:solidFill>
                            <a:srgbClr val="000000"/>
                          </a:solidFill>
                          <a:effectLst/>
                          <a:latin typeface="+mn-lt"/>
                          <a:ea typeface="宋体" panose="02010600030101010101" pitchFamily="2" charset="-122"/>
                          <a:cs typeface="宋体" panose="02010600030101010101" pitchFamily="2" charset="-122"/>
                        </a:rPr>
                        <a:t>Power</a:t>
                      </a:r>
                      <a:br>
                        <a:rPr lang="en-US" sz="1600" b="1" i="1" kern="0" dirty="0">
                          <a:solidFill>
                            <a:srgbClr val="000000"/>
                          </a:solidFill>
                          <a:effectLst/>
                          <a:latin typeface="+mn-lt"/>
                          <a:ea typeface="宋体" panose="02010600030101010101" pitchFamily="2" charset="-122"/>
                          <a:cs typeface="宋体" panose="02010600030101010101" pitchFamily="2" charset="-122"/>
                        </a:rPr>
                      </a:br>
                      <a:r>
                        <a:rPr lang="en-US" sz="1600" b="1" i="1" kern="0" dirty="0">
                          <a:solidFill>
                            <a:srgbClr val="CC0099"/>
                          </a:solidFill>
                          <a:effectLst/>
                          <a:latin typeface="+mn-lt"/>
                          <a:ea typeface="宋体" panose="02010600030101010101" pitchFamily="2" charset="-122"/>
                          <a:cs typeface="宋体" panose="02010600030101010101" pitchFamily="2" charset="-122"/>
                        </a:rPr>
                        <a:t>kW</a:t>
                      </a:r>
                      <a:endParaRPr lang="zh-CN" sz="1600" i="1" kern="100" dirty="0">
                        <a:solidFill>
                          <a:srgbClr val="CC0099"/>
                        </a:solidFill>
                        <a:effectLst/>
                        <a:latin typeface="+mn-lt"/>
                        <a:ea typeface="宋体" panose="02010600030101010101" pitchFamily="2" charset="-122"/>
                        <a:cs typeface="Times New Roman" panose="02020603050405020304" pitchFamily="18"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8605628"/>
                  </a:ext>
                </a:extLst>
              </a:tr>
              <a:tr h="1106728">
                <a:tc>
                  <a:txBody>
                    <a:bodyPr/>
                    <a:lstStyle/>
                    <a:p>
                      <a:pPr algn="ctr">
                        <a:spcAft>
                          <a:spcPts val="0"/>
                        </a:spcAft>
                      </a:pPr>
                      <a:r>
                        <a:rPr lang="en-US" sz="1600" kern="0" dirty="0">
                          <a:solidFill>
                            <a:srgbClr val="000000"/>
                          </a:solidFill>
                          <a:effectLst/>
                          <a:latin typeface="+mn-lt"/>
                          <a:ea typeface="宋体" panose="02010600030101010101" pitchFamily="2" charset="-122"/>
                          <a:cs typeface="宋体" panose="02010600030101010101" pitchFamily="2" charset="-122"/>
                        </a:rPr>
                        <a:t>6</a:t>
                      </a:r>
                      <a:endParaRPr lang="zh-CN" sz="1600" kern="100" dirty="0">
                        <a:effectLst/>
                        <a:latin typeface="+mn-lt"/>
                        <a:ea typeface="宋体" panose="02010600030101010101" pitchFamily="2" charset="-122"/>
                        <a:cs typeface="Times New Roman" panose="02020603050405020304" pitchFamily="18"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b="1" i="1" u="none" strike="noStrike" kern="0" dirty="0">
                          <a:solidFill>
                            <a:srgbClr val="000000"/>
                          </a:solidFill>
                          <a:effectLst/>
                          <a:latin typeface="+mn-lt"/>
                          <a:ea typeface="宋体" panose="02010600030101010101" pitchFamily="2" charset="-122"/>
                          <a:cs typeface="宋体" panose="02010600030101010101" pitchFamily="2" charset="-122"/>
                        </a:rPr>
                        <a:t>Tianhe-2A</a:t>
                      </a:r>
                      <a:r>
                        <a:rPr lang="en-US" sz="1600" i="1" u="none" strike="noStrike" kern="0" dirty="0">
                          <a:solidFill>
                            <a:srgbClr val="000000"/>
                          </a:solidFill>
                          <a:effectLst/>
                          <a:latin typeface="+mn-lt"/>
                          <a:ea typeface="宋体" panose="02010600030101010101" pitchFamily="2" charset="-122"/>
                          <a:cs typeface="宋体" panose="02010600030101010101" pitchFamily="2" charset="-122"/>
                        </a:rPr>
                        <a:t> - TH-IVB-FEP Cluster, </a:t>
                      </a:r>
                      <a:r>
                        <a:rPr lang="en-US" sz="1600" i="1" u="none" strike="noStrike" kern="0" dirty="0">
                          <a:solidFill>
                            <a:srgbClr val="FF0000"/>
                          </a:solidFill>
                          <a:effectLst/>
                          <a:latin typeface="+mn-lt"/>
                          <a:ea typeface="宋体" panose="02010600030101010101" pitchFamily="2" charset="-122"/>
                          <a:cs typeface="宋体" panose="02010600030101010101" pitchFamily="2" charset="-122"/>
                        </a:rPr>
                        <a:t>Intel Xeon </a:t>
                      </a:r>
                      <a:r>
                        <a:rPr lang="en-US" sz="1600" i="1" u="none" strike="noStrike" kern="0" dirty="0">
                          <a:solidFill>
                            <a:srgbClr val="000000"/>
                          </a:solidFill>
                          <a:effectLst/>
                          <a:latin typeface="+mn-lt"/>
                          <a:ea typeface="宋体" panose="02010600030101010101" pitchFamily="2" charset="-122"/>
                          <a:cs typeface="宋体" panose="02010600030101010101" pitchFamily="2" charset="-122"/>
                        </a:rPr>
                        <a:t>E5-2692v2 12C 2.2GHz, TH Express-2, Matrix-2000, </a:t>
                      </a:r>
                      <a:r>
                        <a:rPr lang="en-US" sz="1600" i="1" kern="0" dirty="0">
                          <a:solidFill>
                            <a:srgbClr val="000000"/>
                          </a:solidFill>
                          <a:effectLst/>
                          <a:latin typeface="+mn-lt"/>
                          <a:ea typeface="宋体" panose="02010600030101010101" pitchFamily="2" charset="-122"/>
                          <a:cs typeface="宋体" panose="02010600030101010101" pitchFamily="2" charset="-122"/>
                        </a:rPr>
                        <a:t>NUDT</a:t>
                      </a:r>
                      <a:br>
                        <a:rPr lang="en-US" sz="1600" i="1" kern="0" dirty="0">
                          <a:solidFill>
                            <a:srgbClr val="000000"/>
                          </a:solidFill>
                          <a:effectLst/>
                          <a:latin typeface="+mn-lt"/>
                          <a:ea typeface="宋体" panose="02010600030101010101" pitchFamily="2" charset="-122"/>
                          <a:cs typeface="宋体" panose="02010600030101010101" pitchFamily="2" charset="-122"/>
                        </a:rPr>
                      </a:br>
                      <a:r>
                        <a:rPr lang="en-US" sz="1600" i="1" u="none" strike="noStrike" kern="0" dirty="0">
                          <a:solidFill>
                            <a:srgbClr val="000000"/>
                          </a:solidFill>
                          <a:effectLst/>
                          <a:latin typeface="+mn-lt"/>
                          <a:ea typeface="宋体" panose="02010600030101010101" pitchFamily="2" charset="-122"/>
                          <a:cs typeface="宋体" panose="02010600030101010101" pitchFamily="2" charset="-122"/>
                        </a:rPr>
                        <a:t>National Super Computer Center in Guangzhou</a:t>
                      </a:r>
                      <a:br>
                        <a:rPr lang="en-US" sz="1600" i="1" kern="0" dirty="0">
                          <a:solidFill>
                            <a:srgbClr val="000000"/>
                          </a:solidFill>
                          <a:effectLst/>
                          <a:latin typeface="+mn-lt"/>
                          <a:ea typeface="宋体" panose="02010600030101010101" pitchFamily="2" charset="-122"/>
                          <a:cs typeface="宋体" panose="02010600030101010101" pitchFamily="2" charset="-122"/>
                        </a:rPr>
                      </a:br>
                      <a:r>
                        <a:rPr lang="en-US" sz="1600" i="1" kern="0" dirty="0">
                          <a:solidFill>
                            <a:srgbClr val="000000"/>
                          </a:solidFill>
                          <a:effectLst/>
                          <a:latin typeface="+mn-lt"/>
                          <a:ea typeface="宋体" panose="02010600030101010101" pitchFamily="2" charset="-122"/>
                          <a:cs typeface="宋体" panose="02010600030101010101" pitchFamily="2" charset="-122"/>
                        </a:rPr>
                        <a:t>China</a:t>
                      </a:r>
                      <a:endParaRPr lang="zh-CN" sz="1600" i="1" kern="100" dirty="0">
                        <a:effectLst/>
                        <a:latin typeface="+mn-lt"/>
                        <a:ea typeface="宋体" panose="02010600030101010101" pitchFamily="2" charset="-122"/>
                        <a:cs typeface="Times New Roman" panose="02020603050405020304" pitchFamily="18"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0" dirty="0">
                          <a:solidFill>
                            <a:srgbClr val="000000"/>
                          </a:solidFill>
                          <a:effectLst/>
                          <a:latin typeface="+mn-lt"/>
                          <a:ea typeface="宋体" panose="02010600030101010101" pitchFamily="2" charset="-122"/>
                          <a:cs typeface="宋体" panose="02010600030101010101" pitchFamily="2" charset="-122"/>
                        </a:rPr>
                        <a:t>4,981,760</a:t>
                      </a:r>
                      <a:endParaRPr lang="zh-CN" sz="1600" kern="100" dirty="0">
                        <a:effectLst/>
                        <a:latin typeface="+mn-lt"/>
                        <a:ea typeface="宋体" panose="02010600030101010101" pitchFamily="2" charset="-122"/>
                        <a:cs typeface="Times New Roman" panose="02020603050405020304" pitchFamily="18" charset="0"/>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0" dirty="0">
                          <a:solidFill>
                            <a:srgbClr val="000000"/>
                          </a:solidFill>
                          <a:effectLst/>
                          <a:latin typeface="+mn-lt"/>
                          <a:ea typeface="宋体" panose="02010600030101010101" pitchFamily="2" charset="-122"/>
                          <a:cs typeface="宋体" panose="02010600030101010101" pitchFamily="2" charset="-122"/>
                        </a:rPr>
                        <a:t>61,444.5</a:t>
                      </a:r>
                      <a:endParaRPr lang="zh-CN" sz="1600" kern="100" dirty="0">
                        <a:effectLst/>
                        <a:latin typeface="+mn-lt"/>
                        <a:ea typeface="宋体" panose="02010600030101010101" pitchFamily="2" charset="-122"/>
                        <a:cs typeface="Times New Roman" panose="02020603050405020304" pitchFamily="18" charset="0"/>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0" dirty="0">
                          <a:solidFill>
                            <a:srgbClr val="000000"/>
                          </a:solidFill>
                          <a:effectLst/>
                          <a:latin typeface="+mn-lt"/>
                          <a:ea typeface="宋体" panose="02010600030101010101" pitchFamily="2" charset="-122"/>
                          <a:cs typeface="宋体" panose="02010600030101010101" pitchFamily="2" charset="-122"/>
                        </a:rPr>
                        <a:t>100,678.7</a:t>
                      </a:r>
                      <a:endParaRPr lang="zh-CN" sz="1600" kern="100" dirty="0">
                        <a:effectLst/>
                        <a:latin typeface="+mn-lt"/>
                        <a:ea typeface="宋体" panose="02010600030101010101" pitchFamily="2" charset="-122"/>
                        <a:cs typeface="Times New Roman" panose="02020603050405020304" pitchFamily="18" charset="0"/>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0" dirty="0">
                          <a:solidFill>
                            <a:srgbClr val="000000"/>
                          </a:solidFill>
                          <a:effectLst/>
                          <a:latin typeface="+mn-lt"/>
                          <a:ea typeface="宋体" panose="02010600030101010101" pitchFamily="2" charset="-122"/>
                          <a:cs typeface="宋体" panose="02010600030101010101" pitchFamily="2" charset="-122"/>
                        </a:rPr>
                        <a:t>18,482</a:t>
                      </a:r>
                      <a:endParaRPr lang="zh-CN" sz="1600" kern="100" dirty="0">
                        <a:effectLst/>
                        <a:latin typeface="+mn-lt"/>
                        <a:ea typeface="宋体" panose="02010600030101010101" pitchFamily="2" charset="-122"/>
                        <a:cs typeface="Times New Roman" panose="02020603050405020304" pitchFamily="18" charset="0"/>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8840031"/>
                  </a:ext>
                </a:extLst>
              </a:tr>
              <a:tr h="1383410">
                <a:tc>
                  <a:txBody>
                    <a:bodyPr/>
                    <a:lstStyle/>
                    <a:p>
                      <a:pPr algn="ctr">
                        <a:spcAft>
                          <a:spcPts val="0"/>
                        </a:spcAft>
                      </a:pPr>
                      <a:r>
                        <a:rPr lang="en-US" sz="1600" kern="0" dirty="0">
                          <a:solidFill>
                            <a:srgbClr val="000000"/>
                          </a:solidFill>
                          <a:effectLst/>
                          <a:latin typeface="+mn-lt"/>
                          <a:ea typeface="宋体" panose="02010600030101010101" pitchFamily="2" charset="-122"/>
                          <a:cs typeface="宋体" panose="02010600030101010101" pitchFamily="2" charset="-122"/>
                        </a:rPr>
                        <a:t>7</a:t>
                      </a:r>
                      <a:endParaRPr lang="zh-CN" sz="1600" kern="100" dirty="0">
                        <a:effectLst/>
                        <a:latin typeface="+mn-lt"/>
                        <a:ea typeface="宋体" panose="02010600030101010101" pitchFamily="2" charset="-122"/>
                        <a:cs typeface="Times New Roman" panose="02020603050405020304" pitchFamily="18"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b="1" i="1" u="none" strike="noStrike" kern="0" dirty="0">
                          <a:solidFill>
                            <a:srgbClr val="000000"/>
                          </a:solidFill>
                          <a:effectLst/>
                          <a:latin typeface="+mn-lt"/>
                          <a:ea typeface="宋体" panose="02010600030101010101" pitchFamily="2" charset="-122"/>
                          <a:cs typeface="宋体" panose="02010600030101010101" pitchFamily="2" charset="-122"/>
                        </a:rPr>
                        <a:t>JUWELS Booster Module</a:t>
                      </a:r>
                      <a:r>
                        <a:rPr lang="en-US" sz="1600" i="1" u="none" strike="noStrike" kern="0" dirty="0">
                          <a:solidFill>
                            <a:srgbClr val="000000"/>
                          </a:solidFill>
                          <a:effectLst/>
                          <a:latin typeface="+mn-lt"/>
                          <a:ea typeface="宋体" panose="02010600030101010101" pitchFamily="2" charset="-122"/>
                          <a:cs typeface="宋体" panose="02010600030101010101" pitchFamily="2" charset="-122"/>
                        </a:rPr>
                        <a:t> - Bull </a:t>
                      </a:r>
                      <a:r>
                        <a:rPr lang="en-US" sz="1600" i="1" u="none" strike="noStrike" kern="0" dirty="0" err="1">
                          <a:solidFill>
                            <a:srgbClr val="000000"/>
                          </a:solidFill>
                          <a:effectLst/>
                          <a:latin typeface="+mn-lt"/>
                          <a:ea typeface="宋体" panose="02010600030101010101" pitchFamily="2" charset="-122"/>
                          <a:cs typeface="宋体" panose="02010600030101010101" pitchFamily="2" charset="-122"/>
                        </a:rPr>
                        <a:t>Sequana</a:t>
                      </a:r>
                      <a:r>
                        <a:rPr lang="en-US" sz="1600" i="1" u="none" strike="noStrike" kern="0" dirty="0">
                          <a:solidFill>
                            <a:srgbClr val="000000"/>
                          </a:solidFill>
                          <a:effectLst/>
                          <a:latin typeface="+mn-lt"/>
                          <a:ea typeface="宋体" panose="02010600030101010101" pitchFamily="2" charset="-122"/>
                          <a:cs typeface="宋体" panose="02010600030101010101" pitchFamily="2" charset="-122"/>
                        </a:rPr>
                        <a:t> XH2000 , </a:t>
                      </a:r>
                      <a:r>
                        <a:rPr lang="en-US" sz="1600" i="1" u="none" strike="noStrike" kern="0" dirty="0">
                          <a:solidFill>
                            <a:srgbClr val="0000FF"/>
                          </a:solidFill>
                          <a:effectLst/>
                          <a:latin typeface="+mn-lt"/>
                          <a:ea typeface="宋体" panose="02010600030101010101" pitchFamily="2" charset="-122"/>
                          <a:cs typeface="宋体" panose="02010600030101010101" pitchFamily="2" charset="-122"/>
                        </a:rPr>
                        <a:t>AMD</a:t>
                      </a:r>
                      <a:r>
                        <a:rPr lang="en-US" sz="1600" i="1" u="none" strike="noStrike" kern="0" dirty="0">
                          <a:solidFill>
                            <a:srgbClr val="000000"/>
                          </a:solidFill>
                          <a:effectLst/>
                          <a:latin typeface="+mn-lt"/>
                          <a:ea typeface="宋体" panose="02010600030101010101" pitchFamily="2" charset="-122"/>
                          <a:cs typeface="宋体" panose="02010600030101010101" pitchFamily="2" charset="-122"/>
                        </a:rPr>
                        <a:t> </a:t>
                      </a:r>
                      <a:r>
                        <a:rPr lang="en-US" sz="1600" i="1" u="none" strike="noStrike" kern="0" dirty="0">
                          <a:solidFill>
                            <a:srgbClr val="FF0000"/>
                          </a:solidFill>
                          <a:effectLst/>
                          <a:latin typeface="+mn-lt"/>
                          <a:ea typeface="宋体" panose="02010600030101010101" pitchFamily="2" charset="-122"/>
                          <a:cs typeface="宋体" panose="02010600030101010101" pitchFamily="2" charset="-122"/>
                        </a:rPr>
                        <a:t>EPYC 7402 </a:t>
                      </a:r>
                      <a:r>
                        <a:rPr lang="en-US" sz="1600" i="1" u="none" strike="noStrike" kern="0" dirty="0">
                          <a:solidFill>
                            <a:srgbClr val="000000"/>
                          </a:solidFill>
                          <a:effectLst/>
                          <a:latin typeface="+mn-lt"/>
                          <a:ea typeface="宋体" panose="02010600030101010101" pitchFamily="2" charset="-122"/>
                          <a:cs typeface="宋体" panose="02010600030101010101" pitchFamily="2" charset="-122"/>
                        </a:rPr>
                        <a:t>24C 2.8GHz, NVIDIA A100, Mellanox HDR InfiniBand/</a:t>
                      </a:r>
                      <a:r>
                        <a:rPr lang="en-US" sz="1600" i="1" u="none" strike="noStrike" kern="0" dirty="0" err="1">
                          <a:solidFill>
                            <a:srgbClr val="000000"/>
                          </a:solidFill>
                          <a:effectLst/>
                          <a:latin typeface="+mn-lt"/>
                          <a:ea typeface="宋体" panose="02010600030101010101" pitchFamily="2" charset="-122"/>
                          <a:cs typeface="宋体" panose="02010600030101010101" pitchFamily="2" charset="-122"/>
                        </a:rPr>
                        <a:t>ParTec</a:t>
                      </a:r>
                      <a:r>
                        <a:rPr lang="en-US" sz="1600" i="1" u="none" strike="noStrike" kern="0" dirty="0">
                          <a:solidFill>
                            <a:srgbClr val="000000"/>
                          </a:solidFill>
                          <a:effectLst/>
                          <a:latin typeface="+mn-lt"/>
                          <a:ea typeface="宋体" panose="02010600030101010101" pitchFamily="2" charset="-122"/>
                          <a:cs typeface="宋体" panose="02010600030101010101" pitchFamily="2" charset="-122"/>
                        </a:rPr>
                        <a:t> </a:t>
                      </a:r>
                      <a:r>
                        <a:rPr lang="en-US" sz="1600" i="1" u="none" strike="noStrike" kern="0" dirty="0" err="1">
                          <a:solidFill>
                            <a:srgbClr val="000000"/>
                          </a:solidFill>
                          <a:effectLst/>
                          <a:latin typeface="+mn-lt"/>
                          <a:ea typeface="宋体" panose="02010600030101010101" pitchFamily="2" charset="-122"/>
                          <a:cs typeface="宋体" panose="02010600030101010101" pitchFamily="2" charset="-122"/>
                        </a:rPr>
                        <a:t>ParaStation</a:t>
                      </a:r>
                      <a:r>
                        <a:rPr lang="en-US" sz="1600" i="1" u="none" strike="noStrike" kern="0" dirty="0">
                          <a:solidFill>
                            <a:srgbClr val="000000"/>
                          </a:solidFill>
                          <a:effectLst/>
                          <a:latin typeface="+mn-lt"/>
                          <a:ea typeface="宋体" panose="02010600030101010101" pitchFamily="2" charset="-122"/>
                          <a:cs typeface="宋体" panose="02010600030101010101" pitchFamily="2" charset="-122"/>
                        </a:rPr>
                        <a:t> </a:t>
                      </a:r>
                      <a:r>
                        <a:rPr lang="en-US" sz="1600" i="1" u="none" strike="noStrike" kern="0" dirty="0" err="1">
                          <a:solidFill>
                            <a:srgbClr val="000000"/>
                          </a:solidFill>
                          <a:effectLst/>
                          <a:latin typeface="+mn-lt"/>
                          <a:ea typeface="宋体" panose="02010600030101010101" pitchFamily="2" charset="-122"/>
                          <a:cs typeface="宋体" panose="02010600030101010101" pitchFamily="2" charset="-122"/>
                        </a:rPr>
                        <a:t>ClusterSuite</a:t>
                      </a:r>
                      <a:r>
                        <a:rPr lang="en-US" sz="1600" i="1" u="none" strike="noStrike" kern="0" dirty="0">
                          <a:solidFill>
                            <a:srgbClr val="000000"/>
                          </a:solidFill>
                          <a:effectLst/>
                          <a:latin typeface="+mn-lt"/>
                          <a:ea typeface="宋体" panose="02010600030101010101" pitchFamily="2" charset="-122"/>
                          <a:cs typeface="宋体" panose="02010600030101010101" pitchFamily="2" charset="-122"/>
                        </a:rPr>
                        <a:t>, </a:t>
                      </a:r>
                      <a:r>
                        <a:rPr lang="en-US" sz="1600" i="1" kern="0" dirty="0">
                          <a:solidFill>
                            <a:srgbClr val="000000"/>
                          </a:solidFill>
                          <a:effectLst/>
                          <a:latin typeface="+mn-lt"/>
                          <a:ea typeface="宋体" panose="02010600030101010101" pitchFamily="2" charset="-122"/>
                          <a:cs typeface="宋体" panose="02010600030101010101" pitchFamily="2" charset="-122"/>
                        </a:rPr>
                        <a:t>Atos</a:t>
                      </a:r>
                      <a:br>
                        <a:rPr lang="en-US" sz="1600" i="1" kern="0" dirty="0">
                          <a:solidFill>
                            <a:srgbClr val="000000"/>
                          </a:solidFill>
                          <a:effectLst/>
                          <a:latin typeface="+mn-lt"/>
                          <a:ea typeface="宋体" panose="02010600030101010101" pitchFamily="2" charset="-122"/>
                          <a:cs typeface="宋体" panose="02010600030101010101" pitchFamily="2" charset="-122"/>
                        </a:rPr>
                      </a:br>
                      <a:r>
                        <a:rPr lang="en-US" sz="1600" i="1" u="none" strike="noStrike" kern="0" dirty="0" err="1">
                          <a:solidFill>
                            <a:srgbClr val="000000"/>
                          </a:solidFill>
                          <a:effectLst/>
                          <a:latin typeface="+mn-lt"/>
                          <a:ea typeface="宋体" panose="02010600030101010101" pitchFamily="2" charset="-122"/>
                          <a:cs typeface="宋体" panose="02010600030101010101" pitchFamily="2" charset="-122"/>
                        </a:rPr>
                        <a:t>Forschungszentrum</a:t>
                      </a:r>
                      <a:r>
                        <a:rPr lang="en-US" sz="1600" i="1" u="none" strike="noStrike" kern="0" dirty="0">
                          <a:solidFill>
                            <a:srgbClr val="000000"/>
                          </a:solidFill>
                          <a:effectLst/>
                          <a:latin typeface="+mn-lt"/>
                          <a:ea typeface="宋体" panose="02010600030101010101" pitchFamily="2" charset="-122"/>
                          <a:cs typeface="宋体" panose="02010600030101010101" pitchFamily="2" charset="-122"/>
                        </a:rPr>
                        <a:t> </a:t>
                      </a:r>
                      <a:r>
                        <a:rPr lang="en-US" sz="1600" i="1" u="none" strike="noStrike" kern="0" dirty="0" err="1">
                          <a:solidFill>
                            <a:srgbClr val="000000"/>
                          </a:solidFill>
                          <a:effectLst/>
                          <a:latin typeface="+mn-lt"/>
                          <a:ea typeface="宋体" panose="02010600030101010101" pitchFamily="2" charset="-122"/>
                          <a:cs typeface="宋体" panose="02010600030101010101" pitchFamily="2" charset="-122"/>
                        </a:rPr>
                        <a:t>Juelich</a:t>
                      </a:r>
                      <a:r>
                        <a:rPr lang="en-US" sz="1600" i="1" u="none" strike="noStrike" kern="0" dirty="0">
                          <a:solidFill>
                            <a:srgbClr val="000000"/>
                          </a:solidFill>
                          <a:effectLst/>
                          <a:latin typeface="+mn-lt"/>
                          <a:ea typeface="宋体" panose="02010600030101010101" pitchFamily="2" charset="-122"/>
                          <a:cs typeface="宋体" panose="02010600030101010101" pitchFamily="2" charset="-122"/>
                        </a:rPr>
                        <a:t> (FZJ)</a:t>
                      </a:r>
                      <a:br>
                        <a:rPr lang="en-US" sz="1600" i="1" kern="0" dirty="0">
                          <a:solidFill>
                            <a:srgbClr val="000000"/>
                          </a:solidFill>
                          <a:effectLst/>
                          <a:latin typeface="+mn-lt"/>
                          <a:ea typeface="宋体" panose="02010600030101010101" pitchFamily="2" charset="-122"/>
                          <a:cs typeface="宋体" panose="02010600030101010101" pitchFamily="2" charset="-122"/>
                        </a:rPr>
                      </a:br>
                      <a:r>
                        <a:rPr lang="en-US" sz="1600" i="1" kern="0" dirty="0">
                          <a:solidFill>
                            <a:srgbClr val="000000"/>
                          </a:solidFill>
                          <a:effectLst/>
                          <a:latin typeface="+mn-lt"/>
                          <a:ea typeface="宋体" panose="02010600030101010101" pitchFamily="2" charset="-122"/>
                          <a:cs typeface="宋体" panose="02010600030101010101" pitchFamily="2" charset="-122"/>
                        </a:rPr>
                        <a:t>Germany</a:t>
                      </a:r>
                      <a:endParaRPr lang="zh-CN" sz="1600" i="1" kern="100" dirty="0">
                        <a:effectLst/>
                        <a:latin typeface="+mn-lt"/>
                        <a:ea typeface="宋体" panose="02010600030101010101" pitchFamily="2" charset="-122"/>
                        <a:cs typeface="Times New Roman" panose="02020603050405020304" pitchFamily="18"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0" dirty="0">
                          <a:solidFill>
                            <a:srgbClr val="000000"/>
                          </a:solidFill>
                          <a:effectLst/>
                          <a:latin typeface="+mn-lt"/>
                          <a:ea typeface="宋体" panose="02010600030101010101" pitchFamily="2" charset="-122"/>
                          <a:cs typeface="宋体" panose="02010600030101010101" pitchFamily="2" charset="-122"/>
                        </a:rPr>
                        <a:t>449,280</a:t>
                      </a:r>
                      <a:endParaRPr lang="zh-CN" sz="1600" kern="100" dirty="0">
                        <a:effectLst/>
                        <a:latin typeface="+mn-lt"/>
                        <a:ea typeface="宋体" panose="02010600030101010101" pitchFamily="2" charset="-122"/>
                        <a:cs typeface="Times New Roman" panose="02020603050405020304" pitchFamily="18" charset="0"/>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0" dirty="0">
                          <a:solidFill>
                            <a:srgbClr val="000000"/>
                          </a:solidFill>
                          <a:effectLst/>
                          <a:latin typeface="+mn-lt"/>
                          <a:ea typeface="宋体" panose="02010600030101010101" pitchFamily="2" charset="-122"/>
                          <a:cs typeface="宋体" panose="02010600030101010101" pitchFamily="2" charset="-122"/>
                        </a:rPr>
                        <a:t>44,120.0</a:t>
                      </a:r>
                      <a:endParaRPr lang="zh-CN" sz="1600" kern="100" dirty="0">
                        <a:effectLst/>
                        <a:latin typeface="+mn-lt"/>
                        <a:ea typeface="宋体" panose="02010600030101010101" pitchFamily="2" charset="-122"/>
                        <a:cs typeface="Times New Roman" panose="02020603050405020304" pitchFamily="18" charset="0"/>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0" dirty="0">
                          <a:solidFill>
                            <a:srgbClr val="000000"/>
                          </a:solidFill>
                          <a:effectLst/>
                          <a:latin typeface="+mn-lt"/>
                          <a:ea typeface="宋体" panose="02010600030101010101" pitchFamily="2" charset="-122"/>
                          <a:cs typeface="宋体" panose="02010600030101010101" pitchFamily="2" charset="-122"/>
                        </a:rPr>
                        <a:t>70,980.0</a:t>
                      </a:r>
                      <a:endParaRPr lang="zh-CN" sz="1600" kern="100" dirty="0">
                        <a:effectLst/>
                        <a:latin typeface="+mn-lt"/>
                        <a:ea typeface="宋体" panose="02010600030101010101" pitchFamily="2" charset="-122"/>
                        <a:cs typeface="Times New Roman" panose="02020603050405020304" pitchFamily="18" charset="0"/>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0" dirty="0">
                          <a:solidFill>
                            <a:srgbClr val="000000"/>
                          </a:solidFill>
                          <a:effectLst/>
                          <a:latin typeface="+mn-lt"/>
                          <a:ea typeface="宋体" panose="02010600030101010101" pitchFamily="2" charset="-122"/>
                          <a:cs typeface="宋体" panose="02010600030101010101" pitchFamily="2" charset="-122"/>
                        </a:rPr>
                        <a:t>1,764</a:t>
                      </a:r>
                      <a:endParaRPr lang="zh-CN" sz="1600" kern="100" dirty="0">
                        <a:effectLst/>
                        <a:latin typeface="+mn-lt"/>
                        <a:ea typeface="宋体" panose="02010600030101010101" pitchFamily="2" charset="-122"/>
                        <a:cs typeface="Times New Roman" panose="02020603050405020304" pitchFamily="18" charset="0"/>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7523838"/>
                  </a:ext>
                </a:extLst>
              </a:tr>
              <a:tr h="1014501">
                <a:tc>
                  <a:txBody>
                    <a:bodyPr/>
                    <a:lstStyle/>
                    <a:p>
                      <a:pPr algn="ctr">
                        <a:spcAft>
                          <a:spcPts val="0"/>
                        </a:spcAft>
                      </a:pPr>
                      <a:r>
                        <a:rPr lang="en-US" sz="1600" kern="0" dirty="0">
                          <a:solidFill>
                            <a:srgbClr val="000000"/>
                          </a:solidFill>
                          <a:effectLst/>
                          <a:latin typeface="+mn-lt"/>
                          <a:ea typeface="宋体" panose="02010600030101010101" pitchFamily="2" charset="-122"/>
                          <a:cs typeface="宋体" panose="02010600030101010101" pitchFamily="2" charset="-122"/>
                        </a:rPr>
                        <a:t>8</a:t>
                      </a:r>
                      <a:endParaRPr lang="zh-CN" sz="1600" kern="100" dirty="0">
                        <a:effectLst/>
                        <a:latin typeface="+mn-lt"/>
                        <a:ea typeface="宋体" panose="02010600030101010101" pitchFamily="2" charset="-122"/>
                        <a:cs typeface="Times New Roman" panose="02020603050405020304" pitchFamily="18"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b="1" i="1" u="none" strike="noStrike" kern="0" dirty="0">
                          <a:solidFill>
                            <a:srgbClr val="000000"/>
                          </a:solidFill>
                          <a:effectLst/>
                          <a:latin typeface="+mn-lt"/>
                          <a:ea typeface="宋体" panose="02010600030101010101" pitchFamily="2" charset="-122"/>
                          <a:cs typeface="宋体" panose="02010600030101010101" pitchFamily="2" charset="-122"/>
                        </a:rPr>
                        <a:t>HPC5</a:t>
                      </a:r>
                      <a:r>
                        <a:rPr lang="en-US" sz="1600" i="1" u="none" strike="noStrike" kern="0" dirty="0">
                          <a:solidFill>
                            <a:srgbClr val="000000"/>
                          </a:solidFill>
                          <a:effectLst/>
                          <a:latin typeface="+mn-lt"/>
                          <a:ea typeface="宋体" panose="02010600030101010101" pitchFamily="2" charset="-122"/>
                          <a:cs typeface="宋体" panose="02010600030101010101" pitchFamily="2" charset="-122"/>
                        </a:rPr>
                        <a:t> - PowerEdge C4140, </a:t>
                      </a:r>
                      <a:r>
                        <a:rPr lang="en-US" sz="1600" i="1" u="none" strike="noStrike" kern="0" dirty="0">
                          <a:solidFill>
                            <a:srgbClr val="FF0000"/>
                          </a:solidFill>
                          <a:effectLst/>
                          <a:latin typeface="+mn-lt"/>
                          <a:ea typeface="宋体" panose="02010600030101010101" pitchFamily="2" charset="-122"/>
                          <a:cs typeface="宋体" panose="02010600030101010101" pitchFamily="2" charset="-122"/>
                        </a:rPr>
                        <a:t>Xeon Gold </a:t>
                      </a:r>
                      <a:r>
                        <a:rPr lang="en-US" sz="1600" i="1" u="none" strike="noStrike" kern="0" dirty="0">
                          <a:solidFill>
                            <a:srgbClr val="000000"/>
                          </a:solidFill>
                          <a:effectLst/>
                          <a:latin typeface="+mn-lt"/>
                          <a:ea typeface="宋体" panose="02010600030101010101" pitchFamily="2" charset="-122"/>
                          <a:cs typeface="宋体" panose="02010600030101010101" pitchFamily="2" charset="-122"/>
                        </a:rPr>
                        <a:t>6252 24C 2.1GHz, NVIDIA Tesla V100, Mellanox HDR </a:t>
                      </a:r>
                      <a:r>
                        <a:rPr lang="en-US" sz="1600" i="1" u="none" strike="noStrike" kern="0" dirty="0" err="1">
                          <a:solidFill>
                            <a:srgbClr val="000000"/>
                          </a:solidFill>
                          <a:effectLst/>
                          <a:latin typeface="+mn-lt"/>
                          <a:ea typeface="宋体" panose="02010600030101010101" pitchFamily="2" charset="-122"/>
                          <a:cs typeface="宋体" panose="02010600030101010101" pitchFamily="2" charset="-122"/>
                        </a:rPr>
                        <a:t>Infiniband</a:t>
                      </a:r>
                      <a:r>
                        <a:rPr lang="en-US" sz="1600" i="1" u="none" strike="noStrike" kern="0" dirty="0">
                          <a:solidFill>
                            <a:srgbClr val="000000"/>
                          </a:solidFill>
                          <a:effectLst/>
                          <a:latin typeface="+mn-lt"/>
                          <a:ea typeface="宋体" panose="02010600030101010101" pitchFamily="2" charset="-122"/>
                          <a:cs typeface="宋体" panose="02010600030101010101" pitchFamily="2" charset="-122"/>
                        </a:rPr>
                        <a:t>, </a:t>
                      </a:r>
                      <a:r>
                        <a:rPr lang="en-US" sz="1600" i="1" kern="0" dirty="0">
                          <a:solidFill>
                            <a:srgbClr val="0000FF"/>
                          </a:solidFill>
                          <a:effectLst/>
                          <a:latin typeface="+mn-lt"/>
                          <a:ea typeface="宋体" panose="02010600030101010101" pitchFamily="2" charset="-122"/>
                          <a:cs typeface="宋体" panose="02010600030101010101" pitchFamily="2" charset="-122"/>
                        </a:rPr>
                        <a:t>Dell EMC</a:t>
                      </a:r>
                      <a:br>
                        <a:rPr lang="en-US" sz="1600" i="1" kern="0" dirty="0">
                          <a:solidFill>
                            <a:srgbClr val="000000"/>
                          </a:solidFill>
                          <a:effectLst/>
                          <a:latin typeface="+mn-lt"/>
                          <a:ea typeface="宋体" panose="02010600030101010101" pitchFamily="2" charset="-122"/>
                          <a:cs typeface="宋体" panose="02010600030101010101" pitchFamily="2" charset="-122"/>
                        </a:rPr>
                      </a:br>
                      <a:r>
                        <a:rPr lang="en-US" sz="1600" i="1" u="none" strike="noStrike" kern="0" dirty="0">
                          <a:solidFill>
                            <a:srgbClr val="000000"/>
                          </a:solidFill>
                          <a:effectLst/>
                          <a:latin typeface="+mn-lt"/>
                          <a:ea typeface="宋体" panose="02010600030101010101" pitchFamily="2" charset="-122"/>
                          <a:cs typeface="宋体" panose="02010600030101010101" pitchFamily="2" charset="-122"/>
                        </a:rPr>
                        <a:t>Eni S.p.A.</a:t>
                      </a:r>
                      <a:br>
                        <a:rPr lang="en-US" sz="1600" i="1" kern="0" dirty="0">
                          <a:solidFill>
                            <a:srgbClr val="000000"/>
                          </a:solidFill>
                          <a:effectLst/>
                          <a:latin typeface="+mn-lt"/>
                          <a:ea typeface="宋体" panose="02010600030101010101" pitchFamily="2" charset="-122"/>
                          <a:cs typeface="宋体" panose="02010600030101010101" pitchFamily="2" charset="-122"/>
                        </a:rPr>
                      </a:br>
                      <a:r>
                        <a:rPr lang="en-US" sz="1600" i="1" kern="0" dirty="0">
                          <a:solidFill>
                            <a:srgbClr val="000000"/>
                          </a:solidFill>
                          <a:effectLst/>
                          <a:latin typeface="+mn-lt"/>
                          <a:ea typeface="宋体" panose="02010600030101010101" pitchFamily="2" charset="-122"/>
                          <a:cs typeface="宋体" panose="02010600030101010101" pitchFamily="2" charset="-122"/>
                        </a:rPr>
                        <a:t>Italy</a:t>
                      </a:r>
                      <a:endParaRPr lang="zh-CN" sz="1600" i="1" kern="100" dirty="0">
                        <a:effectLst/>
                        <a:latin typeface="+mn-lt"/>
                        <a:ea typeface="宋体" panose="02010600030101010101" pitchFamily="2" charset="-122"/>
                        <a:cs typeface="Times New Roman" panose="02020603050405020304" pitchFamily="18"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0" dirty="0">
                          <a:solidFill>
                            <a:srgbClr val="000000"/>
                          </a:solidFill>
                          <a:effectLst/>
                          <a:latin typeface="+mn-lt"/>
                          <a:ea typeface="宋体" panose="02010600030101010101" pitchFamily="2" charset="-122"/>
                          <a:cs typeface="宋体" panose="02010600030101010101" pitchFamily="2" charset="-122"/>
                        </a:rPr>
                        <a:t>669,760</a:t>
                      </a:r>
                      <a:endParaRPr lang="zh-CN" sz="1600" kern="100" dirty="0">
                        <a:effectLst/>
                        <a:latin typeface="+mn-lt"/>
                        <a:ea typeface="宋体" panose="02010600030101010101" pitchFamily="2" charset="-122"/>
                        <a:cs typeface="Times New Roman" panose="02020603050405020304" pitchFamily="18" charset="0"/>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0" dirty="0">
                          <a:solidFill>
                            <a:srgbClr val="000000"/>
                          </a:solidFill>
                          <a:effectLst/>
                          <a:latin typeface="+mn-lt"/>
                          <a:ea typeface="宋体" panose="02010600030101010101" pitchFamily="2" charset="-122"/>
                          <a:cs typeface="宋体" panose="02010600030101010101" pitchFamily="2" charset="-122"/>
                        </a:rPr>
                        <a:t>35,450.0</a:t>
                      </a:r>
                      <a:endParaRPr lang="zh-CN" sz="1600" kern="100" dirty="0">
                        <a:effectLst/>
                        <a:latin typeface="+mn-lt"/>
                        <a:ea typeface="宋体" panose="02010600030101010101" pitchFamily="2" charset="-122"/>
                        <a:cs typeface="Times New Roman" panose="02020603050405020304" pitchFamily="18" charset="0"/>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0" dirty="0">
                          <a:solidFill>
                            <a:srgbClr val="000000"/>
                          </a:solidFill>
                          <a:effectLst/>
                          <a:latin typeface="+mn-lt"/>
                          <a:ea typeface="宋体" panose="02010600030101010101" pitchFamily="2" charset="-122"/>
                          <a:cs typeface="宋体" panose="02010600030101010101" pitchFamily="2" charset="-122"/>
                        </a:rPr>
                        <a:t>51,720.8</a:t>
                      </a:r>
                      <a:endParaRPr lang="zh-CN" sz="1600" kern="100" dirty="0">
                        <a:effectLst/>
                        <a:latin typeface="+mn-lt"/>
                        <a:ea typeface="宋体" panose="02010600030101010101" pitchFamily="2" charset="-122"/>
                        <a:cs typeface="Times New Roman" panose="02020603050405020304" pitchFamily="18" charset="0"/>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0" dirty="0">
                          <a:solidFill>
                            <a:srgbClr val="000000"/>
                          </a:solidFill>
                          <a:effectLst/>
                          <a:latin typeface="+mn-lt"/>
                          <a:ea typeface="宋体" panose="02010600030101010101" pitchFamily="2" charset="-122"/>
                          <a:cs typeface="宋体" panose="02010600030101010101" pitchFamily="2" charset="-122"/>
                        </a:rPr>
                        <a:t>2,252</a:t>
                      </a:r>
                      <a:endParaRPr lang="zh-CN" sz="1600" kern="100" dirty="0">
                        <a:effectLst/>
                        <a:latin typeface="+mn-lt"/>
                        <a:ea typeface="宋体" panose="02010600030101010101" pitchFamily="2" charset="-122"/>
                        <a:cs typeface="Times New Roman" panose="02020603050405020304" pitchFamily="18" charset="0"/>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9366219"/>
                  </a:ext>
                </a:extLst>
              </a:tr>
              <a:tr h="1106728">
                <a:tc>
                  <a:txBody>
                    <a:bodyPr/>
                    <a:lstStyle/>
                    <a:p>
                      <a:pPr algn="ctr">
                        <a:spcAft>
                          <a:spcPts val="0"/>
                        </a:spcAft>
                      </a:pPr>
                      <a:r>
                        <a:rPr lang="en-US" sz="1600" kern="0" dirty="0">
                          <a:solidFill>
                            <a:srgbClr val="000000"/>
                          </a:solidFill>
                          <a:effectLst/>
                          <a:latin typeface="+mn-lt"/>
                          <a:ea typeface="宋体" panose="02010600030101010101" pitchFamily="2" charset="-122"/>
                          <a:cs typeface="宋体" panose="02010600030101010101" pitchFamily="2" charset="-122"/>
                        </a:rPr>
                        <a:t>9</a:t>
                      </a:r>
                      <a:endParaRPr lang="zh-CN" sz="1600" kern="100" dirty="0">
                        <a:effectLst/>
                        <a:latin typeface="+mn-lt"/>
                        <a:ea typeface="宋体" panose="02010600030101010101" pitchFamily="2" charset="-122"/>
                        <a:cs typeface="Times New Roman" panose="02020603050405020304" pitchFamily="18"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b="1" i="1" u="none" strike="noStrike" kern="0" dirty="0">
                          <a:solidFill>
                            <a:srgbClr val="000000"/>
                          </a:solidFill>
                          <a:effectLst/>
                          <a:latin typeface="+mn-lt"/>
                          <a:ea typeface="宋体" panose="02010600030101010101" pitchFamily="2" charset="-122"/>
                          <a:cs typeface="宋体" panose="02010600030101010101" pitchFamily="2" charset="-122"/>
                        </a:rPr>
                        <a:t>Frontera</a:t>
                      </a:r>
                      <a:r>
                        <a:rPr lang="en-US" sz="1600" i="1" u="none" strike="noStrike" kern="0" dirty="0">
                          <a:solidFill>
                            <a:srgbClr val="000000"/>
                          </a:solidFill>
                          <a:effectLst/>
                          <a:latin typeface="+mn-lt"/>
                          <a:ea typeface="宋体" panose="02010600030101010101" pitchFamily="2" charset="-122"/>
                          <a:cs typeface="宋体" panose="02010600030101010101" pitchFamily="2" charset="-122"/>
                        </a:rPr>
                        <a:t> - Dell C6420, </a:t>
                      </a:r>
                      <a:r>
                        <a:rPr lang="en-US" sz="1600" i="1" u="none" strike="noStrike" kern="0" dirty="0">
                          <a:solidFill>
                            <a:srgbClr val="FF0000"/>
                          </a:solidFill>
                          <a:effectLst/>
                          <a:latin typeface="+mn-lt"/>
                          <a:ea typeface="宋体" panose="02010600030101010101" pitchFamily="2" charset="-122"/>
                          <a:cs typeface="宋体" panose="02010600030101010101" pitchFamily="2" charset="-122"/>
                        </a:rPr>
                        <a:t>Xeon Platinum 8280 </a:t>
                      </a:r>
                      <a:r>
                        <a:rPr lang="en-US" sz="1600" i="1" u="none" strike="noStrike" kern="0" dirty="0">
                          <a:solidFill>
                            <a:srgbClr val="000000"/>
                          </a:solidFill>
                          <a:effectLst/>
                          <a:latin typeface="+mn-lt"/>
                          <a:ea typeface="宋体" panose="02010600030101010101" pitchFamily="2" charset="-122"/>
                          <a:cs typeface="宋体" panose="02010600030101010101" pitchFamily="2" charset="-122"/>
                        </a:rPr>
                        <a:t>28C 2.7GHz, Mellanox InfiniBand HDR, </a:t>
                      </a:r>
                      <a:r>
                        <a:rPr lang="en-US" sz="1600" i="1" kern="0" dirty="0">
                          <a:solidFill>
                            <a:srgbClr val="0000FF"/>
                          </a:solidFill>
                          <a:effectLst/>
                          <a:latin typeface="+mn-lt"/>
                          <a:ea typeface="宋体" panose="02010600030101010101" pitchFamily="2" charset="-122"/>
                          <a:cs typeface="宋体" panose="02010600030101010101" pitchFamily="2" charset="-122"/>
                        </a:rPr>
                        <a:t>Dell EMC</a:t>
                      </a:r>
                      <a:br>
                        <a:rPr lang="en-US" sz="1600" i="1" kern="0" dirty="0">
                          <a:solidFill>
                            <a:srgbClr val="000000"/>
                          </a:solidFill>
                          <a:effectLst/>
                          <a:latin typeface="+mn-lt"/>
                          <a:ea typeface="宋体" panose="02010600030101010101" pitchFamily="2" charset="-122"/>
                          <a:cs typeface="宋体" panose="02010600030101010101" pitchFamily="2" charset="-122"/>
                        </a:rPr>
                      </a:br>
                      <a:r>
                        <a:rPr lang="en-US" sz="1600" i="1" u="none" strike="noStrike" kern="0" dirty="0">
                          <a:solidFill>
                            <a:srgbClr val="000000"/>
                          </a:solidFill>
                          <a:effectLst/>
                          <a:latin typeface="+mn-lt"/>
                          <a:ea typeface="宋体" panose="02010600030101010101" pitchFamily="2" charset="-122"/>
                          <a:cs typeface="宋体" panose="02010600030101010101" pitchFamily="2" charset="-122"/>
                        </a:rPr>
                        <a:t>Texas Advanced Computing Center/Univ. of Texas</a:t>
                      </a:r>
                      <a:br>
                        <a:rPr lang="en-US" sz="1600" i="1" kern="0" dirty="0">
                          <a:solidFill>
                            <a:srgbClr val="000000"/>
                          </a:solidFill>
                          <a:effectLst/>
                          <a:latin typeface="+mn-lt"/>
                          <a:ea typeface="宋体" panose="02010600030101010101" pitchFamily="2" charset="-122"/>
                          <a:cs typeface="宋体" panose="02010600030101010101" pitchFamily="2" charset="-122"/>
                        </a:rPr>
                      </a:br>
                      <a:r>
                        <a:rPr lang="en-US" sz="1600" i="1" kern="0" dirty="0">
                          <a:solidFill>
                            <a:srgbClr val="000000"/>
                          </a:solidFill>
                          <a:effectLst/>
                          <a:latin typeface="+mn-lt"/>
                          <a:ea typeface="宋体" panose="02010600030101010101" pitchFamily="2" charset="-122"/>
                          <a:cs typeface="宋体" panose="02010600030101010101" pitchFamily="2" charset="-122"/>
                        </a:rPr>
                        <a:t>United States</a:t>
                      </a:r>
                      <a:endParaRPr lang="zh-CN" sz="1600" i="1" kern="100" dirty="0">
                        <a:effectLst/>
                        <a:latin typeface="+mn-lt"/>
                        <a:ea typeface="宋体" panose="02010600030101010101" pitchFamily="2" charset="-122"/>
                        <a:cs typeface="Times New Roman" panose="02020603050405020304" pitchFamily="18"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0" dirty="0">
                          <a:solidFill>
                            <a:srgbClr val="000000"/>
                          </a:solidFill>
                          <a:effectLst/>
                          <a:latin typeface="+mn-lt"/>
                          <a:ea typeface="宋体" panose="02010600030101010101" pitchFamily="2" charset="-122"/>
                          <a:cs typeface="宋体" panose="02010600030101010101" pitchFamily="2" charset="-122"/>
                        </a:rPr>
                        <a:t>448,448</a:t>
                      </a:r>
                      <a:endParaRPr lang="zh-CN" sz="1600" kern="100" dirty="0">
                        <a:effectLst/>
                        <a:latin typeface="+mn-lt"/>
                        <a:ea typeface="宋体" panose="02010600030101010101" pitchFamily="2" charset="-122"/>
                        <a:cs typeface="Times New Roman" panose="02020603050405020304" pitchFamily="18" charset="0"/>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0" dirty="0">
                          <a:solidFill>
                            <a:srgbClr val="000000"/>
                          </a:solidFill>
                          <a:effectLst/>
                          <a:latin typeface="+mn-lt"/>
                          <a:ea typeface="宋体" panose="02010600030101010101" pitchFamily="2" charset="-122"/>
                          <a:cs typeface="宋体" panose="02010600030101010101" pitchFamily="2" charset="-122"/>
                        </a:rPr>
                        <a:t>23,516.4</a:t>
                      </a:r>
                      <a:endParaRPr lang="zh-CN" sz="1600" kern="100" dirty="0">
                        <a:effectLst/>
                        <a:latin typeface="+mn-lt"/>
                        <a:ea typeface="宋体" panose="02010600030101010101" pitchFamily="2" charset="-122"/>
                        <a:cs typeface="Times New Roman" panose="02020603050405020304" pitchFamily="18" charset="0"/>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0" dirty="0">
                          <a:solidFill>
                            <a:srgbClr val="000000"/>
                          </a:solidFill>
                          <a:effectLst/>
                          <a:latin typeface="+mn-lt"/>
                          <a:ea typeface="宋体" panose="02010600030101010101" pitchFamily="2" charset="-122"/>
                          <a:cs typeface="宋体" panose="02010600030101010101" pitchFamily="2" charset="-122"/>
                        </a:rPr>
                        <a:t>38,745.9</a:t>
                      </a:r>
                      <a:endParaRPr lang="zh-CN" sz="1600" kern="100" dirty="0">
                        <a:effectLst/>
                        <a:latin typeface="+mn-lt"/>
                        <a:ea typeface="宋体" panose="02010600030101010101" pitchFamily="2" charset="-122"/>
                        <a:cs typeface="Times New Roman" panose="02020603050405020304" pitchFamily="18" charset="0"/>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zh-CN" sz="1600" kern="100" dirty="0">
                        <a:effectLst/>
                        <a:latin typeface="+mn-lt"/>
                        <a:ea typeface="宋体" panose="02010600030101010101" pitchFamily="2" charset="-122"/>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3241557"/>
                  </a:ext>
                </a:extLst>
              </a:tr>
              <a:tr h="922273">
                <a:tc>
                  <a:txBody>
                    <a:bodyPr/>
                    <a:lstStyle/>
                    <a:p>
                      <a:pPr algn="ctr">
                        <a:spcAft>
                          <a:spcPts val="0"/>
                        </a:spcAft>
                      </a:pPr>
                      <a:r>
                        <a:rPr lang="en-US" sz="1600" kern="0" dirty="0">
                          <a:solidFill>
                            <a:srgbClr val="000000"/>
                          </a:solidFill>
                          <a:effectLst/>
                          <a:latin typeface="+mn-lt"/>
                          <a:ea typeface="宋体" panose="02010600030101010101" pitchFamily="2" charset="-122"/>
                          <a:cs typeface="宋体" panose="02010600030101010101" pitchFamily="2" charset="-122"/>
                        </a:rPr>
                        <a:t>10</a:t>
                      </a:r>
                      <a:endParaRPr lang="zh-CN" sz="1600" kern="100" dirty="0">
                        <a:effectLst/>
                        <a:latin typeface="+mn-lt"/>
                        <a:ea typeface="宋体" panose="02010600030101010101" pitchFamily="2" charset="-122"/>
                        <a:cs typeface="Times New Roman" panose="02020603050405020304" pitchFamily="18"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b="1" i="1" u="none" strike="noStrike" kern="0" dirty="0">
                          <a:solidFill>
                            <a:srgbClr val="000000"/>
                          </a:solidFill>
                          <a:effectLst/>
                          <a:latin typeface="+mn-lt"/>
                          <a:ea typeface="宋体" panose="02010600030101010101" pitchFamily="2" charset="-122"/>
                          <a:cs typeface="宋体" panose="02010600030101010101" pitchFamily="2" charset="-122"/>
                        </a:rPr>
                        <a:t>Dammam-7</a:t>
                      </a:r>
                      <a:r>
                        <a:rPr lang="en-US" sz="1600" i="1" u="none" strike="noStrike" kern="0" dirty="0">
                          <a:solidFill>
                            <a:srgbClr val="000000"/>
                          </a:solidFill>
                          <a:effectLst/>
                          <a:latin typeface="+mn-lt"/>
                          <a:ea typeface="宋体" panose="02010600030101010101" pitchFamily="2" charset="-122"/>
                          <a:cs typeface="宋体" panose="02010600030101010101" pitchFamily="2" charset="-122"/>
                        </a:rPr>
                        <a:t> - </a:t>
                      </a:r>
                      <a:r>
                        <a:rPr lang="en-US" sz="1600" i="1" u="none" strike="noStrike" kern="0" dirty="0">
                          <a:solidFill>
                            <a:srgbClr val="0000FF"/>
                          </a:solidFill>
                          <a:effectLst/>
                          <a:latin typeface="+mn-lt"/>
                          <a:ea typeface="宋体" panose="02010600030101010101" pitchFamily="2" charset="-122"/>
                          <a:cs typeface="宋体" panose="02010600030101010101" pitchFamily="2" charset="-122"/>
                        </a:rPr>
                        <a:t>Cray</a:t>
                      </a:r>
                      <a:r>
                        <a:rPr lang="en-US" sz="1600" i="1" u="none" strike="noStrike" kern="0" dirty="0">
                          <a:solidFill>
                            <a:srgbClr val="000000"/>
                          </a:solidFill>
                          <a:effectLst/>
                          <a:latin typeface="+mn-lt"/>
                          <a:ea typeface="宋体" panose="02010600030101010101" pitchFamily="2" charset="-122"/>
                          <a:cs typeface="宋体" panose="02010600030101010101" pitchFamily="2" charset="-122"/>
                        </a:rPr>
                        <a:t> CS-Storm, </a:t>
                      </a:r>
                      <a:r>
                        <a:rPr lang="en-US" sz="1600" i="1" u="none" strike="noStrike" kern="0" dirty="0">
                          <a:solidFill>
                            <a:srgbClr val="FF0000"/>
                          </a:solidFill>
                          <a:effectLst/>
                          <a:latin typeface="+mn-lt"/>
                          <a:ea typeface="宋体" panose="02010600030101010101" pitchFamily="2" charset="-122"/>
                          <a:cs typeface="宋体" panose="02010600030101010101" pitchFamily="2" charset="-122"/>
                        </a:rPr>
                        <a:t>Xeon Gold 6248 </a:t>
                      </a:r>
                      <a:r>
                        <a:rPr lang="en-US" sz="1600" i="1" u="none" strike="noStrike" kern="0" dirty="0">
                          <a:solidFill>
                            <a:srgbClr val="000000"/>
                          </a:solidFill>
                          <a:effectLst/>
                          <a:latin typeface="+mn-lt"/>
                          <a:ea typeface="宋体" panose="02010600030101010101" pitchFamily="2" charset="-122"/>
                          <a:cs typeface="宋体" panose="02010600030101010101" pitchFamily="2" charset="-122"/>
                        </a:rPr>
                        <a:t>20C 2.5GHz, </a:t>
                      </a:r>
                      <a:r>
                        <a:rPr lang="en-US" sz="1600" i="1" u="none" strike="noStrike" kern="0" dirty="0">
                          <a:solidFill>
                            <a:srgbClr val="0000FF"/>
                          </a:solidFill>
                          <a:effectLst/>
                          <a:latin typeface="+mn-lt"/>
                          <a:ea typeface="宋体" panose="02010600030101010101" pitchFamily="2" charset="-122"/>
                          <a:cs typeface="宋体" panose="02010600030101010101" pitchFamily="2" charset="-122"/>
                        </a:rPr>
                        <a:t>NVIDIA</a:t>
                      </a:r>
                      <a:r>
                        <a:rPr lang="en-US" sz="1600" i="1" u="none" strike="noStrike" kern="0" dirty="0">
                          <a:solidFill>
                            <a:srgbClr val="000000"/>
                          </a:solidFill>
                          <a:effectLst/>
                          <a:latin typeface="+mn-lt"/>
                          <a:ea typeface="宋体" panose="02010600030101010101" pitchFamily="2" charset="-122"/>
                          <a:cs typeface="宋体" panose="02010600030101010101" pitchFamily="2" charset="-122"/>
                        </a:rPr>
                        <a:t> Tesla V100 SXM2, InfiniBand HDR 100, </a:t>
                      </a:r>
                      <a:r>
                        <a:rPr lang="en-US" sz="1600" i="1" kern="0" dirty="0">
                          <a:solidFill>
                            <a:srgbClr val="000000"/>
                          </a:solidFill>
                          <a:effectLst/>
                          <a:latin typeface="+mn-lt"/>
                          <a:ea typeface="宋体" panose="02010600030101010101" pitchFamily="2" charset="-122"/>
                          <a:cs typeface="宋体" panose="02010600030101010101" pitchFamily="2" charset="-122"/>
                        </a:rPr>
                        <a:t>HPE</a:t>
                      </a:r>
                      <a:br>
                        <a:rPr lang="en-US" sz="1600" i="1" kern="0" dirty="0">
                          <a:solidFill>
                            <a:srgbClr val="000000"/>
                          </a:solidFill>
                          <a:effectLst/>
                          <a:latin typeface="+mn-lt"/>
                          <a:ea typeface="宋体" panose="02010600030101010101" pitchFamily="2" charset="-122"/>
                          <a:cs typeface="宋体" panose="02010600030101010101" pitchFamily="2" charset="-122"/>
                        </a:rPr>
                      </a:br>
                      <a:r>
                        <a:rPr lang="en-US" sz="1600" i="1" u="none" strike="noStrike" kern="0" dirty="0">
                          <a:solidFill>
                            <a:srgbClr val="000000"/>
                          </a:solidFill>
                          <a:effectLst/>
                          <a:latin typeface="+mn-lt"/>
                          <a:ea typeface="宋体" panose="02010600030101010101" pitchFamily="2" charset="-122"/>
                          <a:cs typeface="宋体" panose="02010600030101010101" pitchFamily="2" charset="-122"/>
                        </a:rPr>
                        <a:t>Saudi Aramco</a:t>
                      </a:r>
                      <a:br>
                        <a:rPr lang="en-US" sz="1600" i="1" kern="0" dirty="0">
                          <a:solidFill>
                            <a:srgbClr val="000000"/>
                          </a:solidFill>
                          <a:effectLst/>
                          <a:latin typeface="+mn-lt"/>
                          <a:ea typeface="宋体" panose="02010600030101010101" pitchFamily="2" charset="-122"/>
                          <a:cs typeface="宋体" panose="02010600030101010101" pitchFamily="2" charset="-122"/>
                        </a:rPr>
                      </a:br>
                      <a:r>
                        <a:rPr lang="en-US" sz="1600" i="1" kern="0" dirty="0">
                          <a:solidFill>
                            <a:srgbClr val="000000"/>
                          </a:solidFill>
                          <a:effectLst/>
                          <a:latin typeface="+mn-lt"/>
                          <a:ea typeface="宋体" panose="02010600030101010101" pitchFamily="2" charset="-122"/>
                          <a:cs typeface="宋体" panose="02010600030101010101" pitchFamily="2" charset="-122"/>
                        </a:rPr>
                        <a:t>Saudi Arabia</a:t>
                      </a:r>
                      <a:endParaRPr lang="zh-CN" sz="1600" i="1" kern="100" dirty="0">
                        <a:effectLst/>
                        <a:latin typeface="+mn-lt"/>
                        <a:ea typeface="宋体" panose="02010600030101010101" pitchFamily="2" charset="-122"/>
                        <a:cs typeface="Times New Roman" panose="02020603050405020304" pitchFamily="18"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0" dirty="0">
                          <a:solidFill>
                            <a:srgbClr val="000000"/>
                          </a:solidFill>
                          <a:effectLst/>
                          <a:latin typeface="+mn-lt"/>
                          <a:ea typeface="宋体" panose="02010600030101010101" pitchFamily="2" charset="-122"/>
                          <a:cs typeface="宋体" panose="02010600030101010101" pitchFamily="2" charset="-122"/>
                        </a:rPr>
                        <a:t>672,520</a:t>
                      </a:r>
                      <a:endParaRPr lang="zh-CN" sz="1600" kern="100" dirty="0">
                        <a:effectLst/>
                        <a:latin typeface="+mn-lt"/>
                        <a:ea typeface="宋体" panose="02010600030101010101" pitchFamily="2" charset="-122"/>
                        <a:cs typeface="Times New Roman" panose="02020603050405020304" pitchFamily="18" charset="0"/>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0" dirty="0">
                          <a:solidFill>
                            <a:srgbClr val="000000"/>
                          </a:solidFill>
                          <a:effectLst/>
                          <a:latin typeface="+mn-lt"/>
                          <a:ea typeface="宋体" panose="02010600030101010101" pitchFamily="2" charset="-122"/>
                          <a:cs typeface="宋体" panose="02010600030101010101" pitchFamily="2" charset="-122"/>
                        </a:rPr>
                        <a:t>22,400.0</a:t>
                      </a:r>
                      <a:endParaRPr lang="zh-CN" sz="1600" kern="100" dirty="0">
                        <a:effectLst/>
                        <a:latin typeface="+mn-lt"/>
                        <a:ea typeface="宋体" panose="02010600030101010101" pitchFamily="2" charset="-122"/>
                        <a:cs typeface="Times New Roman" panose="02020603050405020304" pitchFamily="18" charset="0"/>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600" kern="0" dirty="0">
                          <a:solidFill>
                            <a:srgbClr val="000000"/>
                          </a:solidFill>
                          <a:effectLst/>
                          <a:latin typeface="+mn-lt"/>
                          <a:ea typeface="宋体" panose="02010600030101010101" pitchFamily="2" charset="-122"/>
                          <a:cs typeface="宋体" panose="02010600030101010101" pitchFamily="2" charset="-122"/>
                        </a:rPr>
                        <a:t>55,423.6</a:t>
                      </a:r>
                      <a:endParaRPr lang="zh-CN" sz="1600" kern="100" dirty="0">
                        <a:effectLst/>
                        <a:latin typeface="+mn-lt"/>
                        <a:ea typeface="宋体" panose="02010600030101010101" pitchFamily="2" charset="-122"/>
                        <a:cs typeface="Times New Roman" panose="02020603050405020304" pitchFamily="18" charset="0"/>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endParaRPr lang="zh-CN" sz="1600" kern="100" dirty="0">
                        <a:effectLst/>
                        <a:latin typeface="+mn-lt"/>
                        <a:ea typeface="宋体" panose="02010600030101010101" pitchFamily="2" charset="-122"/>
                      </a:endParaRPr>
                    </a:p>
                  </a:txBody>
                  <a:tcPr marL="36000" marR="360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2898291"/>
                  </a:ext>
                </a:extLst>
              </a:tr>
            </a:tbl>
          </a:graphicData>
        </a:graphic>
      </p:graphicFrame>
      <p:sp>
        <p:nvSpPr>
          <p:cNvPr id="8" name="矩形 7">
            <a:extLst>
              <a:ext uri="{FF2B5EF4-FFF2-40B4-BE49-F238E27FC236}">
                <a16:creationId xmlns:a16="http://schemas.microsoft.com/office/drawing/2014/main" id="{A4439699-21AB-4052-867C-5EF02D6874F5}"/>
              </a:ext>
            </a:extLst>
          </p:cNvPr>
          <p:cNvSpPr/>
          <p:nvPr/>
        </p:nvSpPr>
        <p:spPr>
          <a:xfrm>
            <a:off x="603795" y="463966"/>
            <a:ext cx="3752181" cy="400110"/>
          </a:xfrm>
          <a:prstGeom prst="rect">
            <a:avLst/>
          </a:prstGeom>
          <a:solidFill>
            <a:srgbClr val="FFFF99"/>
          </a:solidFill>
          <a:effectLst>
            <a:softEdge rad="101600"/>
          </a:effectLst>
        </p:spPr>
        <p:txBody>
          <a:bodyPr wrap="none">
            <a:spAutoFit/>
          </a:bodyPr>
          <a:lstStyle/>
          <a:p>
            <a:r>
              <a:rPr lang="zh-CN" altLang="en-US" sz="2000" i="1" dirty="0">
                <a:solidFill>
                  <a:srgbClr val="0066FF"/>
                </a:solidFill>
              </a:rPr>
              <a:t>TOP 10 Sites for November 2020</a:t>
            </a:r>
          </a:p>
        </p:txBody>
      </p:sp>
      <p:pic>
        <p:nvPicPr>
          <p:cNvPr id="12" name="图片 11">
            <a:extLst>
              <a:ext uri="{FF2B5EF4-FFF2-40B4-BE49-F238E27FC236}">
                <a16:creationId xmlns:a16="http://schemas.microsoft.com/office/drawing/2014/main" id="{2BF4506C-8984-474B-A00D-503B1AF7B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0392" y="34344"/>
            <a:ext cx="936104" cy="532931"/>
          </a:xfrm>
          <a:prstGeom prst="rect">
            <a:avLst/>
          </a:prstGeom>
        </p:spPr>
      </p:pic>
      <p:sp>
        <p:nvSpPr>
          <p:cNvPr id="3" name="矩形 2">
            <a:extLst>
              <a:ext uri="{FF2B5EF4-FFF2-40B4-BE49-F238E27FC236}">
                <a16:creationId xmlns:a16="http://schemas.microsoft.com/office/drawing/2014/main" id="{282AE54E-1365-4F55-A32F-BC1DD9D773C3}"/>
              </a:ext>
            </a:extLst>
          </p:cNvPr>
          <p:cNvSpPr/>
          <p:nvPr/>
        </p:nvSpPr>
        <p:spPr>
          <a:xfrm>
            <a:off x="1756577" y="6150019"/>
            <a:ext cx="3023585" cy="400110"/>
          </a:xfrm>
          <a:prstGeom prst="rect">
            <a:avLst/>
          </a:prstGeom>
          <a:solidFill>
            <a:srgbClr val="FFFF99"/>
          </a:solidFill>
          <a:effectLst>
            <a:softEdge rad="127000"/>
          </a:effectLst>
        </p:spPr>
        <p:txBody>
          <a:bodyPr wrap="none">
            <a:spAutoFit/>
          </a:bodyPr>
          <a:lstStyle/>
          <a:p>
            <a:r>
              <a:rPr lang="zh-CN" altLang="en-US" sz="2000" i="1" dirty="0">
                <a:solidFill>
                  <a:srgbClr val="008000"/>
                </a:solidFill>
              </a:rPr>
              <a:t>沙特阿拉伯国家石油公司</a:t>
            </a:r>
          </a:p>
        </p:txBody>
      </p:sp>
      <p:sp>
        <p:nvSpPr>
          <p:cNvPr id="9" name="矩形 8">
            <a:extLst>
              <a:ext uri="{FF2B5EF4-FFF2-40B4-BE49-F238E27FC236}">
                <a16:creationId xmlns:a16="http://schemas.microsoft.com/office/drawing/2014/main" id="{73353F5A-023D-4496-9B90-E7C05EFA3C3F}"/>
              </a:ext>
            </a:extLst>
          </p:cNvPr>
          <p:cNvSpPr/>
          <p:nvPr/>
        </p:nvSpPr>
        <p:spPr>
          <a:xfrm>
            <a:off x="1475468" y="4050696"/>
            <a:ext cx="5022529" cy="400110"/>
          </a:xfrm>
          <a:prstGeom prst="rect">
            <a:avLst/>
          </a:prstGeom>
          <a:solidFill>
            <a:srgbClr val="FFFF99"/>
          </a:solidFill>
          <a:effectLst>
            <a:softEdge rad="127000"/>
          </a:effectLst>
        </p:spPr>
        <p:txBody>
          <a:bodyPr wrap="none">
            <a:spAutoFit/>
          </a:bodyPr>
          <a:lstStyle/>
          <a:p>
            <a:pPr algn="l"/>
            <a:r>
              <a:rPr lang="zh-CN" altLang="en-US" sz="2000" i="1" dirty="0">
                <a:solidFill>
                  <a:srgbClr val="008000"/>
                </a:solidFill>
              </a:rPr>
              <a:t>意大利埃尼集团 </a:t>
            </a:r>
            <a:r>
              <a:rPr lang="en-US" altLang="zh-CN" sz="2000" i="1" dirty="0">
                <a:solidFill>
                  <a:srgbClr val="008000"/>
                </a:solidFill>
              </a:rPr>
              <a:t>, </a:t>
            </a:r>
            <a:r>
              <a:rPr lang="zh-CN" altLang="en-US" sz="2000" i="1" dirty="0">
                <a:solidFill>
                  <a:srgbClr val="008000"/>
                </a:solidFill>
              </a:rPr>
              <a:t>前身是意大利石油总公司</a:t>
            </a:r>
          </a:p>
        </p:txBody>
      </p:sp>
      <p:sp>
        <p:nvSpPr>
          <p:cNvPr id="10" name="矩形 9">
            <a:extLst>
              <a:ext uri="{FF2B5EF4-FFF2-40B4-BE49-F238E27FC236}">
                <a16:creationId xmlns:a16="http://schemas.microsoft.com/office/drawing/2014/main" id="{FD671933-D7B0-41A8-BB90-9372A36F5D03}"/>
              </a:ext>
            </a:extLst>
          </p:cNvPr>
          <p:cNvSpPr/>
          <p:nvPr/>
        </p:nvSpPr>
        <p:spPr>
          <a:xfrm>
            <a:off x="3388619" y="2983450"/>
            <a:ext cx="2507418" cy="400110"/>
          </a:xfrm>
          <a:prstGeom prst="rect">
            <a:avLst/>
          </a:prstGeom>
          <a:solidFill>
            <a:srgbClr val="FFFF99"/>
          </a:solidFill>
          <a:effectLst>
            <a:softEdge rad="127000"/>
          </a:effectLst>
        </p:spPr>
        <p:txBody>
          <a:bodyPr wrap="none">
            <a:spAutoFit/>
          </a:bodyPr>
          <a:lstStyle/>
          <a:p>
            <a:pPr algn="l"/>
            <a:r>
              <a:rPr lang="zh-CN" altLang="en-US" sz="2000" i="1" dirty="0">
                <a:solidFill>
                  <a:srgbClr val="008000"/>
                </a:solidFill>
              </a:rPr>
              <a:t>德国尤利西研究中心</a:t>
            </a:r>
          </a:p>
        </p:txBody>
      </p:sp>
    </p:spTree>
    <p:extLst>
      <p:ext uri="{BB962C8B-B14F-4D97-AF65-F5344CB8AC3E}">
        <p14:creationId xmlns:p14="http://schemas.microsoft.com/office/powerpoint/2010/main" val="382199875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4"/>
          <p:cNvSpPr>
            <a:spLocks noGrp="1"/>
          </p:cNvSpPr>
          <p:nvPr>
            <p:ph type="sldNum" sz="quarter" idx="11"/>
          </p:nvPr>
        </p:nvSpPr>
        <p:spPr/>
        <p:txBody>
          <a:bodyPr/>
          <a:lstStyle/>
          <a:p>
            <a:fld id="{B3AB8D62-306D-4CA4-B52D-3782B3CAF6DE}" type="slidenum">
              <a:rPr lang="zh-CN" altLang="en-US"/>
              <a:pPr/>
              <a:t>14</a:t>
            </a:fld>
            <a:endParaRPr lang="en-US" altLang="zh-CN"/>
          </a:p>
        </p:txBody>
      </p:sp>
      <p:sp>
        <p:nvSpPr>
          <p:cNvPr id="1098754" name="Rectangle 2"/>
          <p:cNvSpPr>
            <a:spLocks noGrp="1" noChangeArrowheads="1"/>
          </p:cNvSpPr>
          <p:nvPr>
            <p:ph type="title"/>
          </p:nvPr>
        </p:nvSpPr>
        <p:spPr/>
        <p:txBody>
          <a:bodyPr/>
          <a:lstStyle/>
          <a:p>
            <a:r>
              <a:rPr lang="en-US" altLang="zh-CN" dirty="0"/>
              <a:t>6.1.4  </a:t>
            </a:r>
            <a:r>
              <a:rPr lang="zh-CN" altLang="en-US" dirty="0"/>
              <a:t>微操作</a:t>
            </a:r>
            <a:endParaRPr lang="zh-CN" altLang="en-US" sz="4000" dirty="0"/>
          </a:p>
        </p:txBody>
      </p:sp>
      <p:sp>
        <p:nvSpPr>
          <p:cNvPr id="1098755" name="Rectangle 3"/>
          <p:cNvSpPr>
            <a:spLocks noGrp="1" noChangeArrowheads="1"/>
          </p:cNvSpPr>
          <p:nvPr>
            <p:ph type="body" idx="1"/>
          </p:nvPr>
        </p:nvSpPr>
        <p:spPr>
          <a:xfrm>
            <a:off x="457200" y="549275"/>
            <a:ext cx="8578850" cy="2374900"/>
          </a:xfrm>
        </p:spPr>
        <p:txBody>
          <a:bodyPr/>
          <a:lstStyle/>
          <a:p>
            <a:pPr>
              <a:spcBef>
                <a:spcPct val="10000"/>
              </a:spcBef>
            </a:pPr>
            <a:r>
              <a:rPr lang="zh-CN" altLang="en-US" dirty="0"/>
              <a:t>在</a:t>
            </a:r>
            <a:r>
              <a:rPr lang="zh-CN" altLang="en-US" dirty="0">
                <a:solidFill>
                  <a:srgbClr val="CC0099"/>
                </a:solidFill>
              </a:rPr>
              <a:t>执行一条指令</a:t>
            </a:r>
            <a:r>
              <a:rPr lang="zh-CN" altLang="en-US" dirty="0"/>
              <a:t>的过程中，由</a:t>
            </a:r>
            <a:r>
              <a:rPr lang="en-US" altLang="zh-CN" dirty="0"/>
              <a:t>CPU</a:t>
            </a:r>
            <a:r>
              <a:rPr lang="zh-CN" altLang="en-US" dirty="0"/>
              <a:t>完成的</a:t>
            </a:r>
            <a:r>
              <a:rPr lang="zh-CN" altLang="en-US" dirty="0">
                <a:solidFill>
                  <a:srgbClr val="C00000"/>
                </a:solidFill>
              </a:rPr>
              <a:t>一组操作</a:t>
            </a:r>
            <a:r>
              <a:rPr lang="zh-CN" altLang="en-US" dirty="0"/>
              <a:t>构成一个</a:t>
            </a:r>
            <a:r>
              <a:rPr lang="zh-CN" altLang="en-US" u="sng" dirty="0">
                <a:solidFill>
                  <a:srgbClr val="FF0066"/>
                </a:solidFill>
              </a:rPr>
              <a:t>指令周期</a:t>
            </a:r>
            <a:r>
              <a:rPr lang="zh-CN" altLang="en-US" dirty="0"/>
              <a:t>（</a:t>
            </a:r>
            <a:r>
              <a:rPr lang="en-US" altLang="zh-CN" dirty="0"/>
              <a:t>Instruction Cycle</a:t>
            </a:r>
            <a:r>
              <a:rPr lang="zh-CN" altLang="en-US" dirty="0"/>
              <a:t>）。</a:t>
            </a:r>
          </a:p>
          <a:p>
            <a:pPr lvl="1">
              <a:spcBef>
                <a:spcPct val="10000"/>
              </a:spcBef>
            </a:pPr>
            <a:r>
              <a:rPr lang="zh-CN" altLang="en-US" sz="2400" dirty="0"/>
              <a:t>取指令</a:t>
            </a:r>
            <a:r>
              <a:rPr lang="zh-CN" altLang="en-US" sz="2400" dirty="0">
                <a:solidFill>
                  <a:srgbClr val="0000FF"/>
                </a:solidFill>
              </a:rPr>
              <a:t>子周期</a:t>
            </a:r>
            <a:r>
              <a:rPr lang="zh-CN" altLang="en-US" sz="2400" dirty="0"/>
              <a:t>（</a:t>
            </a:r>
            <a:r>
              <a:rPr lang="en-US" altLang="zh-CN" sz="2400" dirty="0"/>
              <a:t>Fetch Cycle</a:t>
            </a:r>
            <a:r>
              <a:rPr lang="zh-CN" altLang="en-US" sz="2400" dirty="0"/>
              <a:t>）</a:t>
            </a:r>
          </a:p>
          <a:p>
            <a:pPr lvl="1">
              <a:spcBef>
                <a:spcPct val="10000"/>
              </a:spcBef>
            </a:pPr>
            <a:r>
              <a:rPr lang="zh-CN" altLang="en-US" sz="2400" dirty="0">
                <a:solidFill>
                  <a:srgbClr val="008000"/>
                </a:solidFill>
              </a:rPr>
              <a:t>执行指令</a:t>
            </a:r>
            <a:r>
              <a:rPr lang="zh-CN" altLang="en-US" sz="2400" dirty="0">
                <a:solidFill>
                  <a:srgbClr val="0000FF"/>
                </a:solidFill>
              </a:rPr>
              <a:t>子周期</a:t>
            </a:r>
            <a:r>
              <a:rPr lang="zh-CN" altLang="en-US" sz="2400" dirty="0">
                <a:solidFill>
                  <a:srgbClr val="008000"/>
                </a:solidFill>
              </a:rPr>
              <a:t>（</a:t>
            </a:r>
            <a:r>
              <a:rPr lang="en-US" altLang="zh-CN" sz="2400" dirty="0">
                <a:solidFill>
                  <a:srgbClr val="008000"/>
                </a:solidFill>
              </a:rPr>
              <a:t>Execute Cycle</a:t>
            </a:r>
            <a:r>
              <a:rPr lang="zh-CN" altLang="en-US" sz="2400" dirty="0">
                <a:solidFill>
                  <a:srgbClr val="008000"/>
                </a:solidFill>
              </a:rPr>
              <a:t>）</a:t>
            </a:r>
          </a:p>
          <a:p>
            <a:pPr lvl="1">
              <a:spcBef>
                <a:spcPct val="10000"/>
              </a:spcBef>
            </a:pPr>
            <a:r>
              <a:rPr lang="zh-CN" altLang="en-US" sz="2400" dirty="0"/>
              <a:t>中断</a:t>
            </a:r>
            <a:r>
              <a:rPr lang="zh-CN" altLang="en-US" sz="2400" dirty="0">
                <a:solidFill>
                  <a:srgbClr val="0000FF"/>
                </a:solidFill>
              </a:rPr>
              <a:t>子周期</a:t>
            </a:r>
            <a:r>
              <a:rPr lang="zh-CN" altLang="en-US" sz="2400" dirty="0"/>
              <a:t>（</a:t>
            </a:r>
            <a:r>
              <a:rPr lang="en-US" altLang="zh-CN" sz="2400" dirty="0"/>
              <a:t>Interrupt Cycle</a:t>
            </a:r>
            <a:r>
              <a:rPr lang="zh-CN" altLang="en-US" sz="2400" dirty="0"/>
              <a:t>）</a:t>
            </a:r>
          </a:p>
        </p:txBody>
      </p:sp>
      <p:sp>
        <p:nvSpPr>
          <p:cNvPr id="1098778" name="Text Box 26"/>
          <p:cNvSpPr txBox="1">
            <a:spLocks noChangeAspect="1" noChangeArrowheads="1"/>
          </p:cNvSpPr>
          <p:nvPr/>
        </p:nvSpPr>
        <p:spPr bwMode="auto">
          <a:xfrm>
            <a:off x="1939727" y="3499520"/>
            <a:ext cx="6572312" cy="307777"/>
          </a:xfrm>
          <a:prstGeom prst="rect">
            <a:avLst/>
          </a:prstGeom>
          <a:solidFill>
            <a:srgbClr val="FFFFFF"/>
          </a:solidFill>
          <a:ln w="9525">
            <a:noFill/>
            <a:miter lim="800000"/>
            <a:headEnd/>
            <a:tailEnd/>
          </a:ln>
        </p:spPr>
        <p:txBody>
          <a:bodyPr wrap="none" lIns="0" tIns="0" rIns="0" bIns="0" anchor="ctr">
            <a:spAutoFit/>
          </a:bodyPr>
          <a:lstStyle/>
          <a:p>
            <a:pPr algn="l"/>
            <a:r>
              <a:rPr lang="zh-CN" altLang="en-US" sz="2000" dirty="0"/>
              <a:t>取指子周期        取数子周期      执行子周期        中断子周期</a:t>
            </a:r>
          </a:p>
        </p:txBody>
      </p:sp>
      <p:sp>
        <p:nvSpPr>
          <p:cNvPr id="1098779" name="Text Box 27"/>
          <p:cNvSpPr txBox="1">
            <a:spLocks noChangeAspect="1" noChangeArrowheads="1"/>
          </p:cNvSpPr>
          <p:nvPr/>
        </p:nvSpPr>
        <p:spPr bwMode="auto">
          <a:xfrm>
            <a:off x="323528" y="5858688"/>
            <a:ext cx="1852165" cy="738664"/>
          </a:xfrm>
          <a:prstGeom prst="rect">
            <a:avLst/>
          </a:prstGeom>
          <a:solidFill>
            <a:srgbClr val="FFFFFF"/>
          </a:solidFill>
          <a:ln w="9525">
            <a:noFill/>
            <a:miter lim="800000"/>
            <a:headEnd/>
            <a:tailEnd/>
          </a:ln>
        </p:spPr>
        <p:txBody>
          <a:bodyPr wrap="square" lIns="0" tIns="0" rIns="0" bIns="0" anchor="ctr">
            <a:spAutoFit/>
          </a:bodyPr>
          <a:lstStyle/>
          <a:p>
            <a:r>
              <a:rPr lang="zh-CN" altLang="en-US" dirty="0">
                <a:solidFill>
                  <a:schemeClr val="bg2"/>
                </a:solidFill>
              </a:rPr>
              <a:t>指令周期及</a:t>
            </a:r>
            <a:br>
              <a:rPr lang="en-US" altLang="zh-CN" dirty="0">
                <a:solidFill>
                  <a:schemeClr val="bg2"/>
                </a:solidFill>
              </a:rPr>
            </a:br>
            <a:r>
              <a:rPr lang="en-US" altLang="zh-CN" dirty="0">
                <a:solidFill>
                  <a:schemeClr val="bg2"/>
                </a:solidFill>
              </a:rPr>
              <a:t>CPU</a:t>
            </a:r>
            <a:r>
              <a:rPr lang="zh-CN" altLang="en-US" dirty="0">
                <a:solidFill>
                  <a:schemeClr val="bg2"/>
                </a:solidFill>
              </a:rPr>
              <a:t>操作</a:t>
            </a:r>
          </a:p>
        </p:txBody>
      </p:sp>
      <p:grpSp>
        <p:nvGrpSpPr>
          <p:cNvPr id="8" name="组合 7">
            <a:extLst>
              <a:ext uri="{FF2B5EF4-FFF2-40B4-BE49-F238E27FC236}">
                <a16:creationId xmlns:a16="http://schemas.microsoft.com/office/drawing/2014/main" id="{106051F3-5645-4B82-AB50-9721148B5ABD}"/>
              </a:ext>
            </a:extLst>
          </p:cNvPr>
          <p:cNvGrpSpPr/>
          <p:nvPr/>
        </p:nvGrpSpPr>
        <p:grpSpPr>
          <a:xfrm>
            <a:off x="539552" y="3877245"/>
            <a:ext cx="8135937" cy="2448843"/>
            <a:chOff x="684213" y="3500437"/>
            <a:chExt cx="8135937" cy="2448843"/>
          </a:xfrm>
        </p:grpSpPr>
        <p:sp>
          <p:nvSpPr>
            <p:cNvPr id="1098781" name="Text Box 29"/>
            <p:cNvSpPr txBox="1">
              <a:spLocks noChangeAspect="1" noChangeArrowheads="1"/>
            </p:cNvSpPr>
            <p:nvPr/>
          </p:nvSpPr>
          <p:spPr bwMode="auto">
            <a:xfrm>
              <a:off x="2336800" y="4354513"/>
              <a:ext cx="890587" cy="944563"/>
            </a:xfrm>
            <a:prstGeom prst="rect">
              <a:avLst/>
            </a:prstGeom>
            <a:solidFill>
              <a:srgbClr val="FFFF99"/>
            </a:solidFill>
            <a:ln w="38100">
              <a:solidFill>
                <a:srgbClr val="000000"/>
              </a:solidFill>
              <a:miter lim="800000"/>
              <a:headEnd/>
              <a:tailEnd/>
            </a:ln>
          </p:spPr>
          <p:txBody>
            <a:bodyPr lIns="0" tIns="0" rIns="0" bIns="0" anchor="ctr"/>
            <a:lstStyle/>
            <a:p>
              <a:pPr>
                <a:spcBef>
                  <a:spcPts val="463"/>
                </a:spcBef>
              </a:pPr>
              <a:r>
                <a:rPr lang="zh-CN" altLang="en-US" sz="2000">
                  <a:latin typeface="Arial" charset="0"/>
                </a:rPr>
                <a:t>取下条</a:t>
              </a:r>
            </a:p>
            <a:p>
              <a:r>
                <a:rPr lang="zh-CN" altLang="en-US" sz="2000">
                  <a:latin typeface="Arial" charset="0"/>
                </a:rPr>
                <a:t>指令</a:t>
              </a:r>
              <a:endParaRPr lang="zh-CN" altLang="en-US" sz="2000"/>
            </a:p>
          </p:txBody>
        </p:sp>
        <p:sp>
          <p:nvSpPr>
            <p:cNvPr id="1098782" name="Line 30"/>
            <p:cNvSpPr>
              <a:spLocks noChangeAspect="1" noChangeShapeType="1"/>
            </p:cNvSpPr>
            <p:nvPr/>
          </p:nvSpPr>
          <p:spPr bwMode="auto">
            <a:xfrm flipH="1">
              <a:off x="5006975" y="4732338"/>
              <a:ext cx="763587" cy="0"/>
            </a:xfrm>
            <a:prstGeom prst="line">
              <a:avLst/>
            </a:prstGeom>
            <a:noFill/>
            <a:ln w="57150">
              <a:solidFill>
                <a:srgbClr val="000000"/>
              </a:solidFill>
              <a:round/>
              <a:headEnd type="triangle" w="med" len="med"/>
              <a:tailEnd/>
            </a:ln>
          </p:spPr>
          <p:txBody>
            <a:bodyPr anchor="ctr"/>
            <a:lstStyle/>
            <a:p>
              <a:endParaRPr lang="zh-CN" altLang="en-US"/>
            </a:p>
          </p:txBody>
        </p:sp>
        <p:sp>
          <p:nvSpPr>
            <p:cNvPr id="1098783" name="Text Box 31"/>
            <p:cNvSpPr txBox="1">
              <a:spLocks noChangeAspect="1" noChangeArrowheads="1"/>
            </p:cNvSpPr>
            <p:nvPr/>
          </p:nvSpPr>
          <p:spPr bwMode="auto">
            <a:xfrm>
              <a:off x="6732588" y="4827588"/>
              <a:ext cx="511175" cy="488950"/>
            </a:xfrm>
            <a:prstGeom prst="rect">
              <a:avLst/>
            </a:prstGeom>
            <a:noFill/>
            <a:ln w="9525">
              <a:noFill/>
              <a:miter lim="800000"/>
              <a:headEnd/>
              <a:tailEnd/>
            </a:ln>
          </p:spPr>
          <p:txBody>
            <a:bodyPr wrap="none" lIns="0" tIns="0" rIns="0" bIns="0" anchor="ctr">
              <a:spAutoFit/>
            </a:bodyPr>
            <a:lstStyle/>
            <a:p>
              <a:pPr algn="just">
                <a:lnSpc>
                  <a:spcPct val="80000"/>
                </a:lnSpc>
              </a:pPr>
              <a:r>
                <a:rPr lang="zh-CN" altLang="en-US" sz="2000"/>
                <a:t>中断</a:t>
              </a:r>
            </a:p>
            <a:p>
              <a:pPr algn="just">
                <a:lnSpc>
                  <a:spcPct val="80000"/>
                </a:lnSpc>
              </a:pPr>
              <a:r>
                <a:rPr lang="zh-CN" altLang="en-US" sz="2000"/>
                <a:t>允许</a:t>
              </a:r>
            </a:p>
          </p:txBody>
        </p:sp>
        <p:sp>
          <p:nvSpPr>
            <p:cNvPr id="1098784" name="Text Box 32"/>
            <p:cNvSpPr txBox="1">
              <a:spLocks noChangeAspect="1" noChangeArrowheads="1"/>
            </p:cNvSpPr>
            <p:nvPr/>
          </p:nvSpPr>
          <p:spPr bwMode="auto">
            <a:xfrm>
              <a:off x="5770563" y="4354513"/>
              <a:ext cx="889000" cy="944563"/>
            </a:xfrm>
            <a:prstGeom prst="rect">
              <a:avLst/>
            </a:prstGeom>
            <a:solidFill>
              <a:srgbClr val="FFFF99"/>
            </a:solidFill>
            <a:ln w="38100">
              <a:solidFill>
                <a:srgbClr val="000000"/>
              </a:solidFill>
              <a:miter lim="800000"/>
              <a:headEnd/>
              <a:tailEnd/>
            </a:ln>
          </p:spPr>
          <p:txBody>
            <a:bodyPr tIns="0" bIns="0" anchor="ctr"/>
            <a:lstStyle/>
            <a:p>
              <a:pPr>
                <a:spcBef>
                  <a:spcPts val="463"/>
                </a:spcBef>
              </a:pPr>
              <a:r>
                <a:rPr lang="zh-CN" altLang="en-US" sz="2000">
                  <a:latin typeface="Arial" charset="0"/>
                </a:rPr>
                <a:t>执行</a:t>
              </a:r>
            </a:p>
            <a:p>
              <a:r>
                <a:rPr lang="zh-CN" altLang="en-US" sz="2000">
                  <a:latin typeface="Arial" charset="0"/>
                </a:rPr>
                <a:t>指令</a:t>
              </a:r>
              <a:endParaRPr lang="zh-CN" altLang="en-US" sz="2000"/>
            </a:p>
          </p:txBody>
        </p:sp>
        <p:sp>
          <p:nvSpPr>
            <p:cNvPr id="1098785" name="Text Box 33"/>
            <p:cNvSpPr txBox="1">
              <a:spLocks noChangeAspect="1" noChangeArrowheads="1"/>
            </p:cNvSpPr>
            <p:nvPr/>
          </p:nvSpPr>
          <p:spPr bwMode="auto">
            <a:xfrm>
              <a:off x="7423150" y="4354513"/>
              <a:ext cx="1397000" cy="944563"/>
            </a:xfrm>
            <a:prstGeom prst="rect">
              <a:avLst/>
            </a:prstGeom>
            <a:solidFill>
              <a:srgbClr val="FFFF99"/>
            </a:solidFill>
            <a:ln w="38100">
              <a:solidFill>
                <a:srgbClr val="000000"/>
              </a:solidFill>
              <a:miter lim="800000"/>
              <a:headEnd/>
              <a:tailEnd/>
            </a:ln>
          </p:spPr>
          <p:txBody>
            <a:bodyPr lIns="0" tIns="0" rIns="0" bIns="0" anchor="ctr"/>
            <a:lstStyle/>
            <a:p>
              <a:pPr>
                <a:spcBef>
                  <a:spcPts val="463"/>
                </a:spcBef>
              </a:pPr>
              <a:r>
                <a:rPr lang="zh-CN" altLang="en-US" sz="2000">
                  <a:latin typeface="Arial" charset="0"/>
                </a:rPr>
                <a:t>检查中断</a:t>
              </a:r>
            </a:p>
            <a:p>
              <a:r>
                <a:rPr lang="zh-CN" altLang="en-US" sz="2000">
                  <a:latin typeface="Arial" charset="0"/>
                </a:rPr>
                <a:t>处理中断</a:t>
              </a:r>
              <a:endParaRPr lang="zh-CN" altLang="en-US" sz="2000"/>
            </a:p>
          </p:txBody>
        </p:sp>
        <p:sp>
          <p:nvSpPr>
            <p:cNvPr id="1098786" name="Line 34"/>
            <p:cNvSpPr>
              <a:spLocks noChangeAspect="1" noChangeShapeType="1"/>
            </p:cNvSpPr>
            <p:nvPr/>
          </p:nvSpPr>
          <p:spPr bwMode="auto">
            <a:xfrm flipH="1" flipV="1">
              <a:off x="1701800" y="4732338"/>
              <a:ext cx="635000" cy="0"/>
            </a:xfrm>
            <a:prstGeom prst="line">
              <a:avLst/>
            </a:prstGeom>
            <a:noFill/>
            <a:ln w="57150">
              <a:solidFill>
                <a:srgbClr val="000000"/>
              </a:solidFill>
              <a:round/>
              <a:headEnd type="triangle" w="med" len="med"/>
              <a:tailEnd/>
            </a:ln>
          </p:spPr>
          <p:txBody>
            <a:bodyPr anchor="ctr"/>
            <a:lstStyle/>
            <a:p>
              <a:endParaRPr lang="zh-CN" altLang="en-US"/>
            </a:p>
          </p:txBody>
        </p:sp>
        <p:sp>
          <p:nvSpPr>
            <p:cNvPr id="1098787" name="Line 35"/>
            <p:cNvSpPr>
              <a:spLocks noChangeAspect="1" noChangeShapeType="1"/>
            </p:cNvSpPr>
            <p:nvPr/>
          </p:nvSpPr>
          <p:spPr bwMode="auto">
            <a:xfrm>
              <a:off x="2717800" y="3787776"/>
              <a:ext cx="3560762" cy="0"/>
            </a:xfrm>
            <a:prstGeom prst="line">
              <a:avLst/>
            </a:prstGeom>
            <a:noFill/>
            <a:ln w="57150">
              <a:solidFill>
                <a:srgbClr val="000000"/>
              </a:solidFill>
              <a:round/>
              <a:headEnd type="triangle" w="med" len="med"/>
              <a:tailEnd/>
            </a:ln>
          </p:spPr>
          <p:txBody>
            <a:bodyPr anchor="ctr"/>
            <a:lstStyle/>
            <a:p>
              <a:endParaRPr lang="zh-CN" altLang="en-US"/>
            </a:p>
          </p:txBody>
        </p:sp>
        <p:sp>
          <p:nvSpPr>
            <p:cNvPr id="1098788" name="Line 36"/>
            <p:cNvSpPr>
              <a:spLocks noChangeAspect="1" noChangeShapeType="1"/>
            </p:cNvSpPr>
            <p:nvPr/>
          </p:nvSpPr>
          <p:spPr bwMode="auto">
            <a:xfrm rot="5400000" flipH="1">
              <a:off x="2289968" y="3928269"/>
              <a:ext cx="855664" cy="0"/>
            </a:xfrm>
            <a:prstGeom prst="line">
              <a:avLst/>
            </a:prstGeom>
            <a:noFill/>
            <a:ln w="57150">
              <a:solidFill>
                <a:srgbClr val="000000"/>
              </a:solidFill>
              <a:round/>
              <a:headEnd type="triangle" w="med" len="med"/>
              <a:tailEnd/>
            </a:ln>
          </p:spPr>
          <p:txBody>
            <a:bodyPr anchor="ctr"/>
            <a:lstStyle/>
            <a:p>
              <a:endParaRPr lang="zh-CN" altLang="en-US"/>
            </a:p>
          </p:txBody>
        </p:sp>
        <p:sp>
          <p:nvSpPr>
            <p:cNvPr id="1098789" name="Line 37"/>
            <p:cNvSpPr>
              <a:spLocks noChangeAspect="1" noChangeShapeType="1"/>
            </p:cNvSpPr>
            <p:nvPr/>
          </p:nvSpPr>
          <p:spPr bwMode="auto">
            <a:xfrm flipH="1" flipV="1">
              <a:off x="6659563" y="4732338"/>
              <a:ext cx="763587" cy="0"/>
            </a:xfrm>
            <a:prstGeom prst="line">
              <a:avLst/>
            </a:prstGeom>
            <a:noFill/>
            <a:ln w="57150">
              <a:solidFill>
                <a:srgbClr val="000000"/>
              </a:solidFill>
              <a:round/>
              <a:headEnd type="triangle" w="med" len="med"/>
              <a:tailEnd/>
            </a:ln>
          </p:spPr>
          <p:txBody>
            <a:bodyPr anchor="ctr"/>
            <a:lstStyle/>
            <a:p>
              <a:endParaRPr lang="zh-CN" altLang="en-US"/>
            </a:p>
          </p:txBody>
        </p:sp>
        <p:sp>
          <p:nvSpPr>
            <p:cNvPr id="1098790" name="Text Box 38"/>
            <p:cNvSpPr txBox="1">
              <a:spLocks noChangeAspect="1" noChangeArrowheads="1"/>
            </p:cNvSpPr>
            <p:nvPr/>
          </p:nvSpPr>
          <p:spPr bwMode="auto">
            <a:xfrm>
              <a:off x="6372225" y="3805238"/>
              <a:ext cx="511175" cy="488950"/>
            </a:xfrm>
            <a:prstGeom prst="rect">
              <a:avLst/>
            </a:prstGeom>
            <a:noFill/>
            <a:ln w="9525">
              <a:noFill/>
              <a:miter lim="800000"/>
              <a:headEnd/>
              <a:tailEnd/>
            </a:ln>
          </p:spPr>
          <p:txBody>
            <a:bodyPr wrap="none" lIns="0" tIns="0" rIns="0" bIns="0" anchor="ctr">
              <a:spAutoFit/>
            </a:bodyPr>
            <a:lstStyle/>
            <a:p>
              <a:pPr algn="just">
                <a:lnSpc>
                  <a:spcPct val="80000"/>
                </a:lnSpc>
              </a:pPr>
              <a:r>
                <a:rPr lang="zh-CN" altLang="en-US" sz="2000"/>
                <a:t>中断</a:t>
              </a:r>
            </a:p>
            <a:p>
              <a:pPr algn="just">
                <a:lnSpc>
                  <a:spcPct val="80000"/>
                </a:lnSpc>
              </a:pPr>
              <a:r>
                <a:rPr lang="zh-CN" altLang="en-US" sz="2000"/>
                <a:t>禁止</a:t>
              </a:r>
            </a:p>
          </p:txBody>
        </p:sp>
        <p:sp>
          <p:nvSpPr>
            <p:cNvPr id="1098792" name="AutoShape 40"/>
            <p:cNvSpPr>
              <a:spLocks noChangeAspect="1" noChangeArrowheads="1"/>
            </p:cNvSpPr>
            <p:nvPr/>
          </p:nvSpPr>
          <p:spPr bwMode="auto">
            <a:xfrm>
              <a:off x="684213" y="4543426"/>
              <a:ext cx="1017587" cy="376238"/>
            </a:xfrm>
            <a:prstGeom prst="flowChartTerminator">
              <a:avLst/>
            </a:prstGeom>
            <a:solidFill>
              <a:srgbClr val="FFFF99"/>
            </a:solidFill>
            <a:ln w="38100">
              <a:solidFill>
                <a:srgbClr val="000000"/>
              </a:solidFill>
              <a:miter lim="800000"/>
              <a:headEnd/>
              <a:tailEnd/>
            </a:ln>
          </p:spPr>
          <p:txBody>
            <a:bodyPr anchor="ctr"/>
            <a:lstStyle/>
            <a:p>
              <a:endParaRPr lang="zh-CN" altLang="en-US"/>
            </a:p>
          </p:txBody>
        </p:sp>
        <p:sp>
          <p:nvSpPr>
            <p:cNvPr id="1098793" name="Text Box 41"/>
            <p:cNvSpPr txBox="1">
              <a:spLocks noChangeAspect="1" noChangeArrowheads="1"/>
            </p:cNvSpPr>
            <p:nvPr/>
          </p:nvSpPr>
          <p:spPr bwMode="auto">
            <a:xfrm>
              <a:off x="938213" y="4564063"/>
              <a:ext cx="511175" cy="304800"/>
            </a:xfrm>
            <a:prstGeom prst="rect">
              <a:avLst/>
            </a:prstGeom>
            <a:noFill/>
            <a:ln w="38100">
              <a:noFill/>
              <a:miter lim="800000"/>
              <a:headEnd/>
              <a:tailEnd/>
            </a:ln>
          </p:spPr>
          <p:txBody>
            <a:bodyPr wrap="none" lIns="0" tIns="0" rIns="0" bIns="0" anchor="ctr">
              <a:spAutoFit/>
            </a:bodyPr>
            <a:lstStyle/>
            <a:p>
              <a:pPr algn="just"/>
              <a:r>
                <a:rPr lang="zh-CN" altLang="en-US" sz="2000"/>
                <a:t>开始</a:t>
              </a:r>
            </a:p>
          </p:txBody>
        </p:sp>
        <p:sp>
          <p:nvSpPr>
            <p:cNvPr id="1098794" name="Line 42"/>
            <p:cNvSpPr>
              <a:spLocks noChangeAspect="1" noChangeShapeType="1"/>
            </p:cNvSpPr>
            <p:nvPr/>
          </p:nvSpPr>
          <p:spPr bwMode="auto">
            <a:xfrm flipV="1">
              <a:off x="2717800" y="3501008"/>
              <a:ext cx="5467350" cy="0"/>
            </a:xfrm>
            <a:prstGeom prst="line">
              <a:avLst/>
            </a:prstGeom>
            <a:noFill/>
            <a:ln w="57150">
              <a:solidFill>
                <a:srgbClr val="000000"/>
              </a:solidFill>
              <a:round/>
              <a:headEnd/>
              <a:tailEnd/>
            </a:ln>
          </p:spPr>
          <p:txBody>
            <a:bodyPr anchor="ctr"/>
            <a:lstStyle/>
            <a:p>
              <a:endParaRPr lang="zh-CN" altLang="en-US"/>
            </a:p>
          </p:txBody>
        </p:sp>
        <p:sp>
          <p:nvSpPr>
            <p:cNvPr id="1098795" name="Line 43"/>
            <p:cNvSpPr>
              <a:spLocks noChangeAspect="1" noChangeShapeType="1"/>
            </p:cNvSpPr>
            <p:nvPr/>
          </p:nvSpPr>
          <p:spPr bwMode="auto">
            <a:xfrm rot="16200000">
              <a:off x="7756922" y="3927872"/>
              <a:ext cx="854870" cy="0"/>
            </a:xfrm>
            <a:prstGeom prst="line">
              <a:avLst/>
            </a:prstGeom>
            <a:noFill/>
            <a:ln w="57150">
              <a:solidFill>
                <a:srgbClr val="000000"/>
              </a:solidFill>
              <a:round/>
              <a:headEnd/>
              <a:tailEnd/>
            </a:ln>
          </p:spPr>
          <p:txBody>
            <a:bodyPr anchor="ctr"/>
            <a:lstStyle/>
            <a:p>
              <a:endParaRPr lang="zh-CN" altLang="en-US"/>
            </a:p>
          </p:txBody>
        </p:sp>
        <p:sp>
          <p:nvSpPr>
            <p:cNvPr id="1098796" name="Line 44"/>
            <p:cNvSpPr>
              <a:spLocks noChangeAspect="1" noChangeShapeType="1"/>
            </p:cNvSpPr>
            <p:nvPr/>
          </p:nvSpPr>
          <p:spPr bwMode="auto">
            <a:xfrm>
              <a:off x="6278563" y="5297488"/>
              <a:ext cx="0" cy="273967"/>
            </a:xfrm>
            <a:prstGeom prst="line">
              <a:avLst/>
            </a:prstGeom>
            <a:noFill/>
            <a:ln w="28575">
              <a:solidFill>
                <a:srgbClr val="000000"/>
              </a:solidFill>
              <a:round/>
              <a:headEnd/>
              <a:tailEnd type="triangle" w="med" len="lg"/>
            </a:ln>
          </p:spPr>
          <p:txBody>
            <a:bodyPr anchor="ctr"/>
            <a:lstStyle/>
            <a:p>
              <a:endParaRPr lang="zh-CN" altLang="en-US"/>
            </a:p>
          </p:txBody>
        </p:sp>
        <p:sp>
          <p:nvSpPr>
            <p:cNvPr id="1098797" name="Line 45"/>
            <p:cNvSpPr>
              <a:spLocks noChangeAspect="1" noChangeShapeType="1"/>
            </p:cNvSpPr>
            <p:nvPr/>
          </p:nvSpPr>
          <p:spPr bwMode="auto">
            <a:xfrm rot="16200000">
              <a:off x="5994400" y="4071938"/>
              <a:ext cx="566738" cy="0"/>
            </a:xfrm>
            <a:prstGeom prst="line">
              <a:avLst/>
            </a:prstGeom>
            <a:noFill/>
            <a:ln w="57150">
              <a:solidFill>
                <a:srgbClr val="000000"/>
              </a:solidFill>
              <a:round/>
              <a:headEnd/>
              <a:tailEnd/>
            </a:ln>
          </p:spPr>
          <p:txBody>
            <a:bodyPr anchor="ctr"/>
            <a:lstStyle/>
            <a:p>
              <a:endParaRPr lang="zh-CN" altLang="en-US"/>
            </a:p>
          </p:txBody>
        </p:sp>
        <p:sp>
          <p:nvSpPr>
            <p:cNvPr id="1098798" name="Text Box 46"/>
            <p:cNvSpPr txBox="1">
              <a:spLocks noChangeAspect="1" noChangeArrowheads="1"/>
            </p:cNvSpPr>
            <p:nvPr/>
          </p:nvSpPr>
          <p:spPr bwMode="auto">
            <a:xfrm>
              <a:off x="4116388" y="4354513"/>
              <a:ext cx="890587" cy="944563"/>
            </a:xfrm>
            <a:prstGeom prst="rect">
              <a:avLst/>
            </a:prstGeom>
            <a:solidFill>
              <a:srgbClr val="FFFF99"/>
            </a:solidFill>
            <a:ln w="38100">
              <a:solidFill>
                <a:srgbClr val="000000"/>
              </a:solidFill>
              <a:miter lim="800000"/>
              <a:headEnd/>
              <a:tailEnd/>
            </a:ln>
          </p:spPr>
          <p:txBody>
            <a:bodyPr tIns="0" bIns="0" anchor="ctr"/>
            <a:lstStyle/>
            <a:p>
              <a:pPr>
                <a:spcBef>
                  <a:spcPts val="463"/>
                </a:spcBef>
              </a:pPr>
              <a:r>
                <a:rPr lang="zh-CN" altLang="en-US" sz="2000">
                  <a:latin typeface="Arial" charset="0"/>
                </a:rPr>
                <a:t>取操作数</a:t>
              </a:r>
              <a:endParaRPr lang="zh-CN" altLang="en-US" sz="2000"/>
            </a:p>
          </p:txBody>
        </p:sp>
        <p:sp>
          <p:nvSpPr>
            <p:cNvPr id="1098799" name="Line 47"/>
            <p:cNvSpPr>
              <a:spLocks noChangeAspect="1" noChangeShapeType="1"/>
            </p:cNvSpPr>
            <p:nvPr/>
          </p:nvSpPr>
          <p:spPr bwMode="auto">
            <a:xfrm flipH="1">
              <a:off x="3227388" y="4732338"/>
              <a:ext cx="871537" cy="0"/>
            </a:xfrm>
            <a:prstGeom prst="line">
              <a:avLst/>
            </a:prstGeom>
            <a:noFill/>
            <a:ln w="57150">
              <a:solidFill>
                <a:srgbClr val="000000"/>
              </a:solidFill>
              <a:round/>
              <a:headEnd type="triangle" w="med" len="med"/>
              <a:tailEnd/>
            </a:ln>
          </p:spPr>
          <p:txBody>
            <a:bodyPr anchor="ctr"/>
            <a:lstStyle/>
            <a:p>
              <a:endParaRPr lang="zh-CN" altLang="en-US"/>
            </a:p>
          </p:txBody>
        </p:sp>
        <p:sp>
          <p:nvSpPr>
            <p:cNvPr id="1098800" name="Text Box 48"/>
            <p:cNvSpPr txBox="1">
              <a:spLocks noChangeAspect="1" noChangeArrowheads="1"/>
            </p:cNvSpPr>
            <p:nvPr/>
          </p:nvSpPr>
          <p:spPr bwMode="auto">
            <a:xfrm>
              <a:off x="3354388" y="4181476"/>
              <a:ext cx="511175" cy="488950"/>
            </a:xfrm>
            <a:prstGeom prst="rect">
              <a:avLst/>
            </a:prstGeom>
            <a:noFill/>
            <a:ln w="9525">
              <a:noFill/>
              <a:miter lim="800000"/>
              <a:headEnd/>
              <a:tailEnd/>
            </a:ln>
          </p:spPr>
          <p:txBody>
            <a:bodyPr wrap="none" lIns="0" tIns="0" rIns="0" bIns="0" anchor="ctr">
              <a:spAutoFit/>
            </a:bodyPr>
            <a:lstStyle/>
            <a:p>
              <a:pPr algn="just">
                <a:lnSpc>
                  <a:spcPct val="80000"/>
                </a:lnSpc>
              </a:pPr>
              <a:r>
                <a:rPr lang="zh-CN" altLang="en-US" sz="2000" dirty="0"/>
                <a:t>有操</a:t>
              </a:r>
            </a:p>
            <a:p>
              <a:pPr algn="just">
                <a:lnSpc>
                  <a:spcPct val="80000"/>
                </a:lnSpc>
              </a:pPr>
              <a:r>
                <a:rPr lang="zh-CN" altLang="en-US" sz="2000" dirty="0"/>
                <a:t>作数</a:t>
              </a:r>
            </a:p>
          </p:txBody>
        </p:sp>
        <p:sp>
          <p:nvSpPr>
            <p:cNvPr id="1098801" name="Text Box 49"/>
            <p:cNvSpPr txBox="1">
              <a:spLocks noChangeAspect="1" noChangeArrowheads="1"/>
            </p:cNvSpPr>
            <p:nvPr/>
          </p:nvSpPr>
          <p:spPr bwMode="auto">
            <a:xfrm>
              <a:off x="3100388" y="5575301"/>
              <a:ext cx="1022350" cy="244475"/>
            </a:xfrm>
            <a:prstGeom prst="rect">
              <a:avLst/>
            </a:prstGeom>
            <a:noFill/>
            <a:ln w="9525">
              <a:noFill/>
              <a:miter lim="800000"/>
              <a:headEnd/>
              <a:tailEnd/>
            </a:ln>
          </p:spPr>
          <p:txBody>
            <a:bodyPr wrap="none" lIns="0" tIns="0" rIns="0" bIns="0" anchor="ctr">
              <a:spAutoFit/>
            </a:bodyPr>
            <a:lstStyle/>
            <a:p>
              <a:pPr algn="just">
                <a:lnSpc>
                  <a:spcPct val="80000"/>
                </a:lnSpc>
              </a:pPr>
              <a:r>
                <a:rPr lang="zh-CN" altLang="en-US" sz="2000" dirty="0"/>
                <a:t>无操作数</a:t>
              </a:r>
            </a:p>
          </p:txBody>
        </p:sp>
        <p:sp>
          <p:nvSpPr>
            <p:cNvPr id="1098802" name="Line 50"/>
            <p:cNvSpPr>
              <a:spLocks noChangeAspect="1" noChangeShapeType="1"/>
            </p:cNvSpPr>
            <p:nvPr/>
          </p:nvSpPr>
          <p:spPr bwMode="auto">
            <a:xfrm rot="16200000">
              <a:off x="2562225" y="5581651"/>
              <a:ext cx="568325" cy="0"/>
            </a:xfrm>
            <a:prstGeom prst="line">
              <a:avLst/>
            </a:prstGeom>
            <a:noFill/>
            <a:ln w="57150">
              <a:solidFill>
                <a:srgbClr val="000000"/>
              </a:solidFill>
              <a:round/>
              <a:headEnd/>
              <a:tailEnd/>
            </a:ln>
          </p:spPr>
          <p:txBody>
            <a:bodyPr anchor="ctr"/>
            <a:lstStyle/>
            <a:p>
              <a:endParaRPr lang="zh-CN" altLang="en-US"/>
            </a:p>
          </p:txBody>
        </p:sp>
        <p:sp>
          <p:nvSpPr>
            <p:cNvPr id="1098803" name="Line 51"/>
            <p:cNvSpPr>
              <a:spLocks noChangeAspect="1" noChangeShapeType="1"/>
            </p:cNvSpPr>
            <p:nvPr/>
          </p:nvSpPr>
          <p:spPr bwMode="auto">
            <a:xfrm flipV="1">
              <a:off x="2846388" y="5864226"/>
              <a:ext cx="2414587" cy="0"/>
            </a:xfrm>
            <a:prstGeom prst="line">
              <a:avLst/>
            </a:prstGeom>
            <a:noFill/>
            <a:ln w="57150">
              <a:solidFill>
                <a:srgbClr val="000000"/>
              </a:solidFill>
              <a:round/>
              <a:headEnd/>
              <a:tailEnd/>
            </a:ln>
          </p:spPr>
          <p:txBody>
            <a:bodyPr anchor="ctr"/>
            <a:lstStyle/>
            <a:p>
              <a:endParaRPr lang="zh-CN" altLang="en-US"/>
            </a:p>
          </p:txBody>
        </p:sp>
        <p:sp>
          <p:nvSpPr>
            <p:cNvPr id="1098805" name="AutoShape 53"/>
            <p:cNvSpPr>
              <a:spLocks noChangeAspect="1" noChangeArrowheads="1"/>
            </p:cNvSpPr>
            <p:nvPr/>
          </p:nvSpPr>
          <p:spPr bwMode="auto">
            <a:xfrm>
              <a:off x="5770563" y="5571455"/>
              <a:ext cx="1016000" cy="377825"/>
            </a:xfrm>
            <a:prstGeom prst="flowChartTerminator">
              <a:avLst/>
            </a:prstGeom>
            <a:solidFill>
              <a:srgbClr val="CCFF99"/>
            </a:solidFill>
            <a:ln w="38100">
              <a:solidFill>
                <a:srgbClr val="000000"/>
              </a:solidFill>
              <a:miter lim="800000"/>
              <a:headEnd/>
              <a:tailEnd/>
            </a:ln>
          </p:spPr>
          <p:txBody>
            <a:bodyPr anchor="ctr"/>
            <a:lstStyle/>
            <a:p>
              <a:endParaRPr lang="zh-CN" altLang="en-US"/>
            </a:p>
          </p:txBody>
        </p:sp>
        <p:sp>
          <p:nvSpPr>
            <p:cNvPr id="1098806" name="Text Box 54"/>
            <p:cNvSpPr txBox="1">
              <a:spLocks noChangeAspect="1" noChangeArrowheads="1"/>
            </p:cNvSpPr>
            <p:nvPr/>
          </p:nvSpPr>
          <p:spPr bwMode="auto">
            <a:xfrm>
              <a:off x="6024563" y="5607528"/>
              <a:ext cx="511175" cy="304800"/>
            </a:xfrm>
            <a:prstGeom prst="rect">
              <a:avLst/>
            </a:prstGeom>
            <a:noFill/>
            <a:ln w="38100">
              <a:noFill/>
              <a:miter lim="800000"/>
              <a:headEnd/>
              <a:tailEnd/>
            </a:ln>
          </p:spPr>
          <p:txBody>
            <a:bodyPr wrap="none" lIns="0" tIns="0" rIns="0" bIns="0" anchor="ctr">
              <a:spAutoFit/>
            </a:bodyPr>
            <a:lstStyle/>
            <a:p>
              <a:pPr algn="just"/>
              <a:r>
                <a:rPr lang="zh-CN" altLang="en-US" sz="2000" dirty="0"/>
                <a:t>结束</a:t>
              </a:r>
            </a:p>
          </p:txBody>
        </p:sp>
        <p:sp>
          <p:nvSpPr>
            <p:cNvPr id="1098807" name="Line 55"/>
            <p:cNvSpPr>
              <a:spLocks noChangeAspect="1" noChangeShapeType="1"/>
            </p:cNvSpPr>
            <p:nvPr/>
          </p:nvSpPr>
          <p:spPr bwMode="auto">
            <a:xfrm rot="16200000" flipH="1" flipV="1">
              <a:off x="4694238" y="5299076"/>
              <a:ext cx="1131888" cy="0"/>
            </a:xfrm>
            <a:prstGeom prst="line">
              <a:avLst/>
            </a:prstGeom>
            <a:noFill/>
            <a:ln w="57150">
              <a:solidFill>
                <a:srgbClr val="000000"/>
              </a:solidFill>
              <a:round/>
              <a:headEnd type="triangle" w="med" len="med"/>
              <a:tailEnd/>
            </a:ln>
          </p:spPr>
          <p:txBody>
            <a:bodyPr anchor="ctr"/>
            <a:lstStyle/>
            <a:p>
              <a:endParaRPr lang="zh-CN" altLang="en-US"/>
            </a:p>
          </p:txBody>
        </p:sp>
      </p:grpSp>
      <p:sp>
        <p:nvSpPr>
          <p:cNvPr id="1098809" name="Text Box 57"/>
          <p:cNvSpPr txBox="1">
            <a:spLocks noChangeArrowheads="1"/>
          </p:cNvSpPr>
          <p:nvPr/>
        </p:nvSpPr>
        <p:spPr bwMode="auto">
          <a:xfrm>
            <a:off x="5940425" y="1484313"/>
            <a:ext cx="2016125" cy="1200329"/>
          </a:xfrm>
          <a:prstGeom prst="rect">
            <a:avLst/>
          </a:prstGeom>
          <a:noFill/>
          <a:ln w="28575" algn="ctr">
            <a:noFill/>
            <a:miter lim="800000"/>
            <a:headEnd/>
            <a:tailEnd type="none" w="med" len="lg"/>
          </a:ln>
          <a:effectLst/>
        </p:spPr>
        <p:txBody>
          <a:bodyPr>
            <a:spAutoFit/>
          </a:bodyPr>
          <a:lstStyle/>
          <a:p>
            <a:pPr algn="l"/>
            <a:r>
              <a:rPr lang="zh-CN" altLang="en-US" dirty="0">
                <a:solidFill>
                  <a:srgbClr val="008000"/>
                </a:solidFill>
                <a:ea typeface="楷体" panose="02010609060101010101" pitchFamily="49" charset="-122"/>
              </a:rPr>
              <a:t>取数</a:t>
            </a:r>
            <a:r>
              <a:rPr lang="zh-CN" altLang="en-US" dirty="0">
                <a:solidFill>
                  <a:srgbClr val="0000FF"/>
                </a:solidFill>
                <a:ea typeface="楷体" panose="02010609060101010101" pitchFamily="49" charset="-122"/>
              </a:rPr>
              <a:t>子周期</a:t>
            </a:r>
          </a:p>
          <a:p>
            <a:pPr algn="l"/>
            <a:r>
              <a:rPr lang="zh-CN" altLang="en-US" dirty="0">
                <a:solidFill>
                  <a:srgbClr val="008000"/>
                </a:solidFill>
                <a:ea typeface="楷体" panose="02010609060101010101" pitchFamily="49" charset="-122"/>
              </a:rPr>
              <a:t>执行</a:t>
            </a:r>
            <a:r>
              <a:rPr lang="zh-CN" altLang="en-US" dirty="0">
                <a:solidFill>
                  <a:srgbClr val="0000FF"/>
                </a:solidFill>
                <a:ea typeface="楷体" panose="02010609060101010101" pitchFamily="49" charset="-122"/>
              </a:rPr>
              <a:t>子周期</a:t>
            </a:r>
          </a:p>
          <a:p>
            <a:pPr algn="l"/>
            <a:r>
              <a:rPr lang="zh-CN" altLang="en-US" dirty="0">
                <a:solidFill>
                  <a:srgbClr val="008000"/>
                </a:solidFill>
                <a:ea typeface="楷体" panose="02010609060101010101" pitchFamily="49" charset="-122"/>
              </a:rPr>
              <a:t>存数</a:t>
            </a:r>
            <a:r>
              <a:rPr lang="zh-CN" altLang="en-US" dirty="0">
                <a:solidFill>
                  <a:srgbClr val="0000FF"/>
                </a:solidFill>
                <a:ea typeface="楷体" panose="02010609060101010101" pitchFamily="49" charset="-122"/>
              </a:rPr>
              <a:t>子周期</a:t>
            </a:r>
            <a:r>
              <a:rPr lang="zh-CN" altLang="en-US" dirty="0">
                <a:solidFill>
                  <a:srgbClr val="008000"/>
                </a:solidFill>
              </a:rPr>
              <a:t> </a:t>
            </a:r>
          </a:p>
        </p:txBody>
      </p:sp>
      <p:sp>
        <p:nvSpPr>
          <p:cNvPr id="1098810" name="AutoShape 58"/>
          <p:cNvSpPr>
            <a:spLocks/>
          </p:cNvSpPr>
          <p:nvPr/>
        </p:nvSpPr>
        <p:spPr bwMode="auto">
          <a:xfrm>
            <a:off x="5795963" y="1557338"/>
            <a:ext cx="217487" cy="1008062"/>
          </a:xfrm>
          <a:prstGeom prst="leftBrace">
            <a:avLst>
              <a:gd name="adj1" fmla="val 38625"/>
              <a:gd name="adj2" fmla="val 50000"/>
            </a:avLst>
          </a:prstGeom>
          <a:noFill/>
          <a:ln w="28575">
            <a:solidFill>
              <a:srgbClr val="FF6600"/>
            </a:solidFill>
            <a:round/>
            <a:headEnd/>
            <a:tailEnd type="none" w="med" len="lg"/>
          </a:ln>
          <a:effectLst/>
        </p:spPr>
        <p:txBody>
          <a:bodyPr wrap="none" anchor="ctr">
            <a:spAutoFit/>
          </a:bodyPr>
          <a:lstStyle/>
          <a:p>
            <a:endParaRPr lang="zh-CN" altLang="en-US"/>
          </a:p>
        </p:txBody>
      </p:sp>
      <p:sp>
        <p:nvSpPr>
          <p:cNvPr id="1098811" name="Text Box 59"/>
          <p:cNvSpPr txBox="1">
            <a:spLocks noChangeArrowheads="1"/>
          </p:cNvSpPr>
          <p:nvPr/>
        </p:nvSpPr>
        <p:spPr bwMode="auto">
          <a:xfrm>
            <a:off x="179512" y="2780928"/>
            <a:ext cx="3459310" cy="461665"/>
          </a:xfrm>
          <a:prstGeom prst="rect">
            <a:avLst/>
          </a:prstGeom>
          <a:solidFill>
            <a:srgbClr val="FFFF99"/>
          </a:solidFill>
          <a:ln w="28575" algn="ctr">
            <a:solidFill>
              <a:srgbClr val="FF6600"/>
            </a:solidFill>
            <a:miter lim="800000"/>
            <a:headEnd/>
            <a:tailEnd type="none" w="med" len="lg"/>
          </a:ln>
          <a:effectLst/>
        </p:spPr>
        <p:txBody>
          <a:bodyPr wrap="square">
            <a:spAutoFit/>
          </a:bodyPr>
          <a:lstStyle/>
          <a:p>
            <a:r>
              <a:rPr lang="en-US" altLang="zh-CN" u="sng" dirty="0">
                <a:solidFill>
                  <a:srgbClr val="FF0000"/>
                </a:solidFill>
                <a:ea typeface="楷体" panose="02010609060101010101" pitchFamily="49" charset="-122"/>
              </a:rPr>
              <a:t>CPU</a:t>
            </a:r>
            <a:r>
              <a:rPr lang="zh-CN" altLang="en-US" u="sng" dirty="0">
                <a:solidFill>
                  <a:srgbClr val="FF0000"/>
                </a:solidFill>
                <a:ea typeface="楷体" panose="02010609060101010101" pitchFamily="49" charset="-122"/>
              </a:rPr>
              <a:t>周期</a:t>
            </a:r>
            <a:r>
              <a:rPr lang="zh-CN" altLang="en-US" dirty="0">
                <a:solidFill>
                  <a:srgbClr val="FF0000"/>
                </a:solidFill>
                <a:ea typeface="楷体" panose="02010609060101010101" pitchFamily="49" charset="-122"/>
              </a:rPr>
              <a:t> </a:t>
            </a:r>
            <a:r>
              <a:rPr lang="zh-CN" altLang="en-US" dirty="0">
                <a:ea typeface="楷体" panose="02010609060101010101" pitchFamily="49" charset="-122"/>
              </a:rPr>
              <a:t>或 </a:t>
            </a:r>
            <a:r>
              <a:rPr lang="zh-CN" altLang="en-US" u="sng" dirty="0">
                <a:solidFill>
                  <a:srgbClr val="FF0000"/>
                </a:solidFill>
                <a:ea typeface="楷体" panose="02010609060101010101" pitchFamily="49" charset="-122"/>
              </a:rPr>
              <a:t>机器周期</a:t>
            </a:r>
          </a:p>
        </p:txBody>
      </p:sp>
      <p:sp>
        <p:nvSpPr>
          <p:cNvPr id="2" name="箭头: 右 1">
            <a:extLst>
              <a:ext uri="{FF2B5EF4-FFF2-40B4-BE49-F238E27FC236}">
                <a16:creationId xmlns:a16="http://schemas.microsoft.com/office/drawing/2014/main" id="{D2C7AAE7-30BA-4058-BE54-BF1C87B7F3C8}"/>
              </a:ext>
            </a:extLst>
          </p:cNvPr>
          <p:cNvSpPr/>
          <p:nvPr/>
        </p:nvSpPr>
        <p:spPr bwMode="auto">
          <a:xfrm flipH="1">
            <a:off x="5125653" y="1520573"/>
            <a:ext cx="360040" cy="288925"/>
          </a:xfrm>
          <a:prstGeom prst="rightArrow">
            <a:avLst>
              <a:gd name="adj1" fmla="val 50000"/>
              <a:gd name="adj2" fmla="val 56329"/>
            </a:avLst>
          </a:prstGeom>
          <a:solidFill>
            <a:srgbClr val="66FF33"/>
          </a:solidFill>
          <a:ln w="28575" cap="flat" cmpd="sng" algn="ctr">
            <a:solidFill>
              <a:srgbClr val="00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40" name="箭头: 右 39">
            <a:extLst>
              <a:ext uri="{FF2B5EF4-FFF2-40B4-BE49-F238E27FC236}">
                <a16:creationId xmlns:a16="http://schemas.microsoft.com/office/drawing/2014/main" id="{16A465C2-F1DE-4584-BF57-9FE5FD3D7AB3}"/>
              </a:ext>
            </a:extLst>
          </p:cNvPr>
          <p:cNvSpPr/>
          <p:nvPr/>
        </p:nvSpPr>
        <p:spPr bwMode="auto">
          <a:xfrm flipH="1">
            <a:off x="7620000" y="1566069"/>
            <a:ext cx="360040" cy="288925"/>
          </a:xfrm>
          <a:prstGeom prst="rightArrow">
            <a:avLst>
              <a:gd name="adj1" fmla="val 50000"/>
              <a:gd name="adj2" fmla="val 56329"/>
            </a:avLst>
          </a:prstGeom>
          <a:solidFill>
            <a:srgbClr val="66FF33"/>
          </a:solidFill>
          <a:ln w="28575" cap="flat" cmpd="sng" algn="ctr">
            <a:solidFill>
              <a:srgbClr val="00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41" name="箭头: 右 40">
            <a:extLst>
              <a:ext uri="{FF2B5EF4-FFF2-40B4-BE49-F238E27FC236}">
                <a16:creationId xmlns:a16="http://schemas.microsoft.com/office/drawing/2014/main" id="{670007DF-866A-4A0A-BD02-D4209A829156}"/>
              </a:ext>
            </a:extLst>
          </p:cNvPr>
          <p:cNvSpPr/>
          <p:nvPr/>
        </p:nvSpPr>
        <p:spPr bwMode="auto">
          <a:xfrm flipH="1">
            <a:off x="7620000" y="1950245"/>
            <a:ext cx="360040" cy="288925"/>
          </a:xfrm>
          <a:prstGeom prst="rightArrow">
            <a:avLst>
              <a:gd name="adj1" fmla="val 50000"/>
              <a:gd name="adj2" fmla="val 56329"/>
            </a:avLst>
          </a:prstGeom>
          <a:solidFill>
            <a:srgbClr val="66FF33"/>
          </a:solidFill>
          <a:ln w="28575" cap="flat" cmpd="sng" algn="ctr">
            <a:solidFill>
              <a:srgbClr val="00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42" name="箭头: 右 41">
            <a:extLst>
              <a:ext uri="{FF2B5EF4-FFF2-40B4-BE49-F238E27FC236}">
                <a16:creationId xmlns:a16="http://schemas.microsoft.com/office/drawing/2014/main" id="{4DA4D7EA-FF3C-47A1-9F82-95A7FE84FCBF}"/>
              </a:ext>
            </a:extLst>
          </p:cNvPr>
          <p:cNvSpPr/>
          <p:nvPr/>
        </p:nvSpPr>
        <p:spPr bwMode="auto">
          <a:xfrm flipH="1">
            <a:off x="7620000" y="2317443"/>
            <a:ext cx="360040" cy="288925"/>
          </a:xfrm>
          <a:prstGeom prst="rightArrow">
            <a:avLst>
              <a:gd name="adj1" fmla="val 50000"/>
              <a:gd name="adj2" fmla="val 56329"/>
            </a:avLst>
          </a:prstGeom>
          <a:solidFill>
            <a:srgbClr val="66FF33"/>
          </a:solidFill>
          <a:ln w="28575" cap="flat" cmpd="sng" algn="ctr">
            <a:solidFill>
              <a:srgbClr val="00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43" name="箭头: 右 42">
            <a:extLst>
              <a:ext uri="{FF2B5EF4-FFF2-40B4-BE49-F238E27FC236}">
                <a16:creationId xmlns:a16="http://schemas.microsoft.com/office/drawing/2014/main" id="{7CC3AF77-2CEA-4382-B47C-371572B6988B}"/>
              </a:ext>
            </a:extLst>
          </p:cNvPr>
          <p:cNvSpPr/>
          <p:nvPr/>
        </p:nvSpPr>
        <p:spPr bwMode="auto">
          <a:xfrm flipH="1">
            <a:off x="5328134" y="2324070"/>
            <a:ext cx="360040" cy="288925"/>
          </a:xfrm>
          <a:prstGeom prst="rightArrow">
            <a:avLst>
              <a:gd name="adj1" fmla="val 50000"/>
              <a:gd name="adj2" fmla="val 56329"/>
            </a:avLst>
          </a:prstGeom>
          <a:solidFill>
            <a:srgbClr val="66FF33"/>
          </a:solidFill>
          <a:ln w="28575" cap="flat" cmpd="sng" algn="ctr">
            <a:solidFill>
              <a:srgbClr val="00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cxnSp>
        <p:nvCxnSpPr>
          <p:cNvPr id="6" name="直接箭头连接符 5">
            <a:extLst>
              <a:ext uri="{FF2B5EF4-FFF2-40B4-BE49-F238E27FC236}">
                <a16:creationId xmlns:a16="http://schemas.microsoft.com/office/drawing/2014/main" id="{6B4CD576-D585-437B-950D-67FD4792268C}"/>
              </a:ext>
            </a:extLst>
          </p:cNvPr>
          <p:cNvCxnSpPr/>
          <p:nvPr/>
        </p:nvCxnSpPr>
        <p:spPr bwMode="auto">
          <a:xfrm>
            <a:off x="5598860" y="1511586"/>
            <a:ext cx="0" cy="325185"/>
          </a:xfrm>
          <a:prstGeom prst="straightConnector1">
            <a:avLst/>
          </a:prstGeom>
          <a:solidFill>
            <a:srgbClr val="FFFFFF"/>
          </a:solidFill>
          <a:ln w="38100" cap="flat" cmpd="sng" algn="ctr">
            <a:solidFill>
              <a:srgbClr val="FF0000"/>
            </a:solidFill>
            <a:prstDash val="solid"/>
            <a:round/>
            <a:headEnd type="none" w="med" len="med"/>
            <a:tailEnd type="triangle" w="med" len="lg"/>
          </a:ln>
          <a:effectLst/>
        </p:spPr>
      </p:cxnSp>
      <p:cxnSp>
        <p:nvCxnSpPr>
          <p:cNvPr id="48" name="直接箭头连接符 47">
            <a:extLst>
              <a:ext uri="{FF2B5EF4-FFF2-40B4-BE49-F238E27FC236}">
                <a16:creationId xmlns:a16="http://schemas.microsoft.com/office/drawing/2014/main" id="{6CE03710-A428-4ADB-B0A7-2E6CEDE6DD4F}"/>
              </a:ext>
            </a:extLst>
          </p:cNvPr>
          <p:cNvCxnSpPr>
            <a:cxnSpLocks/>
          </p:cNvCxnSpPr>
          <p:nvPr/>
        </p:nvCxnSpPr>
        <p:spPr bwMode="auto">
          <a:xfrm>
            <a:off x="8123922" y="1584040"/>
            <a:ext cx="0" cy="1052797"/>
          </a:xfrm>
          <a:prstGeom prst="straightConnector1">
            <a:avLst/>
          </a:prstGeom>
          <a:solidFill>
            <a:srgbClr val="FFFFFF"/>
          </a:solidFill>
          <a:ln w="38100" cap="flat" cmpd="sng" algn="ctr">
            <a:solidFill>
              <a:srgbClr val="FF0000"/>
            </a:solidFill>
            <a:prstDash val="solid"/>
            <a:round/>
            <a:headEnd type="none" w="med" len="med"/>
            <a:tailEnd type="triangle" w="med" len="lg"/>
          </a:ln>
          <a:effectLst/>
        </p:spPr>
      </p:cxnSp>
      <p:cxnSp>
        <p:nvCxnSpPr>
          <p:cNvPr id="50" name="直接箭头连接符 49">
            <a:extLst>
              <a:ext uri="{FF2B5EF4-FFF2-40B4-BE49-F238E27FC236}">
                <a16:creationId xmlns:a16="http://schemas.microsoft.com/office/drawing/2014/main" id="{A2782036-1970-4040-8FEC-2ED447E55B62}"/>
              </a:ext>
            </a:extLst>
          </p:cNvPr>
          <p:cNvCxnSpPr/>
          <p:nvPr/>
        </p:nvCxnSpPr>
        <p:spPr bwMode="auto">
          <a:xfrm>
            <a:off x="5800266" y="2341169"/>
            <a:ext cx="0" cy="325185"/>
          </a:xfrm>
          <a:prstGeom prst="straightConnector1">
            <a:avLst/>
          </a:prstGeom>
          <a:solidFill>
            <a:srgbClr val="FFFFFF"/>
          </a:solidFill>
          <a:ln w="38100" cap="flat" cmpd="sng" algn="ctr">
            <a:solidFill>
              <a:srgbClr val="FF0000"/>
            </a:solidFill>
            <a:prstDash val="solid"/>
            <a:round/>
            <a:headEnd type="none" w="med" len="med"/>
            <a:tailEnd type="triangle" w="med" len="lg"/>
          </a:ln>
          <a:effectLst/>
        </p:spPr>
      </p:cxnSp>
      <p:sp>
        <p:nvSpPr>
          <p:cNvPr id="12" name="任意多边形: 形状 11">
            <a:extLst>
              <a:ext uri="{FF2B5EF4-FFF2-40B4-BE49-F238E27FC236}">
                <a16:creationId xmlns:a16="http://schemas.microsoft.com/office/drawing/2014/main" id="{5958BAB3-12F1-44C9-B889-67126CD04D08}"/>
              </a:ext>
            </a:extLst>
          </p:cNvPr>
          <p:cNvSpPr/>
          <p:nvPr/>
        </p:nvSpPr>
        <p:spPr bwMode="auto">
          <a:xfrm>
            <a:off x="594360" y="2111913"/>
            <a:ext cx="457200" cy="677007"/>
          </a:xfrm>
          <a:custGeom>
            <a:avLst/>
            <a:gdLst>
              <a:gd name="connsiteX0" fmla="*/ 457200 w 457200"/>
              <a:gd name="connsiteY0" fmla="*/ 351 h 677007"/>
              <a:gd name="connsiteX1" fmla="*/ 128016 w 457200"/>
              <a:gd name="connsiteY1" fmla="*/ 110079 h 677007"/>
              <a:gd name="connsiteX2" fmla="*/ 0 w 457200"/>
              <a:gd name="connsiteY2" fmla="*/ 677007 h 677007"/>
            </a:gdLst>
            <a:ahLst/>
            <a:cxnLst>
              <a:cxn ang="0">
                <a:pos x="connsiteX0" y="connsiteY0"/>
              </a:cxn>
              <a:cxn ang="0">
                <a:pos x="connsiteX1" y="connsiteY1"/>
              </a:cxn>
              <a:cxn ang="0">
                <a:pos x="connsiteX2" y="connsiteY2"/>
              </a:cxn>
            </a:cxnLst>
            <a:rect l="l" t="t" r="r" b="b"/>
            <a:pathLst>
              <a:path w="457200" h="677007">
                <a:moveTo>
                  <a:pt x="457200" y="351"/>
                </a:moveTo>
                <a:cubicBezTo>
                  <a:pt x="330708" y="-1173"/>
                  <a:pt x="204216" y="-2697"/>
                  <a:pt x="128016" y="110079"/>
                </a:cubicBezTo>
                <a:cubicBezTo>
                  <a:pt x="51816" y="222855"/>
                  <a:pt x="25908" y="449931"/>
                  <a:pt x="0" y="677007"/>
                </a:cubicBezTo>
              </a:path>
            </a:pathLst>
          </a:custGeom>
          <a:noFill/>
          <a:ln w="19050" cap="flat" cmpd="sng" algn="ctr">
            <a:solidFill>
              <a:srgbClr val="0000FF"/>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4" name="任意多边形: 形状 13">
            <a:extLst>
              <a:ext uri="{FF2B5EF4-FFF2-40B4-BE49-F238E27FC236}">
                <a16:creationId xmlns:a16="http://schemas.microsoft.com/office/drawing/2014/main" id="{C1BCAD64-BB56-4D33-8BEE-05C36346C26D}"/>
              </a:ext>
            </a:extLst>
          </p:cNvPr>
          <p:cNvSpPr/>
          <p:nvPr/>
        </p:nvSpPr>
        <p:spPr bwMode="auto">
          <a:xfrm>
            <a:off x="420624" y="1700784"/>
            <a:ext cx="630936" cy="1088136"/>
          </a:xfrm>
          <a:custGeom>
            <a:avLst/>
            <a:gdLst>
              <a:gd name="connsiteX0" fmla="*/ 630936 w 630936"/>
              <a:gd name="connsiteY0" fmla="*/ 0 h 1088136"/>
              <a:gd name="connsiteX1" fmla="*/ 164592 w 630936"/>
              <a:gd name="connsiteY1" fmla="*/ 192024 h 1088136"/>
              <a:gd name="connsiteX2" fmla="*/ 0 w 630936"/>
              <a:gd name="connsiteY2" fmla="*/ 1088136 h 1088136"/>
            </a:gdLst>
            <a:ahLst/>
            <a:cxnLst>
              <a:cxn ang="0">
                <a:pos x="connsiteX0" y="connsiteY0"/>
              </a:cxn>
              <a:cxn ang="0">
                <a:pos x="connsiteX1" y="connsiteY1"/>
              </a:cxn>
              <a:cxn ang="0">
                <a:pos x="connsiteX2" y="connsiteY2"/>
              </a:cxn>
            </a:cxnLst>
            <a:rect l="l" t="t" r="r" b="b"/>
            <a:pathLst>
              <a:path w="630936" h="1088136">
                <a:moveTo>
                  <a:pt x="630936" y="0"/>
                </a:moveTo>
                <a:cubicBezTo>
                  <a:pt x="450342" y="5334"/>
                  <a:pt x="269748" y="10668"/>
                  <a:pt x="164592" y="192024"/>
                </a:cubicBezTo>
                <a:cubicBezTo>
                  <a:pt x="59436" y="373380"/>
                  <a:pt x="29718" y="730758"/>
                  <a:pt x="0" y="1088136"/>
                </a:cubicBezTo>
              </a:path>
            </a:pathLst>
          </a:custGeom>
          <a:noFill/>
          <a:ln w="19050" cap="flat" cmpd="sng" algn="ctr">
            <a:solidFill>
              <a:srgbClr val="0000FF"/>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5" name="任意多边形: 形状 14">
            <a:extLst>
              <a:ext uri="{FF2B5EF4-FFF2-40B4-BE49-F238E27FC236}">
                <a16:creationId xmlns:a16="http://schemas.microsoft.com/office/drawing/2014/main" id="{4764E457-56BB-43EA-8D12-D19646D75054}"/>
              </a:ext>
            </a:extLst>
          </p:cNvPr>
          <p:cNvSpPr/>
          <p:nvPr/>
        </p:nvSpPr>
        <p:spPr bwMode="auto">
          <a:xfrm>
            <a:off x="777240" y="2505456"/>
            <a:ext cx="265176" cy="301752"/>
          </a:xfrm>
          <a:custGeom>
            <a:avLst/>
            <a:gdLst>
              <a:gd name="connsiteX0" fmla="*/ 265176 w 265176"/>
              <a:gd name="connsiteY0" fmla="*/ 0 h 301752"/>
              <a:gd name="connsiteX1" fmla="*/ 73152 w 265176"/>
              <a:gd name="connsiteY1" fmla="*/ 64008 h 301752"/>
              <a:gd name="connsiteX2" fmla="*/ 0 w 265176"/>
              <a:gd name="connsiteY2" fmla="*/ 301752 h 301752"/>
            </a:gdLst>
            <a:ahLst/>
            <a:cxnLst>
              <a:cxn ang="0">
                <a:pos x="connsiteX0" y="connsiteY0"/>
              </a:cxn>
              <a:cxn ang="0">
                <a:pos x="connsiteX1" y="connsiteY1"/>
              </a:cxn>
              <a:cxn ang="0">
                <a:pos x="connsiteX2" y="connsiteY2"/>
              </a:cxn>
            </a:cxnLst>
            <a:rect l="l" t="t" r="r" b="b"/>
            <a:pathLst>
              <a:path w="265176" h="301752">
                <a:moveTo>
                  <a:pt x="265176" y="0"/>
                </a:moveTo>
                <a:cubicBezTo>
                  <a:pt x="191262" y="6858"/>
                  <a:pt x="117348" y="13716"/>
                  <a:pt x="73152" y="64008"/>
                </a:cubicBezTo>
                <a:cubicBezTo>
                  <a:pt x="28956" y="114300"/>
                  <a:pt x="14478" y="208026"/>
                  <a:pt x="0" y="301752"/>
                </a:cubicBezTo>
              </a:path>
            </a:pathLst>
          </a:custGeom>
          <a:noFill/>
          <a:ln w="19050" cap="flat" cmpd="sng" algn="ctr">
            <a:solidFill>
              <a:srgbClr val="0000FF"/>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6" name="任意多边形: 形状 15">
            <a:extLst>
              <a:ext uri="{FF2B5EF4-FFF2-40B4-BE49-F238E27FC236}">
                <a16:creationId xmlns:a16="http://schemas.microsoft.com/office/drawing/2014/main" id="{EBE9EA6B-F393-4BE8-9AFF-5BA1DA9754CF}"/>
              </a:ext>
            </a:extLst>
          </p:cNvPr>
          <p:cNvSpPr/>
          <p:nvPr/>
        </p:nvSpPr>
        <p:spPr bwMode="auto">
          <a:xfrm>
            <a:off x="3648456" y="2084832"/>
            <a:ext cx="4867048" cy="905256"/>
          </a:xfrm>
          <a:custGeom>
            <a:avLst/>
            <a:gdLst>
              <a:gd name="connsiteX0" fmla="*/ 4572000 w 4867048"/>
              <a:gd name="connsiteY0" fmla="*/ 0 h 905256"/>
              <a:gd name="connsiteX1" fmla="*/ 4864608 w 4867048"/>
              <a:gd name="connsiteY1" fmla="*/ 310896 h 905256"/>
              <a:gd name="connsiteX2" fmla="*/ 4553712 w 4867048"/>
              <a:gd name="connsiteY2" fmla="*/ 795528 h 905256"/>
              <a:gd name="connsiteX3" fmla="*/ 2633472 w 4867048"/>
              <a:gd name="connsiteY3" fmla="*/ 886968 h 905256"/>
              <a:gd name="connsiteX4" fmla="*/ 0 w 4867048"/>
              <a:gd name="connsiteY4" fmla="*/ 905256 h 905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7048" h="905256">
                <a:moveTo>
                  <a:pt x="4572000" y="0"/>
                </a:moveTo>
                <a:cubicBezTo>
                  <a:pt x="4719828" y="89154"/>
                  <a:pt x="4867656" y="178308"/>
                  <a:pt x="4864608" y="310896"/>
                </a:cubicBezTo>
                <a:cubicBezTo>
                  <a:pt x="4861560" y="443484"/>
                  <a:pt x="4925568" y="699516"/>
                  <a:pt x="4553712" y="795528"/>
                </a:cubicBezTo>
                <a:cubicBezTo>
                  <a:pt x="4181856" y="891540"/>
                  <a:pt x="3392424" y="868680"/>
                  <a:pt x="2633472" y="886968"/>
                </a:cubicBezTo>
                <a:cubicBezTo>
                  <a:pt x="1874520" y="905256"/>
                  <a:pt x="937260" y="905256"/>
                  <a:pt x="0" y="905256"/>
                </a:cubicBezTo>
              </a:path>
            </a:pathLst>
          </a:custGeom>
          <a:noFill/>
          <a:ln w="19050" cap="flat" cmpd="sng" algn="ctr">
            <a:solidFill>
              <a:srgbClr val="0000FF"/>
            </a:solidFill>
            <a:prstDash val="solid"/>
            <a:round/>
            <a:headEnd type="none" w="med" len="med"/>
            <a:tailEnd type="triangle" w="med" len="lg"/>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lang="zh-CN" altLang="en-US"/>
          </a:p>
        </p:txBody>
      </p:sp>
      <p:sp>
        <p:nvSpPr>
          <p:cNvPr id="4" name="矩形 3">
            <a:extLst>
              <a:ext uri="{FF2B5EF4-FFF2-40B4-BE49-F238E27FC236}">
                <a16:creationId xmlns:a16="http://schemas.microsoft.com/office/drawing/2014/main" id="{939AC3DE-D9DD-43AA-90E4-CB2351C24104}"/>
              </a:ext>
            </a:extLst>
          </p:cNvPr>
          <p:cNvSpPr/>
          <p:nvPr/>
        </p:nvSpPr>
        <p:spPr>
          <a:xfrm>
            <a:off x="4046389" y="5641267"/>
            <a:ext cx="700834" cy="400110"/>
          </a:xfrm>
          <a:prstGeom prst="rect">
            <a:avLst/>
          </a:prstGeom>
        </p:spPr>
        <p:txBody>
          <a:bodyPr wrap="none">
            <a:spAutoFit/>
          </a:bodyPr>
          <a:lstStyle/>
          <a:p>
            <a:r>
              <a:rPr lang="zh-CN" altLang="en-US" sz="2000" dirty="0">
                <a:solidFill>
                  <a:srgbClr val="000000"/>
                </a:solidFill>
              </a:rPr>
              <a:t>指令</a:t>
            </a:r>
            <a:endParaRPr lang="zh-CN" altLang="en-US" dirty="0"/>
          </a:p>
        </p:txBody>
      </p:sp>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56A0DC-3878-4F03-9926-32CA5E0CBB97}"/>
              </a:ext>
            </a:extLst>
          </p:cNvPr>
          <p:cNvSpPr>
            <a:spLocks noGrp="1"/>
          </p:cNvSpPr>
          <p:nvPr>
            <p:ph type="title"/>
          </p:nvPr>
        </p:nvSpPr>
        <p:spPr/>
        <p:txBody>
          <a:bodyPr/>
          <a:lstStyle/>
          <a:p>
            <a:r>
              <a:rPr lang="en-US" altLang="zh-CN" dirty="0"/>
              <a:t>6.5.1</a:t>
            </a:r>
            <a:r>
              <a:rPr lang="en-US" altLang="zh-CN" dirty="0">
                <a:latin typeface="Times New Roman" pitchFamily="18" charset="0"/>
              </a:rPr>
              <a:t>  </a:t>
            </a:r>
            <a:r>
              <a:rPr lang="en-US" altLang="zh-CN" dirty="0"/>
              <a:t>CPU</a:t>
            </a:r>
            <a:r>
              <a:rPr lang="en-US" altLang="zh-CN" dirty="0">
                <a:latin typeface="Times New Roman" pitchFamily="18" charset="0"/>
              </a:rPr>
              <a:t> </a:t>
            </a:r>
            <a:r>
              <a:rPr lang="zh-CN" altLang="en-US" dirty="0"/>
              <a:t>性能测量       </a:t>
            </a:r>
            <a:r>
              <a:rPr lang="en-US" altLang="zh-CN" dirty="0">
                <a:solidFill>
                  <a:srgbClr val="006600"/>
                </a:solidFill>
                <a:ea typeface="黑体" pitchFamily="2" charset="-122"/>
              </a:rPr>
              <a:t>4. </a:t>
            </a:r>
            <a:r>
              <a:rPr lang="en-US" altLang="zh-CN" dirty="0">
                <a:solidFill>
                  <a:srgbClr val="FF6600"/>
                </a:solidFill>
                <a:ea typeface="黑体" pitchFamily="2" charset="-122"/>
              </a:rPr>
              <a:t>FLOPS</a:t>
            </a:r>
            <a:endParaRPr lang="zh-CN" altLang="en-US" dirty="0"/>
          </a:p>
        </p:txBody>
      </p:sp>
      <p:sp>
        <p:nvSpPr>
          <p:cNvPr id="4" name="灯片编号占位符 3">
            <a:extLst>
              <a:ext uri="{FF2B5EF4-FFF2-40B4-BE49-F238E27FC236}">
                <a16:creationId xmlns:a16="http://schemas.microsoft.com/office/drawing/2014/main" id="{32585EFE-01A4-4859-8901-B5CDFA7C2FCD}"/>
              </a:ext>
            </a:extLst>
          </p:cNvPr>
          <p:cNvSpPr>
            <a:spLocks noGrp="1"/>
          </p:cNvSpPr>
          <p:nvPr>
            <p:ph type="sldNum" sz="quarter" idx="11"/>
          </p:nvPr>
        </p:nvSpPr>
        <p:spPr/>
        <p:txBody>
          <a:bodyPr/>
          <a:lstStyle/>
          <a:p>
            <a:fld id="{9F7610A6-6F66-4850-95C4-44F0D47E3297}" type="slidenum">
              <a:rPr lang="zh-CN" altLang="en-US" smtClean="0"/>
              <a:pPr/>
              <a:t>140</a:t>
            </a:fld>
            <a:endParaRPr lang="en-US" altLang="zh-CN"/>
          </a:p>
        </p:txBody>
      </p:sp>
      <p:pic>
        <p:nvPicPr>
          <p:cNvPr id="12" name="图片 11">
            <a:extLst>
              <a:ext uri="{FF2B5EF4-FFF2-40B4-BE49-F238E27FC236}">
                <a16:creationId xmlns:a16="http://schemas.microsoft.com/office/drawing/2014/main" id="{2BF4506C-8984-474B-A00D-503B1AF7B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3702" y="154362"/>
            <a:ext cx="1368777" cy="779255"/>
          </a:xfrm>
          <a:prstGeom prst="rect">
            <a:avLst/>
          </a:prstGeom>
        </p:spPr>
      </p:pic>
      <p:pic>
        <p:nvPicPr>
          <p:cNvPr id="9" name="图片 8">
            <a:extLst>
              <a:ext uri="{FF2B5EF4-FFF2-40B4-BE49-F238E27FC236}">
                <a16:creationId xmlns:a16="http://schemas.microsoft.com/office/drawing/2014/main" id="{F287AF43-4825-4A5F-A828-24091935FC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78" y="834090"/>
            <a:ext cx="9036496" cy="5475230"/>
          </a:xfrm>
          <a:prstGeom prst="rect">
            <a:avLst/>
          </a:prstGeom>
        </p:spPr>
      </p:pic>
    </p:spTree>
    <p:extLst>
      <p:ext uri="{BB962C8B-B14F-4D97-AF65-F5344CB8AC3E}">
        <p14:creationId xmlns:p14="http://schemas.microsoft.com/office/powerpoint/2010/main" val="2804760304"/>
      </p:ext>
    </p:extLst>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56A0DC-3878-4F03-9926-32CA5E0CBB97}"/>
              </a:ext>
            </a:extLst>
          </p:cNvPr>
          <p:cNvSpPr>
            <a:spLocks noGrp="1"/>
          </p:cNvSpPr>
          <p:nvPr>
            <p:ph type="title"/>
          </p:nvPr>
        </p:nvSpPr>
        <p:spPr/>
        <p:txBody>
          <a:bodyPr/>
          <a:lstStyle/>
          <a:p>
            <a:r>
              <a:rPr lang="en-US" altLang="zh-CN" dirty="0"/>
              <a:t>6.5.1</a:t>
            </a:r>
            <a:r>
              <a:rPr lang="en-US" altLang="zh-CN" dirty="0">
                <a:latin typeface="Times New Roman" pitchFamily="18" charset="0"/>
              </a:rPr>
              <a:t>  </a:t>
            </a:r>
            <a:r>
              <a:rPr lang="en-US" altLang="zh-CN" dirty="0"/>
              <a:t>CPU</a:t>
            </a:r>
            <a:r>
              <a:rPr lang="en-US" altLang="zh-CN" dirty="0">
                <a:latin typeface="Times New Roman" pitchFamily="18" charset="0"/>
              </a:rPr>
              <a:t> </a:t>
            </a:r>
            <a:r>
              <a:rPr lang="zh-CN" altLang="en-US" dirty="0"/>
              <a:t>性能测量       </a:t>
            </a:r>
            <a:r>
              <a:rPr lang="en-US" altLang="zh-CN" dirty="0">
                <a:solidFill>
                  <a:srgbClr val="006600"/>
                </a:solidFill>
                <a:ea typeface="黑体" pitchFamily="2" charset="-122"/>
              </a:rPr>
              <a:t>4. </a:t>
            </a:r>
            <a:r>
              <a:rPr lang="en-US" altLang="zh-CN" dirty="0">
                <a:solidFill>
                  <a:srgbClr val="FF6600"/>
                </a:solidFill>
                <a:ea typeface="黑体" pitchFamily="2" charset="-122"/>
              </a:rPr>
              <a:t>FLOPS</a:t>
            </a:r>
            <a:endParaRPr lang="zh-CN" altLang="en-US" dirty="0"/>
          </a:p>
        </p:txBody>
      </p:sp>
      <p:sp>
        <p:nvSpPr>
          <p:cNvPr id="4" name="灯片编号占位符 3">
            <a:extLst>
              <a:ext uri="{FF2B5EF4-FFF2-40B4-BE49-F238E27FC236}">
                <a16:creationId xmlns:a16="http://schemas.microsoft.com/office/drawing/2014/main" id="{32585EFE-01A4-4859-8901-B5CDFA7C2FCD}"/>
              </a:ext>
            </a:extLst>
          </p:cNvPr>
          <p:cNvSpPr>
            <a:spLocks noGrp="1"/>
          </p:cNvSpPr>
          <p:nvPr>
            <p:ph type="sldNum" sz="quarter" idx="11"/>
          </p:nvPr>
        </p:nvSpPr>
        <p:spPr/>
        <p:txBody>
          <a:bodyPr/>
          <a:lstStyle/>
          <a:p>
            <a:fld id="{9F7610A6-6F66-4850-95C4-44F0D47E3297}" type="slidenum">
              <a:rPr lang="zh-CN" altLang="en-US" smtClean="0"/>
              <a:pPr/>
              <a:t>141</a:t>
            </a:fld>
            <a:endParaRPr lang="en-US" altLang="zh-CN"/>
          </a:p>
        </p:txBody>
      </p:sp>
      <p:pic>
        <p:nvPicPr>
          <p:cNvPr id="12" name="图片 11">
            <a:extLst>
              <a:ext uri="{FF2B5EF4-FFF2-40B4-BE49-F238E27FC236}">
                <a16:creationId xmlns:a16="http://schemas.microsoft.com/office/drawing/2014/main" id="{2BF4506C-8984-474B-A00D-503B1AF7B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3702" y="154362"/>
            <a:ext cx="1368777" cy="779255"/>
          </a:xfrm>
          <a:prstGeom prst="rect">
            <a:avLst/>
          </a:prstGeom>
        </p:spPr>
      </p:pic>
      <p:pic>
        <p:nvPicPr>
          <p:cNvPr id="5" name="图片 4">
            <a:extLst>
              <a:ext uri="{FF2B5EF4-FFF2-40B4-BE49-F238E27FC236}">
                <a16:creationId xmlns:a16="http://schemas.microsoft.com/office/drawing/2014/main" id="{35170787-BEC1-447A-A393-F11729098B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21" y="871873"/>
            <a:ext cx="9036496" cy="5547502"/>
          </a:xfrm>
          <a:prstGeom prst="rect">
            <a:avLst/>
          </a:prstGeom>
        </p:spPr>
      </p:pic>
    </p:spTree>
    <p:extLst>
      <p:ext uri="{BB962C8B-B14F-4D97-AF65-F5344CB8AC3E}">
        <p14:creationId xmlns:p14="http://schemas.microsoft.com/office/powerpoint/2010/main" val="1506521050"/>
      </p:ext>
    </p:extLst>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p:cNvSpPr>
            <a:spLocks noGrp="1"/>
          </p:cNvSpPr>
          <p:nvPr>
            <p:ph type="sldNum" sz="quarter" idx="11"/>
          </p:nvPr>
        </p:nvSpPr>
        <p:spPr/>
        <p:txBody>
          <a:bodyPr/>
          <a:lstStyle/>
          <a:p>
            <a:fld id="{D976F67F-093D-413D-930F-3E7F31249924}" type="slidenum">
              <a:rPr lang="zh-CN" altLang="en-US"/>
              <a:pPr/>
              <a:t>142</a:t>
            </a:fld>
            <a:endParaRPr lang="en-US" altLang="zh-CN"/>
          </a:p>
        </p:txBody>
      </p:sp>
      <p:sp>
        <p:nvSpPr>
          <p:cNvPr id="1216514" name="Rectangle 2"/>
          <p:cNvSpPr>
            <a:spLocks noGrp="1" noChangeArrowheads="1"/>
          </p:cNvSpPr>
          <p:nvPr>
            <p:ph type="title"/>
          </p:nvPr>
        </p:nvSpPr>
        <p:spPr/>
        <p:txBody>
          <a:bodyPr/>
          <a:lstStyle/>
          <a:p>
            <a:r>
              <a:rPr lang="en-US" altLang="zh-CN" dirty="0"/>
              <a:t>6.5.2  </a:t>
            </a:r>
            <a:r>
              <a:rPr lang="zh-CN" altLang="en-US" dirty="0"/>
              <a:t>提高</a:t>
            </a:r>
            <a:r>
              <a:rPr lang="en-US" altLang="zh-CN" sz="2800" dirty="0"/>
              <a:t>CPU</a:t>
            </a:r>
            <a:r>
              <a:rPr lang="zh-CN" altLang="en-US" dirty="0"/>
              <a:t>速度的策略</a:t>
            </a:r>
          </a:p>
        </p:txBody>
      </p:sp>
      <p:sp>
        <p:nvSpPr>
          <p:cNvPr id="1216515" name="Rectangle 3"/>
          <p:cNvSpPr>
            <a:spLocks noGrp="1" noChangeArrowheads="1"/>
          </p:cNvSpPr>
          <p:nvPr>
            <p:ph type="body" idx="1"/>
          </p:nvPr>
        </p:nvSpPr>
        <p:spPr>
          <a:xfrm>
            <a:off x="179388" y="549275"/>
            <a:ext cx="8856662" cy="6192838"/>
          </a:xfrm>
        </p:spPr>
        <p:txBody>
          <a:bodyPr/>
          <a:lstStyle/>
          <a:p>
            <a:pPr>
              <a:spcBef>
                <a:spcPct val="10000"/>
              </a:spcBef>
            </a:pPr>
            <a:r>
              <a:rPr lang="zh-CN" altLang="en-US"/>
              <a:t>衡量</a:t>
            </a:r>
            <a:r>
              <a:rPr lang="en-US" altLang="zh-CN"/>
              <a:t>CPU</a:t>
            </a:r>
            <a:r>
              <a:rPr lang="zh-CN" altLang="en-US"/>
              <a:t>性能的指标：</a:t>
            </a:r>
          </a:p>
          <a:p>
            <a:pPr lvl="1">
              <a:spcBef>
                <a:spcPct val="10000"/>
              </a:spcBef>
            </a:pPr>
            <a:r>
              <a:rPr lang="zh-CN" altLang="en-US"/>
              <a:t>处理能力：指令系统</a:t>
            </a:r>
          </a:p>
          <a:p>
            <a:pPr lvl="1">
              <a:spcBef>
                <a:spcPct val="10000"/>
              </a:spcBef>
            </a:pPr>
            <a:r>
              <a:rPr lang="zh-CN" altLang="en-US"/>
              <a:t>处理速度</a:t>
            </a:r>
          </a:p>
          <a:p>
            <a:pPr>
              <a:spcBef>
                <a:spcPct val="10000"/>
              </a:spcBef>
            </a:pPr>
            <a:r>
              <a:rPr lang="zh-CN" altLang="en-US"/>
              <a:t>提高</a:t>
            </a:r>
            <a:r>
              <a:rPr lang="en-US" altLang="zh-CN"/>
              <a:t>CPU</a:t>
            </a:r>
            <a:r>
              <a:rPr lang="zh-CN" altLang="en-US"/>
              <a:t>速度的技术：</a:t>
            </a:r>
          </a:p>
          <a:p>
            <a:pPr lvl="1">
              <a:spcBef>
                <a:spcPct val="10000"/>
              </a:spcBef>
            </a:pPr>
            <a:r>
              <a:rPr lang="zh-CN" altLang="en-US"/>
              <a:t>具体</a:t>
            </a:r>
            <a:r>
              <a:rPr lang="zh-CN" altLang="en-US">
                <a:solidFill>
                  <a:srgbClr val="FF0066"/>
                </a:solidFill>
              </a:rPr>
              <a:t>实现</a:t>
            </a:r>
            <a:r>
              <a:rPr lang="zh-CN" altLang="en-US"/>
              <a:t>的改进</a:t>
            </a:r>
          </a:p>
          <a:p>
            <a:pPr lvl="1">
              <a:spcBef>
                <a:spcPct val="10000"/>
              </a:spcBef>
            </a:pPr>
            <a:r>
              <a:rPr lang="zh-CN" altLang="en-US">
                <a:solidFill>
                  <a:srgbClr val="FF0066"/>
                </a:solidFill>
              </a:rPr>
              <a:t>体系结构</a:t>
            </a:r>
            <a:r>
              <a:rPr lang="zh-CN" altLang="en-US"/>
              <a:t>的改进</a:t>
            </a:r>
          </a:p>
        </p:txBody>
      </p:sp>
      <p:sp>
        <p:nvSpPr>
          <p:cNvPr id="1216516" name="Text Box 4"/>
          <p:cNvSpPr txBox="1">
            <a:spLocks noChangeArrowheads="1"/>
          </p:cNvSpPr>
          <p:nvPr/>
        </p:nvSpPr>
        <p:spPr bwMode="auto">
          <a:xfrm>
            <a:off x="4067175" y="1628775"/>
            <a:ext cx="4968875" cy="4635115"/>
          </a:xfrm>
          <a:prstGeom prst="rect">
            <a:avLst/>
          </a:prstGeom>
          <a:noFill/>
          <a:ln w="28575" algn="ctr">
            <a:noFill/>
            <a:miter lim="800000"/>
            <a:headEnd/>
            <a:tailEnd/>
          </a:ln>
          <a:effectLst/>
        </p:spPr>
        <p:txBody>
          <a:bodyPr>
            <a:spAutoFit/>
          </a:bodyPr>
          <a:lstStyle/>
          <a:p>
            <a:pPr algn="l">
              <a:spcBef>
                <a:spcPct val="10000"/>
              </a:spcBef>
            </a:pPr>
            <a:r>
              <a:rPr lang="zh-CN" altLang="en-US" dirty="0">
                <a:ea typeface="楷体" panose="02010609060101010101" pitchFamily="49" charset="-122"/>
              </a:rPr>
              <a:t>（</a:t>
            </a:r>
            <a:r>
              <a:rPr lang="en-US" altLang="zh-CN" dirty="0">
                <a:ea typeface="楷体" panose="02010609060101010101" pitchFamily="49" charset="-122"/>
              </a:rPr>
              <a:t>1</a:t>
            </a:r>
            <a:r>
              <a:rPr lang="zh-CN" altLang="en-US" dirty="0">
                <a:ea typeface="楷体" panose="02010609060101010101" pitchFamily="49" charset="-122"/>
              </a:rPr>
              <a:t>）采用更先进的硅加工制造技术</a:t>
            </a:r>
          </a:p>
          <a:p>
            <a:pPr algn="l">
              <a:spcBef>
                <a:spcPct val="10000"/>
              </a:spcBef>
            </a:pPr>
            <a:r>
              <a:rPr lang="zh-CN" altLang="en-US" dirty="0">
                <a:ea typeface="楷体" panose="02010609060101010101" pitchFamily="49" charset="-122"/>
              </a:rPr>
              <a:t>（</a:t>
            </a:r>
            <a:r>
              <a:rPr lang="en-US" altLang="zh-CN" dirty="0">
                <a:ea typeface="楷体" panose="02010609060101010101" pitchFamily="49" charset="-122"/>
              </a:rPr>
              <a:t>2</a:t>
            </a:r>
            <a:r>
              <a:rPr lang="zh-CN" altLang="en-US" dirty="0">
                <a:ea typeface="楷体" panose="02010609060101010101" pitchFamily="49" charset="-122"/>
              </a:rPr>
              <a:t>）缩短指令执行路径长度</a:t>
            </a:r>
          </a:p>
          <a:p>
            <a:pPr marL="812800" lvl="1" indent="-355600" algn="l">
              <a:spcBef>
                <a:spcPct val="10000"/>
              </a:spcBef>
              <a:buClr>
                <a:srgbClr val="FF6600"/>
              </a:buClr>
              <a:buSzPct val="75000"/>
              <a:buFont typeface="Wingdings" pitchFamily="2" charset="2"/>
              <a:buNone/>
            </a:pPr>
            <a:r>
              <a:rPr lang="zh-CN" altLang="en-US" dirty="0">
                <a:ea typeface="楷体" panose="02010609060101010101" pitchFamily="49" charset="-122"/>
              </a:rPr>
              <a:t>减少执行指令的时钟周期数：</a:t>
            </a:r>
          </a:p>
          <a:p>
            <a:pPr marL="812800" lvl="1" indent="-355600" algn="l">
              <a:spcBef>
                <a:spcPct val="10000"/>
              </a:spcBef>
              <a:buClr>
                <a:srgbClr val="FF6600"/>
              </a:buClr>
              <a:buSzPct val="75000"/>
              <a:buFont typeface="Wingdings" pitchFamily="2" charset="2"/>
              <a:buChar char="u"/>
            </a:pPr>
            <a:r>
              <a:rPr lang="zh-CN" altLang="en-US" dirty="0">
                <a:ea typeface="楷体" panose="02010609060101010101" pitchFamily="49" charset="-122"/>
              </a:rPr>
              <a:t>优化微操作、微程序</a:t>
            </a:r>
          </a:p>
          <a:p>
            <a:pPr marL="812800" lvl="1" indent="-355600" algn="l">
              <a:spcBef>
                <a:spcPct val="10000"/>
              </a:spcBef>
              <a:buClr>
                <a:srgbClr val="FF6600"/>
              </a:buClr>
              <a:buSzPct val="75000"/>
              <a:buFont typeface="Wingdings" pitchFamily="2" charset="2"/>
              <a:buChar char="u"/>
            </a:pPr>
            <a:r>
              <a:rPr lang="zh-CN" altLang="en-US" dirty="0">
                <a:ea typeface="楷体" panose="02010609060101010101" pitchFamily="49" charset="-122"/>
              </a:rPr>
              <a:t>双总线、三总线</a:t>
            </a:r>
          </a:p>
          <a:p>
            <a:pPr marL="812800" lvl="1" indent="-355600" algn="l">
              <a:spcBef>
                <a:spcPct val="10000"/>
              </a:spcBef>
              <a:buClr>
                <a:srgbClr val="FF6600"/>
              </a:buClr>
              <a:buSzPct val="75000"/>
              <a:buFont typeface="Wingdings" pitchFamily="2" charset="2"/>
              <a:buChar char="u"/>
            </a:pPr>
            <a:r>
              <a:rPr lang="zh-CN" altLang="en-US" dirty="0">
                <a:ea typeface="楷体" panose="02010609060101010101" pitchFamily="49" charset="-122"/>
              </a:rPr>
              <a:t>增加特定硬件，实现并行</a:t>
            </a:r>
          </a:p>
          <a:p>
            <a:pPr algn="l">
              <a:spcBef>
                <a:spcPct val="40000"/>
              </a:spcBef>
            </a:pPr>
            <a:r>
              <a:rPr lang="zh-CN" altLang="en-US" dirty="0">
                <a:ea typeface="楷体" panose="02010609060101010101" pitchFamily="49" charset="-122"/>
              </a:rPr>
              <a:t>（</a:t>
            </a:r>
            <a:r>
              <a:rPr lang="en-US" altLang="zh-CN" dirty="0">
                <a:ea typeface="楷体" panose="02010609060101010101" pitchFamily="49" charset="-122"/>
              </a:rPr>
              <a:t>3</a:t>
            </a:r>
            <a:r>
              <a:rPr lang="zh-CN" altLang="en-US" dirty="0">
                <a:ea typeface="楷体" panose="02010609060101010101" pitchFamily="49" charset="-122"/>
              </a:rPr>
              <a:t>）简化组织结构来缩短时钟周期</a:t>
            </a:r>
          </a:p>
          <a:p>
            <a:pPr marL="812800" lvl="1" indent="-355600" algn="l">
              <a:spcBef>
                <a:spcPct val="10000"/>
              </a:spcBef>
              <a:buClr>
                <a:srgbClr val="FF6600"/>
              </a:buClr>
              <a:buSzPct val="75000"/>
              <a:buFont typeface="Wingdings" pitchFamily="2" charset="2"/>
              <a:buChar char="u"/>
            </a:pPr>
            <a:r>
              <a:rPr lang="en-US" altLang="zh-CN" dirty="0">
                <a:ea typeface="楷体" panose="02010609060101010101" pitchFamily="49" charset="-122"/>
              </a:rPr>
              <a:t>RISC</a:t>
            </a:r>
            <a:r>
              <a:rPr lang="zh-CN" altLang="en-US" dirty="0">
                <a:ea typeface="楷体" panose="02010609060101010101" pitchFamily="49" charset="-122"/>
              </a:rPr>
              <a:t>结构</a:t>
            </a:r>
          </a:p>
          <a:p>
            <a:pPr algn="l">
              <a:spcBef>
                <a:spcPct val="10000"/>
              </a:spcBef>
            </a:pPr>
            <a:r>
              <a:rPr lang="zh-CN" altLang="en-US" dirty="0">
                <a:ea typeface="楷体" panose="02010609060101010101" pitchFamily="49" charset="-122"/>
              </a:rPr>
              <a:t>（</a:t>
            </a:r>
            <a:r>
              <a:rPr lang="en-US" altLang="zh-CN" dirty="0">
                <a:ea typeface="楷体" panose="02010609060101010101" pitchFamily="49" charset="-122"/>
              </a:rPr>
              <a:t>4</a:t>
            </a:r>
            <a:r>
              <a:rPr lang="zh-CN" altLang="en-US" dirty="0">
                <a:ea typeface="楷体" panose="02010609060101010101" pitchFamily="49" charset="-122"/>
              </a:rPr>
              <a:t>）采用并行处理技术</a:t>
            </a:r>
          </a:p>
          <a:p>
            <a:pPr marL="812800" lvl="1" indent="-355600" algn="l">
              <a:spcBef>
                <a:spcPct val="10000"/>
              </a:spcBef>
              <a:buClr>
                <a:srgbClr val="FF6600"/>
              </a:buClr>
              <a:buSzPct val="75000"/>
              <a:buFont typeface="Wingdings" pitchFamily="2" charset="2"/>
              <a:buChar char="u"/>
            </a:pPr>
            <a:r>
              <a:rPr lang="zh-CN" altLang="en-US" dirty="0">
                <a:ea typeface="楷体" panose="02010609060101010101" pitchFamily="49" charset="-122"/>
              </a:rPr>
              <a:t>指令级并行</a:t>
            </a:r>
          </a:p>
          <a:p>
            <a:pPr marL="812800" lvl="1" indent="-355600" algn="l">
              <a:spcBef>
                <a:spcPct val="10000"/>
              </a:spcBef>
              <a:buClr>
                <a:srgbClr val="FF6600"/>
              </a:buClr>
              <a:buSzPct val="75000"/>
              <a:buFont typeface="Wingdings" pitchFamily="2" charset="2"/>
              <a:buChar char="u"/>
            </a:pPr>
            <a:r>
              <a:rPr lang="zh-CN" altLang="en-US" dirty="0">
                <a:ea typeface="楷体" panose="02010609060101010101" pitchFamily="49" charset="-122"/>
              </a:rPr>
              <a:t>处理器级并行</a:t>
            </a:r>
          </a:p>
        </p:txBody>
      </p:sp>
      <p:sp>
        <p:nvSpPr>
          <p:cNvPr id="1216517" name="Line 5"/>
          <p:cNvSpPr>
            <a:spLocks noChangeShapeType="1"/>
          </p:cNvSpPr>
          <p:nvPr/>
        </p:nvSpPr>
        <p:spPr bwMode="auto">
          <a:xfrm>
            <a:off x="4211638" y="1700213"/>
            <a:ext cx="0" cy="4465637"/>
          </a:xfrm>
          <a:prstGeom prst="line">
            <a:avLst/>
          </a:prstGeom>
          <a:noFill/>
          <a:ln w="76200" cmpd="tri">
            <a:solidFill>
              <a:srgbClr val="0066FF"/>
            </a:solidFill>
            <a:round/>
            <a:headEnd/>
            <a:tailEnd/>
          </a:ln>
          <a:effectLst/>
        </p:spPr>
        <p:txBody>
          <a:bodyPr wrap="none" anchor="ctr"/>
          <a:lstStyle/>
          <a:p>
            <a:endParaRPr lang="zh-CN" altLang="en-US"/>
          </a:p>
        </p:txBody>
      </p:sp>
      <p:sp>
        <p:nvSpPr>
          <p:cNvPr id="1216518" name="AutoShape 6"/>
          <p:cNvSpPr>
            <a:spLocks noChangeArrowheads="1"/>
          </p:cNvSpPr>
          <p:nvPr/>
        </p:nvSpPr>
        <p:spPr bwMode="auto">
          <a:xfrm>
            <a:off x="3635375" y="2636838"/>
            <a:ext cx="503238" cy="287337"/>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66FF"/>
          </a:solidFill>
          <a:ln w="28575" algn="ctr">
            <a:noFill/>
            <a:miter lim="800000"/>
            <a:headEnd/>
            <a:tailEnd/>
          </a:ln>
          <a:effectLst/>
        </p:spPr>
        <p:txBody>
          <a:bodyPr wrap="none" anchor="ctr"/>
          <a:lstStyle/>
          <a:p>
            <a:endParaRPr lang="zh-CN" altLang="en-US"/>
          </a:p>
        </p:txBody>
      </p:sp>
      <p:sp>
        <p:nvSpPr>
          <p:cNvPr id="1216519" name="Line 7"/>
          <p:cNvSpPr>
            <a:spLocks noChangeShapeType="1"/>
          </p:cNvSpPr>
          <p:nvPr/>
        </p:nvSpPr>
        <p:spPr bwMode="auto">
          <a:xfrm>
            <a:off x="4211638" y="4149725"/>
            <a:ext cx="4752975" cy="0"/>
          </a:xfrm>
          <a:prstGeom prst="line">
            <a:avLst/>
          </a:prstGeom>
          <a:noFill/>
          <a:ln w="28575">
            <a:solidFill>
              <a:srgbClr val="0066FF"/>
            </a:solidFill>
            <a:round/>
            <a:headEnd/>
            <a:tailEnd/>
          </a:ln>
          <a:effectLst/>
        </p:spPr>
        <p:txBody>
          <a:bodyPr wrap="none" anchor="ctr"/>
          <a:lstStyle/>
          <a:p>
            <a:endParaRPr lang="zh-CN" altLang="en-US"/>
          </a:p>
        </p:txBody>
      </p:sp>
      <p:sp>
        <p:nvSpPr>
          <p:cNvPr id="1216523" name="Freeform 11"/>
          <p:cNvSpPr>
            <a:spLocks/>
          </p:cNvSpPr>
          <p:nvPr/>
        </p:nvSpPr>
        <p:spPr bwMode="auto">
          <a:xfrm>
            <a:off x="3203575" y="3429000"/>
            <a:ext cx="936625" cy="1368425"/>
          </a:xfrm>
          <a:custGeom>
            <a:avLst/>
            <a:gdLst/>
            <a:ahLst/>
            <a:cxnLst>
              <a:cxn ang="0">
                <a:pos x="7" y="0"/>
              </a:cxn>
              <a:cxn ang="0">
                <a:pos x="98" y="907"/>
              </a:cxn>
              <a:cxn ang="0">
                <a:pos x="597" y="1088"/>
              </a:cxn>
            </a:cxnLst>
            <a:rect l="0" t="0" r="r" b="b"/>
            <a:pathLst>
              <a:path w="597" h="1088">
                <a:moveTo>
                  <a:pt x="7" y="0"/>
                </a:moveTo>
                <a:cubicBezTo>
                  <a:pt x="3" y="363"/>
                  <a:pt x="0" y="726"/>
                  <a:pt x="98" y="907"/>
                </a:cubicBezTo>
                <a:cubicBezTo>
                  <a:pt x="196" y="1088"/>
                  <a:pt x="396" y="1088"/>
                  <a:pt x="597" y="1088"/>
                </a:cubicBezTo>
              </a:path>
            </a:pathLst>
          </a:custGeom>
          <a:noFill/>
          <a:ln w="76200" cap="flat" cmpd="sng">
            <a:solidFill>
              <a:srgbClr val="0066FF"/>
            </a:solidFill>
            <a:prstDash val="solid"/>
            <a:round/>
            <a:headEnd/>
            <a:tailEnd type="triangle" w="lg" len="sm"/>
          </a:ln>
          <a:effectLst/>
        </p:spPr>
        <p:txBody>
          <a:bodyPr wrap="none" anchor="ctr"/>
          <a:lstStyle/>
          <a:p>
            <a:endParaRPr lang="zh-CN" altLang="en-US"/>
          </a:p>
        </p:txBody>
      </p:sp>
    </p:spTree>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1154" name="Rectangle 2"/>
          <p:cNvSpPr>
            <a:spLocks noGrp="1" noChangeArrowheads="1"/>
          </p:cNvSpPr>
          <p:nvPr>
            <p:ph type="subTitle" idx="1"/>
          </p:nvPr>
        </p:nvSpPr>
        <p:spPr>
          <a:xfrm>
            <a:off x="395288" y="1700213"/>
            <a:ext cx="8604250" cy="2592387"/>
          </a:xfrm>
          <a:noFill/>
          <a:ln/>
        </p:spPr>
        <p:txBody>
          <a:bodyPr anchor="ctr"/>
          <a:lstStyle/>
          <a:p>
            <a:pPr>
              <a:spcBef>
                <a:spcPct val="10000"/>
              </a:spcBef>
              <a:buClrTx/>
              <a:buFont typeface="Arial" charset="0"/>
              <a:buNone/>
            </a:pPr>
            <a:r>
              <a:rPr lang="zh-CN" altLang="en-US" b="0" dirty="0">
                <a:solidFill>
                  <a:srgbClr val="FFFFFF"/>
                </a:solidFill>
                <a:latin typeface="黑体" panose="02010609060101010101" pitchFamily="49" charset="-122"/>
                <a:ea typeface="黑体" panose="02010609060101010101" pitchFamily="49" charset="-122"/>
              </a:rPr>
              <a:t>计算机</a:t>
            </a:r>
            <a:r>
              <a:rPr lang="zh-CN" altLang="en-US" b="0" dirty="0">
                <a:solidFill>
                  <a:srgbClr val="FFCC00"/>
                </a:solidFill>
                <a:latin typeface="黑体" panose="02010609060101010101" pitchFamily="49" charset="-122"/>
                <a:ea typeface="黑体" panose="02010609060101010101" pitchFamily="49" charset="-122"/>
              </a:rPr>
              <a:t>组成</a:t>
            </a:r>
            <a:r>
              <a:rPr lang="zh-CN" altLang="en-US" b="0" dirty="0">
                <a:solidFill>
                  <a:srgbClr val="FFFFFF"/>
                </a:solidFill>
                <a:latin typeface="黑体" panose="02010609060101010101" pitchFamily="49" charset="-122"/>
                <a:ea typeface="黑体" panose="02010609060101010101" pitchFamily="49" charset="-122"/>
              </a:rPr>
              <a:t>与</a:t>
            </a:r>
            <a:r>
              <a:rPr lang="zh-CN" altLang="en-US" b="0" dirty="0">
                <a:solidFill>
                  <a:srgbClr val="FFCC00"/>
                </a:solidFill>
                <a:latin typeface="黑体" panose="02010609060101010101" pitchFamily="49" charset="-122"/>
                <a:ea typeface="黑体" panose="02010609060101010101" pitchFamily="49" charset="-122"/>
              </a:rPr>
              <a:t>系统结构</a:t>
            </a:r>
            <a:endParaRPr lang="zh-CN" altLang="en-US" b="0" dirty="0">
              <a:solidFill>
                <a:srgbClr val="FFFFFF"/>
              </a:solidFill>
              <a:latin typeface="黑体" panose="02010609060101010101" pitchFamily="49" charset="-122"/>
              <a:ea typeface="黑体" panose="02010609060101010101" pitchFamily="49" charset="-122"/>
            </a:endParaRPr>
          </a:p>
          <a:p>
            <a:pPr>
              <a:spcBef>
                <a:spcPct val="10000"/>
              </a:spcBef>
              <a:buClrTx/>
              <a:buFont typeface="Arial" charset="0"/>
              <a:buNone/>
            </a:pPr>
            <a:r>
              <a:rPr lang="zh-CN" altLang="en-US" sz="3900" b="0" dirty="0">
                <a:solidFill>
                  <a:srgbClr val="FFFFFF"/>
                </a:solidFill>
                <a:latin typeface="Arial" charset="0"/>
                <a:ea typeface="黑体" pitchFamily="2" charset="-122"/>
              </a:rPr>
              <a:t>第</a:t>
            </a:r>
            <a:r>
              <a:rPr lang="en-US" altLang="zh-CN" sz="7200" b="0" dirty="0">
                <a:solidFill>
                  <a:srgbClr val="FFFFFF"/>
                </a:solidFill>
                <a:latin typeface="Arial" charset="0"/>
                <a:ea typeface="黑体" pitchFamily="2" charset="-122"/>
              </a:rPr>
              <a:t>6</a:t>
            </a:r>
            <a:r>
              <a:rPr lang="zh-CN" altLang="en-US" sz="3900" b="0" dirty="0">
                <a:solidFill>
                  <a:srgbClr val="FFFFFF"/>
                </a:solidFill>
                <a:latin typeface="Arial" charset="0"/>
                <a:ea typeface="黑体" pitchFamily="2" charset="-122"/>
              </a:rPr>
              <a:t>章  中央处理器</a:t>
            </a:r>
            <a:r>
              <a:rPr lang="en-US" altLang="zh-CN" sz="3900" b="0" dirty="0">
                <a:solidFill>
                  <a:srgbClr val="FFFFFF"/>
                </a:solidFill>
                <a:latin typeface="宋体" pitchFamily="2" charset="-122"/>
                <a:ea typeface="宋体" pitchFamily="2" charset="-122"/>
              </a:rPr>
              <a:t>(</a:t>
            </a:r>
            <a:r>
              <a:rPr lang="en-US" altLang="zh-CN" sz="3900" b="0" dirty="0">
                <a:solidFill>
                  <a:srgbClr val="FFFFFF"/>
                </a:solidFill>
                <a:latin typeface="Arial" charset="0"/>
                <a:ea typeface="黑体" pitchFamily="2" charset="-122"/>
              </a:rPr>
              <a:t>CPU</a:t>
            </a:r>
            <a:r>
              <a:rPr lang="en-US" altLang="zh-CN" sz="3900" b="0" dirty="0">
                <a:solidFill>
                  <a:srgbClr val="FFFFFF"/>
                </a:solidFill>
                <a:latin typeface="宋体" pitchFamily="2" charset="-122"/>
                <a:ea typeface="宋体" pitchFamily="2" charset="-122"/>
              </a:rPr>
              <a:t>)</a:t>
            </a:r>
            <a:endParaRPr lang="zh-CN" altLang="en-US" sz="3900" b="0" dirty="0">
              <a:solidFill>
                <a:srgbClr val="FFFFFF"/>
              </a:solidFill>
              <a:latin typeface="宋体" pitchFamily="2" charset="-122"/>
              <a:ea typeface="宋体" pitchFamily="2" charset="-122"/>
            </a:endParaRPr>
          </a:p>
        </p:txBody>
      </p:sp>
      <p:sp>
        <p:nvSpPr>
          <p:cNvPr id="1201155" name="Rectangle 3"/>
          <p:cNvSpPr>
            <a:spLocks noChangeArrowheads="1"/>
          </p:cNvSpPr>
          <p:nvPr/>
        </p:nvSpPr>
        <p:spPr bwMode="auto">
          <a:xfrm>
            <a:off x="1979712" y="4437112"/>
            <a:ext cx="6984901" cy="720725"/>
          </a:xfrm>
          <a:prstGeom prst="rect">
            <a:avLst/>
          </a:prstGeom>
          <a:noFill/>
          <a:ln w="9525">
            <a:noFill/>
            <a:miter lim="800000"/>
            <a:headEnd/>
            <a:tailEnd/>
          </a:ln>
          <a:effectLst/>
        </p:spPr>
        <p:txBody>
          <a:bodyPr/>
          <a:lstStyle/>
          <a:p>
            <a:pPr marL="0" marR="0" lvl="0" indent="0" algn="r" defTabSz="914400" rtl="0" eaLnBrk="1" fontAlgn="base" latinLnBrk="0" hangingPunct="1">
              <a:lnSpc>
                <a:spcPct val="100000"/>
              </a:lnSpc>
              <a:spcBef>
                <a:spcPct val="20000"/>
              </a:spcBef>
              <a:spcAft>
                <a:spcPct val="0"/>
              </a:spcAft>
              <a:buClr>
                <a:srgbClr val="00007D"/>
              </a:buClr>
              <a:buSzPct val="75000"/>
              <a:buFont typeface="Wingdings" pitchFamily="2" charset="2"/>
              <a:buNone/>
              <a:tabLst/>
              <a:defRPr/>
            </a:pPr>
            <a:r>
              <a:rPr kumimoji="0" lang="en-US" altLang="zh-CN" sz="4000" b="0" i="0" u="none" strike="noStrike" kern="1200" cap="none" spc="0" normalizeH="0" baseline="0" noProof="0" dirty="0">
                <a:ln>
                  <a:noFill/>
                </a:ln>
                <a:solidFill>
                  <a:srgbClr val="000000"/>
                </a:solidFill>
                <a:effectLst/>
                <a:uLnTx/>
                <a:uFillTx/>
                <a:latin typeface="Times New Roman" pitchFamily="18" charset="0"/>
                <a:ea typeface="楷体" panose="02010609060101010101" pitchFamily="49" charset="-122"/>
                <a:cs typeface="+mn-cs"/>
              </a:rPr>
              <a:t>6.5  CPU</a:t>
            </a:r>
            <a:r>
              <a:rPr kumimoji="0" lang="zh-CN" altLang="en-US" sz="4000" b="0" i="0" u="none" strike="noStrike" kern="1200" cap="none" spc="0" normalizeH="0" baseline="0" noProof="0" dirty="0">
                <a:ln>
                  <a:noFill/>
                </a:ln>
                <a:solidFill>
                  <a:srgbClr val="000000"/>
                </a:solidFill>
                <a:effectLst/>
                <a:uLnTx/>
                <a:uFillTx/>
                <a:latin typeface="Times New Roman" pitchFamily="18" charset="0"/>
                <a:ea typeface="楷体" panose="02010609060101010101" pitchFamily="49" charset="-122"/>
                <a:cs typeface="+mn-cs"/>
              </a:rPr>
              <a:t>性能的测量与提高</a:t>
            </a:r>
            <a:endParaRPr kumimoji="0" lang="zh-CN" altLang="en-US" sz="4000" b="0" i="0" u="none" strike="noStrike" kern="1200" cap="none" spc="0" normalizeH="0" baseline="0" noProof="0" dirty="0">
              <a:ln>
                <a:noFill/>
              </a:ln>
              <a:solidFill>
                <a:srgbClr val="CC0000"/>
              </a:solidFill>
              <a:effectLst/>
              <a:uLnTx/>
              <a:uFillTx/>
              <a:latin typeface="Times New Roman" pitchFamily="18" charset="0"/>
              <a:ea typeface="楷体" panose="02010609060101010101" pitchFamily="49" charset="-122"/>
              <a:cs typeface="+mn-cs"/>
            </a:endParaRPr>
          </a:p>
        </p:txBody>
      </p:sp>
      <p:sp>
        <p:nvSpPr>
          <p:cNvPr id="5" name="Rectangle 3">
            <a:extLst>
              <a:ext uri="{FF2B5EF4-FFF2-40B4-BE49-F238E27FC236}">
                <a16:creationId xmlns:a16="http://schemas.microsoft.com/office/drawing/2014/main" id="{0F71AE9C-5060-4434-860C-6BF6279B42B6}"/>
              </a:ext>
            </a:extLst>
          </p:cNvPr>
          <p:cNvSpPr>
            <a:spLocks noChangeArrowheads="1"/>
          </p:cNvSpPr>
          <p:nvPr/>
        </p:nvSpPr>
        <p:spPr bwMode="auto">
          <a:xfrm>
            <a:off x="2915816" y="5186746"/>
            <a:ext cx="6048797" cy="720725"/>
          </a:xfrm>
          <a:prstGeom prst="rect">
            <a:avLst/>
          </a:prstGeom>
          <a:noFill/>
          <a:ln w="9525">
            <a:noFill/>
            <a:miter lim="800000"/>
            <a:headEnd/>
            <a:tailEnd/>
          </a:ln>
          <a:effectLst/>
        </p:spPr>
        <p:txBody>
          <a:bodyPr/>
          <a:lstStyle/>
          <a:p>
            <a:pPr marL="0" marR="0" lvl="0" indent="0" algn="r" defTabSz="914400" rtl="0" eaLnBrk="1" fontAlgn="base" latinLnBrk="0" hangingPunct="1">
              <a:lnSpc>
                <a:spcPct val="100000"/>
              </a:lnSpc>
              <a:spcBef>
                <a:spcPct val="20000"/>
              </a:spcBef>
              <a:spcAft>
                <a:spcPct val="0"/>
              </a:spcAft>
              <a:buClr>
                <a:srgbClr val="00007D"/>
              </a:buClr>
              <a:buSzPct val="75000"/>
              <a:buFont typeface="Wingdings" pitchFamily="2" charset="2"/>
              <a:buNone/>
              <a:tabLst/>
              <a:defRPr/>
            </a:pPr>
            <a:r>
              <a:rPr kumimoji="0" lang="en-US" altLang="zh-CN" sz="4000" b="0" i="0" u="none" strike="noStrike" kern="1200" cap="none" spc="0" normalizeH="0" baseline="0" noProof="0" dirty="0">
                <a:ln>
                  <a:noFill/>
                </a:ln>
                <a:solidFill>
                  <a:srgbClr val="CC0099"/>
                </a:solidFill>
                <a:effectLst/>
                <a:uLnTx/>
                <a:uFillTx/>
                <a:latin typeface="Times New Roman" pitchFamily="18" charset="0"/>
                <a:ea typeface="楷体" panose="02010609060101010101" pitchFamily="49" charset="-122"/>
                <a:cs typeface="+mn-cs"/>
              </a:rPr>
              <a:t>6.5.3  </a:t>
            </a:r>
            <a:r>
              <a:rPr kumimoji="0" lang="zh-CN" altLang="en-US" sz="4000" b="0" i="0" u="none" strike="noStrike" kern="1200" cap="none" spc="0" normalizeH="0" baseline="0" noProof="0" dirty="0">
                <a:ln>
                  <a:noFill/>
                </a:ln>
                <a:solidFill>
                  <a:srgbClr val="CC0099"/>
                </a:solidFill>
                <a:effectLst/>
                <a:uLnTx/>
                <a:uFillTx/>
                <a:latin typeface="Times New Roman" pitchFamily="18" charset="0"/>
                <a:ea typeface="楷体" panose="02010609060101010101" pitchFamily="49" charset="-122"/>
                <a:cs typeface="+mn-cs"/>
              </a:rPr>
              <a:t>多核与多线程技术</a:t>
            </a:r>
          </a:p>
        </p:txBody>
      </p:sp>
    </p:spTree>
    <p:extLst>
      <p:ext uri="{BB962C8B-B14F-4D97-AF65-F5344CB8AC3E}">
        <p14:creationId xmlns:p14="http://schemas.microsoft.com/office/powerpoint/2010/main" val="40017368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201154">
                                            <p:txEl>
                                              <p:pRg st="0" end="0"/>
                                            </p:txEl>
                                          </p:spTgt>
                                        </p:tgtEl>
                                        <p:attrNameLst>
                                          <p:attrName>style.visibility</p:attrName>
                                        </p:attrNameLst>
                                      </p:cBhvr>
                                      <p:to>
                                        <p:strVal val="visible"/>
                                      </p:to>
                                    </p:set>
                                    <p:anim calcmode="lin" valueType="num">
                                      <p:cBhvr>
                                        <p:cTn id="7" dur="500" fill="hold"/>
                                        <p:tgtEl>
                                          <p:spTgt spid="1201154">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201154">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201154">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201154">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201154">
                                            <p:txEl>
                                              <p:pRg st="1" end="1"/>
                                            </p:txEl>
                                          </p:spTgt>
                                        </p:tgtEl>
                                        <p:attrNameLst>
                                          <p:attrName>style.visibility</p:attrName>
                                        </p:attrNameLst>
                                      </p:cBhvr>
                                      <p:to>
                                        <p:strVal val="visible"/>
                                      </p:to>
                                    </p:set>
                                    <p:anim calcmode="lin" valueType="num">
                                      <p:cBhvr additive="base">
                                        <p:cTn id="14" dur="500" fill="hold"/>
                                        <p:tgtEl>
                                          <p:spTgt spid="1201154">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201154">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1201155">
                                            <p:txEl>
                                              <p:pRg st="0" end="0"/>
                                            </p:txEl>
                                          </p:spTgt>
                                        </p:tgtEl>
                                        <p:attrNameLst>
                                          <p:attrName>style.visibility</p:attrName>
                                        </p:attrNameLst>
                                      </p:cBhvr>
                                      <p:to>
                                        <p:strVal val="visible"/>
                                      </p:to>
                                    </p:set>
                                    <p:anim calcmode="lin" valueType="num">
                                      <p:cBhvr additive="base">
                                        <p:cTn id="19" dur="500" fill="hold"/>
                                        <p:tgtEl>
                                          <p:spTgt spid="1201155">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01155">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 calcmode="lin" valueType="num">
                                      <p:cBhvr additive="base">
                                        <p:cTn id="23"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13F7523A-587E-4A04-8869-E1EF84C38DED}" type="slidenum">
              <a:rPr lang="zh-CN" altLang="en-US"/>
              <a:pPr/>
              <a:t>144</a:t>
            </a:fld>
            <a:endParaRPr lang="en-US" altLang="zh-CN"/>
          </a:p>
        </p:txBody>
      </p:sp>
      <p:sp>
        <p:nvSpPr>
          <p:cNvPr id="1218562" name="Rectangle 2"/>
          <p:cNvSpPr>
            <a:spLocks noGrp="1" noChangeArrowheads="1"/>
          </p:cNvSpPr>
          <p:nvPr>
            <p:ph type="title"/>
          </p:nvPr>
        </p:nvSpPr>
        <p:spPr/>
        <p:txBody>
          <a:bodyPr/>
          <a:lstStyle/>
          <a:p>
            <a:r>
              <a:rPr lang="en-US" altLang="zh-CN" dirty="0"/>
              <a:t>6.5.3  </a:t>
            </a:r>
            <a:r>
              <a:rPr lang="zh-CN" altLang="en-US" sz="2800" dirty="0"/>
              <a:t>多核与多线程技术</a:t>
            </a:r>
            <a:r>
              <a:rPr lang="zh-CN" altLang="en-US" dirty="0"/>
              <a:t>     </a:t>
            </a:r>
            <a:r>
              <a:rPr lang="zh-CN" altLang="en-US" sz="2800" dirty="0">
                <a:solidFill>
                  <a:srgbClr val="008000"/>
                </a:solidFill>
                <a:ea typeface="黑体" pitchFamily="2" charset="-122"/>
              </a:rPr>
              <a:t>一、多核技术</a:t>
            </a:r>
          </a:p>
        </p:txBody>
      </p:sp>
      <p:sp>
        <p:nvSpPr>
          <p:cNvPr id="1218563" name="Rectangle 3"/>
          <p:cNvSpPr>
            <a:spLocks noGrp="1" noChangeArrowheads="1"/>
          </p:cNvSpPr>
          <p:nvPr>
            <p:ph type="body" idx="1"/>
          </p:nvPr>
        </p:nvSpPr>
        <p:spPr>
          <a:xfrm>
            <a:off x="179388" y="620689"/>
            <a:ext cx="8856662" cy="6121424"/>
          </a:xfrm>
        </p:spPr>
        <p:txBody>
          <a:bodyPr/>
          <a:lstStyle/>
          <a:p>
            <a:pPr>
              <a:spcBef>
                <a:spcPct val="10000"/>
              </a:spcBef>
            </a:pPr>
            <a:r>
              <a:rPr lang="zh-CN" altLang="en-US" dirty="0"/>
              <a:t>单核的问题：</a:t>
            </a:r>
            <a:endParaRPr lang="en-US" altLang="zh-CN" dirty="0"/>
          </a:p>
          <a:p>
            <a:pPr lvl="1">
              <a:spcBef>
                <a:spcPct val="10000"/>
              </a:spcBef>
              <a:buClr>
                <a:srgbClr val="FF6600"/>
              </a:buClr>
            </a:pPr>
            <a:r>
              <a:rPr lang="zh-CN" altLang="en-US" dirty="0"/>
              <a:t>指令级并行（</a:t>
            </a:r>
            <a:r>
              <a:rPr lang="en-US" altLang="zh-CN" dirty="0"/>
              <a:t>Instruction Level Parallelism</a:t>
            </a:r>
            <a:r>
              <a:rPr lang="zh-CN" altLang="en-US" dirty="0"/>
              <a:t>，</a:t>
            </a:r>
            <a:r>
              <a:rPr lang="en-US" altLang="zh-CN" dirty="0"/>
              <a:t>ILP</a:t>
            </a:r>
            <a:r>
              <a:rPr lang="zh-CN" altLang="en-US" dirty="0"/>
              <a:t>）带来的益处在减少，代价过于昂贵。</a:t>
            </a:r>
            <a:endParaRPr lang="en-US" altLang="zh-CN" dirty="0"/>
          </a:p>
          <a:p>
            <a:pPr lvl="1">
              <a:spcBef>
                <a:spcPct val="10000"/>
              </a:spcBef>
              <a:buClr>
                <a:srgbClr val="FF6600"/>
              </a:buClr>
            </a:pPr>
            <a:r>
              <a:rPr lang="zh-CN" altLang="en-US" dirty="0"/>
              <a:t>由于功耗限制，时钟频率已经达到极限。</a:t>
            </a:r>
            <a:br>
              <a:rPr lang="en-US" altLang="zh-CN" dirty="0"/>
            </a:br>
            <a:r>
              <a:rPr lang="zh-CN" altLang="en-US" dirty="0"/>
              <a:t>时钟频率每提升</a:t>
            </a:r>
            <a:r>
              <a:rPr lang="en-US" altLang="zh-CN" dirty="0"/>
              <a:t>1%</a:t>
            </a:r>
            <a:r>
              <a:rPr lang="zh-CN" altLang="en-US" dirty="0"/>
              <a:t>，会带来</a:t>
            </a:r>
            <a:r>
              <a:rPr lang="en-US" altLang="zh-CN" dirty="0"/>
              <a:t>3%</a:t>
            </a:r>
            <a:r>
              <a:rPr lang="zh-CN" altLang="en-US" dirty="0"/>
              <a:t>的功耗增加。</a:t>
            </a:r>
            <a:endParaRPr lang="en-US" altLang="zh-CN" dirty="0"/>
          </a:p>
          <a:p>
            <a:pPr>
              <a:spcBef>
                <a:spcPct val="10000"/>
              </a:spcBef>
            </a:pPr>
            <a:r>
              <a:rPr lang="zh-CN" altLang="en-US" dirty="0"/>
              <a:t>目前，芯片的集成度仍以摩尔定律的速度增长</a:t>
            </a:r>
            <a:endParaRPr lang="en-US" altLang="zh-CN" dirty="0"/>
          </a:p>
          <a:p>
            <a:pPr>
              <a:spcBef>
                <a:spcPct val="10000"/>
              </a:spcBef>
            </a:pPr>
            <a:r>
              <a:rPr lang="zh-CN" altLang="en-US" dirty="0"/>
              <a:t>提升</a:t>
            </a:r>
            <a:r>
              <a:rPr lang="en-US" altLang="zh-CN" dirty="0"/>
              <a:t>CPU</a:t>
            </a:r>
            <a:r>
              <a:rPr lang="zh-CN" altLang="en-US" dirty="0"/>
              <a:t>的性能遇到了三个物理规律的限制：</a:t>
            </a:r>
            <a:endParaRPr lang="en-US" altLang="zh-CN" dirty="0"/>
          </a:p>
          <a:p>
            <a:pPr lvl="1">
              <a:spcBef>
                <a:spcPct val="10000"/>
              </a:spcBef>
            </a:pPr>
            <a:r>
              <a:rPr lang="zh-CN" altLang="en-US" dirty="0">
                <a:solidFill>
                  <a:srgbClr val="FF0000"/>
                </a:solidFill>
              </a:rPr>
              <a:t>功耗</a:t>
            </a:r>
            <a:r>
              <a:rPr lang="zh-CN" altLang="en-US" dirty="0"/>
              <a:t>限制：降频</a:t>
            </a:r>
            <a:endParaRPr lang="en-US" altLang="zh-CN" dirty="0"/>
          </a:p>
          <a:p>
            <a:pPr lvl="1">
              <a:spcBef>
                <a:spcPct val="10000"/>
              </a:spcBef>
            </a:pPr>
            <a:r>
              <a:rPr lang="zh-CN" altLang="en-US" dirty="0">
                <a:solidFill>
                  <a:srgbClr val="FF0000"/>
                </a:solidFill>
              </a:rPr>
              <a:t>互联线延迟</a:t>
            </a:r>
            <a:r>
              <a:rPr lang="zh-CN" altLang="en-US" dirty="0"/>
              <a:t>限制：</a:t>
            </a:r>
            <a:br>
              <a:rPr lang="en-US" altLang="zh-CN" dirty="0"/>
            </a:br>
            <a:r>
              <a:rPr lang="zh-CN" altLang="en-US" dirty="0"/>
              <a:t>把一个大厂房分成很多个小厂房，事情都在一个小厂房里解决，以缩短运输距离 </a:t>
            </a:r>
            <a:r>
              <a:rPr lang="zh-CN" altLang="en-US" dirty="0">
                <a:latin typeface="宋体" pitchFamily="2" charset="-122"/>
                <a:ea typeface="宋体" pitchFamily="2" charset="-122"/>
              </a:rPr>
              <a:t>→</a:t>
            </a:r>
            <a:r>
              <a:rPr lang="zh-CN" altLang="en-US" dirty="0"/>
              <a:t> 使用较小的核组成一个多核的芯片</a:t>
            </a:r>
            <a:endParaRPr lang="en-US" altLang="zh-CN" dirty="0"/>
          </a:p>
          <a:p>
            <a:pPr lvl="1">
              <a:spcBef>
                <a:spcPct val="10000"/>
              </a:spcBef>
            </a:pPr>
            <a:r>
              <a:rPr lang="zh-CN" altLang="en-US" dirty="0">
                <a:solidFill>
                  <a:srgbClr val="FF0000"/>
                </a:solidFill>
              </a:rPr>
              <a:t>设计复杂度</a:t>
            </a:r>
            <a:r>
              <a:rPr lang="zh-CN" altLang="en-US" dirty="0"/>
              <a:t>限制，验证难度</a:t>
            </a:r>
          </a:p>
        </p:txBody>
      </p:sp>
    </p:spTree>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13F7523A-587E-4A04-8869-E1EF84C38DED}" type="slidenum">
              <a:rPr lang="zh-CN" altLang="en-US"/>
              <a:pPr/>
              <a:t>145</a:t>
            </a:fld>
            <a:endParaRPr lang="en-US" altLang="zh-CN"/>
          </a:p>
        </p:txBody>
      </p:sp>
      <p:sp>
        <p:nvSpPr>
          <p:cNvPr id="1218562" name="Rectangle 2"/>
          <p:cNvSpPr>
            <a:spLocks noGrp="1" noChangeArrowheads="1"/>
          </p:cNvSpPr>
          <p:nvPr>
            <p:ph type="title"/>
          </p:nvPr>
        </p:nvSpPr>
        <p:spPr/>
        <p:txBody>
          <a:bodyPr/>
          <a:lstStyle/>
          <a:p>
            <a:r>
              <a:rPr lang="en-US" altLang="zh-CN" dirty="0"/>
              <a:t>6.5.3  </a:t>
            </a:r>
            <a:r>
              <a:rPr lang="zh-CN" altLang="en-US" dirty="0"/>
              <a:t>多核与多线程技术     </a:t>
            </a:r>
            <a:r>
              <a:rPr lang="zh-CN" altLang="en-US" dirty="0">
                <a:solidFill>
                  <a:srgbClr val="008000"/>
                </a:solidFill>
                <a:ea typeface="黑体" pitchFamily="2" charset="-122"/>
              </a:rPr>
              <a:t>一、多核技术</a:t>
            </a:r>
            <a:endParaRPr lang="zh-CN" altLang="en-US" sz="2800" dirty="0">
              <a:solidFill>
                <a:srgbClr val="008000"/>
              </a:solidFill>
              <a:ea typeface="黑体" pitchFamily="2" charset="-122"/>
            </a:endParaRPr>
          </a:p>
        </p:txBody>
      </p:sp>
      <p:sp>
        <p:nvSpPr>
          <p:cNvPr id="1218563" name="Rectangle 3"/>
          <p:cNvSpPr>
            <a:spLocks noGrp="1" noChangeArrowheads="1"/>
          </p:cNvSpPr>
          <p:nvPr>
            <p:ph type="body" idx="1"/>
          </p:nvPr>
        </p:nvSpPr>
        <p:spPr>
          <a:xfrm>
            <a:off x="323528" y="908721"/>
            <a:ext cx="8712522" cy="3888431"/>
          </a:xfrm>
        </p:spPr>
        <p:txBody>
          <a:bodyPr/>
          <a:lstStyle/>
          <a:p>
            <a:pPr>
              <a:spcBef>
                <a:spcPct val="10000"/>
              </a:spcBef>
              <a:buNone/>
            </a:pPr>
            <a:r>
              <a:rPr lang="en-US" altLang="zh-CN"/>
              <a:t>【</a:t>
            </a:r>
            <a:r>
              <a:rPr lang="zh-CN" altLang="en-US"/>
              <a:t>实例</a:t>
            </a:r>
            <a:r>
              <a:rPr lang="en-US" altLang="zh-CN"/>
              <a:t>】</a:t>
            </a:r>
            <a:r>
              <a:rPr lang="zh-CN" altLang="en-US"/>
              <a:t>三台不同配置的计算机：</a:t>
            </a:r>
            <a:endParaRPr lang="en-US" altLang="zh-CN"/>
          </a:p>
          <a:p>
            <a:pPr marL="514350" indent="-514350">
              <a:spcBef>
                <a:spcPct val="10000"/>
              </a:spcBef>
              <a:buSzPct val="100000"/>
              <a:buFont typeface="+mj-lt"/>
              <a:buAutoNum type="alphaUcPeriod"/>
            </a:pPr>
            <a:r>
              <a:rPr lang="zh-CN" altLang="en-US"/>
              <a:t>标准</a:t>
            </a:r>
            <a:r>
              <a:rPr lang="zh-CN" altLang="en-US">
                <a:solidFill>
                  <a:srgbClr val="FF0000"/>
                </a:solidFill>
              </a:rPr>
              <a:t>单核</a:t>
            </a:r>
            <a:r>
              <a:rPr lang="zh-CN" altLang="en-US"/>
              <a:t>处理器</a:t>
            </a:r>
            <a:r>
              <a:rPr lang="zh-CN" altLang="en-US">
                <a:solidFill>
                  <a:srgbClr val="FF0000"/>
                </a:solidFill>
              </a:rPr>
              <a:t>超频</a:t>
            </a:r>
            <a:r>
              <a:rPr lang="en-US" altLang="zh-CN">
                <a:solidFill>
                  <a:srgbClr val="FF0000"/>
                </a:solidFill>
              </a:rPr>
              <a:t>20%</a:t>
            </a:r>
            <a:r>
              <a:rPr lang="zh-CN" altLang="en-US"/>
              <a:t>；</a:t>
            </a:r>
            <a:endParaRPr lang="en-US" altLang="zh-CN"/>
          </a:p>
          <a:p>
            <a:pPr marL="514350" indent="-514350">
              <a:spcBef>
                <a:spcPct val="10000"/>
              </a:spcBef>
              <a:buSzPct val="100000"/>
              <a:buFont typeface="+mj-lt"/>
              <a:buAutoNum type="alphaUcPeriod"/>
            </a:pPr>
            <a:r>
              <a:rPr lang="zh-CN" altLang="en-US">
                <a:solidFill>
                  <a:srgbClr val="FF0066"/>
                </a:solidFill>
              </a:rPr>
              <a:t>标准</a:t>
            </a:r>
            <a:r>
              <a:rPr lang="zh-CN" altLang="en-US">
                <a:solidFill>
                  <a:srgbClr val="FF0000"/>
                </a:solidFill>
                <a:latin typeface="黑体" pitchFamily="49" charset="-122"/>
                <a:ea typeface="黑体" pitchFamily="49" charset="-122"/>
              </a:rPr>
              <a:t>单核</a:t>
            </a:r>
            <a:r>
              <a:rPr lang="zh-CN" altLang="en-US">
                <a:solidFill>
                  <a:srgbClr val="FF0066"/>
                </a:solidFill>
              </a:rPr>
              <a:t>处理器</a:t>
            </a:r>
            <a:r>
              <a:rPr lang="zh-CN" altLang="en-US"/>
              <a:t>；</a:t>
            </a:r>
            <a:endParaRPr lang="en-US" altLang="zh-CN"/>
          </a:p>
          <a:p>
            <a:pPr marL="514350" indent="-514350">
              <a:spcBef>
                <a:spcPct val="10000"/>
              </a:spcBef>
              <a:buSzPct val="100000"/>
              <a:buFont typeface="+mj-lt"/>
              <a:buAutoNum type="alphaUcPeriod"/>
            </a:pPr>
            <a:r>
              <a:rPr lang="zh-CN" altLang="en-US">
                <a:solidFill>
                  <a:srgbClr val="FF0000"/>
                </a:solidFill>
              </a:rPr>
              <a:t>双核</a:t>
            </a:r>
            <a:r>
              <a:rPr lang="zh-CN" altLang="en-US"/>
              <a:t>处理器，每一个核</a:t>
            </a:r>
            <a:r>
              <a:rPr lang="zh-CN" altLang="en-US">
                <a:solidFill>
                  <a:srgbClr val="FF0000"/>
                </a:solidFill>
              </a:rPr>
              <a:t>降频</a:t>
            </a:r>
            <a:r>
              <a:rPr lang="en-US" altLang="zh-CN">
                <a:solidFill>
                  <a:srgbClr val="FF0000"/>
                </a:solidFill>
              </a:rPr>
              <a:t>20%</a:t>
            </a:r>
            <a:r>
              <a:rPr lang="zh-CN" altLang="en-US"/>
              <a:t>。</a:t>
            </a:r>
            <a:endParaRPr lang="en-US" altLang="zh-CN"/>
          </a:p>
          <a:p>
            <a:pPr marL="514350" indent="-514350">
              <a:spcBef>
                <a:spcPct val="10000"/>
              </a:spcBef>
              <a:buSzPct val="100000"/>
              <a:buNone/>
            </a:pPr>
            <a:endParaRPr lang="en-US" altLang="zh-CN"/>
          </a:p>
          <a:p>
            <a:pPr marL="514350" indent="-514350">
              <a:spcBef>
                <a:spcPct val="10000"/>
              </a:spcBef>
              <a:buSzPct val="100000"/>
              <a:buNone/>
            </a:pPr>
            <a:r>
              <a:rPr lang="zh-CN" altLang="en-US"/>
              <a:t>上述三台不同配置的计算机运行</a:t>
            </a:r>
            <a:r>
              <a:rPr lang="zh-CN" altLang="en-US">
                <a:solidFill>
                  <a:srgbClr val="0000FF"/>
                </a:solidFill>
              </a:rPr>
              <a:t>同一套应用程序</a:t>
            </a:r>
            <a:r>
              <a:rPr lang="zh-CN" altLang="en-US"/>
              <a:t>，</a:t>
            </a:r>
            <a:endParaRPr lang="en-US" altLang="zh-CN"/>
          </a:p>
          <a:p>
            <a:pPr marL="514350" indent="-514350">
              <a:spcBef>
                <a:spcPct val="10000"/>
              </a:spcBef>
              <a:buSzPct val="100000"/>
              <a:buNone/>
            </a:pPr>
            <a:r>
              <a:rPr lang="zh-CN" altLang="en-US"/>
              <a:t>对其</a:t>
            </a:r>
            <a:r>
              <a:rPr lang="zh-CN" altLang="en-US">
                <a:solidFill>
                  <a:srgbClr val="0000FF"/>
                </a:solidFill>
              </a:rPr>
              <a:t>功耗</a:t>
            </a:r>
            <a:r>
              <a:rPr lang="zh-CN" altLang="en-US"/>
              <a:t>及</a:t>
            </a:r>
            <a:r>
              <a:rPr lang="zh-CN" altLang="en-US">
                <a:solidFill>
                  <a:srgbClr val="0000FF"/>
                </a:solidFill>
              </a:rPr>
              <a:t>性能</a:t>
            </a:r>
            <a:r>
              <a:rPr lang="zh-CN" altLang="en-US"/>
              <a:t>进行比较：</a:t>
            </a:r>
          </a:p>
        </p:txBody>
      </p:sp>
    </p:spTree>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13F7523A-587E-4A04-8869-E1EF84C38DED}" type="slidenum">
              <a:rPr lang="zh-CN" altLang="en-US"/>
              <a:pPr/>
              <a:t>146</a:t>
            </a:fld>
            <a:endParaRPr lang="en-US" altLang="zh-CN"/>
          </a:p>
        </p:txBody>
      </p:sp>
      <p:sp>
        <p:nvSpPr>
          <p:cNvPr id="1218562" name="Rectangle 2"/>
          <p:cNvSpPr>
            <a:spLocks noGrp="1" noChangeArrowheads="1"/>
          </p:cNvSpPr>
          <p:nvPr>
            <p:ph type="title"/>
          </p:nvPr>
        </p:nvSpPr>
        <p:spPr/>
        <p:txBody>
          <a:bodyPr/>
          <a:lstStyle/>
          <a:p>
            <a:r>
              <a:rPr lang="en-US" altLang="zh-CN" dirty="0"/>
              <a:t>6.5.3  </a:t>
            </a:r>
            <a:r>
              <a:rPr lang="zh-CN" altLang="en-US" dirty="0"/>
              <a:t>多核与多线程技术     </a:t>
            </a:r>
            <a:r>
              <a:rPr lang="zh-CN" altLang="en-US" dirty="0">
                <a:solidFill>
                  <a:srgbClr val="008000"/>
                </a:solidFill>
                <a:ea typeface="黑体" pitchFamily="2" charset="-122"/>
              </a:rPr>
              <a:t>一、多核技术</a:t>
            </a:r>
            <a:endParaRPr lang="zh-CN" altLang="en-US" sz="2800" dirty="0">
              <a:solidFill>
                <a:srgbClr val="008000"/>
              </a:solidFill>
              <a:ea typeface="黑体" pitchFamily="2" charset="-122"/>
            </a:endParaRPr>
          </a:p>
        </p:txBody>
      </p:sp>
      <p:sp>
        <p:nvSpPr>
          <p:cNvPr id="7" name="立方体 6"/>
          <p:cNvSpPr/>
          <p:nvPr/>
        </p:nvSpPr>
        <p:spPr bwMode="auto">
          <a:xfrm>
            <a:off x="1187624" y="2564904"/>
            <a:ext cx="864096" cy="2160240"/>
          </a:xfrm>
          <a:prstGeom prst="cube">
            <a:avLst>
              <a:gd name="adj" fmla="val 16851"/>
            </a:avLst>
          </a:prstGeom>
          <a:solidFill>
            <a:srgbClr val="33CC33"/>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r>
              <a:rPr lang="zh-CN" altLang="en-US" sz="2800">
                <a:solidFill>
                  <a:srgbClr val="FFFF00"/>
                </a:solidFill>
                <a:effectLst>
                  <a:outerShdw blurRad="38100" dist="38100" dir="2700000" algn="tl">
                    <a:srgbClr val="000000">
                      <a:alpha val="43137"/>
                    </a:srgbClr>
                  </a:outerShdw>
                </a:effectLst>
              </a:rPr>
              <a:t>性</a:t>
            </a:r>
            <a:endParaRPr lang="en-US" altLang="zh-CN" sz="2800">
              <a:solidFill>
                <a:srgbClr val="FFFF00"/>
              </a:solidFill>
              <a:effectLst>
                <a:outerShdw blurRad="38100" dist="38100" dir="2700000" algn="tl">
                  <a:srgbClr val="000000">
                    <a:alpha val="43137"/>
                  </a:srgbClr>
                </a:outerShdw>
              </a:effectLst>
            </a:endParaRPr>
          </a:p>
          <a:p>
            <a:r>
              <a:rPr lang="zh-CN" altLang="en-US" sz="2800">
                <a:solidFill>
                  <a:srgbClr val="FFFF00"/>
                </a:solidFill>
                <a:effectLst>
                  <a:outerShdw blurRad="38100" dist="38100" dir="2700000" algn="tl">
                    <a:srgbClr val="000000">
                      <a:alpha val="43137"/>
                    </a:srgbClr>
                  </a:outerShdw>
                </a:effectLst>
              </a:rPr>
              <a:t>能</a:t>
            </a:r>
          </a:p>
        </p:txBody>
      </p:sp>
      <p:sp>
        <p:nvSpPr>
          <p:cNvPr id="8" name="立方体 7"/>
          <p:cNvSpPr/>
          <p:nvPr/>
        </p:nvSpPr>
        <p:spPr bwMode="auto">
          <a:xfrm>
            <a:off x="1907704" y="1412776"/>
            <a:ext cx="864096" cy="3312368"/>
          </a:xfrm>
          <a:prstGeom prst="cube">
            <a:avLst>
              <a:gd name="adj" fmla="val 16851"/>
            </a:avLst>
          </a:prstGeom>
          <a:solidFill>
            <a:srgbClr val="FF7C80"/>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r>
              <a:rPr lang="zh-CN" altLang="en-US" sz="2800">
                <a:solidFill>
                  <a:srgbClr val="FFFF00"/>
                </a:solidFill>
                <a:effectLst>
                  <a:outerShdw blurRad="38100" dist="38100" dir="2700000" algn="tl">
                    <a:srgbClr val="000000">
                      <a:alpha val="43137"/>
                    </a:srgbClr>
                  </a:outerShdw>
                </a:effectLst>
              </a:rPr>
              <a:t>功</a:t>
            </a:r>
            <a:endParaRPr lang="en-US" altLang="zh-CN" sz="2800">
              <a:solidFill>
                <a:srgbClr val="FFFF00"/>
              </a:solidFill>
              <a:effectLst>
                <a:outerShdw blurRad="38100" dist="38100" dir="2700000" algn="tl">
                  <a:srgbClr val="000000">
                    <a:alpha val="43137"/>
                  </a:srgbClr>
                </a:outerShdw>
              </a:effectLst>
            </a:endParaRPr>
          </a:p>
          <a:p>
            <a:r>
              <a:rPr lang="zh-CN" altLang="en-US" sz="2800">
                <a:solidFill>
                  <a:srgbClr val="FFFF00"/>
                </a:solidFill>
                <a:effectLst>
                  <a:outerShdw blurRad="38100" dist="38100" dir="2700000" algn="tl">
                    <a:srgbClr val="000000">
                      <a:alpha val="43137"/>
                    </a:srgbClr>
                  </a:outerShdw>
                </a:effectLst>
              </a:rPr>
              <a:t>耗</a:t>
            </a:r>
          </a:p>
        </p:txBody>
      </p:sp>
      <p:sp>
        <p:nvSpPr>
          <p:cNvPr id="9" name="立方体 8"/>
          <p:cNvSpPr/>
          <p:nvPr/>
        </p:nvSpPr>
        <p:spPr bwMode="auto">
          <a:xfrm>
            <a:off x="3707904" y="2780928"/>
            <a:ext cx="864096" cy="1944216"/>
          </a:xfrm>
          <a:prstGeom prst="cube">
            <a:avLst>
              <a:gd name="adj" fmla="val 16851"/>
            </a:avLst>
          </a:prstGeom>
          <a:solidFill>
            <a:srgbClr val="33CC33"/>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r>
              <a:rPr lang="zh-CN" altLang="en-US" sz="2800">
                <a:solidFill>
                  <a:srgbClr val="FFFF00"/>
                </a:solidFill>
                <a:effectLst>
                  <a:outerShdw blurRad="38100" dist="38100" dir="2700000" algn="tl">
                    <a:srgbClr val="000000">
                      <a:alpha val="43137"/>
                    </a:srgbClr>
                  </a:outerShdw>
                </a:effectLst>
              </a:rPr>
              <a:t>性</a:t>
            </a:r>
            <a:endParaRPr lang="en-US" altLang="zh-CN" sz="2800">
              <a:solidFill>
                <a:srgbClr val="FFFF00"/>
              </a:solidFill>
              <a:effectLst>
                <a:outerShdw blurRad="38100" dist="38100" dir="2700000" algn="tl">
                  <a:srgbClr val="000000">
                    <a:alpha val="43137"/>
                  </a:srgbClr>
                </a:outerShdw>
              </a:effectLst>
            </a:endParaRPr>
          </a:p>
          <a:p>
            <a:r>
              <a:rPr lang="zh-CN" altLang="en-US" sz="2800">
                <a:solidFill>
                  <a:srgbClr val="FFFF00"/>
                </a:solidFill>
                <a:effectLst>
                  <a:outerShdw blurRad="38100" dist="38100" dir="2700000" algn="tl">
                    <a:srgbClr val="000000">
                      <a:alpha val="43137"/>
                    </a:srgbClr>
                  </a:outerShdw>
                </a:effectLst>
              </a:rPr>
              <a:t>能</a:t>
            </a:r>
          </a:p>
        </p:txBody>
      </p:sp>
      <p:sp>
        <p:nvSpPr>
          <p:cNvPr id="10" name="立方体 9"/>
          <p:cNvSpPr/>
          <p:nvPr/>
        </p:nvSpPr>
        <p:spPr bwMode="auto">
          <a:xfrm>
            <a:off x="4427984" y="2780928"/>
            <a:ext cx="864096" cy="1944216"/>
          </a:xfrm>
          <a:prstGeom prst="cube">
            <a:avLst>
              <a:gd name="adj" fmla="val 16851"/>
            </a:avLst>
          </a:prstGeom>
          <a:solidFill>
            <a:srgbClr val="FF7C80"/>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r>
              <a:rPr lang="zh-CN" altLang="en-US" sz="2800">
                <a:solidFill>
                  <a:srgbClr val="FFFF00"/>
                </a:solidFill>
                <a:effectLst>
                  <a:outerShdw blurRad="38100" dist="38100" dir="2700000" algn="tl">
                    <a:srgbClr val="000000">
                      <a:alpha val="43137"/>
                    </a:srgbClr>
                  </a:outerShdw>
                </a:effectLst>
              </a:rPr>
              <a:t>功</a:t>
            </a:r>
            <a:endParaRPr lang="en-US" altLang="zh-CN" sz="2800">
              <a:solidFill>
                <a:srgbClr val="FFFF00"/>
              </a:solidFill>
              <a:effectLst>
                <a:outerShdw blurRad="38100" dist="38100" dir="2700000" algn="tl">
                  <a:srgbClr val="000000">
                    <a:alpha val="43137"/>
                  </a:srgbClr>
                </a:outerShdw>
              </a:effectLst>
            </a:endParaRPr>
          </a:p>
          <a:p>
            <a:r>
              <a:rPr lang="zh-CN" altLang="en-US" sz="2800">
                <a:solidFill>
                  <a:srgbClr val="FFFF00"/>
                </a:solidFill>
                <a:effectLst>
                  <a:outerShdw blurRad="38100" dist="38100" dir="2700000" algn="tl">
                    <a:srgbClr val="000000">
                      <a:alpha val="43137"/>
                    </a:srgbClr>
                  </a:outerShdw>
                </a:effectLst>
              </a:rPr>
              <a:t>耗</a:t>
            </a:r>
          </a:p>
        </p:txBody>
      </p:sp>
      <p:sp>
        <p:nvSpPr>
          <p:cNvPr id="17" name="立方体 16"/>
          <p:cNvSpPr/>
          <p:nvPr/>
        </p:nvSpPr>
        <p:spPr bwMode="auto">
          <a:xfrm>
            <a:off x="6228184" y="2996952"/>
            <a:ext cx="864096" cy="1728192"/>
          </a:xfrm>
          <a:prstGeom prst="cube">
            <a:avLst>
              <a:gd name="adj" fmla="val 16851"/>
            </a:avLst>
          </a:prstGeom>
          <a:solidFill>
            <a:srgbClr val="33CC33"/>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r>
              <a:rPr lang="zh-CN" altLang="en-US" sz="2800">
                <a:solidFill>
                  <a:srgbClr val="FFFF00"/>
                </a:solidFill>
                <a:effectLst>
                  <a:outerShdw blurRad="38100" dist="38100" dir="2700000" algn="tl">
                    <a:srgbClr val="000000">
                      <a:alpha val="43137"/>
                    </a:srgbClr>
                  </a:outerShdw>
                </a:effectLst>
              </a:rPr>
              <a:t>性</a:t>
            </a:r>
            <a:endParaRPr lang="en-US" altLang="zh-CN" sz="2800">
              <a:solidFill>
                <a:srgbClr val="FFFF00"/>
              </a:solidFill>
              <a:effectLst>
                <a:outerShdw blurRad="38100" dist="38100" dir="2700000" algn="tl">
                  <a:srgbClr val="000000">
                    <a:alpha val="43137"/>
                  </a:srgbClr>
                </a:outerShdw>
              </a:effectLst>
            </a:endParaRPr>
          </a:p>
          <a:p>
            <a:r>
              <a:rPr lang="zh-CN" altLang="en-US" sz="2800">
                <a:solidFill>
                  <a:srgbClr val="FFFF00"/>
                </a:solidFill>
                <a:effectLst>
                  <a:outerShdw blurRad="38100" dist="38100" dir="2700000" algn="tl">
                    <a:srgbClr val="000000">
                      <a:alpha val="43137"/>
                    </a:srgbClr>
                  </a:outerShdw>
                </a:effectLst>
              </a:rPr>
              <a:t>能</a:t>
            </a:r>
          </a:p>
        </p:txBody>
      </p:sp>
      <p:sp>
        <p:nvSpPr>
          <p:cNvPr id="11" name="立方体 10"/>
          <p:cNvSpPr/>
          <p:nvPr/>
        </p:nvSpPr>
        <p:spPr bwMode="auto">
          <a:xfrm>
            <a:off x="6228184" y="1412776"/>
            <a:ext cx="864096" cy="1728192"/>
          </a:xfrm>
          <a:prstGeom prst="cube">
            <a:avLst>
              <a:gd name="adj" fmla="val 16851"/>
            </a:avLst>
          </a:prstGeom>
          <a:solidFill>
            <a:srgbClr val="99CC00"/>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r>
              <a:rPr lang="zh-CN" altLang="en-US" sz="2800">
                <a:solidFill>
                  <a:srgbClr val="FFFF00"/>
                </a:solidFill>
                <a:effectLst>
                  <a:outerShdw blurRad="38100" dist="38100" dir="2700000" algn="tl">
                    <a:srgbClr val="000000">
                      <a:alpha val="43137"/>
                    </a:srgbClr>
                  </a:outerShdw>
                </a:effectLst>
              </a:rPr>
              <a:t>性</a:t>
            </a:r>
            <a:endParaRPr lang="en-US" altLang="zh-CN" sz="2800">
              <a:solidFill>
                <a:srgbClr val="FFFF00"/>
              </a:solidFill>
              <a:effectLst>
                <a:outerShdw blurRad="38100" dist="38100" dir="2700000" algn="tl">
                  <a:srgbClr val="000000">
                    <a:alpha val="43137"/>
                  </a:srgbClr>
                </a:outerShdw>
              </a:effectLst>
            </a:endParaRPr>
          </a:p>
          <a:p>
            <a:r>
              <a:rPr lang="zh-CN" altLang="en-US" sz="2800">
                <a:solidFill>
                  <a:srgbClr val="FFFF00"/>
                </a:solidFill>
                <a:effectLst>
                  <a:outerShdw blurRad="38100" dist="38100" dir="2700000" algn="tl">
                    <a:srgbClr val="000000">
                      <a:alpha val="43137"/>
                    </a:srgbClr>
                  </a:outerShdw>
                </a:effectLst>
              </a:rPr>
              <a:t>能</a:t>
            </a:r>
          </a:p>
        </p:txBody>
      </p:sp>
      <p:sp>
        <p:nvSpPr>
          <p:cNvPr id="12" name="立方体 11"/>
          <p:cNvSpPr/>
          <p:nvPr/>
        </p:nvSpPr>
        <p:spPr bwMode="auto">
          <a:xfrm>
            <a:off x="6948264" y="3645024"/>
            <a:ext cx="864096" cy="1080120"/>
          </a:xfrm>
          <a:prstGeom prst="cube">
            <a:avLst>
              <a:gd name="adj" fmla="val 16851"/>
            </a:avLst>
          </a:prstGeom>
          <a:solidFill>
            <a:srgbClr val="FFCC99"/>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r>
              <a:rPr lang="zh-CN" altLang="en-US" sz="2800">
                <a:solidFill>
                  <a:srgbClr val="FFFF00"/>
                </a:solidFill>
                <a:effectLst>
                  <a:outerShdw blurRad="38100" dist="38100" dir="2700000" algn="tl">
                    <a:srgbClr val="000000">
                      <a:alpha val="43137"/>
                    </a:srgbClr>
                  </a:outerShdw>
                </a:effectLst>
              </a:rPr>
              <a:t>功</a:t>
            </a:r>
            <a:endParaRPr lang="en-US" altLang="zh-CN" sz="2800">
              <a:solidFill>
                <a:srgbClr val="FFFF00"/>
              </a:solidFill>
              <a:effectLst>
                <a:outerShdw blurRad="38100" dist="38100" dir="2700000" algn="tl">
                  <a:srgbClr val="000000">
                    <a:alpha val="43137"/>
                  </a:srgbClr>
                </a:outerShdw>
              </a:effectLst>
            </a:endParaRPr>
          </a:p>
          <a:p>
            <a:r>
              <a:rPr lang="zh-CN" altLang="en-US" sz="2800">
                <a:solidFill>
                  <a:srgbClr val="FFFF00"/>
                </a:solidFill>
                <a:effectLst>
                  <a:outerShdw blurRad="38100" dist="38100" dir="2700000" algn="tl">
                    <a:srgbClr val="000000">
                      <a:alpha val="43137"/>
                    </a:srgbClr>
                  </a:outerShdw>
                </a:effectLst>
              </a:rPr>
              <a:t>耗</a:t>
            </a:r>
          </a:p>
        </p:txBody>
      </p:sp>
      <p:sp>
        <p:nvSpPr>
          <p:cNvPr id="18" name="立方体 17"/>
          <p:cNvSpPr/>
          <p:nvPr/>
        </p:nvSpPr>
        <p:spPr bwMode="auto">
          <a:xfrm>
            <a:off x="6948264" y="2708920"/>
            <a:ext cx="864096" cy="1080120"/>
          </a:xfrm>
          <a:prstGeom prst="cube">
            <a:avLst>
              <a:gd name="adj" fmla="val 16851"/>
            </a:avLst>
          </a:prstGeom>
          <a:solidFill>
            <a:srgbClr val="FF99CC"/>
          </a:solidFill>
          <a:ln w="1905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r>
              <a:rPr lang="zh-CN" altLang="en-US" sz="2800">
                <a:solidFill>
                  <a:srgbClr val="FFFF00"/>
                </a:solidFill>
                <a:effectLst>
                  <a:outerShdw blurRad="38100" dist="38100" dir="2700000" algn="tl">
                    <a:srgbClr val="000000">
                      <a:alpha val="43137"/>
                    </a:srgbClr>
                  </a:outerShdw>
                </a:effectLst>
              </a:rPr>
              <a:t>功</a:t>
            </a:r>
            <a:endParaRPr lang="en-US" altLang="zh-CN" sz="2800">
              <a:solidFill>
                <a:srgbClr val="FFFF00"/>
              </a:solidFill>
              <a:effectLst>
                <a:outerShdw blurRad="38100" dist="38100" dir="2700000" algn="tl">
                  <a:srgbClr val="000000">
                    <a:alpha val="43137"/>
                  </a:srgbClr>
                </a:outerShdw>
              </a:effectLst>
            </a:endParaRPr>
          </a:p>
          <a:p>
            <a:r>
              <a:rPr lang="zh-CN" altLang="en-US" sz="2800">
                <a:solidFill>
                  <a:srgbClr val="FFFF00"/>
                </a:solidFill>
                <a:effectLst>
                  <a:outerShdw blurRad="38100" dist="38100" dir="2700000" algn="tl">
                    <a:srgbClr val="000000">
                      <a:alpha val="43137"/>
                    </a:srgbClr>
                  </a:outerShdw>
                </a:effectLst>
              </a:rPr>
              <a:t>耗</a:t>
            </a:r>
          </a:p>
        </p:txBody>
      </p:sp>
      <p:sp>
        <p:nvSpPr>
          <p:cNvPr id="23" name="TextBox 22"/>
          <p:cNvSpPr txBox="1"/>
          <p:nvPr/>
        </p:nvSpPr>
        <p:spPr>
          <a:xfrm>
            <a:off x="827584" y="2175247"/>
            <a:ext cx="1368152" cy="461665"/>
          </a:xfrm>
          <a:prstGeom prst="rect">
            <a:avLst/>
          </a:prstGeom>
          <a:noFill/>
        </p:spPr>
        <p:txBody>
          <a:bodyPr wrap="square" rtlCol="0">
            <a:spAutoFit/>
          </a:bodyPr>
          <a:lstStyle/>
          <a:p>
            <a:r>
              <a:rPr lang="en-US" altLang="zh-CN"/>
              <a:t>1.13x</a:t>
            </a:r>
            <a:endParaRPr lang="zh-CN" altLang="en-US"/>
          </a:p>
        </p:txBody>
      </p:sp>
      <p:sp>
        <p:nvSpPr>
          <p:cNvPr id="24" name="TextBox 23"/>
          <p:cNvSpPr txBox="1"/>
          <p:nvPr/>
        </p:nvSpPr>
        <p:spPr>
          <a:xfrm>
            <a:off x="1691680" y="1023119"/>
            <a:ext cx="1368152" cy="461665"/>
          </a:xfrm>
          <a:prstGeom prst="rect">
            <a:avLst/>
          </a:prstGeom>
          <a:noFill/>
        </p:spPr>
        <p:txBody>
          <a:bodyPr wrap="square" rtlCol="0">
            <a:spAutoFit/>
          </a:bodyPr>
          <a:lstStyle/>
          <a:p>
            <a:r>
              <a:rPr lang="en-US" altLang="zh-CN"/>
              <a:t>1.73x</a:t>
            </a:r>
            <a:endParaRPr lang="zh-CN" altLang="en-US"/>
          </a:p>
        </p:txBody>
      </p:sp>
      <p:sp>
        <p:nvSpPr>
          <p:cNvPr id="25" name="TextBox 24"/>
          <p:cNvSpPr txBox="1"/>
          <p:nvPr/>
        </p:nvSpPr>
        <p:spPr>
          <a:xfrm>
            <a:off x="3851920" y="2391271"/>
            <a:ext cx="1368152" cy="461665"/>
          </a:xfrm>
          <a:prstGeom prst="rect">
            <a:avLst/>
          </a:prstGeom>
          <a:noFill/>
        </p:spPr>
        <p:txBody>
          <a:bodyPr wrap="square" rtlCol="0">
            <a:spAutoFit/>
          </a:bodyPr>
          <a:lstStyle/>
          <a:p>
            <a:r>
              <a:rPr lang="en-US" altLang="zh-CN"/>
              <a:t>1.00x</a:t>
            </a:r>
            <a:endParaRPr lang="zh-CN" altLang="en-US"/>
          </a:p>
        </p:txBody>
      </p:sp>
      <p:sp>
        <p:nvSpPr>
          <p:cNvPr id="26" name="TextBox 25"/>
          <p:cNvSpPr txBox="1"/>
          <p:nvPr/>
        </p:nvSpPr>
        <p:spPr>
          <a:xfrm>
            <a:off x="6012160" y="1023119"/>
            <a:ext cx="1368152" cy="461665"/>
          </a:xfrm>
          <a:prstGeom prst="rect">
            <a:avLst/>
          </a:prstGeom>
          <a:noFill/>
        </p:spPr>
        <p:txBody>
          <a:bodyPr wrap="square" rtlCol="0">
            <a:spAutoFit/>
          </a:bodyPr>
          <a:lstStyle/>
          <a:p>
            <a:r>
              <a:rPr lang="en-US" altLang="zh-CN"/>
              <a:t>1.73x</a:t>
            </a:r>
            <a:endParaRPr lang="zh-CN" altLang="en-US"/>
          </a:p>
        </p:txBody>
      </p:sp>
      <p:sp>
        <p:nvSpPr>
          <p:cNvPr id="27" name="TextBox 26"/>
          <p:cNvSpPr txBox="1"/>
          <p:nvPr/>
        </p:nvSpPr>
        <p:spPr>
          <a:xfrm>
            <a:off x="6804248" y="2319263"/>
            <a:ext cx="1368152" cy="461665"/>
          </a:xfrm>
          <a:prstGeom prst="rect">
            <a:avLst/>
          </a:prstGeom>
          <a:noFill/>
        </p:spPr>
        <p:txBody>
          <a:bodyPr wrap="square" rtlCol="0">
            <a:spAutoFit/>
          </a:bodyPr>
          <a:lstStyle/>
          <a:p>
            <a:r>
              <a:rPr lang="en-US" altLang="zh-CN"/>
              <a:t>1.02x</a:t>
            </a:r>
            <a:endParaRPr lang="zh-CN" altLang="en-US"/>
          </a:p>
        </p:txBody>
      </p:sp>
      <p:sp>
        <p:nvSpPr>
          <p:cNvPr id="28" name="TextBox 27"/>
          <p:cNvSpPr txBox="1"/>
          <p:nvPr/>
        </p:nvSpPr>
        <p:spPr>
          <a:xfrm>
            <a:off x="1115616" y="4869160"/>
            <a:ext cx="2088232" cy="954107"/>
          </a:xfrm>
          <a:prstGeom prst="rect">
            <a:avLst/>
          </a:prstGeom>
          <a:noFill/>
        </p:spPr>
        <p:txBody>
          <a:bodyPr wrap="square" rtlCol="0">
            <a:spAutoFit/>
          </a:bodyPr>
          <a:lstStyle/>
          <a:p>
            <a:pPr algn="l"/>
            <a:r>
              <a:rPr lang="zh-CN" altLang="en-US" sz="2800"/>
              <a:t>单核，</a:t>
            </a:r>
            <a:endParaRPr lang="en-US" altLang="zh-CN" sz="2800"/>
          </a:p>
          <a:p>
            <a:pPr algn="l"/>
            <a:r>
              <a:rPr lang="zh-CN" altLang="en-US" sz="2800"/>
              <a:t>超频</a:t>
            </a:r>
            <a:r>
              <a:rPr lang="en-US" altLang="zh-CN" sz="2800"/>
              <a:t>20%</a:t>
            </a:r>
            <a:endParaRPr lang="zh-CN" altLang="en-US" sz="2800"/>
          </a:p>
        </p:txBody>
      </p:sp>
      <p:sp>
        <p:nvSpPr>
          <p:cNvPr id="29" name="TextBox 28"/>
          <p:cNvSpPr txBox="1"/>
          <p:nvPr/>
        </p:nvSpPr>
        <p:spPr>
          <a:xfrm>
            <a:off x="3635896" y="4869160"/>
            <a:ext cx="2016224" cy="523220"/>
          </a:xfrm>
          <a:prstGeom prst="rect">
            <a:avLst/>
          </a:prstGeom>
          <a:noFill/>
        </p:spPr>
        <p:txBody>
          <a:bodyPr wrap="square" rtlCol="0">
            <a:spAutoFit/>
          </a:bodyPr>
          <a:lstStyle/>
          <a:p>
            <a:pPr algn="l"/>
            <a:r>
              <a:rPr lang="zh-CN" altLang="en-US" sz="2800"/>
              <a:t>标准单核</a:t>
            </a:r>
          </a:p>
        </p:txBody>
      </p:sp>
      <p:sp>
        <p:nvSpPr>
          <p:cNvPr id="30" name="TextBox 29"/>
          <p:cNvSpPr txBox="1"/>
          <p:nvPr/>
        </p:nvSpPr>
        <p:spPr>
          <a:xfrm>
            <a:off x="6156176" y="4869160"/>
            <a:ext cx="2160240" cy="954107"/>
          </a:xfrm>
          <a:prstGeom prst="rect">
            <a:avLst/>
          </a:prstGeom>
          <a:noFill/>
        </p:spPr>
        <p:txBody>
          <a:bodyPr wrap="square" rtlCol="0">
            <a:spAutoFit/>
          </a:bodyPr>
          <a:lstStyle/>
          <a:p>
            <a:pPr algn="l"/>
            <a:r>
              <a:rPr lang="zh-CN" altLang="en-US" sz="2800"/>
              <a:t>双核</a:t>
            </a:r>
            <a:endParaRPr lang="en-US" altLang="zh-CN" sz="2800"/>
          </a:p>
          <a:p>
            <a:pPr algn="l"/>
            <a:r>
              <a:rPr lang="zh-CN" altLang="en-US" sz="2800"/>
              <a:t>降频</a:t>
            </a:r>
            <a:r>
              <a:rPr lang="en-US" altLang="zh-CN" sz="2800"/>
              <a:t>20%</a:t>
            </a:r>
            <a:endParaRPr lang="zh-CN" altLang="en-US" sz="2800"/>
          </a:p>
        </p:txBody>
      </p:sp>
    </p:spTree>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13F7523A-587E-4A04-8869-E1EF84C38DED}" type="slidenum">
              <a:rPr lang="zh-CN" altLang="en-US"/>
              <a:pPr/>
              <a:t>147</a:t>
            </a:fld>
            <a:endParaRPr lang="en-US" altLang="zh-CN"/>
          </a:p>
        </p:txBody>
      </p:sp>
      <p:sp>
        <p:nvSpPr>
          <p:cNvPr id="1218562" name="Rectangle 2"/>
          <p:cNvSpPr>
            <a:spLocks noGrp="1" noChangeArrowheads="1"/>
          </p:cNvSpPr>
          <p:nvPr>
            <p:ph type="title"/>
          </p:nvPr>
        </p:nvSpPr>
        <p:spPr/>
        <p:txBody>
          <a:bodyPr/>
          <a:lstStyle/>
          <a:p>
            <a:r>
              <a:rPr lang="en-US" altLang="zh-CN" dirty="0"/>
              <a:t>6.5.3  </a:t>
            </a:r>
            <a:r>
              <a:rPr lang="zh-CN" altLang="en-US" dirty="0"/>
              <a:t>多核与多线程技术     </a:t>
            </a:r>
            <a:r>
              <a:rPr lang="zh-CN" altLang="en-US" dirty="0">
                <a:solidFill>
                  <a:srgbClr val="008000"/>
                </a:solidFill>
                <a:ea typeface="黑体" pitchFamily="2" charset="-122"/>
              </a:rPr>
              <a:t>一、多核技术</a:t>
            </a:r>
            <a:endParaRPr lang="zh-CN" altLang="en-US" sz="2800" dirty="0">
              <a:solidFill>
                <a:srgbClr val="008000"/>
              </a:solidFill>
              <a:ea typeface="黑体" pitchFamily="2" charset="-122"/>
            </a:endParaRPr>
          </a:p>
        </p:txBody>
      </p:sp>
      <p:sp>
        <p:nvSpPr>
          <p:cNvPr id="1218563" name="Rectangle 3"/>
          <p:cNvSpPr>
            <a:spLocks noGrp="1" noChangeArrowheads="1"/>
          </p:cNvSpPr>
          <p:nvPr>
            <p:ph type="body" idx="1"/>
          </p:nvPr>
        </p:nvSpPr>
        <p:spPr>
          <a:xfrm>
            <a:off x="323528" y="908721"/>
            <a:ext cx="8712522" cy="3888431"/>
          </a:xfrm>
        </p:spPr>
        <p:txBody>
          <a:bodyPr/>
          <a:lstStyle/>
          <a:p>
            <a:pPr marL="0" indent="0">
              <a:spcBef>
                <a:spcPct val="10000"/>
              </a:spcBef>
              <a:buNone/>
            </a:pPr>
            <a:r>
              <a:rPr lang="zh-CN" altLang="en-US"/>
              <a:t>结论：</a:t>
            </a:r>
            <a:endParaRPr lang="en-US" altLang="zh-CN"/>
          </a:p>
          <a:p>
            <a:pPr marL="355600" indent="-355600">
              <a:spcBef>
                <a:spcPct val="10000"/>
              </a:spcBef>
            </a:pPr>
            <a:r>
              <a:rPr lang="zh-CN" altLang="en-US"/>
              <a:t>与直接提升处理器频率相比，对于</a:t>
            </a:r>
            <a:r>
              <a:rPr lang="zh-CN" altLang="en-US">
                <a:solidFill>
                  <a:srgbClr val="0000FF"/>
                </a:solidFill>
              </a:rPr>
              <a:t>适当类型的应用程序</a:t>
            </a:r>
            <a:r>
              <a:rPr lang="zh-CN" altLang="en-US"/>
              <a:t>，</a:t>
            </a:r>
            <a:r>
              <a:rPr lang="zh-CN" altLang="en-US">
                <a:solidFill>
                  <a:srgbClr val="CC0066"/>
                </a:solidFill>
              </a:rPr>
              <a:t>多核</a:t>
            </a:r>
            <a:r>
              <a:rPr lang="zh-CN" altLang="en-US"/>
              <a:t>处理器提供了更高的</a:t>
            </a:r>
            <a:r>
              <a:rPr lang="zh-CN" altLang="en-US">
                <a:solidFill>
                  <a:srgbClr val="FF0000"/>
                </a:solidFill>
              </a:rPr>
              <a:t>性能</a:t>
            </a:r>
            <a:r>
              <a:rPr lang="zh-CN" altLang="en-US"/>
              <a:t>，而其</a:t>
            </a:r>
            <a:r>
              <a:rPr lang="zh-CN" altLang="en-US">
                <a:solidFill>
                  <a:srgbClr val="FF0000"/>
                </a:solidFill>
              </a:rPr>
              <a:t>功耗</a:t>
            </a:r>
            <a:r>
              <a:rPr lang="zh-CN" altLang="en-US"/>
              <a:t>仅有少量增加。</a:t>
            </a:r>
            <a:endParaRPr lang="en-US" altLang="zh-CN"/>
          </a:p>
          <a:p>
            <a:pPr marL="355600" indent="-355600">
              <a:spcBef>
                <a:spcPct val="10000"/>
              </a:spcBef>
            </a:pPr>
            <a:r>
              <a:rPr lang="zh-CN" altLang="en-US"/>
              <a:t>并不是所有应用程序都能平等地利用多核处理器。要实现这些性能上的提升，需要开发者做出大量的工作。</a:t>
            </a:r>
          </a:p>
        </p:txBody>
      </p:sp>
    </p:spTree>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2594"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64123" y="2099512"/>
            <a:ext cx="7742344" cy="2409607"/>
          </a:xfrm>
          <a:prstGeom prst="rect">
            <a:avLst/>
          </a:prstGeom>
          <a:solidFill>
            <a:schemeClr val="bg1"/>
          </a:solidFill>
          <a:ln w="9525">
            <a:noFill/>
            <a:miter lim="800000"/>
            <a:headEnd/>
            <a:tailEnd/>
          </a:ln>
          <a:effectLst>
            <a:softEdge rad="635000"/>
          </a:effectLst>
        </p:spPr>
      </p:pic>
      <p:sp>
        <p:nvSpPr>
          <p:cNvPr id="5" name="灯片编号占位符 4"/>
          <p:cNvSpPr>
            <a:spLocks noGrp="1"/>
          </p:cNvSpPr>
          <p:nvPr>
            <p:ph type="sldNum" sz="quarter" idx="11"/>
          </p:nvPr>
        </p:nvSpPr>
        <p:spPr/>
        <p:txBody>
          <a:bodyPr/>
          <a:lstStyle/>
          <a:p>
            <a:fld id="{13F7523A-587E-4A04-8869-E1EF84C38DED}" type="slidenum">
              <a:rPr lang="zh-CN" altLang="en-US"/>
              <a:pPr/>
              <a:t>148</a:t>
            </a:fld>
            <a:endParaRPr lang="en-US" altLang="zh-CN"/>
          </a:p>
        </p:txBody>
      </p:sp>
      <p:sp>
        <p:nvSpPr>
          <p:cNvPr id="1218562" name="Rectangle 2"/>
          <p:cNvSpPr>
            <a:spLocks noGrp="1" noChangeArrowheads="1"/>
          </p:cNvSpPr>
          <p:nvPr>
            <p:ph type="title"/>
          </p:nvPr>
        </p:nvSpPr>
        <p:spPr/>
        <p:txBody>
          <a:bodyPr/>
          <a:lstStyle/>
          <a:p>
            <a:r>
              <a:rPr lang="en-US" altLang="zh-CN" dirty="0"/>
              <a:t>6.5.3  </a:t>
            </a:r>
            <a:r>
              <a:rPr lang="zh-CN" altLang="en-US" dirty="0"/>
              <a:t>多核与多线程技术     </a:t>
            </a:r>
            <a:r>
              <a:rPr lang="zh-CN" altLang="en-US" dirty="0">
                <a:solidFill>
                  <a:srgbClr val="008000"/>
                </a:solidFill>
                <a:ea typeface="黑体" pitchFamily="2" charset="-122"/>
              </a:rPr>
              <a:t>一、多核技术</a:t>
            </a:r>
            <a:endParaRPr lang="zh-CN" altLang="en-US" sz="2800" dirty="0">
              <a:solidFill>
                <a:srgbClr val="008000"/>
              </a:solidFill>
              <a:ea typeface="黑体" pitchFamily="2" charset="-122"/>
            </a:endParaRPr>
          </a:p>
        </p:txBody>
      </p:sp>
      <p:sp>
        <p:nvSpPr>
          <p:cNvPr id="1218563" name="Rectangle 3"/>
          <p:cNvSpPr>
            <a:spLocks noGrp="1" noChangeArrowheads="1"/>
          </p:cNvSpPr>
          <p:nvPr>
            <p:ph type="body" idx="1"/>
          </p:nvPr>
        </p:nvSpPr>
        <p:spPr>
          <a:xfrm>
            <a:off x="836131" y="836712"/>
            <a:ext cx="4896668" cy="1512167"/>
          </a:xfrm>
        </p:spPr>
        <p:txBody>
          <a:bodyPr/>
          <a:lstStyle/>
          <a:p>
            <a:pPr>
              <a:spcBef>
                <a:spcPct val="10000"/>
              </a:spcBef>
              <a:buNone/>
            </a:pPr>
            <a:r>
              <a:rPr lang="zh-CN" altLang="en-US" dirty="0"/>
              <a:t>优点：</a:t>
            </a:r>
            <a:endParaRPr lang="en-US" altLang="zh-CN" dirty="0"/>
          </a:p>
          <a:p>
            <a:pPr>
              <a:spcBef>
                <a:spcPct val="10000"/>
              </a:spcBef>
            </a:pPr>
            <a:r>
              <a:rPr lang="zh-CN" altLang="en-US" dirty="0"/>
              <a:t>分工：可以完成更多工作</a:t>
            </a:r>
            <a:endParaRPr lang="en-US" altLang="zh-CN" dirty="0"/>
          </a:p>
          <a:p>
            <a:pPr>
              <a:spcBef>
                <a:spcPct val="10000"/>
              </a:spcBef>
            </a:pPr>
            <a:r>
              <a:rPr lang="zh-CN" altLang="en-US" dirty="0"/>
              <a:t>专业：可以提高效率</a:t>
            </a:r>
          </a:p>
        </p:txBody>
      </p:sp>
      <p:sp>
        <p:nvSpPr>
          <p:cNvPr id="6" name="Rectangle 3"/>
          <p:cNvSpPr txBox="1">
            <a:spLocks noChangeArrowheads="1"/>
          </p:cNvSpPr>
          <p:nvPr/>
        </p:nvSpPr>
        <p:spPr bwMode="auto">
          <a:xfrm>
            <a:off x="908139" y="4437113"/>
            <a:ext cx="4896668" cy="151216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10000"/>
              </a:spcBef>
              <a:spcAft>
                <a:spcPct val="0"/>
              </a:spcAft>
              <a:buClr>
                <a:schemeClr val="bg2"/>
              </a:buClr>
              <a:buSzPct val="75000"/>
              <a:buFont typeface="Wingdings" pitchFamily="2" charset="2"/>
              <a:buNone/>
              <a:tabLst/>
              <a:defRPr/>
            </a:pPr>
            <a:r>
              <a:rPr lang="zh-CN" altLang="en-US" sz="2800" kern="0" dirty="0">
                <a:latin typeface="+mn-lt"/>
                <a:ea typeface="楷体" panose="02010609060101010101" pitchFamily="49" charset="-122"/>
              </a:rPr>
              <a:t>缺</a:t>
            </a:r>
            <a:r>
              <a:rPr kumimoji="0" lang="zh-CN" altLang="en-US" sz="2800" b="1" i="0" u="none" strike="noStrike" kern="0" cap="none" spc="0" normalizeH="0" baseline="0" noProof="0" dirty="0">
                <a:ln>
                  <a:noFill/>
                </a:ln>
                <a:solidFill>
                  <a:schemeClr val="tx1"/>
                </a:solidFill>
                <a:effectLst/>
                <a:uLnTx/>
                <a:uFillTx/>
                <a:latin typeface="+mn-lt"/>
                <a:ea typeface="楷体" panose="02010609060101010101" pitchFamily="49" charset="-122"/>
                <a:cs typeface="+mn-cs"/>
              </a:rPr>
              <a:t>点：</a:t>
            </a:r>
            <a:endParaRPr kumimoji="0" lang="en-US" altLang="zh-CN" sz="2800" b="1" i="0" u="none" strike="noStrike" kern="0" cap="none" spc="0" normalizeH="0" baseline="0" noProof="0" dirty="0">
              <a:ln>
                <a:noFill/>
              </a:ln>
              <a:solidFill>
                <a:schemeClr val="tx1"/>
              </a:solidFill>
              <a:effectLst/>
              <a:uLnTx/>
              <a:uFillTx/>
              <a:latin typeface="+mn-lt"/>
              <a:ea typeface="楷体" panose="02010609060101010101" pitchFamily="49" charset="-122"/>
              <a:cs typeface="+mn-cs"/>
            </a:endParaRPr>
          </a:p>
          <a:p>
            <a:pPr marL="342900" marR="0" lvl="0" indent="-342900" algn="l" defTabSz="914400" rtl="0" eaLnBrk="1" fontAlgn="base" latinLnBrk="0" hangingPunct="1">
              <a:lnSpc>
                <a:spcPct val="100000"/>
              </a:lnSpc>
              <a:spcBef>
                <a:spcPct val="10000"/>
              </a:spcBef>
              <a:spcAft>
                <a:spcPct val="0"/>
              </a:spcAft>
              <a:buClr>
                <a:schemeClr val="bg2"/>
              </a:buClr>
              <a:buSzPct val="75000"/>
              <a:buFont typeface="Wingdings" pitchFamily="2" charset="2"/>
              <a:buChar char="n"/>
              <a:tabLst/>
              <a:defRPr/>
            </a:pPr>
            <a:r>
              <a:rPr kumimoji="0" lang="zh-CN" altLang="en-US" sz="2800" b="1" i="0" u="none" strike="noStrike" kern="0" cap="none" spc="0" normalizeH="0" baseline="0" noProof="0" dirty="0">
                <a:ln>
                  <a:noFill/>
                </a:ln>
                <a:solidFill>
                  <a:schemeClr val="tx1"/>
                </a:solidFill>
                <a:effectLst/>
                <a:uLnTx/>
                <a:uFillTx/>
                <a:latin typeface="+mn-lt"/>
                <a:ea typeface="楷体" panose="02010609060101010101" pitchFamily="49" charset="-122"/>
                <a:cs typeface="+mn-cs"/>
              </a:rPr>
              <a:t>需要高效地划分工作</a:t>
            </a:r>
            <a:endParaRPr kumimoji="0" lang="en-US" altLang="zh-CN" sz="2800" b="1" i="0" u="none" strike="noStrike" kern="0" cap="none" spc="0" normalizeH="0" baseline="0" noProof="0" dirty="0">
              <a:ln>
                <a:noFill/>
              </a:ln>
              <a:solidFill>
                <a:schemeClr val="tx1"/>
              </a:solidFill>
              <a:effectLst/>
              <a:uLnTx/>
              <a:uFillTx/>
              <a:latin typeface="+mn-lt"/>
              <a:ea typeface="楷体" panose="02010609060101010101" pitchFamily="49" charset="-122"/>
              <a:cs typeface="+mn-cs"/>
            </a:endParaRPr>
          </a:p>
          <a:p>
            <a:pPr marL="342900" marR="0" lvl="0" indent="-342900" algn="l" defTabSz="914400" rtl="0" eaLnBrk="1" fontAlgn="base" latinLnBrk="0" hangingPunct="1">
              <a:lnSpc>
                <a:spcPct val="100000"/>
              </a:lnSpc>
              <a:spcBef>
                <a:spcPct val="10000"/>
              </a:spcBef>
              <a:spcAft>
                <a:spcPct val="0"/>
              </a:spcAft>
              <a:buClr>
                <a:schemeClr val="bg2"/>
              </a:buClr>
              <a:buSzPct val="75000"/>
              <a:buFont typeface="Wingdings" pitchFamily="2" charset="2"/>
              <a:buChar char="n"/>
              <a:tabLst/>
              <a:defRPr/>
            </a:pPr>
            <a:r>
              <a:rPr lang="zh-CN" altLang="en-US" sz="2800" kern="0" dirty="0">
                <a:latin typeface="+mn-lt"/>
                <a:ea typeface="楷体" panose="02010609060101010101" pitchFamily="49" charset="-122"/>
              </a:rPr>
              <a:t>需要高效的交流</a:t>
            </a:r>
            <a:endParaRPr kumimoji="0" lang="zh-CN" altLang="en-US" sz="2800" b="1" i="0" u="none" strike="noStrike" kern="0" cap="none" spc="0" normalizeH="0" baseline="0" noProof="0" dirty="0">
              <a:ln>
                <a:noFill/>
              </a:ln>
              <a:solidFill>
                <a:schemeClr val="tx1"/>
              </a:solidFill>
              <a:effectLst/>
              <a:uLnTx/>
              <a:uFillTx/>
              <a:latin typeface="+mn-lt"/>
              <a:ea typeface="楷体" panose="02010609060101010101" pitchFamily="49" charset="-122"/>
              <a:cs typeface="+mn-cs"/>
            </a:endParaRPr>
          </a:p>
        </p:txBody>
      </p:sp>
    </p:spTree>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13F7523A-587E-4A04-8869-E1EF84C38DED}" type="slidenum">
              <a:rPr lang="zh-CN" altLang="en-US"/>
              <a:pPr/>
              <a:t>149</a:t>
            </a:fld>
            <a:endParaRPr lang="en-US" altLang="zh-CN"/>
          </a:p>
        </p:txBody>
      </p:sp>
      <p:sp>
        <p:nvSpPr>
          <p:cNvPr id="1218562" name="Rectangle 2"/>
          <p:cNvSpPr>
            <a:spLocks noGrp="1" noChangeArrowheads="1"/>
          </p:cNvSpPr>
          <p:nvPr>
            <p:ph type="title"/>
          </p:nvPr>
        </p:nvSpPr>
        <p:spPr/>
        <p:txBody>
          <a:bodyPr/>
          <a:lstStyle/>
          <a:p>
            <a:r>
              <a:rPr lang="en-US" altLang="zh-CN" dirty="0"/>
              <a:t>6.5.3  </a:t>
            </a:r>
            <a:r>
              <a:rPr lang="zh-CN" altLang="en-US" dirty="0"/>
              <a:t>多核与多线程技术     </a:t>
            </a:r>
            <a:r>
              <a:rPr lang="zh-CN" altLang="en-US" dirty="0">
                <a:solidFill>
                  <a:srgbClr val="008000"/>
                </a:solidFill>
                <a:ea typeface="黑体" pitchFamily="2" charset="-122"/>
              </a:rPr>
              <a:t>一、多核技术</a:t>
            </a:r>
            <a:endParaRPr lang="zh-CN" altLang="en-US" sz="2800" dirty="0">
              <a:solidFill>
                <a:srgbClr val="008000"/>
              </a:solidFill>
              <a:ea typeface="黑体" pitchFamily="2" charset="-122"/>
            </a:endParaRPr>
          </a:p>
        </p:txBody>
      </p:sp>
      <p:sp>
        <p:nvSpPr>
          <p:cNvPr id="1218563" name="Rectangle 3"/>
          <p:cNvSpPr>
            <a:spLocks noGrp="1" noChangeArrowheads="1"/>
          </p:cNvSpPr>
          <p:nvPr>
            <p:ph type="body" idx="1"/>
          </p:nvPr>
        </p:nvSpPr>
        <p:spPr>
          <a:xfrm>
            <a:off x="179388" y="620713"/>
            <a:ext cx="8856662" cy="6121400"/>
          </a:xfrm>
        </p:spPr>
        <p:txBody>
          <a:bodyPr/>
          <a:lstStyle/>
          <a:p>
            <a:pPr>
              <a:spcBef>
                <a:spcPct val="10000"/>
              </a:spcBef>
            </a:pPr>
            <a:r>
              <a:rPr lang="zh-CN" altLang="en-US"/>
              <a:t>多核（</a:t>
            </a:r>
            <a:r>
              <a:rPr lang="en-US" altLang="zh-CN"/>
              <a:t>Multi-core</a:t>
            </a:r>
            <a:r>
              <a:rPr lang="zh-CN" altLang="en-US"/>
              <a:t>）技术：将多个处理器（计算引擎，内核）集成在一块单独的</a:t>
            </a:r>
            <a:r>
              <a:rPr lang="en-US" altLang="zh-CN"/>
              <a:t>CPU</a:t>
            </a:r>
            <a:r>
              <a:rPr lang="zh-CN" altLang="en-US"/>
              <a:t>芯片上。</a:t>
            </a:r>
          </a:p>
          <a:p>
            <a:pPr lvl="1">
              <a:spcBef>
                <a:spcPct val="10000"/>
              </a:spcBef>
            </a:pPr>
            <a:r>
              <a:rPr lang="zh-CN" altLang="en-US" sz="2400"/>
              <a:t>多个内核共享二级或三级</a:t>
            </a:r>
            <a:r>
              <a:rPr lang="en-US" altLang="zh-CN" sz="2400"/>
              <a:t>Cache</a:t>
            </a:r>
            <a:r>
              <a:rPr lang="zh-CN" altLang="en-US" sz="2400"/>
              <a:t>、存储器和</a:t>
            </a:r>
            <a:r>
              <a:rPr lang="en-US" altLang="zh-CN" sz="2400"/>
              <a:t>I/O</a:t>
            </a:r>
            <a:r>
              <a:rPr lang="zh-CN" altLang="en-US" sz="2400"/>
              <a:t>总线等资源。</a:t>
            </a:r>
          </a:p>
          <a:p>
            <a:pPr lvl="1">
              <a:spcBef>
                <a:spcPct val="10000"/>
              </a:spcBef>
            </a:pPr>
            <a:r>
              <a:rPr lang="zh-CN" altLang="en-US" sz="2400"/>
              <a:t>更多地依赖复制而不是构造超标量系统结构来提升</a:t>
            </a:r>
            <a:r>
              <a:rPr lang="en-US" altLang="zh-CN" sz="2400"/>
              <a:t>CPU</a:t>
            </a:r>
            <a:r>
              <a:rPr lang="zh-CN" altLang="en-US" sz="2400"/>
              <a:t>性能、降低设计成本、降低功耗。</a:t>
            </a:r>
          </a:p>
          <a:p>
            <a:pPr>
              <a:spcBef>
                <a:spcPct val="10000"/>
              </a:spcBef>
            </a:pPr>
            <a:r>
              <a:rPr lang="zh-CN" altLang="en-US"/>
              <a:t>双核</a:t>
            </a:r>
            <a:r>
              <a:rPr lang="en-US" altLang="zh-CN"/>
              <a:t>/</a:t>
            </a:r>
            <a:r>
              <a:rPr lang="zh-CN" altLang="en-US"/>
              <a:t>多核处理器的特点：</a:t>
            </a:r>
          </a:p>
          <a:p>
            <a:pPr lvl="1">
              <a:spcBef>
                <a:spcPct val="10000"/>
              </a:spcBef>
            </a:pPr>
            <a:r>
              <a:rPr lang="zh-CN" altLang="en-US" sz="2400"/>
              <a:t>控制逻辑简单</a:t>
            </a:r>
          </a:p>
          <a:p>
            <a:pPr lvl="1">
              <a:spcBef>
                <a:spcPct val="10000"/>
              </a:spcBef>
            </a:pPr>
            <a:r>
              <a:rPr lang="zh-CN" altLang="en-US" sz="2400"/>
              <a:t>高主频</a:t>
            </a:r>
          </a:p>
          <a:p>
            <a:pPr lvl="1">
              <a:spcBef>
                <a:spcPct val="10000"/>
              </a:spcBef>
            </a:pPr>
            <a:r>
              <a:rPr lang="zh-CN" altLang="en-US" sz="2400"/>
              <a:t>低通信延迟</a:t>
            </a:r>
          </a:p>
          <a:p>
            <a:pPr lvl="1">
              <a:spcBef>
                <a:spcPct val="10000"/>
              </a:spcBef>
            </a:pPr>
            <a:r>
              <a:rPr lang="zh-CN" altLang="en-US" sz="2400"/>
              <a:t>低功耗</a:t>
            </a:r>
          </a:p>
          <a:p>
            <a:pPr lvl="1">
              <a:spcBef>
                <a:spcPct val="10000"/>
              </a:spcBef>
            </a:pPr>
            <a:r>
              <a:rPr lang="zh-CN" altLang="en-US" sz="2400"/>
              <a:t>设计和验证周期短</a:t>
            </a:r>
          </a:p>
          <a:p>
            <a:pPr>
              <a:spcBef>
                <a:spcPct val="10000"/>
              </a:spcBef>
            </a:pPr>
            <a:r>
              <a:rPr lang="zh-CN" altLang="en-US"/>
              <a:t>未来：将不同“性格”的核心集成到处理器中，让它们各自去处理所擅长的事情 </a:t>
            </a:r>
            <a:r>
              <a:rPr lang="en-US" altLang="zh-CN"/>
              <a:t>—— </a:t>
            </a:r>
            <a:r>
              <a:rPr lang="zh-CN" altLang="en-US">
                <a:solidFill>
                  <a:srgbClr val="FF0000"/>
                </a:solidFill>
              </a:rPr>
              <a:t>异构多核</a:t>
            </a:r>
            <a:r>
              <a:rPr lang="zh-CN" altLang="en-US"/>
              <a:t>。</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灯片编号占位符 4"/>
          <p:cNvSpPr>
            <a:spLocks noGrp="1"/>
          </p:cNvSpPr>
          <p:nvPr>
            <p:ph type="sldNum" sz="quarter" idx="11"/>
          </p:nvPr>
        </p:nvSpPr>
        <p:spPr/>
        <p:txBody>
          <a:bodyPr/>
          <a:lstStyle/>
          <a:p>
            <a:fld id="{A3C1C074-ABEE-4044-BE43-36ECC474C0C3}" type="slidenum">
              <a:rPr lang="zh-CN" altLang="en-US"/>
              <a:pPr/>
              <a:t>15</a:t>
            </a:fld>
            <a:endParaRPr lang="en-US" altLang="zh-CN"/>
          </a:p>
        </p:txBody>
      </p:sp>
      <p:sp>
        <p:nvSpPr>
          <p:cNvPr id="1101826" name="Rectangle 2"/>
          <p:cNvSpPr>
            <a:spLocks noGrp="1" noChangeArrowheads="1"/>
          </p:cNvSpPr>
          <p:nvPr>
            <p:ph type="title"/>
          </p:nvPr>
        </p:nvSpPr>
        <p:spPr/>
        <p:txBody>
          <a:bodyPr/>
          <a:lstStyle/>
          <a:p>
            <a:r>
              <a:rPr lang="en-US" altLang="zh-CN" dirty="0"/>
              <a:t>6.1.4  </a:t>
            </a:r>
            <a:r>
              <a:rPr lang="zh-CN" altLang="en-US" dirty="0"/>
              <a:t>微操作      </a:t>
            </a:r>
            <a:r>
              <a:rPr lang="zh-CN" altLang="en-US" sz="2800" dirty="0">
                <a:solidFill>
                  <a:srgbClr val="008000"/>
                </a:solidFill>
                <a:ea typeface="黑体" pitchFamily="2" charset="-122"/>
              </a:rPr>
              <a:t>一、微操作与微命令</a:t>
            </a:r>
            <a:endParaRPr lang="en-US" altLang="zh-CN" sz="3200" dirty="0">
              <a:solidFill>
                <a:srgbClr val="008000"/>
              </a:solidFill>
              <a:ea typeface="黑体" pitchFamily="2" charset="-122"/>
            </a:endParaRPr>
          </a:p>
        </p:txBody>
      </p:sp>
      <p:sp>
        <p:nvSpPr>
          <p:cNvPr id="1101827" name="Rectangle 3"/>
          <p:cNvSpPr>
            <a:spLocks noGrp="1" noChangeArrowheads="1"/>
          </p:cNvSpPr>
          <p:nvPr>
            <p:ph type="body" idx="1"/>
          </p:nvPr>
        </p:nvSpPr>
        <p:spPr>
          <a:xfrm>
            <a:off x="457200" y="692150"/>
            <a:ext cx="8578850" cy="1223963"/>
          </a:xfrm>
        </p:spPr>
        <p:txBody>
          <a:bodyPr/>
          <a:lstStyle/>
          <a:p>
            <a:pPr>
              <a:spcBef>
                <a:spcPct val="10000"/>
              </a:spcBef>
            </a:pPr>
            <a:r>
              <a:rPr lang="zh-CN" altLang="en-US"/>
              <a:t>指令周期、</a:t>
            </a:r>
            <a:r>
              <a:rPr lang="en-US" altLang="zh-CN"/>
              <a:t>CPU</a:t>
            </a:r>
            <a:r>
              <a:rPr lang="zh-CN" altLang="en-US"/>
              <a:t>周期、微操作</a:t>
            </a:r>
          </a:p>
        </p:txBody>
      </p:sp>
      <p:sp>
        <p:nvSpPr>
          <p:cNvPr id="1101910" name="Text Box 86"/>
          <p:cNvSpPr txBox="1">
            <a:spLocks noChangeAspect="1" noChangeArrowheads="1"/>
          </p:cNvSpPr>
          <p:nvPr/>
        </p:nvSpPr>
        <p:spPr bwMode="auto">
          <a:xfrm>
            <a:off x="2339752" y="5733256"/>
            <a:ext cx="4248472" cy="430887"/>
          </a:xfrm>
          <a:prstGeom prst="rect">
            <a:avLst/>
          </a:prstGeom>
          <a:solidFill>
            <a:srgbClr val="FFFFFF"/>
          </a:solidFill>
          <a:ln w="28575">
            <a:noFill/>
            <a:miter lim="800000"/>
            <a:headEnd/>
            <a:tailEnd/>
          </a:ln>
        </p:spPr>
        <p:txBody>
          <a:bodyPr wrap="square" lIns="0" tIns="0" rIns="0" bIns="0" anchor="ctr">
            <a:spAutoFit/>
          </a:bodyPr>
          <a:lstStyle/>
          <a:p>
            <a:r>
              <a:rPr lang="zh-CN" altLang="en-US" sz="2800" dirty="0">
                <a:solidFill>
                  <a:schemeClr val="bg2"/>
                </a:solidFill>
              </a:rPr>
              <a:t>图</a:t>
            </a:r>
            <a:r>
              <a:rPr lang="en-US" altLang="zh-CN" sz="2800" dirty="0">
                <a:solidFill>
                  <a:schemeClr val="bg2"/>
                </a:solidFill>
              </a:rPr>
              <a:t>6.5  </a:t>
            </a:r>
            <a:r>
              <a:rPr lang="zh-CN" altLang="en-US" sz="2800" dirty="0">
                <a:solidFill>
                  <a:schemeClr val="bg2"/>
                </a:solidFill>
              </a:rPr>
              <a:t>程序执行示意图</a:t>
            </a:r>
          </a:p>
        </p:txBody>
      </p:sp>
      <p:grpSp>
        <p:nvGrpSpPr>
          <p:cNvPr id="58" name="组合 57"/>
          <p:cNvGrpSpPr/>
          <p:nvPr/>
        </p:nvGrpSpPr>
        <p:grpSpPr>
          <a:xfrm>
            <a:off x="611758" y="1772816"/>
            <a:ext cx="7992690" cy="3477207"/>
            <a:chOff x="539750" y="1943100"/>
            <a:chExt cx="7992690" cy="3477207"/>
          </a:xfrm>
        </p:grpSpPr>
        <p:sp>
          <p:nvSpPr>
            <p:cNvPr id="1101866" name="Text Box 42"/>
            <p:cNvSpPr txBox="1">
              <a:spLocks noChangeAspect="1" noChangeArrowheads="1"/>
            </p:cNvSpPr>
            <p:nvPr/>
          </p:nvSpPr>
          <p:spPr bwMode="auto">
            <a:xfrm>
              <a:off x="3702307" y="1943100"/>
              <a:ext cx="1686697" cy="549033"/>
            </a:xfrm>
            <a:prstGeom prst="rect">
              <a:avLst/>
            </a:prstGeom>
            <a:solidFill>
              <a:srgbClr val="FFFF99"/>
            </a:solidFill>
            <a:ln w="28575">
              <a:solidFill>
                <a:srgbClr val="000000"/>
              </a:solidFill>
              <a:miter lim="800000"/>
              <a:headEnd/>
              <a:tailEnd/>
            </a:ln>
          </p:spPr>
          <p:txBody>
            <a:bodyPr tIns="0" bIns="0" anchor="ctr"/>
            <a:lstStyle/>
            <a:p>
              <a:pPr>
                <a:spcBef>
                  <a:spcPts val="463"/>
                </a:spcBef>
              </a:pPr>
              <a:r>
                <a:rPr lang="zh-CN" altLang="en-US" dirty="0">
                  <a:latin typeface="楷体" panose="02010609060101010101" pitchFamily="49" charset="-122"/>
                  <a:ea typeface="楷体" panose="02010609060101010101" pitchFamily="49" charset="-122"/>
                </a:rPr>
                <a:t>程序执行</a:t>
              </a:r>
            </a:p>
          </p:txBody>
        </p:sp>
        <p:sp>
          <p:nvSpPr>
            <p:cNvPr id="1101867" name="Text Box 43"/>
            <p:cNvSpPr txBox="1">
              <a:spLocks noChangeAspect="1" noChangeArrowheads="1"/>
            </p:cNvSpPr>
            <p:nvPr/>
          </p:nvSpPr>
          <p:spPr bwMode="auto">
            <a:xfrm>
              <a:off x="6232353" y="2858154"/>
              <a:ext cx="1686697" cy="549033"/>
            </a:xfrm>
            <a:prstGeom prst="rect">
              <a:avLst/>
            </a:prstGeom>
            <a:solidFill>
              <a:srgbClr val="FFFF99"/>
            </a:solidFill>
            <a:ln w="28575">
              <a:solidFill>
                <a:srgbClr val="000000"/>
              </a:solidFill>
              <a:miter lim="800000"/>
              <a:headEnd/>
              <a:tailEnd/>
            </a:ln>
          </p:spPr>
          <p:txBody>
            <a:bodyPr tIns="0" bIns="0" anchor="ctr"/>
            <a:lstStyle/>
            <a:p>
              <a:pPr>
                <a:spcBef>
                  <a:spcPts val="463"/>
                </a:spcBef>
              </a:pPr>
              <a:r>
                <a:rPr lang="zh-CN" altLang="en-US" dirty="0">
                  <a:latin typeface="楷体" panose="02010609060101010101" pitchFamily="49" charset="-122"/>
                  <a:ea typeface="楷体" panose="02010609060101010101" pitchFamily="49" charset="-122"/>
                </a:rPr>
                <a:t>指令周期</a:t>
              </a:r>
            </a:p>
          </p:txBody>
        </p:sp>
        <p:sp>
          <p:nvSpPr>
            <p:cNvPr id="1101868" name="Text Box 44"/>
            <p:cNvSpPr txBox="1">
              <a:spLocks noChangeAspect="1" noChangeArrowheads="1"/>
            </p:cNvSpPr>
            <p:nvPr/>
          </p:nvSpPr>
          <p:spPr bwMode="auto">
            <a:xfrm>
              <a:off x="3702307" y="2858154"/>
              <a:ext cx="1686697" cy="549033"/>
            </a:xfrm>
            <a:prstGeom prst="rect">
              <a:avLst/>
            </a:prstGeom>
            <a:solidFill>
              <a:srgbClr val="FFFF99"/>
            </a:solidFill>
            <a:ln w="28575">
              <a:solidFill>
                <a:srgbClr val="000000"/>
              </a:solidFill>
              <a:miter lim="800000"/>
              <a:headEnd/>
              <a:tailEnd/>
            </a:ln>
          </p:spPr>
          <p:txBody>
            <a:bodyPr tIns="0" bIns="0" anchor="ctr"/>
            <a:lstStyle/>
            <a:p>
              <a:pPr>
                <a:spcBef>
                  <a:spcPts val="463"/>
                </a:spcBef>
              </a:pPr>
              <a:r>
                <a:rPr lang="zh-CN" altLang="en-US" dirty="0">
                  <a:latin typeface="楷体" panose="02010609060101010101" pitchFamily="49" charset="-122"/>
                  <a:ea typeface="楷体" panose="02010609060101010101" pitchFamily="49" charset="-122"/>
                </a:rPr>
                <a:t>指令周期</a:t>
              </a:r>
            </a:p>
          </p:txBody>
        </p:sp>
        <p:sp>
          <p:nvSpPr>
            <p:cNvPr id="1101869" name="Text Box 45"/>
            <p:cNvSpPr txBox="1">
              <a:spLocks noChangeAspect="1" noChangeArrowheads="1"/>
            </p:cNvSpPr>
            <p:nvPr/>
          </p:nvSpPr>
          <p:spPr bwMode="auto">
            <a:xfrm>
              <a:off x="1804773" y="2858154"/>
              <a:ext cx="1686697" cy="549033"/>
            </a:xfrm>
            <a:prstGeom prst="rect">
              <a:avLst/>
            </a:prstGeom>
            <a:solidFill>
              <a:srgbClr val="FFFF99"/>
            </a:solidFill>
            <a:ln w="28575">
              <a:solidFill>
                <a:srgbClr val="000000"/>
              </a:solidFill>
              <a:miter lim="800000"/>
              <a:headEnd/>
              <a:tailEnd/>
            </a:ln>
          </p:spPr>
          <p:txBody>
            <a:bodyPr tIns="0" bIns="0" anchor="ctr"/>
            <a:lstStyle/>
            <a:p>
              <a:pPr>
                <a:spcBef>
                  <a:spcPts val="463"/>
                </a:spcBef>
              </a:pPr>
              <a:r>
                <a:rPr lang="zh-CN" altLang="en-US" dirty="0">
                  <a:latin typeface="楷体" panose="02010609060101010101" pitchFamily="49" charset="-122"/>
                  <a:ea typeface="楷体" panose="02010609060101010101" pitchFamily="49" charset="-122"/>
                </a:rPr>
                <a:t>指令周期</a:t>
              </a:r>
            </a:p>
          </p:txBody>
        </p:sp>
        <p:sp>
          <p:nvSpPr>
            <p:cNvPr id="1101870" name="Text Box 46"/>
            <p:cNvSpPr txBox="1">
              <a:spLocks noChangeAspect="1" noChangeArrowheads="1"/>
            </p:cNvSpPr>
            <p:nvPr/>
          </p:nvSpPr>
          <p:spPr bwMode="auto">
            <a:xfrm>
              <a:off x="2226447" y="3773209"/>
              <a:ext cx="1054186" cy="549033"/>
            </a:xfrm>
            <a:prstGeom prst="rect">
              <a:avLst/>
            </a:prstGeom>
            <a:solidFill>
              <a:srgbClr val="FFFF99"/>
            </a:solidFill>
            <a:ln w="28575">
              <a:solidFill>
                <a:srgbClr val="000000"/>
              </a:solidFill>
              <a:miter lim="800000"/>
              <a:headEnd/>
              <a:tailEnd/>
            </a:ln>
          </p:spPr>
          <p:txBody>
            <a:bodyPr tIns="0" bIns="0" anchor="ctr"/>
            <a:lstStyle/>
            <a:p>
              <a:pPr>
                <a:spcBef>
                  <a:spcPts val="463"/>
                </a:spcBef>
              </a:pPr>
              <a:r>
                <a:rPr lang="zh-CN" altLang="en-US" dirty="0">
                  <a:latin typeface="楷体" panose="02010609060101010101" pitchFamily="49" charset="-122"/>
                  <a:ea typeface="楷体" panose="02010609060101010101" pitchFamily="49" charset="-122"/>
                </a:rPr>
                <a:t>取指</a:t>
              </a:r>
            </a:p>
          </p:txBody>
        </p:sp>
        <p:sp>
          <p:nvSpPr>
            <p:cNvPr id="1101871" name="Text Box 47"/>
            <p:cNvSpPr txBox="1">
              <a:spLocks noChangeAspect="1" noChangeArrowheads="1"/>
            </p:cNvSpPr>
            <p:nvPr/>
          </p:nvSpPr>
          <p:spPr bwMode="auto">
            <a:xfrm>
              <a:off x="6021516" y="3773209"/>
              <a:ext cx="1054186" cy="549033"/>
            </a:xfrm>
            <a:prstGeom prst="rect">
              <a:avLst/>
            </a:prstGeom>
            <a:solidFill>
              <a:srgbClr val="FFFF99"/>
            </a:solidFill>
            <a:ln w="28575">
              <a:solidFill>
                <a:srgbClr val="000000"/>
              </a:solidFill>
              <a:miter lim="800000"/>
              <a:headEnd/>
              <a:tailEnd/>
            </a:ln>
          </p:spPr>
          <p:txBody>
            <a:bodyPr tIns="0" bIns="0" anchor="ctr"/>
            <a:lstStyle/>
            <a:p>
              <a:pPr>
                <a:spcBef>
                  <a:spcPts val="463"/>
                </a:spcBef>
              </a:pPr>
              <a:r>
                <a:rPr lang="zh-CN" altLang="en-US" dirty="0">
                  <a:latin typeface="楷体" panose="02010609060101010101" pitchFamily="49" charset="-122"/>
                  <a:ea typeface="楷体" panose="02010609060101010101" pitchFamily="49" charset="-122"/>
                </a:rPr>
                <a:t>中断</a:t>
              </a:r>
            </a:p>
          </p:txBody>
        </p:sp>
        <p:sp>
          <p:nvSpPr>
            <p:cNvPr id="1101872" name="Text Box 48"/>
            <p:cNvSpPr txBox="1">
              <a:spLocks noChangeAspect="1" noChangeArrowheads="1"/>
            </p:cNvSpPr>
            <p:nvPr/>
          </p:nvSpPr>
          <p:spPr bwMode="auto">
            <a:xfrm>
              <a:off x="4334819" y="3773209"/>
              <a:ext cx="1054186" cy="549033"/>
            </a:xfrm>
            <a:prstGeom prst="rect">
              <a:avLst/>
            </a:prstGeom>
            <a:solidFill>
              <a:srgbClr val="FFFF99"/>
            </a:solidFill>
            <a:ln w="28575">
              <a:solidFill>
                <a:srgbClr val="000000"/>
              </a:solidFill>
              <a:miter lim="800000"/>
              <a:headEnd/>
              <a:tailEnd/>
            </a:ln>
          </p:spPr>
          <p:txBody>
            <a:bodyPr tIns="0" bIns="0" anchor="ctr"/>
            <a:lstStyle/>
            <a:p>
              <a:pPr>
                <a:spcBef>
                  <a:spcPts val="463"/>
                </a:spcBef>
              </a:pPr>
              <a:r>
                <a:rPr lang="zh-CN" altLang="en-US" dirty="0">
                  <a:latin typeface="楷体" panose="02010609060101010101" pitchFamily="49" charset="-122"/>
                  <a:ea typeface="楷体" panose="02010609060101010101" pitchFamily="49" charset="-122"/>
                </a:rPr>
                <a:t>执行</a:t>
              </a:r>
            </a:p>
          </p:txBody>
        </p:sp>
        <p:sp>
          <p:nvSpPr>
            <p:cNvPr id="1101873" name="Text Box 49"/>
            <p:cNvSpPr txBox="1">
              <a:spLocks noChangeAspect="1" noChangeArrowheads="1"/>
            </p:cNvSpPr>
            <p:nvPr/>
          </p:nvSpPr>
          <p:spPr bwMode="auto">
            <a:xfrm>
              <a:off x="1593936" y="4871274"/>
              <a:ext cx="843349" cy="549033"/>
            </a:xfrm>
            <a:prstGeom prst="rect">
              <a:avLst/>
            </a:prstGeom>
            <a:solidFill>
              <a:srgbClr val="FFFF99"/>
            </a:solidFill>
            <a:ln w="28575">
              <a:solidFill>
                <a:srgbClr val="000000"/>
              </a:solidFill>
              <a:miter lim="800000"/>
              <a:headEnd/>
              <a:tailEnd/>
            </a:ln>
          </p:spPr>
          <p:txBody>
            <a:bodyPr tIns="0" bIns="0" anchor="ctr"/>
            <a:lstStyle/>
            <a:p>
              <a:r>
                <a:rPr lang="en-US" altLang="zh-CN" dirty="0" err="1">
                  <a:latin typeface="+mn-lt"/>
                  <a:ea typeface="楷体" panose="02010609060101010101" pitchFamily="49" charset="-122"/>
                </a:rPr>
                <a:t>μop</a:t>
              </a:r>
              <a:endParaRPr lang="en-US" altLang="zh-CN" dirty="0">
                <a:latin typeface="+mn-lt"/>
                <a:ea typeface="楷体" panose="02010609060101010101" pitchFamily="49" charset="-122"/>
              </a:endParaRPr>
            </a:p>
          </p:txBody>
        </p:sp>
        <p:sp>
          <p:nvSpPr>
            <p:cNvPr id="1101874" name="Text Box 50"/>
            <p:cNvSpPr txBox="1">
              <a:spLocks noChangeAspect="1" noChangeArrowheads="1"/>
            </p:cNvSpPr>
            <p:nvPr/>
          </p:nvSpPr>
          <p:spPr bwMode="auto">
            <a:xfrm>
              <a:off x="2648122" y="4871274"/>
              <a:ext cx="843349" cy="549033"/>
            </a:xfrm>
            <a:prstGeom prst="rect">
              <a:avLst/>
            </a:prstGeom>
            <a:solidFill>
              <a:srgbClr val="FFFF99"/>
            </a:solidFill>
            <a:ln w="28575">
              <a:solidFill>
                <a:srgbClr val="000000"/>
              </a:solidFill>
              <a:miter lim="800000"/>
              <a:headEnd/>
              <a:tailEnd/>
            </a:ln>
          </p:spPr>
          <p:txBody>
            <a:bodyPr tIns="0" bIns="0" anchor="ctr"/>
            <a:lstStyle/>
            <a:p>
              <a:r>
                <a:rPr lang="en-US" altLang="zh-CN" dirty="0" err="1">
                  <a:latin typeface="+mn-lt"/>
                  <a:ea typeface="楷体" panose="02010609060101010101" pitchFamily="49" charset="-122"/>
                </a:rPr>
                <a:t>μop</a:t>
              </a:r>
              <a:endParaRPr lang="en-US" altLang="zh-CN" dirty="0">
                <a:latin typeface="+mn-lt"/>
                <a:ea typeface="楷体" panose="02010609060101010101" pitchFamily="49" charset="-122"/>
              </a:endParaRPr>
            </a:p>
          </p:txBody>
        </p:sp>
        <p:sp>
          <p:nvSpPr>
            <p:cNvPr id="1101875" name="Text Box 51"/>
            <p:cNvSpPr txBox="1">
              <a:spLocks noChangeAspect="1" noChangeArrowheads="1"/>
            </p:cNvSpPr>
            <p:nvPr/>
          </p:nvSpPr>
          <p:spPr bwMode="auto">
            <a:xfrm>
              <a:off x="3702307" y="4871274"/>
              <a:ext cx="843349" cy="549033"/>
            </a:xfrm>
            <a:prstGeom prst="rect">
              <a:avLst/>
            </a:prstGeom>
            <a:solidFill>
              <a:srgbClr val="FFFF99"/>
            </a:solidFill>
            <a:ln w="28575">
              <a:solidFill>
                <a:srgbClr val="000000"/>
              </a:solidFill>
              <a:miter lim="800000"/>
              <a:headEnd/>
              <a:tailEnd/>
            </a:ln>
          </p:spPr>
          <p:txBody>
            <a:bodyPr tIns="0" bIns="0" anchor="ctr"/>
            <a:lstStyle/>
            <a:p>
              <a:r>
                <a:rPr lang="en-US" altLang="zh-CN" dirty="0" err="1">
                  <a:latin typeface="+mn-lt"/>
                  <a:ea typeface="楷体" panose="02010609060101010101" pitchFamily="49" charset="-122"/>
                </a:rPr>
                <a:t>μop</a:t>
              </a:r>
              <a:endParaRPr lang="en-US" altLang="zh-CN" dirty="0">
                <a:latin typeface="+mn-lt"/>
                <a:ea typeface="楷体" panose="02010609060101010101" pitchFamily="49" charset="-122"/>
              </a:endParaRPr>
            </a:p>
          </p:txBody>
        </p:sp>
        <p:sp>
          <p:nvSpPr>
            <p:cNvPr id="1101876" name="Text Box 52"/>
            <p:cNvSpPr txBox="1">
              <a:spLocks noChangeAspect="1" noChangeArrowheads="1"/>
            </p:cNvSpPr>
            <p:nvPr/>
          </p:nvSpPr>
          <p:spPr bwMode="auto">
            <a:xfrm>
              <a:off x="4756493" y="4871274"/>
              <a:ext cx="843349" cy="549033"/>
            </a:xfrm>
            <a:prstGeom prst="rect">
              <a:avLst/>
            </a:prstGeom>
            <a:solidFill>
              <a:srgbClr val="FFFF99"/>
            </a:solidFill>
            <a:ln w="28575">
              <a:solidFill>
                <a:srgbClr val="000000"/>
              </a:solidFill>
              <a:miter lim="800000"/>
              <a:headEnd/>
              <a:tailEnd/>
            </a:ln>
          </p:spPr>
          <p:txBody>
            <a:bodyPr tIns="0" bIns="0" anchor="ctr"/>
            <a:lstStyle/>
            <a:p>
              <a:r>
                <a:rPr lang="en-US" altLang="zh-CN" dirty="0" err="1">
                  <a:latin typeface="+mn-lt"/>
                  <a:ea typeface="楷体" panose="02010609060101010101" pitchFamily="49" charset="-122"/>
                </a:rPr>
                <a:t>μop</a:t>
              </a:r>
              <a:endParaRPr lang="en-US" altLang="zh-CN" dirty="0">
                <a:latin typeface="+mn-lt"/>
                <a:ea typeface="楷体" panose="02010609060101010101" pitchFamily="49" charset="-122"/>
              </a:endParaRPr>
            </a:p>
          </p:txBody>
        </p:sp>
        <p:sp>
          <p:nvSpPr>
            <p:cNvPr id="1101877" name="Text Box 53"/>
            <p:cNvSpPr txBox="1">
              <a:spLocks noChangeAspect="1" noChangeArrowheads="1"/>
            </p:cNvSpPr>
            <p:nvPr/>
          </p:nvSpPr>
          <p:spPr bwMode="auto">
            <a:xfrm>
              <a:off x="539750" y="4871274"/>
              <a:ext cx="843349" cy="549033"/>
            </a:xfrm>
            <a:prstGeom prst="rect">
              <a:avLst/>
            </a:prstGeom>
            <a:solidFill>
              <a:srgbClr val="FFFF99"/>
            </a:solidFill>
            <a:ln w="28575">
              <a:solidFill>
                <a:srgbClr val="000000"/>
              </a:solidFill>
              <a:miter lim="800000"/>
              <a:headEnd/>
              <a:tailEnd/>
            </a:ln>
          </p:spPr>
          <p:txBody>
            <a:bodyPr tIns="0" bIns="0" anchor="ctr"/>
            <a:lstStyle/>
            <a:p>
              <a:r>
                <a:rPr lang="en-US" altLang="zh-CN" dirty="0" err="1">
                  <a:latin typeface="+mn-lt"/>
                  <a:ea typeface="楷体" panose="02010609060101010101" pitchFamily="49" charset="-122"/>
                </a:rPr>
                <a:t>μop</a:t>
              </a:r>
              <a:endParaRPr lang="en-US" altLang="zh-CN" dirty="0">
                <a:latin typeface="+mn-lt"/>
                <a:ea typeface="楷体" panose="02010609060101010101" pitchFamily="49" charset="-122"/>
              </a:endParaRPr>
            </a:p>
          </p:txBody>
        </p:sp>
        <p:sp>
          <p:nvSpPr>
            <p:cNvPr id="1101878" name="Text Box 54"/>
            <p:cNvSpPr txBox="1">
              <a:spLocks noChangeAspect="1" noChangeArrowheads="1"/>
            </p:cNvSpPr>
            <p:nvPr/>
          </p:nvSpPr>
          <p:spPr bwMode="auto">
            <a:xfrm>
              <a:off x="6864865" y="4871274"/>
              <a:ext cx="843349" cy="549033"/>
            </a:xfrm>
            <a:prstGeom prst="rect">
              <a:avLst/>
            </a:prstGeom>
            <a:solidFill>
              <a:srgbClr val="FFFF99"/>
            </a:solidFill>
            <a:ln w="28575">
              <a:solidFill>
                <a:srgbClr val="000000"/>
              </a:solidFill>
              <a:miter lim="800000"/>
              <a:headEnd/>
              <a:tailEnd/>
            </a:ln>
          </p:spPr>
          <p:txBody>
            <a:bodyPr tIns="0" bIns="0" anchor="ctr"/>
            <a:lstStyle/>
            <a:p>
              <a:r>
                <a:rPr lang="en-US" altLang="zh-CN" dirty="0" err="1">
                  <a:latin typeface="+mn-lt"/>
                  <a:ea typeface="楷体" panose="02010609060101010101" pitchFamily="49" charset="-122"/>
                </a:rPr>
                <a:t>μop</a:t>
              </a:r>
              <a:endParaRPr lang="en-US" altLang="zh-CN" dirty="0">
                <a:latin typeface="+mn-lt"/>
                <a:ea typeface="楷体" panose="02010609060101010101" pitchFamily="49" charset="-122"/>
              </a:endParaRPr>
            </a:p>
          </p:txBody>
        </p:sp>
        <p:sp>
          <p:nvSpPr>
            <p:cNvPr id="1101879" name="Text Box 55"/>
            <p:cNvSpPr txBox="1">
              <a:spLocks noChangeAspect="1" noChangeArrowheads="1"/>
            </p:cNvSpPr>
            <p:nvPr/>
          </p:nvSpPr>
          <p:spPr bwMode="auto">
            <a:xfrm>
              <a:off x="5810679" y="4871274"/>
              <a:ext cx="843349" cy="549033"/>
            </a:xfrm>
            <a:prstGeom prst="rect">
              <a:avLst/>
            </a:prstGeom>
            <a:solidFill>
              <a:srgbClr val="FFFF99"/>
            </a:solidFill>
            <a:ln w="28575">
              <a:solidFill>
                <a:srgbClr val="000000"/>
              </a:solidFill>
              <a:miter lim="800000"/>
              <a:headEnd/>
              <a:tailEnd/>
            </a:ln>
          </p:spPr>
          <p:txBody>
            <a:bodyPr tIns="0" bIns="0" anchor="ctr"/>
            <a:lstStyle/>
            <a:p>
              <a:r>
                <a:rPr lang="en-US" altLang="zh-CN" dirty="0" err="1">
                  <a:latin typeface="+mn-lt"/>
                  <a:ea typeface="楷体" panose="02010609060101010101" pitchFamily="49" charset="-122"/>
                </a:rPr>
                <a:t>μop</a:t>
              </a:r>
              <a:endParaRPr lang="en-US" altLang="zh-CN" dirty="0">
                <a:latin typeface="+mn-lt"/>
                <a:ea typeface="楷体" panose="02010609060101010101" pitchFamily="49" charset="-122"/>
              </a:endParaRPr>
            </a:p>
          </p:txBody>
        </p:sp>
        <p:sp>
          <p:nvSpPr>
            <p:cNvPr id="1101880" name="Line 56"/>
            <p:cNvSpPr>
              <a:spLocks noChangeAspect="1" noChangeShapeType="1"/>
            </p:cNvSpPr>
            <p:nvPr/>
          </p:nvSpPr>
          <p:spPr bwMode="auto">
            <a:xfrm>
              <a:off x="4545656" y="2492133"/>
              <a:ext cx="0" cy="366022"/>
            </a:xfrm>
            <a:prstGeom prst="line">
              <a:avLst/>
            </a:prstGeom>
            <a:noFill/>
            <a:ln w="28575">
              <a:solidFill>
                <a:srgbClr val="000000"/>
              </a:solidFill>
              <a:round/>
              <a:headEnd/>
              <a:tailEnd/>
            </a:ln>
          </p:spPr>
          <p:txBody>
            <a:bodyPr anchor="ctr"/>
            <a:lstStyle/>
            <a:p>
              <a:endParaRPr lang="zh-CN" altLang="en-US"/>
            </a:p>
          </p:txBody>
        </p:sp>
        <p:sp>
          <p:nvSpPr>
            <p:cNvPr id="1101882" name="Line 58"/>
            <p:cNvSpPr>
              <a:spLocks noChangeAspect="1" noChangeShapeType="1"/>
            </p:cNvSpPr>
            <p:nvPr/>
          </p:nvSpPr>
          <p:spPr bwMode="auto">
            <a:xfrm flipH="1">
              <a:off x="2648122" y="2492133"/>
              <a:ext cx="1897534" cy="366022"/>
            </a:xfrm>
            <a:prstGeom prst="line">
              <a:avLst/>
            </a:prstGeom>
            <a:noFill/>
            <a:ln w="28575">
              <a:solidFill>
                <a:srgbClr val="000000"/>
              </a:solidFill>
              <a:round/>
              <a:headEnd/>
              <a:tailEnd/>
            </a:ln>
          </p:spPr>
          <p:txBody>
            <a:bodyPr anchor="ctr"/>
            <a:lstStyle/>
            <a:p>
              <a:endParaRPr lang="zh-CN" altLang="en-US"/>
            </a:p>
          </p:txBody>
        </p:sp>
        <p:sp>
          <p:nvSpPr>
            <p:cNvPr id="1101883" name="Line 59"/>
            <p:cNvSpPr>
              <a:spLocks noChangeAspect="1" noChangeShapeType="1"/>
            </p:cNvSpPr>
            <p:nvPr/>
          </p:nvSpPr>
          <p:spPr bwMode="auto">
            <a:xfrm>
              <a:off x="4545656" y="2492133"/>
              <a:ext cx="2530046" cy="366022"/>
            </a:xfrm>
            <a:prstGeom prst="line">
              <a:avLst/>
            </a:prstGeom>
            <a:noFill/>
            <a:ln w="28575">
              <a:solidFill>
                <a:srgbClr val="000000"/>
              </a:solidFill>
              <a:round/>
              <a:headEnd/>
              <a:tailEnd/>
            </a:ln>
          </p:spPr>
          <p:txBody>
            <a:bodyPr anchor="ctr"/>
            <a:lstStyle/>
            <a:p>
              <a:endParaRPr lang="zh-CN" altLang="en-US"/>
            </a:p>
          </p:txBody>
        </p:sp>
        <p:grpSp>
          <p:nvGrpSpPr>
            <p:cNvPr id="1101884" name="Group 60"/>
            <p:cNvGrpSpPr>
              <a:grpSpLocks noChangeAspect="1"/>
            </p:cNvGrpSpPr>
            <p:nvPr/>
          </p:nvGrpSpPr>
          <p:grpSpPr bwMode="auto">
            <a:xfrm>
              <a:off x="2015610" y="3407187"/>
              <a:ext cx="1054186" cy="183011"/>
              <a:chOff x="3960" y="3936"/>
              <a:chExt cx="900" cy="156"/>
            </a:xfrm>
          </p:grpSpPr>
          <p:sp>
            <p:nvSpPr>
              <p:cNvPr id="1101885" name="Line 61"/>
              <p:cNvSpPr>
                <a:spLocks noChangeAspect="1" noChangeShapeType="1"/>
              </p:cNvSpPr>
              <p:nvPr/>
            </p:nvSpPr>
            <p:spPr bwMode="auto">
              <a:xfrm flipH="1">
                <a:off x="3960" y="3936"/>
                <a:ext cx="540" cy="156"/>
              </a:xfrm>
              <a:prstGeom prst="line">
                <a:avLst/>
              </a:prstGeom>
              <a:noFill/>
              <a:ln w="28575">
                <a:solidFill>
                  <a:srgbClr val="000000"/>
                </a:solidFill>
                <a:round/>
                <a:headEnd/>
                <a:tailEnd/>
              </a:ln>
            </p:spPr>
            <p:txBody>
              <a:bodyPr anchor="ctr"/>
              <a:lstStyle/>
              <a:p>
                <a:endParaRPr lang="zh-CN" altLang="en-US"/>
              </a:p>
            </p:txBody>
          </p:sp>
          <p:sp>
            <p:nvSpPr>
              <p:cNvPr id="1101886" name="Line 62"/>
              <p:cNvSpPr>
                <a:spLocks noChangeAspect="1" noChangeShapeType="1"/>
              </p:cNvSpPr>
              <p:nvPr/>
            </p:nvSpPr>
            <p:spPr bwMode="auto">
              <a:xfrm flipH="1">
                <a:off x="4320" y="3936"/>
                <a:ext cx="180" cy="156"/>
              </a:xfrm>
              <a:prstGeom prst="line">
                <a:avLst/>
              </a:prstGeom>
              <a:noFill/>
              <a:ln w="28575">
                <a:solidFill>
                  <a:srgbClr val="000000"/>
                </a:solidFill>
                <a:round/>
                <a:headEnd/>
                <a:tailEnd/>
              </a:ln>
            </p:spPr>
            <p:txBody>
              <a:bodyPr anchor="ctr"/>
              <a:lstStyle/>
              <a:p>
                <a:endParaRPr lang="zh-CN" altLang="en-US"/>
              </a:p>
            </p:txBody>
          </p:sp>
          <p:sp>
            <p:nvSpPr>
              <p:cNvPr id="1101887" name="Line 63"/>
              <p:cNvSpPr>
                <a:spLocks noChangeAspect="1" noChangeShapeType="1"/>
              </p:cNvSpPr>
              <p:nvPr/>
            </p:nvSpPr>
            <p:spPr bwMode="auto">
              <a:xfrm>
                <a:off x="4500" y="3936"/>
                <a:ext cx="0" cy="156"/>
              </a:xfrm>
              <a:prstGeom prst="line">
                <a:avLst/>
              </a:prstGeom>
              <a:noFill/>
              <a:ln w="28575">
                <a:solidFill>
                  <a:srgbClr val="000000"/>
                </a:solidFill>
                <a:round/>
                <a:headEnd/>
                <a:tailEnd/>
              </a:ln>
            </p:spPr>
            <p:txBody>
              <a:bodyPr anchor="ctr"/>
              <a:lstStyle/>
              <a:p>
                <a:endParaRPr lang="zh-CN" altLang="en-US"/>
              </a:p>
            </p:txBody>
          </p:sp>
          <p:sp>
            <p:nvSpPr>
              <p:cNvPr id="1101888" name="Line 64"/>
              <p:cNvSpPr>
                <a:spLocks noChangeAspect="1" noChangeShapeType="1"/>
              </p:cNvSpPr>
              <p:nvPr/>
            </p:nvSpPr>
            <p:spPr bwMode="auto">
              <a:xfrm>
                <a:off x="4500" y="3936"/>
                <a:ext cx="360" cy="156"/>
              </a:xfrm>
              <a:prstGeom prst="line">
                <a:avLst/>
              </a:prstGeom>
              <a:noFill/>
              <a:ln w="28575">
                <a:solidFill>
                  <a:srgbClr val="000000"/>
                </a:solidFill>
                <a:round/>
                <a:headEnd/>
                <a:tailEnd/>
              </a:ln>
            </p:spPr>
            <p:txBody>
              <a:bodyPr anchor="ctr"/>
              <a:lstStyle/>
              <a:p>
                <a:endParaRPr lang="zh-CN" altLang="en-US"/>
              </a:p>
            </p:txBody>
          </p:sp>
        </p:grpSp>
        <p:grpSp>
          <p:nvGrpSpPr>
            <p:cNvPr id="1101889" name="Group 65"/>
            <p:cNvGrpSpPr>
              <a:grpSpLocks noChangeAspect="1"/>
            </p:cNvGrpSpPr>
            <p:nvPr/>
          </p:nvGrpSpPr>
          <p:grpSpPr bwMode="auto">
            <a:xfrm flipH="1">
              <a:off x="6654028" y="3407187"/>
              <a:ext cx="1054186" cy="183011"/>
              <a:chOff x="3960" y="3936"/>
              <a:chExt cx="900" cy="156"/>
            </a:xfrm>
          </p:grpSpPr>
          <p:sp>
            <p:nvSpPr>
              <p:cNvPr id="1101890" name="Line 66"/>
              <p:cNvSpPr>
                <a:spLocks noChangeAspect="1" noChangeShapeType="1"/>
              </p:cNvSpPr>
              <p:nvPr/>
            </p:nvSpPr>
            <p:spPr bwMode="auto">
              <a:xfrm flipH="1">
                <a:off x="3960" y="3936"/>
                <a:ext cx="540" cy="156"/>
              </a:xfrm>
              <a:prstGeom prst="line">
                <a:avLst/>
              </a:prstGeom>
              <a:noFill/>
              <a:ln w="28575">
                <a:solidFill>
                  <a:srgbClr val="000000"/>
                </a:solidFill>
                <a:round/>
                <a:headEnd/>
                <a:tailEnd/>
              </a:ln>
            </p:spPr>
            <p:txBody>
              <a:bodyPr anchor="ctr"/>
              <a:lstStyle/>
              <a:p>
                <a:endParaRPr lang="zh-CN" altLang="en-US"/>
              </a:p>
            </p:txBody>
          </p:sp>
          <p:sp>
            <p:nvSpPr>
              <p:cNvPr id="1101891" name="Line 67"/>
              <p:cNvSpPr>
                <a:spLocks noChangeAspect="1" noChangeShapeType="1"/>
              </p:cNvSpPr>
              <p:nvPr/>
            </p:nvSpPr>
            <p:spPr bwMode="auto">
              <a:xfrm flipH="1">
                <a:off x="4320" y="3936"/>
                <a:ext cx="180" cy="156"/>
              </a:xfrm>
              <a:prstGeom prst="line">
                <a:avLst/>
              </a:prstGeom>
              <a:noFill/>
              <a:ln w="28575">
                <a:solidFill>
                  <a:srgbClr val="000000"/>
                </a:solidFill>
                <a:round/>
                <a:headEnd/>
                <a:tailEnd/>
              </a:ln>
            </p:spPr>
            <p:txBody>
              <a:bodyPr anchor="ctr"/>
              <a:lstStyle/>
              <a:p>
                <a:endParaRPr lang="zh-CN" altLang="en-US"/>
              </a:p>
            </p:txBody>
          </p:sp>
          <p:sp>
            <p:nvSpPr>
              <p:cNvPr id="1101892" name="Line 68"/>
              <p:cNvSpPr>
                <a:spLocks noChangeAspect="1" noChangeShapeType="1"/>
              </p:cNvSpPr>
              <p:nvPr/>
            </p:nvSpPr>
            <p:spPr bwMode="auto">
              <a:xfrm>
                <a:off x="4500" y="3936"/>
                <a:ext cx="0" cy="156"/>
              </a:xfrm>
              <a:prstGeom prst="line">
                <a:avLst/>
              </a:prstGeom>
              <a:noFill/>
              <a:ln w="28575">
                <a:solidFill>
                  <a:srgbClr val="000000"/>
                </a:solidFill>
                <a:round/>
                <a:headEnd/>
                <a:tailEnd/>
              </a:ln>
            </p:spPr>
            <p:txBody>
              <a:bodyPr anchor="ctr"/>
              <a:lstStyle/>
              <a:p>
                <a:endParaRPr lang="zh-CN" altLang="en-US"/>
              </a:p>
            </p:txBody>
          </p:sp>
          <p:sp>
            <p:nvSpPr>
              <p:cNvPr id="1101893" name="Line 69"/>
              <p:cNvSpPr>
                <a:spLocks noChangeAspect="1" noChangeShapeType="1"/>
              </p:cNvSpPr>
              <p:nvPr/>
            </p:nvSpPr>
            <p:spPr bwMode="auto">
              <a:xfrm>
                <a:off x="4500" y="3936"/>
                <a:ext cx="360" cy="156"/>
              </a:xfrm>
              <a:prstGeom prst="line">
                <a:avLst/>
              </a:prstGeom>
              <a:noFill/>
              <a:ln w="28575">
                <a:solidFill>
                  <a:srgbClr val="000000"/>
                </a:solidFill>
                <a:round/>
                <a:headEnd/>
                <a:tailEnd/>
              </a:ln>
            </p:spPr>
            <p:txBody>
              <a:bodyPr anchor="ctr"/>
              <a:lstStyle/>
              <a:p>
                <a:endParaRPr lang="zh-CN" altLang="en-US"/>
              </a:p>
            </p:txBody>
          </p:sp>
        </p:grpSp>
        <p:grpSp>
          <p:nvGrpSpPr>
            <p:cNvPr id="1101894" name="Group 70"/>
            <p:cNvGrpSpPr>
              <a:grpSpLocks noChangeAspect="1"/>
            </p:cNvGrpSpPr>
            <p:nvPr/>
          </p:nvGrpSpPr>
          <p:grpSpPr bwMode="auto">
            <a:xfrm flipH="1">
              <a:off x="6232353" y="4322242"/>
              <a:ext cx="1054186" cy="183011"/>
              <a:chOff x="3960" y="3936"/>
              <a:chExt cx="900" cy="156"/>
            </a:xfrm>
          </p:grpSpPr>
          <p:sp>
            <p:nvSpPr>
              <p:cNvPr id="1101895" name="Line 71"/>
              <p:cNvSpPr>
                <a:spLocks noChangeAspect="1" noChangeShapeType="1"/>
              </p:cNvSpPr>
              <p:nvPr/>
            </p:nvSpPr>
            <p:spPr bwMode="auto">
              <a:xfrm flipH="1">
                <a:off x="3960" y="3936"/>
                <a:ext cx="540" cy="156"/>
              </a:xfrm>
              <a:prstGeom prst="line">
                <a:avLst/>
              </a:prstGeom>
              <a:noFill/>
              <a:ln w="28575">
                <a:solidFill>
                  <a:srgbClr val="000000"/>
                </a:solidFill>
                <a:round/>
                <a:headEnd/>
                <a:tailEnd/>
              </a:ln>
            </p:spPr>
            <p:txBody>
              <a:bodyPr anchor="ctr"/>
              <a:lstStyle/>
              <a:p>
                <a:endParaRPr lang="zh-CN" altLang="en-US"/>
              </a:p>
            </p:txBody>
          </p:sp>
          <p:sp>
            <p:nvSpPr>
              <p:cNvPr id="1101896" name="Line 72"/>
              <p:cNvSpPr>
                <a:spLocks noChangeAspect="1" noChangeShapeType="1"/>
              </p:cNvSpPr>
              <p:nvPr/>
            </p:nvSpPr>
            <p:spPr bwMode="auto">
              <a:xfrm flipH="1">
                <a:off x="4320" y="3936"/>
                <a:ext cx="180" cy="156"/>
              </a:xfrm>
              <a:prstGeom prst="line">
                <a:avLst/>
              </a:prstGeom>
              <a:noFill/>
              <a:ln w="28575">
                <a:solidFill>
                  <a:srgbClr val="000000"/>
                </a:solidFill>
                <a:round/>
                <a:headEnd/>
                <a:tailEnd/>
              </a:ln>
            </p:spPr>
            <p:txBody>
              <a:bodyPr anchor="ctr"/>
              <a:lstStyle/>
              <a:p>
                <a:endParaRPr lang="zh-CN" altLang="en-US"/>
              </a:p>
            </p:txBody>
          </p:sp>
          <p:sp>
            <p:nvSpPr>
              <p:cNvPr id="1101897" name="Line 73"/>
              <p:cNvSpPr>
                <a:spLocks noChangeAspect="1" noChangeShapeType="1"/>
              </p:cNvSpPr>
              <p:nvPr/>
            </p:nvSpPr>
            <p:spPr bwMode="auto">
              <a:xfrm>
                <a:off x="4500" y="3936"/>
                <a:ext cx="0" cy="156"/>
              </a:xfrm>
              <a:prstGeom prst="line">
                <a:avLst/>
              </a:prstGeom>
              <a:noFill/>
              <a:ln w="28575">
                <a:solidFill>
                  <a:srgbClr val="000000"/>
                </a:solidFill>
                <a:round/>
                <a:headEnd/>
                <a:tailEnd/>
              </a:ln>
            </p:spPr>
            <p:txBody>
              <a:bodyPr anchor="ctr"/>
              <a:lstStyle/>
              <a:p>
                <a:endParaRPr lang="zh-CN" altLang="en-US"/>
              </a:p>
            </p:txBody>
          </p:sp>
          <p:sp>
            <p:nvSpPr>
              <p:cNvPr id="1101898" name="Line 74"/>
              <p:cNvSpPr>
                <a:spLocks noChangeAspect="1" noChangeShapeType="1"/>
              </p:cNvSpPr>
              <p:nvPr/>
            </p:nvSpPr>
            <p:spPr bwMode="auto">
              <a:xfrm>
                <a:off x="4500" y="3936"/>
                <a:ext cx="360" cy="156"/>
              </a:xfrm>
              <a:prstGeom prst="line">
                <a:avLst/>
              </a:prstGeom>
              <a:noFill/>
              <a:ln w="28575">
                <a:solidFill>
                  <a:srgbClr val="000000"/>
                </a:solidFill>
                <a:round/>
                <a:headEnd/>
                <a:tailEnd/>
              </a:ln>
            </p:spPr>
            <p:txBody>
              <a:bodyPr anchor="ctr"/>
              <a:lstStyle/>
              <a:p>
                <a:endParaRPr lang="zh-CN" altLang="en-US"/>
              </a:p>
            </p:txBody>
          </p:sp>
        </p:grpSp>
        <p:sp>
          <p:nvSpPr>
            <p:cNvPr id="1101899" name="Line 75"/>
            <p:cNvSpPr>
              <a:spLocks noChangeAspect="1" noChangeShapeType="1"/>
            </p:cNvSpPr>
            <p:nvPr/>
          </p:nvSpPr>
          <p:spPr bwMode="auto">
            <a:xfrm>
              <a:off x="4545656" y="3407187"/>
              <a:ext cx="210837" cy="366022"/>
            </a:xfrm>
            <a:prstGeom prst="line">
              <a:avLst/>
            </a:prstGeom>
            <a:noFill/>
            <a:ln w="28575">
              <a:solidFill>
                <a:srgbClr val="000000"/>
              </a:solidFill>
              <a:round/>
              <a:headEnd/>
              <a:tailEnd/>
            </a:ln>
          </p:spPr>
          <p:txBody>
            <a:bodyPr anchor="ctr"/>
            <a:lstStyle/>
            <a:p>
              <a:endParaRPr lang="zh-CN" altLang="en-US"/>
            </a:p>
          </p:txBody>
        </p:sp>
        <p:sp>
          <p:nvSpPr>
            <p:cNvPr id="1101900" name="Line 76"/>
            <p:cNvSpPr>
              <a:spLocks noChangeAspect="1" noChangeShapeType="1"/>
            </p:cNvSpPr>
            <p:nvPr/>
          </p:nvSpPr>
          <p:spPr bwMode="auto">
            <a:xfrm flipH="1">
              <a:off x="2858959" y="3407187"/>
              <a:ext cx="1686697" cy="366022"/>
            </a:xfrm>
            <a:prstGeom prst="line">
              <a:avLst/>
            </a:prstGeom>
            <a:noFill/>
            <a:ln w="28575">
              <a:solidFill>
                <a:srgbClr val="000000"/>
              </a:solidFill>
              <a:round/>
              <a:headEnd/>
              <a:tailEnd/>
            </a:ln>
          </p:spPr>
          <p:txBody>
            <a:bodyPr anchor="ctr"/>
            <a:lstStyle/>
            <a:p>
              <a:endParaRPr lang="zh-CN" altLang="en-US"/>
            </a:p>
          </p:txBody>
        </p:sp>
        <p:sp>
          <p:nvSpPr>
            <p:cNvPr id="1101901" name="Line 77"/>
            <p:cNvSpPr>
              <a:spLocks noChangeAspect="1" noChangeShapeType="1"/>
            </p:cNvSpPr>
            <p:nvPr/>
          </p:nvSpPr>
          <p:spPr bwMode="auto">
            <a:xfrm>
              <a:off x="4545656" y="3407187"/>
              <a:ext cx="1897534" cy="366022"/>
            </a:xfrm>
            <a:prstGeom prst="line">
              <a:avLst/>
            </a:prstGeom>
            <a:noFill/>
            <a:ln w="28575">
              <a:solidFill>
                <a:srgbClr val="000000"/>
              </a:solidFill>
              <a:round/>
              <a:headEnd/>
              <a:tailEnd/>
            </a:ln>
          </p:spPr>
          <p:txBody>
            <a:bodyPr anchor="ctr"/>
            <a:lstStyle/>
            <a:p>
              <a:endParaRPr lang="zh-CN" altLang="en-US"/>
            </a:p>
          </p:txBody>
        </p:sp>
        <p:sp>
          <p:nvSpPr>
            <p:cNvPr id="1101903" name="Line 79"/>
            <p:cNvSpPr>
              <a:spLocks noChangeAspect="1" noChangeShapeType="1"/>
            </p:cNvSpPr>
            <p:nvPr/>
          </p:nvSpPr>
          <p:spPr bwMode="auto">
            <a:xfrm flipH="1">
              <a:off x="961424" y="4322242"/>
              <a:ext cx="1686697" cy="549033"/>
            </a:xfrm>
            <a:prstGeom prst="line">
              <a:avLst/>
            </a:prstGeom>
            <a:noFill/>
            <a:ln w="28575">
              <a:solidFill>
                <a:srgbClr val="000000"/>
              </a:solidFill>
              <a:round/>
              <a:headEnd/>
              <a:tailEnd/>
            </a:ln>
          </p:spPr>
          <p:txBody>
            <a:bodyPr anchor="ctr"/>
            <a:lstStyle/>
            <a:p>
              <a:endParaRPr lang="zh-CN" altLang="en-US"/>
            </a:p>
          </p:txBody>
        </p:sp>
        <p:sp>
          <p:nvSpPr>
            <p:cNvPr id="1101904" name="Line 80"/>
            <p:cNvSpPr>
              <a:spLocks noChangeAspect="1" noChangeShapeType="1"/>
            </p:cNvSpPr>
            <p:nvPr/>
          </p:nvSpPr>
          <p:spPr bwMode="auto">
            <a:xfrm flipH="1">
              <a:off x="2015610" y="4322242"/>
              <a:ext cx="632511" cy="549033"/>
            </a:xfrm>
            <a:prstGeom prst="line">
              <a:avLst/>
            </a:prstGeom>
            <a:noFill/>
            <a:ln w="28575">
              <a:solidFill>
                <a:srgbClr val="000000"/>
              </a:solidFill>
              <a:round/>
              <a:headEnd/>
              <a:tailEnd/>
            </a:ln>
          </p:spPr>
          <p:txBody>
            <a:bodyPr anchor="ctr"/>
            <a:lstStyle/>
            <a:p>
              <a:endParaRPr lang="zh-CN" altLang="en-US"/>
            </a:p>
          </p:txBody>
        </p:sp>
        <p:sp>
          <p:nvSpPr>
            <p:cNvPr id="1101905" name="Line 81"/>
            <p:cNvSpPr>
              <a:spLocks noChangeAspect="1" noChangeShapeType="1"/>
            </p:cNvSpPr>
            <p:nvPr/>
          </p:nvSpPr>
          <p:spPr bwMode="auto">
            <a:xfrm>
              <a:off x="2648122" y="4322242"/>
              <a:ext cx="421674" cy="549033"/>
            </a:xfrm>
            <a:prstGeom prst="line">
              <a:avLst/>
            </a:prstGeom>
            <a:noFill/>
            <a:ln w="28575">
              <a:solidFill>
                <a:srgbClr val="000000"/>
              </a:solidFill>
              <a:round/>
              <a:headEnd/>
              <a:tailEnd/>
            </a:ln>
          </p:spPr>
          <p:txBody>
            <a:bodyPr anchor="ctr"/>
            <a:lstStyle/>
            <a:p>
              <a:endParaRPr lang="zh-CN" altLang="en-US"/>
            </a:p>
          </p:txBody>
        </p:sp>
        <p:sp>
          <p:nvSpPr>
            <p:cNvPr id="1101906" name="Line 82"/>
            <p:cNvSpPr>
              <a:spLocks noChangeAspect="1" noChangeShapeType="1"/>
            </p:cNvSpPr>
            <p:nvPr/>
          </p:nvSpPr>
          <p:spPr bwMode="auto">
            <a:xfrm flipH="1">
              <a:off x="4123982" y="4322242"/>
              <a:ext cx="843349" cy="549033"/>
            </a:xfrm>
            <a:prstGeom prst="line">
              <a:avLst/>
            </a:prstGeom>
            <a:noFill/>
            <a:ln w="28575">
              <a:solidFill>
                <a:srgbClr val="000000"/>
              </a:solidFill>
              <a:round/>
              <a:headEnd/>
              <a:tailEnd/>
            </a:ln>
          </p:spPr>
          <p:txBody>
            <a:bodyPr anchor="ctr"/>
            <a:lstStyle/>
            <a:p>
              <a:endParaRPr lang="zh-CN" altLang="en-US"/>
            </a:p>
          </p:txBody>
        </p:sp>
        <p:sp>
          <p:nvSpPr>
            <p:cNvPr id="1101907" name="Line 83"/>
            <p:cNvSpPr>
              <a:spLocks noChangeAspect="1" noChangeShapeType="1"/>
            </p:cNvSpPr>
            <p:nvPr/>
          </p:nvSpPr>
          <p:spPr bwMode="auto">
            <a:xfrm>
              <a:off x="4967330" y="4322242"/>
              <a:ext cx="210837" cy="549033"/>
            </a:xfrm>
            <a:prstGeom prst="line">
              <a:avLst/>
            </a:prstGeom>
            <a:noFill/>
            <a:ln w="28575">
              <a:solidFill>
                <a:srgbClr val="000000"/>
              </a:solidFill>
              <a:round/>
              <a:headEnd/>
              <a:tailEnd/>
            </a:ln>
          </p:spPr>
          <p:txBody>
            <a:bodyPr anchor="ctr"/>
            <a:lstStyle/>
            <a:p>
              <a:endParaRPr lang="zh-CN" altLang="en-US"/>
            </a:p>
          </p:txBody>
        </p:sp>
        <p:sp>
          <p:nvSpPr>
            <p:cNvPr id="1101908" name="Line 84"/>
            <p:cNvSpPr>
              <a:spLocks noChangeAspect="1" noChangeShapeType="1"/>
            </p:cNvSpPr>
            <p:nvPr/>
          </p:nvSpPr>
          <p:spPr bwMode="auto">
            <a:xfrm>
              <a:off x="4967330" y="4322242"/>
              <a:ext cx="1265023" cy="549033"/>
            </a:xfrm>
            <a:prstGeom prst="line">
              <a:avLst/>
            </a:prstGeom>
            <a:noFill/>
            <a:ln w="28575">
              <a:solidFill>
                <a:srgbClr val="000000"/>
              </a:solidFill>
              <a:round/>
              <a:headEnd/>
              <a:tailEnd/>
            </a:ln>
          </p:spPr>
          <p:txBody>
            <a:bodyPr anchor="ctr"/>
            <a:lstStyle/>
            <a:p>
              <a:endParaRPr lang="zh-CN" altLang="en-US"/>
            </a:p>
          </p:txBody>
        </p:sp>
        <p:sp>
          <p:nvSpPr>
            <p:cNvPr id="1101909" name="Line 85"/>
            <p:cNvSpPr>
              <a:spLocks noChangeAspect="1" noChangeShapeType="1"/>
            </p:cNvSpPr>
            <p:nvPr/>
          </p:nvSpPr>
          <p:spPr bwMode="auto">
            <a:xfrm>
              <a:off x="4967330" y="4322242"/>
              <a:ext cx="2319209" cy="549033"/>
            </a:xfrm>
            <a:prstGeom prst="line">
              <a:avLst/>
            </a:prstGeom>
            <a:noFill/>
            <a:ln w="28575">
              <a:solidFill>
                <a:srgbClr val="000000"/>
              </a:solidFill>
              <a:round/>
              <a:headEnd/>
              <a:tailEnd/>
            </a:ln>
          </p:spPr>
          <p:txBody>
            <a:bodyPr anchor="ctr"/>
            <a:lstStyle/>
            <a:p>
              <a:endParaRPr lang="zh-CN" altLang="en-US"/>
            </a:p>
          </p:txBody>
        </p:sp>
        <p:sp>
          <p:nvSpPr>
            <p:cNvPr id="55" name="TextBox 54"/>
            <p:cNvSpPr txBox="1"/>
            <p:nvPr/>
          </p:nvSpPr>
          <p:spPr>
            <a:xfrm>
              <a:off x="5065298" y="2906085"/>
              <a:ext cx="1512168" cy="461665"/>
            </a:xfrm>
            <a:prstGeom prst="rect">
              <a:avLst/>
            </a:prstGeom>
            <a:noFill/>
          </p:spPr>
          <p:txBody>
            <a:bodyPr wrap="square" rtlCol="0">
              <a:spAutoFit/>
            </a:bodyPr>
            <a:lstStyle/>
            <a:p>
              <a:r>
                <a:rPr lang="en-US" altLang="zh-CN">
                  <a:latin typeface="宋体" pitchFamily="2" charset="-122"/>
                </a:rPr>
                <a:t>……</a:t>
              </a:r>
              <a:endParaRPr lang="zh-CN" altLang="en-US">
                <a:latin typeface="宋体" pitchFamily="2" charset="-122"/>
              </a:endParaRPr>
            </a:p>
          </p:txBody>
        </p:sp>
        <p:sp>
          <p:nvSpPr>
            <p:cNvPr id="56" name="TextBox 55"/>
            <p:cNvSpPr txBox="1"/>
            <p:nvPr/>
          </p:nvSpPr>
          <p:spPr>
            <a:xfrm>
              <a:off x="3059832" y="3799798"/>
              <a:ext cx="1512168" cy="461665"/>
            </a:xfrm>
            <a:prstGeom prst="rect">
              <a:avLst/>
            </a:prstGeom>
            <a:noFill/>
          </p:spPr>
          <p:txBody>
            <a:bodyPr wrap="square" rtlCol="0">
              <a:spAutoFit/>
            </a:bodyPr>
            <a:lstStyle/>
            <a:p>
              <a:r>
                <a:rPr lang="en-US" altLang="zh-CN">
                  <a:latin typeface="宋体" pitchFamily="2" charset="-122"/>
                </a:rPr>
                <a:t>……</a:t>
              </a:r>
              <a:endParaRPr lang="zh-CN" altLang="en-US">
                <a:latin typeface="宋体" pitchFamily="2" charset="-122"/>
              </a:endParaRPr>
            </a:p>
          </p:txBody>
        </p:sp>
        <p:sp>
          <p:nvSpPr>
            <p:cNvPr id="57" name="TextBox 56"/>
            <p:cNvSpPr txBox="1"/>
            <p:nvPr/>
          </p:nvSpPr>
          <p:spPr>
            <a:xfrm>
              <a:off x="7308304" y="4911551"/>
              <a:ext cx="1224136" cy="461665"/>
            </a:xfrm>
            <a:prstGeom prst="rect">
              <a:avLst/>
            </a:prstGeom>
            <a:noFill/>
          </p:spPr>
          <p:txBody>
            <a:bodyPr wrap="square" rtlCol="0">
              <a:spAutoFit/>
            </a:bodyPr>
            <a:lstStyle/>
            <a:p>
              <a:pPr algn="r"/>
              <a:r>
                <a:rPr lang="en-US" altLang="zh-CN" dirty="0">
                  <a:latin typeface="+mn-lt"/>
                </a:rPr>
                <a:t>……</a:t>
              </a:r>
              <a:endParaRPr lang="zh-CN" altLang="en-US" dirty="0">
                <a:latin typeface="+mn-lt"/>
              </a:endParaRPr>
            </a:p>
          </p:txBody>
        </p:sp>
      </p:grpSp>
      <p:sp>
        <p:nvSpPr>
          <p:cNvPr id="59" name="TextBox 58"/>
          <p:cNvSpPr txBox="1"/>
          <p:nvPr/>
        </p:nvSpPr>
        <p:spPr>
          <a:xfrm>
            <a:off x="395734" y="2751311"/>
            <a:ext cx="2016224" cy="461665"/>
          </a:xfrm>
          <a:prstGeom prst="rect">
            <a:avLst/>
          </a:prstGeom>
          <a:noFill/>
        </p:spPr>
        <p:txBody>
          <a:bodyPr wrap="square" rtlCol="0">
            <a:spAutoFit/>
          </a:bodyPr>
          <a:lstStyle/>
          <a:p>
            <a:pPr algn="l"/>
            <a:r>
              <a:rPr lang="zh-CN" altLang="en-US">
                <a:solidFill>
                  <a:srgbClr val="FF0000"/>
                </a:solidFill>
              </a:rPr>
              <a:t>指令周期</a:t>
            </a:r>
          </a:p>
        </p:txBody>
      </p:sp>
      <p:sp>
        <p:nvSpPr>
          <p:cNvPr id="60" name="TextBox 59"/>
          <p:cNvSpPr txBox="1"/>
          <p:nvPr/>
        </p:nvSpPr>
        <p:spPr>
          <a:xfrm>
            <a:off x="827782" y="3687415"/>
            <a:ext cx="2016224" cy="461665"/>
          </a:xfrm>
          <a:prstGeom prst="rect">
            <a:avLst/>
          </a:prstGeom>
          <a:noFill/>
        </p:spPr>
        <p:txBody>
          <a:bodyPr wrap="square" rtlCol="0">
            <a:spAutoFit/>
          </a:bodyPr>
          <a:lstStyle/>
          <a:p>
            <a:pPr algn="l"/>
            <a:r>
              <a:rPr lang="en-US" altLang="zh-CN">
                <a:solidFill>
                  <a:srgbClr val="FF0000"/>
                </a:solidFill>
              </a:rPr>
              <a:t>CPU</a:t>
            </a:r>
            <a:r>
              <a:rPr lang="zh-CN" altLang="en-US">
                <a:solidFill>
                  <a:srgbClr val="FF0000"/>
                </a:solidFill>
              </a:rPr>
              <a:t>周期</a:t>
            </a:r>
          </a:p>
        </p:txBody>
      </p:sp>
      <p:sp>
        <p:nvSpPr>
          <p:cNvPr id="61" name="TextBox 60"/>
          <p:cNvSpPr txBox="1"/>
          <p:nvPr/>
        </p:nvSpPr>
        <p:spPr>
          <a:xfrm>
            <a:off x="467742" y="5229200"/>
            <a:ext cx="2016224" cy="461665"/>
          </a:xfrm>
          <a:prstGeom prst="rect">
            <a:avLst/>
          </a:prstGeom>
          <a:noFill/>
        </p:spPr>
        <p:txBody>
          <a:bodyPr wrap="square" rtlCol="0">
            <a:spAutoFit/>
          </a:bodyPr>
          <a:lstStyle/>
          <a:p>
            <a:pPr algn="l"/>
            <a:r>
              <a:rPr lang="zh-CN" altLang="en-US">
                <a:solidFill>
                  <a:srgbClr val="FF0000"/>
                </a:solidFill>
              </a:rPr>
              <a:t>节拍周期</a:t>
            </a:r>
          </a:p>
        </p:txBody>
      </p:sp>
    </p:spTree>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bwMode="auto">
          <a:xfrm>
            <a:off x="251520" y="692696"/>
            <a:ext cx="4176464" cy="3600400"/>
          </a:xfrm>
          <a:prstGeom prst="rect">
            <a:avLst/>
          </a:prstGeom>
          <a:solidFill>
            <a:srgbClr val="CCFF66"/>
          </a:solidFill>
          <a:ln w="28575" cap="flat" cmpd="sng" algn="ctr">
            <a:solidFill>
              <a:srgbClr val="008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处理器</a:t>
            </a:r>
          </a:p>
        </p:txBody>
      </p:sp>
      <p:sp>
        <p:nvSpPr>
          <p:cNvPr id="12" name="矩形 11"/>
          <p:cNvSpPr/>
          <p:nvPr/>
        </p:nvSpPr>
        <p:spPr bwMode="auto">
          <a:xfrm>
            <a:off x="395536" y="1196752"/>
            <a:ext cx="1872208" cy="2952328"/>
          </a:xfrm>
          <a:prstGeom prst="rect">
            <a:avLst/>
          </a:prstGeom>
          <a:solidFill>
            <a:srgbClr val="CCECFF"/>
          </a:solidFill>
          <a:ln w="28575" cap="flat" cmpd="sng" algn="ctr">
            <a:solidFill>
              <a:srgbClr val="0000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处理器核</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0</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5" name="灯片编号占位符 4"/>
          <p:cNvSpPr>
            <a:spLocks noGrp="1"/>
          </p:cNvSpPr>
          <p:nvPr>
            <p:ph type="sldNum" sz="quarter" idx="11"/>
          </p:nvPr>
        </p:nvSpPr>
        <p:spPr/>
        <p:txBody>
          <a:bodyPr/>
          <a:lstStyle/>
          <a:p>
            <a:fld id="{13F7523A-587E-4A04-8869-E1EF84C38DED}" type="slidenum">
              <a:rPr lang="zh-CN" altLang="en-US"/>
              <a:pPr/>
              <a:t>150</a:t>
            </a:fld>
            <a:endParaRPr lang="en-US" altLang="zh-CN"/>
          </a:p>
        </p:txBody>
      </p:sp>
      <p:sp>
        <p:nvSpPr>
          <p:cNvPr id="1218562" name="Rectangle 2"/>
          <p:cNvSpPr>
            <a:spLocks noGrp="1" noChangeArrowheads="1"/>
          </p:cNvSpPr>
          <p:nvPr>
            <p:ph type="title"/>
          </p:nvPr>
        </p:nvSpPr>
        <p:spPr/>
        <p:txBody>
          <a:bodyPr/>
          <a:lstStyle/>
          <a:p>
            <a:r>
              <a:rPr lang="en-US" altLang="zh-CN" dirty="0"/>
              <a:t>6.5.3  </a:t>
            </a:r>
            <a:r>
              <a:rPr lang="zh-CN" altLang="en-US" dirty="0"/>
              <a:t>多核与多线程技术     </a:t>
            </a:r>
            <a:r>
              <a:rPr lang="zh-CN" altLang="en-US" dirty="0">
                <a:solidFill>
                  <a:srgbClr val="008000"/>
                </a:solidFill>
                <a:ea typeface="黑体" pitchFamily="2" charset="-122"/>
              </a:rPr>
              <a:t>一、多核技术</a:t>
            </a:r>
            <a:endParaRPr lang="zh-CN" altLang="en-US" sz="2800" dirty="0">
              <a:solidFill>
                <a:srgbClr val="008000"/>
              </a:solidFill>
              <a:ea typeface="黑体" pitchFamily="2" charset="-122"/>
            </a:endParaRPr>
          </a:p>
        </p:txBody>
      </p:sp>
      <p:sp>
        <p:nvSpPr>
          <p:cNvPr id="1218563" name="Rectangle 3"/>
          <p:cNvSpPr>
            <a:spLocks noGrp="1" noChangeArrowheads="1"/>
          </p:cNvSpPr>
          <p:nvPr>
            <p:ph type="body" idx="1"/>
          </p:nvPr>
        </p:nvSpPr>
        <p:spPr>
          <a:xfrm>
            <a:off x="35496" y="5949280"/>
            <a:ext cx="4680520" cy="576063"/>
          </a:xfrm>
        </p:spPr>
        <p:txBody>
          <a:bodyPr/>
          <a:lstStyle/>
          <a:p>
            <a:pPr>
              <a:spcBef>
                <a:spcPts val="0"/>
              </a:spcBef>
              <a:buNone/>
            </a:pPr>
            <a:r>
              <a:rPr lang="zh-CN" altLang="en-US">
                <a:solidFill>
                  <a:srgbClr val="008000"/>
                </a:solidFill>
              </a:rPr>
              <a:t>独立</a:t>
            </a:r>
            <a:r>
              <a:rPr lang="en-US" altLang="zh-CN">
                <a:solidFill>
                  <a:srgbClr val="008000"/>
                </a:solidFill>
              </a:rPr>
              <a:t>L2 Cache</a:t>
            </a:r>
            <a:r>
              <a:rPr lang="zh-CN" altLang="en-US">
                <a:solidFill>
                  <a:srgbClr val="008000"/>
                </a:solidFill>
              </a:rPr>
              <a:t>的多核处理器</a:t>
            </a:r>
          </a:p>
        </p:txBody>
      </p:sp>
      <p:sp>
        <p:nvSpPr>
          <p:cNvPr id="6" name="Rectangle 3"/>
          <p:cNvSpPr txBox="1">
            <a:spLocks noChangeArrowheads="1"/>
          </p:cNvSpPr>
          <p:nvPr/>
        </p:nvSpPr>
        <p:spPr bwMode="auto">
          <a:xfrm>
            <a:off x="4211960" y="5949280"/>
            <a:ext cx="4896544" cy="5760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ts val="0"/>
              </a:spcBef>
              <a:spcAft>
                <a:spcPct val="0"/>
              </a:spcAft>
              <a:buClr>
                <a:schemeClr val="bg2"/>
              </a:buClr>
              <a:buSzPct val="75000"/>
              <a:buFont typeface="Wingdings" pitchFamily="2" charset="2"/>
              <a:buNone/>
              <a:tabLst/>
              <a:defRPr/>
            </a:pPr>
            <a:r>
              <a:rPr kumimoji="0" lang="zh-CN" altLang="en-US" sz="2800" b="1" i="0" u="none" strike="noStrike" kern="0" cap="none" spc="0" normalizeH="0" baseline="0" noProof="0" dirty="0">
                <a:ln>
                  <a:noFill/>
                </a:ln>
                <a:solidFill>
                  <a:srgbClr val="0000FF"/>
                </a:solidFill>
                <a:effectLst/>
                <a:uLnTx/>
                <a:uFillTx/>
                <a:latin typeface="+mn-lt"/>
                <a:ea typeface="楷体" panose="02010609060101010101" pitchFamily="49" charset="-122"/>
                <a:cs typeface="+mn-cs"/>
              </a:rPr>
              <a:t>共享</a:t>
            </a:r>
            <a:r>
              <a:rPr kumimoji="0" lang="en-US" altLang="zh-CN" sz="2800" b="1" i="0" u="none" strike="noStrike" kern="0" cap="none" spc="0" normalizeH="0" baseline="0" noProof="0" dirty="0">
                <a:ln>
                  <a:noFill/>
                </a:ln>
                <a:solidFill>
                  <a:srgbClr val="0000FF"/>
                </a:solidFill>
                <a:effectLst/>
                <a:uLnTx/>
                <a:uFillTx/>
                <a:latin typeface="+mn-lt"/>
                <a:ea typeface="楷体" panose="02010609060101010101" pitchFamily="49" charset="-122"/>
                <a:cs typeface="+mn-cs"/>
              </a:rPr>
              <a:t>L2 Cache</a:t>
            </a:r>
            <a:r>
              <a:rPr kumimoji="0" lang="zh-CN" altLang="en-US" sz="2800" b="1" i="0" u="none" strike="noStrike" kern="0" cap="none" spc="0" normalizeH="0" baseline="0" noProof="0" dirty="0">
                <a:ln>
                  <a:noFill/>
                </a:ln>
                <a:solidFill>
                  <a:srgbClr val="0000FF"/>
                </a:solidFill>
                <a:effectLst/>
                <a:uLnTx/>
                <a:uFillTx/>
                <a:latin typeface="+mn-lt"/>
                <a:ea typeface="楷体" panose="02010609060101010101" pitchFamily="49" charset="-122"/>
                <a:cs typeface="+mn-cs"/>
              </a:rPr>
              <a:t>的多核处理器</a:t>
            </a:r>
          </a:p>
        </p:txBody>
      </p:sp>
      <p:sp>
        <p:nvSpPr>
          <p:cNvPr id="8" name="矩形 7"/>
          <p:cNvSpPr/>
          <p:nvPr/>
        </p:nvSpPr>
        <p:spPr bwMode="auto">
          <a:xfrm>
            <a:off x="467544" y="1700808"/>
            <a:ext cx="1728192" cy="648072"/>
          </a:xfrm>
          <a:prstGeom prst="rect">
            <a:avLst/>
          </a:prstGeom>
          <a:solidFill>
            <a:srgbClr val="FFFF99"/>
          </a:solid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CPU</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9" name="矩形 8"/>
          <p:cNvSpPr/>
          <p:nvPr/>
        </p:nvSpPr>
        <p:spPr bwMode="auto">
          <a:xfrm>
            <a:off x="467544" y="2492896"/>
            <a:ext cx="1728192" cy="504056"/>
          </a:xfrm>
          <a:prstGeom prst="rect">
            <a:avLst/>
          </a:prstGeom>
          <a:solidFill>
            <a:srgbClr val="FFCCFF"/>
          </a:solidFill>
          <a:ln w="28575" cap="flat" cmpd="sng" algn="ctr">
            <a:solidFill>
              <a:srgbClr val="FF00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L1</a:t>
            </a:r>
            <a:r>
              <a:rPr kumimoji="0" lang="zh-CN" altLang="en-US" sz="2400" b="1" i="0" u="none" strike="noStrike" cap="none" normalizeH="0" baseline="0">
                <a:ln>
                  <a:noFill/>
                </a:ln>
                <a:solidFill>
                  <a:schemeClr val="tx1"/>
                </a:solidFill>
                <a:effectLst/>
                <a:latin typeface="Times New Roman" pitchFamily="18" charset="0"/>
                <a:ea typeface="宋体" pitchFamily="2" charset="-122"/>
              </a:rPr>
              <a:t>高速缓存</a:t>
            </a:r>
          </a:p>
        </p:txBody>
      </p:sp>
      <p:sp>
        <p:nvSpPr>
          <p:cNvPr id="16" name="矩形 15"/>
          <p:cNvSpPr/>
          <p:nvPr/>
        </p:nvSpPr>
        <p:spPr bwMode="auto">
          <a:xfrm>
            <a:off x="467544" y="3140968"/>
            <a:ext cx="1728192" cy="936104"/>
          </a:xfrm>
          <a:prstGeom prst="rect">
            <a:avLst/>
          </a:prstGeom>
          <a:solidFill>
            <a:srgbClr val="FFCCFF"/>
          </a:solidFill>
          <a:ln w="28575" cap="flat" cmpd="sng" algn="ctr">
            <a:solidFill>
              <a:srgbClr val="FF00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L2</a:t>
            </a:r>
            <a:r>
              <a:rPr kumimoji="0" lang="zh-CN" altLang="en-US" sz="2400" b="1" i="0" u="none" strike="noStrike" cap="none" normalizeH="0" baseline="0">
                <a:ln>
                  <a:noFill/>
                </a:ln>
                <a:solidFill>
                  <a:schemeClr val="tx1"/>
                </a:solidFill>
                <a:effectLst/>
                <a:latin typeface="Times New Roman" pitchFamily="18" charset="0"/>
                <a:ea typeface="宋体" pitchFamily="2" charset="-122"/>
              </a:rPr>
              <a:t>高速缓存</a:t>
            </a:r>
          </a:p>
        </p:txBody>
      </p:sp>
      <p:sp>
        <p:nvSpPr>
          <p:cNvPr id="17" name="矩形 16"/>
          <p:cNvSpPr/>
          <p:nvPr/>
        </p:nvSpPr>
        <p:spPr bwMode="auto">
          <a:xfrm>
            <a:off x="2411760" y="1196752"/>
            <a:ext cx="1872208" cy="2952328"/>
          </a:xfrm>
          <a:prstGeom prst="rect">
            <a:avLst/>
          </a:prstGeom>
          <a:solidFill>
            <a:srgbClr val="CCECFF"/>
          </a:solidFill>
          <a:ln w="28575" cap="flat" cmpd="sng" algn="ctr">
            <a:solidFill>
              <a:srgbClr val="0000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处理器核</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1</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8" name="矩形 17"/>
          <p:cNvSpPr/>
          <p:nvPr/>
        </p:nvSpPr>
        <p:spPr bwMode="auto">
          <a:xfrm>
            <a:off x="2483768" y="1700808"/>
            <a:ext cx="1728192" cy="648072"/>
          </a:xfrm>
          <a:prstGeom prst="rect">
            <a:avLst/>
          </a:prstGeom>
          <a:solidFill>
            <a:srgbClr val="FFFF99"/>
          </a:solid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CPU</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9" name="矩形 18"/>
          <p:cNvSpPr/>
          <p:nvPr/>
        </p:nvSpPr>
        <p:spPr bwMode="auto">
          <a:xfrm>
            <a:off x="2483768" y="2492896"/>
            <a:ext cx="1728192" cy="504056"/>
          </a:xfrm>
          <a:prstGeom prst="rect">
            <a:avLst/>
          </a:prstGeom>
          <a:solidFill>
            <a:srgbClr val="FFCCFF"/>
          </a:solidFill>
          <a:ln w="28575" cap="flat" cmpd="sng" algn="ctr">
            <a:solidFill>
              <a:srgbClr val="FF00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L1</a:t>
            </a:r>
            <a:r>
              <a:rPr kumimoji="0" lang="zh-CN" altLang="en-US" sz="2400" b="1" i="0" u="none" strike="noStrike" cap="none" normalizeH="0" baseline="0">
                <a:ln>
                  <a:noFill/>
                </a:ln>
                <a:solidFill>
                  <a:schemeClr val="tx1"/>
                </a:solidFill>
                <a:effectLst/>
                <a:latin typeface="Times New Roman" pitchFamily="18" charset="0"/>
                <a:ea typeface="宋体" pitchFamily="2" charset="-122"/>
              </a:rPr>
              <a:t>高速缓存</a:t>
            </a:r>
          </a:p>
        </p:txBody>
      </p:sp>
      <p:sp>
        <p:nvSpPr>
          <p:cNvPr id="20" name="矩形 19"/>
          <p:cNvSpPr/>
          <p:nvPr/>
        </p:nvSpPr>
        <p:spPr bwMode="auto">
          <a:xfrm>
            <a:off x="2483768" y="3140968"/>
            <a:ext cx="1728192" cy="936104"/>
          </a:xfrm>
          <a:prstGeom prst="rect">
            <a:avLst/>
          </a:prstGeom>
          <a:solidFill>
            <a:srgbClr val="FFCCFF"/>
          </a:solidFill>
          <a:ln w="28575" cap="flat" cmpd="sng" algn="ctr">
            <a:solidFill>
              <a:srgbClr val="FF00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L2</a:t>
            </a:r>
            <a:r>
              <a:rPr kumimoji="0" lang="zh-CN" altLang="en-US" sz="2400" b="1" i="0" u="none" strike="noStrike" cap="none" normalizeH="0" baseline="0">
                <a:ln>
                  <a:noFill/>
                </a:ln>
                <a:solidFill>
                  <a:schemeClr val="tx1"/>
                </a:solidFill>
                <a:effectLst/>
                <a:latin typeface="Times New Roman" pitchFamily="18" charset="0"/>
                <a:ea typeface="宋体" pitchFamily="2" charset="-122"/>
              </a:rPr>
              <a:t>高速缓存</a:t>
            </a:r>
          </a:p>
        </p:txBody>
      </p:sp>
      <p:sp>
        <p:nvSpPr>
          <p:cNvPr id="21" name="矩形 20"/>
          <p:cNvSpPr/>
          <p:nvPr/>
        </p:nvSpPr>
        <p:spPr bwMode="auto">
          <a:xfrm>
            <a:off x="4716016" y="692696"/>
            <a:ext cx="4176464" cy="3600400"/>
          </a:xfrm>
          <a:prstGeom prst="rect">
            <a:avLst/>
          </a:prstGeom>
          <a:solidFill>
            <a:srgbClr val="CCFF66"/>
          </a:solidFill>
          <a:ln w="28575" cap="flat" cmpd="sng" algn="ctr">
            <a:solidFill>
              <a:srgbClr val="008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处理器</a:t>
            </a:r>
          </a:p>
        </p:txBody>
      </p:sp>
      <p:sp>
        <p:nvSpPr>
          <p:cNvPr id="22" name="矩形 21"/>
          <p:cNvSpPr/>
          <p:nvPr/>
        </p:nvSpPr>
        <p:spPr bwMode="auto">
          <a:xfrm>
            <a:off x="4860032" y="1196752"/>
            <a:ext cx="1872208" cy="1944216"/>
          </a:xfrm>
          <a:prstGeom prst="rect">
            <a:avLst/>
          </a:prstGeom>
          <a:solidFill>
            <a:srgbClr val="CCECFF"/>
          </a:solidFill>
          <a:ln w="28575" cap="flat" cmpd="sng" algn="ctr">
            <a:solidFill>
              <a:srgbClr val="0000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处理器核</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0</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23" name="矩形 22"/>
          <p:cNvSpPr/>
          <p:nvPr/>
        </p:nvSpPr>
        <p:spPr bwMode="auto">
          <a:xfrm>
            <a:off x="4932040" y="1700808"/>
            <a:ext cx="1728192" cy="648072"/>
          </a:xfrm>
          <a:prstGeom prst="rect">
            <a:avLst/>
          </a:prstGeom>
          <a:solidFill>
            <a:srgbClr val="FFFF99"/>
          </a:solid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CPU</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24" name="矩形 23"/>
          <p:cNvSpPr/>
          <p:nvPr/>
        </p:nvSpPr>
        <p:spPr bwMode="auto">
          <a:xfrm>
            <a:off x="4932040" y="2492896"/>
            <a:ext cx="1728192" cy="504056"/>
          </a:xfrm>
          <a:prstGeom prst="rect">
            <a:avLst/>
          </a:prstGeom>
          <a:solidFill>
            <a:srgbClr val="FFCCFF"/>
          </a:solidFill>
          <a:ln w="28575" cap="flat" cmpd="sng" algn="ctr">
            <a:solidFill>
              <a:srgbClr val="FF00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L1</a:t>
            </a:r>
            <a:r>
              <a:rPr kumimoji="0" lang="zh-CN" altLang="en-US" sz="2400" b="1" i="0" u="none" strike="noStrike" cap="none" normalizeH="0" baseline="0">
                <a:ln>
                  <a:noFill/>
                </a:ln>
                <a:solidFill>
                  <a:schemeClr val="tx1"/>
                </a:solidFill>
                <a:effectLst/>
                <a:latin typeface="Times New Roman" pitchFamily="18" charset="0"/>
                <a:ea typeface="宋体" pitchFamily="2" charset="-122"/>
              </a:rPr>
              <a:t>高速缓存</a:t>
            </a:r>
          </a:p>
        </p:txBody>
      </p:sp>
      <p:sp>
        <p:nvSpPr>
          <p:cNvPr id="25" name="矩形 24"/>
          <p:cNvSpPr/>
          <p:nvPr/>
        </p:nvSpPr>
        <p:spPr bwMode="auto">
          <a:xfrm>
            <a:off x="4932040" y="3284984"/>
            <a:ext cx="3744416" cy="864096"/>
          </a:xfrm>
          <a:prstGeom prst="rect">
            <a:avLst/>
          </a:prstGeom>
          <a:solidFill>
            <a:srgbClr val="FFCCFF"/>
          </a:solidFill>
          <a:ln w="28575" cap="flat" cmpd="sng" algn="ctr">
            <a:solidFill>
              <a:srgbClr val="FF00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L2</a:t>
            </a:r>
            <a:r>
              <a:rPr kumimoji="0" lang="zh-CN" altLang="en-US" sz="2400" b="1" i="0" u="none" strike="noStrike" cap="none" normalizeH="0" baseline="0">
                <a:ln>
                  <a:noFill/>
                </a:ln>
                <a:solidFill>
                  <a:schemeClr val="tx1"/>
                </a:solidFill>
                <a:effectLst/>
                <a:latin typeface="Times New Roman" pitchFamily="18" charset="0"/>
                <a:ea typeface="宋体" pitchFamily="2" charset="-122"/>
              </a:rPr>
              <a:t>高速缓存</a:t>
            </a:r>
          </a:p>
        </p:txBody>
      </p:sp>
      <p:sp>
        <p:nvSpPr>
          <p:cNvPr id="26" name="矩形 25"/>
          <p:cNvSpPr/>
          <p:nvPr/>
        </p:nvSpPr>
        <p:spPr bwMode="auto">
          <a:xfrm>
            <a:off x="6876256" y="1196752"/>
            <a:ext cx="1872208" cy="1944216"/>
          </a:xfrm>
          <a:prstGeom prst="rect">
            <a:avLst/>
          </a:prstGeom>
          <a:solidFill>
            <a:srgbClr val="CCECFF"/>
          </a:solidFill>
          <a:ln w="28575" cap="flat" cmpd="sng" algn="ctr">
            <a:solidFill>
              <a:srgbClr val="0000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处理器核</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1</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27" name="矩形 26"/>
          <p:cNvSpPr/>
          <p:nvPr/>
        </p:nvSpPr>
        <p:spPr bwMode="auto">
          <a:xfrm>
            <a:off x="6948264" y="1700808"/>
            <a:ext cx="1728192" cy="648072"/>
          </a:xfrm>
          <a:prstGeom prst="rect">
            <a:avLst/>
          </a:prstGeom>
          <a:solidFill>
            <a:srgbClr val="FFFF99"/>
          </a:solid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CPU</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28" name="矩形 27"/>
          <p:cNvSpPr/>
          <p:nvPr/>
        </p:nvSpPr>
        <p:spPr bwMode="auto">
          <a:xfrm>
            <a:off x="6948264" y="2492896"/>
            <a:ext cx="1728192" cy="504056"/>
          </a:xfrm>
          <a:prstGeom prst="rect">
            <a:avLst/>
          </a:prstGeom>
          <a:solidFill>
            <a:srgbClr val="FFCCFF"/>
          </a:solidFill>
          <a:ln w="28575" cap="flat" cmpd="sng" algn="ctr">
            <a:solidFill>
              <a:srgbClr val="FF00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L1</a:t>
            </a:r>
            <a:r>
              <a:rPr kumimoji="0" lang="zh-CN" altLang="en-US" sz="2400" b="1" i="0" u="none" strike="noStrike" cap="none" normalizeH="0" baseline="0">
                <a:ln>
                  <a:noFill/>
                </a:ln>
                <a:solidFill>
                  <a:schemeClr val="tx1"/>
                </a:solidFill>
                <a:effectLst/>
                <a:latin typeface="Times New Roman" pitchFamily="18" charset="0"/>
                <a:ea typeface="宋体" pitchFamily="2" charset="-122"/>
              </a:rPr>
              <a:t>高速缓存</a:t>
            </a:r>
          </a:p>
        </p:txBody>
      </p:sp>
      <p:sp>
        <p:nvSpPr>
          <p:cNvPr id="30" name="矩形 29"/>
          <p:cNvSpPr/>
          <p:nvPr/>
        </p:nvSpPr>
        <p:spPr bwMode="auto">
          <a:xfrm>
            <a:off x="971600" y="4509120"/>
            <a:ext cx="2736304" cy="504056"/>
          </a:xfrm>
          <a:prstGeom prst="rect">
            <a:avLst/>
          </a:prstGeom>
          <a:solidFill>
            <a:srgbClr val="C0C0C0"/>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系统总线</a:t>
            </a:r>
          </a:p>
        </p:txBody>
      </p:sp>
      <p:sp>
        <p:nvSpPr>
          <p:cNvPr id="31" name="矩形 30"/>
          <p:cNvSpPr/>
          <p:nvPr/>
        </p:nvSpPr>
        <p:spPr bwMode="auto">
          <a:xfrm>
            <a:off x="971600" y="5229200"/>
            <a:ext cx="2736304" cy="576064"/>
          </a:xfrm>
          <a:prstGeom prst="rect">
            <a:avLst/>
          </a:prstGeom>
          <a:solidFill>
            <a:srgbClr val="FFCCFF"/>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系统内存</a:t>
            </a:r>
          </a:p>
        </p:txBody>
      </p:sp>
      <p:cxnSp>
        <p:nvCxnSpPr>
          <p:cNvPr id="33" name="直接连接符 32"/>
          <p:cNvCxnSpPr>
            <a:stCxn id="7" idx="2"/>
            <a:endCxn id="30" idx="0"/>
          </p:cNvCxnSpPr>
          <p:nvPr/>
        </p:nvCxnSpPr>
        <p:spPr bwMode="auto">
          <a:xfrm rot="5400000">
            <a:off x="2231740" y="4401108"/>
            <a:ext cx="216024" cy="0"/>
          </a:xfrm>
          <a:prstGeom prst="line">
            <a:avLst/>
          </a:prstGeom>
          <a:solidFill>
            <a:srgbClr val="FFFFFF"/>
          </a:solidFill>
          <a:ln w="76200" cap="flat" cmpd="sng" algn="ctr">
            <a:solidFill>
              <a:schemeClr val="tx1"/>
            </a:solidFill>
            <a:prstDash val="solid"/>
            <a:round/>
            <a:headEnd type="none" w="med" len="med"/>
            <a:tailEnd type="none" w="med" len="med"/>
          </a:ln>
          <a:effectLst/>
        </p:spPr>
      </p:cxnSp>
      <p:cxnSp>
        <p:nvCxnSpPr>
          <p:cNvPr id="34" name="直接连接符 33"/>
          <p:cNvCxnSpPr/>
          <p:nvPr/>
        </p:nvCxnSpPr>
        <p:spPr bwMode="auto">
          <a:xfrm rot="5400000">
            <a:off x="2231740" y="5121188"/>
            <a:ext cx="216024" cy="0"/>
          </a:xfrm>
          <a:prstGeom prst="line">
            <a:avLst/>
          </a:prstGeom>
          <a:solidFill>
            <a:srgbClr val="FFFFFF"/>
          </a:solidFill>
          <a:ln w="76200" cap="flat" cmpd="sng" algn="ctr">
            <a:solidFill>
              <a:schemeClr val="tx1"/>
            </a:solidFill>
            <a:prstDash val="solid"/>
            <a:round/>
            <a:headEnd type="none" w="med" len="med"/>
            <a:tailEnd type="none" w="med" len="med"/>
          </a:ln>
          <a:effectLst/>
        </p:spPr>
      </p:cxnSp>
      <p:sp>
        <p:nvSpPr>
          <p:cNvPr id="37" name="矩形 36"/>
          <p:cNvSpPr/>
          <p:nvPr/>
        </p:nvSpPr>
        <p:spPr bwMode="auto">
          <a:xfrm>
            <a:off x="5436096" y="4509120"/>
            <a:ext cx="2736304" cy="504056"/>
          </a:xfrm>
          <a:prstGeom prst="rect">
            <a:avLst/>
          </a:prstGeom>
          <a:solidFill>
            <a:srgbClr val="C0C0C0"/>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系统总线</a:t>
            </a:r>
          </a:p>
        </p:txBody>
      </p:sp>
      <p:sp>
        <p:nvSpPr>
          <p:cNvPr id="38" name="矩形 37"/>
          <p:cNvSpPr/>
          <p:nvPr/>
        </p:nvSpPr>
        <p:spPr bwMode="auto">
          <a:xfrm>
            <a:off x="5436096" y="5229200"/>
            <a:ext cx="2736304" cy="576064"/>
          </a:xfrm>
          <a:prstGeom prst="rect">
            <a:avLst/>
          </a:prstGeom>
          <a:solidFill>
            <a:srgbClr val="FFCCFF"/>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系统内存</a:t>
            </a:r>
          </a:p>
        </p:txBody>
      </p:sp>
      <p:cxnSp>
        <p:nvCxnSpPr>
          <p:cNvPr id="39" name="直接连接符 38"/>
          <p:cNvCxnSpPr>
            <a:endCxn id="37" idx="0"/>
          </p:cNvCxnSpPr>
          <p:nvPr/>
        </p:nvCxnSpPr>
        <p:spPr bwMode="auto">
          <a:xfrm rot="5400000">
            <a:off x="6696236" y="4401108"/>
            <a:ext cx="216024" cy="0"/>
          </a:xfrm>
          <a:prstGeom prst="line">
            <a:avLst/>
          </a:prstGeom>
          <a:solidFill>
            <a:srgbClr val="FFFFFF"/>
          </a:solidFill>
          <a:ln w="76200" cap="flat" cmpd="sng" algn="ctr">
            <a:solidFill>
              <a:schemeClr val="tx1"/>
            </a:solidFill>
            <a:prstDash val="solid"/>
            <a:round/>
            <a:headEnd type="none" w="med" len="med"/>
            <a:tailEnd type="none" w="med" len="med"/>
          </a:ln>
          <a:effectLst/>
        </p:spPr>
      </p:cxnSp>
      <p:cxnSp>
        <p:nvCxnSpPr>
          <p:cNvPr id="40" name="直接连接符 39"/>
          <p:cNvCxnSpPr/>
          <p:nvPr/>
        </p:nvCxnSpPr>
        <p:spPr bwMode="auto">
          <a:xfrm rot="5400000">
            <a:off x="6696236" y="5121188"/>
            <a:ext cx="216024" cy="0"/>
          </a:xfrm>
          <a:prstGeom prst="line">
            <a:avLst/>
          </a:prstGeom>
          <a:solidFill>
            <a:srgbClr val="FFFFFF"/>
          </a:solidFill>
          <a:ln w="76200" cap="flat" cmpd="sng" algn="ctr">
            <a:solidFill>
              <a:schemeClr val="tx1"/>
            </a:solidFill>
            <a:prstDash val="solid"/>
            <a:round/>
            <a:headEnd type="none" w="med" len="med"/>
            <a:tailEnd type="none" w="med" len="med"/>
          </a:ln>
          <a:effectLst/>
        </p:spPr>
      </p:cxnSp>
    </p:spTree>
  </p:cSld>
  <p:clrMapOvr>
    <a:masterClrMapping/>
  </p:clrMapOvr>
  <p:transition spd="me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EABBCB65-AB50-4B43-848F-421D57FEDAB7}" type="slidenum">
              <a:rPr lang="zh-CN" altLang="en-US"/>
              <a:pPr/>
              <a:t>151</a:t>
            </a:fld>
            <a:endParaRPr lang="en-US" altLang="zh-CN"/>
          </a:p>
        </p:txBody>
      </p:sp>
      <p:sp>
        <p:nvSpPr>
          <p:cNvPr id="1219586" name="Rectangle 2"/>
          <p:cNvSpPr>
            <a:spLocks noGrp="1" noChangeArrowheads="1"/>
          </p:cNvSpPr>
          <p:nvPr>
            <p:ph type="title"/>
          </p:nvPr>
        </p:nvSpPr>
        <p:spPr/>
        <p:txBody>
          <a:bodyPr/>
          <a:lstStyle/>
          <a:p>
            <a:r>
              <a:rPr lang="en-US" altLang="zh-CN" dirty="0"/>
              <a:t>6.5.3  </a:t>
            </a:r>
            <a:r>
              <a:rPr lang="zh-CN" altLang="en-US" dirty="0"/>
              <a:t>多核与多线程技术     </a:t>
            </a:r>
            <a:r>
              <a:rPr lang="zh-CN" altLang="en-US" dirty="0">
                <a:solidFill>
                  <a:srgbClr val="008000"/>
                </a:solidFill>
                <a:ea typeface="黑体" pitchFamily="2" charset="-122"/>
              </a:rPr>
              <a:t>二</a:t>
            </a:r>
            <a:r>
              <a:rPr lang="zh-CN" altLang="en-US" sz="2800" dirty="0">
                <a:solidFill>
                  <a:srgbClr val="008000"/>
                </a:solidFill>
                <a:ea typeface="黑体" pitchFamily="2" charset="-122"/>
              </a:rPr>
              <a:t>、多线程技术</a:t>
            </a:r>
          </a:p>
        </p:txBody>
      </p:sp>
      <p:sp>
        <p:nvSpPr>
          <p:cNvPr id="1219587" name="Rectangle 3"/>
          <p:cNvSpPr>
            <a:spLocks noGrp="1" noChangeArrowheads="1"/>
          </p:cNvSpPr>
          <p:nvPr>
            <p:ph type="body" idx="1"/>
          </p:nvPr>
        </p:nvSpPr>
        <p:spPr>
          <a:xfrm>
            <a:off x="179388" y="908050"/>
            <a:ext cx="8856662" cy="5834063"/>
          </a:xfrm>
        </p:spPr>
        <p:txBody>
          <a:bodyPr/>
          <a:lstStyle/>
          <a:p>
            <a:pPr>
              <a:spcBef>
                <a:spcPct val="10000"/>
              </a:spcBef>
            </a:pPr>
            <a:r>
              <a:rPr lang="zh-CN" altLang="en-US"/>
              <a:t>程序</a:t>
            </a:r>
            <a:r>
              <a:rPr lang="en-US" altLang="zh-CN">
                <a:latin typeface="宋体" pitchFamily="2" charset="-122"/>
                <a:ea typeface="宋体" pitchFamily="2" charset="-122"/>
              </a:rPr>
              <a:t>(</a:t>
            </a:r>
            <a:r>
              <a:rPr lang="en-US" altLang="zh-CN"/>
              <a:t>program</a:t>
            </a:r>
            <a:r>
              <a:rPr lang="en-US" altLang="zh-CN">
                <a:latin typeface="宋体" pitchFamily="2" charset="-122"/>
                <a:ea typeface="宋体" pitchFamily="2" charset="-122"/>
              </a:rPr>
              <a:t>)</a:t>
            </a:r>
            <a:r>
              <a:rPr lang="zh-CN" altLang="en-US"/>
              <a:t>、进程</a:t>
            </a:r>
            <a:r>
              <a:rPr lang="en-US" altLang="zh-CN">
                <a:latin typeface="宋体" pitchFamily="2" charset="-122"/>
                <a:ea typeface="宋体" pitchFamily="2" charset="-122"/>
              </a:rPr>
              <a:t>(</a:t>
            </a:r>
            <a:r>
              <a:rPr lang="en-US" altLang="zh-CN"/>
              <a:t>process</a:t>
            </a:r>
            <a:r>
              <a:rPr lang="en-US" altLang="zh-CN">
                <a:latin typeface="宋体" pitchFamily="2" charset="-122"/>
                <a:ea typeface="宋体" pitchFamily="2" charset="-122"/>
              </a:rPr>
              <a:t>)</a:t>
            </a:r>
            <a:r>
              <a:rPr lang="zh-CN" altLang="en-US"/>
              <a:t>、线程</a:t>
            </a:r>
            <a:r>
              <a:rPr lang="en-US" altLang="zh-CN">
                <a:latin typeface="宋体" pitchFamily="2" charset="-122"/>
                <a:ea typeface="宋体" pitchFamily="2" charset="-122"/>
              </a:rPr>
              <a:t>(</a:t>
            </a:r>
            <a:r>
              <a:rPr lang="en-US" altLang="zh-CN"/>
              <a:t>thread</a:t>
            </a:r>
            <a:r>
              <a:rPr lang="en-US" altLang="zh-CN">
                <a:latin typeface="宋体" pitchFamily="2" charset="-122"/>
                <a:ea typeface="宋体" pitchFamily="2" charset="-122"/>
              </a:rPr>
              <a:t>)</a:t>
            </a:r>
          </a:p>
          <a:p>
            <a:pPr lvl="1">
              <a:spcBef>
                <a:spcPct val="10000"/>
              </a:spcBef>
            </a:pPr>
            <a:r>
              <a:rPr lang="zh-CN" altLang="en-US"/>
              <a:t>程序：</a:t>
            </a:r>
            <a:r>
              <a:rPr lang="zh-CN" altLang="en-US">
                <a:solidFill>
                  <a:srgbClr val="0000FF"/>
                </a:solidFill>
              </a:rPr>
              <a:t>代码段</a:t>
            </a:r>
            <a:r>
              <a:rPr lang="zh-CN" altLang="en-US"/>
              <a:t>、</a:t>
            </a:r>
            <a:r>
              <a:rPr lang="zh-CN" altLang="en-US">
                <a:solidFill>
                  <a:srgbClr val="0000FF"/>
                </a:solidFill>
              </a:rPr>
              <a:t>数据段</a:t>
            </a:r>
            <a:r>
              <a:rPr lang="zh-CN" altLang="en-US"/>
              <a:t>、</a:t>
            </a:r>
            <a:r>
              <a:rPr lang="zh-CN" altLang="en-US">
                <a:solidFill>
                  <a:srgbClr val="0000FF"/>
                </a:solidFill>
              </a:rPr>
              <a:t>堆栈段</a:t>
            </a:r>
            <a:r>
              <a:rPr lang="zh-CN" altLang="en-US"/>
              <a:t>，对具有</a:t>
            </a:r>
            <a:r>
              <a:rPr lang="en-US" altLang="zh-CN"/>
              <a:t>GUI</a:t>
            </a:r>
            <a:r>
              <a:rPr lang="zh-CN" altLang="en-US"/>
              <a:t>（</a:t>
            </a:r>
            <a:r>
              <a:rPr lang="en-US" altLang="zh-CN"/>
              <a:t>Graphical User Interfaces</a:t>
            </a:r>
            <a:r>
              <a:rPr lang="zh-CN" altLang="en-US"/>
              <a:t>，图形用户界面）的程序还包含</a:t>
            </a:r>
            <a:r>
              <a:rPr lang="zh-CN" altLang="en-US">
                <a:solidFill>
                  <a:srgbClr val="0000FF"/>
                </a:solidFill>
              </a:rPr>
              <a:t>资源段</a:t>
            </a:r>
            <a:r>
              <a:rPr lang="zh-CN" altLang="en-US"/>
              <a:t>。 </a:t>
            </a:r>
          </a:p>
          <a:p>
            <a:pPr lvl="1">
              <a:spcBef>
                <a:spcPct val="10000"/>
              </a:spcBef>
            </a:pPr>
            <a:r>
              <a:rPr lang="zh-CN" altLang="en-US"/>
              <a:t>进程：应用程序的</a:t>
            </a:r>
            <a:r>
              <a:rPr lang="zh-CN" altLang="en-US">
                <a:solidFill>
                  <a:srgbClr val="FF0000"/>
                </a:solidFill>
              </a:rPr>
              <a:t>执行实例</a:t>
            </a:r>
            <a:r>
              <a:rPr lang="zh-CN" altLang="en-US"/>
              <a:t>，即正在被执行的程序。每个进程都有自己的虚拟</a:t>
            </a:r>
            <a:r>
              <a:rPr lang="zh-CN" altLang="en-US">
                <a:solidFill>
                  <a:srgbClr val="CC0066"/>
                </a:solidFill>
              </a:rPr>
              <a:t>地址空间</a:t>
            </a:r>
            <a:r>
              <a:rPr lang="zh-CN" altLang="en-US"/>
              <a:t>，并拥有操作系统分配给它的一组</a:t>
            </a:r>
            <a:r>
              <a:rPr lang="zh-CN" altLang="en-US">
                <a:solidFill>
                  <a:srgbClr val="CC0066"/>
                </a:solidFill>
              </a:rPr>
              <a:t>资源</a:t>
            </a:r>
            <a:r>
              <a:rPr lang="zh-CN" altLang="en-US"/>
              <a:t>，包括堆栈、寄存器状态等。</a:t>
            </a:r>
          </a:p>
          <a:p>
            <a:pPr lvl="1">
              <a:spcBef>
                <a:spcPct val="10000"/>
              </a:spcBef>
            </a:pPr>
            <a:r>
              <a:rPr lang="zh-CN" altLang="en-US"/>
              <a:t>线程：</a:t>
            </a:r>
            <a:r>
              <a:rPr lang="en-US" altLang="zh-CN"/>
              <a:t>CPU</a:t>
            </a:r>
            <a:r>
              <a:rPr lang="zh-CN" altLang="en-US"/>
              <a:t>的调度单位，是</a:t>
            </a:r>
            <a:r>
              <a:rPr lang="zh-CN" altLang="en-US">
                <a:solidFill>
                  <a:srgbClr val="FF0000"/>
                </a:solidFill>
              </a:rPr>
              <a:t>进程</a:t>
            </a:r>
            <a:r>
              <a:rPr lang="zh-CN" altLang="en-US"/>
              <a:t>中的一个</a:t>
            </a:r>
            <a:r>
              <a:rPr lang="zh-CN" altLang="en-US">
                <a:solidFill>
                  <a:srgbClr val="FF0000"/>
                </a:solidFill>
              </a:rPr>
              <a:t>可执行单元</a:t>
            </a:r>
            <a:r>
              <a:rPr lang="zh-CN" altLang="en-US"/>
              <a:t>，是一条独立的指令执行路径。</a:t>
            </a:r>
          </a:p>
        </p:txBody>
      </p:sp>
    </p:spTree>
  </p:cSld>
  <p:clrMapOvr>
    <a:masterClrMapping/>
  </p:clrMapOvr>
  <p:transition spd="me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EABBCB65-AB50-4B43-848F-421D57FEDAB7}" type="slidenum">
              <a:rPr lang="zh-CN" altLang="en-US"/>
              <a:pPr/>
              <a:t>152</a:t>
            </a:fld>
            <a:endParaRPr lang="en-US" altLang="zh-CN"/>
          </a:p>
        </p:txBody>
      </p:sp>
      <p:sp>
        <p:nvSpPr>
          <p:cNvPr id="1219586" name="Rectangle 2"/>
          <p:cNvSpPr>
            <a:spLocks noGrp="1" noChangeArrowheads="1"/>
          </p:cNvSpPr>
          <p:nvPr>
            <p:ph type="title"/>
          </p:nvPr>
        </p:nvSpPr>
        <p:spPr/>
        <p:txBody>
          <a:bodyPr/>
          <a:lstStyle/>
          <a:p>
            <a:r>
              <a:rPr lang="en-US" altLang="zh-CN" dirty="0"/>
              <a:t>6.5.3  </a:t>
            </a:r>
            <a:r>
              <a:rPr lang="zh-CN" altLang="en-US" dirty="0"/>
              <a:t>多核与多线程技术     </a:t>
            </a:r>
            <a:r>
              <a:rPr lang="zh-CN" altLang="en-US" dirty="0">
                <a:solidFill>
                  <a:srgbClr val="008000"/>
                </a:solidFill>
                <a:ea typeface="黑体" pitchFamily="2" charset="-122"/>
              </a:rPr>
              <a:t>二、多线程技术</a:t>
            </a:r>
            <a:endParaRPr lang="zh-CN" altLang="en-US" sz="2800" dirty="0">
              <a:solidFill>
                <a:srgbClr val="008000"/>
              </a:solidFill>
              <a:ea typeface="黑体" pitchFamily="2" charset="-122"/>
            </a:endParaRPr>
          </a:p>
        </p:txBody>
      </p:sp>
      <p:sp>
        <p:nvSpPr>
          <p:cNvPr id="1219587" name="Rectangle 3"/>
          <p:cNvSpPr>
            <a:spLocks noGrp="1" noChangeArrowheads="1"/>
          </p:cNvSpPr>
          <p:nvPr>
            <p:ph type="body" idx="1"/>
          </p:nvPr>
        </p:nvSpPr>
        <p:spPr>
          <a:xfrm>
            <a:off x="683568" y="4221088"/>
            <a:ext cx="2736428" cy="504726"/>
          </a:xfrm>
        </p:spPr>
        <p:txBody>
          <a:bodyPr/>
          <a:lstStyle/>
          <a:p>
            <a:pPr algn="ctr">
              <a:spcBef>
                <a:spcPct val="10000"/>
              </a:spcBef>
              <a:buNone/>
            </a:pPr>
            <a:r>
              <a:rPr lang="zh-CN" altLang="en-US"/>
              <a:t>单核体系结构</a:t>
            </a:r>
          </a:p>
        </p:txBody>
      </p:sp>
      <p:sp>
        <p:nvSpPr>
          <p:cNvPr id="6" name="Rectangle 3"/>
          <p:cNvSpPr txBox="1">
            <a:spLocks noChangeArrowheads="1"/>
          </p:cNvSpPr>
          <p:nvPr/>
        </p:nvSpPr>
        <p:spPr bwMode="auto">
          <a:xfrm>
            <a:off x="4788024" y="4221088"/>
            <a:ext cx="3240360" cy="50472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defTabSz="914400" rtl="0" eaLnBrk="1" fontAlgn="base" latinLnBrk="0" hangingPunct="1">
              <a:lnSpc>
                <a:spcPct val="100000"/>
              </a:lnSpc>
              <a:spcBef>
                <a:spcPct val="10000"/>
              </a:spcBef>
              <a:spcAft>
                <a:spcPct val="0"/>
              </a:spcAft>
              <a:buClr>
                <a:schemeClr val="bg2"/>
              </a:buClr>
              <a:buSzPct val="75000"/>
              <a:buFont typeface="Wingdings" pitchFamily="2" charset="2"/>
              <a:buNone/>
              <a:tabLst/>
              <a:defRPr/>
            </a:pPr>
            <a:r>
              <a:rPr kumimoji="0" lang="zh-CN" altLang="en-US" sz="2800" b="1" i="0" u="none" strike="noStrike" kern="0" cap="none" spc="0" normalizeH="0" baseline="0" noProof="0" dirty="0">
                <a:ln>
                  <a:noFill/>
                </a:ln>
                <a:solidFill>
                  <a:schemeClr val="tx1"/>
                </a:solidFill>
                <a:effectLst/>
                <a:uLnTx/>
                <a:uFillTx/>
                <a:latin typeface="+mn-lt"/>
                <a:ea typeface="楷体" panose="02010609060101010101" pitchFamily="49" charset="-122"/>
                <a:cs typeface="+mn-cs"/>
              </a:rPr>
              <a:t>同时多线程技术</a:t>
            </a:r>
          </a:p>
        </p:txBody>
      </p:sp>
      <p:sp>
        <p:nvSpPr>
          <p:cNvPr id="8" name="矩形 7"/>
          <p:cNvSpPr/>
          <p:nvPr/>
        </p:nvSpPr>
        <p:spPr bwMode="auto">
          <a:xfrm>
            <a:off x="323528" y="1844824"/>
            <a:ext cx="3312368" cy="2160240"/>
          </a:xfrm>
          <a:prstGeom prst="rect">
            <a:avLst/>
          </a:prstGeom>
          <a:solidFill>
            <a:srgbClr val="CCFF66"/>
          </a:solidFill>
          <a:ln w="28575" cap="flat" cmpd="sng" algn="ctr">
            <a:solidFill>
              <a:srgbClr val="008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9" name="矩形 8"/>
          <p:cNvSpPr/>
          <p:nvPr/>
        </p:nvSpPr>
        <p:spPr bwMode="auto">
          <a:xfrm>
            <a:off x="3923928" y="1844824"/>
            <a:ext cx="4896544" cy="2160240"/>
          </a:xfrm>
          <a:prstGeom prst="rect">
            <a:avLst/>
          </a:prstGeom>
          <a:solidFill>
            <a:srgbClr val="CCFF66"/>
          </a:solidFill>
          <a:ln w="28575" cap="flat" cmpd="sng" algn="ctr">
            <a:solidFill>
              <a:srgbClr val="008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0" name="矩形 9"/>
          <p:cNvSpPr/>
          <p:nvPr/>
        </p:nvSpPr>
        <p:spPr bwMode="auto">
          <a:xfrm>
            <a:off x="4067944" y="1988840"/>
            <a:ext cx="2232248" cy="504056"/>
          </a:xfrm>
          <a:prstGeom prst="rect">
            <a:avLst/>
          </a:prstGeom>
          <a:solidFill>
            <a:srgbClr val="FFFF99"/>
          </a:solid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CPU</a:t>
            </a:r>
            <a:r>
              <a:rPr kumimoji="0" lang="zh-CN" altLang="en-US" sz="2400" b="1" i="0" u="none" strike="noStrike" cap="none" normalizeH="0" baseline="0">
                <a:ln>
                  <a:noFill/>
                </a:ln>
                <a:solidFill>
                  <a:schemeClr val="tx1"/>
                </a:solidFill>
                <a:effectLst/>
                <a:latin typeface="Times New Roman" pitchFamily="18" charset="0"/>
                <a:ea typeface="宋体" pitchFamily="2" charset="-122"/>
              </a:rPr>
              <a:t>寄存器</a:t>
            </a:r>
          </a:p>
        </p:txBody>
      </p:sp>
      <p:sp>
        <p:nvSpPr>
          <p:cNvPr id="11" name="矩形 10"/>
          <p:cNvSpPr/>
          <p:nvPr/>
        </p:nvSpPr>
        <p:spPr bwMode="auto">
          <a:xfrm>
            <a:off x="4067944" y="2492896"/>
            <a:ext cx="2232248" cy="504056"/>
          </a:xfrm>
          <a:prstGeom prst="rect">
            <a:avLst/>
          </a:prstGeom>
          <a:solidFill>
            <a:srgbClr val="FFFF99"/>
          </a:solid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中断控制寄存器</a:t>
            </a:r>
          </a:p>
        </p:txBody>
      </p:sp>
      <p:sp>
        <p:nvSpPr>
          <p:cNvPr id="12" name="矩形 11"/>
          <p:cNvSpPr/>
          <p:nvPr/>
        </p:nvSpPr>
        <p:spPr bwMode="auto">
          <a:xfrm>
            <a:off x="6444208" y="1988840"/>
            <a:ext cx="2232248" cy="504056"/>
          </a:xfrm>
          <a:prstGeom prst="rect">
            <a:avLst/>
          </a:prstGeom>
          <a:solidFill>
            <a:srgbClr val="FFFF99"/>
          </a:solid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CPU</a:t>
            </a:r>
            <a:r>
              <a:rPr kumimoji="0" lang="zh-CN" altLang="en-US" sz="2400" b="1" i="0" u="none" strike="noStrike" cap="none" normalizeH="0" baseline="0">
                <a:ln>
                  <a:noFill/>
                </a:ln>
                <a:solidFill>
                  <a:schemeClr val="tx1"/>
                </a:solidFill>
                <a:effectLst/>
                <a:latin typeface="Times New Roman" pitchFamily="18" charset="0"/>
                <a:ea typeface="宋体" pitchFamily="2" charset="-122"/>
              </a:rPr>
              <a:t>寄存器</a:t>
            </a:r>
          </a:p>
        </p:txBody>
      </p:sp>
      <p:sp>
        <p:nvSpPr>
          <p:cNvPr id="13" name="矩形 12"/>
          <p:cNvSpPr/>
          <p:nvPr/>
        </p:nvSpPr>
        <p:spPr bwMode="auto">
          <a:xfrm>
            <a:off x="6444208" y="2492896"/>
            <a:ext cx="2232248" cy="504056"/>
          </a:xfrm>
          <a:prstGeom prst="rect">
            <a:avLst/>
          </a:prstGeom>
          <a:solidFill>
            <a:srgbClr val="FFFF99"/>
          </a:solid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中断控制寄存器</a:t>
            </a:r>
          </a:p>
        </p:txBody>
      </p:sp>
      <p:sp>
        <p:nvSpPr>
          <p:cNvPr id="14" name="矩形 13"/>
          <p:cNvSpPr/>
          <p:nvPr/>
        </p:nvSpPr>
        <p:spPr bwMode="auto">
          <a:xfrm>
            <a:off x="4932040" y="3212976"/>
            <a:ext cx="1656184" cy="648072"/>
          </a:xfrm>
          <a:prstGeom prst="rect">
            <a:avLst/>
          </a:prstGeom>
          <a:solidFill>
            <a:srgbClr val="CCECFF"/>
          </a:solidFill>
          <a:ln w="28575"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执行资源</a:t>
            </a:r>
          </a:p>
        </p:txBody>
      </p:sp>
      <p:sp>
        <p:nvSpPr>
          <p:cNvPr id="15" name="矩形 14"/>
          <p:cNvSpPr/>
          <p:nvPr/>
        </p:nvSpPr>
        <p:spPr bwMode="auto">
          <a:xfrm>
            <a:off x="6588224" y="3212976"/>
            <a:ext cx="1224136" cy="648072"/>
          </a:xfrm>
          <a:prstGeom prst="rect">
            <a:avLst/>
          </a:prstGeom>
          <a:solidFill>
            <a:srgbClr val="CCECFF"/>
          </a:solidFill>
          <a:ln w="28575"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Cache</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6" name="矩形 15"/>
          <p:cNvSpPr/>
          <p:nvPr/>
        </p:nvSpPr>
        <p:spPr bwMode="auto">
          <a:xfrm>
            <a:off x="539552" y="3212976"/>
            <a:ext cx="1656184" cy="648072"/>
          </a:xfrm>
          <a:prstGeom prst="rect">
            <a:avLst/>
          </a:prstGeom>
          <a:solidFill>
            <a:srgbClr val="CCECFF"/>
          </a:solidFill>
          <a:ln w="28575"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执行资源</a:t>
            </a:r>
          </a:p>
        </p:txBody>
      </p:sp>
      <p:sp>
        <p:nvSpPr>
          <p:cNvPr id="17" name="矩形 16"/>
          <p:cNvSpPr/>
          <p:nvPr/>
        </p:nvSpPr>
        <p:spPr bwMode="auto">
          <a:xfrm>
            <a:off x="2195736" y="3212976"/>
            <a:ext cx="1224136" cy="648072"/>
          </a:xfrm>
          <a:prstGeom prst="rect">
            <a:avLst/>
          </a:prstGeom>
          <a:solidFill>
            <a:srgbClr val="CCECFF"/>
          </a:solidFill>
          <a:ln w="28575"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Cache</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8" name="矩形 17"/>
          <p:cNvSpPr/>
          <p:nvPr/>
        </p:nvSpPr>
        <p:spPr bwMode="auto">
          <a:xfrm>
            <a:off x="899592" y="1988840"/>
            <a:ext cx="2232248" cy="504056"/>
          </a:xfrm>
          <a:prstGeom prst="rect">
            <a:avLst/>
          </a:prstGeom>
          <a:solidFill>
            <a:srgbClr val="FFFF99"/>
          </a:solid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CPU</a:t>
            </a:r>
            <a:r>
              <a:rPr kumimoji="0" lang="zh-CN" altLang="en-US" sz="2400" b="1" i="0" u="none" strike="noStrike" cap="none" normalizeH="0" baseline="0">
                <a:ln>
                  <a:noFill/>
                </a:ln>
                <a:solidFill>
                  <a:schemeClr val="tx1"/>
                </a:solidFill>
                <a:effectLst/>
                <a:latin typeface="Times New Roman" pitchFamily="18" charset="0"/>
                <a:ea typeface="宋体" pitchFamily="2" charset="-122"/>
              </a:rPr>
              <a:t>寄存器</a:t>
            </a:r>
          </a:p>
        </p:txBody>
      </p:sp>
      <p:sp>
        <p:nvSpPr>
          <p:cNvPr id="19" name="矩形 18"/>
          <p:cNvSpPr/>
          <p:nvPr/>
        </p:nvSpPr>
        <p:spPr bwMode="auto">
          <a:xfrm>
            <a:off x="899592" y="2492896"/>
            <a:ext cx="2232248" cy="504056"/>
          </a:xfrm>
          <a:prstGeom prst="rect">
            <a:avLst/>
          </a:prstGeom>
          <a:solidFill>
            <a:srgbClr val="FFFF99"/>
          </a:solid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中断控制寄存器</a:t>
            </a:r>
          </a:p>
        </p:txBody>
      </p:sp>
      <p:sp>
        <p:nvSpPr>
          <p:cNvPr id="20" name="Rectangle 3"/>
          <p:cNvSpPr txBox="1">
            <a:spLocks noChangeArrowheads="1"/>
          </p:cNvSpPr>
          <p:nvPr/>
        </p:nvSpPr>
        <p:spPr bwMode="auto">
          <a:xfrm>
            <a:off x="2195736" y="5300538"/>
            <a:ext cx="6624736" cy="50472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10000"/>
              </a:spcBef>
              <a:spcAft>
                <a:spcPct val="0"/>
              </a:spcAft>
              <a:buClr>
                <a:schemeClr val="bg2"/>
              </a:buClr>
              <a:buSzPct val="75000"/>
              <a:buFont typeface="Wingdings" pitchFamily="2" charset="2"/>
              <a:buNone/>
              <a:tabLst/>
              <a:defRPr/>
            </a:pPr>
            <a:r>
              <a:rPr kumimoji="0" lang="en-US" altLang="zh-CN" sz="2800" b="1" i="0" u="none" strike="noStrike" kern="0" cap="none" spc="0" normalizeH="0" baseline="0" noProof="0" dirty="0">
                <a:ln>
                  <a:noFill/>
                </a:ln>
                <a:solidFill>
                  <a:schemeClr val="tx1"/>
                </a:solidFill>
                <a:effectLst/>
                <a:uLnTx/>
                <a:uFillTx/>
                <a:latin typeface="+mn-lt"/>
                <a:ea typeface="楷体" panose="02010609060101010101" pitchFamily="49" charset="-122"/>
                <a:cs typeface="+mn-cs"/>
              </a:rPr>
              <a:t>Simultaneous Multi-Threading</a:t>
            </a:r>
            <a:r>
              <a:rPr kumimoji="0" lang="zh-CN" altLang="en-US" sz="2800" b="1" i="0" u="none" strike="noStrike" kern="0" cap="none" spc="0" normalizeH="0" baseline="0" noProof="0" dirty="0">
                <a:ln>
                  <a:noFill/>
                </a:ln>
                <a:solidFill>
                  <a:schemeClr val="tx1"/>
                </a:solidFill>
                <a:effectLst/>
                <a:uLnTx/>
                <a:uFillTx/>
                <a:latin typeface="+mn-lt"/>
                <a:ea typeface="楷体" panose="02010609060101010101" pitchFamily="49" charset="-122"/>
                <a:cs typeface="+mn-cs"/>
              </a:rPr>
              <a:t>，</a:t>
            </a:r>
            <a:r>
              <a:rPr kumimoji="0" lang="en-US" altLang="zh-CN" sz="2800" b="1" i="0" u="none" strike="noStrike" kern="0" cap="none" spc="0" normalizeH="0" baseline="0" noProof="0" dirty="0">
                <a:ln>
                  <a:noFill/>
                </a:ln>
                <a:solidFill>
                  <a:schemeClr val="tx1"/>
                </a:solidFill>
                <a:effectLst/>
                <a:uLnTx/>
                <a:uFillTx/>
                <a:latin typeface="+mn-lt"/>
                <a:ea typeface="楷体" panose="02010609060101010101" pitchFamily="49" charset="-122"/>
                <a:cs typeface="+mn-cs"/>
              </a:rPr>
              <a:t>SMT</a:t>
            </a:r>
            <a:endParaRPr kumimoji="0" lang="zh-CN" altLang="en-US" sz="2800" b="1" i="0" u="none" strike="noStrike" kern="0" cap="none" spc="0" normalizeH="0" baseline="0" noProof="0" dirty="0">
              <a:ln>
                <a:noFill/>
              </a:ln>
              <a:solidFill>
                <a:schemeClr val="tx1"/>
              </a:solidFill>
              <a:effectLst/>
              <a:uLnTx/>
              <a:uFillTx/>
              <a:latin typeface="+mn-lt"/>
              <a:ea typeface="楷体" panose="02010609060101010101" pitchFamily="49" charset="-122"/>
              <a:cs typeface="+mn-cs"/>
            </a:endParaRPr>
          </a:p>
        </p:txBody>
      </p:sp>
      <p:cxnSp>
        <p:nvCxnSpPr>
          <p:cNvPr id="22" name="直接箭头连接符 21"/>
          <p:cNvCxnSpPr/>
          <p:nvPr/>
        </p:nvCxnSpPr>
        <p:spPr bwMode="auto">
          <a:xfrm rot="5400000">
            <a:off x="6156176" y="5085184"/>
            <a:ext cx="576064" cy="1588"/>
          </a:xfrm>
          <a:prstGeom prst="straightConnector1">
            <a:avLst/>
          </a:prstGeom>
          <a:solidFill>
            <a:srgbClr val="FFFFFF"/>
          </a:solidFill>
          <a:ln w="28575" cap="flat" cmpd="sng" algn="ctr">
            <a:solidFill>
              <a:schemeClr val="tx1"/>
            </a:solidFill>
            <a:prstDash val="solid"/>
            <a:round/>
            <a:headEnd type="none" w="med" len="med"/>
            <a:tailEnd type="triangle" w="med" len="lg"/>
          </a:ln>
          <a:effectLst/>
        </p:spPr>
      </p:cxnSp>
    </p:spTree>
  </p:cSld>
  <p:clrMapOvr>
    <a:masterClrMapping/>
  </p:clrMapOvr>
  <p:transition spd="me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5D1B60EE-61F5-4235-9C0C-9ADC30ED3079}" type="slidenum">
              <a:rPr lang="zh-CN" altLang="en-US"/>
              <a:pPr/>
              <a:t>153</a:t>
            </a:fld>
            <a:endParaRPr lang="en-US" altLang="zh-CN"/>
          </a:p>
        </p:txBody>
      </p:sp>
      <p:sp>
        <p:nvSpPr>
          <p:cNvPr id="1234946" name="Rectangle 2"/>
          <p:cNvSpPr>
            <a:spLocks noGrp="1" noChangeArrowheads="1"/>
          </p:cNvSpPr>
          <p:nvPr>
            <p:ph type="title"/>
          </p:nvPr>
        </p:nvSpPr>
        <p:spPr/>
        <p:txBody>
          <a:bodyPr/>
          <a:lstStyle/>
          <a:p>
            <a:r>
              <a:rPr lang="en-US" altLang="zh-CN" dirty="0"/>
              <a:t>6.5.3  </a:t>
            </a:r>
            <a:r>
              <a:rPr lang="zh-CN" altLang="en-US" dirty="0"/>
              <a:t>多核与多线程技术     </a:t>
            </a:r>
            <a:r>
              <a:rPr lang="zh-CN" altLang="en-US" dirty="0">
                <a:solidFill>
                  <a:srgbClr val="008000"/>
                </a:solidFill>
                <a:ea typeface="黑体" pitchFamily="2" charset="-122"/>
              </a:rPr>
              <a:t>二、多线程技术</a:t>
            </a:r>
            <a:endParaRPr lang="zh-CN" altLang="en-US" sz="2800" dirty="0">
              <a:solidFill>
                <a:srgbClr val="008000"/>
              </a:solidFill>
              <a:ea typeface="黑体" pitchFamily="2" charset="-122"/>
            </a:endParaRPr>
          </a:p>
        </p:txBody>
      </p:sp>
      <p:sp>
        <p:nvSpPr>
          <p:cNvPr id="1234947" name="Rectangle 3"/>
          <p:cNvSpPr>
            <a:spLocks noGrp="1" noChangeArrowheads="1"/>
          </p:cNvSpPr>
          <p:nvPr>
            <p:ph type="body" idx="1"/>
          </p:nvPr>
        </p:nvSpPr>
        <p:spPr>
          <a:xfrm>
            <a:off x="179388" y="548680"/>
            <a:ext cx="8856662" cy="2376264"/>
          </a:xfrm>
        </p:spPr>
        <p:txBody>
          <a:bodyPr/>
          <a:lstStyle/>
          <a:p>
            <a:pPr>
              <a:spcBef>
                <a:spcPts val="300"/>
              </a:spcBef>
            </a:pPr>
            <a:r>
              <a:rPr lang="zh-CN" altLang="en-US"/>
              <a:t>多线程的实现方案：</a:t>
            </a:r>
          </a:p>
          <a:p>
            <a:pPr lvl="1">
              <a:spcBef>
                <a:spcPts val="300"/>
              </a:spcBef>
            </a:pPr>
            <a:r>
              <a:rPr lang="en-US" altLang="zh-CN"/>
              <a:t>Intel</a:t>
            </a:r>
            <a:r>
              <a:rPr lang="zh-CN" altLang="en-US"/>
              <a:t>：超线程，</a:t>
            </a:r>
            <a:r>
              <a:rPr lang="en-US" altLang="zh-CN">
                <a:solidFill>
                  <a:srgbClr val="FF0000"/>
                </a:solidFill>
              </a:rPr>
              <a:t>H</a:t>
            </a:r>
            <a:r>
              <a:rPr lang="en-US" altLang="zh-CN"/>
              <a:t>yper-</a:t>
            </a:r>
            <a:r>
              <a:rPr lang="en-US" altLang="zh-CN">
                <a:solidFill>
                  <a:srgbClr val="FF0000"/>
                </a:solidFill>
              </a:rPr>
              <a:t>T</a:t>
            </a:r>
            <a:r>
              <a:rPr lang="en-US" altLang="zh-CN"/>
              <a:t>hreading</a:t>
            </a:r>
          </a:p>
          <a:p>
            <a:pPr lvl="1">
              <a:spcBef>
                <a:spcPts val="300"/>
              </a:spcBef>
            </a:pPr>
            <a:r>
              <a:rPr lang="en-US" altLang="zh-CN"/>
              <a:t>Sun</a:t>
            </a:r>
            <a:r>
              <a:rPr lang="zh-CN" altLang="en-US"/>
              <a:t>：硬件多线程，</a:t>
            </a:r>
            <a:r>
              <a:rPr lang="en-US" altLang="zh-CN">
                <a:solidFill>
                  <a:srgbClr val="FF0000"/>
                </a:solidFill>
              </a:rPr>
              <a:t>H</a:t>
            </a:r>
            <a:r>
              <a:rPr lang="en-US" altLang="zh-CN"/>
              <a:t>ardware </a:t>
            </a:r>
            <a:r>
              <a:rPr lang="en-US" altLang="zh-CN">
                <a:solidFill>
                  <a:srgbClr val="FF0000"/>
                </a:solidFill>
              </a:rPr>
              <a:t>M</a:t>
            </a:r>
            <a:r>
              <a:rPr lang="en-US" altLang="zh-CN"/>
              <a:t>ulti-</a:t>
            </a:r>
            <a:r>
              <a:rPr lang="en-US" altLang="zh-CN">
                <a:solidFill>
                  <a:srgbClr val="FF0000"/>
                </a:solidFill>
              </a:rPr>
              <a:t>T</a:t>
            </a:r>
            <a:r>
              <a:rPr lang="en-US" altLang="zh-CN"/>
              <a:t>hreading</a:t>
            </a:r>
          </a:p>
          <a:p>
            <a:pPr lvl="1">
              <a:spcBef>
                <a:spcPts val="300"/>
              </a:spcBef>
            </a:pPr>
            <a:r>
              <a:rPr lang="en-US" altLang="zh-CN"/>
              <a:t>IBM</a:t>
            </a:r>
            <a:r>
              <a:rPr lang="zh-CN" altLang="en-US"/>
              <a:t>：硬件多线程、同时多线程</a:t>
            </a:r>
            <a:br>
              <a:rPr lang="zh-CN" altLang="en-US"/>
            </a:br>
            <a:r>
              <a:rPr lang="zh-CN" altLang="en-US"/>
              <a:t>              （</a:t>
            </a:r>
            <a:r>
              <a:rPr lang="en-US" altLang="zh-CN">
                <a:solidFill>
                  <a:srgbClr val="FF0000"/>
                </a:solidFill>
              </a:rPr>
              <a:t>S</a:t>
            </a:r>
            <a:r>
              <a:rPr lang="en-US" altLang="zh-CN"/>
              <a:t>imultaneous </a:t>
            </a:r>
            <a:r>
              <a:rPr lang="en-US" altLang="zh-CN">
                <a:solidFill>
                  <a:srgbClr val="FF0000"/>
                </a:solidFill>
              </a:rPr>
              <a:t>M</a:t>
            </a:r>
            <a:r>
              <a:rPr lang="en-US" altLang="zh-CN"/>
              <a:t>ulti-</a:t>
            </a:r>
            <a:r>
              <a:rPr lang="en-US" altLang="zh-CN">
                <a:solidFill>
                  <a:srgbClr val="FF0000"/>
                </a:solidFill>
              </a:rPr>
              <a:t>T</a:t>
            </a:r>
            <a:r>
              <a:rPr lang="en-US" altLang="zh-CN"/>
              <a:t>hreading</a:t>
            </a:r>
            <a:r>
              <a:rPr lang="zh-CN" altLang="en-US"/>
              <a:t>）</a:t>
            </a:r>
          </a:p>
        </p:txBody>
      </p:sp>
      <p:sp>
        <p:nvSpPr>
          <p:cNvPr id="6" name="Rectangle 3"/>
          <p:cNvSpPr txBox="1">
            <a:spLocks noChangeArrowheads="1"/>
          </p:cNvSpPr>
          <p:nvPr/>
        </p:nvSpPr>
        <p:spPr bwMode="auto">
          <a:xfrm>
            <a:off x="179512" y="2996952"/>
            <a:ext cx="8640960" cy="28803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ts val="300"/>
              </a:spcBef>
              <a:spcAft>
                <a:spcPct val="0"/>
              </a:spcAft>
              <a:buClr>
                <a:schemeClr val="bg2"/>
              </a:buClr>
              <a:buSzPct val="75000"/>
              <a:buFont typeface="Wingdings" pitchFamily="2" charset="2"/>
              <a:buChar char="n"/>
              <a:tabLst/>
              <a:defRPr/>
            </a:pPr>
            <a:r>
              <a:rPr kumimoji="0" lang="zh-CN" altLang="en-US" sz="2800" b="1" i="0" u="none" strike="noStrike" kern="0" cap="none" spc="0" normalizeH="0" baseline="0" noProof="0" dirty="0">
                <a:ln>
                  <a:noFill/>
                </a:ln>
                <a:solidFill>
                  <a:schemeClr val="tx1"/>
                </a:solidFill>
                <a:effectLst/>
                <a:uLnTx/>
                <a:uFillTx/>
                <a:latin typeface="+mn-lt"/>
                <a:ea typeface="楷体" panose="02010609060101010101" pitchFamily="49" charset="-122"/>
                <a:cs typeface="+mn-cs"/>
              </a:rPr>
              <a:t>多线程的两种方式：</a:t>
            </a:r>
            <a:endParaRPr kumimoji="0" lang="en-US" altLang="zh-CN" sz="2800" b="1" i="0" u="none" strike="noStrike" kern="0" cap="none" spc="0" normalizeH="0" baseline="0" noProof="0" dirty="0">
              <a:ln>
                <a:noFill/>
              </a:ln>
              <a:solidFill>
                <a:schemeClr val="tx1"/>
              </a:solidFill>
              <a:effectLst/>
              <a:uLnTx/>
              <a:uFillTx/>
              <a:latin typeface="+mn-lt"/>
              <a:ea typeface="楷体" panose="02010609060101010101" pitchFamily="49" charset="-122"/>
              <a:cs typeface="+mn-cs"/>
            </a:endParaRPr>
          </a:p>
          <a:p>
            <a:pPr marL="720725" lvl="1" indent="-365125" algn="l">
              <a:spcBef>
                <a:spcPts val="300"/>
              </a:spcBef>
              <a:buClr>
                <a:srgbClr val="FF6600"/>
              </a:buClr>
              <a:buSzPct val="75000"/>
              <a:buFont typeface="Wingdings" pitchFamily="2" charset="2"/>
              <a:buChar char="u"/>
            </a:pPr>
            <a:r>
              <a:rPr lang="zh-CN" altLang="en-US" sz="2800" kern="0" dirty="0">
                <a:latin typeface="+mn-lt"/>
                <a:ea typeface="楷体" panose="02010609060101010101" pitchFamily="49" charset="-122"/>
              </a:rPr>
              <a:t>垂直多线程</a:t>
            </a:r>
            <a:r>
              <a:rPr lang="en-US" altLang="zh-CN" sz="2800" kern="0" dirty="0">
                <a:latin typeface="+mn-lt"/>
                <a:ea typeface="楷体" panose="02010609060101010101" pitchFamily="49" charset="-122"/>
              </a:rPr>
              <a:t>VMT</a:t>
            </a:r>
            <a:r>
              <a:rPr lang="zh-CN" altLang="en-US" sz="2800" kern="0" dirty="0">
                <a:latin typeface="+mn-lt"/>
                <a:ea typeface="楷体" panose="02010609060101010101" pitchFamily="49" charset="-122"/>
              </a:rPr>
              <a:t>：在多个线程间切换运行</a:t>
            </a:r>
            <a:endParaRPr lang="en-US" altLang="zh-CN" sz="2800" kern="0" dirty="0">
              <a:latin typeface="+mn-lt"/>
              <a:ea typeface="楷体" panose="02010609060101010101" pitchFamily="49" charset="-122"/>
            </a:endParaRPr>
          </a:p>
          <a:p>
            <a:pPr marL="720725" lvl="1" indent="-365125" algn="l">
              <a:spcBef>
                <a:spcPts val="300"/>
              </a:spcBef>
              <a:buClr>
                <a:srgbClr val="FF6600"/>
              </a:buClr>
              <a:buSzPct val="75000"/>
              <a:buFont typeface="Wingdings" pitchFamily="2" charset="2"/>
              <a:buChar char="u"/>
            </a:pPr>
            <a:r>
              <a:rPr kumimoji="0" lang="zh-CN" altLang="en-US" sz="2800" b="1" i="0" u="none" strike="noStrike" kern="0" cap="none" spc="0" normalizeH="0" baseline="0" noProof="0" dirty="0">
                <a:ln>
                  <a:noFill/>
                </a:ln>
                <a:solidFill>
                  <a:schemeClr val="tx1"/>
                </a:solidFill>
                <a:effectLst/>
                <a:uLnTx/>
                <a:uFillTx/>
                <a:latin typeface="+mn-lt"/>
                <a:ea typeface="楷体" panose="02010609060101010101" pitchFamily="49" charset="-122"/>
              </a:rPr>
              <a:t>同时多线程</a:t>
            </a:r>
            <a:r>
              <a:rPr kumimoji="0" lang="en-US" altLang="zh-CN" sz="2800" b="1" i="0" u="none" strike="noStrike" kern="0" cap="none" spc="0" normalizeH="0" baseline="0" noProof="0" dirty="0">
                <a:ln>
                  <a:noFill/>
                </a:ln>
                <a:solidFill>
                  <a:schemeClr val="tx1"/>
                </a:solidFill>
                <a:effectLst/>
                <a:uLnTx/>
                <a:uFillTx/>
                <a:latin typeface="+mn-lt"/>
                <a:ea typeface="楷体" panose="02010609060101010101" pitchFamily="49" charset="-122"/>
              </a:rPr>
              <a:t>SMT</a:t>
            </a:r>
            <a:r>
              <a:rPr kumimoji="0" lang="zh-CN" altLang="en-US" sz="2800" b="1" i="0" u="none" strike="noStrike" kern="0" cap="none" spc="0" normalizeH="0" baseline="0" noProof="0" dirty="0">
                <a:ln>
                  <a:noFill/>
                </a:ln>
                <a:solidFill>
                  <a:schemeClr val="tx1"/>
                </a:solidFill>
                <a:effectLst/>
                <a:uLnTx/>
                <a:uFillTx/>
                <a:latin typeface="+mn-lt"/>
                <a:ea typeface="楷体" panose="02010609060101010101" pitchFamily="49" charset="-122"/>
              </a:rPr>
              <a:t>：多个线程的指令混杂执行</a:t>
            </a:r>
            <a:br>
              <a:rPr kumimoji="0" lang="en-US" altLang="zh-CN" sz="2800" b="1" i="0" u="none" strike="noStrike" kern="0" cap="none" spc="0" normalizeH="0" baseline="0" noProof="0" dirty="0">
                <a:ln>
                  <a:noFill/>
                </a:ln>
                <a:solidFill>
                  <a:schemeClr val="tx1"/>
                </a:solidFill>
                <a:effectLst/>
                <a:uLnTx/>
                <a:uFillTx/>
                <a:latin typeface="+mn-lt"/>
                <a:ea typeface="楷体" panose="02010609060101010101" pitchFamily="49" charset="-122"/>
              </a:rPr>
            </a:br>
            <a:r>
              <a:rPr kumimoji="0" lang="en-US" altLang="zh-CN" sz="2800" b="1" i="0" u="none" strike="noStrike" kern="0" cap="none" spc="0" normalizeH="0" baseline="0" noProof="0" dirty="0">
                <a:ln>
                  <a:noFill/>
                </a:ln>
                <a:solidFill>
                  <a:srgbClr val="006600"/>
                </a:solidFill>
                <a:effectLst/>
                <a:uLnTx/>
                <a:uFillTx/>
                <a:latin typeface="+mn-lt"/>
                <a:ea typeface="楷体" panose="02010609060101010101" pitchFamily="49" charset="-122"/>
              </a:rPr>
              <a:t>Intel</a:t>
            </a:r>
            <a:r>
              <a:rPr kumimoji="0" lang="zh-CN" altLang="en-US" sz="2800" b="1" i="0" u="none" strike="noStrike" kern="0" cap="none" spc="0" normalizeH="0" baseline="0" noProof="0" dirty="0">
                <a:ln>
                  <a:noFill/>
                </a:ln>
                <a:solidFill>
                  <a:srgbClr val="006600"/>
                </a:solidFill>
                <a:effectLst/>
                <a:uLnTx/>
                <a:uFillTx/>
                <a:latin typeface="+mn-lt"/>
                <a:ea typeface="楷体" panose="02010609060101010101" pitchFamily="49" charset="-122"/>
              </a:rPr>
              <a:t>处理器的“超线程</a:t>
            </a:r>
            <a:r>
              <a:rPr lang="zh-CN" altLang="en-US" sz="2800" kern="0" dirty="0">
                <a:solidFill>
                  <a:srgbClr val="006600"/>
                </a:solidFill>
                <a:latin typeface="+mn-lt"/>
                <a:ea typeface="楷体" panose="02010609060101010101" pitchFamily="49" charset="-122"/>
              </a:rPr>
              <a:t>”</a:t>
            </a:r>
            <a:r>
              <a:rPr lang="en-US" altLang="zh-CN" sz="2800" kern="0" dirty="0">
                <a:solidFill>
                  <a:srgbClr val="006600"/>
                </a:solidFill>
                <a:latin typeface="宋体" pitchFamily="2" charset="-122"/>
              </a:rPr>
              <a:t>(</a:t>
            </a:r>
            <a:r>
              <a:rPr lang="en-US" altLang="zh-CN" sz="2800" i="1" kern="0" dirty="0">
                <a:solidFill>
                  <a:srgbClr val="006600"/>
                </a:solidFill>
                <a:latin typeface="+mn-lt"/>
                <a:ea typeface="楷体" panose="02010609060101010101" pitchFamily="49" charset="-122"/>
              </a:rPr>
              <a:t>Hyper Threading</a:t>
            </a:r>
            <a:r>
              <a:rPr lang="en-US" altLang="zh-CN" sz="2800" kern="0" dirty="0">
                <a:solidFill>
                  <a:srgbClr val="006600"/>
                </a:solidFill>
                <a:latin typeface="宋体" pitchFamily="2" charset="-122"/>
              </a:rPr>
              <a:t>)</a:t>
            </a:r>
            <a:r>
              <a:rPr lang="zh-CN" altLang="en-US" sz="2800" kern="0" dirty="0">
                <a:solidFill>
                  <a:srgbClr val="006600"/>
                </a:solidFill>
                <a:latin typeface="+mn-lt"/>
                <a:ea typeface="楷体" panose="02010609060101010101" pitchFamily="49" charset="-122"/>
              </a:rPr>
              <a:t>是</a:t>
            </a:r>
            <a:br>
              <a:rPr lang="en-US" altLang="zh-CN" sz="2800" kern="0" dirty="0">
                <a:solidFill>
                  <a:srgbClr val="006600"/>
                </a:solidFill>
                <a:latin typeface="+mn-lt"/>
                <a:ea typeface="楷体" panose="02010609060101010101" pitchFamily="49" charset="-122"/>
              </a:rPr>
            </a:br>
            <a:r>
              <a:rPr lang="zh-CN" altLang="en-US" sz="2800" kern="0" dirty="0">
                <a:solidFill>
                  <a:srgbClr val="006600"/>
                </a:solidFill>
                <a:latin typeface="+mn-lt"/>
                <a:ea typeface="楷体" panose="02010609060101010101" pitchFamily="49" charset="-122"/>
              </a:rPr>
              <a:t>市场策略上的名称，指 </a:t>
            </a:r>
            <a:r>
              <a:rPr lang="en-US" altLang="zh-CN" sz="2800" kern="0" dirty="0">
                <a:solidFill>
                  <a:srgbClr val="006600"/>
                </a:solidFill>
                <a:latin typeface="+mn-lt"/>
                <a:ea typeface="楷体" panose="02010609060101010101" pitchFamily="49" charset="-122"/>
              </a:rPr>
              <a:t>Nehalem </a:t>
            </a:r>
            <a:r>
              <a:rPr lang="zh-CN" altLang="en-US" sz="2800" kern="0" dirty="0">
                <a:solidFill>
                  <a:srgbClr val="006600"/>
                </a:solidFill>
                <a:latin typeface="+mn-lt"/>
                <a:ea typeface="楷体" panose="02010609060101010101" pitchFamily="49" charset="-122"/>
              </a:rPr>
              <a:t>构架处理器</a:t>
            </a:r>
            <a:br>
              <a:rPr lang="en-US" altLang="zh-CN" sz="2800" kern="0" dirty="0">
                <a:solidFill>
                  <a:srgbClr val="006600"/>
                </a:solidFill>
                <a:latin typeface="+mn-lt"/>
                <a:ea typeface="楷体" panose="02010609060101010101" pitchFamily="49" charset="-122"/>
              </a:rPr>
            </a:br>
            <a:r>
              <a:rPr lang="zh-CN" altLang="en-US" sz="2800" kern="0" dirty="0">
                <a:solidFill>
                  <a:srgbClr val="006600"/>
                </a:solidFill>
                <a:latin typeface="+mn-lt"/>
                <a:ea typeface="楷体" panose="02010609060101010101" pitchFamily="49" charset="-122"/>
              </a:rPr>
              <a:t>支持的</a:t>
            </a:r>
            <a:r>
              <a:rPr lang="en-US" altLang="zh-CN" sz="2800" kern="0" dirty="0">
                <a:solidFill>
                  <a:srgbClr val="006600"/>
                </a:solidFill>
                <a:latin typeface="+mn-lt"/>
                <a:ea typeface="楷体" panose="02010609060101010101" pitchFamily="49" charset="-122"/>
              </a:rPr>
              <a:t>SMT</a:t>
            </a:r>
            <a:r>
              <a:rPr lang="zh-CN" altLang="en-US" sz="2800" kern="0" dirty="0">
                <a:solidFill>
                  <a:srgbClr val="006600"/>
                </a:solidFill>
                <a:latin typeface="+mn-lt"/>
                <a:ea typeface="楷体" panose="02010609060101010101" pitchFamily="49" charset="-122"/>
              </a:rPr>
              <a:t>多线程。</a:t>
            </a:r>
            <a:endParaRPr kumimoji="0" lang="zh-CN" altLang="en-US" sz="2800" b="1" i="0" u="none" strike="noStrike" kern="0" cap="none" spc="0" normalizeH="0" baseline="0" noProof="0" dirty="0">
              <a:ln>
                <a:noFill/>
              </a:ln>
              <a:solidFill>
                <a:srgbClr val="006600"/>
              </a:solidFill>
              <a:effectLst/>
              <a:uLnTx/>
              <a:uFillTx/>
              <a:latin typeface="+mn-lt"/>
              <a:ea typeface="楷体" panose="02010609060101010101" pitchFamily="49" charset="-122"/>
            </a:endParaRPr>
          </a:p>
        </p:txBody>
      </p:sp>
      <p:sp>
        <p:nvSpPr>
          <p:cNvPr id="7" name="矩形 6"/>
          <p:cNvSpPr/>
          <p:nvPr/>
        </p:nvSpPr>
        <p:spPr bwMode="auto">
          <a:xfrm>
            <a:off x="0" y="2924944"/>
            <a:ext cx="9144000" cy="72008"/>
          </a:xfrm>
          <a:prstGeom prst="rect">
            <a:avLst/>
          </a:prstGeom>
          <a:gradFill flip="none" rotWithShape="1">
            <a:gsLst>
              <a:gs pos="0">
                <a:srgbClr val="FF3399"/>
              </a:gs>
              <a:gs pos="25000">
                <a:srgbClr val="FF6633"/>
              </a:gs>
              <a:gs pos="50000">
                <a:srgbClr val="FFFF00"/>
              </a:gs>
              <a:gs pos="75000">
                <a:srgbClr val="01A78F"/>
              </a:gs>
              <a:gs pos="100000">
                <a:srgbClr val="3366FF"/>
              </a:gs>
            </a:gsLst>
            <a:lin ang="0" scaled="0"/>
            <a:tileRect/>
          </a:gra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8" name="Rectangle 3"/>
          <p:cNvSpPr txBox="1">
            <a:spLocks noChangeArrowheads="1"/>
          </p:cNvSpPr>
          <p:nvPr/>
        </p:nvSpPr>
        <p:spPr bwMode="auto">
          <a:xfrm>
            <a:off x="72008" y="5661248"/>
            <a:ext cx="9036496" cy="1008112"/>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p>
            <a:pPr marR="0" lvl="0" algn="r" defTabSz="914400" rtl="0" eaLnBrk="1" fontAlgn="base" latinLnBrk="0" hangingPunct="1">
              <a:lnSpc>
                <a:spcPct val="100000"/>
              </a:lnSpc>
              <a:spcBef>
                <a:spcPts val="0"/>
              </a:spcBef>
              <a:spcAft>
                <a:spcPct val="0"/>
              </a:spcAft>
              <a:buClr>
                <a:schemeClr val="bg2"/>
              </a:buClr>
              <a:buSzPct val="75000"/>
              <a:tabLst/>
              <a:defRPr/>
            </a:pPr>
            <a:r>
              <a:rPr kumimoji="0" lang="en-US" altLang="zh-CN" sz="2800" b="1" i="0" u="none" strike="noStrike" kern="0" cap="none" spc="0" normalizeH="0" baseline="0" noProof="0" dirty="0">
                <a:ln>
                  <a:noFill/>
                </a:ln>
                <a:solidFill>
                  <a:srgbClr val="0000FF"/>
                </a:solidFill>
                <a:effectLst/>
                <a:uLnTx/>
                <a:uFillTx/>
                <a:latin typeface="+mn-lt"/>
                <a:ea typeface="楷体" panose="02010609060101010101" pitchFamily="49" charset="-122"/>
              </a:rPr>
              <a:t>《</a:t>
            </a:r>
            <a:r>
              <a:rPr kumimoji="0" lang="zh-CN" altLang="en-US" sz="2800" b="1" i="0" u="none" strike="noStrike" kern="0" cap="none" spc="0" normalizeH="0" baseline="0" noProof="0" dirty="0">
                <a:ln>
                  <a:noFill/>
                </a:ln>
                <a:solidFill>
                  <a:srgbClr val="0000FF"/>
                </a:solidFill>
                <a:effectLst/>
                <a:uLnTx/>
                <a:uFillTx/>
                <a:latin typeface="+mn-lt"/>
                <a:ea typeface="楷体" panose="02010609060101010101" pitchFamily="49" charset="-122"/>
              </a:rPr>
              <a:t>支撑处理器的技术</a:t>
            </a:r>
            <a:r>
              <a:rPr kumimoji="0" lang="en-US" altLang="zh-CN" sz="2800" b="1" i="0" u="none" strike="noStrike" kern="0" cap="none" spc="0" normalizeH="0" baseline="0" noProof="0" dirty="0">
                <a:ln>
                  <a:noFill/>
                </a:ln>
                <a:solidFill>
                  <a:srgbClr val="0000FF"/>
                </a:solidFill>
                <a:effectLst/>
                <a:uLnTx/>
                <a:uFillTx/>
                <a:latin typeface="+mn-lt"/>
                <a:ea typeface="楷体" panose="02010609060101010101" pitchFamily="49" charset="-122"/>
              </a:rPr>
              <a:t>——</a:t>
            </a:r>
            <a:r>
              <a:rPr kumimoji="0" lang="zh-CN" altLang="en-US" sz="2800" b="1" i="0" u="none" strike="noStrike" kern="0" cap="none" spc="0" normalizeH="0" baseline="0" noProof="0" dirty="0">
                <a:ln>
                  <a:noFill/>
                </a:ln>
                <a:solidFill>
                  <a:srgbClr val="0000FF"/>
                </a:solidFill>
                <a:effectLst/>
                <a:uLnTx/>
                <a:uFillTx/>
                <a:latin typeface="+mn-lt"/>
                <a:ea typeface="楷体" panose="02010609060101010101" pitchFamily="49" charset="-122"/>
              </a:rPr>
              <a:t>永无止境地追求速度的世界</a:t>
            </a:r>
            <a:r>
              <a:rPr kumimoji="0" lang="en-US" altLang="zh-CN" sz="2800" b="1" i="0" u="none" strike="noStrike" kern="0" cap="none" spc="0" normalizeH="0" baseline="0" noProof="0" dirty="0">
                <a:ln>
                  <a:noFill/>
                </a:ln>
                <a:solidFill>
                  <a:srgbClr val="0000FF"/>
                </a:solidFill>
                <a:effectLst/>
                <a:uLnTx/>
                <a:uFillTx/>
                <a:latin typeface="+mn-lt"/>
                <a:ea typeface="楷体" panose="02010609060101010101" pitchFamily="49" charset="-122"/>
              </a:rPr>
              <a:t>》</a:t>
            </a:r>
          </a:p>
          <a:p>
            <a:pPr marR="0" lvl="0" algn="l" defTabSz="914400" rtl="0" eaLnBrk="1" fontAlgn="base" latinLnBrk="0" hangingPunct="1">
              <a:lnSpc>
                <a:spcPct val="100000"/>
              </a:lnSpc>
              <a:spcBef>
                <a:spcPts val="0"/>
              </a:spcBef>
              <a:spcAft>
                <a:spcPct val="0"/>
              </a:spcAft>
              <a:buClr>
                <a:schemeClr val="bg2"/>
              </a:buClr>
              <a:buSzPct val="75000"/>
              <a:tabLst/>
              <a:defRPr/>
            </a:pPr>
            <a:r>
              <a:rPr lang="en-US" altLang="zh-CN" sz="2800" kern="0" dirty="0">
                <a:solidFill>
                  <a:srgbClr val="0000FF"/>
                </a:solidFill>
                <a:latin typeface="+mn-lt"/>
                <a:ea typeface="楷体" panose="02010609060101010101" pitchFamily="49" charset="-122"/>
              </a:rPr>
              <a:t>						</a:t>
            </a:r>
            <a:r>
              <a:rPr lang="en-US" altLang="zh-CN" sz="2800" kern="0" dirty="0" err="1">
                <a:solidFill>
                  <a:srgbClr val="0000FF"/>
                </a:solidFill>
                <a:latin typeface="+mn-lt"/>
                <a:ea typeface="楷体" panose="02010609060101010101" pitchFamily="49" charset="-122"/>
              </a:rPr>
              <a:t>Hisa</a:t>
            </a:r>
            <a:r>
              <a:rPr lang="en-US" altLang="zh-CN" sz="2800" kern="0" dirty="0">
                <a:solidFill>
                  <a:srgbClr val="0000FF"/>
                </a:solidFill>
                <a:latin typeface="+mn-lt"/>
                <a:ea typeface="楷体" panose="02010609060101010101" pitchFamily="49" charset="-122"/>
              </a:rPr>
              <a:t> Ando </a:t>
            </a:r>
            <a:r>
              <a:rPr lang="zh-CN" altLang="en-US" sz="2800" kern="0" dirty="0">
                <a:solidFill>
                  <a:srgbClr val="0000FF"/>
                </a:solidFill>
                <a:latin typeface="+mn-lt"/>
                <a:ea typeface="楷体" panose="02010609060101010101" pitchFamily="49" charset="-122"/>
              </a:rPr>
              <a:t>著</a:t>
            </a:r>
            <a:endParaRPr kumimoji="0" lang="zh-CN" altLang="en-US" sz="2800" b="1" i="0" u="none" strike="noStrike" kern="0" cap="none" spc="0" normalizeH="0" baseline="0" noProof="0" dirty="0">
              <a:ln>
                <a:noFill/>
              </a:ln>
              <a:solidFill>
                <a:srgbClr val="0000FF"/>
              </a:solidFill>
              <a:effectLst/>
              <a:uLnTx/>
              <a:uFillTx/>
              <a:latin typeface="+mn-lt"/>
              <a:ea typeface="楷体" panose="02010609060101010101" pitchFamily="49" charset="-122"/>
            </a:endParaRPr>
          </a:p>
        </p:txBody>
      </p:sp>
      <p:sp>
        <p:nvSpPr>
          <p:cNvPr id="10" name="TextBox 9"/>
          <p:cNvSpPr txBox="1"/>
          <p:nvPr/>
        </p:nvSpPr>
        <p:spPr>
          <a:xfrm>
            <a:off x="7452320" y="620688"/>
            <a:ext cx="1152128" cy="523220"/>
          </a:xfrm>
          <a:prstGeom prst="rect">
            <a:avLst/>
          </a:prstGeom>
          <a:noFill/>
        </p:spPr>
        <p:txBody>
          <a:bodyPr wrap="square" rtlCol="0">
            <a:spAutoFit/>
          </a:bodyPr>
          <a:lstStyle/>
          <a:p>
            <a:r>
              <a:rPr lang="zh-CN" altLang="en-US" sz="2800">
                <a:solidFill>
                  <a:srgbClr val="0000FF"/>
                </a:solidFill>
              </a:rPr>
              <a:t>教材</a:t>
            </a:r>
          </a:p>
        </p:txBody>
      </p:sp>
      <p:sp>
        <p:nvSpPr>
          <p:cNvPr id="11" name="动作按钮: 信息 10">
            <a:hlinkClick r:id="rId3" action="ppaction://hlinksldjump" highlightClick="1"/>
          </p:cNvPr>
          <p:cNvSpPr/>
          <p:nvPr/>
        </p:nvSpPr>
        <p:spPr bwMode="auto">
          <a:xfrm>
            <a:off x="8316416" y="3356992"/>
            <a:ext cx="504056" cy="504056"/>
          </a:xfrm>
          <a:prstGeom prst="actionButtonInformatio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pic>
        <p:nvPicPr>
          <p:cNvPr id="12" name="图片 11">
            <a:hlinkClick r:id="" action="ppaction://noaction"/>
            <a:extLst>
              <a:ext uri="{FF2B5EF4-FFF2-40B4-BE49-F238E27FC236}">
                <a16:creationId xmlns:a16="http://schemas.microsoft.com/office/drawing/2014/main" id="{A0C60CD7-9FC7-4AEB-B509-58E7AAAB4484}"/>
              </a:ext>
            </a:extLst>
          </p:cNvPr>
          <p:cNvPicPr>
            <a:picLocks noChangeAspect="1"/>
          </p:cNvPicPr>
          <p:nvPr/>
        </p:nvPicPr>
        <p:blipFill>
          <a:blip r:embed="rId4">
            <a:duotone>
              <a:schemeClr val="accent1">
                <a:shade val="45000"/>
                <a:satMod val="135000"/>
              </a:schemeClr>
              <a:prstClr val="white"/>
            </a:duotone>
          </a:blip>
          <a:stretch>
            <a:fillRect/>
          </a:stretch>
        </p:blipFill>
        <p:spPr>
          <a:xfrm>
            <a:off x="8316416" y="4837789"/>
            <a:ext cx="637895" cy="637895"/>
          </a:xfrm>
          <a:prstGeom prst="rect">
            <a:avLst/>
          </a:prstGeom>
        </p:spPr>
      </p:pic>
    </p:spTree>
  </p:cSld>
  <p:clrMapOvr>
    <a:masterClrMapping/>
  </p:clrMapOvr>
  <p:transition spd="med"/>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下箭头 12"/>
          <p:cNvSpPr/>
          <p:nvPr/>
        </p:nvSpPr>
        <p:spPr bwMode="auto">
          <a:xfrm>
            <a:off x="3995936" y="1412776"/>
            <a:ext cx="288032" cy="432048"/>
          </a:xfrm>
          <a:prstGeom prst="downArrow">
            <a:avLst/>
          </a:prstGeom>
          <a:solidFill>
            <a:srgbClr val="6699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3" name="下箭头 32"/>
          <p:cNvSpPr/>
          <p:nvPr/>
        </p:nvSpPr>
        <p:spPr bwMode="auto">
          <a:xfrm>
            <a:off x="3995936" y="2564904"/>
            <a:ext cx="288032" cy="576064"/>
          </a:xfrm>
          <a:prstGeom prst="downArrow">
            <a:avLst/>
          </a:prstGeom>
          <a:solidFill>
            <a:srgbClr val="6699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4" name="下箭头 33"/>
          <p:cNvSpPr/>
          <p:nvPr/>
        </p:nvSpPr>
        <p:spPr bwMode="auto">
          <a:xfrm>
            <a:off x="3995936" y="4797152"/>
            <a:ext cx="288032" cy="432048"/>
          </a:xfrm>
          <a:prstGeom prst="downArrow">
            <a:avLst/>
          </a:prstGeom>
          <a:solidFill>
            <a:srgbClr val="6699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5" name="灯片编号占位符 4"/>
          <p:cNvSpPr>
            <a:spLocks noGrp="1"/>
          </p:cNvSpPr>
          <p:nvPr>
            <p:ph type="sldNum" sz="quarter" idx="11"/>
          </p:nvPr>
        </p:nvSpPr>
        <p:spPr/>
        <p:txBody>
          <a:bodyPr/>
          <a:lstStyle/>
          <a:p>
            <a:fld id="{5D1B60EE-61F5-4235-9C0C-9ADC30ED3079}" type="slidenum">
              <a:rPr lang="zh-CN" altLang="en-US"/>
              <a:pPr/>
              <a:t>154</a:t>
            </a:fld>
            <a:endParaRPr lang="en-US" altLang="zh-CN"/>
          </a:p>
        </p:txBody>
      </p:sp>
      <p:sp>
        <p:nvSpPr>
          <p:cNvPr id="1234946" name="Rectangle 2"/>
          <p:cNvSpPr>
            <a:spLocks noGrp="1" noChangeArrowheads="1"/>
          </p:cNvSpPr>
          <p:nvPr>
            <p:ph type="title"/>
          </p:nvPr>
        </p:nvSpPr>
        <p:spPr/>
        <p:txBody>
          <a:bodyPr/>
          <a:lstStyle/>
          <a:p>
            <a:r>
              <a:rPr lang="en-US" altLang="zh-CN" dirty="0"/>
              <a:t>6.5.3  </a:t>
            </a:r>
            <a:r>
              <a:rPr lang="zh-CN" altLang="en-US" dirty="0"/>
              <a:t>多核与多线程技术     </a:t>
            </a:r>
            <a:r>
              <a:rPr lang="zh-CN" altLang="en-US" dirty="0">
                <a:solidFill>
                  <a:srgbClr val="008000"/>
                </a:solidFill>
                <a:ea typeface="黑体" pitchFamily="2" charset="-122"/>
              </a:rPr>
              <a:t>二、多线程技术</a:t>
            </a:r>
            <a:endParaRPr lang="zh-CN" altLang="en-US" sz="2800" dirty="0">
              <a:solidFill>
                <a:srgbClr val="008000"/>
              </a:solidFill>
              <a:ea typeface="黑体" pitchFamily="2" charset="-122"/>
            </a:endParaRPr>
          </a:p>
        </p:txBody>
      </p:sp>
      <p:sp>
        <p:nvSpPr>
          <p:cNvPr id="9" name="内容占位符 8"/>
          <p:cNvSpPr>
            <a:spLocks noGrp="1"/>
          </p:cNvSpPr>
          <p:nvPr>
            <p:ph idx="1"/>
          </p:nvPr>
        </p:nvSpPr>
        <p:spPr>
          <a:xfrm>
            <a:off x="1475656" y="5877271"/>
            <a:ext cx="5770984" cy="576065"/>
          </a:xfrm>
        </p:spPr>
        <p:txBody>
          <a:bodyPr/>
          <a:lstStyle/>
          <a:p>
            <a:pPr marL="0" indent="0" algn="ctr">
              <a:buNone/>
            </a:pPr>
            <a:r>
              <a:rPr lang="en-US" altLang="zh-CN"/>
              <a:t>SMT</a:t>
            </a:r>
            <a:r>
              <a:rPr lang="zh-CN" altLang="en-US"/>
              <a:t>方式下交替读取指令</a:t>
            </a:r>
          </a:p>
        </p:txBody>
      </p:sp>
      <p:sp>
        <p:nvSpPr>
          <p:cNvPr id="11" name="矩形 10"/>
          <p:cNvSpPr/>
          <p:nvPr/>
        </p:nvSpPr>
        <p:spPr bwMode="auto">
          <a:xfrm>
            <a:off x="3635896" y="1844824"/>
            <a:ext cx="1008112" cy="720080"/>
          </a:xfrm>
          <a:prstGeom prst="rect">
            <a:avLst/>
          </a:prstGeom>
          <a:solidFill>
            <a:srgbClr val="DDDDDD"/>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指令</a:t>
            </a:r>
            <a:br>
              <a:rPr kumimoji="0" lang="en-US" altLang="zh-CN" sz="2400" b="1" i="0" u="none" strike="noStrike" cap="none" normalizeH="0" baseline="0">
                <a:ln>
                  <a:noFill/>
                </a:ln>
                <a:solidFill>
                  <a:schemeClr val="tx1"/>
                </a:solidFill>
                <a:effectLst/>
                <a:latin typeface="Times New Roman" pitchFamily="18" charset="0"/>
                <a:ea typeface="宋体" pitchFamily="2" charset="-122"/>
              </a:rPr>
            </a:br>
            <a:r>
              <a:rPr kumimoji="0" lang="zh-CN" altLang="en-US" sz="2400" b="1" i="0" u="none" strike="noStrike" cap="none" normalizeH="0" baseline="0">
                <a:ln>
                  <a:noFill/>
                </a:ln>
                <a:solidFill>
                  <a:schemeClr val="tx1"/>
                </a:solidFill>
                <a:effectLst/>
                <a:latin typeface="Times New Roman" pitchFamily="18" charset="0"/>
                <a:ea typeface="宋体" pitchFamily="2" charset="-122"/>
              </a:rPr>
              <a:t>获取</a:t>
            </a:r>
          </a:p>
        </p:txBody>
      </p:sp>
      <p:sp>
        <p:nvSpPr>
          <p:cNvPr id="12" name="矩形 11"/>
          <p:cNvSpPr/>
          <p:nvPr/>
        </p:nvSpPr>
        <p:spPr bwMode="auto">
          <a:xfrm>
            <a:off x="3347864" y="836712"/>
            <a:ext cx="1584176" cy="576064"/>
          </a:xfrm>
          <a:prstGeom prst="rect">
            <a:avLst/>
          </a:prstGeom>
          <a:solidFill>
            <a:srgbClr val="DDDDDD"/>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指令缓存</a:t>
            </a:r>
          </a:p>
        </p:txBody>
      </p:sp>
      <p:sp>
        <p:nvSpPr>
          <p:cNvPr id="14" name="矩形 13"/>
          <p:cNvSpPr/>
          <p:nvPr/>
        </p:nvSpPr>
        <p:spPr bwMode="auto">
          <a:xfrm>
            <a:off x="5076056" y="1844824"/>
            <a:ext cx="1872208" cy="720080"/>
          </a:xfrm>
          <a:prstGeom prst="rect">
            <a:avLst/>
          </a:prstGeom>
          <a:solidFill>
            <a:srgbClr val="DDDDDD"/>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线程</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2</a:t>
            </a:r>
          </a:p>
          <a:p>
            <a:pPr marL="0" marR="0" indent="0" algn="ctr" defTabSz="914400" rtl="0" eaLnBrk="1" fontAlgn="base" latinLnBrk="0" hangingPunct="1">
              <a:lnSpc>
                <a:spcPct val="100000"/>
              </a:lnSpc>
              <a:spcBef>
                <a:spcPct val="0"/>
              </a:spcBef>
              <a:spcAft>
                <a:spcPct val="0"/>
              </a:spcAft>
              <a:buClrTx/>
              <a:buSzTx/>
              <a:buFontTx/>
              <a:buNone/>
              <a:tabLst/>
            </a:pPr>
            <a:r>
              <a:rPr lang="zh-CN" altLang="en-US"/>
              <a:t>程序计数器</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cxnSp>
        <p:nvCxnSpPr>
          <p:cNvPr id="16" name="直接箭头连接符 15"/>
          <p:cNvCxnSpPr/>
          <p:nvPr/>
        </p:nvCxnSpPr>
        <p:spPr bwMode="auto">
          <a:xfrm flipH="1">
            <a:off x="4644008" y="2204864"/>
            <a:ext cx="432048" cy="0"/>
          </a:xfrm>
          <a:prstGeom prst="straightConnector1">
            <a:avLst/>
          </a:prstGeom>
          <a:solidFill>
            <a:srgbClr val="FFFFFF"/>
          </a:solidFill>
          <a:ln w="28575" cap="flat" cmpd="sng" algn="ctr">
            <a:solidFill>
              <a:schemeClr val="tx1"/>
            </a:solidFill>
            <a:prstDash val="solid"/>
            <a:round/>
            <a:headEnd type="none" w="med" len="med"/>
            <a:tailEnd type="arrow"/>
          </a:ln>
          <a:effectLst/>
        </p:spPr>
      </p:cxnSp>
      <p:sp>
        <p:nvSpPr>
          <p:cNvPr id="18" name="矩形 17"/>
          <p:cNvSpPr/>
          <p:nvPr/>
        </p:nvSpPr>
        <p:spPr bwMode="auto">
          <a:xfrm>
            <a:off x="1331640" y="1844824"/>
            <a:ext cx="1872208" cy="720080"/>
          </a:xfrm>
          <a:prstGeom prst="rect">
            <a:avLst/>
          </a:prstGeom>
          <a:solidFill>
            <a:srgbClr val="DDDDDD"/>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线程</a:t>
            </a:r>
            <a:r>
              <a:rPr kumimoji="0" lang="en-US" altLang="zh-CN" sz="2400" b="1" i="0" u="none" strike="noStrike" cap="none" normalizeH="0" baseline="0">
                <a:ln>
                  <a:noFill/>
                </a:ln>
                <a:solidFill>
                  <a:schemeClr val="tx1"/>
                </a:solidFill>
                <a:effectLst/>
                <a:latin typeface="Times New Roman" pitchFamily="18" charset="0"/>
                <a:ea typeface="宋体" pitchFamily="2" charset="-122"/>
              </a:rPr>
              <a:t>1</a:t>
            </a:r>
          </a:p>
          <a:p>
            <a:pPr marL="0" marR="0" indent="0" algn="ctr" defTabSz="914400" rtl="0" eaLnBrk="1" fontAlgn="base" latinLnBrk="0" hangingPunct="1">
              <a:lnSpc>
                <a:spcPct val="100000"/>
              </a:lnSpc>
              <a:spcBef>
                <a:spcPct val="0"/>
              </a:spcBef>
              <a:spcAft>
                <a:spcPct val="0"/>
              </a:spcAft>
              <a:buClrTx/>
              <a:buSzTx/>
              <a:buFontTx/>
              <a:buNone/>
              <a:tabLst/>
            </a:pPr>
            <a:r>
              <a:rPr lang="zh-CN" altLang="en-US"/>
              <a:t>程序计数器</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cxnSp>
        <p:nvCxnSpPr>
          <p:cNvPr id="19" name="直接箭头连接符 18"/>
          <p:cNvCxnSpPr/>
          <p:nvPr/>
        </p:nvCxnSpPr>
        <p:spPr bwMode="auto">
          <a:xfrm>
            <a:off x="3203848" y="2204864"/>
            <a:ext cx="432048" cy="0"/>
          </a:xfrm>
          <a:prstGeom prst="straightConnector1">
            <a:avLst/>
          </a:prstGeom>
          <a:solidFill>
            <a:srgbClr val="FFFFFF"/>
          </a:solidFill>
          <a:ln w="28575" cap="flat" cmpd="sng" algn="ctr">
            <a:solidFill>
              <a:schemeClr val="tx1"/>
            </a:solidFill>
            <a:prstDash val="solid"/>
            <a:round/>
            <a:headEnd type="none" w="med" len="med"/>
            <a:tailEnd type="arrow"/>
          </a:ln>
          <a:effectLst/>
        </p:spPr>
      </p:cxnSp>
      <p:sp>
        <p:nvSpPr>
          <p:cNvPr id="20" name="矩形 19"/>
          <p:cNvSpPr/>
          <p:nvPr/>
        </p:nvSpPr>
        <p:spPr bwMode="auto">
          <a:xfrm>
            <a:off x="3563888" y="4437112"/>
            <a:ext cx="1152128" cy="360040"/>
          </a:xfrm>
          <a:prstGeom prst="rect">
            <a:avLst/>
          </a:prstGeom>
          <a:solidFill>
            <a:srgbClr val="FFFF66"/>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CC0099"/>
                </a:solidFill>
                <a:effectLst/>
                <a:latin typeface="Times New Roman" pitchFamily="18" charset="0"/>
                <a:ea typeface="宋体" pitchFamily="2" charset="-122"/>
              </a:rPr>
              <a:t>线程</a:t>
            </a:r>
            <a:r>
              <a:rPr kumimoji="0" lang="en-US" altLang="zh-CN" sz="2400" b="1" i="0" u="none" strike="noStrike" cap="none" normalizeH="0" baseline="0">
                <a:ln>
                  <a:noFill/>
                </a:ln>
                <a:solidFill>
                  <a:srgbClr val="CC0099"/>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CC0099"/>
              </a:solidFill>
              <a:effectLst/>
              <a:latin typeface="Times New Roman" pitchFamily="18" charset="0"/>
              <a:ea typeface="宋体" pitchFamily="2" charset="-122"/>
            </a:endParaRPr>
          </a:p>
        </p:txBody>
      </p:sp>
      <p:sp>
        <p:nvSpPr>
          <p:cNvPr id="21" name="矩形 20"/>
          <p:cNvSpPr/>
          <p:nvPr/>
        </p:nvSpPr>
        <p:spPr bwMode="auto">
          <a:xfrm>
            <a:off x="3563888" y="4077072"/>
            <a:ext cx="1152128" cy="360040"/>
          </a:xfrm>
          <a:prstGeom prst="rect">
            <a:avLst/>
          </a:prstGeom>
          <a:solidFill>
            <a:srgbClr val="CCECFF"/>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0000FF"/>
                </a:solidFill>
                <a:effectLst/>
                <a:latin typeface="Times New Roman" pitchFamily="18" charset="0"/>
                <a:ea typeface="宋体" pitchFamily="2" charset="-122"/>
              </a:rPr>
              <a:t>线程</a:t>
            </a:r>
            <a:r>
              <a:rPr kumimoji="0" lang="en-US" altLang="zh-CN" sz="2400" b="1" i="0" u="none" strike="noStrike" cap="none" normalizeH="0" baseline="0">
                <a:ln>
                  <a:noFill/>
                </a:ln>
                <a:solidFill>
                  <a:srgbClr val="0000FF"/>
                </a:solidFill>
                <a:effectLst/>
                <a:latin typeface="Times New Roman" pitchFamily="18" charset="0"/>
                <a:ea typeface="宋体" pitchFamily="2" charset="-122"/>
              </a:rPr>
              <a:t>2</a:t>
            </a:r>
            <a:endParaRPr kumimoji="0" lang="zh-CN" altLang="en-US" sz="2400" b="1" i="0" u="none" strike="noStrike" cap="none" normalizeH="0" baseline="0">
              <a:ln>
                <a:noFill/>
              </a:ln>
              <a:solidFill>
                <a:srgbClr val="0000FF"/>
              </a:solidFill>
              <a:effectLst/>
              <a:latin typeface="Times New Roman" pitchFamily="18" charset="0"/>
              <a:ea typeface="宋体" pitchFamily="2" charset="-122"/>
            </a:endParaRPr>
          </a:p>
        </p:txBody>
      </p:sp>
      <p:sp>
        <p:nvSpPr>
          <p:cNvPr id="22" name="矩形 21"/>
          <p:cNvSpPr/>
          <p:nvPr/>
        </p:nvSpPr>
        <p:spPr bwMode="auto">
          <a:xfrm>
            <a:off x="3563888" y="3717032"/>
            <a:ext cx="1152128" cy="360040"/>
          </a:xfrm>
          <a:prstGeom prst="rect">
            <a:avLst/>
          </a:prstGeom>
          <a:solidFill>
            <a:srgbClr val="FFFF66"/>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CC0099"/>
                </a:solidFill>
                <a:effectLst/>
                <a:latin typeface="Times New Roman" pitchFamily="18" charset="0"/>
                <a:ea typeface="宋体" pitchFamily="2" charset="-122"/>
              </a:rPr>
              <a:t>线程</a:t>
            </a:r>
            <a:r>
              <a:rPr kumimoji="0" lang="en-US" altLang="zh-CN" sz="2400" b="1" i="0" u="none" strike="noStrike" cap="none" normalizeH="0" baseline="0">
                <a:ln>
                  <a:noFill/>
                </a:ln>
                <a:solidFill>
                  <a:srgbClr val="CC0099"/>
                </a:solidFill>
                <a:effectLst/>
                <a:latin typeface="Times New Roman" pitchFamily="18" charset="0"/>
                <a:ea typeface="宋体" pitchFamily="2" charset="-122"/>
              </a:rPr>
              <a:t>1</a:t>
            </a:r>
            <a:endParaRPr kumimoji="0" lang="zh-CN" altLang="en-US" sz="2400" b="1" i="0" u="none" strike="noStrike" cap="none" normalizeH="0" baseline="0">
              <a:ln>
                <a:noFill/>
              </a:ln>
              <a:solidFill>
                <a:srgbClr val="CC0099"/>
              </a:solidFill>
              <a:effectLst/>
              <a:latin typeface="Times New Roman" pitchFamily="18" charset="0"/>
              <a:ea typeface="宋体" pitchFamily="2" charset="-122"/>
            </a:endParaRPr>
          </a:p>
        </p:txBody>
      </p:sp>
      <p:sp>
        <p:nvSpPr>
          <p:cNvPr id="23" name="矩形 22"/>
          <p:cNvSpPr/>
          <p:nvPr/>
        </p:nvSpPr>
        <p:spPr bwMode="auto">
          <a:xfrm>
            <a:off x="3563888" y="3356992"/>
            <a:ext cx="1152128" cy="360040"/>
          </a:xfrm>
          <a:prstGeom prst="rect">
            <a:avLst/>
          </a:prstGeom>
          <a:solidFill>
            <a:srgbClr val="CCECFF"/>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0000FF"/>
                </a:solidFill>
                <a:effectLst/>
                <a:latin typeface="Times New Roman" pitchFamily="18" charset="0"/>
                <a:ea typeface="宋体" pitchFamily="2" charset="-122"/>
              </a:rPr>
              <a:t>线程</a:t>
            </a:r>
            <a:r>
              <a:rPr kumimoji="0" lang="en-US" altLang="zh-CN" sz="2400" b="1" i="0" u="none" strike="noStrike" cap="none" normalizeH="0" baseline="0">
                <a:ln>
                  <a:noFill/>
                </a:ln>
                <a:solidFill>
                  <a:srgbClr val="0000FF"/>
                </a:solidFill>
                <a:effectLst/>
                <a:latin typeface="Times New Roman" pitchFamily="18" charset="0"/>
                <a:ea typeface="宋体" pitchFamily="2" charset="-122"/>
              </a:rPr>
              <a:t>2</a:t>
            </a:r>
            <a:endParaRPr kumimoji="0" lang="zh-CN" altLang="en-US" sz="2400" b="1" i="0" u="none" strike="noStrike" cap="none" normalizeH="0" baseline="0">
              <a:ln>
                <a:noFill/>
              </a:ln>
              <a:solidFill>
                <a:srgbClr val="0000FF"/>
              </a:solidFill>
              <a:effectLst/>
              <a:latin typeface="Times New Roman" pitchFamily="18" charset="0"/>
              <a:ea typeface="宋体" pitchFamily="2" charset="-122"/>
            </a:endParaRPr>
          </a:p>
        </p:txBody>
      </p:sp>
      <p:grpSp>
        <p:nvGrpSpPr>
          <p:cNvPr id="32" name="组合 31"/>
          <p:cNvGrpSpPr/>
          <p:nvPr/>
        </p:nvGrpSpPr>
        <p:grpSpPr>
          <a:xfrm>
            <a:off x="3563888" y="2996952"/>
            <a:ext cx="1152128" cy="1800200"/>
            <a:chOff x="2987824" y="3429000"/>
            <a:chExt cx="1152128" cy="1800200"/>
          </a:xfrm>
        </p:grpSpPr>
        <p:cxnSp>
          <p:nvCxnSpPr>
            <p:cNvPr id="25" name="直接连接符 24"/>
            <p:cNvCxnSpPr/>
            <p:nvPr/>
          </p:nvCxnSpPr>
          <p:spPr bwMode="auto">
            <a:xfrm>
              <a:off x="2987824" y="3429000"/>
              <a:ext cx="0" cy="1800200"/>
            </a:xfrm>
            <a:prstGeom prst="line">
              <a:avLst/>
            </a:prstGeom>
            <a:solidFill>
              <a:srgbClr val="FFFFFF"/>
            </a:solidFill>
            <a:ln w="57150" cap="flat" cmpd="sng" algn="ctr">
              <a:solidFill>
                <a:schemeClr val="tx1"/>
              </a:solidFill>
              <a:prstDash val="solid"/>
              <a:round/>
              <a:headEnd type="none" w="med" len="med"/>
              <a:tailEnd type="none" w="med" len="med"/>
            </a:ln>
            <a:effectLst/>
          </p:spPr>
        </p:cxnSp>
        <p:cxnSp>
          <p:nvCxnSpPr>
            <p:cNvPr id="27" name="直接连接符 26"/>
            <p:cNvCxnSpPr/>
            <p:nvPr/>
          </p:nvCxnSpPr>
          <p:spPr bwMode="auto">
            <a:xfrm>
              <a:off x="4139952" y="3429000"/>
              <a:ext cx="0" cy="1800200"/>
            </a:xfrm>
            <a:prstGeom prst="line">
              <a:avLst/>
            </a:prstGeom>
            <a:solidFill>
              <a:srgbClr val="FFFFFF"/>
            </a:solidFill>
            <a:ln w="57150" cap="flat" cmpd="sng" algn="ctr">
              <a:solidFill>
                <a:schemeClr val="tx1"/>
              </a:solidFill>
              <a:prstDash val="solid"/>
              <a:round/>
              <a:headEnd type="none" w="med" len="med"/>
              <a:tailEnd type="none" w="med" len="med"/>
            </a:ln>
            <a:effectLst/>
          </p:spPr>
        </p:cxnSp>
        <p:cxnSp>
          <p:nvCxnSpPr>
            <p:cNvPr id="29" name="直接连接符 28"/>
            <p:cNvCxnSpPr/>
            <p:nvPr/>
          </p:nvCxnSpPr>
          <p:spPr bwMode="auto">
            <a:xfrm>
              <a:off x="2987824" y="5229200"/>
              <a:ext cx="1152128" cy="0"/>
            </a:xfrm>
            <a:prstGeom prst="line">
              <a:avLst/>
            </a:prstGeom>
            <a:solidFill>
              <a:srgbClr val="FFFFFF"/>
            </a:solidFill>
            <a:ln w="57150" cap="flat" cmpd="sng" algn="ctr">
              <a:solidFill>
                <a:schemeClr val="tx1"/>
              </a:solidFill>
              <a:prstDash val="solid"/>
              <a:round/>
              <a:headEnd type="none" w="med" len="med"/>
              <a:tailEnd type="none" w="med" len="med"/>
            </a:ln>
            <a:effectLst/>
          </p:spPr>
        </p:cxnSp>
      </p:grpSp>
      <p:sp>
        <p:nvSpPr>
          <p:cNvPr id="35" name="TextBox 34"/>
          <p:cNvSpPr txBox="1"/>
          <p:nvPr/>
        </p:nvSpPr>
        <p:spPr>
          <a:xfrm>
            <a:off x="1331640" y="2996952"/>
            <a:ext cx="2232248" cy="461665"/>
          </a:xfrm>
          <a:prstGeom prst="rect">
            <a:avLst/>
          </a:prstGeom>
          <a:noFill/>
        </p:spPr>
        <p:txBody>
          <a:bodyPr wrap="square" rtlCol="0">
            <a:spAutoFit/>
          </a:bodyPr>
          <a:lstStyle/>
          <a:p>
            <a:pPr algn="r"/>
            <a:r>
              <a:rPr lang="zh-CN" altLang="en-US">
                <a:solidFill>
                  <a:srgbClr val="FF0000"/>
                </a:solidFill>
              </a:rPr>
              <a:t>指令缓冲区</a:t>
            </a:r>
          </a:p>
        </p:txBody>
      </p:sp>
      <p:sp>
        <p:nvSpPr>
          <p:cNvPr id="36" name="TextBox 35"/>
          <p:cNvSpPr txBox="1"/>
          <p:nvPr/>
        </p:nvSpPr>
        <p:spPr>
          <a:xfrm>
            <a:off x="5724128" y="836712"/>
            <a:ext cx="2376264" cy="461665"/>
          </a:xfrm>
          <a:prstGeom prst="rect">
            <a:avLst/>
          </a:prstGeom>
          <a:noFill/>
        </p:spPr>
        <p:txBody>
          <a:bodyPr wrap="square" rtlCol="0">
            <a:spAutoFit/>
          </a:bodyPr>
          <a:lstStyle/>
          <a:p>
            <a:pPr algn="l"/>
            <a:r>
              <a:rPr lang="zh-CN" altLang="en-US">
                <a:solidFill>
                  <a:srgbClr val="FF0000"/>
                </a:solidFill>
              </a:rPr>
              <a:t>交替地取指令</a:t>
            </a:r>
          </a:p>
        </p:txBody>
      </p:sp>
      <p:cxnSp>
        <p:nvCxnSpPr>
          <p:cNvPr id="38" name="直接箭头连接符 37"/>
          <p:cNvCxnSpPr/>
          <p:nvPr/>
        </p:nvCxnSpPr>
        <p:spPr bwMode="auto">
          <a:xfrm flipH="1">
            <a:off x="4716016" y="1196752"/>
            <a:ext cx="1080120" cy="576064"/>
          </a:xfrm>
          <a:prstGeom prst="straightConnector1">
            <a:avLst/>
          </a:prstGeom>
          <a:solidFill>
            <a:srgbClr val="FFFFFF"/>
          </a:solidFill>
          <a:ln w="19050" cap="flat" cmpd="sng" algn="ctr">
            <a:solidFill>
              <a:srgbClr val="FF0066"/>
            </a:solidFill>
            <a:prstDash val="solid"/>
            <a:round/>
            <a:headEnd type="none" w="med" len="med"/>
            <a:tailEnd type="triangle" w="med" len="lg"/>
          </a:ln>
          <a:effectLst/>
        </p:spPr>
      </p:cxnSp>
      <p:sp>
        <p:nvSpPr>
          <p:cNvPr id="40" name="TextBox 39"/>
          <p:cNvSpPr txBox="1"/>
          <p:nvPr/>
        </p:nvSpPr>
        <p:spPr>
          <a:xfrm>
            <a:off x="5292080" y="4005064"/>
            <a:ext cx="2376264" cy="830997"/>
          </a:xfrm>
          <a:prstGeom prst="rect">
            <a:avLst/>
          </a:prstGeom>
          <a:noFill/>
        </p:spPr>
        <p:txBody>
          <a:bodyPr wrap="square" rtlCol="0">
            <a:spAutoFit/>
          </a:bodyPr>
          <a:lstStyle/>
          <a:p>
            <a:pPr algn="l"/>
            <a:r>
              <a:rPr lang="zh-CN" altLang="en-US">
                <a:solidFill>
                  <a:srgbClr val="FF0000"/>
                </a:solidFill>
              </a:rPr>
              <a:t>扩展寄存器编号以包含线程编号</a:t>
            </a:r>
          </a:p>
        </p:txBody>
      </p:sp>
      <p:cxnSp>
        <p:nvCxnSpPr>
          <p:cNvPr id="41" name="直接箭头连接符 40"/>
          <p:cNvCxnSpPr/>
          <p:nvPr/>
        </p:nvCxnSpPr>
        <p:spPr bwMode="auto">
          <a:xfrm flipH="1">
            <a:off x="4932040" y="4437112"/>
            <a:ext cx="432048" cy="144016"/>
          </a:xfrm>
          <a:prstGeom prst="straightConnector1">
            <a:avLst/>
          </a:prstGeom>
          <a:solidFill>
            <a:srgbClr val="FFFFFF"/>
          </a:solidFill>
          <a:ln w="19050" cap="flat" cmpd="sng" algn="ctr">
            <a:solidFill>
              <a:srgbClr val="FF0066"/>
            </a:solidFill>
            <a:prstDash val="solid"/>
            <a:round/>
            <a:headEnd type="none" w="med" len="med"/>
            <a:tailEnd type="triangle" w="med" len="lg"/>
          </a:ln>
          <a:effectLst/>
        </p:spPr>
      </p:cxnSp>
      <p:sp>
        <p:nvSpPr>
          <p:cNvPr id="43" name="TextBox 42"/>
          <p:cNvSpPr txBox="1"/>
          <p:nvPr/>
        </p:nvSpPr>
        <p:spPr>
          <a:xfrm>
            <a:off x="2915816" y="5157192"/>
            <a:ext cx="2448272" cy="461665"/>
          </a:xfrm>
          <a:prstGeom prst="rect">
            <a:avLst/>
          </a:prstGeom>
          <a:noFill/>
        </p:spPr>
        <p:txBody>
          <a:bodyPr wrap="square" rtlCol="0">
            <a:spAutoFit/>
          </a:bodyPr>
          <a:lstStyle/>
          <a:p>
            <a:r>
              <a:rPr lang="zh-CN" altLang="en-US"/>
              <a:t>到指令译码器</a:t>
            </a:r>
          </a:p>
        </p:txBody>
      </p:sp>
      <p:sp>
        <p:nvSpPr>
          <p:cNvPr id="44" name="动作按钮: 上一张 43">
            <a:hlinkClick r:id="rId2" action="ppaction://hlinksldjump" highlightClick="1"/>
          </p:cNvPr>
          <p:cNvSpPr/>
          <p:nvPr/>
        </p:nvSpPr>
        <p:spPr bwMode="auto">
          <a:xfrm>
            <a:off x="8316416" y="5661248"/>
            <a:ext cx="504056" cy="504056"/>
          </a:xfrm>
          <a:prstGeom prst="actionButtonRetur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ransition spd="med"/>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6" name="直接箭头连接符 75"/>
          <p:cNvCxnSpPr/>
          <p:nvPr/>
        </p:nvCxnSpPr>
        <p:spPr bwMode="auto">
          <a:xfrm>
            <a:off x="3779912" y="5661248"/>
            <a:ext cx="0" cy="360040"/>
          </a:xfrm>
          <a:prstGeom prst="straightConnector1">
            <a:avLst/>
          </a:prstGeom>
          <a:solidFill>
            <a:srgbClr val="FFFFFF"/>
          </a:solidFill>
          <a:ln w="28575" cap="flat" cmpd="sng" algn="ctr">
            <a:solidFill>
              <a:schemeClr val="tx1"/>
            </a:solidFill>
            <a:prstDash val="solid"/>
            <a:round/>
            <a:headEnd type="none" w="med" len="med"/>
            <a:tailEnd type="arrow"/>
          </a:ln>
          <a:effectLst/>
        </p:spPr>
      </p:cxnSp>
      <p:cxnSp>
        <p:nvCxnSpPr>
          <p:cNvPr id="77" name="直接箭头连接符 76"/>
          <p:cNvCxnSpPr/>
          <p:nvPr/>
        </p:nvCxnSpPr>
        <p:spPr bwMode="auto">
          <a:xfrm flipV="1">
            <a:off x="4139952" y="5733256"/>
            <a:ext cx="0" cy="288032"/>
          </a:xfrm>
          <a:prstGeom prst="straightConnector1">
            <a:avLst/>
          </a:prstGeom>
          <a:solidFill>
            <a:srgbClr val="FFFFFF"/>
          </a:solidFill>
          <a:ln w="28575" cap="flat" cmpd="sng" algn="ctr">
            <a:solidFill>
              <a:schemeClr val="tx1"/>
            </a:solidFill>
            <a:prstDash val="solid"/>
            <a:round/>
            <a:headEnd type="none" w="med" len="med"/>
            <a:tailEnd type="arrow"/>
          </a:ln>
          <a:effectLst/>
        </p:spPr>
      </p:cxnSp>
      <p:sp>
        <p:nvSpPr>
          <p:cNvPr id="39" name="矩形 38"/>
          <p:cNvSpPr/>
          <p:nvPr/>
        </p:nvSpPr>
        <p:spPr bwMode="auto">
          <a:xfrm>
            <a:off x="4499992" y="1556792"/>
            <a:ext cx="1008112" cy="504056"/>
          </a:xfrm>
          <a:prstGeom prst="rect">
            <a:avLst/>
          </a:prstGeom>
          <a:solidFill>
            <a:srgbClr val="5F5F5F"/>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5" name="灯片编号占位符 4"/>
          <p:cNvSpPr>
            <a:spLocks noGrp="1"/>
          </p:cNvSpPr>
          <p:nvPr>
            <p:ph type="sldNum" sz="quarter" idx="11"/>
          </p:nvPr>
        </p:nvSpPr>
        <p:spPr/>
        <p:txBody>
          <a:bodyPr/>
          <a:lstStyle/>
          <a:p>
            <a:fld id="{5D1B60EE-61F5-4235-9C0C-9ADC30ED3079}" type="slidenum">
              <a:rPr lang="zh-CN" altLang="en-US"/>
              <a:pPr/>
              <a:t>155</a:t>
            </a:fld>
            <a:endParaRPr lang="en-US" altLang="zh-CN"/>
          </a:p>
        </p:txBody>
      </p:sp>
      <p:sp>
        <p:nvSpPr>
          <p:cNvPr id="1234946" name="Rectangle 2"/>
          <p:cNvSpPr>
            <a:spLocks noGrp="1" noChangeArrowheads="1"/>
          </p:cNvSpPr>
          <p:nvPr>
            <p:ph type="title"/>
          </p:nvPr>
        </p:nvSpPr>
        <p:spPr/>
        <p:txBody>
          <a:bodyPr/>
          <a:lstStyle/>
          <a:p>
            <a:r>
              <a:rPr lang="en-US" altLang="zh-CN" dirty="0"/>
              <a:t>6.5.3  </a:t>
            </a:r>
            <a:r>
              <a:rPr lang="zh-CN" altLang="en-US" dirty="0"/>
              <a:t>多核与多线程技术     </a:t>
            </a:r>
            <a:r>
              <a:rPr lang="zh-CN" altLang="en-US" dirty="0">
                <a:solidFill>
                  <a:srgbClr val="008000"/>
                </a:solidFill>
                <a:ea typeface="黑体" pitchFamily="2" charset="-122"/>
              </a:rPr>
              <a:t>二、多线程技术</a:t>
            </a:r>
            <a:endParaRPr lang="zh-CN" altLang="en-US" sz="2800" dirty="0">
              <a:solidFill>
                <a:srgbClr val="008000"/>
              </a:solidFill>
              <a:ea typeface="黑体" pitchFamily="2" charset="-122"/>
            </a:endParaRPr>
          </a:p>
        </p:txBody>
      </p:sp>
      <p:sp>
        <p:nvSpPr>
          <p:cNvPr id="9" name="内容占位符 8"/>
          <p:cNvSpPr>
            <a:spLocks noGrp="1"/>
          </p:cNvSpPr>
          <p:nvPr>
            <p:ph idx="1"/>
          </p:nvPr>
        </p:nvSpPr>
        <p:spPr>
          <a:xfrm>
            <a:off x="251520" y="1124744"/>
            <a:ext cx="576064" cy="4968552"/>
          </a:xfrm>
        </p:spPr>
        <p:txBody>
          <a:bodyPr/>
          <a:lstStyle/>
          <a:p>
            <a:pPr marL="0" indent="0" algn="ctr">
              <a:buNone/>
            </a:pPr>
            <a:r>
              <a:rPr lang="zh-CN" altLang="en-US">
                <a:solidFill>
                  <a:srgbClr val="0000FF"/>
                </a:solidFill>
              </a:rPr>
              <a:t>多线程执行时的资源冲突</a:t>
            </a:r>
          </a:p>
        </p:txBody>
      </p:sp>
      <p:grpSp>
        <p:nvGrpSpPr>
          <p:cNvPr id="49" name="组合 48"/>
          <p:cNvGrpSpPr/>
          <p:nvPr/>
        </p:nvGrpSpPr>
        <p:grpSpPr>
          <a:xfrm>
            <a:off x="2411760" y="620688"/>
            <a:ext cx="1584176" cy="504056"/>
            <a:chOff x="3347864" y="836712"/>
            <a:chExt cx="1584176" cy="576064"/>
          </a:xfrm>
        </p:grpSpPr>
        <p:sp>
          <p:nvSpPr>
            <p:cNvPr id="31" name="矩形 30"/>
            <p:cNvSpPr/>
            <p:nvPr/>
          </p:nvSpPr>
          <p:spPr bwMode="auto">
            <a:xfrm>
              <a:off x="4139952" y="836712"/>
              <a:ext cx="792088" cy="576064"/>
            </a:xfrm>
            <a:prstGeom prst="rect">
              <a:avLst/>
            </a:prstGeom>
            <a:solidFill>
              <a:srgbClr val="C0C0C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2" name="矩形 11"/>
            <p:cNvSpPr/>
            <p:nvPr/>
          </p:nvSpPr>
          <p:spPr bwMode="auto">
            <a:xfrm>
              <a:off x="3347864" y="836712"/>
              <a:ext cx="1584176" cy="576064"/>
            </a:xfrm>
            <a:prstGeom prst="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指令缓存</a:t>
              </a:r>
            </a:p>
          </p:txBody>
        </p:sp>
      </p:grpSp>
      <p:cxnSp>
        <p:nvCxnSpPr>
          <p:cNvPr id="19" name="直接箭头连接符 18"/>
          <p:cNvCxnSpPr/>
          <p:nvPr/>
        </p:nvCxnSpPr>
        <p:spPr bwMode="auto">
          <a:xfrm>
            <a:off x="3203848" y="1124744"/>
            <a:ext cx="0" cy="288032"/>
          </a:xfrm>
          <a:prstGeom prst="straightConnector1">
            <a:avLst/>
          </a:prstGeom>
          <a:solidFill>
            <a:srgbClr val="FFFFFF"/>
          </a:solidFill>
          <a:ln w="28575" cap="flat" cmpd="sng" algn="ctr">
            <a:solidFill>
              <a:schemeClr val="tx1"/>
            </a:solidFill>
            <a:prstDash val="solid"/>
            <a:round/>
            <a:headEnd type="none" w="med" len="med"/>
            <a:tailEnd type="arrow"/>
          </a:ln>
          <a:effectLst/>
        </p:spPr>
      </p:cxnSp>
      <p:sp>
        <p:nvSpPr>
          <p:cNvPr id="32" name="矩形 31"/>
          <p:cNvSpPr/>
          <p:nvPr/>
        </p:nvSpPr>
        <p:spPr bwMode="auto">
          <a:xfrm>
            <a:off x="2411760" y="1412776"/>
            <a:ext cx="1584176" cy="792088"/>
          </a:xfrm>
          <a:prstGeom prst="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指令获取</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zh-CN" altLang="en-US"/>
              <a:t>单元</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7" name="矩形 36"/>
          <p:cNvSpPr/>
          <p:nvPr/>
        </p:nvSpPr>
        <p:spPr bwMode="auto">
          <a:xfrm>
            <a:off x="4644008" y="1700808"/>
            <a:ext cx="1008112" cy="504056"/>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PC</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cxnSp>
        <p:nvCxnSpPr>
          <p:cNvPr id="42" name="直接箭头连接符 41"/>
          <p:cNvCxnSpPr/>
          <p:nvPr/>
        </p:nvCxnSpPr>
        <p:spPr bwMode="auto">
          <a:xfrm flipH="1">
            <a:off x="3995936" y="1844824"/>
            <a:ext cx="504056" cy="0"/>
          </a:xfrm>
          <a:prstGeom prst="straightConnector1">
            <a:avLst/>
          </a:prstGeom>
          <a:solidFill>
            <a:srgbClr val="FFFFFF"/>
          </a:solidFill>
          <a:ln w="28575" cap="flat" cmpd="sng" algn="ctr">
            <a:solidFill>
              <a:schemeClr val="tx1"/>
            </a:solidFill>
            <a:prstDash val="solid"/>
            <a:round/>
            <a:headEnd type="none" w="med" len="med"/>
            <a:tailEnd type="arrow"/>
          </a:ln>
          <a:effectLst/>
        </p:spPr>
      </p:cxnSp>
      <p:cxnSp>
        <p:nvCxnSpPr>
          <p:cNvPr id="47" name="直接箭头连接符 46"/>
          <p:cNvCxnSpPr/>
          <p:nvPr/>
        </p:nvCxnSpPr>
        <p:spPr bwMode="auto">
          <a:xfrm>
            <a:off x="3203848" y="2204864"/>
            <a:ext cx="0" cy="288032"/>
          </a:xfrm>
          <a:prstGeom prst="straightConnector1">
            <a:avLst/>
          </a:prstGeom>
          <a:solidFill>
            <a:srgbClr val="FFFFFF"/>
          </a:solidFill>
          <a:ln w="28575" cap="flat" cmpd="sng" algn="ctr">
            <a:solidFill>
              <a:schemeClr val="tx1"/>
            </a:solidFill>
            <a:prstDash val="solid"/>
            <a:round/>
            <a:headEnd type="none" w="med" len="med"/>
            <a:tailEnd type="arrow"/>
          </a:ln>
          <a:effectLst/>
        </p:spPr>
      </p:cxnSp>
      <p:sp>
        <p:nvSpPr>
          <p:cNvPr id="48" name="矩形 47"/>
          <p:cNvSpPr/>
          <p:nvPr/>
        </p:nvSpPr>
        <p:spPr bwMode="auto">
          <a:xfrm>
            <a:off x="2411760" y="2492896"/>
            <a:ext cx="1584176" cy="504056"/>
          </a:xfrm>
          <a:prstGeom prst="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译码单元</a:t>
            </a:r>
          </a:p>
        </p:txBody>
      </p:sp>
      <p:sp>
        <p:nvSpPr>
          <p:cNvPr id="50" name="矩形 49"/>
          <p:cNvSpPr/>
          <p:nvPr/>
        </p:nvSpPr>
        <p:spPr bwMode="auto">
          <a:xfrm>
            <a:off x="2555776" y="3284984"/>
            <a:ext cx="1152128" cy="792088"/>
          </a:xfrm>
          <a:prstGeom prst="rect">
            <a:avLst/>
          </a:prstGeom>
          <a:solidFill>
            <a:srgbClr val="5F5F5F"/>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51" name="矩形 50"/>
          <p:cNvSpPr/>
          <p:nvPr/>
        </p:nvSpPr>
        <p:spPr bwMode="auto">
          <a:xfrm>
            <a:off x="2699792" y="3429000"/>
            <a:ext cx="1152128" cy="792088"/>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寄存器</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文件</a:t>
            </a:r>
          </a:p>
        </p:txBody>
      </p:sp>
      <p:cxnSp>
        <p:nvCxnSpPr>
          <p:cNvPr id="52" name="直接箭头连接符 51"/>
          <p:cNvCxnSpPr/>
          <p:nvPr/>
        </p:nvCxnSpPr>
        <p:spPr bwMode="auto">
          <a:xfrm>
            <a:off x="3203848" y="2996952"/>
            <a:ext cx="0" cy="288032"/>
          </a:xfrm>
          <a:prstGeom prst="straightConnector1">
            <a:avLst/>
          </a:prstGeom>
          <a:solidFill>
            <a:srgbClr val="FFFFFF"/>
          </a:solidFill>
          <a:ln w="28575" cap="flat" cmpd="sng" algn="ctr">
            <a:solidFill>
              <a:schemeClr val="tx1"/>
            </a:solidFill>
            <a:prstDash val="solid"/>
            <a:round/>
            <a:headEnd type="none" w="med" len="med"/>
            <a:tailEnd type="arrow"/>
          </a:ln>
          <a:effectLst/>
        </p:spPr>
      </p:cxnSp>
      <p:grpSp>
        <p:nvGrpSpPr>
          <p:cNvPr id="53" name="组合 52"/>
          <p:cNvGrpSpPr/>
          <p:nvPr/>
        </p:nvGrpSpPr>
        <p:grpSpPr>
          <a:xfrm>
            <a:off x="4283968" y="3429000"/>
            <a:ext cx="1944216" cy="792088"/>
            <a:chOff x="3347864" y="836712"/>
            <a:chExt cx="1584176" cy="576064"/>
          </a:xfrm>
        </p:grpSpPr>
        <p:sp>
          <p:nvSpPr>
            <p:cNvPr id="54" name="矩形 53"/>
            <p:cNvSpPr/>
            <p:nvPr/>
          </p:nvSpPr>
          <p:spPr bwMode="auto">
            <a:xfrm>
              <a:off x="4139952" y="836712"/>
              <a:ext cx="792088" cy="576064"/>
            </a:xfrm>
            <a:prstGeom prst="rect">
              <a:avLst/>
            </a:prstGeom>
            <a:solidFill>
              <a:srgbClr val="C0C0C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55" name="矩形 54"/>
            <p:cNvSpPr/>
            <p:nvPr/>
          </p:nvSpPr>
          <p:spPr bwMode="auto">
            <a:xfrm>
              <a:off x="3347864" y="836712"/>
              <a:ext cx="1584176" cy="576064"/>
            </a:xfrm>
            <a:prstGeom prst="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重排序缓存</a:t>
              </a:r>
            </a:p>
          </p:txBody>
        </p:sp>
      </p:grpSp>
      <p:sp>
        <p:nvSpPr>
          <p:cNvPr id="56" name="流程图: 磁盘 55"/>
          <p:cNvSpPr/>
          <p:nvPr/>
        </p:nvSpPr>
        <p:spPr bwMode="auto">
          <a:xfrm>
            <a:off x="3563888" y="4509120"/>
            <a:ext cx="1296144" cy="1224136"/>
          </a:xfrm>
          <a:prstGeom prst="flowChartMagneticDisk">
            <a:avLst/>
          </a:prstGeom>
          <a:solidFill>
            <a:srgbClr val="FFFFFF"/>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执行</a:t>
            </a:r>
            <a:endParaRPr kumimoji="0" lang="en-US" altLang="zh-CN" sz="2400" b="1" i="0" u="none" strike="noStrike" cap="none" normalizeH="0" baseline="0">
              <a:ln>
                <a:noFill/>
              </a:ln>
              <a:solidFill>
                <a:schemeClr val="tx1"/>
              </a:solidFill>
              <a:effectLst/>
              <a:latin typeface="Times New Roman" pitchFamily="18" charset="0"/>
              <a:ea typeface="宋体" pitchFamily="2" charset="-122"/>
            </a:endParaRPr>
          </a:p>
          <a:p>
            <a:pPr marL="0" marR="0" indent="0" algn="ctr" defTabSz="914400" rtl="0" eaLnBrk="1" fontAlgn="base" latinLnBrk="0" hangingPunct="1">
              <a:lnSpc>
                <a:spcPct val="100000"/>
              </a:lnSpc>
              <a:spcBef>
                <a:spcPct val="0"/>
              </a:spcBef>
              <a:spcAft>
                <a:spcPct val="0"/>
              </a:spcAft>
              <a:buClrTx/>
              <a:buSzTx/>
              <a:buFontTx/>
              <a:buNone/>
              <a:tabLst/>
            </a:pPr>
            <a:r>
              <a:rPr lang="zh-CN" altLang="en-US"/>
              <a:t>流水线</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grpSp>
        <p:nvGrpSpPr>
          <p:cNvPr id="57" name="组合 56"/>
          <p:cNvGrpSpPr/>
          <p:nvPr/>
        </p:nvGrpSpPr>
        <p:grpSpPr>
          <a:xfrm>
            <a:off x="2843808" y="6021288"/>
            <a:ext cx="1440160" cy="504056"/>
            <a:chOff x="3347864" y="836712"/>
            <a:chExt cx="1584176" cy="576064"/>
          </a:xfrm>
        </p:grpSpPr>
        <p:sp>
          <p:nvSpPr>
            <p:cNvPr id="58" name="矩形 57"/>
            <p:cNvSpPr/>
            <p:nvPr/>
          </p:nvSpPr>
          <p:spPr bwMode="auto">
            <a:xfrm>
              <a:off x="4139952" y="836712"/>
              <a:ext cx="792088" cy="576064"/>
            </a:xfrm>
            <a:prstGeom prst="rect">
              <a:avLst/>
            </a:prstGeom>
            <a:solidFill>
              <a:srgbClr val="C0C0C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59" name="矩形 58"/>
            <p:cNvSpPr/>
            <p:nvPr/>
          </p:nvSpPr>
          <p:spPr bwMode="auto">
            <a:xfrm>
              <a:off x="3347864" y="836712"/>
              <a:ext cx="1584176" cy="576064"/>
            </a:xfrm>
            <a:prstGeom prst="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rPr>
                <a:t>数据单元</a:t>
              </a:r>
            </a:p>
          </p:txBody>
        </p:sp>
      </p:grpSp>
      <p:grpSp>
        <p:nvGrpSpPr>
          <p:cNvPr id="60" name="组合 59"/>
          <p:cNvGrpSpPr/>
          <p:nvPr/>
        </p:nvGrpSpPr>
        <p:grpSpPr>
          <a:xfrm>
            <a:off x="1043608" y="4869160"/>
            <a:ext cx="1224136" cy="504056"/>
            <a:chOff x="3347864" y="836712"/>
            <a:chExt cx="1584176" cy="576064"/>
          </a:xfrm>
        </p:grpSpPr>
        <p:sp>
          <p:nvSpPr>
            <p:cNvPr id="61" name="矩形 60"/>
            <p:cNvSpPr/>
            <p:nvPr/>
          </p:nvSpPr>
          <p:spPr bwMode="auto">
            <a:xfrm>
              <a:off x="4139952" y="836712"/>
              <a:ext cx="792088" cy="576064"/>
            </a:xfrm>
            <a:prstGeom prst="rect">
              <a:avLst/>
            </a:prstGeom>
            <a:solidFill>
              <a:srgbClr val="C0C0C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62" name="矩形 61"/>
            <p:cNvSpPr/>
            <p:nvPr/>
          </p:nvSpPr>
          <p:spPr bwMode="auto">
            <a:xfrm>
              <a:off x="3347864" y="836712"/>
              <a:ext cx="1584176" cy="576064"/>
            </a:xfrm>
            <a:prstGeom prst="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TLB</a:t>
              </a: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grpSp>
      <p:cxnSp>
        <p:nvCxnSpPr>
          <p:cNvPr id="63" name="直接箭头连接符 62"/>
          <p:cNvCxnSpPr/>
          <p:nvPr/>
        </p:nvCxnSpPr>
        <p:spPr bwMode="auto">
          <a:xfrm>
            <a:off x="3995936" y="4437112"/>
            <a:ext cx="0" cy="288032"/>
          </a:xfrm>
          <a:prstGeom prst="straightConnector1">
            <a:avLst/>
          </a:prstGeom>
          <a:solidFill>
            <a:srgbClr val="FFFFFF"/>
          </a:solidFill>
          <a:ln w="28575" cap="flat" cmpd="sng" algn="ctr">
            <a:solidFill>
              <a:schemeClr val="tx1"/>
            </a:solidFill>
            <a:prstDash val="solid"/>
            <a:round/>
            <a:headEnd type="none" w="med" len="med"/>
            <a:tailEnd type="arrow"/>
          </a:ln>
          <a:effectLst/>
        </p:spPr>
      </p:cxnSp>
      <p:cxnSp>
        <p:nvCxnSpPr>
          <p:cNvPr id="64" name="直接箭头连接符 63"/>
          <p:cNvCxnSpPr/>
          <p:nvPr/>
        </p:nvCxnSpPr>
        <p:spPr bwMode="auto">
          <a:xfrm>
            <a:off x="4355976" y="4437112"/>
            <a:ext cx="0" cy="288032"/>
          </a:xfrm>
          <a:prstGeom prst="straightConnector1">
            <a:avLst/>
          </a:prstGeom>
          <a:solidFill>
            <a:srgbClr val="FFFFFF"/>
          </a:solidFill>
          <a:ln w="28575" cap="flat" cmpd="sng" algn="ctr">
            <a:solidFill>
              <a:schemeClr val="tx1"/>
            </a:solidFill>
            <a:prstDash val="solid"/>
            <a:round/>
            <a:headEnd type="none" w="med" len="med"/>
            <a:tailEnd type="arrow"/>
          </a:ln>
          <a:effectLst/>
        </p:spPr>
      </p:cxnSp>
      <p:cxnSp>
        <p:nvCxnSpPr>
          <p:cNvPr id="66" name="直接连接符 65"/>
          <p:cNvCxnSpPr/>
          <p:nvPr/>
        </p:nvCxnSpPr>
        <p:spPr bwMode="auto">
          <a:xfrm>
            <a:off x="3203848" y="4221088"/>
            <a:ext cx="0" cy="216024"/>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68" name="直接连接符 67"/>
          <p:cNvCxnSpPr/>
          <p:nvPr/>
        </p:nvCxnSpPr>
        <p:spPr bwMode="auto">
          <a:xfrm>
            <a:off x="5220072" y="4221088"/>
            <a:ext cx="0" cy="216024"/>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70" name="直接连接符 69"/>
          <p:cNvCxnSpPr/>
          <p:nvPr/>
        </p:nvCxnSpPr>
        <p:spPr bwMode="auto">
          <a:xfrm>
            <a:off x="3203848" y="4437112"/>
            <a:ext cx="792088"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74" name="直接连接符 73"/>
          <p:cNvCxnSpPr/>
          <p:nvPr/>
        </p:nvCxnSpPr>
        <p:spPr bwMode="auto">
          <a:xfrm>
            <a:off x="4355976" y="4437112"/>
            <a:ext cx="864096"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78" name="直接箭头连接符 77"/>
          <p:cNvCxnSpPr/>
          <p:nvPr/>
        </p:nvCxnSpPr>
        <p:spPr bwMode="auto">
          <a:xfrm>
            <a:off x="5292080" y="3140968"/>
            <a:ext cx="0" cy="288032"/>
          </a:xfrm>
          <a:prstGeom prst="straightConnector1">
            <a:avLst/>
          </a:prstGeom>
          <a:solidFill>
            <a:srgbClr val="FFFFFF"/>
          </a:solidFill>
          <a:ln w="28575" cap="flat" cmpd="sng" algn="ctr">
            <a:solidFill>
              <a:schemeClr val="tx1"/>
            </a:solidFill>
            <a:prstDash val="solid"/>
            <a:round/>
            <a:headEnd type="none" w="med" len="med"/>
            <a:tailEnd type="arrow"/>
          </a:ln>
          <a:effectLst/>
        </p:spPr>
      </p:cxnSp>
      <p:cxnSp>
        <p:nvCxnSpPr>
          <p:cNvPr id="79" name="直接连接符 78"/>
          <p:cNvCxnSpPr/>
          <p:nvPr/>
        </p:nvCxnSpPr>
        <p:spPr bwMode="auto">
          <a:xfrm>
            <a:off x="5292080" y="3140968"/>
            <a:ext cx="1368152"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80" name="直接连接符 79"/>
          <p:cNvCxnSpPr/>
          <p:nvPr/>
        </p:nvCxnSpPr>
        <p:spPr bwMode="auto">
          <a:xfrm>
            <a:off x="4427984" y="5733256"/>
            <a:ext cx="0" cy="216024"/>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82" name="直接连接符 81"/>
          <p:cNvCxnSpPr/>
          <p:nvPr/>
        </p:nvCxnSpPr>
        <p:spPr bwMode="auto">
          <a:xfrm>
            <a:off x="4427984" y="5949280"/>
            <a:ext cx="2232248"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85" name="直接连接符 84"/>
          <p:cNvCxnSpPr/>
          <p:nvPr/>
        </p:nvCxnSpPr>
        <p:spPr bwMode="auto">
          <a:xfrm flipV="1">
            <a:off x="6660232" y="3140968"/>
            <a:ext cx="0" cy="2808312"/>
          </a:xfrm>
          <a:prstGeom prst="line">
            <a:avLst/>
          </a:prstGeom>
          <a:solidFill>
            <a:srgbClr val="FFFFFF"/>
          </a:solidFill>
          <a:ln w="28575" cap="flat" cmpd="sng" algn="ctr">
            <a:solidFill>
              <a:schemeClr val="tx1"/>
            </a:solidFill>
            <a:prstDash val="solid"/>
            <a:round/>
            <a:headEnd type="none" w="med" len="med"/>
            <a:tailEnd type="none" w="med" len="med"/>
          </a:ln>
          <a:effectLst/>
        </p:spPr>
      </p:cxnSp>
      <p:grpSp>
        <p:nvGrpSpPr>
          <p:cNvPr id="92" name="组合 91"/>
          <p:cNvGrpSpPr/>
          <p:nvPr/>
        </p:nvGrpSpPr>
        <p:grpSpPr>
          <a:xfrm>
            <a:off x="7596336" y="1052736"/>
            <a:ext cx="1152128" cy="432048"/>
            <a:chOff x="6228184" y="836712"/>
            <a:chExt cx="1152128" cy="648072"/>
          </a:xfrm>
        </p:grpSpPr>
        <p:sp>
          <p:nvSpPr>
            <p:cNvPr id="90" name="矩形 89"/>
            <p:cNvSpPr/>
            <p:nvPr/>
          </p:nvSpPr>
          <p:spPr bwMode="auto">
            <a:xfrm>
              <a:off x="6228184" y="836712"/>
              <a:ext cx="1008112" cy="504056"/>
            </a:xfrm>
            <a:prstGeom prst="rect">
              <a:avLst/>
            </a:prstGeom>
            <a:solidFill>
              <a:srgbClr val="5F5F5F"/>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91" name="矩形 90"/>
            <p:cNvSpPr/>
            <p:nvPr/>
          </p:nvSpPr>
          <p:spPr bwMode="auto">
            <a:xfrm>
              <a:off x="6372200" y="980728"/>
              <a:ext cx="1008112" cy="504056"/>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grpSp>
      <p:grpSp>
        <p:nvGrpSpPr>
          <p:cNvPr id="93" name="组合 92"/>
          <p:cNvGrpSpPr/>
          <p:nvPr/>
        </p:nvGrpSpPr>
        <p:grpSpPr>
          <a:xfrm>
            <a:off x="7668344" y="2636912"/>
            <a:ext cx="1080120" cy="360040"/>
            <a:chOff x="3347864" y="836712"/>
            <a:chExt cx="1584176" cy="576064"/>
          </a:xfrm>
        </p:grpSpPr>
        <p:sp>
          <p:nvSpPr>
            <p:cNvPr id="94" name="矩形 93"/>
            <p:cNvSpPr/>
            <p:nvPr/>
          </p:nvSpPr>
          <p:spPr bwMode="auto">
            <a:xfrm>
              <a:off x="4139952" y="836712"/>
              <a:ext cx="792088" cy="576064"/>
            </a:xfrm>
            <a:prstGeom prst="rect">
              <a:avLst/>
            </a:prstGeom>
            <a:solidFill>
              <a:srgbClr val="C0C0C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95" name="矩形 94"/>
            <p:cNvSpPr/>
            <p:nvPr/>
          </p:nvSpPr>
          <p:spPr bwMode="auto">
            <a:xfrm>
              <a:off x="3347864" y="836712"/>
              <a:ext cx="1584176" cy="576064"/>
            </a:xfrm>
            <a:prstGeom prst="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grpSp>
      <p:sp>
        <p:nvSpPr>
          <p:cNvPr id="98" name="矩形 97"/>
          <p:cNvSpPr/>
          <p:nvPr/>
        </p:nvSpPr>
        <p:spPr bwMode="auto">
          <a:xfrm>
            <a:off x="7668344" y="4149080"/>
            <a:ext cx="1080120" cy="360040"/>
          </a:xfrm>
          <a:prstGeom prst="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99" name="TextBox 98"/>
          <p:cNvSpPr txBox="1"/>
          <p:nvPr/>
        </p:nvSpPr>
        <p:spPr>
          <a:xfrm>
            <a:off x="6804248" y="1508591"/>
            <a:ext cx="2088232" cy="830997"/>
          </a:xfrm>
          <a:prstGeom prst="rect">
            <a:avLst/>
          </a:prstGeom>
          <a:noFill/>
        </p:spPr>
        <p:txBody>
          <a:bodyPr wrap="square" rtlCol="0">
            <a:spAutoFit/>
          </a:bodyPr>
          <a:lstStyle/>
          <a:p>
            <a:pPr algn="r"/>
            <a:r>
              <a:rPr lang="zh-CN" altLang="en-US"/>
              <a:t>每个线程</a:t>
            </a:r>
            <a:br>
              <a:rPr lang="en-US" altLang="zh-CN"/>
            </a:br>
            <a:r>
              <a:rPr lang="zh-CN" altLang="en-US"/>
              <a:t>都有的资源</a:t>
            </a:r>
          </a:p>
        </p:txBody>
      </p:sp>
      <p:sp>
        <p:nvSpPr>
          <p:cNvPr id="100" name="TextBox 99"/>
          <p:cNvSpPr txBox="1"/>
          <p:nvPr/>
        </p:nvSpPr>
        <p:spPr>
          <a:xfrm>
            <a:off x="7236296" y="3030051"/>
            <a:ext cx="1656184" cy="830997"/>
          </a:xfrm>
          <a:prstGeom prst="rect">
            <a:avLst/>
          </a:prstGeom>
          <a:noFill/>
        </p:spPr>
        <p:txBody>
          <a:bodyPr wrap="square" rtlCol="0">
            <a:spAutoFit/>
          </a:bodyPr>
          <a:lstStyle/>
          <a:p>
            <a:pPr algn="r"/>
            <a:r>
              <a:rPr lang="zh-CN" altLang="en-US"/>
              <a:t>多线程</a:t>
            </a:r>
            <a:br>
              <a:rPr lang="en-US" altLang="zh-CN"/>
            </a:br>
            <a:r>
              <a:rPr lang="zh-CN" altLang="en-US"/>
              <a:t>分割使用</a:t>
            </a:r>
          </a:p>
        </p:txBody>
      </p:sp>
      <p:sp>
        <p:nvSpPr>
          <p:cNvPr id="101" name="TextBox 100"/>
          <p:cNvSpPr txBox="1"/>
          <p:nvPr/>
        </p:nvSpPr>
        <p:spPr>
          <a:xfrm>
            <a:off x="7236296" y="4542219"/>
            <a:ext cx="1656184" cy="830997"/>
          </a:xfrm>
          <a:prstGeom prst="rect">
            <a:avLst/>
          </a:prstGeom>
          <a:noFill/>
        </p:spPr>
        <p:txBody>
          <a:bodyPr wrap="square" rtlCol="0">
            <a:spAutoFit/>
          </a:bodyPr>
          <a:lstStyle/>
          <a:p>
            <a:pPr algn="r"/>
            <a:r>
              <a:rPr lang="zh-CN" altLang="en-US"/>
              <a:t>多线程</a:t>
            </a:r>
            <a:br>
              <a:rPr lang="en-US" altLang="zh-CN"/>
            </a:br>
            <a:r>
              <a:rPr lang="zh-CN" altLang="en-US"/>
              <a:t>共享</a:t>
            </a:r>
          </a:p>
        </p:txBody>
      </p:sp>
      <p:sp>
        <p:nvSpPr>
          <p:cNvPr id="102" name="动作按钮: 上一张 101">
            <a:hlinkClick r:id="rId2" action="ppaction://hlinksldjump" highlightClick="1"/>
          </p:cNvPr>
          <p:cNvSpPr/>
          <p:nvPr/>
        </p:nvSpPr>
        <p:spPr bwMode="auto">
          <a:xfrm>
            <a:off x="8316416" y="5661248"/>
            <a:ext cx="504056" cy="504056"/>
          </a:xfrm>
          <a:prstGeom prst="actionButtonRetur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ransition spd="med"/>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6C8E096E-AB0E-4267-8898-0974E9CE3DA2}" type="slidenum">
              <a:rPr lang="zh-CN" altLang="en-US"/>
              <a:pPr/>
              <a:t>156</a:t>
            </a:fld>
            <a:endParaRPr lang="en-US" altLang="zh-CN"/>
          </a:p>
        </p:txBody>
      </p:sp>
      <p:sp>
        <p:nvSpPr>
          <p:cNvPr id="1233922" name="Rectangle 2"/>
          <p:cNvSpPr>
            <a:spLocks noGrp="1" noChangeArrowheads="1"/>
          </p:cNvSpPr>
          <p:nvPr>
            <p:ph type="title"/>
          </p:nvPr>
        </p:nvSpPr>
        <p:spPr/>
        <p:txBody>
          <a:bodyPr/>
          <a:lstStyle/>
          <a:p>
            <a:r>
              <a:rPr lang="en-US" altLang="zh-CN" dirty="0"/>
              <a:t>6.5.3  </a:t>
            </a:r>
            <a:r>
              <a:rPr lang="zh-CN" altLang="en-US" dirty="0"/>
              <a:t>多核与多线程技术     </a:t>
            </a:r>
            <a:r>
              <a:rPr lang="zh-CN" altLang="en-US" dirty="0">
                <a:solidFill>
                  <a:srgbClr val="008000"/>
                </a:solidFill>
                <a:ea typeface="黑体" pitchFamily="2" charset="-122"/>
              </a:rPr>
              <a:t>二、多线程技术</a:t>
            </a:r>
            <a:endParaRPr lang="zh-CN" altLang="en-US" sz="2800" dirty="0">
              <a:solidFill>
                <a:srgbClr val="008000"/>
              </a:solidFill>
              <a:ea typeface="黑体" pitchFamily="2" charset="-122"/>
            </a:endParaRPr>
          </a:p>
        </p:txBody>
      </p:sp>
      <p:sp>
        <p:nvSpPr>
          <p:cNvPr id="1233923" name="Rectangle 3"/>
          <p:cNvSpPr>
            <a:spLocks noGrp="1" noChangeArrowheads="1"/>
          </p:cNvSpPr>
          <p:nvPr>
            <p:ph type="body" idx="1"/>
          </p:nvPr>
        </p:nvSpPr>
        <p:spPr>
          <a:xfrm>
            <a:off x="179388" y="620713"/>
            <a:ext cx="8856662" cy="6121400"/>
          </a:xfrm>
        </p:spPr>
        <p:txBody>
          <a:bodyPr/>
          <a:lstStyle/>
          <a:p>
            <a:pPr>
              <a:spcBef>
                <a:spcPct val="10000"/>
              </a:spcBef>
            </a:pPr>
            <a:r>
              <a:rPr lang="en-US" altLang="zh-CN"/>
              <a:t>Intel</a:t>
            </a:r>
            <a:r>
              <a:rPr lang="zh-CN" altLang="en-US"/>
              <a:t>超线程：</a:t>
            </a:r>
          </a:p>
          <a:p>
            <a:pPr lvl="1">
              <a:spcBef>
                <a:spcPct val="10000"/>
              </a:spcBef>
            </a:pPr>
            <a:r>
              <a:rPr lang="zh-CN" altLang="en-US"/>
              <a:t>利用特殊的硬件指令，把两个逻辑内核模拟成两个物理芯片，让单个处理器都能使用线程级并行计算，进而兼容多线程操作系统和软件，减少</a:t>
            </a:r>
            <a:r>
              <a:rPr lang="en-US" altLang="zh-CN"/>
              <a:t>CPU</a:t>
            </a:r>
            <a:r>
              <a:rPr lang="zh-CN" altLang="en-US"/>
              <a:t>的闲置时间，提高</a:t>
            </a:r>
            <a:r>
              <a:rPr lang="en-US" altLang="zh-CN"/>
              <a:t>CPU</a:t>
            </a:r>
            <a:r>
              <a:rPr lang="zh-CN" altLang="en-US"/>
              <a:t>的运行效率。</a:t>
            </a:r>
          </a:p>
          <a:p>
            <a:pPr lvl="1">
              <a:spcBef>
                <a:spcPct val="10000"/>
              </a:spcBef>
            </a:pPr>
            <a:r>
              <a:rPr lang="zh-CN" altLang="en-US"/>
              <a:t>当两个线程都同时需要某一个资源时，其中一个要暂停，并让出资源，直到这些资源闲置后另一个才能继续。因此超线程的性能并不等于两个</a:t>
            </a:r>
            <a:r>
              <a:rPr lang="en-US" altLang="zh-CN"/>
              <a:t>CPU</a:t>
            </a:r>
            <a:r>
              <a:rPr lang="zh-CN" altLang="en-US"/>
              <a:t>的性能。</a:t>
            </a:r>
          </a:p>
          <a:p>
            <a:pPr lvl="1">
              <a:spcBef>
                <a:spcPct val="10000"/>
              </a:spcBef>
            </a:pPr>
            <a:r>
              <a:rPr lang="zh-CN" altLang="en-US"/>
              <a:t>为了从</a:t>
            </a:r>
            <a:r>
              <a:rPr lang="en-US" altLang="zh-CN"/>
              <a:t>HT</a:t>
            </a:r>
            <a:r>
              <a:rPr lang="zh-CN" altLang="en-US"/>
              <a:t>技术中获得最大优势，分配给每个线程的任务要尽可能不同，以确保尽可能减少处理器资源上的冲突。</a:t>
            </a:r>
          </a:p>
        </p:txBody>
      </p:sp>
    </p:spTree>
  </p:cSld>
  <p:clrMapOvr>
    <a:masterClrMapping/>
  </p:clrMapOvr>
  <p:transition spd="me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4"/>
          <p:cNvSpPr>
            <a:spLocks noGrp="1"/>
          </p:cNvSpPr>
          <p:nvPr>
            <p:ph type="sldNum" sz="quarter" idx="11"/>
          </p:nvPr>
        </p:nvSpPr>
        <p:spPr/>
        <p:txBody>
          <a:bodyPr/>
          <a:lstStyle/>
          <a:p>
            <a:fld id="{9C7F742E-B63D-42FB-8710-DCE012C73797}" type="slidenum">
              <a:rPr lang="zh-CN" altLang="en-US"/>
              <a:pPr/>
              <a:t>157</a:t>
            </a:fld>
            <a:endParaRPr lang="en-US" altLang="zh-CN"/>
          </a:p>
        </p:txBody>
      </p:sp>
      <p:sp>
        <p:nvSpPr>
          <p:cNvPr id="1220610" name="Rectangle 2"/>
          <p:cNvSpPr>
            <a:spLocks noGrp="1" noChangeArrowheads="1"/>
          </p:cNvSpPr>
          <p:nvPr>
            <p:ph type="title"/>
          </p:nvPr>
        </p:nvSpPr>
        <p:spPr/>
        <p:txBody>
          <a:bodyPr/>
          <a:lstStyle/>
          <a:p>
            <a:r>
              <a:rPr lang="en-US" altLang="zh-CN" dirty="0"/>
              <a:t>6.5.3  </a:t>
            </a:r>
            <a:r>
              <a:rPr lang="zh-CN" altLang="en-US" dirty="0"/>
              <a:t>多核与多线程技术     </a:t>
            </a:r>
            <a:r>
              <a:rPr lang="zh-CN" altLang="en-US" dirty="0">
                <a:solidFill>
                  <a:srgbClr val="008000"/>
                </a:solidFill>
                <a:ea typeface="黑体" pitchFamily="2" charset="-122"/>
              </a:rPr>
              <a:t>二</a:t>
            </a:r>
            <a:r>
              <a:rPr lang="zh-CN" altLang="en-US" sz="2800" dirty="0">
                <a:solidFill>
                  <a:srgbClr val="008000"/>
                </a:solidFill>
                <a:ea typeface="黑体" pitchFamily="2" charset="-122"/>
              </a:rPr>
              <a:t>、</a:t>
            </a:r>
            <a:r>
              <a:rPr lang="zh-CN" altLang="en-US" sz="2800" dirty="0">
                <a:solidFill>
                  <a:srgbClr val="FF6600"/>
                </a:solidFill>
                <a:ea typeface="黑体" pitchFamily="2" charset="-122"/>
              </a:rPr>
              <a:t>多核＋多线程</a:t>
            </a:r>
            <a:r>
              <a:rPr lang="zh-CN" altLang="en-US" sz="2800" dirty="0">
                <a:solidFill>
                  <a:srgbClr val="008000"/>
                </a:solidFill>
                <a:ea typeface="黑体" pitchFamily="2" charset="-122"/>
              </a:rPr>
              <a:t>技术</a:t>
            </a:r>
          </a:p>
        </p:txBody>
      </p:sp>
      <p:sp>
        <p:nvSpPr>
          <p:cNvPr id="1220611" name="Rectangle 3"/>
          <p:cNvSpPr>
            <a:spLocks noGrp="1" noChangeArrowheads="1"/>
          </p:cNvSpPr>
          <p:nvPr>
            <p:ph type="body" idx="1"/>
          </p:nvPr>
        </p:nvSpPr>
        <p:spPr>
          <a:xfrm>
            <a:off x="395288" y="1196752"/>
            <a:ext cx="8135937" cy="576262"/>
          </a:xfrm>
        </p:spPr>
        <p:txBody>
          <a:bodyPr/>
          <a:lstStyle/>
          <a:p>
            <a:pPr marL="355600" indent="-355600" algn="ctr">
              <a:spcBef>
                <a:spcPct val="10000"/>
              </a:spcBef>
              <a:buFont typeface="Wingdings" pitchFamily="2" charset="2"/>
              <a:buNone/>
            </a:pPr>
            <a:r>
              <a:rPr lang="en-US" altLang="zh-CN" dirty="0"/>
              <a:t>3</a:t>
            </a:r>
            <a:r>
              <a:rPr lang="zh-CN" altLang="en-US" dirty="0"/>
              <a:t>家公司生产的芯片内核、线程数</a:t>
            </a:r>
          </a:p>
        </p:txBody>
      </p:sp>
      <p:graphicFrame>
        <p:nvGraphicFramePr>
          <p:cNvPr id="2" name="表格 1">
            <a:extLst>
              <a:ext uri="{FF2B5EF4-FFF2-40B4-BE49-F238E27FC236}">
                <a16:creationId xmlns:a16="http://schemas.microsoft.com/office/drawing/2014/main" id="{BDBB5325-B7F2-41F9-9B42-AEB35A29B654}"/>
              </a:ext>
            </a:extLst>
          </p:cNvPr>
          <p:cNvGraphicFramePr>
            <a:graphicFrameLocks noGrp="1"/>
          </p:cNvGraphicFramePr>
          <p:nvPr>
            <p:extLst>
              <p:ext uri="{D42A27DB-BD31-4B8C-83A1-F6EECF244321}">
                <p14:modId xmlns:p14="http://schemas.microsoft.com/office/powerpoint/2010/main" val="148903139"/>
              </p:ext>
            </p:extLst>
          </p:nvPr>
        </p:nvGraphicFramePr>
        <p:xfrm>
          <a:off x="152616" y="2024380"/>
          <a:ext cx="8856536" cy="3035562"/>
        </p:xfrm>
        <a:graphic>
          <a:graphicData uri="http://schemas.openxmlformats.org/drawingml/2006/table">
            <a:tbl>
              <a:tblPr firstRow="1" firstCol="1" lastRow="1" lastCol="1" bandRow="1" bandCol="1"/>
              <a:tblGrid>
                <a:gridCol w="1080121">
                  <a:extLst>
                    <a:ext uri="{9D8B030D-6E8A-4147-A177-3AD203B41FA5}">
                      <a16:colId xmlns:a16="http://schemas.microsoft.com/office/drawing/2014/main" val="275372528"/>
                    </a:ext>
                  </a:extLst>
                </a:gridCol>
                <a:gridCol w="3744416">
                  <a:extLst>
                    <a:ext uri="{9D8B030D-6E8A-4147-A177-3AD203B41FA5}">
                      <a16:colId xmlns:a16="http://schemas.microsoft.com/office/drawing/2014/main" val="60211108"/>
                    </a:ext>
                  </a:extLst>
                </a:gridCol>
                <a:gridCol w="1368152">
                  <a:extLst>
                    <a:ext uri="{9D8B030D-6E8A-4147-A177-3AD203B41FA5}">
                      <a16:colId xmlns:a16="http://schemas.microsoft.com/office/drawing/2014/main" val="1557052502"/>
                    </a:ext>
                  </a:extLst>
                </a:gridCol>
                <a:gridCol w="1368152">
                  <a:extLst>
                    <a:ext uri="{9D8B030D-6E8A-4147-A177-3AD203B41FA5}">
                      <a16:colId xmlns:a16="http://schemas.microsoft.com/office/drawing/2014/main" val="2305576224"/>
                    </a:ext>
                  </a:extLst>
                </a:gridCol>
                <a:gridCol w="1295695">
                  <a:extLst>
                    <a:ext uri="{9D8B030D-6E8A-4147-A177-3AD203B41FA5}">
                      <a16:colId xmlns:a16="http://schemas.microsoft.com/office/drawing/2014/main" val="1041155293"/>
                    </a:ext>
                  </a:extLst>
                </a:gridCol>
              </a:tblGrid>
              <a:tr h="828556">
                <a:tc>
                  <a:txBody>
                    <a:bodyPr/>
                    <a:lstStyle/>
                    <a:p>
                      <a:pPr algn="ctr">
                        <a:spcAft>
                          <a:spcPts val="0"/>
                        </a:spcAft>
                      </a:pPr>
                      <a:r>
                        <a:rPr lang="zh-CN" sz="2800" b="1" kern="100" dirty="0">
                          <a:effectLst/>
                          <a:latin typeface="+mn-lt"/>
                          <a:ea typeface="宋体" panose="02010600030101010101" pitchFamily="2" charset="-122"/>
                          <a:cs typeface="Times New Roman" panose="02020603050405020304" pitchFamily="18" charset="0"/>
                        </a:rPr>
                        <a:t>公司</a:t>
                      </a:r>
                    </a:p>
                  </a:txBody>
                  <a:tcPr marL="68580" marR="6858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FFFF"/>
                    </a:solidFill>
                  </a:tcPr>
                </a:tc>
                <a:tc>
                  <a:txBody>
                    <a:bodyPr/>
                    <a:lstStyle/>
                    <a:p>
                      <a:pPr algn="ctr">
                        <a:spcAft>
                          <a:spcPts val="0"/>
                        </a:spcAft>
                      </a:pPr>
                      <a:r>
                        <a:rPr lang="zh-CN" sz="2800" b="1" kern="100" dirty="0">
                          <a:effectLst/>
                          <a:latin typeface="+mn-lt"/>
                          <a:ea typeface="宋体" panose="02010600030101010101" pitchFamily="2" charset="-122"/>
                          <a:cs typeface="Times New Roman" panose="02020603050405020304" pitchFamily="18" charset="0"/>
                        </a:rPr>
                        <a:t>处理器型号</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FFFF"/>
                    </a:solidFill>
                  </a:tcPr>
                </a:tc>
                <a:tc>
                  <a:txBody>
                    <a:bodyPr/>
                    <a:lstStyle/>
                    <a:p>
                      <a:pPr algn="ctr">
                        <a:spcAft>
                          <a:spcPts val="0"/>
                        </a:spcAft>
                      </a:pPr>
                      <a:r>
                        <a:rPr lang="zh-CN" sz="2800" b="1" kern="100" dirty="0">
                          <a:effectLst/>
                          <a:latin typeface="+mn-lt"/>
                          <a:ea typeface="宋体" panose="02010600030101010101" pitchFamily="2" charset="-122"/>
                          <a:cs typeface="Times New Roman" panose="02020603050405020304" pitchFamily="18" charset="0"/>
                        </a:rPr>
                        <a:t>内核数</a:t>
                      </a:r>
                      <a:br>
                        <a:rPr lang="en-US" altLang="zh-CN" sz="2800" b="1" kern="100" dirty="0">
                          <a:effectLst/>
                          <a:latin typeface="+mn-lt"/>
                          <a:ea typeface="宋体" panose="02010600030101010101" pitchFamily="2" charset="-122"/>
                          <a:cs typeface="Times New Roman" panose="02020603050405020304" pitchFamily="18" charset="0"/>
                        </a:rPr>
                      </a:br>
                      <a:r>
                        <a:rPr lang="en-US" sz="2800" b="1" kern="100" dirty="0">
                          <a:effectLst/>
                          <a:latin typeface="+mn-lt"/>
                          <a:ea typeface="宋体" panose="02010600030101010101" pitchFamily="2" charset="-122"/>
                          <a:cs typeface="Times New Roman" panose="02020603050405020304" pitchFamily="18" charset="0"/>
                        </a:rPr>
                        <a:t>/</a:t>
                      </a:r>
                      <a:r>
                        <a:rPr lang="zh-CN" sz="2800" b="1" kern="100" dirty="0">
                          <a:effectLst/>
                          <a:latin typeface="+mn-lt"/>
                          <a:ea typeface="宋体" panose="02010600030101010101" pitchFamily="2" charset="-122"/>
                          <a:cs typeface="Times New Roman" panose="02020603050405020304" pitchFamily="18" charset="0"/>
                        </a:rPr>
                        <a:t>芯片</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FFFF"/>
                    </a:solidFill>
                  </a:tcPr>
                </a:tc>
                <a:tc>
                  <a:txBody>
                    <a:bodyPr/>
                    <a:lstStyle/>
                    <a:p>
                      <a:pPr algn="ctr">
                        <a:spcAft>
                          <a:spcPts val="0"/>
                        </a:spcAft>
                      </a:pPr>
                      <a:r>
                        <a:rPr lang="zh-CN" sz="2800" b="1" kern="100" dirty="0">
                          <a:effectLst/>
                          <a:latin typeface="+mn-lt"/>
                          <a:ea typeface="宋体" panose="02010600030101010101" pitchFamily="2" charset="-122"/>
                          <a:cs typeface="Times New Roman" panose="02020603050405020304" pitchFamily="18" charset="0"/>
                        </a:rPr>
                        <a:t>线程数</a:t>
                      </a:r>
                      <a:br>
                        <a:rPr lang="en-US" altLang="zh-CN" sz="2800" b="1" kern="100" dirty="0">
                          <a:effectLst/>
                          <a:latin typeface="+mn-lt"/>
                          <a:ea typeface="宋体" panose="02010600030101010101" pitchFamily="2" charset="-122"/>
                          <a:cs typeface="Times New Roman" panose="02020603050405020304" pitchFamily="18" charset="0"/>
                        </a:rPr>
                      </a:br>
                      <a:r>
                        <a:rPr lang="en-US" sz="2800" b="1" kern="100" dirty="0">
                          <a:effectLst/>
                          <a:latin typeface="+mn-lt"/>
                          <a:ea typeface="宋体" panose="02010600030101010101" pitchFamily="2" charset="-122"/>
                          <a:cs typeface="Times New Roman" panose="02020603050405020304" pitchFamily="18" charset="0"/>
                        </a:rPr>
                        <a:t>/</a:t>
                      </a:r>
                      <a:r>
                        <a:rPr lang="zh-CN" sz="2800" b="1" kern="100" dirty="0">
                          <a:effectLst/>
                          <a:latin typeface="+mn-lt"/>
                          <a:ea typeface="宋体" panose="02010600030101010101" pitchFamily="2" charset="-122"/>
                          <a:cs typeface="Times New Roman" panose="02020603050405020304" pitchFamily="18" charset="0"/>
                        </a:rPr>
                        <a:t>内核</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FFFF"/>
                    </a:solidFill>
                  </a:tcPr>
                </a:tc>
                <a:tc>
                  <a:txBody>
                    <a:bodyPr/>
                    <a:lstStyle/>
                    <a:p>
                      <a:pPr algn="ctr">
                        <a:spcAft>
                          <a:spcPts val="0"/>
                        </a:spcAft>
                      </a:pPr>
                      <a:r>
                        <a:rPr lang="zh-CN" sz="2800" b="1" kern="100" dirty="0">
                          <a:effectLst/>
                          <a:latin typeface="+mn-lt"/>
                          <a:ea typeface="宋体" panose="02010600030101010101" pitchFamily="2" charset="-122"/>
                          <a:cs typeface="Times New Roman" panose="02020603050405020304" pitchFamily="18" charset="0"/>
                        </a:rPr>
                        <a:t>线程数</a:t>
                      </a:r>
                      <a:br>
                        <a:rPr lang="en-US" altLang="zh-CN" sz="2800" b="1" kern="100" dirty="0">
                          <a:effectLst/>
                          <a:latin typeface="+mn-lt"/>
                          <a:ea typeface="宋体" panose="02010600030101010101" pitchFamily="2" charset="-122"/>
                          <a:cs typeface="Times New Roman" panose="02020603050405020304" pitchFamily="18" charset="0"/>
                        </a:rPr>
                      </a:br>
                      <a:r>
                        <a:rPr lang="en-US" sz="2800" b="1" kern="100" dirty="0">
                          <a:effectLst/>
                          <a:latin typeface="+mn-lt"/>
                          <a:ea typeface="宋体" panose="02010600030101010101" pitchFamily="2" charset="-122"/>
                          <a:cs typeface="Times New Roman" panose="02020603050405020304" pitchFamily="18" charset="0"/>
                        </a:rPr>
                        <a:t>/</a:t>
                      </a:r>
                      <a:r>
                        <a:rPr lang="zh-CN" sz="2800" b="1" kern="100" dirty="0">
                          <a:effectLst/>
                          <a:latin typeface="+mn-lt"/>
                          <a:ea typeface="宋体" panose="02010600030101010101" pitchFamily="2" charset="-122"/>
                          <a:cs typeface="Times New Roman" panose="02020603050405020304" pitchFamily="18" charset="0"/>
                        </a:rPr>
                        <a:t>芯片</a:t>
                      </a:r>
                    </a:p>
                  </a:txBody>
                  <a:tcPr marL="68580" marR="6858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DFFFF"/>
                    </a:solidFill>
                  </a:tcPr>
                </a:tc>
                <a:extLst>
                  <a:ext uri="{0D108BD9-81ED-4DB2-BD59-A6C34878D82A}">
                    <a16:rowId xmlns:a16="http://schemas.microsoft.com/office/drawing/2014/main" val="2514485585"/>
                  </a:ext>
                </a:extLst>
              </a:tr>
              <a:tr h="727374">
                <a:tc>
                  <a:txBody>
                    <a:bodyPr/>
                    <a:lstStyle/>
                    <a:p>
                      <a:pPr algn="ctr">
                        <a:spcAft>
                          <a:spcPts val="0"/>
                        </a:spcAft>
                      </a:pPr>
                      <a:r>
                        <a:rPr lang="en-US" sz="2800" b="1" kern="100" dirty="0">
                          <a:effectLst/>
                          <a:latin typeface="+mn-lt"/>
                          <a:ea typeface="宋体" panose="02010600030101010101" pitchFamily="2" charset="-122"/>
                          <a:cs typeface="Times New Roman" panose="02020603050405020304" pitchFamily="18" charset="0"/>
                        </a:rPr>
                        <a:t>IBM</a:t>
                      </a:r>
                      <a:endParaRPr lang="zh-CN" sz="2800" b="1" kern="100" dirty="0">
                        <a:effectLst/>
                        <a:latin typeface="+mn-lt"/>
                        <a:ea typeface="宋体" panose="02010600030101010101" pitchFamily="2" charset="-122"/>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800" b="1" kern="0" dirty="0">
                          <a:solidFill>
                            <a:srgbClr val="000000"/>
                          </a:solidFill>
                          <a:effectLst/>
                          <a:latin typeface="+mn-lt"/>
                          <a:ea typeface="宋体" panose="02010600030101010101" pitchFamily="2" charset="-122"/>
                          <a:cs typeface="Times New Roman" panose="02020603050405020304" pitchFamily="18" charset="0"/>
                        </a:rPr>
                        <a:t>Power 9</a:t>
                      </a:r>
                      <a:endParaRPr lang="zh-CN" sz="2800" b="1" kern="100" dirty="0">
                        <a:effectLst/>
                        <a:latin typeface="+mn-lt"/>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800" b="1" kern="100" dirty="0">
                          <a:effectLst/>
                          <a:latin typeface="+mn-lt"/>
                          <a:ea typeface="宋体" panose="02010600030101010101" pitchFamily="2" charset="-122"/>
                          <a:cs typeface="Times New Roman" panose="02020603050405020304" pitchFamily="18" charset="0"/>
                        </a:rPr>
                        <a:t>24</a:t>
                      </a:r>
                      <a:r>
                        <a:rPr lang="zh-CN" sz="2800" b="1" kern="100" dirty="0">
                          <a:effectLst/>
                          <a:latin typeface="+mn-lt"/>
                          <a:ea typeface="宋体" panose="02010600030101010101" pitchFamily="2" charset="-122"/>
                          <a:cs typeface="Times New Roman" panose="02020603050405020304" pitchFamily="18" charset="0"/>
                        </a:rPr>
                        <a:t>，</a:t>
                      </a:r>
                      <a:r>
                        <a:rPr lang="en-US" sz="2800" b="1" kern="100" dirty="0">
                          <a:effectLst/>
                          <a:latin typeface="+mn-lt"/>
                          <a:ea typeface="宋体" panose="02010600030101010101" pitchFamily="2" charset="-122"/>
                          <a:cs typeface="Times New Roman" panose="02020603050405020304" pitchFamily="18" charset="0"/>
                        </a:rPr>
                        <a:t>12</a:t>
                      </a:r>
                      <a:endParaRPr lang="zh-CN" sz="2800" b="1" kern="100" dirty="0">
                        <a:effectLst/>
                        <a:latin typeface="+mn-lt"/>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800" b="1" kern="100" dirty="0">
                          <a:effectLst/>
                          <a:latin typeface="+mn-lt"/>
                          <a:ea typeface="宋体" panose="02010600030101010101" pitchFamily="2" charset="-122"/>
                          <a:cs typeface="Times New Roman" panose="02020603050405020304" pitchFamily="18" charset="0"/>
                        </a:rPr>
                        <a:t>4</a:t>
                      </a:r>
                      <a:r>
                        <a:rPr lang="zh-CN" sz="2800" b="1" kern="100" dirty="0">
                          <a:effectLst/>
                          <a:latin typeface="+mn-lt"/>
                          <a:ea typeface="宋体" panose="02010600030101010101" pitchFamily="2" charset="-122"/>
                          <a:cs typeface="Times New Roman" panose="02020603050405020304" pitchFamily="18" charset="0"/>
                        </a:rPr>
                        <a:t>，</a:t>
                      </a:r>
                      <a:r>
                        <a:rPr lang="en-US" sz="2800" b="1" kern="100" dirty="0">
                          <a:effectLst/>
                          <a:latin typeface="+mn-lt"/>
                          <a:ea typeface="宋体" panose="02010600030101010101" pitchFamily="2" charset="-122"/>
                          <a:cs typeface="Times New Roman" panose="02020603050405020304" pitchFamily="18" charset="0"/>
                        </a:rPr>
                        <a:t>8</a:t>
                      </a:r>
                      <a:endParaRPr lang="zh-CN" sz="2800" b="1" kern="100" dirty="0">
                        <a:effectLst/>
                        <a:latin typeface="+mn-lt"/>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800" b="1" kern="100">
                          <a:effectLst/>
                          <a:latin typeface="+mn-lt"/>
                          <a:ea typeface="宋体" panose="02010600030101010101" pitchFamily="2" charset="-122"/>
                          <a:cs typeface="Times New Roman" panose="02020603050405020304" pitchFamily="18" charset="0"/>
                        </a:rPr>
                        <a:t>96</a:t>
                      </a:r>
                      <a:endParaRPr lang="zh-CN" sz="2800" b="1" kern="100">
                        <a:effectLst/>
                        <a:latin typeface="+mn-lt"/>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676573429"/>
                  </a:ext>
                </a:extLst>
              </a:tr>
              <a:tr h="727374">
                <a:tc>
                  <a:txBody>
                    <a:bodyPr/>
                    <a:lstStyle/>
                    <a:p>
                      <a:pPr algn="ctr">
                        <a:spcAft>
                          <a:spcPts val="0"/>
                        </a:spcAft>
                      </a:pPr>
                      <a:r>
                        <a:rPr lang="en-US" sz="2800" b="1" kern="100">
                          <a:effectLst/>
                          <a:latin typeface="+mn-lt"/>
                          <a:ea typeface="宋体" panose="02010600030101010101" pitchFamily="2" charset="-122"/>
                          <a:cs typeface="Times New Roman" panose="02020603050405020304" pitchFamily="18" charset="0"/>
                        </a:rPr>
                        <a:t>Intel</a:t>
                      </a:r>
                      <a:endParaRPr lang="zh-CN" sz="2800" b="1" kern="100">
                        <a:effectLst/>
                        <a:latin typeface="+mn-lt"/>
                        <a:ea typeface="宋体" panose="02010600030101010101" pitchFamily="2" charset="-122"/>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800" b="1" kern="0" dirty="0">
                          <a:solidFill>
                            <a:srgbClr val="000000"/>
                          </a:solidFill>
                          <a:effectLst/>
                          <a:latin typeface="+mn-lt"/>
                          <a:ea typeface="宋体" panose="02010600030101010101" pitchFamily="2" charset="-122"/>
                          <a:cs typeface="Times New Roman" panose="02020603050405020304" pitchFamily="18" charset="0"/>
                        </a:rPr>
                        <a:t>Core i9-7980XE </a:t>
                      </a:r>
                      <a:r>
                        <a:rPr lang="zh-CN" sz="2800" b="1" kern="0" dirty="0">
                          <a:solidFill>
                            <a:srgbClr val="000000"/>
                          </a:solidFill>
                          <a:effectLst/>
                          <a:latin typeface="+mn-lt"/>
                          <a:ea typeface="宋体" panose="02010600030101010101" pitchFamily="2" charset="-122"/>
                          <a:cs typeface="Times New Roman" panose="02020603050405020304" pitchFamily="18" charset="0"/>
                        </a:rPr>
                        <a:t>至尊版</a:t>
                      </a:r>
                      <a:endParaRPr lang="zh-CN" sz="2800" b="1" kern="100" dirty="0">
                        <a:effectLst/>
                        <a:latin typeface="+mn-lt"/>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800" b="1" kern="100" dirty="0">
                          <a:effectLst/>
                          <a:latin typeface="+mn-lt"/>
                          <a:ea typeface="宋体" panose="02010600030101010101" pitchFamily="2" charset="-122"/>
                          <a:cs typeface="Times New Roman" panose="02020603050405020304" pitchFamily="18" charset="0"/>
                        </a:rPr>
                        <a:t>18</a:t>
                      </a:r>
                      <a:endParaRPr lang="zh-CN" sz="2800" b="1" kern="100" dirty="0">
                        <a:effectLst/>
                        <a:latin typeface="+mn-lt"/>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800" b="1" kern="100" dirty="0">
                          <a:effectLst/>
                          <a:latin typeface="+mn-lt"/>
                          <a:ea typeface="宋体" panose="02010600030101010101" pitchFamily="2" charset="-122"/>
                          <a:cs typeface="Times New Roman" panose="02020603050405020304" pitchFamily="18" charset="0"/>
                        </a:rPr>
                        <a:t>2</a:t>
                      </a:r>
                      <a:endParaRPr lang="zh-CN" sz="2800" b="1" kern="100" dirty="0">
                        <a:effectLst/>
                        <a:latin typeface="+mn-lt"/>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800" b="1" kern="100" dirty="0">
                          <a:effectLst/>
                          <a:latin typeface="+mn-lt"/>
                          <a:ea typeface="宋体" panose="02010600030101010101" pitchFamily="2" charset="-122"/>
                          <a:cs typeface="Times New Roman" panose="02020603050405020304" pitchFamily="18" charset="0"/>
                        </a:rPr>
                        <a:t>36</a:t>
                      </a:r>
                      <a:endParaRPr lang="zh-CN" sz="2800" b="1" kern="100" dirty="0">
                        <a:effectLst/>
                        <a:latin typeface="+mn-lt"/>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3148531982"/>
                  </a:ext>
                </a:extLst>
              </a:tr>
              <a:tr h="727374">
                <a:tc>
                  <a:txBody>
                    <a:bodyPr/>
                    <a:lstStyle/>
                    <a:p>
                      <a:pPr algn="ctr">
                        <a:spcAft>
                          <a:spcPts val="0"/>
                        </a:spcAft>
                      </a:pPr>
                      <a:r>
                        <a:rPr lang="en-US" sz="2800" b="1" kern="100">
                          <a:effectLst/>
                          <a:latin typeface="+mn-lt"/>
                          <a:ea typeface="宋体" panose="02010600030101010101" pitchFamily="2" charset="-122"/>
                          <a:cs typeface="Times New Roman" panose="02020603050405020304" pitchFamily="18" charset="0"/>
                        </a:rPr>
                        <a:t>AMD</a:t>
                      </a:r>
                      <a:endParaRPr lang="zh-CN" sz="2800" b="1" kern="100">
                        <a:effectLst/>
                        <a:latin typeface="+mn-lt"/>
                        <a:ea typeface="宋体" panose="02010600030101010101" pitchFamily="2" charset="-122"/>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99"/>
                    </a:solidFill>
                  </a:tcPr>
                </a:tc>
                <a:tc>
                  <a:txBody>
                    <a:bodyPr/>
                    <a:lstStyle/>
                    <a:p>
                      <a:pPr algn="ctr">
                        <a:spcAft>
                          <a:spcPts val="0"/>
                        </a:spcAft>
                      </a:pPr>
                      <a:r>
                        <a:rPr lang="zh-CN" sz="2800" b="1" kern="0">
                          <a:solidFill>
                            <a:srgbClr val="000000"/>
                          </a:solidFill>
                          <a:effectLst/>
                          <a:latin typeface="+mn-lt"/>
                          <a:ea typeface="宋体" panose="02010600030101010101" pitchFamily="2" charset="-122"/>
                          <a:cs typeface="Times New Roman" panose="02020603050405020304" pitchFamily="18" charset="0"/>
                        </a:rPr>
                        <a:t>锐龙</a:t>
                      </a:r>
                      <a:r>
                        <a:rPr lang="en-US" sz="2800" b="1" kern="0">
                          <a:solidFill>
                            <a:srgbClr val="000000"/>
                          </a:solidFill>
                          <a:effectLst/>
                          <a:latin typeface="+mn-lt"/>
                          <a:ea typeface="宋体" panose="02010600030101010101" pitchFamily="2" charset="-122"/>
                          <a:cs typeface="Times New Roman" panose="02020603050405020304" pitchFamily="18" charset="0"/>
                        </a:rPr>
                        <a:t> Threadripper</a:t>
                      </a:r>
                      <a:endParaRPr lang="zh-CN" sz="2800" b="1" kern="100">
                        <a:effectLst/>
                        <a:latin typeface="+mn-lt"/>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99"/>
                    </a:solidFill>
                  </a:tcPr>
                </a:tc>
                <a:tc>
                  <a:txBody>
                    <a:bodyPr/>
                    <a:lstStyle/>
                    <a:p>
                      <a:pPr algn="ctr">
                        <a:spcAft>
                          <a:spcPts val="0"/>
                        </a:spcAft>
                      </a:pPr>
                      <a:r>
                        <a:rPr lang="en-US" sz="2800" b="1" kern="100">
                          <a:effectLst/>
                          <a:latin typeface="+mn-lt"/>
                          <a:ea typeface="宋体" panose="02010600030101010101" pitchFamily="2" charset="-122"/>
                          <a:cs typeface="Times New Roman" panose="02020603050405020304" pitchFamily="18" charset="0"/>
                        </a:rPr>
                        <a:t>32</a:t>
                      </a:r>
                      <a:endParaRPr lang="zh-CN" sz="2800" b="1" kern="100">
                        <a:effectLst/>
                        <a:latin typeface="+mn-lt"/>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99"/>
                    </a:solidFill>
                  </a:tcPr>
                </a:tc>
                <a:tc>
                  <a:txBody>
                    <a:bodyPr/>
                    <a:lstStyle/>
                    <a:p>
                      <a:pPr algn="ctr">
                        <a:spcAft>
                          <a:spcPts val="0"/>
                        </a:spcAft>
                      </a:pPr>
                      <a:r>
                        <a:rPr lang="en-US" sz="2800" b="1" kern="100" dirty="0">
                          <a:effectLst/>
                          <a:latin typeface="+mn-lt"/>
                          <a:ea typeface="宋体" panose="02010600030101010101" pitchFamily="2" charset="-122"/>
                          <a:cs typeface="Times New Roman" panose="02020603050405020304" pitchFamily="18" charset="0"/>
                        </a:rPr>
                        <a:t>2</a:t>
                      </a:r>
                      <a:endParaRPr lang="zh-CN" sz="2800" b="1" kern="100" dirty="0">
                        <a:effectLst/>
                        <a:latin typeface="+mn-lt"/>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99"/>
                    </a:solidFill>
                  </a:tcPr>
                </a:tc>
                <a:tc>
                  <a:txBody>
                    <a:bodyPr/>
                    <a:lstStyle/>
                    <a:p>
                      <a:pPr algn="ctr">
                        <a:spcAft>
                          <a:spcPts val="0"/>
                        </a:spcAft>
                      </a:pPr>
                      <a:r>
                        <a:rPr lang="en-US" sz="2800" b="1" kern="100" dirty="0">
                          <a:effectLst/>
                          <a:latin typeface="+mn-lt"/>
                          <a:ea typeface="宋体" panose="02010600030101010101" pitchFamily="2" charset="-122"/>
                          <a:cs typeface="Times New Roman" panose="02020603050405020304" pitchFamily="18" charset="0"/>
                        </a:rPr>
                        <a:t>64</a:t>
                      </a:r>
                      <a:endParaRPr lang="zh-CN" sz="2800" b="1" kern="100" dirty="0">
                        <a:effectLst/>
                        <a:latin typeface="+mn-lt"/>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99"/>
                    </a:solidFill>
                  </a:tcPr>
                </a:tc>
                <a:extLst>
                  <a:ext uri="{0D108BD9-81ED-4DB2-BD59-A6C34878D82A}">
                    <a16:rowId xmlns:a16="http://schemas.microsoft.com/office/drawing/2014/main" val="3907192394"/>
                  </a:ext>
                </a:extLst>
              </a:tr>
            </a:tbl>
          </a:graphicData>
        </a:graphic>
      </p:graphicFrame>
    </p:spTree>
  </p:cSld>
  <p:clrMapOvr>
    <a:masterClrMapping/>
  </p:clrMapOvr>
  <p:transition spd="me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34" name="Rectangle 2"/>
          <p:cNvSpPr>
            <a:spLocks noGrp="1" noChangeArrowheads="1"/>
          </p:cNvSpPr>
          <p:nvPr>
            <p:ph type="subTitle" idx="1"/>
          </p:nvPr>
        </p:nvSpPr>
        <p:spPr>
          <a:xfrm>
            <a:off x="395288" y="1700213"/>
            <a:ext cx="8604250" cy="2592387"/>
          </a:xfrm>
          <a:noFill/>
          <a:ln/>
        </p:spPr>
        <p:txBody>
          <a:bodyPr anchor="ctr"/>
          <a:lstStyle/>
          <a:p>
            <a:pPr>
              <a:spcBef>
                <a:spcPct val="10000"/>
              </a:spcBef>
              <a:buClrTx/>
              <a:buFont typeface="Arial" charset="0"/>
              <a:buNone/>
            </a:pPr>
            <a:r>
              <a:rPr lang="zh-CN" altLang="en-US" b="0" dirty="0">
                <a:solidFill>
                  <a:srgbClr val="FFFFFF"/>
                </a:solidFill>
                <a:latin typeface="黑体" panose="02010609060101010101" pitchFamily="49" charset="-122"/>
                <a:ea typeface="黑体" panose="02010609060101010101" pitchFamily="49" charset="-122"/>
              </a:rPr>
              <a:t>计算机</a:t>
            </a:r>
            <a:r>
              <a:rPr lang="zh-CN" altLang="en-US" b="0" dirty="0">
                <a:solidFill>
                  <a:srgbClr val="FFCC00"/>
                </a:solidFill>
                <a:latin typeface="黑体" panose="02010609060101010101" pitchFamily="49" charset="-122"/>
                <a:ea typeface="黑体" panose="02010609060101010101" pitchFamily="49" charset="-122"/>
              </a:rPr>
              <a:t>组成</a:t>
            </a:r>
            <a:r>
              <a:rPr lang="zh-CN" altLang="en-US" b="0" dirty="0">
                <a:solidFill>
                  <a:srgbClr val="FFFFFF"/>
                </a:solidFill>
                <a:latin typeface="黑体" panose="02010609060101010101" pitchFamily="49" charset="-122"/>
                <a:ea typeface="黑体" panose="02010609060101010101" pitchFamily="49" charset="-122"/>
              </a:rPr>
              <a:t>与</a:t>
            </a:r>
            <a:r>
              <a:rPr lang="zh-CN" altLang="en-US" b="0" dirty="0">
                <a:solidFill>
                  <a:srgbClr val="FFCC00"/>
                </a:solidFill>
                <a:latin typeface="黑体" panose="02010609060101010101" pitchFamily="49" charset="-122"/>
                <a:ea typeface="黑体" panose="02010609060101010101" pitchFamily="49" charset="-122"/>
              </a:rPr>
              <a:t>系统结构</a:t>
            </a:r>
            <a:endParaRPr lang="zh-CN" altLang="en-US" b="0" dirty="0">
              <a:solidFill>
                <a:srgbClr val="FFFFFF"/>
              </a:solidFill>
              <a:latin typeface="黑体" panose="02010609060101010101" pitchFamily="49" charset="-122"/>
              <a:ea typeface="黑体" panose="02010609060101010101" pitchFamily="49" charset="-122"/>
            </a:endParaRPr>
          </a:p>
          <a:p>
            <a:pPr>
              <a:spcBef>
                <a:spcPct val="10000"/>
              </a:spcBef>
              <a:buClrTx/>
              <a:buFont typeface="Arial" charset="0"/>
              <a:buNone/>
            </a:pPr>
            <a:r>
              <a:rPr lang="zh-CN" altLang="en-US" sz="3900" b="0" dirty="0">
                <a:solidFill>
                  <a:srgbClr val="FFFFFF"/>
                </a:solidFill>
                <a:latin typeface="Arial" charset="0"/>
                <a:ea typeface="黑体" pitchFamily="2" charset="-122"/>
              </a:rPr>
              <a:t>第</a:t>
            </a:r>
            <a:r>
              <a:rPr lang="en-US" altLang="zh-CN" sz="7200" b="0" dirty="0">
                <a:solidFill>
                  <a:srgbClr val="FFFFFF"/>
                </a:solidFill>
                <a:latin typeface="Arial" charset="0"/>
                <a:ea typeface="黑体" pitchFamily="2" charset="-122"/>
              </a:rPr>
              <a:t>6</a:t>
            </a:r>
            <a:r>
              <a:rPr lang="zh-CN" altLang="en-US" sz="3900" b="0" dirty="0">
                <a:solidFill>
                  <a:srgbClr val="FFFFFF"/>
                </a:solidFill>
                <a:latin typeface="Arial" charset="0"/>
                <a:ea typeface="黑体" pitchFamily="2" charset="-122"/>
              </a:rPr>
              <a:t>章  中央处理器</a:t>
            </a:r>
            <a:r>
              <a:rPr lang="en-US" altLang="zh-CN" sz="3900" b="0" dirty="0">
                <a:solidFill>
                  <a:srgbClr val="FFFFFF"/>
                </a:solidFill>
                <a:latin typeface="宋体" pitchFamily="2" charset="-122"/>
                <a:ea typeface="宋体" pitchFamily="2" charset="-122"/>
              </a:rPr>
              <a:t>(</a:t>
            </a:r>
            <a:r>
              <a:rPr lang="en-US" altLang="zh-CN" sz="3900" b="0" dirty="0">
                <a:solidFill>
                  <a:srgbClr val="FFFFFF"/>
                </a:solidFill>
                <a:latin typeface="Arial" charset="0"/>
                <a:ea typeface="黑体" pitchFamily="2" charset="-122"/>
              </a:rPr>
              <a:t>CPU</a:t>
            </a:r>
            <a:r>
              <a:rPr lang="en-US" altLang="zh-CN" sz="3900" b="0" dirty="0">
                <a:solidFill>
                  <a:srgbClr val="FFFFFF"/>
                </a:solidFill>
                <a:latin typeface="宋体" pitchFamily="2" charset="-122"/>
                <a:ea typeface="宋体" pitchFamily="2" charset="-122"/>
              </a:rPr>
              <a:t>)</a:t>
            </a:r>
            <a:endParaRPr lang="zh-CN" altLang="en-US" sz="3900" b="0" dirty="0">
              <a:solidFill>
                <a:srgbClr val="FFFFFF"/>
              </a:solidFill>
              <a:latin typeface="宋体" pitchFamily="2" charset="-122"/>
              <a:ea typeface="宋体" pitchFamily="2" charset="-122"/>
            </a:endParaRPr>
          </a:p>
        </p:txBody>
      </p:sp>
      <p:sp>
        <p:nvSpPr>
          <p:cNvPr id="1221635" name="Rectangle 3"/>
          <p:cNvSpPr>
            <a:spLocks noChangeArrowheads="1"/>
          </p:cNvSpPr>
          <p:nvPr/>
        </p:nvSpPr>
        <p:spPr bwMode="auto">
          <a:xfrm>
            <a:off x="3995936" y="4579938"/>
            <a:ext cx="4680520" cy="720725"/>
          </a:xfrm>
          <a:prstGeom prst="rect">
            <a:avLst/>
          </a:prstGeom>
          <a:noFill/>
          <a:ln w="9525">
            <a:noFill/>
            <a:miter lim="800000"/>
            <a:headEnd/>
            <a:tailEnd/>
          </a:ln>
          <a:effectLst/>
        </p:spPr>
        <p:txBody>
          <a:bodyPr/>
          <a:lstStyle/>
          <a:p>
            <a:pPr algn="r">
              <a:spcBef>
                <a:spcPct val="20000"/>
              </a:spcBef>
              <a:buClr>
                <a:schemeClr val="bg2"/>
              </a:buClr>
              <a:buSzPct val="75000"/>
              <a:buFont typeface="Wingdings" pitchFamily="2" charset="2"/>
              <a:buNone/>
            </a:pPr>
            <a:r>
              <a:rPr lang="en-US" altLang="zh-CN" sz="4000" b="0" dirty="0">
                <a:ea typeface="楷体" panose="02010609060101010101" pitchFamily="49" charset="-122"/>
              </a:rPr>
              <a:t>6.6  CPU</a:t>
            </a:r>
            <a:r>
              <a:rPr lang="zh-CN" altLang="en-US" sz="4000" b="0" dirty="0">
                <a:ea typeface="楷体" panose="02010609060101010101" pitchFamily="49" charset="-122"/>
              </a:rPr>
              <a:t>实例</a:t>
            </a:r>
            <a:endParaRPr lang="zh-CN" altLang="en-US" sz="4000" b="0" dirty="0">
              <a:solidFill>
                <a:srgbClr val="CC0000"/>
              </a:solidFill>
              <a:ea typeface="楷体" panose="02010609060101010101" pitchFamily="49" charset="-122"/>
            </a:endParaRPr>
          </a:p>
        </p:txBody>
      </p:sp>
      <p:sp>
        <p:nvSpPr>
          <p:cNvPr id="4" name="动作按钮: 前进或下一项 3">
            <a:hlinkClick r:id="rId2" action="ppaction://hlinksldjump" highlightClick="1"/>
            <a:extLst>
              <a:ext uri="{FF2B5EF4-FFF2-40B4-BE49-F238E27FC236}">
                <a16:creationId xmlns:a16="http://schemas.microsoft.com/office/drawing/2014/main" id="{D0BE6DC3-2144-43C4-8329-4AFA77516405}"/>
              </a:ext>
            </a:extLst>
          </p:cNvPr>
          <p:cNvSpPr/>
          <p:nvPr/>
        </p:nvSpPr>
        <p:spPr bwMode="auto">
          <a:xfrm>
            <a:off x="8100392" y="5877272"/>
            <a:ext cx="864221" cy="546671"/>
          </a:xfrm>
          <a:prstGeom prst="actionButtonForwardNext">
            <a:avLst/>
          </a:prstGeom>
          <a:solidFill>
            <a:srgbClr val="FFCCFF"/>
          </a:solidFill>
          <a:ln>
            <a:solidFill>
              <a:srgbClr val="CC0099"/>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221634">
                                            <p:txEl>
                                              <p:pRg st="0" end="0"/>
                                            </p:txEl>
                                          </p:spTgt>
                                        </p:tgtEl>
                                        <p:attrNameLst>
                                          <p:attrName>style.visibility</p:attrName>
                                        </p:attrNameLst>
                                      </p:cBhvr>
                                      <p:to>
                                        <p:strVal val="visible"/>
                                      </p:to>
                                    </p:set>
                                    <p:anim calcmode="lin" valueType="num">
                                      <p:cBhvr>
                                        <p:cTn id="7" dur="500" fill="hold"/>
                                        <p:tgtEl>
                                          <p:spTgt spid="1221634">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221634">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221634">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221634">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221634">
                                            <p:txEl>
                                              <p:pRg st="1" end="1"/>
                                            </p:txEl>
                                          </p:spTgt>
                                        </p:tgtEl>
                                        <p:attrNameLst>
                                          <p:attrName>style.visibility</p:attrName>
                                        </p:attrNameLst>
                                      </p:cBhvr>
                                      <p:to>
                                        <p:strVal val="visible"/>
                                      </p:to>
                                    </p:set>
                                    <p:anim calcmode="lin" valueType="num">
                                      <p:cBhvr additive="base">
                                        <p:cTn id="14" dur="500" fill="hold"/>
                                        <p:tgtEl>
                                          <p:spTgt spid="1221634">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221634">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4" fill="hold" nodeType="afterEffect">
                                  <p:stCondLst>
                                    <p:cond delay="0"/>
                                  </p:stCondLst>
                                  <p:childTnLst>
                                    <p:set>
                                      <p:cBhvr>
                                        <p:cTn id="18" dur="1" fill="hold">
                                          <p:stCondLst>
                                            <p:cond delay="0"/>
                                          </p:stCondLst>
                                        </p:cTn>
                                        <p:tgtEl>
                                          <p:spTgt spid="1221635">
                                            <p:txEl>
                                              <p:pRg st="0" end="0"/>
                                            </p:txEl>
                                          </p:spTgt>
                                        </p:tgtEl>
                                        <p:attrNameLst>
                                          <p:attrName>style.visibility</p:attrName>
                                        </p:attrNameLst>
                                      </p:cBhvr>
                                      <p:to>
                                        <p:strVal val="visible"/>
                                      </p:to>
                                    </p:set>
                                    <p:anim calcmode="lin" valueType="num">
                                      <p:cBhvr additive="base">
                                        <p:cTn id="19" dur="500" fill="hold"/>
                                        <p:tgtEl>
                                          <p:spTgt spid="122163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163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EACD76E4-90D4-4E1C-AAE5-0C87C43F50DB}" type="slidenum">
              <a:rPr lang="zh-CN" altLang="en-US"/>
              <a:pPr/>
              <a:t>159</a:t>
            </a:fld>
            <a:endParaRPr lang="en-US" altLang="zh-CN"/>
          </a:p>
        </p:txBody>
      </p:sp>
      <p:sp>
        <p:nvSpPr>
          <p:cNvPr id="1222658" name="Rectangle 2"/>
          <p:cNvSpPr>
            <a:spLocks noGrp="1" noChangeArrowheads="1"/>
          </p:cNvSpPr>
          <p:nvPr>
            <p:ph type="title"/>
          </p:nvPr>
        </p:nvSpPr>
        <p:spPr/>
        <p:txBody>
          <a:bodyPr/>
          <a:lstStyle/>
          <a:p>
            <a:r>
              <a:rPr lang="en-US" altLang="zh-CN" dirty="0"/>
              <a:t>6.6 </a:t>
            </a:r>
            <a:r>
              <a:rPr lang="zh-CN" altLang="en-US" dirty="0"/>
              <a:t> </a:t>
            </a:r>
            <a:r>
              <a:rPr lang="en-US" altLang="zh-CN" sz="2800" dirty="0"/>
              <a:t>CPU </a:t>
            </a:r>
            <a:r>
              <a:rPr lang="zh-CN" altLang="en-US" sz="2800" dirty="0"/>
              <a:t>实例</a:t>
            </a:r>
          </a:p>
        </p:txBody>
      </p:sp>
      <p:sp>
        <p:nvSpPr>
          <p:cNvPr id="1222659" name="Rectangle 3"/>
          <p:cNvSpPr>
            <a:spLocks noGrp="1" noChangeArrowheads="1"/>
          </p:cNvSpPr>
          <p:nvPr>
            <p:ph type="body" idx="1"/>
          </p:nvPr>
        </p:nvSpPr>
        <p:spPr>
          <a:xfrm>
            <a:off x="539552" y="1052513"/>
            <a:ext cx="8442324" cy="5040312"/>
          </a:xfrm>
        </p:spPr>
        <p:txBody>
          <a:bodyPr/>
          <a:lstStyle/>
          <a:p>
            <a:pPr marL="444500" indent="-444500"/>
            <a:r>
              <a:rPr lang="zh-CN" altLang="en-US" dirty="0"/>
              <a:t>决定</a:t>
            </a:r>
            <a:r>
              <a:rPr lang="en-US" altLang="zh-CN" dirty="0"/>
              <a:t>CPU</a:t>
            </a:r>
            <a:r>
              <a:rPr lang="zh-CN" altLang="en-US" dirty="0"/>
              <a:t>整体性能的关键已经不仅仅是主频、</a:t>
            </a:r>
            <a:br>
              <a:rPr lang="en-US" altLang="zh-CN" dirty="0"/>
            </a:br>
            <a:r>
              <a:rPr lang="zh-CN" altLang="en-US" dirty="0"/>
              <a:t>缓存技术，而是核心架构</a:t>
            </a:r>
          </a:p>
          <a:p>
            <a:pPr marL="444500" indent="-444500"/>
            <a:r>
              <a:rPr lang="en-US" altLang="zh-CN" dirty="0"/>
              <a:t>CISC</a:t>
            </a:r>
            <a:r>
              <a:rPr lang="zh-CN" altLang="en-US" dirty="0"/>
              <a:t>、</a:t>
            </a:r>
            <a:r>
              <a:rPr lang="en-US" altLang="zh-CN" dirty="0"/>
              <a:t>RISC</a:t>
            </a:r>
          </a:p>
          <a:p>
            <a:pPr marL="444500" indent="-444500"/>
            <a:r>
              <a:rPr lang="zh-CN" altLang="en-US" dirty="0"/>
              <a:t>硬布线控制与微码控制的结合 </a:t>
            </a:r>
            <a:r>
              <a:rPr lang="zh-CN" altLang="en-US" dirty="0">
                <a:latin typeface="宋体" pitchFamily="2" charset="-122"/>
                <a:ea typeface="宋体" pitchFamily="2" charset="-122"/>
              </a:rPr>
              <a:t>→</a:t>
            </a:r>
            <a:br>
              <a:rPr lang="zh-CN" altLang="en-US" dirty="0"/>
            </a:br>
            <a:r>
              <a:rPr lang="zh-CN" altLang="en-US" dirty="0"/>
              <a:t>允许</a:t>
            </a:r>
            <a:r>
              <a:rPr lang="en-US" altLang="zh-CN" dirty="0"/>
              <a:t>CPU</a:t>
            </a:r>
            <a:r>
              <a:rPr lang="zh-CN" altLang="en-US" dirty="0"/>
              <a:t>以高速执行简单的、使用频度高的指令，并产生低的、非常具有竞争力的</a:t>
            </a:r>
            <a:r>
              <a:rPr lang="en-US" altLang="zh-CN" dirty="0"/>
              <a:t>CPI </a:t>
            </a:r>
          </a:p>
          <a:p>
            <a:pPr marL="444500" indent="-444500"/>
            <a:endParaRPr lang="zh-CN" altLang="en-US" dirty="0"/>
          </a:p>
          <a:p>
            <a:pPr marL="444500" indent="-444500">
              <a:buSzPct val="120000"/>
              <a:buFont typeface="Wingdings" pitchFamily="2" charset="2"/>
              <a:buChar char="F"/>
            </a:pPr>
            <a:r>
              <a:rPr lang="en-US" altLang="zh-CN" dirty="0"/>
              <a:t>Intel</a:t>
            </a:r>
          </a:p>
          <a:p>
            <a:pPr marL="444500" indent="-444500">
              <a:buSzPct val="120000"/>
              <a:buFont typeface="Wingdings" pitchFamily="2" charset="2"/>
              <a:buChar char="F"/>
            </a:pPr>
            <a:r>
              <a:rPr lang="en-US" altLang="zh-CN" dirty="0"/>
              <a:t>MIPS</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p:cNvSpPr>
            <a:spLocks noGrp="1"/>
          </p:cNvSpPr>
          <p:nvPr>
            <p:ph type="sldNum" sz="quarter" idx="11"/>
          </p:nvPr>
        </p:nvSpPr>
        <p:spPr/>
        <p:txBody>
          <a:bodyPr/>
          <a:lstStyle/>
          <a:p>
            <a:fld id="{0DBF1116-9C3D-4621-BA2E-E48F9CF99C94}" type="slidenum">
              <a:rPr lang="zh-CN" altLang="en-US"/>
              <a:pPr/>
              <a:t>16</a:t>
            </a:fld>
            <a:endParaRPr lang="en-US" altLang="zh-CN"/>
          </a:p>
        </p:txBody>
      </p:sp>
      <p:sp>
        <p:nvSpPr>
          <p:cNvPr id="1102850" name="Rectangle 2"/>
          <p:cNvSpPr>
            <a:spLocks noGrp="1" noChangeArrowheads="1"/>
          </p:cNvSpPr>
          <p:nvPr>
            <p:ph type="title"/>
          </p:nvPr>
        </p:nvSpPr>
        <p:spPr/>
        <p:txBody>
          <a:bodyPr/>
          <a:lstStyle/>
          <a:p>
            <a:r>
              <a:rPr lang="en-US" altLang="zh-CN" dirty="0"/>
              <a:t>6.1.4  </a:t>
            </a:r>
            <a:r>
              <a:rPr lang="zh-CN" altLang="en-US" dirty="0"/>
              <a:t>微操作      </a:t>
            </a:r>
            <a:r>
              <a:rPr lang="zh-CN" altLang="en-US" sz="2800" dirty="0">
                <a:solidFill>
                  <a:srgbClr val="008000"/>
                </a:solidFill>
                <a:ea typeface="黑体" pitchFamily="2" charset="-122"/>
              </a:rPr>
              <a:t>一、微操作与微命令</a:t>
            </a:r>
            <a:endParaRPr lang="en-US" altLang="zh-CN" sz="3200" dirty="0">
              <a:solidFill>
                <a:srgbClr val="008000"/>
              </a:solidFill>
              <a:ea typeface="黑体" pitchFamily="2" charset="-122"/>
            </a:endParaRPr>
          </a:p>
        </p:txBody>
      </p:sp>
      <p:sp>
        <p:nvSpPr>
          <p:cNvPr id="1102851" name="Rectangle 3"/>
          <p:cNvSpPr>
            <a:spLocks noGrp="1" noChangeArrowheads="1"/>
          </p:cNvSpPr>
          <p:nvPr>
            <p:ph type="body" idx="1"/>
          </p:nvPr>
        </p:nvSpPr>
        <p:spPr>
          <a:xfrm>
            <a:off x="457200" y="692150"/>
            <a:ext cx="8578850" cy="6049963"/>
          </a:xfrm>
        </p:spPr>
        <p:txBody>
          <a:bodyPr/>
          <a:lstStyle/>
          <a:p>
            <a:pPr>
              <a:spcBef>
                <a:spcPct val="10000"/>
              </a:spcBef>
            </a:pPr>
            <a:r>
              <a:rPr lang="zh-CN" altLang="en-US" dirty="0">
                <a:solidFill>
                  <a:srgbClr val="CC0099"/>
                </a:solidFill>
              </a:rPr>
              <a:t>微操作</a:t>
            </a:r>
            <a:r>
              <a:rPr lang="zh-CN" altLang="en-US" dirty="0"/>
              <a:t>：处理器（</a:t>
            </a:r>
            <a:r>
              <a:rPr lang="en-US" altLang="zh-CN" dirty="0"/>
              <a:t>CPU</a:t>
            </a:r>
            <a:r>
              <a:rPr lang="zh-CN" altLang="en-US" dirty="0"/>
              <a:t>）的基本或原子操作。</a:t>
            </a:r>
          </a:p>
          <a:p>
            <a:pPr lvl="1">
              <a:spcBef>
                <a:spcPct val="10000"/>
              </a:spcBef>
            </a:pPr>
            <a:r>
              <a:rPr lang="en-US" altLang="zh-CN" sz="2400" dirty="0"/>
              <a:t>CPU</a:t>
            </a:r>
            <a:r>
              <a:rPr lang="zh-CN" altLang="en-US" sz="2400" dirty="0"/>
              <a:t>可以实现的、不可分解的操作动作</a:t>
            </a:r>
          </a:p>
          <a:p>
            <a:pPr lvl="1">
              <a:spcBef>
                <a:spcPct val="10000"/>
              </a:spcBef>
            </a:pPr>
            <a:r>
              <a:rPr lang="zh-CN" altLang="en-US" sz="2400" dirty="0"/>
              <a:t>以含有一个寄存器传递（移进、移出）操作为标志</a:t>
            </a:r>
          </a:p>
          <a:p>
            <a:pPr>
              <a:spcBef>
                <a:spcPct val="10000"/>
              </a:spcBef>
            </a:pPr>
            <a:r>
              <a:rPr lang="zh-CN" altLang="en-US" dirty="0"/>
              <a:t>每一个</a:t>
            </a:r>
            <a:r>
              <a:rPr lang="zh-CN" altLang="en-US" dirty="0">
                <a:solidFill>
                  <a:srgbClr val="CC0099"/>
                </a:solidFill>
              </a:rPr>
              <a:t>微操作</a:t>
            </a:r>
            <a:r>
              <a:rPr lang="zh-CN" altLang="en-US" dirty="0"/>
              <a:t>是通过</a:t>
            </a:r>
            <a:r>
              <a:rPr lang="zh-CN" altLang="en-US" dirty="0">
                <a:solidFill>
                  <a:srgbClr val="009900"/>
                </a:solidFill>
              </a:rPr>
              <a:t>控制器</a:t>
            </a:r>
            <a:r>
              <a:rPr lang="zh-CN" altLang="en-US" dirty="0"/>
              <a:t>将</a:t>
            </a:r>
            <a:r>
              <a:rPr lang="zh-CN" altLang="en-US" dirty="0">
                <a:solidFill>
                  <a:srgbClr val="0000FF"/>
                </a:solidFill>
              </a:rPr>
              <a:t>控制信号</a:t>
            </a:r>
            <a:r>
              <a:rPr lang="zh-CN" altLang="en-US" dirty="0"/>
              <a:t>发送到相关部件上引起</a:t>
            </a:r>
            <a:r>
              <a:rPr lang="zh-CN" altLang="en-US" dirty="0">
                <a:solidFill>
                  <a:srgbClr val="0000FF"/>
                </a:solidFill>
              </a:rPr>
              <a:t>部件动作</a:t>
            </a:r>
            <a:r>
              <a:rPr lang="zh-CN" altLang="en-US" dirty="0"/>
              <a:t>而完成的。</a:t>
            </a:r>
          </a:p>
          <a:p>
            <a:pPr lvl="1">
              <a:spcBef>
                <a:spcPct val="10000"/>
              </a:spcBef>
            </a:pPr>
            <a:r>
              <a:rPr lang="zh-CN" altLang="en-US" sz="2400" dirty="0"/>
              <a:t>这些控制微操作完成的</a:t>
            </a:r>
            <a:r>
              <a:rPr lang="zh-CN" altLang="en-US" sz="2400" dirty="0">
                <a:solidFill>
                  <a:srgbClr val="0000FF"/>
                </a:solidFill>
              </a:rPr>
              <a:t>控制信号</a:t>
            </a:r>
            <a:r>
              <a:rPr lang="zh-CN" altLang="en-US" sz="2400" dirty="0"/>
              <a:t>称为</a:t>
            </a:r>
            <a:r>
              <a:rPr lang="zh-CN" altLang="en-US" dirty="0">
                <a:solidFill>
                  <a:srgbClr val="CC0000"/>
                </a:solidFill>
              </a:rPr>
              <a:t>微命令</a:t>
            </a:r>
          </a:p>
          <a:p>
            <a:pPr lvl="1">
              <a:spcBef>
                <a:spcPct val="10000"/>
              </a:spcBef>
            </a:pPr>
            <a:r>
              <a:rPr lang="zh-CN" altLang="en-US" dirty="0">
                <a:solidFill>
                  <a:srgbClr val="CC0000"/>
                </a:solidFill>
              </a:rPr>
              <a:t>微命令</a:t>
            </a:r>
            <a:r>
              <a:rPr lang="zh-CN" altLang="en-US" sz="2400" dirty="0"/>
              <a:t>是由</a:t>
            </a:r>
            <a:r>
              <a:rPr lang="zh-CN" altLang="en-US" dirty="0">
                <a:solidFill>
                  <a:srgbClr val="009900"/>
                </a:solidFill>
              </a:rPr>
              <a:t>控制器</a:t>
            </a:r>
            <a:r>
              <a:rPr lang="zh-CN" altLang="en-US" sz="2400" dirty="0"/>
              <a:t>产生的</a:t>
            </a:r>
          </a:p>
          <a:p>
            <a:pPr>
              <a:spcBef>
                <a:spcPct val="10000"/>
              </a:spcBef>
            </a:pPr>
            <a:endParaRPr lang="zh-CN" altLang="en-US" dirty="0"/>
          </a:p>
          <a:p>
            <a:pPr>
              <a:spcBef>
                <a:spcPct val="10000"/>
              </a:spcBef>
              <a:buFont typeface="Wingdings" pitchFamily="2" charset="2"/>
              <a:buNone/>
            </a:pPr>
            <a:r>
              <a:rPr lang="en-US" altLang="zh-CN" dirty="0"/>
              <a:t>	AR</a:t>
            </a:r>
            <a:r>
              <a:rPr lang="en-US" altLang="zh-CN" dirty="0">
                <a:latin typeface="宋体" pitchFamily="2" charset="-122"/>
                <a:ea typeface="宋体" pitchFamily="2" charset="-122"/>
              </a:rPr>
              <a:t>←</a:t>
            </a:r>
            <a:r>
              <a:rPr lang="en-US" altLang="zh-CN" dirty="0"/>
              <a:t>PC</a:t>
            </a:r>
            <a:r>
              <a:rPr lang="zh-CN" altLang="en-US" dirty="0"/>
              <a:t>；</a:t>
            </a:r>
            <a:r>
              <a:rPr lang="en-US" altLang="zh-CN" dirty="0" err="1"/>
              <a:t>PC</a:t>
            </a:r>
            <a:r>
              <a:rPr lang="en-US" altLang="zh-CN" baseline="-25000" dirty="0" err="1"/>
              <a:t>out</a:t>
            </a:r>
            <a:r>
              <a:rPr lang="zh-CN" altLang="en-US" dirty="0"/>
              <a:t>，</a:t>
            </a:r>
            <a:r>
              <a:rPr lang="en-US" altLang="zh-CN" dirty="0" err="1"/>
              <a:t>AR</a:t>
            </a:r>
            <a:r>
              <a:rPr lang="en-US" altLang="zh-CN" baseline="-25000" dirty="0" err="1"/>
              <a:t>in</a:t>
            </a:r>
            <a:endParaRPr lang="zh-CN" altLang="en-US" baseline="-25000" dirty="0"/>
          </a:p>
        </p:txBody>
      </p:sp>
      <p:sp>
        <p:nvSpPr>
          <p:cNvPr id="1102902" name="Line 54"/>
          <p:cNvSpPr>
            <a:spLocks noChangeShapeType="1"/>
          </p:cNvSpPr>
          <p:nvPr/>
        </p:nvSpPr>
        <p:spPr bwMode="auto">
          <a:xfrm>
            <a:off x="900113" y="4830936"/>
            <a:ext cx="1439862" cy="0"/>
          </a:xfrm>
          <a:prstGeom prst="line">
            <a:avLst/>
          </a:prstGeom>
          <a:noFill/>
          <a:ln w="76200" cmpd="tri">
            <a:solidFill>
              <a:srgbClr val="FF6600"/>
            </a:solidFill>
            <a:round/>
            <a:headEnd/>
            <a:tailEnd type="none" w="med" len="lg"/>
          </a:ln>
          <a:effectLst/>
        </p:spPr>
        <p:txBody>
          <a:bodyPr>
            <a:spAutoFit/>
          </a:bodyPr>
          <a:lstStyle/>
          <a:p>
            <a:endParaRPr lang="zh-CN" altLang="en-US"/>
          </a:p>
        </p:txBody>
      </p:sp>
      <p:sp>
        <p:nvSpPr>
          <p:cNvPr id="1102903" name="Line 55"/>
          <p:cNvSpPr>
            <a:spLocks noChangeShapeType="1"/>
          </p:cNvSpPr>
          <p:nvPr/>
        </p:nvSpPr>
        <p:spPr bwMode="auto">
          <a:xfrm>
            <a:off x="2627313" y="4830936"/>
            <a:ext cx="1800225" cy="0"/>
          </a:xfrm>
          <a:prstGeom prst="line">
            <a:avLst/>
          </a:prstGeom>
          <a:noFill/>
          <a:ln w="76200" cmpd="tri">
            <a:solidFill>
              <a:srgbClr val="FF6600"/>
            </a:solidFill>
            <a:round/>
            <a:headEnd/>
            <a:tailEnd type="none" w="med" len="lg"/>
          </a:ln>
          <a:effectLst/>
        </p:spPr>
        <p:txBody>
          <a:bodyPr>
            <a:spAutoFit/>
          </a:bodyPr>
          <a:lstStyle/>
          <a:p>
            <a:endParaRPr lang="zh-CN" altLang="en-US"/>
          </a:p>
        </p:txBody>
      </p:sp>
      <p:sp>
        <p:nvSpPr>
          <p:cNvPr id="1102904" name="Text Box 56"/>
          <p:cNvSpPr txBox="1">
            <a:spLocks noChangeArrowheads="1"/>
          </p:cNvSpPr>
          <p:nvPr/>
        </p:nvSpPr>
        <p:spPr bwMode="auto">
          <a:xfrm>
            <a:off x="898525" y="4813180"/>
            <a:ext cx="1441450" cy="523220"/>
          </a:xfrm>
          <a:prstGeom prst="rect">
            <a:avLst/>
          </a:prstGeom>
          <a:noFill/>
          <a:ln w="28575" algn="ctr">
            <a:noFill/>
            <a:miter lim="800000"/>
            <a:headEnd/>
            <a:tailEnd type="none" w="med" len="lg"/>
          </a:ln>
          <a:effectLst/>
        </p:spPr>
        <p:txBody>
          <a:bodyPr>
            <a:spAutoFit/>
          </a:bodyPr>
          <a:lstStyle/>
          <a:p>
            <a:pPr>
              <a:spcBef>
                <a:spcPct val="50000"/>
              </a:spcBef>
            </a:pPr>
            <a:r>
              <a:rPr lang="zh-CN" altLang="en-US" sz="2800" b="0" dirty="0">
                <a:solidFill>
                  <a:srgbClr val="FF6600"/>
                </a:solidFill>
                <a:ea typeface="楷体" panose="02010609060101010101" pitchFamily="49" charset="-122"/>
              </a:rPr>
              <a:t>微操作</a:t>
            </a:r>
          </a:p>
        </p:txBody>
      </p:sp>
      <p:sp>
        <p:nvSpPr>
          <p:cNvPr id="1102905" name="Text Box 57"/>
          <p:cNvSpPr txBox="1">
            <a:spLocks noChangeArrowheads="1"/>
          </p:cNvSpPr>
          <p:nvPr/>
        </p:nvSpPr>
        <p:spPr bwMode="auto">
          <a:xfrm>
            <a:off x="2843213" y="4813180"/>
            <a:ext cx="1441450" cy="523220"/>
          </a:xfrm>
          <a:prstGeom prst="rect">
            <a:avLst/>
          </a:prstGeom>
          <a:noFill/>
          <a:ln w="28575" algn="ctr">
            <a:noFill/>
            <a:miter lim="800000"/>
            <a:headEnd/>
            <a:tailEnd type="none" w="med" len="lg"/>
          </a:ln>
          <a:effectLst/>
        </p:spPr>
        <p:txBody>
          <a:bodyPr>
            <a:spAutoFit/>
          </a:bodyPr>
          <a:lstStyle/>
          <a:p>
            <a:pPr>
              <a:spcBef>
                <a:spcPct val="50000"/>
              </a:spcBef>
            </a:pPr>
            <a:r>
              <a:rPr lang="zh-CN" altLang="en-US" sz="2800" b="0" dirty="0">
                <a:solidFill>
                  <a:srgbClr val="FF6600"/>
                </a:solidFill>
                <a:ea typeface="楷体" panose="02010609060101010101" pitchFamily="49" charset="-122"/>
              </a:rPr>
              <a:t>微命令</a:t>
            </a:r>
          </a:p>
        </p:txBody>
      </p:sp>
      <p:sp>
        <p:nvSpPr>
          <p:cNvPr id="2" name="矩形 1">
            <a:extLst>
              <a:ext uri="{FF2B5EF4-FFF2-40B4-BE49-F238E27FC236}">
                <a16:creationId xmlns:a16="http://schemas.microsoft.com/office/drawing/2014/main" id="{9FC12430-CF39-47ED-9727-E65589129414}"/>
              </a:ext>
            </a:extLst>
          </p:cNvPr>
          <p:cNvSpPr/>
          <p:nvPr/>
        </p:nvSpPr>
        <p:spPr>
          <a:xfrm>
            <a:off x="798513" y="5329209"/>
            <a:ext cx="4997623" cy="954107"/>
          </a:xfrm>
          <a:prstGeom prst="rect">
            <a:avLst/>
          </a:prstGeom>
        </p:spPr>
        <p:txBody>
          <a:bodyPr wrap="square">
            <a:spAutoFit/>
          </a:bodyPr>
          <a:lstStyle/>
          <a:p>
            <a:pPr algn="l"/>
            <a:r>
              <a:rPr lang="zh-CN" altLang="en-US" sz="2800" dirty="0"/>
              <a:t>一个至多个</a:t>
            </a:r>
            <a:r>
              <a:rPr lang="zh-CN" altLang="en-US" sz="2800" dirty="0">
                <a:solidFill>
                  <a:srgbClr val="C00000"/>
                </a:solidFill>
              </a:rPr>
              <a:t>微命令</a:t>
            </a:r>
            <a:r>
              <a:rPr lang="zh-CN" altLang="en-US" sz="2800" dirty="0"/>
              <a:t>同时有效，</a:t>
            </a:r>
            <a:br>
              <a:rPr lang="en-US" altLang="zh-CN" sz="2800" dirty="0"/>
            </a:br>
            <a:r>
              <a:rPr lang="zh-CN" altLang="en-US" sz="2800" dirty="0"/>
              <a:t>可以实现一个特定的</a:t>
            </a:r>
            <a:r>
              <a:rPr lang="zh-CN" altLang="en-US" sz="2800" dirty="0">
                <a:solidFill>
                  <a:srgbClr val="CC0099"/>
                </a:solidFill>
              </a:rPr>
              <a:t>微操作</a:t>
            </a:r>
            <a:r>
              <a:rPr lang="zh-CN" altLang="en-US" sz="2800" dirty="0"/>
              <a:t>。</a:t>
            </a:r>
          </a:p>
        </p:txBody>
      </p:sp>
      <p:sp>
        <p:nvSpPr>
          <p:cNvPr id="11" name="AutoShape 5">
            <a:hlinkClick r:id="rId2" action="ppaction://hlinksldjump" highlightClick="1"/>
            <a:extLst>
              <a:ext uri="{FF2B5EF4-FFF2-40B4-BE49-F238E27FC236}">
                <a16:creationId xmlns:a16="http://schemas.microsoft.com/office/drawing/2014/main" id="{EAC2A1FC-4FCE-4BD3-9D81-983CC79346F8}"/>
              </a:ext>
            </a:extLst>
          </p:cNvPr>
          <p:cNvSpPr>
            <a:spLocks noChangeArrowheads="1"/>
          </p:cNvSpPr>
          <p:nvPr/>
        </p:nvSpPr>
        <p:spPr bwMode="auto">
          <a:xfrm>
            <a:off x="5292080" y="4307716"/>
            <a:ext cx="1620957" cy="523220"/>
          </a:xfrm>
          <a:prstGeom prst="actionButtonBlank">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spAutoFit/>
          </a:bodyPr>
          <a:lstStyle/>
          <a:p>
            <a:r>
              <a:rPr lang="zh-CN" altLang="en-US" sz="2800" b="0" dirty="0">
                <a:solidFill>
                  <a:schemeClr val="bg2"/>
                </a:solidFill>
                <a:ea typeface="楷体" panose="02010609060101010101" pitchFamily="49" charset="-122"/>
              </a:rPr>
              <a:t>数据通路</a:t>
            </a:r>
            <a:endParaRPr lang="en-US" altLang="zh-CN" sz="2800" b="0" dirty="0">
              <a:solidFill>
                <a:schemeClr val="bg2"/>
              </a:solidFill>
              <a:ea typeface="楷体" panose="02010609060101010101" pitchFamily="49" charset="-122"/>
            </a:endParaRPr>
          </a:p>
        </p:txBody>
      </p:sp>
    </p:spTree>
  </p:cSld>
  <p:clrMapOvr>
    <a:masterClrMapping/>
  </p:clrMapOvr>
  <p:transition spd="me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13A3E4B9-0618-4D20-B840-FBFA40F53D35}" type="slidenum">
              <a:rPr lang="zh-CN" altLang="en-US"/>
              <a:pPr/>
              <a:t>160</a:t>
            </a:fld>
            <a:endParaRPr lang="en-US" altLang="zh-CN"/>
          </a:p>
        </p:txBody>
      </p:sp>
      <p:sp>
        <p:nvSpPr>
          <p:cNvPr id="1223682" name="Rectangle 2"/>
          <p:cNvSpPr>
            <a:spLocks noGrp="1" noChangeArrowheads="1"/>
          </p:cNvSpPr>
          <p:nvPr>
            <p:ph type="title"/>
          </p:nvPr>
        </p:nvSpPr>
        <p:spPr/>
        <p:txBody>
          <a:bodyPr/>
          <a:lstStyle/>
          <a:p>
            <a:r>
              <a:rPr lang="en-US" altLang="zh-CN" dirty="0"/>
              <a:t>6.6.1  </a:t>
            </a:r>
            <a:r>
              <a:rPr lang="en-US" altLang="zh-CN" sz="2800" dirty="0"/>
              <a:t>Intel</a:t>
            </a:r>
            <a:r>
              <a:rPr lang="en-US" altLang="zh-CN" sz="2800" dirty="0">
                <a:latin typeface="Times New Roman" pitchFamily="18" charset="0"/>
              </a:rPr>
              <a:t> </a:t>
            </a:r>
            <a:r>
              <a:rPr lang="zh-CN" altLang="en-US" dirty="0"/>
              <a:t>的</a:t>
            </a:r>
            <a:r>
              <a:rPr lang="zh-CN" altLang="en-US" dirty="0">
                <a:latin typeface="Times New Roman" pitchFamily="18" charset="0"/>
              </a:rPr>
              <a:t> </a:t>
            </a:r>
            <a:r>
              <a:rPr lang="en-US" altLang="zh-CN" sz="2800" dirty="0"/>
              <a:t>CPU</a:t>
            </a:r>
          </a:p>
        </p:txBody>
      </p:sp>
      <p:sp>
        <p:nvSpPr>
          <p:cNvPr id="1223683" name="Rectangle 3"/>
          <p:cNvSpPr>
            <a:spLocks noGrp="1" noChangeArrowheads="1"/>
          </p:cNvSpPr>
          <p:nvPr>
            <p:ph type="body" idx="1"/>
          </p:nvPr>
        </p:nvSpPr>
        <p:spPr>
          <a:xfrm>
            <a:off x="107950" y="692150"/>
            <a:ext cx="8928100" cy="6049963"/>
          </a:xfrm>
        </p:spPr>
        <p:txBody>
          <a:bodyPr/>
          <a:lstStyle/>
          <a:p>
            <a:pPr>
              <a:buFont typeface="Wingdings" pitchFamily="2" charset="2"/>
              <a:buNone/>
            </a:pPr>
            <a:r>
              <a:rPr lang="en-US" altLang="zh-CN"/>
              <a:t>CISC</a:t>
            </a:r>
            <a:r>
              <a:rPr lang="zh-CN" altLang="en-US"/>
              <a:t>外壳</a:t>
            </a:r>
          </a:p>
          <a:p>
            <a:pPr>
              <a:buFont typeface="Wingdings" pitchFamily="2" charset="2"/>
              <a:buNone/>
            </a:pPr>
            <a:r>
              <a:rPr lang="en-US" altLang="zh-CN"/>
              <a:t>RISC</a:t>
            </a:r>
            <a:r>
              <a:rPr lang="zh-CN" altLang="en-US"/>
              <a:t>内核</a:t>
            </a:r>
          </a:p>
        </p:txBody>
      </p:sp>
      <p:pic>
        <p:nvPicPr>
          <p:cNvPr id="1261570"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051720" y="601114"/>
            <a:ext cx="6246266" cy="6068246"/>
          </a:xfrm>
          <a:prstGeom prst="rect">
            <a:avLst/>
          </a:prstGeom>
          <a:noFill/>
          <a:ln w="9525">
            <a:noFill/>
            <a:miter lim="800000"/>
            <a:headEnd/>
            <a:tailEnd/>
          </a:ln>
        </p:spPr>
      </p:pic>
      <p:sp>
        <p:nvSpPr>
          <p:cNvPr id="8" name="动作按钮: 前进或下一项 7">
            <a:hlinkClick r:id="rId3" action="ppaction://hlinksldjump" highlightClick="1"/>
            <a:extLst>
              <a:ext uri="{FF2B5EF4-FFF2-40B4-BE49-F238E27FC236}">
                <a16:creationId xmlns:a16="http://schemas.microsoft.com/office/drawing/2014/main" id="{0B13B6C8-F13D-46FC-AA7B-F8585616618D}"/>
              </a:ext>
            </a:extLst>
          </p:cNvPr>
          <p:cNvSpPr/>
          <p:nvPr/>
        </p:nvSpPr>
        <p:spPr bwMode="auto">
          <a:xfrm>
            <a:off x="251395" y="6050681"/>
            <a:ext cx="864221" cy="546671"/>
          </a:xfrm>
          <a:prstGeom prst="actionButtonForwardNext">
            <a:avLst/>
          </a:prstGeom>
          <a:solidFill>
            <a:srgbClr val="FFCCFF"/>
          </a:solidFill>
          <a:ln>
            <a:solidFill>
              <a:srgbClr val="CC0099"/>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2" name="矩形 1">
            <a:extLst>
              <a:ext uri="{FF2B5EF4-FFF2-40B4-BE49-F238E27FC236}">
                <a16:creationId xmlns:a16="http://schemas.microsoft.com/office/drawing/2014/main" id="{39E29E8E-6205-4E2E-BD5D-725EEFD61AC9}"/>
              </a:ext>
            </a:extLst>
          </p:cNvPr>
          <p:cNvSpPr/>
          <p:nvPr/>
        </p:nvSpPr>
        <p:spPr>
          <a:xfrm>
            <a:off x="179512" y="3121804"/>
            <a:ext cx="2106603" cy="523220"/>
          </a:xfrm>
          <a:prstGeom prst="rect">
            <a:avLst/>
          </a:prstGeom>
        </p:spPr>
        <p:txBody>
          <a:bodyPr wrap="none">
            <a:spAutoFit/>
          </a:bodyPr>
          <a:lstStyle/>
          <a:p>
            <a:r>
              <a:rPr lang="en-US" altLang="zh-CN" sz="2800" dirty="0">
                <a:solidFill>
                  <a:schemeClr val="bg2"/>
                </a:solidFill>
                <a:ea typeface="楷体" panose="02010609060101010101" pitchFamily="49" charset="-122"/>
              </a:rPr>
              <a:t>Core </a:t>
            </a:r>
            <a:r>
              <a:rPr lang="zh-CN" altLang="en-US" sz="2800" dirty="0">
                <a:solidFill>
                  <a:schemeClr val="bg2"/>
                </a:solidFill>
                <a:ea typeface="楷体" panose="02010609060101010101" pitchFamily="49" charset="-122"/>
              </a:rPr>
              <a:t>微架构</a:t>
            </a:r>
            <a:endParaRPr lang="zh-CN" altLang="en-US" sz="2800" dirty="0"/>
          </a:p>
        </p:txBody>
      </p:sp>
    </p:spTree>
  </p:cSld>
  <p:clrMapOvr>
    <a:masterClrMapping/>
  </p:clrMapOvr>
  <p:transition spd="me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C7E94AE7-0782-452B-BD11-CFEBF7B72E43}" type="slidenum">
              <a:rPr lang="zh-CN" altLang="en-US"/>
              <a:pPr/>
              <a:t>161</a:t>
            </a:fld>
            <a:endParaRPr lang="en-US" altLang="zh-CN"/>
          </a:p>
        </p:txBody>
      </p:sp>
      <p:pic>
        <p:nvPicPr>
          <p:cNvPr id="1224708" name="Picture 4"/>
          <p:cNvPicPr>
            <a:picLocks noChangeAspect="1" noChangeArrowheads="1"/>
          </p:cNvPicPr>
          <p:nvPr/>
        </p:nvPicPr>
        <p:blipFill>
          <a:blip r:embed="rId2" cstate="print"/>
          <a:srcRect/>
          <a:stretch>
            <a:fillRect/>
          </a:stretch>
        </p:blipFill>
        <p:spPr bwMode="auto">
          <a:xfrm>
            <a:off x="34925" y="795338"/>
            <a:ext cx="9074150" cy="5184775"/>
          </a:xfrm>
          <a:prstGeom prst="rect">
            <a:avLst/>
          </a:prstGeom>
          <a:noFill/>
          <a:ln w="28575" algn="ctr">
            <a:noFill/>
            <a:miter lim="800000"/>
            <a:headEnd/>
            <a:tailEnd/>
          </a:ln>
          <a:effectLst/>
        </p:spPr>
      </p:pic>
      <p:sp>
        <p:nvSpPr>
          <p:cNvPr id="1224710" name="Rectangle 6"/>
          <p:cNvSpPr>
            <a:spLocks noGrp="1" noChangeArrowheads="1"/>
          </p:cNvSpPr>
          <p:nvPr>
            <p:ph type="title"/>
          </p:nvPr>
        </p:nvSpPr>
        <p:spPr>
          <a:noFill/>
          <a:ln/>
        </p:spPr>
        <p:txBody>
          <a:bodyPr/>
          <a:lstStyle/>
          <a:p>
            <a:r>
              <a:rPr lang="en-US" altLang="zh-CN" dirty="0"/>
              <a:t>6.6.1  </a:t>
            </a:r>
            <a:r>
              <a:rPr lang="en-US" altLang="zh-CN" sz="2800" dirty="0"/>
              <a:t>Intel</a:t>
            </a:r>
            <a:r>
              <a:rPr lang="en-US" altLang="zh-CN" sz="2800" dirty="0">
                <a:latin typeface="Times New Roman" pitchFamily="18" charset="0"/>
              </a:rPr>
              <a:t> </a:t>
            </a:r>
            <a:r>
              <a:rPr lang="zh-CN" altLang="en-US" dirty="0"/>
              <a:t>的</a:t>
            </a:r>
            <a:r>
              <a:rPr lang="zh-CN" altLang="en-US" dirty="0">
                <a:latin typeface="Times New Roman" pitchFamily="18" charset="0"/>
              </a:rPr>
              <a:t> </a:t>
            </a:r>
            <a:r>
              <a:rPr lang="en-US" altLang="zh-CN" sz="2800" dirty="0"/>
              <a:t>CPU</a:t>
            </a:r>
          </a:p>
        </p:txBody>
      </p:sp>
      <p:sp>
        <p:nvSpPr>
          <p:cNvPr id="2" name="矩形 1">
            <a:extLst>
              <a:ext uri="{FF2B5EF4-FFF2-40B4-BE49-F238E27FC236}">
                <a16:creationId xmlns:a16="http://schemas.microsoft.com/office/drawing/2014/main" id="{16BA42FD-E9E8-4B75-A6B9-0490EBDE26BD}"/>
              </a:ext>
            </a:extLst>
          </p:cNvPr>
          <p:cNvSpPr/>
          <p:nvPr/>
        </p:nvSpPr>
        <p:spPr>
          <a:xfrm>
            <a:off x="2457062" y="6062662"/>
            <a:ext cx="4229876" cy="461665"/>
          </a:xfrm>
          <a:prstGeom prst="rect">
            <a:avLst/>
          </a:prstGeom>
        </p:spPr>
        <p:txBody>
          <a:bodyPr wrap="none">
            <a:spAutoFit/>
          </a:bodyPr>
          <a:lstStyle/>
          <a:p>
            <a:r>
              <a:rPr lang="en-US" altLang="zh-CN" dirty="0">
                <a:latin typeface="+mn-lt"/>
                <a:cs typeface="Times New Roman" panose="02020603050405020304" pitchFamily="18" charset="0"/>
              </a:rPr>
              <a:t>Core 2 </a:t>
            </a:r>
            <a:r>
              <a:rPr lang="zh-CN" altLang="zh-CN" dirty="0">
                <a:latin typeface="+mn-lt"/>
                <a:cs typeface="Times New Roman" panose="02020603050405020304" pitchFamily="18" charset="0"/>
              </a:rPr>
              <a:t>双核处理器总体结构图</a:t>
            </a:r>
            <a:endParaRPr lang="zh-CN" altLang="en-US" dirty="0">
              <a:latin typeface="+mn-lt"/>
            </a:endParaRPr>
          </a:p>
        </p:txBody>
      </p:sp>
    </p:spTree>
  </p:cSld>
  <p:clrMapOvr>
    <a:masterClrMapping/>
  </p:clrMapOvr>
  <p:transition spd="me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DBAF4777-0F0B-4F52-A3E4-4BF744877835}" type="slidenum">
              <a:rPr lang="zh-CN" altLang="en-US"/>
              <a:pPr/>
              <a:t>162</a:t>
            </a:fld>
            <a:endParaRPr lang="en-US" altLang="zh-CN"/>
          </a:p>
        </p:txBody>
      </p:sp>
      <p:sp>
        <p:nvSpPr>
          <p:cNvPr id="1229826" name="Rectangle 2"/>
          <p:cNvSpPr>
            <a:spLocks noGrp="1" noChangeArrowheads="1"/>
          </p:cNvSpPr>
          <p:nvPr>
            <p:ph type="title"/>
          </p:nvPr>
        </p:nvSpPr>
        <p:spPr/>
        <p:txBody>
          <a:bodyPr/>
          <a:lstStyle/>
          <a:p>
            <a:r>
              <a:rPr lang="en-US" altLang="zh-CN" dirty="0"/>
              <a:t>6.6.2  </a:t>
            </a:r>
            <a:r>
              <a:rPr lang="en-US" altLang="zh-CN" sz="2800" dirty="0"/>
              <a:t>MIPS</a:t>
            </a:r>
            <a:r>
              <a:rPr lang="en-US" altLang="zh-CN" sz="2800" dirty="0">
                <a:latin typeface="Times New Roman" pitchFamily="18" charset="0"/>
              </a:rPr>
              <a:t> </a:t>
            </a:r>
            <a:r>
              <a:rPr lang="zh-CN" altLang="en-US" dirty="0"/>
              <a:t>的</a:t>
            </a:r>
            <a:r>
              <a:rPr lang="zh-CN" altLang="en-US" dirty="0">
                <a:latin typeface="Times New Roman" pitchFamily="18" charset="0"/>
              </a:rPr>
              <a:t> </a:t>
            </a:r>
            <a:r>
              <a:rPr lang="en-US" altLang="zh-CN" sz="2800" dirty="0"/>
              <a:t>CPU</a:t>
            </a:r>
          </a:p>
        </p:txBody>
      </p:sp>
      <p:sp>
        <p:nvSpPr>
          <p:cNvPr id="1229827" name="Rectangle 3"/>
          <p:cNvSpPr>
            <a:spLocks noGrp="1" noChangeArrowheads="1"/>
          </p:cNvSpPr>
          <p:nvPr>
            <p:ph type="body" idx="1"/>
          </p:nvPr>
        </p:nvSpPr>
        <p:spPr>
          <a:xfrm>
            <a:off x="593724" y="1052736"/>
            <a:ext cx="8442326" cy="5689377"/>
          </a:xfrm>
        </p:spPr>
        <p:txBody>
          <a:bodyPr/>
          <a:lstStyle/>
          <a:p>
            <a:pPr marL="355600" indent="-355600">
              <a:buFont typeface="Wingdings" pitchFamily="2" charset="2"/>
              <a:buNone/>
            </a:pPr>
            <a:r>
              <a:rPr lang="en-US" altLang="zh-CN" dirty="0"/>
              <a:t>MIPS R1000</a:t>
            </a:r>
            <a:r>
              <a:rPr lang="zh-CN" altLang="en-US" dirty="0"/>
              <a:t>：</a:t>
            </a:r>
          </a:p>
          <a:p>
            <a:pPr marL="355600" indent="-355600"/>
            <a:r>
              <a:rPr lang="en-US" altLang="zh-CN" dirty="0"/>
              <a:t>64</a:t>
            </a:r>
            <a:r>
              <a:rPr lang="zh-CN" altLang="en-US" dirty="0"/>
              <a:t>位</a:t>
            </a:r>
            <a:r>
              <a:rPr lang="en-US" altLang="zh-CN" dirty="0"/>
              <a:t>MIPS-IV</a:t>
            </a:r>
            <a:r>
              <a:rPr lang="zh-CN" altLang="en-US" dirty="0"/>
              <a:t>架构</a:t>
            </a:r>
          </a:p>
          <a:p>
            <a:pPr marL="355600" indent="-355600"/>
            <a:r>
              <a:rPr lang="zh-CN" altLang="en-US" dirty="0"/>
              <a:t>向后兼容</a:t>
            </a:r>
            <a:r>
              <a:rPr lang="en-US" altLang="zh-CN" dirty="0"/>
              <a:t>32</a:t>
            </a:r>
            <a:r>
              <a:rPr lang="zh-CN" altLang="en-US" dirty="0"/>
              <a:t>位的</a:t>
            </a:r>
            <a:r>
              <a:rPr lang="en-US" altLang="zh-CN" dirty="0"/>
              <a:t>R2/3000</a:t>
            </a:r>
            <a:endParaRPr lang="zh-CN" altLang="en-US" dirty="0"/>
          </a:p>
        </p:txBody>
      </p:sp>
    </p:spTree>
  </p:cSld>
  <p:clrMapOvr>
    <a:masterClrMapping/>
  </p:clrMapOvr>
  <p:transition spd="me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灯片编号占位符 4"/>
          <p:cNvSpPr>
            <a:spLocks noGrp="1"/>
          </p:cNvSpPr>
          <p:nvPr>
            <p:ph type="sldNum" sz="quarter" idx="11"/>
          </p:nvPr>
        </p:nvSpPr>
        <p:spPr/>
        <p:txBody>
          <a:bodyPr/>
          <a:lstStyle/>
          <a:p>
            <a:fld id="{2E0F8234-DDAC-4C8E-9FB7-D1B0F84518E4}" type="slidenum">
              <a:rPr lang="zh-CN" altLang="en-US"/>
              <a:pPr/>
              <a:t>163</a:t>
            </a:fld>
            <a:endParaRPr lang="en-US" altLang="zh-CN"/>
          </a:p>
        </p:txBody>
      </p:sp>
      <p:sp>
        <p:nvSpPr>
          <p:cNvPr id="1230853" name="Text Box 5"/>
          <p:cNvSpPr txBox="1">
            <a:spLocks noChangeAspect="1" noChangeArrowheads="1"/>
          </p:cNvSpPr>
          <p:nvPr/>
        </p:nvSpPr>
        <p:spPr bwMode="auto">
          <a:xfrm>
            <a:off x="5520506" y="2306638"/>
            <a:ext cx="2160587" cy="376237"/>
          </a:xfrm>
          <a:prstGeom prst="rect">
            <a:avLst/>
          </a:prstGeom>
          <a:solidFill>
            <a:srgbClr val="FFFF99"/>
          </a:solidFill>
          <a:ln w="28575">
            <a:solidFill>
              <a:srgbClr val="000000"/>
            </a:solidFill>
            <a:miter lim="800000"/>
            <a:headEnd/>
            <a:tailEnd/>
          </a:ln>
        </p:spPr>
        <p:txBody>
          <a:bodyPr lIns="0" tIns="0" rIns="0" bIns="0" anchor="ctr"/>
          <a:lstStyle/>
          <a:p>
            <a:r>
              <a:rPr lang="zh-CN" altLang="en-US" sz="1600" dirty="0">
                <a:ea typeface="楷体" panose="02010609060101010101" pitchFamily="49" charset="-122"/>
              </a:rPr>
              <a:t>加载</a:t>
            </a:r>
            <a:r>
              <a:rPr lang="en-US" altLang="zh-CN" sz="1600" dirty="0">
                <a:ea typeface="楷体" panose="02010609060101010101" pitchFamily="49" charset="-122"/>
              </a:rPr>
              <a:t>/</a:t>
            </a:r>
            <a:r>
              <a:rPr lang="zh-CN" altLang="en-US" sz="1600" dirty="0">
                <a:ea typeface="楷体" panose="02010609060101010101" pitchFamily="49" charset="-122"/>
              </a:rPr>
              <a:t>存储单元</a:t>
            </a:r>
            <a:r>
              <a:rPr lang="en-US" altLang="zh-CN" sz="1600" dirty="0">
                <a:ea typeface="楷体" panose="02010609060101010101" pitchFamily="49" charset="-122"/>
              </a:rPr>
              <a:t>(</a:t>
            </a:r>
            <a:r>
              <a:rPr lang="zh-CN" altLang="en-US" sz="1600" dirty="0">
                <a:ea typeface="楷体" panose="02010609060101010101" pitchFamily="49" charset="-122"/>
              </a:rPr>
              <a:t>流水线</a:t>
            </a:r>
            <a:r>
              <a:rPr lang="en-US" altLang="zh-CN" sz="1600" dirty="0">
                <a:ea typeface="楷体" panose="02010609060101010101" pitchFamily="49" charset="-122"/>
              </a:rPr>
              <a:t>1)</a:t>
            </a:r>
            <a:endParaRPr lang="en-US" altLang="zh-CN" sz="4000" dirty="0">
              <a:ea typeface="楷体" panose="02010609060101010101" pitchFamily="49" charset="-122"/>
            </a:endParaRPr>
          </a:p>
        </p:txBody>
      </p:sp>
      <p:sp>
        <p:nvSpPr>
          <p:cNvPr id="1230854" name="Text Box 6"/>
          <p:cNvSpPr txBox="1">
            <a:spLocks noChangeAspect="1" noChangeArrowheads="1"/>
          </p:cNvSpPr>
          <p:nvPr/>
        </p:nvSpPr>
        <p:spPr bwMode="auto">
          <a:xfrm>
            <a:off x="5695131" y="4330700"/>
            <a:ext cx="1973262" cy="379413"/>
          </a:xfrm>
          <a:prstGeom prst="rect">
            <a:avLst/>
          </a:prstGeom>
          <a:solidFill>
            <a:srgbClr val="FFFF99"/>
          </a:solidFill>
          <a:ln w="28575">
            <a:solidFill>
              <a:srgbClr val="000000"/>
            </a:solidFill>
            <a:miter lim="800000"/>
            <a:headEnd/>
            <a:tailEnd/>
          </a:ln>
        </p:spPr>
        <p:txBody>
          <a:bodyPr lIns="0" tIns="0" rIns="0" bIns="0" anchor="ctr"/>
          <a:lstStyle/>
          <a:p>
            <a:r>
              <a:rPr lang="zh-CN" altLang="en-US" sz="1600" dirty="0">
                <a:ea typeface="楷体" panose="02010609060101010101" pitchFamily="49" charset="-122"/>
              </a:rPr>
              <a:t>整数</a:t>
            </a:r>
            <a:r>
              <a:rPr lang="en-US" altLang="zh-CN" sz="1600" dirty="0">
                <a:ea typeface="楷体" panose="02010609060101010101" pitchFamily="49" charset="-122"/>
              </a:rPr>
              <a:t>ALU2(</a:t>
            </a:r>
            <a:r>
              <a:rPr lang="zh-CN" altLang="en-US" sz="1600" dirty="0">
                <a:ea typeface="楷体" panose="02010609060101010101" pitchFamily="49" charset="-122"/>
              </a:rPr>
              <a:t>流水线</a:t>
            </a:r>
            <a:r>
              <a:rPr lang="en-US" altLang="zh-CN" sz="1600" dirty="0">
                <a:ea typeface="楷体" panose="02010609060101010101" pitchFamily="49" charset="-122"/>
              </a:rPr>
              <a:t>3)</a:t>
            </a:r>
            <a:endParaRPr lang="en-US" altLang="zh-CN" sz="4000" dirty="0">
              <a:ea typeface="楷体" panose="02010609060101010101" pitchFamily="49" charset="-122"/>
            </a:endParaRPr>
          </a:p>
        </p:txBody>
      </p:sp>
      <p:sp>
        <p:nvSpPr>
          <p:cNvPr id="1230855" name="Text Box 7"/>
          <p:cNvSpPr txBox="1">
            <a:spLocks noChangeAspect="1" noChangeArrowheads="1"/>
          </p:cNvSpPr>
          <p:nvPr/>
        </p:nvSpPr>
        <p:spPr bwMode="auto">
          <a:xfrm>
            <a:off x="149944" y="3236203"/>
            <a:ext cx="2909888" cy="861774"/>
          </a:xfrm>
          <a:prstGeom prst="rect">
            <a:avLst/>
          </a:prstGeom>
          <a:solidFill>
            <a:srgbClr val="FFFFFF"/>
          </a:solidFill>
          <a:ln w="9525">
            <a:noFill/>
            <a:miter lim="800000"/>
            <a:headEnd/>
            <a:tailEnd/>
          </a:ln>
        </p:spPr>
        <p:txBody>
          <a:bodyPr wrap="square" lIns="0" tIns="0" rIns="0" bIns="0" anchor="ctr">
            <a:spAutoFit/>
          </a:bodyPr>
          <a:lstStyle/>
          <a:p>
            <a:pPr algn="l"/>
            <a:r>
              <a:rPr lang="en-US" altLang="zh-CN" sz="2800" b="0" dirty="0">
                <a:solidFill>
                  <a:schemeClr val="bg2"/>
                </a:solidFill>
                <a:ea typeface="楷体" panose="02010609060101010101" pitchFamily="49" charset="-122"/>
              </a:rPr>
              <a:t>MIPS R10000</a:t>
            </a:r>
            <a:br>
              <a:rPr lang="en-US" altLang="zh-CN" sz="2800" b="0" dirty="0">
                <a:solidFill>
                  <a:schemeClr val="bg2"/>
                </a:solidFill>
                <a:ea typeface="楷体" panose="02010609060101010101" pitchFamily="49" charset="-122"/>
              </a:rPr>
            </a:br>
            <a:r>
              <a:rPr lang="zh-CN" altLang="en-US" sz="2800" b="0" dirty="0">
                <a:solidFill>
                  <a:schemeClr val="bg2"/>
                </a:solidFill>
                <a:ea typeface="楷体" panose="02010609060101010101" pitchFamily="49" charset="-122"/>
              </a:rPr>
              <a:t>微处理器组织结构</a:t>
            </a:r>
          </a:p>
        </p:txBody>
      </p:sp>
      <p:sp>
        <p:nvSpPr>
          <p:cNvPr id="1230856" name="Text Box 8"/>
          <p:cNvSpPr txBox="1">
            <a:spLocks noChangeAspect="1" noChangeArrowheads="1"/>
          </p:cNvSpPr>
          <p:nvPr/>
        </p:nvSpPr>
        <p:spPr bwMode="auto">
          <a:xfrm>
            <a:off x="5695131" y="6226175"/>
            <a:ext cx="1973262" cy="388938"/>
          </a:xfrm>
          <a:prstGeom prst="rect">
            <a:avLst/>
          </a:prstGeom>
          <a:solidFill>
            <a:srgbClr val="FFFF99"/>
          </a:solidFill>
          <a:ln w="28575">
            <a:solidFill>
              <a:srgbClr val="000000"/>
            </a:solidFill>
            <a:miter lim="800000"/>
            <a:headEnd/>
            <a:tailEnd/>
          </a:ln>
        </p:spPr>
        <p:txBody>
          <a:bodyPr lIns="0" tIns="0" rIns="0" bIns="0" anchor="ctr"/>
          <a:lstStyle/>
          <a:p>
            <a:r>
              <a:rPr lang="zh-CN" altLang="en-US" sz="1600" dirty="0">
                <a:ea typeface="楷体" panose="02010609060101010101" pitchFamily="49" charset="-122"/>
              </a:rPr>
              <a:t>浮点乘法器</a:t>
            </a:r>
            <a:r>
              <a:rPr lang="en-US" altLang="zh-CN" sz="1600" dirty="0">
                <a:ea typeface="楷体" panose="02010609060101010101" pitchFamily="49" charset="-122"/>
              </a:rPr>
              <a:t>(</a:t>
            </a:r>
            <a:r>
              <a:rPr lang="zh-CN" altLang="en-US" sz="1600" dirty="0">
                <a:ea typeface="楷体" panose="02010609060101010101" pitchFamily="49" charset="-122"/>
              </a:rPr>
              <a:t>流水线</a:t>
            </a:r>
            <a:r>
              <a:rPr lang="en-US" altLang="zh-CN" sz="1600" dirty="0">
                <a:ea typeface="楷体" panose="02010609060101010101" pitchFamily="49" charset="-122"/>
              </a:rPr>
              <a:t>5)</a:t>
            </a:r>
            <a:endParaRPr lang="en-US" altLang="zh-CN" sz="4000" dirty="0">
              <a:ea typeface="楷体" panose="02010609060101010101" pitchFamily="49" charset="-122"/>
            </a:endParaRPr>
          </a:p>
        </p:txBody>
      </p:sp>
      <p:sp>
        <p:nvSpPr>
          <p:cNvPr id="1230857" name="Text Box 9"/>
          <p:cNvSpPr txBox="1">
            <a:spLocks noChangeAspect="1" noChangeArrowheads="1"/>
          </p:cNvSpPr>
          <p:nvPr/>
        </p:nvSpPr>
        <p:spPr bwMode="auto">
          <a:xfrm>
            <a:off x="5695131" y="4835525"/>
            <a:ext cx="1973262" cy="379413"/>
          </a:xfrm>
          <a:prstGeom prst="rect">
            <a:avLst/>
          </a:prstGeom>
          <a:solidFill>
            <a:srgbClr val="FFFF99"/>
          </a:solidFill>
          <a:ln w="28575">
            <a:solidFill>
              <a:srgbClr val="000000"/>
            </a:solidFill>
            <a:miter lim="800000"/>
            <a:headEnd/>
            <a:tailEnd/>
          </a:ln>
        </p:spPr>
        <p:txBody>
          <a:bodyPr lIns="0" tIns="0" rIns="0" bIns="0" anchor="ctr"/>
          <a:lstStyle/>
          <a:p>
            <a:r>
              <a:rPr lang="zh-CN" altLang="en-US" sz="1600" dirty="0">
                <a:ea typeface="楷体" panose="02010609060101010101" pitchFamily="49" charset="-122"/>
              </a:rPr>
              <a:t>浮点加法器</a:t>
            </a:r>
            <a:r>
              <a:rPr lang="en-US" altLang="zh-CN" sz="1600" dirty="0">
                <a:ea typeface="楷体" panose="02010609060101010101" pitchFamily="49" charset="-122"/>
              </a:rPr>
              <a:t>(</a:t>
            </a:r>
            <a:r>
              <a:rPr lang="zh-CN" altLang="en-US" sz="1600" dirty="0">
                <a:ea typeface="楷体" panose="02010609060101010101" pitchFamily="49" charset="-122"/>
              </a:rPr>
              <a:t>流水线</a:t>
            </a:r>
            <a:r>
              <a:rPr lang="en-US" altLang="zh-CN" sz="1600" dirty="0">
                <a:ea typeface="楷体" panose="02010609060101010101" pitchFamily="49" charset="-122"/>
              </a:rPr>
              <a:t>4)</a:t>
            </a:r>
            <a:endParaRPr lang="en-US" altLang="zh-CN" sz="4000" dirty="0">
              <a:ea typeface="楷体" panose="02010609060101010101" pitchFamily="49" charset="-122"/>
            </a:endParaRPr>
          </a:p>
        </p:txBody>
      </p:sp>
      <p:sp>
        <p:nvSpPr>
          <p:cNvPr id="1230858" name="Text Box 10"/>
          <p:cNvSpPr txBox="1">
            <a:spLocks noChangeAspect="1" noChangeArrowheads="1"/>
          </p:cNvSpPr>
          <p:nvPr/>
        </p:nvSpPr>
        <p:spPr bwMode="auto">
          <a:xfrm>
            <a:off x="6012631" y="3571875"/>
            <a:ext cx="1149350" cy="512763"/>
          </a:xfrm>
          <a:prstGeom prst="rect">
            <a:avLst/>
          </a:prstGeom>
          <a:solidFill>
            <a:srgbClr val="FFFF99"/>
          </a:solidFill>
          <a:ln w="28575">
            <a:solidFill>
              <a:srgbClr val="000000"/>
            </a:solidFill>
            <a:miter lim="800000"/>
            <a:headEnd/>
            <a:tailEnd/>
          </a:ln>
        </p:spPr>
        <p:txBody>
          <a:bodyPr lIns="0" tIns="0" rIns="0" bIns="0" anchor="ctr"/>
          <a:lstStyle/>
          <a:p>
            <a:pPr>
              <a:lnSpc>
                <a:spcPct val="96000"/>
              </a:lnSpc>
            </a:pPr>
            <a:r>
              <a:rPr lang="zh-CN" altLang="en-US" sz="1600" dirty="0">
                <a:ea typeface="楷体" panose="02010609060101010101" pitchFamily="49" charset="-122"/>
              </a:rPr>
              <a:t>整数</a:t>
            </a:r>
          </a:p>
          <a:p>
            <a:pPr>
              <a:lnSpc>
                <a:spcPct val="96000"/>
              </a:lnSpc>
            </a:pPr>
            <a:r>
              <a:rPr lang="zh-CN" altLang="en-US" sz="1600" dirty="0">
                <a:ea typeface="楷体" panose="02010609060101010101" pitchFamily="49" charset="-122"/>
              </a:rPr>
              <a:t>寄存器文件</a:t>
            </a:r>
            <a:endParaRPr lang="zh-CN" altLang="en-US" sz="4000" dirty="0">
              <a:ea typeface="楷体" panose="02010609060101010101" pitchFamily="49" charset="-122"/>
            </a:endParaRPr>
          </a:p>
        </p:txBody>
      </p:sp>
      <p:sp>
        <p:nvSpPr>
          <p:cNvPr id="1230859" name="Text Box 11"/>
          <p:cNvSpPr txBox="1">
            <a:spLocks noChangeAspect="1" noChangeArrowheads="1"/>
          </p:cNvSpPr>
          <p:nvPr/>
        </p:nvSpPr>
        <p:spPr bwMode="auto">
          <a:xfrm>
            <a:off x="6012631" y="5468938"/>
            <a:ext cx="1149350" cy="503237"/>
          </a:xfrm>
          <a:prstGeom prst="rect">
            <a:avLst/>
          </a:prstGeom>
          <a:solidFill>
            <a:srgbClr val="FFFF99"/>
          </a:solidFill>
          <a:ln w="28575">
            <a:solidFill>
              <a:srgbClr val="000000"/>
            </a:solidFill>
            <a:miter lim="800000"/>
            <a:headEnd/>
            <a:tailEnd/>
          </a:ln>
        </p:spPr>
        <p:txBody>
          <a:bodyPr lIns="0" tIns="0" rIns="0" bIns="0" anchor="ctr"/>
          <a:lstStyle/>
          <a:p>
            <a:pPr>
              <a:lnSpc>
                <a:spcPct val="96000"/>
              </a:lnSpc>
            </a:pPr>
            <a:r>
              <a:rPr lang="zh-CN" altLang="en-US" sz="1600" dirty="0">
                <a:ea typeface="楷体" panose="02010609060101010101" pitchFamily="49" charset="-122"/>
              </a:rPr>
              <a:t>浮点数</a:t>
            </a:r>
          </a:p>
          <a:p>
            <a:pPr>
              <a:lnSpc>
                <a:spcPct val="96000"/>
              </a:lnSpc>
            </a:pPr>
            <a:r>
              <a:rPr lang="zh-CN" altLang="en-US" sz="1600" dirty="0">
                <a:ea typeface="楷体" panose="02010609060101010101" pitchFamily="49" charset="-122"/>
              </a:rPr>
              <a:t>寄存器文件</a:t>
            </a:r>
            <a:endParaRPr lang="zh-CN" altLang="en-US" sz="4000" dirty="0">
              <a:ea typeface="楷体" panose="02010609060101010101" pitchFamily="49" charset="-122"/>
            </a:endParaRPr>
          </a:p>
        </p:txBody>
      </p:sp>
      <p:sp>
        <p:nvSpPr>
          <p:cNvPr id="1230860" name="Text Box 12"/>
          <p:cNvSpPr txBox="1">
            <a:spLocks noChangeAspect="1" noChangeArrowheads="1"/>
          </p:cNvSpPr>
          <p:nvPr/>
        </p:nvSpPr>
        <p:spPr bwMode="auto">
          <a:xfrm>
            <a:off x="3363093" y="1422400"/>
            <a:ext cx="1639888" cy="506413"/>
          </a:xfrm>
          <a:prstGeom prst="rect">
            <a:avLst/>
          </a:prstGeom>
          <a:solidFill>
            <a:srgbClr val="FFFF99"/>
          </a:solidFill>
          <a:ln w="28575">
            <a:solidFill>
              <a:srgbClr val="000000"/>
            </a:solidFill>
            <a:miter lim="800000"/>
            <a:headEnd/>
            <a:tailEnd/>
          </a:ln>
        </p:spPr>
        <p:txBody>
          <a:bodyPr lIns="0" tIns="0" rIns="0" bIns="0" anchor="ctr"/>
          <a:lstStyle/>
          <a:p>
            <a:pPr>
              <a:lnSpc>
                <a:spcPct val="96000"/>
              </a:lnSpc>
              <a:spcBef>
                <a:spcPts val="463"/>
              </a:spcBef>
            </a:pPr>
            <a:r>
              <a:rPr lang="en-US" altLang="zh-CN" sz="1600" dirty="0">
                <a:ea typeface="楷体" panose="02010609060101010101" pitchFamily="49" charset="-122"/>
              </a:rPr>
              <a:t>L1 I-cache</a:t>
            </a:r>
            <a:endParaRPr lang="en-US" altLang="zh-CN" sz="4000" dirty="0">
              <a:ea typeface="楷体" panose="02010609060101010101" pitchFamily="49" charset="-122"/>
            </a:endParaRPr>
          </a:p>
        </p:txBody>
      </p:sp>
      <p:sp>
        <p:nvSpPr>
          <p:cNvPr id="1230861" name="Text Box 13"/>
          <p:cNvSpPr txBox="1">
            <a:spLocks noChangeAspect="1" noChangeArrowheads="1"/>
          </p:cNvSpPr>
          <p:nvPr/>
        </p:nvSpPr>
        <p:spPr bwMode="auto">
          <a:xfrm>
            <a:off x="3275781" y="2308225"/>
            <a:ext cx="863600" cy="3033713"/>
          </a:xfrm>
          <a:prstGeom prst="rect">
            <a:avLst/>
          </a:prstGeom>
          <a:solidFill>
            <a:srgbClr val="FFFF99"/>
          </a:solidFill>
          <a:ln w="28575">
            <a:solidFill>
              <a:srgbClr val="000000"/>
            </a:solidFill>
            <a:miter lim="800000"/>
            <a:headEnd/>
            <a:tailEnd/>
          </a:ln>
        </p:spPr>
        <p:txBody>
          <a:bodyPr wrap="none" anchor="ctr"/>
          <a:lstStyle/>
          <a:p>
            <a:pPr algn="l"/>
            <a:r>
              <a:rPr lang="zh-CN" altLang="en-US" sz="1800" dirty="0">
                <a:ea typeface="楷体" panose="02010609060101010101" pitchFamily="49" charset="-122"/>
              </a:rPr>
              <a:t>取指、</a:t>
            </a:r>
          </a:p>
          <a:p>
            <a:pPr algn="l"/>
            <a:r>
              <a:rPr lang="zh-CN" altLang="en-US" sz="1800" dirty="0">
                <a:ea typeface="楷体" panose="02010609060101010101" pitchFamily="49" charset="-122"/>
              </a:rPr>
              <a:t>译码、</a:t>
            </a:r>
          </a:p>
          <a:p>
            <a:pPr algn="l"/>
            <a:r>
              <a:rPr lang="zh-CN" altLang="en-US" sz="1800" dirty="0">
                <a:ea typeface="楷体" panose="02010609060101010101" pitchFamily="49" charset="-122"/>
              </a:rPr>
              <a:t>分支</a:t>
            </a:r>
          </a:p>
          <a:p>
            <a:pPr algn="l"/>
            <a:r>
              <a:rPr lang="zh-CN" altLang="en-US" sz="1800" dirty="0">
                <a:ea typeface="楷体" panose="02010609060101010101" pitchFamily="49" charset="-122"/>
              </a:rPr>
              <a:t>单元</a:t>
            </a:r>
            <a:endParaRPr lang="zh-CN" altLang="en-US" sz="4000" dirty="0">
              <a:ea typeface="楷体" panose="02010609060101010101" pitchFamily="49" charset="-122"/>
            </a:endParaRPr>
          </a:p>
        </p:txBody>
      </p:sp>
      <p:sp>
        <p:nvSpPr>
          <p:cNvPr id="1230862" name="Text Box 14"/>
          <p:cNvSpPr txBox="1">
            <a:spLocks noChangeAspect="1" noChangeArrowheads="1"/>
          </p:cNvSpPr>
          <p:nvPr/>
        </p:nvSpPr>
        <p:spPr bwMode="auto">
          <a:xfrm>
            <a:off x="3598043" y="6021388"/>
            <a:ext cx="614363" cy="488950"/>
          </a:xfrm>
          <a:prstGeom prst="rect">
            <a:avLst/>
          </a:prstGeom>
          <a:noFill/>
          <a:ln w="9525">
            <a:noFill/>
            <a:miter lim="800000"/>
            <a:headEnd/>
            <a:tailEnd/>
          </a:ln>
        </p:spPr>
        <p:txBody>
          <a:bodyPr wrap="none" lIns="0" tIns="0" rIns="0" bIns="0" anchor="ctr">
            <a:spAutoFit/>
          </a:bodyPr>
          <a:lstStyle/>
          <a:p>
            <a:pPr algn="l"/>
            <a:r>
              <a:rPr lang="zh-CN" altLang="en-US" sz="1600" dirty="0">
                <a:ea typeface="楷体" panose="02010609060101010101" pitchFamily="49" charset="-122"/>
              </a:rPr>
              <a:t>指令</a:t>
            </a:r>
          </a:p>
          <a:p>
            <a:pPr algn="l"/>
            <a:r>
              <a:rPr lang="zh-CN" altLang="en-US" sz="1600" dirty="0">
                <a:ea typeface="楷体" panose="02010609060101010101" pitchFamily="49" charset="-122"/>
              </a:rPr>
              <a:t>缓冲器</a:t>
            </a:r>
            <a:endParaRPr lang="zh-CN" altLang="en-US" sz="4000" dirty="0">
              <a:ea typeface="楷体" panose="02010609060101010101" pitchFamily="49" charset="-122"/>
            </a:endParaRPr>
          </a:p>
        </p:txBody>
      </p:sp>
      <p:sp>
        <p:nvSpPr>
          <p:cNvPr id="1230863" name="Line 15"/>
          <p:cNvSpPr>
            <a:spLocks noChangeAspect="1" noChangeShapeType="1"/>
          </p:cNvSpPr>
          <p:nvPr/>
        </p:nvSpPr>
        <p:spPr bwMode="auto">
          <a:xfrm flipH="1">
            <a:off x="6731768" y="5973763"/>
            <a:ext cx="1588" cy="252412"/>
          </a:xfrm>
          <a:prstGeom prst="line">
            <a:avLst/>
          </a:prstGeom>
          <a:noFill/>
          <a:ln w="28575">
            <a:solidFill>
              <a:srgbClr val="000000"/>
            </a:solidFill>
            <a:round/>
            <a:headEnd/>
            <a:tailEnd type="triangle" w="med" len="med"/>
          </a:ln>
        </p:spPr>
        <p:txBody>
          <a:bodyPr anchor="ctr"/>
          <a:lstStyle/>
          <a:p>
            <a:endParaRPr lang="zh-CN" altLang="en-US"/>
          </a:p>
        </p:txBody>
      </p:sp>
      <p:sp>
        <p:nvSpPr>
          <p:cNvPr id="1230864" name="Line 16"/>
          <p:cNvSpPr>
            <a:spLocks noChangeAspect="1" noChangeShapeType="1"/>
          </p:cNvSpPr>
          <p:nvPr/>
        </p:nvSpPr>
        <p:spPr bwMode="auto">
          <a:xfrm flipH="1" flipV="1">
            <a:off x="6558731" y="5973763"/>
            <a:ext cx="1587" cy="252412"/>
          </a:xfrm>
          <a:prstGeom prst="line">
            <a:avLst/>
          </a:prstGeom>
          <a:noFill/>
          <a:ln w="28575">
            <a:solidFill>
              <a:srgbClr val="000000"/>
            </a:solidFill>
            <a:round/>
            <a:headEnd/>
            <a:tailEnd type="triangle" w="med" len="med"/>
          </a:ln>
        </p:spPr>
        <p:txBody>
          <a:bodyPr anchor="ctr"/>
          <a:lstStyle/>
          <a:p>
            <a:endParaRPr lang="zh-CN" altLang="en-US"/>
          </a:p>
        </p:txBody>
      </p:sp>
      <p:sp>
        <p:nvSpPr>
          <p:cNvPr id="1230865" name="Line 17"/>
          <p:cNvSpPr>
            <a:spLocks noChangeAspect="1" noChangeShapeType="1"/>
          </p:cNvSpPr>
          <p:nvPr/>
        </p:nvSpPr>
        <p:spPr bwMode="auto">
          <a:xfrm flipV="1">
            <a:off x="6558731" y="5214938"/>
            <a:ext cx="1587" cy="254000"/>
          </a:xfrm>
          <a:prstGeom prst="line">
            <a:avLst/>
          </a:prstGeom>
          <a:noFill/>
          <a:ln w="28575">
            <a:solidFill>
              <a:srgbClr val="000000"/>
            </a:solidFill>
            <a:round/>
            <a:headEnd/>
            <a:tailEnd type="triangle" w="med" len="med"/>
          </a:ln>
        </p:spPr>
        <p:txBody>
          <a:bodyPr anchor="ctr"/>
          <a:lstStyle/>
          <a:p>
            <a:endParaRPr lang="zh-CN" altLang="en-US"/>
          </a:p>
        </p:txBody>
      </p:sp>
      <p:sp>
        <p:nvSpPr>
          <p:cNvPr id="1230866" name="Line 18"/>
          <p:cNvSpPr>
            <a:spLocks noChangeAspect="1" noChangeShapeType="1"/>
          </p:cNvSpPr>
          <p:nvPr/>
        </p:nvSpPr>
        <p:spPr bwMode="auto">
          <a:xfrm>
            <a:off x="6731768" y="5214938"/>
            <a:ext cx="1588" cy="254000"/>
          </a:xfrm>
          <a:prstGeom prst="line">
            <a:avLst/>
          </a:prstGeom>
          <a:noFill/>
          <a:ln w="28575">
            <a:solidFill>
              <a:srgbClr val="000000"/>
            </a:solidFill>
            <a:round/>
            <a:headEnd/>
            <a:tailEnd type="triangle" w="med" len="med"/>
          </a:ln>
        </p:spPr>
        <p:txBody>
          <a:bodyPr anchor="ctr"/>
          <a:lstStyle/>
          <a:p>
            <a:endParaRPr lang="zh-CN" altLang="en-US"/>
          </a:p>
        </p:txBody>
      </p:sp>
      <p:sp>
        <p:nvSpPr>
          <p:cNvPr id="1230867" name="Line 19"/>
          <p:cNvSpPr>
            <a:spLocks noChangeAspect="1" noChangeShapeType="1"/>
          </p:cNvSpPr>
          <p:nvPr/>
        </p:nvSpPr>
        <p:spPr bwMode="auto">
          <a:xfrm flipV="1">
            <a:off x="6558731" y="4078288"/>
            <a:ext cx="1587" cy="254000"/>
          </a:xfrm>
          <a:prstGeom prst="line">
            <a:avLst/>
          </a:prstGeom>
          <a:noFill/>
          <a:ln w="28575">
            <a:solidFill>
              <a:srgbClr val="000000"/>
            </a:solidFill>
            <a:round/>
            <a:headEnd/>
            <a:tailEnd type="triangle" w="med" len="med"/>
          </a:ln>
        </p:spPr>
        <p:txBody>
          <a:bodyPr anchor="ctr"/>
          <a:lstStyle/>
          <a:p>
            <a:endParaRPr lang="zh-CN" altLang="en-US"/>
          </a:p>
        </p:txBody>
      </p:sp>
      <p:sp>
        <p:nvSpPr>
          <p:cNvPr id="1230868" name="Line 20"/>
          <p:cNvSpPr>
            <a:spLocks noChangeAspect="1" noChangeShapeType="1"/>
          </p:cNvSpPr>
          <p:nvPr/>
        </p:nvSpPr>
        <p:spPr bwMode="auto">
          <a:xfrm>
            <a:off x="6731768" y="4078288"/>
            <a:ext cx="1588" cy="254000"/>
          </a:xfrm>
          <a:prstGeom prst="line">
            <a:avLst/>
          </a:prstGeom>
          <a:noFill/>
          <a:ln w="28575">
            <a:solidFill>
              <a:srgbClr val="000000"/>
            </a:solidFill>
            <a:round/>
            <a:headEnd/>
            <a:tailEnd type="triangle" w="med" len="med"/>
          </a:ln>
        </p:spPr>
        <p:txBody>
          <a:bodyPr anchor="ctr"/>
          <a:lstStyle/>
          <a:p>
            <a:endParaRPr lang="zh-CN" altLang="en-US"/>
          </a:p>
        </p:txBody>
      </p:sp>
      <p:sp>
        <p:nvSpPr>
          <p:cNvPr id="1230869" name="Line 21"/>
          <p:cNvSpPr>
            <a:spLocks noChangeAspect="1" noChangeShapeType="1"/>
          </p:cNvSpPr>
          <p:nvPr/>
        </p:nvSpPr>
        <p:spPr bwMode="auto">
          <a:xfrm flipV="1">
            <a:off x="6817493" y="3319463"/>
            <a:ext cx="1588" cy="252412"/>
          </a:xfrm>
          <a:prstGeom prst="line">
            <a:avLst/>
          </a:prstGeom>
          <a:noFill/>
          <a:ln w="28575">
            <a:solidFill>
              <a:srgbClr val="000000"/>
            </a:solidFill>
            <a:round/>
            <a:headEnd/>
            <a:tailEnd type="triangle" w="med" len="med"/>
          </a:ln>
        </p:spPr>
        <p:txBody>
          <a:bodyPr anchor="ctr"/>
          <a:lstStyle/>
          <a:p>
            <a:endParaRPr lang="zh-CN" altLang="en-US"/>
          </a:p>
        </p:txBody>
      </p:sp>
      <p:sp>
        <p:nvSpPr>
          <p:cNvPr id="1230870" name="Line 22"/>
          <p:cNvSpPr>
            <a:spLocks noChangeAspect="1" noChangeShapeType="1"/>
          </p:cNvSpPr>
          <p:nvPr/>
        </p:nvSpPr>
        <p:spPr bwMode="auto">
          <a:xfrm>
            <a:off x="6988943" y="3319463"/>
            <a:ext cx="1588" cy="252412"/>
          </a:xfrm>
          <a:prstGeom prst="line">
            <a:avLst/>
          </a:prstGeom>
          <a:noFill/>
          <a:ln w="28575">
            <a:solidFill>
              <a:srgbClr val="000000"/>
            </a:solidFill>
            <a:round/>
            <a:headEnd/>
            <a:tailEnd type="triangle" w="med" len="med"/>
          </a:ln>
        </p:spPr>
        <p:txBody>
          <a:bodyPr anchor="ctr"/>
          <a:lstStyle/>
          <a:p>
            <a:endParaRPr lang="zh-CN" altLang="en-US"/>
          </a:p>
        </p:txBody>
      </p:sp>
      <p:sp>
        <p:nvSpPr>
          <p:cNvPr id="1230871" name="Line 23"/>
          <p:cNvSpPr>
            <a:spLocks noChangeAspect="1" noChangeShapeType="1"/>
          </p:cNvSpPr>
          <p:nvPr/>
        </p:nvSpPr>
        <p:spPr bwMode="auto">
          <a:xfrm>
            <a:off x="6125343" y="2687638"/>
            <a:ext cx="1588" cy="125412"/>
          </a:xfrm>
          <a:prstGeom prst="line">
            <a:avLst/>
          </a:prstGeom>
          <a:noFill/>
          <a:ln w="28575">
            <a:solidFill>
              <a:srgbClr val="000000"/>
            </a:solidFill>
            <a:round/>
            <a:headEnd/>
            <a:tailEnd/>
          </a:ln>
        </p:spPr>
        <p:txBody>
          <a:bodyPr anchor="ctr"/>
          <a:lstStyle/>
          <a:p>
            <a:endParaRPr lang="zh-CN" altLang="en-US"/>
          </a:p>
        </p:txBody>
      </p:sp>
      <p:sp>
        <p:nvSpPr>
          <p:cNvPr id="1230872" name="Line 24"/>
          <p:cNvSpPr>
            <a:spLocks noChangeAspect="1" noChangeShapeType="1"/>
          </p:cNvSpPr>
          <p:nvPr/>
        </p:nvSpPr>
        <p:spPr bwMode="auto">
          <a:xfrm flipH="1">
            <a:off x="4139381" y="2813050"/>
            <a:ext cx="1987550" cy="1588"/>
          </a:xfrm>
          <a:prstGeom prst="line">
            <a:avLst/>
          </a:prstGeom>
          <a:noFill/>
          <a:ln w="28575">
            <a:solidFill>
              <a:srgbClr val="000000"/>
            </a:solidFill>
            <a:round/>
            <a:headEnd/>
            <a:tailEnd type="triangle" w="med" len="med"/>
          </a:ln>
        </p:spPr>
        <p:txBody>
          <a:bodyPr anchor="ctr"/>
          <a:lstStyle/>
          <a:p>
            <a:endParaRPr lang="zh-CN" altLang="en-US"/>
          </a:p>
        </p:txBody>
      </p:sp>
      <p:sp>
        <p:nvSpPr>
          <p:cNvPr id="1230873" name="Line 25"/>
          <p:cNvSpPr>
            <a:spLocks noChangeAspect="1" noChangeShapeType="1"/>
          </p:cNvSpPr>
          <p:nvPr/>
        </p:nvSpPr>
        <p:spPr bwMode="auto">
          <a:xfrm flipV="1">
            <a:off x="6298381" y="2687638"/>
            <a:ext cx="0" cy="884237"/>
          </a:xfrm>
          <a:prstGeom prst="line">
            <a:avLst/>
          </a:prstGeom>
          <a:noFill/>
          <a:ln w="28575">
            <a:solidFill>
              <a:srgbClr val="000000"/>
            </a:solidFill>
            <a:round/>
            <a:headEnd/>
            <a:tailEnd type="triangle" w="med" len="med"/>
          </a:ln>
        </p:spPr>
        <p:txBody>
          <a:bodyPr anchor="ctr"/>
          <a:lstStyle/>
          <a:p>
            <a:endParaRPr lang="zh-CN" altLang="en-US"/>
          </a:p>
        </p:txBody>
      </p:sp>
      <p:sp>
        <p:nvSpPr>
          <p:cNvPr id="1230874" name="Line 26"/>
          <p:cNvSpPr>
            <a:spLocks noChangeAspect="1" noChangeShapeType="1"/>
          </p:cNvSpPr>
          <p:nvPr/>
        </p:nvSpPr>
        <p:spPr bwMode="auto">
          <a:xfrm>
            <a:off x="6473006" y="2687638"/>
            <a:ext cx="0" cy="884237"/>
          </a:xfrm>
          <a:prstGeom prst="line">
            <a:avLst/>
          </a:prstGeom>
          <a:noFill/>
          <a:ln w="28575">
            <a:solidFill>
              <a:srgbClr val="000000"/>
            </a:solidFill>
            <a:round/>
            <a:headEnd/>
            <a:tailEnd type="triangle" w="med" len="med"/>
          </a:ln>
        </p:spPr>
        <p:txBody>
          <a:bodyPr anchor="ctr"/>
          <a:lstStyle/>
          <a:p>
            <a:endParaRPr lang="zh-CN" altLang="en-US"/>
          </a:p>
        </p:txBody>
      </p:sp>
      <p:sp>
        <p:nvSpPr>
          <p:cNvPr id="1230875" name="Text Box 27"/>
          <p:cNvSpPr txBox="1">
            <a:spLocks noChangeAspect="1" noChangeArrowheads="1"/>
          </p:cNvSpPr>
          <p:nvPr/>
        </p:nvSpPr>
        <p:spPr bwMode="auto">
          <a:xfrm>
            <a:off x="5695131" y="2940050"/>
            <a:ext cx="1901825" cy="379413"/>
          </a:xfrm>
          <a:prstGeom prst="rect">
            <a:avLst/>
          </a:prstGeom>
          <a:solidFill>
            <a:srgbClr val="FFFF99"/>
          </a:solidFill>
          <a:ln w="28575">
            <a:solidFill>
              <a:srgbClr val="000000"/>
            </a:solidFill>
            <a:miter lim="800000"/>
            <a:headEnd/>
            <a:tailEnd/>
          </a:ln>
        </p:spPr>
        <p:txBody>
          <a:bodyPr lIns="0" tIns="0" rIns="0" bIns="0" anchor="ctr"/>
          <a:lstStyle/>
          <a:p>
            <a:r>
              <a:rPr lang="zh-CN" altLang="en-US" sz="1600" dirty="0">
                <a:ea typeface="楷体" panose="02010609060101010101" pitchFamily="49" charset="-122"/>
              </a:rPr>
              <a:t>整数</a:t>
            </a:r>
            <a:r>
              <a:rPr lang="en-US" altLang="zh-CN" sz="1600" dirty="0">
                <a:ea typeface="楷体" panose="02010609060101010101" pitchFamily="49" charset="-122"/>
              </a:rPr>
              <a:t>ALU1(</a:t>
            </a:r>
            <a:r>
              <a:rPr lang="zh-CN" altLang="en-US" sz="1600" dirty="0">
                <a:ea typeface="楷体" panose="02010609060101010101" pitchFamily="49" charset="-122"/>
              </a:rPr>
              <a:t>流水线</a:t>
            </a:r>
            <a:r>
              <a:rPr lang="en-US" altLang="zh-CN" sz="1600" dirty="0">
                <a:ea typeface="楷体" panose="02010609060101010101" pitchFamily="49" charset="-122"/>
              </a:rPr>
              <a:t>2)</a:t>
            </a:r>
            <a:endParaRPr lang="en-US" altLang="zh-CN" sz="4000" dirty="0">
              <a:ea typeface="楷体" panose="02010609060101010101" pitchFamily="49" charset="-122"/>
            </a:endParaRPr>
          </a:p>
        </p:txBody>
      </p:sp>
      <p:sp>
        <p:nvSpPr>
          <p:cNvPr id="1230876" name="Text Box 28"/>
          <p:cNvSpPr txBox="1">
            <a:spLocks noChangeAspect="1" noChangeArrowheads="1"/>
          </p:cNvSpPr>
          <p:nvPr/>
        </p:nvSpPr>
        <p:spPr bwMode="auto">
          <a:xfrm>
            <a:off x="4485456" y="2182813"/>
            <a:ext cx="690562" cy="512762"/>
          </a:xfrm>
          <a:prstGeom prst="rect">
            <a:avLst/>
          </a:prstGeom>
          <a:solidFill>
            <a:srgbClr val="FFFF99"/>
          </a:solidFill>
          <a:ln w="28575">
            <a:solidFill>
              <a:srgbClr val="000000"/>
            </a:solidFill>
            <a:miter lim="800000"/>
            <a:headEnd/>
            <a:tailEnd/>
          </a:ln>
        </p:spPr>
        <p:txBody>
          <a:bodyPr lIns="0" tIns="0" rIns="0" bIns="0" anchor="ctr"/>
          <a:lstStyle/>
          <a:p>
            <a:pPr>
              <a:lnSpc>
                <a:spcPct val="96000"/>
              </a:lnSpc>
            </a:pPr>
            <a:r>
              <a:rPr lang="zh-CN" altLang="en-US" sz="1600" dirty="0">
                <a:ea typeface="楷体" panose="02010609060101010101" pitchFamily="49" charset="-122"/>
              </a:rPr>
              <a:t>地址</a:t>
            </a:r>
          </a:p>
          <a:p>
            <a:pPr>
              <a:lnSpc>
                <a:spcPct val="96000"/>
              </a:lnSpc>
            </a:pPr>
            <a:r>
              <a:rPr lang="zh-CN" altLang="en-US" sz="1600" dirty="0">
                <a:ea typeface="楷体" panose="02010609060101010101" pitchFamily="49" charset="-122"/>
              </a:rPr>
              <a:t>队列</a:t>
            </a:r>
            <a:endParaRPr lang="zh-CN" altLang="en-US" sz="4000" dirty="0">
              <a:ea typeface="楷体" panose="02010609060101010101" pitchFamily="49" charset="-122"/>
            </a:endParaRPr>
          </a:p>
        </p:txBody>
      </p:sp>
      <p:sp>
        <p:nvSpPr>
          <p:cNvPr id="1230877" name="Line 29"/>
          <p:cNvSpPr>
            <a:spLocks noChangeAspect="1" noChangeShapeType="1"/>
          </p:cNvSpPr>
          <p:nvPr/>
        </p:nvSpPr>
        <p:spPr bwMode="auto">
          <a:xfrm>
            <a:off x="5176018" y="2435225"/>
            <a:ext cx="338138" cy="1588"/>
          </a:xfrm>
          <a:prstGeom prst="line">
            <a:avLst/>
          </a:prstGeom>
          <a:noFill/>
          <a:ln w="28575">
            <a:solidFill>
              <a:srgbClr val="000000"/>
            </a:solidFill>
            <a:round/>
            <a:headEnd/>
            <a:tailEnd type="triangle" w="med" len="med"/>
          </a:ln>
        </p:spPr>
        <p:txBody>
          <a:bodyPr anchor="ctr"/>
          <a:lstStyle/>
          <a:p>
            <a:endParaRPr lang="zh-CN" altLang="en-US"/>
          </a:p>
        </p:txBody>
      </p:sp>
      <p:sp>
        <p:nvSpPr>
          <p:cNvPr id="1230878" name="Line 30"/>
          <p:cNvSpPr>
            <a:spLocks noChangeAspect="1" noChangeShapeType="1"/>
          </p:cNvSpPr>
          <p:nvPr/>
        </p:nvSpPr>
        <p:spPr bwMode="auto">
          <a:xfrm flipH="1">
            <a:off x="5176018" y="2560638"/>
            <a:ext cx="339725" cy="1587"/>
          </a:xfrm>
          <a:prstGeom prst="line">
            <a:avLst/>
          </a:prstGeom>
          <a:noFill/>
          <a:ln w="28575">
            <a:solidFill>
              <a:srgbClr val="000000"/>
            </a:solidFill>
            <a:round/>
            <a:headEnd/>
            <a:tailEnd type="triangle" w="med" len="med"/>
          </a:ln>
        </p:spPr>
        <p:txBody>
          <a:bodyPr anchor="ctr"/>
          <a:lstStyle/>
          <a:p>
            <a:endParaRPr lang="zh-CN" altLang="en-US"/>
          </a:p>
        </p:txBody>
      </p:sp>
      <p:sp>
        <p:nvSpPr>
          <p:cNvPr id="1230879" name="Line 31"/>
          <p:cNvSpPr>
            <a:spLocks noChangeAspect="1" noChangeShapeType="1"/>
          </p:cNvSpPr>
          <p:nvPr/>
        </p:nvSpPr>
        <p:spPr bwMode="auto">
          <a:xfrm>
            <a:off x="4139381" y="2435225"/>
            <a:ext cx="346075" cy="1588"/>
          </a:xfrm>
          <a:prstGeom prst="line">
            <a:avLst/>
          </a:prstGeom>
          <a:noFill/>
          <a:ln w="28575">
            <a:solidFill>
              <a:srgbClr val="000000"/>
            </a:solidFill>
            <a:round/>
            <a:headEnd/>
            <a:tailEnd type="triangle" w="med" len="med"/>
          </a:ln>
        </p:spPr>
        <p:txBody>
          <a:bodyPr anchor="ctr"/>
          <a:lstStyle/>
          <a:p>
            <a:endParaRPr lang="zh-CN" altLang="en-US"/>
          </a:p>
        </p:txBody>
      </p:sp>
      <p:sp>
        <p:nvSpPr>
          <p:cNvPr id="1230880" name="Text Box 32"/>
          <p:cNvSpPr txBox="1">
            <a:spLocks noChangeAspect="1" noChangeArrowheads="1"/>
          </p:cNvSpPr>
          <p:nvPr/>
        </p:nvSpPr>
        <p:spPr bwMode="auto">
          <a:xfrm>
            <a:off x="4485456" y="4962525"/>
            <a:ext cx="690562" cy="1516063"/>
          </a:xfrm>
          <a:prstGeom prst="rect">
            <a:avLst/>
          </a:prstGeom>
          <a:solidFill>
            <a:srgbClr val="FFFF99"/>
          </a:solidFill>
          <a:ln w="28575">
            <a:solidFill>
              <a:srgbClr val="000000"/>
            </a:solidFill>
            <a:miter lim="800000"/>
            <a:headEnd/>
            <a:tailEnd/>
          </a:ln>
        </p:spPr>
        <p:txBody>
          <a:bodyPr lIns="0" tIns="0" rIns="0" bIns="0" anchor="ctr"/>
          <a:lstStyle/>
          <a:p>
            <a:pPr>
              <a:lnSpc>
                <a:spcPct val="96000"/>
              </a:lnSpc>
            </a:pPr>
            <a:endParaRPr lang="zh-CN" altLang="en-US" sz="1600" dirty="0">
              <a:ea typeface="楷体" panose="02010609060101010101" pitchFamily="49" charset="-122"/>
            </a:endParaRPr>
          </a:p>
          <a:p>
            <a:pPr>
              <a:lnSpc>
                <a:spcPct val="96000"/>
              </a:lnSpc>
            </a:pPr>
            <a:r>
              <a:rPr lang="zh-CN" altLang="en-US" sz="1600" dirty="0">
                <a:ea typeface="楷体" panose="02010609060101010101" pitchFamily="49" charset="-122"/>
              </a:rPr>
              <a:t>浮点</a:t>
            </a:r>
          </a:p>
          <a:p>
            <a:pPr>
              <a:lnSpc>
                <a:spcPct val="96000"/>
              </a:lnSpc>
            </a:pPr>
            <a:r>
              <a:rPr lang="zh-CN" altLang="en-US" sz="1600" dirty="0">
                <a:ea typeface="楷体" panose="02010609060101010101" pitchFamily="49" charset="-122"/>
              </a:rPr>
              <a:t>队列</a:t>
            </a:r>
            <a:endParaRPr lang="zh-CN" altLang="en-US" sz="4000" dirty="0">
              <a:ea typeface="楷体" panose="02010609060101010101" pitchFamily="49" charset="-122"/>
            </a:endParaRPr>
          </a:p>
        </p:txBody>
      </p:sp>
      <p:sp>
        <p:nvSpPr>
          <p:cNvPr id="1230881" name="Text Box 33"/>
          <p:cNvSpPr txBox="1">
            <a:spLocks noChangeAspect="1" noChangeArrowheads="1"/>
          </p:cNvSpPr>
          <p:nvPr/>
        </p:nvSpPr>
        <p:spPr bwMode="auto">
          <a:xfrm>
            <a:off x="4485456" y="3067050"/>
            <a:ext cx="688975" cy="1516063"/>
          </a:xfrm>
          <a:prstGeom prst="rect">
            <a:avLst/>
          </a:prstGeom>
          <a:solidFill>
            <a:srgbClr val="FFFF99"/>
          </a:solidFill>
          <a:ln w="28575">
            <a:solidFill>
              <a:srgbClr val="000000"/>
            </a:solidFill>
            <a:miter lim="800000"/>
            <a:headEnd/>
            <a:tailEnd/>
          </a:ln>
        </p:spPr>
        <p:txBody>
          <a:bodyPr lIns="0" tIns="0" rIns="0" bIns="0" anchor="ctr"/>
          <a:lstStyle/>
          <a:p>
            <a:pPr>
              <a:lnSpc>
                <a:spcPct val="96000"/>
              </a:lnSpc>
            </a:pPr>
            <a:endParaRPr lang="zh-CN" altLang="en-US" sz="1600" dirty="0">
              <a:ea typeface="楷体" panose="02010609060101010101" pitchFamily="49" charset="-122"/>
            </a:endParaRPr>
          </a:p>
          <a:p>
            <a:pPr>
              <a:lnSpc>
                <a:spcPct val="96000"/>
              </a:lnSpc>
            </a:pPr>
            <a:r>
              <a:rPr lang="zh-CN" altLang="en-US" sz="1600" dirty="0">
                <a:ea typeface="楷体" panose="02010609060101010101" pitchFamily="49" charset="-122"/>
              </a:rPr>
              <a:t>整数</a:t>
            </a:r>
          </a:p>
          <a:p>
            <a:pPr>
              <a:lnSpc>
                <a:spcPct val="96000"/>
              </a:lnSpc>
            </a:pPr>
            <a:r>
              <a:rPr lang="zh-CN" altLang="en-US" sz="1600" dirty="0">
                <a:ea typeface="楷体" panose="02010609060101010101" pitchFamily="49" charset="-122"/>
              </a:rPr>
              <a:t>队列</a:t>
            </a:r>
            <a:endParaRPr lang="zh-CN" altLang="en-US" sz="4000" dirty="0">
              <a:ea typeface="楷体" panose="02010609060101010101" pitchFamily="49" charset="-122"/>
            </a:endParaRPr>
          </a:p>
        </p:txBody>
      </p:sp>
      <p:sp>
        <p:nvSpPr>
          <p:cNvPr id="1230882" name="Line 34"/>
          <p:cNvSpPr>
            <a:spLocks noChangeAspect="1" noChangeShapeType="1"/>
          </p:cNvSpPr>
          <p:nvPr/>
        </p:nvSpPr>
        <p:spPr bwMode="auto">
          <a:xfrm>
            <a:off x="5176018" y="6353175"/>
            <a:ext cx="519113" cy="1588"/>
          </a:xfrm>
          <a:prstGeom prst="line">
            <a:avLst/>
          </a:prstGeom>
          <a:noFill/>
          <a:ln w="28575">
            <a:solidFill>
              <a:srgbClr val="000000"/>
            </a:solidFill>
            <a:round/>
            <a:headEnd/>
            <a:tailEnd type="triangle" w="med" len="med"/>
          </a:ln>
        </p:spPr>
        <p:txBody>
          <a:bodyPr anchor="ctr"/>
          <a:lstStyle/>
          <a:p>
            <a:endParaRPr lang="zh-CN" altLang="en-US"/>
          </a:p>
        </p:txBody>
      </p:sp>
      <p:sp>
        <p:nvSpPr>
          <p:cNvPr id="1230883" name="Line 35"/>
          <p:cNvSpPr>
            <a:spLocks noChangeAspect="1" noChangeShapeType="1"/>
          </p:cNvSpPr>
          <p:nvPr/>
        </p:nvSpPr>
        <p:spPr bwMode="auto">
          <a:xfrm>
            <a:off x="4312418" y="2055813"/>
            <a:ext cx="1588" cy="3790950"/>
          </a:xfrm>
          <a:prstGeom prst="line">
            <a:avLst/>
          </a:prstGeom>
          <a:noFill/>
          <a:ln w="19050">
            <a:solidFill>
              <a:srgbClr val="008000"/>
            </a:solidFill>
            <a:prstDash val="dash"/>
            <a:round/>
            <a:headEnd/>
            <a:tailEnd/>
          </a:ln>
          <a:effectLst/>
        </p:spPr>
        <p:txBody>
          <a:bodyPr anchor="ctr"/>
          <a:lstStyle/>
          <a:p>
            <a:endParaRPr lang="zh-CN" altLang="en-US"/>
          </a:p>
        </p:txBody>
      </p:sp>
      <p:sp>
        <p:nvSpPr>
          <p:cNvPr id="1230884" name="Line 36"/>
          <p:cNvSpPr>
            <a:spLocks noChangeAspect="1" noChangeShapeType="1"/>
          </p:cNvSpPr>
          <p:nvPr/>
        </p:nvSpPr>
        <p:spPr bwMode="auto">
          <a:xfrm>
            <a:off x="5176018" y="5089525"/>
            <a:ext cx="519113" cy="0"/>
          </a:xfrm>
          <a:prstGeom prst="line">
            <a:avLst/>
          </a:prstGeom>
          <a:noFill/>
          <a:ln w="28575">
            <a:solidFill>
              <a:srgbClr val="000000"/>
            </a:solidFill>
            <a:round/>
            <a:headEnd/>
            <a:tailEnd type="triangle" w="med" len="med"/>
          </a:ln>
        </p:spPr>
        <p:txBody>
          <a:bodyPr anchor="ctr"/>
          <a:lstStyle/>
          <a:p>
            <a:endParaRPr lang="zh-CN" altLang="en-US"/>
          </a:p>
        </p:txBody>
      </p:sp>
      <p:sp>
        <p:nvSpPr>
          <p:cNvPr id="1230885" name="Line 37"/>
          <p:cNvSpPr>
            <a:spLocks noChangeAspect="1" noChangeShapeType="1"/>
          </p:cNvSpPr>
          <p:nvPr/>
        </p:nvSpPr>
        <p:spPr bwMode="auto">
          <a:xfrm>
            <a:off x="5176018" y="3175000"/>
            <a:ext cx="523875" cy="1588"/>
          </a:xfrm>
          <a:prstGeom prst="line">
            <a:avLst/>
          </a:prstGeom>
          <a:noFill/>
          <a:ln w="28575">
            <a:solidFill>
              <a:srgbClr val="000000"/>
            </a:solidFill>
            <a:round/>
            <a:headEnd/>
            <a:tailEnd type="triangle" w="med" len="med"/>
          </a:ln>
        </p:spPr>
        <p:txBody>
          <a:bodyPr anchor="ctr"/>
          <a:lstStyle/>
          <a:p>
            <a:endParaRPr lang="zh-CN" altLang="en-US"/>
          </a:p>
        </p:txBody>
      </p:sp>
      <p:sp>
        <p:nvSpPr>
          <p:cNvPr id="1230886" name="Line 38"/>
          <p:cNvSpPr>
            <a:spLocks noChangeAspect="1" noChangeShapeType="1"/>
          </p:cNvSpPr>
          <p:nvPr/>
        </p:nvSpPr>
        <p:spPr bwMode="auto">
          <a:xfrm>
            <a:off x="5176018" y="4457700"/>
            <a:ext cx="519113" cy="0"/>
          </a:xfrm>
          <a:prstGeom prst="line">
            <a:avLst/>
          </a:prstGeom>
          <a:noFill/>
          <a:ln w="28575">
            <a:solidFill>
              <a:srgbClr val="000000"/>
            </a:solidFill>
            <a:round/>
            <a:headEnd/>
            <a:tailEnd type="triangle" w="med" len="med"/>
          </a:ln>
        </p:spPr>
        <p:txBody>
          <a:bodyPr anchor="ctr"/>
          <a:lstStyle/>
          <a:p>
            <a:endParaRPr lang="zh-CN" altLang="en-US"/>
          </a:p>
        </p:txBody>
      </p:sp>
      <p:sp>
        <p:nvSpPr>
          <p:cNvPr id="1230887" name="Line 39"/>
          <p:cNvSpPr>
            <a:spLocks noChangeAspect="1" noChangeShapeType="1"/>
          </p:cNvSpPr>
          <p:nvPr/>
        </p:nvSpPr>
        <p:spPr bwMode="auto">
          <a:xfrm>
            <a:off x="4139381" y="3824288"/>
            <a:ext cx="347662" cy="1587"/>
          </a:xfrm>
          <a:prstGeom prst="line">
            <a:avLst/>
          </a:prstGeom>
          <a:noFill/>
          <a:ln w="28575">
            <a:solidFill>
              <a:srgbClr val="000000"/>
            </a:solidFill>
            <a:round/>
            <a:headEnd/>
            <a:tailEnd type="triangle" w="med" len="med"/>
          </a:ln>
        </p:spPr>
        <p:txBody>
          <a:bodyPr anchor="ctr"/>
          <a:lstStyle/>
          <a:p>
            <a:endParaRPr lang="zh-CN" altLang="en-US"/>
          </a:p>
        </p:txBody>
      </p:sp>
      <p:sp>
        <p:nvSpPr>
          <p:cNvPr id="1230888" name="Line 40"/>
          <p:cNvSpPr>
            <a:spLocks noChangeAspect="1" noChangeShapeType="1"/>
          </p:cNvSpPr>
          <p:nvPr/>
        </p:nvSpPr>
        <p:spPr bwMode="auto">
          <a:xfrm>
            <a:off x="4139381" y="5214938"/>
            <a:ext cx="346075" cy="0"/>
          </a:xfrm>
          <a:prstGeom prst="line">
            <a:avLst/>
          </a:prstGeom>
          <a:noFill/>
          <a:ln w="28575">
            <a:solidFill>
              <a:srgbClr val="000000"/>
            </a:solidFill>
            <a:round/>
            <a:headEnd/>
            <a:tailEnd type="triangle" w="med" len="med"/>
          </a:ln>
        </p:spPr>
        <p:txBody>
          <a:bodyPr anchor="ctr"/>
          <a:lstStyle/>
          <a:p>
            <a:endParaRPr lang="zh-CN" altLang="en-US"/>
          </a:p>
        </p:txBody>
      </p:sp>
      <p:sp>
        <p:nvSpPr>
          <p:cNvPr id="1230889" name="Line 41"/>
          <p:cNvSpPr>
            <a:spLocks noChangeAspect="1" noChangeShapeType="1"/>
          </p:cNvSpPr>
          <p:nvPr/>
        </p:nvSpPr>
        <p:spPr bwMode="auto">
          <a:xfrm>
            <a:off x="4312418" y="2054225"/>
            <a:ext cx="1036638" cy="1588"/>
          </a:xfrm>
          <a:prstGeom prst="line">
            <a:avLst/>
          </a:prstGeom>
          <a:noFill/>
          <a:ln w="19050">
            <a:solidFill>
              <a:srgbClr val="008000"/>
            </a:solidFill>
            <a:prstDash val="dash"/>
            <a:round/>
            <a:headEnd/>
            <a:tailEnd/>
          </a:ln>
          <a:effectLst/>
        </p:spPr>
        <p:txBody>
          <a:bodyPr anchor="ctr"/>
          <a:lstStyle/>
          <a:p>
            <a:endParaRPr lang="zh-CN" altLang="en-US"/>
          </a:p>
        </p:txBody>
      </p:sp>
      <p:sp>
        <p:nvSpPr>
          <p:cNvPr id="1230890" name="Line 42"/>
          <p:cNvSpPr>
            <a:spLocks noChangeAspect="1" noChangeShapeType="1"/>
          </p:cNvSpPr>
          <p:nvPr/>
        </p:nvSpPr>
        <p:spPr bwMode="auto">
          <a:xfrm>
            <a:off x="5349056" y="2054225"/>
            <a:ext cx="1587" cy="4551363"/>
          </a:xfrm>
          <a:prstGeom prst="line">
            <a:avLst/>
          </a:prstGeom>
          <a:noFill/>
          <a:ln w="19050">
            <a:solidFill>
              <a:srgbClr val="008000"/>
            </a:solidFill>
            <a:prstDash val="dash"/>
            <a:round/>
            <a:headEnd/>
            <a:tailEnd/>
          </a:ln>
          <a:effectLst/>
        </p:spPr>
        <p:txBody>
          <a:bodyPr anchor="ctr"/>
          <a:lstStyle/>
          <a:p>
            <a:endParaRPr lang="zh-CN" altLang="en-US"/>
          </a:p>
        </p:txBody>
      </p:sp>
      <p:sp>
        <p:nvSpPr>
          <p:cNvPr id="1230891" name="Line 43"/>
          <p:cNvSpPr>
            <a:spLocks noChangeAspect="1" noChangeShapeType="1"/>
          </p:cNvSpPr>
          <p:nvPr/>
        </p:nvSpPr>
        <p:spPr bwMode="auto">
          <a:xfrm flipH="1">
            <a:off x="3448818" y="6605588"/>
            <a:ext cx="1900238" cy="0"/>
          </a:xfrm>
          <a:prstGeom prst="line">
            <a:avLst/>
          </a:prstGeom>
          <a:noFill/>
          <a:ln w="19050">
            <a:solidFill>
              <a:srgbClr val="008000"/>
            </a:solidFill>
            <a:prstDash val="dash"/>
            <a:round/>
            <a:headEnd/>
            <a:tailEnd/>
          </a:ln>
          <a:effectLst/>
        </p:spPr>
        <p:txBody>
          <a:bodyPr anchor="ctr"/>
          <a:lstStyle/>
          <a:p>
            <a:endParaRPr lang="zh-CN" altLang="en-US"/>
          </a:p>
        </p:txBody>
      </p:sp>
      <p:sp>
        <p:nvSpPr>
          <p:cNvPr id="1230892" name="Line 44"/>
          <p:cNvSpPr>
            <a:spLocks noChangeAspect="1" noChangeShapeType="1"/>
          </p:cNvSpPr>
          <p:nvPr/>
        </p:nvSpPr>
        <p:spPr bwMode="auto">
          <a:xfrm flipH="1">
            <a:off x="3448818" y="5846763"/>
            <a:ext cx="863600" cy="0"/>
          </a:xfrm>
          <a:prstGeom prst="line">
            <a:avLst/>
          </a:prstGeom>
          <a:noFill/>
          <a:ln w="19050">
            <a:solidFill>
              <a:srgbClr val="008000"/>
            </a:solidFill>
            <a:prstDash val="dash"/>
            <a:round/>
            <a:headEnd/>
            <a:tailEnd/>
          </a:ln>
          <a:effectLst/>
        </p:spPr>
        <p:txBody>
          <a:bodyPr anchor="ctr"/>
          <a:lstStyle/>
          <a:p>
            <a:endParaRPr lang="zh-CN" altLang="en-US"/>
          </a:p>
        </p:txBody>
      </p:sp>
      <p:sp>
        <p:nvSpPr>
          <p:cNvPr id="1230893" name="Line 45"/>
          <p:cNvSpPr>
            <a:spLocks noChangeAspect="1" noChangeShapeType="1"/>
          </p:cNvSpPr>
          <p:nvPr/>
        </p:nvSpPr>
        <p:spPr bwMode="auto">
          <a:xfrm>
            <a:off x="3448818" y="5846763"/>
            <a:ext cx="0" cy="758825"/>
          </a:xfrm>
          <a:prstGeom prst="line">
            <a:avLst/>
          </a:prstGeom>
          <a:noFill/>
          <a:ln w="19050">
            <a:solidFill>
              <a:srgbClr val="008000"/>
            </a:solidFill>
            <a:prstDash val="dash"/>
            <a:round/>
            <a:headEnd/>
            <a:tailEnd/>
          </a:ln>
          <a:effectLst/>
        </p:spPr>
        <p:txBody>
          <a:bodyPr anchor="ctr"/>
          <a:lstStyle/>
          <a:p>
            <a:endParaRPr lang="zh-CN" altLang="en-US"/>
          </a:p>
        </p:txBody>
      </p:sp>
      <p:sp>
        <p:nvSpPr>
          <p:cNvPr id="1230894" name="Text Box 46"/>
          <p:cNvSpPr txBox="1">
            <a:spLocks noChangeAspect="1" noChangeArrowheads="1"/>
          </p:cNvSpPr>
          <p:nvPr/>
        </p:nvSpPr>
        <p:spPr bwMode="auto">
          <a:xfrm>
            <a:off x="6385693" y="1422400"/>
            <a:ext cx="1641475" cy="506413"/>
          </a:xfrm>
          <a:prstGeom prst="rect">
            <a:avLst/>
          </a:prstGeom>
          <a:solidFill>
            <a:srgbClr val="FFFF99"/>
          </a:solidFill>
          <a:ln w="28575">
            <a:solidFill>
              <a:srgbClr val="000000"/>
            </a:solidFill>
            <a:miter lim="800000"/>
            <a:headEnd/>
            <a:tailEnd/>
          </a:ln>
        </p:spPr>
        <p:txBody>
          <a:bodyPr lIns="0" tIns="0" rIns="0" bIns="0" anchor="ctr"/>
          <a:lstStyle/>
          <a:p>
            <a:pPr>
              <a:lnSpc>
                <a:spcPct val="96000"/>
              </a:lnSpc>
              <a:spcBef>
                <a:spcPts val="463"/>
              </a:spcBef>
            </a:pPr>
            <a:r>
              <a:rPr lang="en-US" altLang="zh-CN" sz="1600" dirty="0">
                <a:ea typeface="楷体" panose="02010609060101010101" pitchFamily="49" charset="-122"/>
              </a:rPr>
              <a:t>L1 D-cache</a:t>
            </a:r>
            <a:endParaRPr lang="en-US" altLang="zh-CN" sz="4000" dirty="0">
              <a:ea typeface="楷体" panose="02010609060101010101" pitchFamily="49" charset="-122"/>
            </a:endParaRPr>
          </a:p>
        </p:txBody>
      </p:sp>
      <p:sp>
        <p:nvSpPr>
          <p:cNvPr id="1230895" name="Line 47"/>
          <p:cNvSpPr>
            <a:spLocks noChangeAspect="1" noChangeShapeType="1"/>
          </p:cNvSpPr>
          <p:nvPr/>
        </p:nvSpPr>
        <p:spPr bwMode="auto">
          <a:xfrm flipV="1">
            <a:off x="3621856" y="1928813"/>
            <a:ext cx="0" cy="379412"/>
          </a:xfrm>
          <a:prstGeom prst="line">
            <a:avLst/>
          </a:prstGeom>
          <a:noFill/>
          <a:ln w="28575">
            <a:solidFill>
              <a:srgbClr val="000000"/>
            </a:solidFill>
            <a:round/>
            <a:headEnd/>
            <a:tailEnd type="triangle" w="med" len="med"/>
          </a:ln>
        </p:spPr>
        <p:txBody>
          <a:bodyPr anchor="ctr"/>
          <a:lstStyle/>
          <a:p>
            <a:endParaRPr lang="zh-CN" altLang="en-US"/>
          </a:p>
        </p:txBody>
      </p:sp>
      <p:sp>
        <p:nvSpPr>
          <p:cNvPr id="1230896" name="Line 48"/>
          <p:cNvSpPr>
            <a:spLocks noChangeAspect="1" noChangeShapeType="1"/>
          </p:cNvSpPr>
          <p:nvPr/>
        </p:nvSpPr>
        <p:spPr bwMode="auto">
          <a:xfrm>
            <a:off x="3793306" y="1928813"/>
            <a:ext cx="0" cy="379412"/>
          </a:xfrm>
          <a:prstGeom prst="line">
            <a:avLst/>
          </a:prstGeom>
          <a:noFill/>
          <a:ln w="28575">
            <a:solidFill>
              <a:srgbClr val="000000"/>
            </a:solidFill>
            <a:round/>
            <a:headEnd/>
            <a:tailEnd type="triangle" w="med" len="med"/>
          </a:ln>
        </p:spPr>
        <p:txBody>
          <a:bodyPr anchor="ctr"/>
          <a:lstStyle/>
          <a:p>
            <a:endParaRPr lang="zh-CN" altLang="en-US"/>
          </a:p>
        </p:txBody>
      </p:sp>
      <p:sp>
        <p:nvSpPr>
          <p:cNvPr id="1230897" name="Line 49"/>
          <p:cNvSpPr>
            <a:spLocks noChangeAspect="1" noChangeShapeType="1"/>
          </p:cNvSpPr>
          <p:nvPr/>
        </p:nvSpPr>
        <p:spPr bwMode="auto">
          <a:xfrm flipV="1">
            <a:off x="3621856" y="844550"/>
            <a:ext cx="1587" cy="577850"/>
          </a:xfrm>
          <a:prstGeom prst="line">
            <a:avLst/>
          </a:prstGeom>
          <a:noFill/>
          <a:ln w="28575">
            <a:solidFill>
              <a:srgbClr val="000000"/>
            </a:solidFill>
            <a:round/>
            <a:headEnd/>
            <a:tailEnd type="triangle" w="med" len="med"/>
          </a:ln>
        </p:spPr>
        <p:txBody>
          <a:bodyPr anchor="ctr"/>
          <a:lstStyle/>
          <a:p>
            <a:endParaRPr lang="zh-CN" altLang="en-US"/>
          </a:p>
        </p:txBody>
      </p:sp>
      <p:sp>
        <p:nvSpPr>
          <p:cNvPr id="1230898" name="Line 50"/>
          <p:cNvSpPr>
            <a:spLocks noChangeAspect="1" noChangeShapeType="1"/>
          </p:cNvSpPr>
          <p:nvPr/>
        </p:nvSpPr>
        <p:spPr bwMode="auto">
          <a:xfrm>
            <a:off x="3793306" y="850900"/>
            <a:ext cx="1587" cy="571500"/>
          </a:xfrm>
          <a:prstGeom prst="line">
            <a:avLst/>
          </a:prstGeom>
          <a:noFill/>
          <a:ln w="28575">
            <a:solidFill>
              <a:srgbClr val="000000"/>
            </a:solidFill>
            <a:round/>
            <a:headEnd/>
            <a:tailEnd type="triangle" w="med" len="med"/>
          </a:ln>
        </p:spPr>
        <p:txBody>
          <a:bodyPr anchor="ctr"/>
          <a:lstStyle/>
          <a:p>
            <a:endParaRPr lang="zh-CN" altLang="en-US"/>
          </a:p>
        </p:txBody>
      </p:sp>
      <p:sp>
        <p:nvSpPr>
          <p:cNvPr id="1230899" name="Line 51"/>
          <p:cNvSpPr>
            <a:spLocks noChangeAspect="1" noChangeShapeType="1"/>
          </p:cNvSpPr>
          <p:nvPr/>
        </p:nvSpPr>
        <p:spPr bwMode="auto">
          <a:xfrm flipV="1">
            <a:off x="4571181" y="1123950"/>
            <a:ext cx="1587" cy="298450"/>
          </a:xfrm>
          <a:prstGeom prst="line">
            <a:avLst/>
          </a:prstGeom>
          <a:noFill/>
          <a:ln w="28575">
            <a:solidFill>
              <a:srgbClr val="000000"/>
            </a:solidFill>
            <a:round/>
            <a:headEnd/>
            <a:tailEnd type="triangle" w="med" len="med"/>
          </a:ln>
        </p:spPr>
        <p:txBody>
          <a:bodyPr anchor="ctr"/>
          <a:lstStyle/>
          <a:p>
            <a:endParaRPr lang="zh-CN" altLang="en-US"/>
          </a:p>
        </p:txBody>
      </p:sp>
      <p:sp>
        <p:nvSpPr>
          <p:cNvPr id="1230900" name="Line 52"/>
          <p:cNvSpPr>
            <a:spLocks noChangeAspect="1" noChangeShapeType="1"/>
          </p:cNvSpPr>
          <p:nvPr/>
        </p:nvSpPr>
        <p:spPr bwMode="auto">
          <a:xfrm>
            <a:off x="4744218" y="1123950"/>
            <a:ext cx="1588" cy="298450"/>
          </a:xfrm>
          <a:prstGeom prst="line">
            <a:avLst/>
          </a:prstGeom>
          <a:noFill/>
          <a:ln w="28575">
            <a:solidFill>
              <a:srgbClr val="000000"/>
            </a:solidFill>
            <a:round/>
            <a:headEnd/>
            <a:tailEnd type="triangle" w="med" len="med"/>
          </a:ln>
        </p:spPr>
        <p:txBody>
          <a:bodyPr anchor="ctr"/>
          <a:lstStyle/>
          <a:p>
            <a:endParaRPr lang="zh-CN" altLang="en-US"/>
          </a:p>
        </p:txBody>
      </p:sp>
      <p:sp>
        <p:nvSpPr>
          <p:cNvPr id="1230901" name="Line 53"/>
          <p:cNvSpPr>
            <a:spLocks noChangeAspect="1" noChangeShapeType="1"/>
          </p:cNvSpPr>
          <p:nvPr/>
        </p:nvSpPr>
        <p:spPr bwMode="auto">
          <a:xfrm>
            <a:off x="7161981" y="5594350"/>
            <a:ext cx="692150" cy="1588"/>
          </a:xfrm>
          <a:prstGeom prst="line">
            <a:avLst/>
          </a:prstGeom>
          <a:noFill/>
          <a:ln w="28575">
            <a:solidFill>
              <a:srgbClr val="000000"/>
            </a:solidFill>
            <a:round/>
            <a:headEnd/>
            <a:tailEnd/>
          </a:ln>
        </p:spPr>
        <p:txBody>
          <a:bodyPr anchor="ctr"/>
          <a:lstStyle/>
          <a:p>
            <a:endParaRPr lang="zh-CN" altLang="en-US"/>
          </a:p>
        </p:txBody>
      </p:sp>
      <p:sp>
        <p:nvSpPr>
          <p:cNvPr id="1230902" name="Line 54"/>
          <p:cNvSpPr>
            <a:spLocks noChangeAspect="1" noChangeShapeType="1"/>
          </p:cNvSpPr>
          <p:nvPr/>
        </p:nvSpPr>
        <p:spPr bwMode="auto">
          <a:xfrm flipV="1">
            <a:off x="7854131" y="1928813"/>
            <a:ext cx="1587" cy="3665537"/>
          </a:xfrm>
          <a:prstGeom prst="line">
            <a:avLst/>
          </a:prstGeom>
          <a:noFill/>
          <a:ln w="28575">
            <a:solidFill>
              <a:srgbClr val="000000"/>
            </a:solidFill>
            <a:round/>
            <a:headEnd/>
            <a:tailEnd type="triangle" w="med" len="med"/>
          </a:ln>
        </p:spPr>
        <p:txBody>
          <a:bodyPr anchor="ctr"/>
          <a:lstStyle/>
          <a:p>
            <a:endParaRPr lang="zh-CN" altLang="en-US"/>
          </a:p>
        </p:txBody>
      </p:sp>
      <p:sp>
        <p:nvSpPr>
          <p:cNvPr id="1230903" name="Line 55"/>
          <p:cNvSpPr>
            <a:spLocks noChangeAspect="1" noChangeShapeType="1"/>
          </p:cNvSpPr>
          <p:nvPr/>
        </p:nvSpPr>
        <p:spPr bwMode="auto">
          <a:xfrm>
            <a:off x="7681093" y="2433638"/>
            <a:ext cx="177800" cy="0"/>
          </a:xfrm>
          <a:prstGeom prst="line">
            <a:avLst/>
          </a:prstGeom>
          <a:noFill/>
          <a:ln w="28575">
            <a:solidFill>
              <a:srgbClr val="000000"/>
            </a:solidFill>
            <a:round/>
            <a:headEnd/>
            <a:tailEnd/>
          </a:ln>
        </p:spPr>
        <p:txBody>
          <a:bodyPr anchor="ctr"/>
          <a:lstStyle/>
          <a:p>
            <a:endParaRPr lang="zh-CN" altLang="en-US"/>
          </a:p>
        </p:txBody>
      </p:sp>
      <p:sp>
        <p:nvSpPr>
          <p:cNvPr id="1230904" name="Line 56"/>
          <p:cNvSpPr>
            <a:spLocks noChangeAspect="1" noChangeShapeType="1"/>
          </p:cNvSpPr>
          <p:nvPr/>
        </p:nvSpPr>
        <p:spPr bwMode="auto">
          <a:xfrm>
            <a:off x="7161981" y="3698875"/>
            <a:ext cx="692150" cy="0"/>
          </a:xfrm>
          <a:prstGeom prst="line">
            <a:avLst/>
          </a:prstGeom>
          <a:noFill/>
          <a:ln w="28575">
            <a:solidFill>
              <a:srgbClr val="000000"/>
            </a:solidFill>
            <a:round/>
            <a:headEnd/>
            <a:tailEnd/>
          </a:ln>
        </p:spPr>
        <p:txBody>
          <a:bodyPr anchor="ctr"/>
          <a:lstStyle/>
          <a:p>
            <a:endParaRPr lang="zh-CN" altLang="en-US"/>
          </a:p>
        </p:txBody>
      </p:sp>
      <p:sp>
        <p:nvSpPr>
          <p:cNvPr id="1230905" name="Line 57"/>
          <p:cNvSpPr>
            <a:spLocks noChangeAspect="1" noChangeShapeType="1"/>
          </p:cNvSpPr>
          <p:nvPr/>
        </p:nvSpPr>
        <p:spPr bwMode="auto">
          <a:xfrm>
            <a:off x="7939856" y="1928813"/>
            <a:ext cx="1587" cy="3790950"/>
          </a:xfrm>
          <a:prstGeom prst="line">
            <a:avLst/>
          </a:prstGeom>
          <a:noFill/>
          <a:ln w="28575">
            <a:solidFill>
              <a:srgbClr val="000000"/>
            </a:solidFill>
            <a:round/>
            <a:headEnd/>
            <a:tailEnd/>
          </a:ln>
        </p:spPr>
        <p:txBody>
          <a:bodyPr anchor="ctr"/>
          <a:lstStyle/>
          <a:p>
            <a:endParaRPr lang="zh-CN" altLang="en-US"/>
          </a:p>
        </p:txBody>
      </p:sp>
      <p:sp>
        <p:nvSpPr>
          <p:cNvPr id="1230906" name="Line 58"/>
          <p:cNvSpPr>
            <a:spLocks noChangeAspect="1" noChangeShapeType="1"/>
          </p:cNvSpPr>
          <p:nvPr/>
        </p:nvSpPr>
        <p:spPr bwMode="auto">
          <a:xfrm flipH="1">
            <a:off x="7161981" y="5719763"/>
            <a:ext cx="777875" cy="1587"/>
          </a:xfrm>
          <a:prstGeom prst="line">
            <a:avLst/>
          </a:prstGeom>
          <a:noFill/>
          <a:ln w="28575">
            <a:solidFill>
              <a:srgbClr val="000000"/>
            </a:solidFill>
            <a:round/>
            <a:headEnd/>
            <a:tailEnd type="triangle" w="med" len="med"/>
          </a:ln>
        </p:spPr>
        <p:txBody>
          <a:bodyPr anchor="ctr"/>
          <a:lstStyle/>
          <a:p>
            <a:endParaRPr lang="zh-CN" altLang="en-US"/>
          </a:p>
        </p:txBody>
      </p:sp>
      <p:sp>
        <p:nvSpPr>
          <p:cNvPr id="1230907" name="Line 59"/>
          <p:cNvSpPr>
            <a:spLocks noChangeAspect="1" noChangeShapeType="1"/>
          </p:cNvSpPr>
          <p:nvPr/>
        </p:nvSpPr>
        <p:spPr bwMode="auto">
          <a:xfrm flipH="1">
            <a:off x="7161981" y="3824288"/>
            <a:ext cx="777875" cy="1587"/>
          </a:xfrm>
          <a:prstGeom prst="line">
            <a:avLst/>
          </a:prstGeom>
          <a:noFill/>
          <a:ln w="28575">
            <a:solidFill>
              <a:srgbClr val="000000"/>
            </a:solidFill>
            <a:round/>
            <a:headEnd/>
            <a:tailEnd type="triangle" w="med" len="med"/>
          </a:ln>
        </p:spPr>
        <p:txBody>
          <a:bodyPr anchor="ctr"/>
          <a:lstStyle/>
          <a:p>
            <a:endParaRPr lang="zh-CN" altLang="en-US"/>
          </a:p>
        </p:txBody>
      </p:sp>
      <p:sp>
        <p:nvSpPr>
          <p:cNvPr id="1230908" name="Line 60"/>
          <p:cNvSpPr>
            <a:spLocks noChangeAspect="1" noChangeShapeType="1"/>
          </p:cNvSpPr>
          <p:nvPr/>
        </p:nvSpPr>
        <p:spPr bwMode="auto">
          <a:xfrm flipH="1">
            <a:off x="7681093" y="2562225"/>
            <a:ext cx="260350" cy="0"/>
          </a:xfrm>
          <a:prstGeom prst="line">
            <a:avLst/>
          </a:prstGeom>
          <a:noFill/>
          <a:ln w="28575">
            <a:solidFill>
              <a:srgbClr val="000000"/>
            </a:solidFill>
            <a:round/>
            <a:headEnd/>
            <a:tailEnd type="triangle" w="med" len="med"/>
          </a:ln>
        </p:spPr>
        <p:txBody>
          <a:bodyPr anchor="ctr"/>
          <a:lstStyle/>
          <a:p>
            <a:endParaRPr lang="zh-CN" altLang="en-US"/>
          </a:p>
        </p:txBody>
      </p:sp>
      <p:sp>
        <p:nvSpPr>
          <p:cNvPr id="1230909" name="AutoShape 61"/>
          <p:cNvSpPr>
            <a:spLocks noChangeAspect="1" noChangeArrowheads="1"/>
          </p:cNvSpPr>
          <p:nvPr/>
        </p:nvSpPr>
        <p:spPr bwMode="auto">
          <a:xfrm>
            <a:off x="7823968" y="3668713"/>
            <a:ext cx="55563" cy="58737"/>
          </a:xfrm>
          <a:prstGeom prst="flowChartConnector">
            <a:avLst/>
          </a:prstGeom>
          <a:solidFill>
            <a:srgbClr val="000000"/>
          </a:solidFill>
          <a:ln w="9525">
            <a:solidFill>
              <a:srgbClr val="000000"/>
            </a:solidFill>
            <a:round/>
            <a:headEnd/>
            <a:tailEnd/>
          </a:ln>
        </p:spPr>
        <p:txBody>
          <a:bodyPr anchor="ctr"/>
          <a:lstStyle/>
          <a:p>
            <a:endParaRPr lang="zh-CN" altLang="en-US"/>
          </a:p>
        </p:txBody>
      </p:sp>
      <p:sp>
        <p:nvSpPr>
          <p:cNvPr id="1230910" name="AutoShape 62"/>
          <p:cNvSpPr>
            <a:spLocks noChangeAspect="1" noChangeArrowheads="1"/>
          </p:cNvSpPr>
          <p:nvPr/>
        </p:nvSpPr>
        <p:spPr bwMode="auto">
          <a:xfrm>
            <a:off x="7909693" y="3795713"/>
            <a:ext cx="57150" cy="58737"/>
          </a:xfrm>
          <a:prstGeom prst="flowChartConnector">
            <a:avLst/>
          </a:prstGeom>
          <a:solidFill>
            <a:srgbClr val="000000"/>
          </a:solidFill>
          <a:ln w="9525">
            <a:solidFill>
              <a:srgbClr val="000000"/>
            </a:solidFill>
            <a:round/>
            <a:headEnd/>
            <a:tailEnd/>
          </a:ln>
        </p:spPr>
        <p:txBody>
          <a:bodyPr anchor="ctr"/>
          <a:lstStyle/>
          <a:p>
            <a:endParaRPr lang="zh-CN" altLang="en-US"/>
          </a:p>
        </p:txBody>
      </p:sp>
      <p:sp>
        <p:nvSpPr>
          <p:cNvPr id="1230911" name="AutoShape 63"/>
          <p:cNvSpPr>
            <a:spLocks noChangeAspect="1" noChangeArrowheads="1"/>
          </p:cNvSpPr>
          <p:nvPr/>
        </p:nvSpPr>
        <p:spPr bwMode="auto">
          <a:xfrm>
            <a:off x="7827143" y="2403475"/>
            <a:ext cx="57150" cy="57150"/>
          </a:xfrm>
          <a:prstGeom prst="flowChartConnector">
            <a:avLst/>
          </a:prstGeom>
          <a:solidFill>
            <a:srgbClr val="000000"/>
          </a:solidFill>
          <a:ln w="9525">
            <a:solidFill>
              <a:srgbClr val="000000"/>
            </a:solidFill>
            <a:round/>
            <a:headEnd/>
            <a:tailEnd/>
          </a:ln>
        </p:spPr>
        <p:txBody>
          <a:bodyPr anchor="ctr"/>
          <a:lstStyle/>
          <a:p>
            <a:endParaRPr lang="zh-CN" altLang="en-US"/>
          </a:p>
        </p:txBody>
      </p:sp>
      <p:sp>
        <p:nvSpPr>
          <p:cNvPr id="1230912" name="AutoShape 64"/>
          <p:cNvSpPr>
            <a:spLocks noChangeAspect="1" noChangeArrowheads="1"/>
          </p:cNvSpPr>
          <p:nvPr/>
        </p:nvSpPr>
        <p:spPr bwMode="auto">
          <a:xfrm>
            <a:off x="7909693" y="2528888"/>
            <a:ext cx="58738" cy="60325"/>
          </a:xfrm>
          <a:prstGeom prst="flowChartConnector">
            <a:avLst/>
          </a:prstGeom>
          <a:solidFill>
            <a:srgbClr val="000000"/>
          </a:solidFill>
          <a:ln w="9525">
            <a:solidFill>
              <a:srgbClr val="000000"/>
            </a:solidFill>
            <a:round/>
            <a:headEnd/>
            <a:tailEnd/>
          </a:ln>
        </p:spPr>
        <p:txBody>
          <a:bodyPr anchor="ctr"/>
          <a:lstStyle/>
          <a:p>
            <a:endParaRPr lang="zh-CN" altLang="en-US"/>
          </a:p>
        </p:txBody>
      </p:sp>
      <p:sp>
        <p:nvSpPr>
          <p:cNvPr id="1230913" name="AutoShape 65"/>
          <p:cNvSpPr>
            <a:spLocks noChangeAspect="1" noChangeArrowheads="1"/>
          </p:cNvSpPr>
          <p:nvPr/>
        </p:nvSpPr>
        <p:spPr bwMode="auto">
          <a:xfrm>
            <a:off x="4226693" y="917575"/>
            <a:ext cx="3886200" cy="249238"/>
          </a:xfrm>
          <a:prstGeom prst="leftRightArrow">
            <a:avLst>
              <a:gd name="adj1" fmla="val 50611"/>
              <a:gd name="adj2" fmla="val 77168"/>
            </a:avLst>
          </a:prstGeom>
          <a:solidFill>
            <a:srgbClr val="0066FF"/>
          </a:solidFill>
          <a:ln w="9525">
            <a:noFill/>
            <a:miter lim="800000"/>
            <a:headEnd/>
            <a:tailEnd/>
          </a:ln>
        </p:spPr>
        <p:txBody>
          <a:bodyPr anchor="ctr"/>
          <a:lstStyle/>
          <a:p>
            <a:endParaRPr lang="zh-CN" altLang="en-US"/>
          </a:p>
        </p:txBody>
      </p:sp>
      <p:sp>
        <p:nvSpPr>
          <p:cNvPr id="1230914" name="Line 66"/>
          <p:cNvSpPr>
            <a:spLocks noChangeAspect="1" noChangeShapeType="1"/>
          </p:cNvSpPr>
          <p:nvPr/>
        </p:nvSpPr>
        <p:spPr bwMode="auto">
          <a:xfrm flipV="1">
            <a:off x="7336606" y="1928813"/>
            <a:ext cx="0" cy="379412"/>
          </a:xfrm>
          <a:prstGeom prst="line">
            <a:avLst/>
          </a:prstGeom>
          <a:noFill/>
          <a:ln w="28575">
            <a:solidFill>
              <a:srgbClr val="000000"/>
            </a:solidFill>
            <a:round/>
            <a:headEnd/>
            <a:tailEnd type="triangle" w="med" len="med"/>
          </a:ln>
        </p:spPr>
        <p:txBody>
          <a:bodyPr anchor="ctr"/>
          <a:lstStyle/>
          <a:p>
            <a:endParaRPr lang="zh-CN" altLang="en-US"/>
          </a:p>
        </p:txBody>
      </p:sp>
      <p:sp>
        <p:nvSpPr>
          <p:cNvPr id="1230915" name="Line 67"/>
          <p:cNvSpPr>
            <a:spLocks noChangeAspect="1" noChangeShapeType="1"/>
          </p:cNvSpPr>
          <p:nvPr/>
        </p:nvSpPr>
        <p:spPr bwMode="auto">
          <a:xfrm>
            <a:off x="7508056" y="1928813"/>
            <a:ext cx="0" cy="379412"/>
          </a:xfrm>
          <a:prstGeom prst="line">
            <a:avLst/>
          </a:prstGeom>
          <a:noFill/>
          <a:ln w="28575">
            <a:solidFill>
              <a:srgbClr val="000000"/>
            </a:solidFill>
            <a:round/>
            <a:headEnd/>
            <a:tailEnd type="triangle" w="med" len="med"/>
          </a:ln>
        </p:spPr>
        <p:txBody>
          <a:bodyPr anchor="ctr"/>
          <a:lstStyle/>
          <a:p>
            <a:endParaRPr lang="zh-CN" altLang="en-US"/>
          </a:p>
        </p:txBody>
      </p:sp>
      <p:sp>
        <p:nvSpPr>
          <p:cNvPr id="1230916" name="Rectangle 68"/>
          <p:cNvSpPr>
            <a:spLocks noChangeAspect="1" noChangeArrowheads="1"/>
          </p:cNvSpPr>
          <p:nvPr/>
        </p:nvSpPr>
        <p:spPr bwMode="auto">
          <a:xfrm>
            <a:off x="3102743" y="1257300"/>
            <a:ext cx="5010150" cy="5473700"/>
          </a:xfrm>
          <a:prstGeom prst="rect">
            <a:avLst/>
          </a:prstGeom>
          <a:noFill/>
          <a:ln w="19050">
            <a:solidFill>
              <a:srgbClr val="FF0000"/>
            </a:solidFill>
            <a:prstDash val="dash"/>
            <a:miter lim="800000"/>
            <a:headEnd/>
            <a:tailEnd/>
          </a:ln>
        </p:spPr>
        <p:txBody>
          <a:bodyPr anchor="ctr"/>
          <a:lstStyle/>
          <a:p>
            <a:endParaRPr lang="zh-CN" altLang="en-US"/>
          </a:p>
        </p:txBody>
      </p:sp>
      <p:sp>
        <p:nvSpPr>
          <p:cNvPr id="1230917" name="AutoShape 69"/>
          <p:cNvSpPr>
            <a:spLocks noChangeAspect="1" noChangeArrowheads="1"/>
          </p:cNvSpPr>
          <p:nvPr/>
        </p:nvSpPr>
        <p:spPr bwMode="auto">
          <a:xfrm>
            <a:off x="3275781" y="663575"/>
            <a:ext cx="3886200" cy="252413"/>
          </a:xfrm>
          <a:prstGeom prst="leftRightArrow">
            <a:avLst>
              <a:gd name="adj1" fmla="val 50000"/>
              <a:gd name="adj2" fmla="val 72063"/>
            </a:avLst>
          </a:prstGeom>
          <a:solidFill>
            <a:srgbClr val="0066FF"/>
          </a:solidFill>
          <a:ln w="9525">
            <a:noFill/>
            <a:miter lim="800000"/>
            <a:headEnd/>
            <a:tailEnd/>
          </a:ln>
        </p:spPr>
        <p:txBody>
          <a:bodyPr anchor="ctr"/>
          <a:lstStyle/>
          <a:p>
            <a:endParaRPr lang="zh-CN" altLang="en-US"/>
          </a:p>
        </p:txBody>
      </p:sp>
      <p:sp>
        <p:nvSpPr>
          <p:cNvPr id="1230918" name="Text Box 70"/>
          <p:cNvSpPr txBox="1">
            <a:spLocks noChangeAspect="1" noChangeArrowheads="1"/>
          </p:cNvSpPr>
          <p:nvPr/>
        </p:nvSpPr>
        <p:spPr bwMode="auto">
          <a:xfrm>
            <a:off x="2843981" y="539750"/>
            <a:ext cx="409575" cy="390525"/>
          </a:xfrm>
          <a:prstGeom prst="rect">
            <a:avLst/>
          </a:prstGeom>
          <a:noFill/>
          <a:ln w="9525">
            <a:noFill/>
            <a:miter lim="800000"/>
            <a:headEnd/>
            <a:tailEnd/>
          </a:ln>
        </p:spPr>
        <p:txBody>
          <a:bodyPr wrap="none" lIns="0" tIns="0" rIns="0" bIns="0" anchor="ctr">
            <a:spAutoFit/>
          </a:bodyPr>
          <a:lstStyle/>
          <a:p>
            <a:pPr algn="just">
              <a:lnSpc>
                <a:spcPct val="80000"/>
              </a:lnSpc>
            </a:pPr>
            <a:r>
              <a:rPr lang="zh-CN" altLang="en-US" sz="1600" dirty="0">
                <a:ea typeface="楷体" panose="02010609060101010101" pitchFamily="49" charset="-122"/>
              </a:rPr>
              <a:t>系统</a:t>
            </a:r>
          </a:p>
          <a:p>
            <a:pPr algn="just">
              <a:lnSpc>
                <a:spcPct val="80000"/>
              </a:lnSpc>
            </a:pPr>
            <a:r>
              <a:rPr lang="zh-CN" altLang="en-US" sz="1600" dirty="0">
                <a:ea typeface="楷体" panose="02010609060101010101" pitchFamily="49" charset="-122"/>
              </a:rPr>
              <a:t>总线</a:t>
            </a:r>
            <a:endParaRPr lang="zh-CN" altLang="en-US" sz="4000" dirty="0">
              <a:ea typeface="楷体" panose="02010609060101010101" pitchFamily="49" charset="-122"/>
            </a:endParaRPr>
          </a:p>
        </p:txBody>
      </p:sp>
      <p:sp>
        <p:nvSpPr>
          <p:cNvPr id="1230919" name="Line 71"/>
          <p:cNvSpPr>
            <a:spLocks noChangeAspect="1" noChangeShapeType="1"/>
          </p:cNvSpPr>
          <p:nvPr/>
        </p:nvSpPr>
        <p:spPr bwMode="auto">
          <a:xfrm flipV="1">
            <a:off x="6644456" y="862013"/>
            <a:ext cx="1587" cy="560387"/>
          </a:xfrm>
          <a:prstGeom prst="line">
            <a:avLst/>
          </a:prstGeom>
          <a:noFill/>
          <a:ln w="28575">
            <a:solidFill>
              <a:srgbClr val="000000"/>
            </a:solidFill>
            <a:round/>
            <a:headEnd/>
            <a:tailEnd type="triangle" w="med" len="med"/>
          </a:ln>
        </p:spPr>
        <p:txBody>
          <a:bodyPr anchor="ctr"/>
          <a:lstStyle/>
          <a:p>
            <a:endParaRPr lang="zh-CN" altLang="en-US"/>
          </a:p>
        </p:txBody>
      </p:sp>
      <p:sp>
        <p:nvSpPr>
          <p:cNvPr id="1230920" name="Line 72"/>
          <p:cNvSpPr>
            <a:spLocks noChangeAspect="1" noChangeShapeType="1"/>
          </p:cNvSpPr>
          <p:nvPr/>
        </p:nvSpPr>
        <p:spPr bwMode="auto">
          <a:xfrm>
            <a:off x="6817493" y="852488"/>
            <a:ext cx="1588" cy="569912"/>
          </a:xfrm>
          <a:prstGeom prst="line">
            <a:avLst/>
          </a:prstGeom>
          <a:noFill/>
          <a:ln w="28575">
            <a:solidFill>
              <a:srgbClr val="000000"/>
            </a:solidFill>
            <a:round/>
            <a:headEnd/>
            <a:tailEnd type="triangle" w="med" len="med"/>
          </a:ln>
        </p:spPr>
        <p:txBody>
          <a:bodyPr anchor="ctr"/>
          <a:lstStyle/>
          <a:p>
            <a:endParaRPr lang="zh-CN" altLang="en-US"/>
          </a:p>
        </p:txBody>
      </p:sp>
      <p:sp>
        <p:nvSpPr>
          <p:cNvPr id="1230921" name="Line 73"/>
          <p:cNvSpPr>
            <a:spLocks noChangeAspect="1" noChangeShapeType="1"/>
          </p:cNvSpPr>
          <p:nvPr/>
        </p:nvSpPr>
        <p:spPr bwMode="auto">
          <a:xfrm flipH="1" flipV="1">
            <a:off x="7587431" y="1114425"/>
            <a:ext cx="7937" cy="307975"/>
          </a:xfrm>
          <a:prstGeom prst="line">
            <a:avLst/>
          </a:prstGeom>
          <a:noFill/>
          <a:ln w="28575">
            <a:solidFill>
              <a:srgbClr val="000000"/>
            </a:solidFill>
            <a:round/>
            <a:headEnd/>
            <a:tailEnd type="triangle" w="med" len="med"/>
          </a:ln>
        </p:spPr>
        <p:txBody>
          <a:bodyPr anchor="ctr"/>
          <a:lstStyle/>
          <a:p>
            <a:endParaRPr lang="zh-CN" altLang="en-US"/>
          </a:p>
        </p:txBody>
      </p:sp>
      <p:sp>
        <p:nvSpPr>
          <p:cNvPr id="1230922" name="Line 74"/>
          <p:cNvSpPr>
            <a:spLocks noChangeAspect="1" noChangeShapeType="1"/>
          </p:cNvSpPr>
          <p:nvPr/>
        </p:nvSpPr>
        <p:spPr bwMode="auto">
          <a:xfrm>
            <a:off x="7766818" y="1123950"/>
            <a:ext cx="1588" cy="298450"/>
          </a:xfrm>
          <a:prstGeom prst="line">
            <a:avLst/>
          </a:prstGeom>
          <a:noFill/>
          <a:ln w="28575">
            <a:solidFill>
              <a:srgbClr val="000000"/>
            </a:solidFill>
            <a:round/>
            <a:headEnd/>
            <a:tailEnd type="triangle" w="med" len="med"/>
          </a:ln>
        </p:spPr>
        <p:txBody>
          <a:bodyPr anchor="ctr"/>
          <a:lstStyle/>
          <a:p>
            <a:endParaRPr lang="zh-CN" altLang="en-US"/>
          </a:p>
        </p:txBody>
      </p:sp>
      <p:sp>
        <p:nvSpPr>
          <p:cNvPr id="1230923" name="Line 75"/>
          <p:cNvSpPr>
            <a:spLocks noChangeAspect="1" noChangeShapeType="1"/>
          </p:cNvSpPr>
          <p:nvPr/>
        </p:nvSpPr>
        <p:spPr bwMode="auto">
          <a:xfrm flipV="1">
            <a:off x="7595368" y="538163"/>
            <a:ext cx="1588" cy="436562"/>
          </a:xfrm>
          <a:prstGeom prst="line">
            <a:avLst/>
          </a:prstGeom>
          <a:noFill/>
          <a:ln w="28575">
            <a:solidFill>
              <a:srgbClr val="000000"/>
            </a:solidFill>
            <a:round/>
            <a:headEnd/>
            <a:tailEnd type="triangle" w="med" len="med"/>
          </a:ln>
        </p:spPr>
        <p:txBody>
          <a:bodyPr anchor="ctr"/>
          <a:lstStyle/>
          <a:p>
            <a:endParaRPr lang="zh-CN" altLang="en-US"/>
          </a:p>
        </p:txBody>
      </p:sp>
      <p:sp>
        <p:nvSpPr>
          <p:cNvPr id="1230924" name="Line 76"/>
          <p:cNvSpPr>
            <a:spLocks noChangeAspect="1" noChangeShapeType="1"/>
          </p:cNvSpPr>
          <p:nvPr/>
        </p:nvSpPr>
        <p:spPr bwMode="auto">
          <a:xfrm flipH="1">
            <a:off x="7766818" y="538163"/>
            <a:ext cx="1588" cy="436562"/>
          </a:xfrm>
          <a:prstGeom prst="line">
            <a:avLst/>
          </a:prstGeom>
          <a:noFill/>
          <a:ln w="28575">
            <a:solidFill>
              <a:srgbClr val="000000"/>
            </a:solidFill>
            <a:round/>
            <a:headEnd/>
            <a:tailEnd type="triangle" w="med" len="med"/>
          </a:ln>
        </p:spPr>
        <p:txBody>
          <a:bodyPr anchor="ctr"/>
          <a:lstStyle/>
          <a:p>
            <a:endParaRPr lang="zh-CN" altLang="en-US"/>
          </a:p>
        </p:txBody>
      </p:sp>
      <p:sp>
        <p:nvSpPr>
          <p:cNvPr id="1230925" name="Text Box 77"/>
          <p:cNvSpPr txBox="1">
            <a:spLocks noChangeAspect="1" noChangeArrowheads="1"/>
          </p:cNvSpPr>
          <p:nvPr/>
        </p:nvSpPr>
        <p:spPr bwMode="auto">
          <a:xfrm>
            <a:off x="7249293" y="285750"/>
            <a:ext cx="687388" cy="252413"/>
          </a:xfrm>
          <a:prstGeom prst="rect">
            <a:avLst/>
          </a:prstGeom>
          <a:noFill/>
          <a:ln w="9525">
            <a:noFill/>
            <a:miter lim="800000"/>
            <a:headEnd/>
            <a:tailEnd/>
          </a:ln>
        </p:spPr>
        <p:txBody>
          <a:bodyPr wrap="none" lIns="0" tIns="0" rIns="0" bIns="0" anchor="ctr"/>
          <a:lstStyle/>
          <a:p>
            <a:pPr algn="just"/>
            <a:r>
              <a:rPr lang="en-US" altLang="zh-CN" sz="1600" dirty="0">
                <a:ea typeface="楷体" panose="02010609060101010101" pitchFamily="49" charset="-122"/>
              </a:rPr>
              <a:t>L2 Cache</a:t>
            </a:r>
            <a:endParaRPr lang="en-US" altLang="zh-CN" sz="4000" dirty="0">
              <a:ea typeface="楷体" panose="02010609060101010101" pitchFamily="49" charset="-122"/>
            </a:endParaRPr>
          </a:p>
        </p:txBody>
      </p:sp>
      <p:sp>
        <p:nvSpPr>
          <p:cNvPr id="1230926" name="Text Box 78"/>
          <p:cNvSpPr txBox="1">
            <a:spLocks noChangeAspect="1" noChangeArrowheads="1"/>
          </p:cNvSpPr>
          <p:nvPr/>
        </p:nvSpPr>
        <p:spPr bwMode="auto">
          <a:xfrm>
            <a:off x="8112893" y="663575"/>
            <a:ext cx="563563" cy="633413"/>
          </a:xfrm>
          <a:prstGeom prst="rect">
            <a:avLst/>
          </a:prstGeom>
          <a:noFill/>
          <a:ln w="9525">
            <a:noFill/>
            <a:miter lim="800000"/>
            <a:headEnd/>
            <a:tailEnd/>
          </a:ln>
        </p:spPr>
        <p:txBody>
          <a:bodyPr lIns="0" tIns="0" rIns="0" bIns="0" anchor="ctr"/>
          <a:lstStyle/>
          <a:p>
            <a:pPr algn="just">
              <a:lnSpc>
                <a:spcPct val="80000"/>
              </a:lnSpc>
            </a:pPr>
            <a:r>
              <a:rPr lang="en-US" altLang="zh-CN" sz="1600" dirty="0">
                <a:ea typeface="楷体" panose="02010609060101010101" pitchFamily="49" charset="-122"/>
              </a:rPr>
              <a:t>L2 </a:t>
            </a:r>
          </a:p>
          <a:p>
            <a:pPr algn="just">
              <a:lnSpc>
                <a:spcPct val="80000"/>
              </a:lnSpc>
            </a:pPr>
            <a:r>
              <a:rPr lang="en-US" altLang="zh-CN" sz="1600" dirty="0">
                <a:ea typeface="楷体" panose="02010609060101010101" pitchFamily="49" charset="-122"/>
              </a:rPr>
              <a:t>Cache</a:t>
            </a:r>
          </a:p>
          <a:p>
            <a:pPr algn="just">
              <a:lnSpc>
                <a:spcPct val="80000"/>
              </a:lnSpc>
            </a:pPr>
            <a:r>
              <a:rPr lang="zh-CN" altLang="en-US" sz="1600" dirty="0">
                <a:ea typeface="楷体" panose="02010609060101010101" pitchFamily="49" charset="-122"/>
              </a:rPr>
              <a:t>总线</a:t>
            </a:r>
            <a:endParaRPr lang="zh-CN" altLang="en-US" sz="4000" dirty="0">
              <a:ea typeface="楷体" panose="02010609060101010101" pitchFamily="49" charset="-122"/>
            </a:endParaRPr>
          </a:p>
        </p:txBody>
      </p:sp>
      <p:sp>
        <p:nvSpPr>
          <p:cNvPr id="1230927" name="Text Box 79"/>
          <p:cNvSpPr txBox="1">
            <a:spLocks noChangeAspect="1" noChangeArrowheads="1"/>
          </p:cNvSpPr>
          <p:nvPr/>
        </p:nvSpPr>
        <p:spPr bwMode="auto">
          <a:xfrm>
            <a:off x="4647381" y="188913"/>
            <a:ext cx="819150" cy="252412"/>
          </a:xfrm>
          <a:prstGeom prst="rect">
            <a:avLst/>
          </a:prstGeom>
          <a:noFill/>
          <a:ln w="9525">
            <a:noFill/>
            <a:miter lim="800000"/>
            <a:headEnd/>
            <a:tailEnd/>
          </a:ln>
        </p:spPr>
        <p:txBody>
          <a:bodyPr wrap="none" lIns="0" tIns="0" rIns="0" bIns="0" anchor="ctr"/>
          <a:lstStyle/>
          <a:p>
            <a:pPr algn="just"/>
            <a:r>
              <a:rPr lang="zh-CN" altLang="en-US" sz="1600" dirty="0">
                <a:ea typeface="楷体" panose="02010609060101010101" pitchFamily="49" charset="-122"/>
              </a:rPr>
              <a:t>主存和</a:t>
            </a:r>
            <a:r>
              <a:rPr lang="en-US" altLang="zh-CN" sz="1600" dirty="0">
                <a:ea typeface="楷体" panose="02010609060101010101" pitchFamily="49" charset="-122"/>
              </a:rPr>
              <a:t>I/O</a:t>
            </a:r>
            <a:endParaRPr lang="en-US" altLang="zh-CN" sz="4000" dirty="0">
              <a:ea typeface="楷体" panose="02010609060101010101" pitchFamily="49" charset="-122"/>
            </a:endParaRPr>
          </a:p>
        </p:txBody>
      </p:sp>
      <p:sp>
        <p:nvSpPr>
          <p:cNvPr id="1230928" name="Line 80"/>
          <p:cNvSpPr>
            <a:spLocks noChangeAspect="1" noChangeShapeType="1"/>
          </p:cNvSpPr>
          <p:nvPr/>
        </p:nvSpPr>
        <p:spPr bwMode="auto">
          <a:xfrm flipV="1">
            <a:off x="4990281" y="461963"/>
            <a:ext cx="3175" cy="252412"/>
          </a:xfrm>
          <a:prstGeom prst="line">
            <a:avLst/>
          </a:prstGeom>
          <a:noFill/>
          <a:ln w="28575">
            <a:solidFill>
              <a:srgbClr val="000000"/>
            </a:solidFill>
            <a:round/>
            <a:headEnd/>
            <a:tailEnd type="triangle" w="med" len="med"/>
          </a:ln>
        </p:spPr>
        <p:txBody>
          <a:bodyPr anchor="ctr"/>
          <a:lstStyle/>
          <a:p>
            <a:endParaRPr lang="zh-CN" altLang="en-US"/>
          </a:p>
        </p:txBody>
      </p:sp>
      <p:sp>
        <p:nvSpPr>
          <p:cNvPr id="1230929" name="Line 81"/>
          <p:cNvSpPr>
            <a:spLocks noChangeAspect="1" noChangeShapeType="1"/>
          </p:cNvSpPr>
          <p:nvPr/>
        </p:nvSpPr>
        <p:spPr bwMode="auto">
          <a:xfrm>
            <a:off x="5250631" y="461963"/>
            <a:ext cx="1587" cy="252412"/>
          </a:xfrm>
          <a:prstGeom prst="line">
            <a:avLst/>
          </a:prstGeom>
          <a:noFill/>
          <a:ln w="28575">
            <a:solidFill>
              <a:srgbClr val="000000"/>
            </a:solidFill>
            <a:round/>
            <a:headEnd/>
            <a:tailEnd type="triangle" w="med" len="med"/>
          </a:ln>
        </p:spPr>
        <p:txBody>
          <a:bodyPr anchor="ctr"/>
          <a:lstStyle/>
          <a:p>
            <a:endParaRPr lang="zh-CN" altLang="en-US"/>
          </a:p>
        </p:txBody>
      </p:sp>
      <p:sp>
        <p:nvSpPr>
          <p:cNvPr id="1230931" name="Rectangle 83"/>
          <p:cNvSpPr>
            <a:spLocks noGrp="1" noChangeArrowheads="1"/>
          </p:cNvSpPr>
          <p:nvPr>
            <p:ph type="title"/>
          </p:nvPr>
        </p:nvSpPr>
        <p:spPr>
          <a:noFill/>
          <a:ln/>
        </p:spPr>
        <p:txBody>
          <a:bodyPr/>
          <a:lstStyle/>
          <a:p>
            <a:r>
              <a:rPr lang="en-US" altLang="zh-CN" dirty="0"/>
              <a:t>6.6.2  </a:t>
            </a:r>
            <a:r>
              <a:rPr lang="en-US" altLang="zh-CN" sz="2800" dirty="0"/>
              <a:t>MIPS</a:t>
            </a:r>
            <a:r>
              <a:rPr lang="en-US" altLang="zh-CN" sz="2800" dirty="0">
                <a:latin typeface="Times New Roman" pitchFamily="18" charset="0"/>
              </a:rPr>
              <a:t> </a:t>
            </a:r>
            <a:r>
              <a:rPr lang="zh-CN" altLang="en-US" dirty="0"/>
              <a:t>的</a:t>
            </a:r>
            <a:r>
              <a:rPr lang="zh-CN" altLang="en-US" dirty="0">
                <a:latin typeface="Times New Roman" pitchFamily="18" charset="0"/>
              </a:rPr>
              <a:t> </a:t>
            </a:r>
            <a:r>
              <a:rPr lang="en-US" altLang="zh-CN" sz="2800" dirty="0"/>
              <a:t>CPU</a:t>
            </a:r>
          </a:p>
        </p:txBody>
      </p:sp>
      <p:pic>
        <p:nvPicPr>
          <p:cNvPr id="85" name="Picture 8" descr="C:\Users\车向泉\AppData\Local\Microsoft\Windows\Temporary Internet Files\Content.IE5\FE5TM330\MC900417026[1].wmf">
            <a:extLst>
              <a:ext uri="{FF2B5EF4-FFF2-40B4-BE49-F238E27FC236}">
                <a16:creationId xmlns:a16="http://schemas.microsoft.com/office/drawing/2014/main" id="{2910D02C-6960-41E6-9A4A-16A2BB3DD6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13" y="5445224"/>
            <a:ext cx="1666875" cy="115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矩形 82">
            <a:extLst>
              <a:ext uri="{FF2B5EF4-FFF2-40B4-BE49-F238E27FC236}">
                <a16:creationId xmlns:a16="http://schemas.microsoft.com/office/drawing/2014/main" id="{E87140B6-1DB6-470F-94ED-7E04814991A8}"/>
              </a:ext>
            </a:extLst>
          </p:cNvPr>
          <p:cNvSpPr/>
          <p:nvPr/>
        </p:nvSpPr>
        <p:spPr>
          <a:xfrm>
            <a:off x="387376" y="6290156"/>
            <a:ext cx="1103187" cy="461665"/>
          </a:xfrm>
          <a:prstGeom prst="rect">
            <a:avLst/>
          </a:prstGeom>
        </p:spPr>
        <p:txBody>
          <a:bodyPr wrap="none">
            <a:spAutoFit/>
          </a:bodyPr>
          <a:lstStyle/>
          <a:p>
            <a:r>
              <a:rPr lang="zh-CN" altLang="en-US" dirty="0">
                <a:solidFill>
                  <a:srgbClr val="0066FF"/>
                </a:solidFill>
                <a:latin typeface="Vladimir Script" panose="03050402040407070305" pitchFamily="66" charset="0"/>
              </a:rPr>
              <a:t>The End</a:t>
            </a:r>
          </a:p>
        </p:txBody>
      </p:sp>
    </p:spTree>
  </p:cSld>
  <p:clrMapOvr>
    <a:masterClrMapping/>
  </p:clrMapOvr>
  <p:transition spd="med"/>
</p:sld>
</file>

<file path=ppt/slides/slide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44624"/>
            <a:ext cx="8424490" cy="504651"/>
          </a:xfrm>
        </p:spPr>
        <p:txBody>
          <a:bodyPr/>
          <a:lstStyle/>
          <a:p>
            <a:r>
              <a:rPr lang="en-US" altLang="zh-CN" sz="2800" dirty="0">
                <a:latin typeface="Arial" panose="020B0604020202020204" pitchFamily="34" charset="0"/>
                <a:ea typeface="黑体" panose="02010609060101010101" pitchFamily="49" charset="-122"/>
                <a:cs typeface="Arial" panose="020B0604020202020204" pitchFamily="34" charset="0"/>
              </a:rPr>
              <a:t>CALL </a:t>
            </a:r>
            <a:r>
              <a:rPr lang="zh-CN" altLang="en-US" sz="2800" dirty="0">
                <a:latin typeface="Arial" panose="020B0604020202020204" pitchFamily="34" charset="0"/>
                <a:ea typeface="黑体" panose="02010609060101010101" pitchFamily="49" charset="-122"/>
                <a:cs typeface="Arial" panose="020B0604020202020204" pitchFamily="34" charset="0"/>
              </a:rPr>
              <a:t>指令 和 </a:t>
            </a:r>
            <a:r>
              <a:rPr lang="en-US" altLang="zh-CN" sz="2800" dirty="0">
                <a:latin typeface="Arial" panose="020B0604020202020204" pitchFamily="34" charset="0"/>
                <a:ea typeface="黑体" panose="02010609060101010101" pitchFamily="49" charset="-122"/>
                <a:cs typeface="Arial" panose="020B0604020202020204" pitchFamily="34" charset="0"/>
              </a:rPr>
              <a:t>RET </a:t>
            </a:r>
            <a:r>
              <a:rPr lang="zh-CN" altLang="en-US" sz="2800" dirty="0">
                <a:latin typeface="Arial" panose="020B0604020202020204" pitchFamily="34" charset="0"/>
                <a:ea typeface="黑体" panose="02010609060101010101" pitchFamily="49" charset="-122"/>
                <a:cs typeface="Arial" panose="020B0604020202020204" pitchFamily="34" charset="0"/>
              </a:rPr>
              <a:t>指令</a:t>
            </a:r>
          </a:p>
        </p:txBody>
      </p:sp>
      <p:sp>
        <p:nvSpPr>
          <p:cNvPr id="4" name="灯片编号占位符 3"/>
          <p:cNvSpPr>
            <a:spLocks noGrp="1"/>
          </p:cNvSpPr>
          <p:nvPr>
            <p:ph type="sldNum" sz="quarter" idx="11"/>
          </p:nvPr>
        </p:nvSpPr>
        <p:spPr/>
        <p:txBody>
          <a:bodyPr/>
          <a:lstStyle/>
          <a:p>
            <a:fld id="{9F7610A6-6F66-4850-95C4-44F0D47E3297}" type="slidenum">
              <a:rPr lang="zh-CN" altLang="en-US" smtClean="0"/>
              <a:pPr/>
              <a:t>164</a:t>
            </a:fld>
            <a:endParaRPr lang="en-US" altLang="zh-CN"/>
          </a:p>
        </p:txBody>
      </p:sp>
      <p:sp>
        <p:nvSpPr>
          <p:cNvPr id="39" name="动作按钮: 上一张 38">
            <a:hlinkClick r:id="" action="ppaction://hlinkshowjump?jump=lastslideviewed" highlightClick="1"/>
          </p:cNvPr>
          <p:cNvSpPr/>
          <p:nvPr/>
        </p:nvSpPr>
        <p:spPr bwMode="auto">
          <a:xfrm>
            <a:off x="6772934" y="5686209"/>
            <a:ext cx="628110" cy="654034"/>
          </a:xfrm>
          <a:prstGeom prst="actionButtonRetur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40" name="内容占位符 2">
            <a:extLst>
              <a:ext uri="{FF2B5EF4-FFF2-40B4-BE49-F238E27FC236}">
                <a16:creationId xmlns:a16="http://schemas.microsoft.com/office/drawing/2014/main" id="{38ED3C9A-1A3B-41C9-909C-9C881C81A357}"/>
              </a:ext>
            </a:extLst>
          </p:cNvPr>
          <p:cNvSpPr txBox="1">
            <a:spLocks/>
          </p:cNvSpPr>
          <p:nvPr/>
        </p:nvSpPr>
        <p:spPr bwMode="auto">
          <a:xfrm>
            <a:off x="796270" y="845809"/>
            <a:ext cx="1738536" cy="374382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楷体" panose="02010609060101010101" pitchFamily="49" charset="-122"/>
                <a:cs typeface="+mn-cs"/>
              </a:defRPr>
            </a:lvl1pPr>
            <a:lvl2pPr marL="801688" indent="-279400"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楷体" panose="02010609060101010101" pitchFamily="49" charset="-122"/>
              </a:defRPr>
            </a:lvl2pPr>
            <a:lvl3pPr marL="1339850"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楷体" panose="02010609060101010101" pitchFamily="49" charset="-122"/>
              </a:defRPr>
            </a:lvl3pPr>
            <a:lvl4pPr marL="1879600" indent="-360363"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楷体" panose="02010609060101010101" pitchFamily="49" charset="-122"/>
              </a:defRPr>
            </a:lvl4pPr>
            <a:lvl5pPr marL="23304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 panose="02010609060101010101" pitchFamily="49" charset="-122"/>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a:lstStyle>
          <a:p>
            <a:pPr marL="0" marR="0" lvl="0" indent="0" algn="ctr" defTabSz="914400" rtl="0" eaLnBrk="1" fontAlgn="base" latinLnBrk="0" hangingPunct="1">
              <a:lnSpc>
                <a:spcPct val="100000"/>
              </a:lnSpc>
              <a:spcBef>
                <a:spcPts val="600"/>
              </a:spcBef>
              <a:spcAft>
                <a:spcPct val="0"/>
              </a:spcAft>
              <a:buClr>
                <a:srgbClr val="00007D"/>
              </a:buClr>
              <a:buSzPct val="75000"/>
              <a:buFont typeface="Wingdings" pitchFamily="2" charset="2"/>
              <a:buNone/>
              <a:tabLst/>
              <a:defRPr/>
            </a:pPr>
            <a:r>
              <a:rPr kumimoji="0" lang="en-US" altLang="zh-CN" sz="2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a:t>
            </a:r>
          </a:p>
          <a:p>
            <a:pPr marL="0" marR="0" lvl="0" indent="0" algn="ctr" defTabSz="914400" rtl="0" eaLnBrk="1" fontAlgn="base" latinLnBrk="0" hangingPunct="1">
              <a:lnSpc>
                <a:spcPct val="100000"/>
              </a:lnSpc>
              <a:spcBef>
                <a:spcPts val="600"/>
              </a:spcBef>
              <a:spcAft>
                <a:spcPct val="0"/>
              </a:spcAft>
              <a:buClr>
                <a:srgbClr val="00007D"/>
              </a:buClr>
              <a:buSzPct val="75000"/>
              <a:buFont typeface="Wingdings" pitchFamily="2" charset="2"/>
              <a:buNone/>
              <a:tabLst/>
              <a:defRPr/>
            </a:pPr>
            <a:r>
              <a:rPr kumimoji="0" lang="en-US" altLang="zh-CN" sz="2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a:t>
            </a:r>
          </a:p>
          <a:p>
            <a:pPr marL="0" marR="0" lvl="0" indent="0" algn="ctr" defTabSz="914400" rtl="0" eaLnBrk="1" fontAlgn="base" latinLnBrk="0" hangingPunct="1">
              <a:lnSpc>
                <a:spcPct val="100000"/>
              </a:lnSpc>
              <a:spcBef>
                <a:spcPts val="600"/>
              </a:spcBef>
              <a:spcAft>
                <a:spcPct val="0"/>
              </a:spcAft>
              <a:buClr>
                <a:srgbClr val="00007D"/>
              </a:buClr>
              <a:buSzPct val="75000"/>
              <a:buFont typeface="Wingdings" pitchFamily="2" charset="2"/>
              <a:buNone/>
              <a:tabLst/>
              <a:defRPr/>
            </a:pPr>
            <a:r>
              <a:rPr kumimoji="0" lang="en-US" altLang="zh-CN" sz="2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a:t>
            </a:r>
          </a:p>
          <a:p>
            <a:pPr marL="0" marR="0" lvl="0" indent="0" algn="ctr" defTabSz="914400" rtl="0" eaLnBrk="1" fontAlgn="base" latinLnBrk="0" hangingPunct="1">
              <a:lnSpc>
                <a:spcPct val="100000"/>
              </a:lnSpc>
              <a:spcBef>
                <a:spcPts val="600"/>
              </a:spcBef>
              <a:spcAft>
                <a:spcPct val="0"/>
              </a:spcAft>
              <a:buClr>
                <a:srgbClr val="00007D"/>
              </a:buClr>
              <a:buSzPct val="75000"/>
              <a:buFont typeface="Wingdings" pitchFamily="2" charset="2"/>
              <a:buNone/>
              <a:tabLst/>
              <a:defRPr/>
            </a:pPr>
            <a:r>
              <a:rPr kumimoji="0" lang="en-US" altLang="zh-CN" sz="2800" b="1" i="0" u="none" strike="noStrike" kern="0" cap="none" spc="0" normalizeH="0" baseline="0" noProof="0">
                <a:ln>
                  <a:noFill/>
                </a:ln>
                <a:solidFill>
                  <a:srgbClr val="0000FF"/>
                </a:solidFill>
                <a:effectLst/>
                <a:uLnTx/>
                <a:uFillTx/>
                <a:latin typeface="Times New Roman"/>
                <a:ea typeface="楷体" panose="02010609060101010101" pitchFamily="49" charset="-122"/>
                <a:cs typeface="+mn-cs"/>
              </a:rPr>
              <a:t>CALL A</a:t>
            </a:r>
          </a:p>
          <a:p>
            <a:pPr marL="0" marR="0" lvl="0" indent="0" algn="ctr" defTabSz="914400" rtl="0" eaLnBrk="1" fontAlgn="base" latinLnBrk="0" hangingPunct="1">
              <a:lnSpc>
                <a:spcPct val="100000"/>
              </a:lnSpc>
              <a:spcBef>
                <a:spcPts val="600"/>
              </a:spcBef>
              <a:spcAft>
                <a:spcPct val="0"/>
              </a:spcAft>
              <a:buClr>
                <a:srgbClr val="00007D"/>
              </a:buClr>
              <a:buSzPct val="75000"/>
              <a:buFont typeface="Wingdings" pitchFamily="2" charset="2"/>
              <a:buNone/>
              <a:tabLst/>
              <a:defRPr/>
            </a:pPr>
            <a:r>
              <a:rPr kumimoji="0" lang="en-US" altLang="zh-CN" sz="2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a:t>
            </a:r>
          </a:p>
          <a:p>
            <a:pPr marL="0" marR="0" lvl="0" indent="0" algn="ctr" defTabSz="914400" rtl="0" eaLnBrk="1" fontAlgn="base" latinLnBrk="0" hangingPunct="1">
              <a:lnSpc>
                <a:spcPct val="100000"/>
              </a:lnSpc>
              <a:spcBef>
                <a:spcPts val="600"/>
              </a:spcBef>
              <a:spcAft>
                <a:spcPct val="0"/>
              </a:spcAft>
              <a:buClr>
                <a:srgbClr val="00007D"/>
              </a:buClr>
              <a:buSzPct val="75000"/>
              <a:buFont typeface="Wingdings" pitchFamily="2" charset="2"/>
              <a:buNone/>
              <a:tabLst/>
              <a:defRPr/>
            </a:pPr>
            <a:r>
              <a:rPr kumimoji="0" lang="en-US" altLang="zh-CN" sz="2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a:t>
            </a:r>
          </a:p>
          <a:p>
            <a:pPr marL="0" marR="0" lvl="0" indent="0" algn="ctr" defTabSz="914400" rtl="0" eaLnBrk="1" fontAlgn="base" latinLnBrk="0" hangingPunct="1">
              <a:lnSpc>
                <a:spcPct val="100000"/>
              </a:lnSpc>
              <a:spcBef>
                <a:spcPts val="600"/>
              </a:spcBef>
              <a:spcAft>
                <a:spcPct val="0"/>
              </a:spcAft>
              <a:buClr>
                <a:srgbClr val="00007D"/>
              </a:buClr>
              <a:buSzPct val="75000"/>
              <a:buFont typeface="Wingdings" pitchFamily="2" charset="2"/>
              <a:buNone/>
              <a:tabLst/>
              <a:defRPr/>
            </a:pPr>
            <a:r>
              <a:rPr kumimoji="0" lang="en-US" altLang="zh-CN" sz="2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a:t>
            </a:r>
            <a:endParaRPr kumimoji="0" lang="zh-CN" altLang="en-US" sz="2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41" name="内容占位符 2">
            <a:extLst>
              <a:ext uri="{FF2B5EF4-FFF2-40B4-BE49-F238E27FC236}">
                <a16:creationId xmlns:a16="http://schemas.microsoft.com/office/drawing/2014/main" id="{53DB645A-CFBD-47AF-AE59-7E3C00011899}"/>
              </a:ext>
            </a:extLst>
          </p:cNvPr>
          <p:cNvSpPr txBox="1">
            <a:spLocks/>
          </p:cNvSpPr>
          <p:nvPr/>
        </p:nvSpPr>
        <p:spPr bwMode="auto">
          <a:xfrm>
            <a:off x="2956510" y="845808"/>
            <a:ext cx="1738536" cy="374382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801688" indent="-279400"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mn-ea"/>
              </a:defRPr>
            </a:lvl3pPr>
            <a:lvl4pPr marL="1879600" indent="-360363"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mn-ea"/>
              </a:defRPr>
            </a:lvl4pPr>
            <a:lvl5pPr marL="23304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a:lstStyle>
          <a:p>
            <a:pPr marL="0" marR="0" lvl="0" indent="0" algn="ctr" defTabSz="914400" rtl="0" eaLnBrk="1" fontAlgn="base" latinLnBrk="0" hangingPunct="1">
              <a:lnSpc>
                <a:spcPct val="100000"/>
              </a:lnSpc>
              <a:spcBef>
                <a:spcPts val="600"/>
              </a:spcBef>
              <a:spcAft>
                <a:spcPct val="0"/>
              </a:spcAft>
              <a:buClr>
                <a:srgbClr val="00007D"/>
              </a:buClr>
              <a:buSzPct val="75000"/>
              <a:buFont typeface="Wingdings" pitchFamily="2" charset="2"/>
              <a:buNone/>
              <a:tabLst/>
              <a:defRPr/>
            </a:pPr>
            <a:r>
              <a:rPr kumimoji="0" lang="en-US" altLang="zh-CN" sz="2800" b="1" i="0" u="none" strike="noStrike" kern="0" cap="none" spc="0" normalizeH="0" baseline="0" noProof="0" dirty="0">
                <a:ln>
                  <a:noFill/>
                </a:ln>
                <a:solidFill>
                  <a:srgbClr val="000000"/>
                </a:solidFill>
                <a:effectLst/>
                <a:uLnTx/>
                <a:uFillTx/>
                <a:latin typeface="宋体" panose="02010600030101010101" pitchFamily="2" charset="-122"/>
                <a:ea typeface="宋体"/>
                <a:cs typeface="+mn-cs"/>
              </a:rPr>
              <a:t>……</a:t>
            </a:r>
          </a:p>
          <a:p>
            <a:pPr marL="0" marR="0" lvl="0" indent="0" algn="ctr" defTabSz="914400" rtl="0" eaLnBrk="1" fontAlgn="base" latinLnBrk="0" hangingPunct="1">
              <a:lnSpc>
                <a:spcPct val="100000"/>
              </a:lnSpc>
              <a:spcBef>
                <a:spcPts val="600"/>
              </a:spcBef>
              <a:spcAft>
                <a:spcPct val="0"/>
              </a:spcAft>
              <a:buClr>
                <a:srgbClr val="00007D"/>
              </a:buClr>
              <a:buSzPct val="75000"/>
              <a:buFont typeface="Wingdings" pitchFamily="2" charset="2"/>
              <a:buNone/>
              <a:tabLst/>
              <a:defRPr/>
            </a:pPr>
            <a:r>
              <a:rPr kumimoji="0" lang="en-US" altLang="zh-CN" sz="2800" b="1" i="0" u="none" strike="noStrike" kern="0" cap="none" spc="0" normalizeH="0" baseline="0" noProof="0" dirty="0">
                <a:ln>
                  <a:noFill/>
                </a:ln>
                <a:solidFill>
                  <a:srgbClr val="000000"/>
                </a:solidFill>
                <a:effectLst/>
                <a:uLnTx/>
                <a:uFillTx/>
                <a:latin typeface="宋体" panose="02010600030101010101" pitchFamily="2" charset="-122"/>
                <a:ea typeface="宋体"/>
                <a:cs typeface="+mn-cs"/>
              </a:rPr>
              <a:t>……</a:t>
            </a:r>
          </a:p>
          <a:p>
            <a:pPr marL="0" marR="0" lvl="0" indent="0" algn="ctr" defTabSz="914400" rtl="0" eaLnBrk="1" fontAlgn="base" latinLnBrk="0" hangingPunct="1">
              <a:lnSpc>
                <a:spcPct val="100000"/>
              </a:lnSpc>
              <a:spcBef>
                <a:spcPts val="600"/>
              </a:spcBef>
              <a:spcAft>
                <a:spcPct val="0"/>
              </a:spcAft>
              <a:buClr>
                <a:srgbClr val="00007D"/>
              </a:buClr>
              <a:buSzPct val="75000"/>
              <a:buFont typeface="Wingdings" pitchFamily="2" charset="2"/>
              <a:buNone/>
              <a:tabLst/>
              <a:defRPr/>
            </a:pPr>
            <a:r>
              <a:rPr kumimoji="0" lang="en-US" altLang="zh-CN" sz="2800" b="1" i="0" u="none" strike="noStrike" kern="0" cap="none" spc="0" normalizeH="0" baseline="0" noProof="0" dirty="0">
                <a:ln>
                  <a:noFill/>
                </a:ln>
                <a:solidFill>
                  <a:srgbClr val="000000"/>
                </a:solidFill>
                <a:effectLst/>
                <a:uLnTx/>
                <a:uFillTx/>
                <a:latin typeface="宋体" panose="02010600030101010101" pitchFamily="2" charset="-122"/>
                <a:ea typeface="宋体"/>
                <a:cs typeface="+mn-cs"/>
              </a:rPr>
              <a:t>……</a:t>
            </a:r>
          </a:p>
          <a:p>
            <a:pPr marL="0" marR="0" lvl="0" indent="0" algn="ctr" defTabSz="914400" rtl="0" eaLnBrk="1" fontAlgn="base" latinLnBrk="0" hangingPunct="1">
              <a:lnSpc>
                <a:spcPct val="100000"/>
              </a:lnSpc>
              <a:spcBef>
                <a:spcPts val="600"/>
              </a:spcBef>
              <a:spcAft>
                <a:spcPct val="0"/>
              </a:spcAft>
              <a:buClr>
                <a:srgbClr val="00007D"/>
              </a:buClr>
              <a:buSzPct val="75000"/>
              <a:buFont typeface="Wingdings" pitchFamily="2" charset="2"/>
              <a:buNone/>
              <a:tabLst/>
              <a:defRPr/>
            </a:pPr>
            <a:r>
              <a:rPr kumimoji="0" lang="en-US" altLang="zh-CN" sz="2800" b="1" i="0" u="none" strike="noStrike" kern="0" cap="none" spc="0" normalizeH="0" baseline="0" noProof="0" dirty="0">
                <a:ln>
                  <a:noFill/>
                </a:ln>
                <a:solidFill>
                  <a:srgbClr val="0000FF"/>
                </a:solidFill>
                <a:effectLst/>
                <a:uLnTx/>
                <a:uFillTx/>
                <a:latin typeface="Times New Roman"/>
                <a:ea typeface="楷体" panose="02010609060101010101" pitchFamily="49" charset="-122"/>
                <a:cs typeface="+mn-cs"/>
              </a:rPr>
              <a:t>CALL B</a:t>
            </a:r>
          </a:p>
          <a:p>
            <a:pPr marL="0" marR="0" lvl="0" indent="0" algn="ctr" defTabSz="914400" rtl="0" eaLnBrk="1" fontAlgn="base" latinLnBrk="0" hangingPunct="1">
              <a:lnSpc>
                <a:spcPct val="100000"/>
              </a:lnSpc>
              <a:spcBef>
                <a:spcPts val="600"/>
              </a:spcBef>
              <a:spcAft>
                <a:spcPct val="0"/>
              </a:spcAft>
              <a:buClr>
                <a:srgbClr val="00007D"/>
              </a:buClr>
              <a:buSzPct val="75000"/>
              <a:buFont typeface="Wingdings" pitchFamily="2" charset="2"/>
              <a:buNone/>
              <a:tabLst/>
              <a:defRPr/>
            </a:pPr>
            <a:r>
              <a:rPr kumimoji="0" lang="en-US" altLang="zh-CN" sz="2800" b="1" i="0" u="none" strike="noStrike" kern="0" cap="none" spc="0" normalizeH="0" baseline="0" noProof="0" dirty="0">
                <a:ln>
                  <a:noFill/>
                </a:ln>
                <a:solidFill>
                  <a:srgbClr val="000000"/>
                </a:solidFill>
                <a:effectLst/>
                <a:uLnTx/>
                <a:uFillTx/>
                <a:latin typeface="宋体" panose="02010600030101010101" pitchFamily="2" charset="-122"/>
                <a:ea typeface="宋体"/>
                <a:cs typeface="+mn-cs"/>
              </a:rPr>
              <a:t>……</a:t>
            </a:r>
          </a:p>
          <a:p>
            <a:pPr marL="0" marR="0" lvl="0" indent="0" algn="ctr" defTabSz="914400" rtl="0" eaLnBrk="1" fontAlgn="base" latinLnBrk="0" hangingPunct="1">
              <a:lnSpc>
                <a:spcPct val="100000"/>
              </a:lnSpc>
              <a:spcBef>
                <a:spcPts val="600"/>
              </a:spcBef>
              <a:spcAft>
                <a:spcPct val="0"/>
              </a:spcAft>
              <a:buClr>
                <a:srgbClr val="00007D"/>
              </a:buClr>
              <a:buSzPct val="75000"/>
              <a:buFont typeface="Wingdings" pitchFamily="2" charset="2"/>
              <a:buNone/>
              <a:tabLst/>
              <a:defRPr/>
            </a:pPr>
            <a:r>
              <a:rPr kumimoji="0" lang="en-US" altLang="zh-CN" sz="2800" b="1" i="0" u="none" strike="noStrike" kern="0" cap="none" spc="0" normalizeH="0" baseline="0" noProof="0" dirty="0">
                <a:ln>
                  <a:noFill/>
                </a:ln>
                <a:solidFill>
                  <a:srgbClr val="000000"/>
                </a:solidFill>
                <a:effectLst/>
                <a:uLnTx/>
                <a:uFillTx/>
                <a:latin typeface="宋体" panose="02010600030101010101" pitchFamily="2" charset="-122"/>
                <a:ea typeface="宋体"/>
                <a:cs typeface="+mn-cs"/>
              </a:rPr>
              <a:t>……</a:t>
            </a:r>
          </a:p>
          <a:p>
            <a:pPr marL="0" marR="0" lvl="0" indent="0" algn="ctr" defTabSz="914400" rtl="0" eaLnBrk="1" fontAlgn="base" latinLnBrk="0" hangingPunct="1">
              <a:lnSpc>
                <a:spcPct val="100000"/>
              </a:lnSpc>
              <a:spcBef>
                <a:spcPts val="600"/>
              </a:spcBef>
              <a:spcAft>
                <a:spcPct val="0"/>
              </a:spcAft>
              <a:buClr>
                <a:srgbClr val="00007D"/>
              </a:buClr>
              <a:buSzPct val="75000"/>
              <a:buFont typeface="Wingdings" pitchFamily="2" charset="2"/>
              <a:buNone/>
              <a:tabLst/>
              <a:defRPr/>
            </a:pPr>
            <a:r>
              <a:rPr kumimoji="0" lang="en-US" altLang="zh-CN" sz="2800" b="1" i="0" u="none" strike="noStrike" kern="0" cap="none" spc="0" normalizeH="0" baseline="0" noProof="0" dirty="0">
                <a:ln>
                  <a:noFill/>
                </a:ln>
                <a:solidFill>
                  <a:srgbClr val="0000FF"/>
                </a:solidFill>
                <a:effectLst/>
                <a:uLnTx/>
                <a:uFillTx/>
                <a:latin typeface="Times New Roman"/>
                <a:ea typeface="宋体"/>
                <a:cs typeface="+mn-cs"/>
              </a:rPr>
              <a:t>RET</a:t>
            </a:r>
            <a:endParaRPr kumimoji="0" lang="zh-CN" altLang="en-US" sz="2800" b="1" i="0" u="none" strike="noStrike" kern="0" cap="none" spc="0" normalizeH="0" baseline="0" noProof="0" dirty="0">
              <a:ln>
                <a:noFill/>
              </a:ln>
              <a:solidFill>
                <a:srgbClr val="0000FF"/>
              </a:solidFill>
              <a:effectLst/>
              <a:uLnTx/>
              <a:uFillTx/>
              <a:latin typeface="Times New Roman"/>
              <a:ea typeface="宋体"/>
              <a:cs typeface="+mn-cs"/>
            </a:endParaRPr>
          </a:p>
        </p:txBody>
      </p:sp>
      <p:sp>
        <p:nvSpPr>
          <p:cNvPr id="42" name="内容占位符 2">
            <a:extLst>
              <a:ext uri="{FF2B5EF4-FFF2-40B4-BE49-F238E27FC236}">
                <a16:creationId xmlns:a16="http://schemas.microsoft.com/office/drawing/2014/main" id="{FDA997F1-217C-4981-99BC-AEF2C585A0BD}"/>
              </a:ext>
            </a:extLst>
          </p:cNvPr>
          <p:cNvSpPr txBox="1">
            <a:spLocks/>
          </p:cNvSpPr>
          <p:nvPr/>
        </p:nvSpPr>
        <p:spPr bwMode="auto">
          <a:xfrm>
            <a:off x="5178414" y="844774"/>
            <a:ext cx="1738536" cy="374382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801688" indent="-279400"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mn-ea"/>
              </a:defRPr>
            </a:lvl3pPr>
            <a:lvl4pPr marL="1879600" indent="-360363"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mn-ea"/>
              </a:defRPr>
            </a:lvl4pPr>
            <a:lvl5pPr marL="23304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a:lstStyle>
          <a:p>
            <a:pPr marL="0" marR="0" lvl="0" indent="0" algn="ctr" defTabSz="914400" rtl="0" eaLnBrk="1" fontAlgn="base" latinLnBrk="0" hangingPunct="1">
              <a:lnSpc>
                <a:spcPct val="100000"/>
              </a:lnSpc>
              <a:spcBef>
                <a:spcPts val="600"/>
              </a:spcBef>
              <a:spcAft>
                <a:spcPct val="0"/>
              </a:spcAft>
              <a:buClr>
                <a:srgbClr val="00007D"/>
              </a:buClr>
              <a:buSzPct val="75000"/>
              <a:buFont typeface="Wingdings" pitchFamily="2" charset="2"/>
              <a:buNone/>
              <a:tabLst/>
              <a:defRPr/>
            </a:pPr>
            <a:r>
              <a:rPr kumimoji="0" lang="en-US" altLang="zh-CN" sz="2800" b="1" i="0" u="none" strike="noStrike" kern="0" cap="none" spc="0" normalizeH="0" baseline="0" noProof="0" dirty="0">
                <a:ln>
                  <a:noFill/>
                </a:ln>
                <a:solidFill>
                  <a:srgbClr val="000000"/>
                </a:solidFill>
                <a:effectLst/>
                <a:uLnTx/>
                <a:uFillTx/>
                <a:latin typeface="宋体" panose="02010600030101010101" pitchFamily="2" charset="-122"/>
                <a:ea typeface="宋体"/>
                <a:cs typeface="+mn-cs"/>
              </a:rPr>
              <a:t>……</a:t>
            </a:r>
          </a:p>
          <a:p>
            <a:pPr marL="0" marR="0" lvl="0" indent="0" algn="ctr" defTabSz="914400" rtl="0" eaLnBrk="1" fontAlgn="base" latinLnBrk="0" hangingPunct="1">
              <a:lnSpc>
                <a:spcPct val="100000"/>
              </a:lnSpc>
              <a:spcBef>
                <a:spcPts val="600"/>
              </a:spcBef>
              <a:spcAft>
                <a:spcPct val="0"/>
              </a:spcAft>
              <a:buClr>
                <a:srgbClr val="00007D"/>
              </a:buClr>
              <a:buSzPct val="75000"/>
              <a:buFont typeface="Wingdings" pitchFamily="2" charset="2"/>
              <a:buNone/>
              <a:tabLst/>
              <a:defRPr/>
            </a:pPr>
            <a:r>
              <a:rPr kumimoji="0" lang="en-US" altLang="zh-CN" sz="2800" b="1" i="0" u="none" strike="noStrike" kern="0" cap="none" spc="0" normalizeH="0" baseline="0" noProof="0" dirty="0">
                <a:ln>
                  <a:noFill/>
                </a:ln>
                <a:solidFill>
                  <a:srgbClr val="000000"/>
                </a:solidFill>
                <a:effectLst/>
                <a:uLnTx/>
                <a:uFillTx/>
                <a:latin typeface="宋体" panose="02010600030101010101" pitchFamily="2" charset="-122"/>
                <a:ea typeface="宋体"/>
                <a:cs typeface="+mn-cs"/>
              </a:rPr>
              <a:t>……</a:t>
            </a:r>
          </a:p>
          <a:p>
            <a:pPr marL="0" marR="0" lvl="0" indent="0" algn="ctr" defTabSz="914400" rtl="0" eaLnBrk="1" fontAlgn="base" latinLnBrk="0" hangingPunct="1">
              <a:lnSpc>
                <a:spcPct val="100000"/>
              </a:lnSpc>
              <a:spcBef>
                <a:spcPts val="600"/>
              </a:spcBef>
              <a:spcAft>
                <a:spcPct val="0"/>
              </a:spcAft>
              <a:buClr>
                <a:srgbClr val="00007D"/>
              </a:buClr>
              <a:buSzPct val="75000"/>
              <a:buFont typeface="Wingdings" pitchFamily="2" charset="2"/>
              <a:buNone/>
              <a:tabLst/>
              <a:defRPr/>
            </a:pPr>
            <a:r>
              <a:rPr kumimoji="0" lang="en-US" altLang="zh-CN" sz="2800" b="1" i="0" u="none" strike="noStrike" kern="0" cap="none" spc="0" normalizeH="0" baseline="0" noProof="0" dirty="0">
                <a:ln>
                  <a:noFill/>
                </a:ln>
                <a:solidFill>
                  <a:srgbClr val="000000"/>
                </a:solidFill>
                <a:effectLst/>
                <a:uLnTx/>
                <a:uFillTx/>
                <a:latin typeface="宋体" panose="02010600030101010101" pitchFamily="2" charset="-122"/>
                <a:ea typeface="宋体"/>
                <a:cs typeface="+mn-cs"/>
              </a:rPr>
              <a:t>……</a:t>
            </a:r>
          </a:p>
          <a:p>
            <a:pPr marL="0" marR="0" lvl="0" indent="0" algn="ctr" defTabSz="914400" rtl="0" eaLnBrk="1" fontAlgn="base" latinLnBrk="0" hangingPunct="1">
              <a:lnSpc>
                <a:spcPct val="100000"/>
              </a:lnSpc>
              <a:spcBef>
                <a:spcPts val="600"/>
              </a:spcBef>
              <a:spcAft>
                <a:spcPct val="0"/>
              </a:spcAft>
              <a:buClr>
                <a:srgbClr val="00007D"/>
              </a:buClr>
              <a:buSzPct val="75000"/>
              <a:buFont typeface="Wingdings" pitchFamily="2" charset="2"/>
              <a:buNone/>
              <a:tabLst/>
              <a:defRPr/>
            </a:pPr>
            <a:r>
              <a:rPr kumimoji="0" lang="en-US" altLang="zh-CN" sz="2800" b="1" i="0" u="none" strike="noStrike" kern="0" cap="none" spc="0" normalizeH="0" baseline="0" noProof="0" dirty="0">
                <a:ln>
                  <a:noFill/>
                </a:ln>
                <a:solidFill>
                  <a:srgbClr val="0000FF"/>
                </a:solidFill>
                <a:effectLst/>
                <a:uLnTx/>
                <a:uFillTx/>
                <a:latin typeface="Times New Roman"/>
                <a:ea typeface="楷体" panose="02010609060101010101" pitchFamily="49" charset="-122"/>
                <a:cs typeface="+mn-cs"/>
              </a:rPr>
              <a:t>CALL C</a:t>
            </a:r>
          </a:p>
          <a:p>
            <a:pPr marL="0" marR="0" lvl="0" indent="0" algn="ctr" defTabSz="914400" rtl="0" eaLnBrk="1" fontAlgn="base" latinLnBrk="0" hangingPunct="1">
              <a:lnSpc>
                <a:spcPct val="100000"/>
              </a:lnSpc>
              <a:spcBef>
                <a:spcPts val="600"/>
              </a:spcBef>
              <a:spcAft>
                <a:spcPct val="0"/>
              </a:spcAft>
              <a:buClr>
                <a:srgbClr val="00007D"/>
              </a:buClr>
              <a:buSzPct val="75000"/>
              <a:buFont typeface="Wingdings" pitchFamily="2" charset="2"/>
              <a:buNone/>
              <a:tabLst/>
              <a:defRPr/>
            </a:pPr>
            <a:r>
              <a:rPr kumimoji="0" lang="en-US" altLang="zh-CN" sz="2800" b="1" i="0" u="none" strike="noStrike" kern="0" cap="none" spc="0" normalizeH="0" baseline="0" noProof="0" dirty="0">
                <a:ln>
                  <a:noFill/>
                </a:ln>
                <a:solidFill>
                  <a:srgbClr val="000000"/>
                </a:solidFill>
                <a:effectLst/>
                <a:uLnTx/>
                <a:uFillTx/>
                <a:latin typeface="宋体" panose="02010600030101010101" pitchFamily="2" charset="-122"/>
                <a:ea typeface="宋体"/>
                <a:cs typeface="+mn-cs"/>
              </a:rPr>
              <a:t>……</a:t>
            </a:r>
          </a:p>
          <a:p>
            <a:pPr marL="0" marR="0" lvl="0" indent="0" algn="ctr" defTabSz="914400" rtl="0" eaLnBrk="1" fontAlgn="base" latinLnBrk="0" hangingPunct="1">
              <a:lnSpc>
                <a:spcPct val="100000"/>
              </a:lnSpc>
              <a:spcBef>
                <a:spcPts val="600"/>
              </a:spcBef>
              <a:spcAft>
                <a:spcPct val="0"/>
              </a:spcAft>
              <a:buClr>
                <a:srgbClr val="00007D"/>
              </a:buClr>
              <a:buSzPct val="75000"/>
              <a:buFont typeface="Wingdings" pitchFamily="2" charset="2"/>
              <a:buNone/>
              <a:tabLst/>
              <a:defRPr/>
            </a:pPr>
            <a:r>
              <a:rPr kumimoji="0" lang="en-US" altLang="zh-CN" sz="2800" b="1" i="0" u="none" strike="noStrike" kern="0" cap="none" spc="0" normalizeH="0" baseline="0" noProof="0" dirty="0">
                <a:ln>
                  <a:noFill/>
                </a:ln>
                <a:solidFill>
                  <a:srgbClr val="000000"/>
                </a:solidFill>
                <a:effectLst/>
                <a:uLnTx/>
                <a:uFillTx/>
                <a:latin typeface="宋体" panose="02010600030101010101" pitchFamily="2" charset="-122"/>
                <a:ea typeface="宋体"/>
                <a:cs typeface="+mn-cs"/>
              </a:rPr>
              <a:t>……</a:t>
            </a:r>
          </a:p>
          <a:p>
            <a:pPr marL="0" marR="0" lvl="0" indent="0" algn="ctr" defTabSz="914400" rtl="0" eaLnBrk="1" fontAlgn="base" latinLnBrk="0" hangingPunct="1">
              <a:lnSpc>
                <a:spcPct val="100000"/>
              </a:lnSpc>
              <a:spcBef>
                <a:spcPts val="600"/>
              </a:spcBef>
              <a:spcAft>
                <a:spcPct val="0"/>
              </a:spcAft>
              <a:buClr>
                <a:srgbClr val="00007D"/>
              </a:buClr>
              <a:buSzPct val="75000"/>
              <a:buFont typeface="Wingdings" pitchFamily="2" charset="2"/>
              <a:buNone/>
              <a:tabLst/>
              <a:defRPr/>
            </a:pPr>
            <a:r>
              <a:rPr kumimoji="0" lang="en-US" altLang="zh-CN" sz="2800" b="1" i="0" u="none" strike="noStrike" kern="0" cap="none" spc="0" normalizeH="0" baseline="0" noProof="0" dirty="0">
                <a:ln>
                  <a:noFill/>
                </a:ln>
                <a:solidFill>
                  <a:srgbClr val="0000FF"/>
                </a:solidFill>
                <a:effectLst/>
                <a:uLnTx/>
                <a:uFillTx/>
                <a:latin typeface="Times New Roman"/>
                <a:ea typeface="宋体"/>
                <a:cs typeface="+mn-cs"/>
              </a:rPr>
              <a:t>RET</a:t>
            </a:r>
            <a:endParaRPr kumimoji="0" lang="zh-CN" altLang="en-US" sz="2800" b="1" i="0" u="none" strike="noStrike" kern="0" cap="none" spc="0" normalizeH="0" baseline="0" noProof="0" dirty="0">
              <a:ln>
                <a:noFill/>
              </a:ln>
              <a:solidFill>
                <a:srgbClr val="0000FF"/>
              </a:solidFill>
              <a:effectLst/>
              <a:uLnTx/>
              <a:uFillTx/>
              <a:latin typeface="Times New Roman"/>
              <a:ea typeface="宋体"/>
              <a:cs typeface="+mn-cs"/>
            </a:endParaRPr>
          </a:p>
        </p:txBody>
      </p:sp>
      <p:sp>
        <p:nvSpPr>
          <p:cNvPr id="43" name="内容占位符 2">
            <a:extLst>
              <a:ext uri="{FF2B5EF4-FFF2-40B4-BE49-F238E27FC236}">
                <a16:creationId xmlns:a16="http://schemas.microsoft.com/office/drawing/2014/main" id="{3C19CD80-0F4A-4998-8511-B83CB8724203}"/>
              </a:ext>
            </a:extLst>
          </p:cNvPr>
          <p:cNvSpPr txBox="1">
            <a:spLocks/>
          </p:cNvSpPr>
          <p:nvPr/>
        </p:nvSpPr>
        <p:spPr bwMode="auto">
          <a:xfrm>
            <a:off x="7390700" y="844773"/>
            <a:ext cx="1738536" cy="374382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801688" indent="-279400"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itchFamily="2" charset="2"/>
              <a:buChar char="p"/>
              <a:defRPr sz="2800" b="1">
                <a:solidFill>
                  <a:schemeClr val="tx1"/>
                </a:solidFill>
                <a:latin typeface="+mn-lt"/>
                <a:ea typeface="+mn-ea"/>
              </a:defRPr>
            </a:lvl3pPr>
            <a:lvl4pPr marL="1879600" indent="-360363"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mn-ea"/>
              </a:defRPr>
            </a:lvl4pPr>
            <a:lvl5pPr marL="23304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mn-ea"/>
              </a:defRPr>
            </a:lvl9pPr>
          </a:lstStyle>
          <a:p>
            <a:pPr marL="0" marR="0" lvl="0" indent="0" algn="ctr" defTabSz="914400" rtl="0" eaLnBrk="1" fontAlgn="base" latinLnBrk="0" hangingPunct="1">
              <a:lnSpc>
                <a:spcPct val="100000"/>
              </a:lnSpc>
              <a:spcBef>
                <a:spcPts val="600"/>
              </a:spcBef>
              <a:spcAft>
                <a:spcPct val="0"/>
              </a:spcAft>
              <a:buClr>
                <a:srgbClr val="00007D"/>
              </a:buClr>
              <a:buSzPct val="75000"/>
              <a:buFont typeface="Wingdings" pitchFamily="2" charset="2"/>
              <a:buNone/>
              <a:tabLst/>
              <a:defRPr/>
            </a:pPr>
            <a:r>
              <a:rPr kumimoji="0" lang="en-US" altLang="zh-CN" sz="2800" b="1" i="0" u="none" strike="noStrike" kern="0" cap="none" spc="0" normalizeH="0" baseline="0" noProof="0" dirty="0">
                <a:ln>
                  <a:noFill/>
                </a:ln>
                <a:solidFill>
                  <a:srgbClr val="000000"/>
                </a:solidFill>
                <a:effectLst/>
                <a:uLnTx/>
                <a:uFillTx/>
                <a:latin typeface="宋体" panose="02010600030101010101" pitchFamily="2" charset="-122"/>
                <a:ea typeface="宋体"/>
                <a:cs typeface="+mn-cs"/>
              </a:rPr>
              <a:t>……</a:t>
            </a:r>
          </a:p>
          <a:p>
            <a:pPr marL="0" marR="0" lvl="0" indent="0" algn="ctr" defTabSz="914400" rtl="0" eaLnBrk="1" fontAlgn="base" latinLnBrk="0" hangingPunct="1">
              <a:lnSpc>
                <a:spcPct val="100000"/>
              </a:lnSpc>
              <a:spcBef>
                <a:spcPts val="600"/>
              </a:spcBef>
              <a:spcAft>
                <a:spcPct val="0"/>
              </a:spcAft>
              <a:buClr>
                <a:srgbClr val="00007D"/>
              </a:buClr>
              <a:buSzPct val="75000"/>
              <a:buFont typeface="Wingdings" pitchFamily="2" charset="2"/>
              <a:buNone/>
              <a:tabLst/>
              <a:defRPr/>
            </a:pPr>
            <a:r>
              <a:rPr kumimoji="0" lang="en-US" altLang="zh-CN" sz="2800" b="1" i="0" u="none" strike="noStrike" kern="0" cap="none" spc="0" normalizeH="0" baseline="0" noProof="0" dirty="0">
                <a:ln>
                  <a:noFill/>
                </a:ln>
                <a:solidFill>
                  <a:srgbClr val="000000"/>
                </a:solidFill>
                <a:effectLst/>
                <a:uLnTx/>
                <a:uFillTx/>
                <a:latin typeface="宋体" panose="02010600030101010101" pitchFamily="2" charset="-122"/>
                <a:ea typeface="宋体"/>
                <a:cs typeface="+mn-cs"/>
              </a:rPr>
              <a:t>……</a:t>
            </a:r>
          </a:p>
          <a:p>
            <a:pPr marL="0" marR="0" lvl="0" indent="0" algn="ctr" defTabSz="914400" rtl="0" eaLnBrk="1" fontAlgn="base" latinLnBrk="0" hangingPunct="1">
              <a:lnSpc>
                <a:spcPct val="100000"/>
              </a:lnSpc>
              <a:spcBef>
                <a:spcPts val="600"/>
              </a:spcBef>
              <a:spcAft>
                <a:spcPct val="0"/>
              </a:spcAft>
              <a:buClr>
                <a:srgbClr val="00007D"/>
              </a:buClr>
              <a:buSzPct val="75000"/>
              <a:buFont typeface="Wingdings" pitchFamily="2" charset="2"/>
              <a:buNone/>
              <a:tabLst/>
              <a:defRPr/>
            </a:pPr>
            <a:r>
              <a:rPr kumimoji="0" lang="en-US" altLang="zh-CN" sz="2800" b="1" i="0" u="none" strike="noStrike" kern="0" cap="none" spc="0" normalizeH="0" baseline="0" noProof="0" dirty="0">
                <a:ln>
                  <a:noFill/>
                </a:ln>
                <a:solidFill>
                  <a:srgbClr val="000000"/>
                </a:solidFill>
                <a:effectLst/>
                <a:uLnTx/>
                <a:uFillTx/>
                <a:latin typeface="宋体" panose="02010600030101010101" pitchFamily="2" charset="-122"/>
                <a:ea typeface="宋体"/>
                <a:cs typeface="+mn-cs"/>
              </a:rPr>
              <a:t>……</a:t>
            </a:r>
          </a:p>
          <a:p>
            <a:pPr marL="0" marR="0" lvl="0" indent="0" algn="ctr" defTabSz="914400" rtl="0" eaLnBrk="1" fontAlgn="base" latinLnBrk="0" hangingPunct="1">
              <a:lnSpc>
                <a:spcPct val="100000"/>
              </a:lnSpc>
              <a:spcBef>
                <a:spcPts val="600"/>
              </a:spcBef>
              <a:spcAft>
                <a:spcPct val="0"/>
              </a:spcAft>
              <a:buClr>
                <a:srgbClr val="00007D"/>
              </a:buClr>
              <a:buSzPct val="75000"/>
              <a:buFont typeface="Wingdings" pitchFamily="2" charset="2"/>
              <a:buNone/>
              <a:tabLst/>
              <a:defRPr/>
            </a:pPr>
            <a:r>
              <a:rPr kumimoji="0" lang="en-US" altLang="zh-CN" sz="2800" b="1" i="0" u="none" strike="noStrike" kern="0" cap="none" spc="0" normalizeH="0" baseline="0" noProof="0" dirty="0">
                <a:ln>
                  <a:noFill/>
                </a:ln>
                <a:solidFill>
                  <a:srgbClr val="000000"/>
                </a:solidFill>
                <a:effectLst/>
                <a:uLnTx/>
                <a:uFillTx/>
                <a:latin typeface="宋体" panose="02010600030101010101" pitchFamily="2" charset="-122"/>
                <a:ea typeface="宋体"/>
                <a:cs typeface="+mn-cs"/>
              </a:rPr>
              <a:t>……</a:t>
            </a:r>
          </a:p>
          <a:p>
            <a:pPr marL="0" marR="0" lvl="0" indent="0" algn="ctr" defTabSz="914400" rtl="0" eaLnBrk="1" fontAlgn="base" latinLnBrk="0" hangingPunct="1">
              <a:lnSpc>
                <a:spcPct val="100000"/>
              </a:lnSpc>
              <a:spcBef>
                <a:spcPts val="600"/>
              </a:spcBef>
              <a:spcAft>
                <a:spcPct val="0"/>
              </a:spcAft>
              <a:buClr>
                <a:srgbClr val="00007D"/>
              </a:buClr>
              <a:buSzPct val="75000"/>
              <a:buFont typeface="Wingdings" pitchFamily="2" charset="2"/>
              <a:buNone/>
              <a:tabLst/>
              <a:defRPr/>
            </a:pPr>
            <a:r>
              <a:rPr kumimoji="0" lang="en-US" altLang="zh-CN" sz="2800" b="1" i="0" u="none" strike="noStrike" kern="0" cap="none" spc="0" normalizeH="0" baseline="0" noProof="0" dirty="0">
                <a:ln>
                  <a:noFill/>
                </a:ln>
                <a:solidFill>
                  <a:srgbClr val="000000"/>
                </a:solidFill>
                <a:effectLst/>
                <a:uLnTx/>
                <a:uFillTx/>
                <a:latin typeface="宋体" panose="02010600030101010101" pitchFamily="2" charset="-122"/>
                <a:ea typeface="宋体"/>
                <a:cs typeface="+mn-cs"/>
              </a:rPr>
              <a:t>……</a:t>
            </a:r>
          </a:p>
          <a:p>
            <a:pPr marL="0" marR="0" lvl="0" indent="0" algn="ctr" defTabSz="914400" rtl="0" eaLnBrk="1" fontAlgn="base" latinLnBrk="0" hangingPunct="1">
              <a:lnSpc>
                <a:spcPct val="100000"/>
              </a:lnSpc>
              <a:spcBef>
                <a:spcPts val="600"/>
              </a:spcBef>
              <a:spcAft>
                <a:spcPct val="0"/>
              </a:spcAft>
              <a:buClr>
                <a:srgbClr val="00007D"/>
              </a:buClr>
              <a:buSzPct val="75000"/>
              <a:buFont typeface="Wingdings" pitchFamily="2" charset="2"/>
              <a:buNone/>
              <a:tabLst/>
              <a:defRPr/>
            </a:pPr>
            <a:r>
              <a:rPr kumimoji="0" lang="en-US" altLang="zh-CN" sz="2800" b="1" i="0" u="none" strike="noStrike" kern="0" cap="none" spc="0" normalizeH="0" baseline="0" noProof="0" dirty="0">
                <a:ln>
                  <a:noFill/>
                </a:ln>
                <a:solidFill>
                  <a:srgbClr val="0000FF"/>
                </a:solidFill>
                <a:effectLst/>
                <a:uLnTx/>
                <a:uFillTx/>
                <a:latin typeface="Times New Roman"/>
                <a:ea typeface="宋体"/>
                <a:cs typeface="+mn-cs"/>
              </a:rPr>
              <a:t>RET</a:t>
            </a:r>
            <a:endParaRPr kumimoji="0" lang="zh-CN" altLang="en-US" sz="2800" b="1" i="0" u="none" strike="noStrike" kern="0" cap="none" spc="0" normalizeH="0" baseline="0" noProof="0" dirty="0">
              <a:ln>
                <a:noFill/>
              </a:ln>
              <a:solidFill>
                <a:srgbClr val="0000FF"/>
              </a:solidFill>
              <a:effectLst/>
              <a:uLnTx/>
              <a:uFillTx/>
              <a:latin typeface="Times New Roman"/>
              <a:ea typeface="宋体"/>
              <a:cs typeface="+mn-cs"/>
            </a:endParaRPr>
          </a:p>
        </p:txBody>
      </p:sp>
      <p:sp>
        <p:nvSpPr>
          <p:cNvPr id="44" name="矩形 43">
            <a:extLst>
              <a:ext uri="{FF2B5EF4-FFF2-40B4-BE49-F238E27FC236}">
                <a16:creationId xmlns:a16="http://schemas.microsoft.com/office/drawing/2014/main" id="{40FF0083-7149-4F1B-894E-753CFC6C69A1}"/>
              </a:ext>
            </a:extLst>
          </p:cNvPr>
          <p:cNvSpPr/>
          <p:nvPr/>
        </p:nvSpPr>
        <p:spPr>
          <a:xfrm>
            <a:off x="491399" y="2848854"/>
            <a:ext cx="904415" cy="523220"/>
          </a:xfrm>
          <a:prstGeom prst="rect">
            <a:avLst/>
          </a:prstGeom>
        </p:spPr>
        <p:txBody>
          <a:bodyPr wrap="none">
            <a:spAutoFit/>
          </a:bodyPr>
          <a:lstStyle/>
          <a:p>
            <a:r>
              <a:rPr lang="zh-CN" altLang="en-US" sz="2800" dirty="0">
                <a:solidFill>
                  <a:srgbClr val="FF0000"/>
                </a:solidFill>
                <a:latin typeface="宋体" panose="02010600030101010101" pitchFamily="2" charset="-122"/>
                <a:ea typeface="宋体"/>
              </a:rPr>
              <a:t>①→</a:t>
            </a:r>
          </a:p>
        </p:txBody>
      </p:sp>
      <p:sp>
        <p:nvSpPr>
          <p:cNvPr id="45" name="矩形 44">
            <a:extLst>
              <a:ext uri="{FF2B5EF4-FFF2-40B4-BE49-F238E27FC236}">
                <a16:creationId xmlns:a16="http://schemas.microsoft.com/office/drawing/2014/main" id="{918FFE38-3512-40D8-A4F1-095429C95A3D}"/>
              </a:ext>
            </a:extLst>
          </p:cNvPr>
          <p:cNvSpPr/>
          <p:nvPr/>
        </p:nvSpPr>
        <p:spPr>
          <a:xfrm>
            <a:off x="2667677" y="2848854"/>
            <a:ext cx="906017" cy="523220"/>
          </a:xfrm>
          <a:prstGeom prst="rect">
            <a:avLst/>
          </a:prstGeom>
        </p:spPr>
        <p:txBody>
          <a:bodyPr wrap="none">
            <a:spAutoFit/>
          </a:bodyPr>
          <a:lstStyle/>
          <a:p>
            <a:r>
              <a:rPr lang="zh-CN" altLang="en-US" sz="2800" dirty="0">
                <a:solidFill>
                  <a:srgbClr val="FF0000"/>
                </a:solidFill>
                <a:latin typeface="宋体" panose="02010600030101010101" pitchFamily="2" charset="-122"/>
                <a:ea typeface="宋体"/>
              </a:rPr>
              <a:t>②→</a:t>
            </a:r>
          </a:p>
        </p:txBody>
      </p:sp>
      <p:sp>
        <p:nvSpPr>
          <p:cNvPr id="46" name="矩形 45">
            <a:extLst>
              <a:ext uri="{FF2B5EF4-FFF2-40B4-BE49-F238E27FC236}">
                <a16:creationId xmlns:a16="http://schemas.microsoft.com/office/drawing/2014/main" id="{8FA69902-8E99-4E93-9697-8E3D2EA02428}"/>
              </a:ext>
            </a:extLst>
          </p:cNvPr>
          <p:cNvSpPr/>
          <p:nvPr/>
        </p:nvSpPr>
        <p:spPr>
          <a:xfrm>
            <a:off x="4884321" y="2848854"/>
            <a:ext cx="906017" cy="523220"/>
          </a:xfrm>
          <a:prstGeom prst="rect">
            <a:avLst/>
          </a:prstGeom>
        </p:spPr>
        <p:txBody>
          <a:bodyPr wrap="none">
            <a:spAutoFit/>
          </a:bodyPr>
          <a:lstStyle/>
          <a:p>
            <a:r>
              <a:rPr lang="zh-CN" altLang="en-US" sz="2800" dirty="0">
                <a:solidFill>
                  <a:srgbClr val="FF0000"/>
                </a:solidFill>
                <a:latin typeface="宋体" panose="02010600030101010101" pitchFamily="2" charset="-122"/>
                <a:ea typeface="宋体"/>
              </a:rPr>
              <a:t>③→</a:t>
            </a:r>
          </a:p>
        </p:txBody>
      </p:sp>
      <p:sp>
        <p:nvSpPr>
          <p:cNvPr id="47" name="矩形 46">
            <a:extLst>
              <a:ext uri="{FF2B5EF4-FFF2-40B4-BE49-F238E27FC236}">
                <a16:creationId xmlns:a16="http://schemas.microsoft.com/office/drawing/2014/main" id="{C64830E8-AC19-4627-9E58-F4D81CAEE38F}"/>
              </a:ext>
            </a:extLst>
          </p:cNvPr>
          <p:cNvSpPr/>
          <p:nvPr/>
        </p:nvSpPr>
        <p:spPr>
          <a:xfrm>
            <a:off x="2718171" y="871668"/>
            <a:ext cx="805029" cy="523220"/>
          </a:xfrm>
          <a:prstGeom prst="rect">
            <a:avLst/>
          </a:prstGeom>
        </p:spPr>
        <p:txBody>
          <a:bodyPr wrap="none">
            <a:spAutoFit/>
          </a:bodyPr>
          <a:lstStyle/>
          <a:p>
            <a:pPr>
              <a:defRPr/>
            </a:pPr>
            <a:r>
              <a:rPr lang="en-US" altLang="zh-CN" sz="2800" kern="0" dirty="0">
                <a:solidFill>
                  <a:srgbClr val="FF0000"/>
                </a:solidFill>
                <a:latin typeface="Times New Roman"/>
                <a:ea typeface="宋体"/>
              </a:rPr>
              <a:t>A</a:t>
            </a:r>
            <a:r>
              <a:rPr lang="zh-CN" altLang="en-US" sz="2800" kern="0" dirty="0">
                <a:solidFill>
                  <a:srgbClr val="FF0000"/>
                </a:solidFill>
                <a:latin typeface="宋体" panose="02010600030101010101" pitchFamily="2" charset="-122"/>
                <a:ea typeface="宋体"/>
              </a:rPr>
              <a:t>→</a:t>
            </a:r>
          </a:p>
        </p:txBody>
      </p:sp>
      <p:sp>
        <p:nvSpPr>
          <p:cNvPr id="48" name="矩形 47">
            <a:extLst>
              <a:ext uri="{FF2B5EF4-FFF2-40B4-BE49-F238E27FC236}">
                <a16:creationId xmlns:a16="http://schemas.microsoft.com/office/drawing/2014/main" id="{E1BAA8A6-2236-49D3-8964-4BC3D56A1830}"/>
              </a:ext>
            </a:extLst>
          </p:cNvPr>
          <p:cNvSpPr/>
          <p:nvPr/>
        </p:nvSpPr>
        <p:spPr>
          <a:xfrm>
            <a:off x="4959869" y="871668"/>
            <a:ext cx="784189" cy="523220"/>
          </a:xfrm>
          <a:prstGeom prst="rect">
            <a:avLst/>
          </a:prstGeom>
        </p:spPr>
        <p:txBody>
          <a:bodyPr wrap="none">
            <a:spAutoFit/>
          </a:bodyPr>
          <a:lstStyle/>
          <a:p>
            <a:pPr>
              <a:defRPr/>
            </a:pPr>
            <a:r>
              <a:rPr lang="en-US" altLang="zh-CN" sz="2800" kern="0" dirty="0">
                <a:solidFill>
                  <a:srgbClr val="FF0000"/>
                </a:solidFill>
                <a:latin typeface="Times New Roman"/>
                <a:ea typeface="宋体"/>
              </a:rPr>
              <a:t>B</a:t>
            </a:r>
            <a:r>
              <a:rPr lang="zh-CN" altLang="en-US" sz="2800" kern="0" dirty="0">
                <a:solidFill>
                  <a:srgbClr val="FF0000"/>
                </a:solidFill>
                <a:latin typeface="宋体" panose="02010600030101010101" pitchFamily="2" charset="-122"/>
                <a:ea typeface="宋体"/>
              </a:rPr>
              <a:t>→</a:t>
            </a:r>
          </a:p>
        </p:txBody>
      </p:sp>
      <p:sp>
        <p:nvSpPr>
          <p:cNvPr id="49" name="矩形 48">
            <a:extLst>
              <a:ext uri="{FF2B5EF4-FFF2-40B4-BE49-F238E27FC236}">
                <a16:creationId xmlns:a16="http://schemas.microsoft.com/office/drawing/2014/main" id="{E3A48520-B3C5-4728-9C62-725766234C39}"/>
              </a:ext>
            </a:extLst>
          </p:cNvPr>
          <p:cNvSpPr/>
          <p:nvPr/>
        </p:nvSpPr>
        <p:spPr>
          <a:xfrm>
            <a:off x="7182499" y="871667"/>
            <a:ext cx="805028" cy="523220"/>
          </a:xfrm>
          <a:prstGeom prst="rect">
            <a:avLst/>
          </a:prstGeom>
        </p:spPr>
        <p:txBody>
          <a:bodyPr wrap="none">
            <a:spAutoFit/>
          </a:bodyPr>
          <a:lstStyle/>
          <a:p>
            <a:pPr>
              <a:defRPr/>
            </a:pPr>
            <a:r>
              <a:rPr lang="en-US" altLang="zh-CN" sz="2800" kern="0" dirty="0">
                <a:solidFill>
                  <a:srgbClr val="FF0000"/>
                </a:solidFill>
                <a:latin typeface="Times New Roman"/>
                <a:ea typeface="宋体"/>
              </a:rPr>
              <a:t>C</a:t>
            </a:r>
            <a:r>
              <a:rPr lang="zh-CN" altLang="en-US" sz="2800" kern="0" dirty="0">
                <a:solidFill>
                  <a:srgbClr val="FF0000"/>
                </a:solidFill>
                <a:latin typeface="宋体" panose="02010600030101010101" pitchFamily="2" charset="-122"/>
                <a:ea typeface="宋体"/>
              </a:rPr>
              <a:t>→</a:t>
            </a:r>
          </a:p>
        </p:txBody>
      </p:sp>
      <p:cxnSp>
        <p:nvCxnSpPr>
          <p:cNvPr id="50" name="直接连接符 49">
            <a:extLst>
              <a:ext uri="{FF2B5EF4-FFF2-40B4-BE49-F238E27FC236}">
                <a16:creationId xmlns:a16="http://schemas.microsoft.com/office/drawing/2014/main" id="{7EBA23B5-07C3-405F-9E8F-754DFDED4705}"/>
              </a:ext>
            </a:extLst>
          </p:cNvPr>
          <p:cNvCxnSpPr/>
          <p:nvPr/>
        </p:nvCxnSpPr>
        <p:spPr bwMode="auto">
          <a:xfrm>
            <a:off x="2092414" y="4712917"/>
            <a:ext cx="0" cy="1679848"/>
          </a:xfrm>
          <a:prstGeom prst="line">
            <a:avLst/>
          </a:prstGeom>
          <a:solidFill>
            <a:srgbClr val="FFFFFF"/>
          </a:solidFill>
          <a:ln w="76200" cap="sq" cmpd="sng" algn="ctr">
            <a:solidFill>
              <a:srgbClr val="0066FF"/>
            </a:solidFill>
            <a:prstDash val="solid"/>
            <a:round/>
            <a:headEnd type="none" w="med" len="med"/>
            <a:tailEnd type="none" w="med" len="med"/>
          </a:ln>
          <a:effectLst/>
        </p:spPr>
      </p:cxnSp>
      <p:cxnSp>
        <p:nvCxnSpPr>
          <p:cNvPr id="51" name="直接连接符 50">
            <a:extLst>
              <a:ext uri="{FF2B5EF4-FFF2-40B4-BE49-F238E27FC236}">
                <a16:creationId xmlns:a16="http://schemas.microsoft.com/office/drawing/2014/main" id="{A86EF34A-B249-4EB3-8CF8-E41A769A4A5A}"/>
              </a:ext>
            </a:extLst>
          </p:cNvPr>
          <p:cNvCxnSpPr/>
          <p:nvPr/>
        </p:nvCxnSpPr>
        <p:spPr bwMode="auto">
          <a:xfrm>
            <a:off x="2092414" y="6392765"/>
            <a:ext cx="1152128" cy="0"/>
          </a:xfrm>
          <a:prstGeom prst="line">
            <a:avLst/>
          </a:prstGeom>
          <a:solidFill>
            <a:srgbClr val="FFFFFF"/>
          </a:solidFill>
          <a:ln w="76200" cap="sq" cmpd="sng" algn="ctr">
            <a:solidFill>
              <a:srgbClr val="0066FF"/>
            </a:solidFill>
            <a:prstDash val="solid"/>
            <a:round/>
            <a:headEnd type="none" w="med" len="med"/>
            <a:tailEnd type="none" w="med" len="med"/>
          </a:ln>
          <a:effectLst/>
        </p:spPr>
      </p:cxnSp>
      <p:cxnSp>
        <p:nvCxnSpPr>
          <p:cNvPr id="52" name="直接连接符 51">
            <a:extLst>
              <a:ext uri="{FF2B5EF4-FFF2-40B4-BE49-F238E27FC236}">
                <a16:creationId xmlns:a16="http://schemas.microsoft.com/office/drawing/2014/main" id="{5288C351-BA9C-46E3-BC71-137107E5E0F9}"/>
              </a:ext>
            </a:extLst>
          </p:cNvPr>
          <p:cNvCxnSpPr/>
          <p:nvPr/>
        </p:nvCxnSpPr>
        <p:spPr bwMode="auto">
          <a:xfrm flipV="1">
            <a:off x="3244542" y="4712917"/>
            <a:ext cx="0" cy="1679848"/>
          </a:xfrm>
          <a:prstGeom prst="line">
            <a:avLst/>
          </a:prstGeom>
          <a:solidFill>
            <a:srgbClr val="FFFFFF"/>
          </a:solidFill>
          <a:ln w="76200" cap="sq" cmpd="sng" algn="ctr">
            <a:solidFill>
              <a:srgbClr val="0066FF"/>
            </a:solidFill>
            <a:prstDash val="solid"/>
            <a:round/>
            <a:headEnd type="none" w="med" len="med"/>
            <a:tailEnd type="none" w="med" len="med"/>
          </a:ln>
          <a:effectLst/>
        </p:spPr>
      </p:cxnSp>
      <p:sp>
        <p:nvSpPr>
          <p:cNvPr id="53" name="圆角矩形 20">
            <a:extLst>
              <a:ext uri="{FF2B5EF4-FFF2-40B4-BE49-F238E27FC236}">
                <a16:creationId xmlns:a16="http://schemas.microsoft.com/office/drawing/2014/main" id="{D6C3323A-D9E5-4792-B268-DAA5E540C6D9}"/>
              </a:ext>
            </a:extLst>
          </p:cNvPr>
          <p:cNvSpPr/>
          <p:nvPr/>
        </p:nvSpPr>
        <p:spPr bwMode="auto">
          <a:xfrm>
            <a:off x="2092413" y="5952052"/>
            <a:ext cx="1152129" cy="440714"/>
          </a:xfrm>
          <a:prstGeom prst="roundRect">
            <a:avLst>
              <a:gd name="adj" fmla="val 28872"/>
            </a:avLst>
          </a:prstGeom>
          <a:solidFill>
            <a:srgbClr val="FFFF00"/>
          </a:solidFill>
          <a:ln w="2857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defRPr/>
            </a:pPr>
            <a:r>
              <a:rPr lang="zh-CN" altLang="en-US" sz="2800" kern="0" dirty="0">
                <a:solidFill>
                  <a:srgbClr val="FF0000"/>
                </a:solidFill>
                <a:latin typeface="Times New Roman"/>
                <a:ea typeface="宋体"/>
              </a:rPr>
              <a:t>①</a:t>
            </a:r>
          </a:p>
        </p:txBody>
      </p:sp>
      <p:sp>
        <p:nvSpPr>
          <p:cNvPr id="54" name="圆角矩形 21">
            <a:extLst>
              <a:ext uri="{FF2B5EF4-FFF2-40B4-BE49-F238E27FC236}">
                <a16:creationId xmlns:a16="http://schemas.microsoft.com/office/drawing/2014/main" id="{74378047-1F7A-4B28-8554-A24DBE338EA8}"/>
              </a:ext>
            </a:extLst>
          </p:cNvPr>
          <p:cNvSpPr/>
          <p:nvPr/>
        </p:nvSpPr>
        <p:spPr bwMode="auto">
          <a:xfrm>
            <a:off x="2092412" y="5518374"/>
            <a:ext cx="1152129" cy="440714"/>
          </a:xfrm>
          <a:prstGeom prst="roundRect">
            <a:avLst>
              <a:gd name="adj" fmla="val 28872"/>
            </a:avLst>
          </a:prstGeom>
          <a:solidFill>
            <a:srgbClr val="FFFF00"/>
          </a:solidFill>
          <a:ln w="2857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defRPr/>
            </a:pPr>
            <a:r>
              <a:rPr lang="zh-CN" altLang="en-US" sz="2800" kern="0" dirty="0">
                <a:solidFill>
                  <a:srgbClr val="FF0000"/>
                </a:solidFill>
                <a:latin typeface="Times New Roman"/>
                <a:ea typeface="宋体"/>
              </a:rPr>
              <a:t>②</a:t>
            </a:r>
          </a:p>
        </p:txBody>
      </p:sp>
      <p:sp>
        <p:nvSpPr>
          <p:cNvPr id="55" name="圆角矩形 22">
            <a:extLst>
              <a:ext uri="{FF2B5EF4-FFF2-40B4-BE49-F238E27FC236}">
                <a16:creationId xmlns:a16="http://schemas.microsoft.com/office/drawing/2014/main" id="{E6517911-17B0-41DD-B399-D8A097AA3951}"/>
              </a:ext>
            </a:extLst>
          </p:cNvPr>
          <p:cNvSpPr/>
          <p:nvPr/>
        </p:nvSpPr>
        <p:spPr bwMode="auto">
          <a:xfrm>
            <a:off x="2092412" y="5077661"/>
            <a:ext cx="1152129" cy="440714"/>
          </a:xfrm>
          <a:prstGeom prst="roundRect">
            <a:avLst>
              <a:gd name="adj" fmla="val 28872"/>
            </a:avLst>
          </a:prstGeom>
          <a:solidFill>
            <a:srgbClr val="FFFF00"/>
          </a:solidFill>
          <a:ln w="2857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defRPr/>
            </a:pPr>
            <a:r>
              <a:rPr lang="zh-CN" altLang="en-US" sz="2800" kern="0" dirty="0">
                <a:solidFill>
                  <a:srgbClr val="FF0000"/>
                </a:solidFill>
                <a:latin typeface="Times New Roman"/>
                <a:ea typeface="宋体"/>
              </a:rPr>
              <a:t>③</a:t>
            </a:r>
          </a:p>
        </p:txBody>
      </p:sp>
      <p:sp>
        <p:nvSpPr>
          <p:cNvPr id="56" name="任意多边形 25">
            <a:extLst>
              <a:ext uri="{FF2B5EF4-FFF2-40B4-BE49-F238E27FC236}">
                <a16:creationId xmlns:a16="http://schemas.microsoft.com/office/drawing/2014/main" id="{503FF74A-7BF3-45D8-96FE-FCE2F8630A6E}"/>
              </a:ext>
            </a:extLst>
          </p:cNvPr>
          <p:cNvSpPr/>
          <p:nvPr/>
        </p:nvSpPr>
        <p:spPr bwMode="auto">
          <a:xfrm>
            <a:off x="2328146" y="1165544"/>
            <a:ext cx="484094" cy="1443318"/>
          </a:xfrm>
          <a:custGeom>
            <a:avLst/>
            <a:gdLst>
              <a:gd name="connsiteX0" fmla="*/ 0 w 484094"/>
              <a:gd name="connsiteY0" fmla="*/ 1443318 h 1443318"/>
              <a:gd name="connsiteX1" fmla="*/ 188259 w 484094"/>
              <a:gd name="connsiteY1" fmla="*/ 932329 h 1443318"/>
              <a:gd name="connsiteX2" fmla="*/ 233082 w 484094"/>
              <a:gd name="connsiteY2" fmla="*/ 304800 h 1443318"/>
              <a:gd name="connsiteX3" fmla="*/ 484094 w 484094"/>
              <a:gd name="connsiteY3" fmla="*/ 0 h 1443318"/>
            </a:gdLst>
            <a:ahLst/>
            <a:cxnLst>
              <a:cxn ang="0">
                <a:pos x="connsiteX0" y="connsiteY0"/>
              </a:cxn>
              <a:cxn ang="0">
                <a:pos x="connsiteX1" y="connsiteY1"/>
              </a:cxn>
              <a:cxn ang="0">
                <a:pos x="connsiteX2" y="connsiteY2"/>
              </a:cxn>
              <a:cxn ang="0">
                <a:pos x="connsiteX3" y="connsiteY3"/>
              </a:cxn>
            </a:cxnLst>
            <a:rect l="l" t="t" r="r" b="b"/>
            <a:pathLst>
              <a:path w="484094" h="1443318">
                <a:moveTo>
                  <a:pt x="0" y="1443318"/>
                </a:moveTo>
                <a:cubicBezTo>
                  <a:pt x="74706" y="1282700"/>
                  <a:pt x="149412" y="1122082"/>
                  <a:pt x="188259" y="932329"/>
                </a:cubicBezTo>
                <a:cubicBezTo>
                  <a:pt x="227106" y="742576"/>
                  <a:pt x="183776" y="460188"/>
                  <a:pt x="233082" y="304800"/>
                </a:cubicBezTo>
                <a:cubicBezTo>
                  <a:pt x="282388" y="149412"/>
                  <a:pt x="383241" y="74706"/>
                  <a:pt x="484094" y="0"/>
                </a:cubicBezTo>
              </a:path>
            </a:pathLst>
          </a:custGeom>
          <a:noFill/>
          <a:ln w="28575" cap="flat" cmpd="sng" algn="ctr">
            <a:solidFill>
              <a:srgbClr val="FF6600"/>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a:defRPr/>
            </a:pPr>
            <a:endParaRPr lang="zh-CN" altLang="en-US" kern="0">
              <a:solidFill>
                <a:srgbClr val="000000"/>
              </a:solidFill>
              <a:latin typeface="Times New Roman"/>
              <a:ea typeface="宋体"/>
            </a:endParaRPr>
          </a:p>
        </p:txBody>
      </p:sp>
      <p:sp>
        <p:nvSpPr>
          <p:cNvPr id="57" name="任意多边形 27">
            <a:extLst>
              <a:ext uri="{FF2B5EF4-FFF2-40B4-BE49-F238E27FC236}">
                <a16:creationId xmlns:a16="http://schemas.microsoft.com/office/drawing/2014/main" id="{86955EE4-468D-44DB-B4EB-F68BD46AE81E}"/>
              </a:ext>
            </a:extLst>
          </p:cNvPr>
          <p:cNvSpPr/>
          <p:nvPr/>
        </p:nvSpPr>
        <p:spPr bwMode="auto">
          <a:xfrm>
            <a:off x="4540686" y="1165544"/>
            <a:ext cx="484094" cy="1443318"/>
          </a:xfrm>
          <a:custGeom>
            <a:avLst/>
            <a:gdLst>
              <a:gd name="connsiteX0" fmla="*/ 0 w 484094"/>
              <a:gd name="connsiteY0" fmla="*/ 1443318 h 1443318"/>
              <a:gd name="connsiteX1" fmla="*/ 188259 w 484094"/>
              <a:gd name="connsiteY1" fmla="*/ 932329 h 1443318"/>
              <a:gd name="connsiteX2" fmla="*/ 233082 w 484094"/>
              <a:gd name="connsiteY2" fmla="*/ 304800 h 1443318"/>
              <a:gd name="connsiteX3" fmla="*/ 484094 w 484094"/>
              <a:gd name="connsiteY3" fmla="*/ 0 h 1443318"/>
            </a:gdLst>
            <a:ahLst/>
            <a:cxnLst>
              <a:cxn ang="0">
                <a:pos x="connsiteX0" y="connsiteY0"/>
              </a:cxn>
              <a:cxn ang="0">
                <a:pos x="connsiteX1" y="connsiteY1"/>
              </a:cxn>
              <a:cxn ang="0">
                <a:pos x="connsiteX2" y="connsiteY2"/>
              </a:cxn>
              <a:cxn ang="0">
                <a:pos x="connsiteX3" y="connsiteY3"/>
              </a:cxn>
            </a:cxnLst>
            <a:rect l="l" t="t" r="r" b="b"/>
            <a:pathLst>
              <a:path w="484094" h="1443318">
                <a:moveTo>
                  <a:pt x="0" y="1443318"/>
                </a:moveTo>
                <a:cubicBezTo>
                  <a:pt x="74706" y="1282700"/>
                  <a:pt x="149412" y="1122082"/>
                  <a:pt x="188259" y="932329"/>
                </a:cubicBezTo>
                <a:cubicBezTo>
                  <a:pt x="227106" y="742576"/>
                  <a:pt x="183776" y="460188"/>
                  <a:pt x="233082" y="304800"/>
                </a:cubicBezTo>
                <a:cubicBezTo>
                  <a:pt x="282388" y="149412"/>
                  <a:pt x="383241" y="74706"/>
                  <a:pt x="484094" y="0"/>
                </a:cubicBezTo>
              </a:path>
            </a:pathLst>
          </a:custGeom>
          <a:noFill/>
          <a:ln w="28575" cap="flat" cmpd="sng" algn="ctr">
            <a:solidFill>
              <a:srgbClr val="FF6600"/>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a:defRPr/>
            </a:pPr>
            <a:endParaRPr lang="zh-CN" altLang="en-US" kern="0">
              <a:solidFill>
                <a:srgbClr val="000000"/>
              </a:solidFill>
              <a:latin typeface="Times New Roman"/>
              <a:ea typeface="宋体"/>
            </a:endParaRPr>
          </a:p>
        </p:txBody>
      </p:sp>
      <p:sp>
        <p:nvSpPr>
          <p:cNvPr id="58" name="任意多边形 28">
            <a:extLst>
              <a:ext uri="{FF2B5EF4-FFF2-40B4-BE49-F238E27FC236}">
                <a16:creationId xmlns:a16="http://schemas.microsoft.com/office/drawing/2014/main" id="{37357503-BDCB-4E0E-88AA-2A380287EFFF}"/>
              </a:ext>
            </a:extLst>
          </p:cNvPr>
          <p:cNvSpPr/>
          <p:nvPr/>
        </p:nvSpPr>
        <p:spPr bwMode="auto">
          <a:xfrm>
            <a:off x="6772934" y="1162350"/>
            <a:ext cx="484094" cy="1446512"/>
          </a:xfrm>
          <a:custGeom>
            <a:avLst/>
            <a:gdLst>
              <a:gd name="connsiteX0" fmla="*/ 0 w 484094"/>
              <a:gd name="connsiteY0" fmla="*/ 1443318 h 1443318"/>
              <a:gd name="connsiteX1" fmla="*/ 188259 w 484094"/>
              <a:gd name="connsiteY1" fmla="*/ 932329 h 1443318"/>
              <a:gd name="connsiteX2" fmla="*/ 233082 w 484094"/>
              <a:gd name="connsiteY2" fmla="*/ 304800 h 1443318"/>
              <a:gd name="connsiteX3" fmla="*/ 484094 w 484094"/>
              <a:gd name="connsiteY3" fmla="*/ 0 h 1443318"/>
            </a:gdLst>
            <a:ahLst/>
            <a:cxnLst>
              <a:cxn ang="0">
                <a:pos x="connsiteX0" y="connsiteY0"/>
              </a:cxn>
              <a:cxn ang="0">
                <a:pos x="connsiteX1" y="connsiteY1"/>
              </a:cxn>
              <a:cxn ang="0">
                <a:pos x="connsiteX2" y="connsiteY2"/>
              </a:cxn>
              <a:cxn ang="0">
                <a:pos x="connsiteX3" y="connsiteY3"/>
              </a:cxn>
            </a:cxnLst>
            <a:rect l="l" t="t" r="r" b="b"/>
            <a:pathLst>
              <a:path w="484094" h="1443318">
                <a:moveTo>
                  <a:pt x="0" y="1443318"/>
                </a:moveTo>
                <a:cubicBezTo>
                  <a:pt x="74706" y="1282700"/>
                  <a:pt x="149412" y="1122082"/>
                  <a:pt x="188259" y="932329"/>
                </a:cubicBezTo>
                <a:cubicBezTo>
                  <a:pt x="227106" y="742576"/>
                  <a:pt x="183776" y="460188"/>
                  <a:pt x="233082" y="304800"/>
                </a:cubicBezTo>
                <a:cubicBezTo>
                  <a:pt x="282388" y="149412"/>
                  <a:pt x="383241" y="74706"/>
                  <a:pt x="484094" y="0"/>
                </a:cubicBezTo>
              </a:path>
            </a:pathLst>
          </a:custGeom>
          <a:noFill/>
          <a:ln w="28575" cap="flat" cmpd="sng" algn="ctr">
            <a:solidFill>
              <a:srgbClr val="FF6600"/>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a:defRPr/>
            </a:pPr>
            <a:endParaRPr lang="zh-CN" altLang="en-US" kern="0">
              <a:solidFill>
                <a:srgbClr val="000000"/>
              </a:solidFill>
              <a:latin typeface="Times New Roman"/>
              <a:ea typeface="宋体"/>
            </a:endParaRPr>
          </a:p>
        </p:txBody>
      </p:sp>
      <p:sp>
        <p:nvSpPr>
          <p:cNvPr id="59" name="任意多边形 31">
            <a:extLst>
              <a:ext uri="{FF2B5EF4-FFF2-40B4-BE49-F238E27FC236}">
                <a16:creationId xmlns:a16="http://schemas.microsoft.com/office/drawing/2014/main" id="{02BE10EA-E828-4CC5-A1F5-37E1A6B56C42}"/>
              </a:ext>
            </a:extLst>
          </p:cNvPr>
          <p:cNvSpPr/>
          <p:nvPr/>
        </p:nvSpPr>
        <p:spPr bwMode="auto">
          <a:xfrm>
            <a:off x="4228663" y="3150065"/>
            <a:ext cx="1416424" cy="976198"/>
          </a:xfrm>
          <a:custGeom>
            <a:avLst/>
            <a:gdLst>
              <a:gd name="connsiteX0" fmla="*/ 1416424 w 1416424"/>
              <a:gd name="connsiteY0" fmla="*/ 1048871 h 1051237"/>
              <a:gd name="connsiteX1" fmla="*/ 932330 w 1416424"/>
              <a:gd name="connsiteY1" fmla="*/ 914400 h 1051237"/>
              <a:gd name="connsiteX2" fmla="*/ 537883 w 1416424"/>
              <a:gd name="connsiteY2" fmla="*/ 170330 h 1051237"/>
              <a:gd name="connsiteX3" fmla="*/ 0 w 1416424"/>
              <a:gd name="connsiteY3" fmla="*/ 0 h 1051237"/>
            </a:gdLst>
            <a:ahLst/>
            <a:cxnLst>
              <a:cxn ang="0">
                <a:pos x="connsiteX0" y="connsiteY0"/>
              </a:cxn>
              <a:cxn ang="0">
                <a:pos x="connsiteX1" y="connsiteY1"/>
              </a:cxn>
              <a:cxn ang="0">
                <a:pos x="connsiteX2" y="connsiteY2"/>
              </a:cxn>
              <a:cxn ang="0">
                <a:pos x="connsiteX3" y="connsiteY3"/>
              </a:cxn>
            </a:cxnLst>
            <a:rect l="l" t="t" r="r" b="b"/>
            <a:pathLst>
              <a:path w="1416424" h="1051237">
                <a:moveTo>
                  <a:pt x="1416424" y="1048871"/>
                </a:moveTo>
                <a:cubicBezTo>
                  <a:pt x="1247588" y="1054847"/>
                  <a:pt x="1078753" y="1060823"/>
                  <a:pt x="932330" y="914400"/>
                </a:cubicBezTo>
                <a:cubicBezTo>
                  <a:pt x="785907" y="767977"/>
                  <a:pt x="693271" y="322730"/>
                  <a:pt x="537883" y="170330"/>
                </a:cubicBezTo>
                <a:cubicBezTo>
                  <a:pt x="382495" y="17930"/>
                  <a:pt x="191247" y="8965"/>
                  <a:pt x="0" y="0"/>
                </a:cubicBezTo>
              </a:path>
            </a:pathLst>
          </a:custGeom>
          <a:noFill/>
          <a:ln w="28575" cap="flat" cmpd="sng" algn="ctr">
            <a:solidFill>
              <a:srgbClr val="FF6600"/>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a:defRPr/>
            </a:pPr>
            <a:endParaRPr lang="zh-CN" altLang="en-US" kern="0">
              <a:solidFill>
                <a:srgbClr val="000000"/>
              </a:solidFill>
              <a:latin typeface="Times New Roman"/>
              <a:ea typeface="宋体"/>
            </a:endParaRPr>
          </a:p>
        </p:txBody>
      </p:sp>
      <p:sp>
        <p:nvSpPr>
          <p:cNvPr id="60" name="任意多边形 32">
            <a:extLst>
              <a:ext uri="{FF2B5EF4-FFF2-40B4-BE49-F238E27FC236}">
                <a16:creationId xmlns:a16="http://schemas.microsoft.com/office/drawing/2014/main" id="{8EEDCDE9-154D-4373-9EE7-B7840E08192E}"/>
              </a:ext>
            </a:extLst>
          </p:cNvPr>
          <p:cNvSpPr/>
          <p:nvPr/>
        </p:nvSpPr>
        <p:spPr bwMode="auto">
          <a:xfrm>
            <a:off x="2020406" y="3150065"/>
            <a:ext cx="1416424" cy="976198"/>
          </a:xfrm>
          <a:custGeom>
            <a:avLst/>
            <a:gdLst>
              <a:gd name="connsiteX0" fmla="*/ 1416424 w 1416424"/>
              <a:gd name="connsiteY0" fmla="*/ 1048871 h 1051237"/>
              <a:gd name="connsiteX1" fmla="*/ 932330 w 1416424"/>
              <a:gd name="connsiteY1" fmla="*/ 914400 h 1051237"/>
              <a:gd name="connsiteX2" fmla="*/ 537883 w 1416424"/>
              <a:gd name="connsiteY2" fmla="*/ 170330 h 1051237"/>
              <a:gd name="connsiteX3" fmla="*/ 0 w 1416424"/>
              <a:gd name="connsiteY3" fmla="*/ 0 h 1051237"/>
            </a:gdLst>
            <a:ahLst/>
            <a:cxnLst>
              <a:cxn ang="0">
                <a:pos x="connsiteX0" y="connsiteY0"/>
              </a:cxn>
              <a:cxn ang="0">
                <a:pos x="connsiteX1" y="connsiteY1"/>
              </a:cxn>
              <a:cxn ang="0">
                <a:pos x="connsiteX2" y="connsiteY2"/>
              </a:cxn>
              <a:cxn ang="0">
                <a:pos x="connsiteX3" y="connsiteY3"/>
              </a:cxn>
            </a:cxnLst>
            <a:rect l="l" t="t" r="r" b="b"/>
            <a:pathLst>
              <a:path w="1416424" h="1051237">
                <a:moveTo>
                  <a:pt x="1416424" y="1048871"/>
                </a:moveTo>
                <a:cubicBezTo>
                  <a:pt x="1247588" y="1054847"/>
                  <a:pt x="1078753" y="1060823"/>
                  <a:pt x="932330" y="914400"/>
                </a:cubicBezTo>
                <a:cubicBezTo>
                  <a:pt x="785907" y="767977"/>
                  <a:pt x="693271" y="322730"/>
                  <a:pt x="537883" y="170330"/>
                </a:cubicBezTo>
                <a:cubicBezTo>
                  <a:pt x="382495" y="17930"/>
                  <a:pt x="191247" y="8965"/>
                  <a:pt x="0" y="0"/>
                </a:cubicBezTo>
              </a:path>
            </a:pathLst>
          </a:custGeom>
          <a:noFill/>
          <a:ln w="28575" cap="flat" cmpd="sng" algn="ctr">
            <a:solidFill>
              <a:srgbClr val="FF6600"/>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a:defRPr/>
            </a:pPr>
            <a:endParaRPr lang="zh-CN" altLang="en-US" kern="0">
              <a:solidFill>
                <a:srgbClr val="000000"/>
              </a:solidFill>
              <a:latin typeface="Times New Roman"/>
              <a:ea typeface="宋体"/>
            </a:endParaRPr>
          </a:p>
        </p:txBody>
      </p:sp>
      <p:sp>
        <p:nvSpPr>
          <p:cNvPr id="61" name="任意多边形 33">
            <a:extLst>
              <a:ext uri="{FF2B5EF4-FFF2-40B4-BE49-F238E27FC236}">
                <a16:creationId xmlns:a16="http://schemas.microsoft.com/office/drawing/2014/main" id="{5AE97673-87C4-49DF-ABE6-37C3ABACF451}"/>
              </a:ext>
            </a:extLst>
          </p:cNvPr>
          <p:cNvSpPr/>
          <p:nvPr/>
        </p:nvSpPr>
        <p:spPr bwMode="auto">
          <a:xfrm>
            <a:off x="6434869" y="3119429"/>
            <a:ext cx="1416424" cy="520374"/>
          </a:xfrm>
          <a:custGeom>
            <a:avLst/>
            <a:gdLst>
              <a:gd name="connsiteX0" fmla="*/ 1416424 w 1416424"/>
              <a:gd name="connsiteY0" fmla="*/ 1048871 h 1051237"/>
              <a:gd name="connsiteX1" fmla="*/ 932330 w 1416424"/>
              <a:gd name="connsiteY1" fmla="*/ 914400 h 1051237"/>
              <a:gd name="connsiteX2" fmla="*/ 537883 w 1416424"/>
              <a:gd name="connsiteY2" fmla="*/ 170330 h 1051237"/>
              <a:gd name="connsiteX3" fmla="*/ 0 w 1416424"/>
              <a:gd name="connsiteY3" fmla="*/ 0 h 1051237"/>
            </a:gdLst>
            <a:ahLst/>
            <a:cxnLst>
              <a:cxn ang="0">
                <a:pos x="connsiteX0" y="connsiteY0"/>
              </a:cxn>
              <a:cxn ang="0">
                <a:pos x="connsiteX1" y="connsiteY1"/>
              </a:cxn>
              <a:cxn ang="0">
                <a:pos x="connsiteX2" y="connsiteY2"/>
              </a:cxn>
              <a:cxn ang="0">
                <a:pos x="connsiteX3" y="connsiteY3"/>
              </a:cxn>
            </a:cxnLst>
            <a:rect l="l" t="t" r="r" b="b"/>
            <a:pathLst>
              <a:path w="1416424" h="1051237">
                <a:moveTo>
                  <a:pt x="1416424" y="1048871"/>
                </a:moveTo>
                <a:cubicBezTo>
                  <a:pt x="1247588" y="1054847"/>
                  <a:pt x="1078753" y="1060823"/>
                  <a:pt x="932330" y="914400"/>
                </a:cubicBezTo>
                <a:cubicBezTo>
                  <a:pt x="785907" y="767977"/>
                  <a:pt x="693271" y="322730"/>
                  <a:pt x="537883" y="170330"/>
                </a:cubicBezTo>
                <a:cubicBezTo>
                  <a:pt x="382495" y="17930"/>
                  <a:pt x="191247" y="8965"/>
                  <a:pt x="0" y="0"/>
                </a:cubicBezTo>
              </a:path>
            </a:pathLst>
          </a:custGeom>
          <a:noFill/>
          <a:ln w="28575" cap="flat" cmpd="sng" algn="ctr">
            <a:solidFill>
              <a:srgbClr val="FF6600"/>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a:defRPr/>
            </a:pPr>
            <a:endParaRPr lang="zh-CN" altLang="en-US" kern="0">
              <a:solidFill>
                <a:srgbClr val="000000"/>
              </a:solidFill>
              <a:latin typeface="Times New Roman"/>
              <a:ea typeface="宋体"/>
            </a:endParaRPr>
          </a:p>
        </p:txBody>
      </p:sp>
      <p:sp>
        <p:nvSpPr>
          <p:cNvPr id="62" name="矩形 61">
            <a:extLst>
              <a:ext uri="{FF2B5EF4-FFF2-40B4-BE49-F238E27FC236}">
                <a16:creationId xmlns:a16="http://schemas.microsoft.com/office/drawing/2014/main" id="{C027FF2B-164C-4310-AE6B-57E71BFC7876}"/>
              </a:ext>
            </a:extLst>
          </p:cNvPr>
          <p:cNvSpPr/>
          <p:nvPr/>
        </p:nvSpPr>
        <p:spPr>
          <a:xfrm>
            <a:off x="1135349" y="4622777"/>
            <a:ext cx="906017" cy="523220"/>
          </a:xfrm>
          <a:prstGeom prst="rect">
            <a:avLst/>
          </a:prstGeom>
        </p:spPr>
        <p:txBody>
          <a:bodyPr wrap="none">
            <a:spAutoFit/>
          </a:bodyPr>
          <a:lstStyle/>
          <a:p>
            <a:pPr>
              <a:defRPr/>
            </a:pPr>
            <a:r>
              <a:rPr lang="zh-CN" altLang="en-US" sz="2800" kern="0" dirty="0">
                <a:solidFill>
                  <a:srgbClr val="000000"/>
                </a:solidFill>
                <a:latin typeface="Times New Roman"/>
                <a:ea typeface="宋体"/>
              </a:rPr>
              <a:t>堆栈</a:t>
            </a:r>
          </a:p>
        </p:txBody>
      </p:sp>
      <p:sp>
        <p:nvSpPr>
          <p:cNvPr id="63" name="矩形 62">
            <a:extLst>
              <a:ext uri="{FF2B5EF4-FFF2-40B4-BE49-F238E27FC236}">
                <a16:creationId xmlns:a16="http://schemas.microsoft.com/office/drawing/2014/main" id="{E5239DD1-D5C7-4E73-B602-3FCB6A4A95E6}"/>
              </a:ext>
            </a:extLst>
          </p:cNvPr>
          <p:cNvSpPr/>
          <p:nvPr/>
        </p:nvSpPr>
        <p:spPr>
          <a:xfrm>
            <a:off x="807030" y="863823"/>
            <a:ext cx="545342" cy="523220"/>
          </a:xfrm>
          <a:prstGeom prst="rect">
            <a:avLst/>
          </a:prstGeom>
        </p:spPr>
        <p:txBody>
          <a:bodyPr wrap="none">
            <a:spAutoFit/>
          </a:bodyPr>
          <a:lstStyle/>
          <a:p>
            <a:pPr algn="l" fontAlgn="auto">
              <a:spcBef>
                <a:spcPts val="0"/>
              </a:spcBef>
              <a:spcAft>
                <a:spcPts val="0"/>
              </a:spcAft>
              <a:defRPr/>
            </a:pPr>
            <a:r>
              <a:rPr lang="zh-CN" altLang="en-US" sz="2800" kern="0" dirty="0">
                <a:solidFill>
                  <a:srgbClr val="FF0000"/>
                </a:solidFill>
                <a:latin typeface="宋体" panose="02010600030101010101" pitchFamily="2" charset="-122"/>
              </a:rPr>
              <a:t>→</a:t>
            </a:r>
            <a:endParaRPr lang="zh-CN" altLang="en-US" sz="1800" b="0" kern="0" dirty="0">
              <a:solidFill>
                <a:sysClr val="windowText" lastClr="000000"/>
              </a:solidFill>
              <a:latin typeface="Times New Roman"/>
              <a:ea typeface="宋体"/>
            </a:endParaRPr>
          </a:p>
        </p:txBody>
      </p:sp>
      <p:sp>
        <p:nvSpPr>
          <p:cNvPr id="64" name="矩形 63">
            <a:extLst>
              <a:ext uri="{FF2B5EF4-FFF2-40B4-BE49-F238E27FC236}">
                <a16:creationId xmlns:a16="http://schemas.microsoft.com/office/drawing/2014/main" id="{22A01AED-278E-4616-9030-9BA192798784}"/>
              </a:ext>
            </a:extLst>
          </p:cNvPr>
          <p:cNvSpPr/>
          <p:nvPr/>
        </p:nvSpPr>
        <p:spPr>
          <a:xfrm>
            <a:off x="20512" y="836712"/>
            <a:ext cx="963725" cy="523220"/>
          </a:xfrm>
          <a:prstGeom prst="rect">
            <a:avLst/>
          </a:prstGeom>
        </p:spPr>
        <p:txBody>
          <a:bodyPr wrap="none">
            <a:spAutoFit/>
          </a:bodyPr>
          <a:lstStyle/>
          <a:p>
            <a:pPr algn="l" fontAlgn="auto">
              <a:spcBef>
                <a:spcPts val="0"/>
              </a:spcBef>
              <a:spcAft>
                <a:spcPts val="0"/>
              </a:spcAft>
              <a:defRPr/>
            </a:pPr>
            <a:r>
              <a:rPr lang="en-US" altLang="zh-CN" sz="2800" kern="0" dirty="0">
                <a:solidFill>
                  <a:srgbClr val="FF0000"/>
                </a:solidFill>
                <a:latin typeface="Times New Roman"/>
              </a:rPr>
              <a:t>main</a:t>
            </a:r>
            <a:endParaRPr lang="zh-CN" altLang="en-US" sz="1800" b="0" kern="0" dirty="0">
              <a:solidFill>
                <a:sysClr val="windowText" lastClr="000000"/>
              </a:solidFill>
              <a:latin typeface="Times New Roman"/>
              <a:ea typeface="宋体"/>
            </a:endParaRPr>
          </a:p>
        </p:txBody>
      </p:sp>
    </p:spTree>
    <p:extLst>
      <p:ext uri="{BB962C8B-B14F-4D97-AF65-F5344CB8AC3E}">
        <p14:creationId xmlns:p14="http://schemas.microsoft.com/office/powerpoint/2010/main" val="22854734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p:cTn id="11" dur="500" fill="hold"/>
                                        <p:tgtEl>
                                          <p:spTgt spid="53"/>
                                        </p:tgtEl>
                                        <p:attrNameLst>
                                          <p:attrName>ppt_w</p:attrName>
                                        </p:attrNameLst>
                                      </p:cBhvr>
                                      <p:tavLst>
                                        <p:tav tm="0">
                                          <p:val>
                                            <p:fltVal val="0"/>
                                          </p:val>
                                        </p:tav>
                                        <p:tav tm="100000">
                                          <p:val>
                                            <p:strVal val="#ppt_w"/>
                                          </p:val>
                                        </p:tav>
                                      </p:tavLst>
                                    </p:anim>
                                    <p:anim calcmode="lin" valueType="num">
                                      <p:cBhvr>
                                        <p:cTn id="12" dur="500" fill="hold"/>
                                        <p:tgtEl>
                                          <p:spTgt spid="53"/>
                                        </p:tgtEl>
                                        <p:attrNameLst>
                                          <p:attrName>ppt_h</p:attrName>
                                        </p:attrNameLst>
                                      </p:cBhvr>
                                      <p:tavLst>
                                        <p:tav tm="0">
                                          <p:val>
                                            <p:fltVal val="0"/>
                                          </p:val>
                                        </p:tav>
                                        <p:tav tm="100000">
                                          <p:val>
                                            <p:strVal val="#ppt_h"/>
                                          </p:val>
                                        </p:tav>
                                      </p:tavLst>
                                    </p:anim>
                                    <p:animEffect transition="in" filter="fade">
                                      <p:cBhvr>
                                        <p:cTn id="13" dur="500"/>
                                        <p:tgtEl>
                                          <p:spTgt spid="53"/>
                                        </p:tgtEl>
                                      </p:cBhvr>
                                    </p:animEffect>
                                  </p:childTnLst>
                                </p:cTn>
                              </p:par>
                            </p:childTnLst>
                          </p:cTn>
                        </p:par>
                        <p:par>
                          <p:cTn id="14" fill="hold">
                            <p:stCondLst>
                              <p:cond delay="1000"/>
                            </p:stCondLst>
                            <p:childTnLst>
                              <p:par>
                                <p:cTn id="15" presetID="18" presetClass="entr" presetSubtype="3" fill="hold" grpId="0" nodeType="after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strips(upRight)">
                                      <p:cBhvr>
                                        <p:cTn id="17" dur="500"/>
                                        <p:tgtEl>
                                          <p:spTgt spid="56"/>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wipe(left)">
                                      <p:cBhvr>
                                        <p:cTn id="21" dur="500"/>
                                        <p:tgtEl>
                                          <p:spTgt spid="47"/>
                                        </p:tgtEl>
                                      </p:cBhvr>
                                    </p:animEffect>
                                  </p:childTnLst>
                                </p:cTn>
                              </p:par>
                            </p:childTnLst>
                          </p:cTn>
                        </p:par>
                        <p:par>
                          <p:cTn id="22" fill="hold">
                            <p:stCondLst>
                              <p:cond delay="2000"/>
                            </p:stCondLst>
                            <p:childTnLst>
                              <p:par>
                                <p:cTn id="23" presetID="22" presetClass="entr" presetSubtype="1" fill="hold" grpId="0" nodeType="after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wipe(up)">
                                      <p:cBhvr>
                                        <p:cTn id="25" dur="500"/>
                                        <p:tgtEl>
                                          <p:spTgt spid="4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wipe(left)">
                                      <p:cBhvr>
                                        <p:cTn id="30" dur="500"/>
                                        <p:tgtEl>
                                          <p:spTgt spid="45"/>
                                        </p:tgtEl>
                                      </p:cBhvr>
                                    </p:animEffect>
                                  </p:childTnLst>
                                </p:cTn>
                              </p:par>
                            </p:childTnLst>
                          </p:cTn>
                        </p:par>
                        <p:par>
                          <p:cTn id="31" fill="hold">
                            <p:stCondLst>
                              <p:cond delay="500"/>
                            </p:stCondLst>
                            <p:childTnLst>
                              <p:par>
                                <p:cTn id="32" presetID="53" presetClass="entr" presetSubtype="16" fill="hold" grpId="0" nodeType="afterEffect">
                                  <p:stCondLst>
                                    <p:cond delay="0"/>
                                  </p:stCondLst>
                                  <p:childTnLst>
                                    <p:set>
                                      <p:cBhvr>
                                        <p:cTn id="33" dur="1" fill="hold">
                                          <p:stCondLst>
                                            <p:cond delay="0"/>
                                          </p:stCondLst>
                                        </p:cTn>
                                        <p:tgtEl>
                                          <p:spTgt spid="54"/>
                                        </p:tgtEl>
                                        <p:attrNameLst>
                                          <p:attrName>style.visibility</p:attrName>
                                        </p:attrNameLst>
                                      </p:cBhvr>
                                      <p:to>
                                        <p:strVal val="visible"/>
                                      </p:to>
                                    </p:set>
                                    <p:anim calcmode="lin" valueType="num">
                                      <p:cBhvr>
                                        <p:cTn id="34" dur="500" fill="hold"/>
                                        <p:tgtEl>
                                          <p:spTgt spid="54"/>
                                        </p:tgtEl>
                                        <p:attrNameLst>
                                          <p:attrName>ppt_w</p:attrName>
                                        </p:attrNameLst>
                                      </p:cBhvr>
                                      <p:tavLst>
                                        <p:tav tm="0">
                                          <p:val>
                                            <p:fltVal val="0"/>
                                          </p:val>
                                        </p:tav>
                                        <p:tav tm="100000">
                                          <p:val>
                                            <p:strVal val="#ppt_w"/>
                                          </p:val>
                                        </p:tav>
                                      </p:tavLst>
                                    </p:anim>
                                    <p:anim calcmode="lin" valueType="num">
                                      <p:cBhvr>
                                        <p:cTn id="35" dur="500" fill="hold"/>
                                        <p:tgtEl>
                                          <p:spTgt spid="54"/>
                                        </p:tgtEl>
                                        <p:attrNameLst>
                                          <p:attrName>ppt_h</p:attrName>
                                        </p:attrNameLst>
                                      </p:cBhvr>
                                      <p:tavLst>
                                        <p:tav tm="0">
                                          <p:val>
                                            <p:fltVal val="0"/>
                                          </p:val>
                                        </p:tav>
                                        <p:tav tm="100000">
                                          <p:val>
                                            <p:strVal val="#ppt_h"/>
                                          </p:val>
                                        </p:tav>
                                      </p:tavLst>
                                    </p:anim>
                                    <p:animEffect transition="in" filter="fade">
                                      <p:cBhvr>
                                        <p:cTn id="36" dur="500"/>
                                        <p:tgtEl>
                                          <p:spTgt spid="54"/>
                                        </p:tgtEl>
                                      </p:cBhvr>
                                    </p:animEffect>
                                  </p:childTnLst>
                                </p:cTn>
                              </p:par>
                            </p:childTnLst>
                          </p:cTn>
                        </p:par>
                        <p:par>
                          <p:cTn id="37" fill="hold">
                            <p:stCondLst>
                              <p:cond delay="1000"/>
                            </p:stCondLst>
                            <p:childTnLst>
                              <p:par>
                                <p:cTn id="38" presetID="18" presetClass="entr" presetSubtype="3" fill="hold" grpId="0" nodeType="after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strips(upRight)">
                                      <p:cBhvr>
                                        <p:cTn id="40" dur="500"/>
                                        <p:tgtEl>
                                          <p:spTgt spid="57"/>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wipe(left)">
                                      <p:cBhvr>
                                        <p:cTn id="44" dur="500"/>
                                        <p:tgtEl>
                                          <p:spTgt spid="48"/>
                                        </p:tgtEl>
                                      </p:cBhvr>
                                    </p:animEffect>
                                  </p:childTnLst>
                                </p:cTn>
                              </p:par>
                            </p:childTnLst>
                          </p:cTn>
                        </p:par>
                        <p:par>
                          <p:cTn id="45" fill="hold">
                            <p:stCondLst>
                              <p:cond delay="2000"/>
                            </p:stCondLst>
                            <p:childTnLst>
                              <p:par>
                                <p:cTn id="46" presetID="22" presetClass="entr" presetSubtype="1" fill="hold" grpId="0" nodeType="after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wipe(up)">
                                      <p:cBhvr>
                                        <p:cTn id="48" dur="500"/>
                                        <p:tgtEl>
                                          <p:spTgt spid="4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wipe(left)">
                                      <p:cBhvr>
                                        <p:cTn id="53" dur="500"/>
                                        <p:tgtEl>
                                          <p:spTgt spid="46"/>
                                        </p:tgtEl>
                                      </p:cBhvr>
                                    </p:animEffect>
                                  </p:childTnLst>
                                </p:cTn>
                              </p:par>
                            </p:childTnLst>
                          </p:cTn>
                        </p:par>
                        <p:par>
                          <p:cTn id="54" fill="hold">
                            <p:stCondLst>
                              <p:cond delay="500"/>
                            </p:stCondLst>
                            <p:childTnLst>
                              <p:par>
                                <p:cTn id="55" presetID="53" presetClass="entr" presetSubtype="16" fill="hold" grpId="0" nodeType="afterEffect">
                                  <p:stCondLst>
                                    <p:cond delay="0"/>
                                  </p:stCondLst>
                                  <p:childTnLst>
                                    <p:set>
                                      <p:cBhvr>
                                        <p:cTn id="56" dur="1" fill="hold">
                                          <p:stCondLst>
                                            <p:cond delay="0"/>
                                          </p:stCondLst>
                                        </p:cTn>
                                        <p:tgtEl>
                                          <p:spTgt spid="55"/>
                                        </p:tgtEl>
                                        <p:attrNameLst>
                                          <p:attrName>style.visibility</p:attrName>
                                        </p:attrNameLst>
                                      </p:cBhvr>
                                      <p:to>
                                        <p:strVal val="visible"/>
                                      </p:to>
                                    </p:set>
                                    <p:anim calcmode="lin" valueType="num">
                                      <p:cBhvr>
                                        <p:cTn id="57" dur="500" fill="hold"/>
                                        <p:tgtEl>
                                          <p:spTgt spid="55"/>
                                        </p:tgtEl>
                                        <p:attrNameLst>
                                          <p:attrName>ppt_w</p:attrName>
                                        </p:attrNameLst>
                                      </p:cBhvr>
                                      <p:tavLst>
                                        <p:tav tm="0">
                                          <p:val>
                                            <p:fltVal val="0"/>
                                          </p:val>
                                        </p:tav>
                                        <p:tav tm="100000">
                                          <p:val>
                                            <p:strVal val="#ppt_w"/>
                                          </p:val>
                                        </p:tav>
                                      </p:tavLst>
                                    </p:anim>
                                    <p:anim calcmode="lin" valueType="num">
                                      <p:cBhvr>
                                        <p:cTn id="58" dur="500" fill="hold"/>
                                        <p:tgtEl>
                                          <p:spTgt spid="55"/>
                                        </p:tgtEl>
                                        <p:attrNameLst>
                                          <p:attrName>ppt_h</p:attrName>
                                        </p:attrNameLst>
                                      </p:cBhvr>
                                      <p:tavLst>
                                        <p:tav tm="0">
                                          <p:val>
                                            <p:fltVal val="0"/>
                                          </p:val>
                                        </p:tav>
                                        <p:tav tm="100000">
                                          <p:val>
                                            <p:strVal val="#ppt_h"/>
                                          </p:val>
                                        </p:tav>
                                      </p:tavLst>
                                    </p:anim>
                                    <p:animEffect transition="in" filter="fade">
                                      <p:cBhvr>
                                        <p:cTn id="59" dur="500"/>
                                        <p:tgtEl>
                                          <p:spTgt spid="55"/>
                                        </p:tgtEl>
                                      </p:cBhvr>
                                    </p:animEffect>
                                  </p:childTnLst>
                                </p:cTn>
                              </p:par>
                            </p:childTnLst>
                          </p:cTn>
                        </p:par>
                        <p:par>
                          <p:cTn id="60" fill="hold">
                            <p:stCondLst>
                              <p:cond delay="1000"/>
                            </p:stCondLst>
                            <p:childTnLst>
                              <p:par>
                                <p:cTn id="61" presetID="18" presetClass="entr" presetSubtype="3" fill="hold" grpId="0" nodeType="after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strips(upRight)">
                                      <p:cBhvr>
                                        <p:cTn id="63" dur="500"/>
                                        <p:tgtEl>
                                          <p:spTgt spid="58"/>
                                        </p:tgtEl>
                                      </p:cBhvr>
                                    </p:animEffect>
                                  </p:childTnLst>
                                </p:cTn>
                              </p:par>
                            </p:childTnLst>
                          </p:cTn>
                        </p:par>
                        <p:par>
                          <p:cTn id="64" fill="hold">
                            <p:stCondLst>
                              <p:cond delay="1500"/>
                            </p:stCondLst>
                            <p:childTnLst>
                              <p:par>
                                <p:cTn id="65" presetID="22" presetClass="entr" presetSubtype="8" fill="hold" grpId="0" nodeType="after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wipe(left)">
                                      <p:cBhvr>
                                        <p:cTn id="67" dur="500"/>
                                        <p:tgtEl>
                                          <p:spTgt spid="49"/>
                                        </p:tgtEl>
                                      </p:cBhvr>
                                    </p:animEffect>
                                  </p:childTnLst>
                                </p:cTn>
                              </p:par>
                            </p:childTnLst>
                          </p:cTn>
                        </p:par>
                        <p:par>
                          <p:cTn id="68" fill="hold">
                            <p:stCondLst>
                              <p:cond delay="2000"/>
                            </p:stCondLst>
                            <p:childTnLst>
                              <p:par>
                                <p:cTn id="69" presetID="22" presetClass="entr" presetSubtype="1" fill="hold" grpId="0" nodeType="after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wipe(up)">
                                      <p:cBhvr>
                                        <p:cTn id="71" dur="500"/>
                                        <p:tgtEl>
                                          <p:spTgt spid="43"/>
                                        </p:tgtEl>
                                      </p:cBhvr>
                                    </p:animEffect>
                                  </p:childTnLst>
                                </p:cTn>
                              </p:par>
                            </p:childTnLst>
                          </p:cTn>
                        </p:par>
                      </p:childTnLst>
                    </p:cTn>
                  </p:par>
                  <p:par>
                    <p:cTn id="72" fill="hold">
                      <p:stCondLst>
                        <p:cond delay="indefinite"/>
                      </p:stCondLst>
                      <p:childTnLst>
                        <p:par>
                          <p:cTn id="73" fill="hold">
                            <p:stCondLst>
                              <p:cond delay="0"/>
                            </p:stCondLst>
                            <p:childTnLst>
                              <p:par>
                                <p:cTn id="74" presetID="18" presetClass="entr" presetSubtype="9" fill="hold" grpId="0" nodeType="clickEffect">
                                  <p:stCondLst>
                                    <p:cond delay="0"/>
                                  </p:stCondLst>
                                  <p:childTnLst>
                                    <p:set>
                                      <p:cBhvr>
                                        <p:cTn id="75" dur="1" fill="hold">
                                          <p:stCondLst>
                                            <p:cond delay="0"/>
                                          </p:stCondLst>
                                        </p:cTn>
                                        <p:tgtEl>
                                          <p:spTgt spid="61"/>
                                        </p:tgtEl>
                                        <p:attrNameLst>
                                          <p:attrName>style.visibility</p:attrName>
                                        </p:attrNameLst>
                                      </p:cBhvr>
                                      <p:to>
                                        <p:strVal val="visible"/>
                                      </p:to>
                                    </p:set>
                                    <p:animEffect transition="in" filter="strips(upLeft)">
                                      <p:cBhvr>
                                        <p:cTn id="76" dur="500"/>
                                        <p:tgtEl>
                                          <p:spTgt spid="61"/>
                                        </p:tgtEl>
                                      </p:cBhvr>
                                    </p:animEffect>
                                  </p:childTnLst>
                                </p:cTn>
                              </p:par>
                              <p:par>
                                <p:cTn id="77" presetID="53" presetClass="exit" presetSubtype="32" fill="hold" grpId="1" nodeType="withEffect">
                                  <p:stCondLst>
                                    <p:cond delay="0"/>
                                  </p:stCondLst>
                                  <p:childTnLst>
                                    <p:anim calcmode="lin" valueType="num">
                                      <p:cBhvr>
                                        <p:cTn id="78" dur="500"/>
                                        <p:tgtEl>
                                          <p:spTgt spid="55"/>
                                        </p:tgtEl>
                                        <p:attrNameLst>
                                          <p:attrName>ppt_w</p:attrName>
                                        </p:attrNameLst>
                                      </p:cBhvr>
                                      <p:tavLst>
                                        <p:tav tm="0">
                                          <p:val>
                                            <p:strVal val="ppt_w"/>
                                          </p:val>
                                        </p:tav>
                                        <p:tav tm="100000">
                                          <p:val>
                                            <p:fltVal val="0"/>
                                          </p:val>
                                        </p:tav>
                                      </p:tavLst>
                                    </p:anim>
                                    <p:anim calcmode="lin" valueType="num">
                                      <p:cBhvr>
                                        <p:cTn id="79" dur="500"/>
                                        <p:tgtEl>
                                          <p:spTgt spid="55"/>
                                        </p:tgtEl>
                                        <p:attrNameLst>
                                          <p:attrName>ppt_h</p:attrName>
                                        </p:attrNameLst>
                                      </p:cBhvr>
                                      <p:tavLst>
                                        <p:tav tm="0">
                                          <p:val>
                                            <p:strVal val="ppt_h"/>
                                          </p:val>
                                        </p:tav>
                                        <p:tav tm="100000">
                                          <p:val>
                                            <p:fltVal val="0"/>
                                          </p:val>
                                        </p:tav>
                                      </p:tavLst>
                                    </p:anim>
                                    <p:animEffect transition="out" filter="fade">
                                      <p:cBhvr>
                                        <p:cTn id="80" dur="500"/>
                                        <p:tgtEl>
                                          <p:spTgt spid="55"/>
                                        </p:tgtEl>
                                      </p:cBhvr>
                                    </p:animEffect>
                                    <p:set>
                                      <p:cBhvr>
                                        <p:cTn id="81" dur="1" fill="hold">
                                          <p:stCondLst>
                                            <p:cond delay="499"/>
                                          </p:stCondLst>
                                        </p:cTn>
                                        <p:tgtEl>
                                          <p:spTgt spid="55"/>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8" presetClass="entr" presetSubtype="9" fill="hold" grpId="0" nodeType="clickEffect">
                                  <p:stCondLst>
                                    <p:cond delay="0"/>
                                  </p:stCondLst>
                                  <p:childTnLst>
                                    <p:set>
                                      <p:cBhvr>
                                        <p:cTn id="85" dur="1" fill="hold">
                                          <p:stCondLst>
                                            <p:cond delay="0"/>
                                          </p:stCondLst>
                                        </p:cTn>
                                        <p:tgtEl>
                                          <p:spTgt spid="59"/>
                                        </p:tgtEl>
                                        <p:attrNameLst>
                                          <p:attrName>style.visibility</p:attrName>
                                        </p:attrNameLst>
                                      </p:cBhvr>
                                      <p:to>
                                        <p:strVal val="visible"/>
                                      </p:to>
                                    </p:set>
                                    <p:animEffect transition="in" filter="strips(upLeft)">
                                      <p:cBhvr>
                                        <p:cTn id="86" dur="500"/>
                                        <p:tgtEl>
                                          <p:spTgt spid="59"/>
                                        </p:tgtEl>
                                      </p:cBhvr>
                                    </p:animEffect>
                                  </p:childTnLst>
                                </p:cTn>
                              </p:par>
                              <p:par>
                                <p:cTn id="87" presetID="53" presetClass="exit" presetSubtype="32" fill="hold" grpId="1" nodeType="withEffect">
                                  <p:stCondLst>
                                    <p:cond delay="0"/>
                                  </p:stCondLst>
                                  <p:childTnLst>
                                    <p:anim calcmode="lin" valueType="num">
                                      <p:cBhvr>
                                        <p:cTn id="88" dur="500"/>
                                        <p:tgtEl>
                                          <p:spTgt spid="54"/>
                                        </p:tgtEl>
                                        <p:attrNameLst>
                                          <p:attrName>ppt_w</p:attrName>
                                        </p:attrNameLst>
                                      </p:cBhvr>
                                      <p:tavLst>
                                        <p:tav tm="0">
                                          <p:val>
                                            <p:strVal val="ppt_w"/>
                                          </p:val>
                                        </p:tav>
                                        <p:tav tm="100000">
                                          <p:val>
                                            <p:fltVal val="0"/>
                                          </p:val>
                                        </p:tav>
                                      </p:tavLst>
                                    </p:anim>
                                    <p:anim calcmode="lin" valueType="num">
                                      <p:cBhvr>
                                        <p:cTn id="89" dur="500"/>
                                        <p:tgtEl>
                                          <p:spTgt spid="54"/>
                                        </p:tgtEl>
                                        <p:attrNameLst>
                                          <p:attrName>ppt_h</p:attrName>
                                        </p:attrNameLst>
                                      </p:cBhvr>
                                      <p:tavLst>
                                        <p:tav tm="0">
                                          <p:val>
                                            <p:strVal val="ppt_h"/>
                                          </p:val>
                                        </p:tav>
                                        <p:tav tm="100000">
                                          <p:val>
                                            <p:fltVal val="0"/>
                                          </p:val>
                                        </p:tav>
                                      </p:tavLst>
                                    </p:anim>
                                    <p:animEffect transition="out" filter="fade">
                                      <p:cBhvr>
                                        <p:cTn id="90" dur="500"/>
                                        <p:tgtEl>
                                          <p:spTgt spid="54"/>
                                        </p:tgtEl>
                                      </p:cBhvr>
                                    </p:animEffect>
                                    <p:set>
                                      <p:cBhvr>
                                        <p:cTn id="91" dur="1" fill="hold">
                                          <p:stCondLst>
                                            <p:cond delay="499"/>
                                          </p:stCondLst>
                                        </p:cTn>
                                        <p:tgtEl>
                                          <p:spTgt spid="54"/>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8" presetClass="entr" presetSubtype="9" fill="hold" grpId="0" nodeType="clickEffect">
                                  <p:stCondLst>
                                    <p:cond delay="0"/>
                                  </p:stCondLst>
                                  <p:childTnLst>
                                    <p:set>
                                      <p:cBhvr>
                                        <p:cTn id="95" dur="1" fill="hold">
                                          <p:stCondLst>
                                            <p:cond delay="0"/>
                                          </p:stCondLst>
                                        </p:cTn>
                                        <p:tgtEl>
                                          <p:spTgt spid="60"/>
                                        </p:tgtEl>
                                        <p:attrNameLst>
                                          <p:attrName>style.visibility</p:attrName>
                                        </p:attrNameLst>
                                      </p:cBhvr>
                                      <p:to>
                                        <p:strVal val="visible"/>
                                      </p:to>
                                    </p:set>
                                    <p:animEffect transition="in" filter="strips(upLeft)">
                                      <p:cBhvr>
                                        <p:cTn id="96" dur="500"/>
                                        <p:tgtEl>
                                          <p:spTgt spid="60"/>
                                        </p:tgtEl>
                                      </p:cBhvr>
                                    </p:animEffect>
                                  </p:childTnLst>
                                </p:cTn>
                              </p:par>
                              <p:par>
                                <p:cTn id="97" presetID="53" presetClass="exit" presetSubtype="32" fill="hold" grpId="1" nodeType="withEffect">
                                  <p:stCondLst>
                                    <p:cond delay="0"/>
                                  </p:stCondLst>
                                  <p:childTnLst>
                                    <p:anim calcmode="lin" valueType="num">
                                      <p:cBhvr>
                                        <p:cTn id="98" dur="500"/>
                                        <p:tgtEl>
                                          <p:spTgt spid="53"/>
                                        </p:tgtEl>
                                        <p:attrNameLst>
                                          <p:attrName>ppt_w</p:attrName>
                                        </p:attrNameLst>
                                      </p:cBhvr>
                                      <p:tavLst>
                                        <p:tav tm="0">
                                          <p:val>
                                            <p:strVal val="ppt_w"/>
                                          </p:val>
                                        </p:tav>
                                        <p:tav tm="100000">
                                          <p:val>
                                            <p:fltVal val="0"/>
                                          </p:val>
                                        </p:tav>
                                      </p:tavLst>
                                    </p:anim>
                                    <p:anim calcmode="lin" valueType="num">
                                      <p:cBhvr>
                                        <p:cTn id="99" dur="500"/>
                                        <p:tgtEl>
                                          <p:spTgt spid="53"/>
                                        </p:tgtEl>
                                        <p:attrNameLst>
                                          <p:attrName>ppt_h</p:attrName>
                                        </p:attrNameLst>
                                      </p:cBhvr>
                                      <p:tavLst>
                                        <p:tav tm="0">
                                          <p:val>
                                            <p:strVal val="ppt_h"/>
                                          </p:val>
                                        </p:tav>
                                        <p:tav tm="100000">
                                          <p:val>
                                            <p:fltVal val="0"/>
                                          </p:val>
                                        </p:tav>
                                      </p:tavLst>
                                    </p:anim>
                                    <p:animEffect transition="out" filter="fade">
                                      <p:cBhvr>
                                        <p:cTn id="100" dur="500"/>
                                        <p:tgtEl>
                                          <p:spTgt spid="53"/>
                                        </p:tgtEl>
                                      </p:cBhvr>
                                    </p:animEffect>
                                    <p:set>
                                      <p:cBhvr>
                                        <p:cTn id="101" dur="1" fill="hold">
                                          <p:stCondLst>
                                            <p:cond delay="499"/>
                                          </p:stCondLst>
                                        </p:cTn>
                                        <p:tgtEl>
                                          <p:spTgt spid="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P spid="45" grpId="0"/>
      <p:bldP spid="46" grpId="0"/>
      <p:bldP spid="47" grpId="0"/>
      <p:bldP spid="48" grpId="0"/>
      <p:bldP spid="49" grpId="0"/>
      <p:bldP spid="53" grpId="0" animBg="1"/>
      <p:bldP spid="53" grpId="1" animBg="1"/>
      <p:bldP spid="54" grpId="0" animBg="1"/>
      <p:bldP spid="54" grpId="1" animBg="1"/>
      <p:bldP spid="55" grpId="0" animBg="1"/>
      <p:bldP spid="55" grpId="1" animBg="1"/>
      <p:bldP spid="56" grpId="0" animBg="1"/>
      <p:bldP spid="57" grpId="0" animBg="1"/>
      <p:bldP spid="58" grpId="0" animBg="1"/>
      <p:bldP spid="59" grpId="0" animBg="1"/>
      <p:bldP spid="60" grpId="0" animBg="1"/>
      <p:bldP spid="6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C6BA81C5-92E2-4B5A-B013-0B7004FE6C61}" type="slidenum">
              <a:rPr lang="zh-CN" altLang="en-US"/>
              <a:pPr/>
              <a:t>17</a:t>
            </a:fld>
            <a:endParaRPr lang="en-US" altLang="zh-CN"/>
          </a:p>
        </p:txBody>
      </p:sp>
      <p:sp>
        <p:nvSpPr>
          <p:cNvPr id="1103874" name="Rectangle 2"/>
          <p:cNvSpPr>
            <a:spLocks noGrp="1" noChangeArrowheads="1"/>
          </p:cNvSpPr>
          <p:nvPr>
            <p:ph type="title"/>
          </p:nvPr>
        </p:nvSpPr>
        <p:spPr/>
        <p:txBody>
          <a:bodyPr/>
          <a:lstStyle/>
          <a:p>
            <a:r>
              <a:rPr lang="en-US" altLang="zh-CN" dirty="0"/>
              <a:t>6.1.4  </a:t>
            </a:r>
            <a:r>
              <a:rPr lang="zh-CN" altLang="en-US" dirty="0"/>
              <a:t>微操作      </a:t>
            </a:r>
            <a:r>
              <a:rPr lang="zh-CN" altLang="en-US" sz="2800" dirty="0">
                <a:solidFill>
                  <a:srgbClr val="008000"/>
                </a:solidFill>
                <a:ea typeface="黑体" pitchFamily="2" charset="-122"/>
              </a:rPr>
              <a:t>二、微操作流程</a:t>
            </a:r>
            <a:endParaRPr lang="zh-CN" altLang="en-US" sz="3200" dirty="0">
              <a:solidFill>
                <a:srgbClr val="008000"/>
              </a:solidFill>
              <a:ea typeface="黑体" pitchFamily="2" charset="-122"/>
            </a:endParaRPr>
          </a:p>
        </p:txBody>
      </p:sp>
      <p:sp>
        <p:nvSpPr>
          <p:cNvPr id="1103875" name="Rectangle 3"/>
          <p:cNvSpPr>
            <a:spLocks noGrp="1" noChangeArrowheads="1"/>
          </p:cNvSpPr>
          <p:nvPr>
            <p:ph type="body" idx="1"/>
          </p:nvPr>
        </p:nvSpPr>
        <p:spPr>
          <a:xfrm>
            <a:off x="457200" y="1196975"/>
            <a:ext cx="8578850" cy="5545138"/>
          </a:xfrm>
        </p:spPr>
        <p:txBody>
          <a:bodyPr/>
          <a:lstStyle/>
          <a:p>
            <a:pPr>
              <a:spcBef>
                <a:spcPct val="10000"/>
              </a:spcBef>
              <a:buFont typeface="Wingdings" pitchFamily="2" charset="2"/>
              <a:buNone/>
            </a:pPr>
            <a:r>
              <a:rPr lang="en-US" altLang="zh-CN" dirty="0"/>
              <a:t>CPU</a:t>
            </a:r>
            <a:r>
              <a:rPr lang="zh-CN" altLang="en-US" dirty="0"/>
              <a:t>执行指令需要三种时序信号：</a:t>
            </a:r>
          </a:p>
          <a:p>
            <a:pPr>
              <a:spcBef>
                <a:spcPct val="10000"/>
              </a:spcBef>
            </a:pPr>
            <a:r>
              <a:rPr lang="zh-CN" altLang="en-US" dirty="0">
                <a:solidFill>
                  <a:srgbClr val="CC0000"/>
                </a:solidFill>
              </a:rPr>
              <a:t>指令周期</a:t>
            </a:r>
            <a:r>
              <a:rPr lang="zh-CN" altLang="en-US" dirty="0"/>
              <a:t>：执行一条</a:t>
            </a:r>
            <a:r>
              <a:rPr lang="zh-CN" altLang="en-US" dirty="0">
                <a:solidFill>
                  <a:srgbClr val="0000FF"/>
                </a:solidFill>
              </a:rPr>
              <a:t>指令</a:t>
            </a:r>
            <a:r>
              <a:rPr lang="zh-CN" altLang="en-US" dirty="0"/>
              <a:t>所用的时间</a:t>
            </a:r>
          </a:p>
          <a:p>
            <a:pPr>
              <a:spcBef>
                <a:spcPct val="10000"/>
              </a:spcBef>
            </a:pPr>
            <a:r>
              <a:rPr lang="en-US" altLang="zh-CN" dirty="0">
                <a:solidFill>
                  <a:srgbClr val="CC0000"/>
                </a:solidFill>
              </a:rPr>
              <a:t>CPU</a:t>
            </a:r>
            <a:r>
              <a:rPr lang="zh-CN" altLang="en-US" dirty="0">
                <a:solidFill>
                  <a:srgbClr val="CC0000"/>
                </a:solidFill>
              </a:rPr>
              <a:t>周期</a:t>
            </a:r>
            <a:r>
              <a:rPr lang="zh-CN" altLang="en-US" dirty="0"/>
              <a:t>：完成一个</a:t>
            </a:r>
            <a:r>
              <a:rPr lang="zh-CN" altLang="en-US" dirty="0">
                <a:solidFill>
                  <a:srgbClr val="0000FF"/>
                </a:solidFill>
              </a:rPr>
              <a:t>子周期</a:t>
            </a:r>
            <a:r>
              <a:rPr lang="zh-CN" altLang="en-US" dirty="0"/>
              <a:t>所用的时间</a:t>
            </a:r>
          </a:p>
          <a:p>
            <a:pPr>
              <a:spcBef>
                <a:spcPct val="10000"/>
              </a:spcBef>
            </a:pPr>
            <a:r>
              <a:rPr lang="zh-CN" altLang="en-US" dirty="0">
                <a:solidFill>
                  <a:srgbClr val="CC0000"/>
                </a:solidFill>
              </a:rPr>
              <a:t>节拍周期</a:t>
            </a:r>
            <a:r>
              <a:rPr lang="zh-CN" altLang="en-US" dirty="0"/>
              <a:t>：完成一个</a:t>
            </a:r>
            <a:r>
              <a:rPr lang="zh-CN" altLang="en-US" dirty="0">
                <a:solidFill>
                  <a:srgbClr val="0000FF"/>
                </a:solidFill>
              </a:rPr>
              <a:t>微操作</a:t>
            </a:r>
            <a:r>
              <a:rPr lang="zh-CN" altLang="en-US" dirty="0"/>
              <a:t>所用的时间</a:t>
            </a:r>
          </a:p>
        </p:txBody>
      </p:sp>
      <p:sp>
        <p:nvSpPr>
          <p:cNvPr id="1103881" name="Rectangle 9"/>
          <p:cNvSpPr>
            <a:spLocks noChangeArrowheads="1"/>
          </p:cNvSpPr>
          <p:nvPr/>
        </p:nvSpPr>
        <p:spPr bwMode="auto">
          <a:xfrm>
            <a:off x="684213" y="549275"/>
            <a:ext cx="8289925" cy="503238"/>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en-US" altLang="zh-CN" sz="2800" dirty="0">
                <a:solidFill>
                  <a:srgbClr val="CC0099"/>
                </a:solidFill>
                <a:latin typeface="Arial" charset="0"/>
                <a:ea typeface="楷体" panose="02010609060101010101" pitchFamily="49" charset="-122"/>
              </a:rPr>
              <a:t>1. </a:t>
            </a:r>
            <a:r>
              <a:rPr lang="zh-CN" altLang="en-US" sz="2800" dirty="0">
                <a:solidFill>
                  <a:srgbClr val="CC0099"/>
                </a:solidFill>
                <a:latin typeface="Arial" charset="0"/>
                <a:ea typeface="楷体" panose="02010609060101010101" pitchFamily="49" charset="-122"/>
              </a:rPr>
              <a:t>时序信号的产生</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灯片编号占位符 4"/>
          <p:cNvSpPr>
            <a:spLocks noGrp="1"/>
          </p:cNvSpPr>
          <p:nvPr>
            <p:ph type="sldNum" sz="quarter" idx="11"/>
          </p:nvPr>
        </p:nvSpPr>
        <p:spPr/>
        <p:txBody>
          <a:bodyPr/>
          <a:lstStyle/>
          <a:p>
            <a:fld id="{595A8A20-9818-47A1-A9E2-4C815275622F}" type="slidenum">
              <a:rPr lang="zh-CN" altLang="en-US"/>
              <a:pPr/>
              <a:t>18</a:t>
            </a:fld>
            <a:endParaRPr lang="en-US" altLang="zh-CN"/>
          </a:p>
        </p:txBody>
      </p:sp>
      <p:sp>
        <p:nvSpPr>
          <p:cNvPr id="1231874" name="Rectangle 2"/>
          <p:cNvSpPr>
            <a:spLocks noGrp="1" noChangeArrowheads="1"/>
          </p:cNvSpPr>
          <p:nvPr>
            <p:ph type="title"/>
          </p:nvPr>
        </p:nvSpPr>
        <p:spPr/>
        <p:txBody>
          <a:bodyPr/>
          <a:lstStyle/>
          <a:p>
            <a:r>
              <a:rPr lang="en-US" altLang="zh-CN" dirty="0"/>
              <a:t>6.1.4  </a:t>
            </a:r>
            <a:r>
              <a:rPr lang="zh-CN" altLang="en-US" dirty="0"/>
              <a:t>微操作      </a:t>
            </a:r>
            <a:r>
              <a:rPr lang="zh-CN" altLang="en-US" dirty="0">
                <a:solidFill>
                  <a:srgbClr val="008000"/>
                </a:solidFill>
                <a:ea typeface="黑体" pitchFamily="2" charset="-122"/>
              </a:rPr>
              <a:t>二、微操作流程</a:t>
            </a:r>
            <a:endParaRPr lang="zh-CN" altLang="en-US" sz="3200" dirty="0">
              <a:solidFill>
                <a:srgbClr val="008000"/>
              </a:solidFill>
              <a:ea typeface="黑体" pitchFamily="2" charset="-122"/>
            </a:endParaRPr>
          </a:p>
        </p:txBody>
      </p:sp>
      <p:sp>
        <p:nvSpPr>
          <p:cNvPr id="1231875" name="Rectangle 3"/>
          <p:cNvSpPr>
            <a:spLocks noGrp="1" noChangeArrowheads="1"/>
          </p:cNvSpPr>
          <p:nvPr>
            <p:ph type="body" idx="1"/>
          </p:nvPr>
        </p:nvSpPr>
        <p:spPr>
          <a:xfrm>
            <a:off x="4057650" y="549275"/>
            <a:ext cx="3178175" cy="576263"/>
          </a:xfrm>
        </p:spPr>
        <p:txBody>
          <a:bodyPr/>
          <a:lstStyle/>
          <a:p>
            <a:pPr>
              <a:spcBef>
                <a:spcPct val="10000"/>
              </a:spcBef>
              <a:buFont typeface="Wingdings" pitchFamily="2" charset="2"/>
              <a:buNone/>
            </a:pPr>
            <a:r>
              <a:rPr lang="en-US" altLang="zh-CN"/>
              <a:t>CPU</a:t>
            </a:r>
            <a:r>
              <a:rPr lang="zh-CN" altLang="en-US"/>
              <a:t>的时序信号：</a:t>
            </a:r>
          </a:p>
        </p:txBody>
      </p:sp>
      <p:sp>
        <p:nvSpPr>
          <p:cNvPr id="1231876" name="Rectangle 4"/>
          <p:cNvSpPr>
            <a:spLocks noChangeArrowheads="1"/>
          </p:cNvSpPr>
          <p:nvPr/>
        </p:nvSpPr>
        <p:spPr bwMode="auto">
          <a:xfrm>
            <a:off x="684213" y="549275"/>
            <a:ext cx="8289925" cy="503238"/>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en-US" altLang="zh-CN" sz="2800" dirty="0">
                <a:solidFill>
                  <a:srgbClr val="CC0099"/>
                </a:solidFill>
                <a:latin typeface="Arial" charset="0"/>
                <a:ea typeface="楷体" panose="02010609060101010101" pitchFamily="49" charset="-122"/>
              </a:rPr>
              <a:t>1. </a:t>
            </a:r>
            <a:r>
              <a:rPr lang="zh-CN" altLang="en-US" sz="2800" dirty="0">
                <a:solidFill>
                  <a:srgbClr val="CC0099"/>
                </a:solidFill>
                <a:latin typeface="Arial" charset="0"/>
                <a:ea typeface="楷体" panose="02010609060101010101" pitchFamily="49" charset="-122"/>
              </a:rPr>
              <a:t>时序信号的产生</a:t>
            </a:r>
          </a:p>
        </p:txBody>
      </p:sp>
      <p:sp>
        <p:nvSpPr>
          <p:cNvPr id="1231877" name="Rectangle 5"/>
          <p:cNvSpPr>
            <a:spLocks noChangeAspect="1" noChangeArrowheads="1"/>
          </p:cNvSpPr>
          <p:nvPr/>
        </p:nvSpPr>
        <p:spPr bwMode="auto">
          <a:xfrm>
            <a:off x="1957388" y="2101553"/>
            <a:ext cx="2251075" cy="280987"/>
          </a:xfrm>
          <a:prstGeom prst="rect">
            <a:avLst/>
          </a:prstGeom>
          <a:solidFill>
            <a:srgbClr val="FF99FF"/>
          </a:solidFill>
          <a:ln w="28575" algn="ctr">
            <a:noFill/>
            <a:miter lim="800000"/>
            <a:headEnd/>
            <a:tailEnd type="none" w="med" len="lg"/>
          </a:ln>
          <a:effectLst/>
        </p:spPr>
        <p:txBody>
          <a:bodyPr wrap="none" anchor="ctr"/>
          <a:lstStyle/>
          <a:p>
            <a:endParaRPr lang="zh-CN" altLang="en-US"/>
          </a:p>
        </p:txBody>
      </p:sp>
      <p:sp>
        <p:nvSpPr>
          <p:cNvPr id="1231878" name="Rectangle 6"/>
          <p:cNvSpPr>
            <a:spLocks noChangeAspect="1" noChangeArrowheads="1"/>
          </p:cNvSpPr>
          <p:nvPr/>
        </p:nvSpPr>
        <p:spPr bwMode="auto">
          <a:xfrm>
            <a:off x="4208463" y="2669878"/>
            <a:ext cx="2251075" cy="280987"/>
          </a:xfrm>
          <a:prstGeom prst="rect">
            <a:avLst/>
          </a:prstGeom>
          <a:solidFill>
            <a:srgbClr val="FF99FF"/>
          </a:solidFill>
          <a:ln w="28575" algn="ctr">
            <a:noFill/>
            <a:miter lim="800000"/>
            <a:headEnd/>
            <a:tailEnd type="none" w="med" len="lg"/>
          </a:ln>
          <a:effectLst/>
        </p:spPr>
        <p:txBody>
          <a:bodyPr wrap="none" anchor="ctr"/>
          <a:lstStyle/>
          <a:p>
            <a:endParaRPr lang="zh-CN" altLang="en-US"/>
          </a:p>
        </p:txBody>
      </p:sp>
      <p:sp>
        <p:nvSpPr>
          <p:cNvPr id="1231879" name="Rectangle 7"/>
          <p:cNvSpPr>
            <a:spLocks noChangeAspect="1" noChangeArrowheads="1"/>
          </p:cNvSpPr>
          <p:nvPr/>
        </p:nvSpPr>
        <p:spPr bwMode="auto">
          <a:xfrm>
            <a:off x="6459538" y="3238203"/>
            <a:ext cx="2251075" cy="280987"/>
          </a:xfrm>
          <a:prstGeom prst="rect">
            <a:avLst/>
          </a:prstGeom>
          <a:solidFill>
            <a:srgbClr val="FF99FF"/>
          </a:solidFill>
          <a:ln w="28575" algn="ctr">
            <a:noFill/>
            <a:miter lim="800000"/>
            <a:headEnd/>
            <a:tailEnd type="none" w="med" len="lg"/>
          </a:ln>
          <a:effectLst/>
        </p:spPr>
        <p:txBody>
          <a:bodyPr wrap="none" anchor="ctr"/>
          <a:lstStyle/>
          <a:p>
            <a:endParaRPr lang="zh-CN" altLang="en-US"/>
          </a:p>
        </p:txBody>
      </p:sp>
      <p:sp>
        <p:nvSpPr>
          <p:cNvPr id="1231880" name="Rectangle 8"/>
          <p:cNvSpPr>
            <a:spLocks noChangeAspect="1" noChangeArrowheads="1"/>
          </p:cNvSpPr>
          <p:nvPr/>
        </p:nvSpPr>
        <p:spPr bwMode="auto">
          <a:xfrm>
            <a:off x="1957388" y="3790653"/>
            <a:ext cx="563562" cy="280987"/>
          </a:xfrm>
          <a:prstGeom prst="rect">
            <a:avLst/>
          </a:prstGeom>
          <a:solidFill>
            <a:srgbClr val="FFFF66"/>
          </a:solidFill>
          <a:ln w="28575" algn="ctr">
            <a:noFill/>
            <a:miter lim="800000"/>
            <a:headEnd/>
            <a:tailEnd type="none" w="med" len="lg"/>
          </a:ln>
          <a:effectLst/>
        </p:spPr>
        <p:txBody>
          <a:bodyPr wrap="none" anchor="ctr"/>
          <a:lstStyle/>
          <a:p>
            <a:endParaRPr lang="zh-CN" altLang="en-US"/>
          </a:p>
        </p:txBody>
      </p:sp>
      <p:sp>
        <p:nvSpPr>
          <p:cNvPr id="1231881" name="Rectangle 9"/>
          <p:cNvSpPr>
            <a:spLocks noChangeAspect="1" noChangeArrowheads="1"/>
          </p:cNvSpPr>
          <p:nvPr/>
        </p:nvSpPr>
        <p:spPr bwMode="auto">
          <a:xfrm>
            <a:off x="2520950" y="4317703"/>
            <a:ext cx="561975" cy="280987"/>
          </a:xfrm>
          <a:prstGeom prst="rect">
            <a:avLst/>
          </a:prstGeom>
          <a:solidFill>
            <a:srgbClr val="FFFF66"/>
          </a:solidFill>
          <a:ln w="28575" algn="ctr">
            <a:noFill/>
            <a:miter lim="800000"/>
            <a:headEnd/>
            <a:tailEnd type="none" w="med" len="lg"/>
          </a:ln>
          <a:effectLst/>
        </p:spPr>
        <p:txBody>
          <a:bodyPr wrap="none" anchor="ctr"/>
          <a:lstStyle/>
          <a:p>
            <a:endParaRPr lang="zh-CN" altLang="en-US"/>
          </a:p>
        </p:txBody>
      </p:sp>
      <p:sp>
        <p:nvSpPr>
          <p:cNvPr id="1231882" name="Rectangle 10"/>
          <p:cNvSpPr>
            <a:spLocks noChangeAspect="1" noChangeArrowheads="1"/>
          </p:cNvSpPr>
          <p:nvPr/>
        </p:nvSpPr>
        <p:spPr bwMode="auto">
          <a:xfrm>
            <a:off x="3082925" y="4860628"/>
            <a:ext cx="563563" cy="282575"/>
          </a:xfrm>
          <a:prstGeom prst="rect">
            <a:avLst/>
          </a:prstGeom>
          <a:solidFill>
            <a:srgbClr val="FFFF66"/>
          </a:solidFill>
          <a:ln w="28575" algn="ctr">
            <a:noFill/>
            <a:miter lim="800000"/>
            <a:headEnd/>
            <a:tailEnd type="none" w="med" len="lg"/>
          </a:ln>
          <a:effectLst/>
        </p:spPr>
        <p:txBody>
          <a:bodyPr wrap="none" anchor="ctr"/>
          <a:lstStyle/>
          <a:p>
            <a:endParaRPr lang="zh-CN" altLang="en-US"/>
          </a:p>
        </p:txBody>
      </p:sp>
      <p:sp>
        <p:nvSpPr>
          <p:cNvPr id="1231883" name="Rectangle 11"/>
          <p:cNvSpPr>
            <a:spLocks noChangeAspect="1" noChangeArrowheads="1"/>
          </p:cNvSpPr>
          <p:nvPr/>
        </p:nvSpPr>
        <p:spPr bwMode="auto">
          <a:xfrm>
            <a:off x="3646488" y="5389265"/>
            <a:ext cx="561975" cy="280988"/>
          </a:xfrm>
          <a:prstGeom prst="rect">
            <a:avLst/>
          </a:prstGeom>
          <a:solidFill>
            <a:srgbClr val="FFFF66"/>
          </a:solidFill>
          <a:ln w="28575" algn="ctr">
            <a:noFill/>
            <a:miter lim="800000"/>
            <a:headEnd/>
            <a:tailEnd type="none" w="med" len="lg"/>
          </a:ln>
          <a:effectLst/>
        </p:spPr>
        <p:txBody>
          <a:bodyPr wrap="none" anchor="ctr"/>
          <a:lstStyle/>
          <a:p>
            <a:endParaRPr lang="zh-CN" altLang="en-US"/>
          </a:p>
        </p:txBody>
      </p:sp>
      <p:sp>
        <p:nvSpPr>
          <p:cNvPr id="1231884" name="Rectangle 12"/>
          <p:cNvSpPr>
            <a:spLocks noChangeAspect="1" noChangeArrowheads="1"/>
          </p:cNvSpPr>
          <p:nvPr/>
        </p:nvSpPr>
        <p:spPr bwMode="auto">
          <a:xfrm>
            <a:off x="4208463" y="3790653"/>
            <a:ext cx="563562" cy="280987"/>
          </a:xfrm>
          <a:prstGeom prst="rect">
            <a:avLst/>
          </a:prstGeom>
          <a:solidFill>
            <a:srgbClr val="FFFF66"/>
          </a:solidFill>
          <a:ln w="28575" algn="ctr">
            <a:noFill/>
            <a:miter lim="800000"/>
            <a:headEnd/>
            <a:tailEnd type="none" w="med" len="lg"/>
          </a:ln>
          <a:effectLst/>
        </p:spPr>
        <p:txBody>
          <a:bodyPr wrap="none" anchor="ctr"/>
          <a:lstStyle/>
          <a:p>
            <a:endParaRPr lang="zh-CN" altLang="en-US"/>
          </a:p>
        </p:txBody>
      </p:sp>
      <p:sp>
        <p:nvSpPr>
          <p:cNvPr id="1231885" name="Rectangle 13"/>
          <p:cNvSpPr>
            <a:spLocks noChangeAspect="1" noChangeArrowheads="1"/>
          </p:cNvSpPr>
          <p:nvPr/>
        </p:nvSpPr>
        <p:spPr bwMode="auto">
          <a:xfrm>
            <a:off x="4772025" y="4317703"/>
            <a:ext cx="561975" cy="280987"/>
          </a:xfrm>
          <a:prstGeom prst="rect">
            <a:avLst/>
          </a:prstGeom>
          <a:solidFill>
            <a:srgbClr val="FFFF66"/>
          </a:solidFill>
          <a:ln w="28575" algn="ctr">
            <a:noFill/>
            <a:miter lim="800000"/>
            <a:headEnd/>
            <a:tailEnd type="none" w="med" len="lg"/>
          </a:ln>
          <a:effectLst/>
        </p:spPr>
        <p:txBody>
          <a:bodyPr wrap="none" anchor="ctr"/>
          <a:lstStyle/>
          <a:p>
            <a:endParaRPr lang="zh-CN" altLang="en-US"/>
          </a:p>
        </p:txBody>
      </p:sp>
      <p:sp>
        <p:nvSpPr>
          <p:cNvPr id="1231886" name="Rectangle 14"/>
          <p:cNvSpPr>
            <a:spLocks noChangeAspect="1" noChangeArrowheads="1"/>
          </p:cNvSpPr>
          <p:nvPr/>
        </p:nvSpPr>
        <p:spPr bwMode="auto">
          <a:xfrm>
            <a:off x="5334000" y="4860628"/>
            <a:ext cx="561975" cy="282575"/>
          </a:xfrm>
          <a:prstGeom prst="rect">
            <a:avLst/>
          </a:prstGeom>
          <a:solidFill>
            <a:srgbClr val="FFFF66"/>
          </a:solidFill>
          <a:ln w="28575" algn="ctr">
            <a:noFill/>
            <a:miter lim="800000"/>
            <a:headEnd/>
            <a:tailEnd type="none" w="med" len="lg"/>
          </a:ln>
          <a:effectLst/>
        </p:spPr>
        <p:txBody>
          <a:bodyPr wrap="none" anchor="ctr"/>
          <a:lstStyle/>
          <a:p>
            <a:endParaRPr lang="zh-CN" altLang="en-US"/>
          </a:p>
        </p:txBody>
      </p:sp>
      <p:sp>
        <p:nvSpPr>
          <p:cNvPr id="1231887" name="Rectangle 15"/>
          <p:cNvSpPr>
            <a:spLocks noChangeAspect="1" noChangeArrowheads="1"/>
          </p:cNvSpPr>
          <p:nvPr/>
        </p:nvSpPr>
        <p:spPr bwMode="auto">
          <a:xfrm>
            <a:off x="5895975" y="5389265"/>
            <a:ext cx="563563" cy="280988"/>
          </a:xfrm>
          <a:prstGeom prst="rect">
            <a:avLst/>
          </a:prstGeom>
          <a:solidFill>
            <a:srgbClr val="FFFF66"/>
          </a:solidFill>
          <a:ln w="28575" algn="ctr">
            <a:noFill/>
            <a:miter lim="800000"/>
            <a:headEnd/>
            <a:tailEnd type="none" w="med" len="lg"/>
          </a:ln>
          <a:effectLst/>
        </p:spPr>
        <p:txBody>
          <a:bodyPr wrap="none" anchor="ctr"/>
          <a:lstStyle/>
          <a:p>
            <a:endParaRPr lang="zh-CN" altLang="en-US"/>
          </a:p>
        </p:txBody>
      </p:sp>
      <p:sp>
        <p:nvSpPr>
          <p:cNvPr id="1231888" name="Rectangle 16"/>
          <p:cNvSpPr>
            <a:spLocks noChangeAspect="1" noChangeArrowheads="1"/>
          </p:cNvSpPr>
          <p:nvPr/>
        </p:nvSpPr>
        <p:spPr bwMode="auto">
          <a:xfrm>
            <a:off x="6459538" y="3790653"/>
            <a:ext cx="561975" cy="280987"/>
          </a:xfrm>
          <a:prstGeom prst="rect">
            <a:avLst/>
          </a:prstGeom>
          <a:solidFill>
            <a:srgbClr val="FFFF66"/>
          </a:solidFill>
          <a:ln w="28575" algn="ctr">
            <a:noFill/>
            <a:miter lim="800000"/>
            <a:headEnd/>
            <a:tailEnd type="none" w="med" len="lg"/>
          </a:ln>
          <a:effectLst/>
        </p:spPr>
        <p:txBody>
          <a:bodyPr wrap="none" anchor="ctr"/>
          <a:lstStyle/>
          <a:p>
            <a:endParaRPr lang="zh-CN" altLang="en-US"/>
          </a:p>
        </p:txBody>
      </p:sp>
      <p:sp>
        <p:nvSpPr>
          <p:cNvPr id="1231889" name="Rectangle 17"/>
          <p:cNvSpPr>
            <a:spLocks noChangeAspect="1" noChangeArrowheads="1"/>
          </p:cNvSpPr>
          <p:nvPr/>
        </p:nvSpPr>
        <p:spPr bwMode="auto">
          <a:xfrm>
            <a:off x="7021513" y="4317703"/>
            <a:ext cx="563562" cy="280987"/>
          </a:xfrm>
          <a:prstGeom prst="rect">
            <a:avLst/>
          </a:prstGeom>
          <a:solidFill>
            <a:srgbClr val="FFFF66"/>
          </a:solidFill>
          <a:ln w="28575" algn="ctr">
            <a:noFill/>
            <a:miter lim="800000"/>
            <a:headEnd/>
            <a:tailEnd type="none" w="med" len="lg"/>
          </a:ln>
          <a:effectLst/>
        </p:spPr>
        <p:txBody>
          <a:bodyPr wrap="none" anchor="ctr"/>
          <a:lstStyle/>
          <a:p>
            <a:endParaRPr lang="zh-CN" altLang="en-US"/>
          </a:p>
        </p:txBody>
      </p:sp>
      <p:sp>
        <p:nvSpPr>
          <p:cNvPr id="1231890" name="Rectangle 18"/>
          <p:cNvSpPr>
            <a:spLocks noChangeAspect="1" noChangeArrowheads="1"/>
          </p:cNvSpPr>
          <p:nvPr/>
        </p:nvSpPr>
        <p:spPr bwMode="auto">
          <a:xfrm>
            <a:off x="7585075" y="4860628"/>
            <a:ext cx="561975" cy="282575"/>
          </a:xfrm>
          <a:prstGeom prst="rect">
            <a:avLst/>
          </a:prstGeom>
          <a:solidFill>
            <a:srgbClr val="FFFF66"/>
          </a:solidFill>
          <a:ln w="28575" algn="ctr">
            <a:noFill/>
            <a:miter lim="800000"/>
            <a:headEnd/>
            <a:tailEnd type="none" w="med" len="lg"/>
          </a:ln>
          <a:effectLst/>
        </p:spPr>
        <p:txBody>
          <a:bodyPr wrap="none" anchor="ctr"/>
          <a:lstStyle/>
          <a:p>
            <a:endParaRPr lang="zh-CN" altLang="en-US"/>
          </a:p>
        </p:txBody>
      </p:sp>
      <p:sp>
        <p:nvSpPr>
          <p:cNvPr id="1231891" name="Rectangle 19"/>
          <p:cNvSpPr>
            <a:spLocks noChangeAspect="1" noChangeArrowheads="1"/>
          </p:cNvSpPr>
          <p:nvPr/>
        </p:nvSpPr>
        <p:spPr bwMode="auto">
          <a:xfrm>
            <a:off x="8147050" y="5389265"/>
            <a:ext cx="563563" cy="280988"/>
          </a:xfrm>
          <a:prstGeom prst="rect">
            <a:avLst/>
          </a:prstGeom>
          <a:solidFill>
            <a:srgbClr val="FFFF66"/>
          </a:solidFill>
          <a:ln w="28575" algn="ctr">
            <a:noFill/>
            <a:miter lim="800000"/>
            <a:headEnd/>
            <a:tailEnd type="none" w="med" len="lg"/>
          </a:ln>
          <a:effectLst/>
        </p:spPr>
        <p:txBody>
          <a:bodyPr wrap="none" anchor="ctr"/>
          <a:lstStyle/>
          <a:p>
            <a:endParaRPr lang="zh-CN" altLang="en-US"/>
          </a:p>
        </p:txBody>
      </p:sp>
      <p:sp>
        <p:nvSpPr>
          <p:cNvPr id="1231892" name="Line 20"/>
          <p:cNvSpPr>
            <a:spLocks noChangeAspect="1" noChangeShapeType="1"/>
          </p:cNvSpPr>
          <p:nvPr/>
        </p:nvSpPr>
        <p:spPr bwMode="auto">
          <a:xfrm>
            <a:off x="1676400" y="1527399"/>
            <a:ext cx="280988" cy="0"/>
          </a:xfrm>
          <a:prstGeom prst="line">
            <a:avLst/>
          </a:prstGeom>
          <a:noFill/>
          <a:ln w="28575">
            <a:solidFill>
              <a:schemeClr val="tx1"/>
            </a:solidFill>
            <a:round/>
            <a:headEnd/>
            <a:tailEnd type="none" w="med" len="lg"/>
          </a:ln>
          <a:effectLst/>
        </p:spPr>
        <p:txBody>
          <a:bodyPr/>
          <a:lstStyle/>
          <a:p>
            <a:endParaRPr lang="zh-CN" altLang="en-US"/>
          </a:p>
        </p:txBody>
      </p:sp>
      <p:sp>
        <p:nvSpPr>
          <p:cNvPr id="1231893" name="Line 21"/>
          <p:cNvSpPr>
            <a:spLocks noChangeAspect="1" noChangeShapeType="1"/>
          </p:cNvSpPr>
          <p:nvPr/>
        </p:nvSpPr>
        <p:spPr bwMode="auto">
          <a:xfrm flipV="1">
            <a:off x="1957388" y="1246411"/>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894" name="Line 22"/>
          <p:cNvSpPr>
            <a:spLocks noChangeAspect="1" noChangeShapeType="1"/>
          </p:cNvSpPr>
          <p:nvPr/>
        </p:nvSpPr>
        <p:spPr bwMode="auto">
          <a:xfrm>
            <a:off x="1957388" y="1246411"/>
            <a:ext cx="282575" cy="0"/>
          </a:xfrm>
          <a:prstGeom prst="line">
            <a:avLst/>
          </a:prstGeom>
          <a:noFill/>
          <a:ln w="28575">
            <a:solidFill>
              <a:schemeClr val="tx1"/>
            </a:solidFill>
            <a:round/>
            <a:headEnd/>
            <a:tailEnd type="none" w="med" len="lg"/>
          </a:ln>
          <a:effectLst/>
        </p:spPr>
        <p:txBody>
          <a:bodyPr/>
          <a:lstStyle/>
          <a:p>
            <a:endParaRPr lang="zh-CN" altLang="en-US"/>
          </a:p>
        </p:txBody>
      </p:sp>
      <p:sp>
        <p:nvSpPr>
          <p:cNvPr id="1231895" name="Line 23"/>
          <p:cNvSpPr>
            <a:spLocks noChangeAspect="1" noChangeShapeType="1"/>
          </p:cNvSpPr>
          <p:nvPr/>
        </p:nvSpPr>
        <p:spPr bwMode="auto">
          <a:xfrm flipV="1">
            <a:off x="2239963" y="1246411"/>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896" name="Line 24"/>
          <p:cNvSpPr>
            <a:spLocks noChangeAspect="1" noChangeShapeType="1"/>
          </p:cNvSpPr>
          <p:nvPr/>
        </p:nvSpPr>
        <p:spPr bwMode="auto">
          <a:xfrm>
            <a:off x="2239963" y="1527399"/>
            <a:ext cx="280987" cy="0"/>
          </a:xfrm>
          <a:prstGeom prst="line">
            <a:avLst/>
          </a:prstGeom>
          <a:noFill/>
          <a:ln w="28575">
            <a:solidFill>
              <a:schemeClr val="tx1"/>
            </a:solidFill>
            <a:round/>
            <a:headEnd/>
            <a:tailEnd type="none" w="med" len="lg"/>
          </a:ln>
          <a:effectLst/>
        </p:spPr>
        <p:txBody>
          <a:bodyPr/>
          <a:lstStyle/>
          <a:p>
            <a:endParaRPr lang="zh-CN" altLang="en-US"/>
          </a:p>
        </p:txBody>
      </p:sp>
      <p:sp>
        <p:nvSpPr>
          <p:cNvPr id="1231897" name="Line 25"/>
          <p:cNvSpPr>
            <a:spLocks noChangeAspect="1" noChangeShapeType="1"/>
          </p:cNvSpPr>
          <p:nvPr/>
        </p:nvSpPr>
        <p:spPr bwMode="auto">
          <a:xfrm flipV="1">
            <a:off x="2520950" y="1246411"/>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898" name="Line 26"/>
          <p:cNvSpPr>
            <a:spLocks noChangeAspect="1" noChangeShapeType="1"/>
          </p:cNvSpPr>
          <p:nvPr/>
        </p:nvSpPr>
        <p:spPr bwMode="auto">
          <a:xfrm>
            <a:off x="2520950" y="1246411"/>
            <a:ext cx="280988" cy="0"/>
          </a:xfrm>
          <a:prstGeom prst="line">
            <a:avLst/>
          </a:prstGeom>
          <a:noFill/>
          <a:ln w="28575">
            <a:solidFill>
              <a:schemeClr val="tx1"/>
            </a:solidFill>
            <a:round/>
            <a:headEnd/>
            <a:tailEnd type="none" w="med" len="lg"/>
          </a:ln>
          <a:effectLst/>
        </p:spPr>
        <p:txBody>
          <a:bodyPr/>
          <a:lstStyle/>
          <a:p>
            <a:endParaRPr lang="zh-CN" altLang="en-US"/>
          </a:p>
        </p:txBody>
      </p:sp>
      <p:sp>
        <p:nvSpPr>
          <p:cNvPr id="1231899" name="Line 27"/>
          <p:cNvSpPr>
            <a:spLocks noChangeAspect="1" noChangeShapeType="1"/>
          </p:cNvSpPr>
          <p:nvPr/>
        </p:nvSpPr>
        <p:spPr bwMode="auto">
          <a:xfrm flipV="1">
            <a:off x="2801938" y="1246411"/>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00" name="Line 28"/>
          <p:cNvSpPr>
            <a:spLocks noChangeAspect="1" noChangeShapeType="1"/>
          </p:cNvSpPr>
          <p:nvPr/>
        </p:nvSpPr>
        <p:spPr bwMode="auto">
          <a:xfrm>
            <a:off x="2801938" y="1527399"/>
            <a:ext cx="280987" cy="0"/>
          </a:xfrm>
          <a:prstGeom prst="line">
            <a:avLst/>
          </a:prstGeom>
          <a:noFill/>
          <a:ln w="28575">
            <a:solidFill>
              <a:schemeClr val="tx1"/>
            </a:solidFill>
            <a:round/>
            <a:headEnd/>
            <a:tailEnd type="none" w="med" len="lg"/>
          </a:ln>
          <a:effectLst/>
        </p:spPr>
        <p:txBody>
          <a:bodyPr/>
          <a:lstStyle/>
          <a:p>
            <a:endParaRPr lang="zh-CN" altLang="en-US"/>
          </a:p>
        </p:txBody>
      </p:sp>
      <p:sp>
        <p:nvSpPr>
          <p:cNvPr id="1231901" name="Line 29"/>
          <p:cNvSpPr>
            <a:spLocks noChangeAspect="1" noChangeShapeType="1"/>
          </p:cNvSpPr>
          <p:nvPr/>
        </p:nvSpPr>
        <p:spPr bwMode="auto">
          <a:xfrm flipV="1">
            <a:off x="3082925" y="1246411"/>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02" name="Line 30"/>
          <p:cNvSpPr>
            <a:spLocks noChangeAspect="1" noChangeShapeType="1"/>
          </p:cNvSpPr>
          <p:nvPr/>
        </p:nvSpPr>
        <p:spPr bwMode="auto">
          <a:xfrm>
            <a:off x="3082925" y="1246411"/>
            <a:ext cx="282575" cy="0"/>
          </a:xfrm>
          <a:prstGeom prst="line">
            <a:avLst/>
          </a:prstGeom>
          <a:noFill/>
          <a:ln w="28575">
            <a:solidFill>
              <a:schemeClr val="tx1"/>
            </a:solidFill>
            <a:round/>
            <a:headEnd/>
            <a:tailEnd type="none" w="med" len="lg"/>
          </a:ln>
          <a:effectLst/>
        </p:spPr>
        <p:txBody>
          <a:bodyPr/>
          <a:lstStyle/>
          <a:p>
            <a:endParaRPr lang="zh-CN" altLang="en-US"/>
          </a:p>
        </p:txBody>
      </p:sp>
      <p:sp>
        <p:nvSpPr>
          <p:cNvPr id="1231903" name="Line 31"/>
          <p:cNvSpPr>
            <a:spLocks noChangeAspect="1" noChangeShapeType="1"/>
          </p:cNvSpPr>
          <p:nvPr/>
        </p:nvSpPr>
        <p:spPr bwMode="auto">
          <a:xfrm flipV="1">
            <a:off x="3365500" y="1246411"/>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04" name="Line 32"/>
          <p:cNvSpPr>
            <a:spLocks noChangeAspect="1" noChangeShapeType="1"/>
          </p:cNvSpPr>
          <p:nvPr/>
        </p:nvSpPr>
        <p:spPr bwMode="auto">
          <a:xfrm>
            <a:off x="3365500" y="1527399"/>
            <a:ext cx="280988" cy="0"/>
          </a:xfrm>
          <a:prstGeom prst="line">
            <a:avLst/>
          </a:prstGeom>
          <a:noFill/>
          <a:ln w="28575">
            <a:solidFill>
              <a:schemeClr val="tx1"/>
            </a:solidFill>
            <a:round/>
            <a:headEnd/>
            <a:tailEnd type="none" w="med" len="lg"/>
          </a:ln>
          <a:effectLst/>
        </p:spPr>
        <p:txBody>
          <a:bodyPr/>
          <a:lstStyle/>
          <a:p>
            <a:endParaRPr lang="zh-CN" altLang="en-US"/>
          </a:p>
        </p:txBody>
      </p:sp>
      <p:sp>
        <p:nvSpPr>
          <p:cNvPr id="1231905" name="Line 33"/>
          <p:cNvSpPr>
            <a:spLocks noChangeAspect="1" noChangeShapeType="1"/>
          </p:cNvSpPr>
          <p:nvPr/>
        </p:nvSpPr>
        <p:spPr bwMode="auto">
          <a:xfrm>
            <a:off x="8710613" y="1243236"/>
            <a:ext cx="280987" cy="0"/>
          </a:xfrm>
          <a:prstGeom prst="line">
            <a:avLst/>
          </a:prstGeom>
          <a:noFill/>
          <a:ln w="28575">
            <a:solidFill>
              <a:schemeClr val="tx1"/>
            </a:solidFill>
            <a:round/>
            <a:headEnd/>
            <a:tailEnd type="none" w="med" len="lg"/>
          </a:ln>
          <a:effectLst/>
        </p:spPr>
        <p:txBody>
          <a:bodyPr/>
          <a:lstStyle/>
          <a:p>
            <a:endParaRPr lang="zh-CN" altLang="en-US"/>
          </a:p>
        </p:txBody>
      </p:sp>
      <p:sp>
        <p:nvSpPr>
          <p:cNvPr id="1231906" name="Line 34"/>
          <p:cNvSpPr>
            <a:spLocks noChangeAspect="1" noChangeShapeType="1"/>
          </p:cNvSpPr>
          <p:nvPr/>
        </p:nvSpPr>
        <p:spPr bwMode="auto">
          <a:xfrm flipV="1">
            <a:off x="8705850" y="1243236"/>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07" name="Line 35"/>
          <p:cNvSpPr>
            <a:spLocks noChangeAspect="1" noChangeShapeType="1"/>
          </p:cNvSpPr>
          <p:nvPr/>
        </p:nvSpPr>
        <p:spPr bwMode="auto">
          <a:xfrm flipV="1">
            <a:off x="3646488" y="1246411"/>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08" name="Line 36"/>
          <p:cNvSpPr>
            <a:spLocks noChangeAspect="1" noChangeShapeType="1"/>
          </p:cNvSpPr>
          <p:nvPr/>
        </p:nvSpPr>
        <p:spPr bwMode="auto">
          <a:xfrm>
            <a:off x="3646488" y="1246411"/>
            <a:ext cx="280987" cy="0"/>
          </a:xfrm>
          <a:prstGeom prst="line">
            <a:avLst/>
          </a:prstGeom>
          <a:noFill/>
          <a:ln w="28575">
            <a:solidFill>
              <a:schemeClr val="tx1"/>
            </a:solidFill>
            <a:round/>
            <a:headEnd/>
            <a:tailEnd type="none" w="med" len="lg"/>
          </a:ln>
          <a:effectLst/>
        </p:spPr>
        <p:txBody>
          <a:bodyPr/>
          <a:lstStyle/>
          <a:p>
            <a:endParaRPr lang="zh-CN" altLang="en-US"/>
          </a:p>
        </p:txBody>
      </p:sp>
      <p:sp>
        <p:nvSpPr>
          <p:cNvPr id="1231909" name="Line 37"/>
          <p:cNvSpPr>
            <a:spLocks noChangeAspect="1" noChangeShapeType="1"/>
          </p:cNvSpPr>
          <p:nvPr/>
        </p:nvSpPr>
        <p:spPr bwMode="auto">
          <a:xfrm flipV="1">
            <a:off x="3927475" y="1246411"/>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10" name="Line 38"/>
          <p:cNvSpPr>
            <a:spLocks noChangeAspect="1" noChangeShapeType="1"/>
          </p:cNvSpPr>
          <p:nvPr/>
        </p:nvSpPr>
        <p:spPr bwMode="auto">
          <a:xfrm>
            <a:off x="3927475" y="1527399"/>
            <a:ext cx="280988" cy="0"/>
          </a:xfrm>
          <a:prstGeom prst="line">
            <a:avLst/>
          </a:prstGeom>
          <a:noFill/>
          <a:ln w="28575">
            <a:solidFill>
              <a:schemeClr val="tx1"/>
            </a:solidFill>
            <a:round/>
            <a:headEnd/>
            <a:tailEnd type="none" w="med" len="lg"/>
          </a:ln>
          <a:effectLst/>
        </p:spPr>
        <p:txBody>
          <a:bodyPr/>
          <a:lstStyle/>
          <a:p>
            <a:endParaRPr lang="zh-CN" altLang="en-US"/>
          </a:p>
        </p:txBody>
      </p:sp>
      <p:sp>
        <p:nvSpPr>
          <p:cNvPr id="1231911" name="Line 39"/>
          <p:cNvSpPr>
            <a:spLocks noChangeAspect="1" noChangeShapeType="1"/>
          </p:cNvSpPr>
          <p:nvPr/>
        </p:nvSpPr>
        <p:spPr bwMode="auto">
          <a:xfrm flipV="1">
            <a:off x="4208463" y="1246411"/>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12" name="Line 40"/>
          <p:cNvSpPr>
            <a:spLocks noChangeAspect="1" noChangeShapeType="1"/>
          </p:cNvSpPr>
          <p:nvPr/>
        </p:nvSpPr>
        <p:spPr bwMode="auto">
          <a:xfrm>
            <a:off x="4208463" y="1246411"/>
            <a:ext cx="282575" cy="0"/>
          </a:xfrm>
          <a:prstGeom prst="line">
            <a:avLst/>
          </a:prstGeom>
          <a:noFill/>
          <a:ln w="28575">
            <a:solidFill>
              <a:schemeClr val="tx1"/>
            </a:solidFill>
            <a:round/>
            <a:headEnd/>
            <a:tailEnd type="none" w="med" len="lg"/>
          </a:ln>
          <a:effectLst/>
        </p:spPr>
        <p:txBody>
          <a:bodyPr/>
          <a:lstStyle/>
          <a:p>
            <a:endParaRPr lang="zh-CN" altLang="en-US"/>
          </a:p>
        </p:txBody>
      </p:sp>
      <p:sp>
        <p:nvSpPr>
          <p:cNvPr id="1231913" name="Line 41"/>
          <p:cNvSpPr>
            <a:spLocks noChangeAspect="1" noChangeShapeType="1"/>
          </p:cNvSpPr>
          <p:nvPr/>
        </p:nvSpPr>
        <p:spPr bwMode="auto">
          <a:xfrm flipV="1">
            <a:off x="4491038" y="1246411"/>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14" name="Line 42"/>
          <p:cNvSpPr>
            <a:spLocks noChangeAspect="1" noChangeShapeType="1"/>
          </p:cNvSpPr>
          <p:nvPr/>
        </p:nvSpPr>
        <p:spPr bwMode="auto">
          <a:xfrm>
            <a:off x="4491038" y="1527399"/>
            <a:ext cx="280987" cy="0"/>
          </a:xfrm>
          <a:prstGeom prst="line">
            <a:avLst/>
          </a:prstGeom>
          <a:noFill/>
          <a:ln w="28575">
            <a:solidFill>
              <a:schemeClr val="tx1"/>
            </a:solidFill>
            <a:round/>
            <a:headEnd/>
            <a:tailEnd type="none" w="med" len="lg"/>
          </a:ln>
          <a:effectLst/>
        </p:spPr>
        <p:txBody>
          <a:bodyPr/>
          <a:lstStyle/>
          <a:p>
            <a:endParaRPr lang="zh-CN" altLang="en-US"/>
          </a:p>
        </p:txBody>
      </p:sp>
      <p:sp>
        <p:nvSpPr>
          <p:cNvPr id="1231915" name="Line 43"/>
          <p:cNvSpPr>
            <a:spLocks noChangeAspect="1" noChangeShapeType="1"/>
          </p:cNvSpPr>
          <p:nvPr/>
        </p:nvSpPr>
        <p:spPr bwMode="auto">
          <a:xfrm flipV="1">
            <a:off x="4772025" y="1246411"/>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16" name="Line 44"/>
          <p:cNvSpPr>
            <a:spLocks noChangeAspect="1" noChangeShapeType="1"/>
          </p:cNvSpPr>
          <p:nvPr/>
        </p:nvSpPr>
        <p:spPr bwMode="auto">
          <a:xfrm>
            <a:off x="4772025" y="1246411"/>
            <a:ext cx="280988" cy="0"/>
          </a:xfrm>
          <a:prstGeom prst="line">
            <a:avLst/>
          </a:prstGeom>
          <a:noFill/>
          <a:ln w="28575">
            <a:solidFill>
              <a:schemeClr val="tx1"/>
            </a:solidFill>
            <a:round/>
            <a:headEnd/>
            <a:tailEnd type="none" w="med" len="lg"/>
          </a:ln>
          <a:effectLst/>
        </p:spPr>
        <p:txBody>
          <a:bodyPr/>
          <a:lstStyle/>
          <a:p>
            <a:endParaRPr lang="zh-CN" altLang="en-US"/>
          </a:p>
        </p:txBody>
      </p:sp>
      <p:sp>
        <p:nvSpPr>
          <p:cNvPr id="1231917" name="Line 45"/>
          <p:cNvSpPr>
            <a:spLocks noChangeAspect="1" noChangeShapeType="1"/>
          </p:cNvSpPr>
          <p:nvPr/>
        </p:nvSpPr>
        <p:spPr bwMode="auto">
          <a:xfrm flipV="1">
            <a:off x="5053013" y="1246411"/>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18" name="Line 46"/>
          <p:cNvSpPr>
            <a:spLocks noChangeAspect="1" noChangeShapeType="1"/>
          </p:cNvSpPr>
          <p:nvPr/>
        </p:nvSpPr>
        <p:spPr bwMode="auto">
          <a:xfrm>
            <a:off x="5053013" y="1527399"/>
            <a:ext cx="280987" cy="0"/>
          </a:xfrm>
          <a:prstGeom prst="line">
            <a:avLst/>
          </a:prstGeom>
          <a:noFill/>
          <a:ln w="28575">
            <a:solidFill>
              <a:schemeClr val="tx1"/>
            </a:solidFill>
            <a:round/>
            <a:headEnd/>
            <a:tailEnd type="none" w="med" len="lg"/>
          </a:ln>
          <a:effectLst/>
        </p:spPr>
        <p:txBody>
          <a:bodyPr/>
          <a:lstStyle/>
          <a:p>
            <a:endParaRPr lang="zh-CN" altLang="en-US"/>
          </a:p>
        </p:txBody>
      </p:sp>
      <p:sp>
        <p:nvSpPr>
          <p:cNvPr id="1231919" name="Line 47"/>
          <p:cNvSpPr>
            <a:spLocks noChangeAspect="1" noChangeShapeType="1"/>
          </p:cNvSpPr>
          <p:nvPr/>
        </p:nvSpPr>
        <p:spPr bwMode="auto">
          <a:xfrm flipV="1">
            <a:off x="5334000" y="1246411"/>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20" name="Line 48"/>
          <p:cNvSpPr>
            <a:spLocks noChangeAspect="1" noChangeShapeType="1"/>
          </p:cNvSpPr>
          <p:nvPr/>
        </p:nvSpPr>
        <p:spPr bwMode="auto">
          <a:xfrm>
            <a:off x="5334000" y="1246411"/>
            <a:ext cx="280988" cy="0"/>
          </a:xfrm>
          <a:prstGeom prst="line">
            <a:avLst/>
          </a:prstGeom>
          <a:noFill/>
          <a:ln w="28575">
            <a:solidFill>
              <a:schemeClr val="tx1"/>
            </a:solidFill>
            <a:round/>
            <a:headEnd/>
            <a:tailEnd type="none" w="med" len="lg"/>
          </a:ln>
          <a:effectLst/>
        </p:spPr>
        <p:txBody>
          <a:bodyPr/>
          <a:lstStyle/>
          <a:p>
            <a:endParaRPr lang="zh-CN" altLang="en-US"/>
          </a:p>
        </p:txBody>
      </p:sp>
      <p:sp>
        <p:nvSpPr>
          <p:cNvPr id="1231921" name="Line 49"/>
          <p:cNvSpPr>
            <a:spLocks noChangeAspect="1" noChangeShapeType="1"/>
          </p:cNvSpPr>
          <p:nvPr/>
        </p:nvSpPr>
        <p:spPr bwMode="auto">
          <a:xfrm flipV="1">
            <a:off x="5614988" y="1246411"/>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22" name="Line 50"/>
          <p:cNvSpPr>
            <a:spLocks noChangeAspect="1" noChangeShapeType="1"/>
          </p:cNvSpPr>
          <p:nvPr/>
        </p:nvSpPr>
        <p:spPr bwMode="auto">
          <a:xfrm>
            <a:off x="5614988" y="1527399"/>
            <a:ext cx="282575" cy="0"/>
          </a:xfrm>
          <a:prstGeom prst="line">
            <a:avLst/>
          </a:prstGeom>
          <a:noFill/>
          <a:ln w="28575">
            <a:solidFill>
              <a:schemeClr val="tx1"/>
            </a:solidFill>
            <a:round/>
            <a:headEnd/>
            <a:tailEnd type="none" w="med" len="lg"/>
          </a:ln>
          <a:effectLst/>
        </p:spPr>
        <p:txBody>
          <a:bodyPr/>
          <a:lstStyle/>
          <a:p>
            <a:endParaRPr lang="zh-CN" altLang="en-US"/>
          </a:p>
        </p:txBody>
      </p:sp>
      <p:sp>
        <p:nvSpPr>
          <p:cNvPr id="1231923" name="Line 51"/>
          <p:cNvSpPr>
            <a:spLocks noChangeAspect="1" noChangeShapeType="1"/>
          </p:cNvSpPr>
          <p:nvPr/>
        </p:nvSpPr>
        <p:spPr bwMode="auto">
          <a:xfrm flipV="1">
            <a:off x="5897563" y="1246411"/>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24" name="Line 52"/>
          <p:cNvSpPr>
            <a:spLocks noChangeAspect="1" noChangeShapeType="1"/>
          </p:cNvSpPr>
          <p:nvPr/>
        </p:nvSpPr>
        <p:spPr bwMode="auto">
          <a:xfrm>
            <a:off x="5897563" y="1246411"/>
            <a:ext cx="280987" cy="0"/>
          </a:xfrm>
          <a:prstGeom prst="line">
            <a:avLst/>
          </a:prstGeom>
          <a:noFill/>
          <a:ln w="28575">
            <a:solidFill>
              <a:schemeClr val="tx1"/>
            </a:solidFill>
            <a:round/>
            <a:headEnd/>
            <a:tailEnd type="none" w="med" len="lg"/>
          </a:ln>
          <a:effectLst/>
        </p:spPr>
        <p:txBody>
          <a:bodyPr/>
          <a:lstStyle/>
          <a:p>
            <a:endParaRPr lang="zh-CN" altLang="en-US"/>
          </a:p>
        </p:txBody>
      </p:sp>
      <p:sp>
        <p:nvSpPr>
          <p:cNvPr id="1231925" name="Line 53"/>
          <p:cNvSpPr>
            <a:spLocks noChangeAspect="1" noChangeShapeType="1"/>
          </p:cNvSpPr>
          <p:nvPr/>
        </p:nvSpPr>
        <p:spPr bwMode="auto">
          <a:xfrm flipV="1">
            <a:off x="6178550" y="1246411"/>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26" name="Line 54"/>
          <p:cNvSpPr>
            <a:spLocks noChangeAspect="1" noChangeShapeType="1"/>
          </p:cNvSpPr>
          <p:nvPr/>
        </p:nvSpPr>
        <p:spPr bwMode="auto">
          <a:xfrm>
            <a:off x="6178550" y="1527399"/>
            <a:ext cx="280988" cy="0"/>
          </a:xfrm>
          <a:prstGeom prst="line">
            <a:avLst/>
          </a:prstGeom>
          <a:noFill/>
          <a:ln w="28575">
            <a:solidFill>
              <a:schemeClr val="tx1"/>
            </a:solidFill>
            <a:round/>
            <a:headEnd/>
            <a:tailEnd type="none" w="med" len="lg"/>
          </a:ln>
          <a:effectLst/>
        </p:spPr>
        <p:txBody>
          <a:bodyPr/>
          <a:lstStyle/>
          <a:p>
            <a:endParaRPr lang="zh-CN" altLang="en-US"/>
          </a:p>
        </p:txBody>
      </p:sp>
      <p:sp>
        <p:nvSpPr>
          <p:cNvPr id="1231927" name="Line 55"/>
          <p:cNvSpPr>
            <a:spLocks noChangeAspect="1" noChangeShapeType="1"/>
          </p:cNvSpPr>
          <p:nvPr/>
        </p:nvSpPr>
        <p:spPr bwMode="auto">
          <a:xfrm flipV="1">
            <a:off x="6459538" y="1246411"/>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28" name="Line 56"/>
          <p:cNvSpPr>
            <a:spLocks noChangeAspect="1" noChangeShapeType="1"/>
          </p:cNvSpPr>
          <p:nvPr/>
        </p:nvSpPr>
        <p:spPr bwMode="auto">
          <a:xfrm>
            <a:off x="6459538" y="1246411"/>
            <a:ext cx="280987" cy="0"/>
          </a:xfrm>
          <a:prstGeom prst="line">
            <a:avLst/>
          </a:prstGeom>
          <a:noFill/>
          <a:ln w="28575">
            <a:solidFill>
              <a:schemeClr val="tx1"/>
            </a:solidFill>
            <a:round/>
            <a:headEnd/>
            <a:tailEnd type="none" w="med" len="lg"/>
          </a:ln>
          <a:effectLst/>
        </p:spPr>
        <p:txBody>
          <a:bodyPr/>
          <a:lstStyle/>
          <a:p>
            <a:endParaRPr lang="zh-CN" altLang="en-US"/>
          </a:p>
        </p:txBody>
      </p:sp>
      <p:sp>
        <p:nvSpPr>
          <p:cNvPr id="1231929" name="Line 57"/>
          <p:cNvSpPr>
            <a:spLocks noChangeAspect="1" noChangeShapeType="1"/>
          </p:cNvSpPr>
          <p:nvPr/>
        </p:nvSpPr>
        <p:spPr bwMode="auto">
          <a:xfrm flipV="1">
            <a:off x="6740525" y="1246411"/>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30" name="Line 58"/>
          <p:cNvSpPr>
            <a:spLocks noChangeAspect="1" noChangeShapeType="1"/>
          </p:cNvSpPr>
          <p:nvPr/>
        </p:nvSpPr>
        <p:spPr bwMode="auto">
          <a:xfrm>
            <a:off x="6740525" y="1527399"/>
            <a:ext cx="282575" cy="0"/>
          </a:xfrm>
          <a:prstGeom prst="line">
            <a:avLst/>
          </a:prstGeom>
          <a:noFill/>
          <a:ln w="28575">
            <a:solidFill>
              <a:schemeClr val="tx1"/>
            </a:solidFill>
            <a:round/>
            <a:headEnd/>
            <a:tailEnd type="none" w="med" len="lg"/>
          </a:ln>
          <a:effectLst/>
        </p:spPr>
        <p:txBody>
          <a:bodyPr/>
          <a:lstStyle/>
          <a:p>
            <a:endParaRPr lang="zh-CN" altLang="en-US"/>
          </a:p>
        </p:txBody>
      </p:sp>
      <p:sp>
        <p:nvSpPr>
          <p:cNvPr id="1231931" name="Line 59"/>
          <p:cNvSpPr>
            <a:spLocks noChangeAspect="1" noChangeShapeType="1"/>
          </p:cNvSpPr>
          <p:nvPr/>
        </p:nvSpPr>
        <p:spPr bwMode="auto">
          <a:xfrm flipV="1">
            <a:off x="7023100" y="1246411"/>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32" name="Line 60"/>
          <p:cNvSpPr>
            <a:spLocks noChangeAspect="1" noChangeShapeType="1"/>
          </p:cNvSpPr>
          <p:nvPr/>
        </p:nvSpPr>
        <p:spPr bwMode="auto">
          <a:xfrm>
            <a:off x="7023100" y="1246411"/>
            <a:ext cx="280988" cy="0"/>
          </a:xfrm>
          <a:prstGeom prst="line">
            <a:avLst/>
          </a:prstGeom>
          <a:noFill/>
          <a:ln w="28575">
            <a:solidFill>
              <a:schemeClr val="tx1"/>
            </a:solidFill>
            <a:round/>
            <a:headEnd/>
            <a:tailEnd type="none" w="med" len="lg"/>
          </a:ln>
          <a:effectLst/>
        </p:spPr>
        <p:txBody>
          <a:bodyPr/>
          <a:lstStyle/>
          <a:p>
            <a:endParaRPr lang="zh-CN" altLang="en-US"/>
          </a:p>
        </p:txBody>
      </p:sp>
      <p:sp>
        <p:nvSpPr>
          <p:cNvPr id="1231933" name="Line 61"/>
          <p:cNvSpPr>
            <a:spLocks noChangeAspect="1" noChangeShapeType="1"/>
          </p:cNvSpPr>
          <p:nvPr/>
        </p:nvSpPr>
        <p:spPr bwMode="auto">
          <a:xfrm flipV="1">
            <a:off x="7304088" y="1246411"/>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34" name="Line 62"/>
          <p:cNvSpPr>
            <a:spLocks noChangeAspect="1" noChangeShapeType="1"/>
          </p:cNvSpPr>
          <p:nvPr/>
        </p:nvSpPr>
        <p:spPr bwMode="auto">
          <a:xfrm>
            <a:off x="7304088" y="1527399"/>
            <a:ext cx="280987" cy="0"/>
          </a:xfrm>
          <a:prstGeom prst="line">
            <a:avLst/>
          </a:prstGeom>
          <a:noFill/>
          <a:ln w="28575">
            <a:solidFill>
              <a:schemeClr val="tx1"/>
            </a:solidFill>
            <a:round/>
            <a:headEnd/>
            <a:tailEnd type="none" w="med" len="lg"/>
          </a:ln>
          <a:effectLst/>
        </p:spPr>
        <p:txBody>
          <a:bodyPr/>
          <a:lstStyle/>
          <a:p>
            <a:endParaRPr lang="zh-CN" altLang="en-US"/>
          </a:p>
        </p:txBody>
      </p:sp>
      <p:sp>
        <p:nvSpPr>
          <p:cNvPr id="1231935" name="Line 63"/>
          <p:cNvSpPr>
            <a:spLocks noChangeAspect="1" noChangeShapeType="1"/>
          </p:cNvSpPr>
          <p:nvPr/>
        </p:nvSpPr>
        <p:spPr bwMode="auto">
          <a:xfrm flipV="1">
            <a:off x="7585075" y="1246411"/>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36" name="Line 64"/>
          <p:cNvSpPr>
            <a:spLocks noChangeAspect="1" noChangeShapeType="1"/>
          </p:cNvSpPr>
          <p:nvPr/>
        </p:nvSpPr>
        <p:spPr bwMode="auto">
          <a:xfrm>
            <a:off x="7585075" y="1246411"/>
            <a:ext cx="280988" cy="0"/>
          </a:xfrm>
          <a:prstGeom prst="line">
            <a:avLst/>
          </a:prstGeom>
          <a:noFill/>
          <a:ln w="28575">
            <a:solidFill>
              <a:schemeClr val="tx1"/>
            </a:solidFill>
            <a:round/>
            <a:headEnd/>
            <a:tailEnd type="none" w="med" len="lg"/>
          </a:ln>
          <a:effectLst/>
        </p:spPr>
        <p:txBody>
          <a:bodyPr/>
          <a:lstStyle/>
          <a:p>
            <a:endParaRPr lang="zh-CN" altLang="en-US"/>
          </a:p>
        </p:txBody>
      </p:sp>
      <p:sp>
        <p:nvSpPr>
          <p:cNvPr id="1231937" name="Line 65"/>
          <p:cNvSpPr>
            <a:spLocks noChangeAspect="1" noChangeShapeType="1"/>
          </p:cNvSpPr>
          <p:nvPr/>
        </p:nvSpPr>
        <p:spPr bwMode="auto">
          <a:xfrm flipV="1">
            <a:off x="7866063" y="1246411"/>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38" name="Line 66"/>
          <p:cNvSpPr>
            <a:spLocks noChangeAspect="1" noChangeShapeType="1"/>
          </p:cNvSpPr>
          <p:nvPr/>
        </p:nvSpPr>
        <p:spPr bwMode="auto">
          <a:xfrm>
            <a:off x="7866063" y="1527399"/>
            <a:ext cx="282575" cy="0"/>
          </a:xfrm>
          <a:prstGeom prst="line">
            <a:avLst/>
          </a:prstGeom>
          <a:noFill/>
          <a:ln w="28575">
            <a:solidFill>
              <a:schemeClr val="tx1"/>
            </a:solidFill>
            <a:round/>
            <a:headEnd/>
            <a:tailEnd type="none" w="med" len="lg"/>
          </a:ln>
          <a:effectLst/>
        </p:spPr>
        <p:txBody>
          <a:bodyPr/>
          <a:lstStyle/>
          <a:p>
            <a:endParaRPr lang="zh-CN" altLang="en-US"/>
          </a:p>
        </p:txBody>
      </p:sp>
      <p:sp>
        <p:nvSpPr>
          <p:cNvPr id="1231939" name="Line 67"/>
          <p:cNvSpPr>
            <a:spLocks noChangeAspect="1" noChangeShapeType="1"/>
          </p:cNvSpPr>
          <p:nvPr/>
        </p:nvSpPr>
        <p:spPr bwMode="auto">
          <a:xfrm flipV="1">
            <a:off x="8148638" y="1246411"/>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40" name="Line 68"/>
          <p:cNvSpPr>
            <a:spLocks noChangeAspect="1" noChangeShapeType="1"/>
          </p:cNvSpPr>
          <p:nvPr/>
        </p:nvSpPr>
        <p:spPr bwMode="auto">
          <a:xfrm>
            <a:off x="8148638" y="1246411"/>
            <a:ext cx="280987" cy="0"/>
          </a:xfrm>
          <a:prstGeom prst="line">
            <a:avLst/>
          </a:prstGeom>
          <a:noFill/>
          <a:ln w="28575">
            <a:solidFill>
              <a:schemeClr val="tx1"/>
            </a:solidFill>
            <a:round/>
            <a:headEnd/>
            <a:tailEnd type="none" w="med" len="lg"/>
          </a:ln>
          <a:effectLst/>
        </p:spPr>
        <p:txBody>
          <a:bodyPr/>
          <a:lstStyle/>
          <a:p>
            <a:endParaRPr lang="zh-CN" altLang="en-US"/>
          </a:p>
        </p:txBody>
      </p:sp>
      <p:sp>
        <p:nvSpPr>
          <p:cNvPr id="1231941" name="Line 69"/>
          <p:cNvSpPr>
            <a:spLocks noChangeAspect="1" noChangeShapeType="1"/>
          </p:cNvSpPr>
          <p:nvPr/>
        </p:nvSpPr>
        <p:spPr bwMode="auto">
          <a:xfrm flipV="1">
            <a:off x="8429625" y="1246411"/>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42" name="Line 70"/>
          <p:cNvSpPr>
            <a:spLocks noChangeAspect="1" noChangeShapeType="1"/>
          </p:cNvSpPr>
          <p:nvPr/>
        </p:nvSpPr>
        <p:spPr bwMode="auto">
          <a:xfrm>
            <a:off x="8429625" y="1527399"/>
            <a:ext cx="280988" cy="0"/>
          </a:xfrm>
          <a:prstGeom prst="line">
            <a:avLst/>
          </a:prstGeom>
          <a:noFill/>
          <a:ln w="28575">
            <a:solidFill>
              <a:schemeClr val="tx1"/>
            </a:solidFill>
            <a:round/>
            <a:headEnd/>
            <a:tailEnd type="none" w="med" len="lg"/>
          </a:ln>
          <a:effectLst/>
        </p:spPr>
        <p:txBody>
          <a:bodyPr/>
          <a:lstStyle/>
          <a:p>
            <a:endParaRPr lang="zh-CN" altLang="en-US"/>
          </a:p>
        </p:txBody>
      </p:sp>
      <p:sp>
        <p:nvSpPr>
          <p:cNvPr id="1231943" name="Line 71"/>
          <p:cNvSpPr>
            <a:spLocks noChangeAspect="1" noChangeShapeType="1"/>
          </p:cNvSpPr>
          <p:nvPr/>
        </p:nvSpPr>
        <p:spPr bwMode="auto">
          <a:xfrm flipV="1">
            <a:off x="3646488" y="5389265"/>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44" name="Line 72"/>
          <p:cNvSpPr>
            <a:spLocks noChangeAspect="1" noChangeShapeType="1"/>
          </p:cNvSpPr>
          <p:nvPr/>
        </p:nvSpPr>
        <p:spPr bwMode="auto">
          <a:xfrm>
            <a:off x="3646488" y="5389265"/>
            <a:ext cx="561975" cy="0"/>
          </a:xfrm>
          <a:prstGeom prst="line">
            <a:avLst/>
          </a:prstGeom>
          <a:noFill/>
          <a:ln w="28575">
            <a:solidFill>
              <a:schemeClr val="tx1"/>
            </a:solidFill>
            <a:round/>
            <a:headEnd/>
            <a:tailEnd type="none" w="med" len="lg"/>
          </a:ln>
          <a:effectLst/>
        </p:spPr>
        <p:txBody>
          <a:bodyPr/>
          <a:lstStyle/>
          <a:p>
            <a:endParaRPr lang="zh-CN" altLang="en-US"/>
          </a:p>
        </p:txBody>
      </p:sp>
      <p:sp>
        <p:nvSpPr>
          <p:cNvPr id="1231945" name="Line 73"/>
          <p:cNvSpPr>
            <a:spLocks noChangeAspect="1" noChangeShapeType="1"/>
          </p:cNvSpPr>
          <p:nvPr/>
        </p:nvSpPr>
        <p:spPr bwMode="auto">
          <a:xfrm flipV="1">
            <a:off x="4208463" y="5389265"/>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46" name="Line 74"/>
          <p:cNvSpPr>
            <a:spLocks noChangeAspect="1" noChangeShapeType="1"/>
          </p:cNvSpPr>
          <p:nvPr/>
        </p:nvSpPr>
        <p:spPr bwMode="auto">
          <a:xfrm flipV="1">
            <a:off x="5895975" y="5389265"/>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47" name="Line 75"/>
          <p:cNvSpPr>
            <a:spLocks noChangeAspect="1" noChangeShapeType="1"/>
          </p:cNvSpPr>
          <p:nvPr/>
        </p:nvSpPr>
        <p:spPr bwMode="auto">
          <a:xfrm>
            <a:off x="5895975" y="5389265"/>
            <a:ext cx="563563" cy="0"/>
          </a:xfrm>
          <a:prstGeom prst="line">
            <a:avLst/>
          </a:prstGeom>
          <a:noFill/>
          <a:ln w="28575">
            <a:solidFill>
              <a:schemeClr val="tx1"/>
            </a:solidFill>
            <a:round/>
            <a:headEnd/>
            <a:tailEnd type="none" w="med" len="lg"/>
          </a:ln>
          <a:effectLst/>
        </p:spPr>
        <p:txBody>
          <a:bodyPr/>
          <a:lstStyle/>
          <a:p>
            <a:endParaRPr lang="zh-CN" altLang="en-US"/>
          </a:p>
        </p:txBody>
      </p:sp>
      <p:sp>
        <p:nvSpPr>
          <p:cNvPr id="1231948" name="Line 76"/>
          <p:cNvSpPr>
            <a:spLocks noChangeAspect="1" noChangeShapeType="1"/>
          </p:cNvSpPr>
          <p:nvPr/>
        </p:nvSpPr>
        <p:spPr bwMode="auto">
          <a:xfrm flipV="1">
            <a:off x="6459538" y="5389265"/>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49" name="Line 77"/>
          <p:cNvSpPr>
            <a:spLocks noChangeAspect="1" noChangeShapeType="1"/>
          </p:cNvSpPr>
          <p:nvPr/>
        </p:nvSpPr>
        <p:spPr bwMode="auto">
          <a:xfrm flipV="1">
            <a:off x="8147050" y="5389265"/>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50" name="Line 78"/>
          <p:cNvSpPr>
            <a:spLocks noChangeAspect="1" noChangeShapeType="1"/>
          </p:cNvSpPr>
          <p:nvPr/>
        </p:nvSpPr>
        <p:spPr bwMode="auto">
          <a:xfrm>
            <a:off x="8147050" y="5389265"/>
            <a:ext cx="563563" cy="0"/>
          </a:xfrm>
          <a:prstGeom prst="line">
            <a:avLst/>
          </a:prstGeom>
          <a:noFill/>
          <a:ln w="28575">
            <a:solidFill>
              <a:schemeClr val="tx1"/>
            </a:solidFill>
            <a:round/>
            <a:headEnd/>
            <a:tailEnd type="none" w="med" len="lg"/>
          </a:ln>
          <a:effectLst/>
        </p:spPr>
        <p:txBody>
          <a:bodyPr/>
          <a:lstStyle/>
          <a:p>
            <a:endParaRPr lang="zh-CN" altLang="en-US"/>
          </a:p>
        </p:txBody>
      </p:sp>
      <p:sp>
        <p:nvSpPr>
          <p:cNvPr id="1231951" name="Line 79"/>
          <p:cNvSpPr>
            <a:spLocks noChangeAspect="1" noChangeShapeType="1"/>
          </p:cNvSpPr>
          <p:nvPr/>
        </p:nvSpPr>
        <p:spPr bwMode="auto">
          <a:xfrm flipV="1">
            <a:off x="8710613" y="5389265"/>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52" name="Line 80"/>
          <p:cNvSpPr>
            <a:spLocks noChangeAspect="1" noChangeShapeType="1"/>
          </p:cNvSpPr>
          <p:nvPr/>
        </p:nvSpPr>
        <p:spPr bwMode="auto">
          <a:xfrm>
            <a:off x="4208463" y="5670253"/>
            <a:ext cx="1687512" cy="0"/>
          </a:xfrm>
          <a:prstGeom prst="line">
            <a:avLst/>
          </a:prstGeom>
          <a:noFill/>
          <a:ln w="28575">
            <a:solidFill>
              <a:schemeClr val="tx1"/>
            </a:solidFill>
            <a:round/>
            <a:headEnd/>
            <a:tailEnd type="none" w="med" len="lg"/>
          </a:ln>
          <a:effectLst/>
        </p:spPr>
        <p:txBody>
          <a:bodyPr/>
          <a:lstStyle/>
          <a:p>
            <a:endParaRPr lang="zh-CN" altLang="en-US"/>
          </a:p>
        </p:txBody>
      </p:sp>
      <p:sp>
        <p:nvSpPr>
          <p:cNvPr id="1231953" name="Line 81"/>
          <p:cNvSpPr>
            <a:spLocks noChangeAspect="1" noChangeShapeType="1"/>
          </p:cNvSpPr>
          <p:nvPr/>
        </p:nvSpPr>
        <p:spPr bwMode="auto">
          <a:xfrm>
            <a:off x="6459538" y="5670253"/>
            <a:ext cx="1687512" cy="0"/>
          </a:xfrm>
          <a:prstGeom prst="line">
            <a:avLst/>
          </a:prstGeom>
          <a:noFill/>
          <a:ln w="28575">
            <a:solidFill>
              <a:schemeClr val="tx1"/>
            </a:solidFill>
            <a:round/>
            <a:headEnd/>
            <a:tailEnd type="none" w="med" len="lg"/>
          </a:ln>
          <a:effectLst/>
        </p:spPr>
        <p:txBody>
          <a:bodyPr/>
          <a:lstStyle/>
          <a:p>
            <a:endParaRPr lang="zh-CN" altLang="en-US"/>
          </a:p>
        </p:txBody>
      </p:sp>
      <p:sp>
        <p:nvSpPr>
          <p:cNvPr id="1231954" name="Line 82"/>
          <p:cNvSpPr>
            <a:spLocks noChangeAspect="1" noChangeShapeType="1"/>
          </p:cNvSpPr>
          <p:nvPr/>
        </p:nvSpPr>
        <p:spPr bwMode="auto">
          <a:xfrm>
            <a:off x="1957388" y="5670253"/>
            <a:ext cx="1689100" cy="0"/>
          </a:xfrm>
          <a:prstGeom prst="line">
            <a:avLst/>
          </a:prstGeom>
          <a:noFill/>
          <a:ln w="28575">
            <a:solidFill>
              <a:schemeClr val="tx1"/>
            </a:solidFill>
            <a:round/>
            <a:headEnd/>
            <a:tailEnd type="none" w="med" len="lg"/>
          </a:ln>
          <a:effectLst/>
        </p:spPr>
        <p:txBody>
          <a:bodyPr/>
          <a:lstStyle/>
          <a:p>
            <a:endParaRPr lang="zh-CN" altLang="en-US"/>
          </a:p>
        </p:txBody>
      </p:sp>
      <p:sp>
        <p:nvSpPr>
          <p:cNvPr id="1231955" name="Line 83"/>
          <p:cNvSpPr>
            <a:spLocks noChangeAspect="1" noChangeShapeType="1"/>
          </p:cNvSpPr>
          <p:nvPr/>
        </p:nvSpPr>
        <p:spPr bwMode="auto">
          <a:xfrm>
            <a:off x="1676400" y="5389265"/>
            <a:ext cx="280988" cy="0"/>
          </a:xfrm>
          <a:prstGeom prst="line">
            <a:avLst/>
          </a:prstGeom>
          <a:noFill/>
          <a:ln w="28575">
            <a:solidFill>
              <a:schemeClr val="tx1"/>
            </a:solidFill>
            <a:round/>
            <a:headEnd/>
            <a:tailEnd type="none" w="med" len="lg"/>
          </a:ln>
          <a:effectLst/>
        </p:spPr>
        <p:txBody>
          <a:bodyPr/>
          <a:lstStyle/>
          <a:p>
            <a:endParaRPr lang="zh-CN" altLang="en-US"/>
          </a:p>
        </p:txBody>
      </p:sp>
      <p:sp>
        <p:nvSpPr>
          <p:cNvPr id="1231956" name="Line 84"/>
          <p:cNvSpPr>
            <a:spLocks noChangeAspect="1" noChangeShapeType="1"/>
          </p:cNvSpPr>
          <p:nvPr/>
        </p:nvSpPr>
        <p:spPr bwMode="auto">
          <a:xfrm flipV="1">
            <a:off x="1957388" y="5389265"/>
            <a:ext cx="0" cy="280988"/>
          </a:xfrm>
          <a:prstGeom prst="line">
            <a:avLst/>
          </a:prstGeom>
          <a:noFill/>
          <a:ln w="28575">
            <a:solidFill>
              <a:schemeClr val="tx1"/>
            </a:solidFill>
            <a:round/>
            <a:headEnd/>
            <a:tailEnd type="none" w="med" len="lg"/>
          </a:ln>
          <a:effectLst/>
        </p:spPr>
        <p:txBody>
          <a:bodyPr/>
          <a:lstStyle/>
          <a:p>
            <a:endParaRPr lang="zh-CN" altLang="en-US"/>
          </a:p>
        </p:txBody>
      </p:sp>
      <p:sp>
        <p:nvSpPr>
          <p:cNvPr id="1231957" name="Line 85"/>
          <p:cNvSpPr>
            <a:spLocks noChangeAspect="1" noChangeShapeType="1"/>
          </p:cNvSpPr>
          <p:nvPr/>
        </p:nvSpPr>
        <p:spPr bwMode="auto">
          <a:xfrm>
            <a:off x="8710613" y="5670253"/>
            <a:ext cx="280987" cy="0"/>
          </a:xfrm>
          <a:prstGeom prst="line">
            <a:avLst/>
          </a:prstGeom>
          <a:noFill/>
          <a:ln w="28575">
            <a:solidFill>
              <a:schemeClr val="tx1"/>
            </a:solidFill>
            <a:round/>
            <a:headEnd/>
            <a:tailEnd type="none" w="med" len="lg"/>
          </a:ln>
          <a:effectLst/>
        </p:spPr>
        <p:txBody>
          <a:bodyPr/>
          <a:lstStyle/>
          <a:p>
            <a:endParaRPr lang="zh-CN" altLang="en-US"/>
          </a:p>
        </p:txBody>
      </p:sp>
      <p:sp>
        <p:nvSpPr>
          <p:cNvPr id="1231958" name="Line 86"/>
          <p:cNvSpPr>
            <a:spLocks noChangeAspect="1" noChangeShapeType="1"/>
          </p:cNvSpPr>
          <p:nvPr/>
        </p:nvSpPr>
        <p:spPr bwMode="auto">
          <a:xfrm flipV="1">
            <a:off x="3082925" y="4860628"/>
            <a:ext cx="0" cy="282575"/>
          </a:xfrm>
          <a:prstGeom prst="line">
            <a:avLst/>
          </a:prstGeom>
          <a:noFill/>
          <a:ln w="28575">
            <a:solidFill>
              <a:schemeClr val="tx1"/>
            </a:solidFill>
            <a:round/>
            <a:headEnd/>
            <a:tailEnd type="none" w="med" len="lg"/>
          </a:ln>
          <a:effectLst/>
        </p:spPr>
        <p:txBody>
          <a:bodyPr/>
          <a:lstStyle/>
          <a:p>
            <a:endParaRPr lang="zh-CN" altLang="en-US"/>
          </a:p>
        </p:txBody>
      </p:sp>
      <p:sp>
        <p:nvSpPr>
          <p:cNvPr id="1231959" name="Line 87"/>
          <p:cNvSpPr>
            <a:spLocks noChangeAspect="1" noChangeShapeType="1"/>
          </p:cNvSpPr>
          <p:nvPr/>
        </p:nvSpPr>
        <p:spPr bwMode="auto">
          <a:xfrm>
            <a:off x="3082925" y="4860628"/>
            <a:ext cx="563563" cy="0"/>
          </a:xfrm>
          <a:prstGeom prst="line">
            <a:avLst/>
          </a:prstGeom>
          <a:noFill/>
          <a:ln w="28575">
            <a:solidFill>
              <a:schemeClr val="tx1"/>
            </a:solidFill>
            <a:round/>
            <a:headEnd/>
            <a:tailEnd type="none" w="med" len="lg"/>
          </a:ln>
          <a:effectLst/>
        </p:spPr>
        <p:txBody>
          <a:bodyPr/>
          <a:lstStyle/>
          <a:p>
            <a:endParaRPr lang="zh-CN" altLang="en-US"/>
          </a:p>
        </p:txBody>
      </p:sp>
      <p:sp>
        <p:nvSpPr>
          <p:cNvPr id="1231960" name="Line 88"/>
          <p:cNvSpPr>
            <a:spLocks noChangeAspect="1" noChangeShapeType="1"/>
          </p:cNvSpPr>
          <p:nvPr/>
        </p:nvSpPr>
        <p:spPr bwMode="auto">
          <a:xfrm flipV="1">
            <a:off x="3646488" y="4860628"/>
            <a:ext cx="0" cy="282575"/>
          </a:xfrm>
          <a:prstGeom prst="line">
            <a:avLst/>
          </a:prstGeom>
          <a:noFill/>
          <a:ln w="28575">
            <a:solidFill>
              <a:schemeClr val="tx1"/>
            </a:solidFill>
            <a:round/>
            <a:headEnd/>
            <a:tailEnd type="none" w="med" len="lg"/>
          </a:ln>
          <a:effectLst/>
        </p:spPr>
        <p:txBody>
          <a:bodyPr/>
          <a:lstStyle/>
          <a:p>
            <a:endParaRPr lang="zh-CN" altLang="en-US"/>
          </a:p>
        </p:txBody>
      </p:sp>
      <p:sp>
        <p:nvSpPr>
          <p:cNvPr id="1231961" name="Line 89"/>
          <p:cNvSpPr>
            <a:spLocks noChangeAspect="1" noChangeShapeType="1"/>
          </p:cNvSpPr>
          <p:nvPr/>
        </p:nvSpPr>
        <p:spPr bwMode="auto">
          <a:xfrm flipV="1">
            <a:off x="5334000" y="4860628"/>
            <a:ext cx="0" cy="282575"/>
          </a:xfrm>
          <a:prstGeom prst="line">
            <a:avLst/>
          </a:prstGeom>
          <a:noFill/>
          <a:ln w="28575">
            <a:solidFill>
              <a:schemeClr val="tx1"/>
            </a:solidFill>
            <a:round/>
            <a:headEnd/>
            <a:tailEnd type="none" w="med" len="lg"/>
          </a:ln>
          <a:effectLst/>
        </p:spPr>
        <p:txBody>
          <a:bodyPr/>
          <a:lstStyle/>
          <a:p>
            <a:endParaRPr lang="zh-CN" altLang="en-US"/>
          </a:p>
        </p:txBody>
      </p:sp>
      <p:sp>
        <p:nvSpPr>
          <p:cNvPr id="1231962" name="Line 90"/>
          <p:cNvSpPr>
            <a:spLocks noChangeAspect="1" noChangeShapeType="1"/>
          </p:cNvSpPr>
          <p:nvPr/>
        </p:nvSpPr>
        <p:spPr bwMode="auto">
          <a:xfrm>
            <a:off x="5334000" y="4860628"/>
            <a:ext cx="561975" cy="0"/>
          </a:xfrm>
          <a:prstGeom prst="line">
            <a:avLst/>
          </a:prstGeom>
          <a:noFill/>
          <a:ln w="28575">
            <a:solidFill>
              <a:schemeClr val="tx1"/>
            </a:solidFill>
            <a:round/>
            <a:headEnd/>
            <a:tailEnd type="none" w="med" len="lg"/>
          </a:ln>
          <a:effectLst/>
        </p:spPr>
        <p:txBody>
          <a:bodyPr/>
          <a:lstStyle/>
          <a:p>
            <a:endParaRPr lang="zh-CN" altLang="en-US"/>
          </a:p>
        </p:txBody>
      </p:sp>
      <p:sp>
        <p:nvSpPr>
          <p:cNvPr id="1231963" name="Line 91"/>
          <p:cNvSpPr>
            <a:spLocks noChangeAspect="1" noChangeShapeType="1"/>
          </p:cNvSpPr>
          <p:nvPr/>
        </p:nvSpPr>
        <p:spPr bwMode="auto">
          <a:xfrm flipV="1">
            <a:off x="5895975" y="4860628"/>
            <a:ext cx="0" cy="282575"/>
          </a:xfrm>
          <a:prstGeom prst="line">
            <a:avLst/>
          </a:prstGeom>
          <a:noFill/>
          <a:ln w="28575">
            <a:solidFill>
              <a:schemeClr val="tx1"/>
            </a:solidFill>
            <a:round/>
            <a:headEnd/>
            <a:tailEnd type="none" w="med" len="lg"/>
          </a:ln>
          <a:effectLst/>
        </p:spPr>
        <p:txBody>
          <a:bodyPr/>
          <a:lstStyle/>
          <a:p>
            <a:endParaRPr lang="zh-CN" altLang="en-US"/>
          </a:p>
        </p:txBody>
      </p:sp>
      <p:sp>
        <p:nvSpPr>
          <p:cNvPr id="1231964" name="Line 92"/>
          <p:cNvSpPr>
            <a:spLocks noChangeAspect="1" noChangeShapeType="1"/>
          </p:cNvSpPr>
          <p:nvPr/>
        </p:nvSpPr>
        <p:spPr bwMode="auto">
          <a:xfrm flipV="1">
            <a:off x="7585075" y="4860628"/>
            <a:ext cx="0" cy="282575"/>
          </a:xfrm>
          <a:prstGeom prst="line">
            <a:avLst/>
          </a:prstGeom>
          <a:noFill/>
          <a:ln w="28575">
            <a:solidFill>
              <a:schemeClr val="tx1"/>
            </a:solidFill>
            <a:round/>
            <a:headEnd/>
            <a:tailEnd type="none" w="med" len="lg"/>
          </a:ln>
          <a:effectLst/>
        </p:spPr>
        <p:txBody>
          <a:bodyPr/>
          <a:lstStyle/>
          <a:p>
            <a:endParaRPr lang="zh-CN" altLang="en-US"/>
          </a:p>
        </p:txBody>
      </p:sp>
      <p:sp>
        <p:nvSpPr>
          <p:cNvPr id="1231965" name="Line 93"/>
          <p:cNvSpPr>
            <a:spLocks noChangeAspect="1" noChangeShapeType="1"/>
          </p:cNvSpPr>
          <p:nvPr/>
        </p:nvSpPr>
        <p:spPr bwMode="auto">
          <a:xfrm>
            <a:off x="7585075" y="4860628"/>
            <a:ext cx="561975" cy="0"/>
          </a:xfrm>
          <a:prstGeom prst="line">
            <a:avLst/>
          </a:prstGeom>
          <a:noFill/>
          <a:ln w="28575">
            <a:solidFill>
              <a:schemeClr val="tx1"/>
            </a:solidFill>
            <a:round/>
            <a:headEnd/>
            <a:tailEnd type="none" w="med" len="lg"/>
          </a:ln>
          <a:effectLst/>
        </p:spPr>
        <p:txBody>
          <a:bodyPr/>
          <a:lstStyle/>
          <a:p>
            <a:endParaRPr lang="zh-CN" altLang="en-US"/>
          </a:p>
        </p:txBody>
      </p:sp>
      <p:sp>
        <p:nvSpPr>
          <p:cNvPr id="1231966" name="Line 94"/>
          <p:cNvSpPr>
            <a:spLocks noChangeAspect="1" noChangeShapeType="1"/>
          </p:cNvSpPr>
          <p:nvPr/>
        </p:nvSpPr>
        <p:spPr bwMode="auto">
          <a:xfrm flipV="1">
            <a:off x="8147050" y="4860628"/>
            <a:ext cx="0" cy="282575"/>
          </a:xfrm>
          <a:prstGeom prst="line">
            <a:avLst/>
          </a:prstGeom>
          <a:noFill/>
          <a:ln w="28575">
            <a:solidFill>
              <a:schemeClr val="tx1"/>
            </a:solidFill>
            <a:round/>
            <a:headEnd/>
            <a:tailEnd type="none" w="med" len="lg"/>
          </a:ln>
          <a:effectLst/>
        </p:spPr>
        <p:txBody>
          <a:bodyPr/>
          <a:lstStyle/>
          <a:p>
            <a:endParaRPr lang="zh-CN" altLang="en-US"/>
          </a:p>
        </p:txBody>
      </p:sp>
      <p:sp>
        <p:nvSpPr>
          <p:cNvPr id="1231967" name="Line 95"/>
          <p:cNvSpPr>
            <a:spLocks noChangeAspect="1" noChangeShapeType="1"/>
          </p:cNvSpPr>
          <p:nvPr/>
        </p:nvSpPr>
        <p:spPr bwMode="auto">
          <a:xfrm>
            <a:off x="3646488" y="5143203"/>
            <a:ext cx="1687512" cy="0"/>
          </a:xfrm>
          <a:prstGeom prst="line">
            <a:avLst/>
          </a:prstGeom>
          <a:noFill/>
          <a:ln w="28575">
            <a:solidFill>
              <a:schemeClr val="tx1"/>
            </a:solidFill>
            <a:round/>
            <a:headEnd/>
            <a:tailEnd type="none" w="med" len="lg"/>
          </a:ln>
          <a:effectLst/>
        </p:spPr>
        <p:txBody>
          <a:bodyPr/>
          <a:lstStyle/>
          <a:p>
            <a:endParaRPr lang="zh-CN" altLang="en-US"/>
          </a:p>
        </p:txBody>
      </p:sp>
      <p:sp>
        <p:nvSpPr>
          <p:cNvPr id="1231968" name="Line 96"/>
          <p:cNvSpPr>
            <a:spLocks noChangeAspect="1" noChangeShapeType="1"/>
          </p:cNvSpPr>
          <p:nvPr/>
        </p:nvSpPr>
        <p:spPr bwMode="auto">
          <a:xfrm>
            <a:off x="5895975" y="5143203"/>
            <a:ext cx="1689100" cy="0"/>
          </a:xfrm>
          <a:prstGeom prst="line">
            <a:avLst/>
          </a:prstGeom>
          <a:noFill/>
          <a:ln w="28575">
            <a:solidFill>
              <a:schemeClr val="tx1"/>
            </a:solidFill>
            <a:round/>
            <a:headEnd/>
            <a:tailEnd type="none" w="med" len="lg"/>
          </a:ln>
          <a:effectLst/>
        </p:spPr>
        <p:txBody>
          <a:bodyPr/>
          <a:lstStyle/>
          <a:p>
            <a:endParaRPr lang="zh-CN" altLang="en-US"/>
          </a:p>
        </p:txBody>
      </p:sp>
      <p:sp>
        <p:nvSpPr>
          <p:cNvPr id="1231969" name="Line 97"/>
          <p:cNvSpPr>
            <a:spLocks noChangeAspect="1" noChangeShapeType="1"/>
          </p:cNvSpPr>
          <p:nvPr/>
        </p:nvSpPr>
        <p:spPr bwMode="auto">
          <a:xfrm flipV="1">
            <a:off x="2520950" y="4317703"/>
            <a:ext cx="0" cy="280987"/>
          </a:xfrm>
          <a:prstGeom prst="line">
            <a:avLst/>
          </a:prstGeom>
          <a:noFill/>
          <a:ln w="28575">
            <a:solidFill>
              <a:schemeClr val="tx1"/>
            </a:solidFill>
            <a:round/>
            <a:headEnd/>
            <a:tailEnd type="none" w="med" len="lg"/>
          </a:ln>
          <a:effectLst/>
        </p:spPr>
        <p:txBody>
          <a:bodyPr/>
          <a:lstStyle/>
          <a:p>
            <a:endParaRPr lang="zh-CN" altLang="en-US"/>
          </a:p>
        </p:txBody>
      </p:sp>
      <p:sp>
        <p:nvSpPr>
          <p:cNvPr id="1231970" name="Line 98"/>
          <p:cNvSpPr>
            <a:spLocks noChangeAspect="1" noChangeShapeType="1"/>
          </p:cNvSpPr>
          <p:nvPr/>
        </p:nvSpPr>
        <p:spPr bwMode="auto">
          <a:xfrm>
            <a:off x="2520950" y="4317703"/>
            <a:ext cx="561975" cy="0"/>
          </a:xfrm>
          <a:prstGeom prst="line">
            <a:avLst/>
          </a:prstGeom>
          <a:noFill/>
          <a:ln w="28575">
            <a:solidFill>
              <a:schemeClr val="tx1"/>
            </a:solidFill>
            <a:round/>
            <a:headEnd/>
            <a:tailEnd type="none" w="med" len="lg"/>
          </a:ln>
          <a:effectLst/>
        </p:spPr>
        <p:txBody>
          <a:bodyPr/>
          <a:lstStyle/>
          <a:p>
            <a:endParaRPr lang="zh-CN" altLang="en-US"/>
          </a:p>
        </p:txBody>
      </p:sp>
      <p:sp>
        <p:nvSpPr>
          <p:cNvPr id="1231971" name="Line 99"/>
          <p:cNvSpPr>
            <a:spLocks noChangeAspect="1" noChangeShapeType="1"/>
          </p:cNvSpPr>
          <p:nvPr/>
        </p:nvSpPr>
        <p:spPr bwMode="auto">
          <a:xfrm flipV="1">
            <a:off x="3082925" y="4317703"/>
            <a:ext cx="0" cy="280987"/>
          </a:xfrm>
          <a:prstGeom prst="line">
            <a:avLst/>
          </a:prstGeom>
          <a:noFill/>
          <a:ln w="28575">
            <a:solidFill>
              <a:schemeClr val="tx1"/>
            </a:solidFill>
            <a:round/>
            <a:headEnd/>
            <a:tailEnd type="none" w="med" len="lg"/>
          </a:ln>
          <a:effectLst/>
        </p:spPr>
        <p:txBody>
          <a:bodyPr/>
          <a:lstStyle/>
          <a:p>
            <a:endParaRPr lang="zh-CN" altLang="en-US"/>
          </a:p>
        </p:txBody>
      </p:sp>
      <p:sp>
        <p:nvSpPr>
          <p:cNvPr id="1231972" name="Line 100"/>
          <p:cNvSpPr>
            <a:spLocks noChangeAspect="1" noChangeShapeType="1"/>
          </p:cNvSpPr>
          <p:nvPr/>
        </p:nvSpPr>
        <p:spPr bwMode="auto">
          <a:xfrm flipV="1">
            <a:off x="4772025" y="4317703"/>
            <a:ext cx="0" cy="280987"/>
          </a:xfrm>
          <a:prstGeom prst="line">
            <a:avLst/>
          </a:prstGeom>
          <a:noFill/>
          <a:ln w="28575">
            <a:solidFill>
              <a:schemeClr val="tx1"/>
            </a:solidFill>
            <a:round/>
            <a:headEnd/>
            <a:tailEnd type="none" w="med" len="lg"/>
          </a:ln>
          <a:effectLst/>
        </p:spPr>
        <p:txBody>
          <a:bodyPr/>
          <a:lstStyle/>
          <a:p>
            <a:endParaRPr lang="zh-CN" altLang="en-US"/>
          </a:p>
        </p:txBody>
      </p:sp>
      <p:sp>
        <p:nvSpPr>
          <p:cNvPr id="1231973" name="Line 101"/>
          <p:cNvSpPr>
            <a:spLocks noChangeAspect="1" noChangeShapeType="1"/>
          </p:cNvSpPr>
          <p:nvPr/>
        </p:nvSpPr>
        <p:spPr bwMode="auto">
          <a:xfrm>
            <a:off x="4772025" y="4317703"/>
            <a:ext cx="561975" cy="0"/>
          </a:xfrm>
          <a:prstGeom prst="line">
            <a:avLst/>
          </a:prstGeom>
          <a:noFill/>
          <a:ln w="28575">
            <a:solidFill>
              <a:schemeClr val="tx1"/>
            </a:solidFill>
            <a:round/>
            <a:headEnd/>
            <a:tailEnd type="none" w="med" len="lg"/>
          </a:ln>
          <a:effectLst/>
        </p:spPr>
        <p:txBody>
          <a:bodyPr/>
          <a:lstStyle/>
          <a:p>
            <a:endParaRPr lang="zh-CN" altLang="en-US"/>
          </a:p>
        </p:txBody>
      </p:sp>
      <p:sp>
        <p:nvSpPr>
          <p:cNvPr id="1231974" name="Line 102"/>
          <p:cNvSpPr>
            <a:spLocks noChangeAspect="1" noChangeShapeType="1"/>
          </p:cNvSpPr>
          <p:nvPr/>
        </p:nvSpPr>
        <p:spPr bwMode="auto">
          <a:xfrm flipV="1">
            <a:off x="5334000" y="4317703"/>
            <a:ext cx="0" cy="280987"/>
          </a:xfrm>
          <a:prstGeom prst="line">
            <a:avLst/>
          </a:prstGeom>
          <a:noFill/>
          <a:ln w="28575">
            <a:solidFill>
              <a:schemeClr val="tx1"/>
            </a:solidFill>
            <a:round/>
            <a:headEnd/>
            <a:tailEnd type="none" w="med" len="lg"/>
          </a:ln>
          <a:effectLst/>
        </p:spPr>
        <p:txBody>
          <a:bodyPr/>
          <a:lstStyle/>
          <a:p>
            <a:endParaRPr lang="zh-CN" altLang="en-US"/>
          </a:p>
        </p:txBody>
      </p:sp>
      <p:sp>
        <p:nvSpPr>
          <p:cNvPr id="1231975" name="Line 103"/>
          <p:cNvSpPr>
            <a:spLocks noChangeAspect="1" noChangeShapeType="1"/>
          </p:cNvSpPr>
          <p:nvPr/>
        </p:nvSpPr>
        <p:spPr bwMode="auto">
          <a:xfrm flipV="1">
            <a:off x="7021513" y="4317703"/>
            <a:ext cx="0" cy="280987"/>
          </a:xfrm>
          <a:prstGeom prst="line">
            <a:avLst/>
          </a:prstGeom>
          <a:noFill/>
          <a:ln w="28575">
            <a:solidFill>
              <a:schemeClr val="tx1"/>
            </a:solidFill>
            <a:round/>
            <a:headEnd/>
            <a:tailEnd type="none" w="med" len="lg"/>
          </a:ln>
          <a:effectLst/>
        </p:spPr>
        <p:txBody>
          <a:bodyPr/>
          <a:lstStyle/>
          <a:p>
            <a:endParaRPr lang="zh-CN" altLang="en-US"/>
          </a:p>
        </p:txBody>
      </p:sp>
      <p:sp>
        <p:nvSpPr>
          <p:cNvPr id="1231976" name="Line 104"/>
          <p:cNvSpPr>
            <a:spLocks noChangeAspect="1" noChangeShapeType="1"/>
          </p:cNvSpPr>
          <p:nvPr/>
        </p:nvSpPr>
        <p:spPr bwMode="auto">
          <a:xfrm>
            <a:off x="7021513" y="4317703"/>
            <a:ext cx="563562" cy="0"/>
          </a:xfrm>
          <a:prstGeom prst="line">
            <a:avLst/>
          </a:prstGeom>
          <a:noFill/>
          <a:ln w="28575">
            <a:solidFill>
              <a:schemeClr val="tx1"/>
            </a:solidFill>
            <a:round/>
            <a:headEnd/>
            <a:tailEnd type="none" w="med" len="lg"/>
          </a:ln>
          <a:effectLst/>
        </p:spPr>
        <p:txBody>
          <a:bodyPr/>
          <a:lstStyle/>
          <a:p>
            <a:endParaRPr lang="zh-CN" altLang="en-US"/>
          </a:p>
        </p:txBody>
      </p:sp>
      <p:sp>
        <p:nvSpPr>
          <p:cNvPr id="1231977" name="Line 105"/>
          <p:cNvSpPr>
            <a:spLocks noChangeAspect="1" noChangeShapeType="1"/>
          </p:cNvSpPr>
          <p:nvPr/>
        </p:nvSpPr>
        <p:spPr bwMode="auto">
          <a:xfrm flipV="1">
            <a:off x="7585075" y="4317703"/>
            <a:ext cx="0" cy="280987"/>
          </a:xfrm>
          <a:prstGeom prst="line">
            <a:avLst/>
          </a:prstGeom>
          <a:noFill/>
          <a:ln w="28575">
            <a:solidFill>
              <a:schemeClr val="tx1"/>
            </a:solidFill>
            <a:round/>
            <a:headEnd/>
            <a:tailEnd type="none" w="med" len="lg"/>
          </a:ln>
          <a:effectLst/>
        </p:spPr>
        <p:txBody>
          <a:bodyPr/>
          <a:lstStyle/>
          <a:p>
            <a:endParaRPr lang="zh-CN" altLang="en-US"/>
          </a:p>
        </p:txBody>
      </p:sp>
      <p:sp>
        <p:nvSpPr>
          <p:cNvPr id="1231978" name="Line 106"/>
          <p:cNvSpPr>
            <a:spLocks noChangeAspect="1" noChangeShapeType="1"/>
          </p:cNvSpPr>
          <p:nvPr/>
        </p:nvSpPr>
        <p:spPr bwMode="auto">
          <a:xfrm>
            <a:off x="3082925" y="4598690"/>
            <a:ext cx="1689100" cy="0"/>
          </a:xfrm>
          <a:prstGeom prst="line">
            <a:avLst/>
          </a:prstGeom>
          <a:noFill/>
          <a:ln w="28575">
            <a:solidFill>
              <a:schemeClr val="tx1"/>
            </a:solidFill>
            <a:round/>
            <a:headEnd/>
            <a:tailEnd type="none" w="med" len="lg"/>
          </a:ln>
          <a:effectLst/>
        </p:spPr>
        <p:txBody>
          <a:bodyPr/>
          <a:lstStyle/>
          <a:p>
            <a:endParaRPr lang="zh-CN" altLang="en-US"/>
          </a:p>
        </p:txBody>
      </p:sp>
      <p:sp>
        <p:nvSpPr>
          <p:cNvPr id="1231979" name="Line 107"/>
          <p:cNvSpPr>
            <a:spLocks noChangeAspect="1" noChangeShapeType="1"/>
          </p:cNvSpPr>
          <p:nvPr/>
        </p:nvSpPr>
        <p:spPr bwMode="auto">
          <a:xfrm>
            <a:off x="5334000" y="4598690"/>
            <a:ext cx="1687513" cy="0"/>
          </a:xfrm>
          <a:prstGeom prst="line">
            <a:avLst/>
          </a:prstGeom>
          <a:noFill/>
          <a:ln w="28575">
            <a:solidFill>
              <a:schemeClr val="tx1"/>
            </a:solidFill>
            <a:round/>
            <a:headEnd/>
            <a:tailEnd type="none" w="med" len="lg"/>
          </a:ln>
          <a:effectLst/>
        </p:spPr>
        <p:txBody>
          <a:bodyPr/>
          <a:lstStyle/>
          <a:p>
            <a:endParaRPr lang="zh-CN" altLang="en-US"/>
          </a:p>
        </p:txBody>
      </p:sp>
      <p:sp>
        <p:nvSpPr>
          <p:cNvPr id="1231980" name="Line 108"/>
          <p:cNvSpPr>
            <a:spLocks noChangeAspect="1" noChangeShapeType="1"/>
          </p:cNvSpPr>
          <p:nvPr/>
        </p:nvSpPr>
        <p:spPr bwMode="auto">
          <a:xfrm flipV="1">
            <a:off x="1957388" y="3790653"/>
            <a:ext cx="0" cy="280987"/>
          </a:xfrm>
          <a:prstGeom prst="line">
            <a:avLst/>
          </a:prstGeom>
          <a:noFill/>
          <a:ln w="28575">
            <a:solidFill>
              <a:schemeClr val="tx1"/>
            </a:solidFill>
            <a:round/>
            <a:headEnd/>
            <a:tailEnd type="none" w="med" len="lg"/>
          </a:ln>
          <a:effectLst/>
        </p:spPr>
        <p:txBody>
          <a:bodyPr/>
          <a:lstStyle/>
          <a:p>
            <a:endParaRPr lang="zh-CN" altLang="en-US"/>
          </a:p>
        </p:txBody>
      </p:sp>
      <p:sp>
        <p:nvSpPr>
          <p:cNvPr id="1231981" name="Line 109"/>
          <p:cNvSpPr>
            <a:spLocks noChangeAspect="1" noChangeShapeType="1"/>
          </p:cNvSpPr>
          <p:nvPr/>
        </p:nvSpPr>
        <p:spPr bwMode="auto">
          <a:xfrm>
            <a:off x="1957388" y="3790653"/>
            <a:ext cx="563562" cy="0"/>
          </a:xfrm>
          <a:prstGeom prst="line">
            <a:avLst/>
          </a:prstGeom>
          <a:noFill/>
          <a:ln w="28575">
            <a:solidFill>
              <a:schemeClr val="tx1"/>
            </a:solidFill>
            <a:round/>
            <a:headEnd/>
            <a:tailEnd type="none" w="med" len="lg"/>
          </a:ln>
          <a:effectLst/>
        </p:spPr>
        <p:txBody>
          <a:bodyPr/>
          <a:lstStyle/>
          <a:p>
            <a:endParaRPr lang="zh-CN" altLang="en-US"/>
          </a:p>
        </p:txBody>
      </p:sp>
      <p:sp>
        <p:nvSpPr>
          <p:cNvPr id="1231982" name="Line 110"/>
          <p:cNvSpPr>
            <a:spLocks noChangeAspect="1" noChangeShapeType="1"/>
          </p:cNvSpPr>
          <p:nvPr/>
        </p:nvSpPr>
        <p:spPr bwMode="auto">
          <a:xfrm flipV="1">
            <a:off x="2520950" y="3790653"/>
            <a:ext cx="0" cy="280987"/>
          </a:xfrm>
          <a:prstGeom prst="line">
            <a:avLst/>
          </a:prstGeom>
          <a:noFill/>
          <a:ln w="28575">
            <a:solidFill>
              <a:schemeClr val="tx1"/>
            </a:solidFill>
            <a:round/>
            <a:headEnd/>
            <a:tailEnd type="none" w="med" len="lg"/>
          </a:ln>
          <a:effectLst/>
        </p:spPr>
        <p:txBody>
          <a:bodyPr/>
          <a:lstStyle/>
          <a:p>
            <a:endParaRPr lang="zh-CN" altLang="en-US"/>
          </a:p>
        </p:txBody>
      </p:sp>
      <p:sp>
        <p:nvSpPr>
          <p:cNvPr id="1231983" name="Line 111"/>
          <p:cNvSpPr>
            <a:spLocks noChangeAspect="1" noChangeShapeType="1"/>
          </p:cNvSpPr>
          <p:nvPr/>
        </p:nvSpPr>
        <p:spPr bwMode="auto">
          <a:xfrm flipV="1">
            <a:off x="4208463" y="3790653"/>
            <a:ext cx="0" cy="280987"/>
          </a:xfrm>
          <a:prstGeom prst="line">
            <a:avLst/>
          </a:prstGeom>
          <a:noFill/>
          <a:ln w="28575">
            <a:solidFill>
              <a:schemeClr val="tx1"/>
            </a:solidFill>
            <a:round/>
            <a:headEnd/>
            <a:tailEnd type="none" w="med" len="lg"/>
          </a:ln>
          <a:effectLst/>
        </p:spPr>
        <p:txBody>
          <a:bodyPr/>
          <a:lstStyle/>
          <a:p>
            <a:endParaRPr lang="zh-CN" altLang="en-US"/>
          </a:p>
        </p:txBody>
      </p:sp>
      <p:sp>
        <p:nvSpPr>
          <p:cNvPr id="1231984" name="Line 112"/>
          <p:cNvSpPr>
            <a:spLocks noChangeAspect="1" noChangeShapeType="1"/>
          </p:cNvSpPr>
          <p:nvPr/>
        </p:nvSpPr>
        <p:spPr bwMode="auto">
          <a:xfrm>
            <a:off x="4208463" y="3790653"/>
            <a:ext cx="563562" cy="0"/>
          </a:xfrm>
          <a:prstGeom prst="line">
            <a:avLst/>
          </a:prstGeom>
          <a:noFill/>
          <a:ln w="28575">
            <a:solidFill>
              <a:schemeClr val="tx1"/>
            </a:solidFill>
            <a:round/>
            <a:headEnd/>
            <a:tailEnd type="none" w="med" len="lg"/>
          </a:ln>
          <a:effectLst/>
        </p:spPr>
        <p:txBody>
          <a:bodyPr/>
          <a:lstStyle/>
          <a:p>
            <a:endParaRPr lang="zh-CN" altLang="en-US"/>
          </a:p>
        </p:txBody>
      </p:sp>
      <p:sp>
        <p:nvSpPr>
          <p:cNvPr id="1231985" name="Line 113"/>
          <p:cNvSpPr>
            <a:spLocks noChangeAspect="1" noChangeShapeType="1"/>
          </p:cNvSpPr>
          <p:nvPr/>
        </p:nvSpPr>
        <p:spPr bwMode="auto">
          <a:xfrm flipV="1">
            <a:off x="4772025" y="3790653"/>
            <a:ext cx="0" cy="280987"/>
          </a:xfrm>
          <a:prstGeom prst="line">
            <a:avLst/>
          </a:prstGeom>
          <a:noFill/>
          <a:ln w="28575">
            <a:solidFill>
              <a:schemeClr val="tx1"/>
            </a:solidFill>
            <a:round/>
            <a:headEnd/>
            <a:tailEnd type="none" w="med" len="lg"/>
          </a:ln>
          <a:effectLst/>
        </p:spPr>
        <p:txBody>
          <a:bodyPr/>
          <a:lstStyle/>
          <a:p>
            <a:endParaRPr lang="zh-CN" altLang="en-US"/>
          </a:p>
        </p:txBody>
      </p:sp>
      <p:sp>
        <p:nvSpPr>
          <p:cNvPr id="1231986" name="Line 114"/>
          <p:cNvSpPr>
            <a:spLocks noChangeAspect="1" noChangeShapeType="1"/>
          </p:cNvSpPr>
          <p:nvPr/>
        </p:nvSpPr>
        <p:spPr bwMode="auto">
          <a:xfrm flipV="1">
            <a:off x="6459538" y="3790653"/>
            <a:ext cx="0" cy="280987"/>
          </a:xfrm>
          <a:prstGeom prst="line">
            <a:avLst/>
          </a:prstGeom>
          <a:noFill/>
          <a:ln w="28575">
            <a:solidFill>
              <a:schemeClr val="tx1"/>
            </a:solidFill>
            <a:round/>
            <a:headEnd/>
            <a:tailEnd type="none" w="med" len="lg"/>
          </a:ln>
          <a:effectLst/>
        </p:spPr>
        <p:txBody>
          <a:bodyPr/>
          <a:lstStyle/>
          <a:p>
            <a:endParaRPr lang="zh-CN" altLang="en-US"/>
          </a:p>
        </p:txBody>
      </p:sp>
      <p:sp>
        <p:nvSpPr>
          <p:cNvPr id="1231987" name="Line 115"/>
          <p:cNvSpPr>
            <a:spLocks noChangeAspect="1" noChangeShapeType="1"/>
          </p:cNvSpPr>
          <p:nvPr/>
        </p:nvSpPr>
        <p:spPr bwMode="auto">
          <a:xfrm>
            <a:off x="6459538" y="3790653"/>
            <a:ext cx="561975" cy="0"/>
          </a:xfrm>
          <a:prstGeom prst="line">
            <a:avLst/>
          </a:prstGeom>
          <a:noFill/>
          <a:ln w="28575">
            <a:solidFill>
              <a:schemeClr val="tx1"/>
            </a:solidFill>
            <a:round/>
            <a:headEnd/>
            <a:tailEnd type="none" w="med" len="lg"/>
          </a:ln>
          <a:effectLst/>
        </p:spPr>
        <p:txBody>
          <a:bodyPr/>
          <a:lstStyle/>
          <a:p>
            <a:endParaRPr lang="zh-CN" altLang="en-US"/>
          </a:p>
        </p:txBody>
      </p:sp>
      <p:sp>
        <p:nvSpPr>
          <p:cNvPr id="1231988" name="Line 116"/>
          <p:cNvSpPr>
            <a:spLocks noChangeAspect="1" noChangeShapeType="1"/>
          </p:cNvSpPr>
          <p:nvPr/>
        </p:nvSpPr>
        <p:spPr bwMode="auto">
          <a:xfrm flipV="1">
            <a:off x="7021513" y="3790653"/>
            <a:ext cx="0" cy="280987"/>
          </a:xfrm>
          <a:prstGeom prst="line">
            <a:avLst/>
          </a:prstGeom>
          <a:noFill/>
          <a:ln w="28575">
            <a:solidFill>
              <a:schemeClr val="tx1"/>
            </a:solidFill>
            <a:round/>
            <a:headEnd/>
            <a:tailEnd type="none" w="med" len="lg"/>
          </a:ln>
          <a:effectLst/>
        </p:spPr>
        <p:txBody>
          <a:bodyPr/>
          <a:lstStyle/>
          <a:p>
            <a:endParaRPr lang="zh-CN" altLang="en-US"/>
          </a:p>
        </p:txBody>
      </p:sp>
      <p:sp>
        <p:nvSpPr>
          <p:cNvPr id="1231989" name="Line 117"/>
          <p:cNvSpPr>
            <a:spLocks noChangeAspect="1" noChangeShapeType="1"/>
          </p:cNvSpPr>
          <p:nvPr/>
        </p:nvSpPr>
        <p:spPr bwMode="auto">
          <a:xfrm>
            <a:off x="2520950" y="4071640"/>
            <a:ext cx="1687513" cy="0"/>
          </a:xfrm>
          <a:prstGeom prst="line">
            <a:avLst/>
          </a:prstGeom>
          <a:noFill/>
          <a:ln w="28575">
            <a:solidFill>
              <a:schemeClr val="tx1"/>
            </a:solidFill>
            <a:round/>
            <a:headEnd/>
            <a:tailEnd type="none" w="med" len="lg"/>
          </a:ln>
          <a:effectLst/>
        </p:spPr>
        <p:txBody>
          <a:bodyPr/>
          <a:lstStyle/>
          <a:p>
            <a:endParaRPr lang="zh-CN" altLang="en-US"/>
          </a:p>
        </p:txBody>
      </p:sp>
      <p:sp>
        <p:nvSpPr>
          <p:cNvPr id="1231990" name="Line 118"/>
          <p:cNvSpPr>
            <a:spLocks noChangeAspect="1" noChangeShapeType="1"/>
          </p:cNvSpPr>
          <p:nvPr/>
        </p:nvSpPr>
        <p:spPr bwMode="auto">
          <a:xfrm>
            <a:off x="4772025" y="4071640"/>
            <a:ext cx="1687513" cy="0"/>
          </a:xfrm>
          <a:prstGeom prst="line">
            <a:avLst/>
          </a:prstGeom>
          <a:noFill/>
          <a:ln w="28575">
            <a:solidFill>
              <a:schemeClr val="tx1"/>
            </a:solidFill>
            <a:round/>
            <a:headEnd/>
            <a:tailEnd type="none" w="med" len="lg"/>
          </a:ln>
          <a:effectLst/>
        </p:spPr>
        <p:txBody>
          <a:bodyPr/>
          <a:lstStyle/>
          <a:p>
            <a:endParaRPr lang="zh-CN" altLang="en-US"/>
          </a:p>
        </p:txBody>
      </p:sp>
      <p:sp>
        <p:nvSpPr>
          <p:cNvPr id="1231991" name="Line 119"/>
          <p:cNvSpPr>
            <a:spLocks noChangeAspect="1" noChangeShapeType="1"/>
          </p:cNvSpPr>
          <p:nvPr/>
        </p:nvSpPr>
        <p:spPr bwMode="auto">
          <a:xfrm flipV="1">
            <a:off x="1957388" y="2101553"/>
            <a:ext cx="0" cy="280987"/>
          </a:xfrm>
          <a:prstGeom prst="line">
            <a:avLst/>
          </a:prstGeom>
          <a:noFill/>
          <a:ln w="28575">
            <a:solidFill>
              <a:schemeClr val="tx1"/>
            </a:solidFill>
            <a:round/>
            <a:headEnd/>
            <a:tailEnd type="none" w="med" len="lg"/>
          </a:ln>
          <a:effectLst/>
        </p:spPr>
        <p:txBody>
          <a:bodyPr/>
          <a:lstStyle/>
          <a:p>
            <a:endParaRPr lang="zh-CN" altLang="en-US"/>
          </a:p>
        </p:txBody>
      </p:sp>
      <p:sp>
        <p:nvSpPr>
          <p:cNvPr id="1231992" name="Line 120"/>
          <p:cNvSpPr>
            <a:spLocks noChangeAspect="1" noChangeShapeType="1"/>
          </p:cNvSpPr>
          <p:nvPr/>
        </p:nvSpPr>
        <p:spPr bwMode="auto">
          <a:xfrm>
            <a:off x="1957388" y="2100169"/>
            <a:ext cx="2251075" cy="0"/>
          </a:xfrm>
          <a:prstGeom prst="line">
            <a:avLst/>
          </a:prstGeom>
          <a:noFill/>
          <a:ln w="28575">
            <a:solidFill>
              <a:schemeClr val="tx1"/>
            </a:solidFill>
            <a:round/>
            <a:headEnd/>
            <a:tailEnd type="none" w="med" len="lg"/>
          </a:ln>
          <a:effectLst/>
        </p:spPr>
        <p:txBody>
          <a:bodyPr/>
          <a:lstStyle/>
          <a:p>
            <a:endParaRPr lang="zh-CN" altLang="en-US"/>
          </a:p>
        </p:txBody>
      </p:sp>
      <p:sp>
        <p:nvSpPr>
          <p:cNvPr id="1231993" name="Line 121"/>
          <p:cNvSpPr>
            <a:spLocks noChangeAspect="1" noChangeShapeType="1"/>
          </p:cNvSpPr>
          <p:nvPr/>
        </p:nvSpPr>
        <p:spPr bwMode="auto">
          <a:xfrm flipV="1">
            <a:off x="4208463" y="2101553"/>
            <a:ext cx="0" cy="280987"/>
          </a:xfrm>
          <a:prstGeom prst="line">
            <a:avLst/>
          </a:prstGeom>
          <a:noFill/>
          <a:ln w="28575">
            <a:solidFill>
              <a:schemeClr val="tx1"/>
            </a:solidFill>
            <a:round/>
            <a:headEnd/>
            <a:tailEnd type="none" w="med" len="lg"/>
          </a:ln>
          <a:effectLst/>
        </p:spPr>
        <p:txBody>
          <a:bodyPr/>
          <a:lstStyle/>
          <a:p>
            <a:endParaRPr lang="zh-CN" altLang="en-US"/>
          </a:p>
        </p:txBody>
      </p:sp>
      <p:sp>
        <p:nvSpPr>
          <p:cNvPr id="1231994" name="Line 122"/>
          <p:cNvSpPr>
            <a:spLocks noChangeAspect="1" noChangeShapeType="1"/>
          </p:cNvSpPr>
          <p:nvPr/>
        </p:nvSpPr>
        <p:spPr bwMode="auto">
          <a:xfrm flipV="1">
            <a:off x="4208463" y="2669878"/>
            <a:ext cx="0" cy="280987"/>
          </a:xfrm>
          <a:prstGeom prst="line">
            <a:avLst/>
          </a:prstGeom>
          <a:noFill/>
          <a:ln w="28575">
            <a:solidFill>
              <a:schemeClr val="tx1"/>
            </a:solidFill>
            <a:round/>
            <a:headEnd/>
            <a:tailEnd type="none" w="med" len="lg"/>
          </a:ln>
          <a:effectLst/>
        </p:spPr>
        <p:txBody>
          <a:bodyPr/>
          <a:lstStyle/>
          <a:p>
            <a:endParaRPr lang="zh-CN" altLang="en-US"/>
          </a:p>
        </p:txBody>
      </p:sp>
      <p:sp>
        <p:nvSpPr>
          <p:cNvPr id="1231995" name="Line 123"/>
          <p:cNvSpPr>
            <a:spLocks noChangeAspect="1" noChangeShapeType="1"/>
          </p:cNvSpPr>
          <p:nvPr/>
        </p:nvSpPr>
        <p:spPr bwMode="auto">
          <a:xfrm>
            <a:off x="4208463" y="2669878"/>
            <a:ext cx="2251075" cy="0"/>
          </a:xfrm>
          <a:prstGeom prst="line">
            <a:avLst/>
          </a:prstGeom>
          <a:noFill/>
          <a:ln w="28575">
            <a:solidFill>
              <a:schemeClr val="tx1"/>
            </a:solidFill>
            <a:round/>
            <a:headEnd/>
            <a:tailEnd type="none" w="med" len="lg"/>
          </a:ln>
          <a:effectLst/>
        </p:spPr>
        <p:txBody>
          <a:bodyPr/>
          <a:lstStyle/>
          <a:p>
            <a:endParaRPr lang="zh-CN" altLang="en-US"/>
          </a:p>
        </p:txBody>
      </p:sp>
      <p:sp>
        <p:nvSpPr>
          <p:cNvPr id="1231996" name="Line 124"/>
          <p:cNvSpPr>
            <a:spLocks noChangeAspect="1" noChangeShapeType="1"/>
          </p:cNvSpPr>
          <p:nvPr/>
        </p:nvSpPr>
        <p:spPr bwMode="auto">
          <a:xfrm flipV="1">
            <a:off x="6459538" y="2669878"/>
            <a:ext cx="0" cy="280987"/>
          </a:xfrm>
          <a:prstGeom prst="line">
            <a:avLst/>
          </a:prstGeom>
          <a:noFill/>
          <a:ln w="28575">
            <a:solidFill>
              <a:schemeClr val="tx1"/>
            </a:solidFill>
            <a:round/>
            <a:headEnd/>
            <a:tailEnd type="none" w="med" len="lg"/>
          </a:ln>
          <a:effectLst/>
        </p:spPr>
        <p:txBody>
          <a:bodyPr/>
          <a:lstStyle/>
          <a:p>
            <a:endParaRPr lang="zh-CN" altLang="en-US"/>
          </a:p>
        </p:txBody>
      </p:sp>
      <p:sp>
        <p:nvSpPr>
          <p:cNvPr id="1231997" name="Line 125"/>
          <p:cNvSpPr>
            <a:spLocks noChangeAspect="1" noChangeShapeType="1"/>
          </p:cNvSpPr>
          <p:nvPr/>
        </p:nvSpPr>
        <p:spPr bwMode="auto">
          <a:xfrm flipV="1">
            <a:off x="6459538" y="3238203"/>
            <a:ext cx="0" cy="280987"/>
          </a:xfrm>
          <a:prstGeom prst="line">
            <a:avLst/>
          </a:prstGeom>
          <a:noFill/>
          <a:ln w="28575">
            <a:solidFill>
              <a:schemeClr val="tx1"/>
            </a:solidFill>
            <a:round/>
            <a:headEnd/>
            <a:tailEnd type="none" w="med" len="lg"/>
          </a:ln>
          <a:effectLst/>
        </p:spPr>
        <p:txBody>
          <a:bodyPr/>
          <a:lstStyle/>
          <a:p>
            <a:endParaRPr lang="zh-CN" altLang="en-US"/>
          </a:p>
        </p:txBody>
      </p:sp>
      <p:sp>
        <p:nvSpPr>
          <p:cNvPr id="1231998" name="Line 126"/>
          <p:cNvSpPr>
            <a:spLocks noChangeAspect="1" noChangeShapeType="1"/>
          </p:cNvSpPr>
          <p:nvPr/>
        </p:nvSpPr>
        <p:spPr bwMode="auto">
          <a:xfrm>
            <a:off x="6459538" y="3238203"/>
            <a:ext cx="2251075" cy="0"/>
          </a:xfrm>
          <a:prstGeom prst="line">
            <a:avLst/>
          </a:prstGeom>
          <a:noFill/>
          <a:ln w="28575">
            <a:solidFill>
              <a:schemeClr val="tx1"/>
            </a:solidFill>
            <a:round/>
            <a:headEnd/>
            <a:tailEnd type="none" w="med" len="lg"/>
          </a:ln>
          <a:effectLst/>
        </p:spPr>
        <p:txBody>
          <a:bodyPr/>
          <a:lstStyle/>
          <a:p>
            <a:endParaRPr lang="zh-CN" altLang="en-US"/>
          </a:p>
        </p:txBody>
      </p:sp>
      <p:sp>
        <p:nvSpPr>
          <p:cNvPr id="1231999" name="Line 127"/>
          <p:cNvSpPr>
            <a:spLocks noChangeAspect="1" noChangeShapeType="1"/>
          </p:cNvSpPr>
          <p:nvPr/>
        </p:nvSpPr>
        <p:spPr bwMode="auto">
          <a:xfrm flipV="1">
            <a:off x="8710613" y="3238203"/>
            <a:ext cx="0" cy="280987"/>
          </a:xfrm>
          <a:prstGeom prst="line">
            <a:avLst/>
          </a:prstGeom>
          <a:noFill/>
          <a:ln w="28575">
            <a:solidFill>
              <a:schemeClr val="tx1"/>
            </a:solidFill>
            <a:round/>
            <a:headEnd/>
            <a:tailEnd type="none" w="med" len="lg"/>
          </a:ln>
          <a:effectLst/>
        </p:spPr>
        <p:txBody>
          <a:bodyPr/>
          <a:lstStyle/>
          <a:p>
            <a:endParaRPr lang="zh-CN" altLang="en-US"/>
          </a:p>
        </p:txBody>
      </p:sp>
      <p:sp>
        <p:nvSpPr>
          <p:cNvPr id="1232000" name="Line 128"/>
          <p:cNvSpPr>
            <a:spLocks noChangeAspect="1" noChangeShapeType="1"/>
          </p:cNvSpPr>
          <p:nvPr/>
        </p:nvSpPr>
        <p:spPr bwMode="auto">
          <a:xfrm flipH="1">
            <a:off x="1676400" y="3519190"/>
            <a:ext cx="4783138" cy="0"/>
          </a:xfrm>
          <a:prstGeom prst="line">
            <a:avLst/>
          </a:prstGeom>
          <a:noFill/>
          <a:ln w="28575">
            <a:solidFill>
              <a:schemeClr val="tx1"/>
            </a:solidFill>
            <a:round/>
            <a:headEnd/>
            <a:tailEnd type="none" w="med" len="lg"/>
          </a:ln>
          <a:effectLst/>
        </p:spPr>
        <p:txBody>
          <a:bodyPr/>
          <a:lstStyle/>
          <a:p>
            <a:endParaRPr lang="zh-CN" altLang="en-US"/>
          </a:p>
        </p:txBody>
      </p:sp>
      <p:sp>
        <p:nvSpPr>
          <p:cNvPr id="1232001" name="Line 129"/>
          <p:cNvSpPr>
            <a:spLocks noChangeAspect="1" noChangeShapeType="1"/>
          </p:cNvSpPr>
          <p:nvPr/>
        </p:nvSpPr>
        <p:spPr bwMode="auto">
          <a:xfrm flipH="1">
            <a:off x="1676400" y="2950865"/>
            <a:ext cx="2532063" cy="0"/>
          </a:xfrm>
          <a:prstGeom prst="line">
            <a:avLst/>
          </a:prstGeom>
          <a:noFill/>
          <a:ln w="28575">
            <a:solidFill>
              <a:schemeClr val="tx1"/>
            </a:solidFill>
            <a:round/>
            <a:headEnd/>
            <a:tailEnd type="none" w="med" len="lg"/>
          </a:ln>
          <a:effectLst/>
        </p:spPr>
        <p:txBody>
          <a:bodyPr/>
          <a:lstStyle/>
          <a:p>
            <a:endParaRPr lang="zh-CN" altLang="en-US"/>
          </a:p>
        </p:txBody>
      </p:sp>
      <p:sp>
        <p:nvSpPr>
          <p:cNvPr id="1232002" name="Line 130"/>
          <p:cNvSpPr>
            <a:spLocks noChangeAspect="1" noChangeShapeType="1"/>
          </p:cNvSpPr>
          <p:nvPr/>
        </p:nvSpPr>
        <p:spPr bwMode="auto">
          <a:xfrm flipH="1">
            <a:off x="1676400" y="5143203"/>
            <a:ext cx="1406525" cy="0"/>
          </a:xfrm>
          <a:prstGeom prst="line">
            <a:avLst/>
          </a:prstGeom>
          <a:noFill/>
          <a:ln w="28575">
            <a:solidFill>
              <a:schemeClr val="tx1"/>
            </a:solidFill>
            <a:round/>
            <a:headEnd/>
            <a:tailEnd type="none" w="med" len="lg"/>
          </a:ln>
          <a:effectLst/>
        </p:spPr>
        <p:txBody>
          <a:bodyPr/>
          <a:lstStyle/>
          <a:p>
            <a:endParaRPr lang="zh-CN" altLang="en-US"/>
          </a:p>
        </p:txBody>
      </p:sp>
      <p:sp>
        <p:nvSpPr>
          <p:cNvPr id="1232003" name="Line 131"/>
          <p:cNvSpPr>
            <a:spLocks noChangeAspect="1" noChangeShapeType="1"/>
          </p:cNvSpPr>
          <p:nvPr/>
        </p:nvSpPr>
        <p:spPr bwMode="auto">
          <a:xfrm flipH="1">
            <a:off x="1676400" y="4598690"/>
            <a:ext cx="844550" cy="0"/>
          </a:xfrm>
          <a:prstGeom prst="line">
            <a:avLst/>
          </a:prstGeom>
          <a:noFill/>
          <a:ln w="28575">
            <a:solidFill>
              <a:schemeClr val="tx1"/>
            </a:solidFill>
            <a:round/>
            <a:headEnd/>
            <a:tailEnd type="none" w="med" len="lg"/>
          </a:ln>
          <a:effectLst/>
        </p:spPr>
        <p:txBody>
          <a:bodyPr/>
          <a:lstStyle/>
          <a:p>
            <a:endParaRPr lang="zh-CN" altLang="en-US"/>
          </a:p>
        </p:txBody>
      </p:sp>
      <p:sp>
        <p:nvSpPr>
          <p:cNvPr id="1232004" name="Line 132"/>
          <p:cNvSpPr>
            <a:spLocks noChangeAspect="1" noChangeShapeType="1"/>
          </p:cNvSpPr>
          <p:nvPr/>
        </p:nvSpPr>
        <p:spPr bwMode="auto">
          <a:xfrm flipH="1">
            <a:off x="1676400" y="4071640"/>
            <a:ext cx="280988" cy="0"/>
          </a:xfrm>
          <a:prstGeom prst="line">
            <a:avLst/>
          </a:prstGeom>
          <a:noFill/>
          <a:ln w="28575">
            <a:solidFill>
              <a:schemeClr val="tx1"/>
            </a:solidFill>
            <a:round/>
            <a:headEnd/>
            <a:tailEnd type="none" w="med" len="lg"/>
          </a:ln>
          <a:effectLst/>
        </p:spPr>
        <p:txBody>
          <a:bodyPr/>
          <a:lstStyle/>
          <a:p>
            <a:endParaRPr lang="zh-CN" altLang="en-US"/>
          </a:p>
        </p:txBody>
      </p:sp>
      <p:sp>
        <p:nvSpPr>
          <p:cNvPr id="1232005" name="Line 133"/>
          <p:cNvSpPr>
            <a:spLocks noChangeAspect="1" noChangeShapeType="1"/>
          </p:cNvSpPr>
          <p:nvPr/>
        </p:nvSpPr>
        <p:spPr bwMode="auto">
          <a:xfrm flipH="1" flipV="1">
            <a:off x="1676400" y="2382540"/>
            <a:ext cx="280988" cy="0"/>
          </a:xfrm>
          <a:prstGeom prst="line">
            <a:avLst/>
          </a:prstGeom>
          <a:noFill/>
          <a:ln w="28575">
            <a:solidFill>
              <a:schemeClr val="tx1"/>
            </a:solidFill>
            <a:round/>
            <a:headEnd/>
            <a:tailEnd type="none" w="med" len="lg"/>
          </a:ln>
          <a:effectLst/>
        </p:spPr>
        <p:txBody>
          <a:bodyPr/>
          <a:lstStyle/>
          <a:p>
            <a:endParaRPr lang="zh-CN" altLang="en-US"/>
          </a:p>
        </p:txBody>
      </p:sp>
      <p:sp>
        <p:nvSpPr>
          <p:cNvPr id="1232006" name="Line 134"/>
          <p:cNvSpPr>
            <a:spLocks noChangeAspect="1" noChangeShapeType="1"/>
          </p:cNvSpPr>
          <p:nvPr/>
        </p:nvSpPr>
        <p:spPr bwMode="auto">
          <a:xfrm>
            <a:off x="8147050" y="5143203"/>
            <a:ext cx="844550" cy="0"/>
          </a:xfrm>
          <a:prstGeom prst="line">
            <a:avLst/>
          </a:prstGeom>
          <a:noFill/>
          <a:ln w="28575">
            <a:solidFill>
              <a:schemeClr val="tx1"/>
            </a:solidFill>
            <a:round/>
            <a:headEnd/>
            <a:tailEnd type="none" w="med" len="lg"/>
          </a:ln>
          <a:effectLst/>
        </p:spPr>
        <p:txBody>
          <a:bodyPr/>
          <a:lstStyle/>
          <a:p>
            <a:endParaRPr lang="zh-CN" altLang="en-US"/>
          </a:p>
        </p:txBody>
      </p:sp>
      <p:sp>
        <p:nvSpPr>
          <p:cNvPr id="1232007" name="Line 135"/>
          <p:cNvSpPr>
            <a:spLocks noChangeAspect="1" noChangeShapeType="1"/>
          </p:cNvSpPr>
          <p:nvPr/>
        </p:nvSpPr>
        <p:spPr bwMode="auto">
          <a:xfrm>
            <a:off x="7585075" y="4598690"/>
            <a:ext cx="1406525" cy="0"/>
          </a:xfrm>
          <a:prstGeom prst="line">
            <a:avLst/>
          </a:prstGeom>
          <a:noFill/>
          <a:ln w="28575">
            <a:solidFill>
              <a:schemeClr val="tx1"/>
            </a:solidFill>
            <a:round/>
            <a:headEnd/>
            <a:tailEnd type="none" w="med" len="lg"/>
          </a:ln>
          <a:effectLst/>
        </p:spPr>
        <p:txBody>
          <a:bodyPr/>
          <a:lstStyle/>
          <a:p>
            <a:endParaRPr lang="zh-CN" altLang="en-US"/>
          </a:p>
        </p:txBody>
      </p:sp>
      <p:sp>
        <p:nvSpPr>
          <p:cNvPr id="1232008" name="Line 136"/>
          <p:cNvSpPr>
            <a:spLocks noChangeAspect="1" noChangeShapeType="1"/>
          </p:cNvSpPr>
          <p:nvPr/>
        </p:nvSpPr>
        <p:spPr bwMode="auto">
          <a:xfrm>
            <a:off x="7021513" y="4071640"/>
            <a:ext cx="1970087" cy="0"/>
          </a:xfrm>
          <a:prstGeom prst="line">
            <a:avLst/>
          </a:prstGeom>
          <a:noFill/>
          <a:ln w="28575">
            <a:solidFill>
              <a:schemeClr val="tx1"/>
            </a:solidFill>
            <a:round/>
            <a:headEnd/>
            <a:tailEnd type="none" w="med" len="lg"/>
          </a:ln>
          <a:effectLst/>
        </p:spPr>
        <p:txBody>
          <a:bodyPr/>
          <a:lstStyle/>
          <a:p>
            <a:endParaRPr lang="zh-CN" altLang="en-US"/>
          </a:p>
        </p:txBody>
      </p:sp>
      <p:sp>
        <p:nvSpPr>
          <p:cNvPr id="1232009" name="Line 137"/>
          <p:cNvSpPr>
            <a:spLocks noChangeAspect="1" noChangeShapeType="1"/>
          </p:cNvSpPr>
          <p:nvPr/>
        </p:nvSpPr>
        <p:spPr bwMode="auto">
          <a:xfrm>
            <a:off x="4208463" y="2382540"/>
            <a:ext cx="4783137" cy="0"/>
          </a:xfrm>
          <a:prstGeom prst="line">
            <a:avLst/>
          </a:prstGeom>
          <a:noFill/>
          <a:ln w="28575">
            <a:solidFill>
              <a:schemeClr val="tx1"/>
            </a:solidFill>
            <a:round/>
            <a:headEnd/>
            <a:tailEnd type="none" w="med" len="lg"/>
          </a:ln>
          <a:effectLst/>
        </p:spPr>
        <p:txBody>
          <a:bodyPr/>
          <a:lstStyle/>
          <a:p>
            <a:endParaRPr lang="zh-CN" altLang="en-US"/>
          </a:p>
        </p:txBody>
      </p:sp>
      <p:sp>
        <p:nvSpPr>
          <p:cNvPr id="1232010" name="Line 138"/>
          <p:cNvSpPr>
            <a:spLocks noChangeAspect="1" noChangeShapeType="1"/>
          </p:cNvSpPr>
          <p:nvPr/>
        </p:nvSpPr>
        <p:spPr bwMode="auto">
          <a:xfrm>
            <a:off x="6459538" y="2950865"/>
            <a:ext cx="2532062" cy="0"/>
          </a:xfrm>
          <a:prstGeom prst="line">
            <a:avLst/>
          </a:prstGeom>
          <a:noFill/>
          <a:ln w="28575">
            <a:solidFill>
              <a:schemeClr val="tx1"/>
            </a:solidFill>
            <a:round/>
            <a:headEnd/>
            <a:tailEnd type="none" w="med" len="lg"/>
          </a:ln>
          <a:effectLst/>
        </p:spPr>
        <p:txBody>
          <a:bodyPr/>
          <a:lstStyle/>
          <a:p>
            <a:endParaRPr lang="zh-CN" altLang="en-US"/>
          </a:p>
        </p:txBody>
      </p:sp>
      <p:sp>
        <p:nvSpPr>
          <p:cNvPr id="1232011" name="Line 139"/>
          <p:cNvSpPr>
            <a:spLocks noChangeAspect="1" noChangeShapeType="1"/>
          </p:cNvSpPr>
          <p:nvPr/>
        </p:nvSpPr>
        <p:spPr bwMode="auto">
          <a:xfrm>
            <a:off x="8710613" y="3519190"/>
            <a:ext cx="280987" cy="0"/>
          </a:xfrm>
          <a:prstGeom prst="line">
            <a:avLst/>
          </a:prstGeom>
          <a:noFill/>
          <a:ln w="28575">
            <a:solidFill>
              <a:schemeClr val="tx1"/>
            </a:solidFill>
            <a:round/>
            <a:headEnd/>
            <a:tailEnd type="none" w="med" len="lg"/>
          </a:ln>
          <a:effectLst/>
        </p:spPr>
        <p:txBody>
          <a:bodyPr/>
          <a:lstStyle/>
          <a:p>
            <a:endParaRPr lang="zh-CN" altLang="en-US"/>
          </a:p>
        </p:txBody>
      </p:sp>
      <p:sp>
        <p:nvSpPr>
          <p:cNvPr id="1232012" name="Text Box 140"/>
          <p:cNvSpPr txBox="1">
            <a:spLocks noChangeArrowheads="1"/>
          </p:cNvSpPr>
          <p:nvPr/>
        </p:nvSpPr>
        <p:spPr bwMode="auto">
          <a:xfrm>
            <a:off x="228600" y="1205136"/>
            <a:ext cx="1600200" cy="396875"/>
          </a:xfrm>
          <a:prstGeom prst="rect">
            <a:avLst/>
          </a:prstGeom>
          <a:noFill/>
          <a:ln w="28575" algn="ctr">
            <a:noFill/>
            <a:miter lim="800000"/>
            <a:headEnd/>
            <a:tailEnd type="none" w="med" len="lg"/>
          </a:ln>
          <a:effectLst/>
        </p:spPr>
        <p:txBody>
          <a:bodyPr>
            <a:spAutoFit/>
          </a:bodyPr>
          <a:lstStyle/>
          <a:p>
            <a:pPr algn="l">
              <a:spcBef>
                <a:spcPct val="50000"/>
              </a:spcBef>
            </a:pPr>
            <a:r>
              <a:rPr lang="zh-CN" altLang="en-US" sz="2000"/>
              <a:t>主频</a:t>
            </a:r>
            <a:r>
              <a:rPr lang="en-US" altLang="zh-CN" sz="2000"/>
              <a:t>Clock</a:t>
            </a:r>
          </a:p>
        </p:txBody>
      </p:sp>
      <p:sp>
        <p:nvSpPr>
          <p:cNvPr id="1232013" name="Text Box 141"/>
          <p:cNvSpPr txBox="1">
            <a:spLocks noChangeArrowheads="1"/>
          </p:cNvSpPr>
          <p:nvPr/>
        </p:nvSpPr>
        <p:spPr bwMode="auto">
          <a:xfrm>
            <a:off x="228600" y="5341640"/>
            <a:ext cx="1600200" cy="396875"/>
          </a:xfrm>
          <a:prstGeom prst="rect">
            <a:avLst/>
          </a:prstGeom>
          <a:noFill/>
          <a:ln w="28575" algn="ctr">
            <a:noFill/>
            <a:miter lim="800000"/>
            <a:headEnd/>
            <a:tailEnd type="none" w="med" len="lg"/>
          </a:ln>
          <a:effectLst/>
        </p:spPr>
        <p:txBody>
          <a:bodyPr>
            <a:spAutoFit/>
          </a:bodyPr>
          <a:lstStyle/>
          <a:p>
            <a:pPr algn="l">
              <a:spcBef>
                <a:spcPct val="50000"/>
              </a:spcBef>
            </a:pPr>
            <a:r>
              <a:rPr lang="zh-CN" altLang="en-US" sz="2000">
                <a:solidFill>
                  <a:srgbClr val="FF0000"/>
                </a:solidFill>
              </a:rPr>
              <a:t>节拍脉冲 </a:t>
            </a:r>
            <a:r>
              <a:rPr lang="en-US" altLang="zh-CN" sz="2000"/>
              <a:t>T4</a:t>
            </a:r>
          </a:p>
        </p:txBody>
      </p:sp>
      <p:sp>
        <p:nvSpPr>
          <p:cNvPr id="1232014" name="Text Box 142"/>
          <p:cNvSpPr txBox="1">
            <a:spLocks noChangeArrowheads="1"/>
          </p:cNvSpPr>
          <p:nvPr/>
        </p:nvSpPr>
        <p:spPr bwMode="auto">
          <a:xfrm>
            <a:off x="228600" y="4808240"/>
            <a:ext cx="1600200" cy="396875"/>
          </a:xfrm>
          <a:prstGeom prst="rect">
            <a:avLst/>
          </a:prstGeom>
          <a:noFill/>
          <a:ln w="28575" algn="ctr">
            <a:noFill/>
            <a:miter lim="800000"/>
            <a:headEnd/>
            <a:tailEnd type="none" w="med" len="lg"/>
          </a:ln>
          <a:effectLst/>
        </p:spPr>
        <p:txBody>
          <a:bodyPr>
            <a:spAutoFit/>
          </a:bodyPr>
          <a:lstStyle/>
          <a:p>
            <a:pPr algn="l">
              <a:spcBef>
                <a:spcPct val="50000"/>
              </a:spcBef>
            </a:pPr>
            <a:r>
              <a:rPr lang="zh-CN" altLang="en-US" sz="2000">
                <a:solidFill>
                  <a:srgbClr val="FF0000"/>
                </a:solidFill>
              </a:rPr>
              <a:t>节拍脉冲 </a:t>
            </a:r>
            <a:r>
              <a:rPr lang="en-US" altLang="zh-CN" sz="2000"/>
              <a:t>T3</a:t>
            </a:r>
          </a:p>
        </p:txBody>
      </p:sp>
      <p:sp>
        <p:nvSpPr>
          <p:cNvPr id="1232015" name="Text Box 143"/>
          <p:cNvSpPr txBox="1">
            <a:spLocks noChangeArrowheads="1"/>
          </p:cNvSpPr>
          <p:nvPr/>
        </p:nvSpPr>
        <p:spPr bwMode="auto">
          <a:xfrm>
            <a:off x="228600" y="4258965"/>
            <a:ext cx="1600200" cy="396875"/>
          </a:xfrm>
          <a:prstGeom prst="rect">
            <a:avLst/>
          </a:prstGeom>
          <a:noFill/>
          <a:ln w="28575" algn="ctr">
            <a:noFill/>
            <a:miter lim="800000"/>
            <a:headEnd/>
            <a:tailEnd type="none" w="med" len="lg"/>
          </a:ln>
          <a:effectLst/>
        </p:spPr>
        <p:txBody>
          <a:bodyPr>
            <a:spAutoFit/>
          </a:bodyPr>
          <a:lstStyle/>
          <a:p>
            <a:pPr algn="l">
              <a:spcBef>
                <a:spcPct val="50000"/>
              </a:spcBef>
            </a:pPr>
            <a:r>
              <a:rPr lang="zh-CN" altLang="en-US" sz="2000">
                <a:solidFill>
                  <a:srgbClr val="FF0000"/>
                </a:solidFill>
              </a:rPr>
              <a:t>节拍脉冲 </a:t>
            </a:r>
            <a:r>
              <a:rPr lang="en-US" altLang="zh-CN" sz="2000"/>
              <a:t>T2</a:t>
            </a:r>
          </a:p>
        </p:txBody>
      </p:sp>
      <p:sp>
        <p:nvSpPr>
          <p:cNvPr id="1232016" name="Text Box 144"/>
          <p:cNvSpPr txBox="1">
            <a:spLocks noChangeArrowheads="1"/>
          </p:cNvSpPr>
          <p:nvPr/>
        </p:nvSpPr>
        <p:spPr bwMode="auto">
          <a:xfrm>
            <a:off x="228600" y="3725565"/>
            <a:ext cx="1600200" cy="396875"/>
          </a:xfrm>
          <a:prstGeom prst="rect">
            <a:avLst/>
          </a:prstGeom>
          <a:noFill/>
          <a:ln w="28575" algn="ctr">
            <a:noFill/>
            <a:miter lim="800000"/>
            <a:headEnd/>
            <a:tailEnd type="none" w="med" len="lg"/>
          </a:ln>
          <a:effectLst/>
        </p:spPr>
        <p:txBody>
          <a:bodyPr>
            <a:spAutoFit/>
          </a:bodyPr>
          <a:lstStyle/>
          <a:p>
            <a:pPr algn="l">
              <a:spcBef>
                <a:spcPct val="50000"/>
              </a:spcBef>
            </a:pPr>
            <a:r>
              <a:rPr lang="zh-CN" altLang="en-US" sz="2000">
                <a:solidFill>
                  <a:srgbClr val="FF0000"/>
                </a:solidFill>
              </a:rPr>
              <a:t>节拍脉冲 </a:t>
            </a:r>
            <a:r>
              <a:rPr lang="en-US" altLang="zh-CN" sz="2000"/>
              <a:t>T1</a:t>
            </a:r>
          </a:p>
        </p:txBody>
      </p:sp>
      <p:sp>
        <p:nvSpPr>
          <p:cNvPr id="1232017" name="Text Box 145"/>
          <p:cNvSpPr txBox="1">
            <a:spLocks noChangeArrowheads="1"/>
          </p:cNvSpPr>
          <p:nvPr/>
        </p:nvSpPr>
        <p:spPr bwMode="auto">
          <a:xfrm>
            <a:off x="76200" y="3154065"/>
            <a:ext cx="1981200" cy="396875"/>
          </a:xfrm>
          <a:prstGeom prst="rect">
            <a:avLst/>
          </a:prstGeom>
          <a:noFill/>
          <a:ln w="28575" algn="ctr">
            <a:noFill/>
            <a:miter lim="800000"/>
            <a:headEnd/>
            <a:tailEnd type="none" w="med" len="lg"/>
          </a:ln>
          <a:effectLst/>
        </p:spPr>
        <p:txBody>
          <a:bodyPr>
            <a:spAutoFit/>
          </a:bodyPr>
          <a:lstStyle/>
          <a:p>
            <a:pPr algn="l">
              <a:spcBef>
                <a:spcPct val="50000"/>
              </a:spcBef>
            </a:pPr>
            <a:r>
              <a:rPr lang="en-US" altLang="zh-CN" sz="2000"/>
              <a:t>CPU</a:t>
            </a:r>
            <a:r>
              <a:rPr lang="zh-CN" altLang="en-US" sz="2000"/>
              <a:t>周期</a:t>
            </a:r>
            <a:r>
              <a:rPr lang="en-US" altLang="zh-CN" sz="2000">
                <a:latin typeface="宋体" pitchFamily="2" charset="-122"/>
              </a:rPr>
              <a:t>(</a:t>
            </a:r>
            <a:r>
              <a:rPr lang="zh-CN" altLang="en-US" sz="2000">
                <a:latin typeface="宋体" pitchFamily="2" charset="-122"/>
              </a:rPr>
              <a:t>执行</a:t>
            </a:r>
            <a:r>
              <a:rPr lang="en-US" altLang="zh-CN" sz="2000">
                <a:latin typeface="宋体" pitchFamily="2" charset="-122"/>
              </a:rPr>
              <a:t>)</a:t>
            </a:r>
          </a:p>
        </p:txBody>
      </p:sp>
      <p:sp>
        <p:nvSpPr>
          <p:cNvPr id="1232018" name="Text Box 146"/>
          <p:cNvSpPr txBox="1">
            <a:spLocks noChangeArrowheads="1"/>
          </p:cNvSpPr>
          <p:nvPr/>
        </p:nvSpPr>
        <p:spPr bwMode="auto">
          <a:xfrm>
            <a:off x="76200" y="1988840"/>
            <a:ext cx="1981200" cy="396875"/>
          </a:xfrm>
          <a:prstGeom prst="rect">
            <a:avLst/>
          </a:prstGeom>
          <a:noFill/>
          <a:ln w="28575" algn="ctr">
            <a:noFill/>
            <a:miter lim="800000"/>
            <a:headEnd/>
            <a:tailEnd type="none" w="med" len="lg"/>
          </a:ln>
          <a:effectLst/>
        </p:spPr>
        <p:txBody>
          <a:bodyPr>
            <a:spAutoFit/>
          </a:bodyPr>
          <a:lstStyle/>
          <a:p>
            <a:pPr algn="l">
              <a:spcBef>
                <a:spcPct val="50000"/>
              </a:spcBef>
            </a:pPr>
            <a:r>
              <a:rPr lang="en-US" altLang="zh-CN" sz="2000"/>
              <a:t>CPU</a:t>
            </a:r>
            <a:r>
              <a:rPr lang="zh-CN" altLang="en-US" sz="2000"/>
              <a:t>周期</a:t>
            </a:r>
            <a:r>
              <a:rPr lang="en-US" altLang="zh-CN" sz="2000">
                <a:latin typeface="宋体" pitchFamily="2" charset="-122"/>
              </a:rPr>
              <a:t>(</a:t>
            </a:r>
            <a:r>
              <a:rPr lang="zh-CN" altLang="en-US" sz="2000">
                <a:latin typeface="宋体" pitchFamily="2" charset="-122"/>
              </a:rPr>
              <a:t>取指</a:t>
            </a:r>
            <a:r>
              <a:rPr lang="en-US" altLang="zh-CN" sz="2000">
                <a:latin typeface="宋体" pitchFamily="2" charset="-122"/>
              </a:rPr>
              <a:t>)</a:t>
            </a:r>
          </a:p>
        </p:txBody>
      </p:sp>
      <p:sp>
        <p:nvSpPr>
          <p:cNvPr id="1232019" name="Text Box 147"/>
          <p:cNvSpPr txBox="1">
            <a:spLocks noChangeArrowheads="1"/>
          </p:cNvSpPr>
          <p:nvPr/>
        </p:nvSpPr>
        <p:spPr bwMode="auto">
          <a:xfrm>
            <a:off x="76200" y="2582565"/>
            <a:ext cx="1981200" cy="396875"/>
          </a:xfrm>
          <a:prstGeom prst="rect">
            <a:avLst/>
          </a:prstGeom>
          <a:noFill/>
          <a:ln w="28575" algn="ctr">
            <a:noFill/>
            <a:miter lim="800000"/>
            <a:headEnd/>
            <a:tailEnd type="none" w="med" len="lg"/>
          </a:ln>
          <a:effectLst/>
        </p:spPr>
        <p:txBody>
          <a:bodyPr>
            <a:spAutoFit/>
          </a:bodyPr>
          <a:lstStyle/>
          <a:p>
            <a:pPr algn="l">
              <a:spcBef>
                <a:spcPct val="50000"/>
              </a:spcBef>
            </a:pPr>
            <a:r>
              <a:rPr lang="en-US" altLang="zh-CN" sz="2000"/>
              <a:t>CPU</a:t>
            </a:r>
            <a:r>
              <a:rPr lang="zh-CN" altLang="en-US" sz="2000"/>
              <a:t>周期</a:t>
            </a:r>
            <a:r>
              <a:rPr lang="en-US" altLang="zh-CN" sz="2000">
                <a:latin typeface="宋体" pitchFamily="2" charset="-122"/>
              </a:rPr>
              <a:t>(</a:t>
            </a:r>
            <a:r>
              <a:rPr lang="zh-CN" altLang="en-US" sz="2000">
                <a:latin typeface="宋体" pitchFamily="2" charset="-122"/>
              </a:rPr>
              <a:t>取数</a:t>
            </a:r>
            <a:r>
              <a:rPr lang="en-US" altLang="zh-CN" sz="2000">
                <a:latin typeface="宋体" pitchFamily="2" charset="-122"/>
              </a:rPr>
              <a:t>)</a:t>
            </a:r>
          </a:p>
        </p:txBody>
      </p:sp>
      <p:sp>
        <p:nvSpPr>
          <p:cNvPr id="1232020" name="Line 148"/>
          <p:cNvSpPr>
            <a:spLocks noChangeShapeType="1"/>
          </p:cNvSpPr>
          <p:nvPr/>
        </p:nvSpPr>
        <p:spPr bwMode="auto">
          <a:xfrm flipV="1">
            <a:off x="1957388" y="1634951"/>
            <a:ext cx="0" cy="381000"/>
          </a:xfrm>
          <a:prstGeom prst="line">
            <a:avLst/>
          </a:prstGeom>
          <a:noFill/>
          <a:ln w="19050">
            <a:solidFill>
              <a:srgbClr val="0000FF"/>
            </a:solidFill>
            <a:round/>
            <a:headEnd/>
            <a:tailEnd type="none" w="med" len="lg"/>
          </a:ln>
          <a:effectLst/>
        </p:spPr>
        <p:txBody>
          <a:bodyPr/>
          <a:lstStyle/>
          <a:p>
            <a:endParaRPr lang="zh-CN" altLang="en-US"/>
          </a:p>
        </p:txBody>
      </p:sp>
      <p:sp>
        <p:nvSpPr>
          <p:cNvPr id="1232021" name="Line 149"/>
          <p:cNvSpPr>
            <a:spLocks noChangeShapeType="1"/>
          </p:cNvSpPr>
          <p:nvPr/>
        </p:nvSpPr>
        <p:spPr bwMode="auto">
          <a:xfrm flipV="1">
            <a:off x="8710613" y="1634951"/>
            <a:ext cx="0" cy="381000"/>
          </a:xfrm>
          <a:prstGeom prst="line">
            <a:avLst/>
          </a:prstGeom>
          <a:noFill/>
          <a:ln w="19050">
            <a:solidFill>
              <a:srgbClr val="0000FF"/>
            </a:solidFill>
            <a:round/>
            <a:headEnd/>
            <a:tailEnd type="none" w="med" len="lg"/>
          </a:ln>
          <a:effectLst/>
        </p:spPr>
        <p:txBody>
          <a:bodyPr/>
          <a:lstStyle/>
          <a:p>
            <a:endParaRPr lang="zh-CN" altLang="en-US"/>
          </a:p>
        </p:txBody>
      </p:sp>
      <p:sp>
        <p:nvSpPr>
          <p:cNvPr id="1232022" name="Text Box 150"/>
          <p:cNvSpPr txBox="1">
            <a:spLocks noChangeArrowheads="1"/>
          </p:cNvSpPr>
          <p:nvPr/>
        </p:nvSpPr>
        <p:spPr bwMode="auto">
          <a:xfrm>
            <a:off x="4419600" y="1558751"/>
            <a:ext cx="1600200" cy="396875"/>
          </a:xfrm>
          <a:prstGeom prst="rect">
            <a:avLst/>
          </a:prstGeom>
          <a:noFill/>
          <a:ln w="28575" algn="ctr">
            <a:noFill/>
            <a:miter lim="800000"/>
            <a:headEnd/>
            <a:tailEnd type="none" w="med" len="lg"/>
          </a:ln>
          <a:effectLst/>
        </p:spPr>
        <p:txBody>
          <a:bodyPr>
            <a:spAutoFit/>
          </a:bodyPr>
          <a:lstStyle/>
          <a:p>
            <a:pPr>
              <a:spcBef>
                <a:spcPct val="50000"/>
              </a:spcBef>
            </a:pPr>
            <a:r>
              <a:rPr lang="zh-CN" altLang="en-US" sz="2000">
                <a:solidFill>
                  <a:srgbClr val="0000FF"/>
                </a:solidFill>
              </a:rPr>
              <a:t>指令周期</a:t>
            </a:r>
          </a:p>
        </p:txBody>
      </p:sp>
      <p:sp>
        <p:nvSpPr>
          <p:cNvPr id="1232023" name="Line 151"/>
          <p:cNvSpPr>
            <a:spLocks noChangeShapeType="1"/>
          </p:cNvSpPr>
          <p:nvPr/>
        </p:nvSpPr>
        <p:spPr bwMode="auto">
          <a:xfrm flipH="1">
            <a:off x="1981200" y="1787351"/>
            <a:ext cx="2667000" cy="0"/>
          </a:xfrm>
          <a:prstGeom prst="line">
            <a:avLst/>
          </a:prstGeom>
          <a:noFill/>
          <a:ln w="19050">
            <a:solidFill>
              <a:srgbClr val="0000FF"/>
            </a:solidFill>
            <a:round/>
            <a:headEnd/>
            <a:tailEnd type="triangle" w="med" len="lg"/>
          </a:ln>
          <a:effectLst/>
        </p:spPr>
        <p:txBody>
          <a:bodyPr/>
          <a:lstStyle/>
          <a:p>
            <a:endParaRPr lang="zh-CN" altLang="en-US"/>
          </a:p>
        </p:txBody>
      </p:sp>
      <p:sp>
        <p:nvSpPr>
          <p:cNvPr id="1232024" name="Line 152"/>
          <p:cNvSpPr>
            <a:spLocks noChangeShapeType="1"/>
          </p:cNvSpPr>
          <p:nvPr/>
        </p:nvSpPr>
        <p:spPr bwMode="auto">
          <a:xfrm>
            <a:off x="5791200" y="1787351"/>
            <a:ext cx="2895600" cy="0"/>
          </a:xfrm>
          <a:prstGeom prst="line">
            <a:avLst/>
          </a:prstGeom>
          <a:noFill/>
          <a:ln w="19050">
            <a:solidFill>
              <a:srgbClr val="0000FF"/>
            </a:solidFill>
            <a:round/>
            <a:headEnd/>
            <a:tailEnd type="triangle" w="med" len="lg"/>
          </a:ln>
          <a:effectLst/>
        </p:spPr>
        <p:txBody>
          <a:bodyPr/>
          <a:lstStyle/>
          <a:p>
            <a:endParaRPr lang="zh-CN" altLang="en-US"/>
          </a:p>
        </p:txBody>
      </p:sp>
      <p:grpSp>
        <p:nvGrpSpPr>
          <p:cNvPr id="1232028" name="Group 156"/>
          <p:cNvGrpSpPr>
            <a:grpSpLocks noChangeAspect="1"/>
          </p:cNvGrpSpPr>
          <p:nvPr/>
        </p:nvGrpSpPr>
        <p:grpSpPr bwMode="auto">
          <a:xfrm>
            <a:off x="1957388" y="1052736"/>
            <a:ext cx="6753225" cy="4752527"/>
            <a:chOff x="816" y="768"/>
            <a:chExt cx="4608" cy="3504"/>
          </a:xfrm>
        </p:grpSpPr>
        <p:sp>
          <p:nvSpPr>
            <p:cNvPr id="1232029" name="Line 157"/>
            <p:cNvSpPr>
              <a:spLocks noChangeAspect="1" noChangeShapeType="1"/>
            </p:cNvSpPr>
            <p:nvPr/>
          </p:nvSpPr>
          <p:spPr bwMode="auto">
            <a:xfrm>
              <a:off x="816" y="768"/>
              <a:ext cx="0" cy="3504"/>
            </a:xfrm>
            <a:prstGeom prst="line">
              <a:avLst/>
            </a:prstGeom>
            <a:noFill/>
            <a:ln w="9525">
              <a:solidFill>
                <a:srgbClr val="FF6600"/>
              </a:solidFill>
              <a:prstDash val="dash"/>
              <a:round/>
              <a:headEnd/>
              <a:tailEnd type="none" w="med" len="lg"/>
            </a:ln>
            <a:effectLst/>
          </p:spPr>
          <p:txBody>
            <a:bodyPr/>
            <a:lstStyle/>
            <a:p>
              <a:endParaRPr lang="zh-CN" altLang="en-US"/>
            </a:p>
          </p:txBody>
        </p:sp>
        <p:sp>
          <p:nvSpPr>
            <p:cNvPr id="1232030" name="Line 158"/>
            <p:cNvSpPr>
              <a:spLocks noChangeAspect="1" noChangeShapeType="1"/>
            </p:cNvSpPr>
            <p:nvPr/>
          </p:nvSpPr>
          <p:spPr bwMode="auto">
            <a:xfrm>
              <a:off x="2352" y="768"/>
              <a:ext cx="0" cy="3504"/>
            </a:xfrm>
            <a:prstGeom prst="line">
              <a:avLst/>
            </a:prstGeom>
            <a:noFill/>
            <a:ln w="9525">
              <a:solidFill>
                <a:srgbClr val="FF6600"/>
              </a:solidFill>
              <a:prstDash val="dash"/>
              <a:round/>
              <a:headEnd/>
              <a:tailEnd type="none" w="med" len="lg"/>
            </a:ln>
            <a:effectLst/>
          </p:spPr>
          <p:txBody>
            <a:bodyPr/>
            <a:lstStyle/>
            <a:p>
              <a:endParaRPr lang="zh-CN" altLang="en-US"/>
            </a:p>
          </p:txBody>
        </p:sp>
        <p:sp>
          <p:nvSpPr>
            <p:cNvPr id="1232031" name="Line 159"/>
            <p:cNvSpPr>
              <a:spLocks noChangeAspect="1" noChangeShapeType="1"/>
            </p:cNvSpPr>
            <p:nvPr/>
          </p:nvSpPr>
          <p:spPr bwMode="auto">
            <a:xfrm>
              <a:off x="3888" y="768"/>
              <a:ext cx="0" cy="3504"/>
            </a:xfrm>
            <a:prstGeom prst="line">
              <a:avLst/>
            </a:prstGeom>
            <a:noFill/>
            <a:ln w="9525">
              <a:solidFill>
                <a:srgbClr val="FF6600"/>
              </a:solidFill>
              <a:prstDash val="dash"/>
              <a:round/>
              <a:headEnd/>
              <a:tailEnd type="none" w="med" len="lg"/>
            </a:ln>
            <a:effectLst/>
          </p:spPr>
          <p:txBody>
            <a:bodyPr/>
            <a:lstStyle/>
            <a:p>
              <a:endParaRPr lang="zh-CN" altLang="en-US"/>
            </a:p>
          </p:txBody>
        </p:sp>
        <p:sp>
          <p:nvSpPr>
            <p:cNvPr id="1232032" name="Line 160"/>
            <p:cNvSpPr>
              <a:spLocks noChangeAspect="1" noChangeShapeType="1"/>
            </p:cNvSpPr>
            <p:nvPr/>
          </p:nvSpPr>
          <p:spPr bwMode="auto">
            <a:xfrm>
              <a:off x="5424" y="768"/>
              <a:ext cx="0" cy="3504"/>
            </a:xfrm>
            <a:prstGeom prst="line">
              <a:avLst/>
            </a:prstGeom>
            <a:noFill/>
            <a:ln w="9525">
              <a:solidFill>
                <a:srgbClr val="FF6600"/>
              </a:solidFill>
              <a:prstDash val="dash"/>
              <a:round/>
              <a:headEnd/>
              <a:tailEnd type="none" w="med" len="lg"/>
            </a:ln>
            <a:effectLst/>
          </p:spPr>
          <p:txBody>
            <a:bodyPr/>
            <a:lstStyle/>
            <a:p>
              <a:endParaRPr lang="zh-CN" altLang="en-US"/>
            </a:p>
          </p:txBody>
        </p:sp>
      </p:grpSp>
      <p:sp>
        <p:nvSpPr>
          <p:cNvPr id="1232034" name="Text Box 162"/>
          <p:cNvSpPr txBox="1">
            <a:spLocks noChangeArrowheads="1"/>
          </p:cNvSpPr>
          <p:nvPr/>
        </p:nvSpPr>
        <p:spPr bwMode="auto">
          <a:xfrm>
            <a:off x="2555875" y="2030115"/>
            <a:ext cx="865188" cy="396875"/>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solidFill>
                  <a:srgbClr val="0000FF"/>
                </a:solidFill>
              </a:rPr>
              <a:t>M1</a:t>
            </a:r>
          </a:p>
        </p:txBody>
      </p:sp>
      <p:sp>
        <p:nvSpPr>
          <p:cNvPr id="1232035" name="Text Box 163"/>
          <p:cNvSpPr txBox="1">
            <a:spLocks noChangeArrowheads="1"/>
          </p:cNvSpPr>
          <p:nvPr/>
        </p:nvSpPr>
        <p:spPr bwMode="auto">
          <a:xfrm>
            <a:off x="4859338" y="2606378"/>
            <a:ext cx="865187" cy="396875"/>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solidFill>
                  <a:srgbClr val="0000FF"/>
                </a:solidFill>
              </a:rPr>
              <a:t>M2</a:t>
            </a:r>
          </a:p>
        </p:txBody>
      </p:sp>
      <p:sp>
        <p:nvSpPr>
          <p:cNvPr id="1232036" name="Text Box 164"/>
          <p:cNvSpPr txBox="1">
            <a:spLocks noChangeArrowheads="1"/>
          </p:cNvSpPr>
          <p:nvPr/>
        </p:nvSpPr>
        <p:spPr bwMode="auto">
          <a:xfrm>
            <a:off x="7164388" y="3182640"/>
            <a:ext cx="865187" cy="396875"/>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solidFill>
                  <a:srgbClr val="0000FF"/>
                </a:solidFill>
              </a:rPr>
              <a:t>M3</a:t>
            </a:r>
          </a:p>
        </p:txBody>
      </p:sp>
      <p:sp>
        <p:nvSpPr>
          <p:cNvPr id="1232037" name="Text Box 165"/>
          <p:cNvSpPr txBox="1">
            <a:spLocks noChangeArrowheads="1"/>
          </p:cNvSpPr>
          <p:nvPr/>
        </p:nvSpPr>
        <p:spPr bwMode="auto">
          <a:xfrm>
            <a:off x="1906588" y="3746203"/>
            <a:ext cx="720725" cy="396875"/>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solidFill>
                  <a:srgbClr val="0000FF"/>
                </a:solidFill>
              </a:rPr>
              <a:t>T1</a:t>
            </a:r>
          </a:p>
        </p:txBody>
      </p:sp>
      <p:sp>
        <p:nvSpPr>
          <p:cNvPr id="1232038" name="Text Box 166"/>
          <p:cNvSpPr txBox="1">
            <a:spLocks noChangeArrowheads="1"/>
          </p:cNvSpPr>
          <p:nvPr/>
        </p:nvSpPr>
        <p:spPr bwMode="auto">
          <a:xfrm>
            <a:off x="2470150" y="4263728"/>
            <a:ext cx="720725" cy="396875"/>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solidFill>
                  <a:srgbClr val="0000FF"/>
                </a:solidFill>
              </a:rPr>
              <a:t>T2</a:t>
            </a:r>
          </a:p>
        </p:txBody>
      </p:sp>
      <p:sp>
        <p:nvSpPr>
          <p:cNvPr id="1232039" name="Text Box 167"/>
          <p:cNvSpPr txBox="1">
            <a:spLocks noChangeArrowheads="1"/>
          </p:cNvSpPr>
          <p:nvPr/>
        </p:nvSpPr>
        <p:spPr bwMode="auto">
          <a:xfrm>
            <a:off x="3033713" y="4803478"/>
            <a:ext cx="720725" cy="396875"/>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solidFill>
                  <a:srgbClr val="0000FF"/>
                </a:solidFill>
              </a:rPr>
              <a:t>T3</a:t>
            </a:r>
          </a:p>
        </p:txBody>
      </p:sp>
      <p:sp>
        <p:nvSpPr>
          <p:cNvPr id="1232040" name="Text Box 168"/>
          <p:cNvSpPr txBox="1">
            <a:spLocks noChangeArrowheads="1"/>
          </p:cNvSpPr>
          <p:nvPr/>
        </p:nvSpPr>
        <p:spPr bwMode="auto">
          <a:xfrm>
            <a:off x="3563938" y="5343228"/>
            <a:ext cx="720725" cy="396875"/>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solidFill>
                  <a:srgbClr val="0000FF"/>
                </a:solidFill>
              </a:rPr>
              <a:t>T4</a:t>
            </a:r>
          </a:p>
        </p:txBody>
      </p:sp>
      <p:sp>
        <p:nvSpPr>
          <p:cNvPr id="1232041" name="Text Box 169"/>
          <p:cNvSpPr txBox="1">
            <a:spLocks noChangeArrowheads="1"/>
          </p:cNvSpPr>
          <p:nvPr/>
        </p:nvSpPr>
        <p:spPr bwMode="auto">
          <a:xfrm>
            <a:off x="4152900" y="3733503"/>
            <a:ext cx="720725" cy="396875"/>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solidFill>
                  <a:srgbClr val="0000FF"/>
                </a:solidFill>
              </a:rPr>
              <a:t>T1</a:t>
            </a:r>
          </a:p>
        </p:txBody>
      </p:sp>
      <p:sp>
        <p:nvSpPr>
          <p:cNvPr id="1232042" name="Text Box 170"/>
          <p:cNvSpPr txBox="1">
            <a:spLocks noChangeArrowheads="1"/>
          </p:cNvSpPr>
          <p:nvPr/>
        </p:nvSpPr>
        <p:spPr bwMode="auto">
          <a:xfrm>
            <a:off x="4716463" y="4263728"/>
            <a:ext cx="720725" cy="396875"/>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solidFill>
                  <a:srgbClr val="0000FF"/>
                </a:solidFill>
              </a:rPr>
              <a:t>T2</a:t>
            </a:r>
          </a:p>
        </p:txBody>
      </p:sp>
      <p:sp>
        <p:nvSpPr>
          <p:cNvPr id="1232043" name="Text Box 171"/>
          <p:cNvSpPr txBox="1">
            <a:spLocks noChangeArrowheads="1"/>
          </p:cNvSpPr>
          <p:nvPr/>
        </p:nvSpPr>
        <p:spPr bwMode="auto">
          <a:xfrm>
            <a:off x="5280025" y="4803478"/>
            <a:ext cx="720725" cy="396875"/>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solidFill>
                  <a:srgbClr val="0000FF"/>
                </a:solidFill>
              </a:rPr>
              <a:t>T3</a:t>
            </a:r>
          </a:p>
        </p:txBody>
      </p:sp>
      <p:sp>
        <p:nvSpPr>
          <p:cNvPr id="1232044" name="Text Box 172"/>
          <p:cNvSpPr txBox="1">
            <a:spLocks noChangeArrowheads="1"/>
          </p:cNvSpPr>
          <p:nvPr/>
        </p:nvSpPr>
        <p:spPr bwMode="auto">
          <a:xfrm>
            <a:off x="5842000" y="5343228"/>
            <a:ext cx="720725" cy="396875"/>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solidFill>
                  <a:srgbClr val="0000FF"/>
                </a:solidFill>
              </a:rPr>
              <a:t>T4</a:t>
            </a:r>
          </a:p>
        </p:txBody>
      </p:sp>
      <p:sp>
        <p:nvSpPr>
          <p:cNvPr id="1232045" name="Text Box 173"/>
          <p:cNvSpPr txBox="1">
            <a:spLocks noChangeArrowheads="1"/>
          </p:cNvSpPr>
          <p:nvPr/>
        </p:nvSpPr>
        <p:spPr bwMode="auto">
          <a:xfrm>
            <a:off x="6397625" y="3758903"/>
            <a:ext cx="720725" cy="396875"/>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solidFill>
                  <a:srgbClr val="0000FF"/>
                </a:solidFill>
              </a:rPr>
              <a:t>T1</a:t>
            </a:r>
          </a:p>
        </p:txBody>
      </p:sp>
      <p:sp>
        <p:nvSpPr>
          <p:cNvPr id="1232046" name="Text Box 174"/>
          <p:cNvSpPr txBox="1">
            <a:spLocks noChangeArrowheads="1"/>
          </p:cNvSpPr>
          <p:nvPr/>
        </p:nvSpPr>
        <p:spPr bwMode="auto">
          <a:xfrm>
            <a:off x="6961188" y="4263728"/>
            <a:ext cx="720725" cy="396875"/>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solidFill>
                  <a:srgbClr val="0000FF"/>
                </a:solidFill>
              </a:rPr>
              <a:t>T2</a:t>
            </a:r>
          </a:p>
        </p:txBody>
      </p:sp>
      <p:sp>
        <p:nvSpPr>
          <p:cNvPr id="1232047" name="Text Box 175"/>
          <p:cNvSpPr txBox="1">
            <a:spLocks noChangeArrowheads="1"/>
          </p:cNvSpPr>
          <p:nvPr/>
        </p:nvSpPr>
        <p:spPr bwMode="auto">
          <a:xfrm>
            <a:off x="7524750" y="4803478"/>
            <a:ext cx="720725" cy="396875"/>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solidFill>
                  <a:srgbClr val="0000FF"/>
                </a:solidFill>
              </a:rPr>
              <a:t>T3</a:t>
            </a:r>
          </a:p>
        </p:txBody>
      </p:sp>
      <p:sp>
        <p:nvSpPr>
          <p:cNvPr id="1232048" name="Text Box 176"/>
          <p:cNvSpPr txBox="1">
            <a:spLocks noChangeArrowheads="1"/>
          </p:cNvSpPr>
          <p:nvPr/>
        </p:nvSpPr>
        <p:spPr bwMode="auto">
          <a:xfrm>
            <a:off x="8086725" y="5343228"/>
            <a:ext cx="720725" cy="396875"/>
          </a:xfrm>
          <a:prstGeom prst="rect">
            <a:avLst/>
          </a:prstGeom>
          <a:noFill/>
          <a:ln w="28575" algn="ctr">
            <a:noFill/>
            <a:miter lim="800000"/>
            <a:headEnd/>
            <a:tailEnd type="none" w="med" len="lg"/>
          </a:ln>
          <a:effectLst/>
        </p:spPr>
        <p:txBody>
          <a:bodyPr>
            <a:spAutoFit/>
          </a:bodyPr>
          <a:lstStyle/>
          <a:p>
            <a:pPr>
              <a:spcBef>
                <a:spcPct val="50000"/>
              </a:spcBef>
            </a:pPr>
            <a:r>
              <a:rPr lang="en-US" altLang="zh-CN" sz="2000">
                <a:solidFill>
                  <a:srgbClr val="0000FF"/>
                </a:solidFill>
              </a:rPr>
              <a:t>T4</a:t>
            </a:r>
          </a:p>
        </p:txBody>
      </p:sp>
      <p:sp>
        <p:nvSpPr>
          <p:cNvPr id="2" name="矩形 1">
            <a:extLst>
              <a:ext uri="{FF2B5EF4-FFF2-40B4-BE49-F238E27FC236}">
                <a16:creationId xmlns:a16="http://schemas.microsoft.com/office/drawing/2014/main" id="{29243867-CD95-4E68-844B-2D65C8FCCB34}"/>
              </a:ext>
            </a:extLst>
          </p:cNvPr>
          <p:cNvSpPr/>
          <p:nvPr/>
        </p:nvSpPr>
        <p:spPr>
          <a:xfrm>
            <a:off x="611560" y="5949280"/>
            <a:ext cx="7890979" cy="707886"/>
          </a:xfrm>
          <a:prstGeom prst="rect">
            <a:avLst/>
          </a:prstGeom>
        </p:spPr>
        <p:txBody>
          <a:bodyPr wrap="square">
            <a:spAutoFit/>
          </a:bodyPr>
          <a:lstStyle/>
          <a:p>
            <a:pPr marL="1435100" indent="-1435100" algn="l">
              <a:spcBef>
                <a:spcPct val="10000"/>
              </a:spcBef>
            </a:pPr>
            <a:r>
              <a:rPr lang="zh-CN" altLang="en-US" sz="2000" dirty="0">
                <a:solidFill>
                  <a:srgbClr val="CC0000"/>
                </a:solidFill>
              </a:rPr>
              <a:t>节拍周期</a:t>
            </a:r>
            <a:r>
              <a:rPr lang="en-US" altLang="zh-CN" sz="2000" i="1" dirty="0">
                <a:solidFill>
                  <a:srgbClr val="0000FF"/>
                </a:solidFill>
              </a:rPr>
              <a:t>T</a:t>
            </a:r>
            <a:r>
              <a:rPr lang="zh-CN" altLang="en-US" sz="2000" dirty="0"/>
              <a:t>：完成各种</a:t>
            </a:r>
            <a:r>
              <a:rPr lang="en-US" altLang="zh-CN" sz="2000" dirty="0"/>
              <a:t>CPU</a:t>
            </a:r>
            <a:r>
              <a:rPr lang="zh-CN" altLang="en-US" sz="2000" dirty="0"/>
              <a:t>微操作所需时间的</a:t>
            </a:r>
            <a:r>
              <a:rPr lang="zh-CN" altLang="en-US" sz="2000" u="sng" dirty="0">
                <a:solidFill>
                  <a:srgbClr val="C00000"/>
                </a:solidFill>
                <a:effectLst>
                  <a:outerShdw blurRad="38100" dist="38100" dir="2700000" algn="tl">
                    <a:srgbClr val="000000">
                      <a:alpha val="43137"/>
                    </a:srgbClr>
                  </a:outerShdw>
                </a:effectLst>
              </a:rPr>
              <a:t>最大者</a:t>
            </a:r>
            <a:r>
              <a:rPr lang="zh-CN" altLang="en-US" sz="2000" dirty="0"/>
              <a:t>，</a:t>
            </a:r>
            <a:br>
              <a:rPr lang="en-US" altLang="zh-CN" sz="2000" dirty="0"/>
            </a:br>
            <a:r>
              <a:rPr lang="zh-CN" altLang="en-US" sz="2000" dirty="0"/>
              <a:t>常作为定义</a:t>
            </a:r>
            <a:r>
              <a:rPr lang="en-US" altLang="zh-CN" sz="2000" dirty="0"/>
              <a:t>CPU</a:t>
            </a:r>
            <a:r>
              <a:rPr lang="zh-CN" altLang="en-US" sz="2000" dirty="0">
                <a:solidFill>
                  <a:srgbClr val="CC0000"/>
                </a:solidFill>
              </a:rPr>
              <a:t>时钟周期</a:t>
            </a:r>
            <a:r>
              <a:rPr lang="en-US" altLang="zh-CN" sz="2000" i="1" dirty="0" err="1">
                <a:solidFill>
                  <a:srgbClr val="0000FF"/>
                </a:solidFill>
              </a:rPr>
              <a:t>T</a:t>
            </a:r>
            <a:r>
              <a:rPr lang="en-US" altLang="zh-CN" sz="2000" i="1" baseline="-25000" dirty="0" err="1">
                <a:solidFill>
                  <a:srgbClr val="0000FF"/>
                </a:solidFill>
              </a:rPr>
              <a:t>clock</a:t>
            </a:r>
            <a:r>
              <a:rPr lang="zh-CN" altLang="en-US" sz="2000" dirty="0"/>
              <a:t>或</a:t>
            </a:r>
            <a:r>
              <a:rPr lang="zh-CN" altLang="en-US" sz="2000" dirty="0">
                <a:solidFill>
                  <a:srgbClr val="CC0000"/>
                </a:solidFill>
              </a:rPr>
              <a:t>时钟频率</a:t>
            </a:r>
            <a:r>
              <a:rPr lang="en-US" altLang="zh-CN" sz="2000" i="1" dirty="0" err="1">
                <a:solidFill>
                  <a:srgbClr val="0000FF"/>
                </a:solidFill>
              </a:rPr>
              <a:t>f</a:t>
            </a:r>
            <a:r>
              <a:rPr lang="en-US" altLang="zh-CN" sz="2000" i="1" baseline="-25000" dirty="0" err="1">
                <a:solidFill>
                  <a:srgbClr val="0000FF"/>
                </a:solidFill>
              </a:rPr>
              <a:t>clock</a:t>
            </a:r>
            <a:r>
              <a:rPr lang="zh-CN" altLang="en-US" sz="2000" dirty="0"/>
              <a:t>的依据。</a:t>
            </a:r>
          </a:p>
        </p:txBody>
      </p:sp>
      <p:sp>
        <p:nvSpPr>
          <p:cNvPr id="176" name="AutoShape 80">
            <a:hlinkClick r:id="" action="ppaction://hlinkshowjump?jump=lastslideviewed" highlightClick="1"/>
            <a:extLst>
              <a:ext uri="{FF2B5EF4-FFF2-40B4-BE49-F238E27FC236}">
                <a16:creationId xmlns:a16="http://schemas.microsoft.com/office/drawing/2014/main" id="{32C48F3E-421A-4CDE-B8AE-0F0568F07CC8}"/>
              </a:ext>
            </a:extLst>
          </p:cNvPr>
          <p:cNvSpPr>
            <a:spLocks noChangeAspect="1" noChangeArrowheads="1"/>
          </p:cNvSpPr>
          <p:nvPr/>
        </p:nvSpPr>
        <p:spPr bwMode="auto">
          <a:xfrm>
            <a:off x="8424488" y="224704"/>
            <a:ext cx="540000" cy="540000"/>
          </a:xfrm>
          <a:prstGeom prst="actionButtonReturn">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spAutoFit/>
          </a:bodyPr>
          <a:lstStyle/>
          <a:p>
            <a:endParaRPr lang="zh-CN" altLang="en-US" dirty="0">
              <a:ea typeface="楷体" panose="02010609060101010101" pitchFamily="49" charset="-122"/>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80B0EA36-2E22-4C6A-B85B-31FE955724C0}" type="slidenum">
              <a:rPr lang="zh-CN" altLang="en-US"/>
              <a:pPr/>
              <a:t>19</a:t>
            </a:fld>
            <a:endParaRPr lang="en-US" altLang="zh-CN"/>
          </a:p>
        </p:txBody>
      </p:sp>
      <p:sp>
        <p:nvSpPr>
          <p:cNvPr id="1104898" name="Rectangle 2"/>
          <p:cNvSpPr>
            <a:spLocks noGrp="1" noChangeArrowheads="1"/>
          </p:cNvSpPr>
          <p:nvPr>
            <p:ph type="title"/>
          </p:nvPr>
        </p:nvSpPr>
        <p:spPr/>
        <p:txBody>
          <a:bodyPr/>
          <a:lstStyle/>
          <a:p>
            <a:r>
              <a:rPr lang="en-US" altLang="zh-CN" dirty="0"/>
              <a:t>6.1.4  </a:t>
            </a:r>
            <a:r>
              <a:rPr lang="zh-CN" altLang="en-US" dirty="0"/>
              <a:t>微操作      </a:t>
            </a:r>
            <a:r>
              <a:rPr lang="zh-CN" altLang="en-US" dirty="0">
                <a:solidFill>
                  <a:srgbClr val="008000"/>
                </a:solidFill>
                <a:ea typeface="黑体" pitchFamily="2" charset="-122"/>
              </a:rPr>
              <a:t>二、微操作流程</a:t>
            </a:r>
            <a:endParaRPr lang="zh-CN" altLang="en-US" sz="3200" dirty="0">
              <a:solidFill>
                <a:srgbClr val="008000"/>
              </a:solidFill>
              <a:ea typeface="黑体" pitchFamily="2" charset="-122"/>
            </a:endParaRPr>
          </a:p>
        </p:txBody>
      </p:sp>
      <p:sp>
        <p:nvSpPr>
          <p:cNvPr id="1104899" name="Rectangle 3"/>
          <p:cNvSpPr>
            <a:spLocks noGrp="1" noChangeArrowheads="1"/>
          </p:cNvSpPr>
          <p:nvPr>
            <p:ph type="body" idx="1"/>
          </p:nvPr>
        </p:nvSpPr>
        <p:spPr>
          <a:xfrm>
            <a:off x="457200" y="1196975"/>
            <a:ext cx="8578850" cy="5545138"/>
          </a:xfrm>
        </p:spPr>
        <p:txBody>
          <a:bodyPr/>
          <a:lstStyle/>
          <a:p>
            <a:pPr>
              <a:spcBef>
                <a:spcPct val="10000"/>
              </a:spcBef>
            </a:pPr>
            <a:r>
              <a:rPr lang="zh-CN" altLang="en-US" dirty="0">
                <a:solidFill>
                  <a:srgbClr val="CC0000"/>
                </a:solidFill>
              </a:rPr>
              <a:t>节拍周期</a:t>
            </a:r>
            <a:r>
              <a:rPr lang="en-US" altLang="zh-CN" i="1" dirty="0">
                <a:solidFill>
                  <a:srgbClr val="0000FF"/>
                </a:solidFill>
              </a:rPr>
              <a:t>T</a:t>
            </a:r>
            <a:r>
              <a:rPr lang="zh-CN" altLang="en-US" dirty="0"/>
              <a:t>：完成各种</a:t>
            </a:r>
            <a:r>
              <a:rPr lang="en-US" altLang="zh-CN" dirty="0"/>
              <a:t>CPU</a:t>
            </a:r>
            <a:r>
              <a:rPr lang="zh-CN" altLang="en-US" dirty="0"/>
              <a:t>微操作所需时间的</a:t>
            </a:r>
            <a:r>
              <a:rPr lang="zh-CN" altLang="en-US" u="sng" dirty="0">
                <a:solidFill>
                  <a:srgbClr val="C00000"/>
                </a:solidFill>
                <a:effectLst>
                  <a:outerShdw blurRad="38100" dist="38100" dir="2700000" algn="tl">
                    <a:srgbClr val="000000">
                      <a:alpha val="43137"/>
                    </a:srgbClr>
                  </a:outerShdw>
                </a:effectLst>
              </a:rPr>
              <a:t>最大者</a:t>
            </a:r>
            <a:r>
              <a:rPr lang="zh-CN" altLang="en-US" dirty="0"/>
              <a:t>，常作为定义</a:t>
            </a:r>
            <a:r>
              <a:rPr lang="en-US" altLang="zh-CN" dirty="0"/>
              <a:t>CPU</a:t>
            </a:r>
            <a:r>
              <a:rPr lang="zh-CN" altLang="en-US" dirty="0">
                <a:solidFill>
                  <a:srgbClr val="CC0000"/>
                </a:solidFill>
              </a:rPr>
              <a:t>时钟周期</a:t>
            </a:r>
            <a:r>
              <a:rPr lang="en-US" altLang="zh-CN" i="1" dirty="0" err="1">
                <a:solidFill>
                  <a:srgbClr val="0000FF"/>
                </a:solidFill>
              </a:rPr>
              <a:t>T</a:t>
            </a:r>
            <a:r>
              <a:rPr lang="en-US" altLang="zh-CN" i="1" baseline="-25000" dirty="0" err="1">
                <a:solidFill>
                  <a:srgbClr val="0000FF"/>
                </a:solidFill>
              </a:rPr>
              <a:t>clock</a:t>
            </a:r>
            <a:r>
              <a:rPr lang="zh-CN" altLang="en-US" dirty="0"/>
              <a:t>或</a:t>
            </a:r>
            <a:r>
              <a:rPr lang="zh-CN" altLang="en-US" dirty="0">
                <a:solidFill>
                  <a:srgbClr val="CC0000"/>
                </a:solidFill>
              </a:rPr>
              <a:t>时钟频率</a:t>
            </a:r>
            <a:r>
              <a:rPr lang="en-US" altLang="zh-CN" i="1" dirty="0" err="1">
                <a:solidFill>
                  <a:srgbClr val="0000FF"/>
                </a:solidFill>
              </a:rPr>
              <a:t>f</a:t>
            </a:r>
            <a:r>
              <a:rPr lang="en-US" altLang="zh-CN" i="1" baseline="-25000" dirty="0" err="1">
                <a:solidFill>
                  <a:srgbClr val="0000FF"/>
                </a:solidFill>
              </a:rPr>
              <a:t>clock</a:t>
            </a:r>
            <a:r>
              <a:rPr lang="zh-CN" altLang="en-US" dirty="0"/>
              <a:t>的依据。</a:t>
            </a:r>
          </a:p>
          <a:p>
            <a:pPr>
              <a:spcBef>
                <a:spcPct val="10000"/>
              </a:spcBef>
            </a:pPr>
            <a:endParaRPr lang="zh-CN" altLang="en-US" dirty="0"/>
          </a:p>
          <a:p>
            <a:pPr>
              <a:spcBef>
                <a:spcPct val="10000"/>
              </a:spcBef>
            </a:pPr>
            <a:endParaRPr lang="zh-CN" altLang="en-US" dirty="0"/>
          </a:p>
          <a:p>
            <a:pPr>
              <a:spcBef>
                <a:spcPct val="10000"/>
              </a:spcBef>
            </a:pPr>
            <a:r>
              <a:rPr lang="en-US" altLang="zh-CN" dirty="0"/>
              <a:t>CPU</a:t>
            </a:r>
            <a:r>
              <a:rPr lang="zh-CN" altLang="en-US" dirty="0"/>
              <a:t>执行程序有严格的时间顺序性，通常利用</a:t>
            </a:r>
            <a:r>
              <a:rPr lang="zh-CN" altLang="en-US" dirty="0">
                <a:solidFill>
                  <a:srgbClr val="0000FF"/>
                </a:solidFill>
              </a:rPr>
              <a:t>时序电路</a:t>
            </a:r>
            <a:r>
              <a:rPr lang="zh-CN" altLang="en-US" dirty="0"/>
              <a:t>为</a:t>
            </a:r>
            <a:r>
              <a:rPr lang="zh-CN" altLang="en-US" dirty="0">
                <a:solidFill>
                  <a:srgbClr val="0000FF"/>
                </a:solidFill>
              </a:rPr>
              <a:t>控制器</a:t>
            </a:r>
            <a:r>
              <a:rPr lang="zh-CN" altLang="en-US" dirty="0"/>
              <a:t>提供所需的</a:t>
            </a:r>
            <a:r>
              <a:rPr lang="zh-CN" altLang="en-US" u="sng" dirty="0">
                <a:solidFill>
                  <a:srgbClr val="C00000"/>
                </a:solidFill>
                <a:effectLst>
                  <a:outerShdw blurRad="38100" dist="38100" dir="2700000" algn="tl">
                    <a:srgbClr val="000000">
                      <a:alpha val="43137"/>
                    </a:srgbClr>
                  </a:outerShdw>
                </a:effectLst>
              </a:rPr>
              <a:t>时序信号</a:t>
            </a:r>
            <a:r>
              <a:rPr lang="zh-CN" altLang="en-US" dirty="0"/>
              <a:t>。最基本的</a:t>
            </a:r>
            <a:r>
              <a:rPr lang="zh-CN" altLang="en-US" dirty="0">
                <a:solidFill>
                  <a:srgbClr val="0000FF"/>
                </a:solidFill>
              </a:rPr>
              <a:t>时序信号</a:t>
            </a:r>
            <a:r>
              <a:rPr lang="zh-CN" altLang="en-US" dirty="0"/>
              <a:t>为</a:t>
            </a:r>
            <a:r>
              <a:rPr lang="zh-CN" altLang="en-US" dirty="0">
                <a:solidFill>
                  <a:srgbClr val="CC0000"/>
                </a:solidFill>
              </a:rPr>
              <a:t>节拍</a:t>
            </a:r>
            <a:r>
              <a:rPr lang="zh-CN" altLang="en-US" dirty="0"/>
              <a:t>，它可由</a:t>
            </a:r>
            <a:r>
              <a:rPr lang="zh-CN" altLang="en-US" dirty="0">
                <a:solidFill>
                  <a:srgbClr val="CC0000"/>
                </a:solidFill>
              </a:rPr>
              <a:t>顺序脉冲发生器</a:t>
            </a:r>
            <a:r>
              <a:rPr lang="zh-CN" altLang="en-US" dirty="0"/>
              <a:t>也称</a:t>
            </a:r>
            <a:r>
              <a:rPr lang="zh-CN" altLang="en-US" dirty="0">
                <a:solidFill>
                  <a:srgbClr val="CC0000"/>
                </a:solidFill>
              </a:rPr>
              <a:t>脉冲分配器</a:t>
            </a:r>
            <a:r>
              <a:rPr lang="zh-CN" altLang="en-US" dirty="0"/>
              <a:t>或</a:t>
            </a:r>
            <a:r>
              <a:rPr lang="zh-CN" altLang="en-US" dirty="0">
                <a:solidFill>
                  <a:srgbClr val="CC0000"/>
                </a:solidFill>
              </a:rPr>
              <a:t>节拍脉冲发生器</a:t>
            </a:r>
            <a:r>
              <a:rPr lang="zh-CN" altLang="en-US" dirty="0"/>
              <a:t>产生。</a:t>
            </a:r>
          </a:p>
          <a:p>
            <a:pPr>
              <a:spcBef>
                <a:spcPct val="10000"/>
              </a:spcBef>
            </a:pPr>
            <a:r>
              <a:rPr lang="zh-CN" altLang="en-US" dirty="0">
                <a:solidFill>
                  <a:srgbClr val="CC0000"/>
                </a:solidFill>
              </a:rPr>
              <a:t>节拍脉冲发生器</a:t>
            </a:r>
            <a:r>
              <a:rPr lang="zh-CN" altLang="en-US" dirty="0"/>
              <a:t>分</a:t>
            </a:r>
            <a:r>
              <a:rPr lang="zh-CN" altLang="en-US" dirty="0">
                <a:solidFill>
                  <a:srgbClr val="008000"/>
                </a:solidFill>
              </a:rPr>
              <a:t>计数型</a:t>
            </a:r>
            <a:r>
              <a:rPr lang="zh-CN" altLang="en-US" dirty="0"/>
              <a:t>和</a:t>
            </a:r>
            <a:r>
              <a:rPr lang="zh-CN" altLang="en-US" dirty="0">
                <a:solidFill>
                  <a:srgbClr val="008000"/>
                </a:solidFill>
              </a:rPr>
              <a:t>移位型</a:t>
            </a:r>
            <a:r>
              <a:rPr lang="zh-CN" altLang="en-US" dirty="0"/>
              <a:t>两类。</a:t>
            </a:r>
          </a:p>
        </p:txBody>
      </p:sp>
      <p:sp>
        <p:nvSpPr>
          <p:cNvPr id="1104900" name="Rectangle 4"/>
          <p:cNvSpPr>
            <a:spLocks noChangeArrowheads="1"/>
          </p:cNvSpPr>
          <p:nvPr/>
        </p:nvSpPr>
        <p:spPr bwMode="auto">
          <a:xfrm>
            <a:off x="684213" y="549275"/>
            <a:ext cx="8289925" cy="503238"/>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en-US" altLang="zh-CN" sz="2800" dirty="0">
                <a:solidFill>
                  <a:srgbClr val="CC0099"/>
                </a:solidFill>
                <a:latin typeface="Arial" charset="0"/>
                <a:ea typeface="楷体" panose="02010609060101010101" pitchFamily="49" charset="-122"/>
              </a:rPr>
              <a:t>1. </a:t>
            </a:r>
            <a:r>
              <a:rPr lang="zh-CN" altLang="en-US" sz="2800" dirty="0">
                <a:solidFill>
                  <a:srgbClr val="CC0099"/>
                </a:solidFill>
                <a:latin typeface="Arial" charset="0"/>
                <a:ea typeface="楷体" panose="02010609060101010101" pitchFamily="49" charset="-122"/>
              </a:rPr>
              <a:t>时序信号的产生     </a:t>
            </a:r>
            <a:r>
              <a:rPr lang="en-US" altLang="zh-CN" sz="2800" dirty="0">
                <a:solidFill>
                  <a:srgbClr val="FF6600"/>
                </a:solidFill>
                <a:latin typeface="宋体" pitchFamily="2" charset="-122"/>
              </a:rPr>
              <a:t>(</a:t>
            </a:r>
            <a:r>
              <a:rPr lang="en-US" altLang="zh-CN" sz="2800" dirty="0">
                <a:solidFill>
                  <a:srgbClr val="FF6600"/>
                </a:solidFill>
                <a:latin typeface="Arial" charset="0"/>
                <a:ea typeface="楷体" panose="02010609060101010101" pitchFamily="49" charset="-122"/>
              </a:rPr>
              <a:t>1</a:t>
            </a:r>
            <a:r>
              <a:rPr lang="en-US" altLang="zh-CN" sz="2800" dirty="0">
                <a:solidFill>
                  <a:srgbClr val="FF6600"/>
                </a:solidFill>
                <a:latin typeface="宋体" pitchFamily="2" charset="-122"/>
              </a:rPr>
              <a:t>)</a:t>
            </a:r>
            <a:r>
              <a:rPr lang="zh-CN" altLang="en-US" sz="2800" dirty="0">
                <a:solidFill>
                  <a:srgbClr val="FF6600"/>
                </a:solidFill>
                <a:latin typeface="Arial" charset="0"/>
                <a:ea typeface="楷体" panose="02010609060101010101" pitchFamily="49" charset="-122"/>
              </a:rPr>
              <a:t>节拍周期信号的产生</a:t>
            </a:r>
          </a:p>
        </p:txBody>
      </p:sp>
      <p:graphicFrame>
        <p:nvGraphicFramePr>
          <p:cNvPr id="1104901" name="Object 5"/>
          <p:cNvGraphicFramePr>
            <a:graphicFrameLocks noChangeAspect="1"/>
          </p:cNvGraphicFramePr>
          <p:nvPr/>
        </p:nvGraphicFramePr>
        <p:xfrm>
          <a:off x="2051050" y="2349500"/>
          <a:ext cx="6264275" cy="1093788"/>
        </p:xfrm>
        <a:graphic>
          <a:graphicData uri="http://schemas.openxmlformats.org/presentationml/2006/ole">
            <mc:AlternateContent xmlns:mc="http://schemas.openxmlformats.org/markup-compatibility/2006">
              <mc:Choice xmlns:v="urn:schemas-microsoft-com:vml" Requires="v">
                <p:oleObj spid="_x0000_s1105060" name="公式" r:id="rId3" imgW="2476500" imgH="431800" progId="Equation.3">
                  <p:embed/>
                </p:oleObj>
              </mc:Choice>
              <mc:Fallback>
                <p:oleObj name="公式" r:id="rId3" imgW="2476500" imgH="43180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2349500"/>
                        <a:ext cx="6264275" cy="1093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8DBE1C30-C682-410E-AA34-72BB6DF12095}" type="slidenum">
              <a:rPr lang="zh-CN" altLang="en-US"/>
              <a:pPr/>
              <a:t>2</a:t>
            </a:fld>
            <a:endParaRPr lang="en-US" altLang="zh-CN"/>
          </a:p>
        </p:txBody>
      </p:sp>
      <p:sp>
        <p:nvSpPr>
          <p:cNvPr id="1094658" name="Rectangle 2"/>
          <p:cNvSpPr>
            <a:spLocks noGrp="1" noChangeArrowheads="1"/>
          </p:cNvSpPr>
          <p:nvPr>
            <p:ph type="title"/>
          </p:nvPr>
        </p:nvSpPr>
        <p:spPr/>
        <p:txBody>
          <a:bodyPr/>
          <a:lstStyle/>
          <a:p>
            <a:r>
              <a:rPr lang="zh-CN" altLang="en-US" b="0"/>
              <a:t>本章内容</a:t>
            </a:r>
          </a:p>
        </p:txBody>
      </p:sp>
      <p:sp>
        <p:nvSpPr>
          <p:cNvPr id="1094659" name="Rectangle 3"/>
          <p:cNvSpPr>
            <a:spLocks noGrp="1" noChangeArrowheads="1"/>
          </p:cNvSpPr>
          <p:nvPr>
            <p:ph type="body" idx="1"/>
          </p:nvPr>
        </p:nvSpPr>
        <p:spPr>
          <a:xfrm>
            <a:off x="457200" y="2708275"/>
            <a:ext cx="8578850" cy="4033838"/>
          </a:xfrm>
        </p:spPr>
        <p:txBody>
          <a:bodyPr/>
          <a:lstStyle/>
          <a:p>
            <a:r>
              <a:rPr lang="en-US" altLang="zh-CN" dirty="0"/>
              <a:t>CPU</a:t>
            </a:r>
            <a:r>
              <a:rPr lang="zh-CN" altLang="en-US" dirty="0"/>
              <a:t>的</a:t>
            </a:r>
            <a:r>
              <a:rPr lang="zh-CN" altLang="en-US" dirty="0">
                <a:solidFill>
                  <a:srgbClr val="0000FF"/>
                </a:solidFill>
              </a:rPr>
              <a:t>功能</a:t>
            </a:r>
            <a:r>
              <a:rPr lang="zh-CN" altLang="en-US" dirty="0"/>
              <a:t>、</a:t>
            </a:r>
            <a:r>
              <a:rPr lang="zh-CN" altLang="en-US" dirty="0">
                <a:solidFill>
                  <a:srgbClr val="0000FF"/>
                </a:solidFill>
              </a:rPr>
              <a:t>结构</a:t>
            </a:r>
            <a:r>
              <a:rPr lang="zh-CN" altLang="en-US" dirty="0"/>
              <a:t>、</a:t>
            </a:r>
            <a:r>
              <a:rPr lang="zh-CN" altLang="en-US" dirty="0">
                <a:solidFill>
                  <a:srgbClr val="0000FF"/>
                </a:solidFill>
              </a:rPr>
              <a:t>微操作</a:t>
            </a:r>
          </a:p>
          <a:p>
            <a:r>
              <a:rPr lang="zh-CN" altLang="en-US" dirty="0">
                <a:solidFill>
                  <a:srgbClr val="FF0000"/>
                </a:solidFill>
              </a:rPr>
              <a:t>硬布线</a:t>
            </a:r>
            <a:r>
              <a:rPr lang="zh-CN" altLang="en-US" dirty="0">
                <a:solidFill>
                  <a:srgbClr val="0000FF"/>
                </a:solidFill>
              </a:rPr>
              <a:t>控制器设计</a:t>
            </a:r>
          </a:p>
          <a:p>
            <a:r>
              <a:rPr lang="zh-CN" altLang="en-US" dirty="0">
                <a:solidFill>
                  <a:srgbClr val="FF0000"/>
                </a:solidFill>
              </a:rPr>
              <a:t>微程序</a:t>
            </a:r>
            <a:r>
              <a:rPr lang="zh-CN" altLang="en-US" dirty="0">
                <a:solidFill>
                  <a:srgbClr val="0000FF"/>
                </a:solidFill>
              </a:rPr>
              <a:t>控制器设计</a:t>
            </a:r>
          </a:p>
          <a:p>
            <a:r>
              <a:rPr lang="en-US" altLang="zh-CN" dirty="0"/>
              <a:t>CPU</a:t>
            </a:r>
            <a:r>
              <a:rPr lang="zh-CN" altLang="en-US" dirty="0">
                <a:solidFill>
                  <a:srgbClr val="FF0000"/>
                </a:solidFill>
              </a:rPr>
              <a:t>性能</a:t>
            </a:r>
            <a:r>
              <a:rPr lang="zh-CN" altLang="en-US" dirty="0"/>
              <a:t>的</a:t>
            </a:r>
            <a:r>
              <a:rPr lang="zh-CN" altLang="en-US" dirty="0">
                <a:solidFill>
                  <a:srgbClr val="FF0000"/>
                </a:solidFill>
              </a:rPr>
              <a:t>测量</a:t>
            </a:r>
            <a:r>
              <a:rPr lang="zh-CN" altLang="en-US" dirty="0"/>
              <a:t>与提高</a:t>
            </a:r>
            <a:endParaRPr lang="en-US" altLang="zh-CN" dirty="0"/>
          </a:p>
          <a:p>
            <a:r>
              <a:rPr lang="zh-CN" altLang="en-US" dirty="0">
                <a:solidFill>
                  <a:srgbClr val="CC0099"/>
                </a:solidFill>
              </a:rPr>
              <a:t>多核</a:t>
            </a:r>
            <a:r>
              <a:rPr lang="zh-CN" altLang="en-US" dirty="0"/>
              <a:t>与</a:t>
            </a:r>
            <a:r>
              <a:rPr lang="zh-CN" altLang="en-US" dirty="0">
                <a:solidFill>
                  <a:srgbClr val="CC0099"/>
                </a:solidFill>
              </a:rPr>
              <a:t>多线程</a:t>
            </a:r>
            <a:r>
              <a:rPr lang="zh-CN" altLang="en-US" dirty="0"/>
              <a:t>技术</a:t>
            </a:r>
          </a:p>
          <a:p>
            <a:r>
              <a:rPr lang="en-US" altLang="zh-CN" dirty="0"/>
              <a:t>CPU</a:t>
            </a:r>
            <a:r>
              <a:rPr lang="zh-CN" altLang="en-US" dirty="0"/>
              <a:t>实例</a:t>
            </a:r>
          </a:p>
        </p:txBody>
      </p:sp>
      <p:sp>
        <p:nvSpPr>
          <p:cNvPr id="1094660" name="Rectangle 4"/>
          <p:cNvSpPr>
            <a:spLocks noChangeArrowheads="1"/>
          </p:cNvSpPr>
          <p:nvPr/>
        </p:nvSpPr>
        <p:spPr bwMode="auto">
          <a:xfrm>
            <a:off x="395288" y="549275"/>
            <a:ext cx="8578850" cy="4392613"/>
          </a:xfrm>
          <a:prstGeom prst="rect">
            <a:avLst/>
          </a:prstGeom>
          <a:noFill/>
          <a:ln w="9525">
            <a:noFill/>
            <a:miter lim="800000"/>
            <a:headEnd/>
            <a:tailEnd/>
          </a:ln>
          <a:effectLst/>
        </p:spPr>
        <p:txBody>
          <a:bodyPr/>
          <a:lstStyle/>
          <a:p>
            <a:pPr algn="l">
              <a:spcBef>
                <a:spcPct val="20000"/>
              </a:spcBef>
              <a:buClr>
                <a:schemeClr val="bg2"/>
              </a:buClr>
              <a:buSzPct val="75000"/>
              <a:buFont typeface="Wingdings" pitchFamily="2" charset="2"/>
              <a:buNone/>
            </a:pPr>
            <a:r>
              <a:rPr lang="en-US" altLang="zh-CN" sz="2800" dirty="0">
                <a:ea typeface="楷体" panose="02010609060101010101" pitchFamily="49" charset="-122"/>
              </a:rPr>
              <a:t>CPU</a:t>
            </a:r>
            <a:r>
              <a:rPr lang="zh-CN" altLang="en-US" sz="2800" dirty="0">
                <a:ea typeface="楷体" panose="02010609060101010101" pitchFamily="49" charset="-122"/>
              </a:rPr>
              <a:t>（</a:t>
            </a:r>
            <a:r>
              <a:rPr lang="en-US" altLang="zh-CN" sz="2800" dirty="0">
                <a:solidFill>
                  <a:srgbClr val="FF0000"/>
                </a:solidFill>
                <a:ea typeface="楷体" panose="02010609060101010101" pitchFamily="49" charset="-122"/>
              </a:rPr>
              <a:t>C</a:t>
            </a:r>
            <a:r>
              <a:rPr lang="en-US" altLang="zh-CN" sz="2800" dirty="0">
                <a:ea typeface="楷体" panose="02010609060101010101" pitchFamily="49" charset="-122"/>
              </a:rPr>
              <a:t>entral </a:t>
            </a:r>
            <a:r>
              <a:rPr lang="en-US" altLang="zh-CN" sz="2800" dirty="0">
                <a:solidFill>
                  <a:srgbClr val="FF0000"/>
                </a:solidFill>
                <a:ea typeface="楷体" panose="02010609060101010101" pitchFamily="49" charset="-122"/>
              </a:rPr>
              <a:t>P</a:t>
            </a:r>
            <a:r>
              <a:rPr lang="en-US" altLang="zh-CN" sz="2800" dirty="0">
                <a:ea typeface="楷体" panose="02010609060101010101" pitchFamily="49" charset="-122"/>
              </a:rPr>
              <a:t>rocessing </a:t>
            </a:r>
            <a:r>
              <a:rPr lang="en-US" altLang="zh-CN" sz="2800" dirty="0">
                <a:solidFill>
                  <a:srgbClr val="FF0000"/>
                </a:solidFill>
                <a:ea typeface="楷体" panose="02010609060101010101" pitchFamily="49" charset="-122"/>
              </a:rPr>
              <a:t>U</a:t>
            </a:r>
            <a:r>
              <a:rPr lang="en-US" altLang="zh-CN" sz="2800" dirty="0">
                <a:ea typeface="楷体" panose="02010609060101010101" pitchFamily="49" charset="-122"/>
              </a:rPr>
              <a:t>nit</a:t>
            </a:r>
            <a:r>
              <a:rPr lang="zh-CN" altLang="en-US" sz="2800" dirty="0">
                <a:ea typeface="楷体" panose="02010609060101010101" pitchFamily="49" charset="-122"/>
              </a:rPr>
              <a:t>）主要负责获取程序中的每条指令、译码所获取的指令、针对指令指定的数据完成指定顺序的操作。</a:t>
            </a:r>
          </a:p>
          <a:p>
            <a:pPr algn="l">
              <a:spcBef>
                <a:spcPct val="20000"/>
              </a:spcBef>
              <a:buClr>
                <a:schemeClr val="bg2"/>
              </a:buClr>
              <a:buSzPct val="75000"/>
              <a:buFont typeface="Wingdings" pitchFamily="2" charset="2"/>
              <a:buNone/>
            </a:pPr>
            <a:r>
              <a:rPr lang="zh-CN" altLang="en-US" sz="2800" dirty="0">
                <a:ea typeface="楷体" panose="02010609060101010101" pitchFamily="49" charset="-122"/>
              </a:rPr>
              <a:t>本章主要介绍</a:t>
            </a:r>
            <a:r>
              <a:rPr lang="en-US" altLang="zh-CN" sz="2800" dirty="0">
                <a:solidFill>
                  <a:srgbClr val="CC0000"/>
                </a:solidFill>
                <a:ea typeface="楷体" panose="02010609060101010101" pitchFamily="49" charset="-122"/>
              </a:rPr>
              <a:t>CPU</a:t>
            </a:r>
            <a:r>
              <a:rPr lang="zh-CN" altLang="en-US" sz="2800" dirty="0">
                <a:solidFill>
                  <a:srgbClr val="CC0000"/>
                </a:solidFill>
                <a:ea typeface="楷体" panose="02010609060101010101" pitchFamily="49" charset="-122"/>
              </a:rPr>
              <a:t>的结构</a:t>
            </a:r>
            <a:r>
              <a:rPr lang="zh-CN" altLang="en-US" sz="2800" dirty="0">
                <a:ea typeface="楷体" panose="02010609060101010101" pitchFamily="49" charset="-122"/>
              </a:rPr>
              <a:t>及</a:t>
            </a:r>
            <a:r>
              <a:rPr lang="zh-CN" altLang="en-US" sz="2800" dirty="0">
                <a:solidFill>
                  <a:srgbClr val="CC0000"/>
                </a:solidFill>
                <a:ea typeface="楷体" panose="02010609060101010101" pitchFamily="49" charset="-122"/>
              </a:rPr>
              <a:t>控制器</a:t>
            </a:r>
            <a:r>
              <a:rPr lang="zh-CN" altLang="en-US" sz="2800" dirty="0">
                <a:ea typeface="楷体" panose="02010609060101010101" pitchFamily="49" charset="-122"/>
              </a:rPr>
              <a:t>的设计方法。</a:t>
            </a:r>
            <a:endParaRPr lang="en-US" altLang="zh-CN" sz="2800" dirty="0">
              <a:ea typeface="楷体" panose="02010609060101010101" pitchFamily="49" charset="-122"/>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fld id="{9D55AEA8-190E-483A-9301-280C01567262}" type="slidenum">
              <a:rPr lang="zh-CN" altLang="en-US"/>
              <a:pPr/>
              <a:t>20</a:t>
            </a:fld>
            <a:endParaRPr lang="en-US" altLang="zh-CN"/>
          </a:p>
        </p:txBody>
      </p:sp>
      <p:sp>
        <p:nvSpPr>
          <p:cNvPr id="1105922" name="Rectangle 2"/>
          <p:cNvSpPr>
            <a:spLocks noGrp="1" noChangeArrowheads="1"/>
          </p:cNvSpPr>
          <p:nvPr>
            <p:ph type="title"/>
          </p:nvPr>
        </p:nvSpPr>
        <p:spPr/>
        <p:txBody>
          <a:bodyPr/>
          <a:lstStyle/>
          <a:p>
            <a:r>
              <a:rPr lang="en-US" altLang="zh-CN" dirty="0"/>
              <a:t>6.1.4  </a:t>
            </a:r>
            <a:r>
              <a:rPr lang="zh-CN" altLang="en-US" dirty="0"/>
              <a:t>微操作      </a:t>
            </a:r>
            <a:r>
              <a:rPr lang="zh-CN" altLang="en-US" dirty="0">
                <a:solidFill>
                  <a:srgbClr val="008000"/>
                </a:solidFill>
                <a:ea typeface="黑体" pitchFamily="2" charset="-122"/>
              </a:rPr>
              <a:t>二、微操作流程</a:t>
            </a:r>
            <a:endParaRPr lang="zh-CN" altLang="en-US" sz="3200" dirty="0">
              <a:solidFill>
                <a:srgbClr val="008000"/>
              </a:solidFill>
              <a:ea typeface="黑体" pitchFamily="2" charset="-122"/>
            </a:endParaRPr>
          </a:p>
        </p:txBody>
      </p:sp>
      <p:sp>
        <p:nvSpPr>
          <p:cNvPr id="1105924" name="Rectangle 4"/>
          <p:cNvSpPr>
            <a:spLocks noChangeArrowheads="1"/>
          </p:cNvSpPr>
          <p:nvPr/>
        </p:nvSpPr>
        <p:spPr bwMode="auto">
          <a:xfrm>
            <a:off x="684213" y="549275"/>
            <a:ext cx="8289925" cy="503238"/>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en-US" altLang="zh-CN" sz="2800" dirty="0">
                <a:solidFill>
                  <a:srgbClr val="CC0099"/>
                </a:solidFill>
                <a:latin typeface="Arial" charset="0"/>
                <a:ea typeface="楷体" panose="02010609060101010101" pitchFamily="49" charset="-122"/>
              </a:rPr>
              <a:t>1. </a:t>
            </a:r>
            <a:r>
              <a:rPr lang="zh-CN" altLang="en-US" sz="2800" dirty="0">
                <a:solidFill>
                  <a:srgbClr val="CC0099"/>
                </a:solidFill>
                <a:latin typeface="Arial" charset="0"/>
                <a:ea typeface="楷体" panose="02010609060101010101" pitchFamily="49" charset="-122"/>
              </a:rPr>
              <a:t>时序信号的产生     </a:t>
            </a:r>
            <a:r>
              <a:rPr lang="en-US" altLang="zh-CN" sz="2800" dirty="0">
                <a:solidFill>
                  <a:srgbClr val="FF6600"/>
                </a:solidFill>
                <a:latin typeface="宋体" pitchFamily="2" charset="-122"/>
              </a:rPr>
              <a:t>(</a:t>
            </a:r>
            <a:r>
              <a:rPr lang="en-US" altLang="zh-CN" sz="2800" dirty="0">
                <a:solidFill>
                  <a:srgbClr val="FF6600"/>
                </a:solidFill>
                <a:latin typeface="Arial" charset="0"/>
                <a:ea typeface="楷体" panose="02010609060101010101" pitchFamily="49" charset="-122"/>
              </a:rPr>
              <a:t>1</a:t>
            </a:r>
            <a:r>
              <a:rPr lang="en-US" altLang="zh-CN" sz="2800" dirty="0">
                <a:solidFill>
                  <a:srgbClr val="FF6600"/>
                </a:solidFill>
                <a:latin typeface="宋体" pitchFamily="2" charset="-122"/>
              </a:rPr>
              <a:t>)</a:t>
            </a:r>
            <a:r>
              <a:rPr lang="zh-CN" altLang="en-US" sz="2800" dirty="0">
                <a:solidFill>
                  <a:srgbClr val="FF6600"/>
                </a:solidFill>
                <a:latin typeface="Arial" charset="0"/>
                <a:ea typeface="楷体" panose="02010609060101010101" pitchFamily="49" charset="-122"/>
              </a:rPr>
              <a:t>节拍周期信号的产生</a:t>
            </a:r>
          </a:p>
        </p:txBody>
      </p:sp>
      <p:graphicFrame>
        <p:nvGraphicFramePr>
          <p:cNvPr id="1106114" name="Object 194"/>
          <p:cNvGraphicFramePr>
            <a:graphicFrameLocks noChangeAspect="1"/>
          </p:cNvGraphicFramePr>
          <p:nvPr/>
        </p:nvGraphicFramePr>
        <p:xfrm>
          <a:off x="0" y="2611438"/>
          <a:ext cx="8964613" cy="3625850"/>
        </p:xfrm>
        <a:graphic>
          <a:graphicData uri="http://schemas.openxmlformats.org/presentationml/2006/ole">
            <mc:AlternateContent xmlns:mc="http://schemas.openxmlformats.org/markup-compatibility/2006">
              <mc:Choice xmlns:v="urn:schemas-microsoft-com:vml" Requires="v">
                <p:oleObj spid="_x0000_s1106274" name="Visio" r:id="rId3" imgW="5587081" imgH="2258303" progId="Visio.Drawing.11">
                  <p:embed/>
                </p:oleObj>
              </mc:Choice>
              <mc:Fallback>
                <p:oleObj name="Visio" r:id="rId3" imgW="5587081" imgH="2258303" progId="Visio.Drawing.11">
                  <p:embed/>
                  <p:pic>
                    <p:nvPicPr>
                      <p:cNvPr id="0" name="Picture 1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611438"/>
                        <a:ext cx="8964613" cy="362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06115" name="Rectangle 195"/>
          <p:cNvSpPr>
            <a:spLocks noGrp="1" noChangeArrowheads="1"/>
          </p:cNvSpPr>
          <p:nvPr>
            <p:ph type="body" idx="1"/>
          </p:nvPr>
        </p:nvSpPr>
        <p:spPr>
          <a:xfrm>
            <a:off x="457200" y="1196975"/>
            <a:ext cx="8578850" cy="1079500"/>
          </a:xfrm>
          <a:noFill/>
          <a:ln/>
        </p:spPr>
        <p:txBody>
          <a:bodyPr/>
          <a:lstStyle/>
          <a:p>
            <a:pPr>
              <a:spcBef>
                <a:spcPct val="10000"/>
              </a:spcBef>
            </a:pPr>
            <a:r>
              <a:rPr lang="zh-CN" altLang="en-US"/>
              <a:t>状态利用率高</a:t>
            </a:r>
          </a:p>
          <a:p>
            <a:pPr>
              <a:spcBef>
                <a:spcPct val="10000"/>
              </a:spcBef>
            </a:pPr>
            <a:r>
              <a:rPr lang="zh-CN" altLang="en-US"/>
              <a:t>需要采取措施消除竞争冒险</a:t>
            </a:r>
          </a:p>
        </p:txBody>
      </p:sp>
      <p:grpSp>
        <p:nvGrpSpPr>
          <p:cNvPr id="9" name="组合 8">
            <a:extLst>
              <a:ext uri="{FF2B5EF4-FFF2-40B4-BE49-F238E27FC236}">
                <a16:creationId xmlns:a16="http://schemas.microsoft.com/office/drawing/2014/main" id="{5E987762-F3E0-42F0-B0C8-2C099164FF35}"/>
              </a:ext>
            </a:extLst>
          </p:cNvPr>
          <p:cNvGrpSpPr/>
          <p:nvPr/>
        </p:nvGrpSpPr>
        <p:grpSpPr>
          <a:xfrm>
            <a:off x="250825" y="5894457"/>
            <a:ext cx="1229824" cy="707886"/>
            <a:chOff x="250825" y="5894457"/>
            <a:chExt cx="1229824" cy="707886"/>
          </a:xfrm>
        </p:grpSpPr>
        <p:sp>
          <p:nvSpPr>
            <p:cNvPr id="10" name="矩形 9">
              <a:extLst>
                <a:ext uri="{FF2B5EF4-FFF2-40B4-BE49-F238E27FC236}">
                  <a16:creationId xmlns:a16="http://schemas.microsoft.com/office/drawing/2014/main" id="{F0AC73B5-E3DA-491D-9EF0-097D99D2C288}"/>
                </a:ext>
              </a:extLst>
            </p:cNvPr>
            <p:cNvSpPr/>
            <p:nvPr/>
          </p:nvSpPr>
          <p:spPr>
            <a:xfrm>
              <a:off x="250825" y="5894457"/>
              <a:ext cx="1229824" cy="707886"/>
            </a:xfrm>
            <a:prstGeom prst="rect">
              <a:avLst/>
            </a:prstGeom>
          </p:spPr>
          <p:txBody>
            <a:bodyPr wrap="none">
              <a:spAutoFit/>
            </a:bodyPr>
            <a:lstStyle/>
            <a:p>
              <a:r>
                <a:rPr lang="zh-CN" altLang="en-US" sz="2000" dirty="0"/>
                <a:t>不定长</a:t>
              </a:r>
              <a:br>
                <a:rPr lang="en-US" altLang="zh-CN" sz="2000" dirty="0"/>
              </a:br>
              <a:r>
                <a:rPr lang="en-US" altLang="zh-CN" sz="2000" dirty="0"/>
                <a:t>CPU</a:t>
              </a:r>
              <a:r>
                <a:rPr lang="zh-CN" altLang="en-US" sz="2000" dirty="0"/>
                <a:t>周期</a:t>
              </a:r>
            </a:p>
          </p:txBody>
        </p:sp>
        <p:sp>
          <p:nvSpPr>
            <p:cNvPr id="11" name="双括号 10">
              <a:extLst>
                <a:ext uri="{FF2B5EF4-FFF2-40B4-BE49-F238E27FC236}">
                  <a16:creationId xmlns:a16="http://schemas.microsoft.com/office/drawing/2014/main" id="{8D82D7D7-B4F1-4DFF-8DF8-CCA68E1BEE5B}"/>
                </a:ext>
              </a:extLst>
            </p:cNvPr>
            <p:cNvSpPr/>
            <p:nvPr/>
          </p:nvSpPr>
          <p:spPr bwMode="auto">
            <a:xfrm>
              <a:off x="250825" y="5949280"/>
              <a:ext cx="1224831" cy="648072"/>
            </a:xfrm>
            <a:prstGeom prst="bracketPair">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grpSp>
      <p:sp>
        <p:nvSpPr>
          <p:cNvPr id="12" name="AutoShape 80">
            <a:hlinkClick r:id="" action="ppaction://hlinkshowjump?jump=lastslideviewed" highlightClick="1"/>
            <a:extLst>
              <a:ext uri="{FF2B5EF4-FFF2-40B4-BE49-F238E27FC236}">
                <a16:creationId xmlns:a16="http://schemas.microsoft.com/office/drawing/2014/main" id="{24F4BBFB-EABF-408B-84E4-6CF2429DEE98}"/>
              </a:ext>
            </a:extLst>
          </p:cNvPr>
          <p:cNvSpPr>
            <a:spLocks noChangeAspect="1" noChangeArrowheads="1"/>
          </p:cNvSpPr>
          <p:nvPr/>
        </p:nvSpPr>
        <p:spPr bwMode="auto">
          <a:xfrm>
            <a:off x="8424488" y="224704"/>
            <a:ext cx="540000" cy="540000"/>
          </a:xfrm>
          <a:prstGeom prst="actionButtonReturn">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spAutoFit/>
          </a:bodyPr>
          <a:lstStyle/>
          <a:p>
            <a:endParaRPr lang="zh-CN" altLang="en-US" dirty="0">
              <a:ea typeface="楷体" panose="02010609060101010101" pitchFamily="49" charset="-122"/>
            </a:endParaRPr>
          </a:p>
        </p:txBody>
      </p:sp>
      <p:sp>
        <p:nvSpPr>
          <p:cNvPr id="3" name="矩形 2">
            <a:extLst>
              <a:ext uri="{FF2B5EF4-FFF2-40B4-BE49-F238E27FC236}">
                <a16:creationId xmlns:a16="http://schemas.microsoft.com/office/drawing/2014/main" id="{C77A47A9-8CEB-460E-9CC7-DF7DBDEAFA0C}"/>
              </a:ext>
            </a:extLst>
          </p:cNvPr>
          <p:cNvSpPr/>
          <p:nvPr/>
        </p:nvSpPr>
        <p:spPr>
          <a:xfrm>
            <a:off x="1853952" y="5805264"/>
            <a:ext cx="5814392" cy="461665"/>
          </a:xfrm>
          <a:prstGeom prst="rect">
            <a:avLst/>
          </a:prstGeom>
          <a:solidFill>
            <a:schemeClr val="bg1"/>
          </a:solidFill>
        </p:spPr>
        <p:txBody>
          <a:bodyPr wrap="square">
            <a:spAutoFit/>
          </a:bodyPr>
          <a:lstStyle/>
          <a:p>
            <a:r>
              <a:rPr lang="zh-CN" altLang="en-US" dirty="0"/>
              <a:t>计数型节拍脉冲发生器（节拍数</a:t>
            </a:r>
            <a:r>
              <a:rPr lang="zh-CN" altLang="en-US" dirty="0">
                <a:latin typeface="宋体" panose="02010600030101010101" pitchFamily="2" charset="-122"/>
              </a:rPr>
              <a:t>≤</a:t>
            </a:r>
            <a:r>
              <a:rPr lang="zh-CN" altLang="en-US" dirty="0"/>
              <a:t>16）</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fld id="{8D6151F2-ED94-4CA4-8348-33576348A1A6}" type="slidenum">
              <a:rPr lang="zh-CN" altLang="en-US"/>
              <a:pPr/>
              <a:t>21</a:t>
            </a:fld>
            <a:endParaRPr lang="en-US" altLang="zh-CN"/>
          </a:p>
        </p:txBody>
      </p:sp>
      <p:sp>
        <p:nvSpPr>
          <p:cNvPr id="1107970" name="Rectangle 2"/>
          <p:cNvSpPr>
            <a:spLocks noGrp="1" noChangeArrowheads="1"/>
          </p:cNvSpPr>
          <p:nvPr>
            <p:ph type="title"/>
          </p:nvPr>
        </p:nvSpPr>
        <p:spPr/>
        <p:txBody>
          <a:bodyPr/>
          <a:lstStyle/>
          <a:p>
            <a:r>
              <a:rPr lang="en-US" altLang="zh-CN" dirty="0"/>
              <a:t>6.1.4  </a:t>
            </a:r>
            <a:r>
              <a:rPr lang="zh-CN" altLang="en-US" dirty="0"/>
              <a:t>微操作      </a:t>
            </a:r>
            <a:r>
              <a:rPr lang="zh-CN" altLang="en-US" dirty="0">
                <a:solidFill>
                  <a:srgbClr val="008000"/>
                </a:solidFill>
                <a:ea typeface="黑体" pitchFamily="2" charset="-122"/>
              </a:rPr>
              <a:t>二、微操作流程</a:t>
            </a:r>
            <a:endParaRPr lang="zh-CN" altLang="en-US" sz="3200" dirty="0">
              <a:solidFill>
                <a:srgbClr val="008000"/>
              </a:solidFill>
              <a:ea typeface="黑体" pitchFamily="2" charset="-122"/>
            </a:endParaRPr>
          </a:p>
        </p:txBody>
      </p:sp>
      <p:sp>
        <p:nvSpPr>
          <p:cNvPr id="1107971" name="Rectangle 3"/>
          <p:cNvSpPr>
            <a:spLocks noChangeArrowheads="1"/>
          </p:cNvSpPr>
          <p:nvPr/>
        </p:nvSpPr>
        <p:spPr bwMode="auto">
          <a:xfrm>
            <a:off x="684213" y="549275"/>
            <a:ext cx="8289925" cy="503238"/>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en-US" altLang="zh-CN" sz="2800" dirty="0">
                <a:solidFill>
                  <a:srgbClr val="CC0099"/>
                </a:solidFill>
                <a:latin typeface="Arial" charset="0"/>
                <a:ea typeface="楷体" panose="02010609060101010101" pitchFamily="49" charset="-122"/>
              </a:rPr>
              <a:t>1. </a:t>
            </a:r>
            <a:r>
              <a:rPr lang="zh-CN" altLang="en-US" sz="2800" dirty="0">
                <a:solidFill>
                  <a:srgbClr val="CC0099"/>
                </a:solidFill>
                <a:latin typeface="Arial" charset="0"/>
                <a:ea typeface="楷体" panose="02010609060101010101" pitchFamily="49" charset="-122"/>
              </a:rPr>
              <a:t>时序信号的产生     </a:t>
            </a:r>
            <a:r>
              <a:rPr lang="en-US" altLang="zh-CN" sz="2800" dirty="0">
                <a:solidFill>
                  <a:srgbClr val="FF6600"/>
                </a:solidFill>
                <a:latin typeface="宋体" pitchFamily="2" charset="-122"/>
              </a:rPr>
              <a:t>(</a:t>
            </a:r>
            <a:r>
              <a:rPr lang="en-US" altLang="zh-CN" sz="2800" dirty="0">
                <a:solidFill>
                  <a:srgbClr val="FF6600"/>
                </a:solidFill>
                <a:latin typeface="Arial" charset="0"/>
                <a:ea typeface="楷体" panose="02010609060101010101" pitchFamily="49" charset="-122"/>
              </a:rPr>
              <a:t>1</a:t>
            </a:r>
            <a:r>
              <a:rPr lang="en-US" altLang="zh-CN" sz="2800" dirty="0">
                <a:solidFill>
                  <a:srgbClr val="FF6600"/>
                </a:solidFill>
                <a:latin typeface="宋体" pitchFamily="2" charset="-122"/>
              </a:rPr>
              <a:t>)</a:t>
            </a:r>
            <a:r>
              <a:rPr lang="zh-CN" altLang="en-US" sz="2800" dirty="0">
                <a:solidFill>
                  <a:srgbClr val="FF6600"/>
                </a:solidFill>
                <a:latin typeface="Arial" charset="0"/>
                <a:ea typeface="楷体" panose="02010609060101010101" pitchFamily="49" charset="-122"/>
              </a:rPr>
              <a:t>节拍周期信号的产生</a:t>
            </a:r>
          </a:p>
        </p:txBody>
      </p:sp>
      <p:graphicFrame>
        <p:nvGraphicFramePr>
          <p:cNvPr id="1108046" name="Object 78"/>
          <p:cNvGraphicFramePr>
            <a:graphicFrameLocks noChangeAspect="1"/>
          </p:cNvGraphicFramePr>
          <p:nvPr/>
        </p:nvGraphicFramePr>
        <p:xfrm>
          <a:off x="0" y="1341438"/>
          <a:ext cx="8893175" cy="5068887"/>
        </p:xfrm>
        <a:graphic>
          <a:graphicData uri="http://schemas.openxmlformats.org/presentationml/2006/ole">
            <mc:AlternateContent xmlns:mc="http://schemas.openxmlformats.org/markup-compatibility/2006">
              <mc:Choice xmlns:v="urn:schemas-microsoft-com:vml" Requires="v">
                <p:oleObj spid="_x0000_s1108206" name="Visio" r:id="rId3" imgW="4497924" imgH="2563119" progId="Visio.Drawing.11">
                  <p:embed/>
                </p:oleObj>
              </mc:Choice>
              <mc:Fallback>
                <p:oleObj name="Visio" r:id="rId3" imgW="4497924" imgH="2563119" progId="Visio.Drawing.11">
                  <p:embed/>
                  <p:pic>
                    <p:nvPicPr>
                      <p:cNvPr id="0" name="Picture 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41438"/>
                        <a:ext cx="8893175" cy="506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08047" name="Rectangle 79"/>
          <p:cNvSpPr>
            <a:spLocks noGrp="1" noChangeArrowheads="1"/>
          </p:cNvSpPr>
          <p:nvPr>
            <p:ph type="body" idx="1"/>
          </p:nvPr>
        </p:nvSpPr>
        <p:spPr>
          <a:xfrm>
            <a:off x="5076825" y="4508500"/>
            <a:ext cx="3609975" cy="1079500"/>
          </a:xfrm>
          <a:noFill/>
          <a:ln/>
        </p:spPr>
        <p:txBody>
          <a:bodyPr/>
          <a:lstStyle/>
          <a:p>
            <a:r>
              <a:rPr lang="zh-CN" altLang="en-US"/>
              <a:t>没有竞争冒险问题</a:t>
            </a:r>
          </a:p>
          <a:p>
            <a:r>
              <a:rPr lang="zh-CN" altLang="en-US"/>
              <a:t>状态利用率低</a:t>
            </a:r>
          </a:p>
        </p:txBody>
      </p:sp>
      <p:sp>
        <p:nvSpPr>
          <p:cNvPr id="9" name="动作按钮: 信息 8">
            <a:hlinkClick r:id="rId5" action="ppaction://hlinksldjump" highlightClick="1"/>
          </p:cNvPr>
          <p:cNvSpPr/>
          <p:nvPr/>
        </p:nvSpPr>
        <p:spPr bwMode="auto">
          <a:xfrm>
            <a:off x="3995936" y="4941168"/>
            <a:ext cx="504056" cy="504056"/>
          </a:xfrm>
          <a:prstGeom prst="actionButtonInformatio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grpSp>
        <p:nvGrpSpPr>
          <p:cNvPr id="4" name="组合 3">
            <a:extLst>
              <a:ext uri="{FF2B5EF4-FFF2-40B4-BE49-F238E27FC236}">
                <a16:creationId xmlns:a16="http://schemas.microsoft.com/office/drawing/2014/main" id="{8DE3A949-DFB1-4620-AAAE-232E8B8D5DF0}"/>
              </a:ext>
            </a:extLst>
          </p:cNvPr>
          <p:cNvGrpSpPr/>
          <p:nvPr/>
        </p:nvGrpSpPr>
        <p:grpSpPr>
          <a:xfrm>
            <a:off x="250825" y="5894457"/>
            <a:ext cx="1229824" cy="707886"/>
            <a:chOff x="250825" y="5894457"/>
            <a:chExt cx="1229824" cy="707886"/>
          </a:xfrm>
        </p:grpSpPr>
        <p:sp>
          <p:nvSpPr>
            <p:cNvPr id="2" name="矩形 1">
              <a:extLst>
                <a:ext uri="{FF2B5EF4-FFF2-40B4-BE49-F238E27FC236}">
                  <a16:creationId xmlns:a16="http://schemas.microsoft.com/office/drawing/2014/main" id="{B14ECA08-0682-4B81-B3C1-4AFFF3FF6EB0}"/>
                </a:ext>
              </a:extLst>
            </p:cNvPr>
            <p:cNvSpPr/>
            <p:nvPr/>
          </p:nvSpPr>
          <p:spPr>
            <a:xfrm>
              <a:off x="250825" y="5894457"/>
              <a:ext cx="1229824" cy="707886"/>
            </a:xfrm>
            <a:prstGeom prst="rect">
              <a:avLst/>
            </a:prstGeom>
          </p:spPr>
          <p:txBody>
            <a:bodyPr wrap="none">
              <a:spAutoFit/>
            </a:bodyPr>
            <a:lstStyle/>
            <a:p>
              <a:r>
                <a:rPr lang="zh-CN" altLang="en-US" sz="2000" dirty="0"/>
                <a:t>不定长</a:t>
              </a:r>
              <a:br>
                <a:rPr lang="en-US" altLang="zh-CN" sz="2000" dirty="0"/>
              </a:br>
              <a:r>
                <a:rPr lang="en-US" altLang="zh-CN" sz="2000" dirty="0"/>
                <a:t>CPU</a:t>
              </a:r>
              <a:r>
                <a:rPr lang="zh-CN" altLang="en-US" sz="2000" dirty="0"/>
                <a:t>周期</a:t>
              </a:r>
            </a:p>
          </p:txBody>
        </p:sp>
        <p:sp>
          <p:nvSpPr>
            <p:cNvPr id="3" name="双括号 2">
              <a:extLst>
                <a:ext uri="{FF2B5EF4-FFF2-40B4-BE49-F238E27FC236}">
                  <a16:creationId xmlns:a16="http://schemas.microsoft.com/office/drawing/2014/main" id="{44B97425-34AD-41A9-8667-19F573013626}"/>
                </a:ext>
              </a:extLst>
            </p:cNvPr>
            <p:cNvSpPr/>
            <p:nvPr/>
          </p:nvSpPr>
          <p:spPr bwMode="auto">
            <a:xfrm>
              <a:off x="250825" y="5949280"/>
              <a:ext cx="1224831" cy="648072"/>
            </a:xfrm>
            <a:prstGeom prst="bracketPair">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grpSp>
      <p:sp>
        <p:nvSpPr>
          <p:cNvPr id="12" name="AutoShape 80">
            <a:hlinkClick r:id="" action="ppaction://hlinkshowjump?jump=lastslideviewed" highlightClick="1"/>
            <a:extLst>
              <a:ext uri="{FF2B5EF4-FFF2-40B4-BE49-F238E27FC236}">
                <a16:creationId xmlns:a16="http://schemas.microsoft.com/office/drawing/2014/main" id="{517E3B5B-CD7E-4FEC-B4F6-9A8C5F7DE5B1}"/>
              </a:ext>
            </a:extLst>
          </p:cNvPr>
          <p:cNvSpPr>
            <a:spLocks noChangeAspect="1" noChangeArrowheads="1"/>
          </p:cNvSpPr>
          <p:nvPr/>
        </p:nvSpPr>
        <p:spPr bwMode="auto">
          <a:xfrm>
            <a:off x="8424488" y="224704"/>
            <a:ext cx="540000" cy="540000"/>
          </a:xfrm>
          <a:prstGeom prst="actionButtonReturn">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spAutoFit/>
          </a:bodyPr>
          <a:lstStyle/>
          <a:p>
            <a:endParaRPr lang="zh-CN" altLang="en-US" dirty="0">
              <a:ea typeface="楷体" panose="02010609060101010101" pitchFamily="49" charset="-122"/>
            </a:endParaRPr>
          </a:p>
        </p:txBody>
      </p:sp>
      <p:sp>
        <p:nvSpPr>
          <p:cNvPr id="13" name="矩形 12">
            <a:extLst>
              <a:ext uri="{FF2B5EF4-FFF2-40B4-BE49-F238E27FC236}">
                <a16:creationId xmlns:a16="http://schemas.microsoft.com/office/drawing/2014/main" id="{8311BA63-3A8C-4ED2-8CEA-6A4BD1D472FB}"/>
              </a:ext>
            </a:extLst>
          </p:cNvPr>
          <p:cNvSpPr/>
          <p:nvPr/>
        </p:nvSpPr>
        <p:spPr>
          <a:xfrm>
            <a:off x="1835696" y="5949280"/>
            <a:ext cx="5814392" cy="461665"/>
          </a:xfrm>
          <a:prstGeom prst="rect">
            <a:avLst/>
          </a:prstGeom>
          <a:solidFill>
            <a:schemeClr val="bg1"/>
          </a:solidFill>
        </p:spPr>
        <p:txBody>
          <a:bodyPr wrap="square">
            <a:spAutoFit/>
          </a:bodyPr>
          <a:lstStyle/>
          <a:p>
            <a:r>
              <a:rPr lang="zh-CN" altLang="en-US" dirty="0"/>
              <a:t>移位型节拍脉冲发生器（节拍数</a:t>
            </a:r>
            <a:r>
              <a:rPr lang="zh-CN" altLang="en-US" dirty="0">
                <a:latin typeface="宋体" panose="02010600030101010101" pitchFamily="2" charset="-122"/>
              </a:rPr>
              <a:t>≤</a:t>
            </a:r>
            <a:r>
              <a:rPr lang="en-US" altLang="zh-CN" dirty="0"/>
              <a:t>8</a:t>
            </a:r>
            <a:r>
              <a:rPr lang="zh-CN" altLang="en-US" dirty="0"/>
              <a:t>）</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fld id="{8D6151F2-ED94-4CA4-8348-33576348A1A6}" type="slidenum">
              <a:rPr lang="zh-CN" altLang="en-US"/>
              <a:pPr/>
              <a:t>22</a:t>
            </a:fld>
            <a:endParaRPr lang="en-US" altLang="zh-CN"/>
          </a:p>
        </p:txBody>
      </p:sp>
      <p:sp>
        <p:nvSpPr>
          <p:cNvPr id="1107970" name="Rectangle 2"/>
          <p:cNvSpPr>
            <a:spLocks noGrp="1" noChangeArrowheads="1"/>
          </p:cNvSpPr>
          <p:nvPr>
            <p:ph type="title"/>
          </p:nvPr>
        </p:nvSpPr>
        <p:spPr/>
        <p:txBody>
          <a:bodyPr/>
          <a:lstStyle/>
          <a:p>
            <a:r>
              <a:rPr lang="en-US" altLang="zh-CN" dirty="0"/>
              <a:t>6.1.4  </a:t>
            </a:r>
            <a:r>
              <a:rPr lang="zh-CN" altLang="en-US" dirty="0"/>
              <a:t>微操作      </a:t>
            </a:r>
            <a:r>
              <a:rPr lang="zh-CN" altLang="en-US" dirty="0">
                <a:solidFill>
                  <a:srgbClr val="008000"/>
                </a:solidFill>
                <a:ea typeface="黑体" pitchFamily="2" charset="-122"/>
              </a:rPr>
              <a:t>二、微操作流程</a:t>
            </a:r>
            <a:endParaRPr lang="zh-CN" altLang="en-US" sz="3200" dirty="0">
              <a:solidFill>
                <a:srgbClr val="008000"/>
              </a:solidFill>
              <a:ea typeface="黑体" pitchFamily="2" charset="-122"/>
            </a:endParaRPr>
          </a:p>
        </p:txBody>
      </p:sp>
      <p:sp>
        <p:nvSpPr>
          <p:cNvPr id="1107971" name="Rectangle 3"/>
          <p:cNvSpPr>
            <a:spLocks noChangeArrowheads="1"/>
          </p:cNvSpPr>
          <p:nvPr/>
        </p:nvSpPr>
        <p:spPr bwMode="auto">
          <a:xfrm>
            <a:off x="684213" y="549275"/>
            <a:ext cx="8289925" cy="503238"/>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en-US" altLang="zh-CN" sz="2800" dirty="0">
                <a:solidFill>
                  <a:srgbClr val="CC0099"/>
                </a:solidFill>
                <a:latin typeface="Arial" charset="0"/>
                <a:ea typeface="楷体" panose="02010609060101010101" pitchFamily="49" charset="-122"/>
              </a:rPr>
              <a:t>1. </a:t>
            </a:r>
            <a:r>
              <a:rPr lang="zh-CN" altLang="en-US" sz="2800" dirty="0">
                <a:solidFill>
                  <a:srgbClr val="CC0099"/>
                </a:solidFill>
                <a:latin typeface="Arial" charset="0"/>
                <a:ea typeface="楷体" panose="02010609060101010101" pitchFamily="49" charset="-122"/>
              </a:rPr>
              <a:t>时序信号的产生     </a:t>
            </a:r>
            <a:r>
              <a:rPr lang="en-US" altLang="zh-CN" sz="2800" dirty="0">
                <a:solidFill>
                  <a:srgbClr val="FF6600"/>
                </a:solidFill>
                <a:latin typeface="宋体" pitchFamily="2" charset="-122"/>
              </a:rPr>
              <a:t>(</a:t>
            </a:r>
            <a:r>
              <a:rPr lang="en-US" altLang="zh-CN" sz="2800" dirty="0">
                <a:solidFill>
                  <a:srgbClr val="FF6600"/>
                </a:solidFill>
                <a:latin typeface="Arial" charset="0"/>
                <a:ea typeface="楷体" panose="02010609060101010101" pitchFamily="49" charset="-122"/>
              </a:rPr>
              <a:t>1</a:t>
            </a:r>
            <a:r>
              <a:rPr lang="en-US" altLang="zh-CN" sz="2800" dirty="0">
                <a:solidFill>
                  <a:srgbClr val="FF6600"/>
                </a:solidFill>
                <a:latin typeface="宋体" pitchFamily="2" charset="-122"/>
              </a:rPr>
              <a:t>)</a:t>
            </a:r>
            <a:r>
              <a:rPr lang="zh-CN" altLang="en-US" sz="2800" dirty="0">
                <a:solidFill>
                  <a:srgbClr val="FF6600"/>
                </a:solidFill>
                <a:latin typeface="Arial" charset="0"/>
                <a:ea typeface="楷体" panose="02010609060101010101" pitchFamily="49" charset="-122"/>
              </a:rPr>
              <a:t>节拍周期信号的产生</a:t>
            </a:r>
          </a:p>
        </p:txBody>
      </p:sp>
      <p:sp>
        <p:nvSpPr>
          <p:cNvPr id="1108048" name="AutoShape 80">
            <a:hlinkClick r:id="" action="ppaction://hlinkshowjump?jump=lastslideviewed" highlightClick="1"/>
          </p:cNvPr>
          <p:cNvSpPr>
            <a:spLocks noChangeAspect="1" noChangeArrowheads="1"/>
          </p:cNvSpPr>
          <p:nvPr/>
        </p:nvSpPr>
        <p:spPr bwMode="auto">
          <a:xfrm>
            <a:off x="8424488" y="224704"/>
            <a:ext cx="540000" cy="540000"/>
          </a:xfrm>
          <a:prstGeom prst="actionButtonReturn">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spAutoFit/>
          </a:bodyPr>
          <a:lstStyle/>
          <a:p>
            <a:endParaRPr lang="zh-CN" altLang="en-US" dirty="0">
              <a:ea typeface="楷体" panose="02010609060101010101" pitchFamily="49" charset="-122"/>
            </a:endParaRPr>
          </a:p>
        </p:txBody>
      </p:sp>
      <p:sp>
        <p:nvSpPr>
          <p:cNvPr id="9" name="内容占位符 8"/>
          <p:cNvSpPr>
            <a:spLocks noGrp="1"/>
          </p:cNvSpPr>
          <p:nvPr>
            <p:ph idx="1"/>
          </p:nvPr>
        </p:nvSpPr>
        <p:spPr>
          <a:xfrm>
            <a:off x="457200" y="1052736"/>
            <a:ext cx="8578850" cy="504057"/>
          </a:xfrm>
        </p:spPr>
        <p:txBody>
          <a:bodyPr/>
          <a:lstStyle/>
          <a:p>
            <a:pPr>
              <a:buNone/>
            </a:pPr>
            <a:r>
              <a:rPr lang="en-US" altLang="zh-CN">
                <a:latin typeface="Arial" pitchFamily="34" charset="0"/>
                <a:cs typeface="Arial" pitchFamily="34" charset="0"/>
              </a:rPr>
              <a:t>74LS199 Function Table</a:t>
            </a:r>
            <a:endParaRPr lang="zh-CN" altLang="en-US">
              <a:latin typeface="Arial" pitchFamily="34" charset="0"/>
              <a:cs typeface="Arial" pitchFamily="34" charset="0"/>
            </a:endParaRPr>
          </a:p>
        </p:txBody>
      </p:sp>
      <p:graphicFrame>
        <p:nvGraphicFramePr>
          <p:cNvPr id="11" name="表格 10"/>
          <p:cNvGraphicFramePr>
            <a:graphicFrameLocks noGrp="1"/>
          </p:cNvGraphicFramePr>
          <p:nvPr/>
        </p:nvGraphicFramePr>
        <p:xfrm>
          <a:off x="467544" y="1556792"/>
          <a:ext cx="8208914" cy="4661970"/>
        </p:xfrm>
        <a:graphic>
          <a:graphicData uri="http://schemas.openxmlformats.org/drawingml/2006/table">
            <a:tbl>
              <a:tblPr firstRow="1" bandRow="1">
                <a:tableStyleId>{2D5ABB26-0587-4C30-8999-92F81FD0307C}</a:tableStyleId>
              </a:tblPr>
              <a:tblGrid>
                <a:gridCol w="864096">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432048">
                  <a:extLst>
                    <a:ext uri="{9D8B030D-6E8A-4147-A177-3AD203B41FA5}">
                      <a16:colId xmlns:a16="http://schemas.microsoft.com/office/drawing/2014/main" val="20004"/>
                    </a:ext>
                  </a:extLst>
                </a:gridCol>
                <a:gridCol w="432048">
                  <a:extLst>
                    <a:ext uri="{9D8B030D-6E8A-4147-A177-3AD203B41FA5}">
                      <a16:colId xmlns:a16="http://schemas.microsoft.com/office/drawing/2014/main" val="20005"/>
                    </a:ext>
                  </a:extLst>
                </a:gridCol>
                <a:gridCol w="1224136">
                  <a:extLst>
                    <a:ext uri="{9D8B030D-6E8A-4147-A177-3AD203B41FA5}">
                      <a16:colId xmlns:a16="http://schemas.microsoft.com/office/drawing/2014/main" val="20006"/>
                    </a:ext>
                  </a:extLst>
                </a:gridCol>
                <a:gridCol w="532860">
                  <a:extLst>
                    <a:ext uri="{9D8B030D-6E8A-4147-A177-3AD203B41FA5}">
                      <a16:colId xmlns:a16="http://schemas.microsoft.com/office/drawing/2014/main" val="20007"/>
                    </a:ext>
                  </a:extLst>
                </a:gridCol>
                <a:gridCol w="532859">
                  <a:extLst>
                    <a:ext uri="{9D8B030D-6E8A-4147-A177-3AD203B41FA5}">
                      <a16:colId xmlns:a16="http://schemas.microsoft.com/office/drawing/2014/main" val="20008"/>
                    </a:ext>
                  </a:extLst>
                </a:gridCol>
                <a:gridCol w="532860">
                  <a:extLst>
                    <a:ext uri="{9D8B030D-6E8A-4147-A177-3AD203B41FA5}">
                      <a16:colId xmlns:a16="http://schemas.microsoft.com/office/drawing/2014/main" val="20009"/>
                    </a:ext>
                  </a:extLst>
                </a:gridCol>
                <a:gridCol w="532859">
                  <a:extLst>
                    <a:ext uri="{9D8B030D-6E8A-4147-A177-3AD203B41FA5}">
                      <a16:colId xmlns:a16="http://schemas.microsoft.com/office/drawing/2014/main" val="20010"/>
                    </a:ext>
                  </a:extLst>
                </a:gridCol>
                <a:gridCol w="532860">
                  <a:extLst>
                    <a:ext uri="{9D8B030D-6E8A-4147-A177-3AD203B41FA5}">
                      <a16:colId xmlns:a16="http://schemas.microsoft.com/office/drawing/2014/main" val="20011"/>
                    </a:ext>
                  </a:extLst>
                </a:gridCol>
              </a:tblGrid>
              <a:tr h="453650">
                <a:tc gridSpan="7">
                  <a:txBody>
                    <a:bodyPr/>
                    <a:lstStyle/>
                    <a:p>
                      <a:pPr algn="ctr"/>
                      <a:r>
                        <a:rPr lang="en-US" altLang="zh-CN" sz="1800" b="1" dirty="0">
                          <a:latin typeface="Arial" pitchFamily="34" charset="0"/>
                          <a:ea typeface="楷体" panose="02010609060101010101" pitchFamily="49" charset="-122"/>
                          <a:cs typeface="Arial" pitchFamily="34" charset="0"/>
                        </a:rPr>
                        <a:t>INPUTS</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zh-CN" altLang="en-US" sz="16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zh-CN" altLang="en-US" sz="16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zh-CN" altLang="en-US" sz="16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zh-CN" altLang="en-US" sz="16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pPr algn="ctr"/>
                      <a:endParaRPr lang="zh-CN" altLang="en-US" sz="1600" b="1">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5">
                  <a:txBody>
                    <a:bodyPr/>
                    <a:lstStyle/>
                    <a:p>
                      <a:pPr algn="ctr"/>
                      <a:r>
                        <a:rPr lang="en-US" altLang="zh-CN" sz="1800" b="1" dirty="0">
                          <a:latin typeface="Arial" pitchFamily="34" charset="0"/>
                          <a:ea typeface="楷体" panose="02010609060101010101" pitchFamily="49" charset="-122"/>
                          <a:cs typeface="Arial" pitchFamily="34" charset="0"/>
                        </a:rPr>
                        <a:t>OUTPUTS</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53650">
                <a:tc>
                  <a:txBody>
                    <a:bodyPr/>
                    <a:lstStyle/>
                    <a:p>
                      <a:pPr algn="ctr"/>
                      <a:r>
                        <a:rPr lang="en-US" altLang="zh-CN" sz="1600" b="1" dirty="0">
                          <a:latin typeface="Arial" pitchFamily="34" charset="0"/>
                          <a:ea typeface="楷体" panose="02010609060101010101" pitchFamily="49" charset="-122"/>
                          <a:cs typeface="Arial" pitchFamily="34" charset="0"/>
                        </a:rPr>
                        <a:t>CLEAR</a:t>
                      </a:r>
                      <a:endParaRPr lang="zh-CN" altLang="en-US" sz="16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600" b="1" dirty="0">
                          <a:latin typeface="Arial" pitchFamily="34" charset="0"/>
                          <a:ea typeface="楷体" panose="02010609060101010101" pitchFamily="49" charset="-122"/>
                          <a:cs typeface="Arial" pitchFamily="34" charset="0"/>
                        </a:rPr>
                        <a:t>SHIFT/</a:t>
                      </a:r>
                      <a:br>
                        <a:rPr lang="en-US" altLang="zh-CN" sz="1600" b="1" dirty="0">
                          <a:latin typeface="Arial" pitchFamily="34" charset="0"/>
                          <a:ea typeface="楷体" panose="02010609060101010101" pitchFamily="49" charset="-122"/>
                          <a:cs typeface="Arial" pitchFamily="34" charset="0"/>
                        </a:rPr>
                      </a:br>
                      <a:r>
                        <a:rPr lang="en-US" altLang="zh-CN" sz="1600" b="1" dirty="0">
                          <a:latin typeface="Arial" pitchFamily="34" charset="0"/>
                          <a:ea typeface="楷体" panose="02010609060101010101" pitchFamily="49" charset="-122"/>
                          <a:cs typeface="Arial" pitchFamily="34" charset="0"/>
                        </a:rPr>
                        <a:t>LOAD</a:t>
                      </a:r>
                      <a:endParaRPr lang="zh-CN" altLang="en-US" sz="16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600" b="1" dirty="0">
                          <a:latin typeface="Arial" pitchFamily="34" charset="0"/>
                          <a:ea typeface="楷体" panose="02010609060101010101" pitchFamily="49" charset="-122"/>
                          <a:cs typeface="Arial" pitchFamily="34" charset="0"/>
                        </a:rPr>
                        <a:t>CLOCK</a:t>
                      </a:r>
                    </a:p>
                    <a:p>
                      <a:pPr algn="ctr"/>
                      <a:r>
                        <a:rPr lang="en-US" altLang="zh-CN" sz="1600" b="1" dirty="0">
                          <a:latin typeface="Arial" pitchFamily="34" charset="0"/>
                          <a:ea typeface="楷体" panose="02010609060101010101" pitchFamily="49" charset="-122"/>
                          <a:cs typeface="Arial" pitchFamily="34" charset="0"/>
                        </a:rPr>
                        <a:t>INHIBIT</a:t>
                      </a:r>
                      <a:endParaRPr lang="zh-CN" altLang="en-US" sz="1600" b="1" dirty="0">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600" b="1" dirty="0">
                          <a:latin typeface="Arial" pitchFamily="34" charset="0"/>
                          <a:ea typeface="楷体" panose="02010609060101010101" pitchFamily="49" charset="-122"/>
                          <a:cs typeface="Arial" pitchFamily="34" charset="0"/>
                        </a:rPr>
                        <a:t>CLOCK</a:t>
                      </a:r>
                      <a:endParaRPr lang="zh-CN" altLang="en-US" sz="16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altLang="zh-CN" sz="1600" b="1" dirty="0">
                          <a:latin typeface="Arial" pitchFamily="34" charset="0"/>
                          <a:ea typeface="楷体" panose="02010609060101010101" pitchFamily="49" charset="-122"/>
                          <a:cs typeface="Arial" pitchFamily="34" charset="0"/>
                        </a:rPr>
                        <a:t>SERIAL</a:t>
                      </a:r>
                    </a:p>
                    <a:p>
                      <a:pPr algn="ctr"/>
                      <a:r>
                        <a:rPr lang="en-US" altLang="zh-CN" sz="1600" b="1" dirty="0">
                          <a:latin typeface="Arial" pitchFamily="34" charset="0"/>
                          <a:ea typeface="楷体" panose="02010609060101010101" pitchFamily="49" charset="-122"/>
                          <a:cs typeface="Arial" pitchFamily="34" charset="0"/>
                        </a:rPr>
                        <a:t>J      K</a:t>
                      </a:r>
                      <a:endParaRPr lang="zh-CN" altLang="en-US" sz="1600" b="1" dirty="0">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a:r>
                        <a:rPr lang="en-US" altLang="zh-CN" sz="1600" b="1" dirty="0">
                          <a:latin typeface="Arial" pitchFamily="34" charset="0"/>
                          <a:ea typeface="楷体" panose="02010609060101010101" pitchFamily="49" charset="-122"/>
                          <a:cs typeface="Arial" pitchFamily="34" charset="0"/>
                        </a:rPr>
                        <a:t>PARALLEL</a:t>
                      </a:r>
                    </a:p>
                    <a:p>
                      <a:pPr algn="ctr"/>
                      <a:r>
                        <a:rPr lang="en-US" altLang="zh-CN" sz="1600" b="1" dirty="0">
                          <a:latin typeface="Arial" pitchFamily="34" charset="0"/>
                          <a:ea typeface="楷体" panose="02010609060101010101" pitchFamily="49" charset="-122"/>
                          <a:cs typeface="Arial" pitchFamily="34" charset="0"/>
                        </a:rPr>
                        <a:t>A . . . H</a:t>
                      </a:r>
                      <a:endParaRPr lang="zh-CN" altLang="en-US" sz="1600" b="1" dirty="0">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dirty="0">
                          <a:latin typeface="Arial" pitchFamily="34" charset="0"/>
                          <a:ea typeface="楷体" panose="02010609060101010101" pitchFamily="49" charset="-122"/>
                          <a:cs typeface="Arial" pitchFamily="34" charset="0"/>
                        </a:rPr>
                        <a:t>Q</a:t>
                      </a:r>
                      <a:r>
                        <a:rPr lang="en-US" altLang="zh-CN" sz="1800" b="1" baseline="-25000" dirty="0">
                          <a:latin typeface="Arial" pitchFamily="34" charset="0"/>
                          <a:ea typeface="楷体" panose="02010609060101010101" pitchFamily="49" charset="-122"/>
                          <a:cs typeface="Arial" pitchFamily="34" charset="0"/>
                        </a:rPr>
                        <a:t>A</a:t>
                      </a:r>
                      <a:endParaRPr lang="zh-CN" altLang="en-US" sz="1800" b="1" baseline="-25000" dirty="0">
                        <a:latin typeface="Arial" pitchFamily="34" charset="0"/>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dirty="0">
                          <a:latin typeface="Arial" pitchFamily="34" charset="0"/>
                          <a:ea typeface="楷体" panose="02010609060101010101" pitchFamily="49" charset="-122"/>
                          <a:cs typeface="Arial" pitchFamily="34" charset="0"/>
                        </a:rPr>
                        <a:t>Q</a:t>
                      </a:r>
                      <a:r>
                        <a:rPr lang="en-US" altLang="zh-CN" sz="1800" b="1" kern="1200" baseline="-25000" dirty="0">
                          <a:solidFill>
                            <a:schemeClr val="tx1"/>
                          </a:solidFill>
                          <a:latin typeface="Arial" pitchFamily="34" charset="0"/>
                          <a:ea typeface="楷体" panose="02010609060101010101" pitchFamily="49" charset="-122"/>
                          <a:cs typeface="Arial" pitchFamily="34" charset="0"/>
                        </a:rPr>
                        <a:t>B</a:t>
                      </a:r>
                      <a:endParaRPr lang="zh-CN" altLang="en-US" sz="1800" b="1" kern="1200" baseline="-25000" dirty="0">
                        <a:solidFill>
                          <a:schemeClr val="tx1"/>
                        </a:solidFill>
                        <a:latin typeface="Arial" pitchFamily="34" charset="0"/>
                        <a:ea typeface="楷体" panose="02010609060101010101" pitchFamily="49" charset="-122"/>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dirty="0">
                          <a:latin typeface="Arial" pitchFamily="34" charset="0"/>
                          <a:ea typeface="楷体" panose="02010609060101010101" pitchFamily="49" charset="-122"/>
                          <a:cs typeface="Arial" pitchFamily="34" charset="0"/>
                        </a:rPr>
                        <a:t>Q</a:t>
                      </a:r>
                      <a:r>
                        <a:rPr lang="en-US" altLang="zh-CN" sz="1800" b="1" kern="1200" baseline="-25000" dirty="0">
                          <a:solidFill>
                            <a:schemeClr val="tx1"/>
                          </a:solidFill>
                          <a:latin typeface="Arial" pitchFamily="34" charset="0"/>
                          <a:ea typeface="楷体" panose="02010609060101010101" pitchFamily="49" charset="-122"/>
                          <a:cs typeface="Arial" pitchFamily="34" charset="0"/>
                        </a:rPr>
                        <a:t>C</a:t>
                      </a:r>
                      <a:endParaRPr lang="zh-CN" altLang="en-US" sz="1800" b="1" kern="1200" baseline="-25000" dirty="0">
                        <a:solidFill>
                          <a:schemeClr val="tx1"/>
                        </a:solidFill>
                        <a:latin typeface="Arial" pitchFamily="34" charset="0"/>
                        <a:ea typeface="楷体" panose="02010609060101010101" pitchFamily="49" charset="-122"/>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a:latin typeface="宋体" pitchFamily="2" charset="-122"/>
                          <a:ea typeface="宋体" pitchFamily="2" charset="-122"/>
                          <a:cs typeface="Arial" pitchFamily="34" charset="0"/>
                        </a:rPr>
                        <a:t>…</a:t>
                      </a:r>
                      <a:endParaRPr lang="zh-CN" altLang="en-US" sz="1800" b="1">
                        <a:latin typeface="宋体" pitchFamily="2" charset="-122"/>
                        <a:ea typeface="宋体" pitchFamily="2" charset="-122"/>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dirty="0">
                          <a:latin typeface="Arial" pitchFamily="34" charset="0"/>
                          <a:ea typeface="楷体" panose="02010609060101010101" pitchFamily="49" charset="-122"/>
                          <a:cs typeface="Arial" pitchFamily="34" charset="0"/>
                        </a:rPr>
                        <a:t>Q</a:t>
                      </a:r>
                      <a:r>
                        <a:rPr lang="en-US" altLang="zh-CN" sz="1800" b="1" kern="1200" baseline="-25000" dirty="0">
                          <a:solidFill>
                            <a:schemeClr val="tx1"/>
                          </a:solidFill>
                          <a:latin typeface="Arial" pitchFamily="34" charset="0"/>
                          <a:ea typeface="楷体" panose="02010609060101010101" pitchFamily="49" charset="-122"/>
                          <a:cs typeface="Arial" pitchFamily="34" charset="0"/>
                        </a:rPr>
                        <a:t>H</a:t>
                      </a:r>
                      <a:endParaRPr lang="zh-CN" altLang="en-US" sz="1800" b="1" kern="1200" baseline="-25000" dirty="0">
                        <a:solidFill>
                          <a:schemeClr val="tx1"/>
                        </a:solidFill>
                        <a:latin typeface="Arial" pitchFamily="34" charset="0"/>
                        <a:ea typeface="楷体" panose="02010609060101010101" pitchFamily="49" charset="-122"/>
                        <a:cs typeface="Arial" pitchFamily="34" charset="0"/>
                      </a:endParaRPr>
                    </a:p>
                  </a:txBody>
                  <a:tcPr marL="0" marR="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53650">
                <a:tc>
                  <a:txBody>
                    <a:bodyPr/>
                    <a:lstStyle/>
                    <a:p>
                      <a:pPr algn="ctr"/>
                      <a:r>
                        <a:rPr lang="en-US" altLang="zh-CN" sz="1800" b="1" dirty="0">
                          <a:latin typeface="Arial" pitchFamily="34" charset="0"/>
                          <a:ea typeface="楷体" panose="02010609060101010101" pitchFamily="49" charset="-122"/>
                          <a:cs typeface="Arial" pitchFamily="34" charset="0"/>
                        </a:rPr>
                        <a:t>L</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dirty="0">
                          <a:latin typeface="Arial" pitchFamily="34" charset="0"/>
                          <a:ea typeface="楷体" panose="02010609060101010101" pitchFamily="49" charset="-122"/>
                          <a:cs typeface="Arial" pitchFamily="34" charset="0"/>
                        </a:rPr>
                        <a:t>X</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dirty="0">
                          <a:latin typeface="Arial" pitchFamily="34" charset="0"/>
                          <a:ea typeface="楷体" panose="02010609060101010101" pitchFamily="49" charset="-122"/>
                          <a:cs typeface="Arial" pitchFamily="34" charset="0"/>
                        </a:rPr>
                        <a:t>X</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dirty="0">
                          <a:latin typeface="Arial" pitchFamily="34" charset="0"/>
                          <a:ea typeface="楷体" panose="02010609060101010101" pitchFamily="49" charset="-122"/>
                          <a:cs typeface="Arial" pitchFamily="34" charset="0"/>
                        </a:rPr>
                        <a:t>X</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dirty="0">
                          <a:latin typeface="Arial" pitchFamily="34" charset="0"/>
                          <a:ea typeface="楷体" panose="02010609060101010101" pitchFamily="49" charset="-122"/>
                          <a:cs typeface="Arial" pitchFamily="34" charset="0"/>
                        </a:rPr>
                        <a:t>X</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dirty="0">
                          <a:latin typeface="Arial" pitchFamily="34" charset="0"/>
                          <a:ea typeface="楷体" panose="02010609060101010101" pitchFamily="49" charset="-122"/>
                          <a:cs typeface="Arial" pitchFamily="34" charset="0"/>
                        </a:rPr>
                        <a:t>X</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dirty="0">
                          <a:latin typeface="Arial" pitchFamily="34" charset="0"/>
                          <a:ea typeface="楷体" panose="02010609060101010101" pitchFamily="49" charset="-122"/>
                          <a:cs typeface="Arial" pitchFamily="34" charset="0"/>
                        </a:rPr>
                        <a:t>X</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dirty="0">
                          <a:latin typeface="Arial" pitchFamily="34" charset="0"/>
                          <a:ea typeface="楷体" panose="02010609060101010101" pitchFamily="49" charset="-122"/>
                          <a:cs typeface="Arial" pitchFamily="34" charset="0"/>
                        </a:rPr>
                        <a:t>L</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dirty="0">
                          <a:latin typeface="Arial" pitchFamily="34" charset="0"/>
                          <a:ea typeface="楷体" panose="02010609060101010101" pitchFamily="49" charset="-122"/>
                          <a:cs typeface="Arial" pitchFamily="34" charset="0"/>
                        </a:rPr>
                        <a:t>L</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dirty="0">
                          <a:latin typeface="Arial" pitchFamily="34" charset="0"/>
                          <a:ea typeface="楷体" panose="02010609060101010101" pitchFamily="49" charset="-122"/>
                          <a:cs typeface="Arial" pitchFamily="34" charset="0"/>
                        </a:rPr>
                        <a:t>L</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dirty="0">
                          <a:latin typeface="宋体" pitchFamily="2" charset="-122"/>
                          <a:ea typeface="宋体" pitchFamily="2" charset="-122"/>
                          <a:cs typeface="Arial" pitchFamily="34" charset="0"/>
                        </a:rPr>
                        <a:t>…</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99"/>
                    </a:solidFill>
                  </a:tcPr>
                </a:tc>
                <a:tc>
                  <a:txBody>
                    <a:bodyPr/>
                    <a:lstStyle/>
                    <a:p>
                      <a:pPr algn="ctr"/>
                      <a:r>
                        <a:rPr lang="en-US" altLang="zh-CN" sz="1800" b="1" dirty="0">
                          <a:latin typeface="Arial" pitchFamily="34" charset="0"/>
                          <a:ea typeface="楷体" panose="02010609060101010101" pitchFamily="49" charset="-122"/>
                          <a:cs typeface="Arial" pitchFamily="34" charset="0"/>
                        </a:rPr>
                        <a:t>L</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99"/>
                    </a:solidFill>
                  </a:tcPr>
                </a:tc>
                <a:extLst>
                  <a:ext uri="{0D108BD9-81ED-4DB2-BD59-A6C34878D82A}">
                    <a16:rowId xmlns:a16="http://schemas.microsoft.com/office/drawing/2014/main" val="10002"/>
                  </a:ext>
                </a:extLst>
              </a:tr>
              <a:tr h="453650">
                <a:tc>
                  <a:txBody>
                    <a:bodyPr/>
                    <a:lstStyle/>
                    <a:p>
                      <a:pPr algn="ctr"/>
                      <a:r>
                        <a:rPr lang="en-US" altLang="zh-CN" sz="1800" b="1" dirty="0">
                          <a:latin typeface="Arial" pitchFamily="34" charset="0"/>
                          <a:ea typeface="楷体" panose="02010609060101010101" pitchFamily="49" charset="-122"/>
                          <a:cs typeface="Arial" pitchFamily="34" charset="0"/>
                        </a:rPr>
                        <a:t>H</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dirty="0">
                          <a:latin typeface="Arial" pitchFamily="34" charset="0"/>
                          <a:ea typeface="楷体" panose="02010609060101010101" pitchFamily="49" charset="-122"/>
                          <a:cs typeface="Arial" pitchFamily="34" charset="0"/>
                        </a:rPr>
                        <a:t>X</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dirty="0">
                          <a:latin typeface="Arial" pitchFamily="34" charset="0"/>
                          <a:ea typeface="楷体" panose="02010609060101010101" pitchFamily="49" charset="-122"/>
                          <a:cs typeface="Arial" pitchFamily="34" charset="0"/>
                        </a:rPr>
                        <a:t>L</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dirty="0">
                          <a:latin typeface="Arial" pitchFamily="34" charset="0"/>
                          <a:ea typeface="楷体" panose="02010609060101010101" pitchFamily="49" charset="-122"/>
                          <a:cs typeface="Arial" pitchFamily="34" charset="0"/>
                        </a:rPr>
                        <a:t>L</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dirty="0">
                          <a:latin typeface="Arial" pitchFamily="34" charset="0"/>
                          <a:ea typeface="楷体" panose="02010609060101010101" pitchFamily="49" charset="-122"/>
                          <a:cs typeface="Arial" pitchFamily="34" charset="0"/>
                        </a:rPr>
                        <a:t>X</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dirty="0">
                          <a:latin typeface="Arial" pitchFamily="34" charset="0"/>
                          <a:ea typeface="楷体" panose="02010609060101010101" pitchFamily="49" charset="-122"/>
                          <a:cs typeface="Arial" pitchFamily="34" charset="0"/>
                        </a:rPr>
                        <a:t>X</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dirty="0">
                          <a:latin typeface="Arial" pitchFamily="34" charset="0"/>
                          <a:ea typeface="楷体" panose="02010609060101010101" pitchFamily="49" charset="-122"/>
                          <a:cs typeface="Arial" pitchFamily="34" charset="0"/>
                        </a:rPr>
                        <a:t>X</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dirty="0">
                          <a:latin typeface="Arial" pitchFamily="34" charset="0"/>
                          <a:ea typeface="楷体" panose="02010609060101010101" pitchFamily="49" charset="-122"/>
                          <a:cs typeface="Arial" pitchFamily="34" charset="0"/>
                        </a:rPr>
                        <a:t>Q</a:t>
                      </a:r>
                      <a:r>
                        <a:rPr lang="en-US" altLang="zh-CN" sz="1800" b="1" kern="1200" baseline="-25000" dirty="0">
                          <a:solidFill>
                            <a:schemeClr val="tx1"/>
                          </a:solidFill>
                          <a:latin typeface="Arial" pitchFamily="34" charset="0"/>
                          <a:ea typeface="楷体" panose="02010609060101010101" pitchFamily="49" charset="-122"/>
                          <a:cs typeface="Arial" pitchFamily="34" charset="0"/>
                        </a:rPr>
                        <a:t>A0</a:t>
                      </a:r>
                      <a:endParaRPr lang="zh-CN" altLang="en-US" sz="1800" b="1" kern="1200" baseline="-25000" dirty="0">
                        <a:solidFill>
                          <a:schemeClr val="tx1"/>
                        </a:solidFill>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dirty="0">
                          <a:latin typeface="Arial" pitchFamily="34" charset="0"/>
                          <a:ea typeface="楷体" panose="02010609060101010101" pitchFamily="49" charset="-122"/>
                          <a:cs typeface="Arial" pitchFamily="34" charset="0"/>
                        </a:rPr>
                        <a:t>Q</a:t>
                      </a:r>
                      <a:r>
                        <a:rPr lang="en-US" altLang="zh-CN" sz="1800" b="1" kern="1200" baseline="-25000" dirty="0">
                          <a:solidFill>
                            <a:schemeClr val="tx1"/>
                          </a:solidFill>
                          <a:latin typeface="Arial" pitchFamily="34" charset="0"/>
                          <a:ea typeface="楷体" panose="02010609060101010101" pitchFamily="49" charset="-122"/>
                          <a:cs typeface="Arial" pitchFamily="34" charset="0"/>
                        </a:rPr>
                        <a:t>B0</a:t>
                      </a:r>
                      <a:endParaRPr lang="zh-CN" altLang="en-US" sz="1800" b="1" kern="1200" baseline="-25000" dirty="0">
                        <a:solidFill>
                          <a:schemeClr val="tx1"/>
                        </a:solidFill>
                        <a:latin typeface="Arial" pitchFamily="34" charset="0"/>
                        <a:ea typeface="楷体" panose="02010609060101010101" pitchFamily="49" charset="-122"/>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dirty="0">
                          <a:latin typeface="Arial" pitchFamily="34" charset="0"/>
                          <a:ea typeface="楷体" panose="02010609060101010101" pitchFamily="49" charset="-122"/>
                          <a:cs typeface="Arial" pitchFamily="34" charset="0"/>
                        </a:rPr>
                        <a:t>Q</a:t>
                      </a:r>
                      <a:r>
                        <a:rPr lang="en-US" altLang="zh-CN" sz="1800" b="1" kern="1200" baseline="-25000" dirty="0">
                          <a:solidFill>
                            <a:schemeClr val="tx1"/>
                          </a:solidFill>
                          <a:latin typeface="Arial" pitchFamily="34" charset="0"/>
                          <a:ea typeface="楷体" panose="02010609060101010101" pitchFamily="49" charset="-122"/>
                          <a:cs typeface="Arial" pitchFamily="34" charset="0"/>
                        </a:rPr>
                        <a:t>C0</a:t>
                      </a:r>
                      <a:endParaRPr lang="zh-CN" altLang="en-US" sz="1800" b="1" kern="1200" baseline="-25000" dirty="0">
                        <a:solidFill>
                          <a:schemeClr val="tx1"/>
                        </a:solidFill>
                        <a:latin typeface="Arial" pitchFamily="34" charset="0"/>
                        <a:ea typeface="楷体" panose="02010609060101010101" pitchFamily="49" charset="-122"/>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a:latin typeface="宋体" pitchFamily="2" charset="-122"/>
                          <a:ea typeface="宋体" pitchFamily="2" charset="-122"/>
                          <a:cs typeface="Arial" pitchFamily="34" charset="0"/>
                        </a:rPr>
                        <a:t>…</a:t>
                      </a:r>
                      <a:endParaRPr lang="zh-CN" altLang="en-US" sz="1800" b="1">
                        <a:latin typeface="宋体" pitchFamily="2" charset="-122"/>
                        <a:ea typeface="宋体" pitchFamily="2" charset="-122"/>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1800" b="1" dirty="0">
                          <a:latin typeface="Arial" pitchFamily="34" charset="0"/>
                          <a:ea typeface="楷体" panose="02010609060101010101" pitchFamily="49" charset="-122"/>
                          <a:cs typeface="Arial" pitchFamily="34" charset="0"/>
                        </a:rPr>
                        <a:t>Q</a:t>
                      </a:r>
                      <a:r>
                        <a:rPr lang="en-US" altLang="zh-CN" sz="1800" b="1" kern="1200" baseline="-25000" dirty="0">
                          <a:solidFill>
                            <a:schemeClr val="tx1"/>
                          </a:solidFill>
                          <a:latin typeface="Arial" pitchFamily="34" charset="0"/>
                          <a:ea typeface="楷体" panose="02010609060101010101" pitchFamily="49" charset="-122"/>
                          <a:cs typeface="Arial" pitchFamily="34" charset="0"/>
                        </a:rPr>
                        <a:t>H0</a:t>
                      </a:r>
                      <a:endParaRPr lang="zh-CN" altLang="en-US" sz="1800" b="1" kern="1200" baseline="-25000" dirty="0">
                        <a:solidFill>
                          <a:schemeClr val="tx1"/>
                        </a:solidFill>
                        <a:latin typeface="Arial" pitchFamily="34" charset="0"/>
                        <a:ea typeface="楷体" panose="02010609060101010101" pitchFamily="49" charset="-122"/>
                        <a:cs typeface="Arial" pitchFamily="34" charset="0"/>
                      </a:endParaRPr>
                    </a:p>
                  </a:txBody>
                  <a:tcPr marL="0" marR="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53650">
                <a:tc>
                  <a:txBody>
                    <a:bodyPr/>
                    <a:lstStyle/>
                    <a:p>
                      <a:pPr algn="ctr"/>
                      <a:r>
                        <a:rPr lang="en-US" altLang="zh-CN" sz="1800" b="1" dirty="0">
                          <a:latin typeface="Arial" pitchFamily="34" charset="0"/>
                          <a:ea typeface="楷体" panose="02010609060101010101" pitchFamily="49" charset="-122"/>
                          <a:cs typeface="Arial" pitchFamily="34" charset="0"/>
                        </a:rPr>
                        <a:t>H</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dirty="0">
                          <a:latin typeface="Arial" pitchFamily="34" charset="0"/>
                          <a:ea typeface="楷体" panose="02010609060101010101" pitchFamily="49" charset="-122"/>
                          <a:cs typeface="Arial" pitchFamily="34" charset="0"/>
                        </a:rPr>
                        <a:t>L</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dirty="0">
                          <a:latin typeface="Arial" pitchFamily="34" charset="0"/>
                          <a:ea typeface="楷体" panose="02010609060101010101" pitchFamily="49" charset="-122"/>
                          <a:cs typeface="Arial" pitchFamily="34" charset="0"/>
                        </a:rPr>
                        <a:t>L</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2000" b="1">
                          <a:latin typeface="宋体" pitchFamily="2" charset="-122"/>
                          <a:ea typeface="宋体" pitchFamily="2" charset="-122"/>
                          <a:cs typeface="Arial" pitchFamily="34" charset="0"/>
                        </a:rPr>
                        <a:t>↑</a:t>
                      </a: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dirty="0">
                          <a:latin typeface="Arial" pitchFamily="34" charset="0"/>
                          <a:ea typeface="楷体" panose="02010609060101010101" pitchFamily="49" charset="-122"/>
                          <a:cs typeface="Arial" pitchFamily="34" charset="0"/>
                        </a:rPr>
                        <a:t>X</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dirty="0">
                          <a:latin typeface="Arial" pitchFamily="34" charset="0"/>
                          <a:ea typeface="楷体" panose="02010609060101010101" pitchFamily="49" charset="-122"/>
                          <a:cs typeface="Arial" pitchFamily="34" charset="0"/>
                        </a:rPr>
                        <a:t>X</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dirty="0">
                          <a:latin typeface="Arial" pitchFamily="34" charset="0"/>
                          <a:ea typeface="楷体" panose="02010609060101010101" pitchFamily="49" charset="-122"/>
                          <a:cs typeface="Arial" pitchFamily="34" charset="0"/>
                        </a:rPr>
                        <a:t>a . . . h</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dirty="0">
                          <a:latin typeface="Arial" pitchFamily="34" charset="0"/>
                          <a:ea typeface="楷体" panose="02010609060101010101" pitchFamily="49" charset="-122"/>
                          <a:cs typeface="Arial" pitchFamily="34" charset="0"/>
                        </a:rPr>
                        <a:t>a</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dirty="0">
                          <a:latin typeface="Arial" pitchFamily="34" charset="0"/>
                          <a:ea typeface="楷体" panose="02010609060101010101" pitchFamily="49" charset="-122"/>
                          <a:cs typeface="Arial" pitchFamily="34" charset="0"/>
                        </a:rPr>
                        <a:t>b</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dirty="0">
                          <a:latin typeface="Arial" pitchFamily="34" charset="0"/>
                          <a:ea typeface="楷体" panose="02010609060101010101" pitchFamily="49" charset="-122"/>
                          <a:cs typeface="Arial" pitchFamily="34" charset="0"/>
                        </a:rPr>
                        <a:t>c</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dirty="0">
                          <a:latin typeface="宋体" pitchFamily="2" charset="-122"/>
                          <a:ea typeface="宋体" pitchFamily="2" charset="-122"/>
                          <a:cs typeface="Arial" pitchFamily="34" charset="0"/>
                        </a:rPr>
                        <a:t>…</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dirty="0">
                          <a:latin typeface="Arial" pitchFamily="34" charset="0"/>
                          <a:ea typeface="楷体" panose="02010609060101010101" pitchFamily="49" charset="-122"/>
                          <a:cs typeface="Arial" pitchFamily="34" charset="0"/>
                        </a:rPr>
                        <a:t>h</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53650">
                <a:tc>
                  <a:txBody>
                    <a:bodyPr/>
                    <a:lstStyle/>
                    <a:p>
                      <a:pPr algn="ctr"/>
                      <a:r>
                        <a:rPr lang="en-US" altLang="zh-CN" sz="1800" b="1" dirty="0">
                          <a:latin typeface="Arial" pitchFamily="34" charset="0"/>
                          <a:ea typeface="楷体" panose="02010609060101010101" pitchFamily="49" charset="-122"/>
                          <a:cs typeface="Arial" pitchFamily="34" charset="0"/>
                        </a:rPr>
                        <a:t>H</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dirty="0">
                          <a:latin typeface="Arial" pitchFamily="34" charset="0"/>
                          <a:ea typeface="楷体" panose="02010609060101010101" pitchFamily="49" charset="-122"/>
                          <a:cs typeface="Arial" pitchFamily="34" charset="0"/>
                        </a:rPr>
                        <a:t>H</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dirty="0">
                          <a:latin typeface="Arial" pitchFamily="34" charset="0"/>
                          <a:ea typeface="楷体" panose="02010609060101010101" pitchFamily="49" charset="-122"/>
                          <a:cs typeface="Arial" pitchFamily="34" charset="0"/>
                        </a:rPr>
                        <a:t>L</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2000" b="1" dirty="0">
                          <a:latin typeface="宋体" pitchFamily="2" charset="-122"/>
                          <a:ea typeface="宋体" pitchFamily="2" charset="-122"/>
                          <a:cs typeface="Arial" pitchFamily="34" charset="0"/>
                        </a:rPr>
                        <a:t>↑</a:t>
                      </a:r>
                      <a:endParaRPr lang="zh-CN" altLang="en-US" sz="20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dirty="0">
                          <a:latin typeface="Arial" pitchFamily="34" charset="0"/>
                          <a:ea typeface="楷体" panose="02010609060101010101" pitchFamily="49" charset="-122"/>
                          <a:cs typeface="Arial" pitchFamily="34" charset="0"/>
                        </a:rPr>
                        <a:t>L</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dirty="0">
                          <a:latin typeface="Arial" pitchFamily="34" charset="0"/>
                          <a:ea typeface="楷体" panose="02010609060101010101" pitchFamily="49" charset="-122"/>
                          <a:cs typeface="Arial" pitchFamily="34" charset="0"/>
                        </a:rPr>
                        <a:t>H</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dirty="0">
                          <a:latin typeface="Arial" pitchFamily="34" charset="0"/>
                          <a:ea typeface="楷体" panose="02010609060101010101" pitchFamily="49" charset="-122"/>
                          <a:cs typeface="Arial" pitchFamily="34" charset="0"/>
                        </a:rPr>
                        <a:t>X</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a:latin typeface="Arial" pitchFamily="34" charset="0"/>
                          <a:ea typeface="楷体" panose="02010609060101010101" pitchFamily="49" charset="-122"/>
                          <a:cs typeface="Arial" pitchFamily="34" charset="0"/>
                        </a:rPr>
                        <a:t>Q</a:t>
                      </a:r>
                      <a:r>
                        <a:rPr lang="en-US" altLang="zh-CN" sz="1800" b="1" kern="1200" baseline="-25000" dirty="0">
                          <a:solidFill>
                            <a:schemeClr val="tx1"/>
                          </a:solidFill>
                          <a:latin typeface="Arial" pitchFamily="34" charset="0"/>
                          <a:ea typeface="楷体" panose="02010609060101010101" pitchFamily="49" charset="-122"/>
                          <a:cs typeface="Arial" pitchFamily="34" charset="0"/>
                        </a:rPr>
                        <a:t>A0</a:t>
                      </a:r>
                      <a:endParaRPr lang="zh-CN" altLang="en-US" sz="1800" b="1" kern="1200" baseline="-25000" dirty="0">
                        <a:solidFill>
                          <a:schemeClr val="tx1"/>
                        </a:solidFill>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a:latin typeface="Arial" pitchFamily="34" charset="0"/>
                          <a:ea typeface="楷体" panose="02010609060101010101" pitchFamily="49" charset="-122"/>
                          <a:cs typeface="Arial" pitchFamily="34" charset="0"/>
                        </a:rPr>
                        <a:t>Q</a:t>
                      </a:r>
                      <a:r>
                        <a:rPr lang="en-US" altLang="zh-CN" sz="1800" b="1" kern="1200" baseline="-25000" dirty="0">
                          <a:solidFill>
                            <a:schemeClr val="tx1"/>
                          </a:solidFill>
                          <a:latin typeface="Arial" pitchFamily="34" charset="0"/>
                          <a:ea typeface="楷体" panose="02010609060101010101" pitchFamily="49" charset="-122"/>
                          <a:cs typeface="Arial" pitchFamily="34" charset="0"/>
                        </a:rPr>
                        <a:t>A0</a:t>
                      </a:r>
                      <a:endParaRPr lang="zh-CN" altLang="en-US" sz="1800" b="1" kern="1200" baseline="-25000" dirty="0">
                        <a:solidFill>
                          <a:schemeClr val="tx1"/>
                        </a:solidFill>
                        <a:latin typeface="Arial" pitchFamily="34" charset="0"/>
                        <a:ea typeface="楷体" panose="02010609060101010101" pitchFamily="49" charset="-122"/>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err="1">
                          <a:latin typeface="Arial" pitchFamily="34" charset="0"/>
                          <a:ea typeface="楷体" panose="02010609060101010101" pitchFamily="49" charset="-122"/>
                          <a:cs typeface="Arial" pitchFamily="34" charset="0"/>
                        </a:rPr>
                        <a:t>Q</a:t>
                      </a:r>
                      <a:r>
                        <a:rPr lang="en-US" altLang="zh-CN" sz="1800" b="1" kern="1200" baseline="-25000" dirty="0" err="1">
                          <a:solidFill>
                            <a:schemeClr val="tx1"/>
                          </a:solidFill>
                          <a:latin typeface="Arial" pitchFamily="34" charset="0"/>
                          <a:ea typeface="楷体" panose="02010609060101010101" pitchFamily="49" charset="-122"/>
                          <a:cs typeface="Arial" pitchFamily="34" charset="0"/>
                        </a:rPr>
                        <a:t>Bn</a:t>
                      </a:r>
                      <a:endParaRPr lang="zh-CN" altLang="en-US" sz="1800" b="1" kern="1200" baseline="-25000" dirty="0">
                        <a:solidFill>
                          <a:schemeClr val="tx1"/>
                        </a:solidFill>
                        <a:latin typeface="Arial" pitchFamily="34" charset="0"/>
                        <a:ea typeface="楷体" panose="02010609060101010101" pitchFamily="49" charset="-122"/>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dirty="0">
                          <a:latin typeface="宋体" pitchFamily="2" charset="-122"/>
                          <a:ea typeface="宋体" pitchFamily="2" charset="-122"/>
                          <a:cs typeface="Arial" pitchFamily="34" charset="0"/>
                        </a:rPr>
                        <a:t>…</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err="1">
                          <a:latin typeface="Arial" pitchFamily="34" charset="0"/>
                          <a:ea typeface="楷体" panose="02010609060101010101" pitchFamily="49" charset="-122"/>
                          <a:cs typeface="Arial" pitchFamily="34" charset="0"/>
                        </a:rPr>
                        <a:t>Q</a:t>
                      </a:r>
                      <a:r>
                        <a:rPr lang="en-US" altLang="zh-CN" sz="1800" b="1" kern="1200" baseline="-25000" dirty="0" err="1">
                          <a:solidFill>
                            <a:schemeClr val="tx1"/>
                          </a:solidFill>
                          <a:latin typeface="Arial" pitchFamily="34" charset="0"/>
                          <a:ea typeface="楷体" panose="02010609060101010101" pitchFamily="49" charset="-122"/>
                          <a:cs typeface="Arial" pitchFamily="34" charset="0"/>
                        </a:rPr>
                        <a:t>Gn</a:t>
                      </a:r>
                      <a:endParaRPr lang="zh-CN" altLang="en-US" sz="1800" b="1" kern="1200" baseline="-25000" dirty="0">
                        <a:solidFill>
                          <a:schemeClr val="tx1"/>
                        </a:solidFill>
                        <a:latin typeface="Arial" pitchFamily="34" charset="0"/>
                        <a:ea typeface="楷体" panose="02010609060101010101" pitchFamily="49" charset="-122"/>
                        <a:cs typeface="Arial" pitchFamily="34" charset="0"/>
                      </a:endParaRPr>
                    </a:p>
                  </a:txBody>
                  <a:tcPr marL="0" marR="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53650">
                <a:tc>
                  <a:txBody>
                    <a:bodyPr/>
                    <a:lstStyle/>
                    <a:p>
                      <a:pPr algn="ctr"/>
                      <a:r>
                        <a:rPr lang="en-US" altLang="zh-CN" sz="1800" b="1" dirty="0">
                          <a:latin typeface="Arial" pitchFamily="34" charset="0"/>
                          <a:ea typeface="楷体" panose="02010609060101010101" pitchFamily="49" charset="-122"/>
                          <a:cs typeface="Arial" pitchFamily="34" charset="0"/>
                        </a:rPr>
                        <a:t>H</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ECFF"/>
                    </a:solidFill>
                  </a:tcPr>
                </a:tc>
                <a:tc>
                  <a:txBody>
                    <a:bodyPr/>
                    <a:lstStyle/>
                    <a:p>
                      <a:pPr algn="ctr"/>
                      <a:r>
                        <a:rPr lang="en-US" altLang="zh-CN" sz="1800" b="1" dirty="0">
                          <a:latin typeface="Arial" pitchFamily="34" charset="0"/>
                          <a:ea typeface="楷体" panose="02010609060101010101" pitchFamily="49" charset="-122"/>
                          <a:cs typeface="Arial" pitchFamily="34" charset="0"/>
                        </a:rPr>
                        <a:t>H</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ECFF"/>
                    </a:solidFill>
                  </a:tcPr>
                </a:tc>
                <a:tc>
                  <a:txBody>
                    <a:bodyPr/>
                    <a:lstStyle/>
                    <a:p>
                      <a:pPr algn="ctr"/>
                      <a:r>
                        <a:rPr lang="en-US" altLang="zh-CN" sz="1800" b="1" dirty="0">
                          <a:latin typeface="Arial" pitchFamily="34" charset="0"/>
                          <a:ea typeface="楷体" panose="02010609060101010101" pitchFamily="49" charset="-122"/>
                          <a:cs typeface="Arial" pitchFamily="34" charset="0"/>
                        </a:rPr>
                        <a:t>L</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ECFF"/>
                    </a:solidFill>
                  </a:tcPr>
                </a:tc>
                <a:tc>
                  <a:txBody>
                    <a:bodyPr/>
                    <a:lstStyle/>
                    <a:p>
                      <a:pPr algn="ctr"/>
                      <a:r>
                        <a:rPr lang="zh-CN" altLang="en-US" sz="2000" b="1" dirty="0">
                          <a:latin typeface="宋体" pitchFamily="2" charset="-122"/>
                          <a:ea typeface="宋体" pitchFamily="2" charset="-122"/>
                          <a:cs typeface="Arial" pitchFamily="34" charset="0"/>
                        </a:rPr>
                        <a:t>↑</a:t>
                      </a:r>
                      <a:endParaRPr lang="zh-CN" altLang="en-US" sz="20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ECFF"/>
                    </a:solidFill>
                  </a:tcPr>
                </a:tc>
                <a:tc>
                  <a:txBody>
                    <a:bodyPr/>
                    <a:lstStyle/>
                    <a:p>
                      <a:pPr algn="ctr"/>
                      <a:r>
                        <a:rPr lang="en-US" altLang="zh-CN" sz="1800" b="1" dirty="0">
                          <a:latin typeface="Arial" pitchFamily="34" charset="0"/>
                          <a:ea typeface="楷体" panose="02010609060101010101" pitchFamily="49" charset="-122"/>
                          <a:cs typeface="Arial" pitchFamily="34" charset="0"/>
                        </a:rPr>
                        <a:t>L</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ECFF"/>
                    </a:solidFill>
                  </a:tcPr>
                </a:tc>
                <a:tc>
                  <a:txBody>
                    <a:bodyPr/>
                    <a:lstStyle/>
                    <a:p>
                      <a:pPr algn="ctr"/>
                      <a:r>
                        <a:rPr lang="en-US" altLang="zh-CN" sz="1800" b="1" dirty="0">
                          <a:latin typeface="Arial" pitchFamily="34" charset="0"/>
                          <a:ea typeface="楷体" panose="02010609060101010101" pitchFamily="49" charset="-122"/>
                          <a:cs typeface="Arial" pitchFamily="34" charset="0"/>
                        </a:rPr>
                        <a:t>L</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ECFF"/>
                    </a:solidFill>
                  </a:tcPr>
                </a:tc>
                <a:tc>
                  <a:txBody>
                    <a:bodyPr/>
                    <a:lstStyle/>
                    <a:p>
                      <a:pPr algn="ctr"/>
                      <a:r>
                        <a:rPr lang="en-US" altLang="zh-CN" sz="1800" b="1" dirty="0">
                          <a:latin typeface="Arial" pitchFamily="34" charset="0"/>
                          <a:ea typeface="楷体" panose="02010609060101010101" pitchFamily="49" charset="-122"/>
                          <a:cs typeface="Arial" pitchFamily="34" charset="0"/>
                        </a:rPr>
                        <a:t>X</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ECFF"/>
                    </a:solidFill>
                  </a:tcPr>
                </a:tc>
                <a:tc>
                  <a:txBody>
                    <a:bodyPr/>
                    <a:lstStyle/>
                    <a:p>
                      <a:pPr algn="ctr"/>
                      <a:r>
                        <a:rPr lang="en-US" altLang="zh-CN" sz="1800" b="1" dirty="0">
                          <a:latin typeface="Arial" pitchFamily="34" charset="0"/>
                          <a:ea typeface="楷体" panose="02010609060101010101" pitchFamily="49" charset="-122"/>
                          <a:cs typeface="Arial" pitchFamily="34" charset="0"/>
                        </a:rPr>
                        <a:t>L</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E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err="1">
                          <a:latin typeface="Arial" pitchFamily="34" charset="0"/>
                          <a:ea typeface="楷体" panose="02010609060101010101" pitchFamily="49" charset="-122"/>
                          <a:cs typeface="Arial" pitchFamily="34" charset="0"/>
                        </a:rPr>
                        <a:t>Q</a:t>
                      </a:r>
                      <a:r>
                        <a:rPr lang="en-US" altLang="zh-CN" sz="1800" b="1" kern="1200" baseline="-25000" dirty="0" err="1">
                          <a:solidFill>
                            <a:schemeClr val="tx1"/>
                          </a:solidFill>
                          <a:latin typeface="Arial" pitchFamily="34" charset="0"/>
                          <a:ea typeface="楷体" panose="02010609060101010101" pitchFamily="49" charset="-122"/>
                          <a:cs typeface="Arial" pitchFamily="34" charset="0"/>
                        </a:rPr>
                        <a:t>An</a:t>
                      </a:r>
                      <a:endParaRPr lang="zh-CN" altLang="en-US" sz="1800" b="1" kern="1200" baseline="-25000" dirty="0">
                        <a:solidFill>
                          <a:schemeClr val="tx1"/>
                        </a:solidFill>
                        <a:latin typeface="Arial" pitchFamily="34" charset="0"/>
                        <a:ea typeface="楷体" panose="02010609060101010101" pitchFamily="49" charset="-122"/>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E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err="1">
                          <a:latin typeface="Arial" pitchFamily="34" charset="0"/>
                          <a:ea typeface="楷体" panose="02010609060101010101" pitchFamily="49" charset="-122"/>
                          <a:cs typeface="Arial" pitchFamily="34" charset="0"/>
                        </a:rPr>
                        <a:t>Q</a:t>
                      </a:r>
                      <a:r>
                        <a:rPr lang="en-US" altLang="zh-CN" sz="1800" b="1" kern="1200" baseline="-25000" dirty="0" err="1">
                          <a:solidFill>
                            <a:schemeClr val="tx1"/>
                          </a:solidFill>
                          <a:latin typeface="Arial" pitchFamily="34" charset="0"/>
                          <a:ea typeface="楷体" panose="02010609060101010101" pitchFamily="49" charset="-122"/>
                          <a:cs typeface="Arial" pitchFamily="34" charset="0"/>
                        </a:rPr>
                        <a:t>Bn</a:t>
                      </a:r>
                      <a:endParaRPr lang="zh-CN" altLang="en-US" sz="1800" b="1" kern="1200" baseline="-25000" dirty="0">
                        <a:solidFill>
                          <a:schemeClr val="tx1"/>
                        </a:solidFill>
                        <a:latin typeface="Arial" pitchFamily="34" charset="0"/>
                        <a:ea typeface="楷体" panose="02010609060101010101" pitchFamily="49" charset="-122"/>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ECFF"/>
                    </a:solidFill>
                  </a:tcPr>
                </a:tc>
                <a:tc>
                  <a:txBody>
                    <a:bodyPr/>
                    <a:lstStyle/>
                    <a:p>
                      <a:pPr algn="ctr"/>
                      <a:r>
                        <a:rPr lang="en-US" altLang="zh-CN" sz="1800" b="1" dirty="0">
                          <a:latin typeface="宋体" pitchFamily="2" charset="-122"/>
                          <a:ea typeface="宋体" pitchFamily="2" charset="-122"/>
                          <a:cs typeface="Arial" pitchFamily="34" charset="0"/>
                        </a:rPr>
                        <a:t>…</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E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err="1">
                          <a:latin typeface="Arial" pitchFamily="34" charset="0"/>
                          <a:ea typeface="楷体" panose="02010609060101010101" pitchFamily="49" charset="-122"/>
                          <a:cs typeface="Arial" pitchFamily="34" charset="0"/>
                        </a:rPr>
                        <a:t>Q</a:t>
                      </a:r>
                      <a:r>
                        <a:rPr lang="en-US" altLang="zh-CN" sz="1800" b="1" kern="1200" baseline="-25000" dirty="0" err="1">
                          <a:solidFill>
                            <a:schemeClr val="tx1"/>
                          </a:solidFill>
                          <a:latin typeface="Arial" pitchFamily="34" charset="0"/>
                          <a:ea typeface="楷体" panose="02010609060101010101" pitchFamily="49" charset="-122"/>
                          <a:cs typeface="Arial" pitchFamily="34" charset="0"/>
                        </a:rPr>
                        <a:t>Gn</a:t>
                      </a:r>
                      <a:endParaRPr lang="zh-CN" altLang="en-US" sz="1800" b="1" kern="1200" baseline="-25000" dirty="0">
                        <a:solidFill>
                          <a:schemeClr val="tx1"/>
                        </a:solidFill>
                        <a:latin typeface="Arial" pitchFamily="34" charset="0"/>
                        <a:ea typeface="楷体" panose="02010609060101010101" pitchFamily="49" charset="-122"/>
                        <a:cs typeface="Arial" pitchFamily="34" charset="0"/>
                      </a:endParaRPr>
                    </a:p>
                  </a:txBody>
                  <a:tcPr marL="0" marR="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06"/>
                  </a:ext>
                </a:extLst>
              </a:tr>
              <a:tr h="453650">
                <a:tc>
                  <a:txBody>
                    <a:bodyPr/>
                    <a:lstStyle/>
                    <a:p>
                      <a:pPr algn="ctr"/>
                      <a:r>
                        <a:rPr lang="en-US" altLang="zh-CN" sz="1800" b="1" dirty="0">
                          <a:latin typeface="Arial" pitchFamily="34" charset="0"/>
                          <a:ea typeface="楷体" panose="02010609060101010101" pitchFamily="49" charset="-122"/>
                          <a:cs typeface="Arial" pitchFamily="34" charset="0"/>
                        </a:rPr>
                        <a:t>H</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CFF"/>
                    </a:solidFill>
                  </a:tcPr>
                </a:tc>
                <a:tc>
                  <a:txBody>
                    <a:bodyPr/>
                    <a:lstStyle/>
                    <a:p>
                      <a:pPr algn="ctr"/>
                      <a:r>
                        <a:rPr lang="en-US" altLang="zh-CN" sz="1800" b="1" dirty="0">
                          <a:latin typeface="Arial" pitchFamily="34" charset="0"/>
                          <a:ea typeface="楷体" panose="02010609060101010101" pitchFamily="49" charset="-122"/>
                          <a:cs typeface="Arial" pitchFamily="34" charset="0"/>
                        </a:rPr>
                        <a:t>H</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CFF"/>
                    </a:solidFill>
                  </a:tcPr>
                </a:tc>
                <a:tc>
                  <a:txBody>
                    <a:bodyPr/>
                    <a:lstStyle/>
                    <a:p>
                      <a:pPr algn="ctr"/>
                      <a:r>
                        <a:rPr lang="en-US" altLang="zh-CN" sz="1800" b="1" dirty="0">
                          <a:latin typeface="Arial" pitchFamily="34" charset="0"/>
                          <a:ea typeface="楷体" panose="02010609060101010101" pitchFamily="49" charset="-122"/>
                          <a:cs typeface="Arial" pitchFamily="34" charset="0"/>
                        </a:rPr>
                        <a:t>L</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CFF"/>
                    </a:solidFill>
                  </a:tcPr>
                </a:tc>
                <a:tc>
                  <a:txBody>
                    <a:bodyPr/>
                    <a:lstStyle/>
                    <a:p>
                      <a:pPr algn="ctr"/>
                      <a:r>
                        <a:rPr lang="zh-CN" altLang="en-US" sz="2000" b="1" dirty="0">
                          <a:latin typeface="宋体" pitchFamily="2" charset="-122"/>
                          <a:ea typeface="宋体" pitchFamily="2" charset="-122"/>
                          <a:cs typeface="Arial" pitchFamily="34" charset="0"/>
                        </a:rPr>
                        <a:t>↑</a:t>
                      </a:r>
                      <a:endParaRPr lang="zh-CN" altLang="en-US" sz="20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CFF"/>
                    </a:solidFill>
                  </a:tcPr>
                </a:tc>
                <a:tc>
                  <a:txBody>
                    <a:bodyPr/>
                    <a:lstStyle/>
                    <a:p>
                      <a:pPr algn="ctr"/>
                      <a:r>
                        <a:rPr lang="en-US" altLang="zh-CN" sz="1800" b="1" dirty="0">
                          <a:latin typeface="Arial" pitchFamily="34" charset="0"/>
                          <a:ea typeface="楷体" panose="02010609060101010101" pitchFamily="49" charset="-122"/>
                          <a:cs typeface="Arial" pitchFamily="34" charset="0"/>
                        </a:rPr>
                        <a:t>H</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CFF"/>
                    </a:solidFill>
                  </a:tcPr>
                </a:tc>
                <a:tc>
                  <a:txBody>
                    <a:bodyPr/>
                    <a:lstStyle/>
                    <a:p>
                      <a:pPr algn="ctr"/>
                      <a:r>
                        <a:rPr lang="en-US" altLang="zh-CN" sz="1800" b="1" dirty="0">
                          <a:latin typeface="Arial" pitchFamily="34" charset="0"/>
                          <a:ea typeface="楷体" panose="02010609060101010101" pitchFamily="49" charset="-122"/>
                          <a:cs typeface="Arial" pitchFamily="34" charset="0"/>
                        </a:rPr>
                        <a:t>H</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CFF"/>
                    </a:solidFill>
                  </a:tcPr>
                </a:tc>
                <a:tc>
                  <a:txBody>
                    <a:bodyPr/>
                    <a:lstStyle/>
                    <a:p>
                      <a:pPr algn="ctr"/>
                      <a:r>
                        <a:rPr lang="en-US" altLang="zh-CN" sz="1800" b="1" dirty="0">
                          <a:latin typeface="Arial" pitchFamily="34" charset="0"/>
                          <a:ea typeface="楷体" panose="02010609060101010101" pitchFamily="49" charset="-122"/>
                          <a:cs typeface="Arial" pitchFamily="34" charset="0"/>
                        </a:rPr>
                        <a:t>X</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CFF"/>
                    </a:solidFill>
                  </a:tcPr>
                </a:tc>
                <a:tc>
                  <a:txBody>
                    <a:bodyPr/>
                    <a:lstStyle/>
                    <a:p>
                      <a:pPr algn="ctr"/>
                      <a:r>
                        <a:rPr lang="en-US" altLang="zh-CN" sz="1800" b="1" dirty="0">
                          <a:latin typeface="Arial" pitchFamily="34" charset="0"/>
                          <a:ea typeface="楷体" panose="02010609060101010101" pitchFamily="49" charset="-122"/>
                          <a:cs typeface="Arial" pitchFamily="34" charset="0"/>
                        </a:rPr>
                        <a:t>H</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err="1">
                          <a:latin typeface="Arial" pitchFamily="34" charset="0"/>
                          <a:ea typeface="楷体" panose="02010609060101010101" pitchFamily="49" charset="-122"/>
                          <a:cs typeface="Arial" pitchFamily="34" charset="0"/>
                        </a:rPr>
                        <a:t>Q</a:t>
                      </a:r>
                      <a:r>
                        <a:rPr lang="en-US" altLang="zh-CN" sz="1800" b="1" kern="1200" baseline="-25000" dirty="0" err="1">
                          <a:solidFill>
                            <a:schemeClr val="tx1"/>
                          </a:solidFill>
                          <a:latin typeface="Arial" pitchFamily="34" charset="0"/>
                          <a:ea typeface="楷体" panose="02010609060101010101" pitchFamily="49" charset="-122"/>
                          <a:cs typeface="Arial" pitchFamily="34" charset="0"/>
                        </a:rPr>
                        <a:t>An</a:t>
                      </a:r>
                      <a:endParaRPr lang="zh-CN" altLang="en-US" sz="1800" b="1" kern="1200" baseline="-25000" dirty="0">
                        <a:solidFill>
                          <a:schemeClr val="tx1"/>
                        </a:solidFill>
                        <a:latin typeface="Arial" pitchFamily="34" charset="0"/>
                        <a:ea typeface="楷体" panose="02010609060101010101" pitchFamily="49" charset="-122"/>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err="1">
                          <a:latin typeface="Arial" pitchFamily="34" charset="0"/>
                          <a:ea typeface="楷体" panose="02010609060101010101" pitchFamily="49" charset="-122"/>
                          <a:cs typeface="Arial" pitchFamily="34" charset="0"/>
                        </a:rPr>
                        <a:t>Q</a:t>
                      </a:r>
                      <a:r>
                        <a:rPr lang="en-US" altLang="zh-CN" sz="1800" b="1" kern="1200" baseline="-25000" dirty="0" err="1">
                          <a:solidFill>
                            <a:schemeClr val="tx1"/>
                          </a:solidFill>
                          <a:latin typeface="Arial" pitchFamily="34" charset="0"/>
                          <a:ea typeface="楷体" panose="02010609060101010101" pitchFamily="49" charset="-122"/>
                          <a:cs typeface="Arial" pitchFamily="34" charset="0"/>
                        </a:rPr>
                        <a:t>Bn</a:t>
                      </a:r>
                      <a:endParaRPr lang="zh-CN" altLang="en-US" sz="1800" b="1" kern="1200" baseline="-25000" dirty="0">
                        <a:solidFill>
                          <a:schemeClr val="tx1"/>
                        </a:solidFill>
                        <a:latin typeface="Arial" pitchFamily="34" charset="0"/>
                        <a:ea typeface="楷体" panose="02010609060101010101" pitchFamily="49" charset="-122"/>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CFF"/>
                    </a:solidFill>
                  </a:tcPr>
                </a:tc>
                <a:tc>
                  <a:txBody>
                    <a:bodyPr/>
                    <a:lstStyle/>
                    <a:p>
                      <a:pPr algn="ctr"/>
                      <a:r>
                        <a:rPr lang="en-US" altLang="zh-CN" sz="1800" b="1" dirty="0">
                          <a:latin typeface="宋体" pitchFamily="2" charset="-122"/>
                          <a:ea typeface="宋体" pitchFamily="2" charset="-122"/>
                          <a:cs typeface="Arial" pitchFamily="34" charset="0"/>
                        </a:rPr>
                        <a:t>…</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err="1">
                          <a:latin typeface="Arial" pitchFamily="34" charset="0"/>
                          <a:ea typeface="楷体" panose="02010609060101010101" pitchFamily="49" charset="-122"/>
                          <a:cs typeface="Arial" pitchFamily="34" charset="0"/>
                        </a:rPr>
                        <a:t>Q</a:t>
                      </a:r>
                      <a:r>
                        <a:rPr lang="en-US" altLang="zh-CN" sz="1800" b="1" kern="1200" baseline="-25000" dirty="0" err="1">
                          <a:solidFill>
                            <a:schemeClr val="tx1"/>
                          </a:solidFill>
                          <a:latin typeface="Arial" pitchFamily="34" charset="0"/>
                          <a:ea typeface="楷体" panose="02010609060101010101" pitchFamily="49" charset="-122"/>
                          <a:cs typeface="Arial" pitchFamily="34" charset="0"/>
                        </a:rPr>
                        <a:t>Gn</a:t>
                      </a:r>
                      <a:endParaRPr lang="zh-CN" altLang="en-US" sz="1800" b="1" kern="1200" baseline="-25000" dirty="0">
                        <a:solidFill>
                          <a:schemeClr val="tx1"/>
                        </a:solidFill>
                        <a:latin typeface="Arial" pitchFamily="34" charset="0"/>
                        <a:ea typeface="楷体" panose="02010609060101010101" pitchFamily="49" charset="-122"/>
                        <a:cs typeface="Arial" pitchFamily="34" charset="0"/>
                      </a:endParaRPr>
                    </a:p>
                  </a:txBody>
                  <a:tcPr marL="0" marR="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CCFF"/>
                    </a:solidFill>
                  </a:tcPr>
                </a:tc>
                <a:extLst>
                  <a:ext uri="{0D108BD9-81ED-4DB2-BD59-A6C34878D82A}">
                    <a16:rowId xmlns:a16="http://schemas.microsoft.com/office/drawing/2014/main" val="10007"/>
                  </a:ext>
                </a:extLst>
              </a:tr>
              <a:tr h="453650">
                <a:tc>
                  <a:txBody>
                    <a:bodyPr/>
                    <a:lstStyle/>
                    <a:p>
                      <a:pPr algn="ctr"/>
                      <a:r>
                        <a:rPr lang="en-US" altLang="zh-CN" sz="1800" b="1" dirty="0">
                          <a:latin typeface="Arial" pitchFamily="34" charset="0"/>
                          <a:ea typeface="楷体" panose="02010609060101010101" pitchFamily="49" charset="-122"/>
                          <a:cs typeface="Arial" pitchFamily="34" charset="0"/>
                        </a:rPr>
                        <a:t>H</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dirty="0">
                          <a:latin typeface="Arial" pitchFamily="34" charset="0"/>
                          <a:ea typeface="楷体" panose="02010609060101010101" pitchFamily="49" charset="-122"/>
                          <a:cs typeface="Arial" pitchFamily="34" charset="0"/>
                        </a:rPr>
                        <a:t>H</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dirty="0">
                          <a:latin typeface="Arial" pitchFamily="34" charset="0"/>
                          <a:ea typeface="楷体" panose="02010609060101010101" pitchFamily="49" charset="-122"/>
                          <a:cs typeface="Arial" pitchFamily="34" charset="0"/>
                        </a:rPr>
                        <a:t>L</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2000" b="1" dirty="0">
                          <a:latin typeface="宋体" pitchFamily="2" charset="-122"/>
                          <a:ea typeface="宋体" pitchFamily="2" charset="-122"/>
                          <a:cs typeface="Arial" pitchFamily="34" charset="0"/>
                        </a:rPr>
                        <a:t>↑</a:t>
                      </a:r>
                      <a:endParaRPr lang="zh-CN" altLang="en-US" sz="20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dirty="0">
                          <a:latin typeface="Arial" pitchFamily="34" charset="0"/>
                          <a:ea typeface="楷体" panose="02010609060101010101" pitchFamily="49" charset="-122"/>
                          <a:cs typeface="Arial" pitchFamily="34" charset="0"/>
                        </a:rPr>
                        <a:t>H</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dirty="0">
                          <a:latin typeface="Arial" pitchFamily="34" charset="0"/>
                          <a:ea typeface="楷体" panose="02010609060101010101" pitchFamily="49" charset="-122"/>
                          <a:cs typeface="Arial" pitchFamily="34" charset="0"/>
                        </a:rPr>
                        <a:t>L</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dirty="0">
                          <a:latin typeface="Arial" pitchFamily="34" charset="0"/>
                          <a:ea typeface="楷体" panose="02010609060101010101" pitchFamily="49" charset="-122"/>
                          <a:cs typeface="Arial" pitchFamily="34" charset="0"/>
                        </a:rPr>
                        <a:t>X</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dirty="0" err="1">
                          <a:latin typeface="Arial" pitchFamily="34" charset="0"/>
                          <a:ea typeface="楷体" panose="02010609060101010101" pitchFamily="49" charset="-122"/>
                          <a:cs typeface="Arial" pitchFamily="34" charset="0"/>
                        </a:rPr>
                        <a:t>Q</a:t>
                      </a:r>
                      <a:r>
                        <a:rPr lang="en-US" altLang="zh-CN" sz="1800" b="1" kern="1200" baseline="-25000" dirty="0" err="1">
                          <a:solidFill>
                            <a:schemeClr val="tx1"/>
                          </a:solidFill>
                          <a:latin typeface="Arial" pitchFamily="34" charset="0"/>
                          <a:ea typeface="楷体" panose="02010609060101010101" pitchFamily="49" charset="-122"/>
                          <a:cs typeface="Arial" pitchFamily="34" charset="0"/>
                        </a:rPr>
                        <a:t>An</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err="1">
                          <a:latin typeface="Arial" pitchFamily="34" charset="0"/>
                          <a:ea typeface="楷体" panose="02010609060101010101" pitchFamily="49" charset="-122"/>
                          <a:cs typeface="Arial" pitchFamily="34" charset="0"/>
                        </a:rPr>
                        <a:t>Q</a:t>
                      </a:r>
                      <a:r>
                        <a:rPr lang="en-US" altLang="zh-CN" sz="1800" b="1" kern="1200" baseline="-25000" dirty="0" err="1">
                          <a:solidFill>
                            <a:schemeClr val="tx1"/>
                          </a:solidFill>
                          <a:latin typeface="Arial" pitchFamily="34" charset="0"/>
                          <a:ea typeface="楷体" panose="02010609060101010101" pitchFamily="49" charset="-122"/>
                          <a:cs typeface="Arial" pitchFamily="34" charset="0"/>
                        </a:rPr>
                        <a:t>An</a:t>
                      </a:r>
                      <a:endParaRPr lang="zh-CN" altLang="en-US" sz="1800" b="1" kern="1200" baseline="-25000" dirty="0">
                        <a:solidFill>
                          <a:schemeClr val="tx1"/>
                        </a:solidFill>
                        <a:latin typeface="Arial" pitchFamily="34" charset="0"/>
                        <a:ea typeface="楷体" panose="02010609060101010101" pitchFamily="49" charset="-122"/>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err="1">
                          <a:latin typeface="Arial" pitchFamily="34" charset="0"/>
                          <a:ea typeface="楷体" panose="02010609060101010101" pitchFamily="49" charset="-122"/>
                          <a:cs typeface="Arial" pitchFamily="34" charset="0"/>
                        </a:rPr>
                        <a:t>Q</a:t>
                      </a:r>
                      <a:r>
                        <a:rPr lang="en-US" altLang="zh-CN" sz="1800" b="1" kern="1200" baseline="-25000" dirty="0" err="1">
                          <a:solidFill>
                            <a:schemeClr val="tx1"/>
                          </a:solidFill>
                          <a:latin typeface="Arial" pitchFamily="34" charset="0"/>
                          <a:ea typeface="楷体" panose="02010609060101010101" pitchFamily="49" charset="-122"/>
                          <a:cs typeface="Arial" pitchFamily="34" charset="0"/>
                        </a:rPr>
                        <a:t>Bn</a:t>
                      </a:r>
                      <a:endParaRPr lang="zh-CN" altLang="en-US" sz="1800" b="1" kern="1200" baseline="-25000" dirty="0">
                        <a:solidFill>
                          <a:schemeClr val="tx1"/>
                        </a:solidFill>
                        <a:latin typeface="Arial" pitchFamily="34" charset="0"/>
                        <a:ea typeface="楷体" panose="02010609060101010101" pitchFamily="49" charset="-122"/>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dirty="0">
                          <a:latin typeface="宋体" pitchFamily="2" charset="-122"/>
                          <a:ea typeface="宋体" pitchFamily="2" charset="-122"/>
                          <a:cs typeface="Arial" pitchFamily="34" charset="0"/>
                        </a:rPr>
                        <a:t>…</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err="1">
                          <a:latin typeface="Arial" pitchFamily="34" charset="0"/>
                          <a:ea typeface="楷体" panose="02010609060101010101" pitchFamily="49" charset="-122"/>
                          <a:cs typeface="Arial" pitchFamily="34" charset="0"/>
                        </a:rPr>
                        <a:t>Q</a:t>
                      </a:r>
                      <a:r>
                        <a:rPr lang="en-US" altLang="zh-CN" sz="1800" b="1" kern="1200" baseline="-25000" dirty="0" err="1">
                          <a:solidFill>
                            <a:schemeClr val="tx1"/>
                          </a:solidFill>
                          <a:latin typeface="Arial" pitchFamily="34" charset="0"/>
                          <a:ea typeface="楷体" panose="02010609060101010101" pitchFamily="49" charset="-122"/>
                          <a:cs typeface="Arial" pitchFamily="34" charset="0"/>
                        </a:rPr>
                        <a:t>Gn</a:t>
                      </a:r>
                      <a:endParaRPr lang="zh-CN" altLang="en-US" sz="1800" b="1" kern="1200" baseline="-25000" dirty="0">
                        <a:solidFill>
                          <a:schemeClr val="tx1"/>
                        </a:solidFill>
                        <a:latin typeface="Arial" pitchFamily="34" charset="0"/>
                        <a:ea typeface="楷体" panose="02010609060101010101" pitchFamily="49" charset="-122"/>
                        <a:cs typeface="Arial" pitchFamily="34" charset="0"/>
                      </a:endParaRPr>
                    </a:p>
                  </a:txBody>
                  <a:tcPr marL="0" marR="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453650">
                <a:tc>
                  <a:txBody>
                    <a:bodyPr/>
                    <a:lstStyle/>
                    <a:p>
                      <a:pPr algn="ctr"/>
                      <a:r>
                        <a:rPr lang="en-US" altLang="zh-CN" sz="1800" b="1" dirty="0">
                          <a:latin typeface="Arial" pitchFamily="34" charset="0"/>
                          <a:ea typeface="楷体" panose="02010609060101010101" pitchFamily="49" charset="-122"/>
                          <a:cs typeface="Arial" pitchFamily="34" charset="0"/>
                        </a:rPr>
                        <a:t>H</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dirty="0">
                          <a:latin typeface="Arial" pitchFamily="34" charset="0"/>
                          <a:ea typeface="楷体" panose="02010609060101010101" pitchFamily="49" charset="-122"/>
                          <a:cs typeface="Arial" pitchFamily="34" charset="0"/>
                        </a:rPr>
                        <a:t>X</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dirty="0">
                          <a:latin typeface="Arial" pitchFamily="34" charset="0"/>
                          <a:ea typeface="楷体" panose="02010609060101010101" pitchFamily="49" charset="-122"/>
                          <a:cs typeface="Arial" pitchFamily="34" charset="0"/>
                        </a:rPr>
                        <a:t>H</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2000" b="1" dirty="0">
                          <a:latin typeface="宋体" pitchFamily="2" charset="-122"/>
                          <a:ea typeface="宋体" pitchFamily="2" charset="-122"/>
                          <a:cs typeface="Arial" pitchFamily="34" charset="0"/>
                        </a:rPr>
                        <a:t>↑</a:t>
                      </a:r>
                      <a:endParaRPr lang="zh-CN" altLang="en-US" sz="20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dirty="0">
                          <a:latin typeface="Arial" pitchFamily="34" charset="0"/>
                          <a:ea typeface="楷体" panose="02010609060101010101" pitchFamily="49" charset="-122"/>
                          <a:cs typeface="Arial" pitchFamily="34" charset="0"/>
                        </a:rPr>
                        <a:t>X</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dirty="0">
                          <a:latin typeface="Arial" pitchFamily="34" charset="0"/>
                          <a:ea typeface="楷体" panose="02010609060101010101" pitchFamily="49" charset="-122"/>
                          <a:cs typeface="Arial" pitchFamily="34" charset="0"/>
                        </a:rPr>
                        <a:t>X</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dirty="0">
                          <a:latin typeface="Arial" pitchFamily="34" charset="0"/>
                          <a:ea typeface="楷体" panose="02010609060101010101" pitchFamily="49" charset="-122"/>
                          <a:cs typeface="Arial" pitchFamily="34" charset="0"/>
                        </a:rPr>
                        <a:t>X</a:t>
                      </a:r>
                      <a:endParaRPr lang="zh-CN" altLang="en-US" sz="1800" b="1" dirty="0">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dirty="0">
                          <a:latin typeface="Arial" pitchFamily="34" charset="0"/>
                          <a:ea typeface="楷体" panose="02010609060101010101" pitchFamily="49" charset="-122"/>
                          <a:cs typeface="Arial" pitchFamily="34" charset="0"/>
                        </a:rPr>
                        <a:t>Q</a:t>
                      </a:r>
                      <a:r>
                        <a:rPr lang="en-US" altLang="zh-CN" sz="1800" b="1" kern="1200" baseline="-25000" dirty="0">
                          <a:solidFill>
                            <a:schemeClr val="tx1"/>
                          </a:solidFill>
                          <a:latin typeface="Arial" pitchFamily="34" charset="0"/>
                          <a:ea typeface="楷体" panose="02010609060101010101" pitchFamily="49" charset="-122"/>
                          <a:cs typeface="Arial" pitchFamily="34" charset="0"/>
                        </a:rPr>
                        <a:t>A0</a:t>
                      </a:r>
                      <a:endParaRPr lang="zh-CN" altLang="en-US" sz="1800" b="1" kern="1200" baseline="-25000" dirty="0">
                        <a:solidFill>
                          <a:schemeClr val="tx1"/>
                        </a:solidFill>
                        <a:latin typeface="Arial" pitchFamily="34" charset="0"/>
                        <a:ea typeface="楷体" panose="02010609060101010101" pitchFamily="49" charset="-122"/>
                        <a:cs typeface="Arial" pitchFamily="34" charset="0"/>
                      </a:endParaRPr>
                    </a:p>
                  </a:txBody>
                  <a:tcPr marL="0" marR="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dirty="0">
                          <a:latin typeface="Arial" pitchFamily="34" charset="0"/>
                          <a:ea typeface="楷体" panose="02010609060101010101" pitchFamily="49" charset="-122"/>
                          <a:cs typeface="Arial" pitchFamily="34" charset="0"/>
                        </a:rPr>
                        <a:t>Q</a:t>
                      </a:r>
                      <a:r>
                        <a:rPr lang="en-US" altLang="zh-CN" sz="1800" b="1" kern="1200" baseline="-25000" dirty="0">
                          <a:solidFill>
                            <a:schemeClr val="tx1"/>
                          </a:solidFill>
                          <a:latin typeface="Arial" pitchFamily="34" charset="0"/>
                          <a:ea typeface="楷体" panose="02010609060101010101" pitchFamily="49" charset="-122"/>
                          <a:cs typeface="Arial" pitchFamily="34" charset="0"/>
                        </a:rPr>
                        <a:t>B0</a:t>
                      </a:r>
                      <a:endParaRPr lang="zh-CN" altLang="en-US" sz="1800" b="1" kern="1200" baseline="-25000" dirty="0">
                        <a:solidFill>
                          <a:schemeClr val="tx1"/>
                        </a:solidFill>
                        <a:latin typeface="Arial" pitchFamily="34" charset="0"/>
                        <a:ea typeface="楷体" panose="02010609060101010101" pitchFamily="49" charset="-122"/>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dirty="0">
                          <a:latin typeface="Arial" pitchFamily="34" charset="0"/>
                          <a:ea typeface="楷体" panose="02010609060101010101" pitchFamily="49" charset="-122"/>
                          <a:cs typeface="Arial" pitchFamily="34" charset="0"/>
                        </a:rPr>
                        <a:t>Q</a:t>
                      </a:r>
                      <a:r>
                        <a:rPr lang="en-US" altLang="zh-CN" sz="1800" b="1" kern="1200" baseline="-25000" dirty="0">
                          <a:solidFill>
                            <a:schemeClr val="tx1"/>
                          </a:solidFill>
                          <a:latin typeface="Arial" pitchFamily="34" charset="0"/>
                          <a:ea typeface="楷体" panose="02010609060101010101" pitchFamily="49" charset="-122"/>
                          <a:cs typeface="Arial" pitchFamily="34" charset="0"/>
                        </a:rPr>
                        <a:t>C0</a:t>
                      </a:r>
                      <a:endParaRPr lang="zh-CN" altLang="en-US" sz="1800" b="1" kern="1200" baseline="-25000" dirty="0">
                        <a:solidFill>
                          <a:schemeClr val="tx1"/>
                        </a:solidFill>
                        <a:latin typeface="Arial" pitchFamily="34" charset="0"/>
                        <a:ea typeface="楷体" panose="02010609060101010101" pitchFamily="49" charset="-122"/>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1800" b="1">
                          <a:latin typeface="宋体" pitchFamily="2" charset="-122"/>
                          <a:ea typeface="宋体" pitchFamily="2" charset="-122"/>
                          <a:cs typeface="Arial" pitchFamily="34" charset="0"/>
                        </a:rPr>
                        <a:t>…</a:t>
                      </a:r>
                      <a:endParaRPr lang="zh-CN" altLang="en-US" sz="1800" b="1">
                        <a:latin typeface="宋体" pitchFamily="2" charset="-122"/>
                        <a:ea typeface="宋体" pitchFamily="2" charset="-122"/>
                        <a:cs typeface="Arial" pitchFamily="34" charset="0"/>
                      </a:endParaRPr>
                    </a:p>
                  </a:txBody>
                  <a:tcPr marL="0" marR="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1800" b="1" dirty="0">
                          <a:latin typeface="Arial" pitchFamily="34" charset="0"/>
                          <a:ea typeface="楷体" panose="02010609060101010101" pitchFamily="49" charset="-122"/>
                          <a:cs typeface="Arial" pitchFamily="34" charset="0"/>
                        </a:rPr>
                        <a:t>Q</a:t>
                      </a:r>
                      <a:r>
                        <a:rPr lang="en-US" altLang="zh-CN" sz="1800" b="1" kern="1200" baseline="-25000" dirty="0">
                          <a:solidFill>
                            <a:schemeClr val="tx1"/>
                          </a:solidFill>
                          <a:latin typeface="Arial" pitchFamily="34" charset="0"/>
                          <a:ea typeface="楷体" panose="02010609060101010101" pitchFamily="49" charset="-122"/>
                          <a:cs typeface="Arial" pitchFamily="34" charset="0"/>
                        </a:rPr>
                        <a:t>H0</a:t>
                      </a:r>
                      <a:endParaRPr lang="zh-CN" altLang="en-US" sz="1800" b="1" kern="1200" baseline="-25000" dirty="0">
                        <a:solidFill>
                          <a:schemeClr val="tx1"/>
                        </a:solidFill>
                        <a:latin typeface="Arial" pitchFamily="34" charset="0"/>
                        <a:ea typeface="楷体" panose="02010609060101010101" pitchFamily="49" charset="-122"/>
                        <a:cs typeface="Arial" pitchFamily="34" charset="0"/>
                      </a:endParaRPr>
                    </a:p>
                  </a:txBody>
                  <a:tcPr marL="0" marR="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cxnSp>
        <p:nvCxnSpPr>
          <p:cNvPr id="13" name="直接连接符 12"/>
          <p:cNvCxnSpPr/>
          <p:nvPr/>
        </p:nvCxnSpPr>
        <p:spPr bwMode="auto">
          <a:xfrm>
            <a:off x="560340" y="2175888"/>
            <a:ext cx="680748"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16" name="直接连接符 15"/>
          <p:cNvCxnSpPr/>
          <p:nvPr/>
        </p:nvCxnSpPr>
        <p:spPr bwMode="auto">
          <a:xfrm>
            <a:off x="1466072" y="2314565"/>
            <a:ext cx="572407"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18" name="直接连接符 17"/>
          <p:cNvCxnSpPr/>
          <p:nvPr/>
        </p:nvCxnSpPr>
        <p:spPr bwMode="auto">
          <a:xfrm>
            <a:off x="4490959" y="2314565"/>
            <a:ext cx="152043"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20" name="直接连接符 19"/>
          <p:cNvCxnSpPr/>
          <p:nvPr/>
        </p:nvCxnSpPr>
        <p:spPr bwMode="auto">
          <a:xfrm>
            <a:off x="6090076" y="5413124"/>
            <a:ext cx="269052" cy="0"/>
          </a:xfrm>
          <a:prstGeom prst="line">
            <a:avLst/>
          </a:prstGeom>
          <a:solidFill>
            <a:srgbClr val="FFFFFF"/>
          </a:solidFill>
          <a:ln w="28575" cap="flat" cmpd="sng" algn="ctr">
            <a:solidFill>
              <a:schemeClr val="tx1"/>
            </a:solidFill>
            <a:prstDash val="solid"/>
            <a:round/>
            <a:headEnd type="none" w="med" len="med"/>
            <a:tailEnd type="none" w="med" len="med"/>
          </a:ln>
          <a:effectLst/>
        </p:spPr>
      </p:cxn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98D8FC9C-7002-4FA6-AED4-67A34925EEF6}" type="slidenum">
              <a:rPr lang="zh-CN" altLang="en-US"/>
              <a:pPr/>
              <a:t>23</a:t>
            </a:fld>
            <a:endParaRPr lang="en-US" altLang="zh-CN"/>
          </a:p>
        </p:txBody>
      </p:sp>
      <p:sp>
        <p:nvSpPr>
          <p:cNvPr id="1108994" name="Rectangle 2"/>
          <p:cNvSpPr>
            <a:spLocks noGrp="1" noChangeArrowheads="1"/>
          </p:cNvSpPr>
          <p:nvPr>
            <p:ph type="title"/>
          </p:nvPr>
        </p:nvSpPr>
        <p:spPr/>
        <p:txBody>
          <a:bodyPr/>
          <a:lstStyle/>
          <a:p>
            <a:r>
              <a:rPr lang="en-US" altLang="zh-CN" dirty="0"/>
              <a:t>6.1.4  </a:t>
            </a:r>
            <a:r>
              <a:rPr lang="zh-CN" altLang="en-US" dirty="0"/>
              <a:t>微操作      </a:t>
            </a:r>
            <a:r>
              <a:rPr lang="zh-CN" altLang="en-US" dirty="0">
                <a:solidFill>
                  <a:srgbClr val="008000"/>
                </a:solidFill>
                <a:ea typeface="黑体" pitchFamily="2" charset="-122"/>
              </a:rPr>
              <a:t>二、微操作流程</a:t>
            </a:r>
            <a:endParaRPr lang="zh-CN" altLang="en-US" sz="3200" dirty="0">
              <a:solidFill>
                <a:srgbClr val="008000"/>
              </a:solidFill>
              <a:ea typeface="黑体" pitchFamily="2" charset="-122"/>
            </a:endParaRPr>
          </a:p>
        </p:txBody>
      </p:sp>
      <p:sp>
        <p:nvSpPr>
          <p:cNvPr id="1108995" name="Rectangle 3"/>
          <p:cNvSpPr>
            <a:spLocks noGrp="1" noChangeArrowheads="1"/>
          </p:cNvSpPr>
          <p:nvPr>
            <p:ph type="body" idx="1"/>
          </p:nvPr>
        </p:nvSpPr>
        <p:spPr>
          <a:xfrm>
            <a:off x="457200" y="1196975"/>
            <a:ext cx="8578850" cy="5545138"/>
          </a:xfrm>
        </p:spPr>
        <p:txBody>
          <a:bodyPr/>
          <a:lstStyle/>
          <a:p>
            <a:pPr>
              <a:spcBef>
                <a:spcPct val="10000"/>
              </a:spcBef>
            </a:pPr>
            <a:r>
              <a:rPr lang="zh-CN" altLang="en-US" dirty="0"/>
              <a:t>若干个</a:t>
            </a:r>
            <a:r>
              <a:rPr lang="zh-CN" altLang="en-US" dirty="0">
                <a:solidFill>
                  <a:srgbClr val="0000FF"/>
                </a:solidFill>
              </a:rPr>
              <a:t>节拍</a:t>
            </a:r>
            <a:r>
              <a:rPr lang="zh-CN" altLang="en-US" dirty="0"/>
              <a:t>组成一个</a:t>
            </a:r>
            <a:r>
              <a:rPr lang="en-US" altLang="zh-CN" dirty="0">
                <a:solidFill>
                  <a:srgbClr val="0000FF"/>
                </a:solidFill>
              </a:rPr>
              <a:t>CPU</a:t>
            </a:r>
            <a:r>
              <a:rPr lang="zh-CN" altLang="en-US" dirty="0">
                <a:solidFill>
                  <a:srgbClr val="0000FF"/>
                </a:solidFill>
              </a:rPr>
              <a:t>周期</a:t>
            </a:r>
          </a:p>
          <a:p>
            <a:pPr>
              <a:spcBef>
                <a:spcPct val="10000"/>
              </a:spcBef>
            </a:pPr>
            <a:r>
              <a:rPr lang="en-US" altLang="zh-CN" dirty="0">
                <a:solidFill>
                  <a:srgbClr val="0000FF"/>
                </a:solidFill>
              </a:rPr>
              <a:t>CPU</a:t>
            </a:r>
            <a:r>
              <a:rPr lang="zh-CN" altLang="en-US" dirty="0">
                <a:solidFill>
                  <a:srgbClr val="0000FF"/>
                </a:solidFill>
              </a:rPr>
              <a:t>周期</a:t>
            </a:r>
            <a:r>
              <a:rPr lang="zh-CN" altLang="en-US" dirty="0"/>
              <a:t>可以设计为</a:t>
            </a:r>
            <a:r>
              <a:rPr lang="zh-CN" altLang="en-US" dirty="0">
                <a:solidFill>
                  <a:srgbClr val="CC0000"/>
                </a:solidFill>
              </a:rPr>
              <a:t>定长</a:t>
            </a:r>
            <a:r>
              <a:rPr lang="zh-CN" altLang="en-US" dirty="0"/>
              <a:t>与</a:t>
            </a:r>
            <a:r>
              <a:rPr lang="zh-CN" altLang="en-US" dirty="0">
                <a:solidFill>
                  <a:srgbClr val="CC0000"/>
                </a:solidFill>
              </a:rPr>
              <a:t>不定长</a:t>
            </a:r>
            <a:r>
              <a:rPr lang="zh-CN" altLang="en-US" dirty="0"/>
              <a:t>两种</a:t>
            </a:r>
          </a:p>
          <a:p>
            <a:pPr lvl="1">
              <a:spcBef>
                <a:spcPct val="10000"/>
              </a:spcBef>
            </a:pPr>
            <a:r>
              <a:rPr lang="zh-CN" altLang="en-US" sz="2400" dirty="0"/>
              <a:t>定长</a:t>
            </a:r>
            <a:r>
              <a:rPr lang="en-US" altLang="zh-CN" sz="2400" dirty="0"/>
              <a:t>CPU</a:t>
            </a:r>
            <a:r>
              <a:rPr lang="zh-CN" altLang="en-US" sz="2400" dirty="0"/>
              <a:t>周期：</a:t>
            </a:r>
            <a:r>
              <a:rPr lang="en-US" altLang="zh-CN" sz="2400" dirty="0"/>
              <a:t>CPU</a:t>
            </a:r>
            <a:r>
              <a:rPr lang="zh-CN" altLang="en-US" sz="2400" dirty="0"/>
              <a:t>周期中的节拍数固定</a:t>
            </a:r>
            <a:r>
              <a:rPr lang="en-US" altLang="zh-CN" sz="2400" dirty="0">
                <a:latin typeface="宋体" pitchFamily="2" charset="-122"/>
                <a:ea typeface="宋体" pitchFamily="2" charset="-122"/>
              </a:rPr>
              <a:t>→</a:t>
            </a:r>
            <a:r>
              <a:rPr lang="zh-CN" altLang="en-US" sz="2400" dirty="0"/>
              <a:t>实现简单</a:t>
            </a:r>
          </a:p>
          <a:p>
            <a:pPr lvl="2">
              <a:spcBef>
                <a:spcPct val="10000"/>
              </a:spcBef>
            </a:pPr>
            <a:r>
              <a:rPr lang="zh-CN" altLang="en-US" sz="2400" dirty="0"/>
              <a:t>将</a:t>
            </a:r>
            <a:r>
              <a:rPr lang="en-US" altLang="zh-CN" sz="2400" dirty="0"/>
              <a:t>CPU</a:t>
            </a:r>
            <a:r>
              <a:rPr lang="zh-CN" altLang="en-US" sz="2400" dirty="0"/>
              <a:t>周期中的节拍数规定为所有指令子周期所需时间节拍数的最大者</a:t>
            </a:r>
          </a:p>
          <a:p>
            <a:pPr lvl="2">
              <a:spcBef>
                <a:spcPct val="10000"/>
              </a:spcBef>
            </a:pPr>
            <a:r>
              <a:rPr lang="zh-CN" altLang="en-US" sz="2400" dirty="0"/>
              <a:t>对于操作比较简单的指令，会出现空闲节拍，造成指令执行时间增长，</a:t>
            </a:r>
            <a:r>
              <a:rPr lang="en-US" altLang="zh-CN" sz="2400" dirty="0"/>
              <a:t>CPU</a:t>
            </a:r>
            <a:r>
              <a:rPr lang="zh-CN" altLang="en-US" sz="2400" dirty="0"/>
              <a:t>速度降低</a:t>
            </a:r>
          </a:p>
          <a:p>
            <a:pPr lvl="1">
              <a:spcBef>
                <a:spcPct val="10000"/>
              </a:spcBef>
            </a:pPr>
            <a:r>
              <a:rPr lang="zh-CN" altLang="en-US" sz="2400" dirty="0"/>
              <a:t>不定长</a:t>
            </a:r>
            <a:r>
              <a:rPr lang="en-US" altLang="zh-CN" sz="2400" dirty="0"/>
              <a:t>CPU</a:t>
            </a:r>
            <a:r>
              <a:rPr lang="zh-CN" altLang="en-US" sz="2400" dirty="0"/>
              <a:t>周期：根据指令的不同子周期动态地确定</a:t>
            </a:r>
            <a:r>
              <a:rPr lang="en-US" altLang="zh-CN" sz="2400" dirty="0"/>
              <a:t>CPU</a:t>
            </a:r>
            <a:r>
              <a:rPr lang="zh-CN" altLang="en-US" sz="2400" dirty="0"/>
              <a:t>周期的节拍数</a:t>
            </a:r>
          </a:p>
          <a:p>
            <a:pPr lvl="2">
              <a:spcBef>
                <a:spcPct val="10000"/>
              </a:spcBef>
            </a:pPr>
            <a:r>
              <a:rPr lang="zh-CN" altLang="en-US" sz="2400" dirty="0"/>
              <a:t>节拍脉冲发生器中的计数器按最长</a:t>
            </a:r>
            <a:r>
              <a:rPr lang="en-US" altLang="zh-CN" sz="2400" dirty="0"/>
              <a:t>CPU</a:t>
            </a:r>
            <a:r>
              <a:rPr lang="zh-CN" altLang="en-US" sz="2400" dirty="0"/>
              <a:t>周期设计</a:t>
            </a:r>
          </a:p>
          <a:p>
            <a:pPr lvl="2">
              <a:spcBef>
                <a:spcPct val="10000"/>
              </a:spcBef>
            </a:pPr>
            <a:r>
              <a:rPr lang="zh-CN" altLang="en-US" sz="2400" dirty="0"/>
              <a:t>利用</a:t>
            </a:r>
            <a:r>
              <a:rPr lang="en-US" altLang="zh-CN" sz="2400" dirty="0"/>
              <a:t>CPU</a:t>
            </a:r>
            <a:r>
              <a:rPr lang="zh-CN" altLang="en-US" sz="2400" dirty="0"/>
              <a:t>周期结束信号</a:t>
            </a:r>
            <a:r>
              <a:rPr lang="en-US" altLang="zh-CN" sz="2400" dirty="0"/>
              <a:t>END</a:t>
            </a:r>
            <a:r>
              <a:rPr lang="zh-CN" altLang="en-US" sz="2400" dirty="0"/>
              <a:t>动态地调整实际的</a:t>
            </a:r>
            <a:r>
              <a:rPr lang="en-US" altLang="zh-CN" sz="2400" dirty="0"/>
              <a:t>CPU</a:t>
            </a:r>
            <a:r>
              <a:rPr lang="zh-CN" altLang="en-US" sz="2400" dirty="0"/>
              <a:t>周期长度（节拍数）</a:t>
            </a:r>
          </a:p>
        </p:txBody>
      </p:sp>
      <p:sp>
        <p:nvSpPr>
          <p:cNvPr id="1108996" name="Rectangle 4"/>
          <p:cNvSpPr>
            <a:spLocks noChangeArrowheads="1"/>
          </p:cNvSpPr>
          <p:nvPr/>
        </p:nvSpPr>
        <p:spPr bwMode="auto">
          <a:xfrm>
            <a:off x="179388" y="549275"/>
            <a:ext cx="8929687" cy="503238"/>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en-US" altLang="zh-CN" sz="2800" dirty="0">
                <a:solidFill>
                  <a:srgbClr val="CC0099"/>
                </a:solidFill>
                <a:latin typeface="Arial" charset="0"/>
                <a:ea typeface="楷体" panose="02010609060101010101" pitchFamily="49" charset="-122"/>
              </a:rPr>
              <a:t>1. </a:t>
            </a:r>
            <a:r>
              <a:rPr lang="zh-CN" altLang="en-US" sz="2800" dirty="0">
                <a:solidFill>
                  <a:srgbClr val="CC0099"/>
                </a:solidFill>
                <a:latin typeface="Arial" charset="0"/>
                <a:ea typeface="楷体" panose="02010609060101010101" pitchFamily="49" charset="-122"/>
              </a:rPr>
              <a:t>时序信号的产生   </a:t>
            </a:r>
            <a:r>
              <a:rPr lang="en-US" altLang="zh-CN" sz="2800" dirty="0">
                <a:solidFill>
                  <a:srgbClr val="FF6600"/>
                </a:solidFill>
                <a:latin typeface="宋体" pitchFamily="2" charset="-122"/>
              </a:rPr>
              <a:t>(</a:t>
            </a:r>
            <a:r>
              <a:rPr lang="en-US" altLang="zh-CN" sz="2800" dirty="0">
                <a:solidFill>
                  <a:srgbClr val="FF6600"/>
                </a:solidFill>
                <a:latin typeface="Arial" charset="0"/>
                <a:ea typeface="楷体" panose="02010609060101010101" pitchFamily="49" charset="-122"/>
              </a:rPr>
              <a:t>2</a:t>
            </a:r>
            <a:r>
              <a:rPr lang="en-US" altLang="zh-CN" sz="2800" dirty="0">
                <a:solidFill>
                  <a:srgbClr val="FF6600"/>
                </a:solidFill>
                <a:latin typeface="宋体" pitchFamily="2" charset="-122"/>
              </a:rPr>
              <a:t>)</a:t>
            </a:r>
            <a:r>
              <a:rPr lang="en-US" altLang="zh-CN" sz="2800" dirty="0">
                <a:solidFill>
                  <a:srgbClr val="FF6600"/>
                </a:solidFill>
                <a:ea typeface="楷体" panose="02010609060101010101" pitchFamily="49" charset="-122"/>
              </a:rPr>
              <a:t>CPU</a:t>
            </a:r>
            <a:r>
              <a:rPr lang="zh-CN" altLang="en-US" sz="2800" dirty="0">
                <a:solidFill>
                  <a:srgbClr val="FF6600"/>
                </a:solidFill>
                <a:latin typeface="Arial" charset="0"/>
                <a:ea typeface="楷体" panose="02010609060101010101" pitchFamily="49" charset="-122"/>
              </a:rPr>
              <a:t>周期</a:t>
            </a:r>
            <a:r>
              <a:rPr lang="en-US" altLang="zh-CN" sz="2800" dirty="0">
                <a:solidFill>
                  <a:srgbClr val="FF6600"/>
                </a:solidFill>
                <a:latin typeface="Arial" charset="0"/>
                <a:ea typeface="楷体" panose="02010609060101010101" pitchFamily="49" charset="-122"/>
              </a:rPr>
              <a:t>(</a:t>
            </a:r>
            <a:r>
              <a:rPr lang="zh-CN" altLang="en-US" sz="2800" dirty="0">
                <a:solidFill>
                  <a:srgbClr val="FF6600"/>
                </a:solidFill>
                <a:latin typeface="Arial" charset="0"/>
                <a:ea typeface="楷体" panose="02010609060101010101" pitchFamily="49" charset="-122"/>
              </a:rPr>
              <a:t>机器周期</a:t>
            </a:r>
            <a:r>
              <a:rPr lang="en-US" altLang="zh-CN" sz="2800" dirty="0">
                <a:solidFill>
                  <a:srgbClr val="FF6600"/>
                </a:solidFill>
                <a:latin typeface="Arial" charset="0"/>
                <a:ea typeface="楷体" panose="02010609060101010101" pitchFamily="49" charset="-122"/>
              </a:rPr>
              <a:t>)</a:t>
            </a:r>
            <a:r>
              <a:rPr lang="zh-CN" altLang="en-US" sz="2800" dirty="0">
                <a:solidFill>
                  <a:srgbClr val="FF6600"/>
                </a:solidFill>
                <a:latin typeface="Arial" charset="0"/>
                <a:ea typeface="楷体" panose="02010609060101010101" pitchFamily="49" charset="-122"/>
              </a:rPr>
              <a:t>信号的产生</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fld id="{41B843FF-8CC1-4579-B94D-8F81BAFEF399}" type="slidenum">
              <a:rPr lang="zh-CN" altLang="en-US"/>
              <a:pPr/>
              <a:t>24</a:t>
            </a:fld>
            <a:endParaRPr lang="en-US" altLang="zh-CN"/>
          </a:p>
        </p:txBody>
      </p:sp>
      <p:sp>
        <p:nvSpPr>
          <p:cNvPr id="1110018" name="Rectangle 2"/>
          <p:cNvSpPr>
            <a:spLocks noGrp="1" noChangeArrowheads="1"/>
          </p:cNvSpPr>
          <p:nvPr>
            <p:ph type="title"/>
          </p:nvPr>
        </p:nvSpPr>
        <p:spPr/>
        <p:txBody>
          <a:bodyPr/>
          <a:lstStyle/>
          <a:p>
            <a:r>
              <a:rPr lang="en-US" altLang="zh-CN" dirty="0"/>
              <a:t>6.1.4  </a:t>
            </a:r>
            <a:r>
              <a:rPr lang="zh-CN" altLang="en-US" dirty="0"/>
              <a:t>微操作      </a:t>
            </a:r>
            <a:r>
              <a:rPr lang="zh-CN" altLang="en-US" dirty="0">
                <a:solidFill>
                  <a:srgbClr val="008000"/>
                </a:solidFill>
                <a:ea typeface="黑体" pitchFamily="2" charset="-122"/>
              </a:rPr>
              <a:t>二、微操作流程</a:t>
            </a:r>
            <a:endParaRPr lang="zh-CN" altLang="en-US" sz="3200" dirty="0">
              <a:solidFill>
                <a:srgbClr val="008000"/>
              </a:solidFill>
              <a:ea typeface="黑体" pitchFamily="2" charset="-122"/>
            </a:endParaRPr>
          </a:p>
        </p:txBody>
      </p:sp>
      <p:sp>
        <p:nvSpPr>
          <p:cNvPr id="1110020" name="Rectangle 4"/>
          <p:cNvSpPr>
            <a:spLocks noChangeArrowheads="1"/>
          </p:cNvSpPr>
          <p:nvPr/>
        </p:nvSpPr>
        <p:spPr bwMode="auto">
          <a:xfrm>
            <a:off x="179388" y="549275"/>
            <a:ext cx="8929687" cy="503238"/>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en-US" altLang="zh-CN" sz="2800" dirty="0">
                <a:solidFill>
                  <a:srgbClr val="CC0099"/>
                </a:solidFill>
                <a:latin typeface="Arial" charset="0"/>
                <a:ea typeface="楷体" panose="02010609060101010101" pitchFamily="49" charset="-122"/>
              </a:rPr>
              <a:t>1. </a:t>
            </a:r>
            <a:r>
              <a:rPr lang="zh-CN" altLang="en-US" sz="2800" dirty="0">
                <a:solidFill>
                  <a:srgbClr val="CC0099"/>
                </a:solidFill>
                <a:latin typeface="Arial" charset="0"/>
                <a:ea typeface="楷体" panose="02010609060101010101" pitchFamily="49" charset="-122"/>
              </a:rPr>
              <a:t>时序信号的产生   </a:t>
            </a:r>
            <a:r>
              <a:rPr lang="en-US" altLang="zh-CN" sz="2800" dirty="0">
                <a:solidFill>
                  <a:srgbClr val="FF6600"/>
                </a:solidFill>
                <a:latin typeface="宋体" pitchFamily="2" charset="-122"/>
              </a:rPr>
              <a:t>(</a:t>
            </a:r>
            <a:r>
              <a:rPr lang="en-US" altLang="zh-CN" sz="2800" dirty="0">
                <a:solidFill>
                  <a:srgbClr val="FF6600"/>
                </a:solidFill>
                <a:latin typeface="Arial" charset="0"/>
                <a:ea typeface="楷体" panose="02010609060101010101" pitchFamily="49" charset="-122"/>
              </a:rPr>
              <a:t>2</a:t>
            </a:r>
            <a:r>
              <a:rPr lang="en-US" altLang="zh-CN" sz="2800" dirty="0">
                <a:solidFill>
                  <a:srgbClr val="FF6600"/>
                </a:solidFill>
                <a:latin typeface="宋体" pitchFamily="2" charset="-122"/>
              </a:rPr>
              <a:t>)</a:t>
            </a:r>
            <a:r>
              <a:rPr lang="en-US" altLang="zh-CN" sz="2800" dirty="0">
                <a:solidFill>
                  <a:srgbClr val="FF6600"/>
                </a:solidFill>
                <a:ea typeface="楷体" panose="02010609060101010101" pitchFamily="49" charset="-122"/>
              </a:rPr>
              <a:t>CPU</a:t>
            </a:r>
            <a:r>
              <a:rPr lang="zh-CN" altLang="en-US" sz="2800" dirty="0">
                <a:solidFill>
                  <a:srgbClr val="FF6600"/>
                </a:solidFill>
                <a:latin typeface="Arial" charset="0"/>
                <a:ea typeface="楷体" panose="02010609060101010101" pitchFamily="49" charset="-122"/>
              </a:rPr>
              <a:t>周期</a:t>
            </a:r>
            <a:r>
              <a:rPr lang="en-US" altLang="zh-CN" sz="2800" dirty="0">
                <a:solidFill>
                  <a:srgbClr val="FF6600"/>
                </a:solidFill>
                <a:latin typeface="Arial" charset="0"/>
                <a:ea typeface="楷体" panose="02010609060101010101" pitchFamily="49" charset="-122"/>
              </a:rPr>
              <a:t>(</a:t>
            </a:r>
            <a:r>
              <a:rPr lang="zh-CN" altLang="en-US" sz="2800" dirty="0">
                <a:solidFill>
                  <a:srgbClr val="FF6600"/>
                </a:solidFill>
                <a:latin typeface="Arial" charset="0"/>
                <a:ea typeface="楷体" panose="02010609060101010101" pitchFamily="49" charset="-122"/>
              </a:rPr>
              <a:t>机器周期</a:t>
            </a:r>
            <a:r>
              <a:rPr lang="en-US" altLang="zh-CN" sz="2800" dirty="0">
                <a:solidFill>
                  <a:srgbClr val="FF6600"/>
                </a:solidFill>
                <a:latin typeface="Arial" charset="0"/>
                <a:ea typeface="楷体" panose="02010609060101010101" pitchFamily="49" charset="-122"/>
              </a:rPr>
              <a:t>)</a:t>
            </a:r>
            <a:r>
              <a:rPr lang="zh-CN" altLang="en-US" sz="2800" dirty="0">
                <a:solidFill>
                  <a:srgbClr val="FF6600"/>
                </a:solidFill>
                <a:latin typeface="Arial" charset="0"/>
                <a:ea typeface="楷体" panose="02010609060101010101" pitchFamily="49" charset="-122"/>
              </a:rPr>
              <a:t>信号的产生</a:t>
            </a:r>
          </a:p>
        </p:txBody>
      </p:sp>
      <p:graphicFrame>
        <p:nvGraphicFramePr>
          <p:cNvPr id="1110022" name="Object 6"/>
          <p:cNvGraphicFramePr>
            <a:graphicFrameLocks noChangeAspect="1"/>
          </p:cNvGraphicFramePr>
          <p:nvPr/>
        </p:nvGraphicFramePr>
        <p:xfrm>
          <a:off x="179388" y="1439863"/>
          <a:ext cx="8785225" cy="4437062"/>
        </p:xfrm>
        <a:graphic>
          <a:graphicData uri="http://schemas.openxmlformats.org/presentationml/2006/ole">
            <mc:AlternateContent xmlns:mc="http://schemas.openxmlformats.org/markup-compatibility/2006">
              <mc:Choice xmlns:v="urn:schemas-microsoft-com:vml" Requires="v">
                <p:oleObj spid="_x0000_s1110182" name="Visio" r:id="rId3" imgW="4659987" imgH="2353195" progId="Visio.Drawing.11">
                  <p:embed/>
                </p:oleObj>
              </mc:Choice>
              <mc:Fallback>
                <p:oleObj name="Visio" r:id="rId3" imgW="4659987" imgH="2353195" progId="Visio.Drawing.11">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439863"/>
                        <a:ext cx="8785225" cy="443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10023" name="AutoShape 7">
            <a:hlinkClick r:id="" action="ppaction://hlinkshowjump?jump=lastslideviewed" highlightClick="1"/>
          </p:cNvPr>
          <p:cNvSpPr>
            <a:spLocks noChangeAspect="1" noChangeArrowheads="1"/>
          </p:cNvSpPr>
          <p:nvPr/>
        </p:nvSpPr>
        <p:spPr bwMode="auto">
          <a:xfrm>
            <a:off x="8316416" y="1169863"/>
            <a:ext cx="540000" cy="540000"/>
          </a:xfrm>
          <a:prstGeom prst="actionButtonReturn">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spAutoFit/>
          </a:bodyPr>
          <a:lstStyle/>
          <a:p>
            <a:endParaRPr lang="zh-CN" altLang="en-US" dirty="0">
              <a:ea typeface="楷体" panose="02010609060101010101" pitchFamily="49" charset="-122"/>
            </a:endParaRPr>
          </a:p>
        </p:txBody>
      </p:sp>
      <p:sp>
        <p:nvSpPr>
          <p:cNvPr id="1110024" name="AutoShape 8">
            <a:hlinkClick r:id="rId5" action="ppaction://hlinksldjump" highlightClick="1"/>
          </p:cNvPr>
          <p:cNvSpPr>
            <a:spLocks noChangeArrowheads="1"/>
          </p:cNvSpPr>
          <p:nvPr/>
        </p:nvSpPr>
        <p:spPr bwMode="auto">
          <a:xfrm>
            <a:off x="6300788" y="4581525"/>
            <a:ext cx="2374900" cy="576263"/>
          </a:xfrm>
          <a:prstGeom prst="actionButtonBlank">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chemeClr val="bg2"/>
                </a:solidFill>
                <a:ea typeface="楷体" panose="02010609060101010101" pitchFamily="49" charset="-122"/>
              </a:rPr>
              <a:t>CPU</a:t>
            </a:r>
            <a:r>
              <a:rPr lang="zh-CN" altLang="en-US" dirty="0">
                <a:solidFill>
                  <a:schemeClr val="bg2"/>
                </a:solidFill>
                <a:ea typeface="楷体" panose="02010609060101010101" pitchFamily="49" charset="-122"/>
              </a:rPr>
              <a:t>的时序信号</a:t>
            </a:r>
          </a:p>
        </p:txBody>
      </p:sp>
      <p:grpSp>
        <p:nvGrpSpPr>
          <p:cNvPr id="9" name="组合 8">
            <a:extLst>
              <a:ext uri="{FF2B5EF4-FFF2-40B4-BE49-F238E27FC236}">
                <a16:creationId xmlns:a16="http://schemas.microsoft.com/office/drawing/2014/main" id="{4AAB7999-E50C-4472-B00A-0E7FE2A64BEB}"/>
              </a:ext>
            </a:extLst>
          </p:cNvPr>
          <p:cNvGrpSpPr/>
          <p:nvPr/>
        </p:nvGrpSpPr>
        <p:grpSpPr>
          <a:xfrm>
            <a:off x="251520" y="5529426"/>
            <a:ext cx="1224831" cy="707886"/>
            <a:chOff x="250825" y="5894457"/>
            <a:chExt cx="1224831" cy="707886"/>
          </a:xfrm>
        </p:grpSpPr>
        <p:sp>
          <p:nvSpPr>
            <p:cNvPr id="10" name="矩形 9">
              <a:extLst>
                <a:ext uri="{FF2B5EF4-FFF2-40B4-BE49-F238E27FC236}">
                  <a16:creationId xmlns:a16="http://schemas.microsoft.com/office/drawing/2014/main" id="{C10D3DA0-4A9D-4FDB-B363-ECD3F80B8594}"/>
                </a:ext>
              </a:extLst>
            </p:cNvPr>
            <p:cNvSpPr/>
            <p:nvPr/>
          </p:nvSpPr>
          <p:spPr>
            <a:xfrm>
              <a:off x="257237" y="5894457"/>
              <a:ext cx="1217001" cy="707886"/>
            </a:xfrm>
            <a:prstGeom prst="rect">
              <a:avLst/>
            </a:prstGeom>
          </p:spPr>
          <p:txBody>
            <a:bodyPr wrap="none">
              <a:spAutoFit/>
            </a:bodyPr>
            <a:lstStyle/>
            <a:p>
              <a:r>
                <a:rPr lang="zh-CN" altLang="en-US" sz="2000" dirty="0"/>
                <a:t>不定长</a:t>
              </a:r>
              <a:br>
                <a:rPr lang="en-US" altLang="zh-CN" sz="2000" dirty="0"/>
              </a:br>
              <a:r>
                <a:rPr lang="zh-CN" altLang="en-US" sz="2000" dirty="0"/>
                <a:t>指令周期</a:t>
              </a:r>
            </a:p>
          </p:txBody>
        </p:sp>
        <p:sp>
          <p:nvSpPr>
            <p:cNvPr id="11" name="双括号 10">
              <a:extLst>
                <a:ext uri="{FF2B5EF4-FFF2-40B4-BE49-F238E27FC236}">
                  <a16:creationId xmlns:a16="http://schemas.microsoft.com/office/drawing/2014/main" id="{F882A786-8483-4501-971A-6E86A96E858A}"/>
                </a:ext>
              </a:extLst>
            </p:cNvPr>
            <p:cNvSpPr/>
            <p:nvPr/>
          </p:nvSpPr>
          <p:spPr bwMode="auto">
            <a:xfrm>
              <a:off x="250825" y="5949280"/>
              <a:ext cx="1224831" cy="648072"/>
            </a:xfrm>
            <a:prstGeom prst="bracketPair">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grpSp>
      <p:sp>
        <p:nvSpPr>
          <p:cNvPr id="12" name="矩形 11">
            <a:extLst>
              <a:ext uri="{FF2B5EF4-FFF2-40B4-BE49-F238E27FC236}">
                <a16:creationId xmlns:a16="http://schemas.microsoft.com/office/drawing/2014/main" id="{2DC33495-4650-4999-B87B-D68E06956ED7}"/>
              </a:ext>
            </a:extLst>
          </p:cNvPr>
          <p:cNvSpPr/>
          <p:nvPr/>
        </p:nvSpPr>
        <p:spPr>
          <a:xfrm>
            <a:off x="2051720" y="5445224"/>
            <a:ext cx="5022304" cy="461665"/>
          </a:xfrm>
          <a:prstGeom prst="rect">
            <a:avLst/>
          </a:prstGeom>
          <a:solidFill>
            <a:schemeClr val="bg1"/>
          </a:solidFill>
        </p:spPr>
        <p:txBody>
          <a:bodyPr wrap="square">
            <a:spAutoFit/>
          </a:bodyPr>
          <a:lstStyle/>
          <a:p>
            <a:r>
              <a:rPr lang="en-US" altLang="zh-CN" dirty="0"/>
              <a:t>CPU</a:t>
            </a:r>
            <a:r>
              <a:rPr lang="zh-CN" altLang="en-US" dirty="0"/>
              <a:t>周期信号产生电路及时序图</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8ADA5BF0-734B-48BA-9515-666325D19CE0}" type="slidenum">
              <a:rPr lang="zh-CN" altLang="en-US"/>
              <a:pPr/>
              <a:t>25</a:t>
            </a:fld>
            <a:endParaRPr lang="en-US" altLang="zh-CN"/>
          </a:p>
        </p:txBody>
      </p:sp>
      <p:sp>
        <p:nvSpPr>
          <p:cNvPr id="1111042" name="Rectangle 2"/>
          <p:cNvSpPr>
            <a:spLocks noGrp="1" noChangeArrowheads="1"/>
          </p:cNvSpPr>
          <p:nvPr>
            <p:ph type="title"/>
          </p:nvPr>
        </p:nvSpPr>
        <p:spPr/>
        <p:txBody>
          <a:bodyPr/>
          <a:lstStyle/>
          <a:p>
            <a:r>
              <a:rPr lang="en-US" altLang="zh-CN" dirty="0"/>
              <a:t>6.1.4  </a:t>
            </a:r>
            <a:r>
              <a:rPr lang="zh-CN" altLang="en-US" dirty="0"/>
              <a:t>微操作      </a:t>
            </a:r>
            <a:r>
              <a:rPr lang="zh-CN" altLang="en-US" dirty="0">
                <a:solidFill>
                  <a:srgbClr val="008000"/>
                </a:solidFill>
                <a:ea typeface="黑体" pitchFamily="2" charset="-122"/>
              </a:rPr>
              <a:t>二、微操作流程</a:t>
            </a:r>
            <a:endParaRPr lang="zh-CN" altLang="en-US" sz="3200" dirty="0">
              <a:solidFill>
                <a:srgbClr val="008000"/>
              </a:solidFill>
              <a:ea typeface="黑体" pitchFamily="2" charset="-122"/>
            </a:endParaRPr>
          </a:p>
        </p:txBody>
      </p:sp>
      <p:sp>
        <p:nvSpPr>
          <p:cNvPr id="1111043" name="Rectangle 3"/>
          <p:cNvSpPr>
            <a:spLocks noGrp="1" noChangeArrowheads="1"/>
          </p:cNvSpPr>
          <p:nvPr>
            <p:ph type="body" idx="1"/>
          </p:nvPr>
        </p:nvSpPr>
        <p:spPr>
          <a:xfrm>
            <a:off x="457200" y="1196975"/>
            <a:ext cx="8578850" cy="5545138"/>
          </a:xfrm>
        </p:spPr>
        <p:txBody>
          <a:bodyPr/>
          <a:lstStyle/>
          <a:p>
            <a:pPr>
              <a:spcBef>
                <a:spcPct val="10000"/>
              </a:spcBef>
            </a:pPr>
            <a:r>
              <a:rPr lang="zh-CN" altLang="en-US"/>
              <a:t>若干个</a:t>
            </a:r>
            <a:r>
              <a:rPr lang="en-US" altLang="zh-CN">
                <a:solidFill>
                  <a:srgbClr val="0000FF"/>
                </a:solidFill>
              </a:rPr>
              <a:t>CPU</a:t>
            </a:r>
            <a:r>
              <a:rPr lang="zh-CN" altLang="en-US">
                <a:solidFill>
                  <a:srgbClr val="0000FF"/>
                </a:solidFill>
              </a:rPr>
              <a:t>周期</a:t>
            </a:r>
            <a:r>
              <a:rPr lang="zh-CN" altLang="en-US"/>
              <a:t>组成一个</a:t>
            </a:r>
            <a:r>
              <a:rPr lang="zh-CN" altLang="en-US">
                <a:solidFill>
                  <a:srgbClr val="0000FF"/>
                </a:solidFill>
              </a:rPr>
              <a:t>指令周期</a:t>
            </a:r>
            <a:r>
              <a:rPr lang="zh-CN" altLang="en-US"/>
              <a:t>。</a:t>
            </a:r>
          </a:p>
          <a:p>
            <a:pPr>
              <a:spcBef>
                <a:spcPct val="10000"/>
              </a:spcBef>
            </a:pPr>
            <a:r>
              <a:rPr lang="zh-CN" altLang="en-US">
                <a:solidFill>
                  <a:srgbClr val="0000FF"/>
                </a:solidFill>
              </a:rPr>
              <a:t>指令周期</a:t>
            </a:r>
            <a:r>
              <a:rPr lang="zh-CN" altLang="en-US"/>
              <a:t>也可以设计为</a:t>
            </a:r>
            <a:r>
              <a:rPr lang="zh-CN" altLang="en-US">
                <a:solidFill>
                  <a:srgbClr val="CC0000"/>
                </a:solidFill>
              </a:rPr>
              <a:t>定长</a:t>
            </a:r>
            <a:r>
              <a:rPr lang="zh-CN" altLang="en-US"/>
              <a:t>与</a:t>
            </a:r>
            <a:r>
              <a:rPr lang="zh-CN" altLang="en-US">
                <a:solidFill>
                  <a:srgbClr val="CC0000"/>
                </a:solidFill>
              </a:rPr>
              <a:t>不定长</a:t>
            </a:r>
            <a:r>
              <a:rPr lang="zh-CN" altLang="en-US"/>
              <a:t>两种。</a:t>
            </a:r>
          </a:p>
          <a:p>
            <a:pPr lvl="1">
              <a:spcBef>
                <a:spcPct val="10000"/>
              </a:spcBef>
            </a:pPr>
            <a:r>
              <a:rPr lang="zh-CN" altLang="en-US">
                <a:solidFill>
                  <a:srgbClr val="CC0000"/>
                </a:solidFill>
              </a:rPr>
              <a:t>定长</a:t>
            </a:r>
            <a:r>
              <a:rPr lang="zh-CN" altLang="en-US"/>
              <a:t>：指令周期的结束以</a:t>
            </a:r>
            <a:r>
              <a:rPr lang="en-US" altLang="zh-CN"/>
              <a:t>CPU</a:t>
            </a:r>
            <a:r>
              <a:rPr lang="zh-CN" altLang="en-US"/>
              <a:t>周期计数器计数到最大值为标志。</a:t>
            </a:r>
          </a:p>
          <a:p>
            <a:pPr lvl="1">
              <a:spcBef>
                <a:spcPct val="10000"/>
              </a:spcBef>
            </a:pPr>
            <a:r>
              <a:rPr lang="zh-CN" altLang="en-US">
                <a:solidFill>
                  <a:srgbClr val="CC0000"/>
                </a:solidFill>
              </a:rPr>
              <a:t>不定长</a:t>
            </a:r>
            <a:r>
              <a:rPr lang="zh-CN" altLang="en-US"/>
              <a:t>：在一个指令周期结束的那一刻，控制单元必须发出控制信号使计数器回归到计数的初始状态下。</a:t>
            </a:r>
          </a:p>
        </p:txBody>
      </p:sp>
      <p:sp>
        <p:nvSpPr>
          <p:cNvPr id="1111044" name="Rectangle 4"/>
          <p:cNvSpPr>
            <a:spLocks noChangeArrowheads="1"/>
          </p:cNvSpPr>
          <p:nvPr/>
        </p:nvSpPr>
        <p:spPr bwMode="auto">
          <a:xfrm>
            <a:off x="684213" y="549275"/>
            <a:ext cx="8424862" cy="503238"/>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en-US" altLang="zh-CN" sz="2800" dirty="0">
                <a:solidFill>
                  <a:srgbClr val="CC0099"/>
                </a:solidFill>
                <a:latin typeface="Arial" charset="0"/>
                <a:ea typeface="楷体" panose="02010609060101010101" pitchFamily="49" charset="-122"/>
              </a:rPr>
              <a:t>1. </a:t>
            </a:r>
            <a:r>
              <a:rPr lang="zh-CN" altLang="en-US" sz="2800" dirty="0">
                <a:solidFill>
                  <a:srgbClr val="CC0099"/>
                </a:solidFill>
                <a:latin typeface="Arial" charset="0"/>
                <a:ea typeface="楷体" panose="02010609060101010101" pitchFamily="49" charset="-122"/>
              </a:rPr>
              <a:t>时序信号的产生     </a:t>
            </a:r>
            <a:r>
              <a:rPr lang="en-US" altLang="zh-CN" sz="2800" dirty="0">
                <a:solidFill>
                  <a:srgbClr val="FF6600"/>
                </a:solidFill>
                <a:latin typeface="宋体" pitchFamily="2" charset="-122"/>
              </a:rPr>
              <a:t>(</a:t>
            </a:r>
            <a:r>
              <a:rPr lang="en-US" altLang="zh-CN" sz="2800" dirty="0">
                <a:solidFill>
                  <a:srgbClr val="FF6600"/>
                </a:solidFill>
                <a:latin typeface="Arial" charset="0"/>
                <a:ea typeface="楷体" panose="02010609060101010101" pitchFamily="49" charset="-122"/>
              </a:rPr>
              <a:t>3</a:t>
            </a:r>
            <a:r>
              <a:rPr lang="en-US" altLang="zh-CN" sz="2800" dirty="0">
                <a:solidFill>
                  <a:srgbClr val="FF6600"/>
                </a:solidFill>
                <a:latin typeface="宋体" pitchFamily="2" charset="-122"/>
              </a:rPr>
              <a:t>)</a:t>
            </a:r>
            <a:r>
              <a:rPr lang="en-US" altLang="en-US" sz="2800" dirty="0" err="1">
                <a:solidFill>
                  <a:srgbClr val="FF6600"/>
                </a:solidFill>
                <a:latin typeface="Arial" charset="0"/>
                <a:ea typeface="楷体" panose="02010609060101010101" pitchFamily="49" charset="-122"/>
              </a:rPr>
              <a:t>指令周期的结束</a:t>
            </a:r>
            <a:endParaRPr lang="zh-CN" altLang="en-US" sz="2800" dirty="0">
              <a:solidFill>
                <a:srgbClr val="FF6600"/>
              </a:solidFill>
              <a:latin typeface="Arial" charset="0"/>
              <a:ea typeface="楷体" panose="02010609060101010101" pitchFamily="49" charset="-122"/>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4"/>
          <p:cNvSpPr>
            <a:spLocks noGrp="1"/>
          </p:cNvSpPr>
          <p:nvPr>
            <p:ph type="sldNum" sz="quarter" idx="11"/>
          </p:nvPr>
        </p:nvSpPr>
        <p:spPr/>
        <p:txBody>
          <a:bodyPr/>
          <a:lstStyle/>
          <a:p>
            <a:fld id="{B52F8B99-AC31-426F-9F31-C24DCA14AFEB}" type="slidenum">
              <a:rPr lang="zh-CN" altLang="en-US"/>
              <a:pPr/>
              <a:t>26</a:t>
            </a:fld>
            <a:endParaRPr lang="en-US" altLang="zh-CN"/>
          </a:p>
        </p:txBody>
      </p:sp>
      <p:sp>
        <p:nvSpPr>
          <p:cNvPr id="1112066" name="Rectangle 2"/>
          <p:cNvSpPr>
            <a:spLocks noGrp="1" noChangeArrowheads="1"/>
          </p:cNvSpPr>
          <p:nvPr>
            <p:ph type="title"/>
          </p:nvPr>
        </p:nvSpPr>
        <p:spPr/>
        <p:txBody>
          <a:bodyPr/>
          <a:lstStyle/>
          <a:p>
            <a:r>
              <a:rPr lang="en-US" altLang="zh-CN" dirty="0"/>
              <a:t>6.1.4  </a:t>
            </a:r>
            <a:r>
              <a:rPr lang="zh-CN" altLang="en-US" dirty="0"/>
              <a:t>微操作      </a:t>
            </a:r>
            <a:r>
              <a:rPr lang="zh-CN" altLang="en-US" dirty="0">
                <a:solidFill>
                  <a:srgbClr val="008000"/>
                </a:solidFill>
                <a:ea typeface="黑体" pitchFamily="2" charset="-122"/>
              </a:rPr>
              <a:t>二、微操作流程</a:t>
            </a:r>
            <a:endParaRPr lang="zh-CN" altLang="en-US" sz="3200" dirty="0">
              <a:solidFill>
                <a:srgbClr val="008000"/>
              </a:solidFill>
              <a:ea typeface="黑体" pitchFamily="2" charset="-122"/>
            </a:endParaRPr>
          </a:p>
        </p:txBody>
      </p:sp>
      <p:sp>
        <p:nvSpPr>
          <p:cNvPr id="1112067" name="Rectangle 3"/>
          <p:cNvSpPr>
            <a:spLocks noGrp="1" noChangeArrowheads="1"/>
          </p:cNvSpPr>
          <p:nvPr>
            <p:ph type="body" idx="1"/>
          </p:nvPr>
        </p:nvSpPr>
        <p:spPr>
          <a:xfrm>
            <a:off x="250825" y="981075"/>
            <a:ext cx="8858250" cy="5761038"/>
          </a:xfrm>
        </p:spPr>
        <p:txBody>
          <a:bodyPr/>
          <a:lstStyle/>
          <a:p>
            <a:pPr>
              <a:spcBef>
                <a:spcPct val="10000"/>
              </a:spcBef>
            </a:pPr>
            <a:r>
              <a:rPr lang="zh-CN" altLang="en-US" dirty="0"/>
              <a:t>一个简单的取指周期可由</a:t>
            </a:r>
            <a:r>
              <a:rPr lang="en-US" altLang="zh-CN" dirty="0"/>
              <a:t>3</a:t>
            </a:r>
            <a:r>
              <a:rPr lang="zh-CN" altLang="en-US" dirty="0"/>
              <a:t>个步骤、</a:t>
            </a:r>
            <a:r>
              <a:rPr lang="en-US" altLang="zh-CN" dirty="0"/>
              <a:t>4</a:t>
            </a:r>
            <a:r>
              <a:rPr lang="zh-CN" altLang="en-US" dirty="0"/>
              <a:t>个微操作组成：</a:t>
            </a:r>
          </a:p>
          <a:p>
            <a:pPr lvl="1">
              <a:spcBef>
                <a:spcPct val="10000"/>
              </a:spcBef>
              <a:buFont typeface="Wingdings" pitchFamily="2" charset="2"/>
              <a:buNone/>
            </a:pPr>
            <a:r>
              <a:rPr lang="en-US" altLang="zh-CN" sz="2400" dirty="0">
                <a:solidFill>
                  <a:srgbClr val="CC0000"/>
                </a:solidFill>
              </a:rPr>
              <a:t>T1:  AR</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PC</a:t>
            </a:r>
            <a:r>
              <a:rPr lang="en-US" altLang="zh-CN" sz="2400" dirty="0"/>
              <a:t>			</a:t>
            </a:r>
            <a:r>
              <a:rPr lang="en-US" altLang="zh-CN" sz="2400" dirty="0">
                <a:solidFill>
                  <a:srgbClr val="0000FF"/>
                </a:solidFill>
              </a:rPr>
              <a:t>;PC</a:t>
            </a:r>
            <a:r>
              <a:rPr lang="zh-CN" altLang="en-US" sz="2400" dirty="0">
                <a:solidFill>
                  <a:srgbClr val="0000FF"/>
                </a:solidFill>
              </a:rPr>
              <a:t>的内容传送到</a:t>
            </a:r>
            <a:r>
              <a:rPr lang="en-US" altLang="zh-CN" sz="2400" dirty="0">
                <a:solidFill>
                  <a:srgbClr val="0000FF"/>
                </a:solidFill>
              </a:rPr>
              <a:t>AR</a:t>
            </a:r>
          </a:p>
          <a:p>
            <a:pPr lvl="1">
              <a:spcBef>
                <a:spcPct val="10000"/>
              </a:spcBef>
              <a:buFont typeface="Wingdings" pitchFamily="2" charset="2"/>
              <a:buNone/>
            </a:pPr>
            <a:r>
              <a:rPr lang="en-US" altLang="zh-CN" sz="2400" dirty="0">
                <a:solidFill>
                  <a:srgbClr val="CC0000"/>
                </a:solidFill>
              </a:rPr>
              <a:t>T2:  </a:t>
            </a:r>
            <a:r>
              <a:rPr lang="en-US" altLang="zh-CN" sz="2400" dirty="0" err="1">
                <a:solidFill>
                  <a:srgbClr val="CC0000"/>
                </a:solidFill>
              </a:rPr>
              <a:t>DR</a:t>
            </a:r>
            <a:r>
              <a:rPr lang="en-US" altLang="zh-CN" sz="2400" dirty="0" err="1">
                <a:solidFill>
                  <a:srgbClr val="CC0000"/>
                </a:solidFill>
                <a:latin typeface="宋体" pitchFamily="2" charset="-122"/>
                <a:ea typeface="宋体" pitchFamily="2" charset="-122"/>
              </a:rPr>
              <a:t>←</a:t>
            </a:r>
            <a:r>
              <a:rPr lang="en-US" altLang="zh-CN" sz="2400" dirty="0" err="1">
                <a:solidFill>
                  <a:srgbClr val="CC0000"/>
                </a:solidFill>
              </a:rPr>
              <a:t>Memory</a:t>
            </a:r>
            <a:r>
              <a:rPr lang="en-US" altLang="zh-CN" sz="2400" dirty="0">
                <a:solidFill>
                  <a:srgbClr val="CC0000"/>
                </a:solidFill>
              </a:rPr>
              <a:t>[AR]</a:t>
            </a:r>
            <a:r>
              <a:rPr lang="zh-CN" altLang="en-US" sz="2400" dirty="0">
                <a:solidFill>
                  <a:srgbClr val="FF8989"/>
                </a:solidFill>
              </a:rPr>
              <a:t>，</a:t>
            </a:r>
            <a:r>
              <a:rPr lang="en-US" altLang="zh-CN" sz="2400" dirty="0" err="1">
                <a:solidFill>
                  <a:srgbClr val="FF8989"/>
                </a:solidFill>
              </a:rPr>
              <a:t>Mread</a:t>
            </a:r>
            <a:r>
              <a:rPr lang="en-US" altLang="zh-CN" sz="2400" dirty="0"/>
              <a:t> </a:t>
            </a:r>
          </a:p>
          <a:p>
            <a:pPr lvl="1">
              <a:spcBef>
                <a:spcPct val="10000"/>
              </a:spcBef>
              <a:buFont typeface="Wingdings" pitchFamily="2" charset="2"/>
              <a:buNone/>
            </a:pPr>
            <a:r>
              <a:rPr lang="en-US" altLang="zh-CN" sz="2400" dirty="0"/>
              <a:t>			</a:t>
            </a:r>
            <a:r>
              <a:rPr lang="en-US" altLang="zh-CN" sz="2400" dirty="0">
                <a:solidFill>
                  <a:srgbClr val="0000FF"/>
                </a:solidFill>
              </a:rPr>
              <a:t>;</a:t>
            </a:r>
            <a:r>
              <a:rPr lang="zh-CN" altLang="en-US" sz="2400" dirty="0">
                <a:solidFill>
                  <a:srgbClr val="0000FF"/>
                </a:solidFill>
              </a:rPr>
              <a:t>由</a:t>
            </a:r>
            <a:r>
              <a:rPr lang="en-US" altLang="zh-CN" sz="2400" dirty="0">
                <a:solidFill>
                  <a:srgbClr val="0000FF"/>
                </a:solidFill>
              </a:rPr>
              <a:t>AR</a:t>
            </a:r>
            <a:r>
              <a:rPr lang="zh-CN" altLang="en-US" sz="2400" dirty="0">
                <a:solidFill>
                  <a:srgbClr val="0000FF"/>
                </a:solidFill>
              </a:rPr>
              <a:t>规定的存储单元的内容</a:t>
            </a:r>
            <a:r>
              <a:rPr lang="en-US" altLang="zh-CN" sz="2400" dirty="0">
                <a:solidFill>
                  <a:srgbClr val="0000FF"/>
                </a:solidFill>
                <a:latin typeface="宋体" panose="02010600030101010101" pitchFamily="2" charset="-122"/>
              </a:rPr>
              <a:t>(</a:t>
            </a:r>
            <a:r>
              <a:rPr lang="zh-CN" altLang="en-US" sz="2400" dirty="0">
                <a:solidFill>
                  <a:srgbClr val="0000FF"/>
                </a:solidFill>
              </a:rPr>
              <a:t>当前指令</a:t>
            </a:r>
            <a:r>
              <a:rPr lang="en-US" altLang="zh-CN" sz="2400" dirty="0">
                <a:solidFill>
                  <a:srgbClr val="0000FF"/>
                </a:solidFill>
                <a:latin typeface="宋体" panose="02010600030101010101" pitchFamily="2" charset="-122"/>
              </a:rPr>
              <a:t>)</a:t>
            </a:r>
            <a:r>
              <a:rPr lang="zh-CN" altLang="en-US" sz="2400" dirty="0">
                <a:solidFill>
                  <a:srgbClr val="0000FF"/>
                </a:solidFill>
              </a:rPr>
              <a:t>传送到</a:t>
            </a:r>
            <a:r>
              <a:rPr lang="en-US" altLang="zh-CN" sz="2400" dirty="0">
                <a:solidFill>
                  <a:srgbClr val="0000FF"/>
                </a:solidFill>
              </a:rPr>
              <a:t>DR</a:t>
            </a:r>
          </a:p>
          <a:p>
            <a:pPr lvl="1">
              <a:spcBef>
                <a:spcPct val="10000"/>
              </a:spcBef>
              <a:buFont typeface="Wingdings" pitchFamily="2" charset="2"/>
              <a:buNone/>
            </a:pPr>
            <a:r>
              <a:rPr lang="en-US" altLang="zh-CN" sz="2400" dirty="0"/>
              <a:t>	</a:t>
            </a:r>
            <a:r>
              <a:rPr lang="en-US" altLang="zh-CN" sz="1800" dirty="0"/>
              <a:t>	 </a:t>
            </a:r>
            <a:r>
              <a:rPr lang="en-US" altLang="zh-CN" sz="2400" dirty="0">
                <a:solidFill>
                  <a:srgbClr val="CC0000"/>
                </a:solidFill>
              </a:rPr>
              <a:t>PC</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PC+I</a:t>
            </a:r>
          </a:p>
          <a:p>
            <a:pPr lvl="1">
              <a:spcBef>
                <a:spcPct val="10000"/>
              </a:spcBef>
              <a:buFont typeface="Wingdings" pitchFamily="2" charset="2"/>
              <a:buNone/>
            </a:pPr>
            <a:r>
              <a:rPr lang="en-US" altLang="zh-CN" sz="2400" dirty="0"/>
              <a:t>			</a:t>
            </a:r>
            <a:r>
              <a:rPr lang="en-US" altLang="zh-CN" sz="2400" dirty="0">
                <a:solidFill>
                  <a:srgbClr val="0000FF"/>
                </a:solidFill>
              </a:rPr>
              <a:t>;PC</a:t>
            </a:r>
            <a:r>
              <a:rPr lang="zh-CN" altLang="en-US" sz="2400" dirty="0">
                <a:solidFill>
                  <a:srgbClr val="0000FF"/>
                </a:solidFill>
              </a:rPr>
              <a:t>内容加</a:t>
            </a:r>
            <a:r>
              <a:rPr lang="en-US" altLang="zh-CN" sz="2400" dirty="0">
                <a:solidFill>
                  <a:srgbClr val="0000FF"/>
                </a:solidFill>
              </a:rPr>
              <a:t>I</a:t>
            </a:r>
            <a:r>
              <a:rPr lang="zh-CN" altLang="en-US" sz="2400" dirty="0">
                <a:solidFill>
                  <a:srgbClr val="0000FF"/>
                </a:solidFill>
              </a:rPr>
              <a:t>形成下条指令地址，</a:t>
            </a:r>
            <a:r>
              <a:rPr lang="en-US" altLang="zh-CN" sz="2400" dirty="0">
                <a:solidFill>
                  <a:srgbClr val="0000FF"/>
                </a:solidFill>
              </a:rPr>
              <a:t>I</a:t>
            </a:r>
            <a:r>
              <a:rPr lang="zh-CN" altLang="en-US" sz="2400" dirty="0">
                <a:solidFill>
                  <a:srgbClr val="0000FF"/>
                </a:solidFill>
              </a:rPr>
              <a:t>为指令长度</a:t>
            </a:r>
          </a:p>
          <a:p>
            <a:pPr lvl="1">
              <a:spcBef>
                <a:spcPct val="10000"/>
              </a:spcBef>
              <a:buFont typeface="Wingdings" pitchFamily="2" charset="2"/>
              <a:buNone/>
            </a:pPr>
            <a:r>
              <a:rPr lang="en-US" altLang="zh-CN" sz="2400" dirty="0">
                <a:solidFill>
                  <a:srgbClr val="CC0000"/>
                </a:solidFill>
              </a:rPr>
              <a:t>T3:  IR</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DR</a:t>
            </a:r>
            <a:r>
              <a:rPr lang="en-US" altLang="zh-CN" sz="2400" dirty="0"/>
              <a:t>			</a:t>
            </a:r>
            <a:r>
              <a:rPr lang="en-US" altLang="zh-CN" sz="2400" dirty="0">
                <a:solidFill>
                  <a:srgbClr val="0000FF"/>
                </a:solidFill>
              </a:rPr>
              <a:t>;DR</a:t>
            </a:r>
            <a:r>
              <a:rPr lang="zh-CN" altLang="en-US" sz="2400" dirty="0">
                <a:solidFill>
                  <a:srgbClr val="0000FF"/>
                </a:solidFill>
              </a:rPr>
              <a:t>的内容传送到</a:t>
            </a:r>
            <a:r>
              <a:rPr lang="en-US" altLang="zh-CN" sz="2400" dirty="0">
                <a:solidFill>
                  <a:srgbClr val="0000FF"/>
                </a:solidFill>
              </a:rPr>
              <a:t>IR</a:t>
            </a:r>
          </a:p>
          <a:p>
            <a:pPr>
              <a:spcBef>
                <a:spcPct val="10000"/>
              </a:spcBef>
            </a:pPr>
            <a:r>
              <a:rPr lang="zh-CN" altLang="en-US" dirty="0"/>
              <a:t>组合微操作：</a:t>
            </a:r>
          </a:p>
          <a:p>
            <a:pPr lvl="1">
              <a:spcBef>
                <a:spcPct val="10000"/>
              </a:spcBef>
              <a:buFont typeface="Wingdings" pitchFamily="2" charset="2"/>
              <a:buNone/>
            </a:pPr>
            <a:r>
              <a:rPr lang="en-US" altLang="zh-CN" sz="2400" dirty="0">
                <a:solidFill>
                  <a:srgbClr val="CC0000"/>
                </a:solidFill>
              </a:rPr>
              <a:t>T1:  AR</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PC                 </a:t>
            </a:r>
          </a:p>
          <a:p>
            <a:pPr lvl="1">
              <a:spcBef>
                <a:spcPct val="10000"/>
              </a:spcBef>
              <a:buFont typeface="Wingdings" pitchFamily="2" charset="2"/>
              <a:buNone/>
            </a:pPr>
            <a:r>
              <a:rPr lang="en-US" altLang="zh-CN" sz="2400" dirty="0">
                <a:solidFill>
                  <a:srgbClr val="CC0000"/>
                </a:solidFill>
              </a:rPr>
              <a:t>T2:  </a:t>
            </a:r>
            <a:r>
              <a:rPr lang="en-US" altLang="zh-CN" sz="2400" dirty="0" err="1">
                <a:solidFill>
                  <a:srgbClr val="CC0000"/>
                </a:solidFill>
              </a:rPr>
              <a:t>DR</a:t>
            </a:r>
            <a:r>
              <a:rPr lang="en-US" altLang="zh-CN" sz="2400" dirty="0" err="1">
                <a:solidFill>
                  <a:srgbClr val="CC0000"/>
                </a:solidFill>
                <a:latin typeface="宋体" pitchFamily="2" charset="-122"/>
                <a:ea typeface="宋体" pitchFamily="2" charset="-122"/>
              </a:rPr>
              <a:t>←</a:t>
            </a:r>
            <a:r>
              <a:rPr lang="en-US" altLang="zh-CN" sz="2400" dirty="0" err="1">
                <a:solidFill>
                  <a:srgbClr val="CC0000"/>
                </a:solidFill>
              </a:rPr>
              <a:t>Memory</a:t>
            </a:r>
            <a:r>
              <a:rPr lang="en-US" altLang="zh-CN" sz="2400" dirty="0">
                <a:solidFill>
                  <a:srgbClr val="CC0000"/>
                </a:solidFill>
              </a:rPr>
              <a:t>[AR]</a:t>
            </a:r>
            <a:r>
              <a:rPr lang="zh-CN" altLang="en-US" sz="2400" dirty="0">
                <a:solidFill>
                  <a:srgbClr val="FF8989"/>
                </a:solidFill>
              </a:rPr>
              <a:t>，</a:t>
            </a:r>
            <a:r>
              <a:rPr lang="en-US" altLang="zh-CN" sz="2400" dirty="0" err="1">
                <a:solidFill>
                  <a:srgbClr val="FF8989"/>
                </a:solidFill>
              </a:rPr>
              <a:t>Mread</a:t>
            </a:r>
            <a:r>
              <a:rPr lang="en-US" altLang="zh-CN" sz="2400" dirty="0">
                <a:solidFill>
                  <a:srgbClr val="FF8989"/>
                </a:solidFill>
              </a:rPr>
              <a:t> </a:t>
            </a:r>
          </a:p>
          <a:p>
            <a:pPr lvl="1">
              <a:spcBef>
                <a:spcPct val="10000"/>
              </a:spcBef>
              <a:buFont typeface="Wingdings" pitchFamily="2" charset="2"/>
              <a:buNone/>
            </a:pPr>
            <a:r>
              <a:rPr lang="en-US" altLang="zh-CN" sz="2400" dirty="0">
                <a:solidFill>
                  <a:srgbClr val="CC0000"/>
                </a:solidFill>
              </a:rPr>
              <a:t>T3:  PC</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PC+I               </a:t>
            </a:r>
          </a:p>
          <a:p>
            <a:pPr lvl="1">
              <a:spcBef>
                <a:spcPct val="10000"/>
              </a:spcBef>
              <a:buFont typeface="Wingdings" pitchFamily="2" charset="2"/>
              <a:buNone/>
            </a:pPr>
            <a:r>
              <a:rPr lang="en-US" altLang="zh-CN" sz="2400" dirty="0">
                <a:solidFill>
                  <a:srgbClr val="CC0000"/>
                </a:solidFill>
              </a:rPr>
              <a:t>        IR</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DR</a:t>
            </a:r>
          </a:p>
          <a:p>
            <a:pPr>
              <a:spcBef>
                <a:spcPct val="10000"/>
              </a:spcBef>
            </a:pPr>
            <a:r>
              <a:rPr lang="zh-CN" altLang="en-US" dirty="0"/>
              <a:t>取指周期也被称作</a:t>
            </a:r>
            <a:r>
              <a:rPr lang="zh-CN" altLang="en-US" dirty="0">
                <a:solidFill>
                  <a:srgbClr val="008000"/>
                </a:solidFill>
              </a:rPr>
              <a:t>公操作</a:t>
            </a:r>
            <a:r>
              <a:rPr lang="zh-CN" altLang="en-US" dirty="0"/>
              <a:t>。</a:t>
            </a:r>
          </a:p>
        </p:txBody>
      </p:sp>
      <p:sp>
        <p:nvSpPr>
          <p:cNvPr id="1112068" name="Rectangle 4"/>
          <p:cNvSpPr>
            <a:spLocks noChangeArrowheads="1"/>
          </p:cNvSpPr>
          <p:nvPr/>
        </p:nvSpPr>
        <p:spPr bwMode="auto">
          <a:xfrm>
            <a:off x="684213" y="549275"/>
            <a:ext cx="8424862" cy="503238"/>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en-US" altLang="zh-CN" sz="2800" dirty="0">
                <a:solidFill>
                  <a:srgbClr val="CC0099"/>
                </a:solidFill>
                <a:latin typeface="Arial" charset="0"/>
                <a:ea typeface="楷体" panose="02010609060101010101" pitchFamily="49" charset="-122"/>
              </a:rPr>
              <a:t>2. </a:t>
            </a:r>
            <a:r>
              <a:rPr lang="zh-CN" altLang="en-US" sz="2800" dirty="0">
                <a:solidFill>
                  <a:srgbClr val="CC0099"/>
                </a:solidFill>
                <a:latin typeface="Arial" charset="0"/>
                <a:ea typeface="楷体" panose="02010609060101010101" pitchFamily="49" charset="-122"/>
              </a:rPr>
              <a:t>取指周期</a:t>
            </a:r>
          </a:p>
        </p:txBody>
      </p:sp>
      <p:sp>
        <p:nvSpPr>
          <p:cNvPr id="1112070" name="Text Box 6"/>
          <p:cNvSpPr txBox="1">
            <a:spLocks noChangeArrowheads="1"/>
          </p:cNvSpPr>
          <p:nvPr/>
        </p:nvSpPr>
        <p:spPr bwMode="auto">
          <a:xfrm>
            <a:off x="5399435" y="4365625"/>
            <a:ext cx="3314005" cy="1680460"/>
          </a:xfrm>
          <a:prstGeom prst="rect">
            <a:avLst/>
          </a:prstGeom>
          <a:solidFill>
            <a:srgbClr val="FFFF99"/>
          </a:solidFill>
          <a:ln w="28575" algn="ctr">
            <a:solidFill>
              <a:schemeClr val="hlink"/>
            </a:solidFill>
            <a:miter lim="800000"/>
            <a:headEnd/>
            <a:tailEnd type="none" w="med" len="lg"/>
          </a:ln>
          <a:effectLst>
            <a:outerShdw blurRad="50800" dist="38100" dir="2700000" algn="tl" rotWithShape="0">
              <a:prstClr val="black">
                <a:alpha val="40000"/>
              </a:prstClr>
            </a:outerShdw>
          </a:effectLst>
        </p:spPr>
        <p:txBody>
          <a:bodyPr wrap="square">
            <a:spAutoFit/>
          </a:bodyPr>
          <a:lstStyle/>
          <a:p>
            <a:pPr marL="266700" indent="-266700" algn="l">
              <a:spcBef>
                <a:spcPct val="10000"/>
              </a:spcBef>
              <a:buClr>
                <a:srgbClr val="006600"/>
              </a:buClr>
              <a:buSzPct val="75000"/>
              <a:buFont typeface="Wingdings" pitchFamily="2" charset="2"/>
              <a:buNone/>
            </a:pPr>
            <a:r>
              <a:rPr lang="zh-CN" altLang="en-US" dirty="0">
                <a:ea typeface="楷体" panose="02010609060101010101" pitchFamily="49" charset="-122"/>
              </a:rPr>
              <a:t>组合微操作的规则：</a:t>
            </a:r>
          </a:p>
          <a:p>
            <a:pPr marL="266700" indent="-266700" algn="l">
              <a:spcBef>
                <a:spcPct val="10000"/>
              </a:spcBef>
              <a:buClr>
                <a:srgbClr val="006600"/>
              </a:buClr>
              <a:buSzPct val="75000"/>
              <a:buFont typeface="Wingdings" pitchFamily="2" charset="2"/>
              <a:buChar char="l"/>
            </a:pPr>
            <a:r>
              <a:rPr lang="zh-CN" altLang="en-US" dirty="0">
                <a:ea typeface="楷体" panose="02010609060101010101" pitchFamily="49" charset="-122"/>
              </a:rPr>
              <a:t>遵守操作发生的顺序</a:t>
            </a:r>
          </a:p>
          <a:p>
            <a:pPr marL="266700" indent="-266700" algn="l">
              <a:spcBef>
                <a:spcPct val="10000"/>
              </a:spcBef>
              <a:buClr>
                <a:srgbClr val="006600"/>
              </a:buClr>
              <a:buSzPct val="75000"/>
              <a:buFont typeface="Wingdings" pitchFamily="2" charset="2"/>
              <a:buChar char="l"/>
            </a:pPr>
            <a:r>
              <a:rPr lang="zh-CN" altLang="en-US" dirty="0">
                <a:ea typeface="楷体" panose="02010609060101010101" pitchFamily="49" charset="-122"/>
              </a:rPr>
              <a:t>避免冲突</a:t>
            </a:r>
            <a:endParaRPr lang="en-US" altLang="zh-CN" dirty="0">
              <a:ea typeface="楷体" panose="02010609060101010101" pitchFamily="49" charset="-122"/>
            </a:endParaRPr>
          </a:p>
          <a:p>
            <a:pPr algn="l">
              <a:spcBef>
                <a:spcPts val="0"/>
              </a:spcBef>
              <a:buClr>
                <a:srgbClr val="006600"/>
              </a:buClr>
              <a:buSzPct val="75000"/>
            </a:pPr>
            <a:r>
              <a:rPr lang="en-US" altLang="zh-CN" kern="0" dirty="0">
                <a:solidFill>
                  <a:srgbClr val="000000"/>
                </a:solidFill>
                <a:latin typeface="楷体" panose="02010609060101010101" pitchFamily="49" charset="-122"/>
                <a:ea typeface="楷体" panose="02010609060101010101" pitchFamily="49" charset="-122"/>
              </a:rPr>
              <a:t>(</a:t>
            </a:r>
            <a:r>
              <a:rPr lang="zh-CN" altLang="en-US" kern="0" dirty="0">
                <a:solidFill>
                  <a:srgbClr val="000000"/>
                </a:solidFill>
                <a:latin typeface="楷体" panose="02010609060101010101" pitchFamily="49" charset="-122"/>
                <a:ea typeface="楷体" panose="02010609060101010101" pitchFamily="49" charset="-122"/>
              </a:rPr>
              <a:t>总线竞争、资源冲突</a:t>
            </a:r>
            <a:r>
              <a:rPr lang="en-US" altLang="zh-CN" kern="0" dirty="0">
                <a:solidFill>
                  <a:srgbClr val="000000"/>
                </a:solidFill>
                <a:latin typeface="楷体" panose="02010609060101010101" pitchFamily="49" charset="-122"/>
                <a:ea typeface="楷体" panose="02010609060101010101" pitchFamily="49" charset="-122"/>
              </a:rPr>
              <a:t>)</a:t>
            </a:r>
            <a:endParaRPr lang="zh-CN" altLang="en-US" dirty="0">
              <a:ea typeface="楷体" panose="02010609060101010101" pitchFamily="49" charset="-122"/>
            </a:endParaRPr>
          </a:p>
        </p:txBody>
      </p:sp>
      <p:sp>
        <p:nvSpPr>
          <p:cNvPr id="1112071" name="Freeform 7"/>
          <p:cNvSpPr>
            <a:spLocks/>
          </p:cNvSpPr>
          <p:nvPr/>
        </p:nvSpPr>
        <p:spPr bwMode="auto">
          <a:xfrm>
            <a:off x="2521298" y="4305300"/>
            <a:ext cx="2951162" cy="636588"/>
          </a:xfrm>
          <a:custGeom>
            <a:avLst/>
            <a:gdLst/>
            <a:ahLst/>
            <a:cxnLst>
              <a:cxn ang="0">
                <a:pos x="1859" y="401"/>
              </a:cxn>
              <a:cxn ang="0">
                <a:pos x="1406" y="38"/>
              </a:cxn>
              <a:cxn ang="0">
                <a:pos x="0" y="174"/>
              </a:cxn>
            </a:cxnLst>
            <a:rect l="0" t="0" r="r" b="b"/>
            <a:pathLst>
              <a:path w="1859" h="401">
                <a:moveTo>
                  <a:pt x="1859" y="401"/>
                </a:moveTo>
                <a:cubicBezTo>
                  <a:pt x="1787" y="238"/>
                  <a:pt x="1716" y="76"/>
                  <a:pt x="1406" y="38"/>
                </a:cubicBezTo>
                <a:cubicBezTo>
                  <a:pt x="1096" y="0"/>
                  <a:pt x="548" y="87"/>
                  <a:pt x="0" y="174"/>
                </a:cubicBezTo>
              </a:path>
            </a:pathLst>
          </a:custGeom>
          <a:noFill/>
          <a:ln w="28575" cap="flat" cmpd="sng">
            <a:solidFill>
              <a:srgbClr val="FF6600"/>
            </a:solidFill>
            <a:prstDash val="solid"/>
            <a:round/>
            <a:headEnd type="none" w="med" len="med"/>
            <a:tailEnd type="triangle" w="med" len="lg"/>
          </a:ln>
          <a:effectLst/>
        </p:spPr>
        <p:txBody>
          <a:bodyPr>
            <a:spAutoFit/>
          </a:bodyPr>
          <a:lstStyle/>
          <a:p>
            <a:endParaRPr lang="zh-CN" altLang="en-US"/>
          </a:p>
        </p:txBody>
      </p:sp>
      <p:sp>
        <p:nvSpPr>
          <p:cNvPr id="1112072" name="Freeform 8"/>
          <p:cNvSpPr>
            <a:spLocks/>
          </p:cNvSpPr>
          <p:nvPr/>
        </p:nvSpPr>
        <p:spPr bwMode="auto">
          <a:xfrm>
            <a:off x="3600798" y="4557713"/>
            <a:ext cx="1871662" cy="384175"/>
          </a:xfrm>
          <a:custGeom>
            <a:avLst/>
            <a:gdLst/>
            <a:ahLst/>
            <a:cxnLst>
              <a:cxn ang="0">
                <a:pos x="1179" y="242"/>
              </a:cxn>
              <a:cxn ang="0">
                <a:pos x="817" y="15"/>
              </a:cxn>
              <a:cxn ang="0">
                <a:pos x="0" y="151"/>
              </a:cxn>
            </a:cxnLst>
            <a:rect l="0" t="0" r="r" b="b"/>
            <a:pathLst>
              <a:path w="1179" h="242">
                <a:moveTo>
                  <a:pt x="1179" y="242"/>
                </a:moveTo>
                <a:cubicBezTo>
                  <a:pt x="1096" y="136"/>
                  <a:pt x="1013" y="30"/>
                  <a:pt x="817" y="15"/>
                </a:cubicBezTo>
                <a:cubicBezTo>
                  <a:pt x="621" y="0"/>
                  <a:pt x="310" y="75"/>
                  <a:pt x="0" y="151"/>
                </a:cubicBezTo>
              </a:path>
            </a:pathLst>
          </a:custGeom>
          <a:noFill/>
          <a:ln w="28575" cap="flat" cmpd="sng">
            <a:solidFill>
              <a:srgbClr val="FF6600"/>
            </a:solidFill>
            <a:prstDash val="solid"/>
            <a:round/>
            <a:headEnd type="none" w="med" len="med"/>
            <a:tailEnd type="triangle" w="med" len="lg"/>
          </a:ln>
          <a:effectLst/>
        </p:spPr>
        <p:txBody>
          <a:bodyPr>
            <a:spAutoFit/>
          </a:bodyPr>
          <a:lstStyle/>
          <a:p>
            <a:endParaRPr lang="zh-CN" altLang="en-US"/>
          </a:p>
        </p:txBody>
      </p:sp>
      <p:cxnSp>
        <p:nvCxnSpPr>
          <p:cNvPr id="4" name="直接连接符 3"/>
          <p:cNvCxnSpPr/>
          <p:nvPr/>
        </p:nvCxnSpPr>
        <p:spPr bwMode="auto">
          <a:xfrm>
            <a:off x="1305006" y="4725144"/>
            <a:ext cx="432048" cy="0"/>
          </a:xfrm>
          <a:prstGeom prst="line">
            <a:avLst/>
          </a:prstGeom>
          <a:solidFill>
            <a:srgbClr val="FFFFFF"/>
          </a:solidFill>
          <a:ln w="57150" cap="flat" cmpd="sng" algn="ctr">
            <a:solidFill>
              <a:srgbClr val="FF6600"/>
            </a:solidFill>
            <a:prstDash val="solid"/>
            <a:round/>
            <a:headEnd type="none" w="med" len="med"/>
            <a:tailEnd type="none" w="med" len="med"/>
          </a:ln>
          <a:effectLst/>
        </p:spPr>
      </p:cxnSp>
      <p:cxnSp>
        <p:nvCxnSpPr>
          <p:cNvPr id="16" name="直接连接符 15"/>
          <p:cNvCxnSpPr/>
          <p:nvPr/>
        </p:nvCxnSpPr>
        <p:spPr bwMode="auto">
          <a:xfrm>
            <a:off x="3112864" y="5139858"/>
            <a:ext cx="380401" cy="0"/>
          </a:xfrm>
          <a:prstGeom prst="line">
            <a:avLst/>
          </a:prstGeom>
          <a:solidFill>
            <a:srgbClr val="FFFFFF"/>
          </a:solidFill>
          <a:ln w="57150" cap="flat" cmpd="sng" algn="ctr">
            <a:solidFill>
              <a:srgbClr val="FF6600"/>
            </a:solidFill>
            <a:prstDash val="solid"/>
            <a:round/>
            <a:headEnd type="none" w="med" len="med"/>
            <a:tailEnd type="none" w="med" len="med"/>
          </a:ln>
          <a:effectLst/>
        </p:spPr>
      </p:cxnSp>
      <p:cxnSp>
        <p:nvCxnSpPr>
          <p:cNvPr id="19" name="直接连接符 18"/>
          <p:cNvCxnSpPr/>
          <p:nvPr/>
        </p:nvCxnSpPr>
        <p:spPr bwMode="auto">
          <a:xfrm>
            <a:off x="1305006" y="5142940"/>
            <a:ext cx="432048" cy="0"/>
          </a:xfrm>
          <a:prstGeom prst="line">
            <a:avLst/>
          </a:prstGeom>
          <a:solidFill>
            <a:srgbClr val="FFFFFF"/>
          </a:solidFill>
          <a:ln w="57150" cap="flat" cmpd="sng" algn="ctr">
            <a:solidFill>
              <a:srgbClr val="6699FF"/>
            </a:solidFill>
            <a:prstDash val="solid"/>
            <a:round/>
            <a:headEnd type="none" w="med" len="med"/>
            <a:tailEnd type="none" w="med" len="med"/>
          </a:ln>
          <a:effectLst/>
        </p:spPr>
      </p:cxnSp>
      <p:cxnSp>
        <p:nvCxnSpPr>
          <p:cNvPr id="21" name="直接连接符 20"/>
          <p:cNvCxnSpPr/>
          <p:nvPr/>
        </p:nvCxnSpPr>
        <p:spPr bwMode="auto">
          <a:xfrm>
            <a:off x="1944113" y="5949280"/>
            <a:ext cx="432048" cy="0"/>
          </a:xfrm>
          <a:prstGeom prst="line">
            <a:avLst/>
          </a:prstGeom>
          <a:solidFill>
            <a:srgbClr val="FFFFFF"/>
          </a:solidFill>
          <a:ln w="57150" cap="flat" cmpd="sng" algn="ctr">
            <a:solidFill>
              <a:srgbClr val="6699FF"/>
            </a:solidFill>
            <a:prstDash val="solid"/>
            <a:round/>
            <a:headEnd type="none" w="med" len="med"/>
            <a:tailEnd type="none" w="med" len="med"/>
          </a:ln>
          <a:effectLst/>
        </p:spPr>
      </p:cxnSp>
      <p:sp>
        <p:nvSpPr>
          <p:cNvPr id="10" name="任意多边形 9"/>
          <p:cNvSpPr/>
          <p:nvPr/>
        </p:nvSpPr>
        <p:spPr bwMode="auto">
          <a:xfrm>
            <a:off x="2904819" y="5074024"/>
            <a:ext cx="2572870" cy="461665"/>
          </a:xfrm>
          <a:custGeom>
            <a:avLst/>
            <a:gdLst>
              <a:gd name="connsiteX0" fmla="*/ 2572870 w 2572870"/>
              <a:gd name="connsiteY0" fmla="*/ 0 h 422675"/>
              <a:gd name="connsiteX1" fmla="*/ 896470 w 2572870"/>
              <a:gd name="connsiteY1" fmla="*/ 421341 h 422675"/>
              <a:gd name="connsiteX2" fmla="*/ 0 w 2572870"/>
              <a:gd name="connsiteY2" fmla="*/ 107576 h 422675"/>
            </a:gdLst>
            <a:ahLst/>
            <a:cxnLst>
              <a:cxn ang="0">
                <a:pos x="connsiteX0" y="connsiteY0"/>
              </a:cxn>
              <a:cxn ang="0">
                <a:pos x="connsiteX1" y="connsiteY1"/>
              </a:cxn>
              <a:cxn ang="0">
                <a:pos x="connsiteX2" y="connsiteY2"/>
              </a:cxn>
            </a:cxnLst>
            <a:rect l="l" t="t" r="r" b="b"/>
            <a:pathLst>
              <a:path w="2572870" h="422675">
                <a:moveTo>
                  <a:pt x="2572870" y="0"/>
                </a:moveTo>
                <a:cubicBezTo>
                  <a:pt x="1949076" y="201706"/>
                  <a:pt x="1325282" y="403412"/>
                  <a:pt x="896470" y="421341"/>
                </a:cubicBezTo>
                <a:cubicBezTo>
                  <a:pt x="467658" y="439270"/>
                  <a:pt x="233829" y="273423"/>
                  <a:pt x="0" y="107576"/>
                </a:cubicBezTo>
              </a:path>
            </a:pathLst>
          </a:custGeom>
          <a:noFill/>
          <a:ln w="28575" cap="flat" cmpd="sng">
            <a:solidFill>
              <a:srgbClr val="0066FF"/>
            </a:solidFill>
            <a:prstDash val="solid"/>
            <a:round/>
            <a:headEnd type="none" w="med" len="med"/>
            <a:tailEnd type="triangle" w="med" len="lg"/>
          </a:ln>
          <a:effectLst/>
        </p:spPr>
        <p:txBody>
          <a:bodyPr>
            <a:spAutoFit/>
          </a:bodyPr>
          <a:lstStyle/>
          <a:p>
            <a:endParaRPr lang="zh-CN" altLang="en-US"/>
          </a:p>
        </p:txBody>
      </p:sp>
      <p:sp>
        <p:nvSpPr>
          <p:cNvPr id="11" name="任意多边形 10"/>
          <p:cNvSpPr/>
          <p:nvPr/>
        </p:nvSpPr>
        <p:spPr bwMode="auto">
          <a:xfrm>
            <a:off x="2411760" y="5082988"/>
            <a:ext cx="3048000" cy="717177"/>
          </a:xfrm>
          <a:custGeom>
            <a:avLst/>
            <a:gdLst>
              <a:gd name="connsiteX0" fmla="*/ 2994212 w 2994212"/>
              <a:gd name="connsiteY0" fmla="*/ 0 h 754700"/>
              <a:gd name="connsiteX1" fmla="*/ 1308847 w 2994212"/>
              <a:gd name="connsiteY1" fmla="*/ 636494 h 754700"/>
              <a:gd name="connsiteX2" fmla="*/ 0 w 2994212"/>
              <a:gd name="connsiteY2" fmla="*/ 753036 h 754700"/>
            </a:gdLst>
            <a:ahLst/>
            <a:cxnLst>
              <a:cxn ang="0">
                <a:pos x="connsiteX0" y="connsiteY0"/>
              </a:cxn>
              <a:cxn ang="0">
                <a:pos x="connsiteX1" y="connsiteY1"/>
              </a:cxn>
              <a:cxn ang="0">
                <a:pos x="connsiteX2" y="connsiteY2"/>
              </a:cxn>
            </a:cxnLst>
            <a:rect l="l" t="t" r="r" b="b"/>
            <a:pathLst>
              <a:path w="2994212" h="754700">
                <a:moveTo>
                  <a:pt x="2994212" y="0"/>
                </a:moveTo>
                <a:cubicBezTo>
                  <a:pt x="2401047" y="255494"/>
                  <a:pt x="1807882" y="510988"/>
                  <a:pt x="1308847" y="636494"/>
                </a:cubicBezTo>
                <a:cubicBezTo>
                  <a:pt x="809812" y="762000"/>
                  <a:pt x="404906" y="757518"/>
                  <a:pt x="0" y="753036"/>
                </a:cubicBezTo>
              </a:path>
            </a:pathLst>
          </a:custGeom>
          <a:noFill/>
          <a:ln w="28575" cap="flat" cmpd="sng" algn="ctr">
            <a:solidFill>
              <a:srgbClr val="3366FF"/>
            </a:solidFill>
            <a:prstDash val="solid"/>
            <a:round/>
            <a:headEnd type="none" w="med" len="med"/>
            <a:tailEnd type="triangle"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2" name="动作按钮: 空白 1">
            <a:hlinkClick r:id="rId3" action="ppaction://hlinksldjump" highlightClick="1"/>
            <a:extLst>
              <a:ext uri="{FF2B5EF4-FFF2-40B4-BE49-F238E27FC236}">
                <a16:creationId xmlns:a16="http://schemas.microsoft.com/office/drawing/2014/main" id="{9682FFA0-4CFB-49AE-B561-70CF64996B94}"/>
              </a:ext>
            </a:extLst>
          </p:cNvPr>
          <p:cNvSpPr/>
          <p:nvPr/>
        </p:nvSpPr>
        <p:spPr bwMode="auto">
          <a:xfrm>
            <a:off x="5399435" y="3875087"/>
            <a:ext cx="2663676" cy="431800"/>
          </a:xfrm>
          <a:prstGeom prst="actionButtonBlank">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微操作</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微命令序列</a:t>
            </a:r>
          </a:p>
        </p:txBody>
      </p:sp>
      <p:sp>
        <p:nvSpPr>
          <p:cNvPr id="17" name="动作按钮: 前进或下一项 16">
            <a:hlinkClick r:id="rId4" action="ppaction://hlinksldjump" highlightClick="1"/>
            <a:extLst>
              <a:ext uri="{FF2B5EF4-FFF2-40B4-BE49-F238E27FC236}">
                <a16:creationId xmlns:a16="http://schemas.microsoft.com/office/drawing/2014/main" id="{856E5D0B-0953-4012-88E7-2EF2038E6E20}"/>
              </a:ext>
            </a:extLst>
          </p:cNvPr>
          <p:cNvSpPr/>
          <p:nvPr/>
        </p:nvSpPr>
        <p:spPr bwMode="auto">
          <a:xfrm>
            <a:off x="7092280" y="6230471"/>
            <a:ext cx="1080120" cy="511642"/>
          </a:xfrm>
          <a:prstGeom prst="actionButtonForwardNex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8" name="AutoShape 5">
            <a:hlinkClick r:id="rId5" action="ppaction://hlinksldjump" highlightClick="1"/>
            <a:extLst>
              <a:ext uri="{FF2B5EF4-FFF2-40B4-BE49-F238E27FC236}">
                <a16:creationId xmlns:a16="http://schemas.microsoft.com/office/drawing/2014/main" id="{A4890F1E-F12C-4389-90AA-534F963F3BA5}"/>
              </a:ext>
            </a:extLst>
          </p:cNvPr>
          <p:cNvSpPr>
            <a:spLocks noChangeArrowheads="1"/>
          </p:cNvSpPr>
          <p:nvPr/>
        </p:nvSpPr>
        <p:spPr bwMode="auto">
          <a:xfrm>
            <a:off x="7260372" y="260648"/>
            <a:ext cx="1620957" cy="523220"/>
          </a:xfrm>
          <a:prstGeom prst="actionButtonBlank">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spAutoFit/>
          </a:bodyPr>
          <a:lstStyle/>
          <a:p>
            <a:r>
              <a:rPr lang="zh-CN" altLang="en-US" sz="2800" b="0" dirty="0">
                <a:solidFill>
                  <a:schemeClr val="bg2"/>
                </a:solidFill>
                <a:ea typeface="楷体" panose="02010609060101010101" pitchFamily="49" charset="-122"/>
              </a:rPr>
              <a:t>数据通路</a:t>
            </a:r>
            <a:endParaRPr lang="en-US" altLang="zh-CN" sz="2800" b="0" dirty="0">
              <a:solidFill>
                <a:schemeClr val="bg2"/>
              </a:solidFill>
              <a:ea typeface="楷体" panose="02010609060101010101" pitchFamily="49" charset="-122"/>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E168B0B5-A9F9-477C-BEBA-8B24B0E86FE7}" type="slidenum">
              <a:rPr lang="zh-CN" altLang="en-US"/>
              <a:pPr/>
              <a:t>27</a:t>
            </a:fld>
            <a:endParaRPr lang="en-US" altLang="zh-CN"/>
          </a:p>
        </p:txBody>
      </p:sp>
      <p:sp>
        <p:nvSpPr>
          <p:cNvPr id="1113090" name="Rectangle 2"/>
          <p:cNvSpPr>
            <a:spLocks noGrp="1" noChangeArrowheads="1"/>
          </p:cNvSpPr>
          <p:nvPr>
            <p:ph type="title"/>
          </p:nvPr>
        </p:nvSpPr>
        <p:spPr/>
        <p:txBody>
          <a:bodyPr/>
          <a:lstStyle/>
          <a:p>
            <a:r>
              <a:rPr lang="en-US" altLang="zh-CN" dirty="0"/>
              <a:t>6.1.4  </a:t>
            </a:r>
            <a:r>
              <a:rPr lang="zh-CN" altLang="en-US" dirty="0"/>
              <a:t>微操作      </a:t>
            </a:r>
            <a:r>
              <a:rPr lang="zh-CN" altLang="en-US" dirty="0">
                <a:solidFill>
                  <a:srgbClr val="008000"/>
                </a:solidFill>
                <a:ea typeface="黑体" pitchFamily="2" charset="-122"/>
              </a:rPr>
              <a:t>二、微操作流程</a:t>
            </a:r>
            <a:endParaRPr lang="zh-CN" altLang="en-US" sz="3200" dirty="0">
              <a:solidFill>
                <a:srgbClr val="008000"/>
              </a:solidFill>
              <a:ea typeface="黑体" pitchFamily="2" charset="-122"/>
            </a:endParaRPr>
          </a:p>
        </p:txBody>
      </p:sp>
      <p:sp>
        <p:nvSpPr>
          <p:cNvPr id="1113091" name="Rectangle 3"/>
          <p:cNvSpPr>
            <a:spLocks noGrp="1" noChangeArrowheads="1"/>
          </p:cNvSpPr>
          <p:nvPr>
            <p:ph type="body" idx="1"/>
          </p:nvPr>
        </p:nvSpPr>
        <p:spPr>
          <a:xfrm>
            <a:off x="250825" y="1268413"/>
            <a:ext cx="8785225" cy="5473700"/>
          </a:xfrm>
        </p:spPr>
        <p:txBody>
          <a:bodyPr/>
          <a:lstStyle/>
          <a:p>
            <a:pPr>
              <a:spcBef>
                <a:spcPct val="10000"/>
              </a:spcBef>
            </a:pPr>
            <a:r>
              <a:rPr lang="zh-CN" altLang="en-US" dirty="0"/>
              <a:t>在执行周期结束时有一个检测，用来确定被允许的中断是否已出现，若是，中断周期产生。</a:t>
            </a:r>
          </a:p>
          <a:p>
            <a:pPr>
              <a:spcBef>
                <a:spcPct val="10000"/>
              </a:spcBef>
            </a:pPr>
            <a:r>
              <a:rPr lang="zh-CN" altLang="en-US" dirty="0"/>
              <a:t>中断周期微操作序列举例：</a:t>
            </a:r>
          </a:p>
          <a:p>
            <a:pPr lvl="1">
              <a:spcBef>
                <a:spcPct val="10000"/>
              </a:spcBef>
              <a:buFont typeface="Wingdings" pitchFamily="2" charset="2"/>
              <a:buNone/>
            </a:pPr>
            <a:r>
              <a:rPr lang="en-US" altLang="zh-CN" sz="2400" dirty="0">
                <a:solidFill>
                  <a:srgbClr val="CC0000"/>
                </a:solidFill>
              </a:rPr>
              <a:t>T1:  DR</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PC</a:t>
            </a:r>
          </a:p>
          <a:p>
            <a:pPr lvl="1">
              <a:spcBef>
                <a:spcPct val="10000"/>
              </a:spcBef>
              <a:buFont typeface="Wingdings" pitchFamily="2" charset="2"/>
              <a:buNone/>
            </a:pPr>
            <a:r>
              <a:rPr lang="en-US" altLang="zh-CN" sz="2400" dirty="0"/>
              <a:t>		     </a:t>
            </a:r>
            <a:r>
              <a:rPr lang="en-US" altLang="zh-CN" sz="2400" dirty="0">
                <a:solidFill>
                  <a:srgbClr val="0000FF"/>
                </a:solidFill>
              </a:rPr>
              <a:t>;PC</a:t>
            </a:r>
            <a:r>
              <a:rPr lang="zh-CN" altLang="en-US" sz="2400" dirty="0">
                <a:solidFill>
                  <a:srgbClr val="0000FF"/>
                </a:solidFill>
              </a:rPr>
              <a:t>的内容传送到</a:t>
            </a:r>
            <a:r>
              <a:rPr lang="en-US" altLang="zh-CN" sz="2400" dirty="0">
                <a:solidFill>
                  <a:srgbClr val="0000FF"/>
                </a:solidFill>
              </a:rPr>
              <a:t>DR</a:t>
            </a:r>
            <a:r>
              <a:rPr lang="zh-CN" altLang="en-US" sz="2400" dirty="0">
                <a:solidFill>
                  <a:srgbClr val="0000FF"/>
                </a:solidFill>
              </a:rPr>
              <a:t>加以保护，以便实现从中断返回</a:t>
            </a:r>
          </a:p>
          <a:p>
            <a:pPr lvl="1">
              <a:spcBef>
                <a:spcPct val="10000"/>
              </a:spcBef>
              <a:buFont typeface="Wingdings" pitchFamily="2" charset="2"/>
              <a:buNone/>
            </a:pPr>
            <a:r>
              <a:rPr lang="en-US" altLang="zh-CN" sz="2400" dirty="0">
                <a:solidFill>
                  <a:srgbClr val="CC0000"/>
                </a:solidFill>
              </a:rPr>
              <a:t>T2:  </a:t>
            </a:r>
            <a:r>
              <a:rPr lang="en-US" altLang="zh-CN" sz="2400" dirty="0" err="1">
                <a:solidFill>
                  <a:srgbClr val="CC0000"/>
                </a:solidFill>
              </a:rPr>
              <a:t>AR</a:t>
            </a:r>
            <a:r>
              <a:rPr lang="en-US" altLang="zh-CN" sz="2400" dirty="0" err="1">
                <a:solidFill>
                  <a:srgbClr val="CC0000"/>
                </a:solidFill>
                <a:latin typeface="宋体" pitchFamily="2" charset="-122"/>
                <a:ea typeface="宋体" pitchFamily="2" charset="-122"/>
              </a:rPr>
              <a:t>←</a:t>
            </a:r>
            <a:r>
              <a:rPr lang="en-US" altLang="zh-CN" sz="2400" dirty="0" err="1">
                <a:solidFill>
                  <a:srgbClr val="CC0000"/>
                </a:solidFill>
              </a:rPr>
              <a:t>Save_Address</a:t>
            </a:r>
            <a:endParaRPr lang="en-US" altLang="zh-CN" sz="2400" dirty="0">
              <a:solidFill>
                <a:srgbClr val="CC0000"/>
              </a:solidFill>
            </a:endParaRPr>
          </a:p>
          <a:p>
            <a:pPr lvl="1">
              <a:spcBef>
                <a:spcPct val="10000"/>
              </a:spcBef>
              <a:buFont typeface="Wingdings" pitchFamily="2" charset="2"/>
              <a:buNone/>
            </a:pPr>
            <a:r>
              <a:rPr lang="zh-CN" altLang="en-US" sz="2400" dirty="0"/>
              <a:t>		     </a:t>
            </a:r>
            <a:r>
              <a:rPr lang="en-US" altLang="zh-CN" sz="2400" dirty="0">
                <a:solidFill>
                  <a:srgbClr val="0000FF"/>
                </a:solidFill>
              </a:rPr>
              <a:t>;</a:t>
            </a:r>
            <a:r>
              <a:rPr lang="zh-CN" altLang="en-US" sz="2400" dirty="0">
                <a:solidFill>
                  <a:srgbClr val="0000FF"/>
                </a:solidFill>
              </a:rPr>
              <a:t>中断断点信息保护区的存储单元地址传送到</a:t>
            </a:r>
            <a:r>
              <a:rPr lang="en-US" altLang="zh-CN" sz="2400" dirty="0">
                <a:solidFill>
                  <a:srgbClr val="0000FF"/>
                </a:solidFill>
              </a:rPr>
              <a:t>AR</a:t>
            </a:r>
          </a:p>
          <a:p>
            <a:pPr lvl="1">
              <a:spcBef>
                <a:spcPct val="10000"/>
              </a:spcBef>
              <a:buFont typeface="Wingdings" pitchFamily="2" charset="2"/>
              <a:buNone/>
            </a:pPr>
            <a:r>
              <a:rPr lang="en-US" altLang="zh-CN" sz="2400" dirty="0">
                <a:solidFill>
                  <a:srgbClr val="CC0000"/>
                </a:solidFill>
              </a:rPr>
              <a:t>T3:  </a:t>
            </a:r>
            <a:r>
              <a:rPr lang="en-US" altLang="zh-CN" sz="2400" dirty="0" err="1">
                <a:solidFill>
                  <a:srgbClr val="CC0000"/>
                </a:solidFill>
              </a:rPr>
              <a:t>PC</a:t>
            </a:r>
            <a:r>
              <a:rPr lang="en-US" altLang="zh-CN" sz="2400" dirty="0" err="1">
                <a:solidFill>
                  <a:srgbClr val="CC0000"/>
                </a:solidFill>
                <a:latin typeface="宋体" pitchFamily="2" charset="-122"/>
                <a:ea typeface="宋体" pitchFamily="2" charset="-122"/>
              </a:rPr>
              <a:t>←</a:t>
            </a:r>
            <a:r>
              <a:rPr lang="en-US" altLang="zh-CN" sz="2400" dirty="0" err="1">
                <a:solidFill>
                  <a:srgbClr val="CC0000"/>
                </a:solidFill>
              </a:rPr>
              <a:t>Routine_Address</a:t>
            </a:r>
            <a:r>
              <a:rPr lang="zh-CN" altLang="en-US" sz="2400" dirty="0"/>
              <a:t>	</a:t>
            </a:r>
            <a:r>
              <a:rPr lang="en-US" altLang="zh-CN" sz="2400" dirty="0">
                <a:solidFill>
                  <a:srgbClr val="0000FF"/>
                </a:solidFill>
              </a:rPr>
              <a:t>;</a:t>
            </a:r>
            <a:r>
              <a:rPr lang="zh-CN" altLang="en-US" sz="2400" dirty="0">
                <a:solidFill>
                  <a:srgbClr val="0000FF"/>
                </a:solidFill>
              </a:rPr>
              <a:t>中断服务程序首地址送入</a:t>
            </a:r>
            <a:r>
              <a:rPr lang="en-US" altLang="zh-CN" sz="2400" dirty="0">
                <a:solidFill>
                  <a:srgbClr val="0000FF"/>
                </a:solidFill>
              </a:rPr>
              <a:t>PC</a:t>
            </a:r>
          </a:p>
          <a:p>
            <a:pPr lvl="1">
              <a:spcBef>
                <a:spcPct val="10000"/>
              </a:spcBef>
              <a:buFont typeface="Wingdings" pitchFamily="2" charset="2"/>
              <a:buNone/>
            </a:pPr>
            <a:r>
              <a:rPr lang="en-US" altLang="zh-CN" sz="2400" dirty="0">
                <a:solidFill>
                  <a:schemeClr val="bg1"/>
                </a:solidFill>
              </a:rPr>
              <a:t>T3:</a:t>
            </a:r>
            <a:r>
              <a:rPr lang="en-US" altLang="zh-CN" sz="2400" dirty="0">
                <a:solidFill>
                  <a:srgbClr val="CC0000"/>
                </a:solidFill>
              </a:rPr>
              <a:t>  Memory[AR]</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DR</a:t>
            </a:r>
            <a:r>
              <a:rPr lang="zh-CN" altLang="en-US" sz="2400" dirty="0">
                <a:solidFill>
                  <a:srgbClr val="FF7D7D"/>
                </a:solidFill>
              </a:rPr>
              <a:t>，</a:t>
            </a:r>
            <a:r>
              <a:rPr lang="en-US" altLang="zh-CN" sz="2400" dirty="0" err="1">
                <a:solidFill>
                  <a:srgbClr val="FF7D7D"/>
                </a:solidFill>
              </a:rPr>
              <a:t>Mwrite</a:t>
            </a:r>
            <a:endParaRPr lang="en-US" altLang="zh-CN" sz="2400" dirty="0">
              <a:solidFill>
                <a:srgbClr val="FF7D7D"/>
              </a:solidFill>
            </a:endParaRPr>
          </a:p>
          <a:p>
            <a:pPr lvl="1">
              <a:spcBef>
                <a:spcPct val="10000"/>
              </a:spcBef>
              <a:buFont typeface="Wingdings" pitchFamily="2" charset="2"/>
              <a:buNone/>
            </a:pPr>
            <a:r>
              <a:rPr lang="zh-CN" altLang="en-US" sz="2400" dirty="0"/>
              <a:t>		    </a:t>
            </a:r>
            <a:r>
              <a:rPr lang="zh-CN" altLang="en-US" sz="2400" dirty="0">
                <a:solidFill>
                  <a:srgbClr val="0000FF"/>
                </a:solidFill>
              </a:rPr>
              <a:t> </a:t>
            </a:r>
            <a:r>
              <a:rPr lang="en-US" altLang="zh-CN" sz="2400" dirty="0">
                <a:solidFill>
                  <a:srgbClr val="0000FF"/>
                </a:solidFill>
              </a:rPr>
              <a:t>;</a:t>
            </a:r>
            <a:r>
              <a:rPr lang="zh-CN" altLang="en-US" sz="2400" dirty="0">
                <a:solidFill>
                  <a:srgbClr val="0000FF"/>
                </a:solidFill>
              </a:rPr>
              <a:t>将老</a:t>
            </a:r>
            <a:r>
              <a:rPr lang="en-US" altLang="zh-CN" sz="2400" dirty="0">
                <a:solidFill>
                  <a:srgbClr val="0000FF"/>
                </a:solidFill>
              </a:rPr>
              <a:t>PC</a:t>
            </a:r>
            <a:r>
              <a:rPr lang="zh-CN" altLang="en-US" sz="2400" dirty="0">
                <a:solidFill>
                  <a:srgbClr val="0000FF"/>
                </a:solidFill>
              </a:rPr>
              <a:t>的内容保存于内存（如堆栈）中</a:t>
            </a:r>
          </a:p>
        </p:txBody>
      </p:sp>
      <p:sp>
        <p:nvSpPr>
          <p:cNvPr id="1113092" name="Rectangle 4"/>
          <p:cNvSpPr>
            <a:spLocks noChangeArrowheads="1"/>
          </p:cNvSpPr>
          <p:nvPr/>
        </p:nvSpPr>
        <p:spPr bwMode="auto">
          <a:xfrm>
            <a:off x="684213" y="549275"/>
            <a:ext cx="8424862" cy="503238"/>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en-US" altLang="zh-CN" sz="2800" dirty="0">
                <a:solidFill>
                  <a:srgbClr val="CC0099"/>
                </a:solidFill>
                <a:latin typeface="Arial" charset="0"/>
                <a:ea typeface="楷体" panose="02010609060101010101" pitchFamily="49" charset="-122"/>
              </a:rPr>
              <a:t>3. </a:t>
            </a:r>
            <a:r>
              <a:rPr lang="zh-CN" altLang="en-US" sz="2800" dirty="0">
                <a:solidFill>
                  <a:srgbClr val="CC0099"/>
                </a:solidFill>
                <a:latin typeface="Arial" charset="0"/>
                <a:ea typeface="楷体" panose="02010609060101010101" pitchFamily="49" charset="-122"/>
              </a:rPr>
              <a:t>中断周期</a:t>
            </a:r>
          </a:p>
        </p:txBody>
      </p:sp>
      <p:sp>
        <p:nvSpPr>
          <p:cNvPr id="7" name="动作按钮: 前进或下一项 6">
            <a:hlinkClick r:id="rId2" action="ppaction://hlinksldjump" highlightClick="1"/>
            <a:extLst>
              <a:ext uri="{FF2B5EF4-FFF2-40B4-BE49-F238E27FC236}">
                <a16:creationId xmlns:a16="http://schemas.microsoft.com/office/drawing/2014/main" id="{062DE7BA-DA07-4C47-8AE0-AD03C8251EE0}"/>
              </a:ext>
            </a:extLst>
          </p:cNvPr>
          <p:cNvSpPr/>
          <p:nvPr/>
        </p:nvSpPr>
        <p:spPr bwMode="auto">
          <a:xfrm>
            <a:off x="7092280" y="6230471"/>
            <a:ext cx="1080120" cy="511642"/>
          </a:xfrm>
          <a:prstGeom prst="actionButtonForwardNex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6C0AC30A-1146-495F-AD8E-AE9D41544647}" type="slidenum">
              <a:rPr lang="zh-CN" altLang="en-US"/>
              <a:pPr/>
              <a:t>28</a:t>
            </a:fld>
            <a:endParaRPr lang="en-US" altLang="zh-CN"/>
          </a:p>
        </p:txBody>
      </p:sp>
      <p:sp>
        <p:nvSpPr>
          <p:cNvPr id="1114114" name="Rectangle 2"/>
          <p:cNvSpPr>
            <a:spLocks noGrp="1" noChangeArrowheads="1"/>
          </p:cNvSpPr>
          <p:nvPr>
            <p:ph type="title"/>
          </p:nvPr>
        </p:nvSpPr>
        <p:spPr/>
        <p:txBody>
          <a:bodyPr/>
          <a:lstStyle/>
          <a:p>
            <a:r>
              <a:rPr lang="en-US" altLang="zh-CN" dirty="0"/>
              <a:t>6.1.4  </a:t>
            </a:r>
            <a:r>
              <a:rPr lang="zh-CN" altLang="en-US" dirty="0"/>
              <a:t>微操作      </a:t>
            </a:r>
            <a:r>
              <a:rPr lang="zh-CN" altLang="en-US" dirty="0">
                <a:solidFill>
                  <a:srgbClr val="008000"/>
                </a:solidFill>
                <a:ea typeface="黑体" pitchFamily="2" charset="-122"/>
              </a:rPr>
              <a:t>二、微操作流程</a:t>
            </a:r>
            <a:endParaRPr lang="zh-CN" altLang="en-US" sz="3200" dirty="0">
              <a:solidFill>
                <a:srgbClr val="008000"/>
              </a:solidFill>
              <a:ea typeface="黑体" pitchFamily="2" charset="-122"/>
            </a:endParaRPr>
          </a:p>
        </p:txBody>
      </p:sp>
      <p:sp>
        <p:nvSpPr>
          <p:cNvPr id="1114115" name="Rectangle 3"/>
          <p:cNvSpPr>
            <a:spLocks noGrp="1" noChangeArrowheads="1"/>
          </p:cNvSpPr>
          <p:nvPr>
            <p:ph type="body" idx="1"/>
          </p:nvPr>
        </p:nvSpPr>
        <p:spPr>
          <a:xfrm>
            <a:off x="250825" y="1052513"/>
            <a:ext cx="8785225" cy="5689600"/>
          </a:xfrm>
        </p:spPr>
        <p:txBody>
          <a:bodyPr/>
          <a:lstStyle/>
          <a:p>
            <a:pPr marL="0" indent="0">
              <a:spcBef>
                <a:spcPct val="10000"/>
              </a:spcBef>
              <a:buFont typeface="Wingdings" pitchFamily="2" charset="2"/>
              <a:buNone/>
            </a:pPr>
            <a:r>
              <a:rPr lang="zh-CN" altLang="en-US" dirty="0"/>
              <a:t>（</a:t>
            </a:r>
            <a:r>
              <a:rPr lang="en-US" altLang="zh-CN" dirty="0"/>
              <a:t>1</a:t>
            </a:r>
            <a:r>
              <a:rPr lang="zh-CN" altLang="en-US" dirty="0"/>
              <a:t>）</a:t>
            </a:r>
            <a:r>
              <a:rPr lang="en-US" altLang="zh-CN" dirty="0"/>
              <a:t>MOV  R0</a:t>
            </a:r>
            <a:r>
              <a:rPr lang="zh-CN" altLang="en-US" dirty="0"/>
              <a:t>，</a:t>
            </a:r>
            <a:r>
              <a:rPr lang="en-US" altLang="zh-CN" dirty="0"/>
              <a:t>R1</a:t>
            </a:r>
          </a:p>
          <a:p>
            <a:pPr marL="0" indent="0">
              <a:spcBef>
                <a:spcPct val="10000"/>
              </a:spcBef>
              <a:buFont typeface="Wingdings" pitchFamily="2" charset="2"/>
              <a:buNone/>
            </a:pPr>
            <a:r>
              <a:rPr lang="zh-CN" altLang="en-US" sz="2400" dirty="0"/>
              <a:t>实现将寄存器</a:t>
            </a:r>
            <a:r>
              <a:rPr lang="en-US" altLang="zh-CN" sz="2400" dirty="0"/>
              <a:t>R1</a:t>
            </a:r>
            <a:r>
              <a:rPr lang="zh-CN" altLang="en-US" sz="2400" dirty="0"/>
              <a:t>的内容传送至寄存器</a:t>
            </a:r>
            <a:r>
              <a:rPr lang="en-US" altLang="zh-CN" sz="2400" dirty="0"/>
              <a:t>R0</a:t>
            </a:r>
            <a:r>
              <a:rPr lang="zh-CN" altLang="en-US" sz="2400" dirty="0"/>
              <a:t>中。</a:t>
            </a:r>
          </a:p>
          <a:p>
            <a:pPr marL="0" indent="0">
              <a:spcBef>
                <a:spcPct val="10000"/>
              </a:spcBef>
              <a:buFont typeface="Wingdings" pitchFamily="2" charset="2"/>
              <a:buNone/>
            </a:pPr>
            <a:r>
              <a:rPr lang="zh-CN" altLang="en-US" sz="2400" dirty="0"/>
              <a:t>执行周期的微操作序列为：</a:t>
            </a:r>
          </a:p>
          <a:p>
            <a:pPr marL="0" indent="0">
              <a:spcBef>
                <a:spcPct val="10000"/>
              </a:spcBef>
              <a:buFont typeface="Wingdings" pitchFamily="2" charset="2"/>
              <a:buNone/>
            </a:pPr>
            <a:r>
              <a:rPr lang="en-US" altLang="zh-CN" sz="2400" dirty="0"/>
              <a:t>   </a:t>
            </a:r>
            <a:r>
              <a:rPr lang="en-US" altLang="zh-CN" sz="2400" dirty="0">
                <a:solidFill>
                  <a:srgbClr val="CC0000"/>
                </a:solidFill>
              </a:rPr>
              <a:t>T1</a:t>
            </a:r>
            <a:r>
              <a:rPr lang="zh-CN" altLang="en-US" sz="2400" dirty="0">
                <a:solidFill>
                  <a:srgbClr val="CC0000"/>
                </a:solidFill>
              </a:rPr>
              <a:t>：</a:t>
            </a:r>
            <a:r>
              <a:rPr lang="en-US" altLang="zh-CN" sz="2400" dirty="0">
                <a:solidFill>
                  <a:srgbClr val="CC0000"/>
                </a:solidFill>
              </a:rPr>
              <a:t>R0</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R1</a:t>
            </a:r>
            <a:r>
              <a:rPr lang="en-US" altLang="zh-CN" sz="2400" dirty="0"/>
              <a:t>	</a:t>
            </a:r>
            <a:r>
              <a:rPr lang="en-US" altLang="zh-CN" sz="2400" dirty="0">
                <a:solidFill>
                  <a:srgbClr val="0000FF"/>
                </a:solidFill>
              </a:rPr>
              <a:t>;</a:t>
            </a:r>
            <a:r>
              <a:rPr lang="zh-CN" altLang="en-US" sz="2400" dirty="0">
                <a:solidFill>
                  <a:srgbClr val="0000FF"/>
                </a:solidFill>
              </a:rPr>
              <a:t>将</a:t>
            </a:r>
            <a:r>
              <a:rPr lang="en-US" altLang="zh-CN" sz="2400" dirty="0">
                <a:solidFill>
                  <a:srgbClr val="0000FF"/>
                </a:solidFill>
              </a:rPr>
              <a:t>R1</a:t>
            </a:r>
            <a:r>
              <a:rPr lang="zh-CN" altLang="en-US" sz="2400" dirty="0">
                <a:solidFill>
                  <a:srgbClr val="0000FF"/>
                </a:solidFill>
              </a:rPr>
              <a:t>中的数据传送到</a:t>
            </a:r>
            <a:r>
              <a:rPr lang="en-US" altLang="zh-CN" sz="2400" dirty="0">
                <a:solidFill>
                  <a:srgbClr val="0000FF"/>
                </a:solidFill>
              </a:rPr>
              <a:t>R0</a:t>
            </a:r>
          </a:p>
          <a:p>
            <a:pPr marL="0" indent="0">
              <a:spcBef>
                <a:spcPct val="50000"/>
              </a:spcBef>
              <a:buFont typeface="Wingdings" pitchFamily="2" charset="2"/>
              <a:buNone/>
            </a:pPr>
            <a:r>
              <a:rPr lang="zh-CN" altLang="en-US" dirty="0"/>
              <a:t>（</a:t>
            </a:r>
            <a:r>
              <a:rPr lang="en-US" altLang="zh-CN" dirty="0"/>
              <a:t>2</a:t>
            </a:r>
            <a:r>
              <a:rPr lang="zh-CN" altLang="en-US" dirty="0"/>
              <a:t>）</a:t>
            </a:r>
            <a:r>
              <a:rPr lang="en-US" altLang="zh-CN" dirty="0"/>
              <a:t>MOV  R0</a:t>
            </a:r>
            <a:r>
              <a:rPr lang="zh-CN" altLang="en-US" dirty="0"/>
              <a:t>，</a:t>
            </a:r>
            <a:r>
              <a:rPr lang="en-US" altLang="zh-CN" dirty="0"/>
              <a:t>X</a:t>
            </a:r>
          </a:p>
          <a:p>
            <a:pPr marL="0" indent="0">
              <a:spcBef>
                <a:spcPct val="10000"/>
              </a:spcBef>
              <a:buFont typeface="Wingdings" pitchFamily="2" charset="2"/>
              <a:buNone/>
            </a:pPr>
            <a:r>
              <a:rPr lang="zh-CN" altLang="en-US" sz="2400" dirty="0"/>
              <a:t>实现将存储单元</a:t>
            </a:r>
            <a:r>
              <a:rPr lang="en-US" altLang="zh-CN" sz="2400" dirty="0"/>
              <a:t>X</a:t>
            </a:r>
            <a:r>
              <a:rPr lang="zh-CN" altLang="en-US" sz="2400" dirty="0"/>
              <a:t>中的内容传送至寄存器</a:t>
            </a:r>
            <a:r>
              <a:rPr lang="en-US" altLang="zh-CN" sz="2400" dirty="0"/>
              <a:t>R0</a:t>
            </a:r>
            <a:r>
              <a:rPr lang="zh-CN" altLang="en-US" sz="2400" dirty="0"/>
              <a:t>中。</a:t>
            </a:r>
          </a:p>
          <a:p>
            <a:pPr marL="0" indent="0">
              <a:spcBef>
                <a:spcPct val="10000"/>
              </a:spcBef>
              <a:buFont typeface="Wingdings" pitchFamily="2" charset="2"/>
              <a:buNone/>
            </a:pPr>
            <a:r>
              <a:rPr lang="zh-CN" altLang="en-US" sz="2400" dirty="0"/>
              <a:t>执行周期的微操作序列为：</a:t>
            </a:r>
          </a:p>
          <a:p>
            <a:pPr marL="0" indent="0">
              <a:spcBef>
                <a:spcPct val="10000"/>
              </a:spcBef>
              <a:buFont typeface="Wingdings" pitchFamily="2" charset="2"/>
              <a:buNone/>
            </a:pPr>
            <a:r>
              <a:rPr lang="en-US" altLang="zh-CN" sz="2400" dirty="0"/>
              <a:t>   </a:t>
            </a:r>
            <a:r>
              <a:rPr lang="en-US" altLang="zh-CN" sz="2400" dirty="0">
                <a:solidFill>
                  <a:srgbClr val="CC0000"/>
                </a:solidFill>
              </a:rPr>
              <a:t>T1</a:t>
            </a:r>
            <a:r>
              <a:rPr lang="zh-CN" altLang="en-US" sz="2400" dirty="0">
                <a:solidFill>
                  <a:srgbClr val="CC0000"/>
                </a:solidFill>
              </a:rPr>
              <a:t>：</a:t>
            </a:r>
            <a:r>
              <a:rPr lang="en-US" altLang="zh-CN" sz="2400" dirty="0">
                <a:solidFill>
                  <a:srgbClr val="CC0000"/>
                </a:solidFill>
              </a:rPr>
              <a:t>AR</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IR</a:t>
            </a:r>
            <a:r>
              <a:rPr lang="en-US" altLang="zh-CN" sz="2400" dirty="0">
                <a:solidFill>
                  <a:srgbClr val="CC0000"/>
                </a:solidFill>
                <a:latin typeface="宋体" pitchFamily="2" charset="-122"/>
                <a:ea typeface="宋体" pitchFamily="2" charset="-122"/>
              </a:rPr>
              <a:t>(</a:t>
            </a:r>
            <a:r>
              <a:rPr lang="zh-CN" altLang="en-US" sz="2400" dirty="0">
                <a:solidFill>
                  <a:srgbClr val="CC0000"/>
                </a:solidFill>
              </a:rPr>
              <a:t>地址字段</a:t>
            </a:r>
            <a:r>
              <a:rPr lang="en-US" altLang="zh-CN" sz="2400" dirty="0">
                <a:solidFill>
                  <a:srgbClr val="CC0000"/>
                </a:solidFill>
                <a:latin typeface="宋体" pitchFamily="2" charset="-122"/>
                <a:ea typeface="宋体" pitchFamily="2" charset="-122"/>
              </a:rPr>
              <a:t>)</a:t>
            </a:r>
            <a:r>
              <a:rPr lang="en-US" altLang="zh-CN" sz="2400" dirty="0"/>
              <a:t>  </a:t>
            </a:r>
          </a:p>
          <a:p>
            <a:pPr marL="0" indent="0">
              <a:spcBef>
                <a:spcPct val="10000"/>
              </a:spcBef>
              <a:buFont typeface="Wingdings" pitchFamily="2" charset="2"/>
              <a:buNone/>
            </a:pPr>
            <a:r>
              <a:rPr lang="en-US" altLang="zh-CN" sz="2400" dirty="0"/>
              <a:t>	</a:t>
            </a:r>
            <a:r>
              <a:rPr lang="en-US" altLang="zh-CN" sz="2400" dirty="0">
                <a:solidFill>
                  <a:srgbClr val="0000FF"/>
                </a:solidFill>
              </a:rPr>
              <a:t>;</a:t>
            </a:r>
            <a:r>
              <a:rPr lang="zh-CN" altLang="en-US" sz="2400" dirty="0">
                <a:solidFill>
                  <a:srgbClr val="0000FF"/>
                </a:solidFill>
              </a:rPr>
              <a:t>将指令中的存储器地址</a:t>
            </a:r>
            <a:r>
              <a:rPr lang="en-US" altLang="zh-CN" sz="2400" dirty="0">
                <a:solidFill>
                  <a:srgbClr val="0000FF"/>
                </a:solidFill>
              </a:rPr>
              <a:t>X</a:t>
            </a:r>
            <a:r>
              <a:rPr lang="zh-CN" altLang="en-US" sz="2400" dirty="0">
                <a:solidFill>
                  <a:srgbClr val="0000FF"/>
                </a:solidFill>
              </a:rPr>
              <a:t>传送到</a:t>
            </a:r>
            <a:r>
              <a:rPr lang="en-US" altLang="zh-CN" sz="2400" dirty="0">
                <a:solidFill>
                  <a:srgbClr val="0000FF"/>
                </a:solidFill>
              </a:rPr>
              <a:t>AR</a:t>
            </a:r>
            <a:r>
              <a:rPr lang="zh-CN" altLang="en-US" sz="2400" dirty="0">
                <a:solidFill>
                  <a:srgbClr val="0000FF"/>
                </a:solidFill>
              </a:rPr>
              <a:t>，</a:t>
            </a:r>
            <a:r>
              <a:rPr lang="en-US" altLang="zh-CN" sz="2400" dirty="0">
                <a:solidFill>
                  <a:srgbClr val="0000FF"/>
                </a:solidFill>
              </a:rPr>
              <a:t>IR</a:t>
            </a:r>
            <a:r>
              <a:rPr lang="en-US" altLang="zh-CN" sz="2400" dirty="0">
                <a:solidFill>
                  <a:srgbClr val="0000FF"/>
                </a:solidFill>
                <a:latin typeface="宋体" pitchFamily="2" charset="-122"/>
                <a:ea typeface="宋体" pitchFamily="2" charset="-122"/>
              </a:rPr>
              <a:t>(</a:t>
            </a:r>
            <a:r>
              <a:rPr lang="zh-CN" altLang="en-US" sz="2400" dirty="0">
                <a:solidFill>
                  <a:srgbClr val="0000FF"/>
                </a:solidFill>
              </a:rPr>
              <a:t>地址字段</a:t>
            </a:r>
            <a:r>
              <a:rPr lang="en-US" altLang="zh-CN" sz="2400" dirty="0">
                <a:solidFill>
                  <a:srgbClr val="0000FF"/>
                </a:solidFill>
                <a:latin typeface="宋体" pitchFamily="2" charset="-122"/>
                <a:ea typeface="宋体" pitchFamily="2" charset="-122"/>
              </a:rPr>
              <a:t>)</a:t>
            </a:r>
            <a:r>
              <a:rPr lang="en-US" altLang="zh-CN" sz="2400" dirty="0">
                <a:solidFill>
                  <a:srgbClr val="0000FF"/>
                </a:solidFill>
              </a:rPr>
              <a:t>=X</a:t>
            </a:r>
          </a:p>
          <a:p>
            <a:pPr marL="0" indent="0">
              <a:spcBef>
                <a:spcPct val="10000"/>
              </a:spcBef>
              <a:buFont typeface="Wingdings" pitchFamily="2" charset="2"/>
              <a:buNone/>
            </a:pPr>
            <a:r>
              <a:rPr lang="en-US" altLang="zh-CN" sz="2400" dirty="0"/>
              <a:t>   </a:t>
            </a:r>
            <a:r>
              <a:rPr lang="en-US" altLang="zh-CN" sz="2400" dirty="0">
                <a:solidFill>
                  <a:srgbClr val="CC0000"/>
                </a:solidFill>
              </a:rPr>
              <a:t>T2</a:t>
            </a:r>
            <a:r>
              <a:rPr lang="zh-CN" altLang="en-US" sz="2400" dirty="0">
                <a:solidFill>
                  <a:srgbClr val="CC0000"/>
                </a:solidFill>
              </a:rPr>
              <a:t>：</a:t>
            </a:r>
            <a:r>
              <a:rPr lang="en-US" altLang="zh-CN" sz="2400" dirty="0" err="1">
                <a:solidFill>
                  <a:srgbClr val="CC0000"/>
                </a:solidFill>
              </a:rPr>
              <a:t>DR</a:t>
            </a:r>
            <a:r>
              <a:rPr lang="en-US" altLang="zh-CN" sz="2400" dirty="0" err="1">
                <a:solidFill>
                  <a:srgbClr val="CC0000"/>
                </a:solidFill>
                <a:latin typeface="宋体" pitchFamily="2" charset="-122"/>
                <a:ea typeface="宋体" pitchFamily="2" charset="-122"/>
              </a:rPr>
              <a:t>←</a:t>
            </a:r>
            <a:r>
              <a:rPr lang="en-US" altLang="zh-CN" sz="2400" dirty="0" err="1">
                <a:solidFill>
                  <a:srgbClr val="CC0000"/>
                </a:solidFill>
              </a:rPr>
              <a:t>Memory</a:t>
            </a:r>
            <a:r>
              <a:rPr lang="en-US" altLang="zh-CN" sz="2400" dirty="0">
                <a:solidFill>
                  <a:srgbClr val="CC0000"/>
                </a:solidFill>
              </a:rPr>
              <a:t>[AR]</a:t>
            </a:r>
            <a:r>
              <a:rPr lang="zh-CN" altLang="en-US" sz="2400" dirty="0">
                <a:solidFill>
                  <a:srgbClr val="FF7D7D"/>
                </a:solidFill>
              </a:rPr>
              <a:t>，</a:t>
            </a:r>
            <a:r>
              <a:rPr lang="en-US" altLang="zh-CN" sz="2400" dirty="0" err="1">
                <a:solidFill>
                  <a:srgbClr val="FF7D7D"/>
                </a:solidFill>
              </a:rPr>
              <a:t>Mread</a:t>
            </a:r>
            <a:endParaRPr lang="en-US" altLang="zh-CN" sz="2400" dirty="0">
              <a:solidFill>
                <a:srgbClr val="FF7D7D"/>
              </a:solidFill>
            </a:endParaRPr>
          </a:p>
          <a:p>
            <a:pPr marL="0" indent="0">
              <a:spcBef>
                <a:spcPct val="10000"/>
              </a:spcBef>
              <a:buFont typeface="Wingdings" pitchFamily="2" charset="2"/>
              <a:buNone/>
            </a:pPr>
            <a:r>
              <a:rPr lang="zh-CN" altLang="en-US" sz="2400" dirty="0"/>
              <a:t>	</a:t>
            </a:r>
            <a:r>
              <a:rPr lang="en-US" altLang="zh-CN" sz="2400" dirty="0">
                <a:solidFill>
                  <a:srgbClr val="0000FF"/>
                </a:solidFill>
              </a:rPr>
              <a:t>;</a:t>
            </a:r>
            <a:r>
              <a:rPr lang="zh-CN" altLang="en-US" sz="2400" dirty="0">
                <a:solidFill>
                  <a:srgbClr val="0000FF"/>
                </a:solidFill>
              </a:rPr>
              <a:t>从存储单元</a:t>
            </a:r>
            <a:r>
              <a:rPr lang="en-US" altLang="zh-CN" sz="2400" dirty="0">
                <a:solidFill>
                  <a:srgbClr val="0000FF"/>
                </a:solidFill>
              </a:rPr>
              <a:t>X</a:t>
            </a:r>
            <a:r>
              <a:rPr lang="zh-CN" altLang="en-US" sz="2400" dirty="0">
                <a:solidFill>
                  <a:srgbClr val="0000FF"/>
                </a:solidFill>
              </a:rPr>
              <a:t>中读出的数据传送到</a:t>
            </a:r>
            <a:r>
              <a:rPr lang="en-US" altLang="zh-CN" sz="2400" dirty="0">
                <a:solidFill>
                  <a:srgbClr val="0000FF"/>
                </a:solidFill>
              </a:rPr>
              <a:t>DR</a:t>
            </a:r>
          </a:p>
          <a:p>
            <a:pPr marL="0" indent="0">
              <a:spcBef>
                <a:spcPct val="10000"/>
              </a:spcBef>
              <a:buFont typeface="Wingdings" pitchFamily="2" charset="2"/>
              <a:buNone/>
            </a:pPr>
            <a:r>
              <a:rPr lang="en-US" altLang="zh-CN" sz="2400" dirty="0"/>
              <a:t>   </a:t>
            </a:r>
            <a:r>
              <a:rPr lang="en-US" altLang="zh-CN" sz="2400" dirty="0">
                <a:solidFill>
                  <a:srgbClr val="CC0000"/>
                </a:solidFill>
              </a:rPr>
              <a:t>T3</a:t>
            </a:r>
            <a:r>
              <a:rPr lang="zh-CN" altLang="en-US" sz="2400" dirty="0">
                <a:solidFill>
                  <a:srgbClr val="CC0000"/>
                </a:solidFill>
              </a:rPr>
              <a:t>：</a:t>
            </a:r>
            <a:r>
              <a:rPr lang="en-US" altLang="zh-CN" sz="2400" dirty="0">
                <a:solidFill>
                  <a:srgbClr val="CC0000"/>
                </a:solidFill>
              </a:rPr>
              <a:t>R0</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DR</a:t>
            </a:r>
            <a:r>
              <a:rPr lang="en-US" altLang="zh-CN" sz="2400" dirty="0"/>
              <a:t>		</a:t>
            </a:r>
            <a:r>
              <a:rPr lang="en-US" altLang="zh-CN" sz="2400" dirty="0">
                <a:solidFill>
                  <a:srgbClr val="0000FF"/>
                </a:solidFill>
              </a:rPr>
              <a:t>;DR</a:t>
            </a:r>
            <a:r>
              <a:rPr lang="zh-CN" altLang="en-US" sz="2400" dirty="0">
                <a:solidFill>
                  <a:srgbClr val="0000FF"/>
                </a:solidFill>
              </a:rPr>
              <a:t>的内容传送到</a:t>
            </a:r>
            <a:r>
              <a:rPr lang="en-US" altLang="zh-CN" sz="2400" dirty="0">
                <a:solidFill>
                  <a:srgbClr val="0000FF"/>
                </a:solidFill>
              </a:rPr>
              <a:t>R0</a:t>
            </a:r>
            <a:endParaRPr lang="zh-CN" altLang="en-US" sz="2400" dirty="0">
              <a:solidFill>
                <a:srgbClr val="0000FF"/>
              </a:solidFill>
            </a:endParaRPr>
          </a:p>
        </p:txBody>
      </p:sp>
      <p:sp>
        <p:nvSpPr>
          <p:cNvPr id="1114116" name="Rectangle 4"/>
          <p:cNvSpPr>
            <a:spLocks noChangeArrowheads="1"/>
          </p:cNvSpPr>
          <p:nvPr/>
        </p:nvSpPr>
        <p:spPr bwMode="auto">
          <a:xfrm>
            <a:off x="684213" y="549275"/>
            <a:ext cx="8424862" cy="503238"/>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en-US" altLang="zh-CN" sz="2800" dirty="0">
                <a:solidFill>
                  <a:srgbClr val="CC0099"/>
                </a:solidFill>
                <a:latin typeface="Arial" charset="0"/>
                <a:ea typeface="楷体" panose="02010609060101010101" pitchFamily="49" charset="-122"/>
              </a:rPr>
              <a:t>4. </a:t>
            </a:r>
            <a:r>
              <a:rPr lang="zh-CN" altLang="en-US" sz="2800" dirty="0">
                <a:solidFill>
                  <a:srgbClr val="CC0099"/>
                </a:solidFill>
                <a:latin typeface="Arial" charset="0"/>
                <a:ea typeface="楷体" panose="02010609060101010101" pitchFamily="49" charset="-122"/>
              </a:rPr>
              <a:t>执行周期</a:t>
            </a:r>
          </a:p>
        </p:txBody>
      </p:sp>
      <p:sp>
        <p:nvSpPr>
          <p:cNvPr id="8" name="动作按钮: 空白 7">
            <a:hlinkClick r:id="rId3" action="ppaction://hlinksldjump" highlightClick="1"/>
            <a:extLst>
              <a:ext uri="{FF2B5EF4-FFF2-40B4-BE49-F238E27FC236}">
                <a16:creationId xmlns:a16="http://schemas.microsoft.com/office/drawing/2014/main" id="{026D0D31-064B-4919-9FF6-AF4DA138DF57}"/>
              </a:ext>
            </a:extLst>
          </p:cNvPr>
          <p:cNvSpPr/>
          <p:nvPr/>
        </p:nvSpPr>
        <p:spPr bwMode="auto">
          <a:xfrm>
            <a:off x="4283968" y="991220"/>
            <a:ext cx="2663676" cy="431800"/>
          </a:xfrm>
          <a:prstGeom prst="actionButtonBlank">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微操作</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微命令序列</a:t>
            </a:r>
          </a:p>
        </p:txBody>
      </p:sp>
      <p:sp>
        <p:nvSpPr>
          <p:cNvPr id="10" name="AutoShape 5">
            <a:hlinkClick r:id="rId4" action="ppaction://hlinksldjump" highlightClick="1"/>
            <a:extLst>
              <a:ext uri="{FF2B5EF4-FFF2-40B4-BE49-F238E27FC236}">
                <a16:creationId xmlns:a16="http://schemas.microsoft.com/office/drawing/2014/main" id="{F9BEF60E-6A49-4A22-A91B-55BEE815F78F}"/>
              </a:ext>
            </a:extLst>
          </p:cNvPr>
          <p:cNvSpPr>
            <a:spLocks noChangeArrowheads="1"/>
          </p:cNvSpPr>
          <p:nvPr/>
        </p:nvSpPr>
        <p:spPr bwMode="auto">
          <a:xfrm>
            <a:off x="7260372" y="260648"/>
            <a:ext cx="1620957" cy="523220"/>
          </a:xfrm>
          <a:prstGeom prst="actionButtonBlank">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spAutoFit/>
          </a:bodyPr>
          <a:lstStyle/>
          <a:p>
            <a:r>
              <a:rPr lang="zh-CN" altLang="en-US" sz="2800" b="0" dirty="0">
                <a:solidFill>
                  <a:schemeClr val="bg2"/>
                </a:solidFill>
                <a:ea typeface="楷体" panose="02010609060101010101" pitchFamily="49" charset="-122"/>
              </a:rPr>
              <a:t>数据通路</a:t>
            </a:r>
            <a:endParaRPr lang="en-US" altLang="zh-CN" sz="2800" b="0" dirty="0">
              <a:solidFill>
                <a:schemeClr val="bg2"/>
              </a:solidFill>
              <a:ea typeface="楷体" panose="02010609060101010101" pitchFamily="49" charset="-122"/>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F8738E3E-D17D-4B32-AD19-6C119B1D824A}" type="slidenum">
              <a:rPr lang="zh-CN" altLang="en-US"/>
              <a:pPr/>
              <a:t>29</a:t>
            </a:fld>
            <a:endParaRPr lang="en-US" altLang="zh-CN"/>
          </a:p>
        </p:txBody>
      </p:sp>
      <p:sp>
        <p:nvSpPr>
          <p:cNvPr id="1115138" name="Rectangle 2"/>
          <p:cNvSpPr>
            <a:spLocks noGrp="1" noChangeArrowheads="1"/>
          </p:cNvSpPr>
          <p:nvPr>
            <p:ph type="title"/>
          </p:nvPr>
        </p:nvSpPr>
        <p:spPr/>
        <p:txBody>
          <a:bodyPr/>
          <a:lstStyle/>
          <a:p>
            <a:r>
              <a:rPr lang="en-US" altLang="zh-CN" dirty="0"/>
              <a:t>6.1.4  </a:t>
            </a:r>
            <a:r>
              <a:rPr lang="zh-CN" altLang="en-US" dirty="0"/>
              <a:t>微操作      </a:t>
            </a:r>
            <a:r>
              <a:rPr lang="zh-CN" altLang="en-US" dirty="0">
                <a:solidFill>
                  <a:srgbClr val="008000"/>
                </a:solidFill>
                <a:ea typeface="黑体" pitchFamily="2" charset="-122"/>
              </a:rPr>
              <a:t>二、微操作流程</a:t>
            </a:r>
            <a:endParaRPr lang="zh-CN" altLang="en-US" sz="3200" dirty="0">
              <a:solidFill>
                <a:srgbClr val="008000"/>
              </a:solidFill>
              <a:ea typeface="黑体" pitchFamily="2" charset="-122"/>
            </a:endParaRPr>
          </a:p>
        </p:txBody>
      </p:sp>
      <p:sp>
        <p:nvSpPr>
          <p:cNvPr id="1115139" name="Rectangle 3"/>
          <p:cNvSpPr>
            <a:spLocks noGrp="1" noChangeArrowheads="1"/>
          </p:cNvSpPr>
          <p:nvPr>
            <p:ph type="body" idx="1"/>
          </p:nvPr>
        </p:nvSpPr>
        <p:spPr>
          <a:xfrm>
            <a:off x="250825" y="1052513"/>
            <a:ext cx="8785225" cy="5689600"/>
          </a:xfrm>
        </p:spPr>
        <p:txBody>
          <a:bodyPr/>
          <a:lstStyle/>
          <a:p>
            <a:pPr marL="0" indent="0">
              <a:spcBef>
                <a:spcPct val="10000"/>
              </a:spcBef>
              <a:buFont typeface="Wingdings" pitchFamily="2" charset="2"/>
              <a:buNone/>
            </a:pPr>
            <a:r>
              <a:rPr lang="zh-CN" altLang="zh-CN" dirty="0"/>
              <a:t>（3）MOV （R1），R0</a:t>
            </a:r>
          </a:p>
          <a:p>
            <a:pPr marL="0" indent="0">
              <a:spcBef>
                <a:spcPct val="10000"/>
              </a:spcBef>
              <a:buFont typeface="Wingdings" pitchFamily="2" charset="2"/>
              <a:buNone/>
            </a:pPr>
            <a:r>
              <a:rPr lang="zh-CN" altLang="zh-CN" sz="2400" dirty="0"/>
              <a:t>将寄存器R0的内容传送至由寄存器R1间接寻址的存储单元中。执行周期的微操作序列：</a:t>
            </a:r>
          </a:p>
          <a:p>
            <a:pPr marL="0" indent="0">
              <a:spcBef>
                <a:spcPct val="10000"/>
              </a:spcBef>
              <a:buFont typeface="Wingdings" pitchFamily="2" charset="2"/>
              <a:buNone/>
            </a:pPr>
            <a:r>
              <a:rPr lang="zh-CN" altLang="en-US" sz="2400" dirty="0"/>
              <a:t>   </a:t>
            </a:r>
            <a:r>
              <a:rPr lang="zh-CN" altLang="zh-CN" sz="2400" dirty="0">
                <a:solidFill>
                  <a:srgbClr val="CC0000"/>
                </a:solidFill>
              </a:rPr>
              <a:t>T1</a:t>
            </a:r>
            <a:r>
              <a:rPr lang="zh-CN" altLang="en-US" sz="2400" dirty="0">
                <a:solidFill>
                  <a:srgbClr val="CC0000"/>
                </a:solidFill>
              </a:rPr>
              <a:t>:  </a:t>
            </a:r>
            <a:r>
              <a:rPr lang="zh-CN" altLang="zh-CN" sz="2400" dirty="0">
                <a:solidFill>
                  <a:srgbClr val="CC0000"/>
                </a:solidFill>
              </a:rPr>
              <a:t>AR</a:t>
            </a:r>
            <a:r>
              <a:rPr lang="zh-CN" altLang="zh-CN" sz="2400" dirty="0">
                <a:solidFill>
                  <a:srgbClr val="CC0000"/>
                </a:solidFill>
                <a:latin typeface="宋体" pitchFamily="2" charset="-122"/>
                <a:ea typeface="宋体" pitchFamily="2" charset="-122"/>
              </a:rPr>
              <a:t>←</a:t>
            </a:r>
            <a:r>
              <a:rPr lang="zh-CN" altLang="zh-CN" sz="2400" dirty="0">
                <a:solidFill>
                  <a:srgbClr val="CC0000"/>
                </a:solidFill>
              </a:rPr>
              <a:t>R1</a:t>
            </a:r>
            <a:r>
              <a:rPr lang="zh-CN" altLang="en-US" sz="2400" dirty="0"/>
              <a:t>	</a:t>
            </a:r>
            <a:r>
              <a:rPr lang="zh-CN" altLang="en-US" sz="2400" dirty="0">
                <a:solidFill>
                  <a:srgbClr val="0000FF"/>
                </a:solidFill>
              </a:rPr>
              <a:t>;</a:t>
            </a:r>
            <a:r>
              <a:rPr lang="zh-CN" altLang="zh-CN" sz="2400" dirty="0">
                <a:solidFill>
                  <a:srgbClr val="0000FF"/>
                </a:solidFill>
              </a:rPr>
              <a:t>将R1中的存储单元地址传送到AR</a:t>
            </a:r>
          </a:p>
          <a:p>
            <a:pPr marL="0" indent="0">
              <a:spcBef>
                <a:spcPct val="10000"/>
              </a:spcBef>
              <a:buFont typeface="Wingdings" pitchFamily="2" charset="2"/>
              <a:buNone/>
            </a:pPr>
            <a:r>
              <a:rPr lang="zh-CN" altLang="en-US" sz="2400" dirty="0"/>
              <a:t>   </a:t>
            </a:r>
            <a:r>
              <a:rPr lang="zh-CN" altLang="zh-CN" sz="2400" dirty="0">
                <a:solidFill>
                  <a:srgbClr val="CC0000"/>
                </a:solidFill>
              </a:rPr>
              <a:t>T2</a:t>
            </a:r>
            <a:r>
              <a:rPr lang="zh-CN" altLang="en-US" sz="2400" dirty="0">
                <a:solidFill>
                  <a:srgbClr val="CC0000"/>
                </a:solidFill>
              </a:rPr>
              <a:t>:  </a:t>
            </a:r>
            <a:r>
              <a:rPr lang="zh-CN" altLang="zh-CN" sz="2400" dirty="0">
                <a:solidFill>
                  <a:srgbClr val="CC0000"/>
                </a:solidFill>
              </a:rPr>
              <a:t>DR</a:t>
            </a:r>
            <a:r>
              <a:rPr lang="zh-CN" altLang="zh-CN" sz="2400" dirty="0">
                <a:solidFill>
                  <a:srgbClr val="CC0000"/>
                </a:solidFill>
                <a:latin typeface="宋体" pitchFamily="2" charset="-122"/>
                <a:ea typeface="宋体" pitchFamily="2" charset="-122"/>
              </a:rPr>
              <a:t>←</a:t>
            </a:r>
            <a:r>
              <a:rPr lang="zh-CN" altLang="zh-CN" sz="2400" dirty="0">
                <a:solidFill>
                  <a:srgbClr val="CC0000"/>
                </a:solidFill>
              </a:rPr>
              <a:t>R0</a:t>
            </a:r>
            <a:r>
              <a:rPr lang="zh-CN" altLang="en-US" sz="2400" dirty="0"/>
              <a:t>	</a:t>
            </a:r>
            <a:r>
              <a:rPr lang="zh-CN" altLang="en-US" sz="2400" dirty="0">
                <a:solidFill>
                  <a:srgbClr val="0000FF"/>
                </a:solidFill>
              </a:rPr>
              <a:t>;</a:t>
            </a:r>
            <a:r>
              <a:rPr lang="zh-CN" altLang="zh-CN" sz="2400" dirty="0">
                <a:solidFill>
                  <a:srgbClr val="0000FF"/>
                </a:solidFill>
              </a:rPr>
              <a:t>R0中的数据传送到DR</a:t>
            </a:r>
          </a:p>
          <a:p>
            <a:pPr marL="0" indent="0">
              <a:spcBef>
                <a:spcPct val="10000"/>
              </a:spcBef>
              <a:buFont typeface="Wingdings" pitchFamily="2" charset="2"/>
              <a:buNone/>
            </a:pPr>
            <a:r>
              <a:rPr lang="zh-CN" altLang="en-US" sz="2400" dirty="0"/>
              <a:t>   </a:t>
            </a:r>
            <a:r>
              <a:rPr lang="zh-CN" altLang="zh-CN" sz="2400" dirty="0">
                <a:solidFill>
                  <a:srgbClr val="CC0000"/>
                </a:solidFill>
              </a:rPr>
              <a:t>T3</a:t>
            </a:r>
            <a:r>
              <a:rPr lang="zh-CN" altLang="en-US" sz="2400" dirty="0">
                <a:solidFill>
                  <a:srgbClr val="CC0000"/>
                </a:solidFill>
              </a:rPr>
              <a:t>:  </a:t>
            </a:r>
            <a:r>
              <a:rPr lang="zh-CN" altLang="zh-CN" sz="2400" dirty="0">
                <a:solidFill>
                  <a:srgbClr val="CC0000"/>
                </a:solidFill>
              </a:rPr>
              <a:t>Memory[AR]</a:t>
            </a:r>
            <a:r>
              <a:rPr lang="zh-CN" altLang="zh-CN" sz="2400" dirty="0">
                <a:solidFill>
                  <a:srgbClr val="CC0000"/>
                </a:solidFill>
                <a:latin typeface="宋体" pitchFamily="2" charset="-122"/>
                <a:ea typeface="宋体" pitchFamily="2" charset="-122"/>
              </a:rPr>
              <a:t>←</a:t>
            </a:r>
            <a:r>
              <a:rPr lang="zh-CN" altLang="zh-CN" sz="2400" dirty="0">
                <a:solidFill>
                  <a:srgbClr val="CC0000"/>
                </a:solidFill>
              </a:rPr>
              <a:t>DR</a:t>
            </a:r>
            <a:r>
              <a:rPr lang="zh-CN" altLang="zh-CN" sz="2400" dirty="0">
                <a:solidFill>
                  <a:srgbClr val="FF8181"/>
                </a:solidFill>
              </a:rPr>
              <a:t>，Mwrite</a:t>
            </a:r>
            <a:endParaRPr lang="zh-CN" altLang="en-US" sz="2400" dirty="0">
              <a:solidFill>
                <a:srgbClr val="FF8181"/>
              </a:solidFill>
            </a:endParaRPr>
          </a:p>
          <a:p>
            <a:pPr marL="0" indent="0">
              <a:spcBef>
                <a:spcPct val="10000"/>
              </a:spcBef>
              <a:buFont typeface="Wingdings" pitchFamily="2" charset="2"/>
              <a:buNone/>
            </a:pPr>
            <a:r>
              <a:rPr lang="zh-CN" altLang="en-US" sz="2400" dirty="0"/>
              <a:t>	</a:t>
            </a:r>
            <a:r>
              <a:rPr lang="zh-CN" altLang="en-US" sz="2400" dirty="0">
                <a:solidFill>
                  <a:srgbClr val="0000FF"/>
                </a:solidFill>
              </a:rPr>
              <a:t>;</a:t>
            </a:r>
            <a:r>
              <a:rPr lang="zh-CN" altLang="zh-CN" sz="2400" dirty="0">
                <a:solidFill>
                  <a:srgbClr val="0000FF"/>
                </a:solidFill>
              </a:rPr>
              <a:t>将DR的内容写入指定的存储单元中</a:t>
            </a:r>
          </a:p>
        </p:txBody>
      </p:sp>
      <p:sp>
        <p:nvSpPr>
          <p:cNvPr id="1115140" name="Rectangle 4"/>
          <p:cNvSpPr>
            <a:spLocks noChangeArrowheads="1"/>
          </p:cNvSpPr>
          <p:nvPr/>
        </p:nvSpPr>
        <p:spPr bwMode="auto">
          <a:xfrm>
            <a:off x="684213" y="549275"/>
            <a:ext cx="8424862" cy="503238"/>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en-US" altLang="zh-CN" sz="2800" dirty="0">
                <a:solidFill>
                  <a:srgbClr val="CC0099"/>
                </a:solidFill>
                <a:latin typeface="Arial" charset="0"/>
                <a:ea typeface="楷体" panose="02010609060101010101" pitchFamily="49" charset="-122"/>
              </a:rPr>
              <a:t>4. </a:t>
            </a:r>
            <a:r>
              <a:rPr lang="zh-CN" altLang="en-US" sz="2800" dirty="0">
                <a:solidFill>
                  <a:srgbClr val="CC0099"/>
                </a:solidFill>
                <a:latin typeface="Arial" charset="0"/>
                <a:ea typeface="楷体" panose="02010609060101010101" pitchFamily="49" charset="-122"/>
              </a:rPr>
              <a:t>执行周期</a:t>
            </a:r>
          </a:p>
        </p:txBody>
      </p:sp>
      <p:sp>
        <p:nvSpPr>
          <p:cNvPr id="8" name="动作按钮: 空白 7">
            <a:hlinkClick r:id="rId2" action="ppaction://hlinksldjump" highlightClick="1"/>
            <a:extLst>
              <a:ext uri="{FF2B5EF4-FFF2-40B4-BE49-F238E27FC236}">
                <a16:creationId xmlns:a16="http://schemas.microsoft.com/office/drawing/2014/main" id="{C75E2949-9C39-416D-9262-FE0B2A21E059}"/>
              </a:ext>
            </a:extLst>
          </p:cNvPr>
          <p:cNvSpPr/>
          <p:nvPr/>
        </p:nvSpPr>
        <p:spPr bwMode="auto">
          <a:xfrm>
            <a:off x="4752181" y="1033851"/>
            <a:ext cx="2663676" cy="431800"/>
          </a:xfrm>
          <a:prstGeom prst="actionButtonBlank">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微操作</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微命令序列</a:t>
            </a:r>
          </a:p>
        </p:txBody>
      </p:sp>
      <p:sp>
        <p:nvSpPr>
          <p:cNvPr id="9" name="AutoShape 5">
            <a:hlinkClick r:id="rId3" action="ppaction://hlinksldjump" highlightClick="1"/>
            <a:extLst>
              <a:ext uri="{FF2B5EF4-FFF2-40B4-BE49-F238E27FC236}">
                <a16:creationId xmlns:a16="http://schemas.microsoft.com/office/drawing/2014/main" id="{16AE3F29-D006-439C-8F03-27CB6392D36E}"/>
              </a:ext>
            </a:extLst>
          </p:cNvPr>
          <p:cNvSpPr>
            <a:spLocks noChangeArrowheads="1"/>
          </p:cNvSpPr>
          <p:nvPr/>
        </p:nvSpPr>
        <p:spPr bwMode="auto">
          <a:xfrm>
            <a:off x="7260372" y="260648"/>
            <a:ext cx="1620957" cy="523220"/>
          </a:xfrm>
          <a:prstGeom prst="actionButtonBlank">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spAutoFit/>
          </a:bodyPr>
          <a:lstStyle/>
          <a:p>
            <a:r>
              <a:rPr lang="zh-CN" altLang="en-US" sz="2800" b="0" dirty="0">
                <a:solidFill>
                  <a:schemeClr val="bg2"/>
                </a:solidFill>
                <a:ea typeface="楷体" panose="02010609060101010101" pitchFamily="49" charset="-122"/>
              </a:rPr>
              <a:t>数据通路</a:t>
            </a:r>
            <a:endParaRPr lang="en-US" altLang="zh-CN" sz="2800" b="0" dirty="0">
              <a:solidFill>
                <a:schemeClr val="bg2"/>
              </a:solidFill>
              <a:ea typeface="楷体" panose="02010609060101010101" pitchFamily="49" charset="-122"/>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82" name="Rectangle 2"/>
          <p:cNvSpPr>
            <a:spLocks noGrp="1" noChangeArrowheads="1"/>
          </p:cNvSpPr>
          <p:nvPr>
            <p:ph type="subTitle" idx="1"/>
          </p:nvPr>
        </p:nvSpPr>
        <p:spPr>
          <a:xfrm>
            <a:off x="395288" y="1700213"/>
            <a:ext cx="8604250" cy="2592387"/>
          </a:xfrm>
          <a:noFill/>
          <a:ln/>
        </p:spPr>
        <p:txBody>
          <a:bodyPr anchor="ctr"/>
          <a:lstStyle/>
          <a:p>
            <a:pPr>
              <a:spcBef>
                <a:spcPct val="10000"/>
              </a:spcBef>
              <a:buClrTx/>
              <a:buFont typeface="Arial" charset="0"/>
              <a:buNone/>
            </a:pPr>
            <a:r>
              <a:rPr lang="zh-CN" altLang="en-US" b="0" dirty="0">
                <a:solidFill>
                  <a:srgbClr val="FFFFFF"/>
                </a:solidFill>
                <a:latin typeface="黑体" panose="02010609060101010101" pitchFamily="49" charset="-122"/>
                <a:ea typeface="黑体" panose="02010609060101010101" pitchFamily="49" charset="-122"/>
              </a:rPr>
              <a:t>计算机</a:t>
            </a:r>
            <a:r>
              <a:rPr lang="zh-CN" altLang="en-US" b="0" dirty="0">
                <a:solidFill>
                  <a:srgbClr val="FFCC00"/>
                </a:solidFill>
                <a:latin typeface="黑体" panose="02010609060101010101" pitchFamily="49" charset="-122"/>
                <a:ea typeface="黑体" panose="02010609060101010101" pitchFamily="49" charset="-122"/>
              </a:rPr>
              <a:t>组成</a:t>
            </a:r>
            <a:r>
              <a:rPr lang="zh-CN" altLang="en-US" b="0" dirty="0">
                <a:solidFill>
                  <a:srgbClr val="FFFFFF"/>
                </a:solidFill>
                <a:latin typeface="黑体" panose="02010609060101010101" pitchFamily="49" charset="-122"/>
                <a:ea typeface="黑体" panose="02010609060101010101" pitchFamily="49" charset="-122"/>
              </a:rPr>
              <a:t>与</a:t>
            </a:r>
            <a:r>
              <a:rPr lang="zh-CN" altLang="en-US" b="0" dirty="0">
                <a:solidFill>
                  <a:srgbClr val="FFCC00"/>
                </a:solidFill>
                <a:latin typeface="黑体" panose="02010609060101010101" pitchFamily="49" charset="-122"/>
                <a:ea typeface="黑体" panose="02010609060101010101" pitchFamily="49" charset="-122"/>
              </a:rPr>
              <a:t>系统结构</a:t>
            </a:r>
            <a:endParaRPr lang="zh-CN" altLang="en-US" b="0" dirty="0">
              <a:solidFill>
                <a:srgbClr val="FFFFFF"/>
              </a:solidFill>
              <a:latin typeface="黑体" panose="02010609060101010101" pitchFamily="49" charset="-122"/>
              <a:ea typeface="黑体" panose="02010609060101010101" pitchFamily="49" charset="-122"/>
            </a:endParaRPr>
          </a:p>
          <a:p>
            <a:pPr>
              <a:spcBef>
                <a:spcPct val="10000"/>
              </a:spcBef>
              <a:buClrTx/>
              <a:buFont typeface="Arial" charset="0"/>
              <a:buNone/>
            </a:pPr>
            <a:r>
              <a:rPr lang="zh-CN" altLang="en-US" sz="3900" b="0" dirty="0">
                <a:solidFill>
                  <a:srgbClr val="FFFFFF"/>
                </a:solidFill>
                <a:latin typeface="Arial" charset="0"/>
                <a:ea typeface="黑体" pitchFamily="2" charset="-122"/>
              </a:rPr>
              <a:t>第</a:t>
            </a:r>
            <a:r>
              <a:rPr lang="en-US" altLang="zh-CN" sz="7200" b="0" dirty="0">
                <a:solidFill>
                  <a:srgbClr val="FFFFFF"/>
                </a:solidFill>
                <a:latin typeface="Arial" charset="0"/>
                <a:ea typeface="黑体" pitchFamily="2" charset="-122"/>
              </a:rPr>
              <a:t>6</a:t>
            </a:r>
            <a:r>
              <a:rPr lang="zh-CN" altLang="en-US" sz="3900" b="0" dirty="0">
                <a:solidFill>
                  <a:srgbClr val="FFFFFF"/>
                </a:solidFill>
                <a:latin typeface="Arial" charset="0"/>
                <a:ea typeface="黑体" pitchFamily="2" charset="-122"/>
              </a:rPr>
              <a:t>章  中央处理器</a:t>
            </a:r>
            <a:r>
              <a:rPr lang="en-US" altLang="zh-CN" sz="3900" b="0" dirty="0">
                <a:solidFill>
                  <a:srgbClr val="FFFFFF"/>
                </a:solidFill>
                <a:latin typeface="宋体" pitchFamily="2" charset="-122"/>
                <a:ea typeface="宋体" pitchFamily="2" charset="-122"/>
              </a:rPr>
              <a:t>(</a:t>
            </a:r>
            <a:r>
              <a:rPr lang="en-US" altLang="zh-CN" sz="3900" b="0" dirty="0">
                <a:solidFill>
                  <a:srgbClr val="FFFFFF"/>
                </a:solidFill>
                <a:latin typeface="Arial" charset="0"/>
                <a:ea typeface="黑体" pitchFamily="2" charset="-122"/>
              </a:rPr>
              <a:t>CPU</a:t>
            </a:r>
            <a:r>
              <a:rPr lang="en-US" altLang="zh-CN" sz="3900" b="0" dirty="0">
                <a:solidFill>
                  <a:srgbClr val="FFFFFF"/>
                </a:solidFill>
                <a:latin typeface="宋体" pitchFamily="2" charset="-122"/>
                <a:ea typeface="宋体" pitchFamily="2" charset="-122"/>
              </a:rPr>
              <a:t>)</a:t>
            </a:r>
            <a:endParaRPr lang="zh-CN" altLang="en-US" sz="3900" b="0" dirty="0">
              <a:solidFill>
                <a:srgbClr val="FFFFFF"/>
              </a:solidFill>
              <a:latin typeface="宋体" pitchFamily="2" charset="-122"/>
              <a:ea typeface="宋体" pitchFamily="2" charset="-122"/>
            </a:endParaRPr>
          </a:p>
        </p:txBody>
      </p:sp>
      <p:sp>
        <p:nvSpPr>
          <p:cNvPr id="1095683" name="Rectangle 3"/>
          <p:cNvSpPr>
            <a:spLocks noChangeArrowheads="1"/>
          </p:cNvSpPr>
          <p:nvPr/>
        </p:nvSpPr>
        <p:spPr bwMode="auto">
          <a:xfrm>
            <a:off x="1115616" y="4437112"/>
            <a:ext cx="7848997" cy="720725"/>
          </a:xfrm>
          <a:prstGeom prst="rect">
            <a:avLst/>
          </a:prstGeom>
          <a:noFill/>
          <a:ln w="9525">
            <a:noFill/>
            <a:miter lim="800000"/>
            <a:headEnd/>
            <a:tailEnd/>
          </a:ln>
          <a:effectLst/>
        </p:spPr>
        <p:txBody>
          <a:bodyPr/>
          <a:lstStyle/>
          <a:p>
            <a:pPr algn="r">
              <a:spcBef>
                <a:spcPct val="20000"/>
              </a:spcBef>
              <a:buClr>
                <a:schemeClr val="bg2"/>
              </a:buClr>
              <a:buSzPct val="75000"/>
              <a:buFont typeface="Wingdings" pitchFamily="2" charset="2"/>
              <a:buNone/>
            </a:pPr>
            <a:r>
              <a:rPr lang="en-US" altLang="zh-CN" sz="4000" b="0" dirty="0">
                <a:ea typeface="楷体" panose="02010609060101010101" pitchFamily="49" charset="-122"/>
              </a:rPr>
              <a:t>6.1  CPU</a:t>
            </a:r>
            <a:r>
              <a:rPr lang="zh-CN" altLang="en-US" sz="4000" b="0" dirty="0">
                <a:ea typeface="楷体" panose="02010609060101010101" pitchFamily="49" charset="-122"/>
              </a:rPr>
              <a:t>的功能、结构、微操作</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095682">
                                            <p:txEl>
                                              <p:pRg st="0" end="0"/>
                                            </p:txEl>
                                          </p:spTgt>
                                        </p:tgtEl>
                                        <p:attrNameLst>
                                          <p:attrName>style.visibility</p:attrName>
                                        </p:attrNameLst>
                                      </p:cBhvr>
                                      <p:to>
                                        <p:strVal val="visible"/>
                                      </p:to>
                                    </p:set>
                                    <p:anim calcmode="lin" valueType="num">
                                      <p:cBhvr>
                                        <p:cTn id="7" dur="500" fill="hold"/>
                                        <p:tgtEl>
                                          <p:spTgt spid="1095682">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095682">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095682">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095682">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095682">
                                            <p:txEl>
                                              <p:pRg st="1" end="1"/>
                                            </p:txEl>
                                          </p:spTgt>
                                        </p:tgtEl>
                                        <p:attrNameLst>
                                          <p:attrName>style.visibility</p:attrName>
                                        </p:attrNameLst>
                                      </p:cBhvr>
                                      <p:to>
                                        <p:strVal val="visible"/>
                                      </p:to>
                                    </p:set>
                                    <p:anim calcmode="lin" valueType="num">
                                      <p:cBhvr additive="base">
                                        <p:cTn id="14" dur="500" fill="hold"/>
                                        <p:tgtEl>
                                          <p:spTgt spid="1095682">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095682">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4" fill="hold" nodeType="afterEffect">
                                  <p:stCondLst>
                                    <p:cond delay="0"/>
                                  </p:stCondLst>
                                  <p:childTnLst>
                                    <p:set>
                                      <p:cBhvr>
                                        <p:cTn id="18" dur="1" fill="hold">
                                          <p:stCondLst>
                                            <p:cond delay="0"/>
                                          </p:stCondLst>
                                        </p:cTn>
                                        <p:tgtEl>
                                          <p:spTgt spid="1095683">
                                            <p:txEl>
                                              <p:pRg st="0" end="0"/>
                                            </p:txEl>
                                          </p:spTgt>
                                        </p:tgtEl>
                                        <p:attrNameLst>
                                          <p:attrName>style.visibility</p:attrName>
                                        </p:attrNameLst>
                                      </p:cBhvr>
                                      <p:to>
                                        <p:strVal val="visible"/>
                                      </p:to>
                                    </p:set>
                                    <p:anim calcmode="lin" valueType="num">
                                      <p:cBhvr additive="base">
                                        <p:cTn id="19" dur="500" fill="hold"/>
                                        <p:tgtEl>
                                          <p:spTgt spid="109568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9568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2C476ADE-B17B-43F0-B462-EA7A1544E861}" type="slidenum">
              <a:rPr lang="zh-CN" altLang="en-US"/>
              <a:pPr/>
              <a:t>30</a:t>
            </a:fld>
            <a:endParaRPr lang="en-US" altLang="zh-CN"/>
          </a:p>
        </p:txBody>
      </p:sp>
      <p:sp>
        <p:nvSpPr>
          <p:cNvPr id="1116162" name="Rectangle 2"/>
          <p:cNvSpPr>
            <a:spLocks noGrp="1" noChangeArrowheads="1"/>
          </p:cNvSpPr>
          <p:nvPr>
            <p:ph type="title"/>
          </p:nvPr>
        </p:nvSpPr>
        <p:spPr/>
        <p:txBody>
          <a:bodyPr/>
          <a:lstStyle/>
          <a:p>
            <a:r>
              <a:rPr lang="en-US" altLang="zh-CN" dirty="0"/>
              <a:t>6.1.4  </a:t>
            </a:r>
            <a:r>
              <a:rPr lang="zh-CN" altLang="en-US" dirty="0"/>
              <a:t>微操作      </a:t>
            </a:r>
            <a:r>
              <a:rPr lang="zh-CN" altLang="en-US" dirty="0">
                <a:solidFill>
                  <a:srgbClr val="008000"/>
                </a:solidFill>
                <a:ea typeface="黑体" pitchFamily="2" charset="-122"/>
              </a:rPr>
              <a:t>二、微操作流程</a:t>
            </a:r>
            <a:endParaRPr lang="zh-CN" altLang="en-US" sz="3200" dirty="0">
              <a:solidFill>
                <a:srgbClr val="008000"/>
              </a:solidFill>
              <a:ea typeface="黑体" pitchFamily="2" charset="-122"/>
            </a:endParaRPr>
          </a:p>
        </p:txBody>
      </p:sp>
      <p:sp>
        <p:nvSpPr>
          <p:cNvPr id="1116163" name="Rectangle 3"/>
          <p:cNvSpPr>
            <a:spLocks noGrp="1" noChangeArrowheads="1"/>
          </p:cNvSpPr>
          <p:nvPr>
            <p:ph type="body" idx="1"/>
          </p:nvPr>
        </p:nvSpPr>
        <p:spPr>
          <a:xfrm>
            <a:off x="250825" y="1052513"/>
            <a:ext cx="8785225" cy="5689600"/>
          </a:xfrm>
        </p:spPr>
        <p:txBody>
          <a:bodyPr/>
          <a:lstStyle/>
          <a:p>
            <a:pPr marL="0" indent="0">
              <a:spcBef>
                <a:spcPct val="10000"/>
              </a:spcBef>
              <a:buFont typeface="Wingdings" pitchFamily="2" charset="2"/>
              <a:buNone/>
            </a:pPr>
            <a:r>
              <a:rPr lang="zh-CN" altLang="zh-CN" dirty="0"/>
              <a:t>（4）ADD  R1，R0</a:t>
            </a:r>
          </a:p>
          <a:p>
            <a:pPr marL="0" indent="0">
              <a:spcBef>
                <a:spcPct val="10000"/>
              </a:spcBef>
              <a:buFont typeface="Wingdings" pitchFamily="2" charset="2"/>
              <a:buNone/>
            </a:pPr>
            <a:r>
              <a:rPr lang="zh-CN" altLang="zh-CN" sz="2400" dirty="0"/>
              <a:t>将寄存器R0的内容与寄存器R1的内容相加并将结果存入R1。</a:t>
            </a:r>
            <a:endParaRPr lang="zh-CN" altLang="en-US" sz="2400" dirty="0"/>
          </a:p>
          <a:p>
            <a:pPr marL="0" indent="0">
              <a:spcBef>
                <a:spcPct val="10000"/>
              </a:spcBef>
              <a:buFont typeface="Wingdings" pitchFamily="2" charset="2"/>
              <a:buNone/>
            </a:pPr>
            <a:r>
              <a:rPr lang="zh-CN" altLang="zh-CN" sz="2400" dirty="0"/>
              <a:t>执行周期的微操作序列：</a:t>
            </a:r>
          </a:p>
          <a:p>
            <a:pPr marL="0" indent="0">
              <a:spcBef>
                <a:spcPct val="10000"/>
              </a:spcBef>
              <a:buFont typeface="Wingdings" pitchFamily="2" charset="2"/>
              <a:buNone/>
            </a:pPr>
            <a:r>
              <a:rPr lang="zh-CN" altLang="en-US" sz="2400" dirty="0"/>
              <a:t>   </a:t>
            </a:r>
            <a:r>
              <a:rPr lang="zh-CN" altLang="zh-CN" sz="2400" dirty="0">
                <a:solidFill>
                  <a:srgbClr val="CC0000"/>
                </a:solidFill>
              </a:rPr>
              <a:t>T1</a:t>
            </a:r>
            <a:r>
              <a:rPr lang="zh-CN" altLang="en-US" sz="2400" dirty="0">
                <a:solidFill>
                  <a:srgbClr val="CC0000"/>
                </a:solidFill>
              </a:rPr>
              <a:t>:  </a:t>
            </a:r>
            <a:r>
              <a:rPr lang="zh-CN" altLang="zh-CN" sz="2400" dirty="0">
                <a:solidFill>
                  <a:srgbClr val="CC0000"/>
                </a:solidFill>
              </a:rPr>
              <a:t>Y</a:t>
            </a:r>
            <a:r>
              <a:rPr lang="zh-CN" altLang="zh-CN" sz="2400" dirty="0">
                <a:solidFill>
                  <a:srgbClr val="CC0000"/>
                </a:solidFill>
                <a:latin typeface="宋体" pitchFamily="2" charset="-122"/>
                <a:ea typeface="宋体" pitchFamily="2" charset="-122"/>
              </a:rPr>
              <a:t>←</a:t>
            </a:r>
            <a:r>
              <a:rPr lang="zh-CN" altLang="zh-CN" sz="2400" dirty="0">
                <a:solidFill>
                  <a:srgbClr val="CC0000"/>
                </a:solidFill>
              </a:rPr>
              <a:t>R0</a:t>
            </a:r>
            <a:r>
              <a:rPr lang="zh-CN" altLang="en-US" sz="2400" dirty="0"/>
              <a:t>		</a:t>
            </a:r>
            <a:r>
              <a:rPr lang="en-US" altLang="zh-CN" sz="2400" dirty="0">
                <a:solidFill>
                  <a:srgbClr val="0000FF"/>
                </a:solidFill>
              </a:rPr>
              <a:t>;</a:t>
            </a:r>
            <a:r>
              <a:rPr lang="zh-CN" altLang="zh-CN" sz="2400" dirty="0">
                <a:solidFill>
                  <a:srgbClr val="0000FF"/>
                </a:solidFill>
              </a:rPr>
              <a:t>将R0中的数据传送到暂存器Y中</a:t>
            </a:r>
          </a:p>
          <a:p>
            <a:pPr marL="0" indent="0">
              <a:spcBef>
                <a:spcPct val="10000"/>
              </a:spcBef>
              <a:buFont typeface="Wingdings" pitchFamily="2" charset="2"/>
              <a:buNone/>
            </a:pPr>
            <a:r>
              <a:rPr lang="zh-CN" altLang="en-US" sz="2400" dirty="0"/>
              <a:t>   </a:t>
            </a:r>
            <a:r>
              <a:rPr lang="zh-CN" altLang="zh-CN" sz="2400" dirty="0">
                <a:solidFill>
                  <a:srgbClr val="CC0000"/>
                </a:solidFill>
              </a:rPr>
              <a:t>T2</a:t>
            </a:r>
            <a:r>
              <a:rPr lang="zh-CN" altLang="en-US" sz="2400" dirty="0">
                <a:solidFill>
                  <a:srgbClr val="CC0000"/>
                </a:solidFill>
              </a:rPr>
              <a:t>:  </a:t>
            </a:r>
            <a:r>
              <a:rPr lang="zh-CN" altLang="zh-CN" sz="2400" dirty="0">
                <a:solidFill>
                  <a:srgbClr val="CC0000"/>
                </a:solidFill>
              </a:rPr>
              <a:t>Z</a:t>
            </a:r>
            <a:r>
              <a:rPr lang="zh-CN" altLang="zh-CN" sz="2400" dirty="0">
                <a:solidFill>
                  <a:srgbClr val="CC0000"/>
                </a:solidFill>
                <a:latin typeface="宋体" pitchFamily="2" charset="-122"/>
                <a:ea typeface="宋体" pitchFamily="2" charset="-122"/>
              </a:rPr>
              <a:t>←</a:t>
            </a:r>
            <a:r>
              <a:rPr lang="zh-CN" altLang="zh-CN" sz="2400" dirty="0">
                <a:solidFill>
                  <a:srgbClr val="CC0000"/>
                </a:solidFill>
              </a:rPr>
              <a:t>R1+Y</a:t>
            </a:r>
            <a:endParaRPr lang="zh-CN" altLang="en-US" sz="2400" dirty="0">
              <a:solidFill>
                <a:srgbClr val="CC0000"/>
              </a:solidFill>
            </a:endParaRPr>
          </a:p>
          <a:p>
            <a:pPr marL="0" indent="0">
              <a:spcBef>
                <a:spcPct val="10000"/>
              </a:spcBef>
              <a:buFont typeface="Wingdings" pitchFamily="2" charset="2"/>
              <a:buNone/>
            </a:pPr>
            <a:r>
              <a:rPr lang="en-US" altLang="zh-CN" sz="2400" dirty="0"/>
              <a:t>          </a:t>
            </a:r>
            <a:r>
              <a:rPr lang="en-US" altLang="zh-CN" sz="2400" dirty="0">
                <a:solidFill>
                  <a:srgbClr val="0000FF"/>
                </a:solidFill>
              </a:rPr>
              <a:t>;</a:t>
            </a:r>
            <a:r>
              <a:rPr lang="zh-CN" altLang="zh-CN" sz="2400" dirty="0">
                <a:solidFill>
                  <a:srgbClr val="0000FF"/>
                </a:solidFill>
              </a:rPr>
              <a:t>R1中数据与Y中数据加载至ALU做加法，结果暂存于Z中</a:t>
            </a:r>
          </a:p>
          <a:p>
            <a:pPr marL="0" indent="0">
              <a:spcBef>
                <a:spcPct val="10000"/>
              </a:spcBef>
              <a:buFont typeface="Wingdings" pitchFamily="2" charset="2"/>
              <a:buNone/>
            </a:pPr>
            <a:r>
              <a:rPr lang="zh-CN" altLang="en-US" sz="2400" dirty="0"/>
              <a:t>   </a:t>
            </a:r>
            <a:r>
              <a:rPr lang="zh-CN" altLang="zh-CN" sz="2400" dirty="0">
                <a:solidFill>
                  <a:srgbClr val="CC0000"/>
                </a:solidFill>
              </a:rPr>
              <a:t>T3</a:t>
            </a:r>
            <a:r>
              <a:rPr lang="zh-CN" altLang="en-US" sz="2400" dirty="0">
                <a:solidFill>
                  <a:srgbClr val="CC0000"/>
                </a:solidFill>
              </a:rPr>
              <a:t>:  </a:t>
            </a:r>
            <a:r>
              <a:rPr lang="zh-CN" altLang="zh-CN" sz="2400" dirty="0">
                <a:solidFill>
                  <a:srgbClr val="CC0000"/>
                </a:solidFill>
              </a:rPr>
              <a:t>R1</a:t>
            </a:r>
            <a:r>
              <a:rPr lang="zh-CN" altLang="zh-CN" sz="2400" dirty="0">
                <a:solidFill>
                  <a:srgbClr val="CC0000"/>
                </a:solidFill>
                <a:latin typeface="宋体" pitchFamily="2" charset="-122"/>
                <a:ea typeface="宋体" pitchFamily="2" charset="-122"/>
              </a:rPr>
              <a:t>←</a:t>
            </a:r>
            <a:r>
              <a:rPr lang="zh-CN" altLang="zh-CN" sz="2400" dirty="0">
                <a:solidFill>
                  <a:srgbClr val="CC0000"/>
                </a:solidFill>
              </a:rPr>
              <a:t>Z</a:t>
            </a:r>
            <a:r>
              <a:rPr lang="zh-CN" altLang="en-US" sz="2400" dirty="0"/>
              <a:t>		</a:t>
            </a:r>
            <a:r>
              <a:rPr lang="en-US" altLang="zh-CN" sz="2400" dirty="0">
                <a:solidFill>
                  <a:srgbClr val="0000FF"/>
                </a:solidFill>
              </a:rPr>
              <a:t>;</a:t>
            </a:r>
            <a:r>
              <a:rPr lang="zh-CN" altLang="zh-CN" sz="2400" dirty="0">
                <a:solidFill>
                  <a:srgbClr val="0000FF"/>
                </a:solidFill>
              </a:rPr>
              <a:t>将暂存器Z的内容传送到R1中</a:t>
            </a:r>
          </a:p>
        </p:txBody>
      </p:sp>
      <p:sp>
        <p:nvSpPr>
          <p:cNvPr id="1116164" name="Rectangle 4"/>
          <p:cNvSpPr>
            <a:spLocks noChangeArrowheads="1"/>
          </p:cNvSpPr>
          <p:nvPr/>
        </p:nvSpPr>
        <p:spPr bwMode="auto">
          <a:xfrm>
            <a:off x="684213" y="549275"/>
            <a:ext cx="8424862" cy="503238"/>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en-US" altLang="zh-CN" sz="2800" dirty="0">
                <a:solidFill>
                  <a:srgbClr val="CC0099"/>
                </a:solidFill>
                <a:latin typeface="Arial" charset="0"/>
                <a:ea typeface="楷体" panose="02010609060101010101" pitchFamily="49" charset="-122"/>
              </a:rPr>
              <a:t>4. </a:t>
            </a:r>
            <a:r>
              <a:rPr lang="zh-CN" altLang="en-US" sz="2800" dirty="0">
                <a:solidFill>
                  <a:srgbClr val="CC0099"/>
                </a:solidFill>
                <a:latin typeface="Arial" charset="0"/>
                <a:ea typeface="楷体" panose="02010609060101010101" pitchFamily="49" charset="-122"/>
              </a:rPr>
              <a:t>执行周期</a:t>
            </a:r>
          </a:p>
        </p:txBody>
      </p:sp>
      <p:sp>
        <p:nvSpPr>
          <p:cNvPr id="8" name="动作按钮: 空白 7">
            <a:hlinkClick r:id="rId2" action="ppaction://hlinksldjump" highlightClick="1"/>
            <a:extLst>
              <a:ext uri="{FF2B5EF4-FFF2-40B4-BE49-F238E27FC236}">
                <a16:creationId xmlns:a16="http://schemas.microsoft.com/office/drawing/2014/main" id="{1D9909CA-28AD-4BFE-8045-A5E03FDECF6E}"/>
              </a:ext>
            </a:extLst>
          </p:cNvPr>
          <p:cNvSpPr/>
          <p:nvPr/>
        </p:nvSpPr>
        <p:spPr bwMode="auto">
          <a:xfrm>
            <a:off x="4752181" y="1033851"/>
            <a:ext cx="2663676" cy="431800"/>
          </a:xfrm>
          <a:prstGeom prst="actionButtonBlank">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微操作</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微命令序列</a:t>
            </a:r>
          </a:p>
        </p:txBody>
      </p:sp>
      <p:sp>
        <p:nvSpPr>
          <p:cNvPr id="9" name="AutoShape 5">
            <a:hlinkClick r:id="rId3" action="ppaction://hlinksldjump" highlightClick="1"/>
            <a:extLst>
              <a:ext uri="{FF2B5EF4-FFF2-40B4-BE49-F238E27FC236}">
                <a16:creationId xmlns:a16="http://schemas.microsoft.com/office/drawing/2014/main" id="{0BE69118-2FF7-4406-A64B-A731BB8A2B60}"/>
              </a:ext>
            </a:extLst>
          </p:cNvPr>
          <p:cNvSpPr>
            <a:spLocks noChangeArrowheads="1"/>
          </p:cNvSpPr>
          <p:nvPr/>
        </p:nvSpPr>
        <p:spPr bwMode="auto">
          <a:xfrm>
            <a:off x="7260372" y="260648"/>
            <a:ext cx="1620957" cy="523220"/>
          </a:xfrm>
          <a:prstGeom prst="actionButtonBlank">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spAutoFit/>
          </a:bodyPr>
          <a:lstStyle/>
          <a:p>
            <a:r>
              <a:rPr lang="zh-CN" altLang="en-US" sz="2800" b="0" dirty="0">
                <a:solidFill>
                  <a:schemeClr val="bg2"/>
                </a:solidFill>
                <a:ea typeface="楷体" panose="02010609060101010101" pitchFamily="49" charset="-122"/>
              </a:rPr>
              <a:t>数据通路</a:t>
            </a:r>
            <a:endParaRPr lang="en-US" altLang="zh-CN" sz="2800" b="0" dirty="0">
              <a:solidFill>
                <a:schemeClr val="bg2"/>
              </a:solidFill>
              <a:ea typeface="楷体" panose="02010609060101010101" pitchFamily="49" charset="-122"/>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5ACA832D-2D4A-4F87-B7AE-BAAAD05BBF64}" type="slidenum">
              <a:rPr lang="zh-CN" altLang="en-US"/>
              <a:pPr/>
              <a:t>31</a:t>
            </a:fld>
            <a:endParaRPr lang="en-US" altLang="zh-CN"/>
          </a:p>
        </p:txBody>
      </p:sp>
      <p:sp>
        <p:nvSpPr>
          <p:cNvPr id="1117186" name="Rectangle 2"/>
          <p:cNvSpPr>
            <a:spLocks noGrp="1" noChangeArrowheads="1"/>
          </p:cNvSpPr>
          <p:nvPr>
            <p:ph type="title"/>
          </p:nvPr>
        </p:nvSpPr>
        <p:spPr/>
        <p:txBody>
          <a:bodyPr/>
          <a:lstStyle/>
          <a:p>
            <a:r>
              <a:rPr lang="en-US" altLang="zh-CN" dirty="0"/>
              <a:t>6.1.4  </a:t>
            </a:r>
            <a:r>
              <a:rPr lang="zh-CN" altLang="en-US" dirty="0"/>
              <a:t>微操作      </a:t>
            </a:r>
            <a:r>
              <a:rPr lang="zh-CN" altLang="en-US" dirty="0">
                <a:solidFill>
                  <a:srgbClr val="008000"/>
                </a:solidFill>
                <a:ea typeface="黑体" pitchFamily="2" charset="-122"/>
              </a:rPr>
              <a:t>二、微操作流程      </a:t>
            </a:r>
            <a:r>
              <a:rPr lang="en-US" altLang="zh-CN" sz="2800" dirty="0">
                <a:solidFill>
                  <a:srgbClr val="CC0099"/>
                </a:solidFill>
                <a:ea typeface="楷体" panose="02010609060101010101" pitchFamily="49" charset="-122"/>
              </a:rPr>
              <a:t>4. </a:t>
            </a:r>
            <a:r>
              <a:rPr lang="zh-CN" altLang="en-US" sz="2800" dirty="0">
                <a:solidFill>
                  <a:srgbClr val="CC0099"/>
                </a:solidFill>
                <a:ea typeface="楷体" panose="02010609060101010101" pitchFamily="49" charset="-122"/>
              </a:rPr>
              <a:t>执行周期</a:t>
            </a:r>
            <a:endParaRPr lang="zh-CN" altLang="en-US" sz="3200" dirty="0">
              <a:solidFill>
                <a:srgbClr val="CC0099"/>
              </a:solidFill>
              <a:ea typeface="楷体" panose="02010609060101010101" pitchFamily="49" charset="-122"/>
            </a:endParaRPr>
          </a:p>
        </p:txBody>
      </p:sp>
      <p:sp>
        <p:nvSpPr>
          <p:cNvPr id="1117187" name="Rectangle 3"/>
          <p:cNvSpPr>
            <a:spLocks noGrp="1" noChangeArrowheads="1"/>
          </p:cNvSpPr>
          <p:nvPr>
            <p:ph type="body" idx="1"/>
          </p:nvPr>
        </p:nvSpPr>
        <p:spPr>
          <a:xfrm>
            <a:off x="250825" y="549275"/>
            <a:ext cx="8785225" cy="6192838"/>
          </a:xfrm>
        </p:spPr>
        <p:txBody>
          <a:bodyPr/>
          <a:lstStyle/>
          <a:p>
            <a:pPr marL="0" indent="0">
              <a:spcBef>
                <a:spcPct val="0"/>
              </a:spcBef>
              <a:buFont typeface="Wingdings" pitchFamily="2" charset="2"/>
              <a:buNone/>
            </a:pPr>
            <a:r>
              <a:rPr lang="zh-CN" altLang="zh-CN" dirty="0"/>
              <a:t>（5）SUB  R0，(X)</a:t>
            </a:r>
          </a:p>
          <a:p>
            <a:pPr marL="0" indent="0">
              <a:spcBef>
                <a:spcPct val="0"/>
              </a:spcBef>
              <a:buFont typeface="Wingdings" pitchFamily="2" charset="2"/>
              <a:buNone/>
            </a:pPr>
            <a:r>
              <a:rPr lang="zh-CN" altLang="zh-CN" sz="2400" dirty="0"/>
              <a:t>实现寄存器R0中的被减数减去存储器地址X间接寻址的存储单元中的减数、将差值传送至寄存器R0中。</a:t>
            </a:r>
            <a:endParaRPr lang="zh-CN" altLang="en-US" sz="2400" dirty="0"/>
          </a:p>
          <a:p>
            <a:pPr marL="0" indent="0">
              <a:spcBef>
                <a:spcPct val="0"/>
              </a:spcBef>
              <a:buFont typeface="Wingdings" pitchFamily="2" charset="2"/>
              <a:buNone/>
            </a:pPr>
            <a:r>
              <a:rPr lang="zh-CN" altLang="zh-CN" sz="2400" dirty="0"/>
              <a:t>执行周期的微操作序列：</a:t>
            </a:r>
          </a:p>
          <a:p>
            <a:pPr marL="0" indent="0">
              <a:spcBef>
                <a:spcPct val="0"/>
              </a:spcBef>
              <a:buFont typeface="Wingdings" pitchFamily="2" charset="2"/>
              <a:buNone/>
            </a:pPr>
            <a:r>
              <a:rPr lang="zh-CN" altLang="zh-CN" sz="2400" dirty="0">
                <a:solidFill>
                  <a:srgbClr val="CC0000"/>
                </a:solidFill>
              </a:rPr>
              <a:t>T1</a:t>
            </a:r>
            <a:r>
              <a:rPr lang="zh-CN" altLang="en-US" sz="2400" dirty="0">
                <a:solidFill>
                  <a:srgbClr val="CC0000"/>
                </a:solidFill>
              </a:rPr>
              <a:t>:  </a:t>
            </a:r>
            <a:r>
              <a:rPr lang="zh-CN" altLang="zh-CN" sz="2400" dirty="0">
                <a:solidFill>
                  <a:srgbClr val="CC0000"/>
                </a:solidFill>
              </a:rPr>
              <a:t>AR</a:t>
            </a:r>
            <a:r>
              <a:rPr lang="zh-CN" altLang="zh-CN" sz="2400" dirty="0">
                <a:solidFill>
                  <a:srgbClr val="CC0000"/>
                </a:solidFill>
                <a:latin typeface="宋体" pitchFamily="2" charset="-122"/>
                <a:ea typeface="宋体" pitchFamily="2" charset="-122"/>
              </a:rPr>
              <a:t>←</a:t>
            </a:r>
            <a:r>
              <a:rPr lang="zh-CN" altLang="zh-CN" sz="2400" dirty="0">
                <a:solidFill>
                  <a:srgbClr val="CC0000"/>
                </a:solidFill>
              </a:rPr>
              <a:t>IR</a:t>
            </a:r>
            <a:r>
              <a:rPr lang="zh-CN" altLang="zh-CN" sz="2400" dirty="0">
                <a:solidFill>
                  <a:srgbClr val="CC0000"/>
                </a:solidFill>
                <a:latin typeface="宋体" pitchFamily="2" charset="-122"/>
                <a:ea typeface="宋体" pitchFamily="2" charset="-122"/>
              </a:rPr>
              <a:t>(</a:t>
            </a:r>
            <a:r>
              <a:rPr lang="zh-CN" altLang="zh-CN" sz="2400" dirty="0">
                <a:solidFill>
                  <a:srgbClr val="CC0000"/>
                </a:solidFill>
              </a:rPr>
              <a:t>地址字段</a:t>
            </a:r>
            <a:r>
              <a:rPr lang="zh-CN" altLang="zh-CN" sz="2400" dirty="0">
                <a:solidFill>
                  <a:srgbClr val="CC0000"/>
                </a:solidFill>
                <a:latin typeface="宋体" pitchFamily="2" charset="-122"/>
                <a:ea typeface="宋体" pitchFamily="2" charset="-122"/>
              </a:rPr>
              <a:t>)</a:t>
            </a:r>
            <a:endParaRPr lang="zh-CN" altLang="en-US" sz="2400" dirty="0">
              <a:solidFill>
                <a:srgbClr val="CC0000"/>
              </a:solidFill>
              <a:latin typeface="宋体" pitchFamily="2" charset="-122"/>
              <a:ea typeface="宋体" pitchFamily="2" charset="-122"/>
            </a:endParaRPr>
          </a:p>
          <a:p>
            <a:pPr marL="0" indent="0">
              <a:spcBef>
                <a:spcPct val="0"/>
              </a:spcBef>
              <a:buFont typeface="Wingdings" pitchFamily="2" charset="2"/>
              <a:buNone/>
            </a:pPr>
            <a:r>
              <a:rPr lang="en-US" altLang="zh-CN" sz="2400" dirty="0"/>
              <a:t>  </a:t>
            </a:r>
            <a:r>
              <a:rPr lang="en-US" altLang="zh-CN" sz="2400" dirty="0">
                <a:solidFill>
                  <a:srgbClr val="0000FF"/>
                </a:solidFill>
              </a:rPr>
              <a:t>;</a:t>
            </a:r>
            <a:r>
              <a:rPr lang="zh-CN" altLang="zh-CN" sz="2400" dirty="0">
                <a:solidFill>
                  <a:srgbClr val="0000FF"/>
                </a:solidFill>
              </a:rPr>
              <a:t>将指令中的存储器地址X传送到AR，IR</a:t>
            </a:r>
            <a:r>
              <a:rPr lang="zh-CN" altLang="zh-CN" sz="2400" dirty="0">
                <a:solidFill>
                  <a:srgbClr val="0000FF"/>
                </a:solidFill>
                <a:latin typeface="宋体" pitchFamily="2" charset="-122"/>
                <a:ea typeface="宋体" pitchFamily="2" charset="-122"/>
              </a:rPr>
              <a:t>(</a:t>
            </a:r>
            <a:r>
              <a:rPr lang="zh-CN" altLang="zh-CN" sz="2400" dirty="0">
                <a:solidFill>
                  <a:srgbClr val="0000FF"/>
                </a:solidFill>
              </a:rPr>
              <a:t>地址字段</a:t>
            </a:r>
            <a:r>
              <a:rPr lang="zh-CN" altLang="zh-CN" sz="2400" dirty="0">
                <a:solidFill>
                  <a:srgbClr val="0000FF"/>
                </a:solidFill>
                <a:latin typeface="宋体" pitchFamily="2" charset="-122"/>
                <a:ea typeface="宋体" pitchFamily="2" charset="-122"/>
              </a:rPr>
              <a:t>)</a:t>
            </a:r>
            <a:r>
              <a:rPr lang="zh-CN" altLang="en-US" sz="2400" dirty="0">
                <a:solidFill>
                  <a:srgbClr val="0000FF"/>
                </a:solidFill>
              </a:rPr>
              <a:t>=</a:t>
            </a:r>
            <a:r>
              <a:rPr lang="zh-CN" altLang="zh-CN" sz="2400" dirty="0">
                <a:solidFill>
                  <a:srgbClr val="0000FF"/>
                </a:solidFill>
              </a:rPr>
              <a:t>X</a:t>
            </a:r>
          </a:p>
          <a:p>
            <a:pPr marL="0" indent="0">
              <a:spcBef>
                <a:spcPct val="0"/>
              </a:spcBef>
              <a:buFont typeface="Wingdings" pitchFamily="2" charset="2"/>
              <a:buNone/>
            </a:pPr>
            <a:r>
              <a:rPr lang="zh-CN" altLang="zh-CN" sz="2400" dirty="0">
                <a:solidFill>
                  <a:srgbClr val="CC0000"/>
                </a:solidFill>
              </a:rPr>
              <a:t>T2</a:t>
            </a:r>
            <a:r>
              <a:rPr lang="zh-CN" altLang="en-US" sz="2400" dirty="0">
                <a:solidFill>
                  <a:srgbClr val="CC0000"/>
                </a:solidFill>
              </a:rPr>
              <a:t>:  </a:t>
            </a:r>
            <a:r>
              <a:rPr lang="zh-CN" altLang="zh-CN" sz="2400" dirty="0">
                <a:solidFill>
                  <a:srgbClr val="CC0000"/>
                </a:solidFill>
              </a:rPr>
              <a:t>DR</a:t>
            </a:r>
            <a:r>
              <a:rPr lang="zh-CN" altLang="zh-CN" sz="2400" dirty="0">
                <a:solidFill>
                  <a:srgbClr val="CC0000"/>
                </a:solidFill>
                <a:latin typeface="宋体" pitchFamily="2" charset="-122"/>
                <a:ea typeface="宋体" pitchFamily="2" charset="-122"/>
              </a:rPr>
              <a:t>←</a:t>
            </a:r>
            <a:r>
              <a:rPr lang="zh-CN" altLang="zh-CN" sz="2400" dirty="0">
                <a:solidFill>
                  <a:srgbClr val="CC0000"/>
                </a:solidFill>
              </a:rPr>
              <a:t>Memory[AR]</a:t>
            </a:r>
            <a:r>
              <a:rPr lang="zh-CN" altLang="zh-CN" sz="2400" dirty="0">
                <a:solidFill>
                  <a:srgbClr val="FF7D7D"/>
                </a:solidFill>
              </a:rPr>
              <a:t>，Mread</a:t>
            </a:r>
            <a:endParaRPr lang="zh-CN" altLang="en-US" sz="2400" dirty="0">
              <a:solidFill>
                <a:srgbClr val="FF7D7D"/>
              </a:solidFill>
            </a:endParaRPr>
          </a:p>
          <a:p>
            <a:pPr marL="0" indent="0">
              <a:spcBef>
                <a:spcPct val="0"/>
              </a:spcBef>
              <a:buFont typeface="Wingdings" pitchFamily="2" charset="2"/>
              <a:buNone/>
            </a:pPr>
            <a:r>
              <a:rPr lang="en-US" altLang="zh-CN" sz="2400" dirty="0"/>
              <a:t>  </a:t>
            </a:r>
            <a:r>
              <a:rPr lang="en-US" altLang="zh-CN" sz="2400" dirty="0">
                <a:solidFill>
                  <a:srgbClr val="0000FF"/>
                </a:solidFill>
              </a:rPr>
              <a:t>;</a:t>
            </a:r>
            <a:r>
              <a:rPr lang="zh-CN" altLang="zh-CN" sz="2400" dirty="0">
                <a:solidFill>
                  <a:srgbClr val="0000FF"/>
                </a:solidFill>
              </a:rPr>
              <a:t>减数所在存储单元的地址传送到DR</a:t>
            </a:r>
          </a:p>
          <a:p>
            <a:pPr marL="0" indent="0">
              <a:spcBef>
                <a:spcPct val="0"/>
              </a:spcBef>
              <a:buFont typeface="Wingdings" pitchFamily="2" charset="2"/>
              <a:buNone/>
            </a:pPr>
            <a:r>
              <a:rPr lang="zh-CN" altLang="zh-CN" sz="2400" dirty="0">
                <a:solidFill>
                  <a:srgbClr val="CC0000"/>
                </a:solidFill>
              </a:rPr>
              <a:t>T3</a:t>
            </a:r>
            <a:r>
              <a:rPr lang="zh-CN" altLang="en-US" sz="2400" dirty="0">
                <a:solidFill>
                  <a:srgbClr val="CC0000"/>
                </a:solidFill>
              </a:rPr>
              <a:t>:  </a:t>
            </a:r>
            <a:r>
              <a:rPr lang="zh-CN" altLang="zh-CN" sz="2400" dirty="0">
                <a:solidFill>
                  <a:srgbClr val="CC0000"/>
                </a:solidFill>
              </a:rPr>
              <a:t>AR</a:t>
            </a:r>
            <a:r>
              <a:rPr lang="zh-CN" altLang="zh-CN" sz="2400" dirty="0">
                <a:solidFill>
                  <a:srgbClr val="CC0000"/>
                </a:solidFill>
                <a:latin typeface="宋体" pitchFamily="2" charset="-122"/>
                <a:ea typeface="宋体" pitchFamily="2" charset="-122"/>
              </a:rPr>
              <a:t>←</a:t>
            </a:r>
            <a:r>
              <a:rPr lang="zh-CN" altLang="zh-CN" sz="2400" dirty="0">
                <a:solidFill>
                  <a:srgbClr val="CC0000"/>
                </a:solidFill>
              </a:rPr>
              <a:t>DR</a:t>
            </a:r>
            <a:r>
              <a:rPr lang="zh-CN" altLang="en-US" sz="2400" dirty="0"/>
              <a:t>		</a:t>
            </a:r>
            <a:r>
              <a:rPr lang="en-US" altLang="zh-CN" sz="2400" dirty="0">
                <a:solidFill>
                  <a:srgbClr val="0000FF"/>
                </a:solidFill>
              </a:rPr>
              <a:t>;</a:t>
            </a:r>
            <a:r>
              <a:rPr lang="zh-CN" altLang="zh-CN" sz="2400" dirty="0">
                <a:solidFill>
                  <a:srgbClr val="0000FF"/>
                </a:solidFill>
              </a:rPr>
              <a:t>DR的内容传送到AR</a:t>
            </a:r>
          </a:p>
          <a:p>
            <a:pPr marL="0" indent="0">
              <a:spcBef>
                <a:spcPct val="0"/>
              </a:spcBef>
              <a:buFont typeface="Wingdings" pitchFamily="2" charset="2"/>
              <a:buNone/>
            </a:pPr>
            <a:r>
              <a:rPr lang="zh-CN" altLang="zh-CN" sz="2400" dirty="0">
                <a:solidFill>
                  <a:srgbClr val="CC0000"/>
                </a:solidFill>
              </a:rPr>
              <a:t>T4</a:t>
            </a:r>
            <a:r>
              <a:rPr lang="zh-CN" altLang="en-US" sz="2400" dirty="0">
                <a:solidFill>
                  <a:srgbClr val="CC0000"/>
                </a:solidFill>
              </a:rPr>
              <a:t>:  </a:t>
            </a:r>
            <a:r>
              <a:rPr lang="zh-CN" altLang="zh-CN" sz="2400" dirty="0">
                <a:solidFill>
                  <a:srgbClr val="CC0000"/>
                </a:solidFill>
              </a:rPr>
              <a:t>DR</a:t>
            </a:r>
            <a:r>
              <a:rPr lang="zh-CN" altLang="zh-CN" sz="2400" dirty="0">
                <a:solidFill>
                  <a:srgbClr val="CC0000"/>
                </a:solidFill>
                <a:latin typeface="宋体" pitchFamily="2" charset="-122"/>
                <a:ea typeface="宋体" pitchFamily="2" charset="-122"/>
              </a:rPr>
              <a:t>←</a:t>
            </a:r>
            <a:r>
              <a:rPr lang="zh-CN" altLang="zh-CN" sz="2400" dirty="0">
                <a:solidFill>
                  <a:srgbClr val="CC0000"/>
                </a:solidFill>
              </a:rPr>
              <a:t>Memory[AR]</a:t>
            </a:r>
            <a:r>
              <a:rPr lang="zh-CN" altLang="zh-CN" sz="2400" dirty="0">
                <a:solidFill>
                  <a:srgbClr val="FF7D7D"/>
                </a:solidFill>
              </a:rPr>
              <a:t>，Mread</a:t>
            </a:r>
            <a:endParaRPr lang="zh-CN" altLang="en-US" sz="2400" dirty="0">
              <a:solidFill>
                <a:srgbClr val="FF7D7D"/>
              </a:solidFill>
            </a:endParaRPr>
          </a:p>
          <a:p>
            <a:pPr marL="0" indent="0">
              <a:spcBef>
                <a:spcPct val="0"/>
              </a:spcBef>
              <a:buFont typeface="Wingdings" pitchFamily="2" charset="2"/>
              <a:buNone/>
            </a:pPr>
            <a:r>
              <a:rPr lang="en-US" altLang="zh-CN" sz="2400" dirty="0"/>
              <a:t> </a:t>
            </a:r>
            <a:r>
              <a:rPr lang="en-US" altLang="zh-CN" sz="2400" dirty="0">
                <a:solidFill>
                  <a:srgbClr val="0000FF"/>
                </a:solidFill>
              </a:rPr>
              <a:t> ;</a:t>
            </a:r>
            <a:r>
              <a:rPr lang="zh-CN" altLang="zh-CN" sz="2400" dirty="0">
                <a:solidFill>
                  <a:srgbClr val="0000FF"/>
                </a:solidFill>
              </a:rPr>
              <a:t>再次访问存储单元，读出的减数传送到DR</a:t>
            </a:r>
          </a:p>
          <a:p>
            <a:pPr marL="0" indent="0">
              <a:spcBef>
                <a:spcPct val="0"/>
              </a:spcBef>
              <a:buFont typeface="Wingdings" pitchFamily="2" charset="2"/>
              <a:buNone/>
            </a:pPr>
            <a:r>
              <a:rPr lang="zh-CN" altLang="zh-CN" sz="2400" dirty="0">
                <a:solidFill>
                  <a:srgbClr val="CC0000"/>
                </a:solidFill>
              </a:rPr>
              <a:t>T5</a:t>
            </a:r>
            <a:r>
              <a:rPr lang="zh-CN" altLang="en-US" sz="2400" dirty="0">
                <a:solidFill>
                  <a:srgbClr val="CC0000"/>
                </a:solidFill>
              </a:rPr>
              <a:t>:  </a:t>
            </a:r>
            <a:r>
              <a:rPr lang="zh-CN" altLang="zh-CN" sz="2400" dirty="0">
                <a:solidFill>
                  <a:srgbClr val="CC0000"/>
                </a:solidFill>
              </a:rPr>
              <a:t>Y</a:t>
            </a:r>
            <a:r>
              <a:rPr lang="zh-CN" altLang="zh-CN" sz="2400" dirty="0">
                <a:solidFill>
                  <a:srgbClr val="CC0000"/>
                </a:solidFill>
                <a:latin typeface="宋体" pitchFamily="2" charset="-122"/>
                <a:ea typeface="宋体" pitchFamily="2" charset="-122"/>
              </a:rPr>
              <a:t>←</a:t>
            </a:r>
            <a:r>
              <a:rPr lang="zh-CN" altLang="zh-CN" sz="2400" dirty="0">
                <a:solidFill>
                  <a:srgbClr val="CC0000"/>
                </a:solidFill>
              </a:rPr>
              <a:t>R0</a:t>
            </a:r>
            <a:endParaRPr lang="zh-CN" altLang="en-US" sz="2400" dirty="0">
              <a:solidFill>
                <a:srgbClr val="CC0000"/>
              </a:solidFill>
            </a:endParaRPr>
          </a:p>
          <a:p>
            <a:pPr marL="0" indent="0">
              <a:spcBef>
                <a:spcPct val="0"/>
              </a:spcBef>
              <a:buFont typeface="Wingdings" pitchFamily="2" charset="2"/>
              <a:buNone/>
            </a:pPr>
            <a:r>
              <a:rPr lang="zh-CN" altLang="en-US" sz="2400" dirty="0"/>
              <a:t> </a:t>
            </a:r>
            <a:r>
              <a:rPr lang="zh-CN" altLang="en-US" sz="2400" dirty="0">
                <a:solidFill>
                  <a:srgbClr val="0000FF"/>
                </a:solidFill>
              </a:rPr>
              <a:t> ;</a:t>
            </a:r>
            <a:r>
              <a:rPr lang="zh-CN" altLang="zh-CN" sz="2400" dirty="0">
                <a:solidFill>
                  <a:srgbClr val="0000FF"/>
                </a:solidFill>
              </a:rPr>
              <a:t>将R0中的被减数传送到暂存器Y，假设ALU规定被减数在Y中</a:t>
            </a:r>
          </a:p>
          <a:p>
            <a:pPr marL="0" indent="0">
              <a:spcBef>
                <a:spcPct val="0"/>
              </a:spcBef>
              <a:buFont typeface="Wingdings" pitchFamily="2" charset="2"/>
              <a:buNone/>
            </a:pPr>
            <a:r>
              <a:rPr lang="zh-CN" altLang="zh-CN" sz="2400" dirty="0">
                <a:solidFill>
                  <a:srgbClr val="CC0000"/>
                </a:solidFill>
              </a:rPr>
              <a:t>T6</a:t>
            </a:r>
            <a:r>
              <a:rPr lang="zh-CN" altLang="en-US" sz="2400" dirty="0">
                <a:solidFill>
                  <a:srgbClr val="CC0000"/>
                </a:solidFill>
              </a:rPr>
              <a:t>:  </a:t>
            </a:r>
            <a:r>
              <a:rPr lang="zh-CN" altLang="zh-CN" sz="2400" dirty="0">
                <a:solidFill>
                  <a:srgbClr val="CC0000"/>
                </a:solidFill>
              </a:rPr>
              <a:t>Z</a:t>
            </a:r>
            <a:r>
              <a:rPr lang="zh-CN" altLang="zh-CN" sz="2400" dirty="0">
                <a:solidFill>
                  <a:srgbClr val="CC0000"/>
                </a:solidFill>
                <a:latin typeface="宋体" pitchFamily="2" charset="-122"/>
                <a:ea typeface="宋体" pitchFamily="2" charset="-122"/>
              </a:rPr>
              <a:t>←</a:t>
            </a:r>
            <a:r>
              <a:rPr lang="zh-CN" altLang="zh-CN" sz="2400" dirty="0">
                <a:solidFill>
                  <a:srgbClr val="CC0000"/>
                </a:solidFill>
              </a:rPr>
              <a:t>Y﹣DR</a:t>
            </a:r>
            <a:endParaRPr lang="zh-CN" altLang="en-US" sz="2400" dirty="0">
              <a:solidFill>
                <a:srgbClr val="CC0000"/>
              </a:solidFill>
            </a:endParaRPr>
          </a:p>
          <a:p>
            <a:pPr marL="0" indent="0">
              <a:spcBef>
                <a:spcPct val="0"/>
              </a:spcBef>
              <a:buFont typeface="Wingdings" pitchFamily="2" charset="2"/>
              <a:buNone/>
            </a:pPr>
            <a:r>
              <a:rPr lang="zh-CN" altLang="en-US" sz="2400" dirty="0"/>
              <a:t>  </a:t>
            </a:r>
            <a:r>
              <a:rPr lang="zh-CN" altLang="en-US" sz="2400" dirty="0">
                <a:solidFill>
                  <a:srgbClr val="0000FF"/>
                </a:solidFill>
              </a:rPr>
              <a:t>;</a:t>
            </a:r>
            <a:r>
              <a:rPr lang="zh-CN" altLang="zh-CN" sz="2400" dirty="0">
                <a:solidFill>
                  <a:srgbClr val="0000FF"/>
                </a:solidFill>
              </a:rPr>
              <a:t>Y中被减数和DR中减数加载至ALU做减法，结果暂存于Z</a:t>
            </a:r>
          </a:p>
          <a:p>
            <a:pPr marL="0" indent="0">
              <a:spcBef>
                <a:spcPct val="0"/>
              </a:spcBef>
              <a:buFont typeface="Wingdings" pitchFamily="2" charset="2"/>
              <a:buNone/>
            </a:pPr>
            <a:r>
              <a:rPr lang="zh-CN" altLang="zh-CN" sz="2400" dirty="0">
                <a:solidFill>
                  <a:srgbClr val="CC0000"/>
                </a:solidFill>
              </a:rPr>
              <a:t>T7</a:t>
            </a:r>
            <a:r>
              <a:rPr lang="zh-CN" altLang="en-US" sz="2400" dirty="0">
                <a:solidFill>
                  <a:srgbClr val="CC0000"/>
                </a:solidFill>
              </a:rPr>
              <a:t>:  </a:t>
            </a:r>
            <a:r>
              <a:rPr lang="zh-CN" altLang="zh-CN" sz="2400" dirty="0">
                <a:solidFill>
                  <a:srgbClr val="CC0000"/>
                </a:solidFill>
              </a:rPr>
              <a:t>R0</a:t>
            </a:r>
            <a:r>
              <a:rPr lang="zh-CN" altLang="zh-CN" sz="2400" dirty="0">
                <a:solidFill>
                  <a:srgbClr val="CC0000"/>
                </a:solidFill>
                <a:latin typeface="宋体" pitchFamily="2" charset="-122"/>
                <a:ea typeface="宋体" pitchFamily="2" charset="-122"/>
              </a:rPr>
              <a:t>←</a:t>
            </a:r>
            <a:r>
              <a:rPr lang="zh-CN" altLang="zh-CN" sz="2400" dirty="0">
                <a:solidFill>
                  <a:srgbClr val="CC0000"/>
                </a:solidFill>
              </a:rPr>
              <a:t>Z</a:t>
            </a:r>
            <a:r>
              <a:rPr lang="zh-CN" altLang="en-US" sz="2400" dirty="0"/>
              <a:t>		</a:t>
            </a:r>
            <a:r>
              <a:rPr lang="en-US" altLang="zh-CN" sz="2400" dirty="0">
                <a:solidFill>
                  <a:srgbClr val="0000FF"/>
                </a:solidFill>
              </a:rPr>
              <a:t>;</a:t>
            </a:r>
            <a:r>
              <a:rPr lang="zh-CN" altLang="zh-CN" sz="2400" dirty="0">
                <a:solidFill>
                  <a:srgbClr val="0000FF"/>
                </a:solidFill>
              </a:rPr>
              <a:t>将暂存器Z的内容传送到R0中</a:t>
            </a:r>
          </a:p>
        </p:txBody>
      </p:sp>
      <p:sp>
        <p:nvSpPr>
          <p:cNvPr id="7" name="动作按钮: 空白 6">
            <a:hlinkClick r:id="rId3" action="ppaction://hlinksldjump" highlightClick="1"/>
            <a:extLst>
              <a:ext uri="{FF2B5EF4-FFF2-40B4-BE49-F238E27FC236}">
                <a16:creationId xmlns:a16="http://schemas.microsoft.com/office/drawing/2014/main" id="{5E480733-2A22-4745-9CEE-1D41FCB2599D}"/>
              </a:ext>
            </a:extLst>
          </p:cNvPr>
          <p:cNvSpPr/>
          <p:nvPr/>
        </p:nvSpPr>
        <p:spPr bwMode="auto">
          <a:xfrm>
            <a:off x="4752181" y="576673"/>
            <a:ext cx="2663676" cy="431800"/>
          </a:xfrm>
          <a:prstGeom prst="actionButtonBlank">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微操作</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微命令序列</a:t>
            </a:r>
          </a:p>
        </p:txBody>
      </p:sp>
      <p:sp>
        <p:nvSpPr>
          <p:cNvPr id="8" name="AutoShape 5">
            <a:hlinkClick r:id="rId4" action="ppaction://hlinksldjump" highlightClick="1"/>
            <a:extLst>
              <a:ext uri="{FF2B5EF4-FFF2-40B4-BE49-F238E27FC236}">
                <a16:creationId xmlns:a16="http://schemas.microsoft.com/office/drawing/2014/main" id="{B9A4A866-CBEF-4A5B-A2E8-1E277D0EF07C}"/>
              </a:ext>
            </a:extLst>
          </p:cNvPr>
          <p:cNvSpPr>
            <a:spLocks noChangeArrowheads="1"/>
          </p:cNvSpPr>
          <p:nvPr/>
        </p:nvSpPr>
        <p:spPr bwMode="auto">
          <a:xfrm>
            <a:off x="7260372" y="1681644"/>
            <a:ext cx="1620957" cy="523220"/>
          </a:xfrm>
          <a:prstGeom prst="actionButtonBlank">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spAutoFit/>
          </a:bodyPr>
          <a:lstStyle/>
          <a:p>
            <a:r>
              <a:rPr lang="zh-CN" altLang="en-US" sz="2800" b="0" dirty="0">
                <a:solidFill>
                  <a:schemeClr val="bg2"/>
                </a:solidFill>
                <a:ea typeface="楷体" panose="02010609060101010101" pitchFamily="49" charset="-122"/>
              </a:rPr>
              <a:t>数据通路</a:t>
            </a:r>
            <a:endParaRPr lang="en-US" altLang="zh-CN" sz="2800" b="0" dirty="0">
              <a:solidFill>
                <a:schemeClr val="bg2"/>
              </a:solidFill>
              <a:ea typeface="楷体" panose="02010609060101010101" pitchFamily="49" charset="-122"/>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FD093736-55C2-43CD-AA77-47CC4D5AE203}" type="slidenum">
              <a:rPr lang="zh-CN" altLang="en-US"/>
              <a:pPr/>
              <a:t>32</a:t>
            </a:fld>
            <a:endParaRPr lang="en-US" altLang="zh-CN"/>
          </a:p>
        </p:txBody>
      </p:sp>
      <p:sp>
        <p:nvSpPr>
          <p:cNvPr id="1118210" name="Rectangle 2"/>
          <p:cNvSpPr>
            <a:spLocks noGrp="1" noChangeArrowheads="1"/>
          </p:cNvSpPr>
          <p:nvPr>
            <p:ph type="title"/>
          </p:nvPr>
        </p:nvSpPr>
        <p:spPr/>
        <p:txBody>
          <a:bodyPr/>
          <a:lstStyle/>
          <a:p>
            <a:r>
              <a:rPr lang="en-US" altLang="zh-CN" dirty="0"/>
              <a:t>6.1.4  </a:t>
            </a:r>
            <a:r>
              <a:rPr lang="zh-CN" altLang="en-US" dirty="0"/>
              <a:t>微操作      </a:t>
            </a:r>
            <a:r>
              <a:rPr lang="zh-CN" altLang="en-US" dirty="0">
                <a:solidFill>
                  <a:srgbClr val="008000"/>
                </a:solidFill>
                <a:ea typeface="黑体" pitchFamily="2" charset="-122"/>
              </a:rPr>
              <a:t>二、微操作流程</a:t>
            </a:r>
            <a:endParaRPr lang="zh-CN" altLang="en-US" sz="3200" dirty="0">
              <a:solidFill>
                <a:srgbClr val="008000"/>
              </a:solidFill>
              <a:ea typeface="黑体" pitchFamily="2" charset="-122"/>
            </a:endParaRPr>
          </a:p>
        </p:txBody>
      </p:sp>
      <p:sp>
        <p:nvSpPr>
          <p:cNvPr id="1118211" name="Rectangle 3"/>
          <p:cNvSpPr>
            <a:spLocks noGrp="1" noChangeArrowheads="1"/>
          </p:cNvSpPr>
          <p:nvPr>
            <p:ph type="body" idx="1"/>
          </p:nvPr>
        </p:nvSpPr>
        <p:spPr>
          <a:xfrm>
            <a:off x="250825" y="1052513"/>
            <a:ext cx="8785225" cy="5689600"/>
          </a:xfrm>
        </p:spPr>
        <p:txBody>
          <a:bodyPr/>
          <a:lstStyle/>
          <a:p>
            <a:pPr marL="0" indent="0">
              <a:buFont typeface="Wingdings" pitchFamily="2" charset="2"/>
              <a:buNone/>
            </a:pPr>
            <a:r>
              <a:rPr lang="zh-CN" altLang="zh-CN" dirty="0"/>
              <a:t>（</a:t>
            </a:r>
            <a:r>
              <a:rPr lang="en-US" altLang="zh-CN" dirty="0"/>
              <a:t>6</a:t>
            </a:r>
            <a:r>
              <a:rPr lang="zh-CN" altLang="en-US" dirty="0"/>
              <a:t>） </a:t>
            </a:r>
            <a:r>
              <a:rPr lang="en-US" altLang="zh-CN" dirty="0"/>
              <a:t>IN  R0</a:t>
            </a:r>
            <a:r>
              <a:rPr lang="zh-CN" altLang="en-US" dirty="0"/>
              <a:t>，</a:t>
            </a:r>
            <a:r>
              <a:rPr lang="en-US" altLang="zh-CN" dirty="0"/>
              <a:t>P</a:t>
            </a:r>
          </a:p>
          <a:p>
            <a:pPr marL="0" indent="0">
              <a:buFont typeface="Wingdings" pitchFamily="2" charset="2"/>
              <a:buNone/>
            </a:pPr>
            <a:r>
              <a:rPr lang="zh-CN" altLang="en-US" sz="2400" dirty="0"/>
              <a:t>从</a:t>
            </a:r>
            <a:r>
              <a:rPr lang="en-US" altLang="zh-CN" sz="2400" dirty="0"/>
              <a:t>I/O</a:t>
            </a:r>
            <a:r>
              <a:rPr lang="zh-CN" altLang="en-US" sz="2400" dirty="0"/>
              <a:t>地址为</a:t>
            </a:r>
            <a:r>
              <a:rPr lang="en-US" altLang="zh-CN" sz="2400" dirty="0"/>
              <a:t>P</a:t>
            </a:r>
            <a:r>
              <a:rPr lang="zh-CN" altLang="en-US" sz="2400" dirty="0"/>
              <a:t>的</a:t>
            </a:r>
            <a:r>
              <a:rPr lang="en-US" altLang="zh-CN" sz="2400" dirty="0"/>
              <a:t>I/O</a:t>
            </a:r>
            <a:r>
              <a:rPr lang="zh-CN" altLang="en-US" sz="2400" dirty="0"/>
              <a:t>设备</a:t>
            </a:r>
            <a:r>
              <a:rPr lang="en-US" altLang="zh-CN" sz="2400" dirty="0">
                <a:latin typeface="宋体" pitchFamily="2" charset="-122"/>
                <a:ea typeface="宋体" pitchFamily="2" charset="-122"/>
              </a:rPr>
              <a:t>(</a:t>
            </a:r>
            <a:r>
              <a:rPr lang="zh-CN" altLang="en-US" sz="2400" dirty="0"/>
              <a:t>接口</a:t>
            </a:r>
            <a:r>
              <a:rPr lang="en-US" altLang="zh-CN" sz="2400" dirty="0">
                <a:latin typeface="宋体" pitchFamily="2" charset="-122"/>
                <a:ea typeface="宋体" pitchFamily="2" charset="-122"/>
              </a:rPr>
              <a:t>)</a:t>
            </a:r>
            <a:r>
              <a:rPr lang="zh-CN" altLang="en-US" sz="2400" dirty="0"/>
              <a:t>中输入数据并存入寄存器</a:t>
            </a:r>
            <a:r>
              <a:rPr lang="en-US" altLang="zh-CN" sz="2400" dirty="0"/>
              <a:t>R0</a:t>
            </a:r>
            <a:r>
              <a:rPr lang="zh-CN" altLang="en-US" sz="2400" dirty="0"/>
              <a:t>中。</a:t>
            </a:r>
          </a:p>
          <a:p>
            <a:pPr marL="0" indent="0">
              <a:buFont typeface="Wingdings" pitchFamily="2" charset="2"/>
              <a:buNone/>
            </a:pPr>
            <a:r>
              <a:rPr lang="zh-CN" altLang="en-US" sz="2400" dirty="0"/>
              <a:t>执行周期的微操作序列：</a:t>
            </a:r>
          </a:p>
          <a:p>
            <a:pPr marL="0" indent="0">
              <a:buFont typeface="Wingdings" pitchFamily="2" charset="2"/>
              <a:buNone/>
            </a:pPr>
            <a:r>
              <a:rPr lang="en-US" altLang="zh-CN" sz="2400" dirty="0"/>
              <a:t>   </a:t>
            </a:r>
            <a:r>
              <a:rPr lang="en-US" altLang="zh-CN" sz="2400" dirty="0">
                <a:solidFill>
                  <a:srgbClr val="CC0000"/>
                </a:solidFill>
              </a:rPr>
              <a:t>T1:  AR</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IR(</a:t>
            </a:r>
            <a:r>
              <a:rPr lang="zh-CN" altLang="en-US" sz="2400" dirty="0">
                <a:solidFill>
                  <a:srgbClr val="CC0000"/>
                </a:solidFill>
              </a:rPr>
              <a:t>地址字段</a:t>
            </a:r>
            <a:r>
              <a:rPr lang="en-US" altLang="zh-CN" sz="2400" dirty="0">
                <a:solidFill>
                  <a:srgbClr val="CC0000"/>
                </a:solidFill>
              </a:rPr>
              <a:t>)</a:t>
            </a:r>
          </a:p>
          <a:p>
            <a:pPr marL="0" indent="0">
              <a:buFont typeface="Wingdings" pitchFamily="2" charset="2"/>
              <a:buNone/>
            </a:pPr>
            <a:r>
              <a:rPr lang="zh-CN" altLang="en-US" sz="2400" dirty="0"/>
              <a:t>	</a:t>
            </a:r>
            <a:r>
              <a:rPr lang="en-US" altLang="zh-CN" sz="2400" dirty="0">
                <a:solidFill>
                  <a:srgbClr val="0000FF"/>
                </a:solidFill>
              </a:rPr>
              <a:t>;</a:t>
            </a:r>
            <a:r>
              <a:rPr lang="zh-CN" altLang="en-US" sz="2400" dirty="0">
                <a:solidFill>
                  <a:srgbClr val="0000FF"/>
                </a:solidFill>
              </a:rPr>
              <a:t>将指令中的</a:t>
            </a:r>
            <a:r>
              <a:rPr lang="en-US" altLang="zh-CN" sz="2400" dirty="0">
                <a:solidFill>
                  <a:srgbClr val="0000FF"/>
                </a:solidFill>
              </a:rPr>
              <a:t>I/O</a:t>
            </a:r>
            <a:r>
              <a:rPr lang="zh-CN" altLang="en-US" sz="2400" dirty="0">
                <a:solidFill>
                  <a:srgbClr val="0000FF"/>
                </a:solidFill>
              </a:rPr>
              <a:t>地址</a:t>
            </a:r>
            <a:r>
              <a:rPr lang="en-US" altLang="zh-CN" sz="2400" dirty="0">
                <a:solidFill>
                  <a:srgbClr val="0000FF"/>
                </a:solidFill>
              </a:rPr>
              <a:t>P</a:t>
            </a:r>
            <a:r>
              <a:rPr lang="zh-CN" altLang="en-US" sz="2400" dirty="0">
                <a:solidFill>
                  <a:srgbClr val="0000FF"/>
                </a:solidFill>
              </a:rPr>
              <a:t>传送到</a:t>
            </a:r>
            <a:r>
              <a:rPr lang="en-US" altLang="zh-CN" sz="2400" dirty="0">
                <a:solidFill>
                  <a:srgbClr val="0000FF"/>
                </a:solidFill>
              </a:rPr>
              <a:t>AR</a:t>
            </a:r>
            <a:r>
              <a:rPr lang="zh-CN" altLang="en-US" sz="2400" dirty="0">
                <a:solidFill>
                  <a:srgbClr val="0000FF"/>
                </a:solidFill>
              </a:rPr>
              <a:t>，</a:t>
            </a:r>
            <a:r>
              <a:rPr lang="en-US" altLang="zh-CN" sz="2400" dirty="0">
                <a:solidFill>
                  <a:srgbClr val="0000FF"/>
                </a:solidFill>
              </a:rPr>
              <a:t>IR</a:t>
            </a:r>
            <a:r>
              <a:rPr lang="en-US" altLang="zh-CN" sz="2400" dirty="0">
                <a:solidFill>
                  <a:srgbClr val="0000FF"/>
                </a:solidFill>
                <a:latin typeface="宋体" pitchFamily="2" charset="-122"/>
                <a:ea typeface="宋体" pitchFamily="2" charset="-122"/>
              </a:rPr>
              <a:t>(</a:t>
            </a:r>
            <a:r>
              <a:rPr lang="zh-CN" altLang="en-US" sz="2400" dirty="0">
                <a:solidFill>
                  <a:srgbClr val="0000FF"/>
                </a:solidFill>
              </a:rPr>
              <a:t>地址字段</a:t>
            </a:r>
            <a:r>
              <a:rPr lang="en-US" altLang="zh-CN" sz="2400" dirty="0">
                <a:solidFill>
                  <a:srgbClr val="0000FF"/>
                </a:solidFill>
                <a:latin typeface="宋体" pitchFamily="2" charset="-122"/>
                <a:ea typeface="宋体" pitchFamily="2" charset="-122"/>
              </a:rPr>
              <a:t>)</a:t>
            </a:r>
            <a:r>
              <a:rPr lang="zh-CN" altLang="en-US" sz="2400" dirty="0">
                <a:solidFill>
                  <a:srgbClr val="0000FF"/>
                </a:solidFill>
                <a:ea typeface="宋体" pitchFamily="2" charset="-122"/>
              </a:rPr>
              <a:t>＝</a:t>
            </a:r>
            <a:r>
              <a:rPr lang="en-US" altLang="zh-CN" sz="2400" dirty="0">
                <a:solidFill>
                  <a:srgbClr val="0000FF"/>
                </a:solidFill>
              </a:rPr>
              <a:t>P</a:t>
            </a:r>
          </a:p>
          <a:p>
            <a:pPr marL="0" indent="0">
              <a:buFont typeface="Wingdings" pitchFamily="2" charset="2"/>
              <a:buNone/>
            </a:pPr>
            <a:r>
              <a:rPr lang="en-US" altLang="zh-CN" sz="2400" dirty="0"/>
              <a:t>   </a:t>
            </a:r>
            <a:r>
              <a:rPr lang="en-US" altLang="zh-CN" sz="2400" dirty="0">
                <a:solidFill>
                  <a:srgbClr val="CC0000"/>
                </a:solidFill>
              </a:rPr>
              <a:t>T2:  DR</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IO[AR]</a:t>
            </a:r>
            <a:r>
              <a:rPr lang="zh-CN" altLang="en-US" sz="2400" dirty="0">
                <a:solidFill>
                  <a:srgbClr val="FF7979"/>
                </a:solidFill>
              </a:rPr>
              <a:t>，</a:t>
            </a:r>
            <a:r>
              <a:rPr lang="en-US" altLang="zh-CN" sz="2400" dirty="0" err="1">
                <a:solidFill>
                  <a:srgbClr val="FF7979"/>
                </a:solidFill>
              </a:rPr>
              <a:t>IOread</a:t>
            </a:r>
            <a:endParaRPr lang="en-US" altLang="zh-CN" sz="2400" dirty="0">
              <a:solidFill>
                <a:srgbClr val="FF7979"/>
              </a:solidFill>
            </a:endParaRPr>
          </a:p>
          <a:p>
            <a:pPr marL="0" indent="0">
              <a:buFont typeface="Wingdings" pitchFamily="2" charset="2"/>
              <a:buNone/>
            </a:pPr>
            <a:r>
              <a:rPr lang="zh-CN" altLang="en-US" sz="2400" dirty="0"/>
              <a:t>	</a:t>
            </a:r>
            <a:r>
              <a:rPr lang="en-US" altLang="zh-CN" sz="2400" dirty="0">
                <a:solidFill>
                  <a:srgbClr val="0000FF"/>
                </a:solidFill>
              </a:rPr>
              <a:t>;</a:t>
            </a:r>
            <a:r>
              <a:rPr lang="zh-CN" altLang="en-US" sz="2400" dirty="0">
                <a:solidFill>
                  <a:srgbClr val="0000FF"/>
                </a:solidFill>
              </a:rPr>
              <a:t>从</a:t>
            </a:r>
            <a:r>
              <a:rPr lang="en-US" altLang="zh-CN" sz="2400" dirty="0">
                <a:solidFill>
                  <a:srgbClr val="0000FF"/>
                </a:solidFill>
              </a:rPr>
              <a:t>I/O</a:t>
            </a:r>
            <a:r>
              <a:rPr lang="zh-CN" altLang="en-US" sz="2400" dirty="0">
                <a:solidFill>
                  <a:srgbClr val="0000FF"/>
                </a:solidFill>
              </a:rPr>
              <a:t>设备</a:t>
            </a:r>
            <a:r>
              <a:rPr lang="en-US" altLang="zh-CN" sz="2400" dirty="0">
                <a:solidFill>
                  <a:srgbClr val="0000FF"/>
                </a:solidFill>
                <a:latin typeface="宋体" pitchFamily="2" charset="-122"/>
                <a:ea typeface="宋体" pitchFamily="2" charset="-122"/>
              </a:rPr>
              <a:t>(</a:t>
            </a:r>
            <a:r>
              <a:rPr lang="zh-CN" altLang="en-US" sz="2400" dirty="0">
                <a:solidFill>
                  <a:srgbClr val="0000FF"/>
                </a:solidFill>
              </a:rPr>
              <a:t>接口</a:t>
            </a:r>
            <a:r>
              <a:rPr lang="en-US" altLang="zh-CN" sz="2400" dirty="0">
                <a:solidFill>
                  <a:srgbClr val="0000FF"/>
                </a:solidFill>
                <a:latin typeface="宋体" pitchFamily="2" charset="-122"/>
                <a:ea typeface="宋体" pitchFamily="2" charset="-122"/>
              </a:rPr>
              <a:t>)</a:t>
            </a:r>
            <a:r>
              <a:rPr lang="zh-CN" altLang="en-US" sz="2400" dirty="0">
                <a:solidFill>
                  <a:srgbClr val="0000FF"/>
                </a:solidFill>
              </a:rPr>
              <a:t>中输入的数据传送到</a:t>
            </a:r>
            <a:r>
              <a:rPr lang="en-US" altLang="zh-CN" sz="2400" dirty="0">
                <a:solidFill>
                  <a:srgbClr val="0000FF"/>
                </a:solidFill>
              </a:rPr>
              <a:t>DR</a:t>
            </a:r>
          </a:p>
          <a:p>
            <a:pPr marL="0" indent="0">
              <a:buFont typeface="Wingdings" pitchFamily="2" charset="2"/>
              <a:buNone/>
            </a:pPr>
            <a:r>
              <a:rPr lang="en-US" altLang="zh-CN" sz="2400" dirty="0"/>
              <a:t>  </a:t>
            </a:r>
            <a:r>
              <a:rPr lang="en-US" altLang="zh-CN" sz="2400" dirty="0">
                <a:solidFill>
                  <a:srgbClr val="CC0000"/>
                </a:solidFill>
              </a:rPr>
              <a:t> T3:  R0</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DR</a:t>
            </a:r>
            <a:r>
              <a:rPr lang="en-US" altLang="zh-CN" sz="2400" dirty="0"/>
              <a:t>		</a:t>
            </a:r>
            <a:r>
              <a:rPr lang="en-US" altLang="zh-CN" sz="2400" dirty="0">
                <a:solidFill>
                  <a:srgbClr val="0000FF"/>
                </a:solidFill>
              </a:rPr>
              <a:t>;DR</a:t>
            </a:r>
            <a:r>
              <a:rPr lang="zh-CN" altLang="en-US" sz="2400" dirty="0">
                <a:solidFill>
                  <a:srgbClr val="0000FF"/>
                </a:solidFill>
              </a:rPr>
              <a:t>的内容传送到</a:t>
            </a:r>
            <a:r>
              <a:rPr lang="en-US" altLang="zh-CN" sz="2400" dirty="0">
                <a:solidFill>
                  <a:srgbClr val="0000FF"/>
                </a:solidFill>
              </a:rPr>
              <a:t>R0</a:t>
            </a:r>
            <a:endParaRPr lang="zh-CN" altLang="zh-CN" sz="2400" dirty="0">
              <a:solidFill>
                <a:srgbClr val="0000FF"/>
              </a:solidFill>
            </a:endParaRPr>
          </a:p>
        </p:txBody>
      </p:sp>
      <p:sp>
        <p:nvSpPr>
          <p:cNvPr id="1118212" name="Rectangle 4"/>
          <p:cNvSpPr>
            <a:spLocks noChangeArrowheads="1"/>
          </p:cNvSpPr>
          <p:nvPr/>
        </p:nvSpPr>
        <p:spPr bwMode="auto">
          <a:xfrm>
            <a:off x="684213" y="549275"/>
            <a:ext cx="8424862" cy="503238"/>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en-US" altLang="zh-CN" sz="2800" dirty="0">
                <a:solidFill>
                  <a:srgbClr val="CC0099"/>
                </a:solidFill>
                <a:latin typeface="Arial" charset="0"/>
                <a:ea typeface="楷体" panose="02010609060101010101" pitchFamily="49" charset="-122"/>
              </a:rPr>
              <a:t>4. </a:t>
            </a:r>
            <a:r>
              <a:rPr lang="zh-CN" altLang="en-US" sz="2800" dirty="0">
                <a:solidFill>
                  <a:srgbClr val="CC0099"/>
                </a:solidFill>
                <a:latin typeface="Arial" charset="0"/>
                <a:ea typeface="楷体" panose="02010609060101010101" pitchFamily="49" charset="-122"/>
              </a:rPr>
              <a:t>执行周期</a:t>
            </a:r>
          </a:p>
        </p:txBody>
      </p:sp>
      <p:sp>
        <p:nvSpPr>
          <p:cNvPr id="8" name="动作按钮: 空白 7">
            <a:hlinkClick r:id="rId2" action="ppaction://hlinksldjump" highlightClick="1"/>
            <a:extLst>
              <a:ext uri="{FF2B5EF4-FFF2-40B4-BE49-F238E27FC236}">
                <a16:creationId xmlns:a16="http://schemas.microsoft.com/office/drawing/2014/main" id="{B630ACF0-3239-4248-9379-BF8A72965E62}"/>
              </a:ext>
            </a:extLst>
          </p:cNvPr>
          <p:cNvSpPr/>
          <p:nvPr/>
        </p:nvSpPr>
        <p:spPr bwMode="auto">
          <a:xfrm>
            <a:off x="3564508" y="1078337"/>
            <a:ext cx="2663676" cy="431800"/>
          </a:xfrm>
          <a:prstGeom prst="actionButtonBlank">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微操作</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微命令序列</a:t>
            </a:r>
          </a:p>
        </p:txBody>
      </p:sp>
      <p:sp>
        <p:nvSpPr>
          <p:cNvPr id="9" name="AutoShape 5">
            <a:hlinkClick r:id="rId3" action="ppaction://hlinksldjump" highlightClick="1"/>
            <a:extLst>
              <a:ext uri="{FF2B5EF4-FFF2-40B4-BE49-F238E27FC236}">
                <a16:creationId xmlns:a16="http://schemas.microsoft.com/office/drawing/2014/main" id="{B973F1FB-02C2-4140-91E7-15883E8970C2}"/>
              </a:ext>
            </a:extLst>
          </p:cNvPr>
          <p:cNvSpPr>
            <a:spLocks noChangeArrowheads="1"/>
          </p:cNvSpPr>
          <p:nvPr/>
        </p:nvSpPr>
        <p:spPr bwMode="auto">
          <a:xfrm>
            <a:off x="7260372" y="260648"/>
            <a:ext cx="1620957" cy="523220"/>
          </a:xfrm>
          <a:prstGeom prst="actionButtonBlank">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spAutoFit/>
          </a:bodyPr>
          <a:lstStyle/>
          <a:p>
            <a:r>
              <a:rPr lang="zh-CN" altLang="en-US" sz="2800" b="0" dirty="0">
                <a:solidFill>
                  <a:schemeClr val="bg2"/>
                </a:solidFill>
                <a:ea typeface="楷体" panose="02010609060101010101" pitchFamily="49" charset="-122"/>
              </a:rPr>
              <a:t>数据通路</a:t>
            </a:r>
            <a:endParaRPr lang="en-US" altLang="zh-CN" sz="2800" b="0" dirty="0">
              <a:solidFill>
                <a:schemeClr val="bg2"/>
              </a:solidFill>
              <a:ea typeface="楷体" panose="02010609060101010101" pitchFamily="49" charset="-122"/>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E800D415-0D5E-4DF2-A263-96D50A98168B}" type="slidenum">
              <a:rPr lang="zh-CN" altLang="en-US"/>
              <a:pPr/>
              <a:t>33</a:t>
            </a:fld>
            <a:endParaRPr lang="en-US" altLang="zh-CN"/>
          </a:p>
        </p:txBody>
      </p:sp>
      <p:sp>
        <p:nvSpPr>
          <p:cNvPr id="1119234" name="Rectangle 2"/>
          <p:cNvSpPr>
            <a:spLocks noGrp="1" noChangeArrowheads="1"/>
          </p:cNvSpPr>
          <p:nvPr>
            <p:ph type="title"/>
          </p:nvPr>
        </p:nvSpPr>
        <p:spPr/>
        <p:txBody>
          <a:bodyPr/>
          <a:lstStyle/>
          <a:p>
            <a:r>
              <a:rPr lang="en-US" altLang="zh-CN" dirty="0"/>
              <a:t>6.1.4  </a:t>
            </a:r>
            <a:r>
              <a:rPr lang="zh-CN" altLang="en-US" dirty="0"/>
              <a:t>微操作      </a:t>
            </a:r>
            <a:r>
              <a:rPr lang="zh-CN" altLang="en-US" dirty="0">
                <a:solidFill>
                  <a:srgbClr val="008000"/>
                </a:solidFill>
                <a:ea typeface="黑体" pitchFamily="2" charset="-122"/>
              </a:rPr>
              <a:t>二、微操作流程</a:t>
            </a:r>
            <a:endParaRPr lang="zh-CN" altLang="en-US" sz="3200" dirty="0">
              <a:solidFill>
                <a:srgbClr val="008000"/>
              </a:solidFill>
              <a:ea typeface="黑体" pitchFamily="2" charset="-122"/>
            </a:endParaRPr>
          </a:p>
        </p:txBody>
      </p:sp>
      <p:sp>
        <p:nvSpPr>
          <p:cNvPr id="1119235" name="Rectangle 3"/>
          <p:cNvSpPr>
            <a:spLocks noGrp="1" noChangeArrowheads="1"/>
          </p:cNvSpPr>
          <p:nvPr>
            <p:ph type="body" idx="1"/>
          </p:nvPr>
        </p:nvSpPr>
        <p:spPr>
          <a:xfrm>
            <a:off x="250825" y="1052513"/>
            <a:ext cx="8785225" cy="5689600"/>
          </a:xfrm>
        </p:spPr>
        <p:txBody>
          <a:bodyPr/>
          <a:lstStyle/>
          <a:p>
            <a:pPr marL="0" indent="0">
              <a:buFont typeface="Wingdings" pitchFamily="2" charset="2"/>
              <a:buNone/>
            </a:pPr>
            <a:r>
              <a:rPr lang="zh-CN" altLang="zh-CN" dirty="0"/>
              <a:t>（</a:t>
            </a:r>
            <a:r>
              <a:rPr lang="en-US" altLang="zh-CN" dirty="0"/>
              <a:t>7</a:t>
            </a:r>
            <a:r>
              <a:rPr lang="zh-CN" altLang="en-US" dirty="0"/>
              <a:t>） </a:t>
            </a:r>
            <a:r>
              <a:rPr lang="en-US" altLang="zh-CN" dirty="0"/>
              <a:t>OUT  P</a:t>
            </a:r>
            <a:r>
              <a:rPr lang="zh-CN" altLang="en-US" dirty="0"/>
              <a:t>，</a:t>
            </a:r>
            <a:r>
              <a:rPr lang="en-US" altLang="zh-CN" dirty="0"/>
              <a:t>R0</a:t>
            </a:r>
          </a:p>
          <a:p>
            <a:pPr marL="0" indent="0">
              <a:buFont typeface="Wingdings" pitchFamily="2" charset="2"/>
              <a:buNone/>
            </a:pPr>
            <a:r>
              <a:rPr lang="zh-CN" altLang="en-US" sz="2400" dirty="0"/>
              <a:t>将寄存器</a:t>
            </a:r>
            <a:r>
              <a:rPr lang="en-US" altLang="zh-CN" sz="2400" dirty="0"/>
              <a:t>R0</a:t>
            </a:r>
            <a:r>
              <a:rPr lang="zh-CN" altLang="en-US" sz="2400" dirty="0"/>
              <a:t>中的数据输出到</a:t>
            </a:r>
            <a:r>
              <a:rPr lang="en-US" altLang="zh-CN" sz="2400" dirty="0"/>
              <a:t>I/O</a:t>
            </a:r>
            <a:r>
              <a:rPr lang="zh-CN" altLang="en-US" sz="2400" dirty="0"/>
              <a:t>地址为</a:t>
            </a:r>
            <a:r>
              <a:rPr lang="en-US" altLang="zh-CN" sz="2400" dirty="0"/>
              <a:t>P</a:t>
            </a:r>
            <a:r>
              <a:rPr lang="zh-CN" altLang="en-US" sz="2400" dirty="0"/>
              <a:t>的</a:t>
            </a:r>
            <a:r>
              <a:rPr lang="en-US" altLang="zh-CN" sz="2400" dirty="0"/>
              <a:t>I/O</a:t>
            </a:r>
            <a:r>
              <a:rPr lang="zh-CN" altLang="en-US" sz="2400" dirty="0"/>
              <a:t>设备</a:t>
            </a:r>
            <a:r>
              <a:rPr lang="en-US" altLang="zh-CN" sz="2400" dirty="0">
                <a:latin typeface="宋体" pitchFamily="2" charset="-122"/>
                <a:ea typeface="宋体" pitchFamily="2" charset="-122"/>
              </a:rPr>
              <a:t>(</a:t>
            </a:r>
            <a:r>
              <a:rPr lang="zh-CN" altLang="en-US" sz="2400" dirty="0"/>
              <a:t>接口</a:t>
            </a:r>
            <a:r>
              <a:rPr lang="en-US" altLang="zh-CN" sz="2400" dirty="0">
                <a:latin typeface="宋体" pitchFamily="2" charset="-122"/>
                <a:ea typeface="宋体" pitchFamily="2" charset="-122"/>
              </a:rPr>
              <a:t>)</a:t>
            </a:r>
            <a:r>
              <a:rPr lang="zh-CN" altLang="en-US" sz="2400" dirty="0"/>
              <a:t>中。</a:t>
            </a:r>
          </a:p>
          <a:p>
            <a:pPr marL="0" indent="0">
              <a:buFont typeface="Wingdings" pitchFamily="2" charset="2"/>
              <a:buNone/>
            </a:pPr>
            <a:r>
              <a:rPr lang="zh-CN" altLang="en-US" sz="2400" dirty="0"/>
              <a:t>执行周期的微操作序列：</a:t>
            </a:r>
          </a:p>
          <a:p>
            <a:pPr marL="0" indent="0">
              <a:buFont typeface="Wingdings" pitchFamily="2" charset="2"/>
              <a:buNone/>
            </a:pPr>
            <a:r>
              <a:rPr lang="en-US" altLang="zh-CN" sz="2400" dirty="0"/>
              <a:t>   </a:t>
            </a:r>
            <a:r>
              <a:rPr lang="en-US" altLang="zh-CN" sz="2400" dirty="0">
                <a:solidFill>
                  <a:srgbClr val="CC0000"/>
                </a:solidFill>
              </a:rPr>
              <a:t> T1</a:t>
            </a:r>
            <a:r>
              <a:rPr lang="zh-CN" altLang="en-US" sz="2400" dirty="0">
                <a:solidFill>
                  <a:srgbClr val="CC0000"/>
                </a:solidFill>
              </a:rPr>
              <a:t>：</a:t>
            </a:r>
            <a:r>
              <a:rPr lang="en-US" altLang="zh-CN" sz="2400" dirty="0">
                <a:solidFill>
                  <a:srgbClr val="CC0000"/>
                </a:solidFill>
              </a:rPr>
              <a:t>AR</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IR</a:t>
            </a:r>
            <a:r>
              <a:rPr lang="en-US" altLang="zh-CN" sz="2400" dirty="0">
                <a:solidFill>
                  <a:srgbClr val="CC0000"/>
                </a:solidFill>
                <a:latin typeface="宋体" pitchFamily="2" charset="-122"/>
                <a:ea typeface="宋体" pitchFamily="2" charset="-122"/>
              </a:rPr>
              <a:t>(</a:t>
            </a:r>
            <a:r>
              <a:rPr lang="zh-CN" altLang="en-US" sz="2400" dirty="0">
                <a:solidFill>
                  <a:srgbClr val="CC0000"/>
                </a:solidFill>
              </a:rPr>
              <a:t>地址字段</a:t>
            </a:r>
            <a:r>
              <a:rPr lang="en-US" altLang="zh-CN" sz="2400" dirty="0">
                <a:solidFill>
                  <a:srgbClr val="CC0000"/>
                </a:solidFill>
                <a:latin typeface="宋体" pitchFamily="2" charset="-122"/>
                <a:ea typeface="宋体" pitchFamily="2" charset="-122"/>
              </a:rPr>
              <a:t>)</a:t>
            </a:r>
          </a:p>
          <a:p>
            <a:pPr marL="0" indent="0">
              <a:buFont typeface="Wingdings" pitchFamily="2" charset="2"/>
              <a:buNone/>
            </a:pPr>
            <a:r>
              <a:rPr lang="zh-CN" altLang="en-US" sz="2400" dirty="0"/>
              <a:t>	</a:t>
            </a:r>
            <a:r>
              <a:rPr lang="en-US" altLang="zh-CN" sz="2400" dirty="0">
                <a:solidFill>
                  <a:srgbClr val="0000FF"/>
                </a:solidFill>
              </a:rPr>
              <a:t>;</a:t>
            </a:r>
            <a:r>
              <a:rPr lang="zh-CN" altLang="en-US" sz="2400" dirty="0">
                <a:solidFill>
                  <a:srgbClr val="0000FF"/>
                </a:solidFill>
              </a:rPr>
              <a:t>将指令中的</a:t>
            </a:r>
            <a:r>
              <a:rPr lang="en-US" altLang="zh-CN" sz="2400" dirty="0">
                <a:solidFill>
                  <a:srgbClr val="0000FF"/>
                </a:solidFill>
              </a:rPr>
              <a:t>I/O</a:t>
            </a:r>
            <a:r>
              <a:rPr lang="zh-CN" altLang="en-US" sz="2400" dirty="0">
                <a:solidFill>
                  <a:srgbClr val="0000FF"/>
                </a:solidFill>
              </a:rPr>
              <a:t>地址</a:t>
            </a:r>
            <a:r>
              <a:rPr lang="en-US" altLang="zh-CN" sz="2400" dirty="0">
                <a:solidFill>
                  <a:srgbClr val="0000FF"/>
                </a:solidFill>
              </a:rPr>
              <a:t>P</a:t>
            </a:r>
            <a:r>
              <a:rPr lang="zh-CN" altLang="en-US" sz="2400" dirty="0">
                <a:solidFill>
                  <a:srgbClr val="0000FF"/>
                </a:solidFill>
              </a:rPr>
              <a:t>传送到</a:t>
            </a:r>
            <a:r>
              <a:rPr lang="en-US" altLang="zh-CN" sz="2400" dirty="0">
                <a:solidFill>
                  <a:srgbClr val="0000FF"/>
                </a:solidFill>
              </a:rPr>
              <a:t>AR</a:t>
            </a:r>
            <a:r>
              <a:rPr lang="zh-CN" altLang="en-US" sz="2400" dirty="0">
                <a:solidFill>
                  <a:srgbClr val="0000FF"/>
                </a:solidFill>
              </a:rPr>
              <a:t>，</a:t>
            </a:r>
            <a:r>
              <a:rPr lang="en-US" altLang="zh-CN" sz="2400" dirty="0">
                <a:solidFill>
                  <a:srgbClr val="0000FF"/>
                </a:solidFill>
              </a:rPr>
              <a:t>IR</a:t>
            </a:r>
            <a:r>
              <a:rPr lang="en-US" altLang="zh-CN" sz="2400" dirty="0">
                <a:solidFill>
                  <a:srgbClr val="0000FF"/>
                </a:solidFill>
                <a:latin typeface="宋体" pitchFamily="2" charset="-122"/>
                <a:ea typeface="宋体" pitchFamily="2" charset="-122"/>
              </a:rPr>
              <a:t>(</a:t>
            </a:r>
            <a:r>
              <a:rPr lang="zh-CN" altLang="en-US" sz="2400" dirty="0">
                <a:solidFill>
                  <a:srgbClr val="0000FF"/>
                </a:solidFill>
              </a:rPr>
              <a:t>地址字段</a:t>
            </a:r>
            <a:r>
              <a:rPr lang="en-US" altLang="zh-CN" sz="2400" dirty="0">
                <a:solidFill>
                  <a:srgbClr val="0000FF"/>
                </a:solidFill>
                <a:latin typeface="宋体" pitchFamily="2" charset="-122"/>
                <a:ea typeface="宋体" pitchFamily="2" charset="-122"/>
              </a:rPr>
              <a:t>)</a:t>
            </a:r>
            <a:r>
              <a:rPr lang="zh-CN" altLang="en-US" sz="2400" dirty="0">
                <a:solidFill>
                  <a:srgbClr val="0000FF"/>
                </a:solidFill>
                <a:latin typeface="宋体" pitchFamily="2" charset="-122"/>
                <a:ea typeface="宋体" pitchFamily="2" charset="-122"/>
              </a:rPr>
              <a:t>＝</a:t>
            </a:r>
            <a:r>
              <a:rPr lang="en-US" altLang="zh-CN" sz="2400" dirty="0">
                <a:solidFill>
                  <a:srgbClr val="0000FF"/>
                </a:solidFill>
              </a:rPr>
              <a:t>P</a:t>
            </a:r>
          </a:p>
          <a:p>
            <a:pPr marL="0" indent="0">
              <a:buFont typeface="Wingdings" pitchFamily="2" charset="2"/>
              <a:buNone/>
            </a:pPr>
            <a:r>
              <a:rPr lang="en-US" altLang="zh-CN" sz="2400" dirty="0"/>
              <a:t>    </a:t>
            </a:r>
            <a:r>
              <a:rPr lang="en-US" altLang="zh-CN" sz="2400" dirty="0">
                <a:solidFill>
                  <a:srgbClr val="CC0000"/>
                </a:solidFill>
              </a:rPr>
              <a:t>T2</a:t>
            </a:r>
            <a:r>
              <a:rPr lang="zh-CN" altLang="en-US" sz="2400" dirty="0">
                <a:solidFill>
                  <a:srgbClr val="CC0000"/>
                </a:solidFill>
              </a:rPr>
              <a:t>：</a:t>
            </a:r>
            <a:r>
              <a:rPr lang="en-US" altLang="zh-CN" sz="2400" dirty="0">
                <a:solidFill>
                  <a:srgbClr val="CC0000"/>
                </a:solidFill>
              </a:rPr>
              <a:t>DR</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R0</a:t>
            </a:r>
            <a:r>
              <a:rPr lang="en-US" altLang="zh-CN" sz="2400" dirty="0"/>
              <a:t>		</a:t>
            </a:r>
            <a:r>
              <a:rPr lang="en-US" altLang="zh-CN" sz="2400" dirty="0">
                <a:solidFill>
                  <a:srgbClr val="0000FF"/>
                </a:solidFill>
              </a:rPr>
              <a:t>;R0</a:t>
            </a:r>
            <a:r>
              <a:rPr lang="zh-CN" altLang="en-US" sz="2400" dirty="0">
                <a:solidFill>
                  <a:srgbClr val="0000FF"/>
                </a:solidFill>
              </a:rPr>
              <a:t>的内容传送到</a:t>
            </a:r>
            <a:r>
              <a:rPr lang="en-US" altLang="zh-CN" sz="2400" dirty="0">
                <a:solidFill>
                  <a:srgbClr val="0000FF"/>
                </a:solidFill>
              </a:rPr>
              <a:t>DR</a:t>
            </a:r>
          </a:p>
          <a:p>
            <a:pPr marL="0" indent="0">
              <a:buFont typeface="Wingdings" pitchFamily="2" charset="2"/>
              <a:buNone/>
            </a:pPr>
            <a:r>
              <a:rPr lang="en-US" altLang="zh-CN" sz="2400" dirty="0"/>
              <a:t>   </a:t>
            </a:r>
            <a:r>
              <a:rPr lang="en-US" altLang="zh-CN" sz="2400" dirty="0">
                <a:solidFill>
                  <a:srgbClr val="CC0000"/>
                </a:solidFill>
              </a:rPr>
              <a:t> T3</a:t>
            </a:r>
            <a:r>
              <a:rPr lang="zh-CN" altLang="en-US" sz="2400" dirty="0">
                <a:solidFill>
                  <a:srgbClr val="CC0000"/>
                </a:solidFill>
              </a:rPr>
              <a:t>：</a:t>
            </a:r>
            <a:r>
              <a:rPr lang="en-US" altLang="zh-CN" sz="2400" dirty="0">
                <a:solidFill>
                  <a:srgbClr val="CC0000"/>
                </a:solidFill>
              </a:rPr>
              <a:t>IO[AR]</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DR</a:t>
            </a:r>
            <a:r>
              <a:rPr lang="zh-CN" altLang="en-US" sz="2400" dirty="0">
                <a:solidFill>
                  <a:srgbClr val="FF8B8B"/>
                </a:solidFill>
              </a:rPr>
              <a:t>，</a:t>
            </a:r>
            <a:r>
              <a:rPr lang="en-US" altLang="zh-CN" sz="2400" dirty="0" err="1">
                <a:solidFill>
                  <a:srgbClr val="FF8B8B"/>
                </a:solidFill>
              </a:rPr>
              <a:t>IOwrite</a:t>
            </a:r>
            <a:endParaRPr lang="en-US" altLang="zh-CN" sz="2400" dirty="0">
              <a:solidFill>
                <a:srgbClr val="FF8B8B"/>
              </a:solidFill>
            </a:endParaRPr>
          </a:p>
          <a:p>
            <a:pPr marL="0" indent="0">
              <a:buFont typeface="Wingdings" pitchFamily="2" charset="2"/>
              <a:buNone/>
            </a:pPr>
            <a:r>
              <a:rPr lang="zh-CN" altLang="en-US" sz="2400" dirty="0"/>
              <a:t>	</a:t>
            </a:r>
            <a:r>
              <a:rPr lang="en-US" altLang="zh-CN" sz="2400" dirty="0">
                <a:solidFill>
                  <a:srgbClr val="0000FF"/>
                </a:solidFill>
              </a:rPr>
              <a:t>;</a:t>
            </a:r>
            <a:r>
              <a:rPr lang="zh-CN" altLang="en-US" sz="2400" dirty="0">
                <a:solidFill>
                  <a:srgbClr val="0000FF"/>
                </a:solidFill>
              </a:rPr>
              <a:t>将</a:t>
            </a:r>
            <a:r>
              <a:rPr lang="en-US" altLang="zh-CN" sz="2400" dirty="0">
                <a:solidFill>
                  <a:srgbClr val="0000FF"/>
                </a:solidFill>
              </a:rPr>
              <a:t>DR</a:t>
            </a:r>
            <a:r>
              <a:rPr lang="zh-CN" altLang="en-US" sz="2400" dirty="0">
                <a:solidFill>
                  <a:srgbClr val="0000FF"/>
                </a:solidFill>
              </a:rPr>
              <a:t>的内容输出至指定的</a:t>
            </a:r>
            <a:r>
              <a:rPr lang="en-US" altLang="zh-CN" sz="2400" dirty="0">
                <a:solidFill>
                  <a:srgbClr val="0000FF"/>
                </a:solidFill>
              </a:rPr>
              <a:t>I/O</a:t>
            </a:r>
            <a:r>
              <a:rPr lang="zh-CN" altLang="en-US" sz="2400" dirty="0">
                <a:solidFill>
                  <a:srgbClr val="0000FF"/>
                </a:solidFill>
              </a:rPr>
              <a:t>设备</a:t>
            </a:r>
            <a:r>
              <a:rPr lang="en-US" altLang="zh-CN" sz="2400" dirty="0">
                <a:solidFill>
                  <a:srgbClr val="0000FF"/>
                </a:solidFill>
                <a:latin typeface="宋体" pitchFamily="2" charset="-122"/>
                <a:ea typeface="宋体" pitchFamily="2" charset="-122"/>
              </a:rPr>
              <a:t>(</a:t>
            </a:r>
            <a:r>
              <a:rPr lang="zh-CN" altLang="en-US" sz="2400" dirty="0">
                <a:solidFill>
                  <a:srgbClr val="0000FF"/>
                </a:solidFill>
              </a:rPr>
              <a:t>接口</a:t>
            </a:r>
            <a:r>
              <a:rPr lang="en-US" altLang="zh-CN" sz="2400" dirty="0">
                <a:solidFill>
                  <a:srgbClr val="0000FF"/>
                </a:solidFill>
                <a:latin typeface="宋体" pitchFamily="2" charset="-122"/>
                <a:ea typeface="宋体" pitchFamily="2" charset="-122"/>
              </a:rPr>
              <a:t>)</a:t>
            </a:r>
            <a:r>
              <a:rPr lang="zh-CN" altLang="en-US" sz="2400" dirty="0">
                <a:solidFill>
                  <a:srgbClr val="0000FF"/>
                </a:solidFill>
              </a:rPr>
              <a:t>中</a:t>
            </a:r>
            <a:endParaRPr lang="zh-CN" altLang="zh-CN" sz="2400" dirty="0">
              <a:solidFill>
                <a:srgbClr val="0000FF"/>
              </a:solidFill>
            </a:endParaRPr>
          </a:p>
        </p:txBody>
      </p:sp>
      <p:sp>
        <p:nvSpPr>
          <p:cNvPr id="1119236" name="Rectangle 4"/>
          <p:cNvSpPr>
            <a:spLocks noChangeArrowheads="1"/>
          </p:cNvSpPr>
          <p:nvPr/>
        </p:nvSpPr>
        <p:spPr bwMode="auto">
          <a:xfrm>
            <a:off x="684213" y="549275"/>
            <a:ext cx="8424862" cy="503238"/>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en-US" altLang="zh-CN" sz="2800" dirty="0">
                <a:solidFill>
                  <a:srgbClr val="CC0099"/>
                </a:solidFill>
                <a:latin typeface="Arial" charset="0"/>
                <a:ea typeface="楷体" panose="02010609060101010101" pitchFamily="49" charset="-122"/>
              </a:rPr>
              <a:t>4. </a:t>
            </a:r>
            <a:r>
              <a:rPr lang="zh-CN" altLang="en-US" sz="2800" dirty="0">
                <a:solidFill>
                  <a:srgbClr val="CC0099"/>
                </a:solidFill>
                <a:latin typeface="Arial" charset="0"/>
                <a:ea typeface="楷体" panose="02010609060101010101" pitchFamily="49" charset="-122"/>
              </a:rPr>
              <a:t>执行周期</a:t>
            </a:r>
          </a:p>
        </p:txBody>
      </p:sp>
      <p:sp>
        <p:nvSpPr>
          <p:cNvPr id="8" name="动作按钮: 空白 7">
            <a:hlinkClick r:id="rId2" action="ppaction://hlinksldjump" highlightClick="1"/>
            <a:extLst>
              <a:ext uri="{FF2B5EF4-FFF2-40B4-BE49-F238E27FC236}">
                <a16:creationId xmlns:a16="http://schemas.microsoft.com/office/drawing/2014/main" id="{C24071A9-ED67-4A94-A894-4DD8D4436CF4}"/>
              </a:ext>
            </a:extLst>
          </p:cNvPr>
          <p:cNvSpPr/>
          <p:nvPr/>
        </p:nvSpPr>
        <p:spPr bwMode="auto">
          <a:xfrm>
            <a:off x="3564508" y="1078337"/>
            <a:ext cx="2663676" cy="431800"/>
          </a:xfrm>
          <a:prstGeom prst="actionButtonBlank">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微操作</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微命令序列</a:t>
            </a:r>
          </a:p>
        </p:txBody>
      </p:sp>
      <p:sp>
        <p:nvSpPr>
          <p:cNvPr id="9" name="AutoShape 5">
            <a:hlinkClick r:id="rId3" action="ppaction://hlinksldjump" highlightClick="1"/>
            <a:extLst>
              <a:ext uri="{FF2B5EF4-FFF2-40B4-BE49-F238E27FC236}">
                <a16:creationId xmlns:a16="http://schemas.microsoft.com/office/drawing/2014/main" id="{2DC9C239-0EF5-4F65-9693-A97636B6A95D}"/>
              </a:ext>
            </a:extLst>
          </p:cNvPr>
          <p:cNvSpPr>
            <a:spLocks noChangeArrowheads="1"/>
          </p:cNvSpPr>
          <p:nvPr/>
        </p:nvSpPr>
        <p:spPr bwMode="auto">
          <a:xfrm>
            <a:off x="7260372" y="260648"/>
            <a:ext cx="1620957" cy="523220"/>
          </a:xfrm>
          <a:prstGeom prst="actionButtonBlank">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spAutoFit/>
          </a:bodyPr>
          <a:lstStyle/>
          <a:p>
            <a:r>
              <a:rPr lang="zh-CN" altLang="en-US" sz="2800" b="0" dirty="0">
                <a:solidFill>
                  <a:schemeClr val="bg2"/>
                </a:solidFill>
                <a:ea typeface="楷体" panose="02010609060101010101" pitchFamily="49" charset="-122"/>
              </a:rPr>
              <a:t>数据通路</a:t>
            </a:r>
            <a:endParaRPr lang="en-US" altLang="zh-CN" sz="2800" b="0" dirty="0">
              <a:solidFill>
                <a:schemeClr val="bg2"/>
              </a:solidFill>
              <a:ea typeface="楷体" panose="02010609060101010101" pitchFamily="49" charset="-122"/>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EFBF134F-14CC-4B5C-89D3-0E76D871BFC0}" type="slidenum">
              <a:rPr lang="zh-CN" altLang="en-US"/>
              <a:pPr/>
              <a:t>34</a:t>
            </a:fld>
            <a:endParaRPr lang="en-US" altLang="zh-CN"/>
          </a:p>
        </p:txBody>
      </p:sp>
      <p:sp>
        <p:nvSpPr>
          <p:cNvPr id="1120258" name="Rectangle 2"/>
          <p:cNvSpPr>
            <a:spLocks noGrp="1" noChangeArrowheads="1"/>
          </p:cNvSpPr>
          <p:nvPr>
            <p:ph type="title"/>
          </p:nvPr>
        </p:nvSpPr>
        <p:spPr/>
        <p:txBody>
          <a:bodyPr/>
          <a:lstStyle/>
          <a:p>
            <a:r>
              <a:rPr lang="en-US" altLang="zh-CN" dirty="0"/>
              <a:t>6.1.4  </a:t>
            </a:r>
            <a:r>
              <a:rPr lang="zh-CN" altLang="en-US" dirty="0"/>
              <a:t>微操作      </a:t>
            </a:r>
            <a:r>
              <a:rPr lang="zh-CN" altLang="en-US" dirty="0">
                <a:solidFill>
                  <a:srgbClr val="008000"/>
                </a:solidFill>
                <a:ea typeface="黑体" pitchFamily="2" charset="-122"/>
              </a:rPr>
              <a:t>二、微操作流程</a:t>
            </a:r>
            <a:endParaRPr lang="zh-CN" altLang="en-US" sz="3200" dirty="0">
              <a:solidFill>
                <a:srgbClr val="008000"/>
              </a:solidFill>
              <a:ea typeface="黑体" pitchFamily="2" charset="-122"/>
            </a:endParaRPr>
          </a:p>
        </p:txBody>
      </p:sp>
      <p:sp>
        <p:nvSpPr>
          <p:cNvPr id="1120259" name="Rectangle 3"/>
          <p:cNvSpPr>
            <a:spLocks noGrp="1" noChangeArrowheads="1"/>
          </p:cNvSpPr>
          <p:nvPr>
            <p:ph type="body" idx="1"/>
          </p:nvPr>
        </p:nvSpPr>
        <p:spPr>
          <a:xfrm>
            <a:off x="250825" y="1052513"/>
            <a:ext cx="8785225" cy="5689600"/>
          </a:xfrm>
        </p:spPr>
        <p:txBody>
          <a:bodyPr/>
          <a:lstStyle/>
          <a:p>
            <a:pPr marL="0" indent="0">
              <a:buFont typeface="Wingdings" pitchFamily="2" charset="2"/>
              <a:buNone/>
            </a:pPr>
            <a:r>
              <a:rPr lang="zh-CN" altLang="zh-CN" dirty="0"/>
              <a:t>（</a:t>
            </a:r>
            <a:r>
              <a:rPr lang="en-US" altLang="zh-CN" dirty="0"/>
              <a:t>8</a:t>
            </a:r>
            <a:r>
              <a:rPr lang="zh-CN" altLang="en-US" dirty="0"/>
              <a:t>） </a:t>
            </a:r>
            <a:r>
              <a:rPr lang="en-US" altLang="zh-CN" dirty="0"/>
              <a:t>JUMP  X</a:t>
            </a:r>
          </a:p>
          <a:p>
            <a:pPr marL="0" indent="0">
              <a:buFont typeface="Wingdings" pitchFamily="2" charset="2"/>
              <a:buNone/>
            </a:pPr>
            <a:r>
              <a:rPr lang="zh-CN" altLang="en-US" sz="2400" dirty="0"/>
              <a:t>无条件跳转指令，实现将程序执行地址从当前跳转指令所在位置转移到存储器地址为</a:t>
            </a:r>
            <a:r>
              <a:rPr lang="en-US" altLang="zh-CN" sz="2400" dirty="0"/>
              <a:t>X</a:t>
            </a:r>
            <a:r>
              <a:rPr lang="zh-CN" altLang="en-US" sz="2400" dirty="0"/>
              <a:t>处。</a:t>
            </a:r>
          </a:p>
          <a:p>
            <a:pPr marL="0" indent="0">
              <a:buFont typeface="Wingdings" pitchFamily="2" charset="2"/>
              <a:buNone/>
            </a:pPr>
            <a:r>
              <a:rPr lang="zh-CN" altLang="en-US" sz="2400" dirty="0"/>
              <a:t>执行周期的微操作序列：</a:t>
            </a:r>
          </a:p>
          <a:p>
            <a:pPr marL="0" indent="0">
              <a:buFont typeface="Wingdings" pitchFamily="2" charset="2"/>
              <a:buNone/>
            </a:pPr>
            <a:r>
              <a:rPr lang="en-US" altLang="zh-CN" sz="2400" dirty="0"/>
              <a:t>   </a:t>
            </a:r>
            <a:r>
              <a:rPr lang="en-US" altLang="zh-CN" sz="2400" dirty="0">
                <a:solidFill>
                  <a:srgbClr val="CC0000"/>
                </a:solidFill>
              </a:rPr>
              <a:t> T1</a:t>
            </a:r>
            <a:r>
              <a:rPr lang="zh-CN" altLang="en-US" sz="2400" dirty="0">
                <a:solidFill>
                  <a:srgbClr val="CC0000"/>
                </a:solidFill>
              </a:rPr>
              <a:t>：</a:t>
            </a:r>
            <a:r>
              <a:rPr lang="en-US" altLang="zh-CN" sz="2400" dirty="0">
                <a:solidFill>
                  <a:srgbClr val="CC0000"/>
                </a:solidFill>
              </a:rPr>
              <a:t>PC</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IR</a:t>
            </a:r>
            <a:r>
              <a:rPr lang="en-US" altLang="zh-CN" sz="2400" dirty="0">
                <a:solidFill>
                  <a:srgbClr val="CC0000"/>
                </a:solidFill>
                <a:latin typeface="宋体" pitchFamily="2" charset="-122"/>
                <a:ea typeface="宋体" pitchFamily="2" charset="-122"/>
              </a:rPr>
              <a:t>(</a:t>
            </a:r>
            <a:r>
              <a:rPr lang="zh-CN" altLang="en-US" sz="2400" dirty="0">
                <a:solidFill>
                  <a:srgbClr val="CC0000"/>
                </a:solidFill>
              </a:rPr>
              <a:t>地址字段</a:t>
            </a:r>
            <a:r>
              <a:rPr lang="en-US" altLang="zh-CN" sz="2400" dirty="0">
                <a:solidFill>
                  <a:srgbClr val="CC0000"/>
                </a:solidFill>
                <a:latin typeface="宋体" pitchFamily="2" charset="-122"/>
                <a:ea typeface="宋体" pitchFamily="2" charset="-122"/>
              </a:rPr>
              <a:t>)</a:t>
            </a:r>
          </a:p>
          <a:p>
            <a:pPr marL="0" indent="0">
              <a:buFont typeface="Wingdings" pitchFamily="2" charset="2"/>
              <a:buNone/>
            </a:pPr>
            <a:r>
              <a:rPr lang="zh-CN" altLang="en-US" sz="2400" dirty="0"/>
              <a:t>	</a:t>
            </a:r>
            <a:r>
              <a:rPr lang="en-US" altLang="zh-CN" sz="2400" dirty="0">
                <a:solidFill>
                  <a:srgbClr val="0000FF"/>
                </a:solidFill>
              </a:rPr>
              <a:t>;</a:t>
            </a:r>
            <a:r>
              <a:rPr lang="zh-CN" altLang="en-US" sz="2400" dirty="0">
                <a:solidFill>
                  <a:srgbClr val="0000FF"/>
                </a:solidFill>
              </a:rPr>
              <a:t>将指令中的存储器地址</a:t>
            </a:r>
            <a:r>
              <a:rPr lang="en-US" altLang="zh-CN" sz="2400" dirty="0">
                <a:solidFill>
                  <a:srgbClr val="0000FF"/>
                </a:solidFill>
              </a:rPr>
              <a:t>X</a:t>
            </a:r>
            <a:r>
              <a:rPr lang="zh-CN" altLang="en-US" sz="2400" dirty="0">
                <a:solidFill>
                  <a:srgbClr val="0000FF"/>
                </a:solidFill>
              </a:rPr>
              <a:t>传送到</a:t>
            </a:r>
            <a:r>
              <a:rPr lang="en-US" altLang="zh-CN" sz="2400" dirty="0">
                <a:solidFill>
                  <a:srgbClr val="0000FF"/>
                </a:solidFill>
              </a:rPr>
              <a:t>PC</a:t>
            </a:r>
            <a:r>
              <a:rPr lang="zh-CN" altLang="en-US" sz="2400" dirty="0">
                <a:solidFill>
                  <a:srgbClr val="0000FF"/>
                </a:solidFill>
              </a:rPr>
              <a:t>，</a:t>
            </a:r>
            <a:r>
              <a:rPr lang="en-US" altLang="zh-CN" sz="2400" dirty="0">
                <a:solidFill>
                  <a:srgbClr val="0000FF"/>
                </a:solidFill>
              </a:rPr>
              <a:t>IR</a:t>
            </a:r>
            <a:r>
              <a:rPr lang="en-US" altLang="zh-CN" sz="2400" dirty="0">
                <a:solidFill>
                  <a:srgbClr val="0000FF"/>
                </a:solidFill>
                <a:latin typeface="宋体" pitchFamily="2" charset="-122"/>
                <a:ea typeface="宋体" pitchFamily="2" charset="-122"/>
              </a:rPr>
              <a:t>(</a:t>
            </a:r>
            <a:r>
              <a:rPr lang="zh-CN" altLang="en-US" sz="2400" dirty="0">
                <a:solidFill>
                  <a:srgbClr val="0000FF"/>
                </a:solidFill>
              </a:rPr>
              <a:t>地址字段</a:t>
            </a:r>
            <a:r>
              <a:rPr lang="en-US" altLang="zh-CN" sz="2400" dirty="0">
                <a:solidFill>
                  <a:srgbClr val="0000FF"/>
                </a:solidFill>
                <a:latin typeface="宋体" pitchFamily="2" charset="-122"/>
                <a:ea typeface="宋体" pitchFamily="2" charset="-122"/>
              </a:rPr>
              <a:t>)</a:t>
            </a:r>
            <a:r>
              <a:rPr lang="zh-CN" altLang="en-US" sz="2400" dirty="0">
                <a:solidFill>
                  <a:srgbClr val="0000FF"/>
                </a:solidFill>
                <a:ea typeface="宋体" pitchFamily="2" charset="-122"/>
              </a:rPr>
              <a:t>＝</a:t>
            </a:r>
            <a:r>
              <a:rPr lang="en-US" altLang="zh-CN" sz="2400" dirty="0">
                <a:solidFill>
                  <a:srgbClr val="0000FF"/>
                </a:solidFill>
              </a:rPr>
              <a:t>X</a:t>
            </a:r>
            <a:endParaRPr lang="zh-CN" altLang="zh-CN" sz="2400" dirty="0">
              <a:solidFill>
                <a:srgbClr val="0000FF"/>
              </a:solidFill>
            </a:endParaRPr>
          </a:p>
        </p:txBody>
      </p:sp>
      <p:sp>
        <p:nvSpPr>
          <p:cNvPr id="1120260" name="Rectangle 4"/>
          <p:cNvSpPr>
            <a:spLocks noChangeArrowheads="1"/>
          </p:cNvSpPr>
          <p:nvPr/>
        </p:nvSpPr>
        <p:spPr bwMode="auto">
          <a:xfrm>
            <a:off x="684213" y="549275"/>
            <a:ext cx="8424862" cy="503238"/>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en-US" altLang="zh-CN" sz="2800" dirty="0">
                <a:solidFill>
                  <a:srgbClr val="CC0099"/>
                </a:solidFill>
                <a:latin typeface="Arial" charset="0"/>
                <a:ea typeface="楷体" panose="02010609060101010101" pitchFamily="49" charset="-122"/>
              </a:rPr>
              <a:t>4. </a:t>
            </a:r>
            <a:r>
              <a:rPr lang="zh-CN" altLang="en-US" sz="2800" dirty="0">
                <a:solidFill>
                  <a:srgbClr val="CC0099"/>
                </a:solidFill>
                <a:latin typeface="Arial" charset="0"/>
                <a:ea typeface="楷体" panose="02010609060101010101" pitchFamily="49" charset="-122"/>
              </a:rPr>
              <a:t>执行周期</a:t>
            </a:r>
          </a:p>
        </p:txBody>
      </p:sp>
      <p:sp>
        <p:nvSpPr>
          <p:cNvPr id="8" name="动作按钮: 空白 7">
            <a:hlinkClick r:id="rId2" action="ppaction://hlinksldjump" highlightClick="1"/>
            <a:extLst>
              <a:ext uri="{FF2B5EF4-FFF2-40B4-BE49-F238E27FC236}">
                <a16:creationId xmlns:a16="http://schemas.microsoft.com/office/drawing/2014/main" id="{CF47C499-A6C3-42CA-821F-C593372FF016}"/>
              </a:ext>
            </a:extLst>
          </p:cNvPr>
          <p:cNvSpPr/>
          <p:nvPr/>
        </p:nvSpPr>
        <p:spPr bwMode="auto">
          <a:xfrm>
            <a:off x="3564508" y="1078337"/>
            <a:ext cx="2663676" cy="431800"/>
          </a:xfrm>
          <a:prstGeom prst="actionButtonBlank">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微操作</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微命令序列</a:t>
            </a:r>
          </a:p>
        </p:txBody>
      </p:sp>
      <p:sp>
        <p:nvSpPr>
          <p:cNvPr id="9" name="AutoShape 5">
            <a:hlinkClick r:id="rId3" action="ppaction://hlinksldjump" highlightClick="1"/>
            <a:extLst>
              <a:ext uri="{FF2B5EF4-FFF2-40B4-BE49-F238E27FC236}">
                <a16:creationId xmlns:a16="http://schemas.microsoft.com/office/drawing/2014/main" id="{D85CEB49-01DE-4FE6-A9B9-DE704EDDE899}"/>
              </a:ext>
            </a:extLst>
          </p:cNvPr>
          <p:cNvSpPr>
            <a:spLocks noChangeArrowheads="1"/>
          </p:cNvSpPr>
          <p:nvPr/>
        </p:nvSpPr>
        <p:spPr bwMode="auto">
          <a:xfrm>
            <a:off x="7260372" y="260648"/>
            <a:ext cx="1620957" cy="523220"/>
          </a:xfrm>
          <a:prstGeom prst="actionButtonBlank">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spAutoFit/>
          </a:bodyPr>
          <a:lstStyle/>
          <a:p>
            <a:r>
              <a:rPr lang="zh-CN" altLang="en-US" sz="2800" b="0" dirty="0">
                <a:solidFill>
                  <a:schemeClr val="bg2"/>
                </a:solidFill>
                <a:ea typeface="楷体" panose="02010609060101010101" pitchFamily="49" charset="-122"/>
              </a:rPr>
              <a:t>数据通路</a:t>
            </a:r>
            <a:endParaRPr lang="en-US" altLang="zh-CN" sz="2800" b="0" dirty="0">
              <a:solidFill>
                <a:schemeClr val="bg2"/>
              </a:solidFill>
              <a:ea typeface="楷体" panose="02010609060101010101" pitchFamily="49" charset="-122"/>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AC7564F4-F41E-4598-96C5-5C6178787499}" type="slidenum">
              <a:rPr lang="zh-CN" altLang="en-US"/>
              <a:pPr/>
              <a:t>35</a:t>
            </a:fld>
            <a:endParaRPr lang="en-US" altLang="zh-CN"/>
          </a:p>
        </p:txBody>
      </p:sp>
      <p:sp>
        <p:nvSpPr>
          <p:cNvPr id="1121282" name="Rectangle 2"/>
          <p:cNvSpPr>
            <a:spLocks noGrp="1" noChangeArrowheads="1"/>
          </p:cNvSpPr>
          <p:nvPr>
            <p:ph type="title"/>
          </p:nvPr>
        </p:nvSpPr>
        <p:spPr/>
        <p:txBody>
          <a:bodyPr/>
          <a:lstStyle/>
          <a:p>
            <a:r>
              <a:rPr lang="en-US" altLang="zh-CN" dirty="0"/>
              <a:t>6.1.4  </a:t>
            </a:r>
            <a:r>
              <a:rPr lang="zh-CN" altLang="en-US" dirty="0"/>
              <a:t>微操作      </a:t>
            </a:r>
            <a:r>
              <a:rPr lang="zh-CN" altLang="en-US" dirty="0">
                <a:solidFill>
                  <a:srgbClr val="008000"/>
                </a:solidFill>
                <a:ea typeface="黑体" pitchFamily="2" charset="-122"/>
              </a:rPr>
              <a:t>二、微操作流程</a:t>
            </a:r>
            <a:endParaRPr lang="zh-CN" altLang="en-US" sz="3200" dirty="0">
              <a:solidFill>
                <a:srgbClr val="008000"/>
              </a:solidFill>
              <a:ea typeface="黑体" pitchFamily="2" charset="-122"/>
            </a:endParaRPr>
          </a:p>
        </p:txBody>
      </p:sp>
      <p:sp>
        <p:nvSpPr>
          <p:cNvPr id="1121283" name="Rectangle 3"/>
          <p:cNvSpPr>
            <a:spLocks noGrp="1" noChangeArrowheads="1"/>
          </p:cNvSpPr>
          <p:nvPr>
            <p:ph type="body" idx="1"/>
          </p:nvPr>
        </p:nvSpPr>
        <p:spPr>
          <a:xfrm>
            <a:off x="250825" y="1052513"/>
            <a:ext cx="8785225" cy="5689600"/>
          </a:xfrm>
        </p:spPr>
        <p:txBody>
          <a:bodyPr/>
          <a:lstStyle/>
          <a:p>
            <a:pPr marL="0" indent="0">
              <a:spcBef>
                <a:spcPct val="10000"/>
              </a:spcBef>
              <a:buFont typeface="Wingdings" pitchFamily="2" charset="2"/>
              <a:buNone/>
            </a:pPr>
            <a:r>
              <a:rPr lang="zh-CN" altLang="zh-CN" dirty="0"/>
              <a:t>（</a:t>
            </a:r>
            <a:r>
              <a:rPr lang="en-US" altLang="zh-CN" dirty="0"/>
              <a:t>9</a:t>
            </a:r>
            <a:r>
              <a:rPr lang="zh-CN" altLang="en-US" dirty="0"/>
              <a:t>）</a:t>
            </a:r>
            <a:r>
              <a:rPr lang="en-US" altLang="zh-CN" dirty="0"/>
              <a:t>JZ  offs</a:t>
            </a:r>
          </a:p>
          <a:p>
            <a:pPr marL="0" indent="0">
              <a:spcBef>
                <a:spcPct val="10000"/>
              </a:spcBef>
              <a:buFont typeface="Wingdings" pitchFamily="2" charset="2"/>
              <a:buNone/>
            </a:pPr>
            <a:r>
              <a:rPr lang="zh-CN" altLang="en-US" sz="2400" dirty="0"/>
              <a:t>采用相对寻址的条件跳转指令。当条件为真（即零标志</a:t>
            </a:r>
            <a:r>
              <a:rPr lang="en-US" altLang="zh-CN" sz="2400" dirty="0"/>
              <a:t>ZF=1</a:t>
            </a:r>
            <a:r>
              <a:rPr lang="zh-CN" altLang="en-US" sz="2400" dirty="0"/>
              <a:t>）时，程序发生跳转；条件为假（即零标志</a:t>
            </a:r>
            <a:r>
              <a:rPr lang="en-US" altLang="zh-CN" sz="2400" dirty="0"/>
              <a:t>ZF=0</a:t>
            </a:r>
            <a:r>
              <a:rPr lang="zh-CN" altLang="en-US" sz="2400" dirty="0"/>
              <a:t>）时，程序顺序执行下条指令。跳转地址</a:t>
            </a:r>
            <a:r>
              <a:rPr lang="en-US" altLang="zh-CN" sz="2400" dirty="0"/>
              <a:t>=</a:t>
            </a:r>
            <a:r>
              <a:rPr lang="en-US" altLang="zh-CN" sz="2400" dirty="0" err="1"/>
              <a:t>PC+offs</a:t>
            </a:r>
            <a:r>
              <a:rPr lang="zh-CN" altLang="en-US" sz="2400" dirty="0"/>
              <a:t>，</a:t>
            </a:r>
            <a:r>
              <a:rPr lang="en-US" altLang="zh-CN" sz="2400" dirty="0"/>
              <a:t>offs</a:t>
            </a:r>
            <a:r>
              <a:rPr lang="zh-CN" altLang="en-US" sz="2400" dirty="0"/>
              <a:t>为带符号的地址偏移量。与该指令相应的执行周期的微操作序列为：</a:t>
            </a:r>
          </a:p>
          <a:p>
            <a:pPr marL="0" indent="0">
              <a:spcBef>
                <a:spcPct val="30000"/>
              </a:spcBef>
              <a:buFont typeface="Wingdings" pitchFamily="2" charset="2"/>
              <a:buNone/>
            </a:pPr>
            <a:r>
              <a:rPr lang="en-US" altLang="zh-CN" sz="2400" dirty="0">
                <a:solidFill>
                  <a:srgbClr val="CC0000"/>
                </a:solidFill>
              </a:rPr>
              <a:t>If (ZF=1) then</a:t>
            </a:r>
          </a:p>
          <a:p>
            <a:pPr marL="0" indent="0">
              <a:spcBef>
                <a:spcPct val="10000"/>
              </a:spcBef>
              <a:buFont typeface="Wingdings" pitchFamily="2" charset="2"/>
              <a:buNone/>
            </a:pPr>
            <a:r>
              <a:rPr lang="en-US" altLang="zh-CN" sz="2400" dirty="0">
                <a:solidFill>
                  <a:srgbClr val="CC0000"/>
                </a:solidFill>
              </a:rPr>
              <a:t>{</a:t>
            </a:r>
          </a:p>
          <a:p>
            <a:pPr marL="0" indent="0">
              <a:spcBef>
                <a:spcPct val="10000"/>
              </a:spcBef>
              <a:buFont typeface="Wingdings" pitchFamily="2" charset="2"/>
              <a:buNone/>
            </a:pPr>
            <a:r>
              <a:rPr lang="en-US" altLang="zh-CN" sz="2400" dirty="0">
                <a:solidFill>
                  <a:srgbClr val="CC0000"/>
                </a:solidFill>
              </a:rPr>
              <a:t>T1</a:t>
            </a:r>
            <a:r>
              <a:rPr lang="zh-CN" altLang="en-US" sz="2400" dirty="0">
                <a:solidFill>
                  <a:srgbClr val="CC0000"/>
                </a:solidFill>
              </a:rPr>
              <a:t>：</a:t>
            </a:r>
            <a:r>
              <a:rPr lang="en-US" altLang="zh-CN" sz="2400" dirty="0">
                <a:solidFill>
                  <a:srgbClr val="CC0000"/>
                </a:solidFill>
              </a:rPr>
              <a:t>Y</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IR(</a:t>
            </a:r>
            <a:r>
              <a:rPr lang="zh-CN" altLang="en-US" sz="2400" dirty="0">
                <a:solidFill>
                  <a:srgbClr val="CC0000"/>
                </a:solidFill>
              </a:rPr>
              <a:t>地址字段</a:t>
            </a:r>
            <a:r>
              <a:rPr lang="en-US" altLang="zh-CN" sz="2400" dirty="0">
                <a:solidFill>
                  <a:srgbClr val="CC0000"/>
                </a:solidFill>
              </a:rPr>
              <a:t>) </a:t>
            </a:r>
          </a:p>
          <a:p>
            <a:pPr marL="0" indent="0">
              <a:spcBef>
                <a:spcPct val="10000"/>
              </a:spcBef>
              <a:buFont typeface="Wingdings" pitchFamily="2" charset="2"/>
              <a:buNone/>
            </a:pPr>
            <a:r>
              <a:rPr lang="en-US" altLang="zh-CN" sz="2400" dirty="0"/>
              <a:t> </a:t>
            </a:r>
            <a:r>
              <a:rPr lang="en-US" altLang="zh-CN" sz="2400" dirty="0">
                <a:solidFill>
                  <a:srgbClr val="0000FF"/>
                </a:solidFill>
              </a:rPr>
              <a:t> ;</a:t>
            </a:r>
            <a:r>
              <a:rPr lang="zh-CN" altLang="en-US" sz="2400" dirty="0">
                <a:solidFill>
                  <a:srgbClr val="0000FF"/>
                </a:solidFill>
              </a:rPr>
              <a:t>将指令中偏移地址</a:t>
            </a:r>
            <a:r>
              <a:rPr lang="en-US" altLang="zh-CN" sz="2400" dirty="0">
                <a:solidFill>
                  <a:srgbClr val="0000FF"/>
                </a:solidFill>
              </a:rPr>
              <a:t>offs</a:t>
            </a:r>
            <a:r>
              <a:rPr lang="zh-CN" altLang="en-US" sz="2400" dirty="0">
                <a:solidFill>
                  <a:srgbClr val="0000FF"/>
                </a:solidFill>
              </a:rPr>
              <a:t>送入暂存器</a:t>
            </a:r>
            <a:r>
              <a:rPr lang="en-US" altLang="zh-CN" sz="2400" dirty="0">
                <a:solidFill>
                  <a:srgbClr val="0000FF"/>
                </a:solidFill>
              </a:rPr>
              <a:t>Y</a:t>
            </a:r>
            <a:r>
              <a:rPr lang="zh-CN" altLang="en-US" sz="2400" dirty="0">
                <a:solidFill>
                  <a:srgbClr val="0000FF"/>
                </a:solidFill>
              </a:rPr>
              <a:t>，</a:t>
            </a:r>
            <a:r>
              <a:rPr lang="en-US" altLang="zh-CN" sz="2400" dirty="0">
                <a:solidFill>
                  <a:srgbClr val="0000FF"/>
                </a:solidFill>
              </a:rPr>
              <a:t>IR(</a:t>
            </a:r>
            <a:r>
              <a:rPr lang="zh-CN" altLang="en-US" sz="2400" dirty="0">
                <a:solidFill>
                  <a:srgbClr val="0000FF"/>
                </a:solidFill>
              </a:rPr>
              <a:t>地址字段</a:t>
            </a:r>
            <a:r>
              <a:rPr lang="en-US" altLang="zh-CN" sz="2400" dirty="0">
                <a:solidFill>
                  <a:srgbClr val="0000FF"/>
                </a:solidFill>
              </a:rPr>
              <a:t>)= offs</a:t>
            </a:r>
          </a:p>
          <a:p>
            <a:pPr marL="0" indent="0">
              <a:spcBef>
                <a:spcPct val="10000"/>
              </a:spcBef>
              <a:buFont typeface="Wingdings" pitchFamily="2" charset="2"/>
              <a:buNone/>
            </a:pPr>
            <a:r>
              <a:rPr lang="en-US" altLang="zh-CN" sz="2400" dirty="0">
                <a:solidFill>
                  <a:srgbClr val="CC0000"/>
                </a:solidFill>
              </a:rPr>
              <a:t>T2</a:t>
            </a:r>
            <a:r>
              <a:rPr lang="zh-CN" altLang="en-US" sz="2400" dirty="0">
                <a:solidFill>
                  <a:srgbClr val="CC0000"/>
                </a:solidFill>
              </a:rPr>
              <a:t>：</a:t>
            </a:r>
            <a:r>
              <a:rPr lang="en-US" altLang="zh-CN" sz="2400" dirty="0">
                <a:solidFill>
                  <a:srgbClr val="CC0000"/>
                </a:solidFill>
              </a:rPr>
              <a:t>Z</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PC+Y</a:t>
            </a:r>
          </a:p>
          <a:p>
            <a:pPr marL="0" indent="0">
              <a:spcBef>
                <a:spcPct val="10000"/>
              </a:spcBef>
              <a:buFont typeface="Wingdings" pitchFamily="2" charset="2"/>
              <a:buNone/>
            </a:pPr>
            <a:r>
              <a:rPr lang="en-US" altLang="zh-CN" sz="2400" dirty="0"/>
              <a:t>  </a:t>
            </a:r>
            <a:r>
              <a:rPr lang="en-US" altLang="zh-CN" sz="2400" dirty="0">
                <a:solidFill>
                  <a:srgbClr val="0000FF"/>
                </a:solidFill>
              </a:rPr>
              <a:t>;PC</a:t>
            </a:r>
            <a:r>
              <a:rPr lang="zh-CN" altLang="en-US" sz="2400" dirty="0">
                <a:solidFill>
                  <a:srgbClr val="0000FF"/>
                </a:solidFill>
              </a:rPr>
              <a:t>中当前地址与</a:t>
            </a:r>
            <a:r>
              <a:rPr lang="en-US" altLang="zh-CN" sz="2400" dirty="0">
                <a:solidFill>
                  <a:srgbClr val="0000FF"/>
                </a:solidFill>
              </a:rPr>
              <a:t>Y</a:t>
            </a:r>
            <a:r>
              <a:rPr lang="zh-CN" altLang="en-US" sz="2400" dirty="0">
                <a:solidFill>
                  <a:srgbClr val="0000FF"/>
                </a:solidFill>
              </a:rPr>
              <a:t>中偏移地址加载至</a:t>
            </a:r>
            <a:r>
              <a:rPr lang="en-US" altLang="zh-CN" sz="2400" dirty="0">
                <a:solidFill>
                  <a:srgbClr val="0000FF"/>
                </a:solidFill>
              </a:rPr>
              <a:t>ALU, </a:t>
            </a:r>
            <a:r>
              <a:rPr lang="zh-CN" altLang="en-US" sz="2400" dirty="0">
                <a:solidFill>
                  <a:srgbClr val="0000FF"/>
                </a:solidFill>
              </a:rPr>
              <a:t>相加</a:t>
            </a:r>
            <a:r>
              <a:rPr lang="en-US" altLang="zh-CN" sz="2400" dirty="0">
                <a:solidFill>
                  <a:srgbClr val="0000FF"/>
                </a:solidFill>
              </a:rPr>
              <a:t>, </a:t>
            </a:r>
            <a:r>
              <a:rPr lang="zh-CN" altLang="en-US" sz="2400" dirty="0">
                <a:solidFill>
                  <a:srgbClr val="0000FF"/>
                </a:solidFill>
              </a:rPr>
              <a:t>结果暂存于</a:t>
            </a:r>
            <a:r>
              <a:rPr lang="en-US" altLang="zh-CN" sz="2400" dirty="0">
                <a:solidFill>
                  <a:srgbClr val="0000FF"/>
                </a:solidFill>
              </a:rPr>
              <a:t>Z</a:t>
            </a:r>
          </a:p>
          <a:p>
            <a:pPr marL="0" indent="0">
              <a:spcBef>
                <a:spcPct val="10000"/>
              </a:spcBef>
              <a:buFont typeface="Wingdings" pitchFamily="2" charset="2"/>
              <a:buNone/>
            </a:pPr>
            <a:r>
              <a:rPr lang="en-US" altLang="zh-CN" sz="2400" dirty="0">
                <a:solidFill>
                  <a:srgbClr val="CC0000"/>
                </a:solidFill>
              </a:rPr>
              <a:t>T3</a:t>
            </a:r>
            <a:r>
              <a:rPr lang="zh-CN" altLang="en-US" sz="2400" dirty="0">
                <a:solidFill>
                  <a:srgbClr val="CC0000"/>
                </a:solidFill>
              </a:rPr>
              <a:t>：</a:t>
            </a:r>
            <a:r>
              <a:rPr lang="en-US" altLang="zh-CN" sz="2400" dirty="0">
                <a:solidFill>
                  <a:srgbClr val="CC0000"/>
                </a:solidFill>
              </a:rPr>
              <a:t>PC</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Z </a:t>
            </a:r>
            <a:r>
              <a:rPr lang="en-US" altLang="zh-CN" sz="2400" dirty="0"/>
              <a:t>		</a:t>
            </a:r>
            <a:r>
              <a:rPr lang="en-US" altLang="zh-CN" sz="2400" dirty="0">
                <a:solidFill>
                  <a:srgbClr val="0000FF"/>
                </a:solidFill>
              </a:rPr>
              <a:t>;</a:t>
            </a:r>
            <a:r>
              <a:rPr lang="zh-CN" altLang="en-US" sz="2400" dirty="0">
                <a:solidFill>
                  <a:srgbClr val="0000FF"/>
                </a:solidFill>
              </a:rPr>
              <a:t>将暂存器</a:t>
            </a:r>
            <a:r>
              <a:rPr lang="en-US" altLang="zh-CN" sz="2400" dirty="0">
                <a:solidFill>
                  <a:srgbClr val="0000FF"/>
                </a:solidFill>
              </a:rPr>
              <a:t>Z</a:t>
            </a:r>
            <a:r>
              <a:rPr lang="zh-CN" altLang="en-US" sz="2400" dirty="0">
                <a:solidFill>
                  <a:srgbClr val="0000FF"/>
                </a:solidFill>
              </a:rPr>
              <a:t>中的跳转地址传送到</a:t>
            </a:r>
            <a:r>
              <a:rPr lang="en-US" altLang="zh-CN" sz="2400" dirty="0">
                <a:solidFill>
                  <a:srgbClr val="0000FF"/>
                </a:solidFill>
              </a:rPr>
              <a:t>PC</a:t>
            </a:r>
            <a:r>
              <a:rPr lang="zh-CN" altLang="en-US" sz="2400" dirty="0">
                <a:solidFill>
                  <a:srgbClr val="0000FF"/>
                </a:solidFill>
              </a:rPr>
              <a:t>中</a:t>
            </a:r>
          </a:p>
          <a:p>
            <a:pPr marL="0" indent="0">
              <a:spcBef>
                <a:spcPct val="10000"/>
              </a:spcBef>
              <a:buFont typeface="Wingdings" pitchFamily="2" charset="2"/>
              <a:buNone/>
            </a:pPr>
            <a:r>
              <a:rPr lang="en-US" altLang="zh-CN" sz="2400" dirty="0">
                <a:solidFill>
                  <a:srgbClr val="CC0000"/>
                </a:solidFill>
              </a:rPr>
              <a:t>}</a:t>
            </a:r>
            <a:endParaRPr lang="zh-CN" altLang="zh-CN" sz="2400" dirty="0">
              <a:solidFill>
                <a:srgbClr val="CC0000"/>
              </a:solidFill>
            </a:endParaRPr>
          </a:p>
        </p:txBody>
      </p:sp>
      <p:sp>
        <p:nvSpPr>
          <p:cNvPr id="1121284" name="Rectangle 4"/>
          <p:cNvSpPr>
            <a:spLocks noChangeArrowheads="1"/>
          </p:cNvSpPr>
          <p:nvPr/>
        </p:nvSpPr>
        <p:spPr bwMode="auto">
          <a:xfrm>
            <a:off x="684213" y="549275"/>
            <a:ext cx="8424862" cy="503238"/>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en-US" altLang="zh-CN" sz="2800" dirty="0">
                <a:solidFill>
                  <a:srgbClr val="CC0099"/>
                </a:solidFill>
                <a:latin typeface="Arial" charset="0"/>
                <a:ea typeface="楷体" panose="02010609060101010101" pitchFamily="49" charset="-122"/>
              </a:rPr>
              <a:t>4. </a:t>
            </a:r>
            <a:r>
              <a:rPr lang="zh-CN" altLang="en-US" sz="2800" dirty="0">
                <a:solidFill>
                  <a:srgbClr val="CC0099"/>
                </a:solidFill>
                <a:latin typeface="Arial" charset="0"/>
                <a:ea typeface="楷体" panose="02010609060101010101" pitchFamily="49" charset="-122"/>
              </a:rPr>
              <a:t>执行周期</a:t>
            </a:r>
          </a:p>
        </p:txBody>
      </p:sp>
      <p:sp>
        <p:nvSpPr>
          <p:cNvPr id="8" name="动作按钮: 空白 7">
            <a:hlinkClick r:id="rId2" action="ppaction://hlinksldjump" highlightClick="1"/>
            <a:extLst>
              <a:ext uri="{FF2B5EF4-FFF2-40B4-BE49-F238E27FC236}">
                <a16:creationId xmlns:a16="http://schemas.microsoft.com/office/drawing/2014/main" id="{D4E01EBE-FE37-4A44-AF42-199674068F3B}"/>
              </a:ext>
            </a:extLst>
          </p:cNvPr>
          <p:cNvSpPr/>
          <p:nvPr/>
        </p:nvSpPr>
        <p:spPr bwMode="auto">
          <a:xfrm>
            <a:off x="3564508" y="1078337"/>
            <a:ext cx="2663676" cy="431800"/>
          </a:xfrm>
          <a:prstGeom prst="actionButtonBlank">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微操作</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微命令序列</a:t>
            </a:r>
          </a:p>
        </p:txBody>
      </p:sp>
      <p:sp>
        <p:nvSpPr>
          <p:cNvPr id="9" name="AutoShape 5">
            <a:hlinkClick r:id="rId3" action="ppaction://hlinksldjump" highlightClick="1"/>
            <a:extLst>
              <a:ext uri="{FF2B5EF4-FFF2-40B4-BE49-F238E27FC236}">
                <a16:creationId xmlns:a16="http://schemas.microsoft.com/office/drawing/2014/main" id="{EEDC61E8-6959-4772-9E16-F04EDAA2972B}"/>
              </a:ext>
            </a:extLst>
          </p:cNvPr>
          <p:cNvSpPr>
            <a:spLocks noChangeArrowheads="1"/>
          </p:cNvSpPr>
          <p:nvPr/>
        </p:nvSpPr>
        <p:spPr bwMode="auto">
          <a:xfrm>
            <a:off x="7260372" y="260648"/>
            <a:ext cx="1620957" cy="523220"/>
          </a:xfrm>
          <a:prstGeom prst="actionButtonBlank">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spAutoFit/>
          </a:bodyPr>
          <a:lstStyle/>
          <a:p>
            <a:r>
              <a:rPr lang="zh-CN" altLang="en-US" sz="2800" b="0" dirty="0">
                <a:solidFill>
                  <a:schemeClr val="bg2"/>
                </a:solidFill>
                <a:ea typeface="楷体" panose="02010609060101010101" pitchFamily="49" charset="-122"/>
              </a:rPr>
              <a:t>数据通路</a:t>
            </a:r>
            <a:endParaRPr lang="en-US" altLang="zh-CN" sz="2800" b="0" dirty="0">
              <a:solidFill>
                <a:schemeClr val="bg2"/>
              </a:solidFill>
              <a:ea typeface="楷体" panose="02010609060101010101" pitchFamily="49" charset="-122"/>
            </a:endParaRP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5125ACF6-B36E-4529-8A97-71793DC9FFBA}" type="slidenum">
              <a:rPr lang="zh-CN" altLang="en-US"/>
              <a:pPr/>
              <a:t>36</a:t>
            </a:fld>
            <a:endParaRPr lang="en-US" altLang="zh-CN"/>
          </a:p>
        </p:txBody>
      </p:sp>
      <p:sp>
        <p:nvSpPr>
          <p:cNvPr id="1122306" name="Rectangle 2"/>
          <p:cNvSpPr>
            <a:spLocks noGrp="1" noChangeArrowheads="1"/>
          </p:cNvSpPr>
          <p:nvPr>
            <p:ph type="title"/>
          </p:nvPr>
        </p:nvSpPr>
        <p:spPr/>
        <p:txBody>
          <a:bodyPr/>
          <a:lstStyle/>
          <a:p>
            <a:r>
              <a:rPr lang="en-US" altLang="zh-CN" dirty="0"/>
              <a:t>6.1.4  </a:t>
            </a:r>
            <a:r>
              <a:rPr lang="zh-CN" altLang="en-US" dirty="0"/>
              <a:t>微操作      </a:t>
            </a:r>
            <a:r>
              <a:rPr lang="zh-CN" altLang="en-US" dirty="0">
                <a:solidFill>
                  <a:srgbClr val="008000"/>
                </a:solidFill>
                <a:ea typeface="黑体" pitchFamily="2" charset="-122"/>
              </a:rPr>
              <a:t>二、微操作流程</a:t>
            </a:r>
            <a:endParaRPr lang="zh-CN" altLang="en-US" sz="3200" dirty="0">
              <a:solidFill>
                <a:srgbClr val="008000"/>
              </a:solidFill>
              <a:ea typeface="黑体" pitchFamily="2" charset="-122"/>
            </a:endParaRPr>
          </a:p>
        </p:txBody>
      </p:sp>
      <p:sp>
        <p:nvSpPr>
          <p:cNvPr id="1122307" name="Rectangle 3"/>
          <p:cNvSpPr>
            <a:spLocks noGrp="1" noChangeArrowheads="1"/>
          </p:cNvSpPr>
          <p:nvPr>
            <p:ph type="body" idx="1"/>
          </p:nvPr>
        </p:nvSpPr>
        <p:spPr>
          <a:xfrm>
            <a:off x="250825" y="1052513"/>
            <a:ext cx="8785225" cy="5689600"/>
          </a:xfrm>
        </p:spPr>
        <p:txBody>
          <a:bodyPr/>
          <a:lstStyle/>
          <a:p>
            <a:pPr marL="0" indent="0">
              <a:buFont typeface="Wingdings" pitchFamily="2" charset="2"/>
              <a:buNone/>
            </a:pPr>
            <a:r>
              <a:rPr lang="zh-CN" altLang="zh-CN" dirty="0"/>
              <a:t>（</a:t>
            </a:r>
            <a:r>
              <a:rPr lang="en-US" altLang="zh-CN" dirty="0"/>
              <a:t>10</a:t>
            </a:r>
            <a:r>
              <a:rPr lang="zh-CN" altLang="en-US" dirty="0"/>
              <a:t>） </a:t>
            </a:r>
            <a:r>
              <a:rPr lang="en-US" altLang="zh-CN" dirty="0"/>
              <a:t>PUSH  R0</a:t>
            </a:r>
          </a:p>
          <a:p>
            <a:pPr marL="0" indent="0">
              <a:buFont typeface="Wingdings" pitchFamily="2" charset="2"/>
              <a:buNone/>
            </a:pPr>
            <a:r>
              <a:rPr lang="zh-CN" altLang="en-US" sz="2400" dirty="0"/>
              <a:t>实现将寄存器</a:t>
            </a:r>
            <a:r>
              <a:rPr lang="en-US" altLang="zh-CN" sz="2400" dirty="0"/>
              <a:t>R0</a:t>
            </a:r>
            <a:r>
              <a:rPr lang="zh-CN" altLang="en-US" sz="2400" dirty="0"/>
              <a:t>中的数据压入到堆栈中。</a:t>
            </a:r>
          </a:p>
          <a:p>
            <a:pPr marL="0" indent="0">
              <a:buFont typeface="Wingdings" pitchFamily="2" charset="2"/>
              <a:buNone/>
            </a:pPr>
            <a:r>
              <a:rPr lang="zh-CN" altLang="en-US" sz="2400" dirty="0"/>
              <a:t>执行周期的微操作序列：</a:t>
            </a:r>
          </a:p>
          <a:p>
            <a:pPr marL="0" indent="0">
              <a:buFont typeface="Wingdings" pitchFamily="2" charset="2"/>
              <a:buNone/>
            </a:pPr>
            <a:r>
              <a:rPr lang="en-US" altLang="zh-CN" sz="2400" dirty="0"/>
              <a:t>   </a:t>
            </a:r>
            <a:r>
              <a:rPr lang="en-US" altLang="zh-CN" sz="2400" dirty="0">
                <a:solidFill>
                  <a:srgbClr val="CC0000"/>
                </a:solidFill>
              </a:rPr>
              <a:t>T1:  SP</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SP</a:t>
            </a:r>
            <a:r>
              <a:rPr lang="en-US" altLang="zh-CN" sz="2400" dirty="0">
                <a:solidFill>
                  <a:srgbClr val="CC0000"/>
                </a:solidFill>
                <a:latin typeface="Courier New" pitchFamily="49" charset="0"/>
                <a:ea typeface="宋体" pitchFamily="2" charset="-122"/>
                <a:cs typeface="Courier New" pitchFamily="49" charset="0"/>
              </a:rPr>
              <a:t>-</a:t>
            </a:r>
            <a:r>
              <a:rPr lang="en-US" altLang="zh-CN" sz="2400" dirty="0">
                <a:solidFill>
                  <a:srgbClr val="CC0000"/>
                </a:solidFill>
              </a:rPr>
              <a:t>n</a:t>
            </a:r>
            <a:r>
              <a:rPr lang="en-US" altLang="zh-CN" sz="2400" dirty="0"/>
              <a:t>	</a:t>
            </a:r>
            <a:r>
              <a:rPr lang="en-US" altLang="zh-CN" sz="2400" dirty="0">
                <a:solidFill>
                  <a:srgbClr val="0000FF"/>
                </a:solidFill>
              </a:rPr>
              <a:t>;</a:t>
            </a:r>
            <a:r>
              <a:rPr lang="zh-CN" altLang="en-US" sz="2400" dirty="0">
                <a:solidFill>
                  <a:srgbClr val="0000FF"/>
                </a:solidFill>
              </a:rPr>
              <a:t>将</a:t>
            </a:r>
            <a:r>
              <a:rPr lang="en-US" altLang="zh-CN" sz="2400" dirty="0">
                <a:solidFill>
                  <a:srgbClr val="0000FF"/>
                </a:solidFill>
              </a:rPr>
              <a:t>SP</a:t>
            </a:r>
            <a:r>
              <a:rPr lang="zh-CN" altLang="en-US" sz="2400" dirty="0">
                <a:solidFill>
                  <a:srgbClr val="0000FF"/>
                </a:solidFill>
              </a:rPr>
              <a:t>指向新栈顶，</a:t>
            </a:r>
            <a:r>
              <a:rPr lang="en-US" altLang="zh-CN" sz="2400" dirty="0">
                <a:solidFill>
                  <a:srgbClr val="0000FF"/>
                </a:solidFill>
              </a:rPr>
              <a:t>n</a:t>
            </a:r>
            <a:r>
              <a:rPr lang="zh-CN" altLang="en-US" sz="2400" dirty="0">
                <a:solidFill>
                  <a:srgbClr val="0000FF"/>
                </a:solidFill>
              </a:rPr>
              <a:t>为一次压栈的字节数</a:t>
            </a:r>
          </a:p>
          <a:p>
            <a:pPr marL="0" indent="0">
              <a:buFont typeface="Wingdings" pitchFamily="2" charset="2"/>
              <a:buNone/>
            </a:pPr>
            <a:r>
              <a:rPr lang="en-US" altLang="zh-CN" sz="2400" dirty="0"/>
              <a:t>           </a:t>
            </a:r>
            <a:r>
              <a:rPr lang="en-US" altLang="zh-CN" sz="2400" dirty="0">
                <a:solidFill>
                  <a:srgbClr val="CC0000"/>
                </a:solidFill>
              </a:rPr>
              <a:t>DR</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R0</a:t>
            </a:r>
          </a:p>
          <a:p>
            <a:pPr marL="0" indent="0">
              <a:buFont typeface="Wingdings" pitchFamily="2" charset="2"/>
              <a:buNone/>
            </a:pPr>
            <a:r>
              <a:rPr lang="en-US" altLang="zh-CN" sz="2400" dirty="0"/>
              <a:t>   </a:t>
            </a:r>
            <a:r>
              <a:rPr lang="en-US" altLang="zh-CN" sz="2400" dirty="0">
                <a:solidFill>
                  <a:srgbClr val="CC0000"/>
                </a:solidFill>
              </a:rPr>
              <a:t>T2:  AR</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SP</a:t>
            </a:r>
          </a:p>
          <a:p>
            <a:pPr marL="0" indent="0">
              <a:buFont typeface="Wingdings" pitchFamily="2" charset="2"/>
              <a:buNone/>
            </a:pPr>
            <a:r>
              <a:rPr lang="en-US" altLang="zh-CN" sz="2400" dirty="0">
                <a:solidFill>
                  <a:srgbClr val="CC0000"/>
                </a:solidFill>
              </a:rPr>
              <a:t>   T3:  Memory [AR]</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DR</a:t>
            </a:r>
            <a:r>
              <a:rPr lang="zh-CN" altLang="en-US" sz="2400" dirty="0">
                <a:solidFill>
                  <a:srgbClr val="FF8181"/>
                </a:solidFill>
              </a:rPr>
              <a:t>，</a:t>
            </a:r>
            <a:r>
              <a:rPr lang="en-US" altLang="zh-CN" sz="2400" dirty="0" err="1">
                <a:solidFill>
                  <a:srgbClr val="FF8181"/>
                </a:solidFill>
              </a:rPr>
              <a:t>Mwrite</a:t>
            </a:r>
            <a:endParaRPr lang="en-US" altLang="zh-CN" sz="2400" dirty="0">
              <a:solidFill>
                <a:srgbClr val="FF8181"/>
              </a:solidFill>
            </a:endParaRPr>
          </a:p>
          <a:p>
            <a:pPr marL="0" indent="0">
              <a:buFont typeface="Wingdings" pitchFamily="2" charset="2"/>
              <a:buNone/>
            </a:pPr>
            <a:r>
              <a:rPr lang="en-US" altLang="zh-CN" sz="2400" dirty="0"/>
              <a:t>	</a:t>
            </a:r>
            <a:r>
              <a:rPr lang="en-US" altLang="zh-CN" sz="2400" dirty="0">
                <a:solidFill>
                  <a:srgbClr val="0000FF"/>
                </a:solidFill>
              </a:rPr>
              <a:t>;</a:t>
            </a:r>
            <a:r>
              <a:rPr lang="zh-CN" altLang="en-US" sz="2400" dirty="0">
                <a:solidFill>
                  <a:srgbClr val="0000FF"/>
                </a:solidFill>
              </a:rPr>
              <a:t>将</a:t>
            </a:r>
            <a:r>
              <a:rPr lang="en-US" altLang="zh-CN" sz="2400" dirty="0">
                <a:solidFill>
                  <a:srgbClr val="0000FF"/>
                </a:solidFill>
              </a:rPr>
              <a:t>R0</a:t>
            </a:r>
            <a:r>
              <a:rPr lang="zh-CN" altLang="en-US" sz="2400" dirty="0">
                <a:solidFill>
                  <a:srgbClr val="0000FF"/>
                </a:solidFill>
              </a:rPr>
              <a:t>的内容写入堆栈新栈顶处</a:t>
            </a:r>
            <a:endParaRPr lang="zh-CN" altLang="zh-CN" sz="2400" dirty="0">
              <a:solidFill>
                <a:srgbClr val="0000FF"/>
              </a:solidFill>
            </a:endParaRPr>
          </a:p>
        </p:txBody>
      </p:sp>
      <p:sp>
        <p:nvSpPr>
          <p:cNvPr id="1122308" name="Rectangle 4"/>
          <p:cNvSpPr>
            <a:spLocks noChangeArrowheads="1"/>
          </p:cNvSpPr>
          <p:nvPr/>
        </p:nvSpPr>
        <p:spPr bwMode="auto">
          <a:xfrm>
            <a:off x="684213" y="549275"/>
            <a:ext cx="8424862" cy="503238"/>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en-US" altLang="zh-CN" sz="2800" dirty="0">
                <a:solidFill>
                  <a:srgbClr val="CC0099"/>
                </a:solidFill>
                <a:latin typeface="Arial" charset="0"/>
                <a:ea typeface="楷体" panose="02010609060101010101" pitchFamily="49" charset="-122"/>
              </a:rPr>
              <a:t>4. </a:t>
            </a:r>
            <a:r>
              <a:rPr lang="zh-CN" altLang="en-US" sz="2800" dirty="0">
                <a:solidFill>
                  <a:srgbClr val="CC0099"/>
                </a:solidFill>
                <a:latin typeface="Arial" charset="0"/>
                <a:ea typeface="楷体" panose="02010609060101010101" pitchFamily="49" charset="-122"/>
              </a:rPr>
              <a:t>执行周期</a:t>
            </a:r>
          </a:p>
        </p:txBody>
      </p:sp>
      <p:sp>
        <p:nvSpPr>
          <p:cNvPr id="8" name="动作按钮: 空白 7">
            <a:hlinkClick r:id="rId2" action="ppaction://hlinksldjump" highlightClick="1"/>
            <a:extLst>
              <a:ext uri="{FF2B5EF4-FFF2-40B4-BE49-F238E27FC236}">
                <a16:creationId xmlns:a16="http://schemas.microsoft.com/office/drawing/2014/main" id="{E2704188-D735-4DBD-B5D0-10F161D54458}"/>
              </a:ext>
            </a:extLst>
          </p:cNvPr>
          <p:cNvSpPr/>
          <p:nvPr/>
        </p:nvSpPr>
        <p:spPr bwMode="auto">
          <a:xfrm>
            <a:off x="3564508" y="1078337"/>
            <a:ext cx="2663676" cy="431800"/>
          </a:xfrm>
          <a:prstGeom prst="actionButtonBlank">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微操作</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微命令序列</a:t>
            </a:r>
          </a:p>
        </p:txBody>
      </p:sp>
      <p:sp>
        <p:nvSpPr>
          <p:cNvPr id="9" name="AutoShape 5">
            <a:hlinkClick r:id="rId3" action="ppaction://hlinksldjump" highlightClick="1"/>
            <a:extLst>
              <a:ext uri="{FF2B5EF4-FFF2-40B4-BE49-F238E27FC236}">
                <a16:creationId xmlns:a16="http://schemas.microsoft.com/office/drawing/2014/main" id="{0B0CB84E-394E-4F0D-9DCF-09E5E21D5EA3}"/>
              </a:ext>
            </a:extLst>
          </p:cNvPr>
          <p:cNvSpPr>
            <a:spLocks noChangeArrowheads="1"/>
          </p:cNvSpPr>
          <p:nvPr/>
        </p:nvSpPr>
        <p:spPr bwMode="auto">
          <a:xfrm>
            <a:off x="7260372" y="260648"/>
            <a:ext cx="1620957" cy="523220"/>
          </a:xfrm>
          <a:prstGeom prst="actionButtonBlank">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spAutoFit/>
          </a:bodyPr>
          <a:lstStyle/>
          <a:p>
            <a:r>
              <a:rPr lang="zh-CN" altLang="en-US" sz="2800" b="0" dirty="0">
                <a:solidFill>
                  <a:schemeClr val="bg2"/>
                </a:solidFill>
                <a:ea typeface="楷体" panose="02010609060101010101" pitchFamily="49" charset="-122"/>
              </a:rPr>
              <a:t>数据通路</a:t>
            </a:r>
            <a:endParaRPr lang="en-US" altLang="zh-CN" sz="2800" b="0" dirty="0">
              <a:solidFill>
                <a:schemeClr val="bg2"/>
              </a:solidFill>
              <a:ea typeface="楷体" panose="02010609060101010101" pitchFamily="49" charset="-122"/>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F4CAAFD4-D15A-41D0-A571-553853E0AB94}" type="slidenum">
              <a:rPr lang="zh-CN" altLang="en-US"/>
              <a:pPr/>
              <a:t>37</a:t>
            </a:fld>
            <a:endParaRPr lang="en-US" altLang="zh-CN"/>
          </a:p>
        </p:txBody>
      </p:sp>
      <p:sp>
        <p:nvSpPr>
          <p:cNvPr id="1123330" name="Rectangle 2"/>
          <p:cNvSpPr>
            <a:spLocks noGrp="1" noChangeArrowheads="1"/>
          </p:cNvSpPr>
          <p:nvPr>
            <p:ph type="title"/>
          </p:nvPr>
        </p:nvSpPr>
        <p:spPr/>
        <p:txBody>
          <a:bodyPr/>
          <a:lstStyle/>
          <a:p>
            <a:r>
              <a:rPr lang="en-US" altLang="zh-CN" dirty="0"/>
              <a:t>6.1.4  </a:t>
            </a:r>
            <a:r>
              <a:rPr lang="zh-CN" altLang="en-US" dirty="0"/>
              <a:t>微操作      </a:t>
            </a:r>
            <a:r>
              <a:rPr lang="zh-CN" altLang="en-US" dirty="0">
                <a:solidFill>
                  <a:srgbClr val="008000"/>
                </a:solidFill>
                <a:ea typeface="黑体" pitchFamily="2" charset="-122"/>
              </a:rPr>
              <a:t>二、微操作流程</a:t>
            </a:r>
            <a:endParaRPr lang="zh-CN" altLang="en-US" sz="3200" dirty="0">
              <a:solidFill>
                <a:srgbClr val="008000"/>
              </a:solidFill>
              <a:ea typeface="黑体" pitchFamily="2" charset="-122"/>
            </a:endParaRPr>
          </a:p>
        </p:txBody>
      </p:sp>
      <p:sp>
        <p:nvSpPr>
          <p:cNvPr id="1123331" name="Rectangle 3"/>
          <p:cNvSpPr>
            <a:spLocks noGrp="1" noChangeArrowheads="1"/>
          </p:cNvSpPr>
          <p:nvPr>
            <p:ph type="body" idx="1"/>
          </p:nvPr>
        </p:nvSpPr>
        <p:spPr>
          <a:xfrm>
            <a:off x="250825" y="1052513"/>
            <a:ext cx="8785225" cy="5689600"/>
          </a:xfrm>
        </p:spPr>
        <p:txBody>
          <a:bodyPr/>
          <a:lstStyle/>
          <a:p>
            <a:pPr marL="0" indent="0">
              <a:buFont typeface="Wingdings" pitchFamily="2" charset="2"/>
              <a:buNone/>
            </a:pPr>
            <a:r>
              <a:rPr lang="zh-CN" altLang="zh-CN" dirty="0"/>
              <a:t>（</a:t>
            </a:r>
            <a:r>
              <a:rPr lang="en-US" altLang="zh-CN" dirty="0"/>
              <a:t>11</a:t>
            </a:r>
            <a:r>
              <a:rPr lang="zh-CN" altLang="en-US" dirty="0"/>
              <a:t>） </a:t>
            </a:r>
            <a:r>
              <a:rPr lang="en-US" altLang="zh-CN" dirty="0"/>
              <a:t>POP  R0</a:t>
            </a:r>
          </a:p>
          <a:p>
            <a:pPr marL="0" indent="0">
              <a:buFont typeface="Wingdings" pitchFamily="2" charset="2"/>
              <a:buNone/>
            </a:pPr>
            <a:r>
              <a:rPr lang="zh-CN" altLang="en-US" sz="2400" dirty="0"/>
              <a:t>实现将堆栈栈顶的数据弹出至寄存器</a:t>
            </a:r>
            <a:r>
              <a:rPr lang="en-US" altLang="zh-CN" sz="2400" dirty="0"/>
              <a:t>R0</a:t>
            </a:r>
            <a:r>
              <a:rPr lang="zh-CN" altLang="en-US" sz="2400" dirty="0"/>
              <a:t>中。</a:t>
            </a:r>
          </a:p>
          <a:p>
            <a:pPr marL="0" indent="0">
              <a:buFont typeface="Wingdings" pitchFamily="2" charset="2"/>
              <a:buNone/>
            </a:pPr>
            <a:r>
              <a:rPr lang="zh-CN" altLang="en-US" sz="2400" dirty="0"/>
              <a:t>执行周期的微操作序列：</a:t>
            </a:r>
          </a:p>
          <a:p>
            <a:pPr marL="0" indent="0">
              <a:buFont typeface="Wingdings" pitchFamily="2" charset="2"/>
              <a:buNone/>
            </a:pPr>
            <a:r>
              <a:rPr lang="en-US" altLang="zh-CN" sz="2400" dirty="0">
                <a:solidFill>
                  <a:srgbClr val="CC0000"/>
                </a:solidFill>
              </a:rPr>
              <a:t>T1:  AR</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SP</a:t>
            </a:r>
          </a:p>
          <a:p>
            <a:pPr marL="0" indent="0">
              <a:buFont typeface="Wingdings" pitchFamily="2" charset="2"/>
              <a:buNone/>
            </a:pPr>
            <a:r>
              <a:rPr lang="en-US" altLang="zh-CN" sz="2400" dirty="0">
                <a:solidFill>
                  <a:srgbClr val="CC0000"/>
                </a:solidFill>
              </a:rPr>
              <a:t>T2:  </a:t>
            </a:r>
            <a:r>
              <a:rPr lang="en-US" altLang="zh-CN" sz="2400" dirty="0" err="1">
                <a:solidFill>
                  <a:srgbClr val="CC0000"/>
                </a:solidFill>
              </a:rPr>
              <a:t>DR</a:t>
            </a:r>
            <a:r>
              <a:rPr lang="en-US" altLang="zh-CN" sz="2400" dirty="0" err="1">
                <a:solidFill>
                  <a:srgbClr val="CC0000"/>
                </a:solidFill>
                <a:latin typeface="宋体" pitchFamily="2" charset="-122"/>
                <a:ea typeface="宋体" pitchFamily="2" charset="-122"/>
              </a:rPr>
              <a:t>←</a:t>
            </a:r>
            <a:r>
              <a:rPr lang="en-US" altLang="zh-CN" sz="2400" dirty="0" err="1">
                <a:solidFill>
                  <a:srgbClr val="CC0000"/>
                </a:solidFill>
              </a:rPr>
              <a:t>Memory</a:t>
            </a:r>
            <a:r>
              <a:rPr lang="en-US" altLang="zh-CN" sz="2400" dirty="0">
                <a:solidFill>
                  <a:srgbClr val="CC0000"/>
                </a:solidFill>
              </a:rPr>
              <a:t>[AR]</a:t>
            </a:r>
            <a:r>
              <a:rPr lang="zh-CN" altLang="en-US" sz="2400" dirty="0">
                <a:solidFill>
                  <a:srgbClr val="FF8181"/>
                </a:solidFill>
              </a:rPr>
              <a:t>，</a:t>
            </a:r>
            <a:r>
              <a:rPr lang="en-US" altLang="zh-CN" sz="2400" dirty="0" err="1">
                <a:solidFill>
                  <a:srgbClr val="FF8181"/>
                </a:solidFill>
              </a:rPr>
              <a:t>Mread</a:t>
            </a:r>
            <a:endParaRPr lang="en-US" altLang="zh-CN" sz="2400" dirty="0">
              <a:solidFill>
                <a:srgbClr val="FF8181"/>
              </a:solidFill>
            </a:endParaRPr>
          </a:p>
          <a:p>
            <a:pPr marL="0" indent="0">
              <a:buFont typeface="Wingdings" pitchFamily="2" charset="2"/>
              <a:buNone/>
            </a:pPr>
            <a:r>
              <a:rPr lang="en-US" altLang="zh-CN" sz="2400" dirty="0">
                <a:solidFill>
                  <a:srgbClr val="CC0000"/>
                </a:solidFill>
              </a:rPr>
              <a:t>T3:  R0</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DR</a:t>
            </a:r>
            <a:r>
              <a:rPr lang="en-US" altLang="zh-CN" sz="2400" dirty="0"/>
              <a:t>		</a:t>
            </a:r>
            <a:r>
              <a:rPr lang="en-US" altLang="zh-CN" sz="2400" dirty="0">
                <a:solidFill>
                  <a:srgbClr val="0000FF"/>
                </a:solidFill>
              </a:rPr>
              <a:t>;</a:t>
            </a:r>
            <a:r>
              <a:rPr lang="zh-CN" altLang="en-US" sz="2400" dirty="0">
                <a:solidFill>
                  <a:srgbClr val="0000FF"/>
                </a:solidFill>
              </a:rPr>
              <a:t>堆栈栈顶处的内容传送到</a:t>
            </a:r>
            <a:r>
              <a:rPr lang="en-US" altLang="zh-CN" sz="2400" dirty="0">
                <a:solidFill>
                  <a:srgbClr val="0000FF"/>
                </a:solidFill>
              </a:rPr>
              <a:t>R0</a:t>
            </a:r>
          </a:p>
          <a:p>
            <a:pPr marL="0" indent="0">
              <a:buFont typeface="Wingdings" pitchFamily="2" charset="2"/>
              <a:buNone/>
            </a:pPr>
            <a:r>
              <a:rPr lang="en-US" altLang="zh-CN" sz="2400" dirty="0"/>
              <a:t>        </a:t>
            </a:r>
            <a:r>
              <a:rPr lang="en-US" altLang="zh-CN" sz="2400" dirty="0" err="1">
                <a:solidFill>
                  <a:srgbClr val="CC0000"/>
                </a:solidFill>
              </a:rPr>
              <a:t>SP</a:t>
            </a:r>
            <a:r>
              <a:rPr lang="en-US" altLang="zh-CN" sz="2400" dirty="0" err="1">
                <a:solidFill>
                  <a:srgbClr val="CC0000"/>
                </a:solidFill>
                <a:latin typeface="宋体" pitchFamily="2" charset="-122"/>
                <a:ea typeface="宋体" pitchFamily="2" charset="-122"/>
              </a:rPr>
              <a:t>←</a:t>
            </a:r>
            <a:r>
              <a:rPr lang="en-US" altLang="zh-CN" sz="2400" dirty="0" err="1">
                <a:solidFill>
                  <a:srgbClr val="CC0000"/>
                </a:solidFill>
              </a:rPr>
              <a:t>SP+n</a:t>
            </a:r>
            <a:r>
              <a:rPr lang="en-US" altLang="zh-CN" sz="2400" dirty="0"/>
              <a:t>	</a:t>
            </a:r>
            <a:r>
              <a:rPr lang="en-US" altLang="zh-CN" sz="2400" dirty="0">
                <a:solidFill>
                  <a:srgbClr val="0000FF"/>
                </a:solidFill>
              </a:rPr>
              <a:t>;</a:t>
            </a:r>
            <a:r>
              <a:rPr lang="zh-CN" altLang="en-US" sz="2400" dirty="0">
                <a:solidFill>
                  <a:srgbClr val="0000FF"/>
                </a:solidFill>
              </a:rPr>
              <a:t>将</a:t>
            </a:r>
            <a:r>
              <a:rPr lang="en-US" altLang="zh-CN" sz="2400" dirty="0">
                <a:solidFill>
                  <a:srgbClr val="0000FF"/>
                </a:solidFill>
              </a:rPr>
              <a:t>SP</a:t>
            </a:r>
            <a:r>
              <a:rPr lang="zh-CN" altLang="en-US" sz="2400" dirty="0">
                <a:solidFill>
                  <a:srgbClr val="0000FF"/>
                </a:solidFill>
              </a:rPr>
              <a:t>指向新栈顶，</a:t>
            </a:r>
            <a:r>
              <a:rPr lang="en-US" altLang="zh-CN" sz="2400" dirty="0">
                <a:solidFill>
                  <a:srgbClr val="0000FF"/>
                </a:solidFill>
              </a:rPr>
              <a:t>n</a:t>
            </a:r>
            <a:r>
              <a:rPr lang="zh-CN" altLang="en-US" sz="2400" dirty="0">
                <a:solidFill>
                  <a:srgbClr val="0000FF"/>
                </a:solidFill>
              </a:rPr>
              <a:t>为一次弹出的字节数</a:t>
            </a:r>
            <a:endParaRPr lang="zh-CN" altLang="zh-CN" sz="2400" dirty="0">
              <a:solidFill>
                <a:srgbClr val="0000FF"/>
              </a:solidFill>
            </a:endParaRPr>
          </a:p>
        </p:txBody>
      </p:sp>
      <p:sp>
        <p:nvSpPr>
          <p:cNvPr id="1123332" name="Rectangle 4"/>
          <p:cNvSpPr>
            <a:spLocks noChangeArrowheads="1"/>
          </p:cNvSpPr>
          <p:nvPr/>
        </p:nvSpPr>
        <p:spPr bwMode="auto">
          <a:xfrm>
            <a:off x="684213" y="549275"/>
            <a:ext cx="8424862" cy="503238"/>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en-US" altLang="zh-CN" sz="2800" dirty="0">
                <a:solidFill>
                  <a:srgbClr val="CC0099"/>
                </a:solidFill>
                <a:latin typeface="Arial" charset="0"/>
                <a:ea typeface="楷体" panose="02010609060101010101" pitchFamily="49" charset="-122"/>
              </a:rPr>
              <a:t>4. </a:t>
            </a:r>
            <a:r>
              <a:rPr lang="zh-CN" altLang="en-US" sz="2800" dirty="0">
                <a:solidFill>
                  <a:srgbClr val="CC0099"/>
                </a:solidFill>
                <a:latin typeface="Arial" charset="0"/>
                <a:ea typeface="楷体" panose="02010609060101010101" pitchFamily="49" charset="-122"/>
              </a:rPr>
              <a:t>执行周期</a:t>
            </a:r>
          </a:p>
        </p:txBody>
      </p:sp>
      <p:sp>
        <p:nvSpPr>
          <p:cNvPr id="8" name="动作按钮: 空白 7">
            <a:hlinkClick r:id="rId2" action="ppaction://hlinksldjump" highlightClick="1"/>
            <a:extLst>
              <a:ext uri="{FF2B5EF4-FFF2-40B4-BE49-F238E27FC236}">
                <a16:creationId xmlns:a16="http://schemas.microsoft.com/office/drawing/2014/main" id="{42A36B69-AFB9-4383-A747-45CCAAD6F95B}"/>
              </a:ext>
            </a:extLst>
          </p:cNvPr>
          <p:cNvSpPr/>
          <p:nvPr/>
        </p:nvSpPr>
        <p:spPr bwMode="auto">
          <a:xfrm>
            <a:off x="3564508" y="1078337"/>
            <a:ext cx="2663676" cy="431800"/>
          </a:xfrm>
          <a:prstGeom prst="actionButtonBlank">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微操作</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微命令序列</a:t>
            </a:r>
          </a:p>
        </p:txBody>
      </p:sp>
      <p:sp>
        <p:nvSpPr>
          <p:cNvPr id="9" name="AutoShape 5">
            <a:hlinkClick r:id="rId3" action="ppaction://hlinksldjump" highlightClick="1"/>
            <a:extLst>
              <a:ext uri="{FF2B5EF4-FFF2-40B4-BE49-F238E27FC236}">
                <a16:creationId xmlns:a16="http://schemas.microsoft.com/office/drawing/2014/main" id="{E6B1589E-D48A-4020-BB80-DDD3A242166D}"/>
              </a:ext>
            </a:extLst>
          </p:cNvPr>
          <p:cNvSpPr>
            <a:spLocks noChangeArrowheads="1"/>
          </p:cNvSpPr>
          <p:nvPr/>
        </p:nvSpPr>
        <p:spPr bwMode="auto">
          <a:xfrm>
            <a:off x="7260372" y="260648"/>
            <a:ext cx="1620957" cy="523220"/>
          </a:xfrm>
          <a:prstGeom prst="actionButtonBlank">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spAutoFit/>
          </a:bodyPr>
          <a:lstStyle/>
          <a:p>
            <a:r>
              <a:rPr lang="zh-CN" altLang="en-US" sz="2800" b="0" dirty="0">
                <a:solidFill>
                  <a:schemeClr val="bg2"/>
                </a:solidFill>
                <a:ea typeface="楷体" panose="02010609060101010101" pitchFamily="49" charset="-122"/>
              </a:rPr>
              <a:t>数据通路</a:t>
            </a:r>
            <a:endParaRPr lang="en-US" altLang="zh-CN" sz="2800" b="0" dirty="0">
              <a:solidFill>
                <a:schemeClr val="bg2"/>
              </a:solidFill>
              <a:ea typeface="楷体" panose="02010609060101010101" pitchFamily="49" charset="-122"/>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66C3B1CF-228A-43DF-B91B-5B9BEA6AFF3E}" type="slidenum">
              <a:rPr lang="zh-CN" altLang="en-US"/>
              <a:pPr/>
              <a:t>38</a:t>
            </a:fld>
            <a:endParaRPr lang="en-US" altLang="zh-CN"/>
          </a:p>
        </p:txBody>
      </p:sp>
      <p:sp>
        <p:nvSpPr>
          <p:cNvPr id="1124354" name="Rectangle 2"/>
          <p:cNvSpPr>
            <a:spLocks noGrp="1" noChangeArrowheads="1"/>
          </p:cNvSpPr>
          <p:nvPr>
            <p:ph type="title"/>
          </p:nvPr>
        </p:nvSpPr>
        <p:spPr/>
        <p:txBody>
          <a:bodyPr/>
          <a:lstStyle/>
          <a:p>
            <a:r>
              <a:rPr lang="en-US" altLang="zh-CN" dirty="0"/>
              <a:t>6.1.4  </a:t>
            </a:r>
            <a:r>
              <a:rPr lang="zh-CN" altLang="en-US" dirty="0"/>
              <a:t>微操作      </a:t>
            </a:r>
            <a:r>
              <a:rPr lang="zh-CN" altLang="en-US" dirty="0">
                <a:solidFill>
                  <a:srgbClr val="008000"/>
                </a:solidFill>
                <a:ea typeface="黑体" pitchFamily="2" charset="-122"/>
              </a:rPr>
              <a:t>二、微操作流程</a:t>
            </a:r>
            <a:endParaRPr lang="zh-CN" altLang="en-US" sz="3200" dirty="0">
              <a:solidFill>
                <a:srgbClr val="008000"/>
              </a:solidFill>
              <a:ea typeface="黑体" pitchFamily="2" charset="-122"/>
            </a:endParaRPr>
          </a:p>
        </p:txBody>
      </p:sp>
      <p:sp>
        <p:nvSpPr>
          <p:cNvPr id="1124355" name="Rectangle 3"/>
          <p:cNvSpPr>
            <a:spLocks noGrp="1" noChangeArrowheads="1"/>
          </p:cNvSpPr>
          <p:nvPr>
            <p:ph type="body" idx="1"/>
          </p:nvPr>
        </p:nvSpPr>
        <p:spPr>
          <a:xfrm>
            <a:off x="250825" y="1052513"/>
            <a:ext cx="8785225" cy="5689600"/>
          </a:xfrm>
        </p:spPr>
        <p:txBody>
          <a:bodyPr/>
          <a:lstStyle/>
          <a:p>
            <a:pPr marL="0" indent="0">
              <a:spcBef>
                <a:spcPct val="10000"/>
              </a:spcBef>
              <a:buFont typeface="Wingdings" pitchFamily="2" charset="2"/>
              <a:buNone/>
            </a:pPr>
            <a:r>
              <a:rPr lang="zh-CN" altLang="zh-CN" dirty="0"/>
              <a:t>（</a:t>
            </a:r>
            <a:r>
              <a:rPr lang="en-US" altLang="zh-CN" dirty="0"/>
              <a:t>12</a:t>
            </a:r>
            <a:r>
              <a:rPr lang="zh-CN" altLang="en-US" dirty="0"/>
              <a:t>）</a:t>
            </a:r>
            <a:r>
              <a:rPr lang="en-US" altLang="zh-CN" dirty="0"/>
              <a:t>CALL </a:t>
            </a:r>
            <a:r>
              <a:rPr lang="en-US" altLang="zh-CN" dirty="0">
                <a:latin typeface="宋体" pitchFamily="2" charset="-122"/>
                <a:ea typeface="宋体" pitchFamily="2" charset="-122"/>
              </a:rPr>
              <a:t>(</a:t>
            </a:r>
            <a:r>
              <a:rPr lang="en-US" altLang="zh-CN" dirty="0"/>
              <a:t>X</a:t>
            </a:r>
            <a:r>
              <a:rPr lang="en-US" altLang="zh-CN" dirty="0">
                <a:latin typeface="宋体" pitchFamily="2" charset="-122"/>
                <a:ea typeface="宋体" pitchFamily="2" charset="-122"/>
              </a:rPr>
              <a:t>)</a:t>
            </a:r>
          </a:p>
          <a:p>
            <a:pPr marL="0" indent="0">
              <a:spcBef>
                <a:spcPct val="10000"/>
              </a:spcBef>
              <a:buFont typeface="Wingdings" pitchFamily="2" charset="2"/>
              <a:buNone/>
            </a:pPr>
            <a:r>
              <a:rPr lang="zh-CN" altLang="en-US" sz="2400" dirty="0"/>
              <a:t>子程序调用指令。将程序执行地址从当前调用指令所在位置转移到以存储器地址</a:t>
            </a:r>
            <a:r>
              <a:rPr lang="en-US" altLang="zh-CN" sz="2400" dirty="0"/>
              <a:t>X</a:t>
            </a:r>
            <a:r>
              <a:rPr lang="zh-CN" altLang="en-US" sz="2400" dirty="0"/>
              <a:t>间接寻址的存储单元处，并保存返回地址。</a:t>
            </a:r>
          </a:p>
          <a:p>
            <a:pPr marL="0" indent="0">
              <a:spcBef>
                <a:spcPct val="10000"/>
              </a:spcBef>
              <a:buFont typeface="Wingdings" pitchFamily="2" charset="2"/>
              <a:buNone/>
            </a:pPr>
            <a:r>
              <a:rPr lang="zh-CN" altLang="en-US" sz="2400" dirty="0"/>
              <a:t>执行周期的微操作序列：</a:t>
            </a:r>
          </a:p>
          <a:p>
            <a:pPr marL="0" indent="0">
              <a:spcBef>
                <a:spcPct val="10000"/>
              </a:spcBef>
              <a:buFont typeface="Wingdings" pitchFamily="2" charset="2"/>
              <a:buNone/>
            </a:pPr>
            <a:r>
              <a:rPr lang="en-US" altLang="zh-CN" sz="2400" dirty="0">
                <a:solidFill>
                  <a:srgbClr val="CC0000"/>
                </a:solidFill>
              </a:rPr>
              <a:t>T1</a:t>
            </a:r>
            <a:r>
              <a:rPr lang="zh-CN" altLang="en-US" sz="2400" dirty="0">
                <a:solidFill>
                  <a:srgbClr val="CC0000"/>
                </a:solidFill>
              </a:rPr>
              <a:t>：</a:t>
            </a:r>
            <a:r>
              <a:rPr lang="en-US" altLang="zh-CN" sz="2400" dirty="0" err="1">
                <a:solidFill>
                  <a:srgbClr val="CC0000"/>
                </a:solidFill>
              </a:rPr>
              <a:t>SP</a:t>
            </a:r>
            <a:r>
              <a:rPr lang="en-US" altLang="zh-CN" sz="2400" dirty="0" err="1">
                <a:solidFill>
                  <a:srgbClr val="CC0000"/>
                </a:solidFill>
                <a:latin typeface="宋体" pitchFamily="2" charset="-122"/>
                <a:ea typeface="宋体" pitchFamily="2" charset="-122"/>
              </a:rPr>
              <a:t>←</a:t>
            </a:r>
            <a:r>
              <a:rPr lang="en-US" altLang="zh-CN" sz="2400" dirty="0" err="1">
                <a:solidFill>
                  <a:srgbClr val="CC0000"/>
                </a:solidFill>
              </a:rPr>
              <a:t>SP﹣n</a:t>
            </a:r>
            <a:r>
              <a:rPr lang="en-US" altLang="zh-CN" sz="2400" dirty="0"/>
              <a:t>	</a:t>
            </a:r>
            <a:r>
              <a:rPr lang="en-US" altLang="zh-CN" sz="2400" dirty="0">
                <a:solidFill>
                  <a:srgbClr val="0000FF"/>
                </a:solidFill>
              </a:rPr>
              <a:t>;</a:t>
            </a:r>
            <a:r>
              <a:rPr lang="zh-CN" altLang="en-US" sz="2400" dirty="0">
                <a:solidFill>
                  <a:srgbClr val="0000FF"/>
                </a:solidFill>
              </a:rPr>
              <a:t>将</a:t>
            </a:r>
            <a:r>
              <a:rPr lang="en-US" altLang="zh-CN" sz="2400" dirty="0">
                <a:solidFill>
                  <a:srgbClr val="0000FF"/>
                </a:solidFill>
              </a:rPr>
              <a:t>SP</a:t>
            </a:r>
            <a:r>
              <a:rPr lang="zh-CN" altLang="en-US" sz="2400" dirty="0">
                <a:solidFill>
                  <a:srgbClr val="0000FF"/>
                </a:solidFill>
              </a:rPr>
              <a:t>指向新栈顶，</a:t>
            </a:r>
            <a:r>
              <a:rPr lang="en-US" altLang="zh-CN" sz="2400" dirty="0">
                <a:solidFill>
                  <a:srgbClr val="0000FF"/>
                </a:solidFill>
              </a:rPr>
              <a:t>n</a:t>
            </a:r>
            <a:r>
              <a:rPr lang="zh-CN" altLang="en-US" sz="2400" dirty="0">
                <a:solidFill>
                  <a:srgbClr val="0000FF"/>
                </a:solidFill>
              </a:rPr>
              <a:t>为</a:t>
            </a:r>
            <a:r>
              <a:rPr lang="en-US" altLang="zh-CN" sz="2400" dirty="0">
                <a:solidFill>
                  <a:srgbClr val="0000FF"/>
                </a:solidFill>
              </a:rPr>
              <a:t>PC</a:t>
            </a:r>
            <a:r>
              <a:rPr lang="zh-CN" altLang="en-US" sz="2400" dirty="0">
                <a:solidFill>
                  <a:srgbClr val="0000FF"/>
                </a:solidFill>
              </a:rPr>
              <a:t>的字节数</a:t>
            </a:r>
          </a:p>
          <a:p>
            <a:pPr marL="0" indent="0">
              <a:spcBef>
                <a:spcPct val="10000"/>
              </a:spcBef>
              <a:buFont typeface="Wingdings" pitchFamily="2" charset="2"/>
              <a:buNone/>
            </a:pPr>
            <a:r>
              <a:rPr lang="en-US" altLang="zh-CN" sz="2400" dirty="0"/>
              <a:t>         </a:t>
            </a:r>
            <a:r>
              <a:rPr lang="en-US" altLang="zh-CN" sz="2400" dirty="0">
                <a:solidFill>
                  <a:srgbClr val="CC0000"/>
                </a:solidFill>
              </a:rPr>
              <a:t>DR</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PC</a:t>
            </a:r>
          </a:p>
          <a:p>
            <a:pPr marL="0" indent="0">
              <a:spcBef>
                <a:spcPct val="10000"/>
              </a:spcBef>
              <a:buFont typeface="Wingdings" pitchFamily="2" charset="2"/>
              <a:buNone/>
            </a:pPr>
            <a:r>
              <a:rPr lang="en-US" altLang="zh-CN" sz="2400" dirty="0">
                <a:solidFill>
                  <a:srgbClr val="CC0000"/>
                </a:solidFill>
              </a:rPr>
              <a:t>T2</a:t>
            </a:r>
            <a:r>
              <a:rPr lang="zh-CN" altLang="en-US" sz="2400" dirty="0">
                <a:solidFill>
                  <a:srgbClr val="CC0000"/>
                </a:solidFill>
              </a:rPr>
              <a:t>：</a:t>
            </a:r>
            <a:r>
              <a:rPr lang="en-US" altLang="zh-CN" sz="2400" dirty="0">
                <a:solidFill>
                  <a:srgbClr val="CC0000"/>
                </a:solidFill>
              </a:rPr>
              <a:t>AR</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SP</a:t>
            </a:r>
          </a:p>
          <a:p>
            <a:pPr marL="0" indent="0">
              <a:spcBef>
                <a:spcPct val="10000"/>
              </a:spcBef>
              <a:buFont typeface="Wingdings" pitchFamily="2" charset="2"/>
              <a:buNone/>
            </a:pPr>
            <a:r>
              <a:rPr lang="en-US" altLang="zh-CN" sz="2400" dirty="0">
                <a:solidFill>
                  <a:srgbClr val="CC0000"/>
                </a:solidFill>
              </a:rPr>
              <a:t>T3</a:t>
            </a:r>
            <a:r>
              <a:rPr lang="zh-CN" altLang="en-US" sz="2400" dirty="0">
                <a:solidFill>
                  <a:srgbClr val="CC0000"/>
                </a:solidFill>
              </a:rPr>
              <a:t>：</a:t>
            </a:r>
            <a:r>
              <a:rPr lang="en-US" altLang="zh-CN" sz="2400" dirty="0">
                <a:solidFill>
                  <a:srgbClr val="CC0000"/>
                </a:solidFill>
              </a:rPr>
              <a:t>Memory [AR]</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DR</a:t>
            </a:r>
            <a:r>
              <a:rPr lang="zh-CN" altLang="en-US" sz="2400" dirty="0">
                <a:solidFill>
                  <a:srgbClr val="FF8181"/>
                </a:solidFill>
              </a:rPr>
              <a:t>，</a:t>
            </a:r>
            <a:r>
              <a:rPr lang="en-US" altLang="zh-CN" sz="2400" dirty="0" err="1">
                <a:solidFill>
                  <a:srgbClr val="FF8181"/>
                </a:solidFill>
              </a:rPr>
              <a:t>Mwrite</a:t>
            </a:r>
            <a:endParaRPr lang="en-US" altLang="zh-CN" sz="2400" dirty="0">
              <a:solidFill>
                <a:srgbClr val="FF8181"/>
              </a:solidFill>
            </a:endParaRPr>
          </a:p>
          <a:p>
            <a:pPr marL="0" indent="0">
              <a:spcBef>
                <a:spcPct val="10000"/>
              </a:spcBef>
              <a:buFont typeface="Wingdings" pitchFamily="2" charset="2"/>
              <a:buNone/>
            </a:pPr>
            <a:r>
              <a:rPr lang="zh-CN" altLang="en-US" sz="2400" dirty="0"/>
              <a:t>	</a:t>
            </a:r>
            <a:r>
              <a:rPr lang="en-US" altLang="zh-CN" sz="2400" dirty="0">
                <a:solidFill>
                  <a:srgbClr val="0000FF"/>
                </a:solidFill>
              </a:rPr>
              <a:t>;</a:t>
            </a:r>
            <a:r>
              <a:rPr lang="zh-CN" altLang="en-US" sz="2400" dirty="0">
                <a:solidFill>
                  <a:srgbClr val="0000FF"/>
                </a:solidFill>
              </a:rPr>
              <a:t>将</a:t>
            </a:r>
            <a:r>
              <a:rPr lang="en-US" altLang="zh-CN" sz="2400" dirty="0">
                <a:solidFill>
                  <a:srgbClr val="0000FF"/>
                </a:solidFill>
              </a:rPr>
              <a:t>PC</a:t>
            </a:r>
            <a:r>
              <a:rPr lang="zh-CN" altLang="en-US" sz="2400" dirty="0">
                <a:solidFill>
                  <a:srgbClr val="0000FF"/>
                </a:solidFill>
              </a:rPr>
              <a:t>中的返回地址保存在堆栈新栈顶处</a:t>
            </a:r>
          </a:p>
          <a:p>
            <a:pPr marL="0" indent="0">
              <a:spcBef>
                <a:spcPct val="10000"/>
              </a:spcBef>
              <a:buFont typeface="Wingdings" pitchFamily="2" charset="2"/>
              <a:buNone/>
            </a:pPr>
            <a:r>
              <a:rPr lang="en-US" altLang="zh-CN" sz="2400" dirty="0">
                <a:solidFill>
                  <a:srgbClr val="CC0000"/>
                </a:solidFill>
              </a:rPr>
              <a:t>T4</a:t>
            </a:r>
            <a:r>
              <a:rPr lang="zh-CN" altLang="en-US" sz="2400" dirty="0">
                <a:solidFill>
                  <a:srgbClr val="CC0000"/>
                </a:solidFill>
              </a:rPr>
              <a:t>：</a:t>
            </a:r>
            <a:r>
              <a:rPr lang="en-US" altLang="zh-CN" sz="2400" dirty="0">
                <a:solidFill>
                  <a:srgbClr val="CC0000"/>
                </a:solidFill>
              </a:rPr>
              <a:t>AR</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IR(</a:t>
            </a:r>
            <a:r>
              <a:rPr lang="zh-CN" altLang="en-US" sz="2400" dirty="0">
                <a:solidFill>
                  <a:srgbClr val="CC0000"/>
                </a:solidFill>
              </a:rPr>
              <a:t>地址字段</a:t>
            </a:r>
            <a:r>
              <a:rPr lang="en-US" altLang="zh-CN" sz="2400" dirty="0">
                <a:solidFill>
                  <a:srgbClr val="CC0000"/>
                </a:solidFill>
              </a:rPr>
              <a:t>)</a:t>
            </a:r>
          </a:p>
          <a:p>
            <a:pPr marL="0" indent="0">
              <a:spcBef>
                <a:spcPct val="10000"/>
              </a:spcBef>
              <a:buFont typeface="Wingdings" pitchFamily="2" charset="2"/>
              <a:buNone/>
            </a:pPr>
            <a:r>
              <a:rPr lang="en-US" altLang="zh-CN" sz="2400" dirty="0"/>
              <a:t>	</a:t>
            </a:r>
            <a:r>
              <a:rPr lang="en-US" altLang="zh-CN" sz="2400" dirty="0">
                <a:solidFill>
                  <a:srgbClr val="0000FF"/>
                </a:solidFill>
              </a:rPr>
              <a:t>;</a:t>
            </a:r>
            <a:r>
              <a:rPr lang="zh-CN" altLang="en-US" sz="2400" dirty="0">
                <a:solidFill>
                  <a:srgbClr val="0000FF"/>
                </a:solidFill>
              </a:rPr>
              <a:t>将指令中的存储器地址</a:t>
            </a:r>
            <a:r>
              <a:rPr lang="en-US" altLang="zh-CN" sz="2400" dirty="0">
                <a:solidFill>
                  <a:srgbClr val="0000FF"/>
                </a:solidFill>
              </a:rPr>
              <a:t>X</a:t>
            </a:r>
            <a:r>
              <a:rPr lang="zh-CN" altLang="en-US" sz="2400" dirty="0">
                <a:solidFill>
                  <a:srgbClr val="0000FF"/>
                </a:solidFill>
              </a:rPr>
              <a:t>传送到</a:t>
            </a:r>
            <a:r>
              <a:rPr lang="en-US" altLang="zh-CN" sz="2400" dirty="0">
                <a:solidFill>
                  <a:srgbClr val="0000FF"/>
                </a:solidFill>
              </a:rPr>
              <a:t>AR</a:t>
            </a:r>
            <a:r>
              <a:rPr lang="zh-CN" altLang="en-US" sz="2400" dirty="0">
                <a:solidFill>
                  <a:srgbClr val="0000FF"/>
                </a:solidFill>
              </a:rPr>
              <a:t>，</a:t>
            </a:r>
            <a:r>
              <a:rPr lang="en-US" altLang="zh-CN" sz="2400" dirty="0">
                <a:solidFill>
                  <a:srgbClr val="0000FF"/>
                </a:solidFill>
              </a:rPr>
              <a:t>IR</a:t>
            </a:r>
            <a:r>
              <a:rPr lang="en-US" altLang="zh-CN" sz="2400" dirty="0">
                <a:solidFill>
                  <a:srgbClr val="0000FF"/>
                </a:solidFill>
                <a:latin typeface="宋体" pitchFamily="2" charset="-122"/>
                <a:ea typeface="宋体" pitchFamily="2" charset="-122"/>
              </a:rPr>
              <a:t>(</a:t>
            </a:r>
            <a:r>
              <a:rPr lang="zh-CN" altLang="en-US" sz="2400" dirty="0">
                <a:solidFill>
                  <a:srgbClr val="0000FF"/>
                </a:solidFill>
              </a:rPr>
              <a:t>地址字段</a:t>
            </a:r>
            <a:r>
              <a:rPr lang="en-US" altLang="zh-CN" sz="2400" dirty="0">
                <a:solidFill>
                  <a:srgbClr val="0000FF"/>
                </a:solidFill>
                <a:latin typeface="宋体" pitchFamily="2" charset="-122"/>
                <a:ea typeface="宋体" pitchFamily="2" charset="-122"/>
              </a:rPr>
              <a:t>)</a:t>
            </a:r>
            <a:r>
              <a:rPr lang="en-US" altLang="zh-CN" sz="2400" dirty="0">
                <a:solidFill>
                  <a:srgbClr val="0000FF"/>
                </a:solidFill>
              </a:rPr>
              <a:t>=X</a:t>
            </a:r>
          </a:p>
          <a:p>
            <a:pPr marL="0" indent="0">
              <a:spcBef>
                <a:spcPct val="10000"/>
              </a:spcBef>
              <a:buFont typeface="Wingdings" pitchFamily="2" charset="2"/>
              <a:buNone/>
            </a:pPr>
            <a:r>
              <a:rPr lang="en-US" altLang="zh-CN" sz="2400" dirty="0">
                <a:solidFill>
                  <a:srgbClr val="CC0000"/>
                </a:solidFill>
              </a:rPr>
              <a:t>T5</a:t>
            </a:r>
            <a:r>
              <a:rPr lang="zh-CN" altLang="en-US" sz="2400" dirty="0">
                <a:solidFill>
                  <a:srgbClr val="CC0000"/>
                </a:solidFill>
              </a:rPr>
              <a:t>：</a:t>
            </a:r>
            <a:r>
              <a:rPr lang="en-US" altLang="zh-CN" sz="2400" dirty="0" err="1">
                <a:solidFill>
                  <a:srgbClr val="CC0000"/>
                </a:solidFill>
              </a:rPr>
              <a:t>DR</a:t>
            </a:r>
            <a:r>
              <a:rPr lang="en-US" altLang="zh-CN" sz="2400" dirty="0" err="1">
                <a:solidFill>
                  <a:srgbClr val="CC0000"/>
                </a:solidFill>
                <a:latin typeface="宋体" pitchFamily="2" charset="-122"/>
                <a:ea typeface="宋体" pitchFamily="2" charset="-122"/>
              </a:rPr>
              <a:t>←</a:t>
            </a:r>
            <a:r>
              <a:rPr lang="en-US" altLang="zh-CN" sz="2400" dirty="0" err="1">
                <a:solidFill>
                  <a:srgbClr val="CC0000"/>
                </a:solidFill>
              </a:rPr>
              <a:t>Memory</a:t>
            </a:r>
            <a:r>
              <a:rPr lang="en-US" altLang="zh-CN" sz="2400" dirty="0">
                <a:solidFill>
                  <a:srgbClr val="CC0000"/>
                </a:solidFill>
              </a:rPr>
              <a:t>[AR]</a:t>
            </a:r>
            <a:r>
              <a:rPr lang="zh-CN" altLang="en-US" sz="2400" dirty="0">
                <a:solidFill>
                  <a:srgbClr val="FF8181"/>
                </a:solidFill>
              </a:rPr>
              <a:t>，</a:t>
            </a:r>
            <a:r>
              <a:rPr lang="en-US" altLang="zh-CN" sz="2400" dirty="0" err="1">
                <a:solidFill>
                  <a:srgbClr val="FF8181"/>
                </a:solidFill>
              </a:rPr>
              <a:t>Mread</a:t>
            </a:r>
            <a:r>
              <a:rPr lang="en-US" altLang="zh-CN" sz="2400" dirty="0">
                <a:solidFill>
                  <a:srgbClr val="FF8181"/>
                </a:solidFill>
              </a:rPr>
              <a:t>  </a:t>
            </a:r>
          </a:p>
          <a:p>
            <a:pPr marL="0" indent="0">
              <a:spcBef>
                <a:spcPct val="10000"/>
              </a:spcBef>
              <a:buFont typeface="Wingdings" pitchFamily="2" charset="2"/>
              <a:buNone/>
            </a:pPr>
            <a:r>
              <a:rPr lang="en-US" altLang="zh-CN" sz="2400" dirty="0">
                <a:solidFill>
                  <a:srgbClr val="CC0000"/>
                </a:solidFill>
              </a:rPr>
              <a:t>T6</a:t>
            </a:r>
            <a:r>
              <a:rPr lang="zh-CN" altLang="en-US" sz="2400" dirty="0">
                <a:solidFill>
                  <a:srgbClr val="CC0000"/>
                </a:solidFill>
              </a:rPr>
              <a:t>：</a:t>
            </a:r>
            <a:r>
              <a:rPr lang="en-US" altLang="zh-CN" sz="2400" dirty="0">
                <a:solidFill>
                  <a:srgbClr val="CC0000"/>
                </a:solidFill>
              </a:rPr>
              <a:t>PC</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DR</a:t>
            </a:r>
            <a:r>
              <a:rPr lang="en-US" altLang="zh-CN" sz="2400" dirty="0"/>
              <a:t>  </a:t>
            </a:r>
            <a:r>
              <a:rPr lang="en-US" altLang="zh-CN" sz="2400" dirty="0">
                <a:solidFill>
                  <a:srgbClr val="0000FF"/>
                </a:solidFill>
              </a:rPr>
              <a:t> ;</a:t>
            </a:r>
            <a:r>
              <a:rPr lang="zh-CN" altLang="en-US" sz="2400" dirty="0">
                <a:solidFill>
                  <a:srgbClr val="0000FF"/>
                </a:solidFill>
              </a:rPr>
              <a:t>从存储单元</a:t>
            </a:r>
            <a:r>
              <a:rPr lang="en-US" altLang="zh-CN" sz="2400" dirty="0">
                <a:solidFill>
                  <a:srgbClr val="0000FF"/>
                </a:solidFill>
              </a:rPr>
              <a:t>X</a:t>
            </a:r>
            <a:r>
              <a:rPr lang="zh-CN" altLang="en-US" sz="2400" dirty="0">
                <a:solidFill>
                  <a:srgbClr val="0000FF"/>
                </a:solidFill>
              </a:rPr>
              <a:t>中读出的子程序首地址传送到</a:t>
            </a:r>
            <a:r>
              <a:rPr lang="en-US" altLang="zh-CN" sz="2400" dirty="0">
                <a:solidFill>
                  <a:srgbClr val="0000FF"/>
                </a:solidFill>
              </a:rPr>
              <a:t>PC</a:t>
            </a:r>
            <a:endParaRPr lang="zh-CN" altLang="zh-CN" sz="2400" dirty="0">
              <a:solidFill>
                <a:srgbClr val="0000FF"/>
              </a:solidFill>
            </a:endParaRPr>
          </a:p>
        </p:txBody>
      </p:sp>
      <p:sp>
        <p:nvSpPr>
          <p:cNvPr id="1124356" name="Rectangle 4"/>
          <p:cNvSpPr>
            <a:spLocks noChangeArrowheads="1"/>
          </p:cNvSpPr>
          <p:nvPr/>
        </p:nvSpPr>
        <p:spPr bwMode="auto">
          <a:xfrm>
            <a:off x="684213" y="549275"/>
            <a:ext cx="8424862" cy="503238"/>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en-US" altLang="zh-CN" sz="2800" dirty="0">
                <a:solidFill>
                  <a:srgbClr val="CC0099"/>
                </a:solidFill>
                <a:latin typeface="Arial" charset="0"/>
                <a:ea typeface="楷体" panose="02010609060101010101" pitchFamily="49" charset="-122"/>
              </a:rPr>
              <a:t>4. </a:t>
            </a:r>
            <a:r>
              <a:rPr lang="zh-CN" altLang="en-US" sz="2800" dirty="0">
                <a:solidFill>
                  <a:srgbClr val="CC0099"/>
                </a:solidFill>
                <a:latin typeface="Arial" charset="0"/>
                <a:ea typeface="楷体" panose="02010609060101010101" pitchFamily="49" charset="-122"/>
              </a:rPr>
              <a:t>执行周期</a:t>
            </a:r>
          </a:p>
        </p:txBody>
      </p:sp>
      <p:sp>
        <p:nvSpPr>
          <p:cNvPr id="2" name="动作按钮: 信息 1">
            <a:hlinkClick r:id="rId2" action="ppaction://hlinksldjump" highlightClick="1"/>
          </p:cNvPr>
          <p:cNvSpPr/>
          <p:nvPr/>
        </p:nvSpPr>
        <p:spPr bwMode="auto">
          <a:xfrm>
            <a:off x="3563888" y="1052513"/>
            <a:ext cx="432048" cy="432271"/>
          </a:xfrm>
          <a:prstGeom prst="actionButtonInformatio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8" name="动作按钮: 空白 7">
            <a:hlinkClick r:id="rId3" action="ppaction://hlinksldjump" highlightClick="1"/>
            <a:extLst>
              <a:ext uri="{FF2B5EF4-FFF2-40B4-BE49-F238E27FC236}">
                <a16:creationId xmlns:a16="http://schemas.microsoft.com/office/drawing/2014/main" id="{493B4406-BE4B-4EBD-842B-0DAC4A61A614}"/>
              </a:ext>
            </a:extLst>
          </p:cNvPr>
          <p:cNvSpPr/>
          <p:nvPr/>
        </p:nvSpPr>
        <p:spPr bwMode="auto">
          <a:xfrm>
            <a:off x="4428604" y="1041013"/>
            <a:ext cx="2663676" cy="431800"/>
          </a:xfrm>
          <a:prstGeom prst="actionButtonBlank">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微操作</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微命令序列</a:t>
            </a:r>
          </a:p>
        </p:txBody>
      </p:sp>
      <p:sp>
        <p:nvSpPr>
          <p:cNvPr id="9" name="AutoShape 5">
            <a:hlinkClick r:id="rId4" action="ppaction://hlinksldjump" highlightClick="1"/>
            <a:extLst>
              <a:ext uri="{FF2B5EF4-FFF2-40B4-BE49-F238E27FC236}">
                <a16:creationId xmlns:a16="http://schemas.microsoft.com/office/drawing/2014/main" id="{14559E26-8349-423A-B6E5-685F6C99733D}"/>
              </a:ext>
            </a:extLst>
          </p:cNvPr>
          <p:cNvSpPr>
            <a:spLocks noChangeArrowheads="1"/>
          </p:cNvSpPr>
          <p:nvPr/>
        </p:nvSpPr>
        <p:spPr bwMode="auto">
          <a:xfrm>
            <a:off x="7260372" y="260648"/>
            <a:ext cx="1620957" cy="523220"/>
          </a:xfrm>
          <a:prstGeom prst="actionButtonBlank">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spAutoFit/>
          </a:bodyPr>
          <a:lstStyle/>
          <a:p>
            <a:r>
              <a:rPr lang="zh-CN" altLang="en-US" sz="2800" b="0" dirty="0">
                <a:solidFill>
                  <a:schemeClr val="bg2"/>
                </a:solidFill>
                <a:ea typeface="楷体" panose="02010609060101010101" pitchFamily="49" charset="-122"/>
              </a:rPr>
              <a:t>数据通路</a:t>
            </a:r>
            <a:endParaRPr lang="en-US" altLang="zh-CN" sz="2800" b="0" dirty="0">
              <a:solidFill>
                <a:schemeClr val="bg2"/>
              </a:solidFill>
              <a:ea typeface="楷体" panose="02010609060101010101" pitchFamily="49" charset="-122"/>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69B60DE3-F63B-40CE-A3C6-AAFB4D8AD2FD}" type="slidenum">
              <a:rPr lang="zh-CN" altLang="en-US"/>
              <a:pPr/>
              <a:t>39</a:t>
            </a:fld>
            <a:endParaRPr lang="en-US" altLang="zh-CN"/>
          </a:p>
        </p:txBody>
      </p:sp>
      <p:sp>
        <p:nvSpPr>
          <p:cNvPr id="1125378" name="Rectangle 2"/>
          <p:cNvSpPr>
            <a:spLocks noGrp="1" noChangeArrowheads="1"/>
          </p:cNvSpPr>
          <p:nvPr>
            <p:ph type="title"/>
          </p:nvPr>
        </p:nvSpPr>
        <p:spPr/>
        <p:txBody>
          <a:bodyPr/>
          <a:lstStyle/>
          <a:p>
            <a:r>
              <a:rPr lang="en-US" altLang="zh-CN" dirty="0"/>
              <a:t>6.1.4  </a:t>
            </a:r>
            <a:r>
              <a:rPr lang="zh-CN" altLang="en-US" dirty="0"/>
              <a:t>微操作      </a:t>
            </a:r>
            <a:r>
              <a:rPr lang="zh-CN" altLang="en-US" dirty="0">
                <a:solidFill>
                  <a:srgbClr val="008000"/>
                </a:solidFill>
                <a:ea typeface="黑体" pitchFamily="2" charset="-122"/>
              </a:rPr>
              <a:t>二、微操作流程</a:t>
            </a:r>
            <a:endParaRPr lang="zh-CN" altLang="en-US" sz="3200" dirty="0">
              <a:solidFill>
                <a:srgbClr val="008000"/>
              </a:solidFill>
              <a:ea typeface="黑体" pitchFamily="2" charset="-122"/>
            </a:endParaRPr>
          </a:p>
        </p:txBody>
      </p:sp>
      <p:sp>
        <p:nvSpPr>
          <p:cNvPr id="1125379" name="Rectangle 3"/>
          <p:cNvSpPr>
            <a:spLocks noGrp="1" noChangeArrowheads="1"/>
          </p:cNvSpPr>
          <p:nvPr>
            <p:ph type="body" idx="1"/>
          </p:nvPr>
        </p:nvSpPr>
        <p:spPr>
          <a:xfrm>
            <a:off x="250825" y="1052513"/>
            <a:ext cx="8785225" cy="5689600"/>
          </a:xfrm>
        </p:spPr>
        <p:txBody>
          <a:bodyPr/>
          <a:lstStyle/>
          <a:p>
            <a:pPr marL="0" indent="0">
              <a:buFont typeface="Wingdings" pitchFamily="2" charset="2"/>
              <a:buNone/>
            </a:pPr>
            <a:r>
              <a:rPr lang="zh-CN" altLang="zh-CN" dirty="0"/>
              <a:t>（</a:t>
            </a:r>
            <a:r>
              <a:rPr lang="en-US" altLang="zh-CN" dirty="0"/>
              <a:t>13</a:t>
            </a:r>
            <a:r>
              <a:rPr lang="zh-CN" altLang="en-US" dirty="0"/>
              <a:t>）</a:t>
            </a:r>
            <a:r>
              <a:rPr lang="en-US" altLang="zh-CN" dirty="0"/>
              <a:t>RET</a:t>
            </a:r>
          </a:p>
          <a:p>
            <a:pPr marL="0" indent="0">
              <a:buFont typeface="Wingdings" pitchFamily="2" charset="2"/>
              <a:buNone/>
            </a:pPr>
            <a:r>
              <a:rPr lang="zh-CN" altLang="en-US" sz="2400" dirty="0"/>
              <a:t>子程序返回指令，实现从堆栈栈顶处获得子程序调用时保存的返回主程序的地址。</a:t>
            </a:r>
          </a:p>
          <a:p>
            <a:pPr marL="0" indent="0">
              <a:buFont typeface="Wingdings" pitchFamily="2" charset="2"/>
              <a:buNone/>
            </a:pPr>
            <a:r>
              <a:rPr lang="zh-CN" altLang="en-US" sz="2400" dirty="0"/>
              <a:t>与该指令相应的执行周期的微操作序列为：</a:t>
            </a:r>
          </a:p>
          <a:p>
            <a:pPr marL="0" indent="0">
              <a:buFont typeface="Wingdings" pitchFamily="2" charset="2"/>
              <a:buNone/>
            </a:pPr>
            <a:r>
              <a:rPr lang="en-US" altLang="zh-CN" sz="2400" dirty="0"/>
              <a:t>  </a:t>
            </a:r>
            <a:r>
              <a:rPr lang="en-US" altLang="zh-CN" sz="2400" dirty="0">
                <a:solidFill>
                  <a:srgbClr val="CC0000"/>
                </a:solidFill>
              </a:rPr>
              <a:t>T1:  AR</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SP</a:t>
            </a:r>
          </a:p>
          <a:p>
            <a:pPr marL="0" indent="0">
              <a:buFont typeface="Wingdings" pitchFamily="2" charset="2"/>
              <a:buNone/>
            </a:pPr>
            <a:r>
              <a:rPr lang="en-US" altLang="zh-CN" sz="2400" dirty="0"/>
              <a:t>  </a:t>
            </a:r>
            <a:r>
              <a:rPr lang="en-US" altLang="zh-CN" sz="2400" dirty="0">
                <a:solidFill>
                  <a:srgbClr val="CC0000"/>
                </a:solidFill>
              </a:rPr>
              <a:t>T2:  </a:t>
            </a:r>
            <a:r>
              <a:rPr lang="en-US" altLang="zh-CN" sz="2400" dirty="0" err="1">
                <a:solidFill>
                  <a:srgbClr val="CC0000"/>
                </a:solidFill>
              </a:rPr>
              <a:t>DR</a:t>
            </a:r>
            <a:r>
              <a:rPr lang="en-US" altLang="zh-CN" sz="2400" dirty="0" err="1">
                <a:solidFill>
                  <a:srgbClr val="CC0000"/>
                </a:solidFill>
                <a:latin typeface="宋体" pitchFamily="2" charset="-122"/>
                <a:ea typeface="宋体" pitchFamily="2" charset="-122"/>
              </a:rPr>
              <a:t>←</a:t>
            </a:r>
            <a:r>
              <a:rPr lang="en-US" altLang="zh-CN" sz="2400" dirty="0" err="1">
                <a:solidFill>
                  <a:srgbClr val="CC0000"/>
                </a:solidFill>
              </a:rPr>
              <a:t>Memory</a:t>
            </a:r>
            <a:r>
              <a:rPr lang="en-US" altLang="zh-CN" sz="2400" dirty="0">
                <a:solidFill>
                  <a:srgbClr val="CC0000"/>
                </a:solidFill>
              </a:rPr>
              <a:t>[AR]</a:t>
            </a:r>
            <a:r>
              <a:rPr lang="zh-CN" altLang="en-US" sz="2400" dirty="0">
                <a:solidFill>
                  <a:srgbClr val="FF8181"/>
                </a:solidFill>
              </a:rPr>
              <a:t>，</a:t>
            </a:r>
            <a:r>
              <a:rPr lang="en-US" altLang="zh-CN" sz="2400" dirty="0" err="1">
                <a:solidFill>
                  <a:srgbClr val="FF8181"/>
                </a:solidFill>
              </a:rPr>
              <a:t>Mread</a:t>
            </a:r>
            <a:endParaRPr lang="en-US" altLang="zh-CN" sz="2400" dirty="0">
              <a:solidFill>
                <a:srgbClr val="FF8181"/>
              </a:solidFill>
            </a:endParaRPr>
          </a:p>
          <a:p>
            <a:pPr marL="0" indent="0">
              <a:buFont typeface="Wingdings" pitchFamily="2" charset="2"/>
              <a:buNone/>
            </a:pPr>
            <a:r>
              <a:rPr lang="en-US" altLang="zh-CN" sz="2400" dirty="0"/>
              <a:t>  </a:t>
            </a:r>
            <a:r>
              <a:rPr lang="en-US" altLang="zh-CN" sz="2400" dirty="0">
                <a:solidFill>
                  <a:srgbClr val="CC0000"/>
                </a:solidFill>
              </a:rPr>
              <a:t>T3:  PC</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DR</a:t>
            </a:r>
            <a:r>
              <a:rPr lang="en-US" altLang="zh-CN" sz="2400" dirty="0"/>
              <a:t>	</a:t>
            </a:r>
            <a:r>
              <a:rPr lang="en-US" altLang="zh-CN" sz="2400" dirty="0">
                <a:solidFill>
                  <a:srgbClr val="0000FF"/>
                </a:solidFill>
              </a:rPr>
              <a:t>;</a:t>
            </a:r>
            <a:r>
              <a:rPr lang="zh-CN" altLang="en-US" sz="2400" dirty="0">
                <a:solidFill>
                  <a:srgbClr val="0000FF"/>
                </a:solidFill>
              </a:rPr>
              <a:t>堆栈栈顶处的返回地址送入</a:t>
            </a:r>
            <a:r>
              <a:rPr lang="en-US" altLang="zh-CN" sz="2400" dirty="0">
                <a:solidFill>
                  <a:srgbClr val="0000FF"/>
                </a:solidFill>
              </a:rPr>
              <a:t>PC</a:t>
            </a:r>
            <a:endParaRPr lang="zh-CN" altLang="en-US" sz="2400" dirty="0">
              <a:solidFill>
                <a:srgbClr val="0000FF"/>
              </a:solidFill>
            </a:endParaRPr>
          </a:p>
          <a:p>
            <a:pPr marL="0" indent="0">
              <a:buFont typeface="Wingdings" pitchFamily="2" charset="2"/>
              <a:buNone/>
            </a:pPr>
            <a:r>
              <a:rPr lang="en-US" altLang="zh-CN" sz="2400" dirty="0"/>
              <a:t>          </a:t>
            </a:r>
            <a:r>
              <a:rPr lang="en-US" altLang="zh-CN" sz="2400" dirty="0">
                <a:solidFill>
                  <a:srgbClr val="CC0000"/>
                </a:solidFill>
              </a:rPr>
              <a:t>SP</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SP+ n</a:t>
            </a:r>
            <a:r>
              <a:rPr lang="en-US" altLang="zh-CN" sz="2400" dirty="0"/>
              <a:t>	</a:t>
            </a:r>
            <a:r>
              <a:rPr lang="en-US" altLang="zh-CN" sz="2400" dirty="0">
                <a:solidFill>
                  <a:srgbClr val="0000FF"/>
                </a:solidFill>
              </a:rPr>
              <a:t>;</a:t>
            </a:r>
            <a:r>
              <a:rPr lang="zh-CN" altLang="en-US" sz="2400" dirty="0">
                <a:solidFill>
                  <a:srgbClr val="0000FF"/>
                </a:solidFill>
              </a:rPr>
              <a:t>将</a:t>
            </a:r>
            <a:r>
              <a:rPr lang="en-US" altLang="zh-CN" sz="2400" dirty="0">
                <a:solidFill>
                  <a:srgbClr val="0000FF"/>
                </a:solidFill>
              </a:rPr>
              <a:t>SP</a:t>
            </a:r>
            <a:r>
              <a:rPr lang="zh-CN" altLang="en-US" sz="2400" dirty="0">
                <a:solidFill>
                  <a:srgbClr val="0000FF"/>
                </a:solidFill>
              </a:rPr>
              <a:t>指向新栈顶，</a:t>
            </a:r>
            <a:r>
              <a:rPr lang="en-US" altLang="zh-CN" sz="2400" dirty="0">
                <a:solidFill>
                  <a:srgbClr val="0000FF"/>
                </a:solidFill>
              </a:rPr>
              <a:t>n</a:t>
            </a:r>
            <a:r>
              <a:rPr lang="zh-CN" altLang="en-US" sz="2400" dirty="0">
                <a:solidFill>
                  <a:srgbClr val="0000FF"/>
                </a:solidFill>
              </a:rPr>
              <a:t>为</a:t>
            </a:r>
            <a:r>
              <a:rPr lang="en-US" altLang="zh-CN" sz="2400" dirty="0">
                <a:solidFill>
                  <a:srgbClr val="0000FF"/>
                </a:solidFill>
              </a:rPr>
              <a:t>PC</a:t>
            </a:r>
            <a:r>
              <a:rPr lang="zh-CN" altLang="en-US" sz="2400" dirty="0">
                <a:solidFill>
                  <a:srgbClr val="0000FF"/>
                </a:solidFill>
              </a:rPr>
              <a:t>的字节数</a:t>
            </a:r>
            <a:endParaRPr lang="zh-CN" altLang="zh-CN" sz="2400" dirty="0">
              <a:solidFill>
                <a:srgbClr val="0000FF"/>
              </a:solidFill>
            </a:endParaRPr>
          </a:p>
        </p:txBody>
      </p:sp>
      <p:sp>
        <p:nvSpPr>
          <p:cNvPr id="1125380" name="Rectangle 4"/>
          <p:cNvSpPr>
            <a:spLocks noChangeArrowheads="1"/>
          </p:cNvSpPr>
          <p:nvPr/>
        </p:nvSpPr>
        <p:spPr bwMode="auto">
          <a:xfrm>
            <a:off x="684213" y="549275"/>
            <a:ext cx="8424862" cy="503238"/>
          </a:xfrm>
          <a:prstGeom prst="rect">
            <a:avLst/>
          </a:prstGeom>
          <a:noFill/>
          <a:ln w="9525">
            <a:noFill/>
            <a:miter lim="800000"/>
            <a:headEnd/>
            <a:tailEnd/>
          </a:ln>
          <a:effectLst/>
        </p:spPr>
        <p:txBody>
          <a:bodyPr/>
          <a:lstStyle/>
          <a:p>
            <a:pPr marL="342900" indent="-342900" algn="l">
              <a:spcBef>
                <a:spcPct val="10000"/>
              </a:spcBef>
              <a:buClr>
                <a:schemeClr val="bg2"/>
              </a:buClr>
              <a:buSzPct val="75000"/>
              <a:buFont typeface="Wingdings" pitchFamily="2" charset="2"/>
              <a:buNone/>
            </a:pPr>
            <a:r>
              <a:rPr lang="en-US" altLang="zh-CN" sz="2800" dirty="0">
                <a:solidFill>
                  <a:srgbClr val="CC0099"/>
                </a:solidFill>
                <a:latin typeface="Arial" charset="0"/>
                <a:ea typeface="楷体" panose="02010609060101010101" pitchFamily="49" charset="-122"/>
              </a:rPr>
              <a:t>4. </a:t>
            </a:r>
            <a:r>
              <a:rPr lang="zh-CN" altLang="en-US" sz="2800" dirty="0">
                <a:solidFill>
                  <a:srgbClr val="CC0099"/>
                </a:solidFill>
                <a:latin typeface="Arial" charset="0"/>
                <a:ea typeface="楷体" panose="02010609060101010101" pitchFamily="49" charset="-122"/>
              </a:rPr>
              <a:t>执行周期</a:t>
            </a:r>
          </a:p>
        </p:txBody>
      </p:sp>
      <p:sp>
        <p:nvSpPr>
          <p:cNvPr id="1125381" name="AutoShape 5">
            <a:hlinkClick r:id="rId2" action="ppaction://hlinksldjump" highlightClick="1"/>
          </p:cNvPr>
          <p:cNvSpPr>
            <a:spLocks noChangeArrowheads="1"/>
          </p:cNvSpPr>
          <p:nvPr/>
        </p:nvSpPr>
        <p:spPr bwMode="auto">
          <a:xfrm>
            <a:off x="7260372" y="260648"/>
            <a:ext cx="1620957" cy="523220"/>
          </a:xfrm>
          <a:prstGeom prst="actionButtonBlank">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spAutoFit/>
          </a:bodyPr>
          <a:lstStyle/>
          <a:p>
            <a:r>
              <a:rPr lang="zh-CN" altLang="en-US" sz="2800" b="0" dirty="0">
                <a:solidFill>
                  <a:schemeClr val="bg2"/>
                </a:solidFill>
                <a:ea typeface="楷体" panose="02010609060101010101" pitchFamily="49" charset="-122"/>
              </a:rPr>
              <a:t>数据通路</a:t>
            </a:r>
            <a:endParaRPr lang="en-US" altLang="zh-CN" sz="2800" b="0" dirty="0">
              <a:solidFill>
                <a:schemeClr val="bg2"/>
              </a:solidFill>
              <a:ea typeface="楷体" panose="02010609060101010101" pitchFamily="49" charset="-122"/>
            </a:endParaRPr>
          </a:p>
        </p:txBody>
      </p:sp>
      <p:sp>
        <p:nvSpPr>
          <p:cNvPr id="8" name="动作按钮: 信息 7">
            <a:hlinkClick r:id="rId3" action="ppaction://hlinksldjump" highlightClick="1"/>
          </p:cNvPr>
          <p:cNvSpPr/>
          <p:nvPr/>
        </p:nvSpPr>
        <p:spPr bwMode="auto">
          <a:xfrm>
            <a:off x="2555776" y="1119188"/>
            <a:ext cx="432048" cy="432271"/>
          </a:xfrm>
          <a:prstGeom prst="actionButtonInformatio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9" name="动作按钮: 空白 8">
            <a:hlinkClick r:id="rId4" action="ppaction://hlinksldjump" highlightClick="1"/>
            <a:extLst>
              <a:ext uri="{FF2B5EF4-FFF2-40B4-BE49-F238E27FC236}">
                <a16:creationId xmlns:a16="http://schemas.microsoft.com/office/drawing/2014/main" id="{3036D7EE-FEDB-4763-8933-E2760E33103D}"/>
              </a:ext>
            </a:extLst>
          </p:cNvPr>
          <p:cNvSpPr/>
          <p:nvPr/>
        </p:nvSpPr>
        <p:spPr bwMode="auto">
          <a:xfrm>
            <a:off x="4428604" y="1041013"/>
            <a:ext cx="2663676" cy="431800"/>
          </a:xfrm>
          <a:prstGeom prst="actionButtonBlank">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微操作</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微命令序列</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灯片编号占位符 4"/>
          <p:cNvSpPr>
            <a:spLocks noGrp="1"/>
          </p:cNvSpPr>
          <p:nvPr>
            <p:ph type="sldNum" sz="quarter" idx="11"/>
          </p:nvPr>
        </p:nvSpPr>
        <p:spPr/>
        <p:txBody>
          <a:bodyPr/>
          <a:lstStyle/>
          <a:p>
            <a:fld id="{E0A1A6E4-E7A8-4907-B9D8-CF4B0A7F08F0}" type="slidenum">
              <a:rPr lang="zh-CN" altLang="en-US"/>
              <a:pPr/>
              <a:t>4</a:t>
            </a:fld>
            <a:endParaRPr lang="en-US" altLang="zh-CN"/>
          </a:p>
        </p:txBody>
      </p:sp>
      <p:sp>
        <p:nvSpPr>
          <p:cNvPr id="1100802" name="Rectangle 2"/>
          <p:cNvSpPr>
            <a:spLocks noGrp="1" noChangeArrowheads="1"/>
          </p:cNvSpPr>
          <p:nvPr>
            <p:ph type="title"/>
          </p:nvPr>
        </p:nvSpPr>
        <p:spPr/>
        <p:txBody>
          <a:bodyPr/>
          <a:lstStyle/>
          <a:p>
            <a:r>
              <a:rPr lang="en-US" altLang="zh-CN" dirty="0"/>
              <a:t>6.1.1  CPU</a:t>
            </a:r>
            <a:r>
              <a:rPr lang="zh-CN" altLang="en-US" dirty="0"/>
              <a:t>的功能</a:t>
            </a:r>
            <a:endParaRPr lang="zh-CN" altLang="en-US" dirty="0">
              <a:solidFill>
                <a:srgbClr val="FF6600"/>
              </a:solidFill>
            </a:endParaRPr>
          </a:p>
        </p:txBody>
      </p:sp>
      <p:sp>
        <p:nvSpPr>
          <p:cNvPr id="1100803" name="Rectangle 3"/>
          <p:cNvSpPr>
            <a:spLocks noGrp="1" noChangeArrowheads="1"/>
          </p:cNvSpPr>
          <p:nvPr>
            <p:ph type="body" idx="1"/>
          </p:nvPr>
        </p:nvSpPr>
        <p:spPr>
          <a:xfrm>
            <a:off x="323850" y="692696"/>
            <a:ext cx="3384550" cy="3816350"/>
          </a:xfrm>
        </p:spPr>
        <p:txBody>
          <a:bodyPr/>
          <a:lstStyle/>
          <a:p>
            <a:pPr>
              <a:buFont typeface="Wingdings" pitchFamily="2" charset="2"/>
              <a:buNone/>
            </a:pPr>
            <a:r>
              <a:rPr lang="en-US" altLang="zh-CN">
                <a:solidFill>
                  <a:srgbClr val="0000FF"/>
                </a:solidFill>
                <a:latin typeface="Arial" charset="0"/>
                <a:ea typeface="黑体" pitchFamily="2" charset="-122"/>
              </a:rPr>
              <a:t>CPU</a:t>
            </a:r>
            <a:r>
              <a:rPr lang="zh-CN" altLang="en-US">
                <a:solidFill>
                  <a:srgbClr val="0000FF"/>
                </a:solidFill>
                <a:latin typeface="Arial" charset="0"/>
                <a:ea typeface="黑体" pitchFamily="2" charset="-122"/>
              </a:rPr>
              <a:t>的</a:t>
            </a:r>
            <a:r>
              <a:rPr lang="zh-CN" altLang="en-US">
                <a:solidFill>
                  <a:srgbClr val="CC0000"/>
                </a:solidFill>
                <a:latin typeface="Arial" charset="0"/>
                <a:ea typeface="黑体" pitchFamily="2" charset="-122"/>
              </a:rPr>
              <a:t>功能需求</a:t>
            </a:r>
            <a:r>
              <a:rPr lang="zh-CN" altLang="en-US">
                <a:solidFill>
                  <a:srgbClr val="0000FF"/>
                </a:solidFill>
                <a:latin typeface="Arial" charset="0"/>
                <a:ea typeface="黑体" pitchFamily="2" charset="-122"/>
              </a:rPr>
              <a:t>：</a:t>
            </a:r>
          </a:p>
          <a:p>
            <a:r>
              <a:rPr lang="zh-CN" altLang="en-US"/>
              <a:t>操作（操作码）</a:t>
            </a:r>
          </a:p>
          <a:p>
            <a:r>
              <a:rPr lang="zh-CN" altLang="en-US"/>
              <a:t>寻址方式</a:t>
            </a:r>
          </a:p>
          <a:p>
            <a:r>
              <a:rPr lang="zh-CN" altLang="en-US"/>
              <a:t>寄存器</a:t>
            </a:r>
          </a:p>
          <a:p>
            <a:r>
              <a:rPr lang="en-US" altLang="zh-CN"/>
              <a:t>I/O</a:t>
            </a:r>
            <a:r>
              <a:rPr lang="zh-CN" altLang="en-US"/>
              <a:t>模块接口</a:t>
            </a:r>
          </a:p>
          <a:p>
            <a:r>
              <a:rPr lang="zh-CN" altLang="en-US"/>
              <a:t>存储器模块接口</a:t>
            </a:r>
          </a:p>
          <a:p>
            <a:r>
              <a:rPr lang="zh-CN" altLang="en-US"/>
              <a:t>中断处理机构</a:t>
            </a:r>
          </a:p>
        </p:txBody>
      </p:sp>
      <p:sp>
        <p:nvSpPr>
          <p:cNvPr id="1100804" name="Rectangle 4"/>
          <p:cNvSpPr>
            <a:spLocks noChangeArrowheads="1"/>
          </p:cNvSpPr>
          <p:nvPr/>
        </p:nvSpPr>
        <p:spPr bwMode="auto">
          <a:xfrm>
            <a:off x="3852863" y="692696"/>
            <a:ext cx="5111750" cy="3744913"/>
          </a:xfrm>
          <a:prstGeom prst="rect">
            <a:avLst/>
          </a:prstGeom>
          <a:noFill/>
          <a:ln w="9525">
            <a:noFill/>
            <a:miter lim="800000"/>
            <a:headEnd/>
            <a:tailEnd/>
          </a:ln>
          <a:effectLst/>
        </p:spPr>
        <p:txBody>
          <a:bodyPr/>
          <a:lstStyle/>
          <a:p>
            <a:pPr marL="342900" indent="-342900" algn="l">
              <a:spcBef>
                <a:spcPct val="20000"/>
              </a:spcBef>
              <a:buClr>
                <a:schemeClr val="bg2"/>
              </a:buClr>
              <a:buSzPct val="75000"/>
              <a:buFont typeface="Wingdings" pitchFamily="2" charset="2"/>
              <a:buNone/>
            </a:pPr>
            <a:r>
              <a:rPr lang="en-US" altLang="zh-CN" sz="2800" dirty="0">
                <a:solidFill>
                  <a:srgbClr val="0000FF"/>
                </a:solidFill>
                <a:latin typeface="Arial" charset="0"/>
                <a:ea typeface="黑体" pitchFamily="2" charset="-122"/>
              </a:rPr>
              <a:t>CPU</a:t>
            </a:r>
            <a:r>
              <a:rPr lang="zh-CN" altLang="en-US" sz="2800" dirty="0">
                <a:solidFill>
                  <a:srgbClr val="0000FF"/>
                </a:solidFill>
                <a:latin typeface="Arial" charset="0"/>
                <a:ea typeface="黑体" pitchFamily="2" charset="-122"/>
              </a:rPr>
              <a:t>的</a:t>
            </a:r>
            <a:r>
              <a:rPr lang="zh-CN" altLang="en-US" sz="2800" dirty="0">
                <a:solidFill>
                  <a:srgbClr val="CC0000"/>
                </a:solidFill>
                <a:latin typeface="Arial" charset="0"/>
                <a:ea typeface="黑体" pitchFamily="2" charset="-122"/>
              </a:rPr>
              <a:t>组成</a:t>
            </a:r>
            <a:r>
              <a:rPr lang="zh-CN" altLang="en-US" sz="2800" dirty="0">
                <a:solidFill>
                  <a:srgbClr val="0000FF"/>
                </a:solidFill>
                <a:latin typeface="Arial" charset="0"/>
                <a:ea typeface="黑体" pitchFamily="2" charset="-122"/>
              </a:rPr>
              <a:t>：</a:t>
            </a:r>
          </a:p>
          <a:p>
            <a:pPr marL="342900" indent="-342900" algn="l">
              <a:spcBef>
                <a:spcPct val="20000"/>
              </a:spcBef>
              <a:buClr>
                <a:schemeClr val="bg2"/>
              </a:buClr>
              <a:buSzPct val="75000"/>
              <a:buFont typeface="Wingdings" pitchFamily="2" charset="2"/>
              <a:buChar char="n"/>
            </a:pPr>
            <a:r>
              <a:rPr lang="zh-CN" altLang="en-US" sz="2800" dirty="0">
                <a:solidFill>
                  <a:srgbClr val="CC0066"/>
                </a:solidFill>
                <a:ea typeface="楷体" panose="02010609060101010101" pitchFamily="49" charset="-122"/>
              </a:rPr>
              <a:t>数据通路</a:t>
            </a:r>
            <a:r>
              <a:rPr lang="en-US" altLang="zh-CN" sz="2800" dirty="0">
                <a:solidFill>
                  <a:srgbClr val="CC0066"/>
                </a:solidFill>
                <a:ea typeface="楷体" panose="02010609060101010101" pitchFamily="49" charset="-122"/>
              </a:rPr>
              <a:t>DP</a:t>
            </a:r>
            <a:r>
              <a:rPr lang="zh-CN" altLang="en-US" sz="2800" dirty="0">
                <a:ea typeface="楷体" panose="02010609060101010101" pitchFamily="49" charset="-122"/>
              </a:rPr>
              <a:t>（</a:t>
            </a:r>
            <a:r>
              <a:rPr lang="en-US" altLang="zh-CN" sz="2800" dirty="0" err="1">
                <a:ea typeface="楷体" panose="02010609060101010101" pitchFamily="49" charset="-122"/>
              </a:rPr>
              <a:t>datapath</a:t>
            </a:r>
            <a:r>
              <a:rPr lang="zh-CN" altLang="en-US" sz="2800" dirty="0">
                <a:ea typeface="楷体" panose="02010609060101010101" pitchFamily="49" charset="-122"/>
              </a:rPr>
              <a:t>）</a:t>
            </a:r>
            <a:br>
              <a:rPr lang="zh-CN" altLang="en-US" sz="2800" dirty="0">
                <a:ea typeface="楷体" panose="02010609060101010101" pitchFamily="49" charset="-122"/>
              </a:rPr>
            </a:br>
            <a:r>
              <a:rPr lang="zh-CN" altLang="en-US" sz="2800" dirty="0">
                <a:ea typeface="楷体" panose="02010609060101010101" pitchFamily="49" charset="-122"/>
              </a:rPr>
              <a:t>存储单元</a:t>
            </a:r>
            <a:r>
              <a:rPr lang="en-US" altLang="zh-CN" sz="2800" dirty="0">
                <a:ea typeface="楷体" panose="02010609060101010101" pitchFamily="49" charset="-122"/>
              </a:rPr>
              <a:t>/</a:t>
            </a:r>
            <a:r>
              <a:rPr lang="zh-CN" altLang="en-US" sz="2800" dirty="0">
                <a:ea typeface="楷体" panose="02010609060101010101" pitchFamily="49" charset="-122"/>
              </a:rPr>
              <a:t>寄存器组</a:t>
            </a:r>
            <a:r>
              <a:rPr lang="zh-CN" altLang="en-US" sz="2800" dirty="0">
                <a:ea typeface="楷体" panose="02010609060101010101" pitchFamily="49" charset="-122"/>
                <a:sym typeface="Wingdings" pitchFamily="2" charset="2"/>
              </a:rPr>
              <a:t></a:t>
            </a:r>
            <a:r>
              <a:rPr lang="en-US" altLang="zh-CN" sz="2800" dirty="0">
                <a:ea typeface="楷体" panose="02010609060101010101" pitchFamily="49" charset="-122"/>
              </a:rPr>
              <a:t>ALU</a:t>
            </a:r>
            <a:endParaRPr lang="zh-CN" altLang="en-US" sz="2800" dirty="0">
              <a:ea typeface="楷体" panose="02010609060101010101" pitchFamily="49" charset="-122"/>
            </a:endParaRPr>
          </a:p>
          <a:p>
            <a:pPr marL="342900" indent="-342900" algn="l">
              <a:spcBef>
                <a:spcPct val="20000"/>
              </a:spcBef>
              <a:buClr>
                <a:schemeClr val="bg2"/>
              </a:buClr>
              <a:buSzPct val="75000"/>
              <a:buFont typeface="Wingdings" pitchFamily="2" charset="2"/>
              <a:buChar char="n"/>
            </a:pPr>
            <a:r>
              <a:rPr lang="zh-CN" altLang="en-US" sz="2800" dirty="0">
                <a:solidFill>
                  <a:srgbClr val="CC0066"/>
                </a:solidFill>
                <a:ea typeface="楷体" panose="02010609060101010101" pitchFamily="49" charset="-122"/>
              </a:rPr>
              <a:t>控制单元</a:t>
            </a:r>
            <a:r>
              <a:rPr lang="en-US" altLang="zh-CN" sz="2800" dirty="0">
                <a:solidFill>
                  <a:srgbClr val="CC0066"/>
                </a:solidFill>
                <a:ea typeface="楷体" panose="02010609060101010101" pitchFamily="49" charset="-122"/>
              </a:rPr>
              <a:t>CU</a:t>
            </a:r>
            <a:r>
              <a:rPr lang="zh-CN" altLang="en-US" sz="2800" dirty="0">
                <a:ea typeface="楷体" panose="02010609060101010101" pitchFamily="49" charset="-122"/>
              </a:rPr>
              <a:t>（</a:t>
            </a:r>
            <a:r>
              <a:rPr lang="en-US" altLang="zh-CN" sz="2800" dirty="0">
                <a:ea typeface="楷体" panose="02010609060101010101" pitchFamily="49" charset="-122"/>
              </a:rPr>
              <a:t>control unit</a:t>
            </a:r>
            <a:r>
              <a:rPr lang="zh-CN" altLang="en-US" sz="2800" dirty="0">
                <a:ea typeface="楷体" panose="02010609060101010101" pitchFamily="49" charset="-122"/>
              </a:rPr>
              <a:t>，即控制器）：负责进行顺序操作，并确保适当的数据在适当的时刻出现在需要它的地方。</a:t>
            </a:r>
            <a:endParaRPr lang="en-US" altLang="zh-CN" sz="2800" dirty="0">
              <a:ea typeface="楷体" panose="02010609060101010101" pitchFamily="49" charset="-122"/>
            </a:endParaRPr>
          </a:p>
        </p:txBody>
      </p:sp>
      <p:sp>
        <p:nvSpPr>
          <p:cNvPr id="1100805" name="Rectangle 5"/>
          <p:cNvSpPr>
            <a:spLocks noChangeArrowheads="1"/>
          </p:cNvSpPr>
          <p:nvPr/>
        </p:nvSpPr>
        <p:spPr bwMode="auto">
          <a:xfrm>
            <a:off x="395536" y="4725144"/>
            <a:ext cx="8640514" cy="1584176"/>
          </a:xfrm>
          <a:prstGeom prst="rect">
            <a:avLst/>
          </a:prstGeom>
          <a:noFill/>
          <a:ln w="9525">
            <a:noFill/>
            <a:miter lim="800000"/>
            <a:headEnd/>
            <a:tailEnd/>
          </a:ln>
          <a:effectLst/>
        </p:spPr>
        <p:txBody>
          <a:bodyPr wrap="none"/>
          <a:lstStyle/>
          <a:p>
            <a:pPr algn="l">
              <a:spcBef>
                <a:spcPct val="20000"/>
              </a:spcBef>
              <a:buClr>
                <a:schemeClr val="bg2"/>
              </a:buClr>
              <a:buSzPct val="75000"/>
              <a:buFont typeface="Wingdings" pitchFamily="2" charset="2"/>
              <a:buNone/>
            </a:pPr>
            <a:r>
              <a:rPr lang="en-US" altLang="zh-CN" sz="2800" dirty="0">
                <a:solidFill>
                  <a:srgbClr val="0000FF"/>
                </a:solidFill>
                <a:latin typeface="Arial" charset="0"/>
                <a:ea typeface="黑体" pitchFamily="2" charset="-122"/>
              </a:rPr>
              <a:t>CPU</a:t>
            </a:r>
            <a:r>
              <a:rPr lang="zh-CN" altLang="en-US" sz="2800" dirty="0">
                <a:solidFill>
                  <a:srgbClr val="0000FF"/>
                </a:solidFill>
                <a:latin typeface="Arial" charset="0"/>
                <a:ea typeface="黑体" pitchFamily="2" charset="-122"/>
              </a:rPr>
              <a:t>的</a:t>
            </a:r>
            <a:r>
              <a:rPr lang="zh-CN" altLang="en-US" sz="2800" dirty="0">
                <a:solidFill>
                  <a:srgbClr val="CC0000"/>
                </a:solidFill>
                <a:latin typeface="Arial" charset="0"/>
                <a:ea typeface="黑体" pitchFamily="2" charset="-122"/>
              </a:rPr>
              <a:t>任务</a:t>
            </a:r>
            <a:r>
              <a:rPr lang="zh-CN" altLang="en-US" sz="2800" dirty="0">
                <a:solidFill>
                  <a:srgbClr val="0000FF"/>
                </a:solidFill>
                <a:latin typeface="Arial" charset="0"/>
                <a:ea typeface="黑体" pitchFamily="2" charset="-122"/>
              </a:rPr>
              <a:t>：</a:t>
            </a:r>
            <a:endParaRPr lang="en-US" altLang="zh-CN" sz="2800" dirty="0">
              <a:solidFill>
                <a:srgbClr val="0000FF"/>
              </a:solidFill>
              <a:latin typeface="Arial" charset="0"/>
              <a:ea typeface="黑体" pitchFamily="2" charset="-122"/>
            </a:endParaRPr>
          </a:p>
          <a:p>
            <a:pPr algn="l">
              <a:spcBef>
                <a:spcPct val="20000"/>
              </a:spcBef>
              <a:buClr>
                <a:schemeClr val="bg2"/>
              </a:buClr>
              <a:buSzPct val="75000"/>
              <a:buFont typeface="Wingdings" pitchFamily="2" charset="2"/>
              <a:buNone/>
            </a:pPr>
            <a:r>
              <a:rPr lang="en-US" altLang="zh-CN" sz="2800" dirty="0">
                <a:ea typeface="楷体" panose="02010609060101010101" pitchFamily="49" charset="-122"/>
              </a:rPr>
              <a:t>1. </a:t>
            </a:r>
            <a:r>
              <a:rPr lang="zh-CN" altLang="en-US" sz="2800" dirty="0">
                <a:ea typeface="楷体" panose="02010609060101010101" pitchFamily="49" charset="-122"/>
              </a:rPr>
              <a:t>取指令、译码指令、完成指令指定顺序的操作。</a:t>
            </a:r>
            <a:endParaRPr lang="en-US" altLang="zh-CN" sz="2800" dirty="0">
              <a:ea typeface="楷体" panose="02010609060101010101" pitchFamily="49" charset="-122"/>
            </a:endParaRPr>
          </a:p>
          <a:p>
            <a:pPr algn="l">
              <a:spcBef>
                <a:spcPct val="20000"/>
              </a:spcBef>
              <a:buClr>
                <a:schemeClr val="bg2"/>
              </a:buClr>
              <a:buSzPct val="75000"/>
              <a:buFont typeface="Wingdings" pitchFamily="2" charset="2"/>
              <a:buNone/>
            </a:pPr>
            <a:r>
              <a:rPr lang="en-US" altLang="zh-CN" sz="2800" dirty="0">
                <a:ea typeface="楷体" panose="02010609060101010101" pitchFamily="49" charset="-122"/>
              </a:rPr>
              <a:t>2. </a:t>
            </a:r>
            <a:r>
              <a:rPr lang="zh-CN" altLang="en-US" sz="2800" dirty="0">
                <a:ea typeface="楷体" panose="02010609060101010101" pitchFamily="49" charset="-122"/>
              </a:rPr>
              <a:t>确定指令的执行顺序（确定下条指令的地址）。</a:t>
            </a:r>
            <a:endParaRPr lang="en-US" altLang="zh-CN" sz="2800" dirty="0">
              <a:ea typeface="楷体" panose="02010609060101010101" pitchFamily="49" charset="-122"/>
            </a:endParaRPr>
          </a:p>
        </p:txBody>
      </p:sp>
      <p:sp>
        <p:nvSpPr>
          <p:cNvPr id="1100807" name="Line 7"/>
          <p:cNvSpPr>
            <a:spLocks noChangeShapeType="1"/>
          </p:cNvSpPr>
          <p:nvPr/>
        </p:nvSpPr>
        <p:spPr bwMode="auto">
          <a:xfrm>
            <a:off x="395288" y="4437609"/>
            <a:ext cx="8137525" cy="0"/>
          </a:xfrm>
          <a:prstGeom prst="line">
            <a:avLst/>
          </a:prstGeom>
          <a:noFill/>
          <a:ln w="76200" cmpd="tri">
            <a:solidFill>
              <a:srgbClr val="6699FF"/>
            </a:solidFill>
            <a:round/>
            <a:headEnd/>
            <a:tailEnd type="none" w="med" len="lg"/>
          </a:ln>
          <a:effectLst/>
        </p:spPr>
        <p:txBody>
          <a:bodyPr>
            <a:spAutoFit/>
          </a:bodyPr>
          <a:lstStyle/>
          <a:p>
            <a:endParaRPr lang="zh-CN" altLang="en-US"/>
          </a:p>
        </p:txBody>
      </p:sp>
      <p:sp>
        <p:nvSpPr>
          <p:cNvPr id="1100808" name="AutoShape 8"/>
          <p:cNvSpPr>
            <a:spLocks noChangeArrowheads="1"/>
          </p:cNvSpPr>
          <p:nvPr/>
        </p:nvSpPr>
        <p:spPr bwMode="auto">
          <a:xfrm rot="5400000">
            <a:off x="3527425" y="4726534"/>
            <a:ext cx="720725" cy="3587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699FF"/>
          </a:solidFill>
          <a:ln w="28575" algn="ctr">
            <a:noFill/>
            <a:miter lim="800000"/>
            <a:headEnd/>
            <a:tailEnd type="none" w="med" len="lg"/>
          </a:ln>
          <a:effectLst/>
        </p:spPr>
        <p:txBody>
          <a:bodyPr wrap="none" anchor="ctr">
            <a:noAutofit/>
          </a:bodyPr>
          <a:lstStyle/>
          <a:p>
            <a:endParaRPr lang="zh-CN" altLang="en-US"/>
          </a:p>
        </p:txBody>
      </p:sp>
      <p:sp>
        <p:nvSpPr>
          <p:cNvPr id="1100809" name="Line 9"/>
          <p:cNvSpPr>
            <a:spLocks noChangeShapeType="1"/>
          </p:cNvSpPr>
          <p:nvPr/>
        </p:nvSpPr>
        <p:spPr bwMode="auto">
          <a:xfrm>
            <a:off x="3851275" y="765721"/>
            <a:ext cx="0" cy="3671888"/>
          </a:xfrm>
          <a:prstGeom prst="line">
            <a:avLst/>
          </a:prstGeom>
          <a:noFill/>
          <a:ln w="76200" cmpd="tri">
            <a:solidFill>
              <a:srgbClr val="6699FF"/>
            </a:solidFill>
            <a:round/>
            <a:headEnd/>
            <a:tailEnd type="none" w="med" len="lg"/>
          </a:ln>
          <a:effectLst/>
        </p:spPr>
        <p:txBody>
          <a:bodyPr>
            <a:spAutoFit/>
          </a:bodyPr>
          <a:lstStyle/>
          <a:p>
            <a:endParaRPr lang="zh-CN" altLang="en-US"/>
          </a:p>
        </p:txBody>
      </p:sp>
      <p:sp>
        <p:nvSpPr>
          <p:cNvPr id="12" name="圆角矩形 11"/>
          <p:cNvSpPr/>
          <p:nvPr/>
        </p:nvSpPr>
        <p:spPr bwMode="auto">
          <a:xfrm>
            <a:off x="323528" y="1268760"/>
            <a:ext cx="2952328" cy="432048"/>
          </a:xfrm>
          <a:prstGeom prst="roundRect">
            <a:avLst>
              <a:gd name="adj" fmla="val 35875"/>
            </a:avLst>
          </a:prstGeom>
          <a:noFill/>
          <a:ln w="19050" cap="flat" cmpd="sng" algn="ctr">
            <a:solidFill>
              <a:srgbClr val="FF0066"/>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3" name="圆角矩形 12"/>
          <p:cNvSpPr/>
          <p:nvPr/>
        </p:nvSpPr>
        <p:spPr bwMode="auto">
          <a:xfrm>
            <a:off x="323528" y="1772816"/>
            <a:ext cx="2952328" cy="2016224"/>
          </a:xfrm>
          <a:prstGeom prst="roundRect">
            <a:avLst>
              <a:gd name="adj" fmla="val 17201"/>
            </a:avLst>
          </a:prstGeom>
          <a:noFill/>
          <a:ln w="19050" cap="flat" cmpd="sng" algn="ctr">
            <a:solidFill>
              <a:srgbClr val="FF0066"/>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4" name="圆角矩形 13"/>
          <p:cNvSpPr/>
          <p:nvPr/>
        </p:nvSpPr>
        <p:spPr bwMode="auto">
          <a:xfrm>
            <a:off x="323528" y="3861048"/>
            <a:ext cx="2952328" cy="432048"/>
          </a:xfrm>
          <a:prstGeom prst="roundRect">
            <a:avLst>
              <a:gd name="adj" fmla="val 35875"/>
            </a:avLst>
          </a:prstGeom>
          <a:noFill/>
          <a:ln w="19050" cap="flat" cmpd="sng" algn="ctr">
            <a:solidFill>
              <a:srgbClr val="FF0066"/>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100806" name="AutoShape 6"/>
          <p:cNvSpPr>
            <a:spLocks noChangeArrowheads="1"/>
          </p:cNvSpPr>
          <p:nvPr/>
        </p:nvSpPr>
        <p:spPr bwMode="auto">
          <a:xfrm>
            <a:off x="3059187" y="1628800"/>
            <a:ext cx="720725" cy="3587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6699FF"/>
          </a:solidFill>
          <a:ln w="28575" algn="ctr">
            <a:noFill/>
            <a:miter lim="800000"/>
            <a:headEnd/>
            <a:tailEnd type="none" w="med" len="lg"/>
          </a:ln>
          <a:effectLst/>
        </p:spPr>
        <p:txBody>
          <a:bodyPr wrap="none" anchor="ctr">
            <a:spAutoFit/>
          </a:bodyPr>
          <a:lstStyle/>
          <a:p>
            <a:endParaRPr lang="zh-CN" altLang="en-US"/>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4"/>
          <p:cNvSpPr>
            <a:spLocks noGrp="1"/>
          </p:cNvSpPr>
          <p:nvPr>
            <p:ph type="sldNum" sz="quarter" idx="11"/>
          </p:nvPr>
        </p:nvSpPr>
        <p:spPr/>
        <p:txBody>
          <a:bodyPr/>
          <a:lstStyle/>
          <a:p>
            <a:fld id="{8A156016-E527-44EA-9984-E606FDD20EA8}" type="slidenum">
              <a:rPr lang="zh-CN" altLang="en-US"/>
              <a:pPr/>
              <a:t>40</a:t>
            </a:fld>
            <a:endParaRPr lang="en-US" altLang="zh-CN"/>
          </a:p>
        </p:txBody>
      </p:sp>
      <p:sp>
        <p:nvSpPr>
          <p:cNvPr id="1126402" name="Rectangle 2"/>
          <p:cNvSpPr>
            <a:spLocks noGrp="1" noChangeArrowheads="1"/>
          </p:cNvSpPr>
          <p:nvPr>
            <p:ph type="title"/>
          </p:nvPr>
        </p:nvSpPr>
        <p:spPr/>
        <p:txBody>
          <a:bodyPr/>
          <a:lstStyle/>
          <a:p>
            <a:r>
              <a:rPr lang="en-US" altLang="zh-CN" dirty="0"/>
              <a:t>6.1.5 </a:t>
            </a:r>
            <a:r>
              <a:rPr lang="zh-CN" altLang="en-US" dirty="0"/>
              <a:t>控制器的组成</a:t>
            </a:r>
          </a:p>
        </p:txBody>
      </p:sp>
      <p:sp>
        <p:nvSpPr>
          <p:cNvPr id="1126403" name="Rectangle 3"/>
          <p:cNvSpPr>
            <a:spLocks noGrp="1" noChangeArrowheads="1"/>
          </p:cNvSpPr>
          <p:nvPr>
            <p:ph type="body" idx="1"/>
          </p:nvPr>
        </p:nvSpPr>
        <p:spPr>
          <a:xfrm>
            <a:off x="250825" y="620713"/>
            <a:ext cx="8785225" cy="6121400"/>
          </a:xfrm>
        </p:spPr>
        <p:txBody>
          <a:bodyPr/>
          <a:lstStyle/>
          <a:p>
            <a:pPr marL="355600" indent="-355600">
              <a:buFont typeface="Wingdings" pitchFamily="2" charset="2"/>
              <a:buNone/>
            </a:pPr>
            <a:r>
              <a:rPr lang="zh-CN" altLang="zh-CN">
                <a:solidFill>
                  <a:srgbClr val="CC0099"/>
                </a:solidFill>
                <a:latin typeface="Arial" charset="0"/>
                <a:ea typeface="黑体" pitchFamily="2" charset="-122"/>
              </a:rPr>
              <a:t>控制器应完成的任务：</a:t>
            </a:r>
          </a:p>
          <a:p>
            <a:pPr marL="355600" indent="-355600"/>
            <a:r>
              <a:rPr lang="zh-CN" altLang="en-US"/>
              <a:t>产生微命令（即控制信号）。</a:t>
            </a:r>
          </a:p>
          <a:p>
            <a:pPr marL="355600" indent="-355600"/>
            <a:r>
              <a:rPr lang="zh-CN" altLang="en-US"/>
              <a:t>按节拍产生微命令。</a:t>
            </a:r>
            <a:endParaRPr lang="zh-CN" altLang="zh-CN"/>
          </a:p>
        </p:txBody>
      </p:sp>
      <p:sp>
        <p:nvSpPr>
          <p:cNvPr id="1126469" name="Text Box 69"/>
          <p:cNvSpPr txBox="1">
            <a:spLocks noChangeAspect="1" noChangeArrowheads="1"/>
          </p:cNvSpPr>
          <p:nvPr/>
        </p:nvSpPr>
        <p:spPr bwMode="auto">
          <a:xfrm>
            <a:off x="4140200" y="6085960"/>
            <a:ext cx="3384550" cy="369332"/>
          </a:xfrm>
          <a:prstGeom prst="rect">
            <a:avLst/>
          </a:prstGeom>
          <a:solidFill>
            <a:srgbClr val="FFFFFF"/>
          </a:solidFill>
          <a:ln w="9525">
            <a:noFill/>
            <a:miter lim="800000"/>
            <a:headEnd/>
            <a:tailEnd/>
          </a:ln>
        </p:spPr>
        <p:txBody>
          <a:bodyPr lIns="0" tIns="0" rIns="0" bIns="0" anchor="ctr">
            <a:spAutoFit/>
          </a:bodyPr>
          <a:lstStyle/>
          <a:p>
            <a:r>
              <a:rPr lang="zh-CN" altLang="en-US" dirty="0">
                <a:solidFill>
                  <a:schemeClr val="bg2"/>
                </a:solidFill>
              </a:rPr>
              <a:t>图</a:t>
            </a:r>
            <a:r>
              <a:rPr lang="en-US" altLang="zh-CN" dirty="0">
                <a:solidFill>
                  <a:schemeClr val="bg2"/>
                </a:solidFill>
              </a:rPr>
              <a:t>6.6  </a:t>
            </a:r>
            <a:r>
              <a:rPr lang="zh-CN" altLang="en-US" dirty="0">
                <a:solidFill>
                  <a:schemeClr val="bg2"/>
                </a:solidFill>
              </a:rPr>
              <a:t>控制单元模型</a:t>
            </a:r>
          </a:p>
        </p:txBody>
      </p:sp>
      <p:grpSp>
        <p:nvGrpSpPr>
          <p:cNvPr id="1126474" name="Group 74"/>
          <p:cNvGrpSpPr>
            <a:grpSpLocks/>
          </p:cNvGrpSpPr>
          <p:nvPr/>
        </p:nvGrpSpPr>
        <p:grpSpPr bwMode="auto">
          <a:xfrm>
            <a:off x="2268538" y="765175"/>
            <a:ext cx="6624637" cy="5010150"/>
            <a:chOff x="1429" y="482"/>
            <a:chExt cx="4173" cy="3156"/>
          </a:xfrm>
        </p:grpSpPr>
        <p:sp>
          <p:nvSpPr>
            <p:cNvPr id="1126440" name="Text Box 40"/>
            <p:cNvSpPr txBox="1">
              <a:spLocks noChangeAspect="1" noChangeArrowheads="1"/>
            </p:cNvSpPr>
            <p:nvPr/>
          </p:nvSpPr>
          <p:spPr bwMode="auto">
            <a:xfrm>
              <a:off x="3252" y="1798"/>
              <a:ext cx="1606" cy="1119"/>
            </a:xfrm>
            <a:prstGeom prst="rect">
              <a:avLst/>
            </a:prstGeom>
            <a:solidFill>
              <a:srgbClr val="FFFF99"/>
            </a:solidFill>
            <a:ln w="28575">
              <a:solidFill>
                <a:srgbClr val="000000"/>
              </a:solidFill>
              <a:miter lim="800000"/>
              <a:headEnd/>
              <a:tailEnd/>
            </a:ln>
          </p:spPr>
          <p:txBody>
            <a:bodyPr tIns="0" bIns="0" anchor="ctr"/>
            <a:lstStyle/>
            <a:p>
              <a:pPr>
                <a:spcBef>
                  <a:spcPts val="463"/>
                </a:spcBef>
              </a:pPr>
              <a:r>
                <a:rPr lang="zh-CN" altLang="en-US"/>
                <a:t>控制单元</a:t>
              </a:r>
            </a:p>
            <a:p>
              <a:r>
                <a:rPr lang="en-US" altLang="zh-CN"/>
                <a:t>CU</a:t>
              </a:r>
            </a:p>
          </p:txBody>
        </p:sp>
        <p:sp>
          <p:nvSpPr>
            <p:cNvPr id="1126442" name="Line 42"/>
            <p:cNvSpPr>
              <a:spLocks noChangeAspect="1" noChangeShapeType="1"/>
            </p:cNvSpPr>
            <p:nvPr/>
          </p:nvSpPr>
          <p:spPr bwMode="auto">
            <a:xfrm rot="-5400000">
              <a:off x="3119" y="1536"/>
              <a:ext cx="519" cy="2"/>
            </a:xfrm>
            <a:prstGeom prst="line">
              <a:avLst/>
            </a:prstGeom>
            <a:noFill/>
            <a:ln w="28575">
              <a:solidFill>
                <a:srgbClr val="000000"/>
              </a:solidFill>
              <a:round/>
              <a:headEnd type="triangle" w="med" len="lg"/>
              <a:tailEnd/>
            </a:ln>
          </p:spPr>
          <p:txBody>
            <a:bodyPr anchor="ctr"/>
            <a:lstStyle/>
            <a:p>
              <a:endParaRPr lang="zh-CN" altLang="en-US"/>
            </a:p>
          </p:txBody>
        </p:sp>
        <p:sp>
          <p:nvSpPr>
            <p:cNvPr id="1126443" name="Line 43"/>
            <p:cNvSpPr>
              <a:spLocks noChangeAspect="1" noChangeShapeType="1"/>
            </p:cNvSpPr>
            <p:nvPr/>
          </p:nvSpPr>
          <p:spPr bwMode="auto">
            <a:xfrm rot="-5400000">
              <a:off x="3395" y="1534"/>
              <a:ext cx="519" cy="1"/>
            </a:xfrm>
            <a:prstGeom prst="line">
              <a:avLst/>
            </a:prstGeom>
            <a:noFill/>
            <a:ln w="28575">
              <a:solidFill>
                <a:srgbClr val="000000"/>
              </a:solidFill>
              <a:round/>
              <a:headEnd type="triangle" w="med" len="lg"/>
              <a:tailEnd/>
            </a:ln>
          </p:spPr>
          <p:txBody>
            <a:bodyPr anchor="ctr"/>
            <a:lstStyle/>
            <a:p>
              <a:endParaRPr lang="zh-CN" altLang="en-US"/>
            </a:p>
          </p:txBody>
        </p:sp>
        <p:sp>
          <p:nvSpPr>
            <p:cNvPr id="1126444" name="Line 44"/>
            <p:cNvSpPr>
              <a:spLocks noChangeAspect="1" noChangeShapeType="1"/>
            </p:cNvSpPr>
            <p:nvPr/>
          </p:nvSpPr>
          <p:spPr bwMode="auto">
            <a:xfrm rot="-5400000">
              <a:off x="4431" y="1534"/>
              <a:ext cx="519" cy="2"/>
            </a:xfrm>
            <a:prstGeom prst="line">
              <a:avLst/>
            </a:prstGeom>
            <a:noFill/>
            <a:ln w="28575">
              <a:solidFill>
                <a:srgbClr val="000000"/>
              </a:solidFill>
              <a:round/>
              <a:headEnd type="triangle" w="med" len="lg"/>
              <a:tailEnd/>
            </a:ln>
          </p:spPr>
          <p:txBody>
            <a:bodyPr anchor="ctr"/>
            <a:lstStyle/>
            <a:p>
              <a:endParaRPr lang="zh-CN" altLang="en-US"/>
            </a:p>
          </p:txBody>
        </p:sp>
        <p:sp>
          <p:nvSpPr>
            <p:cNvPr id="1126445" name="Text Box 45"/>
            <p:cNvSpPr txBox="1">
              <a:spLocks noChangeAspect="1" noChangeArrowheads="1"/>
            </p:cNvSpPr>
            <p:nvPr/>
          </p:nvSpPr>
          <p:spPr bwMode="auto">
            <a:xfrm>
              <a:off x="3334" y="1370"/>
              <a:ext cx="1587" cy="272"/>
            </a:xfrm>
            <a:prstGeom prst="rect">
              <a:avLst/>
            </a:prstGeom>
            <a:solidFill>
              <a:srgbClr val="FFFFFF"/>
            </a:solidFill>
            <a:ln w="9525">
              <a:noFill/>
              <a:miter lim="800000"/>
              <a:headEnd/>
              <a:tailEnd/>
            </a:ln>
          </p:spPr>
          <p:txBody>
            <a:bodyPr lIns="0" tIns="0" rIns="0" bIns="0" anchor="ctr"/>
            <a:lstStyle/>
            <a:p>
              <a:pPr algn="just">
                <a:lnSpc>
                  <a:spcPct val="80000"/>
                </a:lnSpc>
              </a:pPr>
              <a:r>
                <a:rPr lang="en-US" altLang="zh-CN"/>
                <a:t>I</a:t>
              </a:r>
              <a:r>
                <a:rPr lang="en-US" altLang="zh-CN" baseline="-25000"/>
                <a:t>1   </a:t>
              </a:r>
              <a:r>
                <a:rPr lang="en-US" altLang="zh-CN"/>
                <a:t>I</a:t>
              </a:r>
              <a:r>
                <a:rPr lang="en-US" altLang="zh-CN" baseline="-25000"/>
                <a:t>2       </a:t>
              </a:r>
              <a:r>
                <a:rPr lang="en-US" altLang="zh-CN"/>
                <a:t>……     I</a:t>
              </a:r>
              <a:r>
                <a:rPr lang="en-US" altLang="zh-CN" baseline="-25000"/>
                <a:t>K</a:t>
              </a:r>
              <a:endParaRPr lang="en-US" altLang="zh-CN"/>
            </a:p>
          </p:txBody>
        </p:sp>
        <p:sp>
          <p:nvSpPr>
            <p:cNvPr id="1126447" name="Text Box 47"/>
            <p:cNvSpPr txBox="1">
              <a:spLocks noChangeAspect="1" noChangeArrowheads="1"/>
            </p:cNvSpPr>
            <p:nvPr/>
          </p:nvSpPr>
          <p:spPr bwMode="auto">
            <a:xfrm>
              <a:off x="3787" y="3408"/>
              <a:ext cx="768" cy="230"/>
            </a:xfrm>
            <a:prstGeom prst="rect">
              <a:avLst/>
            </a:prstGeom>
            <a:solidFill>
              <a:srgbClr val="FFFFFF"/>
            </a:solidFill>
            <a:ln w="9525">
              <a:noFill/>
              <a:miter lim="800000"/>
              <a:headEnd/>
              <a:tailEnd/>
            </a:ln>
          </p:spPr>
          <p:txBody>
            <a:bodyPr wrap="none" lIns="0" tIns="0" rIns="0" bIns="0" anchor="ctr">
              <a:spAutoFit/>
            </a:bodyPr>
            <a:lstStyle/>
            <a:p>
              <a:pPr algn="just"/>
              <a:r>
                <a:rPr lang="zh-CN" altLang="en-US"/>
                <a:t>控制信号</a:t>
              </a:r>
            </a:p>
          </p:txBody>
        </p:sp>
        <p:sp>
          <p:nvSpPr>
            <p:cNvPr id="1126448" name="Line 48"/>
            <p:cNvSpPr>
              <a:spLocks noChangeAspect="1" noChangeShapeType="1"/>
            </p:cNvSpPr>
            <p:nvPr/>
          </p:nvSpPr>
          <p:spPr bwMode="auto">
            <a:xfrm rot="-5400000">
              <a:off x="3131" y="3183"/>
              <a:ext cx="532" cy="2"/>
            </a:xfrm>
            <a:prstGeom prst="line">
              <a:avLst/>
            </a:prstGeom>
            <a:noFill/>
            <a:ln w="28575">
              <a:solidFill>
                <a:srgbClr val="000000"/>
              </a:solidFill>
              <a:round/>
              <a:headEnd type="triangle" w="med" len="lg"/>
              <a:tailEnd/>
            </a:ln>
          </p:spPr>
          <p:txBody>
            <a:bodyPr anchor="ctr"/>
            <a:lstStyle/>
            <a:p>
              <a:endParaRPr lang="zh-CN" altLang="en-US"/>
            </a:p>
          </p:txBody>
        </p:sp>
        <p:sp>
          <p:nvSpPr>
            <p:cNvPr id="1126449" name="Line 49"/>
            <p:cNvSpPr>
              <a:spLocks noChangeAspect="1" noChangeShapeType="1"/>
            </p:cNvSpPr>
            <p:nvPr/>
          </p:nvSpPr>
          <p:spPr bwMode="auto">
            <a:xfrm rot="-5400000">
              <a:off x="3416" y="3188"/>
              <a:ext cx="534" cy="2"/>
            </a:xfrm>
            <a:prstGeom prst="line">
              <a:avLst/>
            </a:prstGeom>
            <a:noFill/>
            <a:ln w="28575">
              <a:solidFill>
                <a:srgbClr val="000000"/>
              </a:solidFill>
              <a:round/>
              <a:headEnd type="triangle" w="med" len="lg"/>
              <a:tailEnd/>
            </a:ln>
          </p:spPr>
          <p:txBody>
            <a:bodyPr anchor="ctr"/>
            <a:lstStyle/>
            <a:p>
              <a:endParaRPr lang="zh-CN" altLang="en-US"/>
            </a:p>
          </p:txBody>
        </p:sp>
        <p:sp>
          <p:nvSpPr>
            <p:cNvPr id="1126450" name="Line 50"/>
            <p:cNvSpPr>
              <a:spLocks noChangeAspect="1" noChangeShapeType="1"/>
            </p:cNvSpPr>
            <p:nvPr/>
          </p:nvSpPr>
          <p:spPr bwMode="auto">
            <a:xfrm rot="-5400000">
              <a:off x="4425" y="3180"/>
              <a:ext cx="532" cy="2"/>
            </a:xfrm>
            <a:prstGeom prst="line">
              <a:avLst/>
            </a:prstGeom>
            <a:noFill/>
            <a:ln w="28575">
              <a:solidFill>
                <a:srgbClr val="000000"/>
              </a:solidFill>
              <a:round/>
              <a:headEnd type="triangle" w="med" len="lg"/>
              <a:tailEnd/>
            </a:ln>
          </p:spPr>
          <p:txBody>
            <a:bodyPr anchor="ctr"/>
            <a:lstStyle/>
            <a:p>
              <a:endParaRPr lang="zh-CN" altLang="en-US"/>
            </a:p>
          </p:txBody>
        </p:sp>
        <p:sp>
          <p:nvSpPr>
            <p:cNvPr id="1126451" name="Text Box 51"/>
            <p:cNvSpPr txBox="1">
              <a:spLocks noChangeAspect="1" noChangeArrowheads="1"/>
            </p:cNvSpPr>
            <p:nvPr/>
          </p:nvSpPr>
          <p:spPr bwMode="auto">
            <a:xfrm>
              <a:off x="3334" y="3048"/>
              <a:ext cx="1532" cy="272"/>
            </a:xfrm>
            <a:prstGeom prst="rect">
              <a:avLst/>
            </a:prstGeom>
            <a:solidFill>
              <a:srgbClr val="FFFFFF"/>
            </a:solidFill>
            <a:ln w="9525">
              <a:noFill/>
              <a:miter lim="800000"/>
              <a:headEnd/>
              <a:tailEnd/>
            </a:ln>
          </p:spPr>
          <p:txBody>
            <a:bodyPr lIns="0" tIns="0" rIns="0" bIns="0" anchor="ctr"/>
            <a:lstStyle/>
            <a:p>
              <a:pPr algn="l">
                <a:lnSpc>
                  <a:spcPct val="80000"/>
                </a:lnSpc>
              </a:pPr>
              <a:r>
                <a:rPr lang="en-US" altLang="zh-CN"/>
                <a:t>C</a:t>
              </a:r>
              <a:r>
                <a:rPr lang="en-US" altLang="zh-CN" baseline="-25000"/>
                <a:t>1  </a:t>
              </a:r>
              <a:r>
                <a:rPr lang="en-US" altLang="zh-CN"/>
                <a:t>C</a:t>
              </a:r>
              <a:r>
                <a:rPr lang="en-US" altLang="zh-CN" baseline="-25000"/>
                <a:t>2     </a:t>
              </a:r>
              <a:r>
                <a:rPr lang="en-US" altLang="zh-CN"/>
                <a:t>……     C</a:t>
              </a:r>
              <a:r>
                <a:rPr lang="en-US" altLang="zh-CN" baseline="-25000"/>
                <a:t>M</a:t>
              </a:r>
              <a:endParaRPr lang="en-US" altLang="zh-CN"/>
            </a:p>
          </p:txBody>
        </p:sp>
        <p:sp>
          <p:nvSpPr>
            <p:cNvPr id="1126453" name="Line 53"/>
            <p:cNvSpPr>
              <a:spLocks noChangeAspect="1" noChangeShapeType="1"/>
            </p:cNvSpPr>
            <p:nvPr/>
          </p:nvSpPr>
          <p:spPr bwMode="auto">
            <a:xfrm flipH="1">
              <a:off x="2620" y="1963"/>
              <a:ext cx="630" cy="0"/>
            </a:xfrm>
            <a:prstGeom prst="line">
              <a:avLst/>
            </a:prstGeom>
            <a:noFill/>
            <a:ln w="28575">
              <a:solidFill>
                <a:srgbClr val="000000"/>
              </a:solidFill>
              <a:round/>
              <a:headEnd type="triangle" w="med" len="lg"/>
              <a:tailEnd/>
            </a:ln>
          </p:spPr>
          <p:txBody>
            <a:bodyPr anchor="ctr"/>
            <a:lstStyle/>
            <a:p>
              <a:endParaRPr lang="zh-CN" altLang="en-US"/>
            </a:p>
          </p:txBody>
        </p:sp>
        <p:sp>
          <p:nvSpPr>
            <p:cNvPr id="1126454" name="Text Box 54"/>
            <p:cNvSpPr txBox="1">
              <a:spLocks noChangeAspect="1" noChangeArrowheads="1"/>
            </p:cNvSpPr>
            <p:nvPr/>
          </p:nvSpPr>
          <p:spPr bwMode="auto">
            <a:xfrm>
              <a:off x="2196" y="1687"/>
              <a:ext cx="415" cy="1316"/>
            </a:xfrm>
            <a:prstGeom prst="rect">
              <a:avLst/>
            </a:prstGeom>
            <a:solidFill>
              <a:srgbClr val="FFFF99"/>
            </a:solidFill>
            <a:ln w="28575">
              <a:solidFill>
                <a:srgbClr val="000000"/>
              </a:solidFill>
              <a:miter lim="800000"/>
              <a:headEnd/>
              <a:tailEnd/>
            </a:ln>
          </p:spPr>
          <p:txBody>
            <a:bodyPr lIns="54000" tIns="36000" rIns="54000" bIns="0" anchor="ctr"/>
            <a:lstStyle/>
            <a:p>
              <a:pPr>
                <a:lnSpc>
                  <a:spcPct val="96000"/>
                </a:lnSpc>
              </a:pPr>
              <a:r>
                <a:rPr lang="zh-CN" altLang="en-US"/>
                <a:t>时序产生器</a:t>
              </a:r>
            </a:p>
          </p:txBody>
        </p:sp>
        <p:sp>
          <p:nvSpPr>
            <p:cNvPr id="1126455" name="Line 55"/>
            <p:cNvSpPr>
              <a:spLocks noChangeAspect="1" noChangeShapeType="1"/>
            </p:cNvSpPr>
            <p:nvPr/>
          </p:nvSpPr>
          <p:spPr bwMode="auto">
            <a:xfrm flipH="1">
              <a:off x="2611" y="2219"/>
              <a:ext cx="639" cy="0"/>
            </a:xfrm>
            <a:prstGeom prst="line">
              <a:avLst/>
            </a:prstGeom>
            <a:noFill/>
            <a:ln w="28575">
              <a:solidFill>
                <a:srgbClr val="000000"/>
              </a:solidFill>
              <a:round/>
              <a:headEnd type="triangle" w="med" len="lg"/>
              <a:tailEnd/>
            </a:ln>
          </p:spPr>
          <p:txBody>
            <a:bodyPr anchor="ctr"/>
            <a:lstStyle/>
            <a:p>
              <a:endParaRPr lang="zh-CN" altLang="en-US"/>
            </a:p>
          </p:txBody>
        </p:sp>
        <p:sp>
          <p:nvSpPr>
            <p:cNvPr id="1126456" name="Line 56"/>
            <p:cNvSpPr>
              <a:spLocks noChangeAspect="1" noChangeShapeType="1"/>
            </p:cNvSpPr>
            <p:nvPr/>
          </p:nvSpPr>
          <p:spPr bwMode="auto">
            <a:xfrm flipH="1">
              <a:off x="2609" y="2718"/>
              <a:ext cx="639" cy="0"/>
            </a:xfrm>
            <a:prstGeom prst="line">
              <a:avLst/>
            </a:prstGeom>
            <a:noFill/>
            <a:ln w="28575">
              <a:solidFill>
                <a:srgbClr val="000000"/>
              </a:solidFill>
              <a:round/>
              <a:headEnd type="triangle" w="med" len="lg"/>
              <a:tailEnd/>
            </a:ln>
          </p:spPr>
          <p:txBody>
            <a:bodyPr anchor="ctr"/>
            <a:lstStyle/>
            <a:p>
              <a:endParaRPr lang="zh-CN" altLang="en-US"/>
            </a:p>
          </p:txBody>
        </p:sp>
        <p:sp>
          <p:nvSpPr>
            <p:cNvPr id="1126457" name="Text Box 57"/>
            <p:cNvSpPr txBox="1">
              <a:spLocks noChangeAspect="1" noChangeArrowheads="1"/>
            </p:cNvSpPr>
            <p:nvPr/>
          </p:nvSpPr>
          <p:spPr bwMode="auto">
            <a:xfrm>
              <a:off x="2790" y="1823"/>
              <a:ext cx="272" cy="1044"/>
            </a:xfrm>
            <a:prstGeom prst="rect">
              <a:avLst/>
            </a:prstGeom>
            <a:solidFill>
              <a:srgbClr val="FFFFFF"/>
            </a:solidFill>
            <a:ln w="9525">
              <a:noFill/>
              <a:miter lim="800000"/>
              <a:headEnd/>
              <a:tailEnd/>
            </a:ln>
          </p:spPr>
          <p:txBody>
            <a:bodyPr lIns="0" tIns="0" rIns="0" bIns="0" anchor="ctr"/>
            <a:lstStyle/>
            <a:p>
              <a:pPr>
                <a:spcBef>
                  <a:spcPct val="10000"/>
                </a:spcBef>
              </a:pPr>
              <a:r>
                <a:rPr lang="en-US" altLang="zh-CN"/>
                <a:t>T</a:t>
              </a:r>
              <a:r>
                <a:rPr lang="en-US" altLang="zh-CN" baseline="-25000"/>
                <a:t>1</a:t>
              </a:r>
              <a:endParaRPr lang="en-US" altLang="zh-CN"/>
            </a:p>
            <a:p>
              <a:pPr>
                <a:spcBef>
                  <a:spcPct val="10000"/>
                </a:spcBef>
              </a:pPr>
              <a:r>
                <a:rPr lang="en-US" altLang="zh-CN"/>
                <a:t>T</a:t>
              </a:r>
              <a:r>
                <a:rPr lang="en-US" altLang="zh-CN" baseline="-25000"/>
                <a:t>2</a:t>
              </a:r>
              <a:endParaRPr lang="en-US" altLang="zh-CN"/>
            </a:p>
            <a:p>
              <a:pPr>
                <a:spcBef>
                  <a:spcPct val="10000"/>
                </a:spcBef>
              </a:pPr>
              <a:endParaRPr lang="en-US" altLang="zh-CN"/>
            </a:p>
            <a:p>
              <a:pPr>
                <a:spcBef>
                  <a:spcPct val="10000"/>
                </a:spcBef>
              </a:pPr>
              <a:r>
                <a:rPr lang="en-US" altLang="zh-CN"/>
                <a:t>T</a:t>
              </a:r>
              <a:r>
                <a:rPr lang="en-US" altLang="zh-CN" baseline="-25000"/>
                <a:t>N</a:t>
              </a:r>
              <a:endParaRPr lang="en-US" altLang="zh-CN"/>
            </a:p>
          </p:txBody>
        </p:sp>
        <p:sp>
          <p:nvSpPr>
            <p:cNvPr id="1126459" name="Line 59"/>
            <p:cNvSpPr>
              <a:spLocks noChangeAspect="1" noChangeShapeType="1"/>
            </p:cNvSpPr>
            <p:nvPr/>
          </p:nvSpPr>
          <p:spPr bwMode="auto">
            <a:xfrm>
              <a:off x="4862" y="2039"/>
              <a:ext cx="734" cy="0"/>
            </a:xfrm>
            <a:prstGeom prst="line">
              <a:avLst/>
            </a:prstGeom>
            <a:noFill/>
            <a:ln w="28575">
              <a:solidFill>
                <a:srgbClr val="000000"/>
              </a:solidFill>
              <a:round/>
              <a:headEnd type="triangle" w="med" len="lg"/>
              <a:tailEnd/>
            </a:ln>
          </p:spPr>
          <p:txBody>
            <a:bodyPr anchor="ctr"/>
            <a:lstStyle/>
            <a:p>
              <a:endParaRPr lang="zh-CN" altLang="en-US"/>
            </a:p>
          </p:txBody>
        </p:sp>
        <p:sp>
          <p:nvSpPr>
            <p:cNvPr id="1126460" name="Line 60"/>
            <p:cNvSpPr>
              <a:spLocks noChangeAspect="1" noChangeShapeType="1"/>
            </p:cNvSpPr>
            <p:nvPr/>
          </p:nvSpPr>
          <p:spPr bwMode="auto">
            <a:xfrm>
              <a:off x="4868" y="2635"/>
              <a:ext cx="734" cy="0"/>
            </a:xfrm>
            <a:prstGeom prst="line">
              <a:avLst/>
            </a:prstGeom>
            <a:noFill/>
            <a:ln w="28575">
              <a:solidFill>
                <a:srgbClr val="000000"/>
              </a:solidFill>
              <a:round/>
              <a:headEnd type="triangle" w="med" len="lg"/>
              <a:tailEnd/>
            </a:ln>
          </p:spPr>
          <p:txBody>
            <a:bodyPr anchor="ctr"/>
            <a:lstStyle/>
            <a:p>
              <a:endParaRPr lang="zh-CN" altLang="en-US"/>
            </a:p>
          </p:txBody>
        </p:sp>
        <p:sp>
          <p:nvSpPr>
            <p:cNvPr id="1126461" name="Text Box 61"/>
            <p:cNvSpPr txBox="1">
              <a:spLocks noChangeAspect="1" noChangeArrowheads="1"/>
            </p:cNvSpPr>
            <p:nvPr/>
          </p:nvSpPr>
          <p:spPr bwMode="auto">
            <a:xfrm>
              <a:off x="5204" y="2190"/>
              <a:ext cx="372" cy="263"/>
            </a:xfrm>
            <a:prstGeom prst="rect">
              <a:avLst/>
            </a:prstGeom>
            <a:solidFill>
              <a:srgbClr val="FFFFFF"/>
            </a:solidFill>
            <a:ln w="9525">
              <a:noFill/>
              <a:miter lim="800000"/>
              <a:headEnd/>
              <a:tailEnd/>
            </a:ln>
          </p:spPr>
          <p:txBody>
            <a:bodyPr wrap="none" lIns="0" tIns="0" rIns="0" bIns="0" anchor="ctr"/>
            <a:lstStyle/>
            <a:p>
              <a:pPr algn="just"/>
              <a:r>
                <a:rPr lang="en-US" altLang="zh-CN"/>
                <a:t>Flags</a:t>
              </a:r>
            </a:p>
          </p:txBody>
        </p:sp>
        <p:sp>
          <p:nvSpPr>
            <p:cNvPr id="1126462" name="Line 62"/>
            <p:cNvSpPr>
              <a:spLocks noChangeAspect="1" noChangeShapeType="1"/>
            </p:cNvSpPr>
            <p:nvPr/>
          </p:nvSpPr>
          <p:spPr bwMode="auto">
            <a:xfrm rot="-5400000">
              <a:off x="4897" y="2322"/>
              <a:ext cx="366" cy="0"/>
            </a:xfrm>
            <a:prstGeom prst="line">
              <a:avLst/>
            </a:prstGeom>
            <a:noFill/>
            <a:ln w="38100" cap="rnd">
              <a:solidFill>
                <a:srgbClr val="000000"/>
              </a:solidFill>
              <a:prstDash val="sysDot"/>
              <a:round/>
              <a:headEnd/>
              <a:tailEnd/>
            </a:ln>
          </p:spPr>
          <p:txBody>
            <a:bodyPr anchor="ctr"/>
            <a:lstStyle/>
            <a:p>
              <a:endParaRPr lang="zh-CN" altLang="en-US"/>
            </a:p>
          </p:txBody>
        </p:sp>
        <p:sp>
          <p:nvSpPr>
            <p:cNvPr id="1126464" name="Text Box 64"/>
            <p:cNvSpPr txBox="1">
              <a:spLocks noChangeAspect="1" noChangeArrowheads="1"/>
            </p:cNvSpPr>
            <p:nvPr/>
          </p:nvSpPr>
          <p:spPr bwMode="auto">
            <a:xfrm>
              <a:off x="3292" y="482"/>
              <a:ext cx="1513" cy="253"/>
            </a:xfrm>
            <a:prstGeom prst="rect">
              <a:avLst/>
            </a:prstGeom>
            <a:solidFill>
              <a:srgbClr val="FFFF99"/>
            </a:solidFill>
            <a:ln w="28575">
              <a:solidFill>
                <a:srgbClr val="000000"/>
              </a:solidFill>
              <a:miter lim="800000"/>
              <a:headEnd/>
              <a:tailEnd/>
            </a:ln>
          </p:spPr>
          <p:txBody>
            <a:bodyPr tIns="0" bIns="0" anchor="ctr"/>
            <a:lstStyle/>
            <a:p>
              <a:r>
                <a:rPr lang="zh-CN" altLang="en-US"/>
                <a:t>指令寄存器</a:t>
              </a:r>
              <a:r>
                <a:rPr lang="en-US" altLang="zh-CN"/>
                <a:t>IR</a:t>
              </a:r>
            </a:p>
          </p:txBody>
        </p:sp>
        <p:sp>
          <p:nvSpPr>
            <p:cNvPr id="1126465" name="Text Box 65"/>
            <p:cNvSpPr txBox="1">
              <a:spLocks noChangeAspect="1" noChangeArrowheads="1"/>
            </p:cNvSpPr>
            <p:nvPr/>
          </p:nvSpPr>
          <p:spPr bwMode="auto">
            <a:xfrm>
              <a:off x="3311" y="1019"/>
              <a:ext cx="1456" cy="253"/>
            </a:xfrm>
            <a:prstGeom prst="rect">
              <a:avLst/>
            </a:prstGeom>
            <a:solidFill>
              <a:srgbClr val="FFFF99"/>
            </a:solidFill>
            <a:ln w="28575">
              <a:solidFill>
                <a:srgbClr val="000000"/>
              </a:solidFill>
              <a:miter lim="800000"/>
              <a:headEnd/>
              <a:tailEnd/>
            </a:ln>
          </p:spPr>
          <p:txBody>
            <a:bodyPr tIns="0" bIns="0" anchor="ctr"/>
            <a:lstStyle/>
            <a:p>
              <a:r>
                <a:rPr lang="zh-CN" altLang="en-US"/>
                <a:t>指令译码器</a:t>
              </a:r>
            </a:p>
          </p:txBody>
        </p:sp>
        <p:sp>
          <p:nvSpPr>
            <p:cNvPr id="1126466" name="AutoShape 66"/>
            <p:cNvSpPr>
              <a:spLocks noChangeAspect="1" noChangeArrowheads="1"/>
            </p:cNvSpPr>
            <p:nvPr/>
          </p:nvSpPr>
          <p:spPr bwMode="auto">
            <a:xfrm>
              <a:off x="3905" y="735"/>
              <a:ext cx="295" cy="282"/>
            </a:xfrm>
            <a:prstGeom prst="downArrow">
              <a:avLst>
                <a:gd name="adj1" fmla="val 43046"/>
                <a:gd name="adj2" fmla="val 56741"/>
              </a:avLst>
            </a:prstGeom>
            <a:solidFill>
              <a:srgbClr val="0066FF"/>
            </a:solidFill>
            <a:ln w="9525">
              <a:noFill/>
              <a:miter lim="800000"/>
              <a:headEnd/>
              <a:tailEnd/>
            </a:ln>
          </p:spPr>
          <p:txBody>
            <a:bodyPr anchor="ctr"/>
            <a:lstStyle/>
            <a:p>
              <a:endParaRPr lang="zh-CN" altLang="en-US"/>
            </a:p>
          </p:txBody>
        </p:sp>
        <p:sp>
          <p:nvSpPr>
            <p:cNvPr id="1126467" name="Text Box 67"/>
            <p:cNvSpPr txBox="1">
              <a:spLocks noChangeAspect="1" noChangeArrowheads="1"/>
            </p:cNvSpPr>
            <p:nvPr/>
          </p:nvSpPr>
          <p:spPr bwMode="auto">
            <a:xfrm>
              <a:off x="1429" y="2276"/>
              <a:ext cx="457" cy="728"/>
            </a:xfrm>
            <a:prstGeom prst="rect">
              <a:avLst/>
            </a:prstGeom>
            <a:solidFill>
              <a:srgbClr val="FFFF99"/>
            </a:solidFill>
            <a:ln w="28575">
              <a:solidFill>
                <a:srgbClr val="000000"/>
              </a:solidFill>
              <a:miter lim="800000"/>
              <a:headEnd/>
              <a:tailEnd/>
            </a:ln>
          </p:spPr>
          <p:txBody>
            <a:bodyPr anchor="ctr"/>
            <a:lstStyle/>
            <a:p>
              <a:r>
                <a:rPr lang="zh-CN" altLang="en-US"/>
                <a:t>时</a:t>
              </a:r>
            </a:p>
            <a:p>
              <a:r>
                <a:rPr lang="zh-CN" altLang="en-US"/>
                <a:t>钟</a:t>
              </a:r>
            </a:p>
          </p:txBody>
        </p:sp>
        <p:sp>
          <p:nvSpPr>
            <p:cNvPr id="1126468" name="Line 68"/>
            <p:cNvSpPr>
              <a:spLocks noChangeAspect="1" noChangeShapeType="1"/>
            </p:cNvSpPr>
            <p:nvPr/>
          </p:nvSpPr>
          <p:spPr bwMode="auto">
            <a:xfrm>
              <a:off x="1899" y="2633"/>
              <a:ext cx="285" cy="0"/>
            </a:xfrm>
            <a:prstGeom prst="line">
              <a:avLst/>
            </a:prstGeom>
            <a:noFill/>
            <a:ln w="28575">
              <a:solidFill>
                <a:srgbClr val="000000"/>
              </a:solidFill>
              <a:round/>
              <a:headEnd/>
              <a:tailEnd type="triangle" w="med" len="lg"/>
            </a:ln>
          </p:spPr>
          <p:txBody>
            <a:bodyPr anchor="ctr"/>
            <a:lstStyle/>
            <a:p>
              <a:endParaRPr lang="zh-CN" altLang="en-US"/>
            </a:p>
          </p:txBody>
        </p:sp>
        <p:sp>
          <p:nvSpPr>
            <p:cNvPr id="1126471" name="Text Box 71"/>
            <p:cNvSpPr txBox="1">
              <a:spLocks noChangeArrowheads="1"/>
            </p:cNvSpPr>
            <p:nvPr/>
          </p:nvSpPr>
          <p:spPr bwMode="auto">
            <a:xfrm>
              <a:off x="2806" y="2277"/>
              <a:ext cx="346" cy="499"/>
            </a:xfrm>
            <a:prstGeom prst="rect">
              <a:avLst/>
            </a:prstGeom>
            <a:noFill/>
            <a:ln w="28575" algn="ctr">
              <a:noFill/>
              <a:miter lim="800000"/>
              <a:headEnd/>
              <a:tailEnd type="none" w="med" len="lg"/>
            </a:ln>
            <a:effectLst/>
          </p:spPr>
          <p:txBody>
            <a:bodyPr vert="eaVert">
              <a:spAutoFit/>
            </a:bodyPr>
            <a:lstStyle/>
            <a:p>
              <a:pPr>
                <a:spcBef>
                  <a:spcPct val="50000"/>
                </a:spcBef>
              </a:pPr>
              <a:r>
                <a:rPr lang="en-US" altLang="zh-CN"/>
                <a:t>…</a:t>
              </a:r>
            </a:p>
          </p:txBody>
        </p:sp>
      </p:grpSp>
      <p:sp>
        <p:nvSpPr>
          <p:cNvPr id="1126473" name="AutoShape 73">
            <a:hlinkClick r:id="" action="ppaction://hlinkshowjump?jump=lastslideviewed" highlightClick="1"/>
          </p:cNvPr>
          <p:cNvSpPr>
            <a:spLocks noChangeAspect="1" noChangeArrowheads="1"/>
          </p:cNvSpPr>
          <p:nvPr/>
        </p:nvSpPr>
        <p:spPr bwMode="auto">
          <a:xfrm>
            <a:off x="8388424" y="266449"/>
            <a:ext cx="540000" cy="540000"/>
          </a:xfrm>
          <a:prstGeom prst="actionButtonReturn">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spAutoFit/>
          </a:bodyPr>
          <a:lstStyle/>
          <a:p>
            <a:endParaRPr lang="zh-CN" altLang="en-US" dirty="0">
              <a:ea typeface="楷体" panose="02010609060101010101" pitchFamily="49" charset="-122"/>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81CBDACA-79EF-46EF-9356-5230ED0925AD}" type="slidenum">
              <a:rPr lang="zh-CN" altLang="en-US"/>
              <a:pPr/>
              <a:t>41</a:t>
            </a:fld>
            <a:endParaRPr lang="en-US" altLang="zh-CN"/>
          </a:p>
        </p:txBody>
      </p:sp>
      <p:sp>
        <p:nvSpPr>
          <p:cNvPr id="1127426" name="Rectangle 2"/>
          <p:cNvSpPr>
            <a:spLocks noGrp="1" noChangeArrowheads="1"/>
          </p:cNvSpPr>
          <p:nvPr>
            <p:ph type="title"/>
          </p:nvPr>
        </p:nvSpPr>
        <p:spPr/>
        <p:txBody>
          <a:bodyPr/>
          <a:lstStyle/>
          <a:p>
            <a:r>
              <a:rPr lang="en-US" altLang="zh-CN" dirty="0"/>
              <a:t>6.1.4 </a:t>
            </a:r>
            <a:r>
              <a:rPr lang="zh-CN" altLang="en-US" dirty="0"/>
              <a:t>控制器的组成</a:t>
            </a:r>
          </a:p>
        </p:txBody>
      </p:sp>
      <p:sp>
        <p:nvSpPr>
          <p:cNvPr id="1127427" name="Rectangle 3"/>
          <p:cNvSpPr>
            <a:spLocks noGrp="1" noChangeArrowheads="1"/>
          </p:cNvSpPr>
          <p:nvPr>
            <p:ph type="body" idx="1"/>
          </p:nvPr>
        </p:nvSpPr>
        <p:spPr>
          <a:xfrm>
            <a:off x="250825" y="836613"/>
            <a:ext cx="8785225" cy="5905500"/>
          </a:xfrm>
        </p:spPr>
        <p:txBody>
          <a:bodyPr/>
          <a:lstStyle/>
          <a:p>
            <a:pPr marL="355600" indent="-355600"/>
            <a:r>
              <a:rPr lang="zh-CN" altLang="en-US" dirty="0"/>
              <a:t>设计者在设计控制器之前需要做以下工作：</a:t>
            </a:r>
          </a:p>
          <a:p>
            <a:pPr marL="901700" lvl="1" indent="-366713"/>
            <a:r>
              <a:rPr lang="zh-CN" altLang="en-US" dirty="0"/>
              <a:t>定义计算机</a:t>
            </a:r>
            <a:r>
              <a:rPr lang="zh-CN" altLang="en-US" dirty="0">
                <a:solidFill>
                  <a:srgbClr val="CC0000"/>
                </a:solidFill>
              </a:rPr>
              <a:t>基本硬件组成</a:t>
            </a:r>
            <a:r>
              <a:rPr lang="zh-CN" altLang="en-US" dirty="0"/>
              <a:t>和</a:t>
            </a:r>
            <a:r>
              <a:rPr lang="zh-CN" altLang="en-US" dirty="0">
                <a:solidFill>
                  <a:srgbClr val="CC0000"/>
                </a:solidFill>
              </a:rPr>
              <a:t>基本指令系统</a:t>
            </a:r>
            <a:r>
              <a:rPr lang="zh-CN" altLang="en-US" dirty="0"/>
              <a:t>；</a:t>
            </a:r>
          </a:p>
          <a:p>
            <a:pPr marL="901700" lvl="1" indent="-366713"/>
            <a:r>
              <a:rPr lang="zh-CN" altLang="en-US" dirty="0"/>
              <a:t>基于定义的硬件结构，针对每条指令，描述</a:t>
            </a:r>
            <a:r>
              <a:rPr lang="en-US" altLang="zh-CN" dirty="0"/>
              <a:t>CPU</a:t>
            </a:r>
            <a:r>
              <a:rPr lang="zh-CN" altLang="en-US" dirty="0"/>
              <a:t>完成的</a:t>
            </a:r>
            <a:r>
              <a:rPr lang="zh-CN" altLang="en-US" dirty="0">
                <a:solidFill>
                  <a:srgbClr val="CC0000"/>
                </a:solidFill>
              </a:rPr>
              <a:t>微操作</a:t>
            </a:r>
            <a:r>
              <a:rPr lang="zh-CN" altLang="en-US" dirty="0"/>
              <a:t>；</a:t>
            </a:r>
          </a:p>
          <a:p>
            <a:pPr marL="901700" lvl="1" indent="-366713"/>
            <a:r>
              <a:rPr lang="zh-CN" altLang="en-US" dirty="0"/>
              <a:t>确定控制单元应该完成的功能，即何时产生何种</a:t>
            </a:r>
            <a:r>
              <a:rPr lang="zh-CN" altLang="en-US" dirty="0">
                <a:solidFill>
                  <a:srgbClr val="CC0000"/>
                </a:solidFill>
              </a:rPr>
              <a:t>微命令</a:t>
            </a:r>
            <a:r>
              <a:rPr lang="zh-CN" altLang="en-US" dirty="0"/>
              <a:t>。</a:t>
            </a:r>
          </a:p>
          <a:p>
            <a:pPr marL="355600" indent="-355600"/>
            <a:r>
              <a:rPr lang="zh-CN" altLang="en-US" dirty="0"/>
              <a:t>两种设计控制器的通用方法：</a:t>
            </a:r>
          </a:p>
          <a:p>
            <a:pPr marL="901700" lvl="1" indent="-366713"/>
            <a:r>
              <a:rPr lang="zh-CN" altLang="en-US" dirty="0">
                <a:solidFill>
                  <a:srgbClr val="CC0000"/>
                </a:solidFill>
              </a:rPr>
              <a:t>硬布线控制</a:t>
            </a:r>
            <a:r>
              <a:rPr lang="zh-CN" altLang="en-US" dirty="0"/>
              <a:t>（</a:t>
            </a:r>
            <a:r>
              <a:rPr lang="en-US" altLang="zh-CN" dirty="0"/>
              <a:t>Hardwired Control</a:t>
            </a:r>
            <a:r>
              <a:rPr lang="zh-CN" altLang="en-US" dirty="0"/>
              <a:t>）设计法</a:t>
            </a:r>
          </a:p>
          <a:p>
            <a:pPr marL="901700" lvl="1" indent="-366713"/>
            <a:r>
              <a:rPr lang="zh-CN" altLang="en-US" dirty="0">
                <a:solidFill>
                  <a:srgbClr val="CC0000"/>
                </a:solidFill>
              </a:rPr>
              <a:t>微程序控制</a:t>
            </a:r>
            <a:r>
              <a:rPr lang="zh-CN" altLang="en-US" dirty="0"/>
              <a:t>（</a:t>
            </a:r>
            <a:r>
              <a:rPr lang="en-US" altLang="zh-CN" dirty="0"/>
              <a:t>Microprogrammed Control</a:t>
            </a:r>
            <a:r>
              <a:rPr lang="zh-CN" altLang="en-US" dirty="0"/>
              <a:t>）或</a:t>
            </a:r>
            <a:br>
              <a:rPr lang="zh-CN" altLang="en-US" dirty="0"/>
            </a:br>
            <a:r>
              <a:rPr lang="zh-CN" altLang="en-US" dirty="0">
                <a:solidFill>
                  <a:srgbClr val="0000FF"/>
                </a:solidFill>
              </a:rPr>
              <a:t>微码控制</a:t>
            </a:r>
            <a:r>
              <a:rPr lang="zh-CN" altLang="en-US" dirty="0"/>
              <a:t>（</a:t>
            </a:r>
            <a:r>
              <a:rPr lang="en-US" altLang="zh-CN" dirty="0" err="1"/>
              <a:t>Microcoded</a:t>
            </a:r>
            <a:r>
              <a:rPr lang="en-US" altLang="zh-CN" dirty="0"/>
              <a:t> Control</a:t>
            </a:r>
            <a:r>
              <a:rPr lang="zh-CN" altLang="en-US" dirty="0"/>
              <a:t>）设计法</a:t>
            </a:r>
            <a:endParaRPr lang="zh-CN" altLang="zh-CN" dirty="0"/>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450" name="Rectangle 2"/>
          <p:cNvSpPr>
            <a:spLocks noGrp="1" noChangeArrowheads="1"/>
          </p:cNvSpPr>
          <p:nvPr>
            <p:ph type="subTitle" idx="1"/>
          </p:nvPr>
        </p:nvSpPr>
        <p:spPr>
          <a:xfrm>
            <a:off x="395288" y="1700213"/>
            <a:ext cx="8604250" cy="2592387"/>
          </a:xfrm>
          <a:noFill/>
          <a:ln/>
        </p:spPr>
        <p:txBody>
          <a:bodyPr anchor="ctr"/>
          <a:lstStyle/>
          <a:p>
            <a:pPr>
              <a:spcBef>
                <a:spcPct val="10000"/>
              </a:spcBef>
              <a:buClrTx/>
              <a:buFont typeface="Arial" charset="0"/>
              <a:buNone/>
            </a:pPr>
            <a:r>
              <a:rPr lang="zh-CN" altLang="en-US" b="0" dirty="0">
                <a:solidFill>
                  <a:srgbClr val="FFFFFF"/>
                </a:solidFill>
                <a:latin typeface="黑体" panose="02010609060101010101" pitchFamily="49" charset="-122"/>
                <a:ea typeface="黑体" panose="02010609060101010101" pitchFamily="49" charset="-122"/>
              </a:rPr>
              <a:t>计算机</a:t>
            </a:r>
            <a:r>
              <a:rPr lang="zh-CN" altLang="en-US" b="0" dirty="0">
                <a:solidFill>
                  <a:srgbClr val="FFCC00"/>
                </a:solidFill>
                <a:latin typeface="黑体" panose="02010609060101010101" pitchFamily="49" charset="-122"/>
                <a:ea typeface="黑体" panose="02010609060101010101" pitchFamily="49" charset="-122"/>
              </a:rPr>
              <a:t>组成</a:t>
            </a:r>
            <a:r>
              <a:rPr lang="zh-CN" altLang="en-US" b="0" dirty="0">
                <a:solidFill>
                  <a:srgbClr val="FFFFFF"/>
                </a:solidFill>
                <a:latin typeface="黑体" panose="02010609060101010101" pitchFamily="49" charset="-122"/>
                <a:ea typeface="黑体" panose="02010609060101010101" pitchFamily="49" charset="-122"/>
              </a:rPr>
              <a:t>与</a:t>
            </a:r>
            <a:r>
              <a:rPr lang="zh-CN" altLang="en-US" b="0" dirty="0">
                <a:solidFill>
                  <a:srgbClr val="FFCC00"/>
                </a:solidFill>
                <a:latin typeface="黑体" panose="02010609060101010101" pitchFamily="49" charset="-122"/>
                <a:ea typeface="黑体" panose="02010609060101010101" pitchFamily="49" charset="-122"/>
              </a:rPr>
              <a:t>系统结构</a:t>
            </a:r>
            <a:endParaRPr lang="zh-CN" altLang="en-US" b="0" dirty="0">
              <a:solidFill>
                <a:srgbClr val="FFFFFF"/>
              </a:solidFill>
              <a:latin typeface="黑体" panose="02010609060101010101" pitchFamily="49" charset="-122"/>
              <a:ea typeface="黑体" panose="02010609060101010101" pitchFamily="49" charset="-122"/>
            </a:endParaRPr>
          </a:p>
          <a:p>
            <a:pPr>
              <a:spcBef>
                <a:spcPct val="10000"/>
              </a:spcBef>
              <a:buClrTx/>
              <a:buFont typeface="Arial" charset="0"/>
              <a:buNone/>
            </a:pPr>
            <a:r>
              <a:rPr lang="zh-CN" altLang="en-US" sz="3900" b="0" dirty="0">
                <a:solidFill>
                  <a:srgbClr val="FFFFFF"/>
                </a:solidFill>
                <a:latin typeface="Arial" charset="0"/>
                <a:ea typeface="黑体" pitchFamily="2" charset="-122"/>
              </a:rPr>
              <a:t>第</a:t>
            </a:r>
            <a:r>
              <a:rPr lang="en-US" altLang="zh-CN" sz="7200" b="0" dirty="0">
                <a:solidFill>
                  <a:srgbClr val="FFFFFF"/>
                </a:solidFill>
                <a:latin typeface="Arial" charset="0"/>
                <a:ea typeface="黑体" pitchFamily="2" charset="-122"/>
              </a:rPr>
              <a:t>6</a:t>
            </a:r>
            <a:r>
              <a:rPr lang="zh-CN" altLang="en-US" sz="3900" b="0" dirty="0">
                <a:solidFill>
                  <a:srgbClr val="FFFFFF"/>
                </a:solidFill>
                <a:latin typeface="Arial" charset="0"/>
                <a:ea typeface="黑体" pitchFamily="2" charset="-122"/>
              </a:rPr>
              <a:t>章  中央处理器</a:t>
            </a:r>
            <a:r>
              <a:rPr lang="en-US" altLang="zh-CN" sz="3900" b="0" dirty="0">
                <a:solidFill>
                  <a:srgbClr val="FFFFFF"/>
                </a:solidFill>
                <a:latin typeface="宋体" pitchFamily="2" charset="-122"/>
                <a:ea typeface="宋体" pitchFamily="2" charset="-122"/>
              </a:rPr>
              <a:t>(</a:t>
            </a:r>
            <a:r>
              <a:rPr lang="en-US" altLang="zh-CN" sz="3900" b="0" dirty="0">
                <a:solidFill>
                  <a:srgbClr val="FFFFFF"/>
                </a:solidFill>
                <a:latin typeface="Arial" charset="0"/>
                <a:ea typeface="黑体" pitchFamily="2" charset="-122"/>
              </a:rPr>
              <a:t>CPU</a:t>
            </a:r>
            <a:r>
              <a:rPr lang="en-US" altLang="zh-CN" sz="3900" b="0" dirty="0">
                <a:solidFill>
                  <a:srgbClr val="FFFFFF"/>
                </a:solidFill>
                <a:latin typeface="宋体" pitchFamily="2" charset="-122"/>
                <a:ea typeface="宋体" pitchFamily="2" charset="-122"/>
              </a:rPr>
              <a:t>)</a:t>
            </a:r>
            <a:endParaRPr lang="zh-CN" altLang="en-US" sz="3900" b="0" dirty="0">
              <a:solidFill>
                <a:srgbClr val="FFFFFF"/>
              </a:solidFill>
              <a:latin typeface="宋体" pitchFamily="2" charset="-122"/>
              <a:ea typeface="宋体" pitchFamily="2" charset="-122"/>
            </a:endParaRPr>
          </a:p>
        </p:txBody>
      </p:sp>
      <p:sp>
        <p:nvSpPr>
          <p:cNvPr id="1128451" name="Rectangle 3"/>
          <p:cNvSpPr>
            <a:spLocks noChangeArrowheads="1"/>
          </p:cNvSpPr>
          <p:nvPr/>
        </p:nvSpPr>
        <p:spPr bwMode="auto">
          <a:xfrm>
            <a:off x="1979613" y="4579938"/>
            <a:ext cx="6985000" cy="720725"/>
          </a:xfrm>
          <a:prstGeom prst="rect">
            <a:avLst/>
          </a:prstGeom>
          <a:noFill/>
          <a:ln w="9525">
            <a:noFill/>
            <a:miter lim="800000"/>
            <a:headEnd/>
            <a:tailEnd/>
          </a:ln>
          <a:effectLst/>
        </p:spPr>
        <p:txBody>
          <a:bodyPr/>
          <a:lstStyle/>
          <a:p>
            <a:pPr algn="r">
              <a:spcBef>
                <a:spcPct val="20000"/>
              </a:spcBef>
              <a:buClr>
                <a:schemeClr val="bg2"/>
              </a:buClr>
              <a:buSzPct val="75000"/>
              <a:buFont typeface="Wingdings" pitchFamily="2" charset="2"/>
              <a:buNone/>
            </a:pPr>
            <a:r>
              <a:rPr lang="en-US" altLang="zh-CN" sz="4000" b="0" dirty="0">
                <a:ea typeface="楷体" panose="02010609060101010101" pitchFamily="49" charset="-122"/>
              </a:rPr>
              <a:t>6.2  </a:t>
            </a:r>
            <a:r>
              <a:rPr lang="zh-CN" altLang="en-US" sz="4000" b="0" dirty="0">
                <a:ea typeface="楷体" panose="02010609060101010101" pitchFamily="49" charset="-122"/>
              </a:rPr>
              <a:t>硬布线控制器设计</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128450">
                                            <p:txEl>
                                              <p:pRg st="0" end="0"/>
                                            </p:txEl>
                                          </p:spTgt>
                                        </p:tgtEl>
                                        <p:attrNameLst>
                                          <p:attrName>style.visibility</p:attrName>
                                        </p:attrNameLst>
                                      </p:cBhvr>
                                      <p:to>
                                        <p:strVal val="visible"/>
                                      </p:to>
                                    </p:set>
                                    <p:anim calcmode="lin" valueType="num">
                                      <p:cBhvr>
                                        <p:cTn id="7" dur="500" fill="hold"/>
                                        <p:tgtEl>
                                          <p:spTgt spid="1128450">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128450">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128450">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128450">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128450">
                                            <p:txEl>
                                              <p:pRg st="1" end="1"/>
                                            </p:txEl>
                                          </p:spTgt>
                                        </p:tgtEl>
                                        <p:attrNameLst>
                                          <p:attrName>style.visibility</p:attrName>
                                        </p:attrNameLst>
                                      </p:cBhvr>
                                      <p:to>
                                        <p:strVal val="visible"/>
                                      </p:to>
                                    </p:set>
                                    <p:anim calcmode="lin" valueType="num">
                                      <p:cBhvr additive="base">
                                        <p:cTn id="14" dur="500" fill="hold"/>
                                        <p:tgtEl>
                                          <p:spTgt spid="1128450">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128450">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4" fill="hold" nodeType="afterEffect">
                                  <p:stCondLst>
                                    <p:cond delay="0"/>
                                  </p:stCondLst>
                                  <p:childTnLst>
                                    <p:set>
                                      <p:cBhvr>
                                        <p:cTn id="18" dur="1" fill="hold">
                                          <p:stCondLst>
                                            <p:cond delay="0"/>
                                          </p:stCondLst>
                                        </p:cTn>
                                        <p:tgtEl>
                                          <p:spTgt spid="1128451">
                                            <p:txEl>
                                              <p:pRg st="0" end="0"/>
                                            </p:txEl>
                                          </p:spTgt>
                                        </p:tgtEl>
                                        <p:attrNameLst>
                                          <p:attrName>style.visibility</p:attrName>
                                        </p:attrNameLst>
                                      </p:cBhvr>
                                      <p:to>
                                        <p:strVal val="visible"/>
                                      </p:to>
                                    </p:set>
                                    <p:anim calcmode="lin" valueType="num">
                                      <p:cBhvr additive="base">
                                        <p:cTn id="19" dur="500" fill="hold"/>
                                        <p:tgtEl>
                                          <p:spTgt spid="1128451">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845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78E541CF-FC5D-4121-A079-B292DCE6CE46}" type="slidenum">
              <a:rPr lang="zh-CN" altLang="en-US"/>
              <a:pPr/>
              <a:t>43</a:t>
            </a:fld>
            <a:endParaRPr lang="en-US" altLang="zh-CN"/>
          </a:p>
        </p:txBody>
      </p:sp>
      <p:sp>
        <p:nvSpPr>
          <p:cNvPr id="1129474" name="Rectangle 2"/>
          <p:cNvSpPr>
            <a:spLocks noGrp="1" noChangeArrowheads="1"/>
          </p:cNvSpPr>
          <p:nvPr>
            <p:ph type="title"/>
          </p:nvPr>
        </p:nvSpPr>
        <p:spPr/>
        <p:txBody>
          <a:bodyPr/>
          <a:lstStyle/>
          <a:p>
            <a:r>
              <a:rPr lang="en-US" altLang="zh-CN" dirty="0"/>
              <a:t>6.2 </a:t>
            </a:r>
            <a:r>
              <a:rPr lang="zh-CN" altLang="en-US" dirty="0"/>
              <a:t>硬布线控制器设计</a:t>
            </a:r>
          </a:p>
        </p:txBody>
      </p:sp>
      <p:sp>
        <p:nvSpPr>
          <p:cNvPr id="1129475" name="Rectangle 3"/>
          <p:cNvSpPr>
            <a:spLocks noGrp="1" noChangeArrowheads="1"/>
          </p:cNvSpPr>
          <p:nvPr>
            <p:ph type="body" idx="1"/>
          </p:nvPr>
        </p:nvSpPr>
        <p:spPr>
          <a:xfrm>
            <a:off x="593724" y="908720"/>
            <a:ext cx="8442326" cy="5833392"/>
          </a:xfrm>
        </p:spPr>
        <p:txBody>
          <a:bodyPr/>
          <a:lstStyle/>
          <a:p>
            <a:r>
              <a:rPr lang="zh-CN" altLang="en-US" dirty="0"/>
              <a:t>控制单元：</a:t>
            </a:r>
            <a:br>
              <a:rPr lang="en-US" altLang="zh-CN" dirty="0"/>
            </a:br>
            <a:r>
              <a:rPr lang="zh-CN" altLang="en-US" dirty="0">
                <a:solidFill>
                  <a:srgbClr val="CC0000"/>
                </a:solidFill>
              </a:rPr>
              <a:t>顺序逻辑电路</a:t>
            </a:r>
            <a:r>
              <a:rPr lang="zh-CN" altLang="en-US" dirty="0"/>
              <a:t>（</a:t>
            </a:r>
            <a:r>
              <a:rPr lang="en-US" altLang="zh-CN" dirty="0"/>
              <a:t>sequential logic circuit</a:t>
            </a:r>
            <a:r>
              <a:rPr lang="zh-CN" altLang="en-US" dirty="0"/>
              <a:t>）或</a:t>
            </a:r>
            <a:br>
              <a:rPr lang="en-US" altLang="zh-CN" dirty="0"/>
            </a:br>
            <a:r>
              <a:rPr lang="zh-CN" altLang="en-US" dirty="0">
                <a:solidFill>
                  <a:srgbClr val="C00000"/>
                </a:solidFill>
              </a:rPr>
              <a:t>有</a:t>
            </a:r>
            <a:r>
              <a:rPr lang="zh-CN" altLang="en-US" dirty="0">
                <a:solidFill>
                  <a:srgbClr val="CC0000"/>
                </a:solidFill>
              </a:rPr>
              <a:t>限状态机</a:t>
            </a:r>
            <a:r>
              <a:rPr lang="zh-CN" altLang="en-US" dirty="0"/>
              <a:t>（</a:t>
            </a:r>
            <a:r>
              <a:rPr lang="en-US" altLang="zh-CN" dirty="0"/>
              <a:t>finite-state machine</a:t>
            </a:r>
            <a:r>
              <a:rPr lang="zh-CN" altLang="en-US" dirty="0"/>
              <a:t>），</a:t>
            </a:r>
            <a:br>
              <a:rPr lang="en-US" altLang="zh-CN" dirty="0"/>
            </a:br>
            <a:r>
              <a:rPr lang="zh-CN" altLang="en-US" dirty="0"/>
              <a:t>可以产生规定顺序的</a:t>
            </a:r>
            <a:r>
              <a:rPr lang="zh-CN" altLang="en-US" dirty="0">
                <a:solidFill>
                  <a:srgbClr val="0000FF"/>
                </a:solidFill>
              </a:rPr>
              <a:t>控制信号</a:t>
            </a:r>
            <a:r>
              <a:rPr lang="zh-CN" altLang="en-US" dirty="0"/>
              <a:t>，</a:t>
            </a:r>
            <a:br>
              <a:rPr lang="en-US" altLang="zh-CN" dirty="0"/>
            </a:br>
            <a:r>
              <a:rPr lang="zh-CN" altLang="en-US" dirty="0"/>
              <a:t>这些信号与输入到控制单元的</a:t>
            </a:r>
            <a:r>
              <a:rPr lang="zh-CN" altLang="en-US" dirty="0">
                <a:solidFill>
                  <a:srgbClr val="0000FF"/>
                </a:solidFill>
              </a:rPr>
              <a:t>指令操作码</a:t>
            </a:r>
            <a:r>
              <a:rPr lang="zh-CN" altLang="en-US" dirty="0"/>
              <a:t>、</a:t>
            </a:r>
            <a:br>
              <a:rPr lang="en-US" altLang="zh-CN" dirty="0"/>
            </a:br>
            <a:r>
              <a:rPr lang="zh-CN" altLang="en-US" dirty="0">
                <a:solidFill>
                  <a:srgbClr val="CC0099"/>
                </a:solidFill>
              </a:rPr>
              <a:t>状态码</a:t>
            </a:r>
            <a:r>
              <a:rPr lang="zh-CN" altLang="en-US" dirty="0"/>
              <a:t>相对应。</a:t>
            </a:r>
          </a:p>
          <a:p>
            <a:r>
              <a:rPr lang="zh-CN" altLang="en-US" dirty="0"/>
              <a:t>设计目标：</a:t>
            </a:r>
            <a:endParaRPr lang="en-US" altLang="zh-CN" dirty="0"/>
          </a:p>
          <a:p>
            <a:pPr lvl="1"/>
            <a:r>
              <a:rPr lang="zh-CN" altLang="en-US" dirty="0"/>
              <a:t>最少的元器件</a:t>
            </a:r>
            <a:endParaRPr lang="en-US" altLang="zh-CN" dirty="0"/>
          </a:p>
          <a:p>
            <a:pPr lvl="1"/>
            <a:r>
              <a:rPr lang="zh-CN" altLang="en-US" dirty="0"/>
              <a:t>最快的操作速度</a:t>
            </a:r>
            <a:endParaRPr lang="zh-CN" altLang="en-US" sz="2400" dirty="0"/>
          </a:p>
        </p:txBody>
      </p:sp>
      <p:sp>
        <p:nvSpPr>
          <p:cNvPr id="1129476" name="AutoShape 4">
            <a:hlinkClick r:id="rId2" action="ppaction://hlinksldjump" highlightClick="1"/>
          </p:cNvPr>
          <p:cNvSpPr>
            <a:spLocks noChangeArrowheads="1"/>
          </p:cNvSpPr>
          <p:nvPr/>
        </p:nvSpPr>
        <p:spPr bwMode="auto">
          <a:xfrm>
            <a:off x="6948264" y="214509"/>
            <a:ext cx="1980029" cy="523220"/>
          </a:xfrm>
          <a:prstGeom prst="actionButtonBlank">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spAutoFit/>
          </a:bodyPr>
          <a:lstStyle/>
          <a:p>
            <a:r>
              <a:rPr lang="zh-CN" altLang="en-US" sz="2800" b="0" dirty="0">
                <a:solidFill>
                  <a:schemeClr val="bg2"/>
                </a:solidFill>
                <a:ea typeface="楷体" panose="02010609060101010101" pitchFamily="49" charset="-122"/>
              </a:rPr>
              <a:t>控制器模型</a:t>
            </a:r>
            <a:endParaRPr lang="en-US" altLang="zh-CN" sz="2800" b="0" dirty="0">
              <a:solidFill>
                <a:schemeClr val="bg2"/>
              </a:solidFill>
              <a:ea typeface="楷体" panose="02010609060101010101" pitchFamily="49" charset="-122"/>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2AD716-19E8-426E-93DF-A3740A072B1D}"/>
              </a:ext>
            </a:extLst>
          </p:cNvPr>
          <p:cNvSpPr>
            <a:spLocks noGrp="1"/>
          </p:cNvSpPr>
          <p:nvPr>
            <p:ph type="title"/>
          </p:nvPr>
        </p:nvSpPr>
        <p:spPr/>
        <p:txBody>
          <a:bodyPr/>
          <a:lstStyle/>
          <a:p>
            <a:r>
              <a:rPr lang="en-US" altLang="zh-CN" dirty="0"/>
              <a:t>6.2.1</a:t>
            </a:r>
            <a:r>
              <a:rPr lang="zh-CN" altLang="en-US" dirty="0"/>
              <a:t>  </a:t>
            </a:r>
            <a:r>
              <a:rPr lang="en-US" altLang="zh-CN" dirty="0"/>
              <a:t>RISC-V </a:t>
            </a:r>
            <a:r>
              <a:rPr lang="zh-CN" altLang="en-US" dirty="0"/>
              <a:t>系统控制单元设计</a:t>
            </a:r>
          </a:p>
        </p:txBody>
      </p:sp>
      <p:graphicFrame>
        <p:nvGraphicFramePr>
          <p:cNvPr id="5" name="内容占位符 4">
            <a:extLst>
              <a:ext uri="{FF2B5EF4-FFF2-40B4-BE49-F238E27FC236}">
                <a16:creationId xmlns:a16="http://schemas.microsoft.com/office/drawing/2014/main" id="{CF2565C1-F33C-4085-AD23-3FA3EA909391}"/>
              </a:ext>
            </a:extLst>
          </p:cNvPr>
          <p:cNvGraphicFramePr>
            <a:graphicFrameLocks noGrp="1"/>
          </p:cNvGraphicFramePr>
          <p:nvPr>
            <p:ph idx="1"/>
            <p:extLst>
              <p:ext uri="{D42A27DB-BD31-4B8C-83A1-F6EECF244321}">
                <p14:modId xmlns:p14="http://schemas.microsoft.com/office/powerpoint/2010/main" val="3724788483"/>
              </p:ext>
            </p:extLst>
          </p:nvPr>
        </p:nvGraphicFramePr>
        <p:xfrm>
          <a:off x="539552" y="640560"/>
          <a:ext cx="5472608" cy="6028800"/>
        </p:xfrm>
        <a:graphic>
          <a:graphicData uri="http://schemas.openxmlformats.org/drawingml/2006/table">
            <a:tbl>
              <a:tblPr firstRow="1" bandRow="1">
                <a:tableStyleId>{5940675A-B579-460E-94D1-54222C63F5DA}</a:tableStyleId>
              </a:tblPr>
              <a:tblGrid>
                <a:gridCol w="1512168">
                  <a:extLst>
                    <a:ext uri="{9D8B030D-6E8A-4147-A177-3AD203B41FA5}">
                      <a16:colId xmlns:a16="http://schemas.microsoft.com/office/drawing/2014/main" val="1491865130"/>
                    </a:ext>
                  </a:extLst>
                </a:gridCol>
                <a:gridCol w="1440160">
                  <a:extLst>
                    <a:ext uri="{9D8B030D-6E8A-4147-A177-3AD203B41FA5}">
                      <a16:colId xmlns:a16="http://schemas.microsoft.com/office/drawing/2014/main" val="3585744928"/>
                    </a:ext>
                  </a:extLst>
                </a:gridCol>
                <a:gridCol w="630070">
                  <a:extLst>
                    <a:ext uri="{9D8B030D-6E8A-4147-A177-3AD203B41FA5}">
                      <a16:colId xmlns:a16="http://schemas.microsoft.com/office/drawing/2014/main" val="3060229778"/>
                    </a:ext>
                  </a:extLst>
                </a:gridCol>
                <a:gridCol w="630070">
                  <a:extLst>
                    <a:ext uri="{9D8B030D-6E8A-4147-A177-3AD203B41FA5}">
                      <a16:colId xmlns:a16="http://schemas.microsoft.com/office/drawing/2014/main" val="1655273410"/>
                    </a:ext>
                  </a:extLst>
                </a:gridCol>
                <a:gridCol w="630070">
                  <a:extLst>
                    <a:ext uri="{9D8B030D-6E8A-4147-A177-3AD203B41FA5}">
                      <a16:colId xmlns:a16="http://schemas.microsoft.com/office/drawing/2014/main" val="1066596097"/>
                    </a:ext>
                  </a:extLst>
                </a:gridCol>
                <a:gridCol w="630070">
                  <a:extLst>
                    <a:ext uri="{9D8B030D-6E8A-4147-A177-3AD203B41FA5}">
                      <a16:colId xmlns:a16="http://schemas.microsoft.com/office/drawing/2014/main" val="2001051300"/>
                    </a:ext>
                  </a:extLst>
                </a:gridCol>
              </a:tblGrid>
              <a:tr h="370840">
                <a:tc>
                  <a:txBody>
                    <a:bodyPr/>
                    <a:lstStyle/>
                    <a:p>
                      <a:pPr algn="ctr"/>
                      <a:r>
                        <a:rPr lang="zh-CN" altLang="en-US" sz="2000" b="1" dirty="0">
                          <a:latin typeface="+mn-lt"/>
                          <a:ea typeface="宋体" panose="02010600030101010101" pitchFamily="2" charset="-122"/>
                        </a:rPr>
                        <a:t>输入或输出</a:t>
                      </a: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2000" b="1" dirty="0">
                          <a:latin typeface="+mn-lt"/>
                          <a:ea typeface="宋体" panose="02010600030101010101" pitchFamily="2" charset="-122"/>
                        </a:rPr>
                        <a:t>信号名称</a:t>
                      </a:r>
                    </a:p>
                  </a:txBody>
                  <a:tcPr marL="36000" marR="36000" marT="36000" marB="3600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2000" b="1" dirty="0">
                          <a:latin typeface="+mn-lt"/>
                          <a:ea typeface="宋体" panose="02010600030101010101" pitchFamily="2" charset="-122"/>
                        </a:rPr>
                        <a:t>R</a:t>
                      </a:r>
                      <a:r>
                        <a:rPr lang="zh-CN" altLang="en-US" sz="2000" b="1" dirty="0">
                          <a:latin typeface="+mn-lt"/>
                          <a:ea typeface="宋体" panose="02010600030101010101" pitchFamily="2" charset="-122"/>
                        </a:rPr>
                        <a:t>型</a:t>
                      </a:r>
                    </a:p>
                  </a:txBody>
                  <a:tcPr marL="36000" marR="36000" marT="36000" marB="3600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2000" b="0" dirty="0" err="1">
                          <a:latin typeface="Consolas" panose="020B0609020204030204" pitchFamily="49" charset="0"/>
                          <a:ea typeface="宋体" panose="02010600030101010101" pitchFamily="2" charset="-122"/>
                        </a:rPr>
                        <a:t>ld</a:t>
                      </a:r>
                      <a:endParaRPr lang="zh-CN" altLang="en-US" sz="2000" b="0" dirty="0">
                        <a:latin typeface="Consolas" panose="020B0609020204030204" pitchFamily="49" charset="0"/>
                        <a:ea typeface="宋体" panose="02010600030101010101" pitchFamily="2" charset="-122"/>
                      </a:endParaRPr>
                    </a:p>
                  </a:txBody>
                  <a:tcPr marL="36000" marR="36000" marT="36000" marB="3600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2000" b="0" dirty="0" err="1">
                          <a:latin typeface="Consolas" panose="020B0609020204030204" pitchFamily="49" charset="0"/>
                          <a:ea typeface="宋体" panose="02010600030101010101" pitchFamily="2" charset="-122"/>
                        </a:rPr>
                        <a:t>sd</a:t>
                      </a:r>
                      <a:endParaRPr lang="zh-CN" altLang="en-US" sz="2000" b="0" dirty="0">
                        <a:latin typeface="Consolas" panose="020B0609020204030204" pitchFamily="49" charset="0"/>
                        <a:ea typeface="宋体" panose="02010600030101010101" pitchFamily="2" charset="-122"/>
                      </a:endParaRPr>
                    </a:p>
                  </a:txBody>
                  <a:tcPr marL="36000" marR="36000" marT="36000" marB="36000"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2000" b="0" dirty="0" err="1">
                          <a:latin typeface="Consolas" panose="020B0609020204030204" pitchFamily="49" charset="0"/>
                          <a:ea typeface="宋体" panose="02010600030101010101" pitchFamily="2" charset="-122"/>
                        </a:rPr>
                        <a:t>beq</a:t>
                      </a:r>
                      <a:endParaRPr lang="zh-CN" altLang="en-US" sz="2000" b="0" dirty="0">
                        <a:latin typeface="Consolas" panose="020B0609020204030204" pitchFamily="49" charset="0"/>
                        <a:ea typeface="宋体" panose="02010600030101010101" pitchFamily="2" charset="-122"/>
                      </a:endParaRPr>
                    </a:p>
                  </a:txBody>
                  <a:tcPr marL="36000" marR="36000" marT="36000" marB="3600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9592490"/>
                  </a:ext>
                </a:extLst>
              </a:tr>
              <a:tr h="370840">
                <a:tc rowSpan="7">
                  <a:txBody>
                    <a:bodyPr/>
                    <a:lstStyle/>
                    <a:p>
                      <a:pPr algn="ctr"/>
                      <a:r>
                        <a:rPr lang="zh-CN" altLang="en-US" sz="2000" b="1" dirty="0">
                          <a:latin typeface="+mn-lt"/>
                          <a:ea typeface="宋体" panose="02010600030101010101" pitchFamily="2" charset="-122"/>
                        </a:rPr>
                        <a:t>输入</a:t>
                      </a: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2000" b="1" dirty="0">
                          <a:latin typeface="+mn-lt"/>
                          <a:ea typeface="宋体" panose="02010600030101010101" pitchFamily="2" charset="-122"/>
                        </a:rPr>
                        <a:t>I</a:t>
                      </a:r>
                      <a:r>
                        <a:rPr lang="en-US" altLang="zh-CN" sz="2000" b="1" dirty="0">
                          <a:latin typeface="宋体" panose="02010600030101010101" pitchFamily="2" charset="-122"/>
                          <a:ea typeface="宋体" panose="02010600030101010101" pitchFamily="2" charset="-122"/>
                        </a:rPr>
                        <a:t>[</a:t>
                      </a:r>
                      <a:r>
                        <a:rPr lang="en-US" altLang="zh-CN" sz="2000" b="1" dirty="0">
                          <a:latin typeface="+mn-lt"/>
                          <a:ea typeface="宋体" panose="02010600030101010101" pitchFamily="2" charset="-122"/>
                        </a:rPr>
                        <a:t>6</a:t>
                      </a:r>
                      <a:r>
                        <a:rPr lang="en-US" altLang="zh-CN" sz="2000" b="1" dirty="0">
                          <a:latin typeface="宋体" panose="02010600030101010101" pitchFamily="2" charset="-122"/>
                          <a:ea typeface="宋体" panose="02010600030101010101" pitchFamily="2" charset="-122"/>
                        </a:rPr>
                        <a:t>]</a:t>
                      </a:r>
                      <a:endParaRPr lang="zh-CN" altLang="en-US" sz="2000" b="1" dirty="0">
                        <a:latin typeface="+mn-lt"/>
                        <a:ea typeface="宋体" panose="02010600030101010101" pitchFamily="2" charset="-122"/>
                      </a:endParaRPr>
                    </a:p>
                  </a:txBody>
                  <a:tcPr marL="36000" marR="36000" marT="36000" marB="3600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lang="en-US" altLang="zh-CN" sz="2000" b="1" dirty="0">
                          <a:latin typeface="+mn-lt"/>
                          <a:ea typeface="宋体" panose="02010600030101010101" pitchFamily="2" charset="-122"/>
                        </a:rPr>
                        <a:t>0</a:t>
                      </a:r>
                      <a:endParaRPr lang="zh-CN" altLang="en-US" sz="2000" b="1" dirty="0">
                        <a:latin typeface="+mn-lt"/>
                        <a:ea typeface="宋体" panose="02010600030101010101" pitchFamily="2" charset="-122"/>
                      </a:endParaRPr>
                    </a:p>
                  </a:txBody>
                  <a:tcPr marL="36000" marR="36000" marT="36000" marB="36000" anchor="ctr">
                    <a:lnT w="28575" cap="flat" cmpd="sng" algn="ctr">
                      <a:solidFill>
                        <a:schemeClr val="tx1"/>
                      </a:solidFill>
                      <a:prstDash val="solid"/>
                      <a:round/>
                      <a:headEnd type="none" w="med" len="med"/>
                      <a:tailEnd type="none" w="med" len="med"/>
                    </a:lnT>
                  </a:tcPr>
                </a:tc>
                <a:tc>
                  <a:txBody>
                    <a:bodyPr/>
                    <a:lstStyle/>
                    <a:p>
                      <a:pPr algn="ctr"/>
                      <a:r>
                        <a:rPr lang="en-US" altLang="zh-CN" sz="2000" b="1" dirty="0">
                          <a:latin typeface="+mn-lt"/>
                          <a:ea typeface="宋体" panose="02010600030101010101" pitchFamily="2" charset="-122"/>
                        </a:rPr>
                        <a:t>0</a:t>
                      </a:r>
                      <a:endParaRPr lang="zh-CN" altLang="en-US" sz="2000" b="1" dirty="0">
                        <a:latin typeface="+mn-lt"/>
                        <a:ea typeface="宋体" panose="02010600030101010101" pitchFamily="2" charset="-122"/>
                      </a:endParaRPr>
                    </a:p>
                  </a:txBody>
                  <a:tcPr marL="36000" marR="36000" marT="36000" marB="36000" anchor="ctr">
                    <a:lnT w="28575" cap="flat" cmpd="sng" algn="ctr">
                      <a:solidFill>
                        <a:schemeClr val="tx1"/>
                      </a:solidFill>
                      <a:prstDash val="solid"/>
                      <a:round/>
                      <a:headEnd type="none" w="med" len="med"/>
                      <a:tailEnd type="none" w="med" len="med"/>
                    </a:lnT>
                  </a:tcPr>
                </a:tc>
                <a:tc>
                  <a:txBody>
                    <a:bodyPr/>
                    <a:lstStyle/>
                    <a:p>
                      <a:pPr algn="ctr"/>
                      <a:r>
                        <a:rPr lang="en-US" altLang="zh-CN" sz="2000" b="1" dirty="0">
                          <a:latin typeface="+mn-lt"/>
                          <a:ea typeface="宋体" panose="02010600030101010101" pitchFamily="2" charset="-122"/>
                        </a:rPr>
                        <a:t>0</a:t>
                      </a:r>
                      <a:endParaRPr lang="zh-CN" altLang="en-US" sz="2000" b="1" dirty="0">
                        <a:latin typeface="+mn-lt"/>
                        <a:ea typeface="宋体" panose="02010600030101010101" pitchFamily="2" charset="-122"/>
                      </a:endParaRPr>
                    </a:p>
                  </a:txBody>
                  <a:tcPr marL="36000" marR="36000" marT="36000" marB="36000" anchor="ctr">
                    <a:lnT w="28575" cap="flat" cmpd="sng" algn="ctr">
                      <a:solidFill>
                        <a:schemeClr val="tx1"/>
                      </a:solidFill>
                      <a:prstDash val="solid"/>
                      <a:round/>
                      <a:headEnd type="none" w="med" len="med"/>
                      <a:tailEnd type="none" w="med" len="med"/>
                    </a:lnT>
                  </a:tcPr>
                </a:tc>
                <a:tc>
                  <a:txBody>
                    <a:bodyPr/>
                    <a:lstStyle/>
                    <a:p>
                      <a:pPr algn="ctr"/>
                      <a:r>
                        <a:rPr lang="en-US" altLang="zh-CN" sz="2000" b="1" dirty="0">
                          <a:latin typeface="+mn-lt"/>
                          <a:ea typeface="宋体" panose="02010600030101010101" pitchFamily="2" charset="-122"/>
                        </a:rPr>
                        <a:t>1</a:t>
                      </a:r>
                      <a:endParaRPr lang="zh-CN" altLang="en-US" sz="2000" b="1" dirty="0">
                        <a:latin typeface="+mn-lt"/>
                        <a:ea typeface="宋体" panose="02010600030101010101" pitchFamily="2" charset="-122"/>
                      </a:endParaRPr>
                    </a:p>
                  </a:txBody>
                  <a:tcPr marL="36000" marR="36000" marT="36000" marB="3600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77031280"/>
                  </a:ext>
                </a:extLst>
              </a:tr>
              <a:tr h="370840">
                <a:tc vMerge="1">
                  <a:txBody>
                    <a:bodyPr/>
                    <a:lstStyle/>
                    <a:p>
                      <a:pPr algn="ct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a:latin typeface="+mn-lt"/>
                          <a:ea typeface="宋体" panose="02010600030101010101" pitchFamily="2" charset="-122"/>
                        </a:rPr>
                        <a:t>I</a:t>
                      </a:r>
                      <a:r>
                        <a:rPr lang="en-US" altLang="zh-CN" sz="2000" b="1" dirty="0">
                          <a:latin typeface="宋体" panose="02010600030101010101" pitchFamily="2" charset="-122"/>
                          <a:ea typeface="宋体" panose="02010600030101010101" pitchFamily="2" charset="-122"/>
                        </a:rPr>
                        <a:t>[</a:t>
                      </a:r>
                      <a:r>
                        <a:rPr lang="en-US" altLang="zh-CN" sz="2000" b="1" dirty="0">
                          <a:latin typeface="+mn-lt"/>
                          <a:ea typeface="宋体" panose="02010600030101010101" pitchFamily="2" charset="-122"/>
                        </a:rPr>
                        <a:t>5</a:t>
                      </a:r>
                      <a:r>
                        <a:rPr lang="en-US" altLang="zh-CN" sz="2000" b="1" dirty="0">
                          <a:latin typeface="宋体" panose="02010600030101010101" pitchFamily="2" charset="-122"/>
                          <a:ea typeface="宋体" panose="02010600030101010101" pitchFamily="2" charset="-122"/>
                        </a:rPr>
                        <a:t>]</a:t>
                      </a:r>
                      <a:endParaRPr lang="zh-CN" altLang="en-US" sz="2000" b="1" dirty="0">
                        <a:latin typeface="+mn-lt"/>
                        <a:ea typeface="宋体" panose="02010600030101010101" pitchFamily="2" charset="-122"/>
                      </a:endParaRPr>
                    </a:p>
                  </a:txBody>
                  <a:tcPr marL="36000" marR="36000" marT="36000" marB="36000" anchor="ctr">
                    <a:lnL w="28575" cap="flat" cmpd="sng" algn="ctr">
                      <a:solidFill>
                        <a:schemeClr val="tx1"/>
                      </a:solidFill>
                      <a:prstDash val="solid"/>
                      <a:round/>
                      <a:headEnd type="none" w="med" len="med"/>
                      <a:tailEnd type="none" w="med" len="med"/>
                    </a:lnL>
                  </a:tcPr>
                </a:tc>
                <a:tc>
                  <a:txBody>
                    <a:bodyPr/>
                    <a:lstStyle/>
                    <a:p>
                      <a:pPr algn="ctr"/>
                      <a:r>
                        <a:rPr lang="en-US" altLang="zh-CN" sz="2000" b="1" dirty="0">
                          <a:latin typeface="+mn-lt"/>
                          <a:ea typeface="宋体" panose="02010600030101010101" pitchFamily="2" charset="-122"/>
                        </a:rPr>
                        <a:t>1</a:t>
                      </a: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a:latin typeface="+mn-lt"/>
                          <a:ea typeface="宋体" panose="02010600030101010101" pitchFamily="2" charset="-122"/>
                        </a:rPr>
                        <a:t>0</a:t>
                      </a: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a:latin typeface="+mn-lt"/>
                          <a:ea typeface="宋体" panose="02010600030101010101" pitchFamily="2" charset="-122"/>
                        </a:rPr>
                        <a:t>1</a:t>
                      </a: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a:latin typeface="+mn-lt"/>
                          <a:ea typeface="宋体" panose="02010600030101010101" pitchFamily="2" charset="-122"/>
                        </a:rPr>
                        <a:t>1</a:t>
                      </a:r>
                      <a:endParaRPr lang="zh-CN" altLang="en-US" sz="2000" b="1" dirty="0">
                        <a:latin typeface="+mn-lt"/>
                        <a:ea typeface="宋体" panose="02010600030101010101" pitchFamily="2" charset="-122"/>
                      </a:endParaRPr>
                    </a:p>
                  </a:txBody>
                  <a:tcPr marL="36000" marR="36000" marT="36000" marB="36000"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36117747"/>
                  </a:ext>
                </a:extLst>
              </a:tr>
              <a:tr h="370840">
                <a:tc vMerge="1">
                  <a:txBody>
                    <a:bodyPr/>
                    <a:lstStyle/>
                    <a:p>
                      <a:pPr algn="ct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a:latin typeface="+mn-lt"/>
                          <a:ea typeface="宋体" panose="02010600030101010101" pitchFamily="2" charset="-122"/>
                        </a:rPr>
                        <a:t>I</a:t>
                      </a:r>
                      <a:r>
                        <a:rPr lang="en-US" altLang="zh-CN" sz="2000" b="1" dirty="0">
                          <a:latin typeface="宋体" panose="02010600030101010101" pitchFamily="2" charset="-122"/>
                          <a:ea typeface="宋体" panose="02010600030101010101" pitchFamily="2" charset="-122"/>
                        </a:rPr>
                        <a:t>[</a:t>
                      </a:r>
                      <a:r>
                        <a:rPr lang="en-US" altLang="zh-CN" sz="2000" b="1" dirty="0">
                          <a:latin typeface="+mn-lt"/>
                          <a:ea typeface="宋体" panose="02010600030101010101" pitchFamily="2" charset="-122"/>
                        </a:rPr>
                        <a:t>4</a:t>
                      </a:r>
                      <a:r>
                        <a:rPr lang="en-US" altLang="zh-CN" sz="2000" b="1" dirty="0">
                          <a:latin typeface="宋体" panose="02010600030101010101" pitchFamily="2" charset="-122"/>
                          <a:ea typeface="宋体" panose="02010600030101010101" pitchFamily="2" charset="-122"/>
                        </a:rPr>
                        <a:t>]</a:t>
                      </a:r>
                      <a:endParaRPr lang="zh-CN" altLang="en-US" sz="2000" b="1" dirty="0">
                        <a:latin typeface="+mn-lt"/>
                        <a:ea typeface="宋体" panose="02010600030101010101" pitchFamily="2" charset="-122"/>
                      </a:endParaRPr>
                    </a:p>
                  </a:txBody>
                  <a:tcPr marL="36000" marR="36000" marT="36000" marB="36000" anchor="ctr">
                    <a:lnL w="28575" cap="flat" cmpd="sng" algn="ctr">
                      <a:solidFill>
                        <a:schemeClr val="tx1"/>
                      </a:solidFill>
                      <a:prstDash val="solid"/>
                      <a:round/>
                      <a:headEnd type="none" w="med" len="med"/>
                      <a:tailEnd type="none" w="med" len="med"/>
                    </a:lnL>
                  </a:tcPr>
                </a:tc>
                <a:tc>
                  <a:txBody>
                    <a:bodyPr/>
                    <a:lstStyle/>
                    <a:p>
                      <a:pPr algn="ctr"/>
                      <a:r>
                        <a:rPr lang="en-US" altLang="zh-CN" sz="2000" b="1" dirty="0">
                          <a:latin typeface="+mn-lt"/>
                          <a:ea typeface="宋体" panose="02010600030101010101" pitchFamily="2" charset="-122"/>
                        </a:rPr>
                        <a:t>1</a:t>
                      </a: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a:latin typeface="+mn-lt"/>
                          <a:ea typeface="宋体" panose="02010600030101010101" pitchFamily="2" charset="-122"/>
                        </a:rPr>
                        <a:t>0</a:t>
                      </a: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a:latin typeface="+mn-lt"/>
                          <a:ea typeface="宋体" panose="02010600030101010101" pitchFamily="2" charset="-122"/>
                        </a:rPr>
                        <a:t>0</a:t>
                      </a: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a:latin typeface="+mn-lt"/>
                          <a:ea typeface="宋体" panose="02010600030101010101" pitchFamily="2" charset="-122"/>
                        </a:rPr>
                        <a:t>0</a:t>
                      </a:r>
                      <a:endParaRPr lang="zh-CN" altLang="en-US" sz="2000" b="1" dirty="0">
                        <a:latin typeface="+mn-lt"/>
                        <a:ea typeface="宋体" panose="02010600030101010101" pitchFamily="2" charset="-122"/>
                      </a:endParaRPr>
                    </a:p>
                  </a:txBody>
                  <a:tcPr marL="36000" marR="36000" marT="36000" marB="36000"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84102605"/>
                  </a:ext>
                </a:extLst>
              </a:tr>
              <a:tr h="370840">
                <a:tc vMerge="1">
                  <a:txBody>
                    <a:bodyPr/>
                    <a:lstStyle/>
                    <a:p>
                      <a:pPr algn="ct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a:latin typeface="+mn-lt"/>
                          <a:ea typeface="宋体" panose="02010600030101010101" pitchFamily="2" charset="-122"/>
                        </a:rPr>
                        <a:t>I</a:t>
                      </a:r>
                      <a:r>
                        <a:rPr lang="en-US" altLang="zh-CN" sz="2000" b="1" dirty="0">
                          <a:latin typeface="宋体" panose="02010600030101010101" pitchFamily="2" charset="-122"/>
                          <a:ea typeface="宋体" panose="02010600030101010101" pitchFamily="2" charset="-122"/>
                        </a:rPr>
                        <a:t>[</a:t>
                      </a:r>
                      <a:r>
                        <a:rPr lang="en-US" altLang="zh-CN" sz="2000" b="1" dirty="0">
                          <a:latin typeface="+mn-lt"/>
                          <a:ea typeface="宋体" panose="02010600030101010101" pitchFamily="2" charset="-122"/>
                        </a:rPr>
                        <a:t>3</a:t>
                      </a:r>
                      <a:r>
                        <a:rPr lang="en-US" altLang="zh-CN" sz="2000" b="1" dirty="0">
                          <a:latin typeface="宋体" panose="02010600030101010101" pitchFamily="2" charset="-122"/>
                          <a:ea typeface="宋体" panose="02010600030101010101" pitchFamily="2" charset="-122"/>
                        </a:rPr>
                        <a:t>]</a:t>
                      </a:r>
                      <a:endParaRPr lang="zh-CN" altLang="en-US" sz="2000" b="1" dirty="0">
                        <a:latin typeface="+mn-lt"/>
                        <a:ea typeface="宋体" panose="02010600030101010101" pitchFamily="2" charset="-122"/>
                      </a:endParaRPr>
                    </a:p>
                  </a:txBody>
                  <a:tcPr marL="36000" marR="36000" marT="36000" marB="36000" anchor="ctr">
                    <a:lnL w="28575" cap="flat" cmpd="sng" algn="ctr">
                      <a:solidFill>
                        <a:schemeClr val="tx1"/>
                      </a:solidFill>
                      <a:prstDash val="solid"/>
                      <a:round/>
                      <a:headEnd type="none" w="med" len="med"/>
                      <a:tailEnd type="none" w="med" len="med"/>
                    </a:lnL>
                  </a:tcPr>
                </a:tc>
                <a:tc>
                  <a:txBody>
                    <a:bodyPr/>
                    <a:lstStyle/>
                    <a:p>
                      <a:pPr algn="ctr"/>
                      <a:r>
                        <a:rPr lang="en-US" altLang="zh-CN" sz="2000" b="1" dirty="0">
                          <a:latin typeface="+mn-lt"/>
                          <a:ea typeface="宋体" panose="02010600030101010101" pitchFamily="2" charset="-122"/>
                        </a:rPr>
                        <a:t>0</a:t>
                      </a: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a:latin typeface="+mn-lt"/>
                          <a:ea typeface="宋体" panose="02010600030101010101" pitchFamily="2" charset="-122"/>
                        </a:rPr>
                        <a:t>0</a:t>
                      </a: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a:latin typeface="+mn-lt"/>
                          <a:ea typeface="宋体" panose="02010600030101010101" pitchFamily="2" charset="-122"/>
                        </a:rPr>
                        <a:t>0</a:t>
                      </a: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a:latin typeface="+mn-lt"/>
                          <a:ea typeface="宋体" panose="02010600030101010101" pitchFamily="2" charset="-122"/>
                        </a:rPr>
                        <a:t>0</a:t>
                      </a:r>
                      <a:endParaRPr lang="zh-CN" altLang="en-US" sz="2000" b="1" dirty="0">
                        <a:latin typeface="+mn-lt"/>
                        <a:ea typeface="宋体" panose="02010600030101010101" pitchFamily="2" charset="-122"/>
                      </a:endParaRPr>
                    </a:p>
                  </a:txBody>
                  <a:tcPr marL="36000" marR="36000" marT="36000" marB="36000"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53623427"/>
                  </a:ext>
                </a:extLst>
              </a:tr>
              <a:tr h="370840">
                <a:tc vMerge="1">
                  <a:txBody>
                    <a:bodyPr/>
                    <a:lstStyle/>
                    <a:p>
                      <a:pPr algn="ct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a:latin typeface="+mn-lt"/>
                          <a:ea typeface="宋体" panose="02010600030101010101" pitchFamily="2" charset="-122"/>
                        </a:rPr>
                        <a:t>I</a:t>
                      </a:r>
                      <a:r>
                        <a:rPr lang="en-US" altLang="zh-CN" sz="2000" b="1" dirty="0">
                          <a:latin typeface="宋体" panose="02010600030101010101" pitchFamily="2" charset="-122"/>
                          <a:ea typeface="宋体" panose="02010600030101010101" pitchFamily="2" charset="-122"/>
                        </a:rPr>
                        <a:t>[</a:t>
                      </a:r>
                      <a:r>
                        <a:rPr lang="en-US" altLang="zh-CN" sz="2000" b="1" dirty="0">
                          <a:latin typeface="+mn-lt"/>
                          <a:ea typeface="宋体" panose="02010600030101010101" pitchFamily="2" charset="-122"/>
                        </a:rPr>
                        <a:t>2</a:t>
                      </a:r>
                      <a:r>
                        <a:rPr lang="en-US" altLang="zh-CN" sz="2000" b="1" dirty="0">
                          <a:latin typeface="宋体" panose="02010600030101010101" pitchFamily="2" charset="-122"/>
                          <a:ea typeface="宋体" panose="02010600030101010101" pitchFamily="2" charset="-122"/>
                        </a:rPr>
                        <a:t>]</a:t>
                      </a:r>
                      <a:endParaRPr lang="zh-CN" altLang="en-US" sz="2000" b="1" dirty="0">
                        <a:latin typeface="+mn-lt"/>
                        <a:ea typeface="宋体" panose="02010600030101010101" pitchFamily="2" charset="-122"/>
                      </a:endParaRPr>
                    </a:p>
                  </a:txBody>
                  <a:tcPr marL="36000" marR="36000" marT="36000" marB="36000" anchor="ctr">
                    <a:lnL w="28575" cap="flat" cmpd="sng" algn="ctr">
                      <a:solidFill>
                        <a:schemeClr val="tx1"/>
                      </a:solidFill>
                      <a:prstDash val="solid"/>
                      <a:round/>
                      <a:headEnd type="none" w="med" len="med"/>
                      <a:tailEnd type="none" w="med" len="med"/>
                    </a:lnL>
                  </a:tcPr>
                </a:tc>
                <a:tc>
                  <a:txBody>
                    <a:bodyPr/>
                    <a:lstStyle/>
                    <a:p>
                      <a:pPr algn="ctr"/>
                      <a:r>
                        <a:rPr lang="en-US" altLang="zh-CN" sz="2000" b="1" dirty="0">
                          <a:latin typeface="+mn-lt"/>
                          <a:ea typeface="宋体" panose="02010600030101010101" pitchFamily="2" charset="-122"/>
                        </a:rPr>
                        <a:t>0</a:t>
                      </a: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a:latin typeface="+mn-lt"/>
                          <a:ea typeface="宋体" panose="02010600030101010101" pitchFamily="2" charset="-122"/>
                        </a:rPr>
                        <a:t>0</a:t>
                      </a: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a:latin typeface="+mn-lt"/>
                          <a:ea typeface="宋体" panose="02010600030101010101" pitchFamily="2" charset="-122"/>
                        </a:rPr>
                        <a:t>0</a:t>
                      </a: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a:latin typeface="+mn-lt"/>
                          <a:ea typeface="宋体" panose="02010600030101010101" pitchFamily="2" charset="-122"/>
                        </a:rPr>
                        <a:t>0</a:t>
                      </a:r>
                      <a:endParaRPr lang="zh-CN" altLang="en-US" sz="2000" b="1" dirty="0">
                        <a:latin typeface="+mn-lt"/>
                        <a:ea typeface="宋体" panose="02010600030101010101" pitchFamily="2" charset="-122"/>
                      </a:endParaRPr>
                    </a:p>
                  </a:txBody>
                  <a:tcPr marL="36000" marR="36000" marT="36000" marB="36000"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14427912"/>
                  </a:ext>
                </a:extLst>
              </a:tr>
              <a:tr h="370840">
                <a:tc vMerge="1">
                  <a:txBody>
                    <a:bodyPr/>
                    <a:lstStyle/>
                    <a:p>
                      <a:pPr algn="ct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a:latin typeface="+mn-lt"/>
                          <a:ea typeface="宋体" panose="02010600030101010101" pitchFamily="2" charset="-122"/>
                        </a:rPr>
                        <a:t>I</a:t>
                      </a:r>
                      <a:r>
                        <a:rPr lang="en-US" altLang="zh-CN" sz="2000" b="1" dirty="0">
                          <a:latin typeface="宋体" panose="02010600030101010101" pitchFamily="2" charset="-122"/>
                          <a:ea typeface="宋体" panose="02010600030101010101" pitchFamily="2" charset="-122"/>
                        </a:rPr>
                        <a:t>[</a:t>
                      </a:r>
                      <a:r>
                        <a:rPr lang="en-US" altLang="zh-CN" sz="2000" b="1" dirty="0">
                          <a:latin typeface="+mn-lt"/>
                          <a:ea typeface="宋体" panose="02010600030101010101" pitchFamily="2" charset="-122"/>
                        </a:rPr>
                        <a:t>1</a:t>
                      </a:r>
                      <a:r>
                        <a:rPr lang="en-US" altLang="zh-CN" sz="2000" b="1" dirty="0">
                          <a:latin typeface="宋体" panose="02010600030101010101" pitchFamily="2" charset="-122"/>
                          <a:ea typeface="宋体" panose="02010600030101010101" pitchFamily="2" charset="-122"/>
                        </a:rPr>
                        <a:t>]</a:t>
                      </a:r>
                      <a:endParaRPr lang="zh-CN" altLang="en-US" sz="2000" b="1" dirty="0">
                        <a:latin typeface="+mn-lt"/>
                        <a:ea typeface="宋体" panose="02010600030101010101" pitchFamily="2" charset="-122"/>
                      </a:endParaRPr>
                    </a:p>
                  </a:txBody>
                  <a:tcPr marL="36000" marR="36000" marT="36000" marB="36000" anchor="ctr">
                    <a:lnL w="28575" cap="flat" cmpd="sng" algn="ctr">
                      <a:solidFill>
                        <a:schemeClr val="tx1"/>
                      </a:solidFill>
                      <a:prstDash val="solid"/>
                      <a:round/>
                      <a:headEnd type="none" w="med" len="med"/>
                      <a:tailEnd type="none" w="med" len="med"/>
                    </a:lnL>
                  </a:tcPr>
                </a:tc>
                <a:tc>
                  <a:txBody>
                    <a:bodyPr/>
                    <a:lstStyle/>
                    <a:p>
                      <a:pPr algn="ctr"/>
                      <a:r>
                        <a:rPr lang="en-US" altLang="zh-CN" sz="2000" b="1" dirty="0">
                          <a:latin typeface="+mn-lt"/>
                          <a:ea typeface="宋体" panose="02010600030101010101" pitchFamily="2" charset="-122"/>
                        </a:rPr>
                        <a:t>1</a:t>
                      </a: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a:latin typeface="+mn-lt"/>
                          <a:ea typeface="宋体" panose="02010600030101010101" pitchFamily="2" charset="-122"/>
                        </a:rPr>
                        <a:t>1</a:t>
                      </a: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a:latin typeface="+mn-lt"/>
                          <a:ea typeface="宋体" panose="02010600030101010101" pitchFamily="2" charset="-122"/>
                        </a:rPr>
                        <a:t>1</a:t>
                      </a: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a:latin typeface="+mn-lt"/>
                          <a:ea typeface="宋体" panose="02010600030101010101" pitchFamily="2" charset="-122"/>
                        </a:rPr>
                        <a:t>1</a:t>
                      </a:r>
                      <a:endParaRPr lang="zh-CN" altLang="en-US" sz="2000" b="1" dirty="0">
                        <a:latin typeface="+mn-lt"/>
                        <a:ea typeface="宋体" panose="02010600030101010101" pitchFamily="2" charset="-122"/>
                      </a:endParaRPr>
                    </a:p>
                  </a:txBody>
                  <a:tcPr marL="36000" marR="36000" marT="36000" marB="36000"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49454078"/>
                  </a:ext>
                </a:extLst>
              </a:tr>
              <a:tr h="370840">
                <a:tc vMerge="1">
                  <a:txBody>
                    <a:bodyPr/>
                    <a:lstStyle/>
                    <a:p>
                      <a:pPr algn="ct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a:latin typeface="+mn-lt"/>
                          <a:ea typeface="宋体" panose="02010600030101010101" pitchFamily="2" charset="-122"/>
                        </a:rPr>
                        <a:t>I</a:t>
                      </a:r>
                      <a:r>
                        <a:rPr lang="en-US" altLang="zh-CN" sz="2000" b="1" dirty="0">
                          <a:latin typeface="宋体" panose="02010600030101010101" pitchFamily="2" charset="-122"/>
                          <a:ea typeface="宋体" panose="02010600030101010101" pitchFamily="2" charset="-122"/>
                        </a:rPr>
                        <a:t>[</a:t>
                      </a:r>
                      <a:r>
                        <a:rPr lang="en-US" altLang="zh-CN" sz="2000" b="1" dirty="0">
                          <a:latin typeface="+mn-lt"/>
                          <a:ea typeface="宋体" panose="02010600030101010101" pitchFamily="2" charset="-122"/>
                        </a:rPr>
                        <a:t>0</a:t>
                      </a:r>
                      <a:r>
                        <a:rPr lang="en-US" altLang="zh-CN" sz="2000" b="1" dirty="0">
                          <a:latin typeface="宋体" panose="02010600030101010101" pitchFamily="2" charset="-122"/>
                          <a:ea typeface="宋体" panose="02010600030101010101" pitchFamily="2" charset="-122"/>
                        </a:rPr>
                        <a:t>]</a:t>
                      </a:r>
                      <a:endParaRPr lang="zh-CN" altLang="en-US" sz="2000" b="1" dirty="0">
                        <a:latin typeface="+mn-lt"/>
                        <a:ea typeface="宋体" panose="02010600030101010101" pitchFamily="2" charset="-122"/>
                      </a:endParaRPr>
                    </a:p>
                  </a:txBody>
                  <a:tcPr marL="36000" marR="36000" marT="36000" marB="3600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US" altLang="zh-CN" sz="2000" b="1" dirty="0">
                          <a:latin typeface="+mn-lt"/>
                          <a:ea typeface="宋体" panose="02010600030101010101" pitchFamily="2" charset="-122"/>
                        </a:rPr>
                        <a:t>1</a:t>
                      </a:r>
                      <a:endParaRPr lang="zh-CN" altLang="en-US" sz="2000" b="1" dirty="0">
                        <a:latin typeface="+mn-lt"/>
                        <a:ea typeface="宋体" panose="02010600030101010101" pitchFamily="2" charset="-122"/>
                      </a:endParaRPr>
                    </a:p>
                  </a:txBody>
                  <a:tcPr marL="36000" marR="36000" marT="36000" marB="36000" anchor="ctr">
                    <a:lnB w="28575" cap="flat" cmpd="sng" algn="ctr">
                      <a:solidFill>
                        <a:schemeClr val="tx1"/>
                      </a:solidFill>
                      <a:prstDash val="solid"/>
                      <a:round/>
                      <a:headEnd type="none" w="med" len="med"/>
                      <a:tailEnd type="none" w="med" len="med"/>
                    </a:lnB>
                  </a:tcPr>
                </a:tc>
                <a:tc>
                  <a:txBody>
                    <a:bodyPr/>
                    <a:lstStyle/>
                    <a:p>
                      <a:pPr algn="ctr"/>
                      <a:r>
                        <a:rPr lang="en-US" altLang="zh-CN" sz="2000" b="1" dirty="0">
                          <a:latin typeface="+mn-lt"/>
                          <a:ea typeface="宋体" panose="02010600030101010101" pitchFamily="2" charset="-122"/>
                        </a:rPr>
                        <a:t>1</a:t>
                      </a:r>
                      <a:endParaRPr lang="zh-CN" altLang="en-US" sz="2000" b="1" dirty="0">
                        <a:latin typeface="+mn-lt"/>
                        <a:ea typeface="宋体" panose="02010600030101010101" pitchFamily="2" charset="-122"/>
                      </a:endParaRPr>
                    </a:p>
                  </a:txBody>
                  <a:tcPr marL="36000" marR="36000" marT="36000" marB="36000" anchor="ctr">
                    <a:lnB w="28575" cap="flat" cmpd="sng" algn="ctr">
                      <a:solidFill>
                        <a:schemeClr val="tx1"/>
                      </a:solidFill>
                      <a:prstDash val="solid"/>
                      <a:round/>
                      <a:headEnd type="none" w="med" len="med"/>
                      <a:tailEnd type="none" w="med" len="med"/>
                    </a:lnB>
                  </a:tcPr>
                </a:tc>
                <a:tc>
                  <a:txBody>
                    <a:bodyPr/>
                    <a:lstStyle/>
                    <a:p>
                      <a:pPr algn="ctr"/>
                      <a:r>
                        <a:rPr lang="en-US" altLang="zh-CN" sz="2000" b="1" dirty="0">
                          <a:latin typeface="+mn-lt"/>
                          <a:ea typeface="宋体" panose="02010600030101010101" pitchFamily="2" charset="-122"/>
                        </a:rPr>
                        <a:t>1</a:t>
                      </a:r>
                      <a:endParaRPr lang="zh-CN" altLang="en-US" sz="2000" b="1" dirty="0">
                        <a:latin typeface="+mn-lt"/>
                        <a:ea typeface="宋体" panose="02010600030101010101" pitchFamily="2" charset="-122"/>
                      </a:endParaRPr>
                    </a:p>
                  </a:txBody>
                  <a:tcPr marL="36000" marR="36000" marT="36000" marB="36000" anchor="ctr">
                    <a:lnB w="28575" cap="flat" cmpd="sng" algn="ctr">
                      <a:solidFill>
                        <a:schemeClr val="tx1"/>
                      </a:solidFill>
                      <a:prstDash val="solid"/>
                      <a:round/>
                      <a:headEnd type="none" w="med" len="med"/>
                      <a:tailEnd type="none" w="med" len="med"/>
                    </a:lnB>
                  </a:tcPr>
                </a:tc>
                <a:tc>
                  <a:txBody>
                    <a:bodyPr/>
                    <a:lstStyle/>
                    <a:p>
                      <a:pPr algn="ctr"/>
                      <a:r>
                        <a:rPr lang="en-US" altLang="zh-CN" sz="2000" b="1" dirty="0">
                          <a:latin typeface="+mn-lt"/>
                          <a:ea typeface="宋体" panose="02010600030101010101" pitchFamily="2" charset="-122"/>
                        </a:rPr>
                        <a:t>1</a:t>
                      </a:r>
                      <a:endParaRPr lang="zh-CN" altLang="en-US" sz="2000" b="1" dirty="0">
                        <a:latin typeface="+mn-lt"/>
                        <a:ea typeface="宋体" panose="02010600030101010101" pitchFamily="2" charset="-122"/>
                      </a:endParaRPr>
                    </a:p>
                  </a:txBody>
                  <a:tcPr marL="36000" marR="36000" marT="36000" marB="3600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290916"/>
                  </a:ext>
                </a:extLst>
              </a:tr>
              <a:tr h="370840">
                <a:tc rowSpan="8">
                  <a:txBody>
                    <a:bodyPr/>
                    <a:lstStyle/>
                    <a:p>
                      <a:pPr algn="ctr"/>
                      <a:r>
                        <a:rPr lang="zh-CN" altLang="en-US" sz="2000" b="1" dirty="0">
                          <a:latin typeface="+mn-lt"/>
                          <a:ea typeface="宋体" panose="02010600030101010101" pitchFamily="2" charset="-122"/>
                        </a:rPr>
                        <a:t>输出</a:t>
                      </a:r>
                    </a:p>
                  </a:txBody>
                  <a:tcPr marL="36000" marR="360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2000" b="1" dirty="0" err="1">
                          <a:latin typeface="+mn-lt"/>
                          <a:ea typeface="宋体" panose="02010600030101010101" pitchFamily="2" charset="-122"/>
                        </a:rPr>
                        <a:t>ALUSrc</a:t>
                      </a:r>
                      <a:endParaRPr lang="zh-CN" altLang="en-US" sz="2000" b="1" dirty="0">
                        <a:latin typeface="+mn-lt"/>
                        <a:ea typeface="宋体" panose="02010600030101010101" pitchFamily="2" charset="-122"/>
                      </a:endParaRPr>
                    </a:p>
                  </a:txBody>
                  <a:tcPr marL="36000" marR="36000" marT="36000" marB="36000"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lang="en-US" altLang="zh-CN" sz="2000" b="1" dirty="0">
                          <a:latin typeface="+mn-lt"/>
                          <a:ea typeface="宋体" panose="02010600030101010101" pitchFamily="2" charset="-122"/>
                        </a:rPr>
                        <a:t>0</a:t>
                      </a:r>
                      <a:endParaRPr lang="zh-CN" altLang="en-US" sz="2000" b="1" dirty="0">
                        <a:latin typeface="+mn-lt"/>
                        <a:ea typeface="宋体" panose="02010600030101010101" pitchFamily="2" charset="-122"/>
                      </a:endParaRPr>
                    </a:p>
                  </a:txBody>
                  <a:tcPr marL="36000" marR="36000" marT="36000" marB="36000" anchor="ctr">
                    <a:lnT w="28575" cap="flat" cmpd="sng" algn="ctr">
                      <a:solidFill>
                        <a:schemeClr val="tx1"/>
                      </a:solidFill>
                      <a:prstDash val="solid"/>
                      <a:round/>
                      <a:headEnd type="none" w="med" len="med"/>
                      <a:tailEnd type="none" w="med" len="med"/>
                    </a:lnT>
                  </a:tcPr>
                </a:tc>
                <a:tc>
                  <a:txBody>
                    <a:bodyPr/>
                    <a:lstStyle/>
                    <a:p>
                      <a:pPr algn="ctr"/>
                      <a:r>
                        <a:rPr lang="en-US" altLang="zh-CN" sz="2000" b="1" dirty="0">
                          <a:latin typeface="+mn-lt"/>
                          <a:ea typeface="宋体" panose="02010600030101010101" pitchFamily="2" charset="-122"/>
                        </a:rPr>
                        <a:t>1</a:t>
                      </a:r>
                      <a:endParaRPr lang="zh-CN" altLang="en-US" sz="2000" b="1" dirty="0">
                        <a:latin typeface="+mn-lt"/>
                        <a:ea typeface="宋体" panose="02010600030101010101" pitchFamily="2" charset="-122"/>
                      </a:endParaRPr>
                    </a:p>
                  </a:txBody>
                  <a:tcPr marL="36000" marR="36000" marT="36000" marB="36000" anchor="ctr">
                    <a:lnT w="28575" cap="flat" cmpd="sng" algn="ctr">
                      <a:solidFill>
                        <a:schemeClr val="tx1"/>
                      </a:solidFill>
                      <a:prstDash val="solid"/>
                      <a:round/>
                      <a:headEnd type="none" w="med" len="med"/>
                      <a:tailEnd type="none" w="med" len="med"/>
                    </a:lnT>
                  </a:tcPr>
                </a:tc>
                <a:tc>
                  <a:txBody>
                    <a:bodyPr/>
                    <a:lstStyle/>
                    <a:p>
                      <a:pPr algn="ctr"/>
                      <a:r>
                        <a:rPr lang="en-US" altLang="zh-CN" sz="2000" b="1" dirty="0">
                          <a:latin typeface="+mn-lt"/>
                          <a:ea typeface="宋体" panose="02010600030101010101" pitchFamily="2" charset="-122"/>
                        </a:rPr>
                        <a:t>1</a:t>
                      </a:r>
                      <a:endParaRPr lang="zh-CN" altLang="en-US" sz="2000" b="1" dirty="0">
                        <a:latin typeface="+mn-lt"/>
                        <a:ea typeface="宋体" panose="02010600030101010101" pitchFamily="2" charset="-122"/>
                      </a:endParaRPr>
                    </a:p>
                  </a:txBody>
                  <a:tcPr marL="36000" marR="36000" marT="36000" marB="36000" anchor="ctr">
                    <a:lnT w="28575" cap="flat" cmpd="sng" algn="ctr">
                      <a:solidFill>
                        <a:schemeClr val="tx1"/>
                      </a:solidFill>
                      <a:prstDash val="solid"/>
                      <a:round/>
                      <a:headEnd type="none" w="med" len="med"/>
                      <a:tailEnd type="none" w="med" len="med"/>
                    </a:lnT>
                  </a:tcPr>
                </a:tc>
                <a:tc>
                  <a:txBody>
                    <a:bodyPr/>
                    <a:lstStyle/>
                    <a:p>
                      <a:pPr algn="ctr"/>
                      <a:r>
                        <a:rPr lang="en-US" altLang="zh-CN" sz="2000" b="1" dirty="0">
                          <a:latin typeface="+mn-lt"/>
                          <a:ea typeface="宋体" panose="02010600030101010101" pitchFamily="2" charset="-122"/>
                        </a:rPr>
                        <a:t>0</a:t>
                      </a:r>
                      <a:endParaRPr lang="zh-CN" altLang="en-US" sz="2000" b="1" dirty="0">
                        <a:latin typeface="+mn-lt"/>
                        <a:ea typeface="宋体" panose="02010600030101010101" pitchFamily="2" charset="-122"/>
                      </a:endParaRPr>
                    </a:p>
                  </a:txBody>
                  <a:tcPr marL="36000" marR="36000" marT="36000" marB="3600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26679481"/>
                  </a:ext>
                </a:extLst>
              </a:tr>
              <a:tr h="370840">
                <a:tc vMerge="1">
                  <a:txBody>
                    <a:bodyPr/>
                    <a:lstStyle/>
                    <a:p>
                      <a:pPr algn="ct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err="1">
                          <a:latin typeface="+mn-lt"/>
                          <a:ea typeface="宋体" panose="02010600030101010101" pitchFamily="2" charset="-122"/>
                        </a:rPr>
                        <a:t>MemtoReg</a:t>
                      </a:r>
                      <a:endParaRPr lang="zh-CN" altLang="en-US" sz="2000" b="1" dirty="0">
                        <a:latin typeface="+mn-lt"/>
                        <a:ea typeface="宋体" panose="02010600030101010101" pitchFamily="2" charset="-122"/>
                      </a:endParaRPr>
                    </a:p>
                  </a:txBody>
                  <a:tcPr marL="36000" marR="36000" marT="36000" marB="36000" anchor="ctr">
                    <a:lnL w="28575" cap="flat" cmpd="sng" algn="ctr">
                      <a:solidFill>
                        <a:schemeClr val="tx1"/>
                      </a:solidFill>
                      <a:prstDash val="solid"/>
                      <a:round/>
                      <a:headEnd type="none" w="med" len="med"/>
                      <a:tailEnd type="none" w="med" len="med"/>
                    </a:lnL>
                  </a:tcPr>
                </a:tc>
                <a:tc>
                  <a:txBody>
                    <a:bodyPr/>
                    <a:lstStyle/>
                    <a:p>
                      <a:pPr algn="ctr"/>
                      <a:r>
                        <a:rPr lang="en-US" altLang="zh-CN" sz="2000" b="1" dirty="0">
                          <a:latin typeface="+mn-lt"/>
                          <a:ea typeface="宋体" panose="02010600030101010101" pitchFamily="2" charset="-122"/>
                        </a:rPr>
                        <a:t>0</a:t>
                      </a: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a:latin typeface="+mn-lt"/>
                          <a:ea typeface="宋体" panose="02010600030101010101" pitchFamily="2" charset="-122"/>
                        </a:rPr>
                        <a:t>1</a:t>
                      </a: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a:latin typeface="+mj-lt"/>
                          <a:ea typeface="宋体" panose="02010600030101010101" pitchFamily="2" charset="-122"/>
                        </a:rPr>
                        <a:t>X</a:t>
                      </a:r>
                      <a:endParaRPr lang="zh-CN" altLang="en-US" sz="2000" b="1" dirty="0">
                        <a:latin typeface="+mj-lt"/>
                        <a:ea typeface="宋体" panose="02010600030101010101" pitchFamily="2" charset="-122"/>
                      </a:endParaRPr>
                    </a:p>
                  </a:txBody>
                  <a:tcPr marL="36000" marR="36000" marT="36000" marB="36000" anchor="ctr"/>
                </a:tc>
                <a:tc>
                  <a:txBody>
                    <a:bodyPr/>
                    <a:lstStyle/>
                    <a:p>
                      <a:pPr algn="ctr"/>
                      <a:r>
                        <a:rPr lang="en-US" altLang="zh-CN" sz="2000" b="1" dirty="0">
                          <a:latin typeface="+mj-lt"/>
                          <a:ea typeface="宋体" panose="02010600030101010101" pitchFamily="2" charset="-122"/>
                        </a:rPr>
                        <a:t>X</a:t>
                      </a:r>
                      <a:endParaRPr lang="zh-CN" altLang="en-US" sz="2000" b="1" dirty="0">
                        <a:latin typeface="+mj-lt"/>
                        <a:ea typeface="宋体" panose="02010600030101010101" pitchFamily="2" charset="-122"/>
                      </a:endParaRPr>
                    </a:p>
                  </a:txBody>
                  <a:tcPr marL="36000" marR="36000" marT="36000" marB="36000"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95220077"/>
                  </a:ext>
                </a:extLst>
              </a:tr>
              <a:tr h="370840">
                <a:tc vMerge="1">
                  <a:txBody>
                    <a:bodyPr/>
                    <a:lstStyle/>
                    <a:p>
                      <a:pPr algn="ct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err="1">
                          <a:latin typeface="+mn-lt"/>
                          <a:ea typeface="宋体" panose="02010600030101010101" pitchFamily="2" charset="-122"/>
                        </a:rPr>
                        <a:t>RegWrite</a:t>
                      </a:r>
                      <a:endParaRPr lang="zh-CN" altLang="en-US" sz="2000" b="1" dirty="0">
                        <a:latin typeface="+mn-lt"/>
                        <a:ea typeface="宋体" panose="02010600030101010101" pitchFamily="2" charset="-122"/>
                      </a:endParaRPr>
                    </a:p>
                  </a:txBody>
                  <a:tcPr marL="36000" marR="36000" marT="36000" marB="36000" anchor="ctr">
                    <a:lnL w="28575" cap="flat" cmpd="sng" algn="ctr">
                      <a:solidFill>
                        <a:schemeClr val="tx1"/>
                      </a:solidFill>
                      <a:prstDash val="solid"/>
                      <a:round/>
                      <a:headEnd type="none" w="med" len="med"/>
                      <a:tailEnd type="none" w="med" len="med"/>
                    </a:lnL>
                  </a:tcPr>
                </a:tc>
                <a:tc>
                  <a:txBody>
                    <a:bodyPr/>
                    <a:lstStyle/>
                    <a:p>
                      <a:pPr algn="ctr"/>
                      <a:r>
                        <a:rPr lang="en-US" altLang="zh-CN" sz="2000" b="1" dirty="0">
                          <a:latin typeface="+mn-lt"/>
                          <a:ea typeface="宋体" panose="02010600030101010101" pitchFamily="2" charset="-122"/>
                        </a:rPr>
                        <a:t>1</a:t>
                      </a: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a:latin typeface="+mn-lt"/>
                          <a:ea typeface="宋体" panose="02010600030101010101" pitchFamily="2" charset="-122"/>
                        </a:rPr>
                        <a:t>1</a:t>
                      </a: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a:latin typeface="+mn-lt"/>
                          <a:ea typeface="宋体" panose="02010600030101010101" pitchFamily="2" charset="-122"/>
                        </a:rPr>
                        <a:t>0</a:t>
                      </a: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a:latin typeface="+mn-lt"/>
                          <a:ea typeface="宋体" panose="02010600030101010101" pitchFamily="2" charset="-122"/>
                        </a:rPr>
                        <a:t>0</a:t>
                      </a:r>
                      <a:endParaRPr lang="zh-CN" altLang="en-US" sz="2000" b="1" dirty="0">
                        <a:latin typeface="+mn-lt"/>
                        <a:ea typeface="宋体" panose="02010600030101010101" pitchFamily="2" charset="-122"/>
                      </a:endParaRPr>
                    </a:p>
                  </a:txBody>
                  <a:tcPr marL="36000" marR="36000" marT="36000" marB="36000"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97319446"/>
                  </a:ext>
                </a:extLst>
              </a:tr>
              <a:tr h="370840">
                <a:tc vMerge="1">
                  <a:txBody>
                    <a:bodyPr/>
                    <a:lstStyle/>
                    <a:p>
                      <a:pPr algn="ct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err="1">
                          <a:latin typeface="+mn-lt"/>
                          <a:ea typeface="宋体" panose="02010600030101010101" pitchFamily="2" charset="-122"/>
                        </a:rPr>
                        <a:t>MemRead</a:t>
                      </a:r>
                      <a:endParaRPr lang="zh-CN" altLang="en-US" sz="2000" b="1" dirty="0">
                        <a:latin typeface="+mn-lt"/>
                        <a:ea typeface="宋体" panose="02010600030101010101" pitchFamily="2" charset="-122"/>
                      </a:endParaRPr>
                    </a:p>
                  </a:txBody>
                  <a:tcPr marL="36000" marR="36000" marT="36000" marB="36000" anchor="ctr">
                    <a:lnL w="28575" cap="flat" cmpd="sng" algn="ctr">
                      <a:solidFill>
                        <a:schemeClr val="tx1"/>
                      </a:solidFill>
                      <a:prstDash val="solid"/>
                      <a:round/>
                      <a:headEnd type="none" w="med" len="med"/>
                      <a:tailEnd type="none" w="med" len="med"/>
                    </a:lnL>
                  </a:tcPr>
                </a:tc>
                <a:tc>
                  <a:txBody>
                    <a:bodyPr/>
                    <a:lstStyle/>
                    <a:p>
                      <a:pPr algn="ctr"/>
                      <a:r>
                        <a:rPr lang="en-US" altLang="zh-CN" sz="2000" b="1" dirty="0">
                          <a:latin typeface="+mn-lt"/>
                          <a:ea typeface="宋体" panose="02010600030101010101" pitchFamily="2" charset="-122"/>
                        </a:rPr>
                        <a:t>0</a:t>
                      </a: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a:latin typeface="+mn-lt"/>
                          <a:ea typeface="宋体" panose="02010600030101010101" pitchFamily="2" charset="-122"/>
                        </a:rPr>
                        <a:t>1</a:t>
                      </a: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a:latin typeface="+mn-lt"/>
                          <a:ea typeface="宋体" panose="02010600030101010101" pitchFamily="2" charset="-122"/>
                        </a:rPr>
                        <a:t>0</a:t>
                      </a: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a:latin typeface="+mn-lt"/>
                          <a:ea typeface="宋体" panose="02010600030101010101" pitchFamily="2" charset="-122"/>
                        </a:rPr>
                        <a:t>0</a:t>
                      </a:r>
                      <a:endParaRPr lang="zh-CN" altLang="en-US" sz="2000" b="1" dirty="0">
                        <a:latin typeface="+mn-lt"/>
                        <a:ea typeface="宋体" panose="02010600030101010101" pitchFamily="2" charset="-122"/>
                      </a:endParaRPr>
                    </a:p>
                  </a:txBody>
                  <a:tcPr marL="36000" marR="36000" marT="36000" marB="36000"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64196950"/>
                  </a:ext>
                </a:extLst>
              </a:tr>
              <a:tr h="370840">
                <a:tc vMerge="1">
                  <a:txBody>
                    <a:bodyPr/>
                    <a:lstStyle/>
                    <a:p>
                      <a:pPr algn="ct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err="1">
                          <a:latin typeface="+mn-lt"/>
                          <a:ea typeface="宋体" panose="02010600030101010101" pitchFamily="2" charset="-122"/>
                        </a:rPr>
                        <a:t>MemWrite</a:t>
                      </a:r>
                      <a:endParaRPr lang="zh-CN" altLang="en-US" sz="2000" b="1" dirty="0">
                        <a:latin typeface="+mn-lt"/>
                        <a:ea typeface="宋体" panose="02010600030101010101" pitchFamily="2" charset="-122"/>
                      </a:endParaRPr>
                    </a:p>
                  </a:txBody>
                  <a:tcPr marL="36000" marR="36000" marT="36000" marB="36000" anchor="ctr">
                    <a:lnL w="28575" cap="flat" cmpd="sng" algn="ctr">
                      <a:solidFill>
                        <a:schemeClr val="tx1"/>
                      </a:solidFill>
                      <a:prstDash val="solid"/>
                      <a:round/>
                      <a:headEnd type="none" w="med" len="med"/>
                      <a:tailEnd type="none" w="med" len="med"/>
                    </a:lnL>
                  </a:tcPr>
                </a:tc>
                <a:tc>
                  <a:txBody>
                    <a:bodyPr/>
                    <a:lstStyle/>
                    <a:p>
                      <a:pPr algn="ctr"/>
                      <a:r>
                        <a:rPr lang="en-US" altLang="zh-CN" sz="2000" b="1" dirty="0">
                          <a:latin typeface="+mn-lt"/>
                          <a:ea typeface="宋体" panose="02010600030101010101" pitchFamily="2" charset="-122"/>
                        </a:rPr>
                        <a:t>0</a:t>
                      </a: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a:latin typeface="+mn-lt"/>
                          <a:ea typeface="宋体" panose="02010600030101010101" pitchFamily="2" charset="-122"/>
                        </a:rPr>
                        <a:t>0</a:t>
                      </a: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a:latin typeface="+mn-lt"/>
                          <a:ea typeface="宋体" panose="02010600030101010101" pitchFamily="2" charset="-122"/>
                        </a:rPr>
                        <a:t>1</a:t>
                      </a: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a:latin typeface="+mn-lt"/>
                          <a:ea typeface="宋体" panose="02010600030101010101" pitchFamily="2" charset="-122"/>
                        </a:rPr>
                        <a:t>0</a:t>
                      </a:r>
                      <a:endParaRPr lang="zh-CN" altLang="en-US" sz="2000" b="1" dirty="0">
                        <a:latin typeface="+mn-lt"/>
                        <a:ea typeface="宋体" panose="02010600030101010101" pitchFamily="2" charset="-122"/>
                      </a:endParaRPr>
                    </a:p>
                  </a:txBody>
                  <a:tcPr marL="36000" marR="36000" marT="36000" marB="36000"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20460616"/>
                  </a:ext>
                </a:extLst>
              </a:tr>
              <a:tr h="370840">
                <a:tc vMerge="1">
                  <a:txBody>
                    <a:bodyPr/>
                    <a:lstStyle/>
                    <a:p>
                      <a:pPr algn="ct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a:latin typeface="+mn-lt"/>
                          <a:ea typeface="宋体" panose="02010600030101010101" pitchFamily="2" charset="-122"/>
                        </a:rPr>
                        <a:t>Branch</a:t>
                      </a:r>
                      <a:endParaRPr lang="zh-CN" altLang="en-US" sz="2000" b="1" dirty="0">
                        <a:latin typeface="+mn-lt"/>
                        <a:ea typeface="宋体" panose="02010600030101010101" pitchFamily="2" charset="-122"/>
                      </a:endParaRPr>
                    </a:p>
                  </a:txBody>
                  <a:tcPr marL="36000" marR="36000" marT="36000" marB="36000" anchor="ctr">
                    <a:lnL w="28575" cap="flat" cmpd="sng" algn="ctr">
                      <a:solidFill>
                        <a:schemeClr val="tx1"/>
                      </a:solidFill>
                      <a:prstDash val="solid"/>
                      <a:round/>
                      <a:headEnd type="none" w="med" len="med"/>
                      <a:tailEnd type="none" w="med" len="med"/>
                    </a:lnL>
                  </a:tcPr>
                </a:tc>
                <a:tc>
                  <a:txBody>
                    <a:bodyPr/>
                    <a:lstStyle/>
                    <a:p>
                      <a:pPr algn="ctr"/>
                      <a:r>
                        <a:rPr lang="en-US" altLang="zh-CN" sz="2000" b="1" dirty="0">
                          <a:latin typeface="+mn-lt"/>
                          <a:ea typeface="宋体" panose="02010600030101010101" pitchFamily="2" charset="-122"/>
                        </a:rPr>
                        <a:t>0</a:t>
                      </a: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a:latin typeface="+mn-lt"/>
                          <a:ea typeface="宋体" panose="02010600030101010101" pitchFamily="2" charset="-122"/>
                        </a:rPr>
                        <a:t>0</a:t>
                      </a: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a:latin typeface="+mn-lt"/>
                          <a:ea typeface="宋体" panose="02010600030101010101" pitchFamily="2" charset="-122"/>
                        </a:rPr>
                        <a:t>0</a:t>
                      </a: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a:latin typeface="+mn-lt"/>
                          <a:ea typeface="宋体" panose="02010600030101010101" pitchFamily="2" charset="-122"/>
                        </a:rPr>
                        <a:t>1</a:t>
                      </a:r>
                      <a:endParaRPr lang="zh-CN" altLang="en-US" sz="2000" b="1" dirty="0">
                        <a:latin typeface="+mn-lt"/>
                        <a:ea typeface="宋体" panose="02010600030101010101" pitchFamily="2" charset="-122"/>
                      </a:endParaRPr>
                    </a:p>
                  </a:txBody>
                  <a:tcPr marL="36000" marR="36000" marT="36000" marB="36000"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01286110"/>
                  </a:ext>
                </a:extLst>
              </a:tr>
              <a:tr h="370840">
                <a:tc vMerge="1">
                  <a:txBody>
                    <a:bodyPr/>
                    <a:lstStyle/>
                    <a:p>
                      <a:pPr algn="ct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a:latin typeface="+mn-lt"/>
                          <a:ea typeface="宋体" panose="02010600030101010101" pitchFamily="2" charset="-122"/>
                        </a:rPr>
                        <a:t>ALUOp1</a:t>
                      </a:r>
                      <a:endParaRPr lang="zh-CN" altLang="en-US" sz="2000" b="1" dirty="0">
                        <a:latin typeface="+mn-lt"/>
                        <a:ea typeface="宋体" panose="02010600030101010101" pitchFamily="2" charset="-122"/>
                      </a:endParaRPr>
                    </a:p>
                  </a:txBody>
                  <a:tcPr marL="36000" marR="36000" marT="36000" marB="36000" anchor="ctr">
                    <a:lnL w="28575" cap="flat" cmpd="sng" algn="ctr">
                      <a:solidFill>
                        <a:schemeClr val="tx1"/>
                      </a:solidFill>
                      <a:prstDash val="solid"/>
                      <a:round/>
                      <a:headEnd type="none" w="med" len="med"/>
                      <a:tailEnd type="none" w="med" len="med"/>
                    </a:lnL>
                  </a:tcPr>
                </a:tc>
                <a:tc>
                  <a:txBody>
                    <a:bodyPr/>
                    <a:lstStyle/>
                    <a:p>
                      <a:pPr algn="ctr"/>
                      <a:r>
                        <a:rPr lang="en-US" altLang="zh-CN" sz="2000" b="1" dirty="0">
                          <a:latin typeface="+mn-lt"/>
                          <a:ea typeface="宋体" panose="02010600030101010101" pitchFamily="2" charset="-122"/>
                        </a:rPr>
                        <a:t>1</a:t>
                      </a: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a:latin typeface="+mn-lt"/>
                          <a:ea typeface="宋体" panose="02010600030101010101" pitchFamily="2" charset="-122"/>
                        </a:rPr>
                        <a:t>0</a:t>
                      </a: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a:latin typeface="+mn-lt"/>
                          <a:ea typeface="宋体" panose="02010600030101010101" pitchFamily="2" charset="-122"/>
                        </a:rPr>
                        <a:t>0</a:t>
                      </a: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a:latin typeface="+mn-lt"/>
                          <a:ea typeface="宋体" panose="02010600030101010101" pitchFamily="2" charset="-122"/>
                        </a:rPr>
                        <a:t>0</a:t>
                      </a:r>
                      <a:endParaRPr lang="zh-CN" altLang="en-US" sz="2000" b="1" dirty="0">
                        <a:latin typeface="+mn-lt"/>
                        <a:ea typeface="宋体" panose="02010600030101010101" pitchFamily="2" charset="-122"/>
                      </a:endParaRPr>
                    </a:p>
                  </a:txBody>
                  <a:tcPr marL="36000" marR="36000" marT="36000" marB="36000"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04777297"/>
                  </a:ext>
                </a:extLst>
              </a:tr>
              <a:tr h="370840">
                <a:tc vMerge="1">
                  <a:txBody>
                    <a:bodyPr/>
                    <a:lstStyle/>
                    <a:p>
                      <a:pPr algn="ctr"/>
                      <a:endParaRPr lang="zh-CN" altLang="en-US" sz="2000" b="1" dirty="0">
                        <a:latin typeface="+mn-lt"/>
                        <a:ea typeface="宋体" panose="02010600030101010101" pitchFamily="2" charset="-122"/>
                      </a:endParaRPr>
                    </a:p>
                  </a:txBody>
                  <a:tcPr marL="36000" marR="36000" marT="36000" marB="36000" anchor="ctr"/>
                </a:tc>
                <a:tc>
                  <a:txBody>
                    <a:bodyPr/>
                    <a:lstStyle/>
                    <a:p>
                      <a:pPr algn="ctr"/>
                      <a:r>
                        <a:rPr lang="en-US" altLang="zh-CN" sz="2000" b="1" dirty="0">
                          <a:latin typeface="+mn-lt"/>
                          <a:ea typeface="宋体" panose="02010600030101010101" pitchFamily="2" charset="-122"/>
                        </a:rPr>
                        <a:t>ALUOp0</a:t>
                      </a:r>
                      <a:endParaRPr lang="zh-CN" altLang="en-US" sz="2000" b="1" dirty="0">
                        <a:latin typeface="+mn-lt"/>
                        <a:ea typeface="宋体" panose="02010600030101010101" pitchFamily="2" charset="-122"/>
                      </a:endParaRPr>
                    </a:p>
                  </a:txBody>
                  <a:tcPr marL="36000" marR="36000" marT="36000" marB="36000"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US" altLang="zh-CN" sz="2000" b="1" dirty="0">
                          <a:latin typeface="+mn-lt"/>
                          <a:ea typeface="宋体" panose="02010600030101010101" pitchFamily="2" charset="-122"/>
                        </a:rPr>
                        <a:t>0</a:t>
                      </a:r>
                      <a:endParaRPr lang="zh-CN" altLang="en-US" sz="2000" b="1" dirty="0">
                        <a:latin typeface="+mn-lt"/>
                        <a:ea typeface="宋体" panose="02010600030101010101" pitchFamily="2" charset="-122"/>
                      </a:endParaRPr>
                    </a:p>
                  </a:txBody>
                  <a:tcPr marL="36000" marR="36000" marT="36000" marB="36000" anchor="ctr">
                    <a:lnB w="28575" cap="flat" cmpd="sng" algn="ctr">
                      <a:solidFill>
                        <a:schemeClr val="tx1"/>
                      </a:solidFill>
                      <a:prstDash val="solid"/>
                      <a:round/>
                      <a:headEnd type="none" w="med" len="med"/>
                      <a:tailEnd type="none" w="med" len="med"/>
                    </a:lnB>
                  </a:tcPr>
                </a:tc>
                <a:tc>
                  <a:txBody>
                    <a:bodyPr/>
                    <a:lstStyle/>
                    <a:p>
                      <a:pPr algn="ctr"/>
                      <a:r>
                        <a:rPr lang="en-US" altLang="zh-CN" sz="2000" b="1" dirty="0">
                          <a:latin typeface="+mn-lt"/>
                          <a:ea typeface="宋体" panose="02010600030101010101" pitchFamily="2" charset="-122"/>
                        </a:rPr>
                        <a:t>0</a:t>
                      </a:r>
                      <a:endParaRPr lang="zh-CN" altLang="en-US" sz="2000" b="1" dirty="0">
                        <a:latin typeface="+mn-lt"/>
                        <a:ea typeface="宋体" panose="02010600030101010101" pitchFamily="2" charset="-122"/>
                      </a:endParaRPr>
                    </a:p>
                  </a:txBody>
                  <a:tcPr marL="36000" marR="36000" marT="36000" marB="36000" anchor="ctr">
                    <a:lnB w="28575" cap="flat" cmpd="sng" algn="ctr">
                      <a:solidFill>
                        <a:schemeClr val="tx1"/>
                      </a:solidFill>
                      <a:prstDash val="solid"/>
                      <a:round/>
                      <a:headEnd type="none" w="med" len="med"/>
                      <a:tailEnd type="none" w="med" len="med"/>
                    </a:lnB>
                  </a:tcPr>
                </a:tc>
                <a:tc>
                  <a:txBody>
                    <a:bodyPr/>
                    <a:lstStyle/>
                    <a:p>
                      <a:pPr algn="ctr"/>
                      <a:r>
                        <a:rPr lang="en-US" altLang="zh-CN" sz="2000" b="1" dirty="0">
                          <a:latin typeface="+mn-lt"/>
                          <a:ea typeface="宋体" panose="02010600030101010101" pitchFamily="2" charset="-122"/>
                        </a:rPr>
                        <a:t>0</a:t>
                      </a:r>
                      <a:endParaRPr lang="zh-CN" altLang="en-US" sz="2000" b="1" dirty="0">
                        <a:latin typeface="+mn-lt"/>
                        <a:ea typeface="宋体" panose="02010600030101010101" pitchFamily="2" charset="-122"/>
                      </a:endParaRPr>
                    </a:p>
                  </a:txBody>
                  <a:tcPr marL="36000" marR="36000" marT="36000" marB="36000" anchor="ctr">
                    <a:lnB w="28575" cap="flat" cmpd="sng" algn="ctr">
                      <a:solidFill>
                        <a:schemeClr val="tx1"/>
                      </a:solidFill>
                      <a:prstDash val="solid"/>
                      <a:round/>
                      <a:headEnd type="none" w="med" len="med"/>
                      <a:tailEnd type="none" w="med" len="med"/>
                    </a:lnB>
                  </a:tcPr>
                </a:tc>
                <a:tc>
                  <a:txBody>
                    <a:bodyPr/>
                    <a:lstStyle/>
                    <a:p>
                      <a:pPr algn="ctr"/>
                      <a:r>
                        <a:rPr lang="en-US" altLang="zh-CN" sz="2000" b="1" dirty="0">
                          <a:latin typeface="+mn-lt"/>
                          <a:ea typeface="宋体" panose="02010600030101010101" pitchFamily="2" charset="-122"/>
                        </a:rPr>
                        <a:t>1</a:t>
                      </a:r>
                      <a:endParaRPr lang="zh-CN" altLang="en-US" sz="2000" b="1" dirty="0">
                        <a:latin typeface="+mn-lt"/>
                        <a:ea typeface="宋体" panose="02010600030101010101" pitchFamily="2" charset="-122"/>
                      </a:endParaRPr>
                    </a:p>
                  </a:txBody>
                  <a:tcPr marL="36000" marR="36000" marT="36000" marB="3600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3959681"/>
                  </a:ext>
                </a:extLst>
              </a:tr>
            </a:tbl>
          </a:graphicData>
        </a:graphic>
      </p:graphicFrame>
      <p:sp>
        <p:nvSpPr>
          <p:cNvPr id="4" name="灯片编号占位符 3">
            <a:extLst>
              <a:ext uri="{FF2B5EF4-FFF2-40B4-BE49-F238E27FC236}">
                <a16:creationId xmlns:a16="http://schemas.microsoft.com/office/drawing/2014/main" id="{0CE801E8-3064-46CC-B653-2E1834A83222}"/>
              </a:ext>
            </a:extLst>
          </p:cNvPr>
          <p:cNvSpPr>
            <a:spLocks noGrp="1"/>
          </p:cNvSpPr>
          <p:nvPr>
            <p:ph type="sldNum" sz="quarter" idx="11"/>
          </p:nvPr>
        </p:nvSpPr>
        <p:spPr/>
        <p:txBody>
          <a:bodyPr/>
          <a:lstStyle/>
          <a:p>
            <a:fld id="{9F7610A6-6F66-4850-95C4-44F0D47E3297}" type="slidenum">
              <a:rPr lang="zh-CN" altLang="en-US" smtClean="0"/>
              <a:pPr/>
              <a:t>44</a:t>
            </a:fld>
            <a:endParaRPr lang="en-US" altLang="zh-CN"/>
          </a:p>
        </p:txBody>
      </p:sp>
      <p:sp>
        <p:nvSpPr>
          <p:cNvPr id="8" name="动作按钮: 前进或下一项 7">
            <a:hlinkClick r:id="" action="ppaction://hlinkshowjump?jump=nextslide" highlightClick="1"/>
            <a:extLst>
              <a:ext uri="{FF2B5EF4-FFF2-40B4-BE49-F238E27FC236}">
                <a16:creationId xmlns:a16="http://schemas.microsoft.com/office/drawing/2014/main" id="{44CB7F7B-518D-4729-9F32-67BC3C4A2635}"/>
              </a:ext>
            </a:extLst>
          </p:cNvPr>
          <p:cNvSpPr/>
          <p:nvPr/>
        </p:nvSpPr>
        <p:spPr bwMode="auto">
          <a:xfrm>
            <a:off x="7539643" y="345513"/>
            <a:ext cx="590746" cy="570736"/>
          </a:xfrm>
          <a:prstGeom prst="actionButtonForwardNex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7" name="动作按钮: 获取信息 6">
            <a:hlinkClick r:id="rId2" action="ppaction://hlinksldjump" highlightClick="1"/>
            <a:extLst>
              <a:ext uri="{FF2B5EF4-FFF2-40B4-BE49-F238E27FC236}">
                <a16:creationId xmlns:a16="http://schemas.microsoft.com/office/drawing/2014/main" id="{444885F6-80EA-4220-8369-3A975D05BD33}"/>
              </a:ext>
            </a:extLst>
          </p:cNvPr>
          <p:cNvSpPr/>
          <p:nvPr/>
        </p:nvSpPr>
        <p:spPr bwMode="auto">
          <a:xfrm>
            <a:off x="8244408" y="332656"/>
            <a:ext cx="576061" cy="576058"/>
          </a:xfrm>
          <a:prstGeom prst="actionButtonInformatio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1398609663"/>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 name="图片 86">
            <a:extLst>
              <a:ext uri="{FF2B5EF4-FFF2-40B4-BE49-F238E27FC236}">
                <a16:creationId xmlns:a16="http://schemas.microsoft.com/office/drawing/2014/main" id="{A2964A12-CD89-4FC7-BCFE-60C4EE5696E5}"/>
              </a:ext>
            </a:extLst>
          </p:cNvPr>
          <p:cNvPicPr>
            <a:picLocks noChangeAspect="1"/>
          </p:cNvPicPr>
          <p:nvPr/>
        </p:nvPicPr>
        <p:blipFill>
          <a:blip r:embed="rId2"/>
          <a:stretch>
            <a:fillRect/>
          </a:stretch>
        </p:blipFill>
        <p:spPr>
          <a:xfrm>
            <a:off x="6388378" y="4367849"/>
            <a:ext cx="1077639" cy="508950"/>
          </a:xfrm>
          <a:prstGeom prst="rect">
            <a:avLst/>
          </a:prstGeom>
        </p:spPr>
      </p:pic>
      <p:pic>
        <p:nvPicPr>
          <p:cNvPr id="86" name="图片 85">
            <a:extLst>
              <a:ext uri="{FF2B5EF4-FFF2-40B4-BE49-F238E27FC236}">
                <a16:creationId xmlns:a16="http://schemas.microsoft.com/office/drawing/2014/main" id="{53A7E6F6-5679-4D5C-9912-F61CC2ABF2CB}"/>
              </a:ext>
            </a:extLst>
          </p:cNvPr>
          <p:cNvPicPr>
            <a:picLocks noChangeAspect="1"/>
          </p:cNvPicPr>
          <p:nvPr/>
        </p:nvPicPr>
        <p:blipFill>
          <a:blip r:embed="rId2"/>
          <a:stretch>
            <a:fillRect/>
          </a:stretch>
        </p:blipFill>
        <p:spPr>
          <a:xfrm>
            <a:off x="6388379" y="3674537"/>
            <a:ext cx="1077639" cy="522741"/>
          </a:xfrm>
          <a:prstGeom prst="rect">
            <a:avLst/>
          </a:prstGeom>
        </p:spPr>
      </p:pic>
      <p:sp>
        <p:nvSpPr>
          <p:cNvPr id="2" name="标题 1">
            <a:extLst>
              <a:ext uri="{FF2B5EF4-FFF2-40B4-BE49-F238E27FC236}">
                <a16:creationId xmlns:a16="http://schemas.microsoft.com/office/drawing/2014/main" id="{9C2AD716-19E8-426E-93DF-A3740A072B1D}"/>
              </a:ext>
            </a:extLst>
          </p:cNvPr>
          <p:cNvSpPr>
            <a:spLocks noGrp="1"/>
          </p:cNvSpPr>
          <p:nvPr>
            <p:ph type="title"/>
          </p:nvPr>
        </p:nvSpPr>
        <p:spPr/>
        <p:txBody>
          <a:bodyPr/>
          <a:lstStyle/>
          <a:p>
            <a:r>
              <a:rPr lang="en-US" altLang="zh-CN" dirty="0"/>
              <a:t>6.2.1</a:t>
            </a:r>
            <a:r>
              <a:rPr lang="zh-CN" altLang="en-US" dirty="0"/>
              <a:t>  </a:t>
            </a:r>
            <a:r>
              <a:rPr lang="en-US" altLang="zh-CN" dirty="0"/>
              <a:t>RISC-V </a:t>
            </a:r>
            <a:r>
              <a:rPr lang="zh-CN" altLang="en-US" dirty="0"/>
              <a:t>系统控制单元设计</a:t>
            </a:r>
          </a:p>
        </p:txBody>
      </p:sp>
      <p:sp>
        <p:nvSpPr>
          <p:cNvPr id="4" name="灯片编号占位符 3">
            <a:extLst>
              <a:ext uri="{FF2B5EF4-FFF2-40B4-BE49-F238E27FC236}">
                <a16:creationId xmlns:a16="http://schemas.microsoft.com/office/drawing/2014/main" id="{0CE801E8-3064-46CC-B653-2E1834A83222}"/>
              </a:ext>
            </a:extLst>
          </p:cNvPr>
          <p:cNvSpPr>
            <a:spLocks noGrp="1"/>
          </p:cNvSpPr>
          <p:nvPr>
            <p:ph type="sldNum" sz="quarter" idx="11"/>
          </p:nvPr>
        </p:nvSpPr>
        <p:spPr/>
        <p:txBody>
          <a:bodyPr/>
          <a:lstStyle/>
          <a:p>
            <a:fld id="{9F7610A6-6F66-4850-95C4-44F0D47E3297}" type="slidenum">
              <a:rPr lang="zh-CN" altLang="en-US" smtClean="0"/>
              <a:pPr/>
              <a:t>45</a:t>
            </a:fld>
            <a:endParaRPr lang="en-US" altLang="zh-CN"/>
          </a:p>
        </p:txBody>
      </p:sp>
      <p:cxnSp>
        <p:nvCxnSpPr>
          <p:cNvPr id="9" name="直接连接符 8">
            <a:extLst>
              <a:ext uri="{FF2B5EF4-FFF2-40B4-BE49-F238E27FC236}">
                <a16:creationId xmlns:a16="http://schemas.microsoft.com/office/drawing/2014/main" id="{671FAEA8-D54A-4AFB-BCE7-2C2D2A858DB3}"/>
              </a:ext>
            </a:extLst>
          </p:cNvPr>
          <p:cNvCxnSpPr>
            <a:cxnSpLocks/>
          </p:cNvCxnSpPr>
          <p:nvPr/>
        </p:nvCxnSpPr>
        <p:spPr>
          <a:xfrm>
            <a:off x="4341797" y="1041820"/>
            <a:ext cx="0" cy="1617698"/>
          </a:xfrm>
          <a:prstGeom prst="line">
            <a:avLst/>
          </a:prstGeom>
          <a:noFill/>
          <a:ln w="28575" cap="flat" cmpd="sng" algn="ctr">
            <a:solidFill>
              <a:sysClr val="windowText" lastClr="000000"/>
            </a:solidFill>
            <a:prstDash val="solid"/>
            <a:miter lim="800000"/>
          </a:ln>
          <a:effectLst/>
        </p:spPr>
      </p:cxnSp>
      <p:cxnSp>
        <p:nvCxnSpPr>
          <p:cNvPr id="11" name="直接连接符 10">
            <a:extLst>
              <a:ext uri="{FF2B5EF4-FFF2-40B4-BE49-F238E27FC236}">
                <a16:creationId xmlns:a16="http://schemas.microsoft.com/office/drawing/2014/main" id="{C946AF96-680D-4ECB-9014-75120AE1934A}"/>
              </a:ext>
            </a:extLst>
          </p:cNvPr>
          <p:cNvCxnSpPr>
            <a:cxnSpLocks/>
          </p:cNvCxnSpPr>
          <p:nvPr/>
        </p:nvCxnSpPr>
        <p:spPr>
          <a:xfrm>
            <a:off x="3416035" y="3821044"/>
            <a:ext cx="3257895" cy="0"/>
          </a:xfrm>
          <a:prstGeom prst="line">
            <a:avLst/>
          </a:prstGeom>
          <a:noFill/>
          <a:ln w="28575" cap="flat" cmpd="sng" algn="ctr">
            <a:solidFill>
              <a:srgbClr val="FF0000"/>
            </a:solidFill>
            <a:prstDash val="solid"/>
            <a:miter lim="800000"/>
          </a:ln>
          <a:effectLst/>
        </p:spPr>
      </p:cxnSp>
      <p:cxnSp>
        <p:nvCxnSpPr>
          <p:cNvPr id="12" name="直接连接符 11">
            <a:extLst>
              <a:ext uri="{FF2B5EF4-FFF2-40B4-BE49-F238E27FC236}">
                <a16:creationId xmlns:a16="http://schemas.microsoft.com/office/drawing/2014/main" id="{87841039-BDA6-4021-AF5F-360EE97A807B}"/>
              </a:ext>
            </a:extLst>
          </p:cNvPr>
          <p:cNvCxnSpPr/>
          <p:nvPr/>
        </p:nvCxnSpPr>
        <p:spPr>
          <a:xfrm flipV="1">
            <a:off x="1168664" y="1046420"/>
            <a:ext cx="5563868" cy="0"/>
          </a:xfrm>
          <a:prstGeom prst="line">
            <a:avLst/>
          </a:prstGeom>
          <a:noFill/>
          <a:ln w="28575" cap="flat" cmpd="sng" algn="ctr">
            <a:solidFill>
              <a:sysClr val="windowText" lastClr="000000"/>
            </a:solidFill>
            <a:prstDash val="solid"/>
            <a:miter lim="800000"/>
          </a:ln>
          <a:effectLst/>
        </p:spPr>
      </p:cxnSp>
      <p:cxnSp>
        <p:nvCxnSpPr>
          <p:cNvPr id="13" name="直接连接符 12">
            <a:extLst>
              <a:ext uri="{FF2B5EF4-FFF2-40B4-BE49-F238E27FC236}">
                <a16:creationId xmlns:a16="http://schemas.microsoft.com/office/drawing/2014/main" id="{9A98A26F-89DA-47DD-99B3-FC47AF5DDD19}"/>
              </a:ext>
            </a:extLst>
          </p:cNvPr>
          <p:cNvCxnSpPr/>
          <p:nvPr/>
        </p:nvCxnSpPr>
        <p:spPr>
          <a:xfrm flipV="1">
            <a:off x="1150663" y="790827"/>
            <a:ext cx="5563868" cy="0"/>
          </a:xfrm>
          <a:prstGeom prst="line">
            <a:avLst/>
          </a:prstGeom>
          <a:noFill/>
          <a:ln w="28575" cap="flat" cmpd="sng" algn="ctr">
            <a:solidFill>
              <a:sysClr val="windowText" lastClr="000000"/>
            </a:solidFill>
            <a:prstDash val="solid"/>
            <a:miter lim="800000"/>
          </a:ln>
          <a:effectLst/>
        </p:spPr>
      </p:cxnSp>
      <p:cxnSp>
        <p:nvCxnSpPr>
          <p:cNvPr id="14" name="直接连接符 13">
            <a:extLst>
              <a:ext uri="{FF2B5EF4-FFF2-40B4-BE49-F238E27FC236}">
                <a16:creationId xmlns:a16="http://schemas.microsoft.com/office/drawing/2014/main" id="{CDBA982F-F646-4477-B7AA-4319B441325E}"/>
              </a:ext>
            </a:extLst>
          </p:cNvPr>
          <p:cNvCxnSpPr/>
          <p:nvPr/>
        </p:nvCxnSpPr>
        <p:spPr>
          <a:xfrm flipV="1">
            <a:off x="1168664" y="1276404"/>
            <a:ext cx="5563868" cy="0"/>
          </a:xfrm>
          <a:prstGeom prst="line">
            <a:avLst/>
          </a:prstGeom>
          <a:noFill/>
          <a:ln w="28575" cap="flat" cmpd="sng" algn="ctr">
            <a:solidFill>
              <a:sysClr val="windowText" lastClr="000000"/>
            </a:solidFill>
            <a:prstDash val="solid"/>
            <a:miter lim="800000"/>
          </a:ln>
          <a:effectLst/>
        </p:spPr>
      </p:cxnSp>
      <p:cxnSp>
        <p:nvCxnSpPr>
          <p:cNvPr id="15" name="直接连接符 14">
            <a:extLst>
              <a:ext uri="{FF2B5EF4-FFF2-40B4-BE49-F238E27FC236}">
                <a16:creationId xmlns:a16="http://schemas.microsoft.com/office/drawing/2014/main" id="{2E642C8C-E5BE-45E6-AA48-D0DA02C6557F}"/>
              </a:ext>
            </a:extLst>
          </p:cNvPr>
          <p:cNvCxnSpPr/>
          <p:nvPr/>
        </p:nvCxnSpPr>
        <p:spPr>
          <a:xfrm flipV="1">
            <a:off x="1179463" y="1521604"/>
            <a:ext cx="5563868" cy="0"/>
          </a:xfrm>
          <a:prstGeom prst="line">
            <a:avLst/>
          </a:prstGeom>
          <a:noFill/>
          <a:ln w="28575" cap="flat" cmpd="sng" algn="ctr">
            <a:solidFill>
              <a:sysClr val="windowText" lastClr="000000"/>
            </a:solidFill>
            <a:prstDash val="solid"/>
            <a:miter lim="800000"/>
          </a:ln>
          <a:effectLst/>
        </p:spPr>
      </p:cxnSp>
      <p:cxnSp>
        <p:nvCxnSpPr>
          <p:cNvPr id="16" name="直接连接符 15">
            <a:extLst>
              <a:ext uri="{FF2B5EF4-FFF2-40B4-BE49-F238E27FC236}">
                <a16:creationId xmlns:a16="http://schemas.microsoft.com/office/drawing/2014/main" id="{FD29C89D-246A-42FB-8AB8-B1D64CA781D2}"/>
              </a:ext>
            </a:extLst>
          </p:cNvPr>
          <p:cNvCxnSpPr/>
          <p:nvPr/>
        </p:nvCxnSpPr>
        <p:spPr>
          <a:xfrm flipV="1">
            <a:off x="1168664" y="1762797"/>
            <a:ext cx="5563868" cy="0"/>
          </a:xfrm>
          <a:prstGeom prst="line">
            <a:avLst/>
          </a:prstGeom>
          <a:noFill/>
          <a:ln w="28575" cap="flat" cmpd="sng" algn="ctr">
            <a:solidFill>
              <a:sysClr val="windowText" lastClr="000000"/>
            </a:solidFill>
            <a:prstDash val="solid"/>
            <a:miter lim="800000"/>
          </a:ln>
          <a:effectLst/>
        </p:spPr>
      </p:cxnSp>
      <p:cxnSp>
        <p:nvCxnSpPr>
          <p:cNvPr id="17" name="直接连接符 16">
            <a:extLst>
              <a:ext uri="{FF2B5EF4-FFF2-40B4-BE49-F238E27FC236}">
                <a16:creationId xmlns:a16="http://schemas.microsoft.com/office/drawing/2014/main" id="{1353E1A6-2014-4B11-9687-E90ECD1E39E9}"/>
              </a:ext>
            </a:extLst>
          </p:cNvPr>
          <p:cNvCxnSpPr/>
          <p:nvPr/>
        </p:nvCxnSpPr>
        <p:spPr>
          <a:xfrm flipV="1">
            <a:off x="1168664" y="2014788"/>
            <a:ext cx="5563868" cy="0"/>
          </a:xfrm>
          <a:prstGeom prst="line">
            <a:avLst/>
          </a:prstGeom>
          <a:noFill/>
          <a:ln w="28575" cap="flat" cmpd="sng" algn="ctr">
            <a:solidFill>
              <a:sysClr val="windowText" lastClr="000000"/>
            </a:solidFill>
            <a:prstDash val="solid"/>
            <a:miter lim="800000"/>
          </a:ln>
          <a:effectLst/>
        </p:spPr>
      </p:cxnSp>
      <p:cxnSp>
        <p:nvCxnSpPr>
          <p:cNvPr id="18" name="直接连接符 17">
            <a:extLst>
              <a:ext uri="{FF2B5EF4-FFF2-40B4-BE49-F238E27FC236}">
                <a16:creationId xmlns:a16="http://schemas.microsoft.com/office/drawing/2014/main" id="{0896AC1E-1D75-4BCB-A499-C795EC6C5B28}"/>
              </a:ext>
            </a:extLst>
          </p:cNvPr>
          <p:cNvCxnSpPr/>
          <p:nvPr/>
        </p:nvCxnSpPr>
        <p:spPr>
          <a:xfrm flipV="1">
            <a:off x="1190262" y="2255981"/>
            <a:ext cx="5563868" cy="0"/>
          </a:xfrm>
          <a:prstGeom prst="line">
            <a:avLst/>
          </a:prstGeom>
          <a:noFill/>
          <a:ln w="28575" cap="flat" cmpd="sng" algn="ctr">
            <a:solidFill>
              <a:sysClr val="windowText" lastClr="000000"/>
            </a:solidFill>
            <a:prstDash val="solid"/>
            <a:miter lim="800000"/>
          </a:ln>
          <a:effectLst/>
        </p:spPr>
      </p:cxnSp>
      <p:cxnSp>
        <p:nvCxnSpPr>
          <p:cNvPr id="20" name="直接连接符 19">
            <a:extLst>
              <a:ext uri="{FF2B5EF4-FFF2-40B4-BE49-F238E27FC236}">
                <a16:creationId xmlns:a16="http://schemas.microsoft.com/office/drawing/2014/main" id="{C315E2BB-EB6B-466B-8C90-0F9B6B6A6FF0}"/>
              </a:ext>
            </a:extLst>
          </p:cNvPr>
          <p:cNvCxnSpPr/>
          <p:nvPr/>
        </p:nvCxnSpPr>
        <p:spPr>
          <a:xfrm>
            <a:off x="1687755" y="793417"/>
            <a:ext cx="0" cy="1857202"/>
          </a:xfrm>
          <a:prstGeom prst="line">
            <a:avLst/>
          </a:prstGeom>
          <a:noFill/>
          <a:ln w="28575" cap="flat" cmpd="sng" algn="ctr">
            <a:solidFill>
              <a:sysClr val="windowText" lastClr="000000"/>
            </a:solidFill>
            <a:prstDash val="solid"/>
            <a:miter lim="800000"/>
          </a:ln>
          <a:effectLst/>
        </p:spPr>
      </p:cxnSp>
      <p:sp>
        <p:nvSpPr>
          <p:cNvPr id="21" name="椭圆 20">
            <a:extLst>
              <a:ext uri="{FF2B5EF4-FFF2-40B4-BE49-F238E27FC236}">
                <a16:creationId xmlns:a16="http://schemas.microsoft.com/office/drawing/2014/main" id="{98573BA0-D9C6-4EFE-8AC6-EA5F0474A9E5}"/>
              </a:ext>
            </a:extLst>
          </p:cNvPr>
          <p:cNvSpPr/>
          <p:nvPr/>
        </p:nvSpPr>
        <p:spPr>
          <a:xfrm>
            <a:off x="1638512" y="2535524"/>
            <a:ext cx="97200" cy="97200"/>
          </a:xfrm>
          <a:prstGeom prst="ellipse">
            <a:avLst/>
          </a:prstGeom>
          <a:solidFill>
            <a:sysClr val="window" lastClr="FFFFFF"/>
          </a:solidFill>
          <a:ln w="28575"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22" name="直接连接符 21">
            <a:extLst>
              <a:ext uri="{FF2B5EF4-FFF2-40B4-BE49-F238E27FC236}">
                <a16:creationId xmlns:a16="http://schemas.microsoft.com/office/drawing/2014/main" id="{1658BB80-7C55-42D8-AC8B-B48B82AE5F0D}"/>
              </a:ext>
            </a:extLst>
          </p:cNvPr>
          <p:cNvCxnSpPr>
            <a:cxnSpLocks/>
          </p:cNvCxnSpPr>
          <p:nvPr/>
        </p:nvCxnSpPr>
        <p:spPr>
          <a:xfrm>
            <a:off x="1854511" y="1027910"/>
            <a:ext cx="0" cy="1631608"/>
          </a:xfrm>
          <a:prstGeom prst="line">
            <a:avLst/>
          </a:prstGeom>
          <a:noFill/>
          <a:ln w="28575" cap="flat" cmpd="sng" algn="ctr">
            <a:solidFill>
              <a:sysClr val="windowText" lastClr="000000"/>
            </a:solidFill>
            <a:prstDash val="solid"/>
            <a:miter lim="800000"/>
          </a:ln>
          <a:effectLst/>
        </p:spPr>
      </p:cxnSp>
      <p:cxnSp>
        <p:nvCxnSpPr>
          <p:cNvPr id="23" name="直接连接符 22">
            <a:extLst>
              <a:ext uri="{FF2B5EF4-FFF2-40B4-BE49-F238E27FC236}">
                <a16:creationId xmlns:a16="http://schemas.microsoft.com/office/drawing/2014/main" id="{3E39D2FA-FC55-43CC-B0A9-EAFFFF596D65}"/>
              </a:ext>
            </a:extLst>
          </p:cNvPr>
          <p:cNvCxnSpPr>
            <a:cxnSpLocks/>
          </p:cNvCxnSpPr>
          <p:nvPr/>
        </p:nvCxnSpPr>
        <p:spPr>
          <a:xfrm>
            <a:off x="2016507" y="1265998"/>
            <a:ext cx="0" cy="1393520"/>
          </a:xfrm>
          <a:prstGeom prst="line">
            <a:avLst/>
          </a:prstGeom>
          <a:noFill/>
          <a:ln w="28575" cap="flat" cmpd="sng" algn="ctr">
            <a:solidFill>
              <a:sysClr val="windowText" lastClr="000000"/>
            </a:solidFill>
            <a:prstDash val="solid"/>
            <a:miter lim="800000"/>
          </a:ln>
          <a:effectLst/>
        </p:spPr>
      </p:cxnSp>
      <p:cxnSp>
        <p:nvCxnSpPr>
          <p:cNvPr id="24" name="直接连接符 23">
            <a:extLst>
              <a:ext uri="{FF2B5EF4-FFF2-40B4-BE49-F238E27FC236}">
                <a16:creationId xmlns:a16="http://schemas.microsoft.com/office/drawing/2014/main" id="{89008C34-4250-4149-AE48-8D65D5A37421}"/>
              </a:ext>
            </a:extLst>
          </p:cNvPr>
          <p:cNvCxnSpPr/>
          <p:nvPr/>
        </p:nvCxnSpPr>
        <p:spPr>
          <a:xfrm flipH="1">
            <a:off x="2178205" y="1521602"/>
            <a:ext cx="0" cy="1098845"/>
          </a:xfrm>
          <a:prstGeom prst="line">
            <a:avLst/>
          </a:prstGeom>
          <a:noFill/>
          <a:ln w="28575" cap="flat" cmpd="sng" algn="ctr">
            <a:solidFill>
              <a:sysClr val="windowText" lastClr="000000"/>
            </a:solidFill>
            <a:prstDash val="solid"/>
            <a:miter lim="800000"/>
          </a:ln>
          <a:effectLst/>
        </p:spPr>
      </p:cxnSp>
      <p:cxnSp>
        <p:nvCxnSpPr>
          <p:cNvPr id="25" name="直接连接符 24">
            <a:extLst>
              <a:ext uri="{FF2B5EF4-FFF2-40B4-BE49-F238E27FC236}">
                <a16:creationId xmlns:a16="http://schemas.microsoft.com/office/drawing/2014/main" id="{03D9673E-B743-4042-B348-69FFD34C4D10}"/>
              </a:ext>
            </a:extLst>
          </p:cNvPr>
          <p:cNvCxnSpPr/>
          <p:nvPr/>
        </p:nvCxnSpPr>
        <p:spPr>
          <a:xfrm flipH="1">
            <a:off x="2336695" y="1751488"/>
            <a:ext cx="0" cy="866694"/>
          </a:xfrm>
          <a:prstGeom prst="line">
            <a:avLst/>
          </a:prstGeom>
          <a:noFill/>
          <a:ln w="28575" cap="flat" cmpd="sng" algn="ctr">
            <a:solidFill>
              <a:sysClr val="windowText" lastClr="000000"/>
            </a:solidFill>
            <a:prstDash val="solid"/>
            <a:miter lim="800000"/>
          </a:ln>
          <a:effectLst/>
        </p:spPr>
      </p:cxnSp>
      <p:cxnSp>
        <p:nvCxnSpPr>
          <p:cNvPr id="26" name="直接连接符 25">
            <a:extLst>
              <a:ext uri="{FF2B5EF4-FFF2-40B4-BE49-F238E27FC236}">
                <a16:creationId xmlns:a16="http://schemas.microsoft.com/office/drawing/2014/main" id="{51F6279D-17B2-4BF0-A5FD-9FF05C08AE6C}"/>
              </a:ext>
            </a:extLst>
          </p:cNvPr>
          <p:cNvCxnSpPr>
            <a:cxnSpLocks/>
          </p:cNvCxnSpPr>
          <p:nvPr/>
        </p:nvCxnSpPr>
        <p:spPr>
          <a:xfrm>
            <a:off x="2499282" y="2014786"/>
            <a:ext cx="0" cy="644732"/>
          </a:xfrm>
          <a:prstGeom prst="line">
            <a:avLst/>
          </a:prstGeom>
          <a:noFill/>
          <a:ln w="28575" cap="flat" cmpd="sng" algn="ctr">
            <a:solidFill>
              <a:sysClr val="windowText" lastClr="000000"/>
            </a:solidFill>
            <a:prstDash val="solid"/>
            <a:miter lim="800000"/>
          </a:ln>
          <a:effectLst/>
        </p:spPr>
      </p:cxnSp>
      <p:cxnSp>
        <p:nvCxnSpPr>
          <p:cNvPr id="27" name="直接连接符 26">
            <a:extLst>
              <a:ext uri="{FF2B5EF4-FFF2-40B4-BE49-F238E27FC236}">
                <a16:creationId xmlns:a16="http://schemas.microsoft.com/office/drawing/2014/main" id="{269E8715-77A0-4EAB-B417-91A1FB4662EB}"/>
              </a:ext>
            </a:extLst>
          </p:cNvPr>
          <p:cNvCxnSpPr>
            <a:cxnSpLocks/>
          </p:cNvCxnSpPr>
          <p:nvPr/>
        </p:nvCxnSpPr>
        <p:spPr>
          <a:xfrm>
            <a:off x="2649307" y="2255981"/>
            <a:ext cx="0" cy="403537"/>
          </a:xfrm>
          <a:prstGeom prst="line">
            <a:avLst/>
          </a:prstGeom>
          <a:noFill/>
          <a:ln w="28575" cap="flat" cmpd="sng" algn="ctr">
            <a:solidFill>
              <a:sysClr val="windowText" lastClr="000000"/>
            </a:solidFill>
            <a:prstDash val="solid"/>
            <a:miter lim="800000"/>
          </a:ln>
          <a:effectLst/>
        </p:spPr>
      </p:cxnSp>
      <p:sp>
        <p:nvSpPr>
          <p:cNvPr id="28" name="椭圆 27">
            <a:extLst>
              <a:ext uri="{FF2B5EF4-FFF2-40B4-BE49-F238E27FC236}">
                <a16:creationId xmlns:a16="http://schemas.microsoft.com/office/drawing/2014/main" id="{37F34CFC-6649-4370-8596-FFB41153C469}"/>
              </a:ext>
            </a:extLst>
          </p:cNvPr>
          <p:cNvSpPr/>
          <p:nvPr/>
        </p:nvSpPr>
        <p:spPr>
          <a:xfrm>
            <a:off x="2288230" y="2535524"/>
            <a:ext cx="97200" cy="97200"/>
          </a:xfrm>
          <a:prstGeom prst="ellipse">
            <a:avLst/>
          </a:prstGeom>
          <a:solidFill>
            <a:sysClr val="window" lastClr="FFFFFF"/>
          </a:solidFill>
          <a:ln w="28575"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9" name="椭圆 28">
            <a:extLst>
              <a:ext uri="{FF2B5EF4-FFF2-40B4-BE49-F238E27FC236}">
                <a16:creationId xmlns:a16="http://schemas.microsoft.com/office/drawing/2014/main" id="{1D4B0CF5-E581-4E3F-BFD8-954C2AA07C31}"/>
              </a:ext>
            </a:extLst>
          </p:cNvPr>
          <p:cNvSpPr/>
          <p:nvPr/>
        </p:nvSpPr>
        <p:spPr>
          <a:xfrm>
            <a:off x="2129828" y="2535524"/>
            <a:ext cx="97200" cy="97200"/>
          </a:xfrm>
          <a:prstGeom prst="ellipse">
            <a:avLst/>
          </a:prstGeom>
          <a:solidFill>
            <a:sysClr val="window" lastClr="FFFFFF"/>
          </a:solidFill>
          <a:ln w="28575"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31" name="直接连接符 30">
            <a:extLst>
              <a:ext uri="{FF2B5EF4-FFF2-40B4-BE49-F238E27FC236}">
                <a16:creationId xmlns:a16="http://schemas.microsoft.com/office/drawing/2014/main" id="{D0222E9B-97F7-4AC5-AB6E-B16712E3B307}"/>
              </a:ext>
            </a:extLst>
          </p:cNvPr>
          <p:cNvCxnSpPr/>
          <p:nvPr/>
        </p:nvCxnSpPr>
        <p:spPr>
          <a:xfrm>
            <a:off x="2938833" y="782627"/>
            <a:ext cx="0" cy="1856342"/>
          </a:xfrm>
          <a:prstGeom prst="line">
            <a:avLst/>
          </a:prstGeom>
          <a:noFill/>
          <a:ln w="28575" cap="flat" cmpd="sng" algn="ctr">
            <a:solidFill>
              <a:sysClr val="windowText" lastClr="000000"/>
            </a:solidFill>
            <a:prstDash val="solid"/>
            <a:miter lim="800000"/>
          </a:ln>
          <a:effectLst/>
        </p:spPr>
      </p:cxnSp>
      <p:cxnSp>
        <p:nvCxnSpPr>
          <p:cNvPr id="32" name="直接连接符 31">
            <a:extLst>
              <a:ext uri="{FF2B5EF4-FFF2-40B4-BE49-F238E27FC236}">
                <a16:creationId xmlns:a16="http://schemas.microsoft.com/office/drawing/2014/main" id="{BCC7A238-D6EF-4516-9911-895CFD4FED3A}"/>
              </a:ext>
            </a:extLst>
          </p:cNvPr>
          <p:cNvCxnSpPr/>
          <p:nvPr/>
        </p:nvCxnSpPr>
        <p:spPr>
          <a:xfrm flipH="1">
            <a:off x="3099898" y="1041824"/>
            <a:ext cx="0" cy="1601095"/>
          </a:xfrm>
          <a:prstGeom prst="line">
            <a:avLst/>
          </a:prstGeom>
          <a:noFill/>
          <a:ln w="28575" cap="flat" cmpd="sng" algn="ctr">
            <a:solidFill>
              <a:sysClr val="windowText" lastClr="000000"/>
            </a:solidFill>
            <a:prstDash val="solid"/>
            <a:miter lim="800000"/>
          </a:ln>
          <a:effectLst/>
        </p:spPr>
      </p:cxnSp>
      <p:cxnSp>
        <p:nvCxnSpPr>
          <p:cNvPr id="33" name="直接连接符 32">
            <a:extLst>
              <a:ext uri="{FF2B5EF4-FFF2-40B4-BE49-F238E27FC236}">
                <a16:creationId xmlns:a16="http://schemas.microsoft.com/office/drawing/2014/main" id="{4490D2D5-A724-4DE4-9E12-3F6F754D782C}"/>
              </a:ext>
            </a:extLst>
          </p:cNvPr>
          <p:cNvCxnSpPr/>
          <p:nvPr/>
        </p:nvCxnSpPr>
        <p:spPr>
          <a:xfrm flipH="1">
            <a:off x="3264709" y="1290210"/>
            <a:ext cx="0" cy="1354038"/>
          </a:xfrm>
          <a:prstGeom prst="line">
            <a:avLst/>
          </a:prstGeom>
          <a:noFill/>
          <a:ln w="28575" cap="flat" cmpd="sng" algn="ctr">
            <a:solidFill>
              <a:sysClr val="windowText" lastClr="000000"/>
            </a:solidFill>
            <a:prstDash val="solid"/>
            <a:miter lim="800000"/>
          </a:ln>
          <a:effectLst/>
        </p:spPr>
      </p:cxnSp>
      <p:cxnSp>
        <p:nvCxnSpPr>
          <p:cNvPr id="34" name="直接连接符 33">
            <a:extLst>
              <a:ext uri="{FF2B5EF4-FFF2-40B4-BE49-F238E27FC236}">
                <a16:creationId xmlns:a16="http://schemas.microsoft.com/office/drawing/2014/main" id="{EAF33E0B-FA38-4C41-94E2-DF97AF3A9D92}"/>
              </a:ext>
            </a:extLst>
          </p:cNvPr>
          <p:cNvCxnSpPr>
            <a:cxnSpLocks/>
            <a:endCxn id="39" idx="4"/>
          </p:cNvCxnSpPr>
          <p:nvPr/>
        </p:nvCxnSpPr>
        <p:spPr>
          <a:xfrm flipH="1">
            <a:off x="3420570" y="1505097"/>
            <a:ext cx="3522" cy="1127627"/>
          </a:xfrm>
          <a:prstGeom prst="line">
            <a:avLst/>
          </a:prstGeom>
          <a:noFill/>
          <a:ln w="28575" cap="flat" cmpd="sng" algn="ctr">
            <a:solidFill>
              <a:sysClr val="windowText" lastClr="000000"/>
            </a:solidFill>
            <a:prstDash val="solid"/>
            <a:miter lim="800000"/>
          </a:ln>
          <a:effectLst/>
        </p:spPr>
      </p:cxnSp>
      <p:cxnSp>
        <p:nvCxnSpPr>
          <p:cNvPr id="35" name="直接连接符 34">
            <a:extLst>
              <a:ext uri="{FF2B5EF4-FFF2-40B4-BE49-F238E27FC236}">
                <a16:creationId xmlns:a16="http://schemas.microsoft.com/office/drawing/2014/main" id="{E3098CC9-228A-4FC1-BE92-4C063E0C54D3}"/>
              </a:ext>
            </a:extLst>
          </p:cNvPr>
          <p:cNvCxnSpPr/>
          <p:nvPr/>
        </p:nvCxnSpPr>
        <p:spPr>
          <a:xfrm flipH="1">
            <a:off x="3580394" y="1765405"/>
            <a:ext cx="0" cy="865383"/>
          </a:xfrm>
          <a:prstGeom prst="line">
            <a:avLst/>
          </a:prstGeom>
          <a:noFill/>
          <a:ln w="28575" cap="flat" cmpd="sng" algn="ctr">
            <a:solidFill>
              <a:sysClr val="windowText" lastClr="000000"/>
            </a:solidFill>
            <a:prstDash val="solid"/>
            <a:miter lim="800000"/>
          </a:ln>
          <a:effectLst/>
        </p:spPr>
      </p:cxnSp>
      <p:cxnSp>
        <p:nvCxnSpPr>
          <p:cNvPr id="36" name="直接连接符 35">
            <a:extLst>
              <a:ext uri="{FF2B5EF4-FFF2-40B4-BE49-F238E27FC236}">
                <a16:creationId xmlns:a16="http://schemas.microsoft.com/office/drawing/2014/main" id="{8871D6D5-77F7-4762-9768-CBCD64480F35}"/>
              </a:ext>
            </a:extLst>
          </p:cNvPr>
          <p:cNvCxnSpPr>
            <a:cxnSpLocks/>
          </p:cNvCxnSpPr>
          <p:nvPr/>
        </p:nvCxnSpPr>
        <p:spPr>
          <a:xfrm>
            <a:off x="3752666" y="2024592"/>
            <a:ext cx="0" cy="634926"/>
          </a:xfrm>
          <a:prstGeom prst="line">
            <a:avLst/>
          </a:prstGeom>
          <a:noFill/>
          <a:ln w="28575" cap="flat" cmpd="sng" algn="ctr">
            <a:solidFill>
              <a:sysClr val="windowText" lastClr="000000"/>
            </a:solidFill>
            <a:prstDash val="solid"/>
            <a:miter lim="800000"/>
          </a:ln>
          <a:effectLst/>
        </p:spPr>
      </p:cxnSp>
      <p:cxnSp>
        <p:nvCxnSpPr>
          <p:cNvPr id="37" name="直接连接符 36">
            <a:extLst>
              <a:ext uri="{FF2B5EF4-FFF2-40B4-BE49-F238E27FC236}">
                <a16:creationId xmlns:a16="http://schemas.microsoft.com/office/drawing/2014/main" id="{0600DEDE-3B46-45DF-A0C2-A7C310A6D8E0}"/>
              </a:ext>
            </a:extLst>
          </p:cNvPr>
          <p:cNvCxnSpPr>
            <a:cxnSpLocks/>
          </p:cNvCxnSpPr>
          <p:nvPr/>
        </p:nvCxnSpPr>
        <p:spPr>
          <a:xfrm>
            <a:off x="3902811" y="2265379"/>
            <a:ext cx="0" cy="394139"/>
          </a:xfrm>
          <a:prstGeom prst="line">
            <a:avLst/>
          </a:prstGeom>
          <a:noFill/>
          <a:ln w="28575" cap="flat" cmpd="sng" algn="ctr">
            <a:solidFill>
              <a:sysClr val="windowText" lastClr="000000"/>
            </a:solidFill>
            <a:prstDash val="solid"/>
            <a:miter lim="800000"/>
          </a:ln>
          <a:effectLst/>
        </p:spPr>
      </p:cxnSp>
      <p:sp>
        <p:nvSpPr>
          <p:cNvPr id="38" name="椭圆 37">
            <a:extLst>
              <a:ext uri="{FF2B5EF4-FFF2-40B4-BE49-F238E27FC236}">
                <a16:creationId xmlns:a16="http://schemas.microsoft.com/office/drawing/2014/main" id="{4C52E02E-FEE2-4B34-916F-906568A10E2C}"/>
              </a:ext>
            </a:extLst>
          </p:cNvPr>
          <p:cNvSpPr/>
          <p:nvPr/>
        </p:nvSpPr>
        <p:spPr>
          <a:xfrm>
            <a:off x="3530309" y="2535524"/>
            <a:ext cx="97200" cy="97200"/>
          </a:xfrm>
          <a:prstGeom prst="ellipse">
            <a:avLst/>
          </a:prstGeom>
          <a:solidFill>
            <a:sysClr val="window" lastClr="FFFFFF"/>
          </a:solidFill>
          <a:ln w="28575"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9" name="椭圆 38">
            <a:extLst>
              <a:ext uri="{FF2B5EF4-FFF2-40B4-BE49-F238E27FC236}">
                <a16:creationId xmlns:a16="http://schemas.microsoft.com/office/drawing/2014/main" id="{54DBC675-CB72-407D-A104-B67128E6D42E}"/>
              </a:ext>
            </a:extLst>
          </p:cNvPr>
          <p:cNvSpPr/>
          <p:nvPr/>
        </p:nvSpPr>
        <p:spPr>
          <a:xfrm>
            <a:off x="3371970" y="2535524"/>
            <a:ext cx="97200" cy="97200"/>
          </a:xfrm>
          <a:prstGeom prst="ellipse">
            <a:avLst/>
          </a:prstGeom>
          <a:solidFill>
            <a:sysClr val="window" lastClr="FFFFFF"/>
          </a:solidFill>
          <a:ln w="28575"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0" name="椭圆 39">
            <a:extLst>
              <a:ext uri="{FF2B5EF4-FFF2-40B4-BE49-F238E27FC236}">
                <a16:creationId xmlns:a16="http://schemas.microsoft.com/office/drawing/2014/main" id="{2481F8C1-06D7-40E1-A341-36CA65B25F6E}"/>
              </a:ext>
            </a:extLst>
          </p:cNvPr>
          <p:cNvSpPr/>
          <p:nvPr/>
        </p:nvSpPr>
        <p:spPr>
          <a:xfrm>
            <a:off x="2891369" y="2535524"/>
            <a:ext cx="97200" cy="97200"/>
          </a:xfrm>
          <a:prstGeom prst="ellipse">
            <a:avLst/>
          </a:prstGeom>
          <a:solidFill>
            <a:sysClr val="window" lastClr="FFFFFF"/>
          </a:solidFill>
          <a:ln w="28575"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42" name="直接连接符 41">
            <a:extLst>
              <a:ext uri="{FF2B5EF4-FFF2-40B4-BE49-F238E27FC236}">
                <a16:creationId xmlns:a16="http://schemas.microsoft.com/office/drawing/2014/main" id="{C77B7EAC-B602-4B90-A931-F638604150BA}"/>
              </a:ext>
            </a:extLst>
          </p:cNvPr>
          <p:cNvCxnSpPr/>
          <p:nvPr/>
        </p:nvCxnSpPr>
        <p:spPr>
          <a:xfrm>
            <a:off x="4185494" y="782631"/>
            <a:ext cx="0" cy="1856342"/>
          </a:xfrm>
          <a:prstGeom prst="line">
            <a:avLst/>
          </a:prstGeom>
          <a:noFill/>
          <a:ln w="28575" cap="flat" cmpd="sng" algn="ctr">
            <a:solidFill>
              <a:sysClr val="windowText" lastClr="000000"/>
            </a:solidFill>
            <a:prstDash val="solid"/>
            <a:miter lim="800000"/>
          </a:ln>
          <a:effectLst/>
        </p:spPr>
      </p:cxnSp>
      <p:sp>
        <p:nvSpPr>
          <p:cNvPr id="43" name="椭圆 42">
            <a:extLst>
              <a:ext uri="{FF2B5EF4-FFF2-40B4-BE49-F238E27FC236}">
                <a16:creationId xmlns:a16="http://schemas.microsoft.com/office/drawing/2014/main" id="{A1E02EA0-8052-48BA-8A09-6A61BD80E748}"/>
              </a:ext>
            </a:extLst>
          </p:cNvPr>
          <p:cNvSpPr/>
          <p:nvPr/>
        </p:nvSpPr>
        <p:spPr>
          <a:xfrm>
            <a:off x="4136933" y="2535524"/>
            <a:ext cx="97200" cy="97200"/>
          </a:xfrm>
          <a:prstGeom prst="ellipse">
            <a:avLst/>
          </a:prstGeom>
          <a:solidFill>
            <a:sysClr val="window" lastClr="FFFFFF"/>
          </a:solidFill>
          <a:ln w="28575"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44" name="直接连接符 43">
            <a:extLst>
              <a:ext uri="{FF2B5EF4-FFF2-40B4-BE49-F238E27FC236}">
                <a16:creationId xmlns:a16="http://schemas.microsoft.com/office/drawing/2014/main" id="{5656FAE8-38AA-4BB2-945B-0AC151983A85}"/>
              </a:ext>
            </a:extLst>
          </p:cNvPr>
          <p:cNvCxnSpPr/>
          <p:nvPr/>
        </p:nvCxnSpPr>
        <p:spPr>
          <a:xfrm flipH="1">
            <a:off x="4501846" y="1279411"/>
            <a:ext cx="0" cy="1354038"/>
          </a:xfrm>
          <a:prstGeom prst="line">
            <a:avLst/>
          </a:prstGeom>
          <a:noFill/>
          <a:ln w="28575" cap="flat" cmpd="sng" algn="ctr">
            <a:solidFill>
              <a:sysClr val="windowText" lastClr="000000"/>
            </a:solidFill>
            <a:prstDash val="solid"/>
            <a:miter lim="800000"/>
          </a:ln>
          <a:effectLst/>
        </p:spPr>
      </p:cxnSp>
      <p:cxnSp>
        <p:nvCxnSpPr>
          <p:cNvPr id="45" name="直接连接符 44">
            <a:extLst>
              <a:ext uri="{FF2B5EF4-FFF2-40B4-BE49-F238E27FC236}">
                <a16:creationId xmlns:a16="http://schemas.microsoft.com/office/drawing/2014/main" id="{9A9A5A98-CCA4-4DF3-9AB5-BBEC5E3F7F60}"/>
              </a:ext>
            </a:extLst>
          </p:cNvPr>
          <p:cNvCxnSpPr/>
          <p:nvPr/>
        </p:nvCxnSpPr>
        <p:spPr>
          <a:xfrm flipH="1">
            <a:off x="4663609" y="1527799"/>
            <a:ext cx="0" cy="1098791"/>
          </a:xfrm>
          <a:prstGeom prst="line">
            <a:avLst/>
          </a:prstGeom>
          <a:noFill/>
          <a:ln w="28575" cap="flat" cmpd="sng" algn="ctr">
            <a:solidFill>
              <a:sysClr val="windowText" lastClr="000000"/>
            </a:solidFill>
            <a:prstDash val="solid"/>
            <a:miter lim="800000"/>
          </a:ln>
          <a:effectLst/>
        </p:spPr>
      </p:cxnSp>
      <p:cxnSp>
        <p:nvCxnSpPr>
          <p:cNvPr id="46" name="直接连接符 45">
            <a:extLst>
              <a:ext uri="{FF2B5EF4-FFF2-40B4-BE49-F238E27FC236}">
                <a16:creationId xmlns:a16="http://schemas.microsoft.com/office/drawing/2014/main" id="{D103E4E6-0325-47FB-97C8-EC02DFE67B0E}"/>
              </a:ext>
            </a:extLst>
          </p:cNvPr>
          <p:cNvCxnSpPr/>
          <p:nvPr/>
        </p:nvCxnSpPr>
        <p:spPr>
          <a:xfrm flipH="1">
            <a:off x="4824674" y="1754597"/>
            <a:ext cx="0" cy="865383"/>
          </a:xfrm>
          <a:prstGeom prst="line">
            <a:avLst/>
          </a:prstGeom>
          <a:noFill/>
          <a:ln w="28575" cap="flat" cmpd="sng" algn="ctr">
            <a:solidFill>
              <a:sysClr val="windowText" lastClr="000000"/>
            </a:solidFill>
            <a:prstDash val="solid"/>
            <a:miter lim="800000"/>
          </a:ln>
          <a:effectLst/>
        </p:spPr>
      </p:cxnSp>
      <p:cxnSp>
        <p:nvCxnSpPr>
          <p:cNvPr id="47" name="直接连接符 46">
            <a:extLst>
              <a:ext uri="{FF2B5EF4-FFF2-40B4-BE49-F238E27FC236}">
                <a16:creationId xmlns:a16="http://schemas.microsoft.com/office/drawing/2014/main" id="{957F21D6-1EE9-4DFA-85A4-566FB7D4366C}"/>
              </a:ext>
            </a:extLst>
          </p:cNvPr>
          <p:cNvCxnSpPr>
            <a:cxnSpLocks/>
          </p:cNvCxnSpPr>
          <p:nvPr/>
        </p:nvCxnSpPr>
        <p:spPr>
          <a:xfrm>
            <a:off x="4987422" y="2027380"/>
            <a:ext cx="0" cy="632138"/>
          </a:xfrm>
          <a:prstGeom prst="line">
            <a:avLst/>
          </a:prstGeom>
          <a:noFill/>
          <a:ln w="28575" cap="flat" cmpd="sng" algn="ctr">
            <a:solidFill>
              <a:sysClr val="windowText" lastClr="000000"/>
            </a:solidFill>
            <a:prstDash val="solid"/>
            <a:miter lim="800000"/>
          </a:ln>
          <a:effectLst/>
        </p:spPr>
      </p:cxnSp>
      <p:cxnSp>
        <p:nvCxnSpPr>
          <p:cNvPr id="48" name="直接连接符 47">
            <a:extLst>
              <a:ext uri="{FF2B5EF4-FFF2-40B4-BE49-F238E27FC236}">
                <a16:creationId xmlns:a16="http://schemas.microsoft.com/office/drawing/2014/main" id="{9D36F050-6E2E-4B2E-B333-5944791F73FB}"/>
              </a:ext>
            </a:extLst>
          </p:cNvPr>
          <p:cNvCxnSpPr>
            <a:cxnSpLocks/>
          </p:cNvCxnSpPr>
          <p:nvPr/>
        </p:nvCxnSpPr>
        <p:spPr>
          <a:xfrm>
            <a:off x="5137567" y="2258178"/>
            <a:ext cx="0" cy="401340"/>
          </a:xfrm>
          <a:prstGeom prst="line">
            <a:avLst/>
          </a:prstGeom>
          <a:noFill/>
          <a:ln w="28575" cap="flat" cmpd="sng" algn="ctr">
            <a:solidFill>
              <a:sysClr val="windowText" lastClr="000000"/>
            </a:solidFill>
            <a:prstDash val="solid"/>
            <a:miter lim="800000"/>
          </a:ln>
          <a:effectLst/>
        </p:spPr>
      </p:cxnSp>
      <p:sp>
        <p:nvSpPr>
          <p:cNvPr id="49" name="椭圆 48">
            <a:extLst>
              <a:ext uri="{FF2B5EF4-FFF2-40B4-BE49-F238E27FC236}">
                <a16:creationId xmlns:a16="http://schemas.microsoft.com/office/drawing/2014/main" id="{2DC52369-7C5D-48A4-8BC1-0C08D3007AFF}"/>
              </a:ext>
            </a:extLst>
          </p:cNvPr>
          <p:cNvSpPr/>
          <p:nvPr/>
        </p:nvSpPr>
        <p:spPr>
          <a:xfrm>
            <a:off x="4775858" y="2535524"/>
            <a:ext cx="97200" cy="97200"/>
          </a:xfrm>
          <a:prstGeom prst="ellipse">
            <a:avLst/>
          </a:prstGeom>
          <a:solidFill>
            <a:sysClr val="window" lastClr="FFFFFF"/>
          </a:solidFill>
          <a:ln w="28575"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50" name="椭圆 49">
            <a:extLst>
              <a:ext uri="{FF2B5EF4-FFF2-40B4-BE49-F238E27FC236}">
                <a16:creationId xmlns:a16="http://schemas.microsoft.com/office/drawing/2014/main" id="{EA99F93B-6AAB-4B41-B237-60B2CFB217B0}"/>
              </a:ext>
            </a:extLst>
          </p:cNvPr>
          <p:cNvSpPr/>
          <p:nvPr/>
        </p:nvSpPr>
        <p:spPr>
          <a:xfrm>
            <a:off x="4617523" y="2535524"/>
            <a:ext cx="97200" cy="97200"/>
          </a:xfrm>
          <a:prstGeom prst="ellipse">
            <a:avLst/>
          </a:prstGeom>
          <a:solidFill>
            <a:sysClr val="window" lastClr="FFFFFF"/>
          </a:solidFill>
          <a:ln w="28575"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52" name="直接连接符 51">
            <a:extLst>
              <a:ext uri="{FF2B5EF4-FFF2-40B4-BE49-F238E27FC236}">
                <a16:creationId xmlns:a16="http://schemas.microsoft.com/office/drawing/2014/main" id="{67B607A4-8D09-46CC-A720-1DEC1B7CFE9C}"/>
              </a:ext>
            </a:extLst>
          </p:cNvPr>
          <p:cNvCxnSpPr>
            <a:cxnSpLocks/>
          </p:cNvCxnSpPr>
          <p:nvPr/>
        </p:nvCxnSpPr>
        <p:spPr>
          <a:xfrm>
            <a:off x="5419103" y="782605"/>
            <a:ext cx="0" cy="1876913"/>
          </a:xfrm>
          <a:prstGeom prst="line">
            <a:avLst/>
          </a:prstGeom>
          <a:noFill/>
          <a:ln w="28575" cap="flat" cmpd="sng" algn="ctr">
            <a:solidFill>
              <a:sysClr val="windowText" lastClr="000000"/>
            </a:solidFill>
            <a:prstDash val="solid"/>
            <a:miter lim="800000"/>
          </a:ln>
          <a:effectLst/>
        </p:spPr>
      </p:cxnSp>
      <p:cxnSp>
        <p:nvCxnSpPr>
          <p:cNvPr id="53" name="直接连接符 52">
            <a:extLst>
              <a:ext uri="{FF2B5EF4-FFF2-40B4-BE49-F238E27FC236}">
                <a16:creationId xmlns:a16="http://schemas.microsoft.com/office/drawing/2014/main" id="{BDCD2590-A720-4725-94A9-9E9B2F516EA2}"/>
              </a:ext>
            </a:extLst>
          </p:cNvPr>
          <p:cNvCxnSpPr>
            <a:cxnSpLocks/>
          </p:cNvCxnSpPr>
          <p:nvPr/>
        </p:nvCxnSpPr>
        <p:spPr>
          <a:xfrm>
            <a:off x="5580168" y="1031008"/>
            <a:ext cx="0" cy="1628510"/>
          </a:xfrm>
          <a:prstGeom prst="line">
            <a:avLst/>
          </a:prstGeom>
          <a:noFill/>
          <a:ln w="28575" cap="flat" cmpd="sng" algn="ctr">
            <a:solidFill>
              <a:sysClr val="windowText" lastClr="000000"/>
            </a:solidFill>
            <a:prstDash val="solid"/>
            <a:miter lim="800000"/>
          </a:ln>
          <a:effectLst/>
        </p:spPr>
      </p:cxnSp>
      <p:cxnSp>
        <p:nvCxnSpPr>
          <p:cNvPr id="54" name="直接连接符 53">
            <a:extLst>
              <a:ext uri="{FF2B5EF4-FFF2-40B4-BE49-F238E27FC236}">
                <a16:creationId xmlns:a16="http://schemas.microsoft.com/office/drawing/2014/main" id="{37FA3483-393D-4C13-9F49-522A2561FD0C}"/>
              </a:ext>
            </a:extLst>
          </p:cNvPr>
          <p:cNvCxnSpPr/>
          <p:nvPr/>
        </p:nvCxnSpPr>
        <p:spPr>
          <a:xfrm flipH="1">
            <a:off x="5737836" y="1268594"/>
            <a:ext cx="0" cy="1354038"/>
          </a:xfrm>
          <a:prstGeom prst="line">
            <a:avLst/>
          </a:prstGeom>
          <a:noFill/>
          <a:ln w="28575" cap="flat" cmpd="sng" algn="ctr">
            <a:solidFill>
              <a:sysClr val="windowText" lastClr="000000"/>
            </a:solidFill>
            <a:prstDash val="solid"/>
            <a:miter lim="800000"/>
          </a:ln>
          <a:effectLst/>
        </p:spPr>
      </p:cxnSp>
      <p:cxnSp>
        <p:nvCxnSpPr>
          <p:cNvPr id="55" name="直接连接符 54">
            <a:extLst>
              <a:ext uri="{FF2B5EF4-FFF2-40B4-BE49-F238E27FC236}">
                <a16:creationId xmlns:a16="http://schemas.microsoft.com/office/drawing/2014/main" id="{7E924EB5-DEEA-44F6-A06A-E1CCE7DCE736}"/>
              </a:ext>
            </a:extLst>
          </p:cNvPr>
          <p:cNvCxnSpPr/>
          <p:nvPr/>
        </p:nvCxnSpPr>
        <p:spPr>
          <a:xfrm flipH="1">
            <a:off x="5904361" y="1516989"/>
            <a:ext cx="0" cy="1098791"/>
          </a:xfrm>
          <a:prstGeom prst="line">
            <a:avLst/>
          </a:prstGeom>
          <a:noFill/>
          <a:ln w="28575" cap="flat" cmpd="sng" algn="ctr">
            <a:solidFill>
              <a:sysClr val="windowText" lastClr="000000"/>
            </a:solidFill>
            <a:prstDash val="solid"/>
            <a:miter lim="800000"/>
          </a:ln>
          <a:effectLst/>
        </p:spPr>
      </p:cxnSp>
      <p:cxnSp>
        <p:nvCxnSpPr>
          <p:cNvPr id="56" name="直接连接符 55">
            <a:extLst>
              <a:ext uri="{FF2B5EF4-FFF2-40B4-BE49-F238E27FC236}">
                <a16:creationId xmlns:a16="http://schemas.microsoft.com/office/drawing/2014/main" id="{44C0E11D-6EB3-4FE1-A317-281E0577FB63}"/>
              </a:ext>
            </a:extLst>
          </p:cNvPr>
          <p:cNvCxnSpPr/>
          <p:nvPr/>
        </p:nvCxnSpPr>
        <p:spPr>
          <a:xfrm flipH="1">
            <a:off x="6060664" y="1765390"/>
            <a:ext cx="0" cy="865383"/>
          </a:xfrm>
          <a:prstGeom prst="line">
            <a:avLst/>
          </a:prstGeom>
          <a:noFill/>
          <a:ln w="28575" cap="flat" cmpd="sng" algn="ctr">
            <a:solidFill>
              <a:sysClr val="windowText" lastClr="000000"/>
            </a:solidFill>
            <a:prstDash val="solid"/>
            <a:miter lim="800000"/>
          </a:ln>
          <a:effectLst/>
        </p:spPr>
      </p:cxnSp>
      <p:cxnSp>
        <p:nvCxnSpPr>
          <p:cNvPr id="57" name="直接连接符 56">
            <a:extLst>
              <a:ext uri="{FF2B5EF4-FFF2-40B4-BE49-F238E27FC236}">
                <a16:creationId xmlns:a16="http://schemas.microsoft.com/office/drawing/2014/main" id="{1CB1B51E-5060-4424-9E72-53BF656C97C3}"/>
              </a:ext>
            </a:extLst>
          </p:cNvPr>
          <p:cNvCxnSpPr>
            <a:cxnSpLocks/>
          </p:cNvCxnSpPr>
          <p:nvPr/>
        </p:nvCxnSpPr>
        <p:spPr>
          <a:xfrm>
            <a:off x="6225793" y="2008365"/>
            <a:ext cx="0" cy="651153"/>
          </a:xfrm>
          <a:prstGeom prst="line">
            <a:avLst/>
          </a:prstGeom>
          <a:noFill/>
          <a:ln w="28575" cap="flat" cmpd="sng" algn="ctr">
            <a:solidFill>
              <a:sysClr val="windowText" lastClr="000000"/>
            </a:solidFill>
            <a:prstDash val="solid"/>
            <a:miter lim="800000"/>
          </a:ln>
          <a:effectLst/>
        </p:spPr>
      </p:cxnSp>
      <p:cxnSp>
        <p:nvCxnSpPr>
          <p:cNvPr id="58" name="直接连接符 57">
            <a:extLst>
              <a:ext uri="{FF2B5EF4-FFF2-40B4-BE49-F238E27FC236}">
                <a16:creationId xmlns:a16="http://schemas.microsoft.com/office/drawing/2014/main" id="{F69C1788-644C-4CB5-8D73-4BDED1666865}"/>
              </a:ext>
            </a:extLst>
          </p:cNvPr>
          <p:cNvCxnSpPr>
            <a:cxnSpLocks/>
          </p:cNvCxnSpPr>
          <p:nvPr/>
        </p:nvCxnSpPr>
        <p:spPr>
          <a:xfrm>
            <a:off x="6375938" y="2254565"/>
            <a:ext cx="0" cy="404953"/>
          </a:xfrm>
          <a:prstGeom prst="line">
            <a:avLst/>
          </a:prstGeom>
          <a:noFill/>
          <a:ln w="28575" cap="flat" cmpd="sng" algn="ctr">
            <a:solidFill>
              <a:sysClr val="windowText" lastClr="000000"/>
            </a:solidFill>
            <a:prstDash val="solid"/>
            <a:miter lim="800000"/>
          </a:ln>
          <a:effectLst/>
        </p:spPr>
      </p:cxnSp>
      <p:sp>
        <p:nvSpPr>
          <p:cNvPr id="59" name="椭圆 58">
            <a:extLst>
              <a:ext uri="{FF2B5EF4-FFF2-40B4-BE49-F238E27FC236}">
                <a16:creationId xmlns:a16="http://schemas.microsoft.com/office/drawing/2014/main" id="{928A7F58-D62C-4719-ADCC-EB5447540936}"/>
              </a:ext>
            </a:extLst>
          </p:cNvPr>
          <p:cNvSpPr/>
          <p:nvPr/>
        </p:nvSpPr>
        <p:spPr>
          <a:xfrm>
            <a:off x="6014224" y="2535524"/>
            <a:ext cx="97200" cy="97200"/>
          </a:xfrm>
          <a:prstGeom prst="ellipse">
            <a:avLst/>
          </a:prstGeom>
          <a:solidFill>
            <a:sysClr val="window" lastClr="FFFFFF"/>
          </a:solidFill>
          <a:ln w="28575"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60" name="椭圆 59">
            <a:extLst>
              <a:ext uri="{FF2B5EF4-FFF2-40B4-BE49-F238E27FC236}">
                <a16:creationId xmlns:a16="http://schemas.microsoft.com/office/drawing/2014/main" id="{3AC92AF1-AC32-4DFD-96FA-03D3CE8DE7C9}"/>
              </a:ext>
            </a:extLst>
          </p:cNvPr>
          <p:cNvSpPr/>
          <p:nvPr/>
        </p:nvSpPr>
        <p:spPr>
          <a:xfrm>
            <a:off x="5855889" y="2535524"/>
            <a:ext cx="97200" cy="97200"/>
          </a:xfrm>
          <a:prstGeom prst="ellipse">
            <a:avLst/>
          </a:prstGeom>
          <a:solidFill>
            <a:sysClr val="window" lastClr="FFFFFF"/>
          </a:solidFill>
          <a:ln w="28575"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61" name="椭圆 60">
            <a:extLst>
              <a:ext uri="{FF2B5EF4-FFF2-40B4-BE49-F238E27FC236}">
                <a16:creationId xmlns:a16="http://schemas.microsoft.com/office/drawing/2014/main" id="{FC5C8BAB-49E5-4A5A-B1A3-5E116F4152BF}"/>
              </a:ext>
            </a:extLst>
          </p:cNvPr>
          <p:cNvSpPr/>
          <p:nvPr/>
        </p:nvSpPr>
        <p:spPr>
          <a:xfrm>
            <a:off x="3215367" y="2535524"/>
            <a:ext cx="97200" cy="97200"/>
          </a:xfrm>
          <a:prstGeom prst="ellipse">
            <a:avLst/>
          </a:prstGeom>
          <a:solidFill>
            <a:sysClr val="window" lastClr="FFFFFF"/>
          </a:solidFill>
          <a:ln w="28575"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62" name="椭圆 61">
            <a:extLst>
              <a:ext uri="{FF2B5EF4-FFF2-40B4-BE49-F238E27FC236}">
                <a16:creationId xmlns:a16="http://schemas.microsoft.com/office/drawing/2014/main" id="{6A43B637-EA9B-45AB-A158-B7D78B71FE53}"/>
              </a:ext>
            </a:extLst>
          </p:cNvPr>
          <p:cNvSpPr/>
          <p:nvPr/>
        </p:nvSpPr>
        <p:spPr>
          <a:xfrm>
            <a:off x="3051413" y="2535524"/>
            <a:ext cx="97200" cy="97200"/>
          </a:xfrm>
          <a:prstGeom prst="ellipse">
            <a:avLst/>
          </a:prstGeom>
          <a:solidFill>
            <a:sysClr val="window" lastClr="FFFFFF"/>
          </a:solidFill>
          <a:ln w="28575"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63" name="椭圆 62">
            <a:extLst>
              <a:ext uri="{FF2B5EF4-FFF2-40B4-BE49-F238E27FC236}">
                <a16:creationId xmlns:a16="http://schemas.microsoft.com/office/drawing/2014/main" id="{3C32E494-E8AB-4843-8B04-8B471728FD79}"/>
              </a:ext>
            </a:extLst>
          </p:cNvPr>
          <p:cNvSpPr/>
          <p:nvPr/>
        </p:nvSpPr>
        <p:spPr>
          <a:xfrm>
            <a:off x="5688496" y="2535524"/>
            <a:ext cx="97200" cy="97200"/>
          </a:xfrm>
          <a:prstGeom prst="ellipse">
            <a:avLst/>
          </a:prstGeom>
          <a:solidFill>
            <a:sysClr val="window" lastClr="FFFFFF"/>
          </a:solidFill>
          <a:ln w="28575"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64" name="椭圆 63">
            <a:extLst>
              <a:ext uri="{FF2B5EF4-FFF2-40B4-BE49-F238E27FC236}">
                <a16:creationId xmlns:a16="http://schemas.microsoft.com/office/drawing/2014/main" id="{B212AE37-92F1-471B-93E3-6E0CB3ED0311}"/>
              </a:ext>
            </a:extLst>
          </p:cNvPr>
          <p:cNvSpPr/>
          <p:nvPr/>
        </p:nvSpPr>
        <p:spPr>
          <a:xfrm>
            <a:off x="4455363" y="2535524"/>
            <a:ext cx="97200" cy="97200"/>
          </a:xfrm>
          <a:prstGeom prst="ellipse">
            <a:avLst/>
          </a:prstGeom>
          <a:solidFill>
            <a:sysClr val="window" lastClr="FFFFFF"/>
          </a:solidFill>
          <a:ln w="28575"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cxnSp>
        <p:nvCxnSpPr>
          <p:cNvPr id="65" name="直接连接符 64">
            <a:extLst>
              <a:ext uri="{FF2B5EF4-FFF2-40B4-BE49-F238E27FC236}">
                <a16:creationId xmlns:a16="http://schemas.microsoft.com/office/drawing/2014/main" id="{12DD859C-AE27-4FAF-8168-A2D0E7A0F53F}"/>
              </a:ext>
            </a:extLst>
          </p:cNvPr>
          <p:cNvCxnSpPr/>
          <p:nvPr/>
        </p:nvCxnSpPr>
        <p:spPr>
          <a:xfrm>
            <a:off x="2182634" y="3439212"/>
            <a:ext cx="0" cy="2708420"/>
          </a:xfrm>
          <a:prstGeom prst="line">
            <a:avLst/>
          </a:prstGeom>
          <a:noFill/>
          <a:ln w="28575" cap="flat" cmpd="sng" algn="ctr">
            <a:solidFill>
              <a:srgbClr val="CC0099"/>
            </a:solidFill>
            <a:prstDash val="solid"/>
            <a:miter lim="800000"/>
          </a:ln>
          <a:effectLst/>
        </p:spPr>
      </p:cxnSp>
      <p:cxnSp>
        <p:nvCxnSpPr>
          <p:cNvPr id="67" name="直接连接符 66">
            <a:extLst>
              <a:ext uri="{FF2B5EF4-FFF2-40B4-BE49-F238E27FC236}">
                <a16:creationId xmlns:a16="http://schemas.microsoft.com/office/drawing/2014/main" id="{7C379829-08B1-4391-9A2C-D1A03B97D321}"/>
              </a:ext>
            </a:extLst>
          </p:cNvPr>
          <p:cNvCxnSpPr>
            <a:cxnSpLocks/>
          </p:cNvCxnSpPr>
          <p:nvPr/>
        </p:nvCxnSpPr>
        <p:spPr>
          <a:xfrm>
            <a:off x="4662468" y="4063118"/>
            <a:ext cx="2011462" cy="0"/>
          </a:xfrm>
          <a:prstGeom prst="line">
            <a:avLst/>
          </a:prstGeom>
          <a:noFill/>
          <a:ln w="28575" cap="flat" cmpd="sng" algn="ctr">
            <a:solidFill>
              <a:srgbClr val="0000FF"/>
            </a:solidFill>
            <a:prstDash val="solid"/>
            <a:miter lim="800000"/>
          </a:ln>
          <a:effectLst/>
        </p:spPr>
      </p:cxnSp>
      <p:cxnSp>
        <p:nvCxnSpPr>
          <p:cNvPr id="69" name="直接连接符 68">
            <a:extLst>
              <a:ext uri="{FF2B5EF4-FFF2-40B4-BE49-F238E27FC236}">
                <a16:creationId xmlns:a16="http://schemas.microsoft.com/office/drawing/2014/main" id="{BAC7D94B-CF93-4D2F-8C99-FF7931A527E9}"/>
              </a:ext>
            </a:extLst>
          </p:cNvPr>
          <p:cNvCxnSpPr/>
          <p:nvPr/>
        </p:nvCxnSpPr>
        <p:spPr>
          <a:xfrm flipV="1">
            <a:off x="3428819" y="4953863"/>
            <a:ext cx="4101321" cy="0"/>
          </a:xfrm>
          <a:prstGeom prst="line">
            <a:avLst/>
          </a:prstGeom>
          <a:noFill/>
          <a:ln w="28575" cap="flat" cmpd="sng" algn="ctr">
            <a:solidFill>
              <a:srgbClr val="FF0000"/>
            </a:solidFill>
            <a:prstDash val="solid"/>
            <a:miter lim="800000"/>
          </a:ln>
          <a:effectLst/>
        </p:spPr>
      </p:cxnSp>
      <p:cxnSp>
        <p:nvCxnSpPr>
          <p:cNvPr id="70" name="直接连接符 69">
            <a:extLst>
              <a:ext uri="{FF2B5EF4-FFF2-40B4-BE49-F238E27FC236}">
                <a16:creationId xmlns:a16="http://schemas.microsoft.com/office/drawing/2014/main" id="{F4EEA182-5828-466A-AF70-7F2101CDCD8F}"/>
              </a:ext>
            </a:extLst>
          </p:cNvPr>
          <p:cNvCxnSpPr>
            <a:cxnSpLocks/>
          </p:cNvCxnSpPr>
          <p:nvPr/>
        </p:nvCxnSpPr>
        <p:spPr>
          <a:xfrm>
            <a:off x="4662468" y="5266225"/>
            <a:ext cx="2877175" cy="0"/>
          </a:xfrm>
          <a:prstGeom prst="line">
            <a:avLst/>
          </a:prstGeom>
          <a:noFill/>
          <a:ln w="28575" cap="flat" cmpd="sng" algn="ctr">
            <a:solidFill>
              <a:srgbClr val="0000FF"/>
            </a:solidFill>
            <a:prstDash val="solid"/>
            <a:miter lim="800000"/>
          </a:ln>
          <a:effectLst/>
        </p:spPr>
      </p:cxnSp>
      <p:cxnSp>
        <p:nvCxnSpPr>
          <p:cNvPr id="71" name="直接连接符 70">
            <a:extLst>
              <a:ext uri="{FF2B5EF4-FFF2-40B4-BE49-F238E27FC236}">
                <a16:creationId xmlns:a16="http://schemas.microsoft.com/office/drawing/2014/main" id="{55B9954F-E349-490F-9F28-11D7787B26DD}"/>
              </a:ext>
            </a:extLst>
          </p:cNvPr>
          <p:cNvCxnSpPr>
            <a:cxnSpLocks/>
          </p:cNvCxnSpPr>
          <p:nvPr/>
        </p:nvCxnSpPr>
        <p:spPr>
          <a:xfrm>
            <a:off x="5905466" y="5602556"/>
            <a:ext cx="1617909" cy="0"/>
          </a:xfrm>
          <a:prstGeom prst="line">
            <a:avLst/>
          </a:prstGeom>
          <a:noFill/>
          <a:ln w="28575" cap="flat" cmpd="sng" algn="ctr">
            <a:solidFill>
              <a:srgbClr val="009900"/>
            </a:solidFill>
            <a:prstDash val="solid"/>
            <a:miter lim="800000"/>
          </a:ln>
          <a:effectLst/>
        </p:spPr>
      </p:cxnSp>
      <p:cxnSp>
        <p:nvCxnSpPr>
          <p:cNvPr id="72" name="直接连接符 71">
            <a:extLst>
              <a:ext uri="{FF2B5EF4-FFF2-40B4-BE49-F238E27FC236}">
                <a16:creationId xmlns:a16="http://schemas.microsoft.com/office/drawing/2014/main" id="{DCC09E2C-2A67-432A-9544-5F53FD19E7CC}"/>
              </a:ext>
            </a:extLst>
          </p:cNvPr>
          <p:cNvCxnSpPr>
            <a:cxnSpLocks/>
          </p:cNvCxnSpPr>
          <p:nvPr/>
        </p:nvCxnSpPr>
        <p:spPr>
          <a:xfrm>
            <a:off x="2178205" y="5941741"/>
            <a:ext cx="5368545" cy="0"/>
          </a:xfrm>
          <a:prstGeom prst="line">
            <a:avLst/>
          </a:prstGeom>
          <a:noFill/>
          <a:ln w="28575" cap="flat" cmpd="sng" algn="ctr">
            <a:solidFill>
              <a:srgbClr val="CC0099"/>
            </a:solidFill>
            <a:prstDash val="solid"/>
            <a:miter lim="800000"/>
          </a:ln>
          <a:effectLst/>
        </p:spPr>
      </p:cxnSp>
      <p:cxnSp>
        <p:nvCxnSpPr>
          <p:cNvPr id="73" name="直接连接符 72">
            <a:extLst>
              <a:ext uri="{FF2B5EF4-FFF2-40B4-BE49-F238E27FC236}">
                <a16:creationId xmlns:a16="http://schemas.microsoft.com/office/drawing/2014/main" id="{C4F8770A-62D3-4BA5-947C-784DE161849D}"/>
              </a:ext>
            </a:extLst>
          </p:cNvPr>
          <p:cNvCxnSpPr>
            <a:cxnSpLocks/>
          </p:cNvCxnSpPr>
          <p:nvPr/>
        </p:nvCxnSpPr>
        <p:spPr>
          <a:xfrm>
            <a:off x="5905466" y="6268434"/>
            <a:ext cx="1648862" cy="0"/>
          </a:xfrm>
          <a:prstGeom prst="line">
            <a:avLst/>
          </a:prstGeom>
          <a:noFill/>
          <a:ln w="28575" cap="flat" cmpd="sng" algn="ctr">
            <a:solidFill>
              <a:srgbClr val="009900"/>
            </a:solidFill>
            <a:prstDash val="solid"/>
            <a:miter lim="800000"/>
          </a:ln>
          <a:effectLst/>
        </p:spPr>
      </p:cxnSp>
      <p:cxnSp>
        <p:nvCxnSpPr>
          <p:cNvPr id="74" name="直接连接符 73">
            <a:extLst>
              <a:ext uri="{FF2B5EF4-FFF2-40B4-BE49-F238E27FC236}">
                <a16:creationId xmlns:a16="http://schemas.microsoft.com/office/drawing/2014/main" id="{F608C890-ED95-48A1-BA7A-496C868FB533}"/>
              </a:ext>
            </a:extLst>
          </p:cNvPr>
          <p:cNvCxnSpPr/>
          <p:nvPr/>
        </p:nvCxnSpPr>
        <p:spPr>
          <a:xfrm>
            <a:off x="5905466" y="3439803"/>
            <a:ext cx="0" cy="2832233"/>
          </a:xfrm>
          <a:prstGeom prst="line">
            <a:avLst/>
          </a:prstGeom>
          <a:noFill/>
          <a:ln w="28575" cap="flat" cmpd="sng" algn="ctr">
            <a:solidFill>
              <a:srgbClr val="009900"/>
            </a:solidFill>
            <a:prstDash val="solid"/>
            <a:miter lim="800000"/>
          </a:ln>
          <a:effectLst/>
        </p:spPr>
      </p:cxnSp>
      <p:cxnSp>
        <p:nvCxnSpPr>
          <p:cNvPr id="75" name="直接连接符 74">
            <a:extLst>
              <a:ext uri="{FF2B5EF4-FFF2-40B4-BE49-F238E27FC236}">
                <a16:creationId xmlns:a16="http://schemas.microsoft.com/office/drawing/2014/main" id="{025F9D9A-896C-4264-88C3-B44834717793}"/>
              </a:ext>
            </a:extLst>
          </p:cNvPr>
          <p:cNvCxnSpPr/>
          <p:nvPr/>
        </p:nvCxnSpPr>
        <p:spPr>
          <a:xfrm>
            <a:off x="4662468" y="3446991"/>
            <a:ext cx="0" cy="2708420"/>
          </a:xfrm>
          <a:prstGeom prst="line">
            <a:avLst/>
          </a:prstGeom>
          <a:noFill/>
          <a:ln w="28575" cap="flat" cmpd="sng" algn="ctr">
            <a:solidFill>
              <a:srgbClr val="0000FF"/>
            </a:solidFill>
            <a:prstDash val="solid"/>
            <a:miter lim="800000"/>
          </a:ln>
          <a:effectLst/>
        </p:spPr>
      </p:cxnSp>
      <p:cxnSp>
        <p:nvCxnSpPr>
          <p:cNvPr id="76" name="直接连接符 75">
            <a:extLst>
              <a:ext uri="{FF2B5EF4-FFF2-40B4-BE49-F238E27FC236}">
                <a16:creationId xmlns:a16="http://schemas.microsoft.com/office/drawing/2014/main" id="{E2AE4908-491A-4BC2-B41F-0875A2DC87E3}"/>
              </a:ext>
            </a:extLst>
          </p:cNvPr>
          <p:cNvCxnSpPr/>
          <p:nvPr/>
        </p:nvCxnSpPr>
        <p:spPr>
          <a:xfrm>
            <a:off x="3423178" y="3439268"/>
            <a:ext cx="0" cy="2708420"/>
          </a:xfrm>
          <a:prstGeom prst="line">
            <a:avLst/>
          </a:prstGeom>
          <a:noFill/>
          <a:ln w="28575" cap="flat" cmpd="sng" algn="ctr">
            <a:solidFill>
              <a:srgbClr val="FF0000"/>
            </a:solidFill>
            <a:prstDash val="solid"/>
            <a:miter lim="800000"/>
          </a:ln>
          <a:effectLst/>
        </p:spPr>
      </p:cxnSp>
      <p:cxnSp>
        <p:nvCxnSpPr>
          <p:cNvPr id="78" name="直接连接符 77">
            <a:extLst>
              <a:ext uri="{FF2B5EF4-FFF2-40B4-BE49-F238E27FC236}">
                <a16:creationId xmlns:a16="http://schemas.microsoft.com/office/drawing/2014/main" id="{71F4C52F-4D76-402B-93AB-B6E2D6D6EFA4}"/>
              </a:ext>
            </a:extLst>
          </p:cNvPr>
          <p:cNvCxnSpPr/>
          <p:nvPr/>
        </p:nvCxnSpPr>
        <p:spPr>
          <a:xfrm flipV="1">
            <a:off x="3418017" y="4285202"/>
            <a:ext cx="4101321" cy="0"/>
          </a:xfrm>
          <a:prstGeom prst="line">
            <a:avLst/>
          </a:prstGeom>
          <a:noFill/>
          <a:ln w="28575" cap="flat" cmpd="sng" algn="ctr">
            <a:solidFill>
              <a:srgbClr val="FF0000"/>
            </a:solidFill>
            <a:prstDash val="solid"/>
            <a:miter lim="800000"/>
          </a:ln>
          <a:effectLst/>
        </p:spPr>
      </p:cxnSp>
      <p:cxnSp>
        <p:nvCxnSpPr>
          <p:cNvPr id="79" name="直接连接符 78">
            <a:extLst>
              <a:ext uri="{FF2B5EF4-FFF2-40B4-BE49-F238E27FC236}">
                <a16:creationId xmlns:a16="http://schemas.microsoft.com/office/drawing/2014/main" id="{45202F69-4CFF-4392-9C2E-9C3A413C17DB}"/>
              </a:ext>
            </a:extLst>
          </p:cNvPr>
          <p:cNvCxnSpPr>
            <a:cxnSpLocks/>
          </p:cNvCxnSpPr>
          <p:nvPr/>
        </p:nvCxnSpPr>
        <p:spPr>
          <a:xfrm>
            <a:off x="2178205" y="4511794"/>
            <a:ext cx="4495725" cy="0"/>
          </a:xfrm>
          <a:prstGeom prst="line">
            <a:avLst/>
          </a:prstGeom>
          <a:noFill/>
          <a:ln w="28575" cap="flat" cmpd="sng" algn="ctr">
            <a:solidFill>
              <a:srgbClr val="CC0099"/>
            </a:solidFill>
            <a:prstDash val="solid"/>
            <a:miter lim="800000"/>
          </a:ln>
          <a:effectLst/>
        </p:spPr>
      </p:cxnSp>
      <p:cxnSp>
        <p:nvCxnSpPr>
          <p:cNvPr id="80" name="直接连接符 79">
            <a:extLst>
              <a:ext uri="{FF2B5EF4-FFF2-40B4-BE49-F238E27FC236}">
                <a16:creationId xmlns:a16="http://schemas.microsoft.com/office/drawing/2014/main" id="{23414A86-6112-4088-A753-414E9227D4EC}"/>
              </a:ext>
            </a:extLst>
          </p:cNvPr>
          <p:cNvCxnSpPr>
            <a:cxnSpLocks/>
          </p:cNvCxnSpPr>
          <p:nvPr/>
        </p:nvCxnSpPr>
        <p:spPr>
          <a:xfrm>
            <a:off x="3423750" y="4743391"/>
            <a:ext cx="3250180" cy="0"/>
          </a:xfrm>
          <a:prstGeom prst="line">
            <a:avLst/>
          </a:prstGeom>
          <a:noFill/>
          <a:ln w="28575" cap="flat" cmpd="sng" algn="ctr">
            <a:solidFill>
              <a:srgbClr val="FF0000"/>
            </a:solidFill>
            <a:prstDash val="solid"/>
            <a:miter lim="800000"/>
          </a:ln>
          <a:effectLst/>
        </p:spPr>
      </p:cxnSp>
      <p:cxnSp>
        <p:nvCxnSpPr>
          <p:cNvPr id="92" name="直接连接符 91">
            <a:extLst>
              <a:ext uri="{FF2B5EF4-FFF2-40B4-BE49-F238E27FC236}">
                <a16:creationId xmlns:a16="http://schemas.microsoft.com/office/drawing/2014/main" id="{7FF1023F-63B1-4708-B3E6-B54524744AD8}"/>
              </a:ext>
            </a:extLst>
          </p:cNvPr>
          <p:cNvCxnSpPr>
            <a:cxnSpLocks/>
          </p:cNvCxnSpPr>
          <p:nvPr/>
        </p:nvCxnSpPr>
        <p:spPr>
          <a:xfrm>
            <a:off x="7252375" y="3940669"/>
            <a:ext cx="266963" cy="0"/>
          </a:xfrm>
          <a:prstGeom prst="line">
            <a:avLst/>
          </a:prstGeom>
          <a:noFill/>
          <a:ln w="28575" cap="flat" cmpd="sng" algn="ctr">
            <a:solidFill>
              <a:sysClr val="windowText" lastClr="000000"/>
            </a:solidFill>
            <a:prstDash val="solid"/>
            <a:miter lim="800000"/>
          </a:ln>
          <a:effectLst/>
        </p:spPr>
      </p:cxnSp>
      <p:cxnSp>
        <p:nvCxnSpPr>
          <p:cNvPr id="95" name="直接连接符 94">
            <a:extLst>
              <a:ext uri="{FF2B5EF4-FFF2-40B4-BE49-F238E27FC236}">
                <a16:creationId xmlns:a16="http://schemas.microsoft.com/office/drawing/2014/main" id="{372A15A0-81BB-43E4-BEF3-2092A8178EDB}"/>
              </a:ext>
            </a:extLst>
          </p:cNvPr>
          <p:cNvCxnSpPr>
            <a:cxnSpLocks/>
          </p:cNvCxnSpPr>
          <p:nvPr/>
        </p:nvCxnSpPr>
        <p:spPr>
          <a:xfrm>
            <a:off x="7254755" y="4627086"/>
            <a:ext cx="264583" cy="0"/>
          </a:xfrm>
          <a:prstGeom prst="line">
            <a:avLst/>
          </a:prstGeom>
          <a:noFill/>
          <a:ln w="28575" cap="flat" cmpd="sng" algn="ctr">
            <a:solidFill>
              <a:sysClr val="windowText" lastClr="000000"/>
            </a:solidFill>
            <a:prstDash val="solid"/>
            <a:miter lim="800000"/>
          </a:ln>
          <a:effectLst/>
        </p:spPr>
      </p:cxnSp>
      <p:sp>
        <p:nvSpPr>
          <p:cNvPr id="98" name="流程图: 延期 97">
            <a:extLst>
              <a:ext uri="{FF2B5EF4-FFF2-40B4-BE49-F238E27FC236}">
                <a16:creationId xmlns:a16="http://schemas.microsoft.com/office/drawing/2014/main" id="{535ED0D3-7740-44E4-A70D-D23297455CB1}"/>
              </a:ext>
            </a:extLst>
          </p:cNvPr>
          <p:cNvSpPr/>
          <p:nvPr/>
        </p:nvSpPr>
        <p:spPr bwMode="auto">
          <a:xfrm rot="5400000">
            <a:off x="1786858" y="2496094"/>
            <a:ext cx="790350" cy="1111683"/>
          </a:xfrm>
          <a:prstGeom prst="flowChartDelay">
            <a:avLst/>
          </a:prstGeom>
          <a:solidFill>
            <a:srgbClr val="CCFFFF"/>
          </a:solidFill>
          <a:ln w="28575" cap="flat" cmpd="sng" algn="ctr">
            <a:solidFill>
              <a:srgbClr val="3366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99" name="流程图: 延期 98">
            <a:extLst>
              <a:ext uri="{FF2B5EF4-FFF2-40B4-BE49-F238E27FC236}">
                <a16:creationId xmlns:a16="http://schemas.microsoft.com/office/drawing/2014/main" id="{0D7C8809-3377-43FC-8C15-A45A50C37D76}"/>
              </a:ext>
            </a:extLst>
          </p:cNvPr>
          <p:cNvSpPr/>
          <p:nvPr/>
        </p:nvSpPr>
        <p:spPr bwMode="auto">
          <a:xfrm rot="5400000">
            <a:off x="3027086" y="2495975"/>
            <a:ext cx="790350" cy="1111683"/>
          </a:xfrm>
          <a:prstGeom prst="flowChartDelay">
            <a:avLst/>
          </a:prstGeom>
          <a:solidFill>
            <a:srgbClr val="CCFFFF"/>
          </a:solidFill>
          <a:ln w="28575" cap="flat" cmpd="sng" algn="ctr">
            <a:solidFill>
              <a:srgbClr val="3366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00" name="流程图: 延期 99">
            <a:extLst>
              <a:ext uri="{FF2B5EF4-FFF2-40B4-BE49-F238E27FC236}">
                <a16:creationId xmlns:a16="http://schemas.microsoft.com/office/drawing/2014/main" id="{B160F0CA-6520-480D-8708-A2B2255F7D30}"/>
              </a:ext>
            </a:extLst>
          </p:cNvPr>
          <p:cNvSpPr/>
          <p:nvPr/>
        </p:nvSpPr>
        <p:spPr bwMode="auto">
          <a:xfrm rot="5400000">
            <a:off x="4268501" y="2498978"/>
            <a:ext cx="790350" cy="1111683"/>
          </a:xfrm>
          <a:prstGeom prst="flowChartDelay">
            <a:avLst/>
          </a:prstGeom>
          <a:solidFill>
            <a:srgbClr val="CCFFFF"/>
          </a:solidFill>
          <a:ln w="28575" cap="flat" cmpd="sng" algn="ctr">
            <a:solidFill>
              <a:srgbClr val="3366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01" name="流程图: 延期 100">
            <a:extLst>
              <a:ext uri="{FF2B5EF4-FFF2-40B4-BE49-F238E27FC236}">
                <a16:creationId xmlns:a16="http://schemas.microsoft.com/office/drawing/2014/main" id="{FCD3EEFA-7CB0-4735-87AD-3E069D0329D1}"/>
              </a:ext>
            </a:extLst>
          </p:cNvPr>
          <p:cNvSpPr/>
          <p:nvPr/>
        </p:nvSpPr>
        <p:spPr bwMode="auto">
          <a:xfrm rot="5400000">
            <a:off x="5511651" y="2498852"/>
            <a:ext cx="790350" cy="1111683"/>
          </a:xfrm>
          <a:prstGeom prst="flowChartDelay">
            <a:avLst/>
          </a:prstGeom>
          <a:solidFill>
            <a:srgbClr val="CCFFFF"/>
          </a:solidFill>
          <a:ln w="28575" cap="flat" cmpd="sng" algn="ctr">
            <a:solidFill>
              <a:srgbClr val="3366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22" name="椭圆 121">
            <a:extLst>
              <a:ext uri="{FF2B5EF4-FFF2-40B4-BE49-F238E27FC236}">
                <a16:creationId xmlns:a16="http://schemas.microsoft.com/office/drawing/2014/main" id="{DC10FC85-6F4A-497F-B003-E93485218BD8}"/>
              </a:ext>
            </a:extLst>
          </p:cNvPr>
          <p:cNvSpPr>
            <a:spLocks noChangeAspect="1"/>
          </p:cNvSpPr>
          <p:nvPr/>
        </p:nvSpPr>
        <p:spPr bwMode="auto">
          <a:xfrm>
            <a:off x="1653686" y="758222"/>
            <a:ext cx="66851" cy="66851"/>
          </a:xfrm>
          <a:prstGeom prst="ellipse">
            <a:avLst/>
          </a:prstGeom>
          <a:solidFill>
            <a:schemeClr val="tx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23" name="椭圆 122">
            <a:extLst>
              <a:ext uri="{FF2B5EF4-FFF2-40B4-BE49-F238E27FC236}">
                <a16:creationId xmlns:a16="http://schemas.microsoft.com/office/drawing/2014/main" id="{845A5E37-E863-4801-B281-972E1F0674C2}"/>
              </a:ext>
            </a:extLst>
          </p:cNvPr>
          <p:cNvSpPr>
            <a:spLocks noChangeAspect="1"/>
          </p:cNvSpPr>
          <p:nvPr/>
        </p:nvSpPr>
        <p:spPr bwMode="auto">
          <a:xfrm>
            <a:off x="1818174" y="1014286"/>
            <a:ext cx="66851" cy="66851"/>
          </a:xfrm>
          <a:prstGeom prst="ellipse">
            <a:avLst/>
          </a:prstGeom>
          <a:solidFill>
            <a:schemeClr val="tx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24" name="椭圆 123">
            <a:extLst>
              <a:ext uri="{FF2B5EF4-FFF2-40B4-BE49-F238E27FC236}">
                <a16:creationId xmlns:a16="http://schemas.microsoft.com/office/drawing/2014/main" id="{BB9793BD-BEA3-440D-9CC3-2A894F74032A}"/>
              </a:ext>
            </a:extLst>
          </p:cNvPr>
          <p:cNvSpPr>
            <a:spLocks noChangeAspect="1"/>
          </p:cNvSpPr>
          <p:nvPr/>
        </p:nvSpPr>
        <p:spPr bwMode="auto">
          <a:xfrm>
            <a:off x="1982150" y="1241307"/>
            <a:ext cx="66851" cy="66851"/>
          </a:xfrm>
          <a:prstGeom prst="ellipse">
            <a:avLst/>
          </a:prstGeom>
          <a:solidFill>
            <a:schemeClr val="tx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25" name="椭圆 124">
            <a:extLst>
              <a:ext uri="{FF2B5EF4-FFF2-40B4-BE49-F238E27FC236}">
                <a16:creationId xmlns:a16="http://schemas.microsoft.com/office/drawing/2014/main" id="{20DC317E-24AA-497A-8D39-9286FE577411}"/>
              </a:ext>
            </a:extLst>
          </p:cNvPr>
          <p:cNvSpPr>
            <a:spLocks noChangeAspect="1"/>
          </p:cNvSpPr>
          <p:nvPr/>
        </p:nvSpPr>
        <p:spPr bwMode="auto">
          <a:xfrm>
            <a:off x="2143307" y="1488286"/>
            <a:ext cx="66851" cy="66851"/>
          </a:xfrm>
          <a:prstGeom prst="ellipse">
            <a:avLst/>
          </a:prstGeom>
          <a:solidFill>
            <a:schemeClr val="tx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26" name="椭圆 125">
            <a:extLst>
              <a:ext uri="{FF2B5EF4-FFF2-40B4-BE49-F238E27FC236}">
                <a16:creationId xmlns:a16="http://schemas.microsoft.com/office/drawing/2014/main" id="{FB1672E0-596F-4BF3-92ED-28A0675E0157}"/>
              </a:ext>
            </a:extLst>
          </p:cNvPr>
          <p:cNvSpPr>
            <a:spLocks noChangeAspect="1"/>
          </p:cNvSpPr>
          <p:nvPr/>
        </p:nvSpPr>
        <p:spPr bwMode="auto">
          <a:xfrm>
            <a:off x="2302689" y="1729992"/>
            <a:ext cx="66851" cy="66851"/>
          </a:xfrm>
          <a:prstGeom prst="ellipse">
            <a:avLst/>
          </a:prstGeom>
          <a:solidFill>
            <a:schemeClr val="tx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27" name="椭圆 126">
            <a:extLst>
              <a:ext uri="{FF2B5EF4-FFF2-40B4-BE49-F238E27FC236}">
                <a16:creationId xmlns:a16="http://schemas.microsoft.com/office/drawing/2014/main" id="{775A930C-B24F-4E5B-9027-B38EDA8B9FC0}"/>
              </a:ext>
            </a:extLst>
          </p:cNvPr>
          <p:cNvSpPr>
            <a:spLocks noChangeAspect="1"/>
          </p:cNvSpPr>
          <p:nvPr/>
        </p:nvSpPr>
        <p:spPr bwMode="auto">
          <a:xfrm>
            <a:off x="2464408" y="1983184"/>
            <a:ext cx="66851" cy="66851"/>
          </a:xfrm>
          <a:prstGeom prst="ellipse">
            <a:avLst/>
          </a:prstGeom>
          <a:solidFill>
            <a:schemeClr val="tx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28" name="椭圆 127">
            <a:extLst>
              <a:ext uri="{FF2B5EF4-FFF2-40B4-BE49-F238E27FC236}">
                <a16:creationId xmlns:a16="http://schemas.microsoft.com/office/drawing/2014/main" id="{548994BE-35F7-4264-980A-E3A8C2EB21EF}"/>
              </a:ext>
            </a:extLst>
          </p:cNvPr>
          <p:cNvSpPr>
            <a:spLocks noChangeAspect="1"/>
          </p:cNvSpPr>
          <p:nvPr/>
        </p:nvSpPr>
        <p:spPr bwMode="auto">
          <a:xfrm>
            <a:off x="2614101" y="2223665"/>
            <a:ext cx="66851" cy="66851"/>
          </a:xfrm>
          <a:prstGeom prst="ellipse">
            <a:avLst/>
          </a:prstGeom>
          <a:solidFill>
            <a:schemeClr val="tx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29" name="椭圆 128">
            <a:extLst>
              <a:ext uri="{FF2B5EF4-FFF2-40B4-BE49-F238E27FC236}">
                <a16:creationId xmlns:a16="http://schemas.microsoft.com/office/drawing/2014/main" id="{D65613FA-2A37-431C-8914-27474D5473D3}"/>
              </a:ext>
            </a:extLst>
          </p:cNvPr>
          <p:cNvSpPr>
            <a:spLocks noChangeAspect="1"/>
          </p:cNvSpPr>
          <p:nvPr/>
        </p:nvSpPr>
        <p:spPr bwMode="auto">
          <a:xfrm>
            <a:off x="2905315" y="757812"/>
            <a:ext cx="66851" cy="66851"/>
          </a:xfrm>
          <a:prstGeom prst="ellipse">
            <a:avLst/>
          </a:prstGeom>
          <a:solidFill>
            <a:schemeClr val="tx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30" name="椭圆 129">
            <a:extLst>
              <a:ext uri="{FF2B5EF4-FFF2-40B4-BE49-F238E27FC236}">
                <a16:creationId xmlns:a16="http://schemas.microsoft.com/office/drawing/2014/main" id="{5423B3CA-D6FD-4007-B1BB-2F3A8E06F749}"/>
              </a:ext>
            </a:extLst>
          </p:cNvPr>
          <p:cNvSpPr>
            <a:spLocks noChangeAspect="1"/>
          </p:cNvSpPr>
          <p:nvPr/>
        </p:nvSpPr>
        <p:spPr bwMode="auto">
          <a:xfrm>
            <a:off x="3065041" y="1011495"/>
            <a:ext cx="66851" cy="66851"/>
          </a:xfrm>
          <a:prstGeom prst="ellipse">
            <a:avLst/>
          </a:prstGeom>
          <a:solidFill>
            <a:schemeClr val="tx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31" name="椭圆 130">
            <a:extLst>
              <a:ext uri="{FF2B5EF4-FFF2-40B4-BE49-F238E27FC236}">
                <a16:creationId xmlns:a16="http://schemas.microsoft.com/office/drawing/2014/main" id="{72BB2425-4CCD-43D1-ADBB-48EBC8C79E5A}"/>
              </a:ext>
            </a:extLst>
          </p:cNvPr>
          <p:cNvSpPr>
            <a:spLocks noChangeAspect="1"/>
          </p:cNvSpPr>
          <p:nvPr/>
        </p:nvSpPr>
        <p:spPr bwMode="auto">
          <a:xfrm>
            <a:off x="3233779" y="1240897"/>
            <a:ext cx="66851" cy="66851"/>
          </a:xfrm>
          <a:prstGeom prst="ellipse">
            <a:avLst/>
          </a:prstGeom>
          <a:solidFill>
            <a:schemeClr val="tx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32" name="椭圆 131">
            <a:extLst>
              <a:ext uri="{FF2B5EF4-FFF2-40B4-BE49-F238E27FC236}">
                <a16:creationId xmlns:a16="http://schemas.microsoft.com/office/drawing/2014/main" id="{6A18DA7D-A828-49F3-A627-B2AFD56B5214}"/>
              </a:ext>
            </a:extLst>
          </p:cNvPr>
          <p:cNvSpPr>
            <a:spLocks noChangeAspect="1"/>
          </p:cNvSpPr>
          <p:nvPr/>
        </p:nvSpPr>
        <p:spPr bwMode="auto">
          <a:xfrm>
            <a:off x="3390174" y="1487876"/>
            <a:ext cx="66851" cy="66851"/>
          </a:xfrm>
          <a:prstGeom prst="ellipse">
            <a:avLst/>
          </a:prstGeom>
          <a:solidFill>
            <a:schemeClr val="tx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33" name="椭圆 132">
            <a:extLst>
              <a:ext uri="{FF2B5EF4-FFF2-40B4-BE49-F238E27FC236}">
                <a16:creationId xmlns:a16="http://schemas.microsoft.com/office/drawing/2014/main" id="{B590D100-4380-4F5A-B496-8FD0FB8A4250}"/>
              </a:ext>
            </a:extLst>
          </p:cNvPr>
          <p:cNvSpPr>
            <a:spLocks noChangeAspect="1"/>
          </p:cNvSpPr>
          <p:nvPr/>
        </p:nvSpPr>
        <p:spPr bwMode="auto">
          <a:xfrm>
            <a:off x="3549556" y="1727201"/>
            <a:ext cx="66851" cy="66851"/>
          </a:xfrm>
          <a:prstGeom prst="ellipse">
            <a:avLst/>
          </a:prstGeom>
          <a:solidFill>
            <a:schemeClr val="tx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34" name="椭圆 133">
            <a:extLst>
              <a:ext uri="{FF2B5EF4-FFF2-40B4-BE49-F238E27FC236}">
                <a16:creationId xmlns:a16="http://schemas.microsoft.com/office/drawing/2014/main" id="{5CFFB313-3150-4BA9-9FE8-6EF071FC93BD}"/>
              </a:ext>
            </a:extLst>
          </p:cNvPr>
          <p:cNvSpPr>
            <a:spLocks noChangeAspect="1"/>
          </p:cNvSpPr>
          <p:nvPr/>
        </p:nvSpPr>
        <p:spPr bwMode="auto">
          <a:xfrm>
            <a:off x="3716037" y="1982774"/>
            <a:ext cx="66851" cy="66851"/>
          </a:xfrm>
          <a:prstGeom prst="ellipse">
            <a:avLst/>
          </a:prstGeom>
          <a:solidFill>
            <a:schemeClr val="tx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35" name="椭圆 134">
            <a:extLst>
              <a:ext uri="{FF2B5EF4-FFF2-40B4-BE49-F238E27FC236}">
                <a16:creationId xmlns:a16="http://schemas.microsoft.com/office/drawing/2014/main" id="{1DEC7204-43CB-49AA-BE5B-7042D89A76A7}"/>
              </a:ext>
            </a:extLst>
          </p:cNvPr>
          <p:cNvSpPr>
            <a:spLocks noChangeAspect="1"/>
          </p:cNvSpPr>
          <p:nvPr/>
        </p:nvSpPr>
        <p:spPr bwMode="auto">
          <a:xfrm>
            <a:off x="3870492" y="2223255"/>
            <a:ext cx="66851" cy="66851"/>
          </a:xfrm>
          <a:prstGeom prst="ellipse">
            <a:avLst/>
          </a:prstGeom>
          <a:solidFill>
            <a:schemeClr val="tx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36" name="椭圆 135">
            <a:extLst>
              <a:ext uri="{FF2B5EF4-FFF2-40B4-BE49-F238E27FC236}">
                <a16:creationId xmlns:a16="http://schemas.microsoft.com/office/drawing/2014/main" id="{8C154921-9EF7-4D7E-BACA-9D0414E7A9A7}"/>
              </a:ext>
            </a:extLst>
          </p:cNvPr>
          <p:cNvSpPr>
            <a:spLocks noChangeAspect="1"/>
          </p:cNvSpPr>
          <p:nvPr/>
        </p:nvSpPr>
        <p:spPr bwMode="auto">
          <a:xfrm>
            <a:off x="4150715" y="755069"/>
            <a:ext cx="66851" cy="66851"/>
          </a:xfrm>
          <a:prstGeom prst="ellipse">
            <a:avLst/>
          </a:prstGeom>
          <a:solidFill>
            <a:schemeClr val="tx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37" name="椭圆 136">
            <a:extLst>
              <a:ext uri="{FF2B5EF4-FFF2-40B4-BE49-F238E27FC236}">
                <a16:creationId xmlns:a16="http://schemas.microsoft.com/office/drawing/2014/main" id="{2B250FB3-FB78-4162-A016-8635445F11AF}"/>
              </a:ext>
            </a:extLst>
          </p:cNvPr>
          <p:cNvSpPr>
            <a:spLocks noChangeAspect="1"/>
          </p:cNvSpPr>
          <p:nvPr/>
        </p:nvSpPr>
        <p:spPr bwMode="auto">
          <a:xfrm>
            <a:off x="4308060" y="1011133"/>
            <a:ext cx="66851" cy="66851"/>
          </a:xfrm>
          <a:prstGeom prst="ellipse">
            <a:avLst/>
          </a:prstGeom>
          <a:solidFill>
            <a:schemeClr val="tx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38" name="椭圆 137">
            <a:extLst>
              <a:ext uri="{FF2B5EF4-FFF2-40B4-BE49-F238E27FC236}">
                <a16:creationId xmlns:a16="http://schemas.microsoft.com/office/drawing/2014/main" id="{4C6D0D68-B486-4CF0-9EC6-0B74001F3E70}"/>
              </a:ext>
            </a:extLst>
          </p:cNvPr>
          <p:cNvSpPr>
            <a:spLocks noChangeAspect="1"/>
          </p:cNvSpPr>
          <p:nvPr/>
        </p:nvSpPr>
        <p:spPr bwMode="auto">
          <a:xfrm>
            <a:off x="4467274" y="1245297"/>
            <a:ext cx="66851" cy="66851"/>
          </a:xfrm>
          <a:prstGeom prst="ellipse">
            <a:avLst/>
          </a:prstGeom>
          <a:solidFill>
            <a:schemeClr val="tx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39" name="椭圆 138">
            <a:extLst>
              <a:ext uri="{FF2B5EF4-FFF2-40B4-BE49-F238E27FC236}">
                <a16:creationId xmlns:a16="http://schemas.microsoft.com/office/drawing/2014/main" id="{EC6D9DCD-39B2-4459-BA79-7581F63B2E8F}"/>
              </a:ext>
            </a:extLst>
          </p:cNvPr>
          <p:cNvSpPr>
            <a:spLocks noChangeAspect="1"/>
          </p:cNvSpPr>
          <p:nvPr/>
        </p:nvSpPr>
        <p:spPr bwMode="auto">
          <a:xfrm>
            <a:off x="4628431" y="1489895"/>
            <a:ext cx="66851" cy="66851"/>
          </a:xfrm>
          <a:prstGeom prst="ellipse">
            <a:avLst/>
          </a:prstGeom>
          <a:solidFill>
            <a:schemeClr val="tx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40" name="椭圆 139">
            <a:extLst>
              <a:ext uri="{FF2B5EF4-FFF2-40B4-BE49-F238E27FC236}">
                <a16:creationId xmlns:a16="http://schemas.microsoft.com/office/drawing/2014/main" id="{E8FC360E-4008-4760-9391-92EC1CDCF396}"/>
              </a:ext>
            </a:extLst>
          </p:cNvPr>
          <p:cNvSpPr>
            <a:spLocks noChangeAspect="1"/>
          </p:cNvSpPr>
          <p:nvPr/>
        </p:nvSpPr>
        <p:spPr bwMode="auto">
          <a:xfrm>
            <a:off x="4790194" y="1729220"/>
            <a:ext cx="66851" cy="66851"/>
          </a:xfrm>
          <a:prstGeom prst="ellipse">
            <a:avLst/>
          </a:prstGeom>
          <a:solidFill>
            <a:schemeClr val="tx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41" name="椭圆 140">
            <a:extLst>
              <a:ext uri="{FF2B5EF4-FFF2-40B4-BE49-F238E27FC236}">
                <a16:creationId xmlns:a16="http://schemas.microsoft.com/office/drawing/2014/main" id="{EAEAD463-73F7-49CF-884E-1737F9C5E129}"/>
              </a:ext>
            </a:extLst>
          </p:cNvPr>
          <p:cNvSpPr>
            <a:spLocks noChangeAspect="1"/>
          </p:cNvSpPr>
          <p:nvPr/>
        </p:nvSpPr>
        <p:spPr bwMode="auto">
          <a:xfrm>
            <a:off x="4954294" y="1982412"/>
            <a:ext cx="66851" cy="66851"/>
          </a:xfrm>
          <a:prstGeom prst="ellipse">
            <a:avLst/>
          </a:prstGeom>
          <a:solidFill>
            <a:schemeClr val="tx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42" name="椭圆 141">
            <a:extLst>
              <a:ext uri="{FF2B5EF4-FFF2-40B4-BE49-F238E27FC236}">
                <a16:creationId xmlns:a16="http://schemas.microsoft.com/office/drawing/2014/main" id="{C0D850CD-0137-4AAB-B212-B5429E2FD505}"/>
              </a:ext>
            </a:extLst>
          </p:cNvPr>
          <p:cNvSpPr>
            <a:spLocks noChangeAspect="1"/>
          </p:cNvSpPr>
          <p:nvPr/>
        </p:nvSpPr>
        <p:spPr bwMode="auto">
          <a:xfrm>
            <a:off x="5103987" y="2220512"/>
            <a:ext cx="66851" cy="66851"/>
          </a:xfrm>
          <a:prstGeom prst="ellipse">
            <a:avLst/>
          </a:prstGeom>
          <a:solidFill>
            <a:schemeClr val="tx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43" name="椭圆 142">
            <a:extLst>
              <a:ext uri="{FF2B5EF4-FFF2-40B4-BE49-F238E27FC236}">
                <a16:creationId xmlns:a16="http://schemas.microsoft.com/office/drawing/2014/main" id="{BDA8CB05-E598-4FFB-9EE9-13DACDEBA50F}"/>
              </a:ext>
            </a:extLst>
          </p:cNvPr>
          <p:cNvSpPr>
            <a:spLocks noChangeAspect="1"/>
          </p:cNvSpPr>
          <p:nvPr/>
        </p:nvSpPr>
        <p:spPr bwMode="auto">
          <a:xfrm>
            <a:off x="5383579" y="754877"/>
            <a:ext cx="66851" cy="66851"/>
          </a:xfrm>
          <a:prstGeom prst="ellipse">
            <a:avLst/>
          </a:prstGeom>
          <a:solidFill>
            <a:schemeClr val="tx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44" name="椭圆 143">
            <a:extLst>
              <a:ext uri="{FF2B5EF4-FFF2-40B4-BE49-F238E27FC236}">
                <a16:creationId xmlns:a16="http://schemas.microsoft.com/office/drawing/2014/main" id="{C78EA7FB-5DB3-45B6-92AE-85C4CA585D35}"/>
              </a:ext>
            </a:extLst>
          </p:cNvPr>
          <p:cNvSpPr>
            <a:spLocks noChangeAspect="1"/>
          </p:cNvSpPr>
          <p:nvPr/>
        </p:nvSpPr>
        <p:spPr bwMode="auto">
          <a:xfrm>
            <a:off x="5545686" y="1013322"/>
            <a:ext cx="66851" cy="66851"/>
          </a:xfrm>
          <a:prstGeom prst="ellipse">
            <a:avLst/>
          </a:prstGeom>
          <a:solidFill>
            <a:schemeClr val="tx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45" name="椭圆 144">
            <a:extLst>
              <a:ext uri="{FF2B5EF4-FFF2-40B4-BE49-F238E27FC236}">
                <a16:creationId xmlns:a16="http://schemas.microsoft.com/office/drawing/2014/main" id="{560094A8-750E-4E53-BCEE-A7589EE53D6C}"/>
              </a:ext>
            </a:extLst>
          </p:cNvPr>
          <p:cNvSpPr>
            <a:spLocks noChangeAspect="1"/>
          </p:cNvSpPr>
          <p:nvPr/>
        </p:nvSpPr>
        <p:spPr bwMode="auto">
          <a:xfrm>
            <a:off x="5702519" y="1245105"/>
            <a:ext cx="66851" cy="66851"/>
          </a:xfrm>
          <a:prstGeom prst="ellipse">
            <a:avLst/>
          </a:prstGeom>
          <a:solidFill>
            <a:schemeClr val="tx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46" name="椭圆 145">
            <a:extLst>
              <a:ext uri="{FF2B5EF4-FFF2-40B4-BE49-F238E27FC236}">
                <a16:creationId xmlns:a16="http://schemas.microsoft.com/office/drawing/2014/main" id="{993A0B2C-62D2-4F3E-A913-DF2BA5F6AF6C}"/>
              </a:ext>
            </a:extLst>
          </p:cNvPr>
          <p:cNvSpPr>
            <a:spLocks noChangeAspect="1"/>
          </p:cNvSpPr>
          <p:nvPr/>
        </p:nvSpPr>
        <p:spPr bwMode="auto">
          <a:xfrm>
            <a:off x="5868438" y="1489703"/>
            <a:ext cx="66851" cy="66851"/>
          </a:xfrm>
          <a:prstGeom prst="ellipse">
            <a:avLst/>
          </a:prstGeom>
          <a:solidFill>
            <a:schemeClr val="tx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47" name="椭圆 146">
            <a:extLst>
              <a:ext uri="{FF2B5EF4-FFF2-40B4-BE49-F238E27FC236}">
                <a16:creationId xmlns:a16="http://schemas.microsoft.com/office/drawing/2014/main" id="{953AE470-4AEB-45D1-B505-733B8D9F9672}"/>
              </a:ext>
            </a:extLst>
          </p:cNvPr>
          <p:cNvSpPr>
            <a:spLocks noChangeAspect="1"/>
          </p:cNvSpPr>
          <p:nvPr/>
        </p:nvSpPr>
        <p:spPr bwMode="auto">
          <a:xfrm>
            <a:off x="6027820" y="1731409"/>
            <a:ext cx="66851" cy="66851"/>
          </a:xfrm>
          <a:prstGeom prst="ellipse">
            <a:avLst/>
          </a:prstGeom>
          <a:solidFill>
            <a:schemeClr val="tx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48" name="椭圆 147">
            <a:extLst>
              <a:ext uri="{FF2B5EF4-FFF2-40B4-BE49-F238E27FC236}">
                <a16:creationId xmlns:a16="http://schemas.microsoft.com/office/drawing/2014/main" id="{DB23F679-EF87-48E0-A710-714C79AEBC78}"/>
              </a:ext>
            </a:extLst>
          </p:cNvPr>
          <p:cNvSpPr>
            <a:spLocks noChangeAspect="1"/>
          </p:cNvSpPr>
          <p:nvPr/>
        </p:nvSpPr>
        <p:spPr bwMode="auto">
          <a:xfrm>
            <a:off x="6191920" y="1984601"/>
            <a:ext cx="66851" cy="66851"/>
          </a:xfrm>
          <a:prstGeom prst="ellipse">
            <a:avLst/>
          </a:prstGeom>
          <a:solidFill>
            <a:schemeClr val="tx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49" name="椭圆 148">
            <a:extLst>
              <a:ext uri="{FF2B5EF4-FFF2-40B4-BE49-F238E27FC236}">
                <a16:creationId xmlns:a16="http://schemas.microsoft.com/office/drawing/2014/main" id="{5550A44C-2E6D-4D1D-9E52-C340A9ED75B2}"/>
              </a:ext>
            </a:extLst>
          </p:cNvPr>
          <p:cNvSpPr>
            <a:spLocks noChangeAspect="1"/>
          </p:cNvSpPr>
          <p:nvPr/>
        </p:nvSpPr>
        <p:spPr bwMode="auto">
          <a:xfrm>
            <a:off x="6341613" y="2222701"/>
            <a:ext cx="66851" cy="66851"/>
          </a:xfrm>
          <a:prstGeom prst="ellipse">
            <a:avLst/>
          </a:prstGeom>
          <a:solidFill>
            <a:schemeClr val="tx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50" name="椭圆 149">
            <a:extLst>
              <a:ext uri="{FF2B5EF4-FFF2-40B4-BE49-F238E27FC236}">
                <a16:creationId xmlns:a16="http://schemas.microsoft.com/office/drawing/2014/main" id="{48054F05-6E4C-4092-9A21-EA4ED8255F19}"/>
              </a:ext>
            </a:extLst>
          </p:cNvPr>
          <p:cNvSpPr>
            <a:spLocks noChangeAspect="1"/>
          </p:cNvSpPr>
          <p:nvPr/>
        </p:nvSpPr>
        <p:spPr bwMode="auto">
          <a:xfrm>
            <a:off x="2146950" y="4479974"/>
            <a:ext cx="66851" cy="66851"/>
          </a:xfrm>
          <a:prstGeom prst="ellipse">
            <a:avLst/>
          </a:prstGeom>
          <a:solidFill>
            <a:srgbClr val="CC0099"/>
          </a:solidFill>
          <a:ln w="28575" cap="flat" cmpd="sng" algn="ctr">
            <a:solidFill>
              <a:srgbClr val="CC0099"/>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51" name="椭圆 150">
            <a:extLst>
              <a:ext uri="{FF2B5EF4-FFF2-40B4-BE49-F238E27FC236}">
                <a16:creationId xmlns:a16="http://schemas.microsoft.com/office/drawing/2014/main" id="{BEE7F8D5-79F8-46D3-8AA8-987BC2BD5D6E}"/>
              </a:ext>
            </a:extLst>
          </p:cNvPr>
          <p:cNvSpPr>
            <a:spLocks noChangeAspect="1"/>
          </p:cNvSpPr>
          <p:nvPr/>
        </p:nvSpPr>
        <p:spPr bwMode="auto">
          <a:xfrm>
            <a:off x="2150463" y="5910696"/>
            <a:ext cx="66851" cy="66851"/>
          </a:xfrm>
          <a:prstGeom prst="ellipse">
            <a:avLst/>
          </a:prstGeom>
          <a:solidFill>
            <a:srgbClr val="CC0099"/>
          </a:solidFill>
          <a:ln w="28575" cap="flat" cmpd="sng" algn="ctr">
            <a:solidFill>
              <a:srgbClr val="CC0099"/>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52" name="椭圆 151">
            <a:extLst>
              <a:ext uri="{FF2B5EF4-FFF2-40B4-BE49-F238E27FC236}">
                <a16:creationId xmlns:a16="http://schemas.microsoft.com/office/drawing/2014/main" id="{1B7F8715-4710-462A-BD1C-3EECB1EBE2AC}"/>
              </a:ext>
            </a:extLst>
          </p:cNvPr>
          <p:cNvSpPr>
            <a:spLocks noChangeAspect="1"/>
          </p:cNvSpPr>
          <p:nvPr/>
        </p:nvSpPr>
        <p:spPr bwMode="auto">
          <a:xfrm>
            <a:off x="3389126" y="4921850"/>
            <a:ext cx="66851" cy="66851"/>
          </a:xfrm>
          <a:prstGeom prst="ellipse">
            <a:avLst/>
          </a:prstGeom>
          <a:solidFill>
            <a:srgbClr val="FF0000"/>
          </a:solid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53" name="椭圆 152">
            <a:extLst>
              <a:ext uri="{FF2B5EF4-FFF2-40B4-BE49-F238E27FC236}">
                <a16:creationId xmlns:a16="http://schemas.microsoft.com/office/drawing/2014/main" id="{EDFFC084-4476-4E33-9958-03E907B3B309}"/>
              </a:ext>
            </a:extLst>
          </p:cNvPr>
          <p:cNvSpPr>
            <a:spLocks noChangeAspect="1"/>
          </p:cNvSpPr>
          <p:nvPr/>
        </p:nvSpPr>
        <p:spPr bwMode="auto">
          <a:xfrm>
            <a:off x="3388033" y="4711077"/>
            <a:ext cx="66851" cy="66851"/>
          </a:xfrm>
          <a:prstGeom prst="ellipse">
            <a:avLst/>
          </a:prstGeom>
          <a:solidFill>
            <a:srgbClr val="FF0000"/>
          </a:solid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54" name="椭圆 153">
            <a:extLst>
              <a:ext uri="{FF2B5EF4-FFF2-40B4-BE49-F238E27FC236}">
                <a16:creationId xmlns:a16="http://schemas.microsoft.com/office/drawing/2014/main" id="{E10D40F2-22EF-4DA5-B1BC-DEDE2AD5C45C}"/>
              </a:ext>
            </a:extLst>
          </p:cNvPr>
          <p:cNvSpPr>
            <a:spLocks noChangeAspect="1"/>
          </p:cNvSpPr>
          <p:nvPr/>
        </p:nvSpPr>
        <p:spPr bwMode="auto">
          <a:xfrm>
            <a:off x="3389126" y="4252103"/>
            <a:ext cx="66851" cy="66851"/>
          </a:xfrm>
          <a:prstGeom prst="ellipse">
            <a:avLst/>
          </a:prstGeom>
          <a:solidFill>
            <a:srgbClr val="FF0000"/>
          </a:solid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55" name="椭圆 154">
            <a:extLst>
              <a:ext uri="{FF2B5EF4-FFF2-40B4-BE49-F238E27FC236}">
                <a16:creationId xmlns:a16="http://schemas.microsoft.com/office/drawing/2014/main" id="{E0715BF4-737F-4387-B577-05BDF5569818}"/>
              </a:ext>
            </a:extLst>
          </p:cNvPr>
          <p:cNvSpPr>
            <a:spLocks noChangeAspect="1"/>
          </p:cNvSpPr>
          <p:nvPr/>
        </p:nvSpPr>
        <p:spPr bwMode="auto">
          <a:xfrm>
            <a:off x="3387371" y="3790404"/>
            <a:ext cx="66851" cy="66851"/>
          </a:xfrm>
          <a:prstGeom prst="ellipse">
            <a:avLst/>
          </a:prstGeom>
          <a:solidFill>
            <a:srgbClr val="FF0000"/>
          </a:solid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56" name="椭圆 155">
            <a:extLst>
              <a:ext uri="{FF2B5EF4-FFF2-40B4-BE49-F238E27FC236}">
                <a16:creationId xmlns:a16="http://schemas.microsoft.com/office/drawing/2014/main" id="{5F6AEE5D-7D63-4F65-8A4A-202F5A0E6E00}"/>
              </a:ext>
            </a:extLst>
          </p:cNvPr>
          <p:cNvSpPr>
            <a:spLocks noChangeAspect="1"/>
          </p:cNvSpPr>
          <p:nvPr/>
        </p:nvSpPr>
        <p:spPr bwMode="auto">
          <a:xfrm>
            <a:off x="4628430" y="4030353"/>
            <a:ext cx="66851" cy="66851"/>
          </a:xfrm>
          <a:prstGeom prst="ellipse">
            <a:avLst/>
          </a:prstGeom>
          <a:solidFill>
            <a:srgbClr val="0000FF"/>
          </a:solidFill>
          <a:ln w="28575"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57" name="椭圆 156">
            <a:extLst>
              <a:ext uri="{FF2B5EF4-FFF2-40B4-BE49-F238E27FC236}">
                <a16:creationId xmlns:a16="http://schemas.microsoft.com/office/drawing/2014/main" id="{1272B2BA-EEA2-44F4-A30C-969083E2CB25}"/>
              </a:ext>
            </a:extLst>
          </p:cNvPr>
          <p:cNvSpPr>
            <a:spLocks noChangeAspect="1"/>
          </p:cNvSpPr>
          <p:nvPr/>
        </p:nvSpPr>
        <p:spPr bwMode="auto">
          <a:xfrm>
            <a:off x="4628429" y="5234136"/>
            <a:ext cx="66851" cy="66851"/>
          </a:xfrm>
          <a:prstGeom prst="ellipse">
            <a:avLst/>
          </a:prstGeom>
          <a:solidFill>
            <a:srgbClr val="0000FF"/>
          </a:solidFill>
          <a:ln w="28575"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58" name="椭圆 157">
            <a:extLst>
              <a:ext uri="{FF2B5EF4-FFF2-40B4-BE49-F238E27FC236}">
                <a16:creationId xmlns:a16="http://schemas.microsoft.com/office/drawing/2014/main" id="{8ABE0BC2-E61C-42E8-815E-2E637AADD2B0}"/>
              </a:ext>
            </a:extLst>
          </p:cNvPr>
          <p:cNvSpPr>
            <a:spLocks noChangeAspect="1"/>
          </p:cNvSpPr>
          <p:nvPr/>
        </p:nvSpPr>
        <p:spPr bwMode="auto">
          <a:xfrm>
            <a:off x="5870819" y="5571606"/>
            <a:ext cx="66851" cy="66851"/>
          </a:xfrm>
          <a:prstGeom prst="ellipse">
            <a:avLst/>
          </a:prstGeom>
          <a:solidFill>
            <a:srgbClr val="009900"/>
          </a:solidFill>
          <a:ln w="28575" cap="flat" cmpd="sng" algn="ctr">
            <a:solidFill>
              <a:srgbClr val="0099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59" name="矩形 158">
            <a:extLst>
              <a:ext uri="{FF2B5EF4-FFF2-40B4-BE49-F238E27FC236}">
                <a16:creationId xmlns:a16="http://schemas.microsoft.com/office/drawing/2014/main" id="{2E5864DE-A6F9-4ABB-B391-A125E979D6EB}"/>
              </a:ext>
            </a:extLst>
          </p:cNvPr>
          <p:cNvSpPr/>
          <p:nvPr/>
        </p:nvSpPr>
        <p:spPr>
          <a:xfrm>
            <a:off x="602312" y="2078656"/>
            <a:ext cx="623889" cy="369332"/>
          </a:xfrm>
          <a:prstGeom prst="rect">
            <a:avLst/>
          </a:prstGeom>
        </p:spPr>
        <p:txBody>
          <a:bodyPr wrap="none">
            <a:spAutoFit/>
          </a:bodyPr>
          <a:lstStyle/>
          <a:p>
            <a:r>
              <a:rPr lang="zh-CN" altLang="en-US" sz="1800" dirty="0"/>
              <a:t>I</a:t>
            </a:r>
            <a:r>
              <a:rPr lang="zh-CN" altLang="en-US" sz="1800" dirty="0">
                <a:latin typeface="宋体" panose="02010600030101010101" pitchFamily="2" charset="-122"/>
              </a:rPr>
              <a:t>[</a:t>
            </a:r>
            <a:r>
              <a:rPr lang="zh-CN" altLang="en-US" sz="1800" dirty="0"/>
              <a:t>0</a:t>
            </a:r>
            <a:r>
              <a:rPr lang="zh-CN" altLang="en-US" sz="1800" dirty="0">
                <a:latin typeface="宋体" panose="02010600030101010101" pitchFamily="2" charset="-122"/>
              </a:rPr>
              <a:t>]</a:t>
            </a:r>
          </a:p>
        </p:txBody>
      </p:sp>
      <p:sp>
        <p:nvSpPr>
          <p:cNvPr id="160" name="矩形 159">
            <a:extLst>
              <a:ext uri="{FF2B5EF4-FFF2-40B4-BE49-F238E27FC236}">
                <a16:creationId xmlns:a16="http://schemas.microsoft.com/office/drawing/2014/main" id="{6D492486-73FF-4EAF-9D16-C2BEAFF345C9}"/>
              </a:ext>
            </a:extLst>
          </p:cNvPr>
          <p:cNvSpPr/>
          <p:nvPr/>
        </p:nvSpPr>
        <p:spPr>
          <a:xfrm>
            <a:off x="602312" y="1833088"/>
            <a:ext cx="623889" cy="369332"/>
          </a:xfrm>
          <a:prstGeom prst="rect">
            <a:avLst/>
          </a:prstGeom>
        </p:spPr>
        <p:txBody>
          <a:bodyPr wrap="none">
            <a:spAutoFit/>
          </a:bodyPr>
          <a:lstStyle/>
          <a:p>
            <a:r>
              <a:rPr lang="zh-CN" altLang="en-US" sz="1800" dirty="0"/>
              <a:t>I</a:t>
            </a:r>
            <a:r>
              <a:rPr lang="zh-CN" altLang="en-US" sz="1800" dirty="0">
                <a:latin typeface="宋体" panose="02010600030101010101" pitchFamily="2" charset="-122"/>
              </a:rPr>
              <a:t>[</a:t>
            </a:r>
            <a:r>
              <a:rPr lang="en-US" altLang="zh-CN" sz="1800" dirty="0"/>
              <a:t>1</a:t>
            </a:r>
            <a:r>
              <a:rPr lang="zh-CN" altLang="en-US" sz="1800" dirty="0">
                <a:latin typeface="宋体" panose="02010600030101010101" pitchFamily="2" charset="-122"/>
              </a:rPr>
              <a:t>]</a:t>
            </a:r>
          </a:p>
        </p:txBody>
      </p:sp>
      <p:sp>
        <p:nvSpPr>
          <p:cNvPr id="161" name="矩形 160">
            <a:extLst>
              <a:ext uri="{FF2B5EF4-FFF2-40B4-BE49-F238E27FC236}">
                <a16:creationId xmlns:a16="http://schemas.microsoft.com/office/drawing/2014/main" id="{39C7C89F-AC34-4113-937E-13E4A52507D7}"/>
              </a:ext>
            </a:extLst>
          </p:cNvPr>
          <p:cNvSpPr/>
          <p:nvPr/>
        </p:nvSpPr>
        <p:spPr>
          <a:xfrm>
            <a:off x="602312" y="1587523"/>
            <a:ext cx="623889" cy="369332"/>
          </a:xfrm>
          <a:prstGeom prst="rect">
            <a:avLst/>
          </a:prstGeom>
        </p:spPr>
        <p:txBody>
          <a:bodyPr wrap="none">
            <a:spAutoFit/>
          </a:bodyPr>
          <a:lstStyle/>
          <a:p>
            <a:r>
              <a:rPr lang="zh-CN" altLang="en-US" sz="1800" dirty="0"/>
              <a:t>I</a:t>
            </a:r>
            <a:r>
              <a:rPr lang="zh-CN" altLang="en-US" sz="1800" dirty="0">
                <a:latin typeface="宋体" panose="02010600030101010101" pitchFamily="2" charset="-122"/>
              </a:rPr>
              <a:t>[</a:t>
            </a:r>
            <a:r>
              <a:rPr lang="en-US" altLang="zh-CN" sz="1800" dirty="0"/>
              <a:t>2</a:t>
            </a:r>
            <a:r>
              <a:rPr lang="zh-CN" altLang="en-US" sz="1800" dirty="0">
                <a:latin typeface="宋体" panose="02010600030101010101" pitchFamily="2" charset="-122"/>
              </a:rPr>
              <a:t>]</a:t>
            </a:r>
          </a:p>
        </p:txBody>
      </p:sp>
      <p:sp>
        <p:nvSpPr>
          <p:cNvPr id="162" name="矩形 161">
            <a:extLst>
              <a:ext uri="{FF2B5EF4-FFF2-40B4-BE49-F238E27FC236}">
                <a16:creationId xmlns:a16="http://schemas.microsoft.com/office/drawing/2014/main" id="{17BEFB40-296C-4A52-8800-8DC7ED7A3770}"/>
              </a:ext>
            </a:extLst>
          </p:cNvPr>
          <p:cNvSpPr/>
          <p:nvPr/>
        </p:nvSpPr>
        <p:spPr>
          <a:xfrm>
            <a:off x="602312" y="1341958"/>
            <a:ext cx="623889" cy="369332"/>
          </a:xfrm>
          <a:prstGeom prst="rect">
            <a:avLst/>
          </a:prstGeom>
        </p:spPr>
        <p:txBody>
          <a:bodyPr wrap="none">
            <a:spAutoFit/>
          </a:bodyPr>
          <a:lstStyle/>
          <a:p>
            <a:r>
              <a:rPr lang="zh-CN" altLang="en-US" sz="1800" dirty="0"/>
              <a:t>I</a:t>
            </a:r>
            <a:r>
              <a:rPr lang="zh-CN" altLang="en-US" sz="1800" dirty="0">
                <a:latin typeface="宋体" panose="02010600030101010101" pitchFamily="2" charset="-122"/>
              </a:rPr>
              <a:t>[</a:t>
            </a:r>
            <a:r>
              <a:rPr lang="en-US" altLang="zh-CN" sz="1800" dirty="0"/>
              <a:t>3</a:t>
            </a:r>
            <a:r>
              <a:rPr lang="zh-CN" altLang="en-US" sz="1800" dirty="0">
                <a:latin typeface="宋体" panose="02010600030101010101" pitchFamily="2" charset="-122"/>
              </a:rPr>
              <a:t>]</a:t>
            </a:r>
          </a:p>
        </p:txBody>
      </p:sp>
      <p:sp>
        <p:nvSpPr>
          <p:cNvPr id="163" name="矩形 162">
            <a:extLst>
              <a:ext uri="{FF2B5EF4-FFF2-40B4-BE49-F238E27FC236}">
                <a16:creationId xmlns:a16="http://schemas.microsoft.com/office/drawing/2014/main" id="{24119562-CC23-4EB4-A1F0-6351EDA96AF1}"/>
              </a:ext>
            </a:extLst>
          </p:cNvPr>
          <p:cNvSpPr/>
          <p:nvPr/>
        </p:nvSpPr>
        <p:spPr>
          <a:xfrm>
            <a:off x="602312" y="1096393"/>
            <a:ext cx="623889" cy="369332"/>
          </a:xfrm>
          <a:prstGeom prst="rect">
            <a:avLst/>
          </a:prstGeom>
        </p:spPr>
        <p:txBody>
          <a:bodyPr wrap="none">
            <a:spAutoFit/>
          </a:bodyPr>
          <a:lstStyle/>
          <a:p>
            <a:r>
              <a:rPr lang="zh-CN" altLang="en-US" sz="1800" dirty="0"/>
              <a:t>I</a:t>
            </a:r>
            <a:r>
              <a:rPr lang="zh-CN" altLang="en-US" sz="1800" dirty="0">
                <a:latin typeface="宋体" panose="02010600030101010101" pitchFamily="2" charset="-122"/>
              </a:rPr>
              <a:t>[</a:t>
            </a:r>
            <a:r>
              <a:rPr lang="en-US" altLang="zh-CN" sz="1800" dirty="0"/>
              <a:t>4</a:t>
            </a:r>
            <a:r>
              <a:rPr lang="zh-CN" altLang="en-US" sz="1800" dirty="0">
                <a:latin typeface="宋体" panose="02010600030101010101" pitchFamily="2" charset="-122"/>
              </a:rPr>
              <a:t>]</a:t>
            </a:r>
          </a:p>
        </p:txBody>
      </p:sp>
      <p:sp>
        <p:nvSpPr>
          <p:cNvPr id="164" name="矩形 163">
            <a:extLst>
              <a:ext uri="{FF2B5EF4-FFF2-40B4-BE49-F238E27FC236}">
                <a16:creationId xmlns:a16="http://schemas.microsoft.com/office/drawing/2014/main" id="{BB570E59-81F5-4F11-B20A-B09A495F8AF7}"/>
              </a:ext>
            </a:extLst>
          </p:cNvPr>
          <p:cNvSpPr/>
          <p:nvPr/>
        </p:nvSpPr>
        <p:spPr>
          <a:xfrm>
            <a:off x="578267" y="850828"/>
            <a:ext cx="671979" cy="369332"/>
          </a:xfrm>
          <a:prstGeom prst="rect">
            <a:avLst/>
          </a:prstGeom>
        </p:spPr>
        <p:txBody>
          <a:bodyPr wrap="square">
            <a:spAutoFit/>
          </a:bodyPr>
          <a:lstStyle/>
          <a:p>
            <a:r>
              <a:rPr lang="zh-CN" altLang="en-US" sz="1800" dirty="0"/>
              <a:t>I</a:t>
            </a:r>
            <a:r>
              <a:rPr lang="zh-CN" altLang="en-US" sz="1800" dirty="0">
                <a:latin typeface="宋体" panose="02010600030101010101" pitchFamily="2" charset="-122"/>
              </a:rPr>
              <a:t>[</a:t>
            </a:r>
            <a:r>
              <a:rPr lang="en-US" altLang="zh-CN" sz="1800" dirty="0"/>
              <a:t>5</a:t>
            </a:r>
            <a:r>
              <a:rPr lang="zh-CN" altLang="en-US" sz="1800" dirty="0">
                <a:latin typeface="宋体" panose="02010600030101010101" pitchFamily="2" charset="-122"/>
              </a:rPr>
              <a:t>]</a:t>
            </a:r>
          </a:p>
        </p:txBody>
      </p:sp>
      <p:sp>
        <p:nvSpPr>
          <p:cNvPr id="165" name="矩形 164">
            <a:extLst>
              <a:ext uri="{FF2B5EF4-FFF2-40B4-BE49-F238E27FC236}">
                <a16:creationId xmlns:a16="http://schemas.microsoft.com/office/drawing/2014/main" id="{80AC8BF2-B33D-42BF-BD37-45D5FDC08EFB}"/>
              </a:ext>
            </a:extLst>
          </p:cNvPr>
          <p:cNvSpPr/>
          <p:nvPr/>
        </p:nvSpPr>
        <p:spPr>
          <a:xfrm>
            <a:off x="602312" y="605263"/>
            <a:ext cx="623889" cy="369332"/>
          </a:xfrm>
          <a:prstGeom prst="rect">
            <a:avLst/>
          </a:prstGeom>
        </p:spPr>
        <p:txBody>
          <a:bodyPr wrap="none">
            <a:spAutoFit/>
          </a:bodyPr>
          <a:lstStyle/>
          <a:p>
            <a:r>
              <a:rPr lang="zh-CN" altLang="en-US" sz="1800" dirty="0"/>
              <a:t>I</a:t>
            </a:r>
            <a:r>
              <a:rPr lang="zh-CN" altLang="en-US" sz="1800" dirty="0">
                <a:latin typeface="宋体" panose="02010600030101010101" pitchFamily="2" charset="-122"/>
              </a:rPr>
              <a:t>[</a:t>
            </a:r>
            <a:r>
              <a:rPr lang="en-US" altLang="zh-CN" sz="1800" dirty="0"/>
              <a:t>6</a:t>
            </a:r>
            <a:r>
              <a:rPr lang="zh-CN" altLang="en-US" sz="1800" dirty="0">
                <a:latin typeface="宋体" panose="02010600030101010101" pitchFamily="2" charset="-122"/>
              </a:rPr>
              <a:t>]</a:t>
            </a:r>
          </a:p>
        </p:txBody>
      </p:sp>
      <p:sp>
        <p:nvSpPr>
          <p:cNvPr id="166" name="矩形 165">
            <a:extLst>
              <a:ext uri="{FF2B5EF4-FFF2-40B4-BE49-F238E27FC236}">
                <a16:creationId xmlns:a16="http://schemas.microsoft.com/office/drawing/2014/main" id="{84605234-E708-4D2B-888E-B9FBB89FB1D2}"/>
              </a:ext>
            </a:extLst>
          </p:cNvPr>
          <p:cNvSpPr/>
          <p:nvPr/>
        </p:nvSpPr>
        <p:spPr>
          <a:xfrm>
            <a:off x="7502086" y="3721014"/>
            <a:ext cx="1476087" cy="2736455"/>
          </a:xfrm>
          <a:prstGeom prst="rect">
            <a:avLst/>
          </a:prstGeom>
        </p:spPr>
        <p:txBody>
          <a:bodyPr wrap="square">
            <a:spAutoFit/>
          </a:bodyPr>
          <a:lstStyle/>
          <a:p>
            <a:pPr algn="l">
              <a:lnSpc>
                <a:spcPts val="2600"/>
              </a:lnSpc>
            </a:pPr>
            <a:r>
              <a:rPr lang="zh-CN" altLang="en-US" sz="1800" dirty="0"/>
              <a:t>ALUSrc</a:t>
            </a:r>
          </a:p>
          <a:p>
            <a:pPr algn="l">
              <a:lnSpc>
                <a:spcPts val="2600"/>
              </a:lnSpc>
            </a:pPr>
            <a:r>
              <a:rPr lang="zh-CN" altLang="en-US" sz="1800" dirty="0"/>
              <a:t>MemtoReg</a:t>
            </a:r>
          </a:p>
          <a:p>
            <a:pPr algn="l">
              <a:lnSpc>
                <a:spcPts val="2600"/>
              </a:lnSpc>
            </a:pPr>
            <a:r>
              <a:rPr lang="zh-CN" altLang="en-US" sz="1800" dirty="0"/>
              <a:t>RegWrite</a:t>
            </a:r>
          </a:p>
          <a:p>
            <a:pPr algn="l">
              <a:lnSpc>
                <a:spcPts val="2600"/>
              </a:lnSpc>
            </a:pPr>
            <a:r>
              <a:rPr lang="zh-CN" altLang="en-US" sz="1800" dirty="0"/>
              <a:t>MemRead</a:t>
            </a:r>
          </a:p>
          <a:p>
            <a:pPr algn="l">
              <a:lnSpc>
                <a:spcPts val="2600"/>
              </a:lnSpc>
            </a:pPr>
            <a:r>
              <a:rPr lang="zh-CN" altLang="en-US" sz="1800" dirty="0"/>
              <a:t>MemWrite</a:t>
            </a:r>
          </a:p>
          <a:p>
            <a:pPr algn="l">
              <a:lnSpc>
                <a:spcPts val="2600"/>
              </a:lnSpc>
            </a:pPr>
            <a:r>
              <a:rPr lang="zh-CN" altLang="en-US" sz="1800" dirty="0"/>
              <a:t>Branch</a:t>
            </a:r>
          </a:p>
          <a:p>
            <a:pPr algn="l">
              <a:lnSpc>
                <a:spcPts val="2600"/>
              </a:lnSpc>
            </a:pPr>
            <a:r>
              <a:rPr lang="zh-CN" altLang="en-US" sz="1800" dirty="0"/>
              <a:t>ALUOp1</a:t>
            </a:r>
          </a:p>
          <a:p>
            <a:pPr algn="l">
              <a:lnSpc>
                <a:spcPts val="2600"/>
              </a:lnSpc>
            </a:pPr>
            <a:r>
              <a:rPr lang="zh-CN" altLang="en-US" sz="1800" dirty="0"/>
              <a:t>ALUOp0</a:t>
            </a:r>
          </a:p>
        </p:txBody>
      </p:sp>
      <p:sp>
        <p:nvSpPr>
          <p:cNvPr id="167" name="矩形 166">
            <a:extLst>
              <a:ext uri="{FF2B5EF4-FFF2-40B4-BE49-F238E27FC236}">
                <a16:creationId xmlns:a16="http://schemas.microsoft.com/office/drawing/2014/main" id="{B915BFD4-F70D-4A15-838E-8E51CCB57954}"/>
              </a:ext>
            </a:extLst>
          </p:cNvPr>
          <p:cNvSpPr/>
          <p:nvPr/>
        </p:nvSpPr>
        <p:spPr>
          <a:xfrm>
            <a:off x="7657007" y="3259349"/>
            <a:ext cx="803425" cy="461665"/>
          </a:xfrm>
          <a:prstGeom prst="rect">
            <a:avLst/>
          </a:prstGeom>
        </p:spPr>
        <p:txBody>
          <a:bodyPr wrap="none">
            <a:spAutoFit/>
          </a:bodyPr>
          <a:lstStyle/>
          <a:p>
            <a:r>
              <a:rPr lang="zh-CN" altLang="en-US" dirty="0">
                <a:solidFill>
                  <a:srgbClr val="3366FF"/>
                </a:solidFill>
              </a:rPr>
              <a:t>输出</a:t>
            </a:r>
          </a:p>
        </p:txBody>
      </p:sp>
      <p:sp>
        <p:nvSpPr>
          <p:cNvPr id="168" name="矩形 167">
            <a:extLst>
              <a:ext uri="{FF2B5EF4-FFF2-40B4-BE49-F238E27FC236}">
                <a16:creationId xmlns:a16="http://schemas.microsoft.com/office/drawing/2014/main" id="{F98B2581-C58F-4706-9D05-201062FC5B13}"/>
              </a:ext>
            </a:extLst>
          </p:cNvPr>
          <p:cNvSpPr/>
          <p:nvPr/>
        </p:nvSpPr>
        <p:spPr>
          <a:xfrm>
            <a:off x="152541" y="1101490"/>
            <a:ext cx="381669" cy="830997"/>
          </a:xfrm>
          <a:prstGeom prst="rect">
            <a:avLst/>
          </a:prstGeom>
        </p:spPr>
        <p:txBody>
          <a:bodyPr wrap="square">
            <a:spAutoFit/>
          </a:bodyPr>
          <a:lstStyle/>
          <a:p>
            <a:r>
              <a:rPr lang="zh-CN" altLang="en-US" dirty="0">
                <a:solidFill>
                  <a:srgbClr val="3366FF"/>
                </a:solidFill>
              </a:rPr>
              <a:t>输入</a:t>
            </a:r>
          </a:p>
        </p:txBody>
      </p:sp>
      <p:sp>
        <p:nvSpPr>
          <p:cNvPr id="169" name="矩形 168">
            <a:extLst>
              <a:ext uri="{FF2B5EF4-FFF2-40B4-BE49-F238E27FC236}">
                <a16:creationId xmlns:a16="http://schemas.microsoft.com/office/drawing/2014/main" id="{4699F5D1-6E85-4400-A516-1CCE164AF315}"/>
              </a:ext>
            </a:extLst>
          </p:cNvPr>
          <p:cNvSpPr/>
          <p:nvPr/>
        </p:nvSpPr>
        <p:spPr>
          <a:xfrm>
            <a:off x="376344" y="6275097"/>
            <a:ext cx="3278462" cy="461665"/>
          </a:xfrm>
          <a:prstGeom prst="rect">
            <a:avLst/>
          </a:prstGeom>
        </p:spPr>
        <p:txBody>
          <a:bodyPr wrap="none">
            <a:spAutoFit/>
          </a:bodyPr>
          <a:lstStyle/>
          <a:p>
            <a:r>
              <a:rPr lang="zh-CN" altLang="en-US" dirty="0">
                <a:solidFill>
                  <a:srgbClr val="0000FF"/>
                </a:solidFill>
              </a:rPr>
              <a:t>控制单元的结构化实现</a:t>
            </a:r>
          </a:p>
        </p:txBody>
      </p:sp>
      <p:sp>
        <p:nvSpPr>
          <p:cNvPr id="171" name="矩形 170">
            <a:extLst>
              <a:ext uri="{FF2B5EF4-FFF2-40B4-BE49-F238E27FC236}">
                <a16:creationId xmlns:a16="http://schemas.microsoft.com/office/drawing/2014/main" id="{52C9A949-6D21-4C38-9AA0-C5B99E227609}"/>
              </a:ext>
            </a:extLst>
          </p:cNvPr>
          <p:cNvSpPr/>
          <p:nvPr/>
        </p:nvSpPr>
        <p:spPr>
          <a:xfrm>
            <a:off x="1516070" y="3422162"/>
            <a:ext cx="716864" cy="461665"/>
          </a:xfrm>
          <a:prstGeom prst="rect">
            <a:avLst/>
          </a:prstGeom>
        </p:spPr>
        <p:txBody>
          <a:bodyPr wrap="none">
            <a:spAutoFit/>
          </a:bodyPr>
          <a:lstStyle/>
          <a:p>
            <a:r>
              <a:rPr lang="en-US" altLang="zh-CN" dirty="0">
                <a:solidFill>
                  <a:srgbClr val="CC0099"/>
                </a:solidFill>
              </a:rPr>
              <a:t>R</a:t>
            </a:r>
            <a:r>
              <a:rPr lang="zh-CN" altLang="en-US" dirty="0">
                <a:solidFill>
                  <a:srgbClr val="CC0099"/>
                </a:solidFill>
              </a:rPr>
              <a:t>型</a:t>
            </a:r>
          </a:p>
        </p:txBody>
      </p:sp>
      <p:sp>
        <p:nvSpPr>
          <p:cNvPr id="172" name="矩形 171">
            <a:extLst>
              <a:ext uri="{FF2B5EF4-FFF2-40B4-BE49-F238E27FC236}">
                <a16:creationId xmlns:a16="http://schemas.microsoft.com/office/drawing/2014/main" id="{6B856802-4DCC-41C9-BA7C-136BBA9EA551}"/>
              </a:ext>
            </a:extLst>
          </p:cNvPr>
          <p:cNvSpPr/>
          <p:nvPr/>
        </p:nvSpPr>
        <p:spPr>
          <a:xfrm>
            <a:off x="2941693" y="3386612"/>
            <a:ext cx="524504" cy="461665"/>
          </a:xfrm>
          <a:prstGeom prst="rect">
            <a:avLst/>
          </a:prstGeom>
        </p:spPr>
        <p:txBody>
          <a:bodyPr wrap="none">
            <a:spAutoFit/>
          </a:bodyPr>
          <a:lstStyle/>
          <a:p>
            <a:r>
              <a:rPr lang="en-US" altLang="zh-CN" b="0" dirty="0" err="1">
                <a:solidFill>
                  <a:srgbClr val="FF0000"/>
                </a:solidFill>
                <a:latin typeface="Consolas" panose="020B0609020204030204" pitchFamily="49" charset="0"/>
              </a:rPr>
              <a:t>ld</a:t>
            </a:r>
            <a:endParaRPr lang="zh-CN" altLang="en-US" b="0" dirty="0">
              <a:solidFill>
                <a:srgbClr val="FF0000"/>
              </a:solidFill>
              <a:latin typeface="Consolas" panose="020B0609020204030204" pitchFamily="49" charset="0"/>
            </a:endParaRPr>
          </a:p>
        </p:txBody>
      </p:sp>
      <p:sp>
        <p:nvSpPr>
          <p:cNvPr id="173" name="矩形 172">
            <a:extLst>
              <a:ext uri="{FF2B5EF4-FFF2-40B4-BE49-F238E27FC236}">
                <a16:creationId xmlns:a16="http://schemas.microsoft.com/office/drawing/2014/main" id="{7FFEFAB0-08C7-4252-BB27-114EF6001C1D}"/>
              </a:ext>
            </a:extLst>
          </p:cNvPr>
          <p:cNvSpPr/>
          <p:nvPr/>
        </p:nvSpPr>
        <p:spPr>
          <a:xfrm>
            <a:off x="4182459" y="3375236"/>
            <a:ext cx="524504" cy="461665"/>
          </a:xfrm>
          <a:prstGeom prst="rect">
            <a:avLst/>
          </a:prstGeom>
        </p:spPr>
        <p:txBody>
          <a:bodyPr wrap="none">
            <a:spAutoFit/>
          </a:bodyPr>
          <a:lstStyle/>
          <a:p>
            <a:r>
              <a:rPr lang="en-US" altLang="zh-CN" b="0" dirty="0" err="1">
                <a:solidFill>
                  <a:srgbClr val="0000FF"/>
                </a:solidFill>
                <a:latin typeface="Consolas" panose="020B0609020204030204" pitchFamily="49" charset="0"/>
              </a:rPr>
              <a:t>sd</a:t>
            </a:r>
            <a:endParaRPr lang="zh-CN" altLang="en-US" b="0" dirty="0">
              <a:solidFill>
                <a:srgbClr val="0000FF"/>
              </a:solidFill>
              <a:latin typeface="Consolas" panose="020B0609020204030204" pitchFamily="49" charset="0"/>
            </a:endParaRPr>
          </a:p>
        </p:txBody>
      </p:sp>
      <p:sp>
        <p:nvSpPr>
          <p:cNvPr id="174" name="矩形 173">
            <a:extLst>
              <a:ext uri="{FF2B5EF4-FFF2-40B4-BE49-F238E27FC236}">
                <a16:creationId xmlns:a16="http://schemas.microsoft.com/office/drawing/2014/main" id="{8D765B6F-CD44-4A4C-9182-0CF4475CE570}"/>
              </a:ext>
            </a:extLst>
          </p:cNvPr>
          <p:cNvSpPr/>
          <p:nvPr/>
        </p:nvSpPr>
        <p:spPr>
          <a:xfrm>
            <a:off x="5266179" y="3323479"/>
            <a:ext cx="694422" cy="461665"/>
          </a:xfrm>
          <a:prstGeom prst="rect">
            <a:avLst/>
          </a:prstGeom>
        </p:spPr>
        <p:txBody>
          <a:bodyPr wrap="none">
            <a:spAutoFit/>
          </a:bodyPr>
          <a:lstStyle/>
          <a:p>
            <a:r>
              <a:rPr lang="en-US" altLang="zh-CN" b="0" dirty="0" err="1">
                <a:solidFill>
                  <a:srgbClr val="009900"/>
                </a:solidFill>
                <a:latin typeface="Consolas" panose="020B0609020204030204" pitchFamily="49" charset="0"/>
              </a:rPr>
              <a:t>beq</a:t>
            </a:r>
            <a:endParaRPr lang="zh-CN" altLang="en-US" b="0" dirty="0">
              <a:solidFill>
                <a:srgbClr val="009900"/>
              </a:solidFill>
              <a:latin typeface="Consolas" panose="020B0609020204030204" pitchFamily="49" charset="0"/>
            </a:endParaRPr>
          </a:p>
        </p:txBody>
      </p:sp>
      <p:sp>
        <p:nvSpPr>
          <p:cNvPr id="176" name="动作按钮: 获取信息 175">
            <a:hlinkClick r:id="rId3" action="ppaction://hlinksldjump" highlightClick="1"/>
            <a:extLst>
              <a:ext uri="{FF2B5EF4-FFF2-40B4-BE49-F238E27FC236}">
                <a16:creationId xmlns:a16="http://schemas.microsoft.com/office/drawing/2014/main" id="{4AA9BD71-D131-44B6-88F7-E2D1508F1823}"/>
              </a:ext>
            </a:extLst>
          </p:cNvPr>
          <p:cNvSpPr/>
          <p:nvPr/>
        </p:nvSpPr>
        <p:spPr bwMode="auto">
          <a:xfrm>
            <a:off x="8244408" y="332656"/>
            <a:ext cx="576061" cy="576058"/>
          </a:xfrm>
          <a:prstGeom prst="actionButtonInformatio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78" name="动作按钮: 后退或前一项 177">
            <a:hlinkClick r:id="" action="ppaction://hlinkshowjump?jump=previousslide" highlightClick="1"/>
            <a:extLst>
              <a:ext uri="{FF2B5EF4-FFF2-40B4-BE49-F238E27FC236}">
                <a16:creationId xmlns:a16="http://schemas.microsoft.com/office/drawing/2014/main" id="{93BF4DA7-C1F0-4602-BE5B-7B00E5D67067}"/>
              </a:ext>
            </a:extLst>
          </p:cNvPr>
          <p:cNvSpPr/>
          <p:nvPr/>
        </p:nvSpPr>
        <p:spPr bwMode="auto">
          <a:xfrm>
            <a:off x="7539643" y="345513"/>
            <a:ext cx="590746" cy="570736"/>
          </a:xfrm>
          <a:prstGeom prst="actionButtonBackPrevious">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79" name="矩形 178">
            <a:extLst>
              <a:ext uri="{FF2B5EF4-FFF2-40B4-BE49-F238E27FC236}">
                <a16:creationId xmlns:a16="http://schemas.microsoft.com/office/drawing/2014/main" id="{16FF51B4-5A7A-47B3-89ED-733962A1AE6C}"/>
              </a:ext>
            </a:extLst>
          </p:cNvPr>
          <p:cNvSpPr/>
          <p:nvPr/>
        </p:nvSpPr>
        <p:spPr>
          <a:xfrm>
            <a:off x="6724275" y="2641503"/>
            <a:ext cx="1422185" cy="461665"/>
          </a:xfrm>
          <a:prstGeom prst="rect">
            <a:avLst/>
          </a:prstGeom>
        </p:spPr>
        <p:txBody>
          <a:bodyPr wrap="none">
            <a:spAutoFit/>
          </a:bodyPr>
          <a:lstStyle/>
          <a:p>
            <a:r>
              <a:rPr lang="zh-CN" altLang="en-US" i="1" dirty="0">
                <a:solidFill>
                  <a:schemeClr val="bg2"/>
                </a:solidFill>
              </a:rPr>
              <a:t>与或逻辑</a:t>
            </a:r>
          </a:p>
        </p:txBody>
      </p:sp>
    </p:spTree>
    <p:extLst>
      <p:ext uri="{BB962C8B-B14F-4D97-AF65-F5344CB8AC3E}">
        <p14:creationId xmlns:p14="http://schemas.microsoft.com/office/powerpoint/2010/main" val="4055071024"/>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p:txBody>
          <a:bodyPr/>
          <a:lstStyle/>
          <a:p>
            <a:fld id="{6DCCAECF-A259-4858-A7A9-064437BDDFB0}" type="slidenum">
              <a:rPr lang="zh-CN" altLang="en-US"/>
              <a:pPr/>
              <a:t>46</a:t>
            </a:fld>
            <a:endParaRPr lang="en-US" altLang="zh-CN"/>
          </a:p>
        </p:txBody>
      </p:sp>
      <p:sp>
        <p:nvSpPr>
          <p:cNvPr id="1130498" name="Rectangle 2"/>
          <p:cNvSpPr>
            <a:spLocks noGrp="1" noChangeArrowheads="1"/>
          </p:cNvSpPr>
          <p:nvPr>
            <p:ph type="title"/>
          </p:nvPr>
        </p:nvSpPr>
        <p:spPr/>
        <p:txBody>
          <a:bodyPr/>
          <a:lstStyle/>
          <a:p>
            <a:r>
              <a:rPr lang="en-US" altLang="zh-CN" dirty="0"/>
              <a:t>6.2.2  </a:t>
            </a:r>
            <a:r>
              <a:rPr lang="zh-CN" altLang="en-US" dirty="0"/>
              <a:t>某简化</a:t>
            </a:r>
            <a:r>
              <a:rPr lang="en-US" altLang="zh-CN" dirty="0"/>
              <a:t>CPU </a:t>
            </a:r>
            <a:r>
              <a:rPr lang="zh-CN" altLang="en-US" dirty="0"/>
              <a:t>控制单元设计</a:t>
            </a:r>
          </a:p>
        </p:txBody>
      </p:sp>
      <p:sp>
        <p:nvSpPr>
          <p:cNvPr id="1130499" name="Rectangle 3"/>
          <p:cNvSpPr>
            <a:spLocks noGrp="1" noChangeArrowheads="1"/>
          </p:cNvSpPr>
          <p:nvPr>
            <p:ph type="body" idx="1"/>
          </p:nvPr>
        </p:nvSpPr>
        <p:spPr>
          <a:xfrm>
            <a:off x="250825" y="549275"/>
            <a:ext cx="8785225" cy="6192838"/>
          </a:xfrm>
        </p:spPr>
        <p:txBody>
          <a:bodyPr/>
          <a:lstStyle/>
          <a:p>
            <a:pPr>
              <a:spcBef>
                <a:spcPct val="5000"/>
              </a:spcBef>
              <a:buNone/>
            </a:pPr>
            <a:r>
              <a:rPr lang="zh-CN" altLang="en-US" dirty="0"/>
              <a:t>方法</a:t>
            </a:r>
            <a:r>
              <a:rPr lang="en-US" altLang="zh-CN" dirty="0"/>
              <a:t>1</a:t>
            </a:r>
            <a:r>
              <a:rPr lang="zh-CN" altLang="en-US" dirty="0"/>
              <a:t>：一级时序（只产生</a:t>
            </a:r>
            <a:r>
              <a:rPr lang="zh-CN" altLang="en-US" dirty="0">
                <a:solidFill>
                  <a:srgbClr val="CC0000"/>
                </a:solidFill>
              </a:rPr>
              <a:t>节拍信号</a:t>
            </a:r>
            <a:r>
              <a:rPr lang="zh-CN" altLang="en-US" dirty="0"/>
              <a:t>）</a:t>
            </a:r>
          </a:p>
          <a:p>
            <a:pPr>
              <a:spcBef>
                <a:spcPct val="5000"/>
              </a:spcBef>
              <a:buFont typeface="Wingdings" pitchFamily="2" charset="2"/>
              <a:buNone/>
            </a:pPr>
            <a:r>
              <a:rPr lang="zh-CN" altLang="en-US" dirty="0"/>
              <a:t>实现指令 </a:t>
            </a:r>
            <a:r>
              <a:rPr lang="en-US" altLang="zh-CN" dirty="0">
                <a:solidFill>
                  <a:srgbClr val="CC0066"/>
                </a:solidFill>
              </a:rPr>
              <a:t>SUB R0, </a:t>
            </a:r>
            <a:r>
              <a:rPr lang="en-US" altLang="zh-CN" dirty="0">
                <a:solidFill>
                  <a:srgbClr val="CC0066"/>
                </a:solidFill>
                <a:latin typeface="宋体" pitchFamily="2" charset="-122"/>
                <a:ea typeface="宋体" pitchFamily="2" charset="-122"/>
              </a:rPr>
              <a:t>(</a:t>
            </a:r>
            <a:r>
              <a:rPr lang="en-US" altLang="zh-CN" dirty="0">
                <a:solidFill>
                  <a:srgbClr val="CC0066"/>
                </a:solidFill>
              </a:rPr>
              <a:t>X</a:t>
            </a:r>
            <a:r>
              <a:rPr lang="en-US" altLang="zh-CN" dirty="0">
                <a:solidFill>
                  <a:srgbClr val="CC0066"/>
                </a:solidFill>
                <a:latin typeface="宋体" pitchFamily="2" charset="-122"/>
                <a:ea typeface="宋体" pitchFamily="2" charset="-122"/>
              </a:rPr>
              <a:t>)</a:t>
            </a:r>
            <a:r>
              <a:rPr lang="zh-CN" altLang="en-US" dirty="0"/>
              <a:t>功能的微操作序列：</a:t>
            </a:r>
          </a:p>
          <a:p>
            <a:pPr>
              <a:buFont typeface="Wingdings" pitchFamily="2" charset="2"/>
              <a:buNone/>
            </a:pPr>
            <a:r>
              <a:rPr lang="en-US" altLang="zh-CN" sz="2400" dirty="0"/>
              <a:t>  </a:t>
            </a:r>
            <a:r>
              <a:rPr lang="en-US" altLang="zh-CN" sz="2400" dirty="0">
                <a:solidFill>
                  <a:srgbClr val="CC0000"/>
                </a:solidFill>
              </a:rPr>
              <a:t>T1:</a:t>
            </a:r>
            <a:r>
              <a:rPr lang="zh-CN" altLang="en-US" sz="2400" dirty="0">
                <a:solidFill>
                  <a:srgbClr val="CC0000"/>
                </a:solidFill>
              </a:rPr>
              <a:t>	</a:t>
            </a:r>
            <a:r>
              <a:rPr lang="en-US" altLang="zh-CN" sz="2400" dirty="0">
                <a:solidFill>
                  <a:srgbClr val="CC0000"/>
                </a:solidFill>
              </a:rPr>
              <a:t>AR</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PC			</a:t>
            </a:r>
            <a:r>
              <a:rPr lang="en-US" altLang="zh-CN" sz="2400" dirty="0">
                <a:solidFill>
                  <a:srgbClr val="0000FF"/>
                </a:solidFill>
              </a:rPr>
              <a:t>;</a:t>
            </a:r>
            <a:r>
              <a:rPr lang="zh-CN" altLang="en-US" sz="2400" dirty="0">
                <a:solidFill>
                  <a:srgbClr val="0000FF"/>
                </a:solidFill>
              </a:rPr>
              <a:t>取指令阶段</a:t>
            </a:r>
          </a:p>
          <a:p>
            <a:pPr>
              <a:buFont typeface="Wingdings" pitchFamily="2" charset="2"/>
              <a:buNone/>
            </a:pPr>
            <a:r>
              <a:rPr lang="en-US" altLang="zh-CN" sz="2400" dirty="0">
                <a:solidFill>
                  <a:srgbClr val="CC0000"/>
                </a:solidFill>
              </a:rPr>
              <a:t>  T2:</a:t>
            </a:r>
            <a:r>
              <a:rPr lang="zh-CN" altLang="en-US" sz="2400" dirty="0">
                <a:solidFill>
                  <a:srgbClr val="CC0000"/>
                </a:solidFill>
              </a:rPr>
              <a:t>	</a:t>
            </a:r>
            <a:r>
              <a:rPr lang="en-US" altLang="zh-CN" sz="2400" dirty="0" err="1">
                <a:solidFill>
                  <a:srgbClr val="CC0000"/>
                </a:solidFill>
              </a:rPr>
              <a:t>DR</a:t>
            </a:r>
            <a:r>
              <a:rPr lang="en-US" altLang="zh-CN" sz="2400" dirty="0" err="1">
                <a:solidFill>
                  <a:srgbClr val="CC0000"/>
                </a:solidFill>
                <a:latin typeface="宋体" pitchFamily="2" charset="-122"/>
                <a:ea typeface="宋体" pitchFamily="2" charset="-122"/>
              </a:rPr>
              <a:t>←</a:t>
            </a:r>
            <a:r>
              <a:rPr lang="en-US" altLang="zh-CN" sz="2400" dirty="0" err="1">
                <a:solidFill>
                  <a:srgbClr val="CC0000"/>
                </a:solidFill>
              </a:rPr>
              <a:t>Memory</a:t>
            </a:r>
            <a:r>
              <a:rPr lang="en-US" altLang="zh-CN" sz="2400" dirty="0">
                <a:solidFill>
                  <a:srgbClr val="CC0000"/>
                </a:solidFill>
              </a:rPr>
              <a:t>[AR]</a:t>
            </a:r>
            <a:r>
              <a:rPr lang="zh-CN" altLang="en-US" sz="2400" dirty="0">
                <a:solidFill>
                  <a:srgbClr val="FF8B8B"/>
                </a:solidFill>
              </a:rPr>
              <a:t>，</a:t>
            </a:r>
            <a:r>
              <a:rPr lang="en-US" altLang="zh-CN" sz="2400" dirty="0" err="1">
                <a:solidFill>
                  <a:srgbClr val="FF8B8B"/>
                </a:solidFill>
              </a:rPr>
              <a:t>Mread</a:t>
            </a:r>
            <a:endParaRPr lang="en-US" altLang="zh-CN" sz="2400" dirty="0">
              <a:solidFill>
                <a:srgbClr val="FF8B8B"/>
              </a:solidFill>
            </a:endParaRPr>
          </a:p>
          <a:p>
            <a:pPr>
              <a:buFont typeface="Wingdings" pitchFamily="2" charset="2"/>
              <a:buNone/>
            </a:pPr>
            <a:r>
              <a:rPr lang="en-US" altLang="zh-CN" sz="2400" dirty="0">
                <a:solidFill>
                  <a:srgbClr val="CC0000"/>
                </a:solidFill>
              </a:rPr>
              <a:t>            PC</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PC+I</a:t>
            </a:r>
          </a:p>
          <a:p>
            <a:pPr>
              <a:buFont typeface="Wingdings" pitchFamily="2" charset="2"/>
              <a:buNone/>
            </a:pPr>
            <a:r>
              <a:rPr lang="en-US" altLang="zh-CN" sz="2400" dirty="0">
                <a:solidFill>
                  <a:srgbClr val="CC0000"/>
                </a:solidFill>
              </a:rPr>
              <a:t>  T3:</a:t>
            </a:r>
            <a:r>
              <a:rPr lang="zh-CN" altLang="en-US" sz="2400" dirty="0">
                <a:solidFill>
                  <a:srgbClr val="CC0000"/>
                </a:solidFill>
              </a:rPr>
              <a:t>	</a:t>
            </a:r>
            <a:r>
              <a:rPr lang="en-US" altLang="zh-CN" sz="2400" dirty="0">
                <a:solidFill>
                  <a:srgbClr val="CC0000"/>
                </a:solidFill>
              </a:rPr>
              <a:t>IR</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DR</a:t>
            </a:r>
          </a:p>
          <a:p>
            <a:pPr>
              <a:buFont typeface="Wingdings" pitchFamily="2" charset="2"/>
              <a:buNone/>
            </a:pPr>
            <a:r>
              <a:rPr lang="en-US" altLang="zh-CN" sz="2400" dirty="0">
                <a:solidFill>
                  <a:srgbClr val="CC0000"/>
                </a:solidFill>
              </a:rPr>
              <a:t>  T4:</a:t>
            </a:r>
            <a:r>
              <a:rPr lang="zh-CN" altLang="en-US" sz="2400" dirty="0">
                <a:solidFill>
                  <a:srgbClr val="CC0000"/>
                </a:solidFill>
              </a:rPr>
              <a:t>	</a:t>
            </a:r>
            <a:r>
              <a:rPr lang="en-US" altLang="zh-CN" sz="2400" dirty="0">
                <a:solidFill>
                  <a:srgbClr val="CC0000"/>
                </a:solidFill>
              </a:rPr>
              <a:t>AR</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IR</a:t>
            </a:r>
            <a:r>
              <a:rPr lang="en-US" altLang="zh-CN" sz="2400" dirty="0">
                <a:solidFill>
                  <a:srgbClr val="CC0000"/>
                </a:solidFill>
                <a:latin typeface="宋体" pitchFamily="2" charset="-122"/>
                <a:ea typeface="宋体" pitchFamily="2" charset="-122"/>
              </a:rPr>
              <a:t>(</a:t>
            </a:r>
            <a:r>
              <a:rPr lang="zh-CN" altLang="en-US" sz="2400" dirty="0">
                <a:solidFill>
                  <a:srgbClr val="CC0000"/>
                </a:solidFill>
              </a:rPr>
              <a:t>地址字段</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		</a:t>
            </a:r>
            <a:r>
              <a:rPr lang="en-US" altLang="zh-CN" sz="2400" dirty="0">
                <a:solidFill>
                  <a:srgbClr val="0000FF"/>
                </a:solidFill>
              </a:rPr>
              <a:t>;</a:t>
            </a:r>
            <a:r>
              <a:rPr lang="zh-CN" altLang="en-US" sz="2400" dirty="0">
                <a:solidFill>
                  <a:srgbClr val="0000FF"/>
                </a:solidFill>
              </a:rPr>
              <a:t>执行指令阶段</a:t>
            </a:r>
          </a:p>
          <a:p>
            <a:pPr>
              <a:buFont typeface="Wingdings" pitchFamily="2" charset="2"/>
              <a:buNone/>
            </a:pPr>
            <a:r>
              <a:rPr lang="en-US" altLang="zh-CN" sz="2400" dirty="0">
                <a:solidFill>
                  <a:srgbClr val="CC0000"/>
                </a:solidFill>
              </a:rPr>
              <a:t>  T5:</a:t>
            </a:r>
            <a:r>
              <a:rPr lang="zh-CN" altLang="en-US" sz="2400" dirty="0">
                <a:solidFill>
                  <a:srgbClr val="CC0000"/>
                </a:solidFill>
              </a:rPr>
              <a:t>	</a:t>
            </a:r>
            <a:r>
              <a:rPr lang="en-US" altLang="zh-CN" sz="2400" dirty="0" err="1">
                <a:solidFill>
                  <a:srgbClr val="CC0000"/>
                </a:solidFill>
              </a:rPr>
              <a:t>DR</a:t>
            </a:r>
            <a:r>
              <a:rPr lang="en-US" altLang="zh-CN" sz="2400" dirty="0" err="1">
                <a:solidFill>
                  <a:srgbClr val="CC0000"/>
                </a:solidFill>
                <a:latin typeface="宋体" pitchFamily="2" charset="-122"/>
                <a:ea typeface="宋体" pitchFamily="2" charset="-122"/>
              </a:rPr>
              <a:t>←</a:t>
            </a:r>
            <a:r>
              <a:rPr lang="en-US" altLang="zh-CN" sz="2400" dirty="0" err="1">
                <a:solidFill>
                  <a:srgbClr val="CC0000"/>
                </a:solidFill>
              </a:rPr>
              <a:t>Memory</a:t>
            </a:r>
            <a:r>
              <a:rPr lang="en-US" altLang="zh-CN" sz="2400" dirty="0">
                <a:solidFill>
                  <a:srgbClr val="CC0000"/>
                </a:solidFill>
              </a:rPr>
              <a:t>[AR]</a:t>
            </a:r>
            <a:r>
              <a:rPr lang="zh-CN" altLang="en-US" sz="2400" dirty="0">
                <a:solidFill>
                  <a:srgbClr val="FF8B8B"/>
                </a:solidFill>
              </a:rPr>
              <a:t>，</a:t>
            </a:r>
            <a:r>
              <a:rPr lang="en-US" altLang="zh-CN" sz="2400" dirty="0" err="1">
                <a:solidFill>
                  <a:srgbClr val="FF8B8B"/>
                </a:solidFill>
              </a:rPr>
              <a:t>Mread</a:t>
            </a:r>
            <a:endParaRPr lang="en-US" altLang="zh-CN" sz="2400" dirty="0">
              <a:solidFill>
                <a:srgbClr val="FF8B8B"/>
              </a:solidFill>
            </a:endParaRPr>
          </a:p>
          <a:p>
            <a:pPr>
              <a:buFont typeface="Wingdings" pitchFamily="2" charset="2"/>
              <a:buNone/>
            </a:pPr>
            <a:r>
              <a:rPr lang="en-US" altLang="zh-CN" sz="2400" dirty="0">
                <a:solidFill>
                  <a:srgbClr val="CC0000"/>
                </a:solidFill>
              </a:rPr>
              <a:t>  T6:</a:t>
            </a:r>
            <a:r>
              <a:rPr lang="zh-CN" altLang="en-US" sz="2400" dirty="0">
                <a:solidFill>
                  <a:srgbClr val="CC0000"/>
                </a:solidFill>
              </a:rPr>
              <a:t>	</a:t>
            </a:r>
            <a:r>
              <a:rPr lang="en-US" altLang="zh-CN" sz="2400" dirty="0">
                <a:solidFill>
                  <a:srgbClr val="CC0000"/>
                </a:solidFill>
              </a:rPr>
              <a:t>AR</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DR</a:t>
            </a:r>
          </a:p>
          <a:p>
            <a:pPr>
              <a:buFont typeface="Wingdings" pitchFamily="2" charset="2"/>
              <a:buNone/>
            </a:pPr>
            <a:r>
              <a:rPr lang="en-US" altLang="zh-CN" sz="2400" dirty="0">
                <a:solidFill>
                  <a:srgbClr val="CC0000"/>
                </a:solidFill>
              </a:rPr>
              <a:t>  T7:</a:t>
            </a:r>
            <a:r>
              <a:rPr lang="zh-CN" altLang="en-US" sz="2400" dirty="0">
                <a:solidFill>
                  <a:srgbClr val="CC0000"/>
                </a:solidFill>
              </a:rPr>
              <a:t>	</a:t>
            </a:r>
            <a:r>
              <a:rPr lang="en-US" altLang="zh-CN" sz="2400" dirty="0" err="1">
                <a:solidFill>
                  <a:srgbClr val="CC0000"/>
                </a:solidFill>
              </a:rPr>
              <a:t>DR</a:t>
            </a:r>
            <a:r>
              <a:rPr lang="en-US" altLang="zh-CN" sz="2400" dirty="0" err="1">
                <a:solidFill>
                  <a:srgbClr val="CC0000"/>
                </a:solidFill>
                <a:latin typeface="宋体" pitchFamily="2" charset="-122"/>
                <a:ea typeface="宋体" pitchFamily="2" charset="-122"/>
              </a:rPr>
              <a:t>←</a:t>
            </a:r>
            <a:r>
              <a:rPr lang="en-US" altLang="zh-CN" sz="2400" dirty="0" err="1">
                <a:solidFill>
                  <a:srgbClr val="CC0000"/>
                </a:solidFill>
              </a:rPr>
              <a:t>Memory</a:t>
            </a:r>
            <a:r>
              <a:rPr lang="en-US" altLang="zh-CN" sz="2400" dirty="0">
                <a:solidFill>
                  <a:srgbClr val="CC0000"/>
                </a:solidFill>
              </a:rPr>
              <a:t>[AR]</a:t>
            </a:r>
            <a:r>
              <a:rPr lang="zh-CN" altLang="en-US" sz="2400" dirty="0">
                <a:solidFill>
                  <a:srgbClr val="FF8B8B"/>
                </a:solidFill>
              </a:rPr>
              <a:t>，</a:t>
            </a:r>
            <a:r>
              <a:rPr lang="en-US" altLang="zh-CN" sz="2400" dirty="0" err="1">
                <a:solidFill>
                  <a:srgbClr val="FF8B8B"/>
                </a:solidFill>
              </a:rPr>
              <a:t>Mread</a:t>
            </a:r>
            <a:endParaRPr lang="en-US" altLang="zh-CN" sz="2400" dirty="0">
              <a:solidFill>
                <a:srgbClr val="FF8B8B"/>
              </a:solidFill>
            </a:endParaRPr>
          </a:p>
          <a:p>
            <a:pPr>
              <a:buFont typeface="Wingdings" pitchFamily="2" charset="2"/>
              <a:buNone/>
            </a:pPr>
            <a:r>
              <a:rPr lang="en-US" altLang="zh-CN" sz="2400" dirty="0">
                <a:solidFill>
                  <a:srgbClr val="CC0000"/>
                </a:solidFill>
              </a:rPr>
              <a:t>  T8:</a:t>
            </a:r>
            <a:r>
              <a:rPr lang="zh-CN" altLang="en-US" sz="2400" dirty="0">
                <a:solidFill>
                  <a:srgbClr val="CC0000"/>
                </a:solidFill>
              </a:rPr>
              <a:t>	</a:t>
            </a:r>
            <a:r>
              <a:rPr lang="en-US" altLang="zh-CN" sz="2400" dirty="0">
                <a:solidFill>
                  <a:srgbClr val="CC0000"/>
                </a:solidFill>
              </a:rPr>
              <a:t>Y</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R0</a:t>
            </a:r>
          </a:p>
          <a:p>
            <a:pPr>
              <a:buFont typeface="Wingdings" pitchFamily="2" charset="2"/>
              <a:buNone/>
            </a:pPr>
            <a:r>
              <a:rPr lang="en-US" altLang="zh-CN" sz="2400" dirty="0">
                <a:solidFill>
                  <a:srgbClr val="CC0000"/>
                </a:solidFill>
              </a:rPr>
              <a:t>  T9:</a:t>
            </a:r>
            <a:r>
              <a:rPr lang="zh-CN" altLang="en-US" sz="2400" dirty="0">
                <a:solidFill>
                  <a:srgbClr val="CC0000"/>
                </a:solidFill>
              </a:rPr>
              <a:t>	</a:t>
            </a:r>
            <a:r>
              <a:rPr lang="en-US" altLang="zh-CN" sz="2400" dirty="0">
                <a:solidFill>
                  <a:srgbClr val="CC0000"/>
                </a:solidFill>
              </a:rPr>
              <a:t>Z</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Y﹣DR</a:t>
            </a:r>
          </a:p>
          <a:p>
            <a:pPr>
              <a:buFont typeface="Wingdings" pitchFamily="2" charset="2"/>
              <a:buNone/>
            </a:pPr>
            <a:r>
              <a:rPr lang="en-US" altLang="zh-CN" sz="2400" dirty="0">
                <a:solidFill>
                  <a:srgbClr val="CC0000"/>
                </a:solidFill>
              </a:rPr>
              <a:t>T10:	R0</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Z</a:t>
            </a:r>
            <a:endParaRPr lang="zh-CN" altLang="en-US" sz="2400" dirty="0">
              <a:solidFill>
                <a:srgbClr val="CC0000"/>
              </a:solidFill>
            </a:endParaRPr>
          </a:p>
        </p:txBody>
      </p:sp>
      <p:sp>
        <p:nvSpPr>
          <p:cNvPr id="1130501" name="AutoShape 5">
            <a:hlinkClick r:id="rId2" action="ppaction://hlinksldjump" highlightClick="1"/>
          </p:cNvPr>
          <p:cNvSpPr>
            <a:spLocks noChangeArrowheads="1"/>
          </p:cNvSpPr>
          <p:nvPr/>
        </p:nvSpPr>
        <p:spPr bwMode="auto">
          <a:xfrm>
            <a:off x="7487561" y="2875851"/>
            <a:ext cx="1422185" cy="461665"/>
          </a:xfrm>
          <a:prstGeom prst="actionButtonBlank">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spAutoFit/>
          </a:bodyPr>
          <a:lstStyle/>
          <a:p>
            <a:r>
              <a:rPr lang="zh-CN" altLang="en-US" b="0" dirty="0">
                <a:solidFill>
                  <a:schemeClr val="bg2"/>
                </a:solidFill>
                <a:ea typeface="楷体" panose="02010609060101010101" pitchFamily="49" charset="-122"/>
              </a:rPr>
              <a:t>数据通路</a:t>
            </a:r>
            <a:endParaRPr lang="en-US" altLang="zh-CN" b="0" dirty="0">
              <a:solidFill>
                <a:schemeClr val="bg2"/>
              </a:solidFill>
              <a:ea typeface="楷体" panose="02010609060101010101" pitchFamily="49" charset="-122"/>
            </a:endParaRPr>
          </a:p>
        </p:txBody>
      </p:sp>
      <p:sp>
        <p:nvSpPr>
          <p:cNvPr id="1130502" name="AutoShape 6">
            <a:hlinkClick r:id="rId3" action="ppaction://hlinksldjump" highlightClick="1"/>
          </p:cNvPr>
          <p:cNvSpPr>
            <a:spLocks noChangeArrowheads="1"/>
          </p:cNvSpPr>
          <p:nvPr/>
        </p:nvSpPr>
        <p:spPr bwMode="auto">
          <a:xfrm>
            <a:off x="7491522" y="203904"/>
            <a:ext cx="1422184" cy="1200329"/>
          </a:xfrm>
          <a:prstGeom prst="actionButtonBlank">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spAutoFit/>
          </a:bodyPr>
          <a:lstStyle/>
          <a:p>
            <a:r>
              <a:rPr lang="zh-CN" altLang="en-US" b="0" dirty="0">
                <a:solidFill>
                  <a:schemeClr val="bg2"/>
                </a:solidFill>
                <a:ea typeface="楷体" panose="02010609060101010101" pitchFamily="49" charset="-122"/>
              </a:rPr>
              <a:t>计数型</a:t>
            </a:r>
            <a:br>
              <a:rPr lang="en-US" altLang="zh-CN" b="0" dirty="0">
                <a:solidFill>
                  <a:schemeClr val="bg2"/>
                </a:solidFill>
                <a:ea typeface="楷体" panose="02010609060101010101" pitchFamily="49" charset="-122"/>
              </a:rPr>
            </a:br>
            <a:r>
              <a:rPr lang="zh-CN" altLang="en-US" b="0" dirty="0">
                <a:solidFill>
                  <a:schemeClr val="bg2"/>
                </a:solidFill>
                <a:ea typeface="楷体" panose="02010609060101010101" pitchFamily="49" charset="-122"/>
              </a:rPr>
              <a:t>节拍脉冲</a:t>
            </a:r>
            <a:br>
              <a:rPr lang="en-US" altLang="zh-CN" b="0" dirty="0">
                <a:solidFill>
                  <a:schemeClr val="bg2"/>
                </a:solidFill>
                <a:ea typeface="楷体" panose="02010609060101010101" pitchFamily="49" charset="-122"/>
              </a:rPr>
            </a:br>
            <a:r>
              <a:rPr lang="zh-CN" altLang="en-US" b="0" dirty="0">
                <a:solidFill>
                  <a:schemeClr val="bg2"/>
                </a:solidFill>
                <a:ea typeface="楷体" panose="02010609060101010101" pitchFamily="49" charset="-122"/>
              </a:rPr>
              <a:t>发生器</a:t>
            </a:r>
            <a:endParaRPr lang="en-US" altLang="zh-CN" b="0" dirty="0">
              <a:solidFill>
                <a:schemeClr val="bg2"/>
              </a:solidFill>
              <a:ea typeface="楷体" panose="02010609060101010101" pitchFamily="49" charset="-122"/>
            </a:endParaRPr>
          </a:p>
        </p:txBody>
      </p:sp>
      <p:sp>
        <p:nvSpPr>
          <p:cNvPr id="1130503" name="AutoShape 7">
            <a:hlinkClick r:id="rId4" action="ppaction://hlinksldjump" highlightClick="1"/>
          </p:cNvPr>
          <p:cNvSpPr>
            <a:spLocks noChangeArrowheads="1"/>
          </p:cNvSpPr>
          <p:nvPr/>
        </p:nvSpPr>
        <p:spPr bwMode="auto">
          <a:xfrm>
            <a:off x="7491520" y="1539811"/>
            <a:ext cx="1422184" cy="1200329"/>
          </a:xfrm>
          <a:prstGeom prst="actionButtonBlank">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spAutoFit/>
          </a:bodyPr>
          <a:lstStyle/>
          <a:p>
            <a:r>
              <a:rPr lang="zh-CN" altLang="en-US" b="0" dirty="0">
                <a:solidFill>
                  <a:schemeClr val="bg2"/>
                </a:solidFill>
                <a:ea typeface="楷体" panose="02010609060101010101" pitchFamily="49" charset="-122"/>
              </a:rPr>
              <a:t>移位型</a:t>
            </a:r>
            <a:br>
              <a:rPr lang="en-US" altLang="zh-CN" b="0" dirty="0">
                <a:solidFill>
                  <a:schemeClr val="bg2"/>
                </a:solidFill>
                <a:ea typeface="楷体" panose="02010609060101010101" pitchFamily="49" charset="-122"/>
              </a:rPr>
            </a:br>
            <a:r>
              <a:rPr lang="zh-CN" altLang="en-US" b="0" dirty="0">
                <a:solidFill>
                  <a:schemeClr val="bg2"/>
                </a:solidFill>
                <a:ea typeface="楷体" panose="02010609060101010101" pitchFamily="49" charset="-122"/>
              </a:rPr>
              <a:t>节拍脉冲</a:t>
            </a:r>
            <a:br>
              <a:rPr lang="en-US" altLang="zh-CN" b="0" dirty="0">
                <a:solidFill>
                  <a:schemeClr val="bg2"/>
                </a:solidFill>
                <a:ea typeface="楷体" panose="02010609060101010101" pitchFamily="49" charset="-122"/>
              </a:rPr>
            </a:br>
            <a:r>
              <a:rPr lang="zh-CN" altLang="en-US" b="0" dirty="0">
                <a:solidFill>
                  <a:schemeClr val="bg2"/>
                </a:solidFill>
                <a:ea typeface="楷体" panose="02010609060101010101" pitchFamily="49" charset="-122"/>
              </a:rPr>
              <a:t>发生器</a:t>
            </a:r>
            <a:endParaRPr lang="en-US" altLang="zh-CN" b="0" dirty="0">
              <a:solidFill>
                <a:schemeClr val="bg2"/>
              </a:solidFill>
              <a:ea typeface="楷体" panose="02010609060101010101" pitchFamily="49" charset="-122"/>
            </a:endParaRPr>
          </a:p>
        </p:txBody>
      </p:sp>
      <p:sp>
        <p:nvSpPr>
          <p:cNvPr id="1130504" name="AutoShape 8">
            <a:hlinkClick r:id="rId5" action="ppaction://hlinksldjump" highlightClick="1"/>
          </p:cNvPr>
          <p:cNvSpPr>
            <a:spLocks noChangeArrowheads="1"/>
          </p:cNvSpPr>
          <p:nvPr/>
        </p:nvSpPr>
        <p:spPr bwMode="auto">
          <a:xfrm>
            <a:off x="6518275" y="5732463"/>
            <a:ext cx="2374900" cy="576262"/>
          </a:xfrm>
          <a:prstGeom prst="actionButtonBlank">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b="0" dirty="0">
                <a:solidFill>
                  <a:schemeClr val="bg2"/>
                </a:solidFill>
                <a:ea typeface="楷体" panose="02010609060101010101" pitchFamily="49" charset="-122"/>
              </a:rPr>
              <a:t>CPU</a:t>
            </a:r>
            <a:r>
              <a:rPr lang="zh-CN" altLang="en-US" b="0" dirty="0">
                <a:solidFill>
                  <a:schemeClr val="bg2"/>
                </a:solidFill>
                <a:ea typeface="楷体" panose="02010609060101010101" pitchFamily="49" charset="-122"/>
              </a:rPr>
              <a:t>的时序信号</a:t>
            </a:r>
          </a:p>
        </p:txBody>
      </p:sp>
      <p:sp>
        <p:nvSpPr>
          <p:cNvPr id="2" name="动作按钮: 上一张 1">
            <a:hlinkClick r:id="rId6" action="ppaction://hlinksldjump" highlightClick="1"/>
            <a:extLst>
              <a:ext uri="{FF2B5EF4-FFF2-40B4-BE49-F238E27FC236}">
                <a16:creationId xmlns:a16="http://schemas.microsoft.com/office/drawing/2014/main" id="{3678C741-62E2-44A2-B180-8678C135276F}"/>
              </a:ext>
            </a:extLst>
          </p:cNvPr>
          <p:cNvSpPr/>
          <p:nvPr/>
        </p:nvSpPr>
        <p:spPr bwMode="auto">
          <a:xfrm>
            <a:off x="5779654" y="5804669"/>
            <a:ext cx="504056" cy="504056"/>
          </a:xfrm>
          <a:prstGeom prst="actionButtonReturn">
            <a:avLst/>
          </a:prstGeom>
          <a:solidFill>
            <a:srgbClr val="CCFF99"/>
          </a:solidFill>
          <a:ln>
            <a:solidFill>
              <a:srgbClr val="009900"/>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0" name="AutoShape 4">
            <a:hlinkClick r:id="rId7" action="ppaction://hlinksldjump" highlightClick="1"/>
            <a:extLst>
              <a:ext uri="{FF2B5EF4-FFF2-40B4-BE49-F238E27FC236}">
                <a16:creationId xmlns:a16="http://schemas.microsoft.com/office/drawing/2014/main" id="{A2050F2A-E879-465C-896D-4EA549C5425D}"/>
              </a:ext>
            </a:extLst>
          </p:cNvPr>
          <p:cNvSpPr>
            <a:spLocks noChangeArrowheads="1"/>
          </p:cNvSpPr>
          <p:nvPr/>
        </p:nvSpPr>
        <p:spPr bwMode="auto">
          <a:xfrm>
            <a:off x="7186197" y="3475948"/>
            <a:ext cx="1723549" cy="461665"/>
          </a:xfrm>
          <a:prstGeom prst="actionButtonBlank">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spAutoFit/>
          </a:bodyPr>
          <a:lstStyle/>
          <a:p>
            <a:r>
              <a:rPr lang="zh-CN" altLang="en-US" b="0" dirty="0">
                <a:solidFill>
                  <a:schemeClr val="bg2"/>
                </a:solidFill>
                <a:ea typeface="楷体" panose="02010609060101010101" pitchFamily="49" charset="-122"/>
              </a:rPr>
              <a:t>控制器模型</a:t>
            </a:r>
            <a:endParaRPr lang="en-US" altLang="zh-CN" b="0" dirty="0">
              <a:solidFill>
                <a:schemeClr val="bg2"/>
              </a:solidFill>
              <a:ea typeface="楷体" panose="02010609060101010101" pitchFamily="49" charset="-122"/>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p:cNvSpPr>
            <a:spLocks noGrp="1"/>
          </p:cNvSpPr>
          <p:nvPr>
            <p:ph type="sldNum" sz="quarter" idx="11"/>
          </p:nvPr>
        </p:nvSpPr>
        <p:spPr/>
        <p:txBody>
          <a:bodyPr/>
          <a:lstStyle/>
          <a:p>
            <a:fld id="{4AEB99BC-9FC4-4F09-8649-899A056A788D}" type="slidenum">
              <a:rPr lang="zh-CN" altLang="en-US"/>
              <a:pPr/>
              <a:t>47</a:t>
            </a:fld>
            <a:endParaRPr lang="en-US" altLang="zh-CN"/>
          </a:p>
        </p:txBody>
      </p:sp>
      <p:sp>
        <p:nvSpPr>
          <p:cNvPr id="1131522" name="Rectangle 2"/>
          <p:cNvSpPr>
            <a:spLocks noGrp="1" noChangeArrowheads="1"/>
          </p:cNvSpPr>
          <p:nvPr>
            <p:ph type="title"/>
          </p:nvPr>
        </p:nvSpPr>
        <p:spPr/>
        <p:txBody>
          <a:bodyPr/>
          <a:lstStyle/>
          <a:p>
            <a:r>
              <a:rPr lang="en-US" altLang="zh-CN" dirty="0"/>
              <a:t>6.2.2  </a:t>
            </a:r>
            <a:r>
              <a:rPr lang="zh-CN" altLang="en-US" dirty="0"/>
              <a:t>某简化</a:t>
            </a:r>
            <a:r>
              <a:rPr lang="en-US" altLang="zh-CN" dirty="0"/>
              <a:t>CPU </a:t>
            </a:r>
            <a:r>
              <a:rPr lang="zh-CN" altLang="en-US" dirty="0"/>
              <a:t>控制单元设计</a:t>
            </a:r>
          </a:p>
        </p:txBody>
      </p:sp>
      <p:sp>
        <p:nvSpPr>
          <p:cNvPr id="1131523" name="Rectangle 3"/>
          <p:cNvSpPr>
            <a:spLocks noGrp="1" noChangeArrowheads="1"/>
          </p:cNvSpPr>
          <p:nvPr>
            <p:ph type="body" idx="1"/>
          </p:nvPr>
        </p:nvSpPr>
        <p:spPr>
          <a:xfrm>
            <a:off x="250825" y="549275"/>
            <a:ext cx="8785225" cy="6120085"/>
          </a:xfrm>
        </p:spPr>
        <p:txBody>
          <a:bodyPr/>
          <a:lstStyle/>
          <a:p>
            <a:pPr>
              <a:spcBef>
                <a:spcPts val="200"/>
              </a:spcBef>
              <a:buNone/>
            </a:pPr>
            <a:r>
              <a:rPr lang="zh-CN" altLang="en-US" dirty="0"/>
              <a:t>方法</a:t>
            </a:r>
            <a:r>
              <a:rPr lang="en-US" altLang="zh-CN" dirty="0"/>
              <a:t>2</a:t>
            </a:r>
            <a:r>
              <a:rPr lang="zh-CN" altLang="en-US" dirty="0"/>
              <a:t>：两级时序（产生</a:t>
            </a:r>
            <a:r>
              <a:rPr lang="zh-CN" altLang="en-US" dirty="0">
                <a:solidFill>
                  <a:srgbClr val="CC0000"/>
                </a:solidFill>
              </a:rPr>
              <a:t>节拍</a:t>
            </a:r>
            <a:r>
              <a:rPr lang="zh-CN" altLang="en-US" dirty="0"/>
              <a:t>和</a:t>
            </a:r>
            <a:r>
              <a:rPr lang="en-US" altLang="zh-CN" dirty="0">
                <a:solidFill>
                  <a:srgbClr val="CC0000"/>
                </a:solidFill>
              </a:rPr>
              <a:t>CPU</a:t>
            </a:r>
            <a:r>
              <a:rPr lang="zh-CN" altLang="en-US" dirty="0">
                <a:solidFill>
                  <a:srgbClr val="CC0000"/>
                </a:solidFill>
              </a:rPr>
              <a:t>周期</a:t>
            </a:r>
            <a:r>
              <a:rPr lang="zh-CN" altLang="en-US" dirty="0"/>
              <a:t>两种时间信号）</a:t>
            </a:r>
          </a:p>
          <a:p>
            <a:pPr>
              <a:spcBef>
                <a:spcPts val="200"/>
              </a:spcBef>
              <a:buFont typeface="Wingdings" pitchFamily="2" charset="2"/>
              <a:buNone/>
            </a:pPr>
            <a:r>
              <a:rPr lang="zh-CN" altLang="en-US" dirty="0"/>
              <a:t>实现指令 </a:t>
            </a:r>
            <a:r>
              <a:rPr lang="en-US" altLang="zh-CN" dirty="0">
                <a:solidFill>
                  <a:srgbClr val="CC0066"/>
                </a:solidFill>
              </a:rPr>
              <a:t>SUB R0, </a:t>
            </a:r>
            <a:r>
              <a:rPr lang="en-US" altLang="zh-CN" dirty="0">
                <a:solidFill>
                  <a:srgbClr val="CC0066"/>
                </a:solidFill>
                <a:latin typeface="宋体" pitchFamily="2" charset="-122"/>
                <a:ea typeface="宋体" pitchFamily="2" charset="-122"/>
              </a:rPr>
              <a:t>(</a:t>
            </a:r>
            <a:r>
              <a:rPr lang="en-US" altLang="zh-CN" dirty="0">
                <a:solidFill>
                  <a:srgbClr val="CC0066"/>
                </a:solidFill>
              </a:rPr>
              <a:t>X</a:t>
            </a:r>
            <a:r>
              <a:rPr lang="en-US" altLang="zh-CN" dirty="0">
                <a:solidFill>
                  <a:srgbClr val="CC0066"/>
                </a:solidFill>
                <a:latin typeface="宋体" pitchFamily="2" charset="-122"/>
                <a:ea typeface="宋体" pitchFamily="2" charset="-122"/>
              </a:rPr>
              <a:t>)</a:t>
            </a:r>
            <a:r>
              <a:rPr lang="zh-CN" altLang="en-US" dirty="0"/>
              <a:t>功能的微操作序列：</a:t>
            </a:r>
          </a:p>
          <a:p>
            <a:pPr>
              <a:spcBef>
                <a:spcPts val="200"/>
              </a:spcBef>
              <a:buFont typeface="Wingdings" pitchFamily="2" charset="2"/>
              <a:buNone/>
            </a:pPr>
            <a:r>
              <a:rPr lang="en-US" altLang="zh-CN" sz="2400" dirty="0">
                <a:solidFill>
                  <a:srgbClr val="0000FF"/>
                </a:solidFill>
              </a:rPr>
              <a:t>M1</a:t>
            </a:r>
            <a:r>
              <a:rPr lang="zh-CN" altLang="en-US" sz="2400" dirty="0">
                <a:solidFill>
                  <a:srgbClr val="0000FF"/>
                </a:solidFill>
              </a:rPr>
              <a:t>：                            </a:t>
            </a:r>
            <a:r>
              <a:rPr lang="en-US" altLang="zh-CN" sz="2400" dirty="0">
                <a:solidFill>
                  <a:srgbClr val="0000FF"/>
                </a:solidFill>
              </a:rPr>
              <a:t>;</a:t>
            </a:r>
            <a:r>
              <a:rPr lang="zh-CN" altLang="en-US" sz="2400" dirty="0">
                <a:solidFill>
                  <a:srgbClr val="0000FF"/>
                </a:solidFill>
              </a:rPr>
              <a:t>取指</a:t>
            </a:r>
            <a:r>
              <a:rPr lang="en-US" altLang="zh-CN" sz="2400" dirty="0">
                <a:solidFill>
                  <a:srgbClr val="0000FF"/>
                </a:solidFill>
              </a:rPr>
              <a:t>CPU</a:t>
            </a:r>
            <a:r>
              <a:rPr lang="zh-CN" altLang="en-US" sz="2400" dirty="0">
                <a:solidFill>
                  <a:srgbClr val="0000FF"/>
                </a:solidFill>
              </a:rPr>
              <a:t>周期</a:t>
            </a:r>
          </a:p>
          <a:p>
            <a:pPr>
              <a:spcBef>
                <a:spcPts val="200"/>
              </a:spcBef>
              <a:buFont typeface="Wingdings" pitchFamily="2" charset="2"/>
              <a:buNone/>
            </a:pPr>
            <a:r>
              <a:rPr lang="en-US" altLang="zh-CN" sz="2400" dirty="0">
                <a:solidFill>
                  <a:srgbClr val="CC0000"/>
                </a:solidFill>
              </a:rPr>
              <a:t>  T1:  AR</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PC                 </a:t>
            </a:r>
          </a:p>
          <a:p>
            <a:pPr>
              <a:spcBef>
                <a:spcPts val="200"/>
              </a:spcBef>
              <a:buFont typeface="Wingdings" pitchFamily="2" charset="2"/>
              <a:buNone/>
            </a:pPr>
            <a:r>
              <a:rPr lang="en-US" altLang="zh-CN" sz="2400" dirty="0">
                <a:solidFill>
                  <a:srgbClr val="CC0000"/>
                </a:solidFill>
              </a:rPr>
              <a:t>  T2:  </a:t>
            </a:r>
            <a:r>
              <a:rPr lang="en-US" altLang="zh-CN" sz="2400" dirty="0" err="1">
                <a:solidFill>
                  <a:srgbClr val="CC0000"/>
                </a:solidFill>
              </a:rPr>
              <a:t>DR</a:t>
            </a:r>
            <a:r>
              <a:rPr lang="en-US" altLang="zh-CN" sz="2400" dirty="0" err="1">
                <a:solidFill>
                  <a:srgbClr val="CC0000"/>
                </a:solidFill>
                <a:latin typeface="宋体" pitchFamily="2" charset="-122"/>
                <a:ea typeface="宋体" pitchFamily="2" charset="-122"/>
              </a:rPr>
              <a:t>←</a:t>
            </a:r>
            <a:r>
              <a:rPr lang="en-US" altLang="zh-CN" sz="2400" dirty="0" err="1">
                <a:solidFill>
                  <a:srgbClr val="CC0000"/>
                </a:solidFill>
              </a:rPr>
              <a:t>Memory</a:t>
            </a:r>
            <a:r>
              <a:rPr lang="en-US" altLang="zh-CN" sz="2400" dirty="0">
                <a:solidFill>
                  <a:srgbClr val="CC0000"/>
                </a:solidFill>
              </a:rPr>
              <a:t>[AR]</a:t>
            </a:r>
            <a:r>
              <a:rPr lang="zh-CN" altLang="en-US" sz="2400" dirty="0">
                <a:solidFill>
                  <a:srgbClr val="FF8B8B"/>
                </a:solidFill>
              </a:rPr>
              <a:t>，</a:t>
            </a:r>
            <a:r>
              <a:rPr lang="en-US" altLang="zh-CN" sz="2400" dirty="0" err="1">
                <a:solidFill>
                  <a:srgbClr val="FF8B8B"/>
                </a:solidFill>
              </a:rPr>
              <a:t>Mread</a:t>
            </a:r>
            <a:r>
              <a:rPr lang="en-US" altLang="zh-CN" sz="2400" dirty="0">
                <a:solidFill>
                  <a:srgbClr val="FF8B8B"/>
                </a:solidFill>
              </a:rPr>
              <a:t> </a:t>
            </a:r>
          </a:p>
          <a:p>
            <a:pPr>
              <a:spcBef>
                <a:spcPts val="200"/>
              </a:spcBef>
              <a:buFont typeface="Wingdings" pitchFamily="2" charset="2"/>
              <a:buNone/>
            </a:pPr>
            <a:r>
              <a:rPr lang="en-US" altLang="zh-CN" sz="2400" dirty="0">
                <a:solidFill>
                  <a:srgbClr val="CC0000"/>
                </a:solidFill>
              </a:rPr>
              <a:t>          PC</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PC+I                </a:t>
            </a:r>
          </a:p>
          <a:p>
            <a:pPr>
              <a:spcBef>
                <a:spcPts val="200"/>
              </a:spcBef>
              <a:buFont typeface="Wingdings" pitchFamily="2" charset="2"/>
              <a:buNone/>
            </a:pPr>
            <a:r>
              <a:rPr lang="en-US" altLang="zh-CN" sz="2400" dirty="0">
                <a:solidFill>
                  <a:srgbClr val="CC0000"/>
                </a:solidFill>
              </a:rPr>
              <a:t>  T3:  IR</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DR                 </a:t>
            </a:r>
          </a:p>
          <a:p>
            <a:pPr>
              <a:spcBef>
                <a:spcPts val="200"/>
              </a:spcBef>
              <a:buFont typeface="Wingdings" pitchFamily="2" charset="2"/>
              <a:buNone/>
            </a:pPr>
            <a:r>
              <a:rPr lang="en-US" altLang="zh-CN" sz="2400" dirty="0">
                <a:solidFill>
                  <a:srgbClr val="0000FF"/>
                </a:solidFill>
              </a:rPr>
              <a:t>M2</a:t>
            </a:r>
            <a:r>
              <a:rPr lang="zh-CN" altLang="en-US" sz="2400" dirty="0">
                <a:solidFill>
                  <a:srgbClr val="0000FF"/>
                </a:solidFill>
              </a:rPr>
              <a:t>：                             </a:t>
            </a:r>
            <a:r>
              <a:rPr lang="en-US" altLang="zh-CN" sz="2400" dirty="0">
                <a:solidFill>
                  <a:srgbClr val="0000FF"/>
                </a:solidFill>
              </a:rPr>
              <a:t>;</a:t>
            </a:r>
            <a:r>
              <a:rPr lang="zh-CN" altLang="en-US" sz="2400" dirty="0">
                <a:solidFill>
                  <a:srgbClr val="0000FF"/>
                </a:solidFill>
              </a:rPr>
              <a:t>执行</a:t>
            </a:r>
            <a:r>
              <a:rPr lang="en-US" altLang="zh-CN" sz="2400" dirty="0">
                <a:solidFill>
                  <a:srgbClr val="0000FF"/>
                </a:solidFill>
              </a:rPr>
              <a:t>CPU</a:t>
            </a:r>
            <a:r>
              <a:rPr lang="zh-CN" altLang="en-US" sz="2400" dirty="0">
                <a:solidFill>
                  <a:srgbClr val="0000FF"/>
                </a:solidFill>
              </a:rPr>
              <a:t>周期</a:t>
            </a:r>
          </a:p>
          <a:p>
            <a:pPr>
              <a:spcBef>
                <a:spcPts val="200"/>
              </a:spcBef>
              <a:buFont typeface="Wingdings" pitchFamily="2" charset="2"/>
              <a:buNone/>
            </a:pPr>
            <a:r>
              <a:rPr lang="en-US" altLang="zh-CN" sz="2400" dirty="0">
                <a:solidFill>
                  <a:srgbClr val="CC0000"/>
                </a:solidFill>
              </a:rPr>
              <a:t>  T1:  AR</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IR(</a:t>
            </a:r>
            <a:r>
              <a:rPr lang="zh-CN" altLang="en-US" sz="2400" dirty="0">
                <a:solidFill>
                  <a:srgbClr val="CC0000"/>
                </a:solidFill>
              </a:rPr>
              <a:t>地址字段</a:t>
            </a:r>
            <a:r>
              <a:rPr lang="en-US" altLang="zh-CN" sz="2400" dirty="0">
                <a:solidFill>
                  <a:srgbClr val="CC0000"/>
                </a:solidFill>
              </a:rPr>
              <a:t>)       </a:t>
            </a:r>
          </a:p>
          <a:p>
            <a:pPr>
              <a:spcBef>
                <a:spcPts val="200"/>
              </a:spcBef>
              <a:buFont typeface="Wingdings" pitchFamily="2" charset="2"/>
              <a:buNone/>
            </a:pPr>
            <a:r>
              <a:rPr lang="en-US" altLang="zh-CN" sz="2400" dirty="0">
                <a:solidFill>
                  <a:srgbClr val="CC0000"/>
                </a:solidFill>
              </a:rPr>
              <a:t>  T2:  </a:t>
            </a:r>
            <a:r>
              <a:rPr lang="en-US" altLang="zh-CN" sz="2400" dirty="0" err="1">
                <a:solidFill>
                  <a:srgbClr val="CC0000"/>
                </a:solidFill>
              </a:rPr>
              <a:t>DR</a:t>
            </a:r>
            <a:r>
              <a:rPr lang="en-US" altLang="zh-CN" sz="2400" dirty="0" err="1">
                <a:solidFill>
                  <a:srgbClr val="CC0000"/>
                </a:solidFill>
                <a:latin typeface="宋体" pitchFamily="2" charset="-122"/>
                <a:ea typeface="宋体" pitchFamily="2" charset="-122"/>
              </a:rPr>
              <a:t>←</a:t>
            </a:r>
            <a:r>
              <a:rPr lang="en-US" altLang="zh-CN" sz="2400" dirty="0" err="1">
                <a:solidFill>
                  <a:srgbClr val="CC0000"/>
                </a:solidFill>
              </a:rPr>
              <a:t>Memory</a:t>
            </a:r>
            <a:r>
              <a:rPr lang="en-US" altLang="zh-CN" sz="2400" dirty="0">
                <a:solidFill>
                  <a:srgbClr val="CC0000"/>
                </a:solidFill>
              </a:rPr>
              <a:t>[AR]</a:t>
            </a:r>
            <a:r>
              <a:rPr lang="zh-CN" altLang="en-US" sz="2400" dirty="0">
                <a:solidFill>
                  <a:srgbClr val="FF8B8B"/>
                </a:solidFill>
              </a:rPr>
              <a:t>，</a:t>
            </a:r>
            <a:r>
              <a:rPr lang="en-US" altLang="zh-CN" sz="2400" dirty="0" err="1">
                <a:solidFill>
                  <a:srgbClr val="FF8B8B"/>
                </a:solidFill>
              </a:rPr>
              <a:t>Mread</a:t>
            </a:r>
            <a:r>
              <a:rPr lang="en-US" altLang="zh-CN" sz="2400" dirty="0">
                <a:solidFill>
                  <a:srgbClr val="FF8B8B"/>
                </a:solidFill>
              </a:rPr>
              <a:t>  </a:t>
            </a:r>
          </a:p>
          <a:p>
            <a:pPr>
              <a:spcBef>
                <a:spcPts val="200"/>
              </a:spcBef>
              <a:buFont typeface="Wingdings" pitchFamily="2" charset="2"/>
              <a:buNone/>
            </a:pPr>
            <a:r>
              <a:rPr lang="en-US" altLang="zh-CN" sz="2400" dirty="0">
                <a:solidFill>
                  <a:srgbClr val="CC0000"/>
                </a:solidFill>
              </a:rPr>
              <a:t>  T3:  AR</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DR                </a:t>
            </a:r>
          </a:p>
          <a:p>
            <a:pPr>
              <a:spcBef>
                <a:spcPts val="200"/>
              </a:spcBef>
              <a:buFont typeface="Wingdings" pitchFamily="2" charset="2"/>
              <a:buNone/>
            </a:pPr>
            <a:r>
              <a:rPr lang="en-US" altLang="zh-CN" sz="2400" dirty="0">
                <a:solidFill>
                  <a:srgbClr val="CC0000"/>
                </a:solidFill>
              </a:rPr>
              <a:t>  T4:  </a:t>
            </a:r>
            <a:r>
              <a:rPr lang="en-US" altLang="zh-CN" sz="2400" dirty="0" err="1">
                <a:solidFill>
                  <a:srgbClr val="CC0000"/>
                </a:solidFill>
              </a:rPr>
              <a:t>DR</a:t>
            </a:r>
            <a:r>
              <a:rPr lang="en-US" altLang="zh-CN" sz="2400" dirty="0" err="1">
                <a:solidFill>
                  <a:srgbClr val="CC0000"/>
                </a:solidFill>
                <a:latin typeface="宋体" pitchFamily="2" charset="-122"/>
                <a:ea typeface="宋体" pitchFamily="2" charset="-122"/>
              </a:rPr>
              <a:t>←</a:t>
            </a:r>
            <a:r>
              <a:rPr lang="en-US" altLang="zh-CN" sz="2400" dirty="0" err="1">
                <a:solidFill>
                  <a:srgbClr val="CC0000"/>
                </a:solidFill>
              </a:rPr>
              <a:t>Memory</a:t>
            </a:r>
            <a:r>
              <a:rPr lang="en-US" altLang="zh-CN" sz="2400" dirty="0">
                <a:solidFill>
                  <a:srgbClr val="CC0000"/>
                </a:solidFill>
              </a:rPr>
              <a:t>[AR]</a:t>
            </a:r>
            <a:r>
              <a:rPr lang="zh-CN" altLang="en-US" sz="2400" dirty="0">
                <a:solidFill>
                  <a:srgbClr val="FF8B8B"/>
                </a:solidFill>
              </a:rPr>
              <a:t>，</a:t>
            </a:r>
            <a:r>
              <a:rPr lang="en-US" altLang="zh-CN" sz="2400" dirty="0" err="1">
                <a:solidFill>
                  <a:srgbClr val="FF8B8B"/>
                </a:solidFill>
              </a:rPr>
              <a:t>Mread</a:t>
            </a:r>
            <a:r>
              <a:rPr lang="en-US" altLang="zh-CN" sz="2400" dirty="0">
                <a:solidFill>
                  <a:srgbClr val="FF8B8B"/>
                </a:solidFill>
              </a:rPr>
              <a:t> </a:t>
            </a:r>
          </a:p>
          <a:p>
            <a:pPr>
              <a:spcBef>
                <a:spcPts val="200"/>
              </a:spcBef>
              <a:buFont typeface="Wingdings" pitchFamily="2" charset="2"/>
              <a:buNone/>
            </a:pPr>
            <a:r>
              <a:rPr lang="en-US" altLang="zh-CN" sz="2400" dirty="0">
                <a:solidFill>
                  <a:srgbClr val="CC0000"/>
                </a:solidFill>
              </a:rPr>
              <a:t>  T5:  Y</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R0                  </a:t>
            </a:r>
          </a:p>
          <a:p>
            <a:pPr>
              <a:spcBef>
                <a:spcPts val="200"/>
              </a:spcBef>
              <a:buFont typeface="Wingdings" pitchFamily="2" charset="2"/>
              <a:buNone/>
            </a:pPr>
            <a:r>
              <a:rPr lang="en-US" altLang="zh-CN" sz="2400" dirty="0">
                <a:solidFill>
                  <a:srgbClr val="CC0000"/>
                </a:solidFill>
              </a:rPr>
              <a:t>  T6:  Z</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Y﹣DR      </a:t>
            </a:r>
          </a:p>
          <a:p>
            <a:pPr>
              <a:spcBef>
                <a:spcPts val="200"/>
              </a:spcBef>
              <a:buFont typeface="Wingdings" pitchFamily="2" charset="2"/>
              <a:buNone/>
            </a:pPr>
            <a:r>
              <a:rPr lang="en-US" altLang="zh-CN" sz="2400" dirty="0">
                <a:solidFill>
                  <a:srgbClr val="CC0000"/>
                </a:solidFill>
              </a:rPr>
              <a:t>  T7:  R0</a:t>
            </a:r>
            <a:r>
              <a:rPr lang="en-US" altLang="zh-CN" sz="2400" dirty="0">
                <a:solidFill>
                  <a:srgbClr val="CC0000"/>
                </a:solidFill>
                <a:latin typeface="宋体" pitchFamily="2" charset="-122"/>
                <a:ea typeface="宋体" pitchFamily="2" charset="-122"/>
              </a:rPr>
              <a:t>←</a:t>
            </a:r>
            <a:r>
              <a:rPr lang="en-US" altLang="zh-CN" sz="2400" dirty="0">
                <a:solidFill>
                  <a:srgbClr val="CC0000"/>
                </a:solidFill>
              </a:rPr>
              <a:t>Z</a:t>
            </a:r>
            <a:endParaRPr lang="zh-CN" altLang="en-US" sz="2400" dirty="0">
              <a:solidFill>
                <a:srgbClr val="CC0000"/>
              </a:solidFill>
            </a:endParaRPr>
          </a:p>
        </p:txBody>
      </p:sp>
      <p:sp>
        <p:nvSpPr>
          <p:cNvPr id="1131525" name="AutoShape 5">
            <a:hlinkClick r:id="rId2" action="ppaction://hlinksldjump" highlightClick="1"/>
          </p:cNvPr>
          <p:cNvSpPr>
            <a:spLocks noChangeArrowheads="1"/>
          </p:cNvSpPr>
          <p:nvPr/>
        </p:nvSpPr>
        <p:spPr bwMode="auto">
          <a:xfrm>
            <a:off x="6948264" y="1124744"/>
            <a:ext cx="2055371" cy="830997"/>
          </a:xfrm>
          <a:prstGeom prst="actionButtonBlank">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spAutoFit/>
          </a:bodyPr>
          <a:lstStyle/>
          <a:p>
            <a:r>
              <a:rPr lang="en-US" altLang="zh-CN" b="0" dirty="0">
                <a:solidFill>
                  <a:schemeClr val="bg2"/>
                </a:solidFill>
                <a:ea typeface="楷体" panose="02010609060101010101" pitchFamily="49" charset="-122"/>
              </a:rPr>
              <a:t>CPU</a:t>
            </a:r>
            <a:r>
              <a:rPr lang="zh-CN" altLang="en-US" b="0" dirty="0">
                <a:solidFill>
                  <a:schemeClr val="bg2"/>
                </a:solidFill>
                <a:ea typeface="楷体" panose="02010609060101010101" pitchFamily="49" charset="-122"/>
              </a:rPr>
              <a:t>周期信号</a:t>
            </a:r>
            <a:br>
              <a:rPr lang="en-US" altLang="zh-CN" b="0" dirty="0">
                <a:solidFill>
                  <a:schemeClr val="bg2"/>
                </a:solidFill>
                <a:ea typeface="楷体" panose="02010609060101010101" pitchFamily="49" charset="-122"/>
              </a:rPr>
            </a:br>
            <a:r>
              <a:rPr lang="zh-CN" altLang="en-US" b="0" dirty="0">
                <a:solidFill>
                  <a:schemeClr val="bg2"/>
                </a:solidFill>
                <a:ea typeface="楷体" panose="02010609060101010101" pitchFamily="49" charset="-122"/>
              </a:rPr>
              <a:t>产生电路</a:t>
            </a:r>
            <a:endParaRPr lang="en-US" altLang="zh-CN" b="0" dirty="0">
              <a:solidFill>
                <a:schemeClr val="bg2"/>
              </a:solidFill>
              <a:ea typeface="楷体" panose="02010609060101010101" pitchFamily="49" charset="-122"/>
            </a:endParaRPr>
          </a:p>
        </p:txBody>
      </p:sp>
      <p:sp>
        <p:nvSpPr>
          <p:cNvPr id="1131528" name="Text Box 8"/>
          <p:cNvSpPr txBox="1">
            <a:spLocks noChangeArrowheads="1"/>
          </p:cNvSpPr>
          <p:nvPr/>
        </p:nvSpPr>
        <p:spPr bwMode="auto">
          <a:xfrm>
            <a:off x="6588125" y="2924175"/>
            <a:ext cx="576263" cy="1401763"/>
          </a:xfrm>
          <a:prstGeom prst="rect">
            <a:avLst/>
          </a:prstGeom>
          <a:solidFill>
            <a:srgbClr val="FFFF99"/>
          </a:solidFill>
          <a:ln w="28575" algn="ctr">
            <a:solidFill>
              <a:schemeClr val="hlink"/>
            </a:solidFill>
            <a:miter lim="800000"/>
            <a:headEnd/>
            <a:tailEnd type="none" w="med" len="lg"/>
          </a:ln>
          <a:effectLst>
            <a:outerShdw blurRad="50800" dist="38100" dir="2700000" algn="tl" rotWithShape="0">
              <a:prstClr val="black">
                <a:alpha val="40000"/>
              </a:prstClr>
            </a:outerShdw>
          </a:effectLst>
        </p:spPr>
        <p:txBody>
          <a:bodyPr>
            <a:spAutoFit/>
          </a:bodyPr>
          <a:lstStyle/>
          <a:p>
            <a:pPr>
              <a:spcBef>
                <a:spcPct val="50000"/>
              </a:spcBef>
            </a:pPr>
            <a:r>
              <a:rPr lang="zh-CN" altLang="en-US" sz="2800">
                <a:solidFill>
                  <a:srgbClr val="9900FF"/>
                </a:solidFill>
                <a:latin typeface="Arial" charset="0"/>
              </a:rPr>
              <a:t>方法</a:t>
            </a:r>
            <a:r>
              <a:rPr lang="en-US" altLang="zh-CN" sz="2800">
                <a:solidFill>
                  <a:srgbClr val="9900FF"/>
                </a:solidFill>
                <a:latin typeface="Arial" charset="0"/>
              </a:rPr>
              <a:t>1</a:t>
            </a:r>
          </a:p>
        </p:txBody>
      </p:sp>
      <p:sp>
        <p:nvSpPr>
          <p:cNvPr id="1131529" name="Text Box 9"/>
          <p:cNvSpPr txBox="1">
            <a:spLocks noChangeArrowheads="1"/>
          </p:cNvSpPr>
          <p:nvPr/>
        </p:nvSpPr>
        <p:spPr bwMode="auto">
          <a:xfrm>
            <a:off x="5508625" y="4610100"/>
            <a:ext cx="3455988" cy="523220"/>
          </a:xfrm>
          <a:prstGeom prst="rect">
            <a:avLst/>
          </a:prstGeom>
          <a:solidFill>
            <a:srgbClr val="FFFF99"/>
          </a:solidFill>
          <a:ln w="28575" algn="ctr">
            <a:solidFill>
              <a:schemeClr val="hlink"/>
            </a:solidFill>
            <a:miter lim="800000"/>
            <a:headEnd/>
            <a:tailEnd type="none" w="med" len="lg"/>
          </a:ln>
          <a:effectLst>
            <a:outerShdw blurRad="50800" dist="38100" dir="2700000" algn="tl" rotWithShape="0">
              <a:prstClr val="black">
                <a:alpha val="40000"/>
              </a:prstClr>
            </a:outerShdw>
          </a:effectLst>
        </p:spPr>
        <p:txBody>
          <a:bodyPr>
            <a:spAutoFit/>
          </a:bodyPr>
          <a:lstStyle/>
          <a:p>
            <a:pPr>
              <a:spcBef>
                <a:spcPct val="50000"/>
              </a:spcBef>
            </a:pPr>
            <a:r>
              <a:rPr lang="zh-CN" altLang="zh-CN" sz="2800">
                <a:solidFill>
                  <a:srgbClr val="006600"/>
                </a:solidFill>
                <a:latin typeface="Arial" charset="0"/>
              </a:rPr>
              <a:t>采用</a:t>
            </a:r>
            <a:r>
              <a:rPr lang="zh-CN" altLang="en-US" sz="2800">
                <a:solidFill>
                  <a:srgbClr val="006600"/>
                </a:solidFill>
                <a:latin typeface="Arial" charset="0"/>
              </a:rPr>
              <a:t>两</a:t>
            </a:r>
            <a:r>
              <a:rPr lang="zh-CN" altLang="zh-CN" sz="2800">
                <a:solidFill>
                  <a:srgbClr val="006600"/>
                </a:solidFill>
                <a:latin typeface="Arial" charset="0"/>
              </a:rPr>
              <a:t>个CPU周期</a:t>
            </a:r>
            <a:endParaRPr lang="en-US" altLang="zh-CN" sz="2800">
              <a:solidFill>
                <a:srgbClr val="006600"/>
              </a:solidFill>
              <a:latin typeface="Arial" charset="0"/>
            </a:endParaRPr>
          </a:p>
        </p:txBody>
      </p:sp>
      <p:sp>
        <p:nvSpPr>
          <p:cNvPr id="1131530" name="AutoShape 10">
            <a:hlinkClick r:id="rId3" action="ppaction://hlinksldjump" highlightClick="1"/>
          </p:cNvPr>
          <p:cNvSpPr>
            <a:spLocks noChangeArrowheads="1"/>
          </p:cNvSpPr>
          <p:nvPr/>
        </p:nvSpPr>
        <p:spPr bwMode="auto">
          <a:xfrm>
            <a:off x="6518275" y="5732463"/>
            <a:ext cx="2374900" cy="576262"/>
          </a:xfrm>
          <a:prstGeom prst="actionButtonBlank">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b="0" dirty="0">
                <a:solidFill>
                  <a:schemeClr val="bg2"/>
                </a:solidFill>
                <a:ea typeface="楷体" panose="02010609060101010101" pitchFamily="49" charset="-122"/>
              </a:rPr>
              <a:t>CPU</a:t>
            </a:r>
            <a:r>
              <a:rPr lang="zh-CN" altLang="en-US" b="0" dirty="0">
                <a:solidFill>
                  <a:schemeClr val="bg2"/>
                </a:solidFill>
                <a:ea typeface="楷体" panose="02010609060101010101" pitchFamily="49" charset="-122"/>
              </a:rPr>
              <a:t>的时序信号</a:t>
            </a:r>
          </a:p>
        </p:txBody>
      </p:sp>
      <p:sp>
        <p:nvSpPr>
          <p:cNvPr id="11" name="动作按钮: 上一张 10">
            <a:hlinkClick r:id="rId4" action="ppaction://hlinksldjump" highlightClick="1"/>
            <a:extLst>
              <a:ext uri="{FF2B5EF4-FFF2-40B4-BE49-F238E27FC236}">
                <a16:creationId xmlns:a16="http://schemas.microsoft.com/office/drawing/2014/main" id="{9963E155-7111-4DA5-A74C-8F1DEAFB3ACC}"/>
              </a:ext>
            </a:extLst>
          </p:cNvPr>
          <p:cNvSpPr/>
          <p:nvPr/>
        </p:nvSpPr>
        <p:spPr bwMode="auto">
          <a:xfrm>
            <a:off x="5779654" y="5804669"/>
            <a:ext cx="504056" cy="504056"/>
          </a:xfrm>
          <a:prstGeom prst="actionButtonReturn">
            <a:avLst/>
          </a:prstGeom>
          <a:solidFill>
            <a:srgbClr val="CCFF99"/>
          </a:solidFill>
          <a:ln>
            <a:solidFill>
              <a:srgbClr val="009900"/>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2" name="AutoShape 5">
            <a:hlinkClick r:id="rId5" action="ppaction://hlinksldjump" highlightClick="1"/>
            <a:extLst>
              <a:ext uri="{FF2B5EF4-FFF2-40B4-BE49-F238E27FC236}">
                <a16:creationId xmlns:a16="http://schemas.microsoft.com/office/drawing/2014/main" id="{C77945E0-E444-44AB-AD48-4806C4E055F1}"/>
              </a:ext>
            </a:extLst>
          </p:cNvPr>
          <p:cNvSpPr>
            <a:spLocks noChangeArrowheads="1"/>
          </p:cNvSpPr>
          <p:nvPr/>
        </p:nvSpPr>
        <p:spPr bwMode="auto">
          <a:xfrm>
            <a:off x="7581450" y="2126753"/>
            <a:ext cx="1422185" cy="461665"/>
          </a:xfrm>
          <a:prstGeom prst="actionButtonBlank">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spAutoFit/>
          </a:bodyPr>
          <a:lstStyle/>
          <a:p>
            <a:r>
              <a:rPr lang="zh-CN" altLang="en-US" b="0" dirty="0">
                <a:solidFill>
                  <a:schemeClr val="bg2"/>
                </a:solidFill>
                <a:ea typeface="楷体" panose="02010609060101010101" pitchFamily="49" charset="-122"/>
              </a:rPr>
              <a:t>数据通路</a:t>
            </a:r>
            <a:endParaRPr lang="en-US" altLang="zh-CN" b="0" dirty="0">
              <a:solidFill>
                <a:schemeClr val="bg2"/>
              </a:solidFill>
              <a:ea typeface="楷体" panose="02010609060101010101" pitchFamily="49" charset="-122"/>
            </a:endParaRP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p:cNvSpPr>
            <a:spLocks noGrp="1"/>
          </p:cNvSpPr>
          <p:nvPr>
            <p:ph type="sldNum" sz="quarter" idx="11"/>
          </p:nvPr>
        </p:nvSpPr>
        <p:spPr/>
        <p:txBody>
          <a:bodyPr/>
          <a:lstStyle/>
          <a:p>
            <a:fld id="{73929882-13B8-478D-B0A9-B9826690512B}" type="slidenum">
              <a:rPr lang="zh-CN" altLang="en-US"/>
              <a:pPr/>
              <a:t>48</a:t>
            </a:fld>
            <a:endParaRPr lang="en-US" altLang="zh-CN"/>
          </a:p>
        </p:txBody>
      </p:sp>
      <p:sp>
        <p:nvSpPr>
          <p:cNvPr id="1132546" name="Rectangle 2"/>
          <p:cNvSpPr>
            <a:spLocks noGrp="1" noChangeArrowheads="1"/>
          </p:cNvSpPr>
          <p:nvPr>
            <p:ph type="title"/>
          </p:nvPr>
        </p:nvSpPr>
        <p:spPr/>
        <p:txBody>
          <a:bodyPr/>
          <a:lstStyle/>
          <a:p>
            <a:r>
              <a:rPr lang="en-US" altLang="zh-CN" dirty="0"/>
              <a:t>6.2.2  </a:t>
            </a:r>
            <a:r>
              <a:rPr lang="zh-CN" altLang="en-US" dirty="0"/>
              <a:t>某简化</a:t>
            </a:r>
            <a:r>
              <a:rPr lang="en-US" altLang="zh-CN" dirty="0"/>
              <a:t>CPU </a:t>
            </a:r>
            <a:r>
              <a:rPr lang="zh-CN" altLang="en-US" dirty="0"/>
              <a:t>控制单元设计</a:t>
            </a:r>
          </a:p>
        </p:txBody>
      </p:sp>
      <p:sp>
        <p:nvSpPr>
          <p:cNvPr id="1132547" name="Rectangle 3"/>
          <p:cNvSpPr>
            <a:spLocks noGrp="1" noChangeArrowheads="1"/>
          </p:cNvSpPr>
          <p:nvPr>
            <p:ph type="body" idx="1"/>
          </p:nvPr>
        </p:nvSpPr>
        <p:spPr>
          <a:xfrm>
            <a:off x="250825" y="549275"/>
            <a:ext cx="8785225" cy="6120085"/>
          </a:xfrm>
        </p:spPr>
        <p:txBody>
          <a:bodyPr/>
          <a:lstStyle/>
          <a:p>
            <a:pPr>
              <a:spcBef>
                <a:spcPts val="0"/>
              </a:spcBef>
              <a:buNone/>
            </a:pPr>
            <a:r>
              <a:rPr lang="zh-CN" altLang="en-US" dirty="0"/>
              <a:t>方法</a:t>
            </a:r>
            <a:r>
              <a:rPr lang="en-US" altLang="zh-CN" dirty="0"/>
              <a:t>2</a:t>
            </a:r>
            <a:r>
              <a:rPr lang="zh-CN" altLang="en-US" dirty="0"/>
              <a:t>：两级时序（产生</a:t>
            </a:r>
            <a:r>
              <a:rPr lang="zh-CN" altLang="en-US" dirty="0">
                <a:solidFill>
                  <a:srgbClr val="CC0000"/>
                </a:solidFill>
              </a:rPr>
              <a:t>节拍</a:t>
            </a:r>
            <a:r>
              <a:rPr lang="zh-CN" altLang="en-US" dirty="0"/>
              <a:t>和</a:t>
            </a:r>
            <a:r>
              <a:rPr lang="en-US" altLang="zh-CN" dirty="0">
                <a:solidFill>
                  <a:srgbClr val="CC0000"/>
                </a:solidFill>
              </a:rPr>
              <a:t>CPU</a:t>
            </a:r>
            <a:r>
              <a:rPr lang="zh-CN" altLang="en-US" dirty="0">
                <a:solidFill>
                  <a:srgbClr val="CC0000"/>
                </a:solidFill>
              </a:rPr>
              <a:t>周期</a:t>
            </a:r>
            <a:r>
              <a:rPr lang="zh-CN" altLang="en-US" dirty="0"/>
              <a:t>两种时间信号）</a:t>
            </a:r>
          </a:p>
          <a:p>
            <a:pPr>
              <a:spcBef>
                <a:spcPts val="0"/>
              </a:spcBef>
              <a:buFont typeface="Wingdings" pitchFamily="2" charset="2"/>
              <a:buNone/>
            </a:pPr>
            <a:r>
              <a:rPr lang="zh-CN" altLang="en-US" dirty="0"/>
              <a:t>实现指令</a:t>
            </a:r>
            <a:r>
              <a:rPr lang="en-US" altLang="zh-CN" dirty="0">
                <a:solidFill>
                  <a:srgbClr val="CC0066"/>
                </a:solidFill>
              </a:rPr>
              <a:t>SUB R0, </a:t>
            </a:r>
            <a:r>
              <a:rPr lang="en-US" altLang="zh-CN" dirty="0">
                <a:solidFill>
                  <a:srgbClr val="CC0066"/>
                </a:solidFill>
                <a:latin typeface="宋体" pitchFamily="2" charset="-122"/>
                <a:ea typeface="宋体" pitchFamily="2" charset="-122"/>
              </a:rPr>
              <a:t>(</a:t>
            </a:r>
            <a:r>
              <a:rPr lang="en-US" altLang="zh-CN" dirty="0">
                <a:solidFill>
                  <a:srgbClr val="CC0066"/>
                </a:solidFill>
              </a:rPr>
              <a:t>X</a:t>
            </a:r>
            <a:r>
              <a:rPr lang="en-US" altLang="zh-CN" dirty="0">
                <a:solidFill>
                  <a:srgbClr val="CC0066"/>
                </a:solidFill>
                <a:latin typeface="宋体" pitchFamily="2" charset="-122"/>
                <a:ea typeface="宋体" pitchFamily="2" charset="-122"/>
              </a:rPr>
              <a:t>)</a:t>
            </a:r>
            <a:r>
              <a:rPr lang="zh-CN" altLang="en-US" dirty="0"/>
              <a:t>功能的微操作序列：</a:t>
            </a:r>
            <a:r>
              <a:rPr lang="en-US" altLang="en-US" sz="2400" dirty="0">
                <a:solidFill>
                  <a:srgbClr val="0000FF"/>
                </a:solidFill>
              </a:rPr>
              <a:t> </a:t>
            </a:r>
            <a:endParaRPr lang="en-US" altLang="zh-CN" sz="2400" dirty="0">
              <a:solidFill>
                <a:srgbClr val="0000FF"/>
              </a:solidFill>
            </a:endParaRPr>
          </a:p>
          <a:p>
            <a:pPr>
              <a:spcBef>
                <a:spcPts val="0"/>
              </a:spcBef>
              <a:buFont typeface="Wingdings" pitchFamily="2" charset="2"/>
              <a:buNone/>
            </a:pPr>
            <a:r>
              <a:rPr lang="en-US" altLang="en-US" sz="2400" dirty="0">
                <a:solidFill>
                  <a:srgbClr val="0000FF"/>
                </a:solidFill>
              </a:rPr>
              <a:t>M1：</a:t>
            </a:r>
            <a:r>
              <a:rPr lang="en-US" altLang="zh-CN" sz="2400" dirty="0">
                <a:solidFill>
                  <a:srgbClr val="0000FF"/>
                </a:solidFill>
              </a:rPr>
              <a:t>			;</a:t>
            </a:r>
            <a:r>
              <a:rPr lang="en-US" altLang="en-US" sz="2400" dirty="0" err="1">
                <a:solidFill>
                  <a:srgbClr val="0000FF"/>
                </a:solidFill>
              </a:rPr>
              <a:t>取指CPU周期</a:t>
            </a:r>
            <a:endParaRPr lang="en-US" altLang="en-US" sz="2400" dirty="0">
              <a:solidFill>
                <a:srgbClr val="0000FF"/>
              </a:solidFill>
            </a:endParaRPr>
          </a:p>
          <a:p>
            <a:pPr>
              <a:spcBef>
                <a:spcPts val="0"/>
              </a:spcBef>
              <a:buFont typeface="Wingdings" pitchFamily="2" charset="2"/>
              <a:buNone/>
            </a:pPr>
            <a:r>
              <a:rPr lang="en-US" altLang="zh-CN" sz="2400" dirty="0">
                <a:solidFill>
                  <a:srgbClr val="CC0000"/>
                </a:solidFill>
              </a:rPr>
              <a:t>  </a:t>
            </a:r>
            <a:r>
              <a:rPr lang="en-US" altLang="en-US" sz="2400" dirty="0">
                <a:solidFill>
                  <a:srgbClr val="CC0000"/>
                </a:solidFill>
              </a:rPr>
              <a:t>T1</a:t>
            </a:r>
            <a:r>
              <a:rPr lang="en-US" altLang="zh-CN" sz="2400" dirty="0">
                <a:solidFill>
                  <a:srgbClr val="CC0000"/>
                </a:solidFill>
              </a:rPr>
              <a:t>:  </a:t>
            </a:r>
            <a:r>
              <a:rPr lang="en-US" altLang="en-US" sz="2400" dirty="0">
                <a:solidFill>
                  <a:srgbClr val="CC0000"/>
                </a:solidFill>
              </a:rPr>
              <a:t>AR</a:t>
            </a:r>
            <a:r>
              <a:rPr lang="en-US" altLang="en-US" sz="2400" dirty="0">
                <a:solidFill>
                  <a:srgbClr val="CC0000"/>
                </a:solidFill>
                <a:latin typeface="宋体" pitchFamily="2" charset="-122"/>
                <a:ea typeface="宋体" pitchFamily="2" charset="-122"/>
              </a:rPr>
              <a:t>←</a:t>
            </a:r>
            <a:r>
              <a:rPr lang="en-US" altLang="en-US" sz="2400" dirty="0">
                <a:solidFill>
                  <a:srgbClr val="CC0000"/>
                </a:solidFill>
              </a:rPr>
              <a:t>PC</a:t>
            </a:r>
          </a:p>
          <a:p>
            <a:pPr>
              <a:spcBef>
                <a:spcPts val="0"/>
              </a:spcBef>
              <a:buFont typeface="Wingdings" pitchFamily="2" charset="2"/>
              <a:buNone/>
            </a:pPr>
            <a:r>
              <a:rPr lang="en-US" altLang="zh-CN" sz="2400" dirty="0">
                <a:solidFill>
                  <a:srgbClr val="CC0000"/>
                </a:solidFill>
              </a:rPr>
              <a:t>  </a:t>
            </a:r>
            <a:r>
              <a:rPr lang="en-US" altLang="en-US" sz="2400" dirty="0">
                <a:solidFill>
                  <a:srgbClr val="CC0000"/>
                </a:solidFill>
              </a:rPr>
              <a:t>T2</a:t>
            </a:r>
            <a:r>
              <a:rPr lang="en-US" altLang="zh-CN" sz="2400" dirty="0">
                <a:solidFill>
                  <a:srgbClr val="CC0000"/>
                </a:solidFill>
              </a:rPr>
              <a:t>:  </a:t>
            </a:r>
            <a:r>
              <a:rPr lang="en-US" altLang="en-US" sz="2400" dirty="0" err="1">
                <a:solidFill>
                  <a:srgbClr val="CC0000"/>
                </a:solidFill>
              </a:rPr>
              <a:t>DR</a:t>
            </a:r>
            <a:r>
              <a:rPr lang="en-US" altLang="en-US" sz="2400" dirty="0" err="1">
                <a:solidFill>
                  <a:srgbClr val="CC0000"/>
                </a:solidFill>
                <a:latin typeface="宋体" pitchFamily="2" charset="-122"/>
                <a:ea typeface="宋体" pitchFamily="2" charset="-122"/>
              </a:rPr>
              <a:t>←</a:t>
            </a:r>
            <a:r>
              <a:rPr lang="en-US" altLang="en-US" sz="2400" dirty="0" err="1">
                <a:solidFill>
                  <a:srgbClr val="CC0000"/>
                </a:solidFill>
              </a:rPr>
              <a:t>Memory</a:t>
            </a:r>
            <a:r>
              <a:rPr lang="en-US" altLang="en-US" sz="2400" dirty="0">
                <a:solidFill>
                  <a:srgbClr val="CC0000"/>
                </a:solidFill>
              </a:rPr>
              <a:t>[AR]</a:t>
            </a:r>
            <a:r>
              <a:rPr lang="en-US" altLang="en-US" sz="2400" dirty="0">
                <a:solidFill>
                  <a:srgbClr val="FF8B8B"/>
                </a:solidFill>
              </a:rPr>
              <a:t>，</a:t>
            </a:r>
            <a:r>
              <a:rPr lang="en-US" altLang="en-US" sz="2400" dirty="0" err="1">
                <a:solidFill>
                  <a:srgbClr val="FF8B8B"/>
                </a:solidFill>
              </a:rPr>
              <a:t>Mread</a:t>
            </a:r>
            <a:endParaRPr lang="en-US" altLang="en-US" sz="2400" dirty="0">
              <a:solidFill>
                <a:srgbClr val="FF8B8B"/>
              </a:solidFill>
            </a:endParaRPr>
          </a:p>
          <a:p>
            <a:pPr>
              <a:spcBef>
                <a:spcPts val="0"/>
              </a:spcBef>
              <a:buFont typeface="Wingdings" pitchFamily="2" charset="2"/>
              <a:buNone/>
            </a:pPr>
            <a:r>
              <a:rPr lang="en-US" altLang="zh-CN" sz="2400" dirty="0">
                <a:solidFill>
                  <a:srgbClr val="CC0000"/>
                </a:solidFill>
              </a:rPr>
              <a:t>          </a:t>
            </a:r>
            <a:r>
              <a:rPr lang="en-US" altLang="en-US" sz="2400" dirty="0">
                <a:solidFill>
                  <a:srgbClr val="CC0000"/>
                </a:solidFill>
              </a:rPr>
              <a:t>PC</a:t>
            </a:r>
            <a:r>
              <a:rPr lang="en-US" altLang="en-US" sz="2400" dirty="0">
                <a:solidFill>
                  <a:srgbClr val="CC0000"/>
                </a:solidFill>
                <a:latin typeface="宋体" pitchFamily="2" charset="-122"/>
                <a:ea typeface="宋体" pitchFamily="2" charset="-122"/>
              </a:rPr>
              <a:t>←</a:t>
            </a:r>
            <a:r>
              <a:rPr lang="en-US" altLang="en-US" sz="2400" dirty="0">
                <a:solidFill>
                  <a:srgbClr val="CC0000"/>
                </a:solidFill>
              </a:rPr>
              <a:t>PC+I</a:t>
            </a:r>
          </a:p>
          <a:p>
            <a:pPr>
              <a:spcBef>
                <a:spcPts val="0"/>
              </a:spcBef>
              <a:buFont typeface="Wingdings" pitchFamily="2" charset="2"/>
              <a:buNone/>
            </a:pPr>
            <a:r>
              <a:rPr lang="en-US" altLang="zh-CN" sz="2400" dirty="0">
                <a:solidFill>
                  <a:srgbClr val="CC0000"/>
                </a:solidFill>
              </a:rPr>
              <a:t>  </a:t>
            </a:r>
            <a:r>
              <a:rPr lang="en-US" altLang="en-US" sz="2400" dirty="0">
                <a:solidFill>
                  <a:srgbClr val="CC0000"/>
                </a:solidFill>
              </a:rPr>
              <a:t>T3</a:t>
            </a:r>
            <a:r>
              <a:rPr lang="en-US" altLang="zh-CN" sz="2400" dirty="0">
                <a:solidFill>
                  <a:srgbClr val="CC0000"/>
                </a:solidFill>
              </a:rPr>
              <a:t>:</a:t>
            </a:r>
            <a:r>
              <a:rPr lang="en-US" altLang="en-US" sz="2400" dirty="0">
                <a:solidFill>
                  <a:srgbClr val="CC0000"/>
                </a:solidFill>
              </a:rPr>
              <a:t> </a:t>
            </a:r>
            <a:r>
              <a:rPr lang="en-US" altLang="zh-CN" sz="2400" dirty="0">
                <a:solidFill>
                  <a:srgbClr val="CC0000"/>
                </a:solidFill>
              </a:rPr>
              <a:t> </a:t>
            </a:r>
            <a:r>
              <a:rPr lang="en-US" altLang="en-US" sz="2400" dirty="0">
                <a:solidFill>
                  <a:srgbClr val="CC0000"/>
                </a:solidFill>
              </a:rPr>
              <a:t>IR</a:t>
            </a:r>
            <a:r>
              <a:rPr lang="en-US" altLang="en-US" sz="2400" dirty="0">
                <a:solidFill>
                  <a:srgbClr val="CC0000"/>
                </a:solidFill>
                <a:latin typeface="宋体" pitchFamily="2" charset="-122"/>
                <a:ea typeface="宋体" pitchFamily="2" charset="-122"/>
              </a:rPr>
              <a:t>←</a:t>
            </a:r>
            <a:r>
              <a:rPr lang="en-US" altLang="en-US" sz="2400" dirty="0">
                <a:solidFill>
                  <a:srgbClr val="CC0000"/>
                </a:solidFill>
              </a:rPr>
              <a:t>DR</a:t>
            </a:r>
          </a:p>
          <a:p>
            <a:pPr>
              <a:spcBef>
                <a:spcPts val="0"/>
              </a:spcBef>
              <a:buFont typeface="Wingdings" pitchFamily="2" charset="2"/>
              <a:buNone/>
            </a:pPr>
            <a:r>
              <a:rPr lang="en-US" altLang="en-US" sz="2400" dirty="0">
                <a:solidFill>
                  <a:srgbClr val="0000FF"/>
                </a:solidFill>
              </a:rPr>
              <a:t>M2：</a:t>
            </a:r>
            <a:r>
              <a:rPr lang="en-US" altLang="zh-CN" sz="2400" dirty="0">
                <a:solidFill>
                  <a:srgbClr val="0000FF"/>
                </a:solidFill>
              </a:rPr>
              <a:t>			;</a:t>
            </a:r>
            <a:r>
              <a:rPr lang="en-US" altLang="en-US" sz="2400" dirty="0" err="1">
                <a:solidFill>
                  <a:srgbClr val="0000FF"/>
                </a:solidFill>
              </a:rPr>
              <a:t>取数CPU周期</a:t>
            </a:r>
            <a:endParaRPr lang="en-US" altLang="en-US" sz="2400" dirty="0">
              <a:solidFill>
                <a:srgbClr val="0000FF"/>
              </a:solidFill>
            </a:endParaRPr>
          </a:p>
          <a:p>
            <a:pPr>
              <a:spcBef>
                <a:spcPts val="0"/>
              </a:spcBef>
              <a:buFont typeface="Wingdings" pitchFamily="2" charset="2"/>
              <a:buNone/>
            </a:pPr>
            <a:r>
              <a:rPr lang="en-US" altLang="zh-CN" sz="2400" dirty="0">
                <a:solidFill>
                  <a:srgbClr val="CC0000"/>
                </a:solidFill>
              </a:rPr>
              <a:t>  </a:t>
            </a:r>
            <a:r>
              <a:rPr lang="en-US" altLang="en-US" sz="2400" dirty="0">
                <a:solidFill>
                  <a:srgbClr val="CC0000"/>
                </a:solidFill>
              </a:rPr>
              <a:t>T1</a:t>
            </a:r>
            <a:r>
              <a:rPr lang="en-US" altLang="zh-CN" sz="2400" dirty="0">
                <a:solidFill>
                  <a:srgbClr val="CC0000"/>
                </a:solidFill>
              </a:rPr>
              <a:t>:  </a:t>
            </a:r>
            <a:r>
              <a:rPr lang="en-US" altLang="en-US" sz="2400" dirty="0">
                <a:solidFill>
                  <a:srgbClr val="CC0000"/>
                </a:solidFill>
              </a:rPr>
              <a:t>AR</a:t>
            </a:r>
            <a:r>
              <a:rPr lang="en-US" altLang="en-US" sz="2400" dirty="0">
                <a:solidFill>
                  <a:srgbClr val="CC0000"/>
                </a:solidFill>
                <a:latin typeface="宋体" pitchFamily="2" charset="-122"/>
                <a:ea typeface="宋体" pitchFamily="2" charset="-122"/>
              </a:rPr>
              <a:t>←</a:t>
            </a:r>
            <a:r>
              <a:rPr lang="en-US" altLang="en-US" sz="2400" dirty="0">
                <a:solidFill>
                  <a:srgbClr val="CC0000"/>
                </a:solidFill>
              </a:rPr>
              <a:t>IR</a:t>
            </a:r>
            <a:r>
              <a:rPr lang="en-US" altLang="en-US" sz="2400" dirty="0">
                <a:solidFill>
                  <a:srgbClr val="CC0000"/>
                </a:solidFill>
                <a:latin typeface="宋体" pitchFamily="2" charset="-122"/>
                <a:ea typeface="宋体" pitchFamily="2" charset="-122"/>
              </a:rPr>
              <a:t>(</a:t>
            </a:r>
            <a:r>
              <a:rPr lang="en-US" altLang="en-US" sz="2400" dirty="0" err="1">
                <a:solidFill>
                  <a:srgbClr val="CC0000"/>
                </a:solidFill>
              </a:rPr>
              <a:t>地址字段</a:t>
            </a:r>
            <a:r>
              <a:rPr lang="en-US" altLang="en-US" sz="2400" dirty="0">
                <a:solidFill>
                  <a:srgbClr val="CC0000"/>
                </a:solidFill>
                <a:latin typeface="宋体" pitchFamily="2" charset="-122"/>
                <a:ea typeface="宋体" pitchFamily="2" charset="-122"/>
              </a:rPr>
              <a:t>)</a:t>
            </a:r>
          </a:p>
          <a:p>
            <a:pPr>
              <a:spcBef>
                <a:spcPts val="0"/>
              </a:spcBef>
              <a:buFont typeface="Wingdings" pitchFamily="2" charset="2"/>
              <a:buNone/>
            </a:pPr>
            <a:r>
              <a:rPr lang="en-US" altLang="zh-CN" sz="2400" dirty="0">
                <a:solidFill>
                  <a:srgbClr val="CC0000"/>
                </a:solidFill>
              </a:rPr>
              <a:t>  </a:t>
            </a:r>
            <a:r>
              <a:rPr lang="en-US" altLang="en-US" sz="2400" dirty="0">
                <a:solidFill>
                  <a:srgbClr val="CC0000"/>
                </a:solidFill>
              </a:rPr>
              <a:t>T2</a:t>
            </a:r>
            <a:r>
              <a:rPr lang="en-US" altLang="zh-CN" sz="2400" dirty="0">
                <a:solidFill>
                  <a:srgbClr val="CC0000"/>
                </a:solidFill>
              </a:rPr>
              <a:t>:  </a:t>
            </a:r>
            <a:r>
              <a:rPr lang="en-US" altLang="en-US" sz="2400" dirty="0" err="1">
                <a:solidFill>
                  <a:srgbClr val="CC0000"/>
                </a:solidFill>
              </a:rPr>
              <a:t>DR</a:t>
            </a:r>
            <a:r>
              <a:rPr lang="en-US" altLang="en-US" sz="2400" dirty="0" err="1">
                <a:solidFill>
                  <a:srgbClr val="CC0000"/>
                </a:solidFill>
                <a:latin typeface="宋体" pitchFamily="2" charset="-122"/>
                <a:ea typeface="宋体" pitchFamily="2" charset="-122"/>
              </a:rPr>
              <a:t>←</a:t>
            </a:r>
            <a:r>
              <a:rPr lang="en-US" altLang="en-US" sz="2400" dirty="0" err="1">
                <a:solidFill>
                  <a:srgbClr val="CC0000"/>
                </a:solidFill>
              </a:rPr>
              <a:t>Memory</a:t>
            </a:r>
            <a:r>
              <a:rPr lang="en-US" altLang="en-US" sz="2400" dirty="0">
                <a:solidFill>
                  <a:srgbClr val="CC0000"/>
                </a:solidFill>
              </a:rPr>
              <a:t>[AR]</a:t>
            </a:r>
            <a:r>
              <a:rPr lang="en-US" altLang="en-US" sz="2400" dirty="0">
                <a:solidFill>
                  <a:srgbClr val="FF8B8B"/>
                </a:solidFill>
              </a:rPr>
              <a:t>，</a:t>
            </a:r>
            <a:r>
              <a:rPr lang="en-US" altLang="en-US" sz="2400" dirty="0" err="1">
                <a:solidFill>
                  <a:srgbClr val="FF8B8B"/>
                </a:solidFill>
              </a:rPr>
              <a:t>Mread</a:t>
            </a:r>
            <a:endParaRPr lang="en-US" altLang="en-US" sz="2400" dirty="0">
              <a:solidFill>
                <a:srgbClr val="FF8B8B"/>
              </a:solidFill>
            </a:endParaRPr>
          </a:p>
          <a:p>
            <a:pPr>
              <a:spcBef>
                <a:spcPts val="0"/>
              </a:spcBef>
              <a:buFont typeface="Wingdings" pitchFamily="2" charset="2"/>
              <a:buNone/>
            </a:pPr>
            <a:r>
              <a:rPr lang="en-US" altLang="zh-CN" sz="2400" dirty="0">
                <a:solidFill>
                  <a:srgbClr val="CC0000"/>
                </a:solidFill>
              </a:rPr>
              <a:t>  </a:t>
            </a:r>
            <a:r>
              <a:rPr lang="en-US" altLang="en-US" sz="2400" dirty="0">
                <a:solidFill>
                  <a:srgbClr val="CC0000"/>
                </a:solidFill>
              </a:rPr>
              <a:t>T3</a:t>
            </a:r>
            <a:r>
              <a:rPr lang="en-US" altLang="zh-CN" sz="2400" dirty="0">
                <a:solidFill>
                  <a:srgbClr val="CC0000"/>
                </a:solidFill>
              </a:rPr>
              <a:t>:  </a:t>
            </a:r>
            <a:r>
              <a:rPr lang="en-US" altLang="en-US" sz="2400" dirty="0">
                <a:solidFill>
                  <a:srgbClr val="CC0000"/>
                </a:solidFill>
              </a:rPr>
              <a:t>AR</a:t>
            </a:r>
            <a:r>
              <a:rPr lang="en-US" altLang="en-US" sz="2400" dirty="0">
                <a:solidFill>
                  <a:srgbClr val="CC0000"/>
                </a:solidFill>
                <a:latin typeface="宋体" pitchFamily="2" charset="-122"/>
                <a:ea typeface="宋体" pitchFamily="2" charset="-122"/>
              </a:rPr>
              <a:t>←</a:t>
            </a:r>
            <a:r>
              <a:rPr lang="en-US" altLang="en-US" sz="2400" dirty="0">
                <a:solidFill>
                  <a:srgbClr val="CC0000"/>
                </a:solidFill>
              </a:rPr>
              <a:t>DR</a:t>
            </a:r>
          </a:p>
          <a:p>
            <a:pPr>
              <a:spcBef>
                <a:spcPts val="0"/>
              </a:spcBef>
              <a:buFont typeface="Wingdings" pitchFamily="2" charset="2"/>
              <a:buNone/>
            </a:pPr>
            <a:r>
              <a:rPr lang="en-US" altLang="zh-CN" sz="2400" dirty="0">
                <a:solidFill>
                  <a:srgbClr val="CC0000"/>
                </a:solidFill>
              </a:rPr>
              <a:t>  </a:t>
            </a:r>
            <a:r>
              <a:rPr lang="en-US" altLang="en-US" sz="2400" dirty="0">
                <a:solidFill>
                  <a:srgbClr val="CC0000"/>
                </a:solidFill>
              </a:rPr>
              <a:t>T4</a:t>
            </a:r>
            <a:r>
              <a:rPr lang="en-US" altLang="zh-CN" sz="2400" dirty="0">
                <a:solidFill>
                  <a:srgbClr val="CC0000"/>
                </a:solidFill>
              </a:rPr>
              <a:t>:  </a:t>
            </a:r>
            <a:r>
              <a:rPr lang="en-US" altLang="en-US" sz="2400" dirty="0" err="1">
                <a:solidFill>
                  <a:srgbClr val="CC0000"/>
                </a:solidFill>
              </a:rPr>
              <a:t>DR</a:t>
            </a:r>
            <a:r>
              <a:rPr lang="en-US" altLang="en-US" sz="2400" dirty="0" err="1">
                <a:solidFill>
                  <a:srgbClr val="CC0000"/>
                </a:solidFill>
                <a:latin typeface="宋体" pitchFamily="2" charset="-122"/>
                <a:ea typeface="宋体" pitchFamily="2" charset="-122"/>
              </a:rPr>
              <a:t>←</a:t>
            </a:r>
            <a:r>
              <a:rPr lang="en-US" altLang="en-US" sz="2400" dirty="0" err="1">
                <a:solidFill>
                  <a:srgbClr val="CC0000"/>
                </a:solidFill>
              </a:rPr>
              <a:t>Memory</a:t>
            </a:r>
            <a:r>
              <a:rPr lang="en-US" altLang="en-US" sz="2400" dirty="0">
                <a:solidFill>
                  <a:srgbClr val="CC0000"/>
                </a:solidFill>
              </a:rPr>
              <a:t>[AR]</a:t>
            </a:r>
            <a:r>
              <a:rPr lang="en-US" altLang="en-US" sz="2400" dirty="0">
                <a:solidFill>
                  <a:srgbClr val="FF8B8B"/>
                </a:solidFill>
              </a:rPr>
              <a:t>，</a:t>
            </a:r>
            <a:r>
              <a:rPr lang="en-US" altLang="en-US" sz="2400" dirty="0" err="1">
                <a:solidFill>
                  <a:srgbClr val="FF8B8B"/>
                </a:solidFill>
              </a:rPr>
              <a:t>Mread</a:t>
            </a:r>
            <a:endParaRPr lang="en-US" altLang="en-US" sz="2400" dirty="0">
              <a:solidFill>
                <a:srgbClr val="FF8B8B"/>
              </a:solidFill>
            </a:endParaRPr>
          </a:p>
          <a:p>
            <a:pPr>
              <a:spcBef>
                <a:spcPts val="0"/>
              </a:spcBef>
              <a:buFont typeface="Wingdings" pitchFamily="2" charset="2"/>
              <a:buNone/>
            </a:pPr>
            <a:r>
              <a:rPr lang="en-US" altLang="en-US" sz="2400" dirty="0">
                <a:solidFill>
                  <a:srgbClr val="0000FF"/>
                </a:solidFill>
              </a:rPr>
              <a:t>M3：</a:t>
            </a:r>
            <a:r>
              <a:rPr lang="en-US" altLang="zh-CN" sz="2400" dirty="0">
                <a:solidFill>
                  <a:srgbClr val="0000FF"/>
                </a:solidFill>
              </a:rPr>
              <a:t>			;</a:t>
            </a:r>
            <a:r>
              <a:rPr lang="en-US" altLang="en-US" sz="2400" dirty="0" err="1">
                <a:solidFill>
                  <a:srgbClr val="0000FF"/>
                </a:solidFill>
              </a:rPr>
              <a:t>执行CPU周期</a:t>
            </a:r>
            <a:endParaRPr lang="en-US" altLang="en-US" sz="2400" dirty="0">
              <a:solidFill>
                <a:srgbClr val="0000FF"/>
              </a:solidFill>
            </a:endParaRPr>
          </a:p>
          <a:p>
            <a:pPr>
              <a:spcBef>
                <a:spcPts val="0"/>
              </a:spcBef>
              <a:buFont typeface="Wingdings" pitchFamily="2" charset="2"/>
              <a:buNone/>
            </a:pPr>
            <a:r>
              <a:rPr lang="en-US" altLang="zh-CN" sz="2400" dirty="0">
                <a:solidFill>
                  <a:srgbClr val="CC0000"/>
                </a:solidFill>
              </a:rPr>
              <a:t>  </a:t>
            </a:r>
            <a:r>
              <a:rPr lang="en-US" altLang="en-US" sz="2400" dirty="0">
                <a:solidFill>
                  <a:srgbClr val="CC0000"/>
                </a:solidFill>
              </a:rPr>
              <a:t>T1</a:t>
            </a:r>
            <a:r>
              <a:rPr lang="en-US" altLang="zh-CN" sz="2400" dirty="0">
                <a:solidFill>
                  <a:srgbClr val="CC0000"/>
                </a:solidFill>
              </a:rPr>
              <a:t>:  </a:t>
            </a:r>
            <a:r>
              <a:rPr lang="en-US" altLang="en-US" sz="2400" dirty="0">
                <a:solidFill>
                  <a:srgbClr val="CC0000"/>
                </a:solidFill>
              </a:rPr>
              <a:t>Y</a:t>
            </a:r>
            <a:r>
              <a:rPr lang="en-US" altLang="en-US" sz="2400" dirty="0">
                <a:solidFill>
                  <a:srgbClr val="CC0000"/>
                </a:solidFill>
                <a:latin typeface="宋体" pitchFamily="2" charset="-122"/>
                <a:ea typeface="宋体" pitchFamily="2" charset="-122"/>
              </a:rPr>
              <a:t>←</a:t>
            </a:r>
            <a:r>
              <a:rPr lang="en-US" altLang="en-US" sz="2400" dirty="0">
                <a:solidFill>
                  <a:srgbClr val="CC0000"/>
                </a:solidFill>
                <a:ea typeface="宋体" pitchFamily="2" charset="-122"/>
              </a:rPr>
              <a:t>R</a:t>
            </a:r>
            <a:r>
              <a:rPr lang="en-US" altLang="en-US" sz="2400" dirty="0">
                <a:solidFill>
                  <a:srgbClr val="CC0000"/>
                </a:solidFill>
              </a:rPr>
              <a:t>0</a:t>
            </a:r>
          </a:p>
          <a:p>
            <a:pPr>
              <a:spcBef>
                <a:spcPts val="0"/>
              </a:spcBef>
              <a:buFont typeface="Wingdings" pitchFamily="2" charset="2"/>
              <a:buNone/>
            </a:pPr>
            <a:r>
              <a:rPr lang="en-US" altLang="zh-CN" sz="2400" dirty="0">
                <a:solidFill>
                  <a:srgbClr val="CC0000"/>
                </a:solidFill>
              </a:rPr>
              <a:t>  </a:t>
            </a:r>
            <a:r>
              <a:rPr lang="en-US" altLang="en-US" sz="2400" dirty="0">
                <a:solidFill>
                  <a:srgbClr val="CC0000"/>
                </a:solidFill>
              </a:rPr>
              <a:t>T2</a:t>
            </a:r>
            <a:r>
              <a:rPr lang="en-US" altLang="zh-CN" sz="2400" dirty="0">
                <a:solidFill>
                  <a:srgbClr val="CC0000"/>
                </a:solidFill>
              </a:rPr>
              <a:t>:  </a:t>
            </a:r>
            <a:r>
              <a:rPr lang="en-US" altLang="en-US" sz="2400" dirty="0">
                <a:solidFill>
                  <a:srgbClr val="CC0000"/>
                </a:solidFill>
              </a:rPr>
              <a:t>Z</a:t>
            </a:r>
            <a:r>
              <a:rPr lang="en-US" altLang="en-US" sz="2400" dirty="0">
                <a:solidFill>
                  <a:srgbClr val="CC0000"/>
                </a:solidFill>
                <a:latin typeface="宋体" pitchFamily="2" charset="-122"/>
                <a:ea typeface="宋体" pitchFamily="2" charset="-122"/>
              </a:rPr>
              <a:t>←</a:t>
            </a:r>
            <a:r>
              <a:rPr lang="en-US" altLang="en-US" sz="2400" dirty="0">
                <a:solidFill>
                  <a:srgbClr val="CC0000"/>
                </a:solidFill>
              </a:rPr>
              <a:t>Y</a:t>
            </a:r>
            <a:r>
              <a:rPr lang="en-US" altLang="en-US" sz="2400" dirty="0">
                <a:solidFill>
                  <a:srgbClr val="CC0000"/>
                </a:solidFill>
                <a:latin typeface="Courier New" pitchFamily="49" charset="0"/>
                <a:cs typeface="Courier New" pitchFamily="49" charset="0"/>
              </a:rPr>
              <a:t>-</a:t>
            </a:r>
            <a:r>
              <a:rPr lang="en-US" altLang="en-US" sz="2400" dirty="0">
                <a:solidFill>
                  <a:srgbClr val="CC0000"/>
                </a:solidFill>
              </a:rPr>
              <a:t>DR</a:t>
            </a:r>
          </a:p>
          <a:p>
            <a:pPr>
              <a:spcBef>
                <a:spcPts val="0"/>
              </a:spcBef>
              <a:buFont typeface="Wingdings" pitchFamily="2" charset="2"/>
              <a:buNone/>
            </a:pPr>
            <a:r>
              <a:rPr lang="en-US" altLang="zh-CN" sz="2400" dirty="0">
                <a:solidFill>
                  <a:srgbClr val="CC0000"/>
                </a:solidFill>
              </a:rPr>
              <a:t>  </a:t>
            </a:r>
            <a:r>
              <a:rPr lang="en-US" altLang="en-US" sz="2400" dirty="0">
                <a:solidFill>
                  <a:srgbClr val="CC0000"/>
                </a:solidFill>
              </a:rPr>
              <a:t>T3</a:t>
            </a:r>
            <a:r>
              <a:rPr lang="en-US" altLang="zh-CN" sz="2400" dirty="0">
                <a:solidFill>
                  <a:srgbClr val="CC0000"/>
                </a:solidFill>
              </a:rPr>
              <a:t>:  </a:t>
            </a:r>
            <a:r>
              <a:rPr lang="en-US" altLang="en-US" sz="2400" dirty="0">
                <a:solidFill>
                  <a:srgbClr val="CC0000"/>
                </a:solidFill>
              </a:rPr>
              <a:t>R0</a:t>
            </a:r>
            <a:r>
              <a:rPr lang="en-US" altLang="en-US" sz="2400" dirty="0">
                <a:solidFill>
                  <a:srgbClr val="CC0000"/>
                </a:solidFill>
                <a:latin typeface="宋体" pitchFamily="2" charset="-122"/>
                <a:ea typeface="宋体" pitchFamily="2" charset="-122"/>
              </a:rPr>
              <a:t>←</a:t>
            </a:r>
            <a:r>
              <a:rPr lang="en-US" altLang="en-US" sz="2400" dirty="0">
                <a:solidFill>
                  <a:srgbClr val="CC0000"/>
                </a:solidFill>
              </a:rPr>
              <a:t>Z</a:t>
            </a:r>
          </a:p>
        </p:txBody>
      </p:sp>
      <p:sp>
        <p:nvSpPr>
          <p:cNvPr id="1132550" name="Text Box 6"/>
          <p:cNvSpPr txBox="1">
            <a:spLocks noChangeArrowheads="1"/>
          </p:cNvSpPr>
          <p:nvPr/>
        </p:nvSpPr>
        <p:spPr bwMode="auto">
          <a:xfrm>
            <a:off x="6588125" y="2924175"/>
            <a:ext cx="576263" cy="1401763"/>
          </a:xfrm>
          <a:prstGeom prst="rect">
            <a:avLst/>
          </a:prstGeom>
          <a:solidFill>
            <a:srgbClr val="FFFF99"/>
          </a:solidFill>
          <a:ln w="28575" algn="ctr">
            <a:solidFill>
              <a:schemeClr val="hlink"/>
            </a:solidFill>
            <a:miter lim="800000"/>
            <a:headEnd/>
            <a:tailEnd type="none" w="med" len="lg"/>
          </a:ln>
          <a:effectLst>
            <a:outerShdw blurRad="50800" dist="38100" dir="2700000" algn="tl" rotWithShape="0">
              <a:prstClr val="black">
                <a:alpha val="40000"/>
              </a:prstClr>
            </a:outerShdw>
          </a:effectLst>
        </p:spPr>
        <p:txBody>
          <a:bodyPr>
            <a:spAutoFit/>
          </a:bodyPr>
          <a:lstStyle/>
          <a:p>
            <a:pPr>
              <a:spcBef>
                <a:spcPct val="50000"/>
              </a:spcBef>
            </a:pPr>
            <a:r>
              <a:rPr lang="zh-CN" altLang="en-US" sz="2800">
                <a:solidFill>
                  <a:srgbClr val="9900FF"/>
                </a:solidFill>
                <a:latin typeface="Arial" charset="0"/>
              </a:rPr>
              <a:t>方法</a:t>
            </a:r>
            <a:r>
              <a:rPr lang="en-US" altLang="zh-CN" sz="2800">
                <a:solidFill>
                  <a:srgbClr val="9900FF"/>
                </a:solidFill>
                <a:latin typeface="Arial" charset="0"/>
              </a:rPr>
              <a:t>2</a:t>
            </a:r>
          </a:p>
        </p:txBody>
      </p:sp>
      <p:sp>
        <p:nvSpPr>
          <p:cNvPr id="1132553" name="Text Box 9"/>
          <p:cNvSpPr txBox="1">
            <a:spLocks noChangeArrowheads="1"/>
          </p:cNvSpPr>
          <p:nvPr/>
        </p:nvSpPr>
        <p:spPr bwMode="auto">
          <a:xfrm>
            <a:off x="5508625" y="4610100"/>
            <a:ext cx="3455988" cy="523220"/>
          </a:xfrm>
          <a:prstGeom prst="rect">
            <a:avLst/>
          </a:prstGeom>
          <a:solidFill>
            <a:srgbClr val="FFFF99"/>
          </a:solidFill>
          <a:ln w="28575" algn="ctr">
            <a:solidFill>
              <a:schemeClr val="hlink"/>
            </a:solidFill>
            <a:miter lim="800000"/>
            <a:headEnd/>
            <a:tailEnd type="none" w="med" len="lg"/>
          </a:ln>
          <a:effectLst>
            <a:outerShdw blurRad="50800" dist="38100" dir="2700000" algn="tl" rotWithShape="0">
              <a:prstClr val="black">
                <a:alpha val="40000"/>
              </a:prstClr>
            </a:outerShdw>
          </a:effectLst>
        </p:spPr>
        <p:txBody>
          <a:bodyPr>
            <a:spAutoFit/>
          </a:bodyPr>
          <a:lstStyle/>
          <a:p>
            <a:pPr>
              <a:spcBef>
                <a:spcPct val="50000"/>
              </a:spcBef>
            </a:pPr>
            <a:r>
              <a:rPr lang="zh-CN" altLang="zh-CN" sz="2800">
                <a:solidFill>
                  <a:srgbClr val="006600"/>
                </a:solidFill>
                <a:latin typeface="Arial" charset="0"/>
              </a:rPr>
              <a:t>采用三个CPU周期</a:t>
            </a:r>
            <a:endParaRPr lang="en-US" altLang="zh-CN" sz="2800">
              <a:solidFill>
                <a:srgbClr val="006600"/>
              </a:solidFill>
              <a:latin typeface="Arial" charset="0"/>
            </a:endParaRPr>
          </a:p>
        </p:txBody>
      </p:sp>
      <p:sp>
        <p:nvSpPr>
          <p:cNvPr id="1132554" name="AutoShape 10">
            <a:hlinkClick r:id="rId2" action="ppaction://hlinksldjump" highlightClick="1"/>
          </p:cNvPr>
          <p:cNvSpPr>
            <a:spLocks noChangeArrowheads="1"/>
          </p:cNvSpPr>
          <p:nvPr/>
        </p:nvSpPr>
        <p:spPr bwMode="auto">
          <a:xfrm>
            <a:off x="6518275" y="5732463"/>
            <a:ext cx="2374900" cy="576262"/>
          </a:xfrm>
          <a:prstGeom prst="actionButtonBlank">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b="0" dirty="0">
                <a:solidFill>
                  <a:schemeClr val="bg2"/>
                </a:solidFill>
                <a:ea typeface="楷体" panose="02010609060101010101" pitchFamily="49" charset="-122"/>
              </a:rPr>
              <a:t>CPU</a:t>
            </a:r>
            <a:r>
              <a:rPr lang="zh-CN" altLang="en-US" b="0" dirty="0">
                <a:solidFill>
                  <a:schemeClr val="bg2"/>
                </a:solidFill>
                <a:ea typeface="楷体" panose="02010609060101010101" pitchFamily="49" charset="-122"/>
              </a:rPr>
              <a:t>的时序信号</a:t>
            </a:r>
          </a:p>
        </p:txBody>
      </p:sp>
      <p:sp>
        <p:nvSpPr>
          <p:cNvPr id="11" name="动作按钮: 上一张 10">
            <a:hlinkClick r:id="rId3" action="ppaction://hlinksldjump" highlightClick="1"/>
            <a:extLst>
              <a:ext uri="{FF2B5EF4-FFF2-40B4-BE49-F238E27FC236}">
                <a16:creationId xmlns:a16="http://schemas.microsoft.com/office/drawing/2014/main" id="{9AAFA59B-5CB5-4C14-A404-ADFA6014169B}"/>
              </a:ext>
            </a:extLst>
          </p:cNvPr>
          <p:cNvSpPr/>
          <p:nvPr/>
        </p:nvSpPr>
        <p:spPr bwMode="auto">
          <a:xfrm>
            <a:off x="5779654" y="5804669"/>
            <a:ext cx="504056" cy="504056"/>
          </a:xfrm>
          <a:prstGeom prst="actionButtonReturn">
            <a:avLst/>
          </a:prstGeom>
          <a:solidFill>
            <a:srgbClr val="CCFF99"/>
          </a:solidFill>
          <a:ln>
            <a:solidFill>
              <a:srgbClr val="009900"/>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2" name="AutoShape 5">
            <a:hlinkClick r:id="rId4" action="ppaction://hlinksldjump" highlightClick="1"/>
            <a:extLst>
              <a:ext uri="{FF2B5EF4-FFF2-40B4-BE49-F238E27FC236}">
                <a16:creationId xmlns:a16="http://schemas.microsoft.com/office/drawing/2014/main" id="{1AF527BD-90B6-4049-BE93-C92420C68517}"/>
              </a:ext>
            </a:extLst>
          </p:cNvPr>
          <p:cNvSpPr>
            <a:spLocks noChangeArrowheads="1"/>
          </p:cNvSpPr>
          <p:nvPr/>
        </p:nvSpPr>
        <p:spPr bwMode="auto">
          <a:xfrm>
            <a:off x="6948264" y="1124744"/>
            <a:ext cx="2055371" cy="830997"/>
          </a:xfrm>
          <a:prstGeom prst="actionButtonBlank">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spAutoFit/>
          </a:bodyPr>
          <a:lstStyle/>
          <a:p>
            <a:r>
              <a:rPr lang="en-US" altLang="zh-CN" b="0" dirty="0">
                <a:solidFill>
                  <a:schemeClr val="bg2"/>
                </a:solidFill>
                <a:ea typeface="楷体" panose="02010609060101010101" pitchFamily="49" charset="-122"/>
              </a:rPr>
              <a:t>CPU</a:t>
            </a:r>
            <a:r>
              <a:rPr lang="zh-CN" altLang="en-US" b="0" dirty="0">
                <a:solidFill>
                  <a:schemeClr val="bg2"/>
                </a:solidFill>
                <a:ea typeface="楷体" panose="02010609060101010101" pitchFamily="49" charset="-122"/>
              </a:rPr>
              <a:t>周期信号</a:t>
            </a:r>
            <a:br>
              <a:rPr lang="en-US" altLang="zh-CN" b="0" dirty="0">
                <a:solidFill>
                  <a:schemeClr val="bg2"/>
                </a:solidFill>
                <a:ea typeface="楷体" panose="02010609060101010101" pitchFamily="49" charset="-122"/>
              </a:rPr>
            </a:br>
            <a:r>
              <a:rPr lang="zh-CN" altLang="en-US" b="0" dirty="0">
                <a:solidFill>
                  <a:schemeClr val="bg2"/>
                </a:solidFill>
                <a:ea typeface="楷体" panose="02010609060101010101" pitchFamily="49" charset="-122"/>
              </a:rPr>
              <a:t>产生电路</a:t>
            </a:r>
            <a:endParaRPr lang="en-US" altLang="zh-CN" b="0" dirty="0">
              <a:solidFill>
                <a:schemeClr val="bg2"/>
              </a:solidFill>
              <a:ea typeface="楷体" panose="02010609060101010101" pitchFamily="49" charset="-122"/>
            </a:endParaRPr>
          </a:p>
        </p:txBody>
      </p:sp>
      <p:sp>
        <p:nvSpPr>
          <p:cNvPr id="13" name="AutoShape 5">
            <a:hlinkClick r:id="rId5" action="ppaction://hlinksldjump" highlightClick="1"/>
            <a:extLst>
              <a:ext uri="{FF2B5EF4-FFF2-40B4-BE49-F238E27FC236}">
                <a16:creationId xmlns:a16="http://schemas.microsoft.com/office/drawing/2014/main" id="{DBDCB76E-51B4-464E-BD7F-5CD93D565D4A}"/>
              </a:ext>
            </a:extLst>
          </p:cNvPr>
          <p:cNvSpPr>
            <a:spLocks noChangeArrowheads="1"/>
          </p:cNvSpPr>
          <p:nvPr/>
        </p:nvSpPr>
        <p:spPr bwMode="auto">
          <a:xfrm>
            <a:off x="7581450" y="2126753"/>
            <a:ext cx="1422185" cy="461665"/>
          </a:xfrm>
          <a:prstGeom prst="actionButtonBlank">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spAutoFit/>
          </a:bodyPr>
          <a:lstStyle/>
          <a:p>
            <a:r>
              <a:rPr lang="zh-CN" altLang="en-US" b="0" dirty="0">
                <a:solidFill>
                  <a:schemeClr val="bg2"/>
                </a:solidFill>
                <a:ea typeface="楷体" panose="02010609060101010101" pitchFamily="49" charset="-122"/>
              </a:rPr>
              <a:t>数据通路</a:t>
            </a:r>
            <a:endParaRPr lang="en-US" altLang="zh-CN" b="0" dirty="0">
              <a:solidFill>
                <a:schemeClr val="bg2"/>
              </a:solidFill>
              <a:ea typeface="楷体" panose="02010609060101010101" pitchFamily="49" charset="-122"/>
            </a:endParaRP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E8E011C-EF12-47E3-BBAC-B46D93A63DF0}"/>
              </a:ext>
            </a:extLst>
          </p:cNvPr>
          <p:cNvPicPr>
            <a:picLocks noChangeAspect="1"/>
          </p:cNvPicPr>
          <p:nvPr/>
        </p:nvPicPr>
        <p:blipFill>
          <a:blip r:embed="rId2"/>
          <a:stretch>
            <a:fillRect/>
          </a:stretch>
        </p:blipFill>
        <p:spPr>
          <a:xfrm>
            <a:off x="3273483" y="1484784"/>
            <a:ext cx="5835021" cy="4464496"/>
          </a:xfrm>
          <a:prstGeom prst="rect">
            <a:avLst/>
          </a:prstGeom>
        </p:spPr>
      </p:pic>
      <p:sp>
        <p:nvSpPr>
          <p:cNvPr id="5" name="灯片编号占位符 4"/>
          <p:cNvSpPr>
            <a:spLocks noGrp="1"/>
          </p:cNvSpPr>
          <p:nvPr>
            <p:ph type="sldNum" sz="quarter" idx="11"/>
          </p:nvPr>
        </p:nvSpPr>
        <p:spPr/>
        <p:txBody>
          <a:bodyPr/>
          <a:lstStyle/>
          <a:p>
            <a:fld id="{52BE2C78-A0D2-4B52-91D1-FCCBA14BD4FF}" type="slidenum">
              <a:rPr lang="zh-CN" altLang="en-US"/>
              <a:pPr/>
              <a:t>49</a:t>
            </a:fld>
            <a:endParaRPr lang="en-US" altLang="zh-CN"/>
          </a:p>
        </p:txBody>
      </p:sp>
      <p:sp>
        <p:nvSpPr>
          <p:cNvPr id="1134594" name="Rectangle 2"/>
          <p:cNvSpPr>
            <a:spLocks noGrp="1" noChangeArrowheads="1"/>
          </p:cNvSpPr>
          <p:nvPr>
            <p:ph type="title"/>
          </p:nvPr>
        </p:nvSpPr>
        <p:spPr/>
        <p:txBody>
          <a:bodyPr/>
          <a:lstStyle/>
          <a:p>
            <a:r>
              <a:rPr lang="en-US" altLang="zh-CN" dirty="0"/>
              <a:t>6.2.2  </a:t>
            </a:r>
            <a:r>
              <a:rPr lang="zh-CN" altLang="en-US" dirty="0"/>
              <a:t>某简化</a:t>
            </a:r>
            <a:r>
              <a:rPr lang="en-US" altLang="zh-CN" dirty="0"/>
              <a:t>CPU </a:t>
            </a:r>
            <a:r>
              <a:rPr lang="zh-CN" altLang="en-US" dirty="0"/>
              <a:t>控制单元设计</a:t>
            </a:r>
          </a:p>
        </p:txBody>
      </p:sp>
      <p:sp>
        <p:nvSpPr>
          <p:cNvPr id="1134595" name="Rectangle 3"/>
          <p:cNvSpPr>
            <a:spLocks noGrp="1" noChangeArrowheads="1"/>
          </p:cNvSpPr>
          <p:nvPr>
            <p:ph type="body" idx="1"/>
          </p:nvPr>
        </p:nvSpPr>
        <p:spPr>
          <a:xfrm>
            <a:off x="107505" y="1124744"/>
            <a:ext cx="7416824" cy="2952328"/>
          </a:xfrm>
        </p:spPr>
        <p:txBody>
          <a:bodyPr/>
          <a:lstStyle/>
          <a:p>
            <a:pPr marL="358775" lvl="0" indent="-358775">
              <a:spcBef>
                <a:spcPts val="300"/>
              </a:spcBef>
              <a:buClr>
                <a:srgbClr val="FF6600"/>
              </a:buClr>
              <a:buSzPct val="100000"/>
              <a:buFont typeface="Wingdings" panose="05000000000000000000" pitchFamily="2" charset="2"/>
              <a:buChar char="v"/>
            </a:pPr>
            <a:r>
              <a:rPr lang="zh-CN" altLang="en-US" sz="2400" dirty="0">
                <a:solidFill>
                  <a:srgbClr val="000000"/>
                </a:solidFill>
                <a:ea typeface="宋体"/>
              </a:rPr>
              <a:t>各</a:t>
            </a:r>
            <a:r>
              <a:rPr lang="zh-CN" altLang="en-US" sz="2400" dirty="0">
                <a:solidFill>
                  <a:srgbClr val="FF0000"/>
                </a:solidFill>
                <a:ea typeface="宋体"/>
              </a:rPr>
              <a:t>寄存器</a:t>
            </a:r>
            <a:r>
              <a:rPr lang="zh-CN" altLang="en-US" sz="2400" dirty="0">
                <a:solidFill>
                  <a:srgbClr val="000000"/>
                </a:solidFill>
                <a:ea typeface="宋体"/>
              </a:rPr>
              <a:t>的</a:t>
            </a:r>
            <a:r>
              <a:rPr lang="zh-CN" altLang="en-US" sz="2400" dirty="0">
                <a:solidFill>
                  <a:srgbClr val="0000FF"/>
                </a:solidFill>
                <a:ea typeface="宋体"/>
              </a:rPr>
              <a:t>读写</a:t>
            </a:r>
            <a:r>
              <a:rPr lang="zh-CN" altLang="en-US" sz="2400" dirty="0">
                <a:solidFill>
                  <a:srgbClr val="000000"/>
                </a:solidFill>
                <a:ea typeface="宋体"/>
              </a:rPr>
              <a:t>信号。</a:t>
            </a:r>
            <a:endParaRPr lang="en-US" altLang="zh-CN" sz="2400" dirty="0">
              <a:solidFill>
                <a:srgbClr val="000000"/>
              </a:solidFill>
              <a:ea typeface="宋体"/>
            </a:endParaRPr>
          </a:p>
          <a:p>
            <a:pPr marL="358775" lvl="0" indent="-358775">
              <a:spcBef>
                <a:spcPts val="300"/>
              </a:spcBef>
              <a:buClr>
                <a:srgbClr val="FF6600"/>
              </a:buClr>
              <a:buSzPct val="100000"/>
              <a:buFont typeface="Wingdings" panose="05000000000000000000" pitchFamily="2" charset="2"/>
              <a:buChar char="v"/>
            </a:pPr>
            <a:r>
              <a:rPr lang="zh-CN" altLang="en-US" sz="2400" dirty="0">
                <a:solidFill>
                  <a:srgbClr val="000000"/>
                </a:solidFill>
                <a:ea typeface="宋体"/>
              </a:rPr>
              <a:t>具有自增、自减功能的寄存器</a:t>
            </a:r>
            <a:br>
              <a:rPr lang="en-US" altLang="zh-CN" sz="2400" dirty="0">
                <a:solidFill>
                  <a:srgbClr val="000000"/>
                </a:solidFill>
                <a:ea typeface="宋体"/>
              </a:rPr>
            </a:br>
            <a:r>
              <a:rPr lang="en-US" altLang="zh-CN" sz="2400" dirty="0">
                <a:solidFill>
                  <a:srgbClr val="000000"/>
                </a:solidFill>
                <a:latin typeface="宋体"/>
                <a:ea typeface="宋体"/>
              </a:rPr>
              <a:t>(</a:t>
            </a:r>
            <a:r>
              <a:rPr lang="en-US" altLang="zh-CN" sz="2400" dirty="0">
                <a:solidFill>
                  <a:srgbClr val="000000"/>
                </a:solidFill>
                <a:ea typeface="宋体"/>
              </a:rPr>
              <a:t>PC</a:t>
            </a:r>
            <a:r>
              <a:rPr lang="zh-CN" altLang="en-US" sz="2400" dirty="0">
                <a:solidFill>
                  <a:srgbClr val="000000"/>
                </a:solidFill>
                <a:ea typeface="宋体"/>
              </a:rPr>
              <a:t>、</a:t>
            </a:r>
            <a:r>
              <a:rPr lang="en-US" altLang="zh-CN" sz="2400" dirty="0">
                <a:solidFill>
                  <a:srgbClr val="000000"/>
                </a:solidFill>
                <a:ea typeface="宋体"/>
              </a:rPr>
              <a:t>SP</a:t>
            </a:r>
            <a:r>
              <a:rPr lang="en-US" altLang="zh-CN" sz="2400" dirty="0">
                <a:solidFill>
                  <a:srgbClr val="000000"/>
                </a:solidFill>
                <a:latin typeface="宋体"/>
                <a:ea typeface="宋体"/>
              </a:rPr>
              <a:t>)</a:t>
            </a:r>
            <a:r>
              <a:rPr lang="zh-CN" altLang="en-US" sz="2400" dirty="0">
                <a:solidFill>
                  <a:srgbClr val="000000"/>
                </a:solidFill>
                <a:ea typeface="宋体"/>
              </a:rPr>
              <a:t>的</a:t>
            </a:r>
            <a:r>
              <a:rPr lang="zh-CN" altLang="en-US" sz="2400" dirty="0">
                <a:solidFill>
                  <a:srgbClr val="0000FF"/>
                </a:solidFill>
                <a:ea typeface="宋体"/>
              </a:rPr>
              <a:t>加</a:t>
            </a:r>
            <a:r>
              <a:rPr lang="en-US" altLang="zh-CN" sz="2400" dirty="0">
                <a:solidFill>
                  <a:srgbClr val="0000FF"/>
                </a:solidFill>
                <a:ea typeface="宋体"/>
              </a:rPr>
              <a:t>1</a:t>
            </a:r>
            <a:r>
              <a:rPr lang="zh-CN" altLang="en-US" sz="2400" dirty="0">
                <a:solidFill>
                  <a:srgbClr val="0000FF"/>
                </a:solidFill>
                <a:ea typeface="宋体"/>
              </a:rPr>
              <a:t>、减</a:t>
            </a:r>
            <a:r>
              <a:rPr lang="en-US" altLang="zh-CN" sz="2400" dirty="0">
                <a:solidFill>
                  <a:srgbClr val="0000FF"/>
                </a:solidFill>
                <a:ea typeface="宋体"/>
              </a:rPr>
              <a:t>1</a:t>
            </a:r>
            <a:r>
              <a:rPr lang="zh-CN" altLang="en-US" sz="2400" dirty="0">
                <a:solidFill>
                  <a:srgbClr val="000000"/>
                </a:solidFill>
                <a:ea typeface="宋体"/>
              </a:rPr>
              <a:t>信号。</a:t>
            </a:r>
            <a:endParaRPr lang="en-US" altLang="zh-CN" sz="2400" dirty="0">
              <a:solidFill>
                <a:srgbClr val="000000"/>
              </a:solidFill>
              <a:ea typeface="宋体"/>
            </a:endParaRPr>
          </a:p>
          <a:p>
            <a:pPr marL="358775" lvl="0" indent="-358775">
              <a:spcBef>
                <a:spcPts val="300"/>
              </a:spcBef>
              <a:buClr>
                <a:srgbClr val="FF6600"/>
              </a:buClr>
              <a:buSzPct val="100000"/>
              <a:buFont typeface="Wingdings" panose="05000000000000000000" pitchFamily="2" charset="2"/>
              <a:buChar char="v"/>
            </a:pPr>
            <a:r>
              <a:rPr lang="zh-CN" altLang="en-US" sz="2400" dirty="0">
                <a:solidFill>
                  <a:srgbClr val="FF0000"/>
                </a:solidFill>
                <a:ea typeface="宋体"/>
              </a:rPr>
              <a:t>内存</a:t>
            </a:r>
            <a:r>
              <a:rPr lang="zh-CN" altLang="en-US" sz="2400" dirty="0">
                <a:solidFill>
                  <a:srgbClr val="000000"/>
                </a:solidFill>
                <a:ea typeface="宋体"/>
              </a:rPr>
              <a:t>的</a:t>
            </a:r>
            <a:r>
              <a:rPr lang="zh-CN" altLang="en-US" sz="2400" dirty="0">
                <a:solidFill>
                  <a:srgbClr val="0000FF"/>
                </a:solidFill>
                <a:ea typeface="宋体"/>
              </a:rPr>
              <a:t>读、写</a:t>
            </a:r>
            <a:r>
              <a:rPr lang="zh-CN" altLang="en-US" sz="2400" dirty="0">
                <a:solidFill>
                  <a:srgbClr val="000000"/>
                </a:solidFill>
                <a:ea typeface="宋体"/>
              </a:rPr>
              <a:t>信号，</a:t>
            </a:r>
            <a:br>
              <a:rPr lang="en-US" altLang="zh-CN" sz="2400" dirty="0">
                <a:solidFill>
                  <a:srgbClr val="000000"/>
                </a:solidFill>
                <a:ea typeface="宋体"/>
              </a:rPr>
            </a:br>
            <a:r>
              <a:rPr lang="zh-CN" altLang="en-US" sz="2400" dirty="0">
                <a:solidFill>
                  <a:srgbClr val="FF0000"/>
                </a:solidFill>
                <a:ea typeface="宋体"/>
              </a:rPr>
              <a:t>接口</a:t>
            </a:r>
            <a:r>
              <a:rPr lang="zh-CN" altLang="en-US" sz="2400" dirty="0">
                <a:solidFill>
                  <a:srgbClr val="000000"/>
                </a:solidFill>
                <a:ea typeface="宋体"/>
              </a:rPr>
              <a:t>的</a:t>
            </a:r>
            <a:r>
              <a:rPr lang="zh-CN" altLang="en-US" sz="2400" dirty="0">
                <a:solidFill>
                  <a:srgbClr val="0000FF"/>
                </a:solidFill>
                <a:ea typeface="宋体"/>
              </a:rPr>
              <a:t>读、写</a:t>
            </a:r>
            <a:r>
              <a:rPr lang="zh-CN" altLang="en-US" sz="2400" dirty="0">
                <a:solidFill>
                  <a:srgbClr val="000000"/>
                </a:solidFill>
                <a:ea typeface="宋体"/>
              </a:rPr>
              <a:t>信号。</a:t>
            </a:r>
            <a:endParaRPr lang="en-US" altLang="zh-CN" sz="2400" dirty="0">
              <a:solidFill>
                <a:srgbClr val="000000"/>
              </a:solidFill>
              <a:ea typeface="宋体"/>
            </a:endParaRPr>
          </a:p>
          <a:p>
            <a:pPr marL="358775" lvl="0" indent="-358775">
              <a:spcBef>
                <a:spcPts val="300"/>
              </a:spcBef>
              <a:buClr>
                <a:srgbClr val="FF6600"/>
              </a:buClr>
              <a:buSzPct val="100000"/>
              <a:buFont typeface="Wingdings" panose="05000000000000000000" pitchFamily="2" charset="2"/>
              <a:buChar char="v"/>
            </a:pPr>
            <a:r>
              <a:rPr lang="zh-CN" altLang="en-US" sz="2400" dirty="0">
                <a:solidFill>
                  <a:srgbClr val="000000"/>
                </a:solidFill>
                <a:ea typeface="宋体"/>
              </a:rPr>
              <a:t>控制</a:t>
            </a:r>
            <a:r>
              <a:rPr lang="en-US" altLang="zh-CN" sz="2400" dirty="0">
                <a:solidFill>
                  <a:srgbClr val="FF0000"/>
                </a:solidFill>
                <a:ea typeface="宋体"/>
              </a:rPr>
              <a:t>ALU</a:t>
            </a:r>
            <a:r>
              <a:rPr lang="zh-CN" altLang="en-US" sz="2400" dirty="0">
                <a:solidFill>
                  <a:srgbClr val="000000"/>
                </a:solidFill>
                <a:ea typeface="宋体"/>
              </a:rPr>
              <a:t>的信号。</a:t>
            </a:r>
            <a:br>
              <a:rPr lang="en-US" altLang="zh-CN" sz="2400" dirty="0">
                <a:solidFill>
                  <a:srgbClr val="000000"/>
                </a:solidFill>
                <a:ea typeface="宋体"/>
              </a:rPr>
            </a:br>
            <a:r>
              <a:rPr lang="zh-CN" altLang="en-US" sz="2400" dirty="0">
                <a:solidFill>
                  <a:srgbClr val="000000"/>
                </a:solidFill>
                <a:ea typeface="宋体"/>
              </a:rPr>
              <a:t>（</a:t>
            </a:r>
            <a:r>
              <a:rPr lang="zh-CN" altLang="en-US" sz="2400" dirty="0">
                <a:solidFill>
                  <a:srgbClr val="0000FF"/>
                </a:solidFill>
                <a:ea typeface="宋体"/>
              </a:rPr>
              <a:t>加</a:t>
            </a:r>
            <a:r>
              <a:rPr lang="zh-CN" altLang="en-US" sz="2400" dirty="0">
                <a:solidFill>
                  <a:srgbClr val="000000"/>
                </a:solidFill>
                <a:ea typeface="宋体"/>
              </a:rPr>
              <a:t>、</a:t>
            </a:r>
            <a:r>
              <a:rPr lang="zh-CN" altLang="en-US" sz="2400" dirty="0">
                <a:solidFill>
                  <a:srgbClr val="0000FF"/>
                </a:solidFill>
                <a:ea typeface="宋体"/>
              </a:rPr>
              <a:t>减</a:t>
            </a:r>
            <a:r>
              <a:rPr lang="zh-CN" altLang="en-US" sz="2400" dirty="0">
                <a:solidFill>
                  <a:srgbClr val="000000"/>
                </a:solidFill>
                <a:ea typeface="宋体"/>
              </a:rPr>
              <a:t>、</a:t>
            </a:r>
            <a:r>
              <a:rPr lang="zh-CN" altLang="en-US" sz="2400" dirty="0">
                <a:solidFill>
                  <a:srgbClr val="0000FF"/>
                </a:solidFill>
                <a:ea typeface="宋体"/>
              </a:rPr>
              <a:t>与</a:t>
            </a:r>
            <a:r>
              <a:rPr lang="zh-CN" altLang="en-US" sz="2400" dirty="0">
                <a:solidFill>
                  <a:srgbClr val="000000"/>
                </a:solidFill>
                <a:ea typeface="宋体"/>
              </a:rPr>
              <a:t>、</a:t>
            </a:r>
            <a:r>
              <a:rPr lang="zh-CN" altLang="en-US" sz="2400" dirty="0">
                <a:solidFill>
                  <a:srgbClr val="0000FF"/>
                </a:solidFill>
                <a:ea typeface="宋体"/>
              </a:rPr>
              <a:t>或</a:t>
            </a:r>
            <a:r>
              <a:rPr lang="zh-CN" altLang="en-US" sz="2400" dirty="0">
                <a:solidFill>
                  <a:srgbClr val="000000"/>
                </a:solidFill>
                <a:ea typeface="宋体"/>
              </a:rPr>
              <a:t>、</a:t>
            </a:r>
            <a:r>
              <a:rPr lang="zh-CN" altLang="en-US" sz="2400" dirty="0">
                <a:solidFill>
                  <a:srgbClr val="0000FF"/>
                </a:solidFill>
                <a:ea typeface="宋体"/>
              </a:rPr>
              <a:t>移位</a:t>
            </a:r>
            <a:r>
              <a:rPr lang="zh-CN" altLang="en-US" sz="2400" dirty="0">
                <a:solidFill>
                  <a:srgbClr val="000000"/>
                </a:solidFill>
                <a:ea typeface="宋体"/>
              </a:rPr>
              <a:t>）</a:t>
            </a:r>
            <a:endParaRPr lang="en-US" altLang="zh-CN" sz="2400" dirty="0">
              <a:solidFill>
                <a:srgbClr val="000000"/>
              </a:solidFill>
              <a:ea typeface="宋体"/>
            </a:endParaRPr>
          </a:p>
        </p:txBody>
      </p:sp>
      <p:sp>
        <p:nvSpPr>
          <p:cNvPr id="3" name="矩形 2">
            <a:extLst>
              <a:ext uri="{FF2B5EF4-FFF2-40B4-BE49-F238E27FC236}">
                <a16:creationId xmlns:a16="http://schemas.microsoft.com/office/drawing/2014/main" id="{287ECADA-3336-43AC-8449-9105EDA37051}"/>
              </a:ext>
            </a:extLst>
          </p:cNvPr>
          <p:cNvSpPr/>
          <p:nvPr/>
        </p:nvSpPr>
        <p:spPr>
          <a:xfrm>
            <a:off x="107505" y="645809"/>
            <a:ext cx="2954655" cy="46166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a:ln>
                  <a:noFill/>
                </a:ln>
                <a:solidFill>
                  <a:srgbClr val="00007D"/>
                </a:solidFill>
                <a:effectLst/>
                <a:uLnTx/>
                <a:uFillTx/>
                <a:latin typeface="Arial"/>
                <a:ea typeface="黑体"/>
                <a:cs typeface="+mj-cs"/>
              </a:rPr>
              <a:t>控制器的</a:t>
            </a:r>
            <a:r>
              <a:rPr kumimoji="0" lang="zh-CN" altLang="en-US" b="0" i="0" u="none" strike="noStrike" kern="0" cap="none" spc="0" normalizeH="0" baseline="0" noProof="0" dirty="0">
                <a:ln>
                  <a:noFill/>
                </a:ln>
                <a:solidFill>
                  <a:srgbClr val="FF0066"/>
                </a:solidFill>
                <a:effectLst/>
                <a:uLnTx/>
                <a:uFillTx/>
                <a:latin typeface="Arial"/>
                <a:ea typeface="黑体"/>
                <a:cs typeface="+mj-cs"/>
              </a:rPr>
              <a:t>输出</a:t>
            </a:r>
            <a:r>
              <a:rPr kumimoji="0" lang="zh-CN" altLang="en-US" b="0" i="0" u="none" strike="noStrike" kern="0" cap="none" spc="0" normalizeH="0" baseline="0" noProof="0" dirty="0">
                <a:ln>
                  <a:noFill/>
                </a:ln>
                <a:solidFill>
                  <a:srgbClr val="00007D"/>
                </a:solidFill>
                <a:effectLst/>
                <a:uLnTx/>
                <a:uFillTx/>
                <a:latin typeface="Arial"/>
                <a:ea typeface="黑体"/>
                <a:cs typeface="+mj-cs"/>
              </a:rPr>
              <a:t>信号：</a:t>
            </a:r>
            <a:endParaRPr kumimoji="0" lang="zh-CN" altLang="en-US" sz="1600" b="0" i="0" u="none" strike="noStrike" kern="0" cap="none" spc="0" normalizeH="0" baseline="0" noProof="0" dirty="0">
              <a:ln>
                <a:noFill/>
              </a:ln>
              <a:solidFill>
                <a:sysClr val="windowText" lastClr="000000"/>
              </a:solidFill>
              <a:effectLst/>
              <a:uLnTx/>
              <a:uFillTx/>
            </a:endParaRPr>
          </a:p>
        </p:txBody>
      </p:sp>
      <p:sp>
        <p:nvSpPr>
          <p:cNvPr id="8" name="矩形 7">
            <a:extLst>
              <a:ext uri="{FF2B5EF4-FFF2-40B4-BE49-F238E27FC236}">
                <a16:creationId xmlns:a16="http://schemas.microsoft.com/office/drawing/2014/main" id="{A1F2C5F8-327E-4097-B919-6E511181B148}"/>
              </a:ext>
            </a:extLst>
          </p:cNvPr>
          <p:cNvSpPr/>
          <p:nvPr/>
        </p:nvSpPr>
        <p:spPr>
          <a:xfrm>
            <a:off x="107505" y="4047455"/>
            <a:ext cx="2954655" cy="461665"/>
          </a:xfrm>
          <a:prstGeom prst="rect">
            <a:avLst/>
          </a:prstGeom>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a:ln>
                  <a:noFill/>
                </a:ln>
                <a:solidFill>
                  <a:srgbClr val="00007D"/>
                </a:solidFill>
                <a:effectLst/>
                <a:uLnTx/>
                <a:uFillTx/>
                <a:latin typeface="Arial"/>
                <a:ea typeface="黑体"/>
                <a:cs typeface="+mj-cs"/>
              </a:rPr>
              <a:t>控制器的</a:t>
            </a:r>
            <a:r>
              <a:rPr kumimoji="0" lang="zh-CN" altLang="en-US" b="0" i="0" u="none" strike="noStrike" kern="0" cap="none" spc="0" normalizeH="0" baseline="0" noProof="0" dirty="0">
                <a:ln>
                  <a:noFill/>
                </a:ln>
                <a:solidFill>
                  <a:srgbClr val="FF0066"/>
                </a:solidFill>
                <a:effectLst/>
                <a:uLnTx/>
                <a:uFillTx/>
                <a:latin typeface="Arial"/>
                <a:ea typeface="黑体"/>
                <a:cs typeface="+mj-cs"/>
              </a:rPr>
              <a:t>输入</a:t>
            </a:r>
            <a:r>
              <a:rPr kumimoji="0" lang="zh-CN" altLang="en-US" b="0" i="0" u="none" strike="noStrike" kern="0" cap="none" spc="0" normalizeH="0" baseline="0" noProof="0" dirty="0">
                <a:ln>
                  <a:noFill/>
                </a:ln>
                <a:solidFill>
                  <a:srgbClr val="00007D"/>
                </a:solidFill>
                <a:effectLst/>
                <a:uLnTx/>
                <a:uFillTx/>
                <a:latin typeface="Arial"/>
                <a:ea typeface="黑体"/>
                <a:cs typeface="+mj-cs"/>
              </a:rPr>
              <a:t>信号：</a:t>
            </a:r>
            <a:endParaRPr kumimoji="0" lang="zh-CN" altLang="en-US" sz="1600" b="0" i="0" u="none" strike="noStrike" kern="0" cap="none" spc="0" normalizeH="0" baseline="0" noProof="0" dirty="0">
              <a:ln>
                <a:noFill/>
              </a:ln>
              <a:solidFill>
                <a:sysClr val="windowText" lastClr="000000"/>
              </a:solidFill>
              <a:effectLst/>
              <a:uLnTx/>
              <a:uFillTx/>
            </a:endParaRPr>
          </a:p>
        </p:txBody>
      </p:sp>
      <p:sp>
        <p:nvSpPr>
          <p:cNvPr id="7" name="矩形 6">
            <a:extLst>
              <a:ext uri="{FF2B5EF4-FFF2-40B4-BE49-F238E27FC236}">
                <a16:creationId xmlns:a16="http://schemas.microsoft.com/office/drawing/2014/main" id="{F11CDF37-CB49-42C4-B417-C7C5C57959F1}"/>
              </a:ext>
            </a:extLst>
          </p:cNvPr>
          <p:cNvSpPr/>
          <p:nvPr/>
        </p:nvSpPr>
        <p:spPr>
          <a:xfrm>
            <a:off x="107505" y="4581416"/>
            <a:ext cx="4572000" cy="2015936"/>
          </a:xfrm>
          <a:prstGeom prst="rect">
            <a:avLst/>
          </a:prstGeom>
        </p:spPr>
        <p:txBody>
          <a:bodyPr>
            <a:spAutoFit/>
          </a:bodyPr>
          <a:lstStyle/>
          <a:p>
            <a:pPr marL="452438" lvl="0" indent="-452438" algn="l">
              <a:spcBef>
                <a:spcPts val="300"/>
              </a:spcBef>
              <a:buClr>
                <a:srgbClr val="FF6600"/>
              </a:buClr>
              <a:buSzPct val="100000"/>
              <a:buFont typeface="Wingdings" panose="05000000000000000000" pitchFamily="2" charset="2"/>
              <a:buChar char="v"/>
            </a:pPr>
            <a:r>
              <a:rPr lang="zh-CN" altLang="en-US" kern="0" dirty="0">
                <a:solidFill>
                  <a:srgbClr val="0000FF"/>
                </a:solidFill>
                <a:latin typeface="Times New Roman"/>
                <a:ea typeface="宋体"/>
              </a:rPr>
              <a:t>程序状态字 </a:t>
            </a:r>
            <a:r>
              <a:rPr lang="en-US" altLang="zh-CN" kern="0" dirty="0">
                <a:solidFill>
                  <a:srgbClr val="0000FF"/>
                </a:solidFill>
                <a:latin typeface="Times New Roman"/>
                <a:ea typeface="宋体"/>
              </a:rPr>
              <a:t>PSW</a:t>
            </a:r>
            <a:br>
              <a:rPr lang="en-US" altLang="zh-CN" kern="0" dirty="0">
                <a:solidFill>
                  <a:srgbClr val="000000"/>
                </a:solidFill>
                <a:latin typeface="Times New Roman"/>
                <a:ea typeface="宋体"/>
              </a:rPr>
            </a:br>
            <a:r>
              <a:rPr lang="en-US" altLang="zh-CN" kern="0" dirty="0">
                <a:solidFill>
                  <a:srgbClr val="000000"/>
                </a:solidFill>
                <a:latin typeface="宋体" panose="02010600030101010101" pitchFamily="2" charset="-122"/>
              </a:rPr>
              <a:t>(</a:t>
            </a:r>
            <a:r>
              <a:rPr lang="zh-CN" altLang="en-US" kern="0" dirty="0">
                <a:solidFill>
                  <a:srgbClr val="000000"/>
                </a:solidFill>
                <a:latin typeface="Times New Roman"/>
                <a:ea typeface="宋体"/>
              </a:rPr>
              <a:t>标志寄存器 </a:t>
            </a:r>
            <a:r>
              <a:rPr lang="en-US" altLang="zh-CN" kern="0" dirty="0">
                <a:solidFill>
                  <a:srgbClr val="000000"/>
                </a:solidFill>
                <a:latin typeface="Times New Roman"/>
                <a:ea typeface="宋体"/>
              </a:rPr>
              <a:t>Flags</a:t>
            </a:r>
            <a:r>
              <a:rPr lang="en-US" altLang="zh-CN" kern="0" dirty="0">
                <a:solidFill>
                  <a:srgbClr val="000000"/>
                </a:solidFill>
                <a:latin typeface="宋体" panose="02010600030101010101" pitchFamily="2" charset="-122"/>
              </a:rPr>
              <a:t>):</a:t>
            </a:r>
            <a:br>
              <a:rPr lang="en-US" altLang="zh-CN" kern="0" dirty="0">
                <a:solidFill>
                  <a:srgbClr val="000000"/>
                </a:solidFill>
                <a:latin typeface="Times New Roman"/>
                <a:ea typeface="宋体"/>
              </a:rPr>
            </a:br>
            <a:r>
              <a:rPr lang="zh-CN" altLang="en-US" kern="0" dirty="0">
                <a:solidFill>
                  <a:srgbClr val="000000"/>
                </a:solidFill>
                <a:latin typeface="Times New Roman"/>
                <a:ea typeface="宋体"/>
              </a:rPr>
              <a:t>零标志位 </a:t>
            </a:r>
            <a:r>
              <a:rPr lang="en-US" altLang="zh-CN" kern="0" dirty="0">
                <a:solidFill>
                  <a:srgbClr val="000000"/>
                </a:solidFill>
                <a:latin typeface="Times New Roman"/>
                <a:ea typeface="宋体"/>
              </a:rPr>
              <a:t>ZF</a:t>
            </a:r>
          </a:p>
          <a:p>
            <a:pPr marL="452438" lvl="0" indent="-452438" algn="l">
              <a:spcBef>
                <a:spcPts val="300"/>
              </a:spcBef>
              <a:buClr>
                <a:srgbClr val="FF6600"/>
              </a:buClr>
              <a:buSzPct val="100000"/>
              <a:buFont typeface="Wingdings" panose="05000000000000000000" pitchFamily="2" charset="2"/>
              <a:buChar char="v"/>
            </a:pPr>
            <a:r>
              <a:rPr lang="zh-CN" altLang="en-US" kern="0" dirty="0">
                <a:solidFill>
                  <a:srgbClr val="0000FF"/>
                </a:solidFill>
                <a:latin typeface="Times New Roman"/>
                <a:ea typeface="宋体"/>
              </a:rPr>
              <a:t>时序信号</a:t>
            </a:r>
            <a:endParaRPr lang="en-US" altLang="zh-CN" kern="0" dirty="0">
              <a:solidFill>
                <a:srgbClr val="0000FF"/>
              </a:solidFill>
              <a:latin typeface="Times New Roman"/>
              <a:ea typeface="宋体"/>
            </a:endParaRPr>
          </a:p>
          <a:p>
            <a:pPr marL="452438" lvl="0" indent="-452438" algn="l">
              <a:spcBef>
                <a:spcPts val="300"/>
              </a:spcBef>
              <a:buClr>
                <a:srgbClr val="FF6600"/>
              </a:buClr>
              <a:buSzPct val="100000"/>
              <a:buFont typeface="Wingdings" panose="05000000000000000000" pitchFamily="2" charset="2"/>
              <a:buChar char="v"/>
            </a:pPr>
            <a:r>
              <a:rPr lang="zh-CN" altLang="en-US" kern="0" dirty="0">
                <a:solidFill>
                  <a:srgbClr val="0000FF"/>
                </a:solidFill>
                <a:latin typeface="Times New Roman"/>
                <a:ea typeface="宋体"/>
              </a:rPr>
              <a:t>指令寄存器 </a:t>
            </a:r>
            <a:r>
              <a:rPr lang="en-US" altLang="zh-CN" kern="0" dirty="0">
                <a:solidFill>
                  <a:srgbClr val="0000FF"/>
                </a:solidFill>
                <a:latin typeface="Times New Roman"/>
                <a:ea typeface="宋体"/>
              </a:rPr>
              <a:t>IR</a:t>
            </a:r>
            <a:endParaRPr lang="zh-CN" altLang="en-US" kern="0" dirty="0">
              <a:solidFill>
                <a:srgbClr val="0000FF"/>
              </a:solidFill>
              <a:latin typeface="Times New Roman"/>
              <a:ea typeface="宋体"/>
            </a:endParaRPr>
          </a:p>
        </p:txBody>
      </p:sp>
      <p:cxnSp>
        <p:nvCxnSpPr>
          <p:cNvPr id="10" name="直接连接符 9">
            <a:extLst>
              <a:ext uri="{FF2B5EF4-FFF2-40B4-BE49-F238E27FC236}">
                <a16:creationId xmlns:a16="http://schemas.microsoft.com/office/drawing/2014/main" id="{F64F1088-D3CF-4C7E-B5EB-C9A10208460D}"/>
              </a:ext>
            </a:extLst>
          </p:cNvPr>
          <p:cNvCxnSpPr/>
          <p:nvPr/>
        </p:nvCxnSpPr>
        <p:spPr bwMode="auto">
          <a:xfrm>
            <a:off x="217336" y="4509120"/>
            <a:ext cx="2520280" cy="0"/>
          </a:xfrm>
          <a:prstGeom prst="line">
            <a:avLst/>
          </a:prstGeom>
          <a:solidFill>
            <a:srgbClr val="FFFFFF"/>
          </a:solidFill>
          <a:ln w="76200" cap="flat" cmpd="sng" algn="ctr">
            <a:solidFill>
              <a:srgbClr val="00FF00">
                <a:alpha val="40000"/>
              </a:srgbClr>
            </a:solidFill>
            <a:prstDash val="solid"/>
            <a:round/>
            <a:headEnd type="none" w="med" len="med"/>
            <a:tailEnd type="none" w="med" len="med"/>
          </a:ln>
          <a:effectLst/>
        </p:spPr>
      </p:cxnSp>
      <p:cxnSp>
        <p:nvCxnSpPr>
          <p:cNvPr id="13" name="直接连接符 12">
            <a:extLst>
              <a:ext uri="{FF2B5EF4-FFF2-40B4-BE49-F238E27FC236}">
                <a16:creationId xmlns:a16="http://schemas.microsoft.com/office/drawing/2014/main" id="{A9BE7033-9AC8-44E4-B860-B8D3A440C1F9}"/>
              </a:ext>
            </a:extLst>
          </p:cNvPr>
          <p:cNvCxnSpPr/>
          <p:nvPr/>
        </p:nvCxnSpPr>
        <p:spPr bwMode="auto">
          <a:xfrm>
            <a:off x="217336" y="1104415"/>
            <a:ext cx="2520280" cy="0"/>
          </a:xfrm>
          <a:prstGeom prst="line">
            <a:avLst/>
          </a:prstGeom>
          <a:solidFill>
            <a:srgbClr val="FFFFFF"/>
          </a:solidFill>
          <a:ln w="76200" cap="flat" cmpd="sng" algn="ctr">
            <a:solidFill>
              <a:srgbClr val="00FF00">
                <a:alpha val="40000"/>
              </a:srgbClr>
            </a:solidFill>
            <a:prstDash val="solid"/>
            <a:round/>
            <a:headEnd type="none" w="med" len="med"/>
            <a:tailEnd type="none" w="med" len="med"/>
          </a:ln>
          <a:effectLst/>
        </p:spPr>
      </p:cxn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F851E-E734-4954-8058-270C7F0030A1}"/>
              </a:ext>
            </a:extLst>
          </p:cNvPr>
          <p:cNvSpPr>
            <a:spLocks noGrp="1"/>
          </p:cNvSpPr>
          <p:nvPr>
            <p:ph type="title"/>
          </p:nvPr>
        </p:nvSpPr>
        <p:spPr/>
        <p:txBody>
          <a:bodyPr/>
          <a:lstStyle/>
          <a:p>
            <a:r>
              <a:rPr lang="en-US" altLang="zh-CN" dirty="0"/>
              <a:t>6.1.2  </a:t>
            </a:r>
            <a:r>
              <a:rPr lang="zh-CN" altLang="en-US" dirty="0"/>
              <a:t>基础的 </a:t>
            </a:r>
            <a:r>
              <a:rPr lang="en-US" altLang="zh-CN" dirty="0"/>
              <a:t>RISC-V </a:t>
            </a:r>
            <a:r>
              <a:rPr lang="zh-CN" altLang="en-US" dirty="0"/>
              <a:t>系统结构</a:t>
            </a:r>
          </a:p>
        </p:txBody>
      </p:sp>
      <p:sp>
        <p:nvSpPr>
          <p:cNvPr id="3" name="内容占位符 2">
            <a:extLst>
              <a:ext uri="{FF2B5EF4-FFF2-40B4-BE49-F238E27FC236}">
                <a16:creationId xmlns:a16="http://schemas.microsoft.com/office/drawing/2014/main" id="{5DAF1B38-1E5B-4628-8EEA-9A923D065E6B}"/>
              </a:ext>
            </a:extLst>
          </p:cNvPr>
          <p:cNvSpPr>
            <a:spLocks noGrp="1"/>
          </p:cNvSpPr>
          <p:nvPr>
            <p:ph idx="1"/>
          </p:nvPr>
        </p:nvSpPr>
        <p:spPr/>
        <p:txBody>
          <a:bodyPr/>
          <a:lstStyle/>
          <a:p>
            <a:pPr>
              <a:spcBef>
                <a:spcPts val="200"/>
              </a:spcBef>
            </a:pPr>
            <a:r>
              <a:rPr lang="en-US" altLang="zh-CN" sz="2400" b="0" dirty="0"/>
              <a:t>The input to the control unit is the 7-bit opcode field from the instruction.</a:t>
            </a:r>
          </a:p>
          <a:p>
            <a:pPr>
              <a:spcBef>
                <a:spcPts val="200"/>
              </a:spcBef>
            </a:pPr>
            <a:r>
              <a:rPr lang="en-US" altLang="zh-CN" sz="2400" b="0" dirty="0"/>
              <a:t>The outputs of the control unit consist of </a:t>
            </a:r>
          </a:p>
          <a:p>
            <a:pPr lvl="1">
              <a:spcBef>
                <a:spcPts val="200"/>
              </a:spcBef>
            </a:pPr>
            <a:r>
              <a:rPr lang="en-US" altLang="zh-CN" sz="2400" b="0" dirty="0"/>
              <a:t>two 1-bit signals that are used to control multiplexors (</a:t>
            </a:r>
            <a:r>
              <a:rPr lang="en-US" altLang="zh-CN" sz="2400" b="0" dirty="0" err="1"/>
              <a:t>ALUSrc</a:t>
            </a:r>
            <a:r>
              <a:rPr lang="en-US" altLang="zh-CN" sz="2400" b="0" dirty="0"/>
              <a:t> and </a:t>
            </a:r>
            <a:r>
              <a:rPr lang="en-US" altLang="zh-CN" sz="2400" b="0" dirty="0" err="1"/>
              <a:t>MemtoReg</a:t>
            </a:r>
            <a:r>
              <a:rPr lang="en-US" altLang="zh-CN" sz="2400" b="0" dirty="0"/>
              <a:t>), </a:t>
            </a:r>
          </a:p>
          <a:p>
            <a:pPr lvl="1">
              <a:spcBef>
                <a:spcPts val="200"/>
              </a:spcBef>
            </a:pPr>
            <a:r>
              <a:rPr lang="en-US" altLang="zh-CN" sz="2400" b="0" dirty="0"/>
              <a:t>three signals for controlling reads and writes in the register file and data memory (</a:t>
            </a:r>
            <a:r>
              <a:rPr lang="en-US" altLang="zh-CN" sz="2400" b="0" dirty="0" err="1"/>
              <a:t>RegWrite</a:t>
            </a:r>
            <a:r>
              <a:rPr lang="en-US" altLang="zh-CN" sz="2400" b="0" dirty="0"/>
              <a:t>, </a:t>
            </a:r>
            <a:r>
              <a:rPr lang="en-US" altLang="zh-CN" sz="2400" b="0" dirty="0" err="1"/>
              <a:t>MemRead</a:t>
            </a:r>
            <a:r>
              <a:rPr lang="en-US" altLang="zh-CN" sz="2400" b="0" dirty="0"/>
              <a:t>, and </a:t>
            </a:r>
            <a:r>
              <a:rPr lang="en-US" altLang="zh-CN" sz="2400" b="0" dirty="0" err="1"/>
              <a:t>MemWrite</a:t>
            </a:r>
            <a:r>
              <a:rPr lang="en-US" altLang="zh-CN" sz="2400" b="0" dirty="0"/>
              <a:t>), </a:t>
            </a:r>
          </a:p>
          <a:p>
            <a:pPr lvl="1">
              <a:spcBef>
                <a:spcPts val="200"/>
              </a:spcBef>
            </a:pPr>
            <a:r>
              <a:rPr lang="en-US" altLang="zh-CN" sz="2400" b="0" dirty="0"/>
              <a:t>a 1-bit signal used in determining whether to possibly branch (Branch), </a:t>
            </a:r>
          </a:p>
          <a:p>
            <a:pPr lvl="1">
              <a:spcBef>
                <a:spcPts val="200"/>
              </a:spcBef>
            </a:pPr>
            <a:r>
              <a:rPr lang="en-US" altLang="zh-CN" sz="2400" b="0" dirty="0"/>
              <a:t>and a 2-bit control signal for the ALU (</a:t>
            </a:r>
            <a:r>
              <a:rPr lang="en-US" altLang="zh-CN" sz="2400" b="0" dirty="0" err="1"/>
              <a:t>ALUOp</a:t>
            </a:r>
            <a:r>
              <a:rPr lang="en-US" altLang="zh-CN" sz="2400" b="0" dirty="0"/>
              <a:t>). </a:t>
            </a:r>
          </a:p>
          <a:p>
            <a:pPr>
              <a:spcBef>
                <a:spcPts val="200"/>
              </a:spcBef>
            </a:pPr>
            <a:r>
              <a:rPr lang="en-US" altLang="zh-CN" sz="2400" b="0" dirty="0"/>
              <a:t>An AND gate is used to combine the branch control signal and the Zero output from the ALU; the AND gate output controls the selection of the next PC. </a:t>
            </a:r>
          </a:p>
          <a:p>
            <a:pPr>
              <a:spcBef>
                <a:spcPts val="200"/>
              </a:spcBef>
            </a:pPr>
            <a:r>
              <a:rPr lang="en-US" altLang="zh-CN" sz="2400" b="0" dirty="0"/>
              <a:t>Notice that </a:t>
            </a:r>
            <a:r>
              <a:rPr lang="en-US" altLang="zh-CN" sz="2400" b="0" dirty="0" err="1"/>
              <a:t>PCSrc</a:t>
            </a:r>
            <a:r>
              <a:rPr lang="en-US" altLang="zh-CN" sz="2400" b="0" dirty="0"/>
              <a:t> is now a derived signal, rather than one coming directly from the control unit. Thus, we drop the signal name in subsequent figures.</a:t>
            </a:r>
            <a:endParaRPr lang="zh-CN" altLang="en-US" sz="2400" b="0" dirty="0"/>
          </a:p>
        </p:txBody>
      </p:sp>
      <p:sp>
        <p:nvSpPr>
          <p:cNvPr id="4" name="灯片编号占位符 3">
            <a:extLst>
              <a:ext uri="{FF2B5EF4-FFF2-40B4-BE49-F238E27FC236}">
                <a16:creationId xmlns:a16="http://schemas.microsoft.com/office/drawing/2014/main" id="{D62E6AB1-9725-4C99-BB82-F5002D514513}"/>
              </a:ext>
            </a:extLst>
          </p:cNvPr>
          <p:cNvSpPr>
            <a:spLocks noGrp="1"/>
          </p:cNvSpPr>
          <p:nvPr>
            <p:ph type="sldNum" sz="quarter" idx="11"/>
          </p:nvPr>
        </p:nvSpPr>
        <p:spPr/>
        <p:txBody>
          <a:bodyPr/>
          <a:lstStyle/>
          <a:p>
            <a:fld id="{9F7610A6-6F66-4850-95C4-44F0D47E3297}" type="slidenum">
              <a:rPr lang="zh-CN" altLang="en-US" smtClean="0"/>
              <a:pPr/>
              <a:t>5</a:t>
            </a:fld>
            <a:endParaRPr lang="en-US" altLang="zh-CN"/>
          </a:p>
        </p:txBody>
      </p:sp>
    </p:spTree>
    <p:extLst>
      <p:ext uri="{BB962C8B-B14F-4D97-AF65-F5344CB8AC3E}">
        <p14:creationId xmlns:p14="http://schemas.microsoft.com/office/powerpoint/2010/main" val="2779332746"/>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52BE2C78-A0D2-4B52-91D1-FCCBA14BD4FF}" type="slidenum">
              <a:rPr lang="zh-CN" altLang="en-US"/>
              <a:pPr/>
              <a:t>50</a:t>
            </a:fld>
            <a:endParaRPr lang="en-US" altLang="zh-CN"/>
          </a:p>
        </p:txBody>
      </p:sp>
      <p:sp>
        <p:nvSpPr>
          <p:cNvPr id="1134594" name="Rectangle 2"/>
          <p:cNvSpPr>
            <a:spLocks noGrp="1" noChangeArrowheads="1"/>
          </p:cNvSpPr>
          <p:nvPr>
            <p:ph type="title"/>
          </p:nvPr>
        </p:nvSpPr>
        <p:spPr/>
        <p:txBody>
          <a:bodyPr/>
          <a:lstStyle/>
          <a:p>
            <a:r>
              <a:rPr lang="en-US" altLang="zh-CN" dirty="0"/>
              <a:t>6.2.2  </a:t>
            </a:r>
            <a:r>
              <a:rPr lang="zh-CN" altLang="en-US" dirty="0"/>
              <a:t>某简化</a:t>
            </a:r>
            <a:r>
              <a:rPr lang="en-US" altLang="zh-CN" dirty="0"/>
              <a:t>CPU </a:t>
            </a:r>
            <a:r>
              <a:rPr lang="zh-CN" altLang="en-US" dirty="0"/>
              <a:t>控制单元设计</a:t>
            </a:r>
          </a:p>
        </p:txBody>
      </p:sp>
      <p:sp>
        <p:nvSpPr>
          <p:cNvPr id="1134595" name="Rectangle 3"/>
          <p:cNvSpPr>
            <a:spLocks noGrp="1" noChangeArrowheads="1"/>
          </p:cNvSpPr>
          <p:nvPr>
            <p:ph type="body" idx="1"/>
          </p:nvPr>
        </p:nvSpPr>
        <p:spPr>
          <a:xfrm>
            <a:off x="250825" y="549275"/>
            <a:ext cx="8785225" cy="6308725"/>
          </a:xfrm>
        </p:spPr>
        <p:txBody>
          <a:bodyPr/>
          <a:lstStyle/>
          <a:p>
            <a:pPr marL="0" indent="0">
              <a:spcBef>
                <a:spcPct val="10000"/>
              </a:spcBef>
              <a:buNone/>
            </a:pPr>
            <a:r>
              <a:rPr lang="zh-CN" altLang="en-US" dirty="0">
                <a:solidFill>
                  <a:srgbClr val="0000FF"/>
                </a:solidFill>
                <a:latin typeface="黑体" panose="02010609060101010101" pitchFamily="49" charset="-122"/>
                <a:ea typeface="黑体" panose="02010609060101010101" pitchFamily="49" charset="-122"/>
              </a:rPr>
              <a:t>控制器的</a:t>
            </a:r>
            <a:r>
              <a:rPr lang="zh-CN" altLang="en-US" dirty="0">
                <a:solidFill>
                  <a:srgbClr val="FF0000"/>
                </a:solidFill>
                <a:latin typeface="黑体" panose="02010609060101010101" pitchFamily="49" charset="-122"/>
                <a:ea typeface="黑体" panose="02010609060101010101" pitchFamily="49" charset="-122"/>
              </a:rPr>
              <a:t>输出</a:t>
            </a:r>
            <a:r>
              <a:rPr lang="zh-CN" altLang="en-US" dirty="0">
                <a:solidFill>
                  <a:srgbClr val="0000FF"/>
                </a:solidFill>
                <a:latin typeface="黑体" panose="02010609060101010101" pitchFamily="49" charset="-122"/>
                <a:ea typeface="黑体" panose="02010609060101010101" pitchFamily="49" charset="-122"/>
              </a:rPr>
              <a:t>信号：</a:t>
            </a:r>
          </a:p>
          <a:p>
            <a:pPr algn="just">
              <a:spcBef>
                <a:spcPct val="10000"/>
              </a:spcBef>
              <a:buClr>
                <a:srgbClr val="FF6600"/>
              </a:buClr>
              <a:buSzPct val="100000"/>
              <a:buFont typeface="Wingdings" panose="05000000000000000000" pitchFamily="2" charset="2"/>
              <a:buChar char="v"/>
            </a:pPr>
            <a:r>
              <a:rPr lang="en-US" altLang="zh-CN" sz="2400" dirty="0" err="1">
                <a:solidFill>
                  <a:srgbClr val="000000"/>
                </a:solidFill>
              </a:rPr>
              <a:t>PC</a:t>
            </a:r>
            <a:r>
              <a:rPr lang="en-US" altLang="zh-CN" sz="2400" baseline="-30000" dirty="0" err="1">
                <a:solidFill>
                  <a:srgbClr val="000000"/>
                </a:solidFill>
              </a:rPr>
              <a:t>in</a:t>
            </a:r>
            <a:r>
              <a:rPr lang="zh-CN" altLang="en-US" sz="2400" dirty="0">
                <a:solidFill>
                  <a:srgbClr val="000000"/>
                </a:solidFill>
              </a:rPr>
              <a:t>为程序计数器的锁存输入控制信号；</a:t>
            </a:r>
          </a:p>
          <a:p>
            <a:pPr algn="just">
              <a:spcBef>
                <a:spcPct val="10000"/>
              </a:spcBef>
              <a:buClr>
                <a:srgbClr val="FF6600"/>
              </a:buClr>
              <a:buSzPct val="100000"/>
              <a:buFont typeface="Wingdings" panose="05000000000000000000" pitchFamily="2" charset="2"/>
              <a:buChar char="v"/>
            </a:pPr>
            <a:r>
              <a:rPr lang="en-US" altLang="zh-CN" sz="2400" dirty="0" err="1">
                <a:solidFill>
                  <a:srgbClr val="000000"/>
                </a:solidFill>
              </a:rPr>
              <a:t>PC</a:t>
            </a:r>
            <a:r>
              <a:rPr lang="en-US" altLang="zh-CN" sz="2400" baseline="-30000" dirty="0" err="1">
                <a:solidFill>
                  <a:srgbClr val="000000"/>
                </a:solidFill>
              </a:rPr>
              <a:t>out</a:t>
            </a:r>
            <a:r>
              <a:rPr lang="zh-CN" altLang="en-US" sz="2400" dirty="0">
                <a:solidFill>
                  <a:srgbClr val="000000"/>
                </a:solidFill>
              </a:rPr>
              <a:t>为程序计数器的输出允许控制信号；</a:t>
            </a:r>
          </a:p>
          <a:p>
            <a:pPr algn="just">
              <a:spcBef>
                <a:spcPct val="10000"/>
              </a:spcBef>
              <a:buClr>
                <a:srgbClr val="FF6600"/>
              </a:buClr>
              <a:buSzPct val="100000"/>
              <a:buFont typeface="Wingdings" panose="05000000000000000000" pitchFamily="2" charset="2"/>
              <a:buChar char="v"/>
            </a:pPr>
            <a:r>
              <a:rPr lang="en-US" altLang="zh-CN" sz="2400" dirty="0">
                <a:solidFill>
                  <a:srgbClr val="000000"/>
                </a:solidFill>
              </a:rPr>
              <a:t>PC+1</a:t>
            </a:r>
            <a:r>
              <a:rPr lang="zh-CN" altLang="en-US" sz="2400" dirty="0">
                <a:solidFill>
                  <a:srgbClr val="000000"/>
                </a:solidFill>
              </a:rPr>
              <a:t>为程序计数器的自动增量（如自动加</a:t>
            </a:r>
            <a:r>
              <a:rPr lang="en-US" altLang="zh-CN" sz="2400" dirty="0">
                <a:solidFill>
                  <a:srgbClr val="000000"/>
                </a:solidFill>
              </a:rPr>
              <a:t>1</a:t>
            </a:r>
            <a:r>
              <a:rPr lang="zh-CN" altLang="en-US" sz="2400" dirty="0">
                <a:solidFill>
                  <a:srgbClr val="000000"/>
                </a:solidFill>
              </a:rPr>
              <a:t>）控制信号；</a:t>
            </a:r>
          </a:p>
          <a:p>
            <a:pPr algn="just">
              <a:spcBef>
                <a:spcPct val="10000"/>
              </a:spcBef>
              <a:buClr>
                <a:srgbClr val="FF6600"/>
              </a:buClr>
              <a:buSzPct val="100000"/>
              <a:buFont typeface="Wingdings" panose="05000000000000000000" pitchFamily="2" charset="2"/>
              <a:buChar char="v"/>
            </a:pPr>
            <a:r>
              <a:rPr lang="en-US" altLang="zh-CN" sz="2400" dirty="0" err="1">
                <a:solidFill>
                  <a:srgbClr val="000000"/>
                </a:solidFill>
              </a:rPr>
              <a:t>IR</a:t>
            </a:r>
            <a:r>
              <a:rPr lang="en-US" altLang="zh-CN" sz="2400" baseline="-30000" dirty="0" err="1">
                <a:solidFill>
                  <a:srgbClr val="000000"/>
                </a:solidFill>
              </a:rPr>
              <a:t>in</a:t>
            </a:r>
            <a:r>
              <a:rPr lang="zh-CN" altLang="en-US" sz="2400" dirty="0">
                <a:solidFill>
                  <a:srgbClr val="000000"/>
                </a:solidFill>
              </a:rPr>
              <a:t>为指令寄存器的锁存输入控制信号；</a:t>
            </a:r>
          </a:p>
          <a:p>
            <a:pPr algn="just">
              <a:spcBef>
                <a:spcPct val="10000"/>
              </a:spcBef>
              <a:buClr>
                <a:srgbClr val="FF6600"/>
              </a:buClr>
              <a:buSzPct val="100000"/>
              <a:buFont typeface="Wingdings" panose="05000000000000000000" pitchFamily="2" charset="2"/>
              <a:buChar char="v"/>
            </a:pPr>
            <a:r>
              <a:rPr lang="en-US" altLang="zh-CN" sz="2400" dirty="0" err="1">
                <a:solidFill>
                  <a:srgbClr val="000000"/>
                </a:solidFill>
              </a:rPr>
              <a:t>IR</a:t>
            </a:r>
            <a:r>
              <a:rPr lang="en-US" altLang="zh-CN" sz="2400" baseline="-30000" dirty="0" err="1">
                <a:solidFill>
                  <a:srgbClr val="000000"/>
                </a:solidFill>
              </a:rPr>
              <a:t>out</a:t>
            </a:r>
            <a:r>
              <a:rPr lang="zh-CN" altLang="en-US" sz="2400" dirty="0">
                <a:solidFill>
                  <a:srgbClr val="000000"/>
                </a:solidFill>
              </a:rPr>
              <a:t>为指令寄存器的输出允许控制信号；</a:t>
            </a:r>
          </a:p>
          <a:p>
            <a:pPr algn="just">
              <a:spcBef>
                <a:spcPct val="10000"/>
              </a:spcBef>
              <a:buClr>
                <a:srgbClr val="FF6600"/>
              </a:buClr>
              <a:buSzPct val="100000"/>
              <a:buFont typeface="Wingdings" panose="05000000000000000000" pitchFamily="2" charset="2"/>
              <a:buChar char="v"/>
            </a:pPr>
            <a:r>
              <a:rPr lang="en-US" altLang="zh-CN" sz="2400" dirty="0" err="1">
                <a:solidFill>
                  <a:srgbClr val="000000"/>
                </a:solidFill>
              </a:rPr>
              <a:t>SP</a:t>
            </a:r>
            <a:r>
              <a:rPr lang="en-US" altLang="zh-CN" sz="2400" baseline="-30000" dirty="0" err="1">
                <a:solidFill>
                  <a:srgbClr val="000000"/>
                </a:solidFill>
              </a:rPr>
              <a:t>in</a:t>
            </a:r>
            <a:r>
              <a:rPr lang="zh-CN" altLang="en-US" sz="2400" dirty="0">
                <a:solidFill>
                  <a:srgbClr val="000000"/>
                </a:solidFill>
              </a:rPr>
              <a:t>为指令寄存器的锁存输入控制信号；</a:t>
            </a:r>
          </a:p>
          <a:p>
            <a:pPr algn="just">
              <a:spcBef>
                <a:spcPct val="10000"/>
              </a:spcBef>
              <a:buClr>
                <a:srgbClr val="FF6600"/>
              </a:buClr>
              <a:buSzPct val="100000"/>
              <a:buFont typeface="Wingdings" panose="05000000000000000000" pitchFamily="2" charset="2"/>
              <a:buChar char="v"/>
            </a:pPr>
            <a:r>
              <a:rPr lang="en-US" altLang="zh-CN" sz="2400" dirty="0" err="1">
                <a:solidFill>
                  <a:srgbClr val="000000"/>
                </a:solidFill>
              </a:rPr>
              <a:t>SP</a:t>
            </a:r>
            <a:r>
              <a:rPr lang="en-US" altLang="zh-CN" sz="2400" baseline="-30000" dirty="0" err="1">
                <a:solidFill>
                  <a:srgbClr val="000000"/>
                </a:solidFill>
              </a:rPr>
              <a:t>out</a:t>
            </a:r>
            <a:r>
              <a:rPr lang="zh-CN" altLang="en-US" sz="2400" dirty="0">
                <a:solidFill>
                  <a:srgbClr val="000000"/>
                </a:solidFill>
              </a:rPr>
              <a:t>为指令寄存器的输出允许控制信号；</a:t>
            </a:r>
          </a:p>
          <a:p>
            <a:pPr algn="just">
              <a:spcBef>
                <a:spcPct val="10000"/>
              </a:spcBef>
              <a:buClr>
                <a:srgbClr val="FF6600"/>
              </a:buClr>
              <a:buSzPct val="100000"/>
              <a:buFont typeface="Wingdings" panose="05000000000000000000" pitchFamily="2" charset="2"/>
              <a:buChar char="v"/>
            </a:pPr>
            <a:r>
              <a:rPr lang="en-US" altLang="zh-CN" sz="2400" dirty="0">
                <a:solidFill>
                  <a:srgbClr val="000000"/>
                </a:solidFill>
              </a:rPr>
              <a:t>SP+1</a:t>
            </a:r>
            <a:r>
              <a:rPr lang="zh-CN" altLang="en-US" sz="2400" dirty="0">
                <a:solidFill>
                  <a:srgbClr val="000000"/>
                </a:solidFill>
              </a:rPr>
              <a:t>为堆栈指示器的自动增量（如自动加</a:t>
            </a:r>
            <a:r>
              <a:rPr lang="en-US" altLang="zh-CN" sz="2400" dirty="0">
                <a:solidFill>
                  <a:srgbClr val="000000"/>
                </a:solidFill>
              </a:rPr>
              <a:t>n</a:t>
            </a:r>
            <a:r>
              <a:rPr lang="zh-CN" altLang="en-US" sz="2400" dirty="0">
                <a:solidFill>
                  <a:srgbClr val="000000"/>
                </a:solidFill>
              </a:rPr>
              <a:t>）控制信号；</a:t>
            </a:r>
          </a:p>
          <a:p>
            <a:pPr algn="just">
              <a:spcBef>
                <a:spcPct val="10000"/>
              </a:spcBef>
              <a:buClr>
                <a:srgbClr val="FF6600"/>
              </a:buClr>
              <a:buSzPct val="100000"/>
              <a:buFont typeface="Wingdings" panose="05000000000000000000" pitchFamily="2" charset="2"/>
              <a:buChar char="v"/>
            </a:pPr>
            <a:r>
              <a:rPr lang="en-US" altLang="zh-CN" sz="2400" dirty="0">
                <a:solidFill>
                  <a:srgbClr val="000000"/>
                </a:solidFill>
              </a:rPr>
              <a:t>SP-1</a:t>
            </a:r>
            <a:r>
              <a:rPr lang="zh-CN" altLang="en-US" sz="2400" dirty="0">
                <a:solidFill>
                  <a:srgbClr val="000000"/>
                </a:solidFill>
              </a:rPr>
              <a:t>为堆栈指示器的自动减量（如自动减</a:t>
            </a:r>
            <a:r>
              <a:rPr lang="en-US" altLang="zh-CN" sz="2400" dirty="0">
                <a:solidFill>
                  <a:srgbClr val="000000"/>
                </a:solidFill>
              </a:rPr>
              <a:t>n</a:t>
            </a:r>
            <a:r>
              <a:rPr lang="zh-CN" altLang="en-US" sz="2400" dirty="0">
                <a:solidFill>
                  <a:srgbClr val="000000"/>
                </a:solidFill>
              </a:rPr>
              <a:t>）控制信号；</a:t>
            </a:r>
          </a:p>
          <a:p>
            <a:pPr algn="just">
              <a:spcBef>
                <a:spcPct val="10000"/>
              </a:spcBef>
              <a:buClr>
                <a:srgbClr val="FF6600"/>
              </a:buClr>
              <a:buSzPct val="100000"/>
              <a:buFont typeface="Wingdings" panose="05000000000000000000" pitchFamily="2" charset="2"/>
              <a:buChar char="v"/>
            </a:pPr>
            <a:r>
              <a:rPr lang="en-US" altLang="zh-CN" sz="2400" dirty="0" err="1">
                <a:solidFill>
                  <a:srgbClr val="000000"/>
                </a:solidFill>
              </a:rPr>
              <a:t>R</a:t>
            </a:r>
            <a:r>
              <a:rPr lang="en-US" altLang="zh-CN" sz="2400" i="1" dirty="0" err="1">
                <a:solidFill>
                  <a:srgbClr val="000000"/>
                </a:solidFill>
              </a:rPr>
              <a:t>i</a:t>
            </a:r>
            <a:r>
              <a:rPr lang="en-US" altLang="zh-CN" sz="2400" baseline="-30000" dirty="0" err="1">
                <a:solidFill>
                  <a:srgbClr val="000000"/>
                </a:solidFill>
              </a:rPr>
              <a:t>in</a:t>
            </a:r>
            <a:r>
              <a:rPr lang="zh-CN" altLang="en-US" sz="2400" dirty="0">
                <a:solidFill>
                  <a:srgbClr val="000000"/>
                </a:solidFill>
              </a:rPr>
              <a:t>为通用寄存器</a:t>
            </a:r>
            <a:r>
              <a:rPr lang="en-US" altLang="zh-CN" sz="2400" dirty="0">
                <a:solidFill>
                  <a:srgbClr val="000000"/>
                </a:solidFill>
              </a:rPr>
              <a:t>Ri</a:t>
            </a:r>
            <a:r>
              <a:rPr lang="zh-CN" altLang="en-US" sz="2400" dirty="0">
                <a:solidFill>
                  <a:srgbClr val="000000"/>
                </a:solidFill>
              </a:rPr>
              <a:t>（</a:t>
            </a:r>
            <a:r>
              <a:rPr lang="en-US" altLang="zh-CN" sz="2400" dirty="0">
                <a:solidFill>
                  <a:srgbClr val="000000"/>
                </a:solidFill>
              </a:rPr>
              <a:t>0</a:t>
            </a:r>
            <a:r>
              <a:rPr lang="en-US" altLang="zh-CN" sz="2400" dirty="0">
                <a:solidFill>
                  <a:srgbClr val="000000"/>
                </a:solidFill>
                <a:latin typeface="宋体" pitchFamily="2" charset="-122"/>
                <a:ea typeface="宋体" pitchFamily="2" charset="-122"/>
              </a:rPr>
              <a:t>≤</a:t>
            </a:r>
            <a:r>
              <a:rPr lang="en-US" altLang="zh-CN" sz="2400" dirty="0">
                <a:solidFill>
                  <a:srgbClr val="000000"/>
                </a:solidFill>
              </a:rPr>
              <a:t>i</a:t>
            </a:r>
            <a:r>
              <a:rPr lang="en-US" altLang="zh-CN" sz="2400" dirty="0">
                <a:solidFill>
                  <a:srgbClr val="000000"/>
                </a:solidFill>
                <a:latin typeface="宋体" pitchFamily="2" charset="-122"/>
                <a:ea typeface="宋体" pitchFamily="2" charset="-122"/>
              </a:rPr>
              <a:t>≤</a:t>
            </a:r>
            <a:r>
              <a:rPr lang="en-US" altLang="zh-CN" sz="2400" dirty="0">
                <a:solidFill>
                  <a:srgbClr val="000000"/>
                </a:solidFill>
              </a:rPr>
              <a:t>n-1</a:t>
            </a:r>
            <a:r>
              <a:rPr lang="zh-CN" altLang="en-US" sz="2400" dirty="0">
                <a:solidFill>
                  <a:srgbClr val="000000"/>
                </a:solidFill>
              </a:rPr>
              <a:t>）的锁存输入控制信号；</a:t>
            </a:r>
          </a:p>
          <a:p>
            <a:pPr algn="just">
              <a:spcBef>
                <a:spcPct val="10000"/>
              </a:spcBef>
              <a:buClr>
                <a:srgbClr val="FF6600"/>
              </a:buClr>
              <a:buSzPct val="100000"/>
              <a:buFont typeface="Wingdings" panose="05000000000000000000" pitchFamily="2" charset="2"/>
              <a:buChar char="v"/>
            </a:pPr>
            <a:r>
              <a:rPr lang="en-US" altLang="zh-CN" sz="2400" dirty="0" err="1">
                <a:solidFill>
                  <a:srgbClr val="000000"/>
                </a:solidFill>
              </a:rPr>
              <a:t>R</a:t>
            </a:r>
            <a:r>
              <a:rPr lang="en-US" altLang="zh-CN" sz="2400" i="1" dirty="0" err="1">
                <a:solidFill>
                  <a:srgbClr val="000000"/>
                </a:solidFill>
              </a:rPr>
              <a:t>i</a:t>
            </a:r>
            <a:r>
              <a:rPr lang="en-US" altLang="zh-CN" sz="2400" baseline="-30000" dirty="0" err="1">
                <a:solidFill>
                  <a:srgbClr val="000000"/>
                </a:solidFill>
              </a:rPr>
              <a:t>out</a:t>
            </a:r>
            <a:r>
              <a:rPr lang="zh-CN" altLang="en-US" sz="2400" dirty="0">
                <a:solidFill>
                  <a:srgbClr val="000000"/>
                </a:solidFill>
              </a:rPr>
              <a:t>为通用寄存器</a:t>
            </a:r>
            <a:r>
              <a:rPr lang="en-US" altLang="zh-CN" sz="2400" dirty="0">
                <a:solidFill>
                  <a:srgbClr val="000000"/>
                </a:solidFill>
              </a:rPr>
              <a:t>Ri</a:t>
            </a:r>
            <a:r>
              <a:rPr lang="zh-CN" altLang="en-US" sz="2400" dirty="0">
                <a:solidFill>
                  <a:srgbClr val="000000"/>
                </a:solidFill>
              </a:rPr>
              <a:t>（</a:t>
            </a:r>
            <a:r>
              <a:rPr lang="en-US" altLang="zh-CN" sz="2400" dirty="0">
                <a:solidFill>
                  <a:srgbClr val="000000"/>
                </a:solidFill>
              </a:rPr>
              <a:t>0</a:t>
            </a:r>
            <a:r>
              <a:rPr lang="en-US" altLang="zh-CN" sz="2400" dirty="0">
                <a:solidFill>
                  <a:srgbClr val="000000"/>
                </a:solidFill>
                <a:latin typeface="宋体" pitchFamily="2" charset="-122"/>
                <a:ea typeface="宋体" pitchFamily="2" charset="-122"/>
              </a:rPr>
              <a:t>≤</a:t>
            </a:r>
            <a:r>
              <a:rPr lang="en-US" altLang="zh-CN" sz="2400" dirty="0">
                <a:solidFill>
                  <a:srgbClr val="000000"/>
                </a:solidFill>
              </a:rPr>
              <a:t>i</a:t>
            </a:r>
            <a:r>
              <a:rPr lang="en-US" altLang="zh-CN" sz="2400" dirty="0">
                <a:solidFill>
                  <a:srgbClr val="000000"/>
                </a:solidFill>
                <a:latin typeface="宋体" pitchFamily="2" charset="-122"/>
                <a:ea typeface="宋体" pitchFamily="2" charset="-122"/>
              </a:rPr>
              <a:t>≤</a:t>
            </a:r>
            <a:r>
              <a:rPr lang="en-US" altLang="zh-CN" sz="2400" dirty="0">
                <a:solidFill>
                  <a:srgbClr val="000000"/>
                </a:solidFill>
              </a:rPr>
              <a:t>n-1</a:t>
            </a:r>
            <a:r>
              <a:rPr lang="zh-CN" altLang="en-US" sz="2400" dirty="0">
                <a:solidFill>
                  <a:srgbClr val="000000"/>
                </a:solidFill>
              </a:rPr>
              <a:t>）的输出允许控制信号；</a:t>
            </a:r>
            <a:endParaRPr lang="en-US" altLang="en-US" sz="2400" dirty="0">
              <a:solidFill>
                <a:srgbClr val="000000"/>
              </a:solidFill>
            </a:endParaRPr>
          </a:p>
        </p:txBody>
      </p:sp>
    </p:spTree>
    <p:extLst>
      <p:ext uri="{BB962C8B-B14F-4D97-AF65-F5344CB8AC3E}">
        <p14:creationId xmlns:p14="http://schemas.microsoft.com/office/powerpoint/2010/main" val="1587987535"/>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4641DCF9-E0B6-44F4-B17D-91317C9E2C7B}" type="slidenum">
              <a:rPr lang="zh-CN" altLang="en-US"/>
              <a:pPr/>
              <a:t>51</a:t>
            </a:fld>
            <a:endParaRPr lang="en-US" altLang="zh-CN"/>
          </a:p>
        </p:txBody>
      </p:sp>
      <p:sp>
        <p:nvSpPr>
          <p:cNvPr id="1135618" name="Rectangle 2"/>
          <p:cNvSpPr>
            <a:spLocks noGrp="1" noChangeArrowheads="1"/>
          </p:cNvSpPr>
          <p:nvPr>
            <p:ph type="title"/>
          </p:nvPr>
        </p:nvSpPr>
        <p:spPr/>
        <p:txBody>
          <a:bodyPr/>
          <a:lstStyle/>
          <a:p>
            <a:r>
              <a:rPr lang="en-US" altLang="zh-CN" dirty="0"/>
              <a:t>6.2.2  </a:t>
            </a:r>
            <a:r>
              <a:rPr lang="zh-CN" altLang="en-US" dirty="0"/>
              <a:t>某简化</a:t>
            </a:r>
            <a:r>
              <a:rPr lang="en-US" altLang="zh-CN" dirty="0"/>
              <a:t>CPU </a:t>
            </a:r>
            <a:r>
              <a:rPr lang="zh-CN" altLang="en-US" dirty="0"/>
              <a:t>控制单元设计</a:t>
            </a:r>
          </a:p>
        </p:txBody>
      </p:sp>
      <p:sp>
        <p:nvSpPr>
          <p:cNvPr id="1135619" name="Rectangle 3"/>
          <p:cNvSpPr>
            <a:spLocks noGrp="1" noChangeArrowheads="1"/>
          </p:cNvSpPr>
          <p:nvPr>
            <p:ph type="body" idx="1"/>
          </p:nvPr>
        </p:nvSpPr>
        <p:spPr>
          <a:xfrm>
            <a:off x="250825" y="549275"/>
            <a:ext cx="8785225" cy="6308725"/>
          </a:xfrm>
        </p:spPr>
        <p:txBody>
          <a:bodyPr/>
          <a:lstStyle/>
          <a:p>
            <a:pPr marL="0" indent="0">
              <a:spcBef>
                <a:spcPct val="10000"/>
              </a:spcBef>
              <a:buNone/>
            </a:pPr>
            <a:r>
              <a:rPr lang="zh-CN" altLang="en-US" dirty="0">
                <a:solidFill>
                  <a:srgbClr val="0000FF"/>
                </a:solidFill>
                <a:latin typeface="黑体" panose="02010609060101010101" pitchFamily="49" charset="-122"/>
                <a:ea typeface="黑体" panose="02010609060101010101" pitchFamily="49" charset="-122"/>
              </a:rPr>
              <a:t>控制器的</a:t>
            </a:r>
            <a:r>
              <a:rPr lang="zh-CN" altLang="en-US" dirty="0">
                <a:solidFill>
                  <a:srgbClr val="FF0000"/>
                </a:solidFill>
                <a:latin typeface="黑体" panose="02010609060101010101" pitchFamily="49" charset="-122"/>
                <a:ea typeface="黑体" panose="02010609060101010101" pitchFamily="49" charset="-122"/>
              </a:rPr>
              <a:t>输出</a:t>
            </a:r>
            <a:r>
              <a:rPr lang="zh-CN" altLang="en-US" dirty="0">
                <a:solidFill>
                  <a:srgbClr val="0000FF"/>
                </a:solidFill>
                <a:latin typeface="黑体" panose="02010609060101010101" pitchFamily="49" charset="-122"/>
                <a:ea typeface="黑体" panose="02010609060101010101" pitchFamily="49" charset="-122"/>
              </a:rPr>
              <a:t>信号：</a:t>
            </a:r>
            <a:endParaRPr lang="zh-CN" altLang="en-US" dirty="0"/>
          </a:p>
          <a:p>
            <a:pPr algn="just">
              <a:spcBef>
                <a:spcPct val="10000"/>
              </a:spcBef>
              <a:buClr>
                <a:srgbClr val="FF6600"/>
              </a:buClr>
              <a:buSzPct val="100000"/>
              <a:buFont typeface="Wingdings" panose="05000000000000000000" pitchFamily="2" charset="2"/>
              <a:buChar char="v"/>
            </a:pPr>
            <a:r>
              <a:rPr lang="en-US" altLang="zh-CN" sz="2400" dirty="0">
                <a:solidFill>
                  <a:srgbClr val="000000"/>
                </a:solidFill>
              </a:rPr>
              <a:t>Y</a:t>
            </a:r>
            <a:r>
              <a:rPr lang="en-US" altLang="zh-CN" sz="2400" baseline="-30000" dirty="0">
                <a:solidFill>
                  <a:srgbClr val="000000"/>
                </a:solidFill>
              </a:rPr>
              <a:t>in</a:t>
            </a:r>
            <a:r>
              <a:rPr lang="zh-CN" altLang="en-US" sz="2400" dirty="0">
                <a:solidFill>
                  <a:srgbClr val="000000"/>
                </a:solidFill>
              </a:rPr>
              <a:t>为暂存器</a:t>
            </a:r>
            <a:r>
              <a:rPr lang="en-US" altLang="zh-CN" sz="2400" dirty="0">
                <a:solidFill>
                  <a:srgbClr val="000000"/>
                </a:solidFill>
              </a:rPr>
              <a:t>Y</a:t>
            </a:r>
            <a:r>
              <a:rPr lang="zh-CN" altLang="en-US" sz="2400" dirty="0">
                <a:solidFill>
                  <a:srgbClr val="000000"/>
                </a:solidFill>
              </a:rPr>
              <a:t>的锁存输入控制信号；</a:t>
            </a:r>
          </a:p>
          <a:p>
            <a:pPr algn="just">
              <a:spcBef>
                <a:spcPct val="10000"/>
              </a:spcBef>
              <a:buClr>
                <a:srgbClr val="FF6600"/>
              </a:buClr>
              <a:buSzPct val="100000"/>
              <a:buFont typeface="Wingdings" panose="05000000000000000000" pitchFamily="2" charset="2"/>
              <a:buChar char="v"/>
            </a:pPr>
            <a:r>
              <a:rPr lang="en-US" altLang="zh-CN" sz="2400" dirty="0" err="1">
                <a:solidFill>
                  <a:srgbClr val="000000"/>
                </a:solidFill>
              </a:rPr>
              <a:t>Z</a:t>
            </a:r>
            <a:r>
              <a:rPr lang="en-US" altLang="zh-CN" sz="2400" baseline="-30000" dirty="0" err="1">
                <a:solidFill>
                  <a:srgbClr val="000000"/>
                </a:solidFill>
              </a:rPr>
              <a:t>out</a:t>
            </a:r>
            <a:r>
              <a:rPr lang="zh-CN" altLang="en-US" sz="2400" dirty="0">
                <a:solidFill>
                  <a:srgbClr val="000000"/>
                </a:solidFill>
              </a:rPr>
              <a:t>为暂存器</a:t>
            </a:r>
            <a:r>
              <a:rPr lang="en-US" altLang="zh-CN" sz="2400" dirty="0">
                <a:solidFill>
                  <a:srgbClr val="000000"/>
                </a:solidFill>
              </a:rPr>
              <a:t>Z</a:t>
            </a:r>
            <a:r>
              <a:rPr lang="zh-CN" altLang="en-US" sz="2400" dirty="0">
                <a:solidFill>
                  <a:srgbClr val="000000"/>
                </a:solidFill>
              </a:rPr>
              <a:t>的输出允许控制信号；</a:t>
            </a:r>
          </a:p>
          <a:p>
            <a:pPr algn="just">
              <a:spcBef>
                <a:spcPct val="10000"/>
              </a:spcBef>
              <a:buClr>
                <a:srgbClr val="FF6600"/>
              </a:buClr>
              <a:buSzPct val="100000"/>
              <a:buFont typeface="Wingdings" panose="05000000000000000000" pitchFamily="2" charset="2"/>
              <a:buChar char="v"/>
            </a:pPr>
            <a:r>
              <a:rPr lang="en-US" altLang="zh-CN" sz="2400" dirty="0" err="1">
                <a:solidFill>
                  <a:srgbClr val="000000"/>
                </a:solidFill>
              </a:rPr>
              <a:t>AR</a:t>
            </a:r>
            <a:r>
              <a:rPr lang="en-US" altLang="zh-CN" sz="2400" baseline="-30000" dirty="0" err="1">
                <a:solidFill>
                  <a:srgbClr val="000000"/>
                </a:solidFill>
              </a:rPr>
              <a:t>in</a:t>
            </a:r>
            <a:r>
              <a:rPr lang="zh-CN" altLang="en-US" sz="2400" dirty="0">
                <a:solidFill>
                  <a:srgbClr val="000000"/>
                </a:solidFill>
              </a:rPr>
              <a:t>为地址寄存器向</a:t>
            </a:r>
            <a:r>
              <a:rPr lang="en-US" altLang="zh-CN" sz="2400" dirty="0">
                <a:solidFill>
                  <a:srgbClr val="000000"/>
                </a:solidFill>
              </a:rPr>
              <a:t>CPU</a:t>
            </a:r>
            <a:r>
              <a:rPr lang="zh-CN" altLang="en-US" sz="2400" dirty="0">
                <a:solidFill>
                  <a:srgbClr val="000000"/>
                </a:solidFill>
              </a:rPr>
              <a:t>内部总线的锁存输入控制信号；</a:t>
            </a:r>
            <a:endParaRPr lang="en-US" altLang="zh-CN" sz="2400" dirty="0">
              <a:solidFill>
                <a:srgbClr val="000000"/>
              </a:solidFill>
            </a:endParaRPr>
          </a:p>
          <a:p>
            <a:pPr algn="just">
              <a:spcBef>
                <a:spcPct val="10000"/>
              </a:spcBef>
              <a:buClr>
                <a:srgbClr val="FF6600"/>
              </a:buClr>
              <a:buSzPct val="100000"/>
              <a:buFont typeface="Wingdings" panose="05000000000000000000" pitchFamily="2" charset="2"/>
              <a:buChar char="v"/>
            </a:pPr>
            <a:r>
              <a:rPr lang="en-US" altLang="zh-CN" sz="2400" dirty="0" err="1">
                <a:solidFill>
                  <a:srgbClr val="000000"/>
                </a:solidFill>
              </a:rPr>
              <a:t>AR</a:t>
            </a:r>
            <a:r>
              <a:rPr lang="en-US" altLang="zh-CN" sz="2400" baseline="-30000" dirty="0" err="1">
                <a:solidFill>
                  <a:srgbClr val="000000"/>
                </a:solidFill>
              </a:rPr>
              <a:t>out</a:t>
            </a:r>
            <a:r>
              <a:rPr lang="zh-CN" altLang="en-US" sz="2400" dirty="0">
                <a:solidFill>
                  <a:srgbClr val="000000"/>
                </a:solidFill>
              </a:rPr>
              <a:t>为地址寄存器面向系统总线的输出允许控制信号；</a:t>
            </a:r>
          </a:p>
          <a:p>
            <a:pPr algn="just">
              <a:spcBef>
                <a:spcPct val="10000"/>
              </a:spcBef>
              <a:buClr>
                <a:srgbClr val="FF6600"/>
              </a:buClr>
              <a:buSzPct val="100000"/>
              <a:buFont typeface="Wingdings" panose="05000000000000000000" pitchFamily="2" charset="2"/>
              <a:buChar char="v"/>
            </a:pPr>
            <a:r>
              <a:rPr lang="en-US" altLang="zh-CN" sz="2400" dirty="0" err="1">
                <a:solidFill>
                  <a:srgbClr val="000000"/>
                </a:solidFill>
              </a:rPr>
              <a:t>DRI</a:t>
            </a:r>
            <a:r>
              <a:rPr lang="en-US" altLang="zh-CN" sz="2400" baseline="-30000" dirty="0" err="1">
                <a:solidFill>
                  <a:srgbClr val="000000"/>
                </a:solidFill>
              </a:rPr>
              <a:t>in</a:t>
            </a:r>
            <a:r>
              <a:rPr lang="zh-CN" altLang="en-US" sz="2000" dirty="0">
                <a:solidFill>
                  <a:srgbClr val="000000"/>
                </a:solidFill>
              </a:rPr>
              <a:t>为双端口数据寄存器面向</a:t>
            </a:r>
            <a:r>
              <a:rPr lang="en-US" altLang="zh-CN" sz="2000" dirty="0">
                <a:solidFill>
                  <a:srgbClr val="000000"/>
                </a:solidFill>
              </a:rPr>
              <a:t>CPU</a:t>
            </a:r>
            <a:r>
              <a:rPr lang="zh-CN" altLang="en-US" sz="2000" dirty="0">
                <a:solidFill>
                  <a:srgbClr val="000000"/>
                </a:solidFill>
              </a:rPr>
              <a:t>内部总线的锁存输入控制信号；</a:t>
            </a:r>
          </a:p>
          <a:p>
            <a:pPr algn="just">
              <a:spcBef>
                <a:spcPct val="10000"/>
              </a:spcBef>
              <a:buClr>
                <a:srgbClr val="FF6600"/>
              </a:buClr>
              <a:buSzPct val="100000"/>
              <a:buFont typeface="Wingdings" panose="05000000000000000000" pitchFamily="2" charset="2"/>
              <a:buChar char="v"/>
            </a:pPr>
            <a:r>
              <a:rPr lang="en-US" altLang="zh-CN" sz="2400" dirty="0" err="1">
                <a:solidFill>
                  <a:srgbClr val="000000"/>
                </a:solidFill>
              </a:rPr>
              <a:t>DRI</a:t>
            </a:r>
            <a:r>
              <a:rPr lang="en-US" altLang="zh-CN" sz="2400" baseline="-30000" dirty="0" err="1">
                <a:solidFill>
                  <a:srgbClr val="000000"/>
                </a:solidFill>
              </a:rPr>
              <a:t>out</a:t>
            </a:r>
            <a:r>
              <a:rPr lang="zh-CN" altLang="en-US" sz="2000" dirty="0">
                <a:solidFill>
                  <a:srgbClr val="000000"/>
                </a:solidFill>
              </a:rPr>
              <a:t>为双端口数据寄存器面向</a:t>
            </a:r>
            <a:r>
              <a:rPr lang="en-US" altLang="zh-CN" sz="2000" dirty="0">
                <a:solidFill>
                  <a:srgbClr val="000000"/>
                </a:solidFill>
              </a:rPr>
              <a:t>CPU</a:t>
            </a:r>
            <a:r>
              <a:rPr lang="zh-CN" altLang="en-US" sz="2000" dirty="0">
                <a:solidFill>
                  <a:srgbClr val="000000"/>
                </a:solidFill>
              </a:rPr>
              <a:t>内部总线的输出允许控制信号；</a:t>
            </a:r>
          </a:p>
          <a:p>
            <a:pPr algn="just">
              <a:spcBef>
                <a:spcPct val="10000"/>
              </a:spcBef>
              <a:buClr>
                <a:srgbClr val="FF6600"/>
              </a:buClr>
              <a:buSzPct val="100000"/>
              <a:buFont typeface="Wingdings" panose="05000000000000000000" pitchFamily="2" charset="2"/>
              <a:buChar char="v"/>
            </a:pPr>
            <a:r>
              <a:rPr lang="en-US" altLang="zh-CN" sz="2400" dirty="0" err="1">
                <a:solidFill>
                  <a:srgbClr val="000000"/>
                </a:solidFill>
              </a:rPr>
              <a:t>DRS</a:t>
            </a:r>
            <a:r>
              <a:rPr lang="en-US" altLang="zh-CN" sz="2400" baseline="-30000" dirty="0" err="1">
                <a:solidFill>
                  <a:srgbClr val="000000"/>
                </a:solidFill>
              </a:rPr>
              <a:t>in</a:t>
            </a:r>
            <a:r>
              <a:rPr lang="zh-CN" altLang="en-US" sz="2000" dirty="0">
                <a:solidFill>
                  <a:srgbClr val="000000"/>
                </a:solidFill>
              </a:rPr>
              <a:t>为双端口数据寄存器面向系统总线的锁存输入控制信号；</a:t>
            </a:r>
          </a:p>
          <a:p>
            <a:pPr algn="just">
              <a:spcBef>
                <a:spcPct val="10000"/>
              </a:spcBef>
              <a:buClr>
                <a:srgbClr val="FF6600"/>
              </a:buClr>
              <a:buSzPct val="100000"/>
              <a:buFont typeface="Wingdings" panose="05000000000000000000" pitchFamily="2" charset="2"/>
              <a:buChar char="v"/>
            </a:pPr>
            <a:r>
              <a:rPr lang="en-US" altLang="zh-CN" sz="2400" dirty="0" err="1">
                <a:solidFill>
                  <a:srgbClr val="000000"/>
                </a:solidFill>
              </a:rPr>
              <a:t>DRS</a:t>
            </a:r>
            <a:r>
              <a:rPr lang="en-US" altLang="zh-CN" sz="2400" baseline="-30000" dirty="0" err="1">
                <a:solidFill>
                  <a:srgbClr val="000000"/>
                </a:solidFill>
              </a:rPr>
              <a:t>out</a:t>
            </a:r>
            <a:r>
              <a:rPr lang="zh-CN" altLang="en-US" sz="2000" dirty="0">
                <a:solidFill>
                  <a:srgbClr val="000000"/>
                </a:solidFill>
              </a:rPr>
              <a:t>为双端口数据寄存器面向系统总线的输出允许控制信号；</a:t>
            </a:r>
          </a:p>
          <a:p>
            <a:pPr algn="just">
              <a:spcBef>
                <a:spcPct val="10000"/>
              </a:spcBef>
              <a:buClr>
                <a:srgbClr val="FF6600"/>
              </a:buClr>
              <a:buSzPct val="100000"/>
              <a:buFont typeface="Wingdings" panose="05000000000000000000" pitchFamily="2" charset="2"/>
              <a:buChar char="v"/>
            </a:pPr>
            <a:r>
              <a:rPr lang="en-US" altLang="zh-CN" sz="2400" dirty="0" err="1">
                <a:solidFill>
                  <a:srgbClr val="000000"/>
                </a:solidFill>
              </a:rPr>
              <a:t>Mread</a:t>
            </a:r>
            <a:r>
              <a:rPr lang="zh-CN" altLang="en-US" sz="2400" dirty="0">
                <a:solidFill>
                  <a:srgbClr val="000000"/>
                </a:solidFill>
              </a:rPr>
              <a:t>为从主存储器读出信息的读控制信号；</a:t>
            </a:r>
          </a:p>
          <a:p>
            <a:pPr algn="just">
              <a:spcBef>
                <a:spcPct val="10000"/>
              </a:spcBef>
              <a:buClr>
                <a:srgbClr val="FF6600"/>
              </a:buClr>
              <a:buSzPct val="100000"/>
              <a:buFont typeface="Wingdings" panose="05000000000000000000" pitchFamily="2" charset="2"/>
              <a:buChar char="v"/>
            </a:pPr>
            <a:r>
              <a:rPr lang="en-US" altLang="zh-CN" sz="2400" dirty="0" err="1">
                <a:solidFill>
                  <a:srgbClr val="000000"/>
                </a:solidFill>
              </a:rPr>
              <a:t>Mwrite</a:t>
            </a:r>
            <a:r>
              <a:rPr lang="zh-CN" altLang="en-US" sz="2400" dirty="0">
                <a:solidFill>
                  <a:srgbClr val="000000"/>
                </a:solidFill>
              </a:rPr>
              <a:t>为将信息写入到主存储器的写控制信号；</a:t>
            </a:r>
          </a:p>
          <a:p>
            <a:pPr algn="just">
              <a:spcBef>
                <a:spcPct val="10000"/>
              </a:spcBef>
              <a:buClr>
                <a:srgbClr val="FF6600"/>
              </a:buClr>
              <a:buSzPct val="100000"/>
              <a:buFont typeface="Wingdings" panose="05000000000000000000" pitchFamily="2" charset="2"/>
              <a:buChar char="v"/>
            </a:pPr>
            <a:r>
              <a:rPr lang="en-US" altLang="zh-CN" sz="2400" dirty="0" err="1">
                <a:solidFill>
                  <a:srgbClr val="000000"/>
                </a:solidFill>
              </a:rPr>
              <a:t>IOread</a:t>
            </a:r>
            <a:r>
              <a:rPr lang="zh-CN" altLang="en-US" sz="2400" dirty="0">
                <a:solidFill>
                  <a:srgbClr val="000000"/>
                </a:solidFill>
              </a:rPr>
              <a:t>为从</a:t>
            </a:r>
            <a:r>
              <a:rPr lang="en-US" altLang="zh-CN" sz="2400" dirty="0">
                <a:solidFill>
                  <a:srgbClr val="000000"/>
                </a:solidFill>
              </a:rPr>
              <a:t>I/O</a:t>
            </a:r>
            <a:r>
              <a:rPr lang="zh-CN" altLang="en-US" sz="2400" dirty="0">
                <a:solidFill>
                  <a:srgbClr val="000000"/>
                </a:solidFill>
              </a:rPr>
              <a:t>设备输入信息的读控制信号；</a:t>
            </a:r>
          </a:p>
          <a:p>
            <a:pPr algn="just">
              <a:spcBef>
                <a:spcPct val="10000"/>
              </a:spcBef>
              <a:buClr>
                <a:srgbClr val="FF6600"/>
              </a:buClr>
              <a:buSzPct val="100000"/>
              <a:buFont typeface="Wingdings" panose="05000000000000000000" pitchFamily="2" charset="2"/>
              <a:buChar char="v"/>
            </a:pPr>
            <a:r>
              <a:rPr lang="en-US" altLang="zh-CN" sz="2400" dirty="0" err="1">
                <a:solidFill>
                  <a:srgbClr val="000000"/>
                </a:solidFill>
              </a:rPr>
              <a:t>IOwrite</a:t>
            </a:r>
            <a:r>
              <a:rPr lang="zh-CN" altLang="en-US" sz="2400" dirty="0">
                <a:solidFill>
                  <a:srgbClr val="000000"/>
                </a:solidFill>
              </a:rPr>
              <a:t>为将信息写入到</a:t>
            </a:r>
            <a:r>
              <a:rPr lang="en-US" altLang="zh-CN" sz="2400" dirty="0">
                <a:solidFill>
                  <a:srgbClr val="000000"/>
                </a:solidFill>
              </a:rPr>
              <a:t>I/O</a:t>
            </a:r>
            <a:r>
              <a:rPr lang="zh-CN" altLang="en-US" sz="2400" dirty="0">
                <a:solidFill>
                  <a:srgbClr val="000000"/>
                </a:solidFill>
              </a:rPr>
              <a:t>设备的写控制信号；</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8E2ACB02-A925-4C37-8F1F-AEC86EC99E5A}" type="slidenum">
              <a:rPr lang="zh-CN" altLang="en-US"/>
              <a:pPr/>
              <a:t>52</a:t>
            </a:fld>
            <a:endParaRPr lang="en-US" altLang="zh-CN"/>
          </a:p>
        </p:txBody>
      </p:sp>
      <p:sp>
        <p:nvSpPr>
          <p:cNvPr id="1136642" name="Rectangle 2"/>
          <p:cNvSpPr>
            <a:spLocks noGrp="1" noChangeArrowheads="1"/>
          </p:cNvSpPr>
          <p:nvPr>
            <p:ph type="title"/>
          </p:nvPr>
        </p:nvSpPr>
        <p:spPr/>
        <p:txBody>
          <a:bodyPr/>
          <a:lstStyle/>
          <a:p>
            <a:r>
              <a:rPr lang="en-US" altLang="zh-CN" dirty="0"/>
              <a:t>6.2.2  </a:t>
            </a:r>
            <a:r>
              <a:rPr lang="zh-CN" altLang="en-US" dirty="0"/>
              <a:t>某简化</a:t>
            </a:r>
            <a:r>
              <a:rPr lang="en-US" altLang="zh-CN" dirty="0"/>
              <a:t>CPU </a:t>
            </a:r>
            <a:r>
              <a:rPr lang="zh-CN" altLang="en-US" dirty="0"/>
              <a:t>控制单元设计</a:t>
            </a:r>
          </a:p>
        </p:txBody>
      </p:sp>
      <p:sp>
        <p:nvSpPr>
          <p:cNvPr id="1136643" name="Rectangle 3"/>
          <p:cNvSpPr>
            <a:spLocks noGrp="1" noChangeArrowheads="1"/>
          </p:cNvSpPr>
          <p:nvPr>
            <p:ph type="body" idx="1"/>
          </p:nvPr>
        </p:nvSpPr>
        <p:spPr>
          <a:xfrm>
            <a:off x="250825" y="549275"/>
            <a:ext cx="8785225" cy="6308725"/>
          </a:xfrm>
        </p:spPr>
        <p:txBody>
          <a:bodyPr/>
          <a:lstStyle/>
          <a:p>
            <a:pPr marL="0" indent="0">
              <a:spcBef>
                <a:spcPct val="10000"/>
              </a:spcBef>
              <a:buNone/>
            </a:pPr>
            <a:r>
              <a:rPr lang="zh-CN" altLang="en-US" dirty="0">
                <a:solidFill>
                  <a:srgbClr val="0000FF"/>
                </a:solidFill>
                <a:latin typeface="黑体" panose="02010609060101010101" pitchFamily="49" charset="-122"/>
                <a:ea typeface="黑体" panose="02010609060101010101" pitchFamily="49" charset="-122"/>
              </a:rPr>
              <a:t>控制器的</a:t>
            </a:r>
            <a:r>
              <a:rPr lang="zh-CN" altLang="en-US" dirty="0">
                <a:solidFill>
                  <a:srgbClr val="FF0000"/>
                </a:solidFill>
                <a:latin typeface="黑体" panose="02010609060101010101" pitchFamily="49" charset="-122"/>
                <a:ea typeface="黑体" panose="02010609060101010101" pitchFamily="49" charset="-122"/>
              </a:rPr>
              <a:t>输出</a:t>
            </a:r>
            <a:r>
              <a:rPr lang="zh-CN" altLang="en-US" dirty="0">
                <a:solidFill>
                  <a:srgbClr val="0000FF"/>
                </a:solidFill>
                <a:latin typeface="黑体" panose="02010609060101010101" pitchFamily="49" charset="-122"/>
                <a:ea typeface="黑体" panose="02010609060101010101" pitchFamily="49" charset="-122"/>
              </a:rPr>
              <a:t>信号：</a:t>
            </a:r>
            <a:endParaRPr lang="zh-CN" altLang="en-US" dirty="0"/>
          </a:p>
          <a:p>
            <a:pPr algn="just">
              <a:spcBef>
                <a:spcPct val="10000"/>
              </a:spcBef>
              <a:buClr>
                <a:srgbClr val="FF6600"/>
              </a:buClr>
              <a:buSzPct val="100000"/>
              <a:buFont typeface="Wingdings" panose="05000000000000000000" pitchFamily="2" charset="2"/>
              <a:buChar char="v"/>
            </a:pPr>
            <a:r>
              <a:rPr lang="en-US" altLang="zh-CN" sz="2400" dirty="0">
                <a:solidFill>
                  <a:srgbClr val="000000"/>
                </a:solidFill>
              </a:rPr>
              <a:t>ADD</a:t>
            </a:r>
            <a:r>
              <a:rPr lang="zh-CN" altLang="en-US" sz="2400" dirty="0">
                <a:solidFill>
                  <a:srgbClr val="000000"/>
                </a:solidFill>
              </a:rPr>
              <a:t>为加载至</a:t>
            </a:r>
            <a:r>
              <a:rPr lang="en-US" altLang="zh-CN" sz="2400" dirty="0">
                <a:solidFill>
                  <a:srgbClr val="000000"/>
                </a:solidFill>
              </a:rPr>
              <a:t>ALU</a:t>
            </a:r>
            <a:r>
              <a:rPr lang="zh-CN" altLang="en-US" sz="2400" dirty="0">
                <a:solidFill>
                  <a:srgbClr val="000000"/>
                </a:solidFill>
              </a:rPr>
              <a:t>的加法运算控制信号；</a:t>
            </a:r>
          </a:p>
          <a:p>
            <a:pPr algn="just">
              <a:spcBef>
                <a:spcPct val="10000"/>
              </a:spcBef>
              <a:buClr>
                <a:srgbClr val="FF6600"/>
              </a:buClr>
              <a:buSzPct val="100000"/>
              <a:buFont typeface="Wingdings" panose="05000000000000000000" pitchFamily="2" charset="2"/>
              <a:buChar char="v"/>
            </a:pPr>
            <a:r>
              <a:rPr lang="en-US" altLang="zh-CN" sz="2400" dirty="0">
                <a:solidFill>
                  <a:srgbClr val="000000"/>
                </a:solidFill>
              </a:rPr>
              <a:t>SUB</a:t>
            </a:r>
            <a:r>
              <a:rPr lang="zh-CN" altLang="en-US" sz="2400" dirty="0">
                <a:solidFill>
                  <a:srgbClr val="000000"/>
                </a:solidFill>
              </a:rPr>
              <a:t>为加载至</a:t>
            </a:r>
            <a:r>
              <a:rPr lang="en-US" altLang="zh-CN" sz="2400" dirty="0">
                <a:solidFill>
                  <a:srgbClr val="000000"/>
                </a:solidFill>
              </a:rPr>
              <a:t>ALU</a:t>
            </a:r>
            <a:r>
              <a:rPr lang="zh-CN" altLang="en-US" sz="2400" dirty="0">
                <a:solidFill>
                  <a:srgbClr val="000000"/>
                </a:solidFill>
              </a:rPr>
              <a:t>的减法运算控制信号；</a:t>
            </a:r>
          </a:p>
          <a:p>
            <a:pPr algn="just">
              <a:spcBef>
                <a:spcPct val="10000"/>
              </a:spcBef>
              <a:buClr>
                <a:srgbClr val="FF6600"/>
              </a:buClr>
              <a:buSzPct val="100000"/>
              <a:buFont typeface="Wingdings" panose="05000000000000000000" pitchFamily="2" charset="2"/>
              <a:buChar char="v"/>
            </a:pPr>
            <a:r>
              <a:rPr lang="en-US" altLang="zh-CN" sz="2400" dirty="0">
                <a:solidFill>
                  <a:srgbClr val="000000"/>
                </a:solidFill>
              </a:rPr>
              <a:t>AND</a:t>
            </a:r>
            <a:r>
              <a:rPr lang="zh-CN" altLang="en-US" sz="2400" dirty="0">
                <a:solidFill>
                  <a:srgbClr val="000000"/>
                </a:solidFill>
              </a:rPr>
              <a:t>为加载至</a:t>
            </a:r>
            <a:r>
              <a:rPr lang="en-US" altLang="zh-CN" sz="2400" dirty="0">
                <a:solidFill>
                  <a:srgbClr val="000000"/>
                </a:solidFill>
              </a:rPr>
              <a:t>ALU</a:t>
            </a:r>
            <a:r>
              <a:rPr lang="zh-CN" altLang="en-US" sz="2400" dirty="0">
                <a:solidFill>
                  <a:srgbClr val="000000"/>
                </a:solidFill>
              </a:rPr>
              <a:t>的逻辑与运算控制信号；</a:t>
            </a:r>
          </a:p>
          <a:p>
            <a:pPr algn="just">
              <a:spcBef>
                <a:spcPct val="10000"/>
              </a:spcBef>
              <a:buClr>
                <a:srgbClr val="FF6600"/>
              </a:buClr>
              <a:buSzPct val="100000"/>
              <a:buFont typeface="Wingdings" panose="05000000000000000000" pitchFamily="2" charset="2"/>
              <a:buChar char="v"/>
            </a:pPr>
            <a:r>
              <a:rPr lang="en-US" altLang="zh-CN" sz="2400" dirty="0">
                <a:solidFill>
                  <a:srgbClr val="000000"/>
                </a:solidFill>
              </a:rPr>
              <a:t>OR</a:t>
            </a:r>
            <a:r>
              <a:rPr lang="zh-CN" altLang="en-US" sz="2400" dirty="0">
                <a:solidFill>
                  <a:srgbClr val="000000"/>
                </a:solidFill>
              </a:rPr>
              <a:t>为加载至</a:t>
            </a:r>
            <a:r>
              <a:rPr lang="en-US" altLang="zh-CN" sz="2400" dirty="0">
                <a:solidFill>
                  <a:srgbClr val="000000"/>
                </a:solidFill>
              </a:rPr>
              <a:t>ALU</a:t>
            </a:r>
            <a:r>
              <a:rPr lang="zh-CN" altLang="en-US" sz="2400" dirty="0">
                <a:solidFill>
                  <a:srgbClr val="000000"/>
                </a:solidFill>
              </a:rPr>
              <a:t>的逻辑或运算控制信号；</a:t>
            </a:r>
          </a:p>
          <a:p>
            <a:pPr algn="just">
              <a:spcBef>
                <a:spcPct val="10000"/>
              </a:spcBef>
              <a:buClr>
                <a:srgbClr val="FF6600"/>
              </a:buClr>
              <a:buSzPct val="100000"/>
              <a:buFont typeface="Wingdings" panose="05000000000000000000" pitchFamily="2" charset="2"/>
              <a:buChar char="v"/>
            </a:pPr>
            <a:r>
              <a:rPr lang="en-US" altLang="zh-CN" sz="2400" dirty="0">
                <a:solidFill>
                  <a:srgbClr val="000000"/>
                </a:solidFill>
              </a:rPr>
              <a:t>SHL</a:t>
            </a:r>
            <a:r>
              <a:rPr lang="zh-CN" altLang="en-US" sz="2400" dirty="0">
                <a:solidFill>
                  <a:srgbClr val="000000"/>
                </a:solidFill>
              </a:rPr>
              <a:t>为加载至</a:t>
            </a:r>
            <a:r>
              <a:rPr lang="en-US" altLang="zh-CN" sz="2400" dirty="0">
                <a:solidFill>
                  <a:srgbClr val="000000"/>
                </a:solidFill>
              </a:rPr>
              <a:t>ALU</a:t>
            </a:r>
            <a:r>
              <a:rPr lang="zh-CN" altLang="en-US" sz="2400" dirty="0">
                <a:solidFill>
                  <a:srgbClr val="000000"/>
                </a:solidFill>
              </a:rPr>
              <a:t>的逻辑左移控制信号；</a:t>
            </a:r>
            <a:endParaRPr lang="en-US" altLang="zh-CN" sz="2400" dirty="0">
              <a:solidFill>
                <a:srgbClr val="000000"/>
              </a:solidFill>
            </a:endParaRPr>
          </a:p>
          <a:p>
            <a:pPr algn="just">
              <a:spcBef>
                <a:spcPct val="10000"/>
              </a:spcBef>
              <a:buClr>
                <a:srgbClr val="FF6600"/>
              </a:buClr>
              <a:buSzPct val="100000"/>
              <a:buFont typeface="Wingdings" panose="05000000000000000000" pitchFamily="2" charset="2"/>
              <a:buChar char="v"/>
            </a:pPr>
            <a:r>
              <a:rPr lang="en-US" altLang="zh-CN" sz="2400" dirty="0">
                <a:solidFill>
                  <a:srgbClr val="000000"/>
                </a:solidFill>
              </a:rPr>
              <a:t>SHR</a:t>
            </a:r>
            <a:r>
              <a:rPr lang="zh-CN" altLang="en-US" sz="2400" dirty="0">
                <a:solidFill>
                  <a:srgbClr val="000000"/>
                </a:solidFill>
              </a:rPr>
              <a:t>为加载至</a:t>
            </a:r>
            <a:r>
              <a:rPr lang="en-US" altLang="zh-CN" sz="2400" dirty="0">
                <a:solidFill>
                  <a:srgbClr val="000000"/>
                </a:solidFill>
              </a:rPr>
              <a:t>ALU</a:t>
            </a:r>
            <a:r>
              <a:rPr lang="zh-CN" altLang="en-US" sz="2400" dirty="0">
                <a:solidFill>
                  <a:srgbClr val="000000"/>
                </a:solidFill>
              </a:rPr>
              <a:t>的逻辑右移控制信号；</a:t>
            </a:r>
          </a:p>
          <a:p>
            <a:pPr algn="just">
              <a:spcBef>
                <a:spcPct val="10000"/>
              </a:spcBef>
              <a:buClr>
                <a:srgbClr val="FF6600"/>
              </a:buClr>
              <a:buSzPct val="100000"/>
              <a:buFont typeface="Wingdings" panose="05000000000000000000" pitchFamily="2" charset="2"/>
              <a:buChar char="v"/>
            </a:pPr>
            <a:r>
              <a:rPr lang="en-US" altLang="zh-CN" sz="2400" dirty="0">
                <a:solidFill>
                  <a:srgbClr val="000000"/>
                </a:solidFill>
              </a:rPr>
              <a:t>ROL</a:t>
            </a:r>
            <a:r>
              <a:rPr lang="zh-CN" altLang="en-US" sz="2400" dirty="0">
                <a:solidFill>
                  <a:srgbClr val="000000"/>
                </a:solidFill>
              </a:rPr>
              <a:t>为加载至</a:t>
            </a:r>
            <a:r>
              <a:rPr lang="en-US" altLang="zh-CN" sz="2400" dirty="0">
                <a:solidFill>
                  <a:srgbClr val="000000"/>
                </a:solidFill>
              </a:rPr>
              <a:t>ALU</a:t>
            </a:r>
            <a:r>
              <a:rPr lang="zh-CN" altLang="en-US" sz="2400" dirty="0">
                <a:solidFill>
                  <a:srgbClr val="000000"/>
                </a:solidFill>
              </a:rPr>
              <a:t>的循环左移控制信号；</a:t>
            </a:r>
          </a:p>
          <a:p>
            <a:pPr algn="just">
              <a:spcBef>
                <a:spcPct val="10000"/>
              </a:spcBef>
              <a:buClr>
                <a:srgbClr val="FF6600"/>
              </a:buClr>
              <a:buSzPct val="100000"/>
              <a:buFont typeface="Wingdings" panose="05000000000000000000" pitchFamily="2" charset="2"/>
              <a:buChar char="v"/>
            </a:pPr>
            <a:r>
              <a:rPr lang="en-US" altLang="zh-CN" sz="2400" dirty="0">
                <a:solidFill>
                  <a:srgbClr val="000000"/>
                </a:solidFill>
              </a:rPr>
              <a:t>ROR</a:t>
            </a:r>
            <a:r>
              <a:rPr lang="zh-CN" altLang="en-US" sz="2400" dirty="0">
                <a:solidFill>
                  <a:srgbClr val="000000"/>
                </a:solidFill>
              </a:rPr>
              <a:t>为加载至</a:t>
            </a:r>
            <a:r>
              <a:rPr lang="en-US" altLang="zh-CN" sz="2400" dirty="0">
                <a:solidFill>
                  <a:srgbClr val="000000"/>
                </a:solidFill>
              </a:rPr>
              <a:t>ALU</a:t>
            </a:r>
            <a:r>
              <a:rPr lang="zh-CN" altLang="en-US" sz="2400" dirty="0">
                <a:solidFill>
                  <a:srgbClr val="000000"/>
                </a:solidFill>
              </a:rPr>
              <a:t>的循环右移控制信号；</a:t>
            </a:r>
          </a:p>
          <a:p>
            <a:pPr algn="just">
              <a:spcBef>
                <a:spcPct val="10000"/>
              </a:spcBef>
              <a:buNone/>
            </a:pPr>
            <a:endParaRPr lang="en-US" altLang="zh-CN" sz="2400" dirty="0">
              <a:solidFill>
                <a:srgbClr val="0000FF"/>
              </a:solidFill>
            </a:endParaRPr>
          </a:p>
          <a:p>
            <a:pPr algn="just">
              <a:spcBef>
                <a:spcPct val="10000"/>
              </a:spcBef>
              <a:buNone/>
            </a:pPr>
            <a:r>
              <a:rPr lang="zh-CN" altLang="en-US" sz="2400" dirty="0">
                <a:solidFill>
                  <a:srgbClr val="0000FF"/>
                </a:solidFill>
              </a:rPr>
              <a:t>以上共</a:t>
            </a:r>
            <a:r>
              <a:rPr lang="en-US" altLang="zh-CN" sz="2400" dirty="0">
                <a:solidFill>
                  <a:srgbClr val="0000FF"/>
                </a:solidFill>
              </a:rPr>
              <a:t>33</a:t>
            </a:r>
            <a:r>
              <a:rPr lang="zh-CN" altLang="en-US" sz="2400" dirty="0">
                <a:solidFill>
                  <a:srgbClr val="0000FF"/>
                </a:solidFill>
              </a:rPr>
              <a:t>个控制信号（假设只有</a:t>
            </a:r>
            <a:r>
              <a:rPr lang="en-US" altLang="zh-CN" sz="2400" dirty="0">
                <a:solidFill>
                  <a:srgbClr val="0000FF"/>
                </a:solidFill>
              </a:rPr>
              <a:t>R0</a:t>
            </a:r>
            <a:r>
              <a:rPr lang="zh-CN" altLang="en-US" sz="2400" dirty="0">
                <a:solidFill>
                  <a:srgbClr val="0000FF"/>
                </a:solidFill>
              </a:rPr>
              <a:t>、</a:t>
            </a:r>
            <a:r>
              <a:rPr lang="en-US" altLang="zh-CN" sz="2400" dirty="0">
                <a:solidFill>
                  <a:srgbClr val="0000FF"/>
                </a:solidFill>
              </a:rPr>
              <a:t>R1</a:t>
            </a:r>
            <a:r>
              <a:rPr lang="zh-CN" altLang="en-US" sz="2400" dirty="0">
                <a:solidFill>
                  <a:srgbClr val="0000FF"/>
                </a:solidFill>
              </a:rPr>
              <a:t>两个通用寄存器）</a:t>
            </a:r>
            <a:endParaRPr lang="en-US" altLang="zh-CN" sz="2400" dirty="0">
              <a:solidFill>
                <a:srgbClr val="0000FF"/>
              </a:solidFill>
            </a:endParaRPr>
          </a:p>
          <a:p>
            <a:pPr algn="just">
              <a:spcBef>
                <a:spcPct val="10000"/>
              </a:spcBef>
              <a:buNone/>
            </a:pPr>
            <a:r>
              <a:rPr lang="en-US" altLang="zh-CN" sz="2400" dirty="0">
                <a:solidFill>
                  <a:srgbClr val="000000"/>
                </a:solidFill>
                <a:latin typeface="宋体" panose="02010600030101010101" pitchFamily="2" charset="-122"/>
              </a:rPr>
              <a:t>……</a:t>
            </a:r>
            <a:endParaRPr lang="zh-CN" altLang="en-US" sz="2400" dirty="0">
              <a:solidFill>
                <a:srgbClr val="000000"/>
              </a:solidFill>
              <a:latin typeface="宋体" panose="02010600030101010101" pitchFamily="2" charset="-122"/>
            </a:endParaRP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E8E011C-EF12-47E3-BBAC-B46D93A63DF0}"/>
              </a:ext>
            </a:extLst>
          </p:cNvPr>
          <p:cNvPicPr>
            <a:picLocks noChangeAspect="1"/>
          </p:cNvPicPr>
          <p:nvPr/>
        </p:nvPicPr>
        <p:blipFill>
          <a:blip r:embed="rId2"/>
          <a:stretch>
            <a:fillRect/>
          </a:stretch>
        </p:blipFill>
        <p:spPr>
          <a:xfrm>
            <a:off x="3273483" y="1484784"/>
            <a:ext cx="5835021" cy="4464496"/>
          </a:xfrm>
          <a:prstGeom prst="rect">
            <a:avLst/>
          </a:prstGeom>
        </p:spPr>
      </p:pic>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2BE2C78-A0D2-4B52-91D1-FCCBA14BD4FF}" type="slidenum">
              <a:rPr kumimoji="0" lang="zh-CN" altLang="en-US" sz="1200" b="0" i="0" u="none" strike="noStrike" kern="1200" cap="none" spc="0" normalizeH="0" baseline="0" noProof="0">
                <a:ln>
                  <a:noFill/>
                </a:ln>
                <a:solidFill>
                  <a:srgbClr val="000000"/>
                </a:solidFill>
                <a:effectLst/>
                <a:uLnTx/>
                <a:uFillTx/>
                <a:latin typeface="Arial Black"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0" lang="en-US" altLang="zh-CN" sz="1200" b="0" i="0" u="none" strike="noStrike" kern="1200" cap="none" spc="0" normalizeH="0" baseline="0" noProof="0">
              <a:ln>
                <a:noFill/>
              </a:ln>
              <a:solidFill>
                <a:srgbClr val="000000"/>
              </a:solidFill>
              <a:effectLst/>
              <a:uLnTx/>
              <a:uFillTx/>
              <a:latin typeface="Arial Black" pitchFamily="34" charset="0"/>
              <a:ea typeface="宋体" pitchFamily="2" charset="-122"/>
              <a:cs typeface="+mn-cs"/>
            </a:endParaRPr>
          </a:p>
        </p:txBody>
      </p:sp>
      <p:sp>
        <p:nvSpPr>
          <p:cNvPr id="1134594" name="Rectangle 2"/>
          <p:cNvSpPr>
            <a:spLocks noGrp="1" noChangeArrowheads="1"/>
          </p:cNvSpPr>
          <p:nvPr>
            <p:ph type="title"/>
          </p:nvPr>
        </p:nvSpPr>
        <p:spPr/>
        <p:txBody>
          <a:bodyPr/>
          <a:lstStyle/>
          <a:p>
            <a:r>
              <a:rPr lang="en-US" altLang="zh-CN" dirty="0"/>
              <a:t>6.2.2  </a:t>
            </a:r>
            <a:r>
              <a:rPr lang="zh-CN" altLang="en-US" dirty="0"/>
              <a:t>某简化</a:t>
            </a:r>
            <a:r>
              <a:rPr lang="en-US" altLang="zh-CN" dirty="0"/>
              <a:t>CPU </a:t>
            </a:r>
            <a:r>
              <a:rPr lang="zh-CN" altLang="en-US" dirty="0"/>
              <a:t>控制单元设计</a:t>
            </a:r>
          </a:p>
        </p:txBody>
      </p:sp>
      <p:sp>
        <p:nvSpPr>
          <p:cNvPr id="1134595" name="Rectangle 3"/>
          <p:cNvSpPr>
            <a:spLocks noGrp="1" noChangeArrowheads="1"/>
          </p:cNvSpPr>
          <p:nvPr>
            <p:ph type="body" idx="1"/>
          </p:nvPr>
        </p:nvSpPr>
        <p:spPr>
          <a:xfrm>
            <a:off x="107505" y="1124744"/>
            <a:ext cx="7416824" cy="2952328"/>
          </a:xfrm>
        </p:spPr>
        <p:txBody>
          <a:bodyPr/>
          <a:lstStyle/>
          <a:p>
            <a:pPr marL="358775" lvl="0" indent="-358775">
              <a:spcBef>
                <a:spcPts val="300"/>
              </a:spcBef>
              <a:buClr>
                <a:srgbClr val="FF6600"/>
              </a:buClr>
              <a:buSzPct val="100000"/>
              <a:buFont typeface="Wingdings" panose="05000000000000000000" pitchFamily="2" charset="2"/>
              <a:buChar char="v"/>
            </a:pPr>
            <a:r>
              <a:rPr lang="zh-CN" altLang="en-US" sz="2400" dirty="0">
                <a:solidFill>
                  <a:srgbClr val="000000"/>
                </a:solidFill>
                <a:ea typeface="宋体"/>
              </a:rPr>
              <a:t>各</a:t>
            </a:r>
            <a:r>
              <a:rPr lang="zh-CN" altLang="en-US" sz="2400" dirty="0">
                <a:solidFill>
                  <a:srgbClr val="FF0000"/>
                </a:solidFill>
                <a:ea typeface="宋体"/>
              </a:rPr>
              <a:t>寄存器</a:t>
            </a:r>
            <a:r>
              <a:rPr lang="zh-CN" altLang="en-US" sz="2400" dirty="0">
                <a:solidFill>
                  <a:srgbClr val="000000"/>
                </a:solidFill>
                <a:ea typeface="宋体"/>
              </a:rPr>
              <a:t>的</a:t>
            </a:r>
            <a:r>
              <a:rPr lang="zh-CN" altLang="en-US" sz="2400" dirty="0">
                <a:solidFill>
                  <a:srgbClr val="0000FF"/>
                </a:solidFill>
                <a:ea typeface="宋体"/>
              </a:rPr>
              <a:t>读写</a:t>
            </a:r>
            <a:r>
              <a:rPr lang="zh-CN" altLang="en-US" sz="2400" dirty="0">
                <a:solidFill>
                  <a:srgbClr val="000000"/>
                </a:solidFill>
                <a:ea typeface="宋体"/>
              </a:rPr>
              <a:t>信号。</a:t>
            </a:r>
            <a:endParaRPr lang="en-US" altLang="zh-CN" sz="2400" dirty="0">
              <a:solidFill>
                <a:srgbClr val="000000"/>
              </a:solidFill>
              <a:ea typeface="宋体"/>
            </a:endParaRPr>
          </a:p>
          <a:p>
            <a:pPr marL="358775" lvl="0" indent="-358775">
              <a:spcBef>
                <a:spcPts val="300"/>
              </a:spcBef>
              <a:buClr>
                <a:srgbClr val="FF6600"/>
              </a:buClr>
              <a:buSzPct val="100000"/>
              <a:buFont typeface="Wingdings" panose="05000000000000000000" pitchFamily="2" charset="2"/>
              <a:buChar char="v"/>
            </a:pPr>
            <a:r>
              <a:rPr lang="zh-CN" altLang="en-US" sz="2400" dirty="0">
                <a:solidFill>
                  <a:srgbClr val="000000"/>
                </a:solidFill>
                <a:ea typeface="宋体"/>
              </a:rPr>
              <a:t>具有自增、自减功能的寄存器</a:t>
            </a:r>
            <a:br>
              <a:rPr lang="en-US" altLang="zh-CN" sz="2400" dirty="0">
                <a:solidFill>
                  <a:srgbClr val="000000"/>
                </a:solidFill>
                <a:ea typeface="宋体"/>
              </a:rPr>
            </a:br>
            <a:r>
              <a:rPr lang="en-US" altLang="zh-CN" sz="2400" dirty="0">
                <a:solidFill>
                  <a:srgbClr val="000000"/>
                </a:solidFill>
                <a:latin typeface="宋体"/>
                <a:ea typeface="宋体"/>
              </a:rPr>
              <a:t>(</a:t>
            </a:r>
            <a:r>
              <a:rPr lang="en-US" altLang="zh-CN" sz="2400" dirty="0">
                <a:solidFill>
                  <a:srgbClr val="000000"/>
                </a:solidFill>
                <a:ea typeface="宋体"/>
              </a:rPr>
              <a:t>PC</a:t>
            </a:r>
            <a:r>
              <a:rPr lang="zh-CN" altLang="en-US" sz="2400" dirty="0">
                <a:solidFill>
                  <a:srgbClr val="000000"/>
                </a:solidFill>
                <a:ea typeface="宋体"/>
              </a:rPr>
              <a:t>、</a:t>
            </a:r>
            <a:r>
              <a:rPr lang="en-US" altLang="zh-CN" sz="2400" dirty="0">
                <a:solidFill>
                  <a:srgbClr val="000000"/>
                </a:solidFill>
                <a:ea typeface="宋体"/>
              </a:rPr>
              <a:t>SP</a:t>
            </a:r>
            <a:r>
              <a:rPr lang="en-US" altLang="zh-CN" sz="2400" dirty="0">
                <a:solidFill>
                  <a:srgbClr val="000000"/>
                </a:solidFill>
                <a:latin typeface="宋体"/>
                <a:ea typeface="宋体"/>
              </a:rPr>
              <a:t>)</a:t>
            </a:r>
            <a:r>
              <a:rPr lang="zh-CN" altLang="en-US" sz="2400" dirty="0">
                <a:solidFill>
                  <a:srgbClr val="000000"/>
                </a:solidFill>
                <a:ea typeface="宋体"/>
              </a:rPr>
              <a:t>的</a:t>
            </a:r>
            <a:r>
              <a:rPr lang="zh-CN" altLang="en-US" sz="2400" dirty="0">
                <a:solidFill>
                  <a:srgbClr val="0000FF"/>
                </a:solidFill>
                <a:ea typeface="宋体"/>
              </a:rPr>
              <a:t>加</a:t>
            </a:r>
            <a:r>
              <a:rPr lang="en-US" altLang="zh-CN" sz="2400" dirty="0">
                <a:solidFill>
                  <a:srgbClr val="0000FF"/>
                </a:solidFill>
                <a:ea typeface="宋体"/>
              </a:rPr>
              <a:t>1</a:t>
            </a:r>
            <a:r>
              <a:rPr lang="zh-CN" altLang="en-US" sz="2400" dirty="0">
                <a:solidFill>
                  <a:srgbClr val="0000FF"/>
                </a:solidFill>
                <a:ea typeface="宋体"/>
              </a:rPr>
              <a:t>、减</a:t>
            </a:r>
            <a:r>
              <a:rPr lang="en-US" altLang="zh-CN" sz="2400" dirty="0">
                <a:solidFill>
                  <a:srgbClr val="0000FF"/>
                </a:solidFill>
                <a:ea typeface="宋体"/>
              </a:rPr>
              <a:t>1</a:t>
            </a:r>
            <a:r>
              <a:rPr lang="zh-CN" altLang="en-US" sz="2400" dirty="0">
                <a:solidFill>
                  <a:srgbClr val="000000"/>
                </a:solidFill>
                <a:ea typeface="宋体"/>
              </a:rPr>
              <a:t>信号。</a:t>
            </a:r>
            <a:endParaRPr lang="en-US" altLang="zh-CN" sz="2400" dirty="0">
              <a:solidFill>
                <a:srgbClr val="000000"/>
              </a:solidFill>
              <a:ea typeface="宋体"/>
            </a:endParaRPr>
          </a:p>
          <a:p>
            <a:pPr marL="358775" lvl="0" indent="-358775">
              <a:spcBef>
                <a:spcPts val="300"/>
              </a:spcBef>
              <a:buClr>
                <a:srgbClr val="FF6600"/>
              </a:buClr>
              <a:buSzPct val="100000"/>
              <a:buFont typeface="Wingdings" panose="05000000000000000000" pitchFamily="2" charset="2"/>
              <a:buChar char="v"/>
            </a:pPr>
            <a:r>
              <a:rPr lang="zh-CN" altLang="en-US" sz="2400" dirty="0">
                <a:solidFill>
                  <a:srgbClr val="FF0000"/>
                </a:solidFill>
                <a:ea typeface="宋体"/>
              </a:rPr>
              <a:t>内存</a:t>
            </a:r>
            <a:r>
              <a:rPr lang="zh-CN" altLang="en-US" sz="2400" dirty="0">
                <a:solidFill>
                  <a:srgbClr val="000000"/>
                </a:solidFill>
                <a:ea typeface="宋体"/>
              </a:rPr>
              <a:t>的</a:t>
            </a:r>
            <a:r>
              <a:rPr lang="zh-CN" altLang="en-US" sz="2400" dirty="0">
                <a:solidFill>
                  <a:srgbClr val="0000FF"/>
                </a:solidFill>
                <a:ea typeface="宋体"/>
              </a:rPr>
              <a:t>读、写</a:t>
            </a:r>
            <a:r>
              <a:rPr lang="zh-CN" altLang="en-US" sz="2400" dirty="0">
                <a:solidFill>
                  <a:srgbClr val="000000"/>
                </a:solidFill>
                <a:ea typeface="宋体"/>
              </a:rPr>
              <a:t>信号，</a:t>
            </a:r>
            <a:br>
              <a:rPr lang="en-US" altLang="zh-CN" sz="2400" dirty="0">
                <a:solidFill>
                  <a:srgbClr val="000000"/>
                </a:solidFill>
                <a:ea typeface="宋体"/>
              </a:rPr>
            </a:br>
            <a:r>
              <a:rPr lang="zh-CN" altLang="en-US" sz="2400" dirty="0">
                <a:solidFill>
                  <a:srgbClr val="FF0000"/>
                </a:solidFill>
                <a:ea typeface="宋体"/>
              </a:rPr>
              <a:t>接口</a:t>
            </a:r>
            <a:r>
              <a:rPr lang="zh-CN" altLang="en-US" sz="2400" dirty="0">
                <a:solidFill>
                  <a:srgbClr val="000000"/>
                </a:solidFill>
                <a:ea typeface="宋体"/>
              </a:rPr>
              <a:t>的</a:t>
            </a:r>
            <a:r>
              <a:rPr lang="zh-CN" altLang="en-US" sz="2400" dirty="0">
                <a:solidFill>
                  <a:srgbClr val="0000FF"/>
                </a:solidFill>
                <a:ea typeface="宋体"/>
              </a:rPr>
              <a:t>读、写</a:t>
            </a:r>
            <a:r>
              <a:rPr lang="zh-CN" altLang="en-US" sz="2400" dirty="0">
                <a:solidFill>
                  <a:srgbClr val="000000"/>
                </a:solidFill>
                <a:ea typeface="宋体"/>
              </a:rPr>
              <a:t>信号。</a:t>
            </a:r>
            <a:endParaRPr lang="en-US" altLang="zh-CN" sz="2400" dirty="0">
              <a:solidFill>
                <a:srgbClr val="000000"/>
              </a:solidFill>
              <a:ea typeface="宋体"/>
            </a:endParaRPr>
          </a:p>
          <a:p>
            <a:pPr marL="358775" lvl="0" indent="-358775">
              <a:spcBef>
                <a:spcPts val="300"/>
              </a:spcBef>
              <a:buClr>
                <a:srgbClr val="FF6600"/>
              </a:buClr>
              <a:buSzPct val="100000"/>
              <a:buFont typeface="Wingdings" panose="05000000000000000000" pitchFamily="2" charset="2"/>
              <a:buChar char="v"/>
            </a:pPr>
            <a:r>
              <a:rPr lang="zh-CN" altLang="en-US" sz="2400" dirty="0">
                <a:solidFill>
                  <a:srgbClr val="000000"/>
                </a:solidFill>
                <a:ea typeface="宋体"/>
              </a:rPr>
              <a:t>控制</a:t>
            </a:r>
            <a:r>
              <a:rPr lang="en-US" altLang="zh-CN" sz="2400" dirty="0">
                <a:solidFill>
                  <a:srgbClr val="FF0000"/>
                </a:solidFill>
                <a:ea typeface="宋体"/>
              </a:rPr>
              <a:t>ALU</a:t>
            </a:r>
            <a:r>
              <a:rPr lang="zh-CN" altLang="en-US" sz="2400" dirty="0">
                <a:solidFill>
                  <a:srgbClr val="000000"/>
                </a:solidFill>
                <a:ea typeface="宋体"/>
              </a:rPr>
              <a:t>的信号。</a:t>
            </a:r>
            <a:br>
              <a:rPr lang="en-US" altLang="zh-CN" sz="2400" dirty="0">
                <a:solidFill>
                  <a:srgbClr val="000000"/>
                </a:solidFill>
                <a:ea typeface="宋体"/>
              </a:rPr>
            </a:br>
            <a:r>
              <a:rPr lang="zh-CN" altLang="en-US" sz="2400" dirty="0">
                <a:solidFill>
                  <a:srgbClr val="000000"/>
                </a:solidFill>
                <a:ea typeface="宋体"/>
              </a:rPr>
              <a:t>（</a:t>
            </a:r>
            <a:r>
              <a:rPr lang="zh-CN" altLang="en-US" sz="2400" dirty="0">
                <a:solidFill>
                  <a:srgbClr val="0000FF"/>
                </a:solidFill>
                <a:ea typeface="宋体"/>
              </a:rPr>
              <a:t>加</a:t>
            </a:r>
            <a:r>
              <a:rPr lang="zh-CN" altLang="en-US" sz="2400" dirty="0">
                <a:solidFill>
                  <a:srgbClr val="000000"/>
                </a:solidFill>
                <a:ea typeface="宋体"/>
              </a:rPr>
              <a:t>、</a:t>
            </a:r>
            <a:r>
              <a:rPr lang="zh-CN" altLang="en-US" sz="2400" dirty="0">
                <a:solidFill>
                  <a:srgbClr val="0000FF"/>
                </a:solidFill>
                <a:ea typeface="宋体"/>
              </a:rPr>
              <a:t>减</a:t>
            </a:r>
            <a:r>
              <a:rPr lang="zh-CN" altLang="en-US" sz="2400" dirty="0">
                <a:solidFill>
                  <a:srgbClr val="000000"/>
                </a:solidFill>
                <a:ea typeface="宋体"/>
              </a:rPr>
              <a:t>、</a:t>
            </a:r>
            <a:r>
              <a:rPr lang="zh-CN" altLang="en-US" sz="2400" dirty="0">
                <a:solidFill>
                  <a:srgbClr val="0000FF"/>
                </a:solidFill>
                <a:ea typeface="宋体"/>
              </a:rPr>
              <a:t>与</a:t>
            </a:r>
            <a:r>
              <a:rPr lang="zh-CN" altLang="en-US" sz="2400" dirty="0">
                <a:solidFill>
                  <a:srgbClr val="000000"/>
                </a:solidFill>
                <a:ea typeface="宋体"/>
              </a:rPr>
              <a:t>、</a:t>
            </a:r>
            <a:r>
              <a:rPr lang="zh-CN" altLang="en-US" sz="2400" dirty="0">
                <a:solidFill>
                  <a:srgbClr val="0000FF"/>
                </a:solidFill>
                <a:ea typeface="宋体"/>
              </a:rPr>
              <a:t>或</a:t>
            </a:r>
            <a:r>
              <a:rPr lang="zh-CN" altLang="en-US" sz="2400" dirty="0">
                <a:solidFill>
                  <a:srgbClr val="000000"/>
                </a:solidFill>
                <a:ea typeface="宋体"/>
              </a:rPr>
              <a:t>、</a:t>
            </a:r>
            <a:r>
              <a:rPr lang="zh-CN" altLang="en-US" sz="2400" dirty="0">
                <a:solidFill>
                  <a:srgbClr val="0000FF"/>
                </a:solidFill>
                <a:ea typeface="宋体"/>
              </a:rPr>
              <a:t>移位</a:t>
            </a:r>
            <a:r>
              <a:rPr lang="zh-CN" altLang="en-US" sz="2400" dirty="0">
                <a:solidFill>
                  <a:srgbClr val="000000"/>
                </a:solidFill>
                <a:ea typeface="宋体"/>
              </a:rPr>
              <a:t>）</a:t>
            </a:r>
            <a:endParaRPr lang="en-US" altLang="zh-CN" sz="2400" dirty="0">
              <a:solidFill>
                <a:srgbClr val="000000"/>
              </a:solidFill>
              <a:ea typeface="宋体"/>
            </a:endParaRPr>
          </a:p>
        </p:txBody>
      </p:sp>
      <p:sp>
        <p:nvSpPr>
          <p:cNvPr id="3" name="矩形 2">
            <a:extLst>
              <a:ext uri="{FF2B5EF4-FFF2-40B4-BE49-F238E27FC236}">
                <a16:creationId xmlns:a16="http://schemas.microsoft.com/office/drawing/2014/main" id="{287ECADA-3336-43AC-8449-9105EDA37051}"/>
              </a:ext>
            </a:extLst>
          </p:cNvPr>
          <p:cNvSpPr/>
          <p:nvPr/>
        </p:nvSpPr>
        <p:spPr>
          <a:xfrm>
            <a:off x="107505" y="645809"/>
            <a:ext cx="295465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srgbClr val="00007D"/>
                </a:solidFill>
                <a:effectLst/>
                <a:uLnTx/>
                <a:uFillTx/>
                <a:latin typeface="Arial"/>
                <a:ea typeface="黑体"/>
                <a:cs typeface="+mn-cs"/>
              </a:rPr>
              <a:t>控制器的</a:t>
            </a:r>
            <a:r>
              <a:rPr kumimoji="0" lang="zh-CN" altLang="en-US" sz="2400" b="0" i="0" u="none" strike="noStrike" kern="0" cap="none" spc="0" normalizeH="0" baseline="0" noProof="0" dirty="0">
                <a:ln>
                  <a:noFill/>
                </a:ln>
                <a:solidFill>
                  <a:srgbClr val="FF0066"/>
                </a:solidFill>
                <a:effectLst/>
                <a:uLnTx/>
                <a:uFillTx/>
                <a:latin typeface="Arial"/>
                <a:ea typeface="黑体"/>
                <a:cs typeface="+mn-cs"/>
              </a:rPr>
              <a:t>输出</a:t>
            </a:r>
            <a:r>
              <a:rPr kumimoji="0" lang="zh-CN" altLang="en-US" sz="2400" b="0" i="0" u="none" strike="noStrike" kern="0" cap="none" spc="0" normalizeH="0" baseline="0" noProof="0" dirty="0">
                <a:ln>
                  <a:noFill/>
                </a:ln>
                <a:solidFill>
                  <a:srgbClr val="00007D"/>
                </a:solidFill>
                <a:effectLst/>
                <a:uLnTx/>
                <a:uFillTx/>
                <a:latin typeface="Arial"/>
                <a:ea typeface="黑体"/>
                <a:cs typeface="+mn-cs"/>
              </a:rPr>
              <a:t>信号：</a:t>
            </a:r>
            <a:endParaRPr kumimoji="0" lang="zh-CN" altLang="en-US" sz="1600" b="0" i="0" u="none" strike="noStrike" kern="0" cap="none" spc="0" normalizeH="0" baseline="0" noProof="0" dirty="0">
              <a:ln>
                <a:noFill/>
              </a:ln>
              <a:solidFill>
                <a:sysClr val="windowText" lastClr="000000"/>
              </a:solidFill>
              <a:effectLst/>
              <a:uLnTx/>
              <a:uFillTx/>
              <a:latin typeface="Times New Roman" pitchFamily="18" charset="0"/>
              <a:ea typeface="宋体" pitchFamily="2" charset="-122"/>
              <a:cs typeface="+mn-cs"/>
            </a:endParaRPr>
          </a:p>
        </p:txBody>
      </p:sp>
      <p:sp>
        <p:nvSpPr>
          <p:cNvPr id="8" name="矩形 7">
            <a:extLst>
              <a:ext uri="{FF2B5EF4-FFF2-40B4-BE49-F238E27FC236}">
                <a16:creationId xmlns:a16="http://schemas.microsoft.com/office/drawing/2014/main" id="{A1F2C5F8-327E-4097-B919-6E511181B148}"/>
              </a:ext>
            </a:extLst>
          </p:cNvPr>
          <p:cNvSpPr/>
          <p:nvPr/>
        </p:nvSpPr>
        <p:spPr>
          <a:xfrm>
            <a:off x="107505" y="4047455"/>
            <a:ext cx="295465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srgbClr val="00007D"/>
                </a:solidFill>
                <a:effectLst/>
                <a:uLnTx/>
                <a:uFillTx/>
                <a:latin typeface="Arial"/>
                <a:ea typeface="黑体"/>
                <a:cs typeface="+mn-cs"/>
              </a:rPr>
              <a:t>控制器的</a:t>
            </a:r>
            <a:r>
              <a:rPr kumimoji="0" lang="zh-CN" altLang="en-US" sz="2400" b="0" i="0" u="none" strike="noStrike" kern="0" cap="none" spc="0" normalizeH="0" baseline="0" noProof="0" dirty="0">
                <a:ln>
                  <a:noFill/>
                </a:ln>
                <a:solidFill>
                  <a:srgbClr val="FF0066"/>
                </a:solidFill>
                <a:effectLst/>
                <a:uLnTx/>
                <a:uFillTx/>
                <a:latin typeface="Arial"/>
                <a:ea typeface="黑体"/>
                <a:cs typeface="+mn-cs"/>
              </a:rPr>
              <a:t>输入</a:t>
            </a:r>
            <a:r>
              <a:rPr kumimoji="0" lang="zh-CN" altLang="en-US" sz="2400" b="0" i="0" u="none" strike="noStrike" kern="0" cap="none" spc="0" normalizeH="0" baseline="0" noProof="0" dirty="0">
                <a:ln>
                  <a:noFill/>
                </a:ln>
                <a:solidFill>
                  <a:srgbClr val="00007D"/>
                </a:solidFill>
                <a:effectLst/>
                <a:uLnTx/>
                <a:uFillTx/>
                <a:latin typeface="Arial"/>
                <a:ea typeface="黑体"/>
                <a:cs typeface="+mn-cs"/>
              </a:rPr>
              <a:t>信号：</a:t>
            </a:r>
            <a:endParaRPr kumimoji="0" lang="zh-CN" altLang="en-US" sz="1600" b="0" i="0" u="none" strike="noStrike" kern="0" cap="none" spc="0" normalizeH="0" baseline="0" noProof="0" dirty="0">
              <a:ln>
                <a:noFill/>
              </a:ln>
              <a:solidFill>
                <a:sysClr val="windowText" lastClr="000000"/>
              </a:solidFill>
              <a:effectLst/>
              <a:uLnTx/>
              <a:uFillTx/>
              <a:latin typeface="Times New Roman" pitchFamily="18" charset="0"/>
              <a:ea typeface="宋体" pitchFamily="2" charset="-122"/>
              <a:cs typeface="+mn-cs"/>
            </a:endParaRPr>
          </a:p>
        </p:txBody>
      </p:sp>
      <p:sp>
        <p:nvSpPr>
          <p:cNvPr id="7" name="矩形 6">
            <a:extLst>
              <a:ext uri="{FF2B5EF4-FFF2-40B4-BE49-F238E27FC236}">
                <a16:creationId xmlns:a16="http://schemas.microsoft.com/office/drawing/2014/main" id="{F11CDF37-CB49-42C4-B417-C7C5C57959F1}"/>
              </a:ext>
            </a:extLst>
          </p:cNvPr>
          <p:cNvSpPr/>
          <p:nvPr/>
        </p:nvSpPr>
        <p:spPr>
          <a:xfrm>
            <a:off x="107505" y="4581416"/>
            <a:ext cx="4572000" cy="2015936"/>
          </a:xfrm>
          <a:prstGeom prst="rect">
            <a:avLst/>
          </a:prstGeom>
        </p:spPr>
        <p:txBody>
          <a:bodyPr>
            <a:spAutoFit/>
          </a:bodyPr>
          <a:lstStyle/>
          <a:p>
            <a:pPr marL="452438" marR="0" lvl="0" indent="-452438" algn="l" defTabSz="914400" rtl="0" eaLnBrk="1" fontAlgn="base" latinLnBrk="0" hangingPunct="1">
              <a:lnSpc>
                <a:spcPct val="100000"/>
              </a:lnSpc>
              <a:spcBef>
                <a:spcPts val="300"/>
              </a:spcBef>
              <a:spcAft>
                <a:spcPct val="0"/>
              </a:spcAft>
              <a:buClr>
                <a:srgbClr val="FF6600"/>
              </a:buClr>
              <a:buSzPct val="100000"/>
              <a:buFont typeface="Wingdings" panose="05000000000000000000" pitchFamily="2" charset="2"/>
              <a:buChar char="v"/>
              <a:tabLst/>
              <a:defRPr/>
            </a:pPr>
            <a:r>
              <a:rPr kumimoji="0" lang="zh-CN" altLang="en-US" sz="2400" b="1" i="0" u="none" strike="noStrike" kern="0" cap="none" spc="0" normalizeH="0" baseline="0" noProof="0" dirty="0">
                <a:ln>
                  <a:noFill/>
                </a:ln>
                <a:solidFill>
                  <a:srgbClr val="0000FF"/>
                </a:solidFill>
                <a:effectLst/>
                <a:uLnTx/>
                <a:uFillTx/>
                <a:latin typeface="Times New Roman"/>
                <a:ea typeface="宋体"/>
                <a:cs typeface="+mn-cs"/>
              </a:rPr>
              <a:t>程序状态字 </a:t>
            </a:r>
            <a:r>
              <a:rPr kumimoji="0" lang="en-US" altLang="zh-CN" sz="2400" b="1" i="0" u="none" strike="noStrike" kern="0" cap="none" spc="0" normalizeH="0" baseline="0" noProof="0" dirty="0">
                <a:ln>
                  <a:noFill/>
                </a:ln>
                <a:solidFill>
                  <a:srgbClr val="0000FF"/>
                </a:solidFill>
                <a:effectLst/>
                <a:uLnTx/>
                <a:uFillTx/>
                <a:latin typeface="Times New Roman"/>
                <a:ea typeface="宋体"/>
                <a:cs typeface="+mn-cs"/>
              </a:rPr>
              <a:t>PSW</a:t>
            </a:r>
            <a:br>
              <a:rPr kumimoji="0" lang="en-US" altLang="zh-CN" sz="2400" b="1" i="0" u="none" strike="noStrike" kern="0" cap="none" spc="0" normalizeH="0" baseline="0" noProof="0" dirty="0">
                <a:ln>
                  <a:noFill/>
                </a:ln>
                <a:solidFill>
                  <a:srgbClr val="000000"/>
                </a:solidFill>
                <a:effectLst/>
                <a:uLnTx/>
                <a:uFillTx/>
                <a:latin typeface="Times New Roman"/>
                <a:ea typeface="宋体"/>
                <a:cs typeface="+mn-cs"/>
              </a:rPr>
            </a:b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a:t>
            </a:r>
            <a:r>
              <a:rPr kumimoji="0" lang="zh-CN" altLang="en-US" sz="2400" b="1" i="0" u="none" strike="noStrike" kern="0" cap="none" spc="0" normalizeH="0" baseline="0" noProof="0" dirty="0">
                <a:ln>
                  <a:noFill/>
                </a:ln>
                <a:solidFill>
                  <a:srgbClr val="000000"/>
                </a:solidFill>
                <a:effectLst/>
                <a:uLnTx/>
                <a:uFillTx/>
                <a:latin typeface="Times New Roman"/>
                <a:ea typeface="宋体"/>
                <a:cs typeface="+mn-cs"/>
              </a:rPr>
              <a:t>标志寄存器 </a:t>
            </a:r>
            <a:r>
              <a:rPr kumimoji="0" lang="en-US" altLang="zh-CN" sz="2400" b="1" i="0" u="none" strike="noStrike" kern="0" cap="none" spc="0" normalizeH="0" baseline="0" noProof="0" dirty="0">
                <a:ln>
                  <a:noFill/>
                </a:ln>
                <a:solidFill>
                  <a:srgbClr val="000000"/>
                </a:solidFill>
                <a:effectLst/>
                <a:uLnTx/>
                <a:uFillTx/>
                <a:latin typeface="Times New Roman"/>
                <a:ea typeface="宋体"/>
                <a:cs typeface="+mn-cs"/>
              </a:rPr>
              <a:t>Flags</a:t>
            </a:r>
            <a:r>
              <a:rPr kumimoji="0" lang="en-US" altLang="zh-CN" sz="2400" b="1" i="0" u="none" strike="noStrike" kern="0" cap="none" spc="0" normalizeH="0" baseline="0" noProof="0" dirty="0">
                <a:ln>
                  <a:noFill/>
                </a:ln>
                <a:solidFill>
                  <a:srgbClr val="000000"/>
                </a:solidFill>
                <a:effectLst/>
                <a:uLnTx/>
                <a:uFillTx/>
                <a:latin typeface="宋体" panose="02010600030101010101" pitchFamily="2" charset="-122"/>
                <a:ea typeface="宋体" pitchFamily="2" charset="-122"/>
                <a:cs typeface="+mn-cs"/>
              </a:rPr>
              <a:t>):</a:t>
            </a:r>
            <a:br>
              <a:rPr kumimoji="0" lang="en-US" altLang="zh-CN" sz="2400" b="1" i="0" u="none" strike="noStrike" kern="0" cap="none" spc="0" normalizeH="0" baseline="0" noProof="0" dirty="0">
                <a:ln>
                  <a:noFill/>
                </a:ln>
                <a:solidFill>
                  <a:srgbClr val="000000"/>
                </a:solidFill>
                <a:effectLst/>
                <a:uLnTx/>
                <a:uFillTx/>
                <a:latin typeface="Times New Roman"/>
                <a:ea typeface="宋体"/>
                <a:cs typeface="+mn-cs"/>
              </a:rPr>
            </a:br>
            <a:r>
              <a:rPr kumimoji="0" lang="zh-CN" altLang="en-US" sz="2400" b="1" i="0" u="none" strike="noStrike" kern="0" cap="none" spc="0" normalizeH="0" baseline="0" noProof="0" dirty="0">
                <a:ln>
                  <a:noFill/>
                </a:ln>
                <a:solidFill>
                  <a:srgbClr val="000000"/>
                </a:solidFill>
                <a:effectLst/>
                <a:uLnTx/>
                <a:uFillTx/>
                <a:latin typeface="Times New Roman"/>
                <a:ea typeface="宋体"/>
                <a:cs typeface="+mn-cs"/>
              </a:rPr>
              <a:t>零标志位 </a:t>
            </a:r>
            <a:r>
              <a:rPr kumimoji="0" lang="en-US" altLang="zh-CN" sz="2400" b="1" i="0" u="none" strike="noStrike" kern="0" cap="none" spc="0" normalizeH="0" baseline="0" noProof="0" dirty="0">
                <a:ln>
                  <a:noFill/>
                </a:ln>
                <a:solidFill>
                  <a:srgbClr val="000000"/>
                </a:solidFill>
                <a:effectLst/>
                <a:uLnTx/>
                <a:uFillTx/>
                <a:latin typeface="Times New Roman"/>
                <a:ea typeface="宋体"/>
                <a:cs typeface="+mn-cs"/>
              </a:rPr>
              <a:t>ZF</a:t>
            </a:r>
          </a:p>
          <a:p>
            <a:pPr marL="452438" marR="0" lvl="0" indent="-452438" algn="l" defTabSz="914400" rtl="0" eaLnBrk="1" fontAlgn="base" latinLnBrk="0" hangingPunct="1">
              <a:lnSpc>
                <a:spcPct val="100000"/>
              </a:lnSpc>
              <a:spcBef>
                <a:spcPts val="300"/>
              </a:spcBef>
              <a:spcAft>
                <a:spcPct val="0"/>
              </a:spcAft>
              <a:buClr>
                <a:srgbClr val="FF6600"/>
              </a:buClr>
              <a:buSzPct val="100000"/>
              <a:buFont typeface="Wingdings" panose="05000000000000000000" pitchFamily="2" charset="2"/>
              <a:buChar char="v"/>
              <a:tabLst/>
              <a:defRPr/>
            </a:pPr>
            <a:r>
              <a:rPr kumimoji="0" lang="zh-CN" altLang="en-US" sz="2400" b="1" i="0" u="none" strike="noStrike" kern="0" cap="none" spc="0" normalizeH="0" baseline="0" noProof="0" dirty="0">
                <a:ln>
                  <a:noFill/>
                </a:ln>
                <a:solidFill>
                  <a:srgbClr val="0000FF"/>
                </a:solidFill>
                <a:effectLst/>
                <a:uLnTx/>
                <a:uFillTx/>
                <a:latin typeface="Times New Roman"/>
                <a:ea typeface="宋体"/>
                <a:cs typeface="+mn-cs"/>
              </a:rPr>
              <a:t>时序信号</a:t>
            </a:r>
            <a:endParaRPr kumimoji="0" lang="en-US" altLang="zh-CN" sz="2400" b="1" i="0" u="none" strike="noStrike" kern="0" cap="none" spc="0" normalizeH="0" baseline="0" noProof="0" dirty="0">
              <a:ln>
                <a:noFill/>
              </a:ln>
              <a:solidFill>
                <a:srgbClr val="0000FF"/>
              </a:solidFill>
              <a:effectLst/>
              <a:uLnTx/>
              <a:uFillTx/>
              <a:latin typeface="Times New Roman"/>
              <a:ea typeface="宋体"/>
              <a:cs typeface="+mn-cs"/>
            </a:endParaRPr>
          </a:p>
          <a:p>
            <a:pPr marL="452438" marR="0" lvl="0" indent="-452438" algn="l" defTabSz="914400" rtl="0" eaLnBrk="1" fontAlgn="base" latinLnBrk="0" hangingPunct="1">
              <a:lnSpc>
                <a:spcPct val="100000"/>
              </a:lnSpc>
              <a:spcBef>
                <a:spcPts val="300"/>
              </a:spcBef>
              <a:spcAft>
                <a:spcPct val="0"/>
              </a:spcAft>
              <a:buClr>
                <a:srgbClr val="FF6600"/>
              </a:buClr>
              <a:buSzPct val="100000"/>
              <a:buFont typeface="Wingdings" panose="05000000000000000000" pitchFamily="2" charset="2"/>
              <a:buChar char="v"/>
              <a:tabLst/>
              <a:defRPr/>
            </a:pPr>
            <a:r>
              <a:rPr kumimoji="0" lang="zh-CN" altLang="en-US" sz="2400" b="1" i="0" u="none" strike="noStrike" kern="0" cap="none" spc="0" normalizeH="0" baseline="0" noProof="0" dirty="0">
                <a:ln>
                  <a:noFill/>
                </a:ln>
                <a:solidFill>
                  <a:srgbClr val="0000FF"/>
                </a:solidFill>
                <a:effectLst/>
                <a:uLnTx/>
                <a:uFillTx/>
                <a:latin typeface="Times New Roman"/>
                <a:ea typeface="宋体"/>
                <a:cs typeface="+mn-cs"/>
              </a:rPr>
              <a:t>指令寄存器 </a:t>
            </a:r>
            <a:r>
              <a:rPr kumimoji="0" lang="en-US" altLang="zh-CN" sz="2400" b="1" i="0" u="none" strike="noStrike" kern="0" cap="none" spc="0" normalizeH="0" baseline="0" noProof="0" dirty="0">
                <a:ln>
                  <a:noFill/>
                </a:ln>
                <a:solidFill>
                  <a:srgbClr val="0000FF"/>
                </a:solidFill>
                <a:effectLst/>
                <a:uLnTx/>
                <a:uFillTx/>
                <a:latin typeface="Times New Roman"/>
                <a:ea typeface="宋体"/>
                <a:cs typeface="+mn-cs"/>
              </a:rPr>
              <a:t>IR</a:t>
            </a:r>
            <a:endParaRPr kumimoji="0" lang="zh-CN" altLang="en-US" sz="2400" b="1" i="0" u="none" strike="noStrike" kern="0" cap="none" spc="0" normalizeH="0" baseline="0" noProof="0" dirty="0">
              <a:ln>
                <a:noFill/>
              </a:ln>
              <a:solidFill>
                <a:srgbClr val="0000FF"/>
              </a:solidFill>
              <a:effectLst/>
              <a:uLnTx/>
              <a:uFillTx/>
              <a:latin typeface="Times New Roman"/>
              <a:ea typeface="宋体"/>
              <a:cs typeface="+mn-cs"/>
            </a:endParaRPr>
          </a:p>
        </p:txBody>
      </p:sp>
      <p:cxnSp>
        <p:nvCxnSpPr>
          <p:cNvPr id="10" name="直接连接符 9">
            <a:extLst>
              <a:ext uri="{FF2B5EF4-FFF2-40B4-BE49-F238E27FC236}">
                <a16:creationId xmlns:a16="http://schemas.microsoft.com/office/drawing/2014/main" id="{F64F1088-D3CF-4C7E-B5EB-C9A10208460D}"/>
              </a:ext>
            </a:extLst>
          </p:cNvPr>
          <p:cNvCxnSpPr/>
          <p:nvPr/>
        </p:nvCxnSpPr>
        <p:spPr bwMode="auto">
          <a:xfrm>
            <a:off x="217336" y="4509120"/>
            <a:ext cx="2520280" cy="0"/>
          </a:xfrm>
          <a:prstGeom prst="line">
            <a:avLst/>
          </a:prstGeom>
          <a:solidFill>
            <a:srgbClr val="FFFFFF"/>
          </a:solidFill>
          <a:ln w="76200" cap="flat" cmpd="sng" algn="ctr">
            <a:solidFill>
              <a:srgbClr val="00FF00">
                <a:alpha val="40000"/>
              </a:srgbClr>
            </a:solidFill>
            <a:prstDash val="solid"/>
            <a:round/>
            <a:headEnd type="none" w="med" len="med"/>
            <a:tailEnd type="none" w="med" len="med"/>
          </a:ln>
          <a:effectLst/>
        </p:spPr>
      </p:cxnSp>
      <p:cxnSp>
        <p:nvCxnSpPr>
          <p:cNvPr id="13" name="直接连接符 12">
            <a:extLst>
              <a:ext uri="{FF2B5EF4-FFF2-40B4-BE49-F238E27FC236}">
                <a16:creationId xmlns:a16="http://schemas.microsoft.com/office/drawing/2014/main" id="{A9BE7033-9AC8-44E4-B860-B8D3A440C1F9}"/>
              </a:ext>
            </a:extLst>
          </p:cNvPr>
          <p:cNvCxnSpPr/>
          <p:nvPr/>
        </p:nvCxnSpPr>
        <p:spPr bwMode="auto">
          <a:xfrm>
            <a:off x="217336" y="1104415"/>
            <a:ext cx="2520280" cy="0"/>
          </a:xfrm>
          <a:prstGeom prst="line">
            <a:avLst/>
          </a:prstGeom>
          <a:solidFill>
            <a:srgbClr val="FFFFFF"/>
          </a:solidFill>
          <a:ln w="76200" cap="flat" cmpd="sng" algn="ctr">
            <a:solidFill>
              <a:srgbClr val="00FF00">
                <a:alpha val="40000"/>
              </a:srgbClr>
            </a:solidFill>
            <a:prstDash val="solid"/>
            <a:round/>
            <a:headEnd type="none" w="med" len="med"/>
            <a:tailEnd type="none" w="med" len="med"/>
          </a:ln>
          <a:effectLst/>
        </p:spPr>
      </p:cxnSp>
    </p:spTree>
    <p:extLst>
      <p:ext uri="{BB962C8B-B14F-4D97-AF65-F5344CB8AC3E}">
        <p14:creationId xmlns:p14="http://schemas.microsoft.com/office/powerpoint/2010/main" val="2747830602"/>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6EC0BA-79C9-4C8F-90CA-F14D33B0A37D}"/>
              </a:ext>
            </a:extLst>
          </p:cNvPr>
          <p:cNvSpPr>
            <a:spLocks noGrp="1"/>
          </p:cNvSpPr>
          <p:nvPr>
            <p:ph type="title"/>
          </p:nvPr>
        </p:nvSpPr>
        <p:spPr/>
        <p:txBody>
          <a:bodyPr/>
          <a:lstStyle/>
          <a:p>
            <a:r>
              <a:rPr lang="en-US" altLang="zh-CN" dirty="0"/>
              <a:t>6.2.2  </a:t>
            </a:r>
            <a:r>
              <a:rPr lang="zh-CN" altLang="en-US" dirty="0"/>
              <a:t>某简化</a:t>
            </a:r>
            <a:r>
              <a:rPr lang="en-US" altLang="zh-CN" dirty="0"/>
              <a:t>CPU </a:t>
            </a:r>
            <a:r>
              <a:rPr lang="zh-CN" altLang="en-US" dirty="0"/>
              <a:t>控制单元设计</a:t>
            </a:r>
          </a:p>
        </p:txBody>
      </p:sp>
      <p:sp>
        <p:nvSpPr>
          <p:cNvPr id="4" name="灯片编号占位符 3">
            <a:extLst>
              <a:ext uri="{FF2B5EF4-FFF2-40B4-BE49-F238E27FC236}">
                <a16:creationId xmlns:a16="http://schemas.microsoft.com/office/drawing/2014/main" id="{4F51BE00-857B-4CBC-A048-0277F27441DB}"/>
              </a:ext>
            </a:extLst>
          </p:cNvPr>
          <p:cNvSpPr>
            <a:spLocks noGrp="1"/>
          </p:cNvSpPr>
          <p:nvPr>
            <p:ph type="sldNum" sz="quarter" idx="11"/>
          </p:nvPr>
        </p:nvSpPr>
        <p:spPr/>
        <p:txBody>
          <a:bodyPr/>
          <a:lstStyle/>
          <a:p>
            <a:fld id="{9F7610A6-6F66-4850-95C4-44F0D47E3297}" type="slidenum">
              <a:rPr lang="zh-CN" altLang="en-US" smtClean="0"/>
              <a:pPr/>
              <a:t>54</a:t>
            </a:fld>
            <a:endParaRPr lang="en-US" altLang="zh-CN"/>
          </a:p>
        </p:txBody>
      </p:sp>
      <p:sp>
        <p:nvSpPr>
          <p:cNvPr id="6" name="矩形 5">
            <a:extLst>
              <a:ext uri="{FF2B5EF4-FFF2-40B4-BE49-F238E27FC236}">
                <a16:creationId xmlns:a16="http://schemas.microsoft.com/office/drawing/2014/main" id="{39020E34-0EC9-41A6-A45A-BE5A4C4D2F9D}"/>
              </a:ext>
            </a:extLst>
          </p:cNvPr>
          <p:cNvSpPr/>
          <p:nvPr/>
        </p:nvSpPr>
        <p:spPr>
          <a:xfrm>
            <a:off x="251520" y="554051"/>
            <a:ext cx="7560840" cy="523220"/>
          </a:xfrm>
          <a:prstGeom prst="rect">
            <a:avLst/>
          </a:prstGeom>
        </p:spPr>
        <p:txBody>
          <a:bodyPr wrap="squar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srgbClr val="00007D"/>
                </a:solidFill>
                <a:effectLst/>
                <a:uLnTx/>
                <a:uFillTx/>
                <a:latin typeface="Arial"/>
                <a:ea typeface="黑体"/>
                <a:cs typeface="+mj-cs"/>
              </a:rPr>
              <a:t>控制器的</a:t>
            </a:r>
            <a:r>
              <a:rPr kumimoji="0" lang="zh-CN" altLang="en-US" sz="2800" b="0" i="0" u="none" strike="noStrike" kern="0" cap="none" spc="0" normalizeH="0" baseline="0" noProof="0" dirty="0">
                <a:ln>
                  <a:noFill/>
                </a:ln>
                <a:solidFill>
                  <a:srgbClr val="FF0000"/>
                </a:solidFill>
                <a:effectLst/>
                <a:uLnTx/>
                <a:uFillTx/>
                <a:latin typeface="Arial"/>
                <a:ea typeface="黑体"/>
                <a:cs typeface="+mj-cs"/>
              </a:rPr>
              <a:t>输入</a:t>
            </a:r>
            <a:r>
              <a:rPr kumimoji="0" lang="zh-CN" altLang="en-US" sz="2800" b="0" i="0" u="none" strike="noStrike" kern="0" cap="none" spc="0" normalizeH="0" baseline="0" noProof="0" dirty="0">
                <a:ln>
                  <a:noFill/>
                </a:ln>
                <a:solidFill>
                  <a:srgbClr val="00007D"/>
                </a:solidFill>
                <a:effectLst/>
                <a:uLnTx/>
                <a:uFillTx/>
                <a:latin typeface="Arial"/>
                <a:ea typeface="黑体"/>
                <a:cs typeface="+mj-cs"/>
              </a:rPr>
              <a:t>信号：</a:t>
            </a:r>
            <a:r>
              <a:rPr kumimoji="0" lang="zh-CN" altLang="en-US" sz="2800" b="0" i="0" u="none" strike="noStrike" kern="0" cap="none" spc="0" normalizeH="0" baseline="0" noProof="0" dirty="0">
                <a:ln>
                  <a:noFill/>
                </a:ln>
                <a:solidFill>
                  <a:srgbClr val="008000"/>
                </a:solidFill>
                <a:effectLst/>
                <a:uLnTx/>
                <a:uFillTx/>
                <a:latin typeface="Arial"/>
                <a:ea typeface="黑体"/>
                <a:cs typeface="+mj-cs"/>
              </a:rPr>
              <a:t>时序信号 </a:t>
            </a:r>
            <a:r>
              <a:rPr kumimoji="0" lang="en-US" altLang="zh-CN" sz="2800" b="0" i="0" u="none" strike="noStrike" kern="0" cap="none" spc="0" normalizeH="0" baseline="0" noProof="0" dirty="0">
                <a:ln>
                  <a:noFill/>
                </a:ln>
                <a:solidFill>
                  <a:srgbClr val="008000"/>
                </a:solidFill>
                <a:effectLst/>
                <a:uLnTx/>
                <a:uFillTx/>
                <a:latin typeface="Arial"/>
                <a:ea typeface="黑体"/>
                <a:cs typeface="+mj-cs"/>
              </a:rPr>
              <a:t>—— </a:t>
            </a:r>
            <a:r>
              <a:rPr kumimoji="0" lang="zh-CN" altLang="en-US" sz="2800" b="0" i="0" u="none" strike="noStrike" kern="0" cap="none" spc="0" normalizeH="0" baseline="0" noProof="0" dirty="0">
                <a:ln>
                  <a:noFill/>
                </a:ln>
                <a:solidFill>
                  <a:srgbClr val="CC0099"/>
                </a:solidFill>
                <a:effectLst/>
                <a:uLnTx/>
                <a:uFillTx/>
                <a:latin typeface="Arial"/>
                <a:ea typeface="黑体"/>
                <a:cs typeface="+mj-cs"/>
              </a:rPr>
              <a:t>两级时序</a:t>
            </a:r>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9" name="矩形 8">
            <a:extLst>
              <a:ext uri="{FF2B5EF4-FFF2-40B4-BE49-F238E27FC236}">
                <a16:creationId xmlns:a16="http://schemas.microsoft.com/office/drawing/2014/main" id="{DA0D580E-98F8-4CC9-8D2F-A2A390E5AC8B}"/>
              </a:ext>
            </a:extLst>
          </p:cNvPr>
          <p:cNvSpPr/>
          <p:nvPr/>
        </p:nvSpPr>
        <p:spPr>
          <a:xfrm>
            <a:off x="4860032" y="980728"/>
            <a:ext cx="4221027" cy="461665"/>
          </a:xfrm>
          <a:prstGeom prst="rect">
            <a:avLst/>
          </a:prstGeom>
        </p:spPr>
        <p:txBody>
          <a:bodyPr wrap="none">
            <a:spAutoFit/>
          </a:bodyPr>
          <a:lstStyle/>
          <a:p>
            <a:r>
              <a:rPr lang="zh-CN" altLang="en-US" dirty="0">
                <a:solidFill>
                  <a:srgbClr val="008000"/>
                </a:solidFill>
              </a:rPr>
              <a:t>（产生</a:t>
            </a:r>
            <a:r>
              <a:rPr lang="zh-CN" altLang="en-US" dirty="0">
                <a:solidFill>
                  <a:srgbClr val="FF0066"/>
                </a:solidFill>
              </a:rPr>
              <a:t>节拍</a:t>
            </a:r>
            <a:r>
              <a:rPr lang="zh-CN" altLang="en-US" dirty="0">
                <a:solidFill>
                  <a:srgbClr val="008000"/>
                </a:solidFill>
              </a:rPr>
              <a:t>和</a:t>
            </a:r>
            <a:r>
              <a:rPr lang="en-US" altLang="zh-CN" dirty="0">
                <a:solidFill>
                  <a:srgbClr val="FF0066"/>
                </a:solidFill>
              </a:rPr>
              <a:t>CPU</a:t>
            </a:r>
            <a:r>
              <a:rPr lang="zh-CN" altLang="en-US" dirty="0">
                <a:solidFill>
                  <a:srgbClr val="FF0066"/>
                </a:solidFill>
              </a:rPr>
              <a:t>周期</a:t>
            </a:r>
            <a:r>
              <a:rPr lang="zh-CN" altLang="en-US" dirty="0">
                <a:solidFill>
                  <a:srgbClr val="008000"/>
                </a:solidFill>
              </a:rPr>
              <a:t>信号）</a:t>
            </a:r>
            <a:endParaRPr lang="zh-CN" altLang="en-US" dirty="0"/>
          </a:p>
        </p:txBody>
      </p:sp>
      <p:pic>
        <p:nvPicPr>
          <p:cNvPr id="10" name="图片 9">
            <a:extLst>
              <a:ext uri="{FF2B5EF4-FFF2-40B4-BE49-F238E27FC236}">
                <a16:creationId xmlns:a16="http://schemas.microsoft.com/office/drawing/2014/main" id="{9FB0CD65-1F66-45AE-A12B-6DADE0CEF04E}"/>
              </a:ext>
            </a:extLst>
          </p:cNvPr>
          <p:cNvPicPr>
            <a:picLocks noChangeAspect="1"/>
          </p:cNvPicPr>
          <p:nvPr/>
        </p:nvPicPr>
        <p:blipFill>
          <a:blip r:embed="rId3"/>
          <a:stretch>
            <a:fillRect/>
          </a:stretch>
        </p:blipFill>
        <p:spPr>
          <a:xfrm>
            <a:off x="35496" y="1556792"/>
            <a:ext cx="9046201" cy="4752528"/>
          </a:xfrm>
          <a:prstGeom prst="rect">
            <a:avLst/>
          </a:prstGeom>
        </p:spPr>
      </p:pic>
      <p:sp>
        <p:nvSpPr>
          <p:cNvPr id="11" name="动作按钮: 上一张 10">
            <a:hlinkClick r:id="" action="ppaction://hlinkshowjump?jump=lastslideviewed" highlightClick="1"/>
            <a:extLst>
              <a:ext uri="{FF2B5EF4-FFF2-40B4-BE49-F238E27FC236}">
                <a16:creationId xmlns:a16="http://schemas.microsoft.com/office/drawing/2014/main" id="{962E9C2F-15AA-428C-A3E4-EB30DF1E9002}"/>
              </a:ext>
            </a:extLst>
          </p:cNvPr>
          <p:cNvSpPr>
            <a:spLocks noChangeAspect="1"/>
          </p:cNvSpPr>
          <p:nvPr/>
        </p:nvSpPr>
        <p:spPr bwMode="auto">
          <a:xfrm>
            <a:off x="8416800" y="200968"/>
            <a:ext cx="540000" cy="540000"/>
          </a:xfrm>
          <a:prstGeom prst="actionButtonRetur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3719210350"/>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917A340-D70B-4D95-A564-5963026B8F7F}"/>
              </a:ext>
            </a:extLst>
          </p:cNvPr>
          <p:cNvPicPr>
            <a:picLocks noChangeAspect="1"/>
          </p:cNvPicPr>
          <p:nvPr/>
        </p:nvPicPr>
        <p:blipFill rotWithShape="1">
          <a:blip r:embed="rId2"/>
          <a:srcRect l="1176" t="-581" r="2047" b="581"/>
          <a:stretch/>
        </p:blipFill>
        <p:spPr>
          <a:xfrm>
            <a:off x="124596" y="1387138"/>
            <a:ext cx="8849296" cy="5095009"/>
          </a:xfrm>
          <a:prstGeom prst="rect">
            <a:avLst/>
          </a:prstGeom>
        </p:spPr>
      </p:pic>
      <p:sp>
        <p:nvSpPr>
          <p:cNvPr id="2" name="标题 1">
            <a:extLst>
              <a:ext uri="{FF2B5EF4-FFF2-40B4-BE49-F238E27FC236}">
                <a16:creationId xmlns:a16="http://schemas.microsoft.com/office/drawing/2014/main" id="{8E6EC0BA-79C9-4C8F-90CA-F14D33B0A37D}"/>
              </a:ext>
            </a:extLst>
          </p:cNvPr>
          <p:cNvSpPr>
            <a:spLocks noGrp="1"/>
          </p:cNvSpPr>
          <p:nvPr>
            <p:ph type="title"/>
          </p:nvPr>
        </p:nvSpPr>
        <p:spPr/>
        <p:txBody>
          <a:bodyPr/>
          <a:lstStyle/>
          <a:p>
            <a:r>
              <a:rPr lang="en-US" altLang="zh-CN" dirty="0"/>
              <a:t>6.2.2  </a:t>
            </a:r>
            <a:r>
              <a:rPr lang="zh-CN" altLang="en-US" dirty="0"/>
              <a:t>某简化</a:t>
            </a:r>
            <a:r>
              <a:rPr lang="en-US" altLang="zh-CN" dirty="0"/>
              <a:t>CPU </a:t>
            </a:r>
            <a:r>
              <a:rPr lang="zh-CN" altLang="en-US" dirty="0"/>
              <a:t>控制单元设计</a:t>
            </a:r>
          </a:p>
        </p:txBody>
      </p:sp>
      <p:sp>
        <p:nvSpPr>
          <p:cNvPr id="4" name="灯片编号占位符 3">
            <a:extLst>
              <a:ext uri="{FF2B5EF4-FFF2-40B4-BE49-F238E27FC236}">
                <a16:creationId xmlns:a16="http://schemas.microsoft.com/office/drawing/2014/main" id="{4F51BE00-857B-4CBC-A048-0277F27441DB}"/>
              </a:ext>
            </a:extLst>
          </p:cNvPr>
          <p:cNvSpPr>
            <a:spLocks noGrp="1"/>
          </p:cNvSpPr>
          <p:nvPr>
            <p:ph type="sldNum" sz="quarter" idx="11"/>
          </p:nvPr>
        </p:nvSpPr>
        <p:spPr/>
        <p:txBody>
          <a:bodyPr/>
          <a:lstStyle/>
          <a:p>
            <a:fld id="{9F7610A6-6F66-4850-95C4-44F0D47E3297}" type="slidenum">
              <a:rPr lang="zh-CN" altLang="en-US" smtClean="0"/>
              <a:pPr/>
              <a:t>55</a:t>
            </a:fld>
            <a:endParaRPr lang="en-US" altLang="zh-CN"/>
          </a:p>
        </p:txBody>
      </p:sp>
      <p:sp>
        <p:nvSpPr>
          <p:cNvPr id="6" name="矩形 5">
            <a:extLst>
              <a:ext uri="{FF2B5EF4-FFF2-40B4-BE49-F238E27FC236}">
                <a16:creationId xmlns:a16="http://schemas.microsoft.com/office/drawing/2014/main" id="{39020E34-0EC9-41A6-A45A-BE5A4C4D2F9D}"/>
              </a:ext>
            </a:extLst>
          </p:cNvPr>
          <p:cNvSpPr/>
          <p:nvPr/>
        </p:nvSpPr>
        <p:spPr>
          <a:xfrm>
            <a:off x="251520" y="554051"/>
            <a:ext cx="7560840" cy="523220"/>
          </a:xfrm>
          <a:prstGeom prst="rect">
            <a:avLst/>
          </a:prstGeom>
        </p:spPr>
        <p:txBody>
          <a:bodyPr wrap="squar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srgbClr val="00007D"/>
                </a:solidFill>
                <a:effectLst/>
                <a:uLnTx/>
                <a:uFillTx/>
                <a:latin typeface="Arial"/>
                <a:ea typeface="黑体"/>
                <a:cs typeface="+mj-cs"/>
              </a:rPr>
              <a:t>控制器的</a:t>
            </a:r>
            <a:r>
              <a:rPr kumimoji="0" lang="zh-CN" altLang="en-US" sz="2800" b="0" i="0" u="none" strike="noStrike" kern="0" cap="none" spc="0" normalizeH="0" baseline="0" noProof="0" dirty="0">
                <a:ln>
                  <a:noFill/>
                </a:ln>
                <a:solidFill>
                  <a:srgbClr val="FF0000"/>
                </a:solidFill>
                <a:effectLst/>
                <a:uLnTx/>
                <a:uFillTx/>
                <a:latin typeface="Arial"/>
                <a:ea typeface="黑体"/>
                <a:cs typeface="+mj-cs"/>
              </a:rPr>
              <a:t>输入</a:t>
            </a:r>
            <a:r>
              <a:rPr kumimoji="0" lang="zh-CN" altLang="en-US" sz="2800" b="0" i="0" u="none" strike="noStrike" kern="0" cap="none" spc="0" normalizeH="0" baseline="0" noProof="0" dirty="0">
                <a:ln>
                  <a:noFill/>
                </a:ln>
                <a:solidFill>
                  <a:srgbClr val="00007D"/>
                </a:solidFill>
                <a:effectLst/>
                <a:uLnTx/>
                <a:uFillTx/>
                <a:latin typeface="Arial"/>
                <a:ea typeface="黑体"/>
                <a:cs typeface="+mj-cs"/>
              </a:rPr>
              <a:t>信号：</a:t>
            </a:r>
            <a:r>
              <a:rPr kumimoji="0" lang="zh-CN" altLang="en-US" sz="2800" b="0" i="0" u="none" strike="noStrike" kern="0" cap="none" spc="0" normalizeH="0" baseline="0" noProof="0" dirty="0">
                <a:ln>
                  <a:noFill/>
                </a:ln>
                <a:solidFill>
                  <a:srgbClr val="008000"/>
                </a:solidFill>
                <a:effectLst/>
                <a:uLnTx/>
                <a:uFillTx/>
                <a:latin typeface="Arial"/>
                <a:ea typeface="黑体"/>
                <a:cs typeface="+mj-cs"/>
              </a:rPr>
              <a:t>时序信号 </a:t>
            </a:r>
            <a:r>
              <a:rPr kumimoji="0" lang="en-US" altLang="zh-CN" sz="2800" b="0" i="0" u="none" strike="noStrike" kern="0" cap="none" spc="0" normalizeH="0" baseline="0" noProof="0" dirty="0">
                <a:ln>
                  <a:noFill/>
                </a:ln>
                <a:solidFill>
                  <a:srgbClr val="008000"/>
                </a:solidFill>
                <a:effectLst/>
                <a:uLnTx/>
                <a:uFillTx/>
                <a:latin typeface="Arial"/>
                <a:ea typeface="黑体"/>
                <a:cs typeface="+mj-cs"/>
              </a:rPr>
              <a:t>—— </a:t>
            </a:r>
            <a:r>
              <a:rPr kumimoji="0" lang="zh-CN" altLang="en-US" sz="2800" b="0" i="0" u="none" strike="noStrike" kern="0" cap="none" spc="0" normalizeH="0" baseline="0" noProof="0" dirty="0">
                <a:ln>
                  <a:noFill/>
                </a:ln>
                <a:solidFill>
                  <a:srgbClr val="CC0099"/>
                </a:solidFill>
                <a:effectLst/>
                <a:uLnTx/>
                <a:uFillTx/>
                <a:latin typeface="Arial"/>
                <a:ea typeface="黑体"/>
                <a:cs typeface="+mj-cs"/>
              </a:rPr>
              <a:t>一级时序</a:t>
            </a:r>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9" name="矩形 8">
            <a:extLst>
              <a:ext uri="{FF2B5EF4-FFF2-40B4-BE49-F238E27FC236}">
                <a16:creationId xmlns:a16="http://schemas.microsoft.com/office/drawing/2014/main" id="{DA0D580E-98F8-4CC9-8D2F-A2A390E5AC8B}"/>
              </a:ext>
            </a:extLst>
          </p:cNvPr>
          <p:cNvSpPr/>
          <p:nvPr/>
        </p:nvSpPr>
        <p:spPr>
          <a:xfrm>
            <a:off x="5486004" y="980728"/>
            <a:ext cx="2969083" cy="461665"/>
          </a:xfrm>
          <a:prstGeom prst="rect">
            <a:avLst/>
          </a:prstGeom>
        </p:spPr>
        <p:txBody>
          <a:bodyPr wrap="none">
            <a:spAutoFit/>
          </a:bodyPr>
          <a:lstStyle/>
          <a:p>
            <a:r>
              <a:rPr lang="zh-CN" altLang="en-US" dirty="0">
                <a:solidFill>
                  <a:srgbClr val="008000"/>
                </a:solidFill>
              </a:rPr>
              <a:t>（只产生</a:t>
            </a:r>
            <a:r>
              <a:rPr lang="zh-CN" altLang="en-US" dirty="0">
                <a:solidFill>
                  <a:srgbClr val="FF0066"/>
                </a:solidFill>
              </a:rPr>
              <a:t>节拍</a:t>
            </a:r>
            <a:r>
              <a:rPr lang="zh-CN" altLang="en-US" dirty="0">
                <a:solidFill>
                  <a:srgbClr val="008000"/>
                </a:solidFill>
              </a:rPr>
              <a:t>信号）</a:t>
            </a:r>
            <a:endParaRPr lang="zh-CN" altLang="en-US" dirty="0"/>
          </a:p>
        </p:txBody>
      </p:sp>
      <p:sp>
        <p:nvSpPr>
          <p:cNvPr id="11" name="动作按钮: 上一张 10">
            <a:hlinkClick r:id="" action="ppaction://hlinkshowjump?jump=lastslideviewed" highlightClick="1"/>
            <a:extLst>
              <a:ext uri="{FF2B5EF4-FFF2-40B4-BE49-F238E27FC236}">
                <a16:creationId xmlns:a16="http://schemas.microsoft.com/office/drawing/2014/main" id="{962E9C2F-15AA-428C-A3E4-EB30DF1E9002}"/>
              </a:ext>
            </a:extLst>
          </p:cNvPr>
          <p:cNvSpPr>
            <a:spLocks noChangeAspect="1"/>
          </p:cNvSpPr>
          <p:nvPr/>
        </p:nvSpPr>
        <p:spPr bwMode="auto">
          <a:xfrm>
            <a:off x="8416800" y="200968"/>
            <a:ext cx="540000" cy="540000"/>
          </a:xfrm>
          <a:prstGeom prst="actionButtonRetur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1520054183"/>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6EC0BA-79C9-4C8F-90CA-F14D33B0A37D}"/>
              </a:ext>
            </a:extLst>
          </p:cNvPr>
          <p:cNvSpPr>
            <a:spLocks noGrp="1"/>
          </p:cNvSpPr>
          <p:nvPr>
            <p:ph type="title"/>
          </p:nvPr>
        </p:nvSpPr>
        <p:spPr/>
        <p:txBody>
          <a:bodyPr/>
          <a:lstStyle/>
          <a:p>
            <a:r>
              <a:rPr lang="en-US" altLang="zh-CN" dirty="0"/>
              <a:t>6.2.2  </a:t>
            </a:r>
            <a:r>
              <a:rPr lang="zh-CN" altLang="en-US" dirty="0"/>
              <a:t>某简化</a:t>
            </a:r>
            <a:r>
              <a:rPr lang="en-US" altLang="zh-CN" dirty="0"/>
              <a:t>CPU </a:t>
            </a:r>
            <a:r>
              <a:rPr lang="zh-CN" altLang="en-US" dirty="0"/>
              <a:t>控制单元设计</a:t>
            </a:r>
          </a:p>
        </p:txBody>
      </p:sp>
      <p:sp>
        <p:nvSpPr>
          <p:cNvPr id="4" name="灯片编号占位符 3">
            <a:extLst>
              <a:ext uri="{FF2B5EF4-FFF2-40B4-BE49-F238E27FC236}">
                <a16:creationId xmlns:a16="http://schemas.microsoft.com/office/drawing/2014/main" id="{4F51BE00-857B-4CBC-A048-0277F27441DB}"/>
              </a:ext>
            </a:extLst>
          </p:cNvPr>
          <p:cNvSpPr>
            <a:spLocks noGrp="1"/>
          </p:cNvSpPr>
          <p:nvPr>
            <p:ph type="sldNum" sz="quarter" idx="11"/>
          </p:nvPr>
        </p:nvSpPr>
        <p:spPr/>
        <p:txBody>
          <a:bodyPr/>
          <a:lstStyle/>
          <a:p>
            <a:fld id="{9F7610A6-6F66-4850-95C4-44F0D47E3297}" type="slidenum">
              <a:rPr lang="zh-CN" altLang="en-US" smtClean="0"/>
              <a:pPr/>
              <a:t>56</a:t>
            </a:fld>
            <a:endParaRPr lang="en-US" altLang="zh-CN"/>
          </a:p>
        </p:txBody>
      </p:sp>
      <p:sp>
        <p:nvSpPr>
          <p:cNvPr id="6" name="矩形 5">
            <a:extLst>
              <a:ext uri="{FF2B5EF4-FFF2-40B4-BE49-F238E27FC236}">
                <a16:creationId xmlns:a16="http://schemas.microsoft.com/office/drawing/2014/main" id="{39020E34-0EC9-41A6-A45A-BE5A4C4D2F9D}"/>
              </a:ext>
            </a:extLst>
          </p:cNvPr>
          <p:cNvSpPr/>
          <p:nvPr/>
        </p:nvSpPr>
        <p:spPr>
          <a:xfrm>
            <a:off x="251520" y="554051"/>
            <a:ext cx="3672408" cy="954107"/>
          </a:xfrm>
          <a:prstGeom prst="rect">
            <a:avLst/>
          </a:prstGeom>
        </p:spPr>
        <p:txBody>
          <a:bodyPr wrap="square">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srgbClr val="00007D"/>
                </a:solidFill>
                <a:effectLst/>
                <a:uLnTx/>
                <a:uFillTx/>
                <a:latin typeface="Arial"/>
                <a:ea typeface="黑体"/>
                <a:cs typeface="+mj-cs"/>
              </a:rPr>
              <a:t>控制器的</a:t>
            </a:r>
            <a:r>
              <a:rPr kumimoji="0" lang="zh-CN" altLang="en-US" sz="2800" b="0" i="0" u="none" strike="noStrike" kern="0" cap="none" spc="0" normalizeH="0" baseline="0" noProof="0" dirty="0">
                <a:ln>
                  <a:noFill/>
                </a:ln>
                <a:solidFill>
                  <a:srgbClr val="FF0000"/>
                </a:solidFill>
                <a:effectLst/>
                <a:uLnTx/>
                <a:uFillTx/>
                <a:latin typeface="Arial"/>
                <a:ea typeface="黑体"/>
                <a:cs typeface="+mj-cs"/>
              </a:rPr>
              <a:t>输入</a:t>
            </a:r>
            <a:r>
              <a:rPr kumimoji="0" lang="zh-CN" altLang="en-US" sz="2800" b="0" i="0" u="none" strike="noStrike" kern="0" cap="none" spc="0" normalizeH="0" baseline="0" noProof="0" dirty="0">
                <a:ln>
                  <a:noFill/>
                </a:ln>
                <a:solidFill>
                  <a:srgbClr val="00007D"/>
                </a:solidFill>
                <a:effectLst/>
                <a:uLnTx/>
                <a:uFillTx/>
                <a:latin typeface="Arial"/>
                <a:ea typeface="黑体"/>
                <a:cs typeface="+mj-cs"/>
              </a:rPr>
              <a:t>信号：</a:t>
            </a:r>
            <a:br>
              <a:rPr kumimoji="0" lang="en-US" altLang="zh-CN" sz="2800" b="0" i="0" u="none" strike="noStrike" kern="0" cap="none" spc="0" normalizeH="0" baseline="0" noProof="0" dirty="0">
                <a:ln>
                  <a:noFill/>
                </a:ln>
                <a:solidFill>
                  <a:srgbClr val="00007D"/>
                </a:solidFill>
                <a:effectLst/>
                <a:uLnTx/>
                <a:uFillTx/>
                <a:latin typeface="Arial"/>
                <a:ea typeface="黑体"/>
                <a:cs typeface="+mj-cs"/>
              </a:rPr>
            </a:br>
            <a:r>
              <a:rPr lang="zh-CN" altLang="en-US" sz="2800" b="0" kern="0" dirty="0">
                <a:solidFill>
                  <a:srgbClr val="008000"/>
                </a:solidFill>
                <a:latin typeface="Arial"/>
                <a:ea typeface="黑体"/>
                <a:cs typeface="+mj-cs"/>
              </a:rPr>
              <a:t>指令寄存器</a:t>
            </a:r>
            <a:r>
              <a:rPr lang="en-US" altLang="zh-CN" sz="2800" b="0" kern="0" dirty="0">
                <a:solidFill>
                  <a:srgbClr val="CC0099"/>
                </a:solidFill>
                <a:latin typeface="Times New Roman"/>
                <a:ea typeface="黑体"/>
                <a:cs typeface="+mj-cs"/>
              </a:rPr>
              <a:t>IR</a:t>
            </a:r>
            <a:r>
              <a:rPr lang="zh-CN" altLang="en-US" sz="2800" b="0" kern="0" dirty="0">
                <a:solidFill>
                  <a:srgbClr val="008000"/>
                </a:solidFill>
                <a:latin typeface="Arial"/>
                <a:ea typeface="黑体"/>
                <a:cs typeface="+mj-cs"/>
              </a:rPr>
              <a:t>的内容</a:t>
            </a:r>
            <a:endParaRPr kumimoji="0" lang="zh-CN" altLang="en-US" sz="1800" b="0" i="0" u="none" strike="noStrike" kern="0" cap="none" spc="0" normalizeH="0" baseline="0" noProof="0" dirty="0">
              <a:ln>
                <a:noFill/>
              </a:ln>
              <a:solidFill>
                <a:srgbClr val="008000"/>
              </a:solidFill>
              <a:effectLst/>
              <a:uLnTx/>
              <a:uFillTx/>
            </a:endParaRPr>
          </a:p>
        </p:txBody>
      </p:sp>
      <p:sp>
        <p:nvSpPr>
          <p:cNvPr id="11" name="动作按钮: 上一张 10">
            <a:hlinkClick r:id="" action="ppaction://hlinkshowjump?jump=lastslideviewed" highlightClick="1"/>
            <a:extLst>
              <a:ext uri="{FF2B5EF4-FFF2-40B4-BE49-F238E27FC236}">
                <a16:creationId xmlns:a16="http://schemas.microsoft.com/office/drawing/2014/main" id="{962E9C2F-15AA-428C-A3E4-EB30DF1E9002}"/>
              </a:ext>
            </a:extLst>
          </p:cNvPr>
          <p:cNvSpPr>
            <a:spLocks noChangeAspect="1"/>
          </p:cNvSpPr>
          <p:nvPr/>
        </p:nvSpPr>
        <p:spPr bwMode="auto">
          <a:xfrm>
            <a:off x="8416800" y="200968"/>
            <a:ext cx="540000" cy="540000"/>
          </a:xfrm>
          <a:prstGeom prst="actionButtonRetur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3" name="内容占位符 2">
            <a:extLst>
              <a:ext uri="{FF2B5EF4-FFF2-40B4-BE49-F238E27FC236}">
                <a16:creationId xmlns:a16="http://schemas.microsoft.com/office/drawing/2014/main" id="{B005D35B-9265-49BD-B6F7-C17E807372BF}"/>
              </a:ext>
            </a:extLst>
          </p:cNvPr>
          <p:cNvSpPr txBox="1">
            <a:spLocks/>
          </p:cNvSpPr>
          <p:nvPr/>
        </p:nvSpPr>
        <p:spPr bwMode="auto">
          <a:xfrm>
            <a:off x="4601401" y="568326"/>
            <a:ext cx="3830216" cy="61730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ts val="300"/>
              </a:spcBef>
              <a:spcAft>
                <a:spcPct val="0"/>
              </a:spcAft>
              <a:buClr>
                <a:srgbClr val="FF6600"/>
              </a:buClr>
              <a:buSzPct val="100000"/>
              <a:buFont typeface="Wingdings" panose="05000000000000000000" pitchFamily="2" charset="2"/>
              <a:buChar char="v"/>
              <a:defRPr sz="2800" b="1">
                <a:solidFill>
                  <a:schemeClr val="tx1"/>
                </a:solidFill>
                <a:latin typeface="+mn-lt"/>
                <a:ea typeface="+mn-ea"/>
                <a:cs typeface="+mn-cs"/>
              </a:defRPr>
            </a:lvl1pPr>
            <a:lvl2pPr marL="712788" indent="-352425" algn="l" rtl="0" eaLnBrk="1" fontAlgn="base" hangingPunct="1">
              <a:spcBef>
                <a:spcPts val="300"/>
              </a:spcBef>
              <a:spcAft>
                <a:spcPct val="0"/>
              </a:spcAft>
              <a:buClr>
                <a:srgbClr val="FF33CC"/>
              </a:buClr>
              <a:buSzPct val="75000"/>
              <a:buFont typeface="Wingdings" panose="05000000000000000000" pitchFamily="2" charset="2"/>
              <a:buChar char="u"/>
              <a:defRPr sz="2800" b="1">
                <a:solidFill>
                  <a:schemeClr val="tx1"/>
                </a:solidFill>
                <a:latin typeface="+mn-lt"/>
                <a:ea typeface="+mn-ea"/>
              </a:defRPr>
            </a:lvl2pPr>
            <a:lvl3pPr marL="1074738" indent="-361950" algn="l" rtl="0" eaLnBrk="1" fontAlgn="base" hangingPunct="1">
              <a:spcBef>
                <a:spcPts val="300"/>
              </a:spcBef>
              <a:spcAft>
                <a:spcPct val="0"/>
              </a:spcAft>
              <a:buClr>
                <a:srgbClr val="00B050"/>
              </a:buClr>
              <a:buSzPct val="75000"/>
              <a:buFont typeface="Wingdings" pitchFamily="2" charset="2"/>
              <a:buChar char="p"/>
              <a:defRPr sz="2800" b="1">
                <a:solidFill>
                  <a:schemeClr val="tx1"/>
                </a:solidFill>
                <a:latin typeface="+mn-lt"/>
                <a:ea typeface="楷体" panose="02010609060101010101" pitchFamily="49" charset="-122"/>
              </a:defRPr>
            </a:lvl3pPr>
            <a:lvl4pPr marL="1436688" indent="-361950" algn="l" rtl="0" eaLnBrk="1" fontAlgn="base" hangingPunct="1">
              <a:spcBef>
                <a:spcPts val="300"/>
              </a:spcBef>
              <a:spcAft>
                <a:spcPct val="0"/>
              </a:spcAft>
              <a:buClr>
                <a:srgbClr val="0066FF"/>
              </a:buClr>
              <a:buSzPct val="75000"/>
              <a:buFont typeface="Wingdings" panose="05000000000000000000" pitchFamily="2" charset="2"/>
              <a:buChar char="n"/>
              <a:defRPr sz="2800" b="1">
                <a:solidFill>
                  <a:schemeClr val="tx1"/>
                </a:solidFill>
                <a:latin typeface="+mn-lt"/>
                <a:ea typeface="楷体" panose="02010609060101010101" pitchFamily="49" charset="-122"/>
              </a:defRPr>
            </a:lvl4pPr>
            <a:lvl5pPr marL="1798638" indent="-361950" algn="l" rtl="0" eaLnBrk="1" fontAlgn="base" hangingPunct="1">
              <a:spcBef>
                <a:spcPts val="300"/>
              </a:spcBef>
              <a:spcAft>
                <a:spcPct val="0"/>
              </a:spcAft>
              <a:buClr>
                <a:srgbClr val="9966FF"/>
              </a:buClr>
              <a:buSzPct val="75000"/>
              <a:buFont typeface="Wingdings" panose="05000000000000000000" pitchFamily="2" charset="2"/>
              <a:buChar char="l"/>
              <a:defRPr sz="2800" b="1">
                <a:solidFill>
                  <a:schemeClr val="tx1"/>
                </a:solidFill>
                <a:latin typeface="+mn-lt"/>
                <a:ea typeface="楷体" panose="02010609060101010101" pitchFamily="49" charset="-122"/>
              </a:defRPr>
            </a:lvl5pPr>
            <a:lvl6pPr marL="27876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6pPr>
            <a:lvl7pPr marL="32448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7pPr>
            <a:lvl8pPr marL="37020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8pPr>
            <a:lvl9pPr marL="4159250" indent="-271463" algn="l" rtl="0" eaLnBrk="1" fontAlgn="base" hangingPunct="1">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9pPr>
          </a:lstStyle>
          <a:p>
            <a:pPr marL="514350" marR="0" lvl="0" indent="-514350" algn="l" defTabSz="914400" rtl="0" eaLnBrk="1" fontAlgn="base" latinLnBrk="0" hangingPunct="1">
              <a:lnSpc>
                <a:spcPct val="100000"/>
              </a:lnSpc>
              <a:spcBef>
                <a:spcPts val="300"/>
              </a:spcBef>
              <a:spcAft>
                <a:spcPct val="0"/>
              </a:spcAft>
              <a:buClr>
                <a:srgbClr val="FF6600"/>
              </a:buClr>
              <a:buSzPct val="100000"/>
              <a:buFont typeface="+mj-ea"/>
              <a:buAutoNum type="circleNumDbPlain"/>
              <a:tabLst/>
              <a:defRPr/>
            </a:pPr>
            <a:r>
              <a:rPr kumimoji="0" lang="en-US" altLang="zh-CN" sz="2800" b="1" i="0" u="none" strike="noStrike" kern="0" cap="none" spc="0" normalizeH="0" baseline="0" noProof="0" dirty="0">
                <a:ln>
                  <a:noFill/>
                </a:ln>
                <a:solidFill>
                  <a:srgbClr val="000000"/>
                </a:solidFill>
                <a:effectLst/>
                <a:uLnTx/>
                <a:uFillTx/>
                <a:latin typeface="Times New Roman"/>
                <a:ea typeface="宋体"/>
                <a:cs typeface="+mn-cs"/>
              </a:rPr>
              <a:t>MOV  R0 , R1</a:t>
            </a:r>
          </a:p>
          <a:p>
            <a:pPr marL="514350" marR="0" lvl="0" indent="-514350" algn="l" defTabSz="914400" rtl="0" eaLnBrk="1" fontAlgn="base" latinLnBrk="0" hangingPunct="1">
              <a:lnSpc>
                <a:spcPct val="100000"/>
              </a:lnSpc>
              <a:spcBef>
                <a:spcPts val="300"/>
              </a:spcBef>
              <a:spcAft>
                <a:spcPct val="0"/>
              </a:spcAft>
              <a:buClr>
                <a:srgbClr val="FF6600"/>
              </a:buClr>
              <a:buSzPct val="100000"/>
              <a:buFont typeface="+mj-ea"/>
              <a:buAutoNum type="circleNumDbPlain"/>
              <a:tabLst/>
              <a:defRPr/>
            </a:pPr>
            <a:r>
              <a:rPr kumimoji="0" lang="en-US" altLang="zh-CN" sz="2800" b="1" i="0" u="none" strike="noStrike" kern="0" cap="none" spc="0" normalizeH="0" baseline="0" noProof="0" dirty="0">
                <a:ln>
                  <a:noFill/>
                </a:ln>
                <a:solidFill>
                  <a:srgbClr val="000000"/>
                </a:solidFill>
                <a:effectLst/>
                <a:uLnTx/>
                <a:uFillTx/>
                <a:latin typeface="Times New Roman"/>
                <a:ea typeface="宋体"/>
                <a:cs typeface="+mn-cs"/>
              </a:rPr>
              <a:t>MOV  R0 , X</a:t>
            </a:r>
          </a:p>
          <a:p>
            <a:pPr marL="514350" marR="0" lvl="0" indent="-514350" algn="l" defTabSz="914400" rtl="0" eaLnBrk="1" fontAlgn="base" latinLnBrk="0" hangingPunct="1">
              <a:lnSpc>
                <a:spcPct val="100000"/>
              </a:lnSpc>
              <a:spcBef>
                <a:spcPts val="300"/>
              </a:spcBef>
              <a:spcAft>
                <a:spcPct val="0"/>
              </a:spcAft>
              <a:buClr>
                <a:srgbClr val="FF6600"/>
              </a:buClr>
              <a:buSzPct val="100000"/>
              <a:buFont typeface="+mj-ea"/>
              <a:buAutoNum type="circleNumDbPlain"/>
              <a:tabLst/>
              <a:defRPr/>
            </a:pPr>
            <a:r>
              <a:rPr kumimoji="0" lang="en-US" altLang="zh-CN" sz="2800" b="1" i="0" u="none" strike="noStrike" kern="0" cap="none" spc="0" normalizeH="0" baseline="0" noProof="0" dirty="0">
                <a:ln>
                  <a:noFill/>
                </a:ln>
                <a:solidFill>
                  <a:srgbClr val="000000"/>
                </a:solidFill>
                <a:effectLst/>
                <a:uLnTx/>
                <a:uFillTx/>
                <a:latin typeface="Times New Roman"/>
                <a:ea typeface="宋体"/>
                <a:cs typeface="+mn-cs"/>
              </a:rPr>
              <a:t>MOV  </a:t>
            </a:r>
            <a:r>
              <a:rPr kumimoji="0" lang="en-US" altLang="zh-CN" sz="2800" b="1" i="0" u="none" strike="noStrike" kern="0" cap="none" spc="0" normalizeH="0" baseline="0" noProof="0" dirty="0">
                <a:ln>
                  <a:noFill/>
                </a:ln>
                <a:solidFill>
                  <a:srgbClr val="000000"/>
                </a:solidFill>
                <a:effectLst/>
                <a:uLnTx/>
                <a:uFillTx/>
                <a:latin typeface="宋体"/>
                <a:ea typeface="宋体"/>
                <a:cs typeface="+mn-cs"/>
              </a:rPr>
              <a:t>(</a:t>
            </a:r>
            <a:r>
              <a:rPr kumimoji="0" lang="en-US" altLang="zh-CN" sz="2800" b="1" i="0" u="none" strike="noStrike" kern="0" cap="none" spc="0" normalizeH="0" baseline="0" noProof="0" dirty="0">
                <a:ln>
                  <a:noFill/>
                </a:ln>
                <a:solidFill>
                  <a:srgbClr val="000000"/>
                </a:solidFill>
                <a:effectLst/>
                <a:uLnTx/>
                <a:uFillTx/>
                <a:latin typeface="Times New Roman"/>
                <a:ea typeface="宋体"/>
                <a:cs typeface="+mn-cs"/>
              </a:rPr>
              <a:t>R1</a:t>
            </a:r>
            <a:r>
              <a:rPr kumimoji="0" lang="en-US" altLang="zh-CN" sz="2800" b="1" i="0" u="none" strike="noStrike" kern="0" cap="none" spc="0" normalizeH="0" baseline="0" noProof="0" dirty="0">
                <a:ln>
                  <a:noFill/>
                </a:ln>
                <a:solidFill>
                  <a:srgbClr val="000000"/>
                </a:solidFill>
                <a:effectLst/>
                <a:uLnTx/>
                <a:uFillTx/>
                <a:latin typeface="宋体"/>
                <a:ea typeface="宋体"/>
                <a:cs typeface="+mn-cs"/>
              </a:rPr>
              <a:t>)</a:t>
            </a:r>
            <a:r>
              <a:rPr kumimoji="0" lang="en-US" altLang="zh-CN" sz="2800" b="1" i="0" u="none" strike="noStrike" kern="0" cap="none" spc="0" normalizeH="0" baseline="0" noProof="0" dirty="0">
                <a:ln>
                  <a:noFill/>
                </a:ln>
                <a:solidFill>
                  <a:srgbClr val="000000"/>
                </a:solidFill>
                <a:effectLst/>
                <a:uLnTx/>
                <a:uFillTx/>
                <a:latin typeface="Times New Roman"/>
                <a:ea typeface="宋体"/>
                <a:cs typeface="+mn-cs"/>
              </a:rPr>
              <a:t> , R0</a:t>
            </a:r>
          </a:p>
          <a:p>
            <a:pPr marL="514350" marR="0" lvl="0" indent="-514350" algn="l" defTabSz="914400" rtl="0" eaLnBrk="1" fontAlgn="base" latinLnBrk="0" hangingPunct="1">
              <a:lnSpc>
                <a:spcPct val="100000"/>
              </a:lnSpc>
              <a:spcBef>
                <a:spcPts val="300"/>
              </a:spcBef>
              <a:spcAft>
                <a:spcPct val="0"/>
              </a:spcAft>
              <a:buClr>
                <a:srgbClr val="FF6600"/>
              </a:buClr>
              <a:buSzPct val="100000"/>
              <a:buFont typeface="+mj-ea"/>
              <a:buAutoNum type="circleNumDbPlain"/>
              <a:tabLst/>
              <a:defRPr/>
            </a:pPr>
            <a:r>
              <a:rPr kumimoji="0" lang="en-US" altLang="zh-CN" sz="2800" b="1" i="0" u="none" strike="noStrike" kern="0" cap="none" spc="0" normalizeH="0" baseline="0" noProof="0" dirty="0">
                <a:ln>
                  <a:noFill/>
                </a:ln>
                <a:solidFill>
                  <a:srgbClr val="000000"/>
                </a:solidFill>
                <a:effectLst/>
                <a:uLnTx/>
                <a:uFillTx/>
                <a:latin typeface="Times New Roman"/>
                <a:ea typeface="宋体"/>
                <a:cs typeface="+mn-cs"/>
              </a:rPr>
              <a:t>ADD  R1 , R0</a:t>
            </a:r>
          </a:p>
          <a:p>
            <a:pPr marL="514350" marR="0" lvl="0" indent="-514350" algn="l" defTabSz="914400" rtl="0" eaLnBrk="1" fontAlgn="base" latinLnBrk="0" hangingPunct="1">
              <a:lnSpc>
                <a:spcPct val="100000"/>
              </a:lnSpc>
              <a:spcBef>
                <a:spcPts val="300"/>
              </a:spcBef>
              <a:spcAft>
                <a:spcPct val="0"/>
              </a:spcAft>
              <a:buClr>
                <a:srgbClr val="FF6600"/>
              </a:buClr>
              <a:buSzPct val="100000"/>
              <a:buFont typeface="+mj-ea"/>
              <a:buAutoNum type="circleNumDbPlain"/>
              <a:tabLst/>
              <a:defRPr/>
            </a:pPr>
            <a:r>
              <a:rPr kumimoji="0" lang="en-US" altLang="zh-CN" sz="2800" b="1" i="0" u="none" strike="noStrike" kern="0" cap="none" spc="0" normalizeH="0" baseline="0" noProof="0" dirty="0">
                <a:ln>
                  <a:noFill/>
                </a:ln>
                <a:solidFill>
                  <a:srgbClr val="000000"/>
                </a:solidFill>
                <a:effectLst/>
                <a:uLnTx/>
                <a:uFillTx/>
                <a:latin typeface="Times New Roman"/>
                <a:ea typeface="宋体"/>
                <a:cs typeface="+mn-cs"/>
              </a:rPr>
              <a:t>SUB  R0 , </a:t>
            </a:r>
            <a:r>
              <a:rPr kumimoji="0" lang="en-US" altLang="zh-CN" sz="2800" b="1" i="0" u="none" strike="noStrike" kern="0" cap="none" spc="0" normalizeH="0" baseline="0" noProof="0" dirty="0">
                <a:ln>
                  <a:noFill/>
                </a:ln>
                <a:solidFill>
                  <a:srgbClr val="000000"/>
                </a:solidFill>
                <a:effectLst/>
                <a:uLnTx/>
                <a:uFillTx/>
                <a:latin typeface="宋体"/>
                <a:ea typeface="宋体"/>
                <a:cs typeface="+mn-cs"/>
              </a:rPr>
              <a:t>(</a:t>
            </a:r>
            <a:r>
              <a:rPr kumimoji="0" lang="en-US" altLang="zh-CN" sz="2800" b="1" i="0" u="none" strike="noStrike" kern="0" cap="none" spc="0" normalizeH="0" baseline="0" noProof="0" dirty="0">
                <a:ln>
                  <a:noFill/>
                </a:ln>
                <a:solidFill>
                  <a:srgbClr val="000000"/>
                </a:solidFill>
                <a:effectLst/>
                <a:uLnTx/>
                <a:uFillTx/>
                <a:latin typeface="Times New Roman"/>
                <a:ea typeface="宋体"/>
                <a:cs typeface="+mn-cs"/>
              </a:rPr>
              <a:t>X</a:t>
            </a:r>
            <a:r>
              <a:rPr kumimoji="0" lang="en-US" altLang="zh-CN" sz="2800" b="1" i="0" u="none" strike="noStrike" kern="0" cap="none" spc="0" normalizeH="0" baseline="0" noProof="0" dirty="0">
                <a:ln>
                  <a:noFill/>
                </a:ln>
                <a:solidFill>
                  <a:srgbClr val="000000"/>
                </a:solidFill>
                <a:effectLst/>
                <a:uLnTx/>
                <a:uFillTx/>
                <a:latin typeface="宋体"/>
                <a:ea typeface="宋体"/>
                <a:cs typeface="+mn-cs"/>
              </a:rPr>
              <a:t>)</a:t>
            </a:r>
          </a:p>
          <a:p>
            <a:pPr marL="514350" marR="0" lvl="0" indent="-514350" algn="l" defTabSz="914400" rtl="0" eaLnBrk="1" fontAlgn="base" latinLnBrk="0" hangingPunct="1">
              <a:lnSpc>
                <a:spcPct val="100000"/>
              </a:lnSpc>
              <a:spcBef>
                <a:spcPts val="300"/>
              </a:spcBef>
              <a:spcAft>
                <a:spcPct val="0"/>
              </a:spcAft>
              <a:buClr>
                <a:srgbClr val="FF6600"/>
              </a:buClr>
              <a:buSzPct val="100000"/>
              <a:buFont typeface="+mj-ea"/>
              <a:buAutoNum type="circleNumDbPlain"/>
              <a:tabLst/>
              <a:defRPr/>
            </a:pPr>
            <a:r>
              <a:rPr kumimoji="0" lang="en-US" altLang="zh-CN" sz="2800" b="1" i="0" u="none" strike="noStrike" kern="0" cap="none" spc="0" normalizeH="0" baseline="0" noProof="0" dirty="0">
                <a:ln>
                  <a:noFill/>
                </a:ln>
                <a:solidFill>
                  <a:srgbClr val="000000"/>
                </a:solidFill>
                <a:effectLst/>
                <a:uLnTx/>
                <a:uFillTx/>
                <a:latin typeface="Times New Roman"/>
                <a:ea typeface="宋体"/>
                <a:cs typeface="+mn-cs"/>
              </a:rPr>
              <a:t>IN  R0 , P</a:t>
            </a:r>
          </a:p>
          <a:p>
            <a:pPr marL="514350" marR="0" lvl="0" indent="-514350" algn="l" defTabSz="914400" rtl="0" eaLnBrk="1" fontAlgn="base" latinLnBrk="0" hangingPunct="1">
              <a:lnSpc>
                <a:spcPct val="100000"/>
              </a:lnSpc>
              <a:spcBef>
                <a:spcPts val="300"/>
              </a:spcBef>
              <a:spcAft>
                <a:spcPct val="0"/>
              </a:spcAft>
              <a:buClr>
                <a:srgbClr val="FF6600"/>
              </a:buClr>
              <a:buSzPct val="100000"/>
              <a:buFont typeface="+mj-ea"/>
              <a:buAutoNum type="circleNumDbPlain"/>
              <a:tabLst/>
              <a:defRPr/>
            </a:pPr>
            <a:r>
              <a:rPr kumimoji="0" lang="en-US" altLang="zh-CN" sz="2800" b="1" i="0" u="none" strike="noStrike" kern="0" cap="none" spc="0" normalizeH="0" baseline="0" noProof="0" dirty="0">
                <a:ln>
                  <a:noFill/>
                </a:ln>
                <a:solidFill>
                  <a:srgbClr val="000000"/>
                </a:solidFill>
                <a:effectLst/>
                <a:uLnTx/>
                <a:uFillTx/>
                <a:latin typeface="Times New Roman"/>
                <a:ea typeface="宋体"/>
                <a:cs typeface="+mn-cs"/>
              </a:rPr>
              <a:t>OUT  P , R0</a:t>
            </a:r>
          </a:p>
          <a:p>
            <a:pPr marL="514350" marR="0" lvl="0" indent="-514350" algn="l" defTabSz="914400" rtl="0" eaLnBrk="1" fontAlgn="base" latinLnBrk="0" hangingPunct="1">
              <a:lnSpc>
                <a:spcPct val="100000"/>
              </a:lnSpc>
              <a:spcBef>
                <a:spcPts val="300"/>
              </a:spcBef>
              <a:spcAft>
                <a:spcPct val="0"/>
              </a:spcAft>
              <a:buClr>
                <a:srgbClr val="FF6600"/>
              </a:buClr>
              <a:buSzPct val="100000"/>
              <a:buFont typeface="+mj-ea"/>
              <a:buAutoNum type="circleNumDbPlain"/>
              <a:tabLst/>
              <a:defRPr/>
            </a:pPr>
            <a:r>
              <a:rPr kumimoji="0" lang="en-US" altLang="zh-CN" sz="2800" b="1" i="0" u="none" strike="noStrike" kern="0" cap="none" spc="0" normalizeH="0" baseline="0" noProof="0" dirty="0">
                <a:ln>
                  <a:noFill/>
                </a:ln>
                <a:solidFill>
                  <a:srgbClr val="000000"/>
                </a:solidFill>
                <a:effectLst/>
                <a:uLnTx/>
                <a:uFillTx/>
                <a:latin typeface="Times New Roman"/>
                <a:ea typeface="宋体"/>
                <a:cs typeface="+mn-cs"/>
              </a:rPr>
              <a:t>JUMP  X</a:t>
            </a:r>
          </a:p>
          <a:p>
            <a:pPr marL="514350" marR="0" lvl="0" indent="-514350" algn="l" defTabSz="914400" rtl="0" eaLnBrk="1" fontAlgn="base" latinLnBrk="0" hangingPunct="1">
              <a:lnSpc>
                <a:spcPct val="100000"/>
              </a:lnSpc>
              <a:spcBef>
                <a:spcPts val="300"/>
              </a:spcBef>
              <a:spcAft>
                <a:spcPct val="0"/>
              </a:spcAft>
              <a:buClr>
                <a:srgbClr val="FF6600"/>
              </a:buClr>
              <a:buSzPct val="100000"/>
              <a:buFont typeface="+mj-ea"/>
              <a:buAutoNum type="circleNumDbPlain"/>
              <a:tabLst/>
              <a:defRPr/>
            </a:pPr>
            <a:r>
              <a:rPr kumimoji="0" lang="en-US" altLang="zh-CN" sz="2800" b="1" i="0" u="none" strike="noStrike" kern="0" cap="none" spc="0" normalizeH="0" baseline="0" noProof="0" dirty="0">
                <a:ln>
                  <a:noFill/>
                </a:ln>
                <a:solidFill>
                  <a:srgbClr val="000000"/>
                </a:solidFill>
                <a:effectLst/>
                <a:uLnTx/>
                <a:uFillTx/>
                <a:latin typeface="Times New Roman"/>
                <a:ea typeface="宋体"/>
                <a:cs typeface="+mn-cs"/>
              </a:rPr>
              <a:t>JZ  offs</a:t>
            </a:r>
          </a:p>
          <a:p>
            <a:pPr marL="514350" marR="0" lvl="0" indent="-514350" algn="l" defTabSz="914400" rtl="0" eaLnBrk="1" fontAlgn="base" latinLnBrk="0" hangingPunct="1">
              <a:lnSpc>
                <a:spcPct val="100000"/>
              </a:lnSpc>
              <a:spcBef>
                <a:spcPts val="300"/>
              </a:spcBef>
              <a:spcAft>
                <a:spcPct val="0"/>
              </a:spcAft>
              <a:buClr>
                <a:srgbClr val="FF6600"/>
              </a:buClr>
              <a:buSzPct val="100000"/>
              <a:buFont typeface="+mj-ea"/>
              <a:buAutoNum type="circleNumDbPlain"/>
              <a:tabLst/>
              <a:defRPr/>
            </a:pPr>
            <a:r>
              <a:rPr kumimoji="0" lang="en-US" altLang="zh-CN" sz="2800" b="1" i="0" u="none" strike="noStrike" kern="0" cap="none" spc="0" normalizeH="0" baseline="0" noProof="0" dirty="0">
                <a:ln>
                  <a:noFill/>
                </a:ln>
                <a:solidFill>
                  <a:srgbClr val="000000"/>
                </a:solidFill>
                <a:effectLst/>
                <a:uLnTx/>
                <a:uFillTx/>
                <a:latin typeface="Times New Roman"/>
                <a:ea typeface="宋体"/>
                <a:cs typeface="+mn-cs"/>
              </a:rPr>
              <a:t>PUSH  R0</a:t>
            </a:r>
          </a:p>
          <a:p>
            <a:pPr marL="514350" marR="0" lvl="0" indent="-514350" algn="l" defTabSz="914400" rtl="0" eaLnBrk="1" fontAlgn="base" latinLnBrk="0" hangingPunct="1">
              <a:lnSpc>
                <a:spcPct val="100000"/>
              </a:lnSpc>
              <a:spcBef>
                <a:spcPts val="300"/>
              </a:spcBef>
              <a:spcAft>
                <a:spcPct val="0"/>
              </a:spcAft>
              <a:buClr>
                <a:srgbClr val="FF6600"/>
              </a:buClr>
              <a:buSzPct val="100000"/>
              <a:buFont typeface="+mj-ea"/>
              <a:buAutoNum type="circleNumDbPlain"/>
              <a:tabLst/>
              <a:defRPr/>
            </a:pPr>
            <a:r>
              <a:rPr kumimoji="0" lang="en-US" altLang="zh-CN" sz="2800" b="1" i="0" u="none" strike="noStrike" kern="0" cap="none" spc="0" normalizeH="0" baseline="0" noProof="0" dirty="0">
                <a:ln>
                  <a:noFill/>
                </a:ln>
                <a:solidFill>
                  <a:srgbClr val="000000"/>
                </a:solidFill>
                <a:effectLst/>
                <a:uLnTx/>
                <a:uFillTx/>
                <a:latin typeface="Times New Roman"/>
                <a:ea typeface="宋体"/>
                <a:cs typeface="+mn-cs"/>
              </a:rPr>
              <a:t>POP  R0</a:t>
            </a:r>
          </a:p>
          <a:p>
            <a:pPr marL="514350" marR="0" lvl="0" indent="-514350" algn="l" defTabSz="914400" rtl="0" eaLnBrk="1" fontAlgn="base" latinLnBrk="0" hangingPunct="1">
              <a:lnSpc>
                <a:spcPct val="100000"/>
              </a:lnSpc>
              <a:spcBef>
                <a:spcPts val="300"/>
              </a:spcBef>
              <a:spcAft>
                <a:spcPct val="0"/>
              </a:spcAft>
              <a:buClr>
                <a:srgbClr val="FF6600"/>
              </a:buClr>
              <a:buSzPct val="100000"/>
              <a:buFont typeface="+mj-ea"/>
              <a:buAutoNum type="circleNumDbPlain"/>
              <a:tabLst/>
              <a:defRPr/>
            </a:pPr>
            <a:r>
              <a:rPr kumimoji="0" lang="en-US" altLang="zh-CN" sz="2800" b="1" i="0" u="none" strike="noStrike" kern="0" cap="none" spc="0" normalizeH="0" baseline="0" noProof="0" dirty="0">
                <a:ln>
                  <a:noFill/>
                </a:ln>
                <a:solidFill>
                  <a:srgbClr val="000000"/>
                </a:solidFill>
                <a:effectLst/>
                <a:uLnTx/>
                <a:uFillTx/>
                <a:latin typeface="Times New Roman"/>
                <a:ea typeface="宋体"/>
                <a:cs typeface="+mn-cs"/>
              </a:rPr>
              <a:t>CALL  </a:t>
            </a:r>
            <a:r>
              <a:rPr kumimoji="0" lang="en-US" altLang="zh-CN" sz="2800" b="1" i="0" u="none" strike="noStrike" kern="0" cap="none" spc="0" normalizeH="0" baseline="0" noProof="0" dirty="0">
                <a:ln>
                  <a:noFill/>
                </a:ln>
                <a:solidFill>
                  <a:srgbClr val="000000"/>
                </a:solidFill>
                <a:effectLst/>
                <a:uLnTx/>
                <a:uFillTx/>
                <a:latin typeface="宋体"/>
                <a:ea typeface="宋体"/>
                <a:cs typeface="+mn-cs"/>
              </a:rPr>
              <a:t>(</a:t>
            </a:r>
            <a:r>
              <a:rPr kumimoji="0" lang="en-US" altLang="zh-CN" sz="2800" b="1" i="0" u="none" strike="noStrike" kern="0" cap="none" spc="0" normalizeH="0" baseline="0" noProof="0" dirty="0">
                <a:ln>
                  <a:noFill/>
                </a:ln>
                <a:solidFill>
                  <a:srgbClr val="000000"/>
                </a:solidFill>
                <a:effectLst/>
                <a:uLnTx/>
                <a:uFillTx/>
                <a:latin typeface="Times New Roman"/>
                <a:ea typeface="宋体"/>
                <a:cs typeface="+mn-cs"/>
              </a:rPr>
              <a:t>X</a:t>
            </a:r>
            <a:r>
              <a:rPr kumimoji="0" lang="en-US" altLang="zh-CN" sz="2800" b="1" i="0" u="none" strike="noStrike" kern="0" cap="none" spc="0" normalizeH="0" baseline="0" noProof="0" dirty="0">
                <a:ln>
                  <a:noFill/>
                </a:ln>
                <a:solidFill>
                  <a:srgbClr val="000000"/>
                </a:solidFill>
                <a:effectLst/>
                <a:uLnTx/>
                <a:uFillTx/>
                <a:latin typeface="宋体"/>
                <a:ea typeface="宋体"/>
                <a:cs typeface="+mn-cs"/>
              </a:rPr>
              <a:t>)</a:t>
            </a:r>
          </a:p>
          <a:p>
            <a:pPr marL="514350" marR="0" lvl="0" indent="-514350" algn="l" defTabSz="914400" rtl="0" eaLnBrk="1" fontAlgn="base" latinLnBrk="0" hangingPunct="1">
              <a:lnSpc>
                <a:spcPct val="100000"/>
              </a:lnSpc>
              <a:spcBef>
                <a:spcPts val="300"/>
              </a:spcBef>
              <a:spcAft>
                <a:spcPct val="0"/>
              </a:spcAft>
              <a:buClr>
                <a:srgbClr val="FF6600"/>
              </a:buClr>
              <a:buSzPct val="100000"/>
              <a:buFont typeface="+mj-ea"/>
              <a:buAutoNum type="circleNumDbPlain"/>
              <a:tabLst/>
              <a:defRPr/>
            </a:pPr>
            <a:r>
              <a:rPr kumimoji="0" lang="en-US" altLang="zh-CN" sz="2800" b="1" i="0" u="none" strike="noStrike" kern="0" cap="none" spc="0" normalizeH="0" baseline="0" noProof="0" dirty="0">
                <a:ln>
                  <a:noFill/>
                </a:ln>
                <a:solidFill>
                  <a:srgbClr val="000000"/>
                </a:solidFill>
                <a:effectLst/>
                <a:uLnTx/>
                <a:uFillTx/>
                <a:latin typeface="Times New Roman"/>
                <a:ea typeface="宋体"/>
                <a:cs typeface="+mn-cs"/>
              </a:rPr>
              <a:t>RET</a:t>
            </a:r>
            <a:endParaRPr kumimoji="0" lang="zh-CN" altLang="en-US" sz="2800" b="1" i="0" u="none" strike="noStrike" kern="0" cap="none" spc="0" normalizeH="0" baseline="0" noProof="0" dirty="0">
              <a:ln>
                <a:noFill/>
              </a:ln>
              <a:solidFill>
                <a:srgbClr val="000000"/>
              </a:solidFill>
              <a:effectLst/>
              <a:uLnTx/>
              <a:uFillTx/>
              <a:latin typeface="Times New Roman"/>
              <a:ea typeface="宋体"/>
              <a:cs typeface="+mn-cs"/>
            </a:endParaRPr>
          </a:p>
        </p:txBody>
      </p:sp>
      <p:sp>
        <p:nvSpPr>
          <p:cNvPr id="14" name="矩形 13">
            <a:extLst>
              <a:ext uri="{FF2B5EF4-FFF2-40B4-BE49-F238E27FC236}">
                <a16:creationId xmlns:a16="http://schemas.microsoft.com/office/drawing/2014/main" id="{F2731BA9-CE16-460B-808F-B882ACFC73C4}"/>
              </a:ext>
            </a:extLst>
          </p:cNvPr>
          <p:cNvSpPr/>
          <p:nvPr/>
        </p:nvSpPr>
        <p:spPr>
          <a:xfrm>
            <a:off x="2843808" y="1844824"/>
            <a:ext cx="1627369" cy="523220"/>
          </a:xfrm>
          <a:prstGeom prst="rect">
            <a:avLst/>
          </a:prstGeom>
        </p:spPr>
        <p:txBody>
          <a:bodyPr wrap="none">
            <a:spAutoFit/>
          </a:bodyPr>
          <a:lstStyle/>
          <a:p>
            <a:pPr algn="l" fontAlgn="auto">
              <a:spcBef>
                <a:spcPts val="0"/>
              </a:spcBef>
              <a:spcAft>
                <a:spcPts val="0"/>
              </a:spcAft>
            </a:pPr>
            <a:r>
              <a:rPr lang="zh-CN" altLang="en-US" sz="2800" kern="0" dirty="0">
                <a:solidFill>
                  <a:srgbClr val="000000"/>
                </a:solidFill>
                <a:latin typeface="Times New Roman"/>
                <a:ea typeface="宋体"/>
              </a:rPr>
              <a:t>指令集：</a:t>
            </a:r>
            <a:endParaRPr lang="zh-CN" altLang="en-US" sz="1800" b="0" dirty="0">
              <a:solidFill>
                <a:srgbClr val="000000"/>
              </a:solidFill>
              <a:latin typeface="Times New Roman"/>
              <a:ea typeface="宋体"/>
            </a:endParaRPr>
          </a:p>
        </p:txBody>
      </p:sp>
      <p:sp>
        <p:nvSpPr>
          <p:cNvPr id="15" name="左大括号 14">
            <a:extLst>
              <a:ext uri="{FF2B5EF4-FFF2-40B4-BE49-F238E27FC236}">
                <a16:creationId xmlns:a16="http://schemas.microsoft.com/office/drawing/2014/main" id="{F23DF6E8-179B-4B6C-A52D-0E4821730323}"/>
              </a:ext>
            </a:extLst>
          </p:cNvPr>
          <p:cNvSpPr/>
          <p:nvPr/>
        </p:nvSpPr>
        <p:spPr bwMode="auto">
          <a:xfrm>
            <a:off x="4255153" y="639852"/>
            <a:ext cx="432048" cy="6029508"/>
          </a:xfrm>
          <a:prstGeom prst="leftBrace">
            <a:avLst>
              <a:gd name="adj1" fmla="val 37134"/>
              <a:gd name="adj2" fmla="val 24672"/>
            </a:avLst>
          </a:prstGeom>
          <a:noFill/>
          <a:ln w="2857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2800" b="0" i="0" u="none" strike="noStrike" kern="0" cap="none" spc="0" normalizeH="0" baseline="0" noProof="0">
              <a:ln>
                <a:noFill/>
              </a:ln>
              <a:solidFill>
                <a:srgbClr val="000000"/>
              </a:solidFill>
              <a:effectLst/>
              <a:uLnTx/>
              <a:uFillTx/>
            </a:endParaRPr>
          </a:p>
        </p:txBody>
      </p:sp>
    </p:spTree>
    <p:extLst>
      <p:ext uri="{BB962C8B-B14F-4D97-AF65-F5344CB8AC3E}">
        <p14:creationId xmlns:p14="http://schemas.microsoft.com/office/powerpoint/2010/main" val="1699978555"/>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4"/>
          <p:cNvSpPr>
            <a:spLocks noGrp="1"/>
          </p:cNvSpPr>
          <p:nvPr>
            <p:ph type="sldNum" sz="quarter" idx="11"/>
          </p:nvPr>
        </p:nvSpPr>
        <p:spPr/>
        <p:txBody>
          <a:bodyPr/>
          <a:lstStyle/>
          <a:p>
            <a:fld id="{F61CAFEA-20E8-48C9-840E-7D183B81C923}" type="slidenum">
              <a:rPr lang="zh-CN" altLang="en-US"/>
              <a:pPr/>
              <a:t>57</a:t>
            </a:fld>
            <a:endParaRPr lang="en-US" altLang="zh-CN"/>
          </a:p>
        </p:txBody>
      </p:sp>
      <p:sp>
        <p:nvSpPr>
          <p:cNvPr id="1137666" name="Rectangle 2"/>
          <p:cNvSpPr>
            <a:spLocks noGrp="1" noChangeArrowheads="1"/>
          </p:cNvSpPr>
          <p:nvPr>
            <p:ph type="title"/>
          </p:nvPr>
        </p:nvSpPr>
        <p:spPr/>
        <p:txBody>
          <a:bodyPr/>
          <a:lstStyle/>
          <a:p>
            <a:r>
              <a:rPr lang="en-US" altLang="zh-CN" dirty="0"/>
              <a:t>6.2.2  </a:t>
            </a:r>
            <a:r>
              <a:rPr lang="zh-CN" altLang="en-US" dirty="0"/>
              <a:t>某简化</a:t>
            </a:r>
            <a:r>
              <a:rPr lang="en-US" altLang="zh-CN" dirty="0"/>
              <a:t>CPU </a:t>
            </a:r>
            <a:r>
              <a:rPr lang="zh-CN" altLang="en-US" dirty="0"/>
              <a:t>控制单元设计</a:t>
            </a:r>
          </a:p>
        </p:txBody>
      </p:sp>
      <p:sp>
        <p:nvSpPr>
          <p:cNvPr id="1137667" name="Rectangle 3"/>
          <p:cNvSpPr>
            <a:spLocks noGrp="1" noChangeArrowheads="1"/>
          </p:cNvSpPr>
          <p:nvPr>
            <p:ph type="body" idx="1"/>
          </p:nvPr>
        </p:nvSpPr>
        <p:spPr>
          <a:xfrm>
            <a:off x="250825" y="549275"/>
            <a:ext cx="8785225" cy="6119813"/>
          </a:xfrm>
        </p:spPr>
        <p:txBody>
          <a:bodyPr/>
          <a:lstStyle/>
          <a:p>
            <a:pPr marL="360363" indent="-360363">
              <a:spcBef>
                <a:spcPct val="10000"/>
              </a:spcBef>
            </a:pPr>
            <a:r>
              <a:rPr lang="zh-CN" altLang="en-US" dirty="0"/>
              <a:t>公操作</a:t>
            </a:r>
            <a:r>
              <a:rPr lang="zh-CN" altLang="en-US" dirty="0">
                <a:solidFill>
                  <a:srgbClr val="CC0099"/>
                </a:solidFill>
              </a:rPr>
              <a:t>取指周期</a:t>
            </a:r>
          </a:p>
          <a:p>
            <a:pPr marL="457200" indent="-457200">
              <a:spcBef>
                <a:spcPct val="10000"/>
              </a:spcBef>
            </a:pPr>
            <a:endParaRPr lang="zh-CN" altLang="en-US" dirty="0"/>
          </a:p>
          <a:p>
            <a:pPr marL="457200" indent="-457200">
              <a:spcBef>
                <a:spcPct val="10000"/>
              </a:spcBef>
            </a:pPr>
            <a:endParaRPr lang="zh-CN" altLang="en-US" dirty="0"/>
          </a:p>
          <a:p>
            <a:pPr marL="457200" indent="-457200">
              <a:spcBef>
                <a:spcPct val="10000"/>
              </a:spcBef>
            </a:pPr>
            <a:endParaRPr lang="zh-CN" altLang="en-US" dirty="0"/>
          </a:p>
          <a:p>
            <a:pPr marL="457200" indent="-457200">
              <a:spcBef>
                <a:spcPct val="10000"/>
              </a:spcBef>
            </a:pPr>
            <a:endParaRPr lang="zh-CN" altLang="en-US" dirty="0"/>
          </a:p>
          <a:p>
            <a:pPr marL="360363" indent="-360363"/>
            <a:r>
              <a:rPr lang="zh-CN" altLang="en-US" dirty="0">
                <a:solidFill>
                  <a:srgbClr val="CC0099"/>
                </a:solidFill>
              </a:rPr>
              <a:t>执行周期</a:t>
            </a:r>
            <a:r>
              <a:rPr lang="zh-CN" altLang="en-US" dirty="0"/>
              <a:t>，支持的指令：</a:t>
            </a:r>
          </a:p>
          <a:p>
            <a:pPr marL="360363" lvl="1" indent="-360363">
              <a:spcBef>
                <a:spcPts val="1200"/>
              </a:spcBef>
              <a:buSzTx/>
              <a:buFont typeface="Wingdings" pitchFamily="2" charset="2"/>
              <a:buAutoNum type="circleNumDbPlain"/>
            </a:pPr>
            <a:r>
              <a:rPr lang="pt-BR" altLang="zh-CN" sz="2000" dirty="0"/>
              <a:t>MOV R1, R0</a:t>
            </a:r>
          </a:p>
          <a:p>
            <a:pPr marL="360363" lvl="1" indent="-360363">
              <a:spcBef>
                <a:spcPct val="10000"/>
              </a:spcBef>
              <a:buSzTx/>
              <a:buFont typeface="Wingdings" pitchFamily="2" charset="2"/>
              <a:buAutoNum type="circleNumDbPlain"/>
            </a:pPr>
            <a:r>
              <a:rPr lang="pt-BR" altLang="zh-CN" sz="2000" dirty="0"/>
              <a:t>MOV  R0, X</a:t>
            </a:r>
          </a:p>
          <a:p>
            <a:pPr marL="360363" lvl="1" indent="-360363">
              <a:spcBef>
                <a:spcPct val="10000"/>
              </a:spcBef>
              <a:buSzTx/>
              <a:buFont typeface="Wingdings" pitchFamily="2" charset="2"/>
              <a:buAutoNum type="circleNumDbPlain"/>
            </a:pPr>
            <a:r>
              <a:rPr lang="en-US" altLang="zh-CN" sz="2000" dirty="0"/>
              <a:t>MOV (R1), R0</a:t>
            </a:r>
          </a:p>
          <a:p>
            <a:pPr marL="360363" lvl="1" indent="-360363">
              <a:spcBef>
                <a:spcPct val="10000"/>
              </a:spcBef>
              <a:buSzTx/>
              <a:buFont typeface="Wingdings" pitchFamily="2" charset="2"/>
              <a:buAutoNum type="circleNumDbPlain"/>
            </a:pPr>
            <a:r>
              <a:rPr lang="en-US" altLang="zh-CN" sz="2000" dirty="0"/>
              <a:t>ADD  R1, R0</a:t>
            </a:r>
          </a:p>
          <a:p>
            <a:pPr marL="360363" lvl="1" indent="-360363">
              <a:spcBef>
                <a:spcPct val="10000"/>
              </a:spcBef>
              <a:buSzTx/>
              <a:buFont typeface="Wingdings" pitchFamily="2" charset="2"/>
              <a:buAutoNum type="circleNumDbPlain"/>
            </a:pPr>
            <a:r>
              <a:rPr lang="en-US" altLang="zh-CN" sz="2000" dirty="0"/>
              <a:t>SUB  R0, (X)</a:t>
            </a:r>
          </a:p>
          <a:p>
            <a:pPr marL="360363" lvl="1" indent="-360363">
              <a:spcBef>
                <a:spcPct val="10000"/>
              </a:spcBef>
              <a:buSzTx/>
              <a:buFont typeface="Wingdings" pitchFamily="2" charset="2"/>
              <a:buAutoNum type="circleNumDbPlain"/>
            </a:pPr>
            <a:r>
              <a:rPr lang="en-US" altLang="zh-CN" sz="2000" dirty="0"/>
              <a:t>IN  R0, P</a:t>
            </a:r>
          </a:p>
          <a:p>
            <a:pPr marL="360363" lvl="1" indent="-360363">
              <a:spcBef>
                <a:spcPct val="10000"/>
              </a:spcBef>
              <a:buSzTx/>
              <a:buFont typeface="Wingdings" pitchFamily="2" charset="2"/>
              <a:buAutoNum type="circleNumDbPlain"/>
            </a:pPr>
            <a:r>
              <a:rPr lang="en-US" altLang="zh-CN" sz="2000" dirty="0"/>
              <a:t>OUT P, R0</a:t>
            </a:r>
            <a:endParaRPr lang="zh-CN" altLang="en-US" sz="2000" dirty="0"/>
          </a:p>
        </p:txBody>
      </p:sp>
      <p:graphicFrame>
        <p:nvGraphicFramePr>
          <p:cNvPr id="1137708" name="Group 44"/>
          <p:cNvGraphicFramePr>
            <a:graphicFrameLocks noGrp="1"/>
          </p:cNvGraphicFramePr>
          <p:nvPr>
            <p:extLst>
              <p:ext uri="{D42A27DB-BD31-4B8C-83A1-F6EECF244321}">
                <p14:modId xmlns:p14="http://schemas.microsoft.com/office/powerpoint/2010/main" val="4207128275"/>
              </p:ext>
            </p:extLst>
          </p:nvPr>
        </p:nvGraphicFramePr>
        <p:xfrm>
          <a:off x="468313" y="1052736"/>
          <a:ext cx="8207375" cy="1828800"/>
        </p:xfrm>
        <a:graphic>
          <a:graphicData uri="http://schemas.openxmlformats.org/drawingml/2006/table">
            <a:tbl>
              <a:tblPr/>
              <a:tblGrid>
                <a:gridCol w="1655762">
                  <a:extLst>
                    <a:ext uri="{9D8B030D-6E8A-4147-A177-3AD203B41FA5}">
                      <a16:colId xmlns:a16="http://schemas.microsoft.com/office/drawing/2014/main" val="20000"/>
                    </a:ext>
                  </a:extLst>
                </a:gridCol>
                <a:gridCol w="3024188">
                  <a:extLst>
                    <a:ext uri="{9D8B030D-6E8A-4147-A177-3AD203B41FA5}">
                      <a16:colId xmlns:a16="http://schemas.microsoft.com/office/drawing/2014/main" val="20001"/>
                    </a:ext>
                  </a:extLst>
                </a:gridCol>
                <a:gridCol w="3527425">
                  <a:extLst>
                    <a:ext uri="{9D8B030D-6E8A-4147-A177-3AD203B41FA5}">
                      <a16:colId xmlns:a16="http://schemas.microsoft.com/office/drawing/2014/main" val="20002"/>
                    </a:ext>
                  </a:extLst>
                </a:gridCol>
              </a:tblGrid>
              <a:tr h="261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节拍</a:t>
                      </a:r>
                      <a:endPar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微操作序列</a:t>
                      </a:r>
                      <a:endPar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微命令序列</a:t>
                      </a:r>
                      <a:endPar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0"/>
                  </a:ext>
                </a:extLst>
              </a:tr>
              <a:tr h="3937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T1</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AR</a:t>
                      </a:r>
                      <a:r>
                        <a:rPr kumimoji="1" lang="en-US" altLang="zh-CN" sz="24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PC</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rgbClr val="FF0000"/>
                          </a:solidFill>
                          <a:effectLst/>
                          <a:latin typeface="Times New Roman" pitchFamily="18" charset="0"/>
                          <a:ea typeface="楷体" panose="02010609060101010101" pitchFamily="49" charset="-122"/>
                          <a:cs typeface="Times New Roman" pitchFamily="18" charset="0"/>
                        </a:rPr>
                        <a:t>PC</a:t>
                      </a:r>
                      <a:r>
                        <a:rPr kumimoji="1" lang="en-US" altLang="zh-CN" sz="2400" b="1" i="0" u="none" strike="noStrike" cap="none" normalizeH="0" baseline="-30000" dirty="0" err="1">
                          <a:ln>
                            <a:noFill/>
                          </a:ln>
                          <a:solidFill>
                            <a:srgbClr val="FF0000"/>
                          </a:solidFill>
                          <a:effectLst/>
                          <a:latin typeface="Times New Roman" pitchFamily="18" charset="0"/>
                          <a:ea typeface="楷体" panose="02010609060101010101" pitchFamily="49" charset="-122"/>
                          <a:cs typeface="Times New Roman" pitchFamily="18" charset="0"/>
                        </a:rPr>
                        <a:t>out</a:t>
                      </a:r>
                      <a:r>
                        <a:rPr kumimoji="1" lang="en-US" altLang="zh-CN" sz="24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err="1">
                          <a:ln>
                            <a:noFill/>
                          </a:ln>
                          <a:solidFill>
                            <a:srgbClr val="0000FF"/>
                          </a:solidFill>
                          <a:effectLst/>
                          <a:latin typeface="Times New Roman" pitchFamily="18" charset="0"/>
                          <a:ea typeface="楷体" panose="02010609060101010101" pitchFamily="49" charset="-122"/>
                          <a:cs typeface="Times New Roman" pitchFamily="18" charset="0"/>
                        </a:rPr>
                        <a:t>AR</a:t>
                      </a:r>
                      <a:r>
                        <a:rPr kumimoji="1" lang="en-US" altLang="zh-CN" sz="2400" b="1" i="0" u="none" strike="noStrike" cap="none" normalizeH="0" baseline="-30000" dirty="0" err="1">
                          <a:ln>
                            <a:noFill/>
                          </a:ln>
                          <a:solidFill>
                            <a:srgbClr val="0000FF"/>
                          </a:solidFill>
                          <a:effectLst/>
                          <a:latin typeface="Times New Roman" pitchFamily="18" charset="0"/>
                          <a:ea typeface="楷体" panose="02010609060101010101" pitchFamily="49" charset="-122"/>
                          <a:cs typeface="Times New Roman" pitchFamily="18" charset="0"/>
                        </a:rPr>
                        <a:t>in</a:t>
                      </a:r>
                      <a:endParaRPr kumimoji="1" lang="en-US" altLang="zh-CN" sz="2400" b="1" i="0" u="none" strike="noStrike" cap="none" normalizeH="0" baseline="0" dirty="0">
                        <a:ln>
                          <a:noFill/>
                        </a:ln>
                        <a:solidFill>
                          <a:srgbClr val="0000FF"/>
                        </a:solidFill>
                        <a:effectLst/>
                        <a:latin typeface="Times New Roman" pitchFamily="18" charset="0"/>
                        <a:ea typeface="楷体" panose="02010609060101010101"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4413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T2</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a:t>
                      </a:r>
                      <a:r>
                        <a:rPr kumimoji="1" lang="en-US" altLang="zh-CN" sz="2400" b="1" i="0" u="none" strike="noStrike" kern="1200" cap="none" normalizeH="0" baseline="0" dirty="0" err="1">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Memory</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[AR]</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AR</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err="1">
                          <a:ln>
                            <a:noFill/>
                          </a:ln>
                          <a:solidFill>
                            <a:srgbClr val="009900"/>
                          </a:solidFill>
                          <a:effectLst/>
                          <a:latin typeface="Times New Roman" pitchFamily="18" charset="0"/>
                          <a:ea typeface="楷体" panose="02010609060101010101" pitchFamily="49" charset="-122"/>
                          <a:cs typeface="Times New Roman" pitchFamily="18" charset="0"/>
                        </a:rPr>
                        <a:t>Mread</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DRS</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2"/>
                  </a:ext>
                </a:extLst>
              </a:tr>
              <a:tr h="3794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T3</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PC</a:t>
                      </a:r>
                      <a:r>
                        <a:rPr kumimoji="1" lang="en-US" altLang="zh-CN" sz="24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PC+I</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IR</a:t>
                      </a:r>
                      <a:r>
                        <a:rPr kumimoji="1" lang="en-US" altLang="zh-CN" sz="24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DR</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PC+1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DRI</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24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IR</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 name="矩形 8">
            <a:extLst>
              <a:ext uri="{FF2B5EF4-FFF2-40B4-BE49-F238E27FC236}">
                <a16:creationId xmlns:a16="http://schemas.microsoft.com/office/drawing/2014/main" id="{9947C8B3-66DE-49D5-B934-0711945E7E2F}"/>
              </a:ext>
            </a:extLst>
          </p:cNvPr>
          <p:cNvSpPr/>
          <p:nvPr/>
        </p:nvSpPr>
        <p:spPr>
          <a:xfrm>
            <a:off x="2530979" y="3828691"/>
            <a:ext cx="1969013" cy="2092881"/>
          </a:xfrm>
          <a:prstGeom prst="rect">
            <a:avLst/>
          </a:prstGeom>
        </p:spPr>
        <p:txBody>
          <a:bodyPr wrap="square">
            <a:spAutoFit/>
          </a:bodyPr>
          <a:lstStyle/>
          <a:p>
            <a:pPr marL="442913" indent="-442913" algn="l">
              <a:spcBef>
                <a:spcPct val="10000"/>
              </a:spcBef>
              <a:buClr>
                <a:srgbClr val="006600"/>
              </a:buClr>
              <a:buFont typeface="+mj-ea"/>
              <a:buAutoNum type="circleNumDbPlain" startAt="8"/>
            </a:pPr>
            <a:r>
              <a:rPr lang="en-US" altLang="zh-CN" sz="2000" kern="0" dirty="0">
                <a:solidFill>
                  <a:srgbClr val="000000"/>
                </a:solidFill>
                <a:latin typeface="Times New Roman"/>
                <a:ea typeface="楷体" panose="02010609060101010101" pitchFamily="49" charset="-122"/>
              </a:rPr>
              <a:t>JUMP X</a:t>
            </a:r>
          </a:p>
          <a:p>
            <a:pPr marL="442913" indent="-442913" algn="l">
              <a:spcBef>
                <a:spcPct val="10000"/>
              </a:spcBef>
              <a:buClr>
                <a:srgbClr val="006600"/>
              </a:buClr>
              <a:buFont typeface="Wingdings" pitchFamily="2" charset="2"/>
              <a:buAutoNum type="circleNumDbPlain" startAt="8"/>
            </a:pPr>
            <a:r>
              <a:rPr lang="en-US" altLang="zh-CN" sz="2000" kern="0" dirty="0">
                <a:solidFill>
                  <a:srgbClr val="000000"/>
                </a:solidFill>
                <a:latin typeface="Times New Roman"/>
                <a:ea typeface="楷体" panose="02010609060101010101" pitchFamily="49" charset="-122"/>
              </a:rPr>
              <a:t>JZ  offs</a:t>
            </a:r>
          </a:p>
          <a:p>
            <a:pPr marL="442913" indent="-442913" algn="l">
              <a:spcBef>
                <a:spcPct val="10000"/>
              </a:spcBef>
              <a:buClr>
                <a:srgbClr val="006600"/>
              </a:buClr>
              <a:buFont typeface="Wingdings" pitchFamily="2" charset="2"/>
              <a:buAutoNum type="circleNumDbPlain" startAt="8"/>
            </a:pPr>
            <a:r>
              <a:rPr lang="en-US" altLang="zh-CN" sz="2000" kern="0" dirty="0">
                <a:solidFill>
                  <a:srgbClr val="000000"/>
                </a:solidFill>
                <a:latin typeface="Times New Roman"/>
                <a:ea typeface="楷体" panose="02010609060101010101" pitchFamily="49" charset="-122"/>
              </a:rPr>
              <a:t>PUSH R0</a:t>
            </a:r>
          </a:p>
          <a:p>
            <a:pPr marL="442913" indent="-442913" algn="l">
              <a:spcBef>
                <a:spcPct val="10000"/>
              </a:spcBef>
              <a:buClr>
                <a:srgbClr val="006600"/>
              </a:buClr>
              <a:buFont typeface="Wingdings" pitchFamily="2" charset="2"/>
              <a:buAutoNum type="circleNumDbPlain" startAt="8"/>
            </a:pPr>
            <a:r>
              <a:rPr lang="en-US" altLang="zh-CN" sz="2000" kern="0" dirty="0">
                <a:solidFill>
                  <a:srgbClr val="000000"/>
                </a:solidFill>
                <a:latin typeface="Times New Roman"/>
                <a:ea typeface="楷体" panose="02010609060101010101" pitchFamily="49" charset="-122"/>
              </a:rPr>
              <a:t>POP  R0</a:t>
            </a:r>
          </a:p>
          <a:p>
            <a:pPr marL="442913" indent="-442913" algn="l">
              <a:spcBef>
                <a:spcPct val="10000"/>
              </a:spcBef>
              <a:buClr>
                <a:srgbClr val="006600"/>
              </a:buClr>
              <a:buFont typeface="Wingdings" pitchFamily="2" charset="2"/>
              <a:buAutoNum type="circleNumDbPlain" startAt="8"/>
            </a:pPr>
            <a:r>
              <a:rPr lang="en-US" altLang="zh-CN" sz="2000" kern="0" dirty="0">
                <a:solidFill>
                  <a:srgbClr val="000000"/>
                </a:solidFill>
                <a:latin typeface="Times New Roman"/>
                <a:ea typeface="楷体" panose="02010609060101010101" pitchFamily="49" charset="-122"/>
              </a:rPr>
              <a:t>CALL  (X)</a:t>
            </a:r>
          </a:p>
          <a:p>
            <a:pPr marL="442913" indent="-442913" algn="l">
              <a:spcBef>
                <a:spcPct val="10000"/>
              </a:spcBef>
              <a:buClr>
                <a:srgbClr val="006600"/>
              </a:buClr>
              <a:buFont typeface="Wingdings" pitchFamily="2" charset="2"/>
              <a:buAutoNum type="circleNumDbPlain" startAt="8"/>
            </a:pPr>
            <a:r>
              <a:rPr lang="en-US" altLang="zh-CN" sz="2000" kern="0" dirty="0">
                <a:solidFill>
                  <a:srgbClr val="000000"/>
                </a:solidFill>
                <a:latin typeface="Times New Roman"/>
                <a:ea typeface="楷体" panose="02010609060101010101" pitchFamily="49" charset="-122"/>
              </a:rPr>
              <a:t>RET</a:t>
            </a:r>
            <a:endParaRPr lang="zh-CN" altLang="en-US" sz="2000" kern="0" dirty="0">
              <a:solidFill>
                <a:srgbClr val="000000"/>
              </a:solidFill>
              <a:latin typeface="Times New Roman"/>
              <a:ea typeface="楷体" panose="02010609060101010101" pitchFamily="49" charset="-122"/>
            </a:endParaRPr>
          </a:p>
        </p:txBody>
      </p:sp>
      <p:sp>
        <p:nvSpPr>
          <p:cNvPr id="10" name="动作按钮: 上一张 9">
            <a:hlinkClick r:id="" action="ppaction://hlinkshowjump?jump=lastslideviewed" highlightClick="1"/>
            <a:extLst>
              <a:ext uri="{FF2B5EF4-FFF2-40B4-BE49-F238E27FC236}">
                <a16:creationId xmlns:a16="http://schemas.microsoft.com/office/drawing/2014/main" id="{94A8504E-1ED3-4A45-958C-E657C1AE38A6}"/>
              </a:ext>
            </a:extLst>
          </p:cNvPr>
          <p:cNvSpPr/>
          <p:nvPr/>
        </p:nvSpPr>
        <p:spPr bwMode="auto">
          <a:xfrm>
            <a:off x="8387729" y="188640"/>
            <a:ext cx="576759" cy="576064"/>
          </a:xfrm>
          <a:prstGeom prst="actionButtonRetur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8" name="矩形 7">
            <a:extLst>
              <a:ext uri="{FF2B5EF4-FFF2-40B4-BE49-F238E27FC236}">
                <a16:creationId xmlns:a16="http://schemas.microsoft.com/office/drawing/2014/main" id="{EBF3F6BC-D964-4413-BBC3-87A5ACDCDB4A}"/>
              </a:ext>
            </a:extLst>
          </p:cNvPr>
          <p:cNvSpPr/>
          <p:nvPr/>
        </p:nvSpPr>
        <p:spPr bwMode="auto">
          <a:xfrm>
            <a:off x="2181926" y="1550877"/>
            <a:ext cx="2447950"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1" name="矩形 10">
            <a:extLst>
              <a:ext uri="{FF2B5EF4-FFF2-40B4-BE49-F238E27FC236}">
                <a16:creationId xmlns:a16="http://schemas.microsoft.com/office/drawing/2014/main" id="{6426E5D6-AA9B-425C-9756-5E0AFCE0A729}"/>
              </a:ext>
            </a:extLst>
          </p:cNvPr>
          <p:cNvSpPr/>
          <p:nvPr/>
        </p:nvSpPr>
        <p:spPr bwMode="auto">
          <a:xfrm>
            <a:off x="5203129" y="1578428"/>
            <a:ext cx="2736626"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2" name="矩形 11">
            <a:extLst>
              <a:ext uri="{FF2B5EF4-FFF2-40B4-BE49-F238E27FC236}">
                <a16:creationId xmlns:a16="http://schemas.microsoft.com/office/drawing/2014/main" id="{94A7C738-91F2-41A5-9CEE-A0F004C1C33E}"/>
              </a:ext>
            </a:extLst>
          </p:cNvPr>
          <p:cNvSpPr/>
          <p:nvPr/>
        </p:nvSpPr>
        <p:spPr bwMode="auto">
          <a:xfrm>
            <a:off x="2159321" y="2013023"/>
            <a:ext cx="2736625"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3" name="矩形 12">
            <a:extLst>
              <a:ext uri="{FF2B5EF4-FFF2-40B4-BE49-F238E27FC236}">
                <a16:creationId xmlns:a16="http://schemas.microsoft.com/office/drawing/2014/main" id="{8AC4C517-23F6-4649-BCC1-97B939E3B39C}"/>
              </a:ext>
            </a:extLst>
          </p:cNvPr>
          <p:cNvSpPr/>
          <p:nvPr/>
        </p:nvSpPr>
        <p:spPr bwMode="auto">
          <a:xfrm>
            <a:off x="5203264" y="2046559"/>
            <a:ext cx="3329176"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4" name="矩形 13">
            <a:extLst>
              <a:ext uri="{FF2B5EF4-FFF2-40B4-BE49-F238E27FC236}">
                <a16:creationId xmlns:a16="http://schemas.microsoft.com/office/drawing/2014/main" id="{F46F8AE6-CAFA-4DDC-8AFA-FBD848E85233}"/>
              </a:ext>
            </a:extLst>
          </p:cNvPr>
          <p:cNvSpPr/>
          <p:nvPr/>
        </p:nvSpPr>
        <p:spPr bwMode="auto">
          <a:xfrm>
            <a:off x="2181926" y="2475169"/>
            <a:ext cx="2913828"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5" name="矩形 14">
            <a:extLst>
              <a:ext uri="{FF2B5EF4-FFF2-40B4-BE49-F238E27FC236}">
                <a16:creationId xmlns:a16="http://schemas.microsoft.com/office/drawing/2014/main" id="{2649B690-944F-4C1C-B2A0-9D9E51A833A0}"/>
              </a:ext>
            </a:extLst>
          </p:cNvPr>
          <p:cNvSpPr/>
          <p:nvPr/>
        </p:nvSpPr>
        <p:spPr bwMode="auto">
          <a:xfrm>
            <a:off x="5193892" y="2481711"/>
            <a:ext cx="3049299"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nvGrpSpPr>
          <p:cNvPr id="16" name="组合 15">
            <a:extLst>
              <a:ext uri="{FF2B5EF4-FFF2-40B4-BE49-F238E27FC236}">
                <a16:creationId xmlns:a16="http://schemas.microsoft.com/office/drawing/2014/main" id="{ADC71865-BB00-421F-8D74-70F0E048A9EE}"/>
              </a:ext>
            </a:extLst>
          </p:cNvPr>
          <p:cNvGrpSpPr/>
          <p:nvPr/>
        </p:nvGrpSpPr>
        <p:grpSpPr>
          <a:xfrm>
            <a:off x="4305473" y="3760757"/>
            <a:ext cx="4402662" cy="2188523"/>
            <a:chOff x="12566546" y="2420888"/>
            <a:chExt cx="4402662" cy="2188523"/>
          </a:xfrm>
        </p:grpSpPr>
        <p:sp>
          <p:nvSpPr>
            <p:cNvPr id="17" name="矩形 16">
              <a:extLst>
                <a:ext uri="{FF2B5EF4-FFF2-40B4-BE49-F238E27FC236}">
                  <a16:creationId xmlns:a16="http://schemas.microsoft.com/office/drawing/2014/main" id="{CCEBCD8D-7348-478A-9591-1B40E6F99917}"/>
                </a:ext>
              </a:extLst>
            </p:cNvPr>
            <p:cNvSpPr/>
            <p:nvPr/>
          </p:nvSpPr>
          <p:spPr>
            <a:xfrm>
              <a:off x="12566546" y="2821597"/>
              <a:ext cx="1632178" cy="707886"/>
            </a:xfrm>
            <a:prstGeom prst="rect">
              <a:avLst/>
            </a:prstGeom>
          </p:spPr>
          <p:txBody>
            <a:bodyPr wrap="none">
              <a:spAutoFit/>
            </a:bodyPr>
            <a:lstStyle/>
            <a:p>
              <a:pPr algn="r"/>
              <a:r>
                <a:rPr kumimoji="1" lang="en-US" altLang="zh-CN" sz="2000" b="1" dirty="0" err="1">
                  <a:latin typeface="Times New Roman" pitchFamily="18" charset="0"/>
                  <a:ea typeface="楷体" panose="02010609060101010101" pitchFamily="49" charset="-122"/>
                  <a:cs typeface="Times New Roman" pitchFamily="18" charset="0"/>
                </a:rPr>
                <a:t>AR</a:t>
              </a:r>
              <a:r>
                <a:rPr kumimoji="1" lang="en-US" altLang="zh-CN" sz="2000" b="1" baseline="-25000" dirty="0" err="1">
                  <a:latin typeface="Times New Roman" pitchFamily="18" charset="0"/>
                  <a:ea typeface="楷体" panose="02010609060101010101" pitchFamily="49" charset="-122"/>
                  <a:cs typeface="Times New Roman" pitchFamily="18" charset="0"/>
                </a:rPr>
                <a:t>out</a:t>
              </a:r>
              <a:r>
                <a:rPr kumimoji="1" lang="zh-CN" altLang="en-US" sz="2000" b="1" dirty="0">
                  <a:latin typeface="Times New Roman" pitchFamily="18" charset="0"/>
                  <a:ea typeface="楷体" panose="02010609060101010101" pitchFamily="49" charset="-122"/>
                  <a:cs typeface="Times New Roman" pitchFamily="18" charset="0"/>
                </a:rPr>
                <a:t>、</a:t>
              </a:r>
              <a:r>
                <a:rPr kumimoji="1" lang="en-US" altLang="zh-CN" sz="2000" b="1" dirty="0" err="1">
                  <a:latin typeface="Times New Roman" pitchFamily="18" charset="0"/>
                  <a:ea typeface="楷体" panose="02010609060101010101" pitchFamily="49" charset="-122"/>
                  <a:cs typeface="Times New Roman" pitchFamily="18" charset="0"/>
                </a:rPr>
                <a:t>PC</a:t>
              </a:r>
              <a:r>
                <a:rPr kumimoji="1" lang="en-US" altLang="zh-CN" sz="2000" b="1" baseline="-30000" dirty="0" err="1">
                  <a:latin typeface="Times New Roman" pitchFamily="18" charset="0"/>
                  <a:ea typeface="楷体" panose="02010609060101010101" pitchFamily="49" charset="-122"/>
                  <a:cs typeface="Times New Roman" pitchFamily="18" charset="0"/>
                </a:rPr>
                <a:t>out</a:t>
              </a:r>
              <a:endParaRPr kumimoji="1" lang="en-US" altLang="zh-CN" sz="2000" b="1" baseline="-30000" dirty="0">
                <a:latin typeface="Times New Roman" pitchFamily="18" charset="0"/>
                <a:ea typeface="楷体" panose="02010609060101010101" pitchFamily="49" charset="-122"/>
                <a:cs typeface="Times New Roman" pitchFamily="18" charset="0"/>
              </a:endParaRPr>
            </a:p>
            <a:p>
              <a:pPr algn="r"/>
              <a:r>
                <a:rPr kumimoji="1" lang="en-US" altLang="zh-CN" sz="2000" b="1" dirty="0" err="1">
                  <a:latin typeface="Times New Roman" pitchFamily="18" charset="0"/>
                  <a:ea typeface="楷体" panose="02010609060101010101" pitchFamily="49" charset="-122"/>
                  <a:cs typeface="Times New Roman" pitchFamily="18" charset="0"/>
                </a:rPr>
                <a:t>Mread</a:t>
              </a:r>
              <a:endParaRPr lang="zh-CN" altLang="en-US" sz="2000" dirty="0"/>
            </a:p>
          </p:txBody>
        </p:sp>
        <p:sp>
          <p:nvSpPr>
            <p:cNvPr id="18" name="矩形 17">
              <a:extLst>
                <a:ext uri="{FF2B5EF4-FFF2-40B4-BE49-F238E27FC236}">
                  <a16:creationId xmlns:a16="http://schemas.microsoft.com/office/drawing/2014/main" id="{F398BB59-BE1F-4A78-9709-BF1FA35237E6}"/>
                </a:ext>
              </a:extLst>
            </p:cNvPr>
            <p:cNvSpPr/>
            <p:nvPr/>
          </p:nvSpPr>
          <p:spPr>
            <a:xfrm>
              <a:off x="12981724" y="2492896"/>
              <a:ext cx="1217000" cy="400110"/>
            </a:xfrm>
            <a:prstGeom prst="rect">
              <a:avLst/>
            </a:prstGeom>
          </p:spPr>
          <p:txBody>
            <a:bodyPr wrap="none">
              <a:spAutoFit/>
            </a:bodyPr>
            <a:lstStyle/>
            <a:p>
              <a:pPr algn="r"/>
              <a:r>
                <a:rPr kumimoji="1" lang="zh-CN" altLang="en-US" sz="2000" b="1" dirty="0">
                  <a:latin typeface="宋体" panose="02010600030101010101" pitchFamily="2" charset="-122"/>
                  <a:ea typeface="宋体" panose="02010600030101010101" pitchFamily="2" charset="-122"/>
                  <a:cs typeface="Times New Roman" pitchFamily="18" charset="0"/>
                </a:rPr>
                <a:t>主存地址</a:t>
              </a:r>
              <a:endParaRPr lang="zh-CN" altLang="en-US" sz="2000" dirty="0"/>
            </a:p>
          </p:txBody>
        </p:sp>
        <p:sp>
          <p:nvSpPr>
            <p:cNvPr id="19" name="矩形 18">
              <a:extLst>
                <a:ext uri="{FF2B5EF4-FFF2-40B4-BE49-F238E27FC236}">
                  <a16:creationId xmlns:a16="http://schemas.microsoft.com/office/drawing/2014/main" id="{E7C4C0DB-E782-406F-BCE8-47F53956FE8C}"/>
                </a:ext>
              </a:extLst>
            </p:cNvPr>
            <p:cNvSpPr/>
            <p:nvPr/>
          </p:nvSpPr>
          <p:spPr>
            <a:xfrm>
              <a:off x="13497891" y="3541677"/>
              <a:ext cx="700833" cy="400110"/>
            </a:xfrm>
            <a:prstGeom prst="rect">
              <a:avLst/>
            </a:prstGeom>
          </p:spPr>
          <p:txBody>
            <a:bodyPr wrap="none">
              <a:spAutoFit/>
            </a:bodyPr>
            <a:lstStyle/>
            <a:p>
              <a:pPr algn="r"/>
              <a:r>
                <a:rPr kumimoji="1" lang="zh-CN" altLang="en-US" sz="2000" b="1" dirty="0">
                  <a:latin typeface="宋体" panose="02010600030101010101" pitchFamily="2" charset="-122"/>
                  <a:ea typeface="宋体" panose="02010600030101010101" pitchFamily="2" charset="-122"/>
                  <a:cs typeface="Times New Roman" pitchFamily="18" charset="0"/>
                </a:rPr>
                <a:t>数据</a:t>
              </a:r>
              <a:endParaRPr lang="zh-CN" altLang="en-US" sz="2000" dirty="0"/>
            </a:p>
          </p:txBody>
        </p:sp>
        <p:cxnSp>
          <p:nvCxnSpPr>
            <p:cNvPr id="20" name="直接连接符 19">
              <a:extLst>
                <a:ext uri="{FF2B5EF4-FFF2-40B4-BE49-F238E27FC236}">
                  <a16:creationId xmlns:a16="http://schemas.microsoft.com/office/drawing/2014/main" id="{CE72CBA5-CFA3-44C2-87B2-8917020D824A}"/>
                </a:ext>
              </a:extLst>
            </p:cNvPr>
            <p:cNvCxnSpPr>
              <a:cxnSpLocks/>
            </p:cNvCxnSpPr>
            <p:nvPr/>
          </p:nvCxnSpPr>
          <p:spPr bwMode="auto">
            <a:xfrm>
              <a:off x="14274739" y="2677581"/>
              <a:ext cx="491808" cy="0"/>
            </a:xfrm>
            <a:prstGeom prst="line">
              <a:avLst/>
            </a:prstGeom>
            <a:solidFill>
              <a:schemeClr val="accent1"/>
            </a:solidFill>
            <a:ln w="28575" cap="rnd" cmpd="sng" algn="ctr">
              <a:solidFill>
                <a:schemeClr val="tx1"/>
              </a:solidFill>
              <a:prstDash val="solid"/>
              <a:round/>
              <a:headEnd type="none" w="med" len="med"/>
              <a:tailEnd type="none" w="med" len="med"/>
            </a:ln>
            <a:effectLst/>
          </p:spPr>
        </p:cxnSp>
        <p:cxnSp>
          <p:nvCxnSpPr>
            <p:cNvPr id="21" name="直接连接符 20">
              <a:extLst>
                <a:ext uri="{FF2B5EF4-FFF2-40B4-BE49-F238E27FC236}">
                  <a16:creationId xmlns:a16="http://schemas.microsoft.com/office/drawing/2014/main" id="{C95A2E02-3338-481D-B124-D9267EFB7890}"/>
                </a:ext>
              </a:extLst>
            </p:cNvPr>
            <p:cNvCxnSpPr/>
            <p:nvPr/>
          </p:nvCxnSpPr>
          <p:spPr bwMode="auto">
            <a:xfrm>
              <a:off x="14769269" y="2677580"/>
              <a:ext cx="72008" cy="119333"/>
            </a:xfrm>
            <a:prstGeom prst="line">
              <a:avLst/>
            </a:prstGeom>
            <a:solidFill>
              <a:schemeClr val="accent1"/>
            </a:solidFill>
            <a:ln w="28575" cap="rnd" cmpd="sng" algn="ctr">
              <a:solidFill>
                <a:schemeClr val="tx1"/>
              </a:solidFill>
              <a:prstDash val="solid"/>
              <a:round/>
              <a:headEnd type="none" w="med" len="med"/>
              <a:tailEnd type="none" w="med" len="med"/>
            </a:ln>
            <a:effectLst/>
          </p:spPr>
        </p:cxnSp>
        <p:cxnSp>
          <p:nvCxnSpPr>
            <p:cNvPr id="22" name="直接连接符 21">
              <a:extLst>
                <a:ext uri="{FF2B5EF4-FFF2-40B4-BE49-F238E27FC236}">
                  <a16:creationId xmlns:a16="http://schemas.microsoft.com/office/drawing/2014/main" id="{82072AE3-E72A-4BF8-B1F3-7FCF96FD21D4}"/>
                </a:ext>
              </a:extLst>
            </p:cNvPr>
            <p:cNvCxnSpPr>
              <a:cxnSpLocks/>
            </p:cNvCxnSpPr>
            <p:nvPr/>
          </p:nvCxnSpPr>
          <p:spPr bwMode="auto">
            <a:xfrm>
              <a:off x="14848081" y="2531371"/>
              <a:ext cx="1586898" cy="0"/>
            </a:xfrm>
            <a:prstGeom prst="line">
              <a:avLst/>
            </a:prstGeom>
            <a:solidFill>
              <a:schemeClr val="accent1"/>
            </a:solidFill>
            <a:ln w="28575" cap="rnd" cmpd="sng" algn="ctr">
              <a:solidFill>
                <a:schemeClr val="tx1"/>
              </a:solidFill>
              <a:prstDash val="solid"/>
              <a:round/>
              <a:headEnd type="none" w="med" len="med"/>
              <a:tailEnd type="none" w="med" len="med"/>
            </a:ln>
            <a:effectLst/>
          </p:spPr>
        </p:cxnSp>
        <p:cxnSp>
          <p:nvCxnSpPr>
            <p:cNvPr id="23" name="直接连接符 22">
              <a:extLst>
                <a:ext uri="{FF2B5EF4-FFF2-40B4-BE49-F238E27FC236}">
                  <a16:creationId xmlns:a16="http://schemas.microsoft.com/office/drawing/2014/main" id="{184768F0-43CC-4277-AEDD-A215B7807E6E}"/>
                </a:ext>
              </a:extLst>
            </p:cNvPr>
            <p:cNvCxnSpPr>
              <a:cxnSpLocks/>
            </p:cNvCxnSpPr>
            <p:nvPr/>
          </p:nvCxnSpPr>
          <p:spPr bwMode="auto">
            <a:xfrm>
              <a:off x="14848081" y="2796913"/>
              <a:ext cx="1586898" cy="0"/>
            </a:xfrm>
            <a:prstGeom prst="line">
              <a:avLst/>
            </a:prstGeom>
            <a:solidFill>
              <a:schemeClr val="accent1"/>
            </a:solidFill>
            <a:ln w="28575" cap="rnd" cmpd="sng" algn="ctr">
              <a:solidFill>
                <a:schemeClr val="tx1"/>
              </a:solidFill>
              <a:prstDash val="solid"/>
              <a:round/>
              <a:headEnd type="none" w="med" len="med"/>
              <a:tailEnd type="none" w="med" len="med"/>
            </a:ln>
            <a:effectLst/>
          </p:spPr>
        </p:cxnSp>
        <p:cxnSp>
          <p:nvCxnSpPr>
            <p:cNvPr id="24" name="直接连接符 23">
              <a:extLst>
                <a:ext uri="{FF2B5EF4-FFF2-40B4-BE49-F238E27FC236}">
                  <a16:creationId xmlns:a16="http://schemas.microsoft.com/office/drawing/2014/main" id="{F58C5B7F-A039-44D5-A9E5-40F94C1F1556}"/>
                </a:ext>
              </a:extLst>
            </p:cNvPr>
            <p:cNvCxnSpPr>
              <a:cxnSpLocks/>
            </p:cNvCxnSpPr>
            <p:nvPr/>
          </p:nvCxnSpPr>
          <p:spPr bwMode="auto">
            <a:xfrm>
              <a:off x="16434979" y="2531371"/>
              <a:ext cx="72008" cy="150598"/>
            </a:xfrm>
            <a:prstGeom prst="line">
              <a:avLst/>
            </a:prstGeom>
            <a:solidFill>
              <a:schemeClr val="accent1"/>
            </a:solidFill>
            <a:ln w="28575" cap="rnd" cmpd="sng" algn="ctr">
              <a:solidFill>
                <a:schemeClr val="tx1"/>
              </a:solidFill>
              <a:prstDash val="solid"/>
              <a:round/>
              <a:headEnd type="none" w="med" len="med"/>
              <a:tailEnd type="none" w="med" len="med"/>
            </a:ln>
            <a:effectLst/>
          </p:spPr>
        </p:cxnSp>
        <p:cxnSp>
          <p:nvCxnSpPr>
            <p:cNvPr id="25" name="直接连接符 24">
              <a:extLst>
                <a:ext uri="{FF2B5EF4-FFF2-40B4-BE49-F238E27FC236}">
                  <a16:creationId xmlns:a16="http://schemas.microsoft.com/office/drawing/2014/main" id="{6C1C86B9-367B-41F7-8256-99B5FD6F3C7E}"/>
                </a:ext>
              </a:extLst>
            </p:cNvPr>
            <p:cNvCxnSpPr>
              <a:cxnSpLocks/>
            </p:cNvCxnSpPr>
            <p:nvPr/>
          </p:nvCxnSpPr>
          <p:spPr bwMode="auto">
            <a:xfrm flipV="1">
              <a:off x="16434979" y="2673196"/>
              <a:ext cx="72008" cy="123717"/>
            </a:xfrm>
            <a:prstGeom prst="line">
              <a:avLst/>
            </a:prstGeom>
            <a:solidFill>
              <a:schemeClr val="accent1"/>
            </a:solidFill>
            <a:ln w="28575" cap="rnd" cmpd="sng" algn="ctr">
              <a:solidFill>
                <a:schemeClr val="tx1"/>
              </a:solidFill>
              <a:prstDash val="solid"/>
              <a:round/>
              <a:headEnd type="none" w="med" len="med"/>
              <a:tailEnd type="none" w="med" len="med"/>
            </a:ln>
            <a:effectLst/>
          </p:spPr>
        </p:cxnSp>
        <p:cxnSp>
          <p:nvCxnSpPr>
            <p:cNvPr id="26" name="直接连接符 25">
              <a:extLst>
                <a:ext uri="{FF2B5EF4-FFF2-40B4-BE49-F238E27FC236}">
                  <a16:creationId xmlns:a16="http://schemas.microsoft.com/office/drawing/2014/main" id="{4274EB36-1330-4B80-98F2-77CB65E90DE9}"/>
                </a:ext>
              </a:extLst>
            </p:cNvPr>
            <p:cNvCxnSpPr>
              <a:cxnSpLocks/>
            </p:cNvCxnSpPr>
            <p:nvPr/>
          </p:nvCxnSpPr>
          <p:spPr bwMode="auto">
            <a:xfrm>
              <a:off x="16506987" y="2677581"/>
              <a:ext cx="462221" cy="0"/>
            </a:xfrm>
            <a:prstGeom prst="line">
              <a:avLst/>
            </a:prstGeom>
            <a:solidFill>
              <a:schemeClr val="accent1"/>
            </a:solidFill>
            <a:ln w="28575" cap="rnd" cmpd="sng" algn="ctr">
              <a:solidFill>
                <a:schemeClr val="tx1"/>
              </a:solidFill>
              <a:prstDash val="solid"/>
              <a:round/>
              <a:headEnd type="none" w="med" len="med"/>
              <a:tailEnd type="none" w="med" len="med"/>
            </a:ln>
            <a:effectLst/>
          </p:spPr>
        </p:cxnSp>
        <p:sp>
          <p:nvSpPr>
            <p:cNvPr id="28" name="矩形 27">
              <a:extLst>
                <a:ext uri="{FF2B5EF4-FFF2-40B4-BE49-F238E27FC236}">
                  <a16:creationId xmlns:a16="http://schemas.microsoft.com/office/drawing/2014/main" id="{4314CAF7-2EE9-4059-9616-8E408414C3FC}"/>
                </a:ext>
              </a:extLst>
            </p:cNvPr>
            <p:cNvSpPr/>
            <p:nvPr/>
          </p:nvSpPr>
          <p:spPr>
            <a:xfrm>
              <a:off x="13356827" y="3901525"/>
              <a:ext cx="841897" cy="707886"/>
            </a:xfrm>
            <a:prstGeom prst="rect">
              <a:avLst/>
            </a:prstGeom>
          </p:spPr>
          <p:txBody>
            <a:bodyPr wrap="none">
              <a:spAutoFit/>
            </a:bodyPr>
            <a:lstStyle/>
            <a:p>
              <a:pPr algn="r"/>
              <a:r>
                <a:rPr kumimoji="1" lang="en-US" altLang="zh-CN" sz="2000" b="1" dirty="0" err="1">
                  <a:ea typeface="宋体" panose="02010600030101010101" pitchFamily="2" charset="-122"/>
                  <a:cs typeface="Times New Roman" pitchFamily="18" charset="0"/>
                </a:rPr>
                <a:t>AR</a:t>
              </a:r>
              <a:r>
                <a:rPr kumimoji="1" lang="en-US" altLang="zh-CN" sz="2000" b="1" baseline="-25000" dirty="0" err="1">
                  <a:ea typeface="宋体" panose="02010600030101010101" pitchFamily="2" charset="-122"/>
                  <a:cs typeface="Times New Roman" pitchFamily="18" charset="0"/>
                </a:rPr>
                <a:t>in</a:t>
              </a:r>
              <a:endParaRPr kumimoji="1" lang="en-US" altLang="zh-CN" sz="2000" b="1" baseline="-25000" dirty="0">
                <a:ea typeface="宋体" panose="02010600030101010101" pitchFamily="2" charset="-122"/>
                <a:cs typeface="Times New Roman" pitchFamily="18" charset="0"/>
              </a:endParaRPr>
            </a:p>
            <a:p>
              <a:pPr algn="r"/>
              <a:r>
                <a:rPr kumimoji="1" lang="en-US" altLang="zh-CN" sz="2000" b="1" dirty="0" err="1">
                  <a:ea typeface="宋体" panose="02010600030101010101" pitchFamily="2" charset="-122"/>
                  <a:cs typeface="Times New Roman" pitchFamily="18" charset="0"/>
                </a:rPr>
                <a:t>DRS</a:t>
              </a:r>
              <a:r>
                <a:rPr kumimoji="1" lang="en-US" altLang="zh-CN" sz="2000" b="1" baseline="-25000" dirty="0" err="1">
                  <a:ea typeface="宋体" panose="02010600030101010101" pitchFamily="2" charset="-122"/>
                  <a:cs typeface="Times New Roman" pitchFamily="18" charset="0"/>
                </a:rPr>
                <a:t>in</a:t>
              </a:r>
              <a:endParaRPr lang="zh-CN" altLang="en-US" sz="2000" baseline="-25000" dirty="0"/>
            </a:p>
          </p:txBody>
        </p:sp>
        <p:sp>
          <p:nvSpPr>
            <p:cNvPr id="29" name="矩形 28">
              <a:extLst>
                <a:ext uri="{FF2B5EF4-FFF2-40B4-BE49-F238E27FC236}">
                  <a16:creationId xmlns:a16="http://schemas.microsoft.com/office/drawing/2014/main" id="{8AA918EE-C053-48AC-9A2A-AA0291963014}"/>
                </a:ext>
              </a:extLst>
            </p:cNvPr>
            <p:cNvSpPr/>
            <p:nvPr/>
          </p:nvSpPr>
          <p:spPr>
            <a:xfrm>
              <a:off x="14960120" y="2477480"/>
              <a:ext cx="1217000" cy="400110"/>
            </a:xfrm>
            <a:prstGeom prst="rect">
              <a:avLst/>
            </a:prstGeom>
          </p:spPr>
          <p:txBody>
            <a:bodyPr wrap="none">
              <a:spAutoFit/>
            </a:bodyPr>
            <a:lstStyle/>
            <a:p>
              <a:pPr algn="r"/>
              <a:r>
                <a:rPr kumimoji="1" lang="zh-CN" altLang="en-US" sz="2000" b="1" dirty="0">
                  <a:latin typeface="宋体" panose="02010600030101010101" pitchFamily="2" charset="-122"/>
                  <a:ea typeface="宋体" panose="02010600030101010101" pitchFamily="2" charset="-122"/>
                  <a:cs typeface="Times New Roman" pitchFamily="18" charset="0"/>
                </a:rPr>
                <a:t>主存地址</a:t>
              </a:r>
              <a:endParaRPr lang="zh-CN" altLang="en-US" sz="2000" dirty="0"/>
            </a:p>
          </p:txBody>
        </p:sp>
        <p:cxnSp>
          <p:nvCxnSpPr>
            <p:cNvPr id="30" name="直接连接符 29">
              <a:extLst>
                <a:ext uri="{FF2B5EF4-FFF2-40B4-BE49-F238E27FC236}">
                  <a16:creationId xmlns:a16="http://schemas.microsoft.com/office/drawing/2014/main" id="{D6E7CF22-AB13-4DD8-B691-9FB5682B8A43}"/>
                </a:ext>
              </a:extLst>
            </p:cNvPr>
            <p:cNvCxnSpPr>
              <a:cxnSpLocks/>
            </p:cNvCxnSpPr>
            <p:nvPr/>
          </p:nvCxnSpPr>
          <p:spPr bwMode="auto">
            <a:xfrm flipV="1">
              <a:off x="14766547" y="2544811"/>
              <a:ext cx="72008" cy="123717"/>
            </a:xfrm>
            <a:prstGeom prst="line">
              <a:avLst/>
            </a:prstGeom>
            <a:solidFill>
              <a:schemeClr val="accent1"/>
            </a:solidFill>
            <a:ln w="28575" cap="rnd" cmpd="sng" algn="ctr">
              <a:solidFill>
                <a:schemeClr val="tx1"/>
              </a:solidFill>
              <a:prstDash val="solid"/>
              <a:round/>
              <a:headEnd type="none" w="med" len="med"/>
              <a:tailEnd type="none" w="med" len="med"/>
            </a:ln>
            <a:effectLst/>
          </p:spPr>
        </p:cxnSp>
        <p:grpSp>
          <p:nvGrpSpPr>
            <p:cNvPr id="31" name="组合 30">
              <a:extLst>
                <a:ext uri="{FF2B5EF4-FFF2-40B4-BE49-F238E27FC236}">
                  <a16:creationId xmlns:a16="http://schemas.microsoft.com/office/drawing/2014/main" id="{C2F4DAFB-DCBE-402A-A220-C5B94DD26A81}"/>
                </a:ext>
              </a:extLst>
            </p:cNvPr>
            <p:cNvGrpSpPr/>
            <p:nvPr/>
          </p:nvGrpSpPr>
          <p:grpSpPr>
            <a:xfrm flipV="1">
              <a:off x="14274739" y="3064850"/>
              <a:ext cx="2694469" cy="278349"/>
              <a:chOff x="14274739" y="3064850"/>
              <a:chExt cx="2694469" cy="278349"/>
            </a:xfrm>
          </p:grpSpPr>
          <p:cxnSp>
            <p:nvCxnSpPr>
              <p:cNvPr id="52" name="直接连接符 51">
                <a:extLst>
                  <a:ext uri="{FF2B5EF4-FFF2-40B4-BE49-F238E27FC236}">
                    <a16:creationId xmlns:a16="http://schemas.microsoft.com/office/drawing/2014/main" id="{458AF62C-C2FC-40DF-AC79-DD20F3D53AEE}"/>
                  </a:ext>
                </a:extLst>
              </p:cNvPr>
              <p:cNvCxnSpPr/>
              <p:nvPr/>
            </p:nvCxnSpPr>
            <p:spPr bwMode="auto">
              <a:xfrm>
                <a:off x="14504051" y="3064850"/>
                <a:ext cx="72008" cy="265542"/>
              </a:xfrm>
              <a:prstGeom prst="line">
                <a:avLst/>
              </a:prstGeom>
              <a:solidFill>
                <a:schemeClr val="accent1"/>
              </a:solidFill>
              <a:ln w="28575" cap="rnd" cmpd="sng" algn="ctr">
                <a:solidFill>
                  <a:schemeClr val="tx1"/>
                </a:solidFill>
                <a:prstDash val="solid"/>
                <a:round/>
                <a:headEnd type="none" w="med" len="med"/>
                <a:tailEnd type="none" w="med" len="med"/>
              </a:ln>
              <a:effectLst/>
            </p:spPr>
          </p:cxnSp>
          <p:cxnSp>
            <p:nvCxnSpPr>
              <p:cNvPr id="53" name="直接连接符 52">
                <a:extLst>
                  <a:ext uri="{FF2B5EF4-FFF2-40B4-BE49-F238E27FC236}">
                    <a16:creationId xmlns:a16="http://schemas.microsoft.com/office/drawing/2014/main" id="{A3560026-A3D1-43B4-ADC6-27A9C20C8728}"/>
                  </a:ext>
                </a:extLst>
              </p:cNvPr>
              <p:cNvCxnSpPr>
                <a:cxnSpLocks/>
              </p:cNvCxnSpPr>
              <p:nvPr/>
            </p:nvCxnSpPr>
            <p:spPr bwMode="auto">
              <a:xfrm>
                <a:off x="16362971" y="3068960"/>
                <a:ext cx="606237" cy="0"/>
              </a:xfrm>
              <a:prstGeom prst="line">
                <a:avLst/>
              </a:prstGeom>
              <a:solidFill>
                <a:schemeClr val="accent1"/>
              </a:solidFill>
              <a:ln w="28575" cap="rnd" cmpd="sng" algn="ctr">
                <a:solidFill>
                  <a:schemeClr val="tx1"/>
                </a:solidFill>
                <a:prstDash val="solid"/>
                <a:round/>
                <a:headEnd type="none" w="med" len="med"/>
                <a:tailEnd type="none" w="med" len="med"/>
              </a:ln>
              <a:effectLst/>
            </p:spPr>
          </p:cxnSp>
          <p:cxnSp>
            <p:nvCxnSpPr>
              <p:cNvPr id="54" name="直接连接符 53">
                <a:extLst>
                  <a:ext uri="{FF2B5EF4-FFF2-40B4-BE49-F238E27FC236}">
                    <a16:creationId xmlns:a16="http://schemas.microsoft.com/office/drawing/2014/main" id="{F42B1DAD-174B-4BEC-8668-BF544638FE56}"/>
                  </a:ext>
                </a:extLst>
              </p:cNvPr>
              <p:cNvCxnSpPr>
                <a:cxnSpLocks/>
              </p:cNvCxnSpPr>
              <p:nvPr/>
            </p:nvCxnSpPr>
            <p:spPr bwMode="auto">
              <a:xfrm>
                <a:off x="14576059" y="3341216"/>
                <a:ext cx="1714904" cy="0"/>
              </a:xfrm>
              <a:prstGeom prst="line">
                <a:avLst/>
              </a:prstGeom>
              <a:solidFill>
                <a:schemeClr val="accent1"/>
              </a:solidFill>
              <a:ln w="28575" cap="rnd" cmpd="sng" algn="ctr">
                <a:solidFill>
                  <a:schemeClr val="tx1"/>
                </a:solidFill>
                <a:prstDash val="solid"/>
                <a:round/>
                <a:headEnd type="none" w="med" len="med"/>
                <a:tailEnd type="none" w="med" len="med"/>
              </a:ln>
              <a:effectLst/>
            </p:spPr>
          </p:cxnSp>
          <p:cxnSp>
            <p:nvCxnSpPr>
              <p:cNvPr id="55" name="直接连接符 54">
                <a:extLst>
                  <a:ext uri="{FF2B5EF4-FFF2-40B4-BE49-F238E27FC236}">
                    <a16:creationId xmlns:a16="http://schemas.microsoft.com/office/drawing/2014/main" id="{109F21DA-B5C2-492F-84A2-1ADD94399D63}"/>
                  </a:ext>
                </a:extLst>
              </p:cNvPr>
              <p:cNvCxnSpPr>
                <a:cxnSpLocks/>
              </p:cNvCxnSpPr>
              <p:nvPr/>
            </p:nvCxnSpPr>
            <p:spPr bwMode="auto">
              <a:xfrm flipH="1">
                <a:off x="16290963" y="3068959"/>
                <a:ext cx="74367" cy="274240"/>
              </a:xfrm>
              <a:prstGeom prst="line">
                <a:avLst/>
              </a:prstGeom>
              <a:solidFill>
                <a:schemeClr val="accent1"/>
              </a:solidFill>
              <a:ln w="28575" cap="rnd" cmpd="sng" algn="ctr">
                <a:solidFill>
                  <a:schemeClr val="tx1"/>
                </a:solidFill>
                <a:prstDash val="solid"/>
                <a:round/>
                <a:headEnd type="none" w="med" len="med"/>
                <a:tailEnd type="none" w="med" len="med"/>
              </a:ln>
              <a:effectLst/>
            </p:spPr>
          </p:cxnSp>
          <p:cxnSp>
            <p:nvCxnSpPr>
              <p:cNvPr id="56" name="直接连接符 55">
                <a:extLst>
                  <a:ext uri="{FF2B5EF4-FFF2-40B4-BE49-F238E27FC236}">
                    <a16:creationId xmlns:a16="http://schemas.microsoft.com/office/drawing/2014/main" id="{885CB699-786A-44AD-B544-C43DD94BDA8B}"/>
                  </a:ext>
                </a:extLst>
              </p:cNvPr>
              <p:cNvCxnSpPr>
                <a:cxnSpLocks/>
              </p:cNvCxnSpPr>
              <p:nvPr/>
            </p:nvCxnSpPr>
            <p:spPr bwMode="auto">
              <a:xfrm>
                <a:off x="14274739" y="3068960"/>
                <a:ext cx="229312" cy="0"/>
              </a:xfrm>
              <a:prstGeom prst="line">
                <a:avLst/>
              </a:prstGeom>
              <a:solidFill>
                <a:schemeClr val="accent1"/>
              </a:solidFill>
              <a:ln w="28575" cap="rnd" cmpd="sng" algn="ctr">
                <a:solidFill>
                  <a:schemeClr val="tx1"/>
                </a:solidFill>
                <a:prstDash val="solid"/>
                <a:round/>
                <a:headEnd type="none" w="med" len="med"/>
                <a:tailEnd type="none" w="med" len="med"/>
              </a:ln>
              <a:effectLst/>
            </p:spPr>
          </p:cxnSp>
        </p:grpSp>
        <p:cxnSp>
          <p:nvCxnSpPr>
            <p:cNvPr id="32" name="直接连接符 31">
              <a:extLst>
                <a:ext uri="{FF2B5EF4-FFF2-40B4-BE49-F238E27FC236}">
                  <a16:creationId xmlns:a16="http://schemas.microsoft.com/office/drawing/2014/main" id="{52CE0850-A7DE-49C2-8E4E-D3B25411D266}"/>
                </a:ext>
              </a:extLst>
            </p:cNvPr>
            <p:cNvCxnSpPr>
              <a:cxnSpLocks/>
            </p:cNvCxnSpPr>
            <p:nvPr/>
          </p:nvCxnSpPr>
          <p:spPr bwMode="auto">
            <a:xfrm>
              <a:off x="14272017" y="3740010"/>
              <a:ext cx="504056" cy="0"/>
            </a:xfrm>
            <a:prstGeom prst="line">
              <a:avLst/>
            </a:prstGeom>
            <a:solidFill>
              <a:schemeClr val="accent1"/>
            </a:solidFill>
            <a:ln w="28575" cap="rnd" cmpd="sng" algn="ctr">
              <a:solidFill>
                <a:schemeClr val="tx1"/>
              </a:solidFill>
              <a:prstDash val="solid"/>
              <a:round/>
              <a:headEnd type="none" w="med" len="med"/>
              <a:tailEnd type="none" w="med" len="med"/>
            </a:ln>
            <a:effectLst/>
          </p:spPr>
        </p:cxnSp>
        <p:cxnSp>
          <p:nvCxnSpPr>
            <p:cNvPr id="33" name="直接连接符 32">
              <a:extLst>
                <a:ext uri="{FF2B5EF4-FFF2-40B4-BE49-F238E27FC236}">
                  <a16:creationId xmlns:a16="http://schemas.microsoft.com/office/drawing/2014/main" id="{3B18EF06-3CAB-4907-8AD6-1C95BD0EA8BD}"/>
                </a:ext>
              </a:extLst>
            </p:cNvPr>
            <p:cNvCxnSpPr>
              <a:cxnSpLocks/>
            </p:cNvCxnSpPr>
            <p:nvPr/>
          </p:nvCxnSpPr>
          <p:spPr bwMode="auto">
            <a:xfrm>
              <a:off x="14778795" y="3740009"/>
              <a:ext cx="59400" cy="119332"/>
            </a:xfrm>
            <a:prstGeom prst="line">
              <a:avLst/>
            </a:prstGeom>
            <a:solidFill>
              <a:schemeClr val="accent1"/>
            </a:solidFill>
            <a:ln w="28575" cap="rnd" cmpd="sng" algn="ctr">
              <a:solidFill>
                <a:schemeClr val="tx1"/>
              </a:solidFill>
              <a:prstDash val="solid"/>
              <a:round/>
              <a:headEnd type="none" w="med" len="med"/>
              <a:tailEnd type="none" w="med" len="med"/>
            </a:ln>
            <a:effectLst/>
          </p:spPr>
        </p:cxnSp>
        <p:cxnSp>
          <p:nvCxnSpPr>
            <p:cNvPr id="34" name="直接连接符 33">
              <a:extLst>
                <a:ext uri="{FF2B5EF4-FFF2-40B4-BE49-F238E27FC236}">
                  <a16:creationId xmlns:a16="http://schemas.microsoft.com/office/drawing/2014/main" id="{B32B5D47-CEBD-4178-8180-0BDD07DEAC35}"/>
                </a:ext>
              </a:extLst>
            </p:cNvPr>
            <p:cNvCxnSpPr>
              <a:cxnSpLocks/>
            </p:cNvCxnSpPr>
            <p:nvPr/>
          </p:nvCxnSpPr>
          <p:spPr bwMode="auto">
            <a:xfrm>
              <a:off x="14848081" y="3593800"/>
              <a:ext cx="1584176" cy="0"/>
            </a:xfrm>
            <a:prstGeom prst="line">
              <a:avLst/>
            </a:prstGeom>
            <a:solidFill>
              <a:schemeClr val="accent1"/>
            </a:solidFill>
            <a:ln w="28575" cap="rnd" cmpd="sng" algn="ctr">
              <a:solidFill>
                <a:schemeClr val="tx1"/>
              </a:solidFill>
              <a:prstDash val="solid"/>
              <a:round/>
              <a:headEnd type="none" w="med" len="med"/>
              <a:tailEnd type="none" w="med" len="med"/>
            </a:ln>
            <a:effectLst/>
          </p:spPr>
        </p:cxnSp>
        <p:cxnSp>
          <p:nvCxnSpPr>
            <p:cNvPr id="35" name="直接连接符 34">
              <a:extLst>
                <a:ext uri="{FF2B5EF4-FFF2-40B4-BE49-F238E27FC236}">
                  <a16:creationId xmlns:a16="http://schemas.microsoft.com/office/drawing/2014/main" id="{4D8B4E78-C920-419B-9B8E-D7B7407EA92A}"/>
                </a:ext>
              </a:extLst>
            </p:cNvPr>
            <p:cNvCxnSpPr>
              <a:cxnSpLocks/>
            </p:cNvCxnSpPr>
            <p:nvPr/>
          </p:nvCxnSpPr>
          <p:spPr bwMode="auto">
            <a:xfrm>
              <a:off x="14848081" y="3859342"/>
              <a:ext cx="1584176" cy="0"/>
            </a:xfrm>
            <a:prstGeom prst="line">
              <a:avLst/>
            </a:prstGeom>
            <a:solidFill>
              <a:schemeClr val="accent1"/>
            </a:solidFill>
            <a:ln w="28575" cap="rnd" cmpd="sng" algn="ctr">
              <a:solidFill>
                <a:schemeClr val="tx1"/>
              </a:solidFill>
              <a:prstDash val="solid"/>
              <a:round/>
              <a:headEnd type="none" w="med" len="med"/>
              <a:tailEnd type="none" w="med" len="med"/>
            </a:ln>
            <a:effectLst/>
          </p:spPr>
        </p:cxnSp>
        <p:cxnSp>
          <p:nvCxnSpPr>
            <p:cNvPr id="36" name="直接连接符 35">
              <a:extLst>
                <a:ext uri="{FF2B5EF4-FFF2-40B4-BE49-F238E27FC236}">
                  <a16:creationId xmlns:a16="http://schemas.microsoft.com/office/drawing/2014/main" id="{E2C2E5B5-C66F-46A5-A499-B8D2DF8A915B}"/>
                </a:ext>
              </a:extLst>
            </p:cNvPr>
            <p:cNvCxnSpPr>
              <a:cxnSpLocks/>
            </p:cNvCxnSpPr>
            <p:nvPr/>
          </p:nvCxnSpPr>
          <p:spPr bwMode="auto">
            <a:xfrm>
              <a:off x="16432257" y="3593800"/>
              <a:ext cx="72008" cy="150598"/>
            </a:xfrm>
            <a:prstGeom prst="line">
              <a:avLst/>
            </a:prstGeom>
            <a:solidFill>
              <a:schemeClr val="accent1"/>
            </a:solidFill>
            <a:ln w="28575" cap="rnd" cmpd="sng" algn="ctr">
              <a:solidFill>
                <a:schemeClr val="tx1"/>
              </a:solidFill>
              <a:prstDash val="solid"/>
              <a:round/>
              <a:headEnd type="none" w="med" len="med"/>
              <a:tailEnd type="none" w="med" len="med"/>
            </a:ln>
            <a:effectLst/>
          </p:spPr>
        </p:cxnSp>
        <p:cxnSp>
          <p:nvCxnSpPr>
            <p:cNvPr id="37" name="直接连接符 36">
              <a:extLst>
                <a:ext uri="{FF2B5EF4-FFF2-40B4-BE49-F238E27FC236}">
                  <a16:creationId xmlns:a16="http://schemas.microsoft.com/office/drawing/2014/main" id="{0107CDCB-4A45-48D7-9B93-71A37566865F}"/>
                </a:ext>
              </a:extLst>
            </p:cNvPr>
            <p:cNvCxnSpPr>
              <a:cxnSpLocks/>
            </p:cNvCxnSpPr>
            <p:nvPr/>
          </p:nvCxnSpPr>
          <p:spPr bwMode="auto">
            <a:xfrm flipV="1">
              <a:off x="16432257" y="3735625"/>
              <a:ext cx="72008" cy="123717"/>
            </a:xfrm>
            <a:prstGeom prst="line">
              <a:avLst/>
            </a:prstGeom>
            <a:solidFill>
              <a:schemeClr val="accent1"/>
            </a:solidFill>
            <a:ln w="28575" cap="rnd" cmpd="sng" algn="ctr">
              <a:solidFill>
                <a:schemeClr val="tx1"/>
              </a:solidFill>
              <a:prstDash val="solid"/>
              <a:round/>
              <a:headEnd type="none" w="med" len="med"/>
              <a:tailEnd type="none" w="med" len="med"/>
            </a:ln>
            <a:effectLst/>
          </p:spPr>
        </p:cxnSp>
        <p:cxnSp>
          <p:nvCxnSpPr>
            <p:cNvPr id="38" name="直接连接符 37">
              <a:extLst>
                <a:ext uri="{FF2B5EF4-FFF2-40B4-BE49-F238E27FC236}">
                  <a16:creationId xmlns:a16="http://schemas.microsoft.com/office/drawing/2014/main" id="{F92D995D-0B73-4686-95A0-7BEA0248422C}"/>
                </a:ext>
              </a:extLst>
            </p:cNvPr>
            <p:cNvCxnSpPr>
              <a:cxnSpLocks/>
            </p:cNvCxnSpPr>
            <p:nvPr/>
          </p:nvCxnSpPr>
          <p:spPr bwMode="auto">
            <a:xfrm>
              <a:off x="16504265" y="3740010"/>
              <a:ext cx="462221" cy="0"/>
            </a:xfrm>
            <a:prstGeom prst="line">
              <a:avLst/>
            </a:prstGeom>
            <a:solidFill>
              <a:schemeClr val="accent1"/>
            </a:solidFill>
            <a:ln w="28575" cap="rnd" cmpd="sng" algn="ctr">
              <a:solidFill>
                <a:schemeClr val="tx1"/>
              </a:solidFill>
              <a:prstDash val="solid"/>
              <a:round/>
              <a:headEnd type="none" w="med" len="med"/>
              <a:tailEnd type="none" w="med" len="med"/>
            </a:ln>
            <a:effectLst/>
          </p:spPr>
        </p:cxnSp>
        <p:sp>
          <p:nvSpPr>
            <p:cNvPr id="39" name="矩形 38">
              <a:extLst>
                <a:ext uri="{FF2B5EF4-FFF2-40B4-BE49-F238E27FC236}">
                  <a16:creationId xmlns:a16="http://schemas.microsoft.com/office/drawing/2014/main" id="{4AA38683-EAAC-4F22-834C-8CA38C72E848}"/>
                </a:ext>
              </a:extLst>
            </p:cNvPr>
            <p:cNvSpPr/>
            <p:nvPr/>
          </p:nvSpPr>
          <p:spPr>
            <a:xfrm>
              <a:off x="15374105" y="3539909"/>
              <a:ext cx="700834" cy="400110"/>
            </a:xfrm>
            <a:prstGeom prst="rect">
              <a:avLst/>
            </a:prstGeom>
          </p:spPr>
          <p:txBody>
            <a:bodyPr wrap="none">
              <a:spAutoFit/>
            </a:bodyPr>
            <a:lstStyle/>
            <a:p>
              <a:pPr algn="r"/>
              <a:r>
                <a:rPr kumimoji="1" lang="zh-CN" altLang="en-US" sz="2000" b="1" dirty="0">
                  <a:latin typeface="宋体" panose="02010600030101010101" pitchFamily="2" charset="-122"/>
                  <a:ea typeface="宋体" panose="02010600030101010101" pitchFamily="2" charset="-122"/>
                  <a:cs typeface="Times New Roman" pitchFamily="18" charset="0"/>
                </a:rPr>
                <a:t>数据</a:t>
              </a:r>
              <a:endParaRPr lang="zh-CN" altLang="en-US" sz="2000" dirty="0"/>
            </a:p>
          </p:txBody>
        </p:sp>
        <p:cxnSp>
          <p:nvCxnSpPr>
            <p:cNvPr id="40" name="直接连接符 39">
              <a:extLst>
                <a:ext uri="{FF2B5EF4-FFF2-40B4-BE49-F238E27FC236}">
                  <a16:creationId xmlns:a16="http://schemas.microsoft.com/office/drawing/2014/main" id="{8AE8B73D-53FF-4F29-8978-DE8F1ECA45BC}"/>
                </a:ext>
              </a:extLst>
            </p:cNvPr>
            <p:cNvCxnSpPr>
              <a:cxnSpLocks/>
            </p:cNvCxnSpPr>
            <p:nvPr/>
          </p:nvCxnSpPr>
          <p:spPr bwMode="auto">
            <a:xfrm flipV="1">
              <a:off x="14776073" y="3599020"/>
              <a:ext cx="62122" cy="131938"/>
            </a:xfrm>
            <a:prstGeom prst="line">
              <a:avLst/>
            </a:prstGeom>
            <a:solidFill>
              <a:schemeClr val="accent1"/>
            </a:solidFill>
            <a:ln w="28575" cap="rnd" cmpd="sng" algn="ctr">
              <a:solidFill>
                <a:schemeClr val="tx1"/>
              </a:solidFill>
              <a:prstDash val="solid"/>
              <a:round/>
              <a:headEnd type="none" w="med" len="med"/>
              <a:tailEnd type="none" w="med" len="med"/>
            </a:ln>
            <a:effectLst/>
          </p:spPr>
        </p:cxnSp>
        <p:grpSp>
          <p:nvGrpSpPr>
            <p:cNvPr id="41" name="组合 40">
              <a:extLst>
                <a:ext uri="{FF2B5EF4-FFF2-40B4-BE49-F238E27FC236}">
                  <a16:creationId xmlns:a16="http://schemas.microsoft.com/office/drawing/2014/main" id="{1358224A-2E81-451D-A27B-1257E9CCAB85}"/>
                </a:ext>
              </a:extLst>
            </p:cNvPr>
            <p:cNvGrpSpPr/>
            <p:nvPr/>
          </p:nvGrpSpPr>
          <p:grpSpPr>
            <a:xfrm flipV="1">
              <a:off x="14273560" y="4158763"/>
              <a:ext cx="2694469" cy="278349"/>
              <a:chOff x="14273560" y="4158763"/>
              <a:chExt cx="2694469" cy="278349"/>
            </a:xfrm>
          </p:grpSpPr>
          <p:cxnSp>
            <p:nvCxnSpPr>
              <p:cNvPr id="47" name="直接连接符 46">
                <a:extLst>
                  <a:ext uri="{FF2B5EF4-FFF2-40B4-BE49-F238E27FC236}">
                    <a16:creationId xmlns:a16="http://schemas.microsoft.com/office/drawing/2014/main" id="{094F7492-BC2C-4580-9585-4A2A619D29AE}"/>
                  </a:ext>
                </a:extLst>
              </p:cNvPr>
              <p:cNvCxnSpPr>
                <a:cxnSpLocks/>
              </p:cNvCxnSpPr>
              <p:nvPr/>
            </p:nvCxnSpPr>
            <p:spPr bwMode="auto">
              <a:xfrm>
                <a:off x="14502872" y="4158763"/>
                <a:ext cx="72008" cy="265542"/>
              </a:xfrm>
              <a:prstGeom prst="line">
                <a:avLst/>
              </a:prstGeom>
              <a:solidFill>
                <a:schemeClr val="accent1"/>
              </a:solidFill>
              <a:ln w="28575" cap="rnd" cmpd="sng" algn="ctr">
                <a:solidFill>
                  <a:schemeClr val="tx1"/>
                </a:solidFill>
                <a:prstDash val="solid"/>
                <a:round/>
                <a:headEnd type="none" w="med" len="med"/>
                <a:tailEnd type="none" w="med" len="med"/>
              </a:ln>
              <a:effectLst/>
            </p:spPr>
          </p:cxnSp>
          <p:cxnSp>
            <p:nvCxnSpPr>
              <p:cNvPr id="48" name="直接连接符 47">
                <a:extLst>
                  <a:ext uri="{FF2B5EF4-FFF2-40B4-BE49-F238E27FC236}">
                    <a16:creationId xmlns:a16="http://schemas.microsoft.com/office/drawing/2014/main" id="{893F6546-98BF-47FD-8548-00667561CA01}"/>
                  </a:ext>
                </a:extLst>
              </p:cNvPr>
              <p:cNvCxnSpPr>
                <a:cxnSpLocks/>
              </p:cNvCxnSpPr>
              <p:nvPr/>
            </p:nvCxnSpPr>
            <p:spPr bwMode="auto">
              <a:xfrm>
                <a:off x="16361792" y="4162873"/>
                <a:ext cx="606237" cy="0"/>
              </a:xfrm>
              <a:prstGeom prst="line">
                <a:avLst/>
              </a:prstGeom>
              <a:solidFill>
                <a:schemeClr val="accent1"/>
              </a:solidFill>
              <a:ln w="28575" cap="rnd" cmpd="sng" algn="ctr">
                <a:solidFill>
                  <a:schemeClr val="tx1"/>
                </a:solidFill>
                <a:prstDash val="solid"/>
                <a:round/>
                <a:headEnd type="none" w="med" len="med"/>
                <a:tailEnd type="none" w="med" len="med"/>
              </a:ln>
              <a:effectLst/>
            </p:spPr>
          </p:cxnSp>
          <p:cxnSp>
            <p:nvCxnSpPr>
              <p:cNvPr id="49" name="直接连接符 48">
                <a:extLst>
                  <a:ext uri="{FF2B5EF4-FFF2-40B4-BE49-F238E27FC236}">
                    <a16:creationId xmlns:a16="http://schemas.microsoft.com/office/drawing/2014/main" id="{62C22857-7043-4270-9E72-2FFD7673076E}"/>
                  </a:ext>
                </a:extLst>
              </p:cNvPr>
              <p:cNvCxnSpPr>
                <a:cxnSpLocks/>
              </p:cNvCxnSpPr>
              <p:nvPr/>
            </p:nvCxnSpPr>
            <p:spPr bwMode="auto">
              <a:xfrm>
                <a:off x="14574880" y="4435129"/>
                <a:ext cx="1714904" cy="0"/>
              </a:xfrm>
              <a:prstGeom prst="line">
                <a:avLst/>
              </a:prstGeom>
              <a:solidFill>
                <a:schemeClr val="accent1"/>
              </a:solidFill>
              <a:ln w="28575" cap="rnd" cmpd="sng" algn="ctr">
                <a:solidFill>
                  <a:schemeClr val="tx1"/>
                </a:solidFill>
                <a:prstDash val="solid"/>
                <a:round/>
                <a:headEnd type="none" w="med" len="med"/>
                <a:tailEnd type="none" w="med" len="med"/>
              </a:ln>
              <a:effectLst/>
            </p:spPr>
          </p:cxnSp>
          <p:cxnSp>
            <p:nvCxnSpPr>
              <p:cNvPr id="50" name="直接连接符 49">
                <a:extLst>
                  <a:ext uri="{FF2B5EF4-FFF2-40B4-BE49-F238E27FC236}">
                    <a16:creationId xmlns:a16="http://schemas.microsoft.com/office/drawing/2014/main" id="{0952EE7C-449A-4896-974F-459FF6B8A7E0}"/>
                  </a:ext>
                </a:extLst>
              </p:cNvPr>
              <p:cNvCxnSpPr>
                <a:cxnSpLocks/>
              </p:cNvCxnSpPr>
              <p:nvPr/>
            </p:nvCxnSpPr>
            <p:spPr bwMode="auto">
              <a:xfrm flipH="1">
                <a:off x="16289784" y="4162872"/>
                <a:ext cx="74367" cy="274240"/>
              </a:xfrm>
              <a:prstGeom prst="line">
                <a:avLst/>
              </a:prstGeom>
              <a:solidFill>
                <a:schemeClr val="accent1"/>
              </a:solidFill>
              <a:ln w="28575" cap="rnd" cmpd="sng" algn="ctr">
                <a:solidFill>
                  <a:schemeClr val="tx1"/>
                </a:solidFill>
                <a:prstDash val="solid"/>
                <a:round/>
                <a:headEnd type="none" w="med" len="med"/>
                <a:tailEnd type="none" w="med" len="med"/>
              </a:ln>
              <a:effectLst/>
            </p:spPr>
          </p:cxnSp>
          <p:cxnSp>
            <p:nvCxnSpPr>
              <p:cNvPr id="51" name="直接连接符 50">
                <a:extLst>
                  <a:ext uri="{FF2B5EF4-FFF2-40B4-BE49-F238E27FC236}">
                    <a16:creationId xmlns:a16="http://schemas.microsoft.com/office/drawing/2014/main" id="{BFA22FF2-6160-4EB3-9210-365C20CF2AA6}"/>
                  </a:ext>
                </a:extLst>
              </p:cNvPr>
              <p:cNvCxnSpPr>
                <a:cxnSpLocks/>
              </p:cNvCxnSpPr>
              <p:nvPr/>
            </p:nvCxnSpPr>
            <p:spPr bwMode="auto">
              <a:xfrm>
                <a:off x="14273560" y="4162873"/>
                <a:ext cx="229312" cy="0"/>
              </a:xfrm>
              <a:prstGeom prst="line">
                <a:avLst/>
              </a:prstGeom>
              <a:solidFill>
                <a:schemeClr val="accent1"/>
              </a:solidFill>
              <a:ln w="28575" cap="rnd" cmpd="sng" algn="ctr">
                <a:solidFill>
                  <a:schemeClr val="tx1"/>
                </a:solidFill>
                <a:prstDash val="solid"/>
                <a:round/>
                <a:headEnd type="none" w="med" len="med"/>
                <a:tailEnd type="none" w="med" len="med"/>
              </a:ln>
              <a:effectLst/>
            </p:spPr>
          </p:cxnSp>
        </p:grpSp>
        <p:cxnSp>
          <p:nvCxnSpPr>
            <p:cNvPr id="42" name="直接连接符 41">
              <a:extLst>
                <a:ext uri="{FF2B5EF4-FFF2-40B4-BE49-F238E27FC236}">
                  <a16:creationId xmlns:a16="http://schemas.microsoft.com/office/drawing/2014/main" id="{3B71F841-6A47-4032-8AD6-FEC6D0C4DD17}"/>
                </a:ext>
              </a:extLst>
            </p:cNvPr>
            <p:cNvCxnSpPr/>
            <p:nvPr/>
          </p:nvCxnSpPr>
          <p:spPr bwMode="auto">
            <a:xfrm>
              <a:off x="16318362" y="2420888"/>
              <a:ext cx="0" cy="2160240"/>
            </a:xfrm>
            <a:prstGeom prst="line">
              <a:avLst/>
            </a:prstGeom>
            <a:solidFill>
              <a:schemeClr val="accent1"/>
            </a:solidFill>
            <a:ln w="12700" cap="flat" cmpd="sng" algn="ctr">
              <a:solidFill>
                <a:srgbClr val="FF0000"/>
              </a:solidFill>
              <a:prstDash val="dash"/>
              <a:round/>
              <a:headEnd type="none" w="med" len="med"/>
              <a:tailEnd type="none" w="med" len="med"/>
            </a:ln>
            <a:effectLst/>
          </p:spPr>
        </p:cxnSp>
        <p:cxnSp>
          <p:nvCxnSpPr>
            <p:cNvPr id="43" name="直接连接符 42">
              <a:extLst>
                <a:ext uri="{FF2B5EF4-FFF2-40B4-BE49-F238E27FC236}">
                  <a16:creationId xmlns:a16="http://schemas.microsoft.com/office/drawing/2014/main" id="{4E2F5C78-A6F5-44B3-BCED-AFDD77454841}"/>
                </a:ext>
              </a:extLst>
            </p:cNvPr>
            <p:cNvCxnSpPr>
              <a:cxnSpLocks/>
            </p:cNvCxnSpPr>
            <p:nvPr/>
          </p:nvCxnSpPr>
          <p:spPr bwMode="auto">
            <a:xfrm flipV="1">
              <a:off x="12818313" y="2720073"/>
              <a:ext cx="0" cy="172933"/>
            </a:xfrm>
            <a:prstGeom prst="line">
              <a:avLst/>
            </a:prstGeom>
            <a:solidFill>
              <a:schemeClr val="accent1"/>
            </a:solidFill>
            <a:ln w="28575" cap="rnd" cmpd="sng" algn="ctr">
              <a:solidFill>
                <a:srgbClr val="FF0000"/>
              </a:solidFill>
              <a:prstDash val="solid"/>
              <a:round/>
              <a:headEnd type="none" w="med" len="med"/>
              <a:tailEnd type="none" w="med" len="med"/>
            </a:ln>
            <a:effectLst/>
          </p:spPr>
        </p:cxnSp>
        <p:cxnSp>
          <p:nvCxnSpPr>
            <p:cNvPr id="44" name="直接连接符 43">
              <a:extLst>
                <a:ext uri="{FF2B5EF4-FFF2-40B4-BE49-F238E27FC236}">
                  <a16:creationId xmlns:a16="http://schemas.microsoft.com/office/drawing/2014/main" id="{E4803DA4-89C7-4DE2-82B9-FB30920DA349}"/>
                </a:ext>
              </a:extLst>
            </p:cNvPr>
            <p:cNvCxnSpPr>
              <a:cxnSpLocks/>
            </p:cNvCxnSpPr>
            <p:nvPr/>
          </p:nvCxnSpPr>
          <p:spPr bwMode="auto">
            <a:xfrm>
              <a:off x="12818313" y="2715684"/>
              <a:ext cx="256105" cy="0"/>
            </a:xfrm>
            <a:prstGeom prst="line">
              <a:avLst/>
            </a:prstGeom>
            <a:solidFill>
              <a:schemeClr val="accent1"/>
            </a:solidFill>
            <a:ln w="28575" cap="rnd" cmpd="sng" algn="ctr">
              <a:solidFill>
                <a:srgbClr val="FF0000"/>
              </a:solidFill>
              <a:prstDash val="solid"/>
              <a:round/>
              <a:headEnd type="none" w="med" len="med"/>
              <a:tailEnd type="triangle" w="med" len="lg"/>
            </a:ln>
            <a:effectLst/>
          </p:spPr>
        </p:cxnSp>
        <p:cxnSp>
          <p:nvCxnSpPr>
            <p:cNvPr id="45" name="直接连接符 44">
              <a:extLst>
                <a:ext uri="{FF2B5EF4-FFF2-40B4-BE49-F238E27FC236}">
                  <a16:creationId xmlns:a16="http://schemas.microsoft.com/office/drawing/2014/main" id="{F498F752-92F0-484E-AEBE-00F8F2BBBC01}"/>
                </a:ext>
              </a:extLst>
            </p:cNvPr>
            <p:cNvCxnSpPr>
              <a:cxnSpLocks/>
            </p:cNvCxnSpPr>
            <p:nvPr/>
          </p:nvCxnSpPr>
          <p:spPr bwMode="auto">
            <a:xfrm>
              <a:off x="15093554" y="3738552"/>
              <a:ext cx="59400" cy="119332"/>
            </a:xfrm>
            <a:prstGeom prst="line">
              <a:avLst/>
            </a:prstGeom>
            <a:solidFill>
              <a:schemeClr val="accent1"/>
            </a:solidFill>
            <a:ln w="28575" cap="rnd" cmpd="sng" algn="ctr">
              <a:solidFill>
                <a:schemeClr val="tx1"/>
              </a:solidFill>
              <a:prstDash val="solid"/>
              <a:round/>
              <a:headEnd type="none" w="med" len="med"/>
              <a:tailEnd type="none" w="med" len="med"/>
            </a:ln>
            <a:effectLst/>
          </p:spPr>
        </p:cxnSp>
        <p:cxnSp>
          <p:nvCxnSpPr>
            <p:cNvPr id="46" name="直接连接符 45">
              <a:extLst>
                <a:ext uri="{FF2B5EF4-FFF2-40B4-BE49-F238E27FC236}">
                  <a16:creationId xmlns:a16="http://schemas.microsoft.com/office/drawing/2014/main" id="{BAE81F42-33A6-4A5D-812F-BC8F6E3F07BF}"/>
                </a:ext>
              </a:extLst>
            </p:cNvPr>
            <p:cNvCxnSpPr>
              <a:cxnSpLocks/>
            </p:cNvCxnSpPr>
            <p:nvPr/>
          </p:nvCxnSpPr>
          <p:spPr bwMode="auto">
            <a:xfrm flipV="1">
              <a:off x="15090832" y="3597563"/>
              <a:ext cx="62122" cy="131938"/>
            </a:xfrm>
            <a:prstGeom prst="line">
              <a:avLst/>
            </a:prstGeom>
            <a:solidFill>
              <a:schemeClr val="accent1"/>
            </a:solidFill>
            <a:ln w="28575" cap="rnd" cmpd="sng" algn="ctr">
              <a:solidFill>
                <a:schemeClr val="tx1"/>
              </a:solidFill>
              <a:prstDash val="solid"/>
              <a:round/>
              <a:headEnd type="none" w="med" len="med"/>
              <a:tailEnd type="none" w="med" len="med"/>
            </a:ln>
            <a:effectLst/>
          </p:spPr>
        </p:cxnSp>
      </p:grpSp>
      <p:grpSp>
        <p:nvGrpSpPr>
          <p:cNvPr id="57" name="组合 56">
            <a:extLst>
              <a:ext uri="{FF2B5EF4-FFF2-40B4-BE49-F238E27FC236}">
                <a16:creationId xmlns:a16="http://schemas.microsoft.com/office/drawing/2014/main" id="{C1B3CD7E-22BA-4901-838A-34C8790B2631}"/>
              </a:ext>
            </a:extLst>
          </p:cNvPr>
          <p:cNvGrpSpPr/>
          <p:nvPr/>
        </p:nvGrpSpPr>
        <p:grpSpPr>
          <a:xfrm>
            <a:off x="4312772" y="3820254"/>
            <a:ext cx="4588510" cy="2100742"/>
            <a:chOff x="7340135" y="2480385"/>
            <a:chExt cx="4588510" cy="2100742"/>
          </a:xfrm>
        </p:grpSpPr>
        <p:sp>
          <p:nvSpPr>
            <p:cNvPr id="58" name="矩形 57">
              <a:extLst>
                <a:ext uri="{FF2B5EF4-FFF2-40B4-BE49-F238E27FC236}">
                  <a16:creationId xmlns:a16="http://schemas.microsoft.com/office/drawing/2014/main" id="{210466D2-E898-4439-B32A-039E8BC60E11}"/>
                </a:ext>
              </a:extLst>
            </p:cNvPr>
            <p:cNvSpPr/>
            <p:nvPr/>
          </p:nvSpPr>
          <p:spPr bwMode="auto">
            <a:xfrm>
              <a:off x="7406254" y="2480385"/>
              <a:ext cx="4522391" cy="445985"/>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000" b="1" i="0" u="none" strike="noStrike" cap="none" normalizeH="0" baseline="0">
                <a:ln>
                  <a:noFill/>
                </a:ln>
                <a:solidFill>
                  <a:schemeClr val="tx1"/>
                </a:solidFill>
                <a:effectLst/>
                <a:latin typeface="Times New Roman" pitchFamily="18" charset="0"/>
                <a:ea typeface="宋体" pitchFamily="2" charset="-122"/>
              </a:endParaRPr>
            </a:p>
          </p:txBody>
        </p:sp>
        <p:sp>
          <p:nvSpPr>
            <p:cNvPr id="59" name="矩形 58">
              <a:extLst>
                <a:ext uri="{FF2B5EF4-FFF2-40B4-BE49-F238E27FC236}">
                  <a16:creationId xmlns:a16="http://schemas.microsoft.com/office/drawing/2014/main" id="{776306CC-6EB8-4EA8-AD92-D318E7C17E9E}"/>
                </a:ext>
              </a:extLst>
            </p:cNvPr>
            <p:cNvSpPr/>
            <p:nvPr/>
          </p:nvSpPr>
          <p:spPr bwMode="auto">
            <a:xfrm>
              <a:off x="7340135" y="2858507"/>
              <a:ext cx="881121" cy="352427"/>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000" b="1" i="0" u="none" strike="noStrike" cap="none" normalizeH="0" baseline="0">
                <a:ln>
                  <a:noFill/>
                </a:ln>
                <a:solidFill>
                  <a:schemeClr val="tx1"/>
                </a:solidFill>
                <a:effectLst/>
                <a:latin typeface="Times New Roman" pitchFamily="18" charset="0"/>
                <a:ea typeface="宋体" pitchFamily="2" charset="-122"/>
              </a:endParaRPr>
            </a:p>
          </p:txBody>
        </p:sp>
        <p:sp>
          <p:nvSpPr>
            <p:cNvPr id="60" name="矩形 59">
              <a:extLst>
                <a:ext uri="{FF2B5EF4-FFF2-40B4-BE49-F238E27FC236}">
                  <a16:creationId xmlns:a16="http://schemas.microsoft.com/office/drawing/2014/main" id="{B70EFC79-6901-433E-A349-5E888177D10F}"/>
                </a:ext>
              </a:extLst>
            </p:cNvPr>
            <p:cNvSpPr/>
            <p:nvPr/>
          </p:nvSpPr>
          <p:spPr bwMode="auto">
            <a:xfrm>
              <a:off x="8060215" y="3240455"/>
              <a:ext cx="884015" cy="2591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000" b="1" i="0" u="none" strike="noStrike" cap="none" normalizeH="0" baseline="0">
                <a:ln>
                  <a:noFill/>
                </a:ln>
                <a:solidFill>
                  <a:schemeClr val="tx1"/>
                </a:solidFill>
                <a:effectLst/>
                <a:latin typeface="Times New Roman" pitchFamily="18" charset="0"/>
                <a:ea typeface="宋体" pitchFamily="2" charset="-122"/>
              </a:endParaRPr>
            </a:p>
          </p:txBody>
        </p:sp>
        <p:sp>
          <p:nvSpPr>
            <p:cNvPr id="61" name="矩形 60">
              <a:extLst>
                <a:ext uri="{FF2B5EF4-FFF2-40B4-BE49-F238E27FC236}">
                  <a16:creationId xmlns:a16="http://schemas.microsoft.com/office/drawing/2014/main" id="{54870670-3214-46ED-BA5D-0F887FEF7893}"/>
                </a:ext>
              </a:extLst>
            </p:cNvPr>
            <p:cNvSpPr/>
            <p:nvPr/>
          </p:nvSpPr>
          <p:spPr bwMode="auto">
            <a:xfrm>
              <a:off x="8177067" y="4271244"/>
              <a:ext cx="784053" cy="309883"/>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000" b="1" i="0" u="none" strike="noStrike" cap="none" normalizeH="0" baseline="0">
                <a:ln>
                  <a:noFill/>
                </a:ln>
                <a:solidFill>
                  <a:schemeClr val="tx1"/>
                </a:solidFill>
                <a:effectLst/>
                <a:latin typeface="Times New Roman" pitchFamily="18" charset="0"/>
                <a:ea typeface="宋体" pitchFamily="2" charset="-122"/>
              </a:endParaRPr>
            </a:p>
          </p:txBody>
        </p:sp>
      </p:grpSp>
      <p:sp>
        <p:nvSpPr>
          <p:cNvPr id="2" name="矩形 1">
            <a:extLst>
              <a:ext uri="{FF2B5EF4-FFF2-40B4-BE49-F238E27FC236}">
                <a16:creationId xmlns:a16="http://schemas.microsoft.com/office/drawing/2014/main" id="{817E5791-A163-491E-9944-6C96EC3EFB78}"/>
              </a:ext>
            </a:extLst>
          </p:cNvPr>
          <p:cNvSpPr/>
          <p:nvPr/>
        </p:nvSpPr>
        <p:spPr bwMode="auto">
          <a:xfrm>
            <a:off x="250825" y="3501008"/>
            <a:ext cx="4062557" cy="2448272"/>
          </a:xfrm>
          <a:prstGeom prst="rect">
            <a:avLst/>
          </a:prstGeom>
          <a:noFill/>
          <a:ln w="76200" cap="flat" cmpd="sng" algn="ctr">
            <a:solidFill>
              <a:srgbClr val="00FF00">
                <a:alpha val="40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grpId="0" nodeType="clickEffect">
                                  <p:stCondLst>
                                    <p:cond delay="0"/>
                                  </p:stCondLst>
                                  <p:childTnLst>
                                    <p:animEffect transition="out" filter="wipe(left)">
                                      <p:cBhvr>
                                        <p:cTn id="26" dur="500"/>
                                        <p:tgtEl>
                                          <p:spTgt spid="13"/>
                                        </p:tgtEl>
                                      </p:cBhvr>
                                    </p:animEffect>
                                    <p:set>
                                      <p:cBhvr>
                                        <p:cTn id="27" dur="1" fill="hold">
                                          <p:stCondLst>
                                            <p:cond delay="499"/>
                                          </p:stCondLst>
                                        </p:cTn>
                                        <p:tgtEl>
                                          <p:spTgt spid="1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nodeType="clickEffect">
                                  <p:stCondLst>
                                    <p:cond delay="0"/>
                                  </p:stCondLst>
                                  <p:childTnLst>
                                    <p:animEffect transition="out" filter="wipe(left)">
                                      <p:cBhvr>
                                        <p:cTn id="31" dur="500"/>
                                        <p:tgtEl>
                                          <p:spTgt spid="57"/>
                                        </p:tgtEl>
                                      </p:cBhvr>
                                    </p:animEffect>
                                    <p:set>
                                      <p:cBhvr>
                                        <p:cTn id="32" dur="1" fill="hold">
                                          <p:stCondLst>
                                            <p:cond delay="499"/>
                                          </p:stCondLst>
                                        </p:cTn>
                                        <p:tgtEl>
                                          <p:spTgt spid="5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0" nodeType="clickEffect">
                                  <p:stCondLst>
                                    <p:cond delay="0"/>
                                  </p:stCondLst>
                                  <p:childTnLst>
                                    <p:animEffect transition="out" filter="wipe(left)">
                                      <p:cBhvr>
                                        <p:cTn id="36" dur="500"/>
                                        <p:tgtEl>
                                          <p:spTgt spid="14"/>
                                        </p:tgtEl>
                                      </p:cBhvr>
                                    </p:animEffect>
                                    <p:set>
                                      <p:cBhvr>
                                        <p:cTn id="37" dur="1" fill="hold">
                                          <p:stCondLst>
                                            <p:cond delay="499"/>
                                          </p:stCondLst>
                                        </p:cTn>
                                        <p:tgtEl>
                                          <p:spTgt spid="14"/>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xit" presetSubtype="8" fill="hold" grpId="0" nodeType="clickEffect">
                                  <p:stCondLst>
                                    <p:cond delay="0"/>
                                  </p:stCondLst>
                                  <p:childTnLst>
                                    <p:animEffect transition="out" filter="wipe(left)">
                                      <p:cBhvr>
                                        <p:cTn id="41" dur="500"/>
                                        <p:tgtEl>
                                          <p:spTgt spid="15"/>
                                        </p:tgtEl>
                                      </p:cBhvr>
                                    </p:animEffect>
                                    <p:set>
                                      <p:cBhvr>
                                        <p:cTn id="42"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3" grpId="0" animBg="1"/>
      <p:bldP spid="14" grpId="0" animBg="1"/>
      <p:bldP spid="1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4"/>
          <p:cNvSpPr>
            <a:spLocks noGrp="1"/>
          </p:cNvSpPr>
          <p:nvPr>
            <p:ph type="sldNum" sz="quarter" idx="11"/>
          </p:nvPr>
        </p:nvSpPr>
        <p:spPr/>
        <p:txBody>
          <a:bodyPr/>
          <a:lstStyle/>
          <a:p>
            <a:fld id="{E3BD879F-2FD3-4938-B3E2-F012F9F7CC40}" type="slidenum">
              <a:rPr lang="zh-CN" altLang="en-US"/>
              <a:pPr/>
              <a:t>58</a:t>
            </a:fld>
            <a:endParaRPr lang="en-US" altLang="zh-CN"/>
          </a:p>
        </p:txBody>
      </p:sp>
      <p:sp>
        <p:nvSpPr>
          <p:cNvPr id="1139714" name="Rectangle 2"/>
          <p:cNvSpPr>
            <a:spLocks noGrp="1" noChangeArrowheads="1"/>
          </p:cNvSpPr>
          <p:nvPr>
            <p:ph type="title"/>
          </p:nvPr>
        </p:nvSpPr>
        <p:spPr/>
        <p:txBody>
          <a:bodyPr/>
          <a:lstStyle/>
          <a:p>
            <a:r>
              <a:rPr lang="en-US" altLang="zh-CN" dirty="0"/>
              <a:t>6.2.2  </a:t>
            </a:r>
            <a:r>
              <a:rPr lang="zh-CN" altLang="en-US" dirty="0"/>
              <a:t>某简化</a:t>
            </a:r>
            <a:r>
              <a:rPr lang="en-US" altLang="zh-CN" dirty="0"/>
              <a:t>CPU </a:t>
            </a:r>
            <a:r>
              <a:rPr lang="zh-CN" altLang="en-US" dirty="0"/>
              <a:t>控制单元设计     </a:t>
            </a:r>
            <a:r>
              <a:rPr lang="zh-CN" altLang="en-US" dirty="0">
                <a:solidFill>
                  <a:srgbClr val="CC0099"/>
                </a:solidFill>
              </a:rPr>
              <a:t>执行周期</a:t>
            </a:r>
          </a:p>
        </p:txBody>
      </p:sp>
      <p:sp>
        <p:nvSpPr>
          <p:cNvPr id="1139715" name="Rectangle 3"/>
          <p:cNvSpPr>
            <a:spLocks noGrp="1" noChangeArrowheads="1"/>
          </p:cNvSpPr>
          <p:nvPr>
            <p:ph type="body" idx="1"/>
          </p:nvPr>
        </p:nvSpPr>
        <p:spPr>
          <a:xfrm>
            <a:off x="250825" y="549275"/>
            <a:ext cx="8785225" cy="935038"/>
          </a:xfrm>
        </p:spPr>
        <p:txBody>
          <a:bodyPr/>
          <a:lstStyle/>
          <a:p>
            <a:pPr marL="266700" indent="-266700">
              <a:spcBef>
                <a:spcPct val="10000"/>
              </a:spcBef>
            </a:pPr>
            <a:r>
              <a:rPr lang="zh-CN" altLang="en-US" dirty="0"/>
              <a:t>指令：</a:t>
            </a:r>
          </a:p>
          <a:p>
            <a:pPr marL="723900" lvl="1" indent="-277813">
              <a:spcBef>
                <a:spcPct val="10000"/>
              </a:spcBef>
              <a:buFont typeface="Wingdings" pitchFamily="2" charset="2"/>
              <a:buNone/>
            </a:pPr>
            <a:r>
              <a:rPr lang="zh-CN" altLang="pt-BR" sz="2400" dirty="0"/>
              <a:t>（</a:t>
            </a:r>
            <a:r>
              <a:rPr lang="pt-BR" altLang="zh-CN" sz="2400" dirty="0"/>
              <a:t>1</a:t>
            </a:r>
            <a:r>
              <a:rPr lang="zh-CN" altLang="pt-BR" sz="2400" dirty="0"/>
              <a:t>）</a:t>
            </a:r>
            <a:r>
              <a:rPr lang="pt-BR" altLang="zh-CN" sz="2400" dirty="0"/>
              <a:t>MOV  R0, R1</a:t>
            </a:r>
            <a:endParaRPr lang="zh-CN" altLang="en-US" sz="2400" dirty="0"/>
          </a:p>
        </p:txBody>
      </p:sp>
      <p:graphicFrame>
        <p:nvGraphicFramePr>
          <p:cNvPr id="1139816" name="Group 104"/>
          <p:cNvGraphicFramePr>
            <a:graphicFrameLocks noGrp="1"/>
          </p:cNvGraphicFramePr>
          <p:nvPr>
            <p:extLst>
              <p:ext uri="{D42A27DB-BD31-4B8C-83A1-F6EECF244321}">
                <p14:modId xmlns:p14="http://schemas.microsoft.com/office/powerpoint/2010/main" val="3700875361"/>
              </p:ext>
            </p:extLst>
          </p:nvPr>
        </p:nvGraphicFramePr>
        <p:xfrm>
          <a:off x="468313" y="3612129"/>
          <a:ext cx="8207375" cy="1851025"/>
        </p:xfrm>
        <a:graphic>
          <a:graphicData uri="http://schemas.openxmlformats.org/drawingml/2006/table">
            <a:tbl>
              <a:tblPr/>
              <a:tblGrid>
                <a:gridCol w="1655762">
                  <a:extLst>
                    <a:ext uri="{9D8B030D-6E8A-4147-A177-3AD203B41FA5}">
                      <a16:colId xmlns:a16="http://schemas.microsoft.com/office/drawing/2014/main" val="20000"/>
                    </a:ext>
                  </a:extLst>
                </a:gridCol>
                <a:gridCol w="3024188">
                  <a:extLst>
                    <a:ext uri="{9D8B030D-6E8A-4147-A177-3AD203B41FA5}">
                      <a16:colId xmlns:a16="http://schemas.microsoft.com/office/drawing/2014/main" val="20001"/>
                    </a:ext>
                  </a:extLst>
                </a:gridCol>
                <a:gridCol w="3527425">
                  <a:extLst>
                    <a:ext uri="{9D8B030D-6E8A-4147-A177-3AD203B41FA5}">
                      <a16:colId xmlns:a16="http://schemas.microsoft.com/office/drawing/2014/main" val="20002"/>
                    </a:ext>
                  </a:extLst>
                </a:gridCol>
              </a:tblGrid>
              <a:tr h="261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节拍</a:t>
                      </a:r>
                      <a:endPar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微操作序列</a:t>
                      </a:r>
                      <a:endPar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微命令序列</a:t>
                      </a:r>
                      <a:endPar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T1</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AR</a:t>
                      </a:r>
                      <a:r>
                        <a:rPr kumimoji="1" lang="en-US" altLang="zh-CN" sz="24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IR</a:t>
                      </a:r>
                      <a:r>
                        <a:rPr kumimoji="1" lang="en-US" altLang="zh-CN" sz="24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地址字段</a:t>
                      </a:r>
                      <a:r>
                        <a:rPr kumimoji="1" lang="en-US" altLang="zh-CN" sz="2400" b="1" i="0" u="none" strike="noStrike" cap="none" normalizeH="0" baseline="0" dirty="0">
                          <a:ln>
                            <a:noFill/>
                          </a:ln>
                          <a:solidFill>
                            <a:schemeClr val="tx1"/>
                          </a:solidFill>
                          <a:effectLst/>
                          <a:latin typeface="宋体" pitchFamily="2" charset="-122"/>
                          <a:ea typeface="宋体" pitchFamily="2" charset="-122"/>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IR</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24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err="1">
                          <a:ln>
                            <a:noFill/>
                          </a:ln>
                          <a:solidFill>
                            <a:srgbClr val="0000FF"/>
                          </a:solidFill>
                          <a:effectLst/>
                          <a:latin typeface="Times New Roman" pitchFamily="18" charset="0"/>
                          <a:ea typeface="楷体" panose="02010609060101010101" pitchFamily="49" charset="-122"/>
                          <a:cs typeface="Times New Roman" pitchFamily="18" charset="0"/>
                        </a:rPr>
                        <a:t>AR</a:t>
                      </a:r>
                      <a:r>
                        <a:rPr kumimoji="1" lang="en-US" altLang="zh-CN" sz="2400" b="1" i="0" u="none" strike="noStrike" cap="none" normalizeH="0" baseline="-30000" dirty="0" err="1">
                          <a:ln>
                            <a:noFill/>
                          </a:ln>
                          <a:solidFill>
                            <a:srgbClr val="0000FF"/>
                          </a:solidFill>
                          <a:effectLst/>
                          <a:latin typeface="Times New Roman" pitchFamily="18" charset="0"/>
                          <a:ea typeface="楷体" panose="02010609060101010101" pitchFamily="49" charset="-122"/>
                          <a:cs typeface="Times New Roman" pitchFamily="18" charset="0"/>
                        </a:rPr>
                        <a:t>in</a:t>
                      </a:r>
                      <a:endParaRPr kumimoji="1" lang="en-US" altLang="zh-CN" sz="2400" b="1" i="0" u="none" strike="noStrike" cap="none" normalizeH="0" baseline="0" dirty="0">
                        <a:ln>
                          <a:noFill/>
                        </a:ln>
                        <a:solidFill>
                          <a:srgbClr val="0000FF"/>
                        </a:solidFill>
                        <a:effectLst/>
                        <a:latin typeface="Times New Roman" pitchFamily="18" charset="0"/>
                        <a:ea typeface="楷体" panose="02010609060101010101"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4794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T2</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a:t>
                      </a:r>
                      <a:r>
                        <a:rPr kumimoji="1" lang="en-US" altLang="zh-CN" sz="2400" b="1" i="0" u="none" strike="noStrike" kern="1200" cap="none" normalizeH="0" baseline="0" dirty="0" err="1">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Memory</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[AR]</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AR</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err="1">
                          <a:ln>
                            <a:noFill/>
                          </a:ln>
                          <a:solidFill>
                            <a:srgbClr val="009900"/>
                          </a:solidFill>
                          <a:effectLst/>
                          <a:latin typeface="Times New Roman" pitchFamily="18" charset="0"/>
                          <a:ea typeface="楷体" panose="02010609060101010101" pitchFamily="49" charset="-122"/>
                          <a:cs typeface="Times New Roman" pitchFamily="18" charset="0"/>
                        </a:rPr>
                        <a:t>Mread</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DRS</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T3</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R0</a:t>
                      </a:r>
                      <a:r>
                        <a:rPr kumimoji="1" lang="en-US" altLang="zh-CN" sz="24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DR  </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DRI</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24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R0</a:t>
                      </a:r>
                      <a:r>
                        <a:rPr kumimoji="1" lang="en-US" altLang="zh-CN" sz="24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 name="矩形 2">
            <a:extLst>
              <a:ext uri="{FF2B5EF4-FFF2-40B4-BE49-F238E27FC236}">
                <a16:creationId xmlns:a16="http://schemas.microsoft.com/office/drawing/2014/main" id="{C7A378FC-A415-4198-8859-F518A0D82B71}"/>
              </a:ext>
            </a:extLst>
          </p:cNvPr>
          <p:cNvSpPr/>
          <p:nvPr/>
        </p:nvSpPr>
        <p:spPr>
          <a:xfrm>
            <a:off x="683568" y="3068960"/>
            <a:ext cx="2616422" cy="461665"/>
          </a:xfrm>
          <a:prstGeom prst="rect">
            <a:avLst/>
          </a:prstGeom>
        </p:spPr>
        <p:txBody>
          <a:bodyPr wrap="none">
            <a:spAutoFit/>
          </a:bodyPr>
          <a:lstStyle/>
          <a:p>
            <a:r>
              <a:rPr lang="zh-CN" altLang="pt-BR" kern="0" dirty="0">
                <a:solidFill>
                  <a:srgbClr val="000000"/>
                </a:solidFill>
                <a:latin typeface="Times New Roman"/>
                <a:ea typeface="楷体" panose="02010609060101010101" pitchFamily="49" charset="-122"/>
              </a:rPr>
              <a:t>（</a:t>
            </a:r>
            <a:r>
              <a:rPr lang="pt-BR" altLang="zh-CN" kern="0" dirty="0">
                <a:solidFill>
                  <a:srgbClr val="000000"/>
                </a:solidFill>
                <a:latin typeface="Times New Roman"/>
                <a:ea typeface="楷体" panose="02010609060101010101" pitchFamily="49" charset="-122"/>
              </a:rPr>
              <a:t>2</a:t>
            </a:r>
            <a:r>
              <a:rPr lang="zh-CN" altLang="pt-BR" kern="0" dirty="0">
                <a:solidFill>
                  <a:srgbClr val="000000"/>
                </a:solidFill>
                <a:latin typeface="Times New Roman"/>
                <a:ea typeface="楷体" panose="02010609060101010101" pitchFamily="49" charset="-122"/>
              </a:rPr>
              <a:t>）</a:t>
            </a:r>
            <a:r>
              <a:rPr lang="pt-BR" altLang="zh-CN" kern="0" dirty="0">
                <a:solidFill>
                  <a:srgbClr val="000000"/>
                </a:solidFill>
                <a:latin typeface="Times New Roman"/>
                <a:ea typeface="楷体" panose="02010609060101010101" pitchFamily="49" charset="-122"/>
              </a:rPr>
              <a:t>MOV  R0, X</a:t>
            </a:r>
            <a:endParaRPr lang="zh-CN" altLang="en-US" dirty="0"/>
          </a:p>
        </p:txBody>
      </p:sp>
      <p:graphicFrame>
        <p:nvGraphicFramePr>
          <p:cNvPr id="9" name="Group 104">
            <a:extLst>
              <a:ext uri="{FF2B5EF4-FFF2-40B4-BE49-F238E27FC236}">
                <a16:creationId xmlns:a16="http://schemas.microsoft.com/office/drawing/2014/main" id="{313A2700-1935-4F8B-B451-BB3A2864B073}"/>
              </a:ext>
            </a:extLst>
          </p:cNvPr>
          <p:cNvGraphicFramePr>
            <a:graphicFrameLocks noGrp="1"/>
          </p:cNvGraphicFramePr>
          <p:nvPr>
            <p:extLst>
              <p:ext uri="{D42A27DB-BD31-4B8C-83A1-F6EECF244321}">
                <p14:modId xmlns:p14="http://schemas.microsoft.com/office/powerpoint/2010/main" val="919144578"/>
              </p:ext>
            </p:extLst>
          </p:nvPr>
        </p:nvGraphicFramePr>
        <p:xfrm>
          <a:off x="468312" y="1556792"/>
          <a:ext cx="8207375" cy="914400"/>
        </p:xfrm>
        <a:graphic>
          <a:graphicData uri="http://schemas.openxmlformats.org/drawingml/2006/table">
            <a:tbl>
              <a:tblPr/>
              <a:tblGrid>
                <a:gridCol w="1655762">
                  <a:extLst>
                    <a:ext uri="{9D8B030D-6E8A-4147-A177-3AD203B41FA5}">
                      <a16:colId xmlns:a16="http://schemas.microsoft.com/office/drawing/2014/main" val="20000"/>
                    </a:ext>
                  </a:extLst>
                </a:gridCol>
                <a:gridCol w="3024188">
                  <a:extLst>
                    <a:ext uri="{9D8B030D-6E8A-4147-A177-3AD203B41FA5}">
                      <a16:colId xmlns:a16="http://schemas.microsoft.com/office/drawing/2014/main" val="20001"/>
                    </a:ext>
                  </a:extLst>
                </a:gridCol>
                <a:gridCol w="3527425">
                  <a:extLst>
                    <a:ext uri="{9D8B030D-6E8A-4147-A177-3AD203B41FA5}">
                      <a16:colId xmlns:a16="http://schemas.microsoft.com/office/drawing/2014/main" val="20002"/>
                    </a:ext>
                  </a:extLst>
                </a:gridCol>
              </a:tblGrid>
              <a:tr h="261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节拍</a:t>
                      </a:r>
                      <a:endPar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微操作序列</a:t>
                      </a:r>
                      <a:endPar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微命令序列</a:t>
                      </a:r>
                      <a:endPar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0"/>
                  </a:ext>
                </a:extLst>
              </a:tr>
              <a:tr h="2746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T1</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R0</a:t>
                      </a:r>
                      <a:r>
                        <a:rPr kumimoji="1" lang="en-US" altLang="zh-CN" sz="24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R1  </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R1</a:t>
                      </a:r>
                      <a:r>
                        <a:rPr kumimoji="1" lang="en-US" altLang="zh-CN" sz="24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out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R0</a:t>
                      </a:r>
                      <a:r>
                        <a:rPr kumimoji="1" lang="en-US" altLang="zh-CN" sz="24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 name="矩形 9">
            <a:extLst>
              <a:ext uri="{FF2B5EF4-FFF2-40B4-BE49-F238E27FC236}">
                <a16:creationId xmlns:a16="http://schemas.microsoft.com/office/drawing/2014/main" id="{0E84CBEF-F5F1-4D47-9E35-EEB41B2365DC}"/>
              </a:ext>
            </a:extLst>
          </p:cNvPr>
          <p:cNvSpPr/>
          <p:nvPr/>
        </p:nvSpPr>
        <p:spPr bwMode="auto">
          <a:xfrm>
            <a:off x="899592" y="1037808"/>
            <a:ext cx="2592288" cy="414473"/>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1" name="矩形 10">
            <a:extLst>
              <a:ext uri="{FF2B5EF4-FFF2-40B4-BE49-F238E27FC236}">
                <a16:creationId xmlns:a16="http://schemas.microsoft.com/office/drawing/2014/main" id="{1A5B9693-437D-4A9F-90D7-CF42B15FF565}"/>
              </a:ext>
            </a:extLst>
          </p:cNvPr>
          <p:cNvSpPr/>
          <p:nvPr/>
        </p:nvSpPr>
        <p:spPr bwMode="auto">
          <a:xfrm>
            <a:off x="899592" y="3086535"/>
            <a:ext cx="2592288" cy="414473"/>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3" name="动作按钮: 上一张 12">
            <a:hlinkClick r:id="" action="ppaction://hlinkshowjump?jump=lastslideviewed" highlightClick="1"/>
            <a:extLst>
              <a:ext uri="{FF2B5EF4-FFF2-40B4-BE49-F238E27FC236}">
                <a16:creationId xmlns:a16="http://schemas.microsoft.com/office/drawing/2014/main" id="{9AD224D6-C617-4927-9C53-EB8986DC4D42}"/>
              </a:ext>
            </a:extLst>
          </p:cNvPr>
          <p:cNvSpPr/>
          <p:nvPr/>
        </p:nvSpPr>
        <p:spPr bwMode="auto">
          <a:xfrm>
            <a:off x="8387729" y="188640"/>
            <a:ext cx="576759" cy="576064"/>
          </a:xfrm>
          <a:prstGeom prst="actionButtonRetur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2" name="矩形 11">
            <a:extLst>
              <a:ext uri="{FF2B5EF4-FFF2-40B4-BE49-F238E27FC236}">
                <a16:creationId xmlns:a16="http://schemas.microsoft.com/office/drawing/2014/main" id="{BD934FB5-B7C2-4CF0-88D4-7C6524B2E962}"/>
              </a:ext>
            </a:extLst>
          </p:cNvPr>
          <p:cNvSpPr/>
          <p:nvPr/>
        </p:nvSpPr>
        <p:spPr bwMode="auto">
          <a:xfrm>
            <a:off x="2187361" y="2050050"/>
            <a:ext cx="2447950" cy="388350"/>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4" name="矩形 13">
            <a:extLst>
              <a:ext uri="{FF2B5EF4-FFF2-40B4-BE49-F238E27FC236}">
                <a16:creationId xmlns:a16="http://schemas.microsoft.com/office/drawing/2014/main" id="{0AB48696-7BB1-4356-8DF3-D4E24DAAB401}"/>
              </a:ext>
            </a:extLst>
          </p:cNvPr>
          <p:cNvSpPr/>
          <p:nvPr/>
        </p:nvSpPr>
        <p:spPr bwMode="auto">
          <a:xfrm>
            <a:off x="5190522" y="2068945"/>
            <a:ext cx="2447950" cy="367270"/>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 name="矩形 1">
            <a:extLst>
              <a:ext uri="{FF2B5EF4-FFF2-40B4-BE49-F238E27FC236}">
                <a16:creationId xmlns:a16="http://schemas.microsoft.com/office/drawing/2014/main" id="{B0DD7CF4-28C2-476D-B969-2DA90784B6BC}"/>
              </a:ext>
            </a:extLst>
          </p:cNvPr>
          <p:cNvSpPr/>
          <p:nvPr/>
        </p:nvSpPr>
        <p:spPr>
          <a:xfrm>
            <a:off x="3551291" y="1018324"/>
            <a:ext cx="3278462" cy="461665"/>
          </a:xfrm>
          <a:prstGeom prst="rect">
            <a:avLst/>
          </a:prstGeom>
        </p:spPr>
        <p:txBody>
          <a:bodyPr wrap="none">
            <a:spAutoFit/>
          </a:bodyPr>
          <a:lstStyle/>
          <a:p>
            <a:r>
              <a:rPr lang="zh-CN" altLang="en-US" dirty="0">
                <a:solidFill>
                  <a:srgbClr val="0000FF"/>
                </a:solidFill>
                <a:ea typeface="楷体" panose="02010609060101010101" pitchFamily="49" charset="-122"/>
              </a:rPr>
              <a:t>源操作数</a:t>
            </a:r>
            <a:r>
              <a:rPr lang="zh-CN" altLang="en-US" dirty="0">
                <a:ea typeface="楷体" panose="02010609060101010101" pitchFamily="49" charset="-122"/>
              </a:rPr>
              <a:t>为</a:t>
            </a:r>
            <a:r>
              <a:rPr lang="zh-CN" altLang="en-US" dirty="0">
                <a:solidFill>
                  <a:srgbClr val="FF0000"/>
                </a:solidFill>
                <a:ea typeface="楷体" panose="02010609060101010101" pitchFamily="49" charset="-122"/>
              </a:rPr>
              <a:t>寄存器寻址</a:t>
            </a:r>
            <a:endParaRPr lang="zh-CN" altLang="en-US" dirty="0"/>
          </a:p>
        </p:txBody>
      </p:sp>
      <p:sp>
        <p:nvSpPr>
          <p:cNvPr id="4" name="矩形 3">
            <a:extLst>
              <a:ext uri="{FF2B5EF4-FFF2-40B4-BE49-F238E27FC236}">
                <a16:creationId xmlns:a16="http://schemas.microsoft.com/office/drawing/2014/main" id="{A1C6F042-582F-4E93-9F96-20AB0A7AFE3B}"/>
              </a:ext>
            </a:extLst>
          </p:cNvPr>
          <p:cNvSpPr/>
          <p:nvPr/>
        </p:nvSpPr>
        <p:spPr>
          <a:xfrm>
            <a:off x="3574703" y="3068960"/>
            <a:ext cx="2969082" cy="461665"/>
          </a:xfrm>
          <a:prstGeom prst="rect">
            <a:avLst/>
          </a:prstGeom>
        </p:spPr>
        <p:txBody>
          <a:bodyPr wrap="none">
            <a:spAutoFit/>
          </a:bodyPr>
          <a:lstStyle/>
          <a:p>
            <a:r>
              <a:rPr lang="zh-CN" altLang="en-US" dirty="0">
                <a:solidFill>
                  <a:srgbClr val="0000FF"/>
                </a:solidFill>
                <a:ea typeface="楷体" panose="02010609060101010101" pitchFamily="49" charset="-122"/>
              </a:rPr>
              <a:t>源操作数</a:t>
            </a:r>
            <a:r>
              <a:rPr lang="zh-CN" altLang="en-US" dirty="0">
                <a:ea typeface="楷体" panose="02010609060101010101" pitchFamily="49" charset="-122"/>
              </a:rPr>
              <a:t>为</a:t>
            </a:r>
            <a:r>
              <a:rPr lang="zh-CN" altLang="en-US" dirty="0">
                <a:solidFill>
                  <a:srgbClr val="FF0000"/>
                </a:solidFill>
                <a:ea typeface="楷体" panose="02010609060101010101" pitchFamily="49" charset="-122"/>
              </a:rPr>
              <a:t>直接寻址</a:t>
            </a:r>
            <a:endParaRPr lang="zh-CN" altLang="en-US" dirty="0"/>
          </a:p>
        </p:txBody>
      </p:sp>
      <p:sp>
        <p:nvSpPr>
          <p:cNvPr id="15" name="矩形 14">
            <a:extLst>
              <a:ext uri="{FF2B5EF4-FFF2-40B4-BE49-F238E27FC236}">
                <a16:creationId xmlns:a16="http://schemas.microsoft.com/office/drawing/2014/main" id="{35B9A8F0-0326-439C-99CB-849D8AB18D82}"/>
              </a:ext>
            </a:extLst>
          </p:cNvPr>
          <p:cNvSpPr/>
          <p:nvPr/>
        </p:nvSpPr>
        <p:spPr bwMode="auto">
          <a:xfrm>
            <a:off x="2187360" y="4104151"/>
            <a:ext cx="2736625"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6" name="矩形 15">
            <a:extLst>
              <a:ext uri="{FF2B5EF4-FFF2-40B4-BE49-F238E27FC236}">
                <a16:creationId xmlns:a16="http://schemas.microsoft.com/office/drawing/2014/main" id="{CB30A380-A7EE-4AED-837A-BFE414F70F07}"/>
              </a:ext>
            </a:extLst>
          </p:cNvPr>
          <p:cNvSpPr/>
          <p:nvPr/>
        </p:nvSpPr>
        <p:spPr bwMode="auto">
          <a:xfrm>
            <a:off x="5190522" y="4137448"/>
            <a:ext cx="2981878"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7" name="矩形 16">
            <a:extLst>
              <a:ext uri="{FF2B5EF4-FFF2-40B4-BE49-F238E27FC236}">
                <a16:creationId xmlns:a16="http://schemas.microsoft.com/office/drawing/2014/main" id="{7FC91417-6255-48BA-8A2B-FD26BC5BD591}"/>
              </a:ext>
            </a:extLst>
          </p:cNvPr>
          <p:cNvSpPr/>
          <p:nvPr/>
        </p:nvSpPr>
        <p:spPr bwMode="auto">
          <a:xfrm>
            <a:off x="2188897" y="4583898"/>
            <a:ext cx="2735087"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8" name="矩形 17">
            <a:extLst>
              <a:ext uri="{FF2B5EF4-FFF2-40B4-BE49-F238E27FC236}">
                <a16:creationId xmlns:a16="http://schemas.microsoft.com/office/drawing/2014/main" id="{4A23579F-879B-4781-9B82-232210F54018}"/>
              </a:ext>
            </a:extLst>
          </p:cNvPr>
          <p:cNvSpPr/>
          <p:nvPr/>
        </p:nvSpPr>
        <p:spPr bwMode="auto">
          <a:xfrm>
            <a:off x="5177618" y="4606752"/>
            <a:ext cx="3354821"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9" name="矩形 18">
            <a:extLst>
              <a:ext uri="{FF2B5EF4-FFF2-40B4-BE49-F238E27FC236}">
                <a16:creationId xmlns:a16="http://schemas.microsoft.com/office/drawing/2014/main" id="{447DD690-3019-45C2-916D-A5F8538B019F}"/>
              </a:ext>
            </a:extLst>
          </p:cNvPr>
          <p:cNvSpPr/>
          <p:nvPr/>
        </p:nvSpPr>
        <p:spPr bwMode="auto">
          <a:xfrm>
            <a:off x="2187359" y="5052653"/>
            <a:ext cx="2735087"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0" name="矩形 19">
            <a:extLst>
              <a:ext uri="{FF2B5EF4-FFF2-40B4-BE49-F238E27FC236}">
                <a16:creationId xmlns:a16="http://schemas.microsoft.com/office/drawing/2014/main" id="{9257B6EC-F570-45A4-87F7-6A62D801FEDA}"/>
              </a:ext>
            </a:extLst>
          </p:cNvPr>
          <p:cNvSpPr/>
          <p:nvPr/>
        </p:nvSpPr>
        <p:spPr bwMode="auto">
          <a:xfrm>
            <a:off x="5194554" y="5068030"/>
            <a:ext cx="2977846"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15"/>
                                        </p:tgtEl>
                                      </p:cBhvr>
                                    </p:animEffect>
                                    <p:set>
                                      <p:cBhvr>
                                        <p:cTn id="17" dur="1" fill="hold">
                                          <p:stCondLst>
                                            <p:cond delay="499"/>
                                          </p:stCondLst>
                                        </p:cTn>
                                        <p:tgtEl>
                                          <p:spTgt spid="1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500"/>
                                        <p:tgtEl>
                                          <p:spTgt spid="16"/>
                                        </p:tgtEl>
                                      </p:cBhvr>
                                    </p:animEffect>
                                    <p:set>
                                      <p:cBhvr>
                                        <p:cTn id="22" dur="1" fill="hold">
                                          <p:stCondLst>
                                            <p:cond delay="499"/>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grpId="0" nodeType="clickEffect">
                                  <p:stCondLst>
                                    <p:cond delay="0"/>
                                  </p:stCondLst>
                                  <p:childTnLst>
                                    <p:animEffect transition="out" filter="wipe(left)">
                                      <p:cBhvr>
                                        <p:cTn id="26" dur="500"/>
                                        <p:tgtEl>
                                          <p:spTgt spid="17"/>
                                        </p:tgtEl>
                                      </p:cBhvr>
                                    </p:animEffect>
                                    <p:set>
                                      <p:cBhvr>
                                        <p:cTn id="27" dur="1" fill="hold">
                                          <p:stCondLst>
                                            <p:cond delay="499"/>
                                          </p:stCondLst>
                                        </p:cTn>
                                        <p:tgtEl>
                                          <p:spTgt spid="1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grpId="0" nodeType="clickEffect">
                                  <p:stCondLst>
                                    <p:cond delay="0"/>
                                  </p:stCondLst>
                                  <p:childTnLst>
                                    <p:animEffect transition="out" filter="wipe(left)">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0" nodeType="clickEffect">
                                  <p:stCondLst>
                                    <p:cond delay="0"/>
                                  </p:stCondLst>
                                  <p:childTnLst>
                                    <p:animEffect transition="out" filter="wipe(left)">
                                      <p:cBhvr>
                                        <p:cTn id="36" dur="500"/>
                                        <p:tgtEl>
                                          <p:spTgt spid="19"/>
                                        </p:tgtEl>
                                      </p:cBhvr>
                                    </p:animEffect>
                                    <p:set>
                                      <p:cBhvr>
                                        <p:cTn id="37" dur="1" fill="hold">
                                          <p:stCondLst>
                                            <p:cond delay="499"/>
                                          </p:stCondLst>
                                        </p:cTn>
                                        <p:tgtEl>
                                          <p:spTgt spid="1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xit" presetSubtype="8" fill="hold" grpId="0" nodeType="clickEffect">
                                  <p:stCondLst>
                                    <p:cond delay="0"/>
                                  </p:stCondLst>
                                  <p:childTnLst>
                                    <p:animEffect transition="out" filter="wipe(left)">
                                      <p:cBhvr>
                                        <p:cTn id="41" dur="500"/>
                                        <p:tgtEl>
                                          <p:spTgt spid="20"/>
                                        </p:tgtEl>
                                      </p:cBhvr>
                                    </p:animEffect>
                                    <p:set>
                                      <p:cBhvr>
                                        <p:cTn id="42"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6" grpId="0" animBg="1"/>
      <p:bldP spid="17" grpId="0" animBg="1"/>
      <p:bldP spid="18" grpId="0" animBg="1"/>
      <p:bldP spid="19" grpId="0" animBg="1"/>
      <p:bldP spid="2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4"/>
          <p:cNvSpPr>
            <a:spLocks noGrp="1"/>
          </p:cNvSpPr>
          <p:nvPr>
            <p:ph type="sldNum" sz="quarter" idx="11"/>
          </p:nvPr>
        </p:nvSpPr>
        <p:spPr/>
        <p:txBody>
          <a:bodyPr/>
          <a:lstStyle/>
          <a:p>
            <a:fld id="{6F5513B7-3DD1-4667-82FD-DCF38A6DDE60}" type="slidenum">
              <a:rPr lang="zh-CN" altLang="en-US"/>
              <a:pPr/>
              <a:t>59</a:t>
            </a:fld>
            <a:endParaRPr lang="en-US" altLang="zh-CN"/>
          </a:p>
        </p:txBody>
      </p:sp>
      <p:sp>
        <p:nvSpPr>
          <p:cNvPr id="1140738" name="Rectangle 2"/>
          <p:cNvSpPr>
            <a:spLocks noGrp="1" noChangeArrowheads="1"/>
          </p:cNvSpPr>
          <p:nvPr>
            <p:ph type="title"/>
          </p:nvPr>
        </p:nvSpPr>
        <p:spPr/>
        <p:txBody>
          <a:bodyPr/>
          <a:lstStyle/>
          <a:p>
            <a:r>
              <a:rPr lang="en-US" altLang="zh-CN" dirty="0"/>
              <a:t>6.2.2  </a:t>
            </a:r>
            <a:r>
              <a:rPr lang="zh-CN" altLang="en-US" dirty="0"/>
              <a:t>某简化</a:t>
            </a:r>
            <a:r>
              <a:rPr lang="en-US" altLang="zh-CN" dirty="0"/>
              <a:t>CPU </a:t>
            </a:r>
            <a:r>
              <a:rPr lang="zh-CN" altLang="en-US" dirty="0"/>
              <a:t>控制单元设计     </a:t>
            </a:r>
            <a:r>
              <a:rPr lang="zh-CN" altLang="en-US" dirty="0">
                <a:solidFill>
                  <a:srgbClr val="CC0099"/>
                </a:solidFill>
              </a:rPr>
              <a:t>执行周期</a:t>
            </a:r>
            <a:endParaRPr lang="zh-CN" altLang="en-US" dirty="0"/>
          </a:p>
        </p:txBody>
      </p:sp>
      <p:sp>
        <p:nvSpPr>
          <p:cNvPr id="1140739" name="Rectangle 3"/>
          <p:cNvSpPr>
            <a:spLocks noGrp="1" noChangeArrowheads="1"/>
          </p:cNvSpPr>
          <p:nvPr>
            <p:ph type="body" idx="1"/>
          </p:nvPr>
        </p:nvSpPr>
        <p:spPr>
          <a:xfrm>
            <a:off x="250825" y="549275"/>
            <a:ext cx="8785225" cy="935038"/>
          </a:xfrm>
        </p:spPr>
        <p:txBody>
          <a:bodyPr/>
          <a:lstStyle/>
          <a:p>
            <a:pPr marL="266700" indent="-266700">
              <a:spcBef>
                <a:spcPct val="10000"/>
              </a:spcBef>
            </a:pPr>
            <a:r>
              <a:rPr lang="zh-CN" altLang="en-US" dirty="0"/>
              <a:t>指令：</a:t>
            </a:r>
          </a:p>
          <a:p>
            <a:pPr marL="723900" lvl="1" indent="-277813">
              <a:spcBef>
                <a:spcPct val="10000"/>
              </a:spcBef>
              <a:buFont typeface="Wingdings" pitchFamily="2" charset="2"/>
              <a:buNone/>
            </a:pPr>
            <a:r>
              <a:rPr lang="zh-CN" altLang="pt-BR" sz="2400" dirty="0"/>
              <a:t>（</a:t>
            </a:r>
            <a:r>
              <a:rPr lang="en-US" altLang="zh-CN" sz="2400" dirty="0"/>
              <a:t>3</a:t>
            </a:r>
            <a:r>
              <a:rPr lang="zh-CN" altLang="pt-BR" sz="2400" dirty="0"/>
              <a:t>）</a:t>
            </a:r>
            <a:r>
              <a:rPr lang="en-US" altLang="zh-CN" sz="2400" dirty="0"/>
              <a:t>MOV </a:t>
            </a:r>
            <a:r>
              <a:rPr lang="en-US" altLang="zh-CN" sz="2400" dirty="0">
                <a:latin typeface="宋体" panose="02010600030101010101" pitchFamily="2" charset="-122"/>
                <a:ea typeface="宋体" panose="02010600030101010101" pitchFamily="2" charset="-122"/>
              </a:rPr>
              <a:t>(</a:t>
            </a:r>
            <a:r>
              <a:rPr lang="en-US" altLang="zh-CN" sz="2400" dirty="0"/>
              <a:t>R1</a:t>
            </a:r>
            <a:r>
              <a:rPr lang="en-US" altLang="zh-CN" sz="2400" dirty="0">
                <a:latin typeface="宋体" panose="02010600030101010101" pitchFamily="2" charset="-122"/>
                <a:ea typeface="宋体" panose="02010600030101010101" pitchFamily="2" charset="-122"/>
              </a:rPr>
              <a:t>)</a:t>
            </a:r>
            <a:r>
              <a:rPr lang="en-US" altLang="zh-CN" sz="2400" dirty="0"/>
              <a:t>, R0</a:t>
            </a:r>
            <a:endParaRPr lang="zh-CN" altLang="en-US" sz="2400" dirty="0"/>
          </a:p>
        </p:txBody>
      </p:sp>
      <p:graphicFrame>
        <p:nvGraphicFramePr>
          <p:cNvPr id="1140822" name="Group 86"/>
          <p:cNvGraphicFramePr>
            <a:graphicFrameLocks noGrp="1"/>
          </p:cNvGraphicFramePr>
          <p:nvPr>
            <p:extLst>
              <p:ext uri="{D42A27DB-BD31-4B8C-83A1-F6EECF244321}">
                <p14:modId xmlns:p14="http://schemas.microsoft.com/office/powerpoint/2010/main" val="3095744513"/>
              </p:ext>
            </p:extLst>
          </p:nvPr>
        </p:nvGraphicFramePr>
        <p:xfrm>
          <a:off x="468313" y="1893888"/>
          <a:ext cx="8207375" cy="1828800"/>
        </p:xfrm>
        <a:graphic>
          <a:graphicData uri="http://schemas.openxmlformats.org/drawingml/2006/table">
            <a:tbl>
              <a:tblPr/>
              <a:tblGrid>
                <a:gridCol w="1655762">
                  <a:extLst>
                    <a:ext uri="{9D8B030D-6E8A-4147-A177-3AD203B41FA5}">
                      <a16:colId xmlns:a16="http://schemas.microsoft.com/office/drawing/2014/main" val="20000"/>
                    </a:ext>
                  </a:extLst>
                </a:gridCol>
                <a:gridCol w="2879725">
                  <a:extLst>
                    <a:ext uri="{9D8B030D-6E8A-4147-A177-3AD203B41FA5}">
                      <a16:colId xmlns:a16="http://schemas.microsoft.com/office/drawing/2014/main" val="20001"/>
                    </a:ext>
                  </a:extLst>
                </a:gridCol>
                <a:gridCol w="3671888">
                  <a:extLst>
                    <a:ext uri="{9D8B030D-6E8A-4147-A177-3AD203B41FA5}">
                      <a16:colId xmlns:a16="http://schemas.microsoft.com/office/drawing/2014/main" val="20002"/>
                    </a:ext>
                  </a:extLst>
                </a:gridCol>
              </a:tblGrid>
              <a:tr h="261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节拍</a:t>
                      </a:r>
                      <a:endPar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微操作序列</a:t>
                      </a:r>
                      <a:endPar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微命令序列</a:t>
                      </a:r>
                      <a:endPar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T1</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AR</a:t>
                      </a:r>
                      <a:r>
                        <a:rPr kumimoji="1" lang="en-US" altLang="zh-CN" sz="24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R1</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R1</a:t>
                      </a:r>
                      <a:r>
                        <a:rPr kumimoji="1" lang="en-US" altLang="zh-CN" sz="24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out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err="1">
                          <a:ln>
                            <a:noFill/>
                          </a:ln>
                          <a:solidFill>
                            <a:srgbClr val="0000FF"/>
                          </a:solidFill>
                          <a:effectLst/>
                          <a:latin typeface="Times New Roman" pitchFamily="18" charset="0"/>
                          <a:ea typeface="楷体" panose="02010609060101010101" pitchFamily="49" charset="-122"/>
                          <a:cs typeface="Times New Roman" pitchFamily="18" charset="0"/>
                        </a:rPr>
                        <a:t>AR</a:t>
                      </a:r>
                      <a:r>
                        <a:rPr kumimoji="1" lang="en-US" altLang="zh-CN" sz="2400" b="1" i="0" u="none" strike="noStrike" cap="none" normalizeH="0" baseline="-30000" dirty="0" err="1">
                          <a:ln>
                            <a:noFill/>
                          </a:ln>
                          <a:solidFill>
                            <a:srgbClr val="0000FF"/>
                          </a:solidFill>
                          <a:effectLst/>
                          <a:latin typeface="Times New Roman" pitchFamily="18" charset="0"/>
                          <a:ea typeface="楷体" panose="02010609060101010101" pitchFamily="49" charset="-122"/>
                          <a:cs typeface="Times New Roman" pitchFamily="18" charset="0"/>
                        </a:rPr>
                        <a:t>in</a:t>
                      </a:r>
                      <a:endParaRPr kumimoji="1" lang="en-US" altLang="zh-CN" sz="2400" b="1" i="0" u="none" strike="noStrike" cap="none" normalizeH="0" baseline="0" dirty="0">
                        <a:ln>
                          <a:noFill/>
                        </a:ln>
                        <a:solidFill>
                          <a:srgbClr val="0000FF"/>
                        </a:solidFill>
                        <a:effectLst/>
                        <a:latin typeface="Times New Roman" pitchFamily="18" charset="0"/>
                        <a:ea typeface="楷体" panose="02010609060101010101"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4079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T2</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DR</a:t>
                      </a:r>
                      <a:r>
                        <a:rPr kumimoji="1" lang="en-US" altLang="zh-CN" sz="24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R0</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R0</a:t>
                      </a:r>
                      <a:r>
                        <a:rPr kumimoji="1" lang="en-US" altLang="zh-CN" sz="24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DRI</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2"/>
                  </a:ext>
                </a:extLst>
              </a:tr>
              <a:tr h="3460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T3</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Memory[AR]</a:t>
                      </a:r>
                      <a:r>
                        <a:rPr kumimoji="1" lang="en-US" altLang="zh-CN" sz="24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DR</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AR</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DRS</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24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Mwrite</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矩形 6">
            <a:extLst>
              <a:ext uri="{FF2B5EF4-FFF2-40B4-BE49-F238E27FC236}">
                <a16:creationId xmlns:a16="http://schemas.microsoft.com/office/drawing/2014/main" id="{103145A8-4843-4C46-ADFC-1D28E55F6B50}"/>
              </a:ext>
            </a:extLst>
          </p:cNvPr>
          <p:cNvSpPr/>
          <p:nvPr/>
        </p:nvSpPr>
        <p:spPr bwMode="auto">
          <a:xfrm>
            <a:off x="899592" y="1037808"/>
            <a:ext cx="2880320" cy="414473"/>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9" name="动作按钮: 上一张 8">
            <a:hlinkClick r:id="" action="ppaction://hlinkshowjump?jump=lastslideviewed" highlightClick="1"/>
            <a:extLst>
              <a:ext uri="{FF2B5EF4-FFF2-40B4-BE49-F238E27FC236}">
                <a16:creationId xmlns:a16="http://schemas.microsoft.com/office/drawing/2014/main" id="{4A15044A-971D-439A-B42B-12D5DEDC0DA9}"/>
              </a:ext>
            </a:extLst>
          </p:cNvPr>
          <p:cNvSpPr/>
          <p:nvPr/>
        </p:nvSpPr>
        <p:spPr bwMode="auto">
          <a:xfrm>
            <a:off x="8387729" y="188640"/>
            <a:ext cx="576759" cy="576064"/>
          </a:xfrm>
          <a:prstGeom prst="actionButtonRetur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2" name="矩形 1">
            <a:extLst>
              <a:ext uri="{FF2B5EF4-FFF2-40B4-BE49-F238E27FC236}">
                <a16:creationId xmlns:a16="http://schemas.microsoft.com/office/drawing/2014/main" id="{94D5FEE8-1487-42F2-B70D-9D3C3674AC84}"/>
              </a:ext>
            </a:extLst>
          </p:cNvPr>
          <p:cNvSpPr/>
          <p:nvPr/>
        </p:nvSpPr>
        <p:spPr>
          <a:xfrm>
            <a:off x="3851920" y="1016794"/>
            <a:ext cx="4206600" cy="461665"/>
          </a:xfrm>
          <a:prstGeom prst="rect">
            <a:avLst/>
          </a:prstGeom>
        </p:spPr>
        <p:txBody>
          <a:bodyPr wrap="none">
            <a:spAutoFit/>
          </a:bodyPr>
          <a:lstStyle/>
          <a:p>
            <a:r>
              <a:rPr lang="zh-CN" altLang="en-US" dirty="0">
                <a:solidFill>
                  <a:srgbClr val="0000FF"/>
                </a:solidFill>
                <a:ea typeface="楷体" panose="02010609060101010101" pitchFamily="49" charset="-122"/>
              </a:rPr>
              <a:t>目的操作数</a:t>
            </a:r>
            <a:r>
              <a:rPr lang="zh-CN" altLang="en-US" dirty="0">
                <a:ea typeface="楷体" panose="02010609060101010101" pitchFamily="49" charset="-122"/>
              </a:rPr>
              <a:t>为</a:t>
            </a:r>
            <a:r>
              <a:rPr lang="zh-CN" altLang="en-US" dirty="0">
                <a:solidFill>
                  <a:srgbClr val="FF0000"/>
                </a:solidFill>
                <a:ea typeface="楷体" panose="02010609060101010101" pitchFamily="49" charset="-122"/>
              </a:rPr>
              <a:t>寄存器间接寻址</a:t>
            </a:r>
            <a:endParaRPr lang="zh-CN" altLang="en-US" dirty="0"/>
          </a:p>
        </p:txBody>
      </p:sp>
      <p:sp>
        <p:nvSpPr>
          <p:cNvPr id="10" name="矩形 9">
            <a:extLst>
              <a:ext uri="{FF2B5EF4-FFF2-40B4-BE49-F238E27FC236}">
                <a16:creationId xmlns:a16="http://schemas.microsoft.com/office/drawing/2014/main" id="{B2361E57-DD35-4DB4-A3D0-4E2D1D688A99}"/>
              </a:ext>
            </a:extLst>
          </p:cNvPr>
          <p:cNvSpPr/>
          <p:nvPr/>
        </p:nvSpPr>
        <p:spPr bwMode="auto">
          <a:xfrm>
            <a:off x="2176833" y="2405189"/>
            <a:ext cx="1459063"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1" name="矩形 10">
            <a:extLst>
              <a:ext uri="{FF2B5EF4-FFF2-40B4-BE49-F238E27FC236}">
                <a16:creationId xmlns:a16="http://schemas.microsoft.com/office/drawing/2014/main" id="{0151DF09-2920-4A50-97A6-1CC6FC67BE25}"/>
              </a:ext>
            </a:extLst>
          </p:cNvPr>
          <p:cNvSpPr/>
          <p:nvPr/>
        </p:nvSpPr>
        <p:spPr bwMode="auto">
          <a:xfrm>
            <a:off x="5083746" y="2410205"/>
            <a:ext cx="2944638"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2" name="矩形 11">
            <a:extLst>
              <a:ext uri="{FF2B5EF4-FFF2-40B4-BE49-F238E27FC236}">
                <a16:creationId xmlns:a16="http://schemas.microsoft.com/office/drawing/2014/main" id="{47E2DD83-AB0C-470B-A6E8-2E6420EBA087}"/>
              </a:ext>
            </a:extLst>
          </p:cNvPr>
          <p:cNvSpPr/>
          <p:nvPr/>
        </p:nvSpPr>
        <p:spPr bwMode="auto">
          <a:xfrm>
            <a:off x="2169565" y="2855840"/>
            <a:ext cx="2114403"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3" name="矩形 12">
            <a:extLst>
              <a:ext uri="{FF2B5EF4-FFF2-40B4-BE49-F238E27FC236}">
                <a16:creationId xmlns:a16="http://schemas.microsoft.com/office/drawing/2014/main" id="{5EBAD651-2443-45E1-B16E-23543E4AC487}"/>
              </a:ext>
            </a:extLst>
          </p:cNvPr>
          <p:cNvSpPr/>
          <p:nvPr/>
        </p:nvSpPr>
        <p:spPr bwMode="auto">
          <a:xfrm>
            <a:off x="5076478" y="2870092"/>
            <a:ext cx="2944638"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4" name="矩形 13">
            <a:extLst>
              <a:ext uri="{FF2B5EF4-FFF2-40B4-BE49-F238E27FC236}">
                <a16:creationId xmlns:a16="http://schemas.microsoft.com/office/drawing/2014/main" id="{AC53D254-D980-450D-BCBA-0570E2CF6B0F}"/>
              </a:ext>
            </a:extLst>
          </p:cNvPr>
          <p:cNvSpPr/>
          <p:nvPr/>
        </p:nvSpPr>
        <p:spPr bwMode="auto">
          <a:xfrm>
            <a:off x="2168028" y="3317118"/>
            <a:ext cx="2619996"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5" name="矩形 14">
            <a:extLst>
              <a:ext uri="{FF2B5EF4-FFF2-40B4-BE49-F238E27FC236}">
                <a16:creationId xmlns:a16="http://schemas.microsoft.com/office/drawing/2014/main" id="{1C5F9526-6021-46AA-9D06-55614AD94865}"/>
              </a:ext>
            </a:extLst>
          </p:cNvPr>
          <p:cNvSpPr/>
          <p:nvPr/>
        </p:nvSpPr>
        <p:spPr bwMode="auto">
          <a:xfrm>
            <a:off x="5074940" y="3322134"/>
            <a:ext cx="3457499"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grpId="0" nodeType="clickEffect">
                                  <p:stCondLst>
                                    <p:cond delay="0"/>
                                  </p:stCondLst>
                                  <p:childTnLst>
                                    <p:animEffect transition="out" filter="wipe(left)">
                                      <p:cBhvr>
                                        <p:cTn id="26" dur="500"/>
                                        <p:tgtEl>
                                          <p:spTgt spid="14"/>
                                        </p:tgtEl>
                                      </p:cBhvr>
                                    </p:animEffect>
                                    <p:set>
                                      <p:cBhvr>
                                        <p:cTn id="27" dur="1" fill="hold">
                                          <p:stCondLst>
                                            <p:cond delay="499"/>
                                          </p:stCondLst>
                                        </p:cTn>
                                        <p:tgtEl>
                                          <p:spTgt spid="1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grpId="0" nodeType="clickEffect">
                                  <p:stCondLst>
                                    <p:cond delay="0"/>
                                  </p:stCondLst>
                                  <p:childTnLst>
                                    <p:animEffect transition="out" filter="wipe(left)">
                                      <p:cBhvr>
                                        <p:cTn id="31" dur="500"/>
                                        <p:tgtEl>
                                          <p:spTgt spid="15"/>
                                        </p:tgtEl>
                                      </p:cBhvr>
                                    </p:animEffect>
                                    <p:set>
                                      <p:cBhvr>
                                        <p:cTn id="32"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F851E-E734-4954-8058-270C7F0030A1}"/>
              </a:ext>
            </a:extLst>
          </p:cNvPr>
          <p:cNvSpPr>
            <a:spLocks noGrp="1"/>
          </p:cNvSpPr>
          <p:nvPr>
            <p:ph type="title"/>
          </p:nvPr>
        </p:nvSpPr>
        <p:spPr/>
        <p:txBody>
          <a:bodyPr/>
          <a:lstStyle/>
          <a:p>
            <a:r>
              <a:rPr lang="en-US" altLang="zh-CN" dirty="0"/>
              <a:t>6.1.2  </a:t>
            </a:r>
            <a:r>
              <a:rPr lang="zh-CN" altLang="en-US" dirty="0"/>
              <a:t>基础的 </a:t>
            </a:r>
            <a:r>
              <a:rPr lang="en-US" altLang="zh-CN" dirty="0"/>
              <a:t>RISC-V </a:t>
            </a:r>
            <a:r>
              <a:rPr lang="zh-CN" altLang="en-US" dirty="0"/>
              <a:t>系统结构</a:t>
            </a:r>
          </a:p>
        </p:txBody>
      </p:sp>
      <p:sp>
        <p:nvSpPr>
          <p:cNvPr id="3" name="内容占位符 2">
            <a:extLst>
              <a:ext uri="{FF2B5EF4-FFF2-40B4-BE49-F238E27FC236}">
                <a16:creationId xmlns:a16="http://schemas.microsoft.com/office/drawing/2014/main" id="{5DAF1B38-1E5B-4628-8EEA-9A923D065E6B}"/>
              </a:ext>
            </a:extLst>
          </p:cNvPr>
          <p:cNvSpPr>
            <a:spLocks noGrp="1"/>
          </p:cNvSpPr>
          <p:nvPr>
            <p:ph idx="1"/>
          </p:nvPr>
        </p:nvSpPr>
        <p:spPr>
          <a:xfrm>
            <a:off x="457200" y="1196751"/>
            <a:ext cx="8578850" cy="2232249"/>
          </a:xfrm>
        </p:spPr>
        <p:txBody>
          <a:bodyPr/>
          <a:lstStyle/>
          <a:p>
            <a:pPr marL="0" indent="0">
              <a:buNone/>
            </a:pPr>
            <a:r>
              <a:rPr lang="zh-CN" altLang="en-US" dirty="0"/>
              <a:t>本实例由</a:t>
            </a:r>
            <a:r>
              <a:rPr lang="en-US" altLang="zh-CN" dirty="0"/>
              <a:t>Patterson</a:t>
            </a:r>
            <a:r>
              <a:rPr lang="zh-CN" altLang="en-US" dirty="0"/>
              <a:t>团队提供，可实现：</a:t>
            </a:r>
          </a:p>
          <a:p>
            <a:r>
              <a:rPr lang="zh-CN" altLang="en-US" dirty="0"/>
              <a:t>访存指令 </a:t>
            </a:r>
            <a:r>
              <a:rPr lang="en-US" altLang="zh-CN" b="0" dirty="0" err="1">
                <a:latin typeface="Consolas" panose="020B0609020204030204" pitchFamily="49" charset="0"/>
              </a:rPr>
              <a:t>ld</a:t>
            </a:r>
            <a:r>
              <a:rPr lang="zh-CN" altLang="en-US" dirty="0"/>
              <a:t>、</a:t>
            </a:r>
            <a:r>
              <a:rPr lang="en-US" altLang="zh-CN" b="0" dirty="0" err="1">
                <a:latin typeface="Consolas" panose="020B0609020204030204" pitchFamily="49" charset="0"/>
              </a:rPr>
              <a:t>sd</a:t>
            </a:r>
            <a:endParaRPr lang="en-US" altLang="zh-CN" b="0" dirty="0">
              <a:latin typeface="Consolas" panose="020B0609020204030204" pitchFamily="49" charset="0"/>
            </a:endParaRPr>
          </a:p>
          <a:p>
            <a:r>
              <a:rPr lang="zh-CN" altLang="en-US" dirty="0"/>
              <a:t>算术逻辑指令 </a:t>
            </a:r>
            <a:r>
              <a:rPr lang="en-US" altLang="zh-CN" b="0" dirty="0">
                <a:latin typeface="Consolas" panose="020B0609020204030204" pitchFamily="49" charset="0"/>
              </a:rPr>
              <a:t>add</a:t>
            </a:r>
            <a:r>
              <a:rPr lang="zh-CN" altLang="en-US" dirty="0"/>
              <a:t>、</a:t>
            </a:r>
            <a:r>
              <a:rPr lang="en-US" altLang="zh-CN" b="0" dirty="0">
                <a:latin typeface="Consolas" panose="020B0609020204030204" pitchFamily="49" charset="0"/>
              </a:rPr>
              <a:t>sub</a:t>
            </a:r>
            <a:r>
              <a:rPr lang="zh-CN" altLang="en-US" dirty="0"/>
              <a:t>、</a:t>
            </a:r>
            <a:r>
              <a:rPr lang="en-US" altLang="zh-CN" b="0" dirty="0">
                <a:latin typeface="Consolas" panose="020B0609020204030204" pitchFamily="49" charset="0"/>
              </a:rPr>
              <a:t>and</a:t>
            </a:r>
            <a:r>
              <a:rPr lang="zh-CN" altLang="en-US" dirty="0"/>
              <a:t>、</a:t>
            </a:r>
            <a:r>
              <a:rPr lang="en-US" altLang="zh-CN" b="0" dirty="0">
                <a:latin typeface="Consolas" panose="020B0609020204030204" pitchFamily="49" charset="0"/>
              </a:rPr>
              <a:t>or</a:t>
            </a:r>
          </a:p>
          <a:p>
            <a:r>
              <a:rPr lang="zh-CN" altLang="en-US" dirty="0"/>
              <a:t>条件分支指令 </a:t>
            </a:r>
            <a:r>
              <a:rPr lang="en-US" altLang="zh-CN" b="0" dirty="0" err="1">
                <a:latin typeface="Consolas" panose="020B0609020204030204" pitchFamily="49" charset="0"/>
              </a:rPr>
              <a:t>beq</a:t>
            </a:r>
            <a:endParaRPr lang="en-US" altLang="zh-CN" b="0" dirty="0">
              <a:latin typeface="Consolas" panose="020B0609020204030204" pitchFamily="49" charset="0"/>
            </a:endParaRPr>
          </a:p>
        </p:txBody>
      </p:sp>
      <p:sp>
        <p:nvSpPr>
          <p:cNvPr id="4" name="灯片编号占位符 3">
            <a:extLst>
              <a:ext uri="{FF2B5EF4-FFF2-40B4-BE49-F238E27FC236}">
                <a16:creationId xmlns:a16="http://schemas.microsoft.com/office/drawing/2014/main" id="{D62E6AB1-9725-4C99-BB82-F5002D514513}"/>
              </a:ext>
            </a:extLst>
          </p:cNvPr>
          <p:cNvSpPr>
            <a:spLocks noGrp="1"/>
          </p:cNvSpPr>
          <p:nvPr>
            <p:ph type="sldNum" sz="quarter" idx="11"/>
          </p:nvPr>
        </p:nvSpPr>
        <p:spPr/>
        <p:txBody>
          <a:bodyPr/>
          <a:lstStyle/>
          <a:p>
            <a:fld id="{9F7610A6-6F66-4850-95C4-44F0D47E3297}" type="slidenum">
              <a:rPr lang="zh-CN" altLang="en-US" smtClean="0"/>
              <a:pPr/>
              <a:t>6</a:t>
            </a:fld>
            <a:endParaRPr lang="en-US" altLang="zh-CN"/>
          </a:p>
        </p:txBody>
      </p:sp>
      <p:sp>
        <p:nvSpPr>
          <p:cNvPr id="5" name="矩形 4">
            <a:extLst>
              <a:ext uri="{FF2B5EF4-FFF2-40B4-BE49-F238E27FC236}">
                <a16:creationId xmlns:a16="http://schemas.microsoft.com/office/drawing/2014/main" id="{E6CB4B56-3EDF-4445-BBD4-AA9C701929F5}"/>
              </a:ext>
            </a:extLst>
          </p:cNvPr>
          <p:cNvSpPr/>
          <p:nvPr/>
        </p:nvSpPr>
        <p:spPr>
          <a:xfrm>
            <a:off x="457200" y="3429000"/>
            <a:ext cx="5955476" cy="523220"/>
          </a:xfrm>
          <a:prstGeom prst="rect">
            <a:avLst/>
          </a:prstGeom>
        </p:spPr>
        <p:txBody>
          <a:bodyPr wrap="none">
            <a:spAutoFit/>
          </a:bodyPr>
          <a:lstStyle/>
          <a:p>
            <a:pPr algn="l"/>
            <a:r>
              <a:rPr lang="zh-CN" altLang="en-US" sz="2800" dirty="0"/>
              <a:t>假设每条指令执行用一个时钟周期。</a:t>
            </a:r>
          </a:p>
        </p:txBody>
      </p:sp>
    </p:spTree>
    <p:extLst>
      <p:ext uri="{BB962C8B-B14F-4D97-AF65-F5344CB8AC3E}">
        <p14:creationId xmlns:p14="http://schemas.microsoft.com/office/powerpoint/2010/main" val="1621663490"/>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4"/>
          <p:cNvSpPr>
            <a:spLocks noGrp="1"/>
          </p:cNvSpPr>
          <p:nvPr>
            <p:ph type="sldNum" sz="quarter" idx="11"/>
          </p:nvPr>
        </p:nvSpPr>
        <p:spPr/>
        <p:txBody>
          <a:bodyPr/>
          <a:lstStyle/>
          <a:p>
            <a:fld id="{73F78AE7-0C6C-44A2-9210-65FDCAE4BAE7}" type="slidenum">
              <a:rPr lang="zh-CN" altLang="en-US"/>
              <a:pPr/>
              <a:t>60</a:t>
            </a:fld>
            <a:endParaRPr lang="en-US" altLang="zh-CN"/>
          </a:p>
        </p:txBody>
      </p:sp>
      <p:sp>
        <p:nvSpPr>
          <p:cNvPr id="1141762" name="Rectangle 2"/>
          <p:cNvSpPr>
            <a:spLocks noGrp="1" noChangeArrowheads="1"/>
          </p:cNvSpPr>
          <p:nvPr>
            <p:ph type="title"/>
          </p:nvPr>
        </p:nvSpPr>
        <p:spPr/>
        <p:txBody>
          <a:bodyPr/>
          <a:lstStyle/>
          <a:p>
            <a:r>
              <a:rPr lang="en-US" altLang="zh-CN" dirty="0"/>
              <a:t>6.2.2  </a:t>
            </a:r>
            <a:r>
              <a:rPr lang="zh-CN" altLang="en-US" dirty="0"/>
              <a:t>某简化</a:t>
            </a:r>
            <a:r>
              <a:rPr lang="en-US" altLang="zh-CN" dirty="0"/>
              <a:t>CPU </a:t>
            </a:r>
            <a:r>
              <a:rPr lang="zh-CN" altLang="en-US" dirty="0"/>
              <a:t>控制单元设计     </a:t>
            </a:r>
            <a:r>
              <a:rPr lang="zh-CN" altLang="en-US" dirty="0">
                <a:solidFill>
                  <a:srgbClr val="CC0099"/>
                </a:solidFill>
              </a:rPr>
              <a:t>执行周期</a:t>
            </a:r>
            <a:endParaRPr lang="zh-CN" altLang="en-US" dirty="0"/>
          </a:p>
        </p:txBody>
      </p:sp>
      <p:sp>
        <p:nvSpPr>
          <p:cNvPr id="1141763" name="Rectangle 3"/>
          <p:cNvSpPr>
            <a:spLocks noGrp="1" noChangeArrowheads="1"/>
          </p:cNvSpPr>
          <p:nvPr>
            <p:ph type="body" idx="1"/>
          </p:nvPr>
        </p:nvSpPr>
        <p:spPr>
          <a:xfrm>
            <a:off x="250825" y="549275"/>
            <a:ext cx="8785225" cy="935038"/>
          </a:xfrm>
        </p:spPr>
        <p:txBody>
          <a:bodyPr/>
          <a:lstStyle/>
          <a:p>
            <a:pPr marL="266700" indent="-266700">
              <a:spcBef>
                <a:spcPct val="10000"/>
              </a:spcBef>
            </a:pPr>
            <a:r>
              <a:rPr lang="zh-CN" altLang="en-US" dirty="0"/>
              <a:t>指令：</a:t>
            </a:r>
          </a:p>
          <a:p>
            <a:pPr marL="723900" lvl="1" indent="-277813">
              <a:spcBef>
                <a:spcPct val="10000"/>
              </a:spcBef>
              <a:buFont typeface="Wingdings" pitchFamily="2" charset="2"/>
              <a:buNone/>
            </a:pPr>
            <a:r>
              <a:rPr lang="zh-CN" altLang="pt-BR" sz="2400" dirty="0"/>
              <a:t>（</a:t>
            </a:r>
            <a:r>
              <a:rPr lang="pt-BR" altLang="zh-CN" sz="2400" dirty="0"/>
              <a:t>4</a:t>
            </a:r>
            <a:r>
              <a:rPr lang="zh-CN" altLang="pt-BR" sz="2400" dirty="0"/>
              <a:t>）</a:t>
            </a:r>
            <a:r>
              <a:rPr lang="en-US" altLang="zh-CN" sz="2400" dirty="0"/>
              <a:t>ADD  R1, R0</a:t>
            </a:r>
            <a:endParaRPr lang="zh-CN" altLang="en-US" sz="2400" dirty="0"/>
          </a:p>
        </p:txBody>
      </p:sp>
      <p:graphicFrame>
        <p:nvGraphicFramePr>
          <p:cNvPr id="1141845" name="Group 85"/>
          <p:cNvGraphicFramePr>
            <a:graphicFrameLocks noGrp="1"/>
          </p:cNvGraphicFramePr>
          <p:nvPr/>
        </p:nvGraphicFramePr>
        <p:xfrm>
          <a:off x="468313" y="1893888"/>
          <a:ext cx="8207375" cy="1828800"/>
        </p:xfrm>
        <a:graphic>
          <a:graphicData uri="http://schemas.openxmlformats.org/drawingml/2006/table">
            <a:tbl>
              <a:tblPr/>
              <a:tblGrid>
                <a:gridCol w="1655762">
                  <a:extLst>
                    <a:ext uri="{9D8B030D-6E8A-4147-A177-3AD203B41FA5}">
                      <a16:colId xmlns:a16="http://schemas.microsoft.com/office/drawing/2014/main" val="20000"/>
                    </a:ext>
                  </a:extLst>
                </a:gridCol>
                <a:gridCol w="2879725">
                  <a:extLst>
                    <a:ext uri="{9D8B030D-6E8A-4147-A177-3AD203B41FA5}">
                      <a16:colId xmlns:a16="http://schemas.microsoft.com/office/drawing/2014/main" val="20001"/>
                    </a:ext>
                  </a:extLst>
                </a:gridCol>
                <a:gridCol w="3671888">
                  <a:extLst>
                    <a:ext uri="{9D8B030D-6E8A-4147-A177-3AD203B41FA5}">
                      <a16:colId xmlns:a16="http://schemas.microsoft.com/office/drawing/2014/main" val="20002"/>
                    </a:ext>
                  </a:extLst>
                </a:gridCol>
              </a:tblGrid>
              <a:tr h="261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节拍</a:t>
                      </a:r>
                      <a:endPar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微操作序列</a:t>
                      </a:r>
                      <a:endPar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微命令序列</a:t>
                      </a:r>
                      <a:endPar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0"/>
                  </a:ext>
                </a:extLst>
              </a:tr>
              <a:tr h="3587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T1</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s-E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Y</a:t>
                      </a:r>
                      <a:r>
                        <a:rPr kumimoji="1" lang="es-ES" altLang="zh-CN" sz="24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s-E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R0</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R0</a:t>
                      </a:r>
                      <a:r>
                        <a:rPr kumimoji="1" lang="en-US" altLang="zh-CN" sz="24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out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Y</a:t>
                      </a:r>
                      <a:r>
                        <a:rPr kumimoji="1" lang="en-US" altLang="zh-CN" sz="24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4079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T2</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s-E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Z</a:t>
                      </a:r>
                      <a:r>
                        <a:rPr kumimoji="1" lang="es-ES" altLang="zh-CN" sz="24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s-E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R1+Y</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R1</a:t>
                      </a:r>
                      <a:r>
                        <a:rPr kumimoji="1" lang="en-US" altLang="zh-CN" sz="24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ADD</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2"/>
                  </a:ext>
                </a:extLst>
              </a:tr>
              <a:tr h="4191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T3</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s-E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R1</a:t>
                      </a:r>
                      <a:r>
                        <a:rPr kumimoji="1" lang="es-ES" altLang="zh-CN" sz="24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s-E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Z</a:t>
                      </a:r>
                      <a:endParaRPr kumimoji="1" lang="es-ES" altLang="zh-CN"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Z</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24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R1</a:t>
                      </a:r>
                      <a:r>
                        <a:rPr kumimoji="1" lang="en-US" altLang="zh-CN" sz="24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矩形 6">
            <a:extLst>
              <a:ext uri="{FF2B5EF4-FFF2-40B4-BE49-F238E27FC236}">
                <a16:creationId xmlns:a16="http://schemas.microsoft.com/office/drawing/2014/main" id="{72E7BFFC-07BE-4946-B19A-B5B448C54933}"/>
              </a:ext>
            </a:extLst>
          </p:cNvPr>
          <p:cNvSpPr/>
          <p:nvPr/>
        </p:nvSpPr>
        <p:spPr bwMode="auto">
          <a:xfrm>
            <a:off x="899592" y="1037808"/>
            <a:ext cx="2592288" cy="414473"/>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9" name="动作按钮: 上一张 8">
            <a:hlinkClick r:id="" action="ppaction://hlinkshowjump?jump=lastslideviewed" highlightClick="1"/>
            <a:extLst>
              <a:ext uri="{FF2B5EF4-FFF2-40B4-BE49-F238E27FC236}">
                <a16:creationId xmlns:a16="http://schemas.microsoft.com/office/drawing/2014/main" id="{767992E1-753E-43DF-9EFD-AD952CBBD584}"/>
              </a:ext>
            </a:extLst>
          </p:cNvPr>
          <p:cNvSpPr/>
          <p:nvPr/>
        </p:nvSpPr>
        <p:spPr bwMode="auto">
          <a:xfrm>
            <a:off x="8387729" y="188640"/>
            <a:ext cx="576759" cy="576064"/>
          </a:xfrm>
          <a:prstGeom prst="actionButtonRetur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2" name="矩形 1">
            <a:extLst>
              <a:ext uri="{FF2B5EF4-FFF2-40B4-BE49-F238E27FC236}">
                <a16:creationId xmlns:a16="http://schemas.microsoft.com/office/drawing/2014/main" id="{75EA1E0F-A6AE-4AB4-A0E9-BF430D59B8BC}"/>
              </a:ext>
            </a:extLst>
          </p:cNvPr>
          <p:cNvSpPr/>
          <p:nvPr/>
        </p:nvSpPr>
        <p:spPr>
          <a:xfrm>
            <a:off x="3618000" y="1016794"/>
            <a:ext cx="3982179" cy="461665"/>
          </a:xfrm>
          <a:prstGeom prst="rect">
            <a:avLst/>
          </a:prstGeom>
        </p:spPr>
        <p:txBody>
          <a:bodyPr wrap="none">
            <a:spAutoFit/>
          </a:bodyPr>
          <a:lstStyle/>
          <a:p>
            <a:r>
              <a:rPr lang="zh-CN" altLang="en-US" dirty="0">
                <a:solidFill>
                  <a:srgbClr val="0000FF"/>
                </a:solidFill>
                <a:ea typeface="楷体" panose="02010609060101010101" pitchFamily="49" charset="-122"/>
              </a:rPr>
              <a:t>源</a:t>
            </a:r>
            <a:r>
              <a:rPr lang="en-US" altLang="zh-CN" dirty="0">
                <a:solidFill>
                  <a:srgbClr val="0000FF"/>
                </a:solidFill>
                <a:ea typeface="楷体" panose="02010609060101010101" pitchFamily="49" charset="-122"/>
              </a:rPr>
              <a:t>/</a:t>
            </a:r>
            <a:r>
              <a:rPr lang="zh-CN" altLang="en-US" dirty="0">
                <a:solidFill>
                  <a:srgbClr val="0000FF"/>
                </a:solidFill>
                <a:ea typeface="楷体" panose="02010609060101010101" pitchFamily="49" charset="-122"/>
              </a:rPr>
              <a:t>目的操作数</a:t>
            </a:r>
            <a:r>
              <a:rPr lang="zh-CN" altLang="en-US" dirty="0">
                <a:ea typeface="楷体" panose="02010609060101010101" pitchFamily="49" charset="-122"/>
              </a:rPr>
              <a:t>为</a:t>
            </a:r>
            <a:r>
              <a:rPr lang="zh-CN" altLang="en-US" dirty="0">
                <a:solidFill>
                  <a:srgbClr val="FF0000"/>
                </a:solidFill>
                <a:ea typeface="楷体" panose="02010609060101010101" pitchFamily="49" charset="-122"/>
              </a:rPr>
              <a:t>寄存器寻址</a:t>
            </a:r>
            <a:endParaRPr lang="zh-CN" altLang="en-US" dirty="0"/>
          </a:p>
        </p:txBody>
      </p:sp>
      <p:sp>
        <p:nvSpPr>
          <p:cNvPr id="10" name="矩形 9">
            <a:extLst>
              <a:ext uri="{FF2B5EF4-FFF2-40B4-BE49-F238E27FC236}">
                <a16:creationId xmlns:a16="http://schemas.microsoft.com/office/drawing/2014/main" id="{88F24755-9A35-48CF-9BF6-FC570A2BB2C5}"/>
              </a:ext>
            </a:extLst>
          </p:cNvPr>
          <p:cNvSpPr/>
          <p:nvPr/>
        </p:nvSpPr>
        <p:spPr bwMode="auto">
          <a:xfrm>
            <a:off x="2177155" y="2403066"/>
            <a:ext cx="2447950"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1" name="矩形 10">
            <a:extLst>
              <a:ext uri="{FF2B5EF4-FFF2-40B4-BE49-F238E27FC236}">
                <a16:creationId xmlns:a16="http://schemas.microsoft.com/office/drawing/2014/main" id="{733EAC0A-C2E2-4DB7-B6EE-B82C06FDE3C4}"/>
              </a:ext>
            </a:extLst>
          </p:cNvPr>
          <p:cNvSpPr/>
          <p:nvPr/>
        </p:nvSpPr>
        <p:spPr bwMode="auto">
          <a:xfrm>
            <a:off x="5075734" y="2412302"/>
            <a:ext cx="2736626"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2" name="矩形 11">
            <a:extLst>
              <a:ext uri="{FF2B5EF4-FFF2-40B4-BE49-F238E27FC236}">
                <a16:creationId xmlns:a16="http://schemas.microsoft.com/office/drawing/2014/main" id="{23132924-3580-4DD7-A2D1-659907CB2B51}"/>
              </a:ext>
            </a:extLst>
          </p:cNvPr>
          <p:cNvSpPr/>
          <p:nvPr/>
        </p:nvSpPr>
        <p:spPr bwMode="auto">
          <a:xfrm>
            <a:off x="2169887" y="2852678"/>
            <a:ext cx="2447950"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3" name="矩形 12">
            <a:extLst>
              <a:ext uri="{FF2B5EF4-FFF2-40B4-BE49-F238E27FC236}">
                <a16:creationId xmlns:a16="http://schemas.microsoft.com/office/drawing/2014/main" id="{47194FD1-645C-4A05-A90A-9A78407C436E}"/>
              </a:ext>
            </a:extLst>
          </p:cNvPr>
          <p:cNvSpPr/>
          <p:nvPr/>
        </p:nvSpPr>
        <p:spPr bwMode="auto">
          <a:xfrm>
            <a:off x="5068466" y="2862822"/>
            <a:ext cx="2736626"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4" name="矩形 13">
            <a:extLst>
              <a:ext uri="{FF2B5EF4-FFF2-40B4-BE49-F238E27FC236}">
                <a16:creationId xmlns:a16="http://schemas.microsoft.com/office/drawing/2014/main" id="{AEDF5D3D-A702-48C4-A55C-36C4A13ACAE3}"/>
              </a:ext>
            </a:extLst>
          </p:cNvPr>
          <p:cNvSpPr/>
          <p:nvPr/>
        </p:nvSpPr>
        <p:spPr bwMode="auto">
          <a:xfrm>
            <a:off x="2168350" y="3323192"/>
            <a:ext cx="2447950"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5" name="矩形 14">
            <a:extLst>
              <a:ext uri="{FF2B5EF4-FFF2-40B4-BE49-F238E27FC236}">
                <a16:creationId xmlns:a16="http://schemas.microsoft.com/office/drawing/2014/main" id="{A74E4841-5EE2-40C5-A8FD-1ADD32F408A4}"/>
              </a:ext>
            </a:extLst>
          </p:cNvPr>
          <p:cNvSpPr/>
          <p:nvPr/>
        </p:nvSpPr>
        <p:spPr bwMode="auto">
          <a:xfrm>
            <a:off x="5066929" y="3318972"/>
            <a:ext cx="2736626"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grpId="0" nodeType="clickEffect">
                                  <p:stCondLst>
                                    <p:cond delay="0"/>
                                  </p:stCondLst>
                                  <p:childTnLst>
                                    <p:animEffect transition="out" filter="wipe(left)">
                                      <p:cBhvr>
                                        <p:cTn id="26" dur="500"/>
                                        <p:tgtEl>
                                          <p:spTgt spid="14"/>
                                        </p:tgtEl>
                                      </p:cBhvr>
                                    </p:animEffect>
                                    <p:set>
                                      <p:cBhvr>
                                        <p:cTn id="27" dur="1" fill="hold">
                                          <p:stCondLst>
                                            <p:cond delay="499"/>
                                          </p:stCondLst>
                                        </p:cTn>
                                        <p:tgtEl>
                                          <p:spTgt spid="1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grpId="0" nodeType="clickEffect">
                                  <p:stCondLst>
                                    <p:cond delay="0"/>
                                  </p:stCondLst>
                                  <p:childTnLst>
                                    <p:animEffect transition="out" filter="wipe(left)">
                                      <p:cBhvr>
                                        <p:cTn id="31" dur="500"/>
                                        <p:tgtEl>
                                          <p:spTgt spid="15"/>
                                        </p:tgtEl>
                                      </p:cBhvr>
                                    </p:animEffect>
                                    <p:set>
                                      <p:cBhvr>
                                        <p:cTn id="32"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4"/>
          <p:cNvSpPr>
            <a:spLocks noGrp="1"/>
          </p:cNvSpPr>
          <p:nvPr>
            <p:ph type="sldNum" sz="quarter" idx="11"/>
          </p:nvPr>
        </p:nvSpPr>
        <p:spPr/>
        <p:txBody>
          <a:bodyPr/>
          <a:lstStyle/>
          <a:p>
            <a:fld id="{5D465E88-91EF-43FB-BC89-A556425727FA}" type="slidenum">
              <a:rPr lang="zh-CN" altLang="en-US"/>
              <a:pPr/>
              <a:t>61</a:t>
            </a:fld>
            <a:endParaRPr lang="en-US" altLang="zh-CN"/>
          </a:p>
        </p:txBody>
      </p:sp>
      <p:sp>
        <p:nvSpPr>
          <p:cNvPr id="1142786" name="Rectangle 2"/>
          <p:cNvSpPr>
            <a:spLocks noGrp="1" noChangeArrowheads="1"/>
          </p:cNvSpPr>
          <p:nvPr>
            <p:ph type="title"/>
          </p:nvPr>
        </p:nvSpPr>
        <p:spPr/>
        <p:txBody>
          <a:bodyPr/>
          <a:lstStyle/>
          <a:p>
            <a:r>
              <a:rPr lang="en-US" altLang="zh-CN" dirty="0"/>
              <a:t>6.2.2  </a:t>
            </a:r>
            <a:r>
              <a:rPr lang="zh-CN" altLang="en-US" dirty="0"/>
              <a:t>某简化</a:t>
            </a:r>
            <a:r>
              <a:rPr lang="en-US" altLang="zh-CN" dirty="0"/>
              <a:t>CPU </a:t>
            </a:r>
            <a:r>
              <a:rPr lang="zh-CN" altLang="en-US" dirty="0"/>
              <a:t>控制单元设计     </a:t>
            </a:r>
            <a:r>
              <a:rPr lang="zh-CN" altLang="en-US" dirty="0">
                <a:solidFill>
                  <a:srgbClr val="CC0099"/>
                </a:solidFill>
              </a:rPr>
              <a:t>执行周期</a:t>
            </a:r>
            <a:endParaRPr lang="zh-CN" altLang="en-US" dirty="0"/>
          </a:p>
        </p:txBody>
      </p:sp>
      <p:sp>
        <p:nvSpPr>
          <p:cNvPr id="1142787" name="Rectangle 3"/>
          <p:cNvSpPr>
            <a:spLocks noGrp="1" noChangeArrowheads="1"/>
          </p:cNvSpPr>
          <p:nvPr>
            <p:ph type="body" idx="1"/>
          </p:nvPr>
        </p:nvSpPr>
        <p:spPr>
          <a:xfrm>
            <a:off x="250825" y="549275"/>
            <a:ext cx="8785225" cy="935038"/>
          </a:xfrm>
        </p:spPr>
        <p:txBody>
          <a:bodyPr/>
          <a:lstStyle/>
          <a:p>
            <a:pPr marL="266700" indent="-266700">
              <a:spcBef>
                <a:spcPct val="10000"/>
              </a:spcBef>
            </a:pPr>
            <a:r>
              <a:rPr lang="zh-CN" altLang="en-US" dirty="0"/>
              <a:t>指令：</a:t>
            </a:r>
          </a:p>
          <a:p>
            <a:pPr marL="723900" lvl="1" indent="-277813">
              <a:spcBef>
                <a:spcPct val="10000"/>
              </a:spcBef>
              <a:buFont typeface="Wingdings" pitchFamily="2" charset="2"/>
              <a:buNone/>
            </a:pPr>
            <a:r>
              <a:rPr lang="zh-CN" altLang="pt-BR" sz="2400" dirty="0"/>
              <a:t>（</a:t>
            </a:r>
            <a:r>
              <a:rPr lang="pt-BR" altLang="zh-CN" sz="2400" dirty="0"/>
              <a:t>5</a:t>
            </a:r>
            <a:r>
              <a:rPr lang="zh-CN" altLang="pt-BR" sz="2400" dirty="0"/>
              <a:t>）</a:t>
            </a:r>
            <a:r>
              <a:rPr lang="en-US" altLang="zh-CN" sz="2400" dirty="0"/>
              <a:t>SUB  R0, </a:t>
            </a:r>
            <a:r>
              <a:rPr lang="en-US" altLang="zh-CN" sz="2400" dirty="0">
                <a:latin typeface="宋体" panose="02010600030101010101" pitchFamily="2" charset="-122"/>
                <a:ea typeface="宋体" panose="02010600030101010101" pitchFamily="2" charset="-122"/>
              </a:rPr>
              <a:t>(</a:t>
            </a:r>
            <a:r>
              <a:rPr lang="en-US" altLang="zh-CN" sz="2400" dirty="0"/>
              <a:t>X</a:t>
            </a:r>
            <a:r>
              <a:rPr lang="en-US" altLang="zh-CN"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graphicFrame>
        <p:nvGraphicFramePr>
          <p:cNvPr id="1142898" name="Group 114"/>
          <p:cNvGraphicFramePr>
            <a:graphicFrameLocks noGrp="1"/>
          </p:cNvGraphicFramePr>
          <p:nvPr>
            <p:extLst>
              <p:ext uri="{D42A27DB-BD31-4B8C-83A1-F6EECF244321}">
                <p14:modId xmlns:p14="http://schemas.microsoft.com/office/powerpoint/2010/main" val="3366693341"/>
              </p:ext>
            </p:extLst>
          </p:nvPr>
        </p:nvGraphicFramePr>
        <p:xfrm>
          <a:off x="685105" y="1893888"/>
          <a:ext cx="8207375" cy="3657600"/>
        </p:xfrm>
        <a:graphic>
          <a:graphicData uri="http://schemas.openxmlformats.org/drawingml/2006/table">
            <a:tbl>
              <a:tblPr/>
              <a:tblGrid>
                <a:gridCol w="1439862">
                  <a:extLst>
                    <a:ext uri="{9D8B030D-6E8A-4147-A177-3AD203B41FA5}">
                      <a16:colId xmlns:a16="http://schemas.microsoft.com/office/drawing/2014/main" val="20000"/>
                    </a:ext>
                  </a:extLst>
                </a:gridCol>
                <a:gridCol w="3095625">
                  <a:extLst>
                    <a:ext uri="{9D8B030D-6E8A-4147-A177-3AD203B41FA5}">
                      <a16:colId xmlns:a16="http://schemas.microsoft.com/office/drawing/2014/main" val="20001"/>
                    </a:ext>
                  </a:extLst>
                </a:gridCol>
                <a:gridCol w="3671888">
                  <a:extLst>
                    <a:ext uri="{9D8B030D-6E8A-4147-A177-3AD203B41FA5}">
                      <a16:colId xmlns:a16="http://schemas.microsoft.com/office/drawing/2014/main" val="20002"/>
                    </a:ext>
                  </a:extLst>
                </a:gridCol>
              </a:tblGrid>
              <a:tr h="261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节拍</a:t>
                      </a:r>
                      <a:endPar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微操作序列</a:t>
                      </a:r>
                      <a:endPar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微命令序列</a:t>
                      </a:r>
                      <a:endPar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T1</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AR</a:t>
                      </a:r>
                      <a:r>
                        <a:rPr kumimoji="1" lang="en-US" altLang="zh-CN" sz="24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IR</a:t>
                      </a:r>
                      <a:r>
                        <a:rPr kumimoji="1" lang="en-US" altLang="zh-CN" sz="24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地址字段</a:t>
                      </a:r>
                      <a:r>
                        <a:rPr kumimoji="1" lang="en-US" altLang="zh-CN" sz="2400" b="1" i="0" u="none" strike="noStrike" cap="none" normalizeH="0" baseline="0" dirty="0">
                          <a:ln>
                            <a:noFill/>
                          </a:ln>
                          <a:solidFill>
                            <a:schemeClr val="tx1"/>
                          </a:solidFill>
                          <a:effectLst/>
                          <a:latin typeface="宋体" pitchFamily="2" charset="-122"/>
                          <a:ea typeface="宋体" pitchFamily="2" charset="-122"/>
                        </a:rPr>
                        <a:t>)</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IR</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err="1">
                          <a:ln>
                            <a:noFill/>
                          </a:ln>
                          <a:solidFill>
                            <a:srgbClr val="0000FF"/>
                          </a:solidFill>
                          <a:effectLst/>
                          <a:latin typeface="Times New Roman" pitchFamily="18" charset="0"/>
                          <a:ea typeface="楷体" panose="02010609060101010101" pitchFamily="49" charset="-122"/>
                          <a:cs typeface="Times New Roman" pitchFamily="18" charset="0"/>
                        </a:rPr>
                        <a:t>AR</a:t>
                      </a:r>
                      <a:r>
                        <a:rPr kumimoji="1" lang="en-US" altLang="zh-CN" sz="2400" b="1" i="0" u="none" strike="noStrike" cap="none" normalizeH="0" baseline="-30000" dirty="0" err="1">
                          <a:ln>
                            <a:noFill/>
                          </a:ln>
                          <a:solidFill>
                            <a:srgbClr val="0000FF"/>
                          </a:solidFill>
                          <a:effectLst/>
                          <a:latin typeface="Times New Roman" pitchFamily="18" charset="0"/>
                          <a:ea typeface="楷体" panose="02010609060101010101" pitchFamily="49" charset="-122"/>
                          <a:cs typeface="Times New Roman" pitchFamily="18" charset="0"/>
                        </a:rPr>
                        <a:t>in</a:t>
                      </a:r>
                      <a:endParaRPr kumimoji="1" lang="en-US" altLang="zh-CN" sz="2400" b="1" i="0" u="none" strike="noStrike" cap="none" normalizeH="0" baseline="0" dirty="0">
                        <a:ln>
                          <a:noFill/>
                        </a:ln>
                        <a:solidFill>
                          <a:srgbClr val="0000FF"/>
                        </a:solidFill>
                        <a:effectLst/>
                        <a:latin typeface="Times New Roman" pitchFamily="18" charset="0"/>
                        <a:ea typeface="楷体" panose="02010609060101010101"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4079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T2</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a:t>
                      </a:r>
                      <a:r>
                        <a:rPr kumimoji="1" lang="en-US" altLang="zh-CN" sz="2400" b="1" i="0" u="none" strike="noStrike" kern="1200" cap="none" normalizeH="0" baseline="0" dirty="0" err="1">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Memory</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[AR]</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AR</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err="1">
                          <a:ln>
                            <a:noFill/>
                          </a:ln>
                          <a:solidFill>
                            <a:srgbClr val="009900"/>
                          </a:solidFill>
                          <a:effectLst/>
                          <a:latin typeface="Times New Roman" pitchFamily="18" charset="0"/>
                          <a:ea typeface="楷体" panose="02010609060101010101" pitchFamily="49" charset="-122"/>
                          <a:cs typeface="Times New Roman" pitchFamily="18" charset="0"/>
                        </a:rPr>
                        <a:t>Mread</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DRS</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2"/>
                  </a:ext>
                </a:extLst>
              </a:tr>
              <a:tr h="3841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T3</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AR</a:t>
                      </a:r>
                      <a:r>
                        <a:rPr kumimoji="1" lang="en-US" altLang="zh-CN" sz="24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DR</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DRI</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24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err="1">
                          <a:ln>
                            <a:noFill/>
                          </a:ln>
                          <a:solidFill>
                            <a:srgbClr val="0000FF"/>
                          </a:solidFill>
                          <a:effectLst/>
                          <a:latin typeface="Times New Roman" pitchFamily="18" charset="0"/>
                          <a:ea typeface="楷体" panose="02010609060101010101" pitchFamily="49" charset="-122"/>
                          <a:cs typeface="Times New Roman" pitchFamily="18" charset="0"/>
                        </a:rPr>
                        <a:t>AR</a:t>
                      </a:r>
                      <a:r>
                        <a:rPr kumimoji="1" lang="en-US" altLang="zh-CN" sz="2400" b="1" i="0" u="none" strike="noStrike" cap="none" normalizeH="0" baseline="-30000" dirty="0" err="1">
                          <a:ln>
                            <a:noFill/>
                          </a:ln>
                          <a:solidFill>
                            <a:srgbClr val="0000FF"/>
                          </a:solidFill>
                          <a:effectLst/>
                          <a:latin typeface="Times New Roman" pitchFamily="18" charset="0"/>
                          <a:ea typeface="楷体" panose="02010609060101010101" pitchFamily="49" charset="-122"/>
                          <a:cs typeface="Times New Roman" pitchFamily="18" charset="0"/>
                        </a:rPr>
                        <a:t>in</a:t>
                      </a:r>
                      <a:endParaRPr kumimoji="1" lang="en-US" altLang="zh-CN" sz="2400" b="1" i="0" u="none" strike="noStrike" cap="none" normalizeH="0" baseline="0" dirty="0">
                        <a:ln>
                          <a:noFill/>
                        </a:ln>
                        <a:solidFill>
                          <a:srgbClr val="0000FF"/>
                        </a:solidFill>
                        <a:effectLst/>
                        <a:latin typeface="Times New Roman" pitchFamily="18" charset="0"/>
                        <a:ea typeface="楷体" panose="02010609060101010101"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3"/>
                  </a:ext>
                </a:extLst>
              </a:tr>
              <a:tr h="4333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T4</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a:t>
                      </a:r>
                      <a:r>
                        <a:rPr kumimoji="1" lang="en-US" altLang="zh-CN" sz="2400" b="1" i="0" u="none" strike="noStrike" kern="1200" cap="none" normalizeH="0" baseline="0" dirty="0" err="1">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Memory</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[AR]</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AR</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err="1">
                          <a:ln>
                            <a:noFill/>
                          </a:ln>
                          <a:solidFill>
                            <a:srgbClr val="009900"/>
                          </a:solidFill>
                          <a:effectLst/>
                          <a:latin typeface="Times New Roman" pitchFamily="18" charset="0"/>
                          <a:ea typeface="楷体" panose="02010609060101010101" pitchFamily="49" charset="-122"/>
                          <a:cs typeface="Times New Roman" pitchFamily="18" charset="0"/>
                        </a:rPr>
                        <a:t>Mread</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DRS</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4"/>
                  </a:ext>
                </a:extLst>
              </a:tr>
              <a:tr h="3365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T5</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pt-BR"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Y</a:t>
                      </a:r>
                      <a:r>
                        <a:rPr kumimoji="1" lang="pt-BR" altLang="zh-CN" sz="24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pt-BR"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R0</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R0</a:t>
                      </a:r>
                      <a:r>
                        <a:rPr kumimoji="1" lang="en-US" altLang="zh-CN" sz="24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out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Y</a:t>
                      </a:r>
                      <a:r>
                        <a:rPr kumimoji="1" lang="en-US" altLang="zh-CN" sz="24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5"/>
                  </a:ext>
                </a:extLst>
              </a:tr>
              <a:tr h="3143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T6</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pt-BR"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Z</a:t>
                      </a:r>
                      <a:r>
                        <a:rPr kumimoji="1" lang="pt-BR" altLang="zh-CN" sz="24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pt-BR"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Y</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pt-BR"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DR</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DRI</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24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SUB</a:t>
                      </a: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6"/>
                  </a:ext>
                </a:extLst>
              </a:tr>
              <a:tr h="4476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T7</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pt-BR"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R0</a:t>
                      </a:r>
                      <a:r>
                        <a:rPr kumimoji="1" lang="pt-BR" altLang="zh-CN" sz="24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pt-BR"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Z</a:t>
                      </a:r>
                      <a:endParaRPr kumimoji="1" lang="pt-BR" altLang="zh-CN"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Z</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24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R0</a:t>
                      </a:r>
                      <a:r>
                        <a:rPr kumimoji="1" lang="en-US" altLang="zh-CN" sz="24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7"/>
                  </a:ext>
                </a:extLst>
              </a:tr>
            </a:tbl>
          </a:graphicData>
        </a:graphic>
      </p:graphicFrame>
      <p:sp>
        <p:nvSpPr>
          <p:cNvPr id="7" name="矩形 6">
            <a:extLst>
              <a:ext uri="{FF2B5EF4-FFF2-40B4-BE49-F238E27FC236}">
                <a16:creationId xmlns:a16="http://schemas.microsoft.com/office/drawing/2014/main" id="{8540FAC7-A0AD-47B2-8AB7-81DBEFB62C59}"/>
              </a:ext>
            </a:extLst>
          </p:cNvPr>
          <p:cNvSpPr/>
          <p:nvPr/>
        </p:nvSpPr>
        <p:spPr bwMode="auto">
          <a:xfrm>
            <a:off x="899592" y="1037808"/>
            <a:ext cx="2592288" cy="414473"/>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9" name="动作按钮: 上一张 8">
            <a:hlinkClick r:id="" action="ppaction://hlinkshowjump?jump=lastslideviewed" highlightClick="1"/>
            <a:extLst>
              <a:ext uri="{FF2B5EF4-FFF2-40B4-BE49-F238E27FC236}">
                <a16:creationId xmlns:a16="http://schemas.microsoft.com/office/drawing/2014/main" id="{1AD342DD-7723-45BB-84EA-2B242C33DB95}"/>
              </a:ext>
            </a:extLst>
          </p:cNvPr>
          <p:cNvSpPr/>
          <p:nvPr/>
        </p:nvSpPr>
        <p:spPr bwMode="auto">
          <a:xfrm>
            <a:off x="8387729" y="188640"/>
            <a:ext cx="576759" cy="576064"/>
          </a:xfrm>
          <a:prstGeom prst="actionButtonRetur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2" name="矩形 1">
            <a:extLst>
              <a:ext uri="{FF2B5EF4-FFF2-40B4-BE49-F238E27FC236}">
                <a16:creationId xmlns:a16="http://schemas.microsoft.com/office/drawing/2014/main" id="{081CCDA0-FAEA-4650-B7AA-9A99943D034F}"/>
              </a:ext>
            </a:extLst>
          </p:cNvPr>
          <p:cNvSpPr/>
          <p:nvPr/>
        </p:nvSpPr>
        <p:spPr>
          <a:xfrm>
            <a:off x="3584118" y="1022648"/>
            <a:ext cx="2969082" cy="461665"/>
          </a:xfrm>
          <a:prstGeom prst="rect">
            <a:avLst/>
          </a:prstGeom>
        </p:spPr>
        <p:txBody>
          <a:bodyPr wrap="none">
            <a:spAutoFit/>
          </a:bodyPr>
          <a:lstStyle/>
          <a:p>
            <a:r>
              <a:rPr lang="zh-CN" altLang="en-US" dirty="0">
                <a:solidFill>
                  <a:srgbClr val="0000FF"/>
                </a:solidFill>
                <a:ea typeface="楷体" panose="02010609060101010101" pitchFamily="49" charset="-122"/>
              </a:rPr>
              <a:t>源操作数</a:t>
            </a:r>
            <a:r>
              <a:rPr lang="zh-CN" altLang="en-US" dirty="0">
                <a:ea typeface="楷体" panose="02010609060101010101" pitchFamily="49" charset="-122"/>
              </a:rPr>
              <a:t>为</a:t>
            </a:r>
            <a:r>
              <a:rPr lang="zh-CN" altLang="en-US" dirty="0">
                <a:solidFill>
                  <a:srgbClr val="FF0000"/>
                </a:solidFill>
                <a:ea typeface="楷体" panose="02010609060101010101" pitchFamily="49" charset="-122"/>
              </a:rPr>
              <a:t>间接寻址</a:t>
            </a:r>
            <a:endParaRPr lang="zh-CN" altLang="en-US" dirty="0"/>
          </a:p>
        </p:txBody>
      </p:sp>
      <p:sp>
        <p:nvSpPr>
          <p:cNvPr id="10" name="矩形 9">
            <a:extLst>
              <a:ext uri="{FF2B5EF4-FFF2-40B4-BE49-F238E27FC236}">
                <a16:creationId xmlns:a16="http://schemas.microsoft.com/office/drawing/2014/main" id="{13E8C453-6D80-49A3-BAA0-25E59B68D27F}"/>
              </a:ext>
            </a:extLst>
          </p:cNvPr>
          <p:cNvSpPr/>
          <p:nvPr/>
        </p:nvSpPr>
        <p:spPr bwMode="auto">
          <a:xfrm>
            <a:off x="2180342" y="2420888"/>
            <a:ext cx="2718222" cy="317625"/>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1" name="矩形 10">
            <a:extLst>
              <a:ext uri="{FF2B5EF4-FFF2-40B4-BE49-F238E27FC236}">
                <a16:creationId xmlns:a16="http://schemas.microsoft.com/office/drawing/2014/main" id="{FAE57E37-868D-45FB-817F-BB8358F75DC4}"/>
              </a:ext>
            </a:extLst>
          </p:cNvPr>
          <p:cNvSpPr/>
          <p:nvPr/>
        </p:nvSpPr>
        <p:spPr bwMode="auto">
          <a:xfrm>
            <a:off x="5252986" y="2422688"/>
            <a:ext cx="2718222" cy="359167"/>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2" name="矩形 11">
            <a:extLst>
              <a:ext uri="{FF2B5EF4-FFF2-40B4-BE49-F238E27FC236}">
                <a16:creationId xmlns:a16="http://schemas.microsoft.com/office/drawing/2014/main" id="{4660270A-AE88-40E8-AE74-AC68E79092BF}"/>
              </a:ext>
            </a:extLst>
          </p:cNvPr>
          <p:cNvSpPr/>
          <p:nvPr/>
        </p:nvSpPr>
        <p:spPr bwMode="auto">
          <a:xfrm>
            <a:off x="2180342" y="2915517"/>
            <a:ext cx="2608450" cy="317625"/>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3" name="矩形 12">
            <a:extLst>
              <a:ext uri="{FF2B5EF4-FFF2-40B4-BE49-F238E27FC236}">
                <a16:creationId xmlns:a16="http://schemas.microsoft.com/office/drawing/2014/main" id="{132AD137-162F-40C9-8A5C-F763B9B49F56}"/>
              </a:ext>
            </a:extLst>
          </p:cNvPr>
          <p:cNvSpPr/>
          <p:nvPr/>
        </p:nvSpPr>
        <p:spPr bwMode="auto">
          <a:xfrm>
            <a:off x="5252985" y="2884906"/>
            <a:ext cx="3351535" cy="357663"/>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4" name="矩形 13">
            <a:extLst>
              <a:ext uri="{FF2B5EF4-FFF2-40B4-BE49-F238E27FC236}">
                <a16:creationId xmlns:a16="http://schemas.microsoft.com/office/drawing/2014/main" id="{2CC889E9-1352-44E2-B531-3C674047F32E}"/>
              </a:ext>
            </a:extLst>
          </p:cNvPr>
          <p:cNvSpPr/>
          <p:nvPr/>
        </p:nvSpPr>
        <p:spPr bwMode="auto">
          <a:xfrm>
            <a:off x="2180342" y="3356992"/>
            <a:ext cx="2271500" cy="317625"/>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5" name="矩形 14">
            <a:extLst>
              <a:ext uri="{FF2B5EF4-FFF2-40B4-BE49-F238E27FC236}">
                <a16:creationId xmlns:a16="http://schemas.microsoft.com/office/drawing/2014/main" id="{AA9ACEE0-A823-4B06-8630-C1B3775BB17A}"/>
              </a:ext>
            </a:extLst>
          </p:cNvPr>
          <p:cNvSpPr/>
          <p:nvPr/>
        </p:nvSpPr>
        <p:spPr bwMode="auto">
          <a:xfrm>
            <a:off x="5285451" y="3383328"/>
            <a:ext cx="2718222" cy="317625"/>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6" name="矩形 15">
            <a:extLst>
              <a:ext uri="{FF2B5EF4-FFF2-40B4-BE49-F238E27FC236}">
                <a16:creationId xmlns:a16="http://schemas.microsoft.com/office/drawing/2014/main" id="{1C4EF6C2-BF27-4B20-BE76-C5C75F73DC5C}"/>
              </a:ext>
            </a:extLst>
          </p:cNvPr>
          <p:cNvSpPr/>
          <p:nvPr/>
        </p:nvSpPr>
        <p:spPr bwMode="auto">
          <a:xfrm>
            <a:off x="2180342" y="3818557"/>
            <a:ext cx="2718222" cy="317625"/>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dirty="0">
              <a:ln>
                <a:noFill/>
              </a:ln>
              <a:solidFill>
                <a:schemeClr val="tx1"/>
              </a:solidFill>
              <a:effectLst/>
              <a:latin typeface="Times New Roman" pitchFamily="18" charset="0"/>
              <a:ea typeface="宋体" pitchFamily="2" charset="-122"/>
            </a:endParaRPr>
          </a:p>
        </p:txBody>
      </p:sp>
      <p:sp>
        <p:nvSpPr>
          <p:cNvPr id="17" name="矩形 16">
            <a:extLst>
              <a:ext uri="{FF2B5EF4-FFF2-40B4-BE49-F238E27FC236}">
                <a16:creationId xmlns:a16="http://schemas.microsoft.com/office/drawing/2014/main" id="{565B8D69-188F-4B3B-89A7-F2392BF590CE}"/>
              </a:ext>
            </a:extLst>
          </p:cNvPr>
          <p:cNvSpPr/>
          <p:nvPr/>
        </p:nvSpPr>
        <p:spPr bwMode="auto">
          <a:xfrm>
            <a:off x="5252986" y="3817857"/>
            <a:ext cx="3351534" cy="349980"/>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8" name="矩形 17">
            <a:extLst>
              <a:ext uri="{FF2B5EF4-FFF2-40B4-BE49-F238E27FC236}">
                <a16:creationId xmlns:a16="http://schemas.microsoft.com/office/drawing/2014/main" id="{1A9DE514-4E23-4F02-A051-97B6167CA053}"/>
              </a:ext>
            </a:extLst>
          </p:cNvPr>
          <p:cNvSpPr/>
          <p:nvPr/>
        </p:nvSpPr>
        <p:spPr bwMode="auto">
          <a:xfrm>
            <a:off x="2180342" y="4264259"/>
            <a:ext cx="2271500" cy="317625"/>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9" name="矩形 18">
            <a:extLst>
              <a:ext uri="{FF2B5EF4-FFF2-40B4-BE49-F238E27FC236}">
                <a16:creationId xmlns:a16="http://schemas.microsoft.com/office/drawing/2014/main" id="{7C9A5905-9C1A-4C05-AE40-2EF4C1137338}"/>
              </a:ext>
            </a:extLst>
          </p:cNvPr>
          <p:cNvSpPr/>
          <p:nvPr/>
        </p:nvSpPr>
        <p:spPr bwMode="auto">
          <a:xfrm>
            <a:off x="5313050" y="4213781"/>
            <a:ext cx="2932126" cy="407695"/>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0" name="矩形 19">
            <a:extLst>
              <a:ext uri="{FF2B5EF4-FFF2-40B4-BE49-F238E27FC236}">
                <a16:creationId xmlns:a16="http://schemas.microsoft.com/office/drawing/2014/main" id="{1C613BE1-1EDE-4E99-A6CA-21EE2AE83339}"/>
              </a:ext>
            </a:extLst>
          </p:cNvPr>
          <p:cNvSpPr/>
          <p:nvPr/>
        </p:nvSpPr>
        <p:spPr bwMode="auto">
          <a:xfrm>
            <a:off x="2172027" y="4743560"/>
            <a:ext cx="2271500" cy="317625"/>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1" name="矩形 20">
            <a:extLst>
              <a:ext uri="{FF2B5EF4-FFF2-40B4-BE49-F238E27FC236}">
                <a16:creationId xmlns:a16="http://schemas.microsoft.com/office/drawing/2014/main" id="{F06FA7D2-462A-4DB4-8E9A-AF4C6995E28D}"/>
              </a:ext>
            </a:extLst>
          </p:cNvPr>
          <p:cNvSpPr/>
          <p:nvPr/>
        </p:nvSpPr>
        <p:spPr bwMode="auto">
          <a:xfrm>
            <a:off x="5313050" y="4703976"/>
            <a:ext cx="2718222" cy="370112"/>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2" name="矩形 21">
            <a:extLst>
              <a:ext uri="{FF2B5EF4-FFF2-40B4-BE49-F238E27FC236}">
                <a16:creationId xmlns:a16="http://schemas.microsoft.com/office/drawing/2014/main" id="{D263282C-1831-4A47-90C4-B5AD8A8503CF}"/>
              </a:ext>
            </a:extLst>
          </p:cNvPr>
          <p:cNvSpPr/>
          <p:nvPr/>
        </p:nvSpPr>
        <p:spPr bwMode="auto">
          <a:xfrm>
            <a:off x="2180342" y="5167998"/>
            <a:ext cx="2271500" cy="317625"/>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3" name="矩形 22">
            <a:extLst>
              <a:ext uri="{FF2B5EF4-FFF2-40B4-BE49-F238E27FC236}">
                <a16:creationId xmlns:a16="http://schemas.microsoft.com/office/drawing/2014/main" id="{540B36F8-9979-4DF0-8532-EC5BF0DFD3D0}"/>
              </a:ext>
            </a:extLst>
          </p:cNvPr>
          <p:cNvSpPr/>
          <p:nvPr/>
        </p:nvSpPr>
        <p:spPr bwMode="auto">
          <a:xfrm>
            <a:off x="5303623" y="5118756"/>
            <a:ext cx="2718222" cy="407904"/>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4" name="矩形: 圆角 23">
            <a:extLst>
              <a:ext uri="{FF2B5EF4-FFF2-40B4-BE49-F238E27FC236}">
                <a16:creationId xmlns:a16="http://schemas.microsoft.com/office/drawing/2014/main" id="{3E5C0712-A36B-4DF5-B580-A1091E3E8BEC}"/>
              </a:ext>
            </a:extLst>
          </p:cNvPr>
          <p:cNvSpPr/>
          <p:nvPr/>
        </p:nvSpPr>
        <p:spPr bwMode="auto">
          <a:xfrm>
            <a:off x="752840" y="2382264"/>
            <a:ext cx="8068400" cy="1747387"/>
          </a:xfrm>
          <a:prstGeom prst="roundRect">
            <a:avLst>
              <a:gd name="adj" fmla="val 10279"/>
            </a:avLst>
          </a:prstGeom>
          <a:noFill/>
          <a:ln w="76200" cap="flat" cmpd="sng" algn="ctr">
            <a:solidFill>
              <a:srgbClr val="FF0000">
                <a:alpha val="40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5" name="矩形: 圆角 24">
            <a:extLst>
              <a:ext uri="{FF2B5EF4-FFF2-40B4-BE49-F238E27FC236}">
                <a16:creationId xmlns:a16="http://schemas.microsoft.com/office/drawing/2014/main" id="{1387FF8B-AD0C-44E9-9DD1-F4FFEC7F368B}"/>
              </a:ext>
            </a:extLst>
          </p:cNvPr>
          <p:cNvSpPr/>
          <p:nvPr/>
        </p:nvSpPr>
        <p:spPr bwMode="auto">
          <a:xfrm>
            <a:off x="752840" y="4236465"/>
            <a:ext cx="8068400" cy="1280767"/>
          </a:xfrm>
          <a:prstGeom prst="roundRect">
            <a:avLst>
              <a:gd name="adj" fmla="val 10279"/>
            </a:avLst>
          </a:prstGeom>
          <a:noFill/>
          <a:ln w="76200" cap="flat" cmpd="sng" algn="ctr">
            <a:solidFill>
              <a:srgbClr val="FF0000">
                <a:alpha val="40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6" name="矩形 25">
            <a:extLst>
              <a:ext uri="{FF2B5EF4-FFF2-40B4-BE49-F238E27FC236}">
                <a16:creationId xmlns:a16="http://schemas.microsoft.com/office/drawing/2014/main" id="{FD59C588-D148-4951-B652-3E37447A0EFA}"/>
              </a:ext>
            </a:extLst>
          </p:cNvPr>
          <p:cNvSpPr/>
          <p:nvPr/>
        </p:nvSpPr>
        <p:spPr>
          <a:xfrm>
            <a:off x="172156" y="2790164"/>
            <a:ext cx="432048" cy="954107"/>
          </a:xfrm>
          <a:prstGeom prst="rect">
            <a:avLst/>
          </a:prstGeom>
        </p:spPr>
        <p:txBody>
          <a:bodyPr wrap="square">
            <a:spAutoFit/>
          </a:bodyPr>
          <a:lstStyle/>
          <a:p>
            <a:r>
              <a:rPr lang="zh-CN" altLang="en-US" sz="2800" b="0" dirty="0">
                <a:solidFill>
                  <a:srgbClr val="FF0000"/>
                </a:solidFill>
                <a:latin typeface="黑体" panose="02010609060101010101" pitchFamily="49" charset="-122"/>
                <a:ea typeface="黑体" panose="02010609060101010101" pitchFamily="49" charset="-122"/>
              </a:rPr>
              <a:t>取数</a:t>
            </a:r>
          </a:p>
        </p:txBody>
      </p:sp>
      <p:sp>
        <p:nvSpPr>
          <p:cNvPr id="27" name="矩形 26">
            <a:extLst>
              <a:ext uri="{FF2B5EF4-FFF2-40B4-BE49-F238E27FC236}">
                <a16:creationId xmlns:a16="http://schemas.microsoft.com/office/drawing/2014/main" id="{6121D6D1-0A1A-409B-99AF-9634AE35A19F}"/>
              </a:ext>
            </a:extLst>
          </p:cNvPr>
          <p:cNvSpPr/>
          <p:nvPr/>
        </p:nvSpPr>
        <p:spPr>
          <a:xfrm>
            <a:off x="179512" y="4391401"/>
            <a:ext cx="432048" cy="954107"/>
          </a:xfrm>
          <a:prstGeom prst="rect">
            <a:avLst/>
          </a:prstGeom>
        </p:spPr>
        <p:txBody>
          <a:bodyPr wrap="square">
            <a:spAutoFit/>
          </a:bodyPr>
          <a:lstStyle/>
          <a:p>
            <a:r>
              <a:rPr lang="zh-CN" altLang="en-US" sz="2800" b="0" dirty="0">
                <a:solidFill>
                  <a:srgbClr val="FF0000"/>
                </a:solidFill>
                <a:latin typeface="黑体" panose="02010609060101010101" pitchFamily="49" charset="-122"/>
                <a:ea typeface="黑体" panose="02010609060101010101" pitchFamily="49" charset="-122"/>
              </a:rPr>
              <a:t>减法</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grpId="0" nodeType="clickEffect">
                                  <p:stCondLst>
                                    <p:cond delay="0"/>
                                  </p:stCondLst>
                                  <p:childTnLst>
                                    <p:animEffect transition="out" filter="wipe(left)">
                                      <p:cBhvr>
                                        <p:cTn id="26" dur="500"/>
                                        <p:tgtEl>
                                          <p:spTgt spid="14"/>
                                        </p:tgtEl>
                                      </p:cBhvr>
                                    </p:animEffect>
                                    <p:set>
                                      <p:cBhvr>
                                        <p:cTn id="27" dur="1" fill="hold">
                                          <p:stCondLst>
                                            <p:cond delay="499"/>
                                          </p:stCondLst>
                                        </p:cTn>
                                        <p:tgtEl>
                                          <p:spTgt spid="1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grpId="0" nodeType="clickEffect">
                                  <p:stCondLst>
                                    <p:cond delay="0"/>
                                  </p:stCondLst>
                                  <p:childTnLst>
                                    <p:animEffect transition="out" filter="wipe(left)">
                                      <p:cBhvr>
                                        <p:cTn id="31" dur="500"/>
                                        <p:tgtEl>
                                          <p:spTgt spid="15"/>
                                        </p:tgtEl>
                                      </p:cBhvr>
                                    </p:animEffect>
                                    <p:set>
                                      <p:cBhvr>
                                        <p:cTn id="32" dur="1" fill="hold">
                                          <p:stCondLst>
                                            <p:cond delay="499"/>
                                          </p:stCondLst>
                                        </p:cTn>
                                        <p:tgtEl>
                                          <p:spTgt spid="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0" nodeType="clickEffect">
                                  <p:stCondLst>
                                    <p:cond delay="0"/>
                                  </p:stCondLst>
                                  <p:childTnLst>
                                    <p:animEffect transition="out" filter="wipe(left)">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xit" presetSubtype="8" fill="hold" grpId="0" nodeType="clickEffect">
                                  <p:stCondLst>
                                    <p:cond delay="0"/>
                                  </p:stCondLst>
                                  <p:childTnLst>
                                    <p:animEffect transition="out" filter="wipe(left)">
                                      <p:cBhvr>
                                        <p:cTn id="41" dur="500"/>
                                        <p:tgtEl>
                                          <p:spTgt spid="17"/>
                                        </p:tgtEl>
                                      </p:cBhvr>
                                    </p:animEffect>
                                    <p:set>
                                      <p:cBhvr>
                                        <p:cTn id="42" dur="1" fill="hold">
                                          <p:stCondLst>
                                            <p:cond delay="499"/>
                                          </p:stCondLst>
                                        </p:cTn>
                                        <p:tgtEl>
                                          <p:spTgt spid="1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2" presetClass="exit" presetSubtype="8" fill="hold" grpId="0" nodeType="clickEffect">
                                  <p:stCondLst>
                                    <p:cond delay="0"/>
                                  </p:stCondLst>
                                  <p:childTnLst>
                                    <p:animEffect transition="out" filter="wipe(left)">
                                      <p:cBhvr>
                                        <p:cTn id="46" dur="500"/>
                                        <p:tgtEl>
                                          <p:spTgt spid="18"/>
                                        </p:tgtEl>
                                      </p:cBhvr>
                                    </p:animEffect>
                                    <p:set>
                                      <p:cBhvr>
                                        <p:cTn id="47" dur="1" fill="hold">
                                          <p:stCondLst>
                                            <p:cond delay="499"/>
                                          </p:stCondLst>
                                        </p:cTn>
                                        <p:tgtEl>
                                          <p:spTgt spid="18"/>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xit" presetSubtype="8" fill="hold" grpId="0" nodeType="clickEffect">
                                  <p:stCondLst>
                                    <p:cond delay="0"/>
                                  </p:stCondLst>
                                  <p:childTnLst>
                                    <p:animEffect transition="out" filter="wipe(left)">
                                      <p:cBhvr>
                                        <p:cTn id="51" dur="500"/>
                                        <p:tgtEl>
                                          <p:spTgt spid="19"/>
                                        </p:tgtEl>
                                      </p:cBhvr>
                                    </p:animEffect>
                                    <p:set>
                                      <p:cBhvr>
                                        <p:cTn id="52" dur="1" fill="hold">
                                          <p:stCondLst>
                                            <p:cond delay="499"/>
                                          </p:stCondLst>
                                        </p:cTn>
                                        <p:tgtEl>
                                          <p:spTgt spid="1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xit" presetSubtype="8" fill="hold" grpId="0" nodeType="clickEffect">
                                  <p:stCondLst>
                                    <p:cond delay="0"/>
                                  </p:stCondLst>
                                  <p:childTnLst>
                                    <p:animEffect transition="out" filter="wipe(left)">
                                      <p:cBhvr>
                                        <p:cTn id="56" dur="500"/>
                                        <p:tgtEl>
                                          <p:spTgt spid="20"/>
                                        </p:tgtEl>
                                      </p:cBhvr>
                                    </p:animEffect>
                                    <p:set>
                                      <p:cBhvr>
                                        <p:cTn id="57" dur="1" fill="hold">
                                          <p:stCondLst>
                                            <p:cond delay="499"/>
                                          </p:stCondLst>
                                        </p:cTn>
                                        <p:tgtEl>
                                          <p:spTgt spid="20"/>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2" presetClass="exit" presetSubtype="8" fill="hold" grpId="0" nodeType="clickEffect">
                                  <p:stCondLst>
                                    <p:cond delay="0"/>
                                  </p:stCondLst>
                                  <p:childTnLst>
                                    <p:animEffect transition="out" filter="wipe(left)">
                                      <p:cBhvr>
                                        <p:cTn id="61" dur="500"/>
                                        <p:tgtEl>
                                          <p:spTgt spid="21"/>
                                        </p:tgtEl>
                                      </p:cBhvr>
                                    </p:animEffect>
                                    <p:set>
                                      <p:cBhvr>
                                        <p:cTn id="62" dur="1" fill="hold">
                                          <p:stCondLst>
                                            <p:cond delay="499"/>
                                          </p:stCondLst>
                                        </p:cTn>
                                        <p:tgtEl>
                                          <p:spTgt spid="2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2" presetClass="exit" presetSubtype="8" fill="hold" grpId="0" nodeType="clickEffect">
                                  <p:stCondLst>
                                    <p:cond delay="0"/>
                                  </p:stCondLst>
                                  <p:childTnLst>
                                    <p:animEffect transition="out" filter="wipe(left)">
                                      <p:cBhvr>
                                        <p:cTn id="66" dur="500"/>
                                        <p:tgtEl>
                                          <p:spTgt spid="22"/>
                                        </p:tgtEl>
                                      </p:cBhvr>
                                    </p:animEffect>
                                    <p:set>
                                      <p:cBhvr>
                                        <p:cTn id="67" dur="1" fill="hold">
                                          <p:stCondLst>
                                            <p:cond delay="499"/>
                                          </p:stCondLst>
                                        </p:cTn>
                                        <p:tgtEl>
                                          <p:spTgt spid="22"/>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22" presetClass="exit" presetSubtype="8" fill="hold" grpId="0" nodeType="clickEffect">
                                  <p:stCondLst>
                                    <p:cond delay="0"/>
                                  </p:stCondLst>
                                  <p:childTnLst>
                                    <p:animEffect transition="out" filter="wipe(left)">
                                      <p:cBhvr>
                                        <p:cTn id="71" dur="500"/>
                                        <p:tgtEl>
                                          <p:spTgt spid="23"/>
                                        </p:tgtEl>
                                      </p:cBhvr>
                                    </p:animEffect>
                                    <p:set>
                                      <p:cBhvr>
                                        <p:cTn id="72" dur="1" fill="hold">
                                          <p:stCondLst>
                                            <p:cond delay="499"/>
                                          </p:stCondLst>
                                        </p:cTn>
                                        <p:tgtEl>
                                          <p:spTgt spid="23"/>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24"/>
                                        </p:tgtEl>
                                        <p:attrNameLst>
                                          <p:attrName>style.visibility</p:attrName>
                                        </p:attrNameLst>
                                      </p:cBhvr>
                                      <p:to>
                                        <p:strVal val="visible"/>
                                      </p:to>
                                    </p:set>
                                    <p:anim calcmode="lin" valueType="num">
                                      <p:cBhvr>
                                        <p:cTn id="77" dur="500" fill="hold"/>
                                        <p:tgtEl>
                                          <p:spTgt spid="24"/>
                                        </p:tgtEl>
                                        <p:attrNameLst>
                                          <p:attrName>ppt_w</p:attrName>
                                        </p:attrNameLst>
                                      </p:cBhvr>
                                      <p:tavLst>
                                        <p:tav tm="0">
                                          <p:val>
                                            <p:fltVal val="0"/>
                                          </p:val>
                                        </p:tav>
                                        <p:tav tm="100000">
                                          <p:val>
                                            <p:strVal val="#ppt_w"/>
                                          </p:val>
                                        </p:tav>
                                      </p:tavLst>
                                    </p:anim>
                                    <p:anim calcmode="lin" valueType="num">
                                      <p:cBhvr>
                                        <p:cTn id="78" dur="500" fill="hold"/>
                                        <p:tgtEl>
                                          <p:spTgt spid="24"/>
                                        </p:tgtEl>
                                        <p:attrNameLst>
                                          <p:attrName>ppt_h</p:attrName>
                                        </p:attrNameLst>
                                      </p:cBhvr>
                                      <p:tavLst>
                                        <p:tav tm="0">
                                          <p:val>
                                            <p:fltVal val="0"/>
                                          </p:val>
                                        </p:tav>
                                        <p:tav tm="100000">
                                          <p:val>
                                            <p:strVal val="#ppt_h"/>
                                          </p:val>
                                        </p:tav>
                                      </p:tavLst>
                                    </p:anim>
                                    <p:animEffect transition="in" filter="fade">
                                      <p:cBhvr>
                                        <p:cTn id="79" dur="500"/>
                                        <p:tgtEl>
                                          <p:spTgt spid="24"/>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26"/>
                                        </p:tgtEl>
                                        <p:attrNameLst>
                                          <p:attrName>style.visibility</p:attrName>
                                        </p:attrNameLst>
                                      </p:cBhvr>
                                      <p:to>
                                        <p:strVal val="visible"/>
                                      </p:to>
                                    </p:set>
                                    <p:anim calcmode="lin" valueType="num">
                                      <p:cBhvr>
                                        <p:cTn id="82" dur="500" fill="hold"/>
                                        <p:tgtEl>
                                          <p:spTgt spid="26"/>
                                        </p:tgtEl>
                                        <p:attrNameLst>
                                          <p:attrName>ppt_w</p:attrName>
                                        </p:attrNameLst>
                                      </p:cBhvr>
                                      <p:tavLst>
                                        <p:tav tm="0">
                                          <p:val>
                                            <p:fltVal val="0"/>
                                          </p:val>
                                        </p:tav>
                                        <p:tav tm="100000">
                                          <p:val>
                                            <p:strVal val="#ppt_w"/>
                                          </p:val>
                                        </p:tav>
                                      </p:tavLst>
                                    </p:anim>
                                    <p:anim calcmode="lin" valueType="num">
                                      <p:cBhvr>
                                        <p:cTn id="83" dur="500" fill="hold"/>
                                        <p:tgtEl>
                                          <p:spTgt spid="26"/>
                                        </p:tgtEl>
                                        <p:attrNameLst>
                                          <p:attrName>ppt_h</p:attrName>
                                        </p:attrNameLst>
                                      </p:cBhvr>
                                      <p:tavLst>
                                        <p:tav tm="0">
                                          <p:val>
                                            <p:fltVal val="0"/>
                                          </p:val>
                                        </p:tav>
                                        <p:tav tm="100000">
                                          <p:val>
                                            <p:strVal val="#ppt_h"/>
                                          </p:val>
                                        </p:tav>
                                      </p:tavLst>
                                    </p:anim>
                                    <p:animEffect transition="in" filter="fade">
                                      <p:cBhvr>
                                        <p:cTn id="84" dur="500"/>
                                        <p:tgtEl>
                                          <p:spTgt spid="26"/>
                                        </p:tgtEl>
                                      </p:cBhvr>
                                    </p:animEffect>
                                  </p:childTnLst>
                                </p:cTn>
                              </p:par>
                            </p:childTnLst>
                          </p:cTn>
                        </p:par>
                        <p:par>
                          <p:cTn id="85" fill="hold">
                            <p:stCondLst>
                              <p:cond delay="500"/>
                            </p:stCondLst>
                            <p:childTnLst>
                              <p:par>
                                <p:cTn id="86" presetID="53" presetClass="entr" presetSubtype="16" fill="hold" grpId="0" nodeType="afterEffect">
                                  <p:stCondLst>
                                    <p:cond delay="0"/>
                                  </p:stCondLst>
                                  <p:childTnLst>
                                    <p:set>
                                      <p:cBhvr>
                                        <p:cTn id="87" dur="1" fill="hold">
                                          <p:stCondLst>
                                            <p:cond delay="0"/>
                                          </p:stCondLst>
                                        </p:cTn>
                                        <p:tgtEl>
                                          <p:spTgt spid="25"/>
                                        </p:tgtEl>
                                        <p:attrNameLst>
                                          <p:attrName>style.visibility</p:attrName>
                                        </p:attrNameLst>
                                      </p:cBhvr>
                                      <p:to>
                                        <p:strVal val="visible"/>
                                      </p:to>
                                    </p:set>
                                    <p:anim calcmode="lin" valueType="num">
                                      <p:cBhvr>
                                        <p:cTn id="88" dur="500" fill="hold"/>
                                        <p:tgtEl>
                                          <p:spTgt spid="25"/>
                                        </p:tgtEl>
                                        <p:attrNameLst>
                                          <p:attrName>ppt_w</p:attrName>
                                        </p:attrNameLst>
                                      </p:cBhvr>
                                      <p:tavLst>
                                        <p:tav tm="0">
                                          <p:val>
                                            <p:fltVal val="0"/>
                                          </p:val>
                                        </p:tav>
                                        <p:tav tm="100000">
                                          <p:val>
                                            <p:strVal val="#ppt_w"/>
                                          </p:val>
                                        </p:tav>
                                      </p:tavLst>
                                    </p:anim>
                                    <p:anim calcmode="lin" valueType="num">
                                      <p:cBhvr>
                                        <p:cTn id="89" dur="500" fill="hold"/>
                                        <p:tgtEl>
                                          <p:spTgt spid="25"/>
                                        </p:tgtEl>
                                        <p:attrNameLst>
                                          <p:attrName>ppt_h</p:attrName>
                                        </p:attrNameLst>
                                      </p:cBhvr>
                                      <p:tavLst>
                                        <p:tav tm="0">
                                          <p:val>
                                            <p:fltVal val="0"/>
                                          </p:val>
                                        </p:tav>
                                        <p:tav tm="100000">
                                          <p:val>
                                            <p:strVal val="#ppt_h"/>
                                          </p:val>
                                        </p:tav>
                                      </p:tavLst>
                                    </p:anim>
                                    <p:animEffect transition="in" filter="fade">
                                      <p:cBhvr>
                                        <p:cTn id="90" dur="500"/>
                                        <p:tgtEl>
                                          <p:spTgt spid="25"/>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27"/>
                                        </p:tgtEl>
                                        <p:attrNameLst>
                                          <p:attrName>style.visibility</p:attrName>
                                        </p:attrNameLst>
                                      </p:cBhvr>
                                      <p:to>
                                        <p:strVal val="visible"/>
                                      </p:to>
                                    </p:set>
                                    <p:anim calcmode="lin" valueType="num">
                                      <p:cBhvr>
                                        <p:cTn id="93" dur="500" fill="hold"/>
                                        <p:tgtEl>
                                          <p:spTgt spid="27"/>
                                        </p:tgtEl>
                                        <p:attrNameLst>
                                          <p:attrName>ppt_w</p:attrName>
                                        </p:attrNameLst>
                                      </p:cBhvr>
                                      <p:tavLst>
                                        <p:tav tm="0">
                                          <p:val>
                                            <p:fltVal val="0"/>
                                          </p:val>
                                        </p:tav>
                                        <p:tav tm="100000">
                                          <p:val>
                                            <p:strVal val="#ppt_w"/>
                                          </p:val>
                                        </p:tav>
                                      </p:tavLst>
                                    </p:anim>
                                    <p:anim calcmode="lin" valueType="num">
                                      <p:cBhvr>
                                        <p:cTn id="94" dur="500" fill="hold"/>
                                        <p:tgtEl>
                                          <p:spTgt spid="27"/>
                                        </p:tgtEl>
                                        <p:attrNameLst>
                                          <p:attrName>ppt_h</p:attrName>
                                        </p:attrNameLst>
                                      </p:cBhvr>
                                      <p:tavLst>
                                        <p:tav tm="0">
                                          <p:val>
                                            <p:fltVal val="0"/>
                                          </p:val>
                                        </p:tav>
                                        <p:tav tm="100000">
                                          <p:val>
                                            <p:strVal val="#ppt_h"/>
                                          </p:val>
                                        </p:tav>
                                      </p:tavLst>
                                    </p:anim>
                                    <p:animEffect transition="in" filter="fade">
                                      <p:cBhvr>
                                        <p:cTn id="9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4"/>
          <p:cNvSpPr>
            <a:spLocks noGrp="1"/>
          </p:cNvSpPr>
          <p:nvPr>
            <p:ph type="sldNum" sz="quarter" idx="11"/>
          </p:nvPr>
        </p:nvSpPr>
        <p:spPr/>
        <p:txBody>
          <a:bodyPr/>
          <a:lstStyle/>
          <a:p>
            <a:fld id="{3CB05969-D17A-4337-B0D5-A92D38C7E8BE}" type="slidenum">
              <a:rPr lang="zh-CN" altLang="en-US"/>
              <a:pPr/>
              <a:t>62</a:t>
            </a:fld>
            <a:endParaRPr lang="en-US" altLang="zh-CN"/>
          </a:p>
        </p:txBody>
      </p:sp>
      <p:sp>
        <p:nvSpPr>
          <p:cNvPr id="1143810" name="Rectangle 2"/>
          <p:cNvSpPr>
            <a:spLocks noGrp="1" noChangeArrowheads="1"/>
          </p:cNvSpPr>
          <p:nvPr>
            <p:ph type="title"/>
          </p:nvPr>
        </p:nvSpPr>
        <p:spPr/>
        <p:txBody>
          <a:bodyPr/>
          <a:lstStyle/>
          <a:p>
            <a:r>
              <a:rPr lang="en-US" altLang="zh-CN" dirty="0"/>
              <a:t>6.2.2  </a:t>
            </a:r>
            <a:r>
              <a:rPr lang="zh-CN" altLang="en-US" dirty="0"/>
              <a:t>某简化</a:t>
            </a:r>
            <a:r>
              <a:rPr lang="en-US" altLang="zh-CN" dirty="0"/>
              <a:t>CPU </a:t>
            </a:r>
            <a:r>
              <a:rPr lang="zh-CN" altLang="en-US" dirty="0"/>
              <a:t>控制单元设计     </a:t>
            </a:r>
            <a:r>
              <a:rPr lang="zh-CN" altLang="en-US" dirty="0">
                <a:solidFill>
                  <a:srgbClr val="CC0099"/>
                </a:solidFill>
              </a:rPr>
              <a:t>执行周期</a:t>
            </a:r>
            <a:endParaRPr lang="zh-CN" altLang="en-US" dirty="0"/>
          </a:p>
        </p:txBody>
      </p:sp>
      <p:sp>
        <p:nvSpPr>
          <p:cNvPr id="1143811" name="Rectangle 3"/>
          <p:cNvSpPr>
            <a:spLocks noGrp="1" noChangeArrowheads="1"/>
          </p:cNvSpPr>
          <p:nvPr>
            <p:ph type="body" idx="1"/>
          </p:nvPr>
        </p:nvSpPr>
        <p:spPr>
          <a:xfrm>
            <a:off x="250825" y="549275"/>
            <a:ext cx="8785225" cy="935038"/>
          </a:xfrm>
        </p:spPr>
        <p:txBody>
          <a:bodyPr/>
          <a:lstStyle/>
          <a:p>
            <a:pPr marL="266700" indent="-266700">
              <a:spcBef>
                <a:spcPct val="10000"/>
              </a:spcBef>
            </a:pPr>
            <a:r>
              <a:rPr lang="zh-CN" altLang="en-US" dirty="0"/>
              <a:t>指令：</a:t>
            </a:r>
          </a:p>
          <a:p>
            <a:pPr marL="723900" lvl="1" indent="-277813">
              <a:spcBef>
                <a:spcPct val="10000"/>
              </a:spcBef>
              <a:buFont typeface="Wingdings" pitchFamily="2" charset="2"/>
              <a:buNone/>
            </a:pPr>
            <a:r>
              <a:rPr lang="zh-CN" altLang="pt-BR" sz="2400" dirty="0"/>
              <a:t>（</a:t>
            </a:r>
            <a:r>
              <a:rPr lang="pt-BR" altLang="zh-CN" sz="2400" dirty="0"/>
              <a:t>6</a:t>
            </a:r>
            <a:r>
              <a:rPr lang="zh-CN" altLang="pt-BR" sz="2400" dirty="0"/>
              <a:t>）</a:t>
            </a:r>
            <a:r>
              <a:rPr lang="en-US" altLang="zh-CN" sz="2400" dirty="0"/>
              <a:t>IN  R0, P</a:t>
            </a:r>
            <a:endParaRPr lang="zh-CN" altLang="en-US" sz="2400" dirty="0"/>
          </a:p>
        </p:txBody>
      </p:sp>
      <p:graphicFrame>
        <p:nvGraphicFramePr>
          <p:cNvPr id="1143893" name="Group 85"/>
          <p:cNvGraphicFramePr>
            <a:graphicFrameLocks noGrp="1"/>
          </p:cNvGraphicFramePr>
          <p:nvPr>
            <p:extLst>
              <p:ext uri="{D42A27DB-BD31-4B8C-83A1-F6EECF244321}">
                <p14:modId xmlns:p14="http://schemas.microsoft.com/office/powerpoint/2010/main" val="2589805938"/>
              </p:ext>
            </p:extLst>
          </p:nvPr>
        </p:nvGraphicFramePr>
        <p:xfrm>
          <a:off x="468313" y="1484784"/>
          <a:ext cx="8207375" cy="1851025"/>
        </p:xfrm>
        <a:graphic>
          <a:graphicData uri="http://schemas.openxmlformats.org/drawingml/2006/table">
            <a:tbl>
              <a:tblPr/>
              <a:tblGrid>
                <a:gridCol w="1655762">
                  <a:extLst>
                    <a:ext uri="{9D8B030D-6E8A-4147-A177-3AD203B41FA5}">
                      <a16:colId xmlns:a16="http://schemas.microsoft.com/office/drawing/2014/main" val="20000"/>
                    </a:ext>
                  </a:extLst>
                </a:gridCol>
                <a:gridCol w="2879725">
                  <a:extLst>
                    <a:ext uri="{9D8B030D-6E8A-4147-A177-3AD203B41FA5}">
                      <a16:colId xmlns:a16="http://schemas.microsoft.com/office/drawing/2014/main" val="20001"/>
                    </a:ext>
                  </a:extLst>
                </a:gridCol>
                <a:gridCol w="3671888">
                  <a:extLst>
                    <a:ext uri="{9D8B030D-6E8A-4147-A177-3AD203B41FA5}">
                      <a16:colId xmlns:a16="http://schemas.microsoft.com/office/drawing/2014/main" val="20002"/>
                    </a:ext>
                  </a:extLst>
                </a:gridCol>
              </a:tblGrid>
              <a:tr h="261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节拍</a:t>
                      </a:r>
                      <a:endPar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微操作序列</a:t>
                      </a:r>
                      <a:endPar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微命令序列</a:t>
                      </a:r>
                      <a:endPar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T1</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pt-BR"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AR</a:t>
                      </a:r>
                      <a:r>
                        <a:rPr kumimoji="1" lang="pt-BR" altLang="zh-CN" sz="24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pt-BR"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IR</a:t>
                      </a:r>
                      <a:r>
                        <a:rPr kumimoji="1" lang="pt-BR" altLang="zh-CN" sz="24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地址字段</a:t>
                      </a:r>
                      <a:r>
                        <a:rPr kumimoji="1" lang="pt-BR" altLang="zh-CN" sz="2400" b="1" i="0" u="none" strike="noStrike" cap="none" normalizeH="0" baseline="0" dirty="0">
                          <a:ln>
                            <a:noFill/>
                          </a:ln>
                          <a:solidFill>
                            <a:schemeClr val="tx1"/>
                          </a:solidFill>
                          <a:effectLst/>
                          <a:latin typeface="宋体" pitchFamily="2" charset="-122"/>
                          <a:ea typeface="宋体" pitchFamily="2" charset="-122"/>
                        </a:rPr>
                        <a:t>)</a:t>
                      </a:r>
                      <a:endParaRPr kumimoji="1" lang="en-US" altLang="zh-CN" sz="2400" b="1" i="0" u="none" strike="noStrike" cap="none" normalizeH="0" baseline="0" dirty="0">
                        <a:ln>
                          <a:noFill/>
                        </a:ln>
                        <a:solidFill>
                          <a:schemeClr val="tx1"/>
                        </a:solidFill>
                        <a:effectLst/>
                        <a:latin typeface="宋体" pitchFamily="2" charset="-122"/>
                        <a:ea typeface="宋体" pitchFamily="2"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IR</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24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err="1">
                          <a:ln>
                            <a:noFill/>
                          </a:ln>
                          <a:solidFill>
                            <a:srgbClr val="0000FF"/>
                          </a:solidFill>
                          <a:effectLst/>
                          <a:latin typeface="Times New Roman" pitchFamily="18" charset="0"/>
                          <a:ea typeface="楷体" panose="02010609060101010101" pitchFamily="49" charset="-122"/>
                          <a:cs typeface="Times New Roman" pitchFamily="18" charset="0"/>
                        </a:rPr>
                        <a:t>AR</a:t>
                      </a:r>
                      <a:r>
                        <a:rPr kumimoji="1" lang="en-US" altLang="zh-CN" sz="2400" b="1" i="0" u="none" strike="noStrike" cap="none" normalizeH="0" baseline="-30000" dirty="0" err="1">
                          <a:ln>
                            <a:noFill/>
                          </a:ln>
                          <a:solidFill>
                            <a:srgbClr val="0000FF"/>
                          </a:solidFill>
                          <a:effectLst/>
                          <a:latin typeface="Times New Roman" pitchFamily="18" charset="0"/>
                          <a:ea typeface="楷体" panose="02010609060101010101" pitchFamily="49" charset="-122"/>
                          <a:cs typeface="Times New Roman" pitchFamily="18" charset="0"/>
                        </a:rPr>
                        <a:t>in</a:t>
                      </a:r>
                      <a:endParaRPr kumimoji="1" lang="en-US" altLang="zh-CN" sz="2400" b="1" i="0" u="none" strike="noStrike" cap="none" normalizeH="0" baseline="0" dirty="0">
                        <a:ln>
                          <a:noFill/>
                        </a:ln>
                        <a:solidFill>
                          <a:srgbClr val="0000FF"/>
                        </a:solidFill>
                        <a:effectLst/>
                        <a:latin typeface="Times New Roman" pitchFamily="18" charset="0"/>
                        <a:ea typeface="楷体" panose="02010609060101010101"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4794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T2</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pt-BR"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DR</a:t>
                      </a:r>
                      <a:r>
                        <a:rPr kumimoji="1" lang="pt-BR" altLang="zh-CN" sz="24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pt-BR"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IO[AR]</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AR</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IOread</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DRS</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T3</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R0</a:t>
                      </a:r>
                      <a:r>
                        <a:rPr kumimoji="1" lang="en-US" altLang="zh-CN" sz="24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DR</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DRI</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24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R0</a:t>
                      </a:r>
                      <a:r>
                        <a:rPr kumimoji="1" lang="en-US" altLang="zh-CN" sz="24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 name="矩形 2">
            <a:extLst>
              <a:ext uri="{FF2B5EF4-FFF2-40B4-BE49-F238E27FC236}">
                <a16:creationId xmlns:a16="http://schemas.microsoft.com/office/drawing/2014/main" id="{341B28C6-FD6A-465B-BD0B-A3FCBCE7438F}"/>
              </a:ext>
            </a:extLst>
          </p:cNvPr>
          <p:cNvSpPr/>
          <p:nvPr/>
        </p:nvSpPr>
        <p:spPr>
          <a:xfrm>
            <a:off x="647708" y="3687415"/>
            <a:ext cx="2573140" cy="461665"/>
          </a:xfrm>
          <a:prstGeom prst="rect">
            <a:avLst/>
          </a:prstGeom>
        </p:spPr>
        <p:txBody>
          <a:bodyPr wrap="none">
            <a:spAutoFit/>
          </a:bodyPr>
          <a:lstStyle/>
          <a:p>
            <a:r>
              <a:rPr lang="zh-CN" altLang="pt-BR" kern="0" dirty="0">
                <a:solidFill>
                  <a:srgbClr val="000000"/>
                </a:solidFill>
                <a:latin typeface="Times New Roman"/>
                <a:ea typeface="楷体" panose="02010609060101010101" pitchFamily="49" charset="-122"/>
              </a:rPr>
              <a:t>（</a:t>
            </a:r>
            <a:r>
              <a:rPr lang="pt-BR" altLang="zh-CN" kern="0" dirty="0">
                <a:solidFill>
                  <a:srgbClr val="000000"/>
                </a:solidFill>
                <a:latin typeface="Times New Roman"/>
                <a:ea typeface="楷体" panose="02010609060101010101" pitchFamily="49" charset="-122"/>
              </a:rPr>
              <a:t>7</a:t>
            </a:r>
            <a:r>
              <a:rPr lang="zh-CN" altLang="pt-BR" kern="0" dirty="0">
                <a:solidFill>
                  <a:srgbClr val="000000"/>
                </a:solidFill>
                <a:latin typeface="Times New Roman"/>
                <a:ea typeface="楷体" panose="02010609060101010101" pitchFamily="49" charset="-122"/>
              </a:rPr>
              <a:t>）</a:t>
            </a:r>
            <a:r>
              <a:rPr lang="en-US" altLang="zh-CN" kern="0" dirty="0">
                <a:solidFill>
                  <a:srgbClr val="000000"/>
                </a:solidFill>
                <a:latin typeface="Times New Roman"/>
                <a:ea typeface="楷体" panose="02010609060101010101" pitchFamily="49" charset="-122"/>
              </a:rPr>
              <a:t>OUT  P, R0</a:t>
            </a:r>
            <a:endParaRPr lang="zh-CN" altLang="en-US" dirty="0"/>
          </a:p>
        </p:txBody>
      </p:sp>
      <p:graphicFrame>
        <p:nvGraphicFramePr>
          <p:cNvPr id="9" name="Group 85">
            <a:extLst>
              <a:ext uri="{FF2B5EF4-FFF2-40B4-BE49-F238E27FC236}">
                <a16:creationId xmlns:a16="http://schemas.microsoft.com/office/drawing/2014/main" id="{A720AF5E-9C3E-4146-9303-81E6AD42C595}"/>
              </a:ext>
            </a:extLst>
          </p:cNvPr>
          <p:cNvGraphicFramePr>
            <a:graphicFrameLocks noGrp="1"/>
          </p:cNvGraphicFramePr>
          <p:nvPr>
            <p:extLst>
              <p:ext uri="{D42A27DB-BD31-4B8C-83A1-F6EECF244321}">
                <p14:modId xmlns:p14="http://schemas.microsoft.com/office/powerpoint/2010/main" val="1824325421"/>
              </p:ext>
            </p:extLst>
          </p:nvPr>
        </p:nvGraphicFramePr>
        <p:xfrm>
          <a:off x="468312" y="4170263"/>
          <a:ext cx="8207375" cy="1851025"/>
        </p:xfrm>
        <a:graphic>
          <a:graphicData uri="http://schemas.openxmlformats.org/drawingml/2006/table">
            <a:tbl>
              <a:tblPr/>
              <a:tblGrid>
                <a:gridCol w="1655762">
                  <a:extLst>
                    <a:ext uri="{9D8B030D-6E8A-4147-A177-3AD203B41FA5}">
                      <a16:colId xmlns:a16="http://schemas.microsoft.com/office/drawing/2014/main" val="20000"/>
                    </a:ext>
                  </a:extLst>
                </a:gridCol>
                <a:gridCol w="2879725">
                  <a:extLst>
                    <a:ext uri="{9D8B030D-6E8A-4147-A177-3AD203B41FA5}">
                      <a16:colId xmlns:a16="http://schemas.microsoft.com/office/drawing/2014/main" val="20001"/>
                    </a:ext>
                  </a:extLst>
                </a:gridCol>
                <a:gridCol w="3671888">
                  <a:extLst>
                    <a:ext uri="{9D8B030D-6E8A-4147-A177-3AD203B41FA5}">
                      <a16:colId xmlns:a16="http://schemas.microsoft.com/office/drawing/2014/main" val="20002"/>
                    </a:ext>
                  </a:extLst>
                </a:gridCol>
              </a:tblGrid>
              <a:tr h="261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节拍</a:t>
                      </a:r>
                      <a:endPar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微操作序列</a:t>
                      </a:r>
                      <a:endPar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微命令序列</a:t>
                      </a:r>
                      <a:endPar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T1</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pt-BR"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AR</a:t>
                      </a:r>
                      <a:r>
                        <a:rPr kumimoji="1" lang="pt-BR" altLang="zh-CN" sz="24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pt-BR"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IR</a:t>
                      </a:r>
                      <a:r>
                        <a:rPr kumimoji="1" lang="pt-BR" altLang="zh-CN" sz="24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地址字段</a:t>
                      </a:r>
                      <a:r>
                        <a:rPr kumimoji="1" lang="pt-BR" altLang="zh-CN" sz="2400" b="1" i="0" u="none" strike="noStrike" cap="none" normalizeH="0" baseline="0" dirty="0">
                          <a:ln>
                            <a:noFill/>
                          </a:ln>
                          <a:solidFill>
                            <a:schemeClr val="tx1"/>
                          </a:solidFill>
                          <a:effectLst/>
                          <a:latin typeface="宋体" pitchFamily="2" charset="-122"/>
                          <a:ea typeface="宋体" pitchFamily="2" charset="-122"/>
                        </a:rPr>
                        <a:t>)</a:t>
                      </a:r>
                      <a:endParaRPr kumimoji="1" lang="en-US" altLang="zh-CN" sz="2400" b="1" i="0" u="none" strike="noStrike" cap="none" normalizeH="0" baseline="0" dirty="0">
                        <a:ln>
                          <a:noFill/>
                        </a:ln>
                        <a:solidFill>
                          <a:schemeClr val="tx1"/>
                        </a:solidFill>
                        <a:effectLst/>
                        <a:latin typeface="宋体" pitchFamily="2" charset="-122"/>
                        <a:ea typeface="宋体" pitchFamily="2"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IR</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24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err="1">
                          <a:ln>
                            <a:noFill/>
                          </a:ln>
                          <a:solidFill>
                            <a:srgbClr val="0000FF"/>
                          </a:solidFill>
                          <a:effectLst/>
                          <a:latin typeface="Times New Roman" pitchFamily="18" charset="0"/>
                          <a:ea typeface="楷体" panose="02010609060101010101" pitchFamily="49" charset="-122"/>
                          <a:cs typeface="Times New Roman" pitchFamily="18" charset="0"/>
                        </a:rPr>
                        <a:t>AR</a:t>
                      </a:r>
                      <a:r>
                        <a:rPr kumimoji="1" lang="en-US" altLang="zh-CN" sz="2400" b="1" i="0" u="none" strike="noStrike" cap="none" normalizeH="0" baseline="-30000" dirty="0" err="1">
                          <a:ln>
                            <a:noFill/>
                          </a:ln>
                          <a:solidFill>
                            <a:srgbClr val="0000FF"/>
                          </a:solidFill>
                          <a:effectLst/>
                          <a:latin typeface="Times New Roman" pitchFamily="18" charset="0"/>
                          <a:ea typeface="楷体" panose="02010609060101010101" pitchFamily="49" charset="-122"/>
                          <a:cs typeface="Times New Roman" pitchFamily="18" charset="0"/>
                        </a:rPr>
                        <a:t>in</a:t>
                      </a:r>
                      <a:endParaRPr kumimoji="1" lang="en-US" altLang="zh-CN" sz="2400" b="1" i="0" u="none" strike="noStrike" cap="none" normalizeH="0" baseline="0" dirty="0">
                        <a:ln>
                          <a:noFill/>
                        </a:ln>
                        <a:solidFill>
                          <a:srgbClr val="0000FF"/>
                        </a:solidFill>
                        <a:effectLst/>
                        <a:latin typeface="Times New Roman" pitchFamily="18" charset="0"/>
                        <a:ea typeface="楷体" panose="02010609060101010101"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4794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T2</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DR</a:t>
                      </a:r>
                      <a:r>
                        <a:rPr kumimoji="1" lang="en-US" altLang="zh-CN" sz="24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R0</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R0</a:t>
                      </a:r>
                      <a:r>
                        <a:rPr kumimoji="1" lang="en-US" altLang="zh-CN" sz="24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out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DRI</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T3</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pt-BR"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IO[AR]</a:t>
                      </a:r>
                      <a:r>
                        <a:rPr kumimoji="1" lang="pt-BR" altLang="zh-CN" sz="24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pt-BR"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DR</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AR</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DRS</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IOwrite</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 name="矩形 9">
            <a:extLst>
              <a:ext uri="{FF2B5EF4-FFF2-40B4-BE49-F238E27FC236}">
                <a16:creationId xmlns:a16="http://schemas.microsoft.com/office/drawing/2014/main" id="{01074D63-84A3-4465-8D4D-6B413903E4EA}"/>
              </a:ext>
            </a:extLst>
          </p:cNvPr>
          <p:cNvSpPr/>
          <p:nvPr/>
        </p:nvSpPr>
        <p:spPr bwMode="auto">
          <a:xfrm>
            <a:off x="916592" y="1057835"/>
            <a:ext cx="1999224" cy="369641"/>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1" name="矩形 10">
            <a:extLst>
              <a:ext uri="{FF2B5EF4-FFF2-40B4-BE49-F238E27FC236}">
                <a16:creationId xmlns:a16="http://schemas.microsoft.com/office/drawing/2014/main" id="{E86DE8D0-C4CB-403E-98B1-C313A6C97B58}"/>
              </a:ext>
            </a:extLst>
          </p:cNvPr>
          <p:cNvSpPr/>
          <p:nvPr/>
        </p:nvSpPr>
        <p:spPr bwMode="auto">
          <a:xfrm>
            <a:off x="916592" y="3734962"/>
            <a:ext cx="2304256" cy="369641"/>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3" name="动作按钮: 上一张 12">
            <a:hlinkClick r:id="" action="ppaction://hlinkshowjump?jump=lastslideviewed" highlightClick="1"/>
            <a:extLst>
              <a:ext uri="{FF2B5EF4-FFF2-40B4-BE49-F238E27FC236}">
                <a16:creationId xmlns:a16="http://schemas.microsoft.com/office/drawing/2014/main" id="{F377238B-3C2A-405D-8CB0-1FACFDD66D92}"/>
              </a:ext>
            </a:extLst>
          </p:cNvPr>
          <p:cNvSpPr/>
          <p:nvPr/>
        </p:nvSpPr>
        <p:spPr bwMode="auto">
          <a:xfrm>
            <a:off x="8387729" y="188640"/>
            <a:ext cx="576759" cy="576064"/>
          </a:xfrm>
          <a:prstGeom prst="actionButtonRetur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2" name="矩形 11">
            <a:extLst>
              <a:ext uri="{FF2B5EF4-FFF2-40B4-BE49-F238E27FC236}">
                <a16:creationId xmlns:a16="http://schemas.microsoft.com/office/drawing/2014/main" id="{CBE61A21-CDDF-488A-9FE4-572DEDE05118}"/>
              </a:ext>
            </a:extLst>
          </p:cNvPr>
          <p:cNvSpPr/>
          <p:nvPr/>
        </p:nvSpPr>
        <p:spPr bwMode="auto">
          <a:xfrm>
            <a:off x="2193674" y="1989490"/>
            <a:ext cx="2666358"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4" name="矩形 13">
            <a:extLst>
              <a:ext uri="{FF2B5EF4-FFF2-40B4-BE49-F238E27FC236}">
                <a16:creationId xmlns:a16="http://schemas.microsoft.com/office/drawing/2014/main" id="{D3D98AA7-D852-4800-B7FF-6F1579E8B736}"/>
              </a:ext>
            </a:extLst>
          </p:cNvPr>
          <p:cNvSpPr/>
          <p:nvPr/>
        </p:nvSpPr>
        <p:spPr bwMode="auto">
          <a:xfrm>
            <a:off x="5068888" y="2010573"/>
            <a:ext cx="2887488"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5" name="矩形 14">
            <a:extLst>
              <a:ext uri="{FF2B5EF4-FFF2-40B4-BE49-F238E27FC236}">
                <a16:creationId xmlns:a16="http://schemas.microsoft.com/office/drawing/2014/main" id="{F0CF3A73-5D53-490F-B500-8B6EB7CD2DE3}"/>
              </a:ext>
            </a:extLst>
          </p:cNvPr>
          <p:cNvSpPr/>
          <p:nvPr/>
        </p:nvSpPr>
        <p:spPr bwMode="auto">
          <a:xfrm>
            <a:off x="2186406" y="2466311"/>
            <a:ext cx="2349081"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6" name="矩形 15">
            <a:extLst>
              <a:ext uri="{FF2B5EF4-FFF2-40B4-BE49-F238E27FC236}">
                <a16:creationId xmlns:a16="http://schemas.microsoft.com/office/drawing/2014/main" id="{7D90177F-95C2-4BFC-B841-CE4415202624}"/>
              </a:ext>
            </a:extLst>
          </p:cNvPr>
          <p:cNvSpPr/>
          <p:nvPr/>
        </p:nvSpPr>
        <p:spPr bwMode="auto">
          <a:xfrm>
            <a:off x="5061620" y="2489799"/>
            <a:ext cx="3398812"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7" name="矩形 16">
            <a:extLst>
              <a:ext uri="{FF2B5EF4-FFF2-40B4-BE49-F238E27FC236}">
                <a16:creationId xmlns:a16="http://schemas.microsoft.com/office/drawing/2014/main" id="{65C2068D-CFA2-4C28-921F-E582D194CF16}"/>
              </a:ext>
            </a:extLst>
          </p:cNvPr>
          <p:cNvSpPr/>
          <p:nvPr/>
        </p:nvSpPr>
        <p:spPr bwMode="auto">
          <a:xfrm>
            <a:off x="2184869" y="2927589"/>
            <a:ext cx="2243115"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8" name="矩形 17">
            <a:extLst>
              <a:ext uri="{FF2B5EF4-FFF2-40B4-BE49-F238E27FC236}">
                <a16:creationId xmlns:a16="http://schemas.microsoft.com/office/drawing/2014/main" id="{F977165E-2C2C-43DE-B05F-A3B6BC11BE10}"/>
              </a:ext>
            </a:extLst>
          </p:cNvPr>
          <p:cNvSpPr/>
          <p:nvPr/>
        </p:nvSpPr>
        <p:spPr bwMode="auto">
          <a:xfrm>
            <a:off x="5060083" y="2951077"/>
            <a:ext cx="2887488"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9" name="矩形 18">
            <a:extLst>
              <a:ext uri="{FF2B5EF4-FFF2-40B4-BE49-F238E27FC236}">
                <a16:creationId xmlns:a16="http://schemas.microsoft.com/office/drawing/2014/main" id="{DF16C8E2-AE55-4B21-BD7C-6B7F4A116D87}"/>
              </a:ext>
            </a:extLst>
          </p:cNvPr>
          <p:cNvSpPr/>
          <p:nvPr/>
        </p:nvSpPr>
        <p:spPr>
          <a:xfrm>
            <a:off x="3059832" y="1001936"/>
            <a:ext cx="5167576" cy="461665"/>
          </a:xfrm>
          <a:prstGeom prst="rect">
            <a:avLst/>
          </a:prstGeom>
        </p:spPr>
        <p:txBody>
          <a:bodyPr wrap="square">
            <a:spAutoFit/>
          </a:bodyPr>
          <a:lstStyle/>
          <a:p>
            <a:pPr algn="l"/>
            <a:r>
              <a:rPr lang="zh-CN" altLang="en-US" sz="2400" b="1" kern="0" dirty="0">
                <a:solidFill>
                  <a:srgbClr val="000000"/>
                </a:solidFill>
                <a:ea typeface="楷体" panose="02010609060101010101" pitchFamily="49" charset="-122"/>
              </a:rPr>
              <a:t>注意与“</a:t>
            </a:r>
            <a:r>
              <a:rPr lang="en-US" altLang="zh-CN" sz="2400" b="1" kern="0" dirty="0">
                <a:solidFill>
                  <a:srgbClr val="008000"/>
                </a:solidFill>
                <a:ea typeface="楷体" panose="02010609060101010101" pitchFamily="49" charset="-122"/>
              </a:rPr>
              <a:t>MOV  R0 , P</a:t>
            </a:r>
            <a:r>
              <a:rPr lang="zh-CN" altLang="en-US" sz="2400" b="1" kern="0" dirty="0">
                <a:solidFill>
                  <a:srgbClr val="000000"/>
                </a:solidFill>
                <a:ea typeface="楷体" panose="02010609060101010101" pitchFamily="49" charset="-122"/>
              </a:rPr>
              <a:t>”指令的区别</a:t>
            </a:r>
            <a:endParaRPr lang="zh-CN" altLang="en-US" dirty="0"/>
          </a:p>
        </p:txBody>
      </p:sp>
      <p:sp>
        <p:nvSpPr>
          <p:cNvPr id="20" name="矩形 19">
            <a:extLst>
              <a:ext uri="{FF2B5EF4-FFF2-40B4-BE49-F238E27FC236}">
                <a16:creationId xmlns:a16="http://schemas.microsoft.com/office/drawing/2014/main" id="{183D7968-32C3-4BA0-8D7C-9250538A940A}"/>
              </a:ext>
            </a:extLst>
          </p:cNvPr>
          <p:cNvSpPr/>
          <p:nvPr/>
        </p:nvSpPr>
        <p:spPr bwMode="auto">
          <a:xfrm>
            <a:off x="2179676" y="4680051"/>
            <a:ext cx="2752363"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1" name="矩形 20">
            <a:extLst>
              <a:ext uri="{FF2B5EF4-FFF2-40B4-BE49-F238E27FC236}">
                <a16:creationId xmlns:a16="http://schemas.microsoft.com/office/drawing/2014/main" id="{86B00AB4-F245-4D68-ABF2-1B51953AC22A}"/>
              </a:ext>
            </a:extLst>
          </p:cNvPr>
          <p:cNvSpPr/>
          <p:nvPr/>
        </p:nvSpPr>
        <p:spPr bwMode="auto">
          <a:xfrm>
            <a:off x="5066389" y="4703539"/>
            <a:ext cx="2973213"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2" name="矩形 21">
            <a:extLst>
              <a:ext uri="{FF2B5EF4-FFF2-40B4-BE49-F238E27FC236}">
                <a16:creationId xmlns:a16="http://schemas.microsoft.com/office/drawing/2014/main" id="{369394B8-C98E-4D37-A742-60C58CB55822}"/>
              </a:ext>
            </a:extLst>
          </p:cNvPr>
          <p:cNvSpPr/>
          <p:nvPr/>
        </p:nvSpPr>
        <p:spPr bwMode="auto">
          <a:xfrm>
            <a:off x="2172408" y="5140805"/>
            <a:ext cx="2255575"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3" name="矩形 22">
            <a:extLst>
              <a:ext uri="{FF2B5EF4-FFF2-40B4-BE49-F238E27FC236}">
                <a16:creationId xmlns:a16="http://schemas.microsoft.com/office/drawing/2014/main" id="{984AA831-A413-4483-BF2C-301347A832CD}"/>
              </a:ext>
            </a:extLst>
          </p:cNvPr>
          <p:cNvSpPr/>
          <p:nvPr/>
        </p:nvSpPr>
        <p:spPr bwMode="auto">
          <a:xfrm>
            <a:off x="5059121" y="5173529"/>
            <a:ext cx="2973213"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4" name="矩形 23">
            <a:extLst>
              <a:ext uri="{FF2B5EF4-FFF2-40B4-BE49-F238E27FC236}">
                <a16:creationId xmlns:a16="http://schemas.microsoft.com/office/drawing/2014/main" id="{05F121AA-54CA-47CF-B1B0-E30C9CB9F4E3}"/>
              </a:ext>
            </a:extLst>
          </p:cNvPr>
          <p:cNvSpPr/>
          <p:nvPr/>
        </p:nvSpPr>
        <p:spPr bwMode="auto">
          <a:xfrm>
            <a:off x="2170872" y="5620555"/>
            <a:ext cx="2239516"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5" name="矩形 24">
            <a:extLst>
              <a:ext uri="{FF2B5EF4-FFF2-40B4-BE49-F238E27FC236}">
                <a16:creationId xmlns:a16="http://schemas.microsoft.com/office/drawing/2014/main" id="{CC88BB87-1E8D-430E-B30A-FAA6DC8B0C9D}"/>
              </a:ext>
            </a:extLst>
          </p:cNvPr>
          <p:cNvSpPr/>
          <p:nvPr/>
        </p:nvSpPr>
        <p:spPr bwMode="auto">
          <a:xfrm>
            <a:off x="5057584" y="5616335"/>
            <a:ext cx="3546864"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6" name="矩形 25">
            <a:extLst>
              <a:ext uri="{FF2B5EF4-FFF2-40B4-BE49-F238E27FC236}">
                <a16:creationId xmlns:a16="http://schemas.microsoft.com/office/drawing/2014/main" id="{88CBE650-081E-4223-A58F-DE8BF1E3840C}"/>
              </a:ext>
            </a:extLst>
          </p:cNvPr>
          <p:cNvSpPr/>
          <p:nvPr/>
        </p:nvSpPr>
        <p:spPr>
          <a:xfrm>
            <a:off x="3354585" y="3693550"/>
            <a:ext cx="5197320" cy="461665"/>
          </a:xfrm>
          <a:prstGeom prst="rect">
            <a:avLst/>
          </a:prstGeom>
        </p:spPr>
        <p:txBody>
          <a:bodyPr wrap="square">
            <a:spAutoFit/>
          </a:bodyPr>
          <a:lstStyle/>
          <a:p>
            <a:pPr algn="l"/>
            <a:r>
              <a:rPr lang="zh-CN" altLang="en-US" sz="2400" b="1" kern="0" dirty="0">
                <a:solidFill>
                  <a:srgbClr val="000000"/>
                </a:solidFill>
                <a:ea typeface="楷体" panose="02010609060101010101" pitchFamily="49" charset="-122"/>
              </a:rPr>
              <a:t>注意与“</a:t>
            </a:r>
            <a:r>
              <a:rPr lang="en-US" altLang="zh-CN" sz="2400" b="1" kern="0" dirty="0">
                <a:solidFill>
                  <a:srgbClr val="008000"/>
                </a:solidFill>
                <a:ea typeface="楷体" panose="02010609060101010101" pitchFamily="49" charset="-122"/>
              </a:rPr>
              <a:t>MOV  P , R0</a:t>
            </a:r>
            <a:r>
              <a:rPr lang="zh-CN" altLang="en-US" sz="2400" b="1" kern="0" dirty="0">
                <a:solidFill>
                  <a:srgbClr val="000000"/>
                </a:solidFill>
                <a:ea typeface="楷体" panose="02010609060101010101" pitchFamily="49" charset="-122"/>
              </a:rPr>
              <a:t>”指令的区别</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15"/>
                                        </p:tgtEl>
                                      </p:cBhvr>
                                    </p:animEffect>
                                    <p:set>
                                      <p:cBhvr>
                                        <p:cTn id="17" dur="1" fill="hold">
                                          <p:stCondLst>
                                            <p:cond delay="499"/>
                                          </p:stCondLst>
                                        </p:cTn>
                                        <p:tgtEl>
                                          <p:spTgt spid="1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500"/>
                                        <p:tgtEl>
                                          <p:spTgt spid="16"/>
                                        </p:tgtEl>
                                      </p:cBhvr>
                                    </p:animEffect>
                                    <p:set>
                                      <p:cBhvr>
                                        <p:cTn id="22" dur="1" fill="hold">
                                          <p:stCondLst>
                                            <p:cond delay="499"/>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grpId="0" nodeType="clickEffect">
                                  <p:stCondLst>
                                    <p:cond delay="0"/>
                                  </p:stCondLst>
                                  <p:childTnLst>
                                    <p:animEffect transition="out" filter="wipe(left)">
                                      <p:cBhvr>
                                        <p:cTn id="26" dur="500"/>
                                        <p:tgtEl>
                                          <p:spTgt spid="17"/>
                                        </p:tgtEl>
                                      </p:cBhvr>
                                    </p:animEffect>
                                    <p:set>
                                      <p:cBhvr>
                                        <p:cTn id="27" dur="1" fill="hold">
                                          <p:stCondLst>
                                            <p:cond delay="499"/>
                                          </p:stCondLst>
                                        </p:cTn>
                                        <p:tgtEl>
                                          <p:spTgt spid="1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grpId="0" nodeType="clickEffect">
                                  <p:stCondLst>
                                    <p:cond delay="0"/>
                                  </p:stCondLst>
                                  <p:childTnLst>
                                    <p:animEffect transition="out" filter="wipe(left)">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p:cTn id="37" dur="500" fill="hold"/>
                                        <p:tgtEl>
                                          <p:spTgt spid="19"/>
                                        </p:tgtEl>
                                        <p:attrNameLst>
                                          <p:attrName>ppt_w</p:attrName>
                                        </p:attrNameLst>
                                      </p:cBhvr>
                                      <p:tavLst>
                                        <p:tav tm="0">
                                          <p:val>
                                            <p:fltVal val="0"/>
                                          </p:val>
                                        </p:tav>
                                        <p:tav tm="100000">
                                          <p:val>
                                            <p:strVal val="#ppt_w"/>
                                          </p:val>
                                        </p:tav>
                                      </p:tavLst>
                                    </p:anim>
                                    <p:anim calcmode="lin" valueType="num">
                                      <p:cBhvr>
                                        <p:cTn id="38" dur="500" fill="hold"/>
                                        <p:tgtEl>
                                          <p:spTgt spid="19"/>
                                        </p:tgtEl>
                                        <p:attrNameLst>
                                          <p:attrName>ppt_h</p:attrName>
                                        </p:attrNameLst>
                                      </p:cBhvr>
                                      <p:tavLst>
                                        <p:tav tm="0">
                                          <p:val>
                                            <p:fltVal val="0"/>
                                          </p:val>
                                        </p:tav>
                                        <p:tav tm="100000">
                                          <p:val>
                                            <p:strVal val="#ppt_h"/>
                                          </p:val>
                                        </p:tav>
                                      </p:tavLst>
                                    </p:anim>
                                    <p:animEffect transition="in" filter="fade">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xit" presetSubtype="8" fill="hold" grpId="0" nodeType="clickEffect">
                                  <p:stCondLst>
                                    <p:cond delay="0"/>
                                  </p:stCondLst>
                                  <p:childTnLst>
                                    <p:animEffect transition="out" filter="wipe(left)">
                                      <p:cBhvr>
                                        <p:cTn id="43" dur="500"/>
                                        <p:tgtEl>
                                          <p:spTgt spid="20"/>
                                        </p:tgtEl>
                                      </p:cBhvr>
                                    </p:animEffect>
                                    <p:set>
                                      <p:cBhvr>
                                        <p:cTn id="44" dur="1" fill="hold">
                                          <p:stCondLst>
                                            <p:cond delay="499"/>
                                          </p:stCondLst>
                                        </p:cTn>
                                        <p:tgtEl>
                                          <p:spTgt spid="2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2" presetClass="exit" presetSubtype="8" fill="hold" grpId="0" nodeType="clickEffect">
                                  <p:stCondLst>
                                    <p:cond delay="0"/>
                                  </p:stCondLst>
                                  <p:childTnLst>
                                    <p:animEffect transition="out" filter="wipe(left)">
                                      <p:cBhvr>
                                        <p:cTn id="48" dur="500"/>
                                        <p:tgtEl>
                                          <p:spTgt spid="21"/>
                                        </p:tgtEl>
                                      </p:cBhvr>
                                    </p:animEffect>
                                    <p:set>
                                      <p:cBhvr>
                                        <p:cTn id="49" dur="1" fill="hold">
                                          <p:stCondLst>
                                            <p:cond delay="499"/>
                                          </p:stCondLst>
                                        </p:cTn>
                                        <p:tgtEl>
                                          <p:spTgt spid="21"/>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2" presetClass="exit" presetSubtype="8" fill="hold" grpId="0" nodeType="clickEffect">
                                  <p:stCondLst>
                                    <p:cond delay="0"/>
                                  </p:stCondLst>
                                  <p:childTnLst>
                                    <p:animEffect transition="out" filter="wipe(left)">
                                      <p:cBhvr>
                                        <p:cTn id="53" dur="500"/>
                                        <p:tgtEl>
                                          <p:spTgt spid="22"/>
                                        </p:tgtEl>
                                      </p:cBhvr>
                                    </p:animEffect>
                                    <p:set>
                                      <p:cBhvr>
                                        <p:cTn id="54" dur="1" fill="hold">
                                          <p:stCondLst>
                                            <p:cond delay="499"/>
                                          </p:stCondLst>
                                        </p:cTn>
                                        <p:tgtEl>
                                          <p:spTgt spid="22"/>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2" presetClass="exit" presetSubtype="8" fill="hold" grpId="0" nodeType="clickEffect">
                                  <p:stCondLst>
                                    <p:cond delay="0"/>
                                  </p:stCondLst>
                                  <p:childTnLst>
                                    <p:animEffect transition="out" filter="wipe(left)">
                                      <p:cBhvr>
                                        <p:cTn id="58" dur="500"/>
                                        <p:tgtEl>
                                          <p:spTgt spid="23"/>
                                        </p:tgtEl>
                                      </p:cBhvr>
                                    </p:animEffect>
                                    <p:set>
                                      <p:cBhvr>
                                        <p:cTn id="59" dur="1" fill="hold">
                                          <p:stCondLst>
                                            <p:cond delay="499"/>
                                          </p:stCondLst>
                                        </p:cTn>
                                        <p:tgtEl>
                                          <p:spTgt spid="23"/>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xit" presetSubtype="8" fill="hold" grpId="0" nodeType="clickEffect">
                                  <p:stCondLst>
                                    <p:cond delay="0"/>
                                  </p:stCondLst>
                                  <p:childTnLst>
                                    <p:animEffect transition="out" filter="wipe(left)">
                                      <p:cBhvr>
                                        <p:cTn id="63" dur="500"/>
                                        <p:tgtEl>
                                          <p:spTgt spid="24"/>
                                        </p:tgtEl>
                                      </p:cBhvr>
                                    </p:animEffect>
                                    <p:set>
                                      <p:cBhvr>
                                        <p:cTn id="64" dur="1" fill="hold">
                                          <p:stCondLst>
                                            <p:cond delay="499"/>
                                          </p:stCondLst>
                                        </p:cTn>
                                        <p:tgtEl>
                                          <p:spTgt spid="24"/>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2" presetClass="exit" presetSubtype="8" fill="hold" grpId="0" nodeType="clickEffect">
                                  <p:stCondLst>
                                    <p:cond delay="0"/>
                                  </p:stCondLst>
                                  <p:childTnLst>
                                    <p:animEffect transition="out" filter="wipe(left)">
                                      <p:cBhvr>
                                        <p:cTn id="68" dur="500"/>
                                        <p:tgtEl>
                                          <p:spTgt spid="25"/>
                                        </p:tgtEl>
                                      </p:cBhvr>
                                    </p:animEffect>
                                    <p:set>
                                      <p:cBhvr>
                                        <p:cTn id="69" dur="1" fill="hold">
                                          <p:stCondLst>
                                            <p:cond delay="499"/>
                                          </p:stCondLst>
                                        </p:cTn>
                                        <p:tgtEl>
                                          <p:spTgt spid="25"/>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53" presetClass="entr" presetSubtype="16" fill="hold" grpId="0" nodeType="clickEffect">
                                  <p:stCondLst>
                                    <p:cond delay="0"/>
                                  </p:stCondLst>
                                  <p:childTnLst>
                                    <p:set>
                                      <p:cBhvr>
                                        <p:cTn id="73" dur="1" fill="hold">
                                          <p:stCondLst>
                                            <p:cond delay="0"/>
                                          </p:stCondLst>
                                        </p:cTn>
                                        <p:tgtEl>
                                          <p:spTgt spid="26"/>
                                        </p:tgtEl>
                                        <p:attrNameLst>
                                          <p:attrName>style.visibility</p:attrName>
                                        </p:attrNameLst>
                                      </p:cBhvr>
                                      <p:to>
                                        <p:strVal val="visible"/>
                                      </p:to>
                                    </p:set>
                                    <p:anim calcmode="lin" valueType="num">
                                      <p:cBhvr>
                                        <p:cTn id="74" dur="500" fill="hold"/>
                                        <p:tgtEl>
                                          <p:spTgt spid="26"/>
                                        </p:tgtEl>
                                        <p:attrNameLst>
                                          <p:attrName>ppt_w</p:attrName>
                                        </p:attrNameLst>
                                      </p:cBhvr>
                                      <p:tavLst>
                                        <p:tav tm="0">
                                          <p:val>
                                            <p:fltVal val="0"/>
                                          </p:val>
                                        </p:tav>
                                        <p:tav tm="100000">
                                          <p:val>
                                            <p:strVal val="#ppt_w"/>
                                          </p:val>
                                        </p:tav>
                                      </p:tavLst>
                                    </p:anim>
                                    <p:anim calcmode="lin" valueType="num">
                                      <p:cBhvr>
                                        <p:cTn id="75" dur="500" fill="hold"/>
                                        <p:tgtEl>
                                          <p:spTgt spid="26"/>
                                        </p:tgtEl>
                                        <p:attrNameLst>
                                          <p:attrName>ppt_h</p:attrName>
                                        </p:attrNameLst>
                                      </p:cBhvr>
                                      <p:tavLst>
                                        <p:tav tm="0">
                                          <p:val>
                                            <p:fltVal val="0"/>
                                          </p:val>
                                        </p:tav>
                                        <p:tav tm="100000">
                                          <p:val>
                                            <p:strVal val="#ppt_h"/>
                                          </p:val>
                                        </p:tav>
                                      </p:tavLst>
                                    </p:anim>
                                    <p:animEffect transition="in" filter="fade">
                                      <p:cBhvr>
                                        <p:cTn id="7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6" grpId="0" animBg="1"/>
      <p:bldP spid="17" grpId="0" animBg="1"/>
      <p:bldP spid="18" grpId="0" animBg="1"/>
      <p:bldP spid="19" grpId="0"/>
      <p:bldP spid="20" grpId="0" animBg="1"/>
      <p:bldP spid="21" grpId="0" animBg="1"/>
      <p:bldP spid="22" grpId="0" animBg="1"/>
      <p:bldP spid="23" grpId="0" animBg="1"/>
      <p:bldP spid="24" grpId="0" animBg="1"/>
      <p:bldP spid="25" grpId="0" animBg="1"/>
      <p:bldP spid="2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4"/>
          <p:cNvSpPr>
            <a:spLocks noGrp="1"/>
          </p:cNvSpPr>
          <p:nvPr>
            <p:ph type="sldNum" sz="quarter" idx="11"/>
          </p:nvPr>
        </p:nvSpPr>
        <p:spPr/>
        <p:txBody>
          <a:bodyPr/>
          <a:lstStyle/>
          <a:p>
            <a:fld id="{BD588EF2-1259-4342-B6DF-EE686B66577B}" type="slidenum">
              <a:rPr lang="zh-CN" altLang="en-US"/>
              <a:pPr/>
              <a:t>63</a:t>
            </a:fld>
            <a:endParaRPr lang="en-US" altLang="zh-CN"/>
          </a:p>
        </p:txBody>
      </p:sp>
      <p:sp>
        <p:nvSpPr>
          <p:cNvPr id="1144834" name="Rectangle 2"/>
          <p:cNvSpPr>
            <a:spLocks noGrp="1" noChangeArrowheads="1"/>
          </p:cNvSpPr>
          <p:nvPr>
            <p:ph type="title"/>
          </p:nvPr>
        </p:nvSpPr>
        <p:spPr/>
        <p:txBody>
          <a:bodyPr/>
          <a:lstStyle/>
          <a:p>
            <a:r>
              <a:rPr lang="en-US" altLang="zh-CN" dirty="0"/>
              <a:t>6.2.2  </a:t>
            </a:r>
            <a:r>
              <a:rPr lang="zh-CN" altLang="en-US" dirty="0"/>
              <a:t>某简化</a:t>
            </a:r>
            <a:r>
              <a:rPr lang="en-US" altLang="zh-CN" dirty="0"/>
              <a:t>CPU </a:t>
            </a:r>
            <a:r>
              <a:rPr lang="zh-CN" altLang="en-US" dirty="0"/>
              <a:t>控制单元设计     </a:t>
            </a:r>
            <a:r>
              <a:rPr lang="zh-CN" altLang="en-US" dirty="0">
                <a:solidFill>
                  <a:srgbClr val="CC0099"/>
                </a:solidFill>
              </a:rPr>
              <a:t>执行周期</a:t>
            </a:r>
            <a:endParaRPr lang="zh-CN" altLang="en-US" dirty="0"/>
          </a:p>
        </p:txBody>
      </p:sp>
      <p:sp>
        <p:nvSpPr>
          <p:cNvPr id="1144835" name="Rectangle 3"/>
          <p:cNvSpPr>
            <a:spLocks noGrp="1" noChangeArrowheads="1"/>
          </p:cNvSpPr>
          <p:nvPr>
            <p:ph type="body" idx="1"/>
          </p:nvPr>
        </p:nvSpPr>
        <p:spPr>
          <a:xfrm>
            <a:off x="250825" y="549275"/>
            <a:ext cx="8785225" cy="935038"/>
          </a:xfrm>
        </p:spPr>
        <p:txBody>
          <a:bodyPr/>
          <a:lstStyle/>
          <a:p>
            <a:pPr marL="266700" indent="-266700">
              <a:spcBef>
                <a:spcPct val="10000"/>
              </a:spcBef>
            </a:pPr>
            <a:r>
              <a:rPr lang="zh-CN" altLang="en-US" dirty="0"/>
              <a:t>指令：</a:t>
            </a:r>
          </a:p>
          <a:p>
            <a:pPr marL="812800" lvl="1" indent="-366713">
              <a:spcBef>
                <a:spcPct val="10000"/>
              </a:spcBef>
              <a:buFont typeface="Wingdings" pitchFamily="2" charset="2"/>
              <a:buNone/>
            </a:pPr>
            <a:r>
              <a:rPr lang="zh-CN" altLang="pt-BR" sz="2400" dirty="0"/>
              <a:t>（</a:t>
            </a:r>
            <a:r>
              <a:rPr lang="pt-BR" altLang="zh-CN" sz="2400" dirty="0"/>
              <a:t>8</a:t>
            </a:r>
            <a:r>
              <a:rPr lang="zh-CN" altLang="pt-BR" sz="2400" dirty="0"/>
              <a:t>）</a:t>
            </a:r>
            <a:r>
              <a:rPr lang="en-US" altLang="zh-CN" sz="2400" dirty="0"/>
              <a:t>JUMP  X</a:t>
            </a:r>
          </a:p>
        </p:txBody>
      </p:sp>
      <p:graphicFrame>
        <p:nvGraphicFramePr>
          <p:cNvPr id="1144910" name="Group 78"/>
          <p:cNvGraphicFramePr>
            <a:graphicFrameLocks noGrp="1"/>
          </p:cNvGraphicFramePr>
          <p:nvPr>
            <p:extLst>
              <p:ext uri="{D42A27DB-BD31-4B8C-83A1-F6EECF244321}">
                <p14:modId xmlns:p14="http://schemas.microsoft.com/office/powerpoint/2010/main" val="4026712543"/>
              </p:ext>
            </p:extLst>
          </p:nvPr>
        </p:nvGraphicFramePr>
        <p:xfrm>
          <a:off x="1187450" y="3548960"/>
          <a:ext cx="6696918" cy="2231136"/>
        </p:xfrm>
        <a:graphic>
          <a:graphicData uri="http://schemas.openxmlformats.org/drawingml/2006/table">
            <a:tbl>
              <a:tblPr/>
              <a:tblGrid>
                <a:gridCol w="1081088">
                  <a:extLst>
                    <a:ext uri="{9D8B030D-6E8A-4147-A177-3AD203B41FA5}">
                      <a16:colId xmlns:a16="http://schemas.microsoft.com/office/drawing/2014/main" val="20000"/>
                    </a:ext>
                  </a:extLst>
                </a:gridCol>
                <a:gridCol w="3023542">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tblGrid>
              <a:tr h="261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节拍</a:t>
                      </a:r>
                      <a:endPar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微操作序列</a:t>
                      </a:r>
                      <a:endPar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微命令序列</a:t>
                      </a:r>
                      <a:endPar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0"/>
                  </a:ext>
                </a:extLst>
              </a:tr>
              <a:tr h="11858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T1</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T2</a:t>
                      </a:r>
                    </a:p>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T3</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ZF=1</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Y</a:t>
                      </a:r>
                      <a:r>
                        <a:rPr kumimoji="1" lang="en-US" altLang="zh-CN" sz="24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IR</a:t>
                      </a:r>
                      <a:r>
                        <a:rPr kumimoji="1" lang="en-US" altLang="zh-CN" sz="24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地址字段</a:t>
                      </a:r>
                      <a:r>
                        <a:rPr kumimoji="1" lang="en-US" altLang="zh-CN" sz="2400" b="1" i="0" u="none" strike="noStrike" cap="none" normalizeH="0" baseline="0" dirty="0">
                          <a:ln>
                            <a:noFill/>
                          </a:ln>
                          <a:solidFill>
                            <a:schemeClr val="tx1"/>
                          </a:solidFill>
                          <a:effectLst/>
                          <a:latin typeface="宋体" pitchFamily="2" charset="-122"/>
                          <a:ea typeface="宋体" pitchFamily="2" charset="-122"/>
                        </a:rPr>
                        <a:t>)</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Z</a:t>
                      </a:r>
                      <a:r>
                        <a:rPr kumimoji="1" lang="en-US" altLang="zh-CN" sz="24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PC+Y</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PC</a:t>
                      </a:r>
                      <a:r>
                        <a:rPr kumimoji="1" lang="en-US" altLang="zh-CN" sz="24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Z</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b"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IR</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Y</a:t>
                      </a:r>
                      <a:r>
                        <a:rPr kumimoji="1" lang="en-US" altLang="zh-CN" sz="24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err="1">
                          <a:ln>
                            <a:noFill/>
                          </a:ln>
                          <a:solidFill>
                            <a:srgbClr val="FF0000"/>
                          </a:solidFill>
                          <a:effectLst/>
                          <a:latin typeface="Times New Roman" pitchFamily="18" charset="0"/>
                          <a:ea typeface="楷体" panose="02010609060101010101" pitchFamily="49" charset="-122"/>
                          <a:cs typeface="Times New Roman" pitchFamily="18" charset="0"/>
                        </a:rPr>
                        <a:t>PC</a:t>
                      </a:r>
                      <a:r>
                        <a:rPr kumimoji="1" lang="en-US" altLang="zh-CN" sz="2400" b="1" i="0" u="none" strike="noStrike" cap="none" normalizeH="0" baseline="-30000" dirty="0" err="1">
                          <a:ln>
                            <a:noFill/>
                          </a:ln>
                          <a:solidFill>
                            <a:srgbClr val="FF0000"/>
                          </a:solidFill>
                          <a:effectLst/>
                          <a:latin typeface="Times New Roman" pitchFamily="18" charset="0"/>
                          <a:ea typeface="楷体" panose="02010609060101010101" pitchFamily="49" charset="-122"/>
                          <a:cs typeface="Times New Roman" pitchFamily="18" charset="0"/>
                        </a:rPr>
                        <a:t>out</a:t>
                      </a:r>
                      <a:r>
                        <a:rPr kumimoji="1" lang="en-US" altLang="zh-CN" sz="24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ADD</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Z</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24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PC</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b"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矩形 2">
            <a:extLst>
              <a:ext uri="{FF2B5EF4-FFF2-40B4-BE49-F238E27FC236}">
                <a16:creationId xmlns:a16="http://schemas.microsoft.com/office/drawing/2014/main" id="{49826876-0C01-4EEF-8D63-5668B5D3EFBA}"/>
              </a:ext>
            </a:extLst>
          </p:cNvPr>
          <p:cNvSpPr/>
          <p:nvPr/>
        </p:nvSpPr>
        <p:spPr>
          <a:xfrm>
            <a:off x="687177" y="3068960"/>
            <a:ext cx="1949572" cy="461665"/>
          </a:xfrm>
          <a:prstGeom prst="rect">
            <a:avLst/>
          </a:prstGeom>
        </p:spPr>
        <p:txBody>
          <a:bodyPr wrap="none">
            <a:spAutoFit/>
          </a:bodyPr>
          <a:lstStyle/>
          <a:p>
            <a:r>
              <a:rPr lang="zh-CN" altLang="pt-BR" kern="0" dirty="0">
                <a:solidFill>
                  <a:srgbClr val="000000"/>
                </a:solidFill>
                <a:latin typeface="Times New Roman"/>
                <a:ea typeface="楷体" panose="02010609060101010101" pitchFamily="49" charset="-122"/>
              </a:rPr>
              <a:t>（</a:t>
            </a:r>
            <a:r>
              <a:rPr lang="pt-BR" altLang="zh-CN" kern="0" dirty="0">
                <a:solidFill>
                  <a:srgbClr val="000000"/>
                </a:solidFill>
                <a:latin typeface="Times New Roman"/>
                <a:ea typeface="楷体" panose="02010609060101010101" pitchFamily="49" charset="-122"/>
              </a:rPr>
              <a:t>9</a:t>
            </a:r>
            <a:r>
              <a:rPr lang="zh-CN" altLang="pt-BR" kern="0" dirty="0">
                <a:solidFill>
                  <a:srgbClr val="000000"/>
                </a:solidFill>
                <a:latin typeface="Times New Roman"/>
                <a:ea typeface="楷体" panose="02010609060101010101" pitchFamily="49" charset="-122"/>
              </a:rPr>
              <a:t>）</a:t>
            </a:r>
            <a:r>
              <a:rPr lang="en-US" altLang="zh-CN" kern="0" dirty="0">
                <a:solidFill>
                  <a:srgbClr val="000000"/>
                </a:solidFill>
                <a:latin typeface="Times New Roman"/>
                <a:ea typeface="楷体" panose="02010609060101010101" pitchFamily="49" charset="-122"/>
              </a:rPr>
              <a:t>JZ  offs</a:t>
            </a:r>
            <a:endParaRPr lang="zh-CN" altLang="en-US" dirty="0"/>
          </a:p>
        </p:txBody>
      </p:sp>
      <p:graphicFrame>
        <p:nvGraphicFramePr>
          <p:cNvPr id="9" name="Group 85">
            <a:extLst>
              <a:ext uri="{FF2B5EF4-FFF2-40B4-BE49-F238E27FC236}">
                <a16:creationId xmlns:a16="http://schemas.microsoft.com/office/drawing/2014/main" id="{36B64338-4A8B-4976-AABE-EA8E0432BE7A}"/>
              </a:ext>
            </a:extLst>
          </p:cNvPr>
          <p:cNvGraphicFramePr>
            <a:graphicFrameLocks noGrp="1"/>
          </p:cNvGraphicFramePr>
          <p:nvPr>
            <p:extLst>
              <p:ext uri="{D42A27DB-BD31-4B8C-83A1-F6EECF244321}">
                <p14:modId xmlns:p14="http://schemas.microsoft.com/office/powerpoint/2010/main" val="888067002"/>
              </p:ext>
            </p:extLst>
          </p:nvPr>
        </p:nvGraphicFramePr>
        <p:xfrm>
          <a:off x="1187450" y="1556792"/>
          <a:ext cx="6696918" cy="914400"/>
        </p:xfrm>
        <a:graphic>
          <a:graphicData uri="http://schemas.openxmlformats.org/drawingml/2006/table">
            <a:tbl>
              <a:tblPr/>
              <a:tblGrid>
                <a:gridCol w="1080294">
                  <a:extLst>
                    <a:ext uri="{9D8B030D-6E8A-4147-A177-3AD203B41FA5}">
                      <a16:colId xmlns:a16="http://schemas.microsoft.com/office/drawing/2014/main" val="20000"/>
                    </a:ext>
                  </a:extLst>
                </a:gridCol>
                <a:gridCol w="3024336">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tblGrid>
              <a:tr h="261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节拍</a:t>
                      </a:r>
                      <a:endPar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微操作序列</a:t>
                      </a:r>
                      <a:endPar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微命令序列</a:t>
                      </a:r>
                      <a:endPar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0"/>
                  </a:ext>
                </a:extLst>
              </a:tr>
              <a:tr h="2746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T1</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rPr>
                        <a:t>PC</a:t>
                      </a:r>
                      <a:r>
                        <a:rPr kumimoji="1" lang="en-US" altLang="zh-CN"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rPr>
                        <a:t>IR</a:t>
                      </a:r>
                      <a:r>
                        <a:rPr kumimoji="1" lang="en-US" altLang="zh-CN" sz="2400" b="1" i="0" u="none" strike="noStrike" kern="1200" cap="none" normalizeH="0" baseline="0" dirty="0">
                          <a:ln>
                            <a:noFill/>
                          </a:ln>
                          <a:solidFill>
                            <a:schemeClr val="tx1"/>
                          </a:solidFill>
                          <a:effectLst/>
                          <a:latin typeface="宋体" panose="02010600030101010101" pitchFamily="2" charset="-122"/>
                          <a:ea typeface="宋体" panose="02010600030101010101" pitchFamily="2" charset="-122"/>
                          <a:cs typeface="+mn-cs"/>
                        </a:rPr>
                        <a:t>(</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rPr>
                        <a:t>地址字段</a:t>
                      </a:r>
                      <a:r>
                        <a:rPr kumimoji="1" lang="en-US" altLang="zh-CN" sz="2400" b="1" i="0" u="none" strike="noStrike" kern="1200" cap="none" normalizeH="0" baseline="0" dirty="0">
                          <a:ln>
                            <a:noFill/>
                          </a:ln>
                          <a:solidFill>
                            <a:schemeClr val="tx1"/>
                          </a:solidFill>
                          <a:effectLst/>
                          <a:latin typeface="宋体" panose="02010600030101010101" pitchFamily="2" charset="-122"/>
                          <a:ea typeface="宋体" panose="02010600030101010101" pitchFamily="2" charset="-122"/>
                          <a:cs typeface="+mn-cs"/>
                        </a:rPr>
                        <a:t>)</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IR</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24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PC</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3"/>
                  </a:ext>
                </a:extLst>
              </a:tr>
            </a:tbl>
          </a:graphicData>
        </a:graphic>
      </p:graphicFrame>
      <p:cxnSp>
        <p:nvCxnSpPr>
          <p:cNvPr id="8" name="直接连接符 7">
            <a:extLst>
              <a:ext uri="{FF2B5EF4-FFF2-40B4-BE49-F238E27FC236}">
                <a16:creationId xmlns:a16="http://schemas.microsoft.com/office/drawing/2014/main" id="{20E3228D-49BC-48EF-AA4A-B9C4469914A4}"/>
              </a:ext>
            </a:extLst>
          </p:cNvPr>
          <p:cNvCxnSpPr/>
          <p:nvPr/>
        </p:nvCxnSpPr>
        <p:spPr bwMode="auto">
          <a:xfrm>
            <a:off x="1187450" y="4940880"/>
            <a:ext cx="6696918" cy="0"/>
          </a:xfrm>
          <a:prstGeom prst="line">
            <a:avLst/>
          </a:prstGeom>
          <a:solidFill>
            <a:srgbClr val="FFFFFF"/>
          </a:solidFill>
          <a:ln w="12700" cap="flat" cmpd="sng" algn="ctr">
            <a:solidFill>
              <a:srgbClr val="FF6600"/>
            </a:solidFill>
            <a:prstDash val="dash"/>
            <a:round/>
            <a:headEnd type="none" w="med" len="med"/>
            <a:tailEnd type="none" w="med" len="med"/>
          </a:ln>
          <a:effectLst/>
        </p:spPr>
      </p:cxnSp>
      <p:cxnSp>
        <p:nvCxnSpPr>
          <p:cNvPr id="14" name="直接连接符 13">
            <a:extLst>
              <a:ext uri="{FF2B5EF4-FFF2-40B4-BE49-F238E27FC236}">
                <a16:creationId xmlns:a16="http://schemas.microsoft.com/office/drawing/2014/main" id="{55923E8A-1999-4831-948B-9E8584B127FF}"/>
              </a:ext>
            </a:extLst>
          </p:cNvPr>
          <p:cNvCxnSpPr/>
          <p:nvPr/>
        </p:nvCxnSpPr>
        <p:spPr bwMode="auto">
          <a:xfrm>
            <a:off x="1178716" y="5382181"/>
            <a:ext cx="6696918" cy="0"/>
          </a:xfrm>
          <a:prstGeom prst="line">
            <a:avLst/>
          </a:prstGeom>
          <a:solidFill>
            <a:srgbClr val="FFFFFF"/>
          </a:solidFill>
          <a:ln w="12700" cap="flat" cmpd="sng" algn="ctr">
            <a:solidFill>
              <a:srgbClr val="FF6600"/>
            </a:solidFill>
            <a:prstDash val="dash"/>
            <a:round/>
            <a:headEnd type="none" w="med" len="med"/>
            <a:tailEnd type="none" w="med" len="med"/>
          </a:ln>
          <a:effectLst/>
        </p:spPr>
      </p:cxnSp>
      <p:cxnSp>
        <p:nvCxnSpPr>
          <p:cNvPr id="15" name="直接连接符 14">
            <a:extLst>
              <a:ext uri="{FF2B5EF4-FFF2-40B4-BE49-F238E27FC236}">
                <a16:creationId xmlns:a16="http://schemas.microsoft.com/office/drawing/2014/main" id="{0BEF4EFC-E04A-42D7-9354-EAEADA50793A}"/>
              </a:ext>
            </a:extLst>
          </p:cNvPr>
          <p:cNvCxnSpPr/>
          <p:nvPr/>
        </p:nvCxnSpPr>
        <p:spPr bwMode="auto">
          <a:xfrm>
            <a:off x="1187450" y="4482225"/>
            <a:ext cx="6696918" cy="0"/>
          </a:xfrm>
          <a:prstGeom prst="line">
            <a:avLst/>
          </a:prstGeom>
          <a:solidFill>
            <a:srgbClr val="FFFFFF"/>
          </a:solidFill>
          <a:ln w="12700" cap="flat" cmpd="sng" algn="ctr">
            <a:solidFill>
              <a:srgbClr val="FF6600"/>
            </a:solidFill>
            <a:prstDash val="dash"/>
            <a:round/>
            <a:headEnd type="none" w="med" len="med"/>
            <a:tailEnd type="none" w="med" len="med"/>
          </a:ln>
          <a:effectLst/>
        </p:spPr>
      </p:cxnSp>
      <p:sp>
        <p:nvSpPr>
          <p:cNvPr id="16" name="矩形 15">
            <a:extLst>
              <a:ext uri="{FF2B5EF4-FFF2-40B4-BE49-F238E27FC236}">
                <a16:creationId xmlns:a16="http://schemas.microsoft.com/office/drawing/2014/main" id="{9188C374-A020-440B-AFB2-C1C009C6C7C6}"/>
              </a:ext>
            </a:extLst>
          </p:cNvPr>
          <p:cNvSpPr/>
          <p:nvPr/>
        </p:nvSpPr>
        <p:spPr bwMode="auto">
          <a:xfrm>
            <a:off x="899592" y="1063600"/>
            <a:ext cx="2160240" cy="340786"/>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7" name="矩形 16">
            <a:extLst>
              <a:ext uri="{FF2B5EF4-FFF2-40B4-BE49-F238E27FC236}">
                <a16:creationId xmlns:a16="http://schemas.microsoft.com/office/drawing/2014/main" id="{6B8E834E-86FD-41D2-8EA3-7DF4AB6513A1}"/>
              </a:ext>
            </a:extLst>
          </p:cNvPr>
          <p:cNvSpPr/>
          <p:nvPr/>
        </p:nvSpPr>
        <p:spPr bwMode="auto">
          <a:xfrm>
            <a:off x="899592" y="3123038"/>
            <a:ext cx="1872208" cy="340786"/>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20" name="动作按钮: 上一张 19">
            <a:hlinkClick r:id="" action="ppaction://hlinkshowjump?jump=lastslideviewed" highlightClick="1"/>
            <a:extLst>
              <a:ext uri="{FF2B5EF4-FFF2-40B4-BE49-F238E27FC236}">
                <a16:creationId xmlns:a16="http://schemas.microsoft.com/office/drawing/2014/main" id="{4C85A7E5-011C-4219-AB15-5DE4C4499078}"/>
              </a:ext>
            </a:extLst>
          </p:cNvPr>
          <p:cNvSpPr/>
          <p:nvPr/>
        </p:nvSpPr>
        <p:spPr bwMode="auto">
          <a:xfrm>
            <a:off x="8387729" y="188640"/>
            <a:ext cx="576759" cy="576064"/>
          </a:xfrm>
          <a:prstGeom prst="actionButtonRetur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8" name="矩形 17">
            <a:extLst>
              <a:ext uri="{FF2B5EF4-FFF2-40B4-BE49-F238E27FC236}">
                <a16:creationId xmlns:a16="http://schemas.microsoft.com/office/drawing/2014/main" id="{CC59CD2B-77FA-41C7-9D1C-012783257CB4}"/>
              </a:ext>
            </a:extLst>
          </p:cNvPr>
          <p:cNvSpPr/>
          <p:nvPr/>
        </p:nvSpPr>
        <p:spPr bwMode="auto">
          <a:xfrm>
            <a:off x="2323160" y="2065545"/>
            <a:ext cx="2740272" cy="352033"/>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1" name="矩形 20">
            <a:extLst>
              <a:ext uri="{FF2B5EF4-FFF2-40B4-BE49-F238E27FC236}">
                <a16:creationId xmlns:a16="http://schemas.microsoft.com/office/drawing/2014/main" id="{1D1E5D32-0F3E-49E6-87D2-5F337FA22BA7}"/>
              </a:ext>
            </a:extLst>
          </p:cNvPr>
          <p:cNvSpPr/>
          <p:nvPr/>
        </p:nvSpPr>
        <p:spPr bwMode="auto">
          <a:xfrm>
            <a:off x="5333410" y="2070893"/>
            <a:ext cx="2317923" cy="365157"/>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2" name="矩形 21">
            <a:extLst>
              <a:ext uri="{FF2B5EF4-FFF2-40B4-BE49-F238E27FC236}">
                <a16:creationId xmlns:a16="http://schemas.microsoft.com/office/drawing/2014/main" id="{83C45E41-9FC5-4C10-B2F4-81994828BAE5}"/>
              </a:ext>
            </a:extLst>
          </p:cNvPr>
          <p:cNvSpPr/>
          <p:nvPr/>
        </p:nvSpPr>
        <p:spPr bwMode="auto">
          <a:xfrm>
            <a:off x="2299055" y="4516582"/>
            <a:ext cx="2587477" cy="38028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3" name="矩形 22">
            <a:extLst>
              <a:ext uri="{FF2B5EF4-FFF2-40B4-BE49-F238E27FC236}">
                <a16:creationId xmlns:a16="http://schemas.microsoft.com/office/drawing/2014/main" id="{5E745054-2677-4A03-BD3B-C4E80EE41AC7}"/>
              </a:ext>
            </a:extLst>
          </p:cNvPr>
          <p:cNvSpPr/>
          <p:nvPr/>
        </p:nvSpPr>
        <p:spPr bwMode="auto">
          <a:xfrm>
            <a:off x="5315596" y="4516582"/>
            <a:ext cx="2186483" cy="396878"/>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4" name="矩形 23">
            <a:extLst>
              <a:ext uri="{FF2B5EF4-FFF2-40B4-BE49-F238E27FC236}">
                <a16:creationId xmlns:a16="http://schemas.microsoft.com/office/drawing/2014/main" id="{578130A9-11EA-43CC-85EB-31B9EFFFC56A}"/>
              </a:ext>
            </a:extLst>
          </p:cNvPr>
          <p:cNvSpPr/>
          <p:nvPr/>
        </p:nvSpPr>
        <p:spPr bwMode="auto">
          <a:xfrm>
            <a:off x="2291787" y="4987637"/>
            <a:ext cx="2587477" cy="357871"/>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5" name="矩形 24">
            <a:extLst>
              <a:ext uri="{FF2B5EF4-FFF2-40B4-BE49-F238E27FC236}">
                <a16:creationId xmlns:a16="http://schemas.microsoft.com/office/drawing/2014/main" id="{FB4987B7-0FFD-4C26-AF21-33A0D5BAA1EE}"/>
              </a:ext>
            </a:extLst>
          </p:cNvPr>
          <p:cNvSpPr/>
          <p:nvPr/>
        </p:nvSpPr>
        <p:spPr bwMode="auto">
          <a:xfrm>
            <a:off x="5308328" y="4987636"/>
            <a:ext cx="2186483" cy="367108"/>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6" name="矩形 25">
            <a:extLst>
              <a:ext uri="{FF2B5EF4-FFF2-40B4-BE49-F238E27FC236}">
                <a16:creationId xmlns:a16="http://schemas.microsoft.com/office/drawing/2014/main" id="{D39C1EA9-6FF1-48CB-B6A7-33D25098141B}"/>
              </a:ext>
            </a:extLst>
          </p:cNvPr>
          <p:cNvSpPr/>
          <p:nvPr/>
        </p:nvSpPr>
        <p:spPr bwMode="auto">
          <a:xfrm>
            <a:off x="2321304" y="5421745"/>
            <a:ext cx="2587477" cy="325423"/>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7" name="矩形 26">
            <a:extLst>
              <a:ext uri="{FF2B5EF4-FFF2-40B4-BE49-F238E27FC236}">
                <a16:creationId xmlns:a16="http://schemas.microsoft.com/office/drawing/2014/main" id="{6B11A987-D7A8-4CDD-BBD6-E9D5AE6DDD52}"/>
              </a:ext>
            </a:extLst>
          </p:cNvPr>
          <p:cNvSpPr/>
          <p:nvPr/>
        </p:nvSpPr>
        <p:spPr bwMode="auto">
          <a:xfrm>
            <a:off x="5337845" y="5440218"/>
            <a:ext cx="2186483" cy="31196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21"/>
                                        </p:tgtEl>
                                      </p:cBhvr>
                                    </p:animEffect>
                                    <p:set>
                                      <p:cBhvr>
                                        <p:cTn id="12" dur="1" fill="hold">
                                          <p:stCondLst>
                                            <p:cond delay="499"/>
                                          </p:stCondLst>
                                        </p:cTn>
                                        <p:tgtEl>
                                          <p:spTgt spid="2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22"/>
                                        </p:tgtEl>
                                      </p:cBhvr>
                                    </p:animEffect>
                                    <p:set>
                                      <p:cBhvr>
                                        <p:cTn id="17" dur="1" fill="hold">
                                          <p:stCondLst>
                                            <p:cond delay="499"/>
                                          </p:stCondLst>
                                        </p:cTn>
                                        <p:tgtEl>
                                          <p:spTgt spid="2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500"/>
                                        <p:tgtEl>
                                          <p:spTgt spid="23"/>
                                        </p:tgtEl>
                                      </p:cBhvr>
                                    </p:animEffect>
                                    <p:set>
                                      <p:cBhvr>
                                        <p:cTn id="22" dur="1" fill="hold">
                                          <p:stCondLst>
                                            <p:cond delay="499"/>
                                          </p:stCondLst>
                                        </p:cTn>
                                        <p:tgtEl>
                                          <p:spTgt spid="2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grpId="0" nodeType="clickEffect">
                                  <p:stCondLst>
                                    <p:cond delay="0"/>
                                  </p:stCondLst>
                                  <p:childTnLst>
                                    <p:animEffect transition="out" filter="wipe(left)">
                                      <p:cBhvr>
                                        <p:cTn id="26" dur="500"/>
                                        <p:tgtEl>
                                          <p:spTgt spid="24"/>
                                        </p:tgtEl>
                                      </p:cBhvr>
                                    </p:animEffect>
                                    <p:set>
                                      <p:cBhvr>
                                        <p:cTn id="27" dur="1" fill="hold">
                                          <p:stCondLst>
                                            <p:cond delay="499"/>
                                          </p:stCondLst>
                                        </p:cTn>
                                        <p:tgtEl>
                                          <p:spTgt spid="2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grpId="0" nodeType="clickEffect">
                                  <p:stCondLst>
                                    <p:cond delay="0"/>
                                  </p:stCondLst>
                                  <p:childTnLst>
                                    <p:animEffect transition="out" filter="wipe(left)">
                                      <p:cBhvr>
                                        <p:cTn id="31" dur="500"/>
                                        <p:tgtEl>
                                          <p:spTgt spid="25"/>
                                        </p:tgtEl>
                                      </p:cBhvr>
                                    </p:animEffect>
                                    <p:set>
                                      <p:cBhvr>
                                        <p:cTn id="32" dur="1" fill="hold">
                                          <p:stCondLst>
                                            <p:cond delay="499"/>
                                          </p:stCondLst>
                                        </p:cTn>
                                        <p:tgtEl>
                                          <p:spTgt spid="2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0" nodeType="clickEffect">
                                  <p:stCondLst>
                                    <p:cond delay="0"/>
                                  </p:stCondLst>
                                  <p:childTnLst>
                                    <p:animEffect transition="out" filter="wipe(left)">
                                      <p:cBhvr>
                                        <p:cTn id="36" dur="500"/>
                                        <p:tgtEl>
                                          <p:spTgt spid="26"/>
                                        </p:tgtEl>
                                      </p:cBhvr>
                                    </p:animEffect>
                                    <p:set>
                                      <p:cBhvr>
                                        <p:cTn id="37" dur="1" fill="hold">
                                          <p:stCondLst>
                                            <p:cond delay="499"/>
                                          </p:stCondLst>
                                        </p:cTn>
                                        <p:tgtEl>
                                          <p:spTgt spid="2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xit" presetSubtype="8" fill="hold" grpId="0" nodeType="clickEffect">
                                  <p:stCondLst>
                                    <p:cond delay="0"/>
                                  </p:stCondLst>
                                  <p:childTnLst>
                                    <p:animEffect transition="out" filter="wipe(left)">
                                      <p:cBhvr>
                                        <p:cTn id="41" dur="500"/>
                                        <p:tgtEl>
                                          <p:spTgt spid="27"/>
                                        </p:tgtEl>
                                      </p:cBhvr>
                                    </p:animEffect>
                                    <p:set>
                                      <p:cBhvr>
                                        <p:cTn id="42"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P spid="22" grpId="0" animBg="1"/>
      <p:bldP spid="23" grpId="0" animBg="1"/>
      <p:bldP spid="24" grpId="0" animBg="1"/>
      <p:bldP spid="25" grpId="0" animBg="1"/>
      <p:bldP spid="26" grpId="0" animBg="1"/>
      <p:bldP spid="2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4"/>
          <p:cNvSpPr>
            <a:spLocks noGrp="1"/>
          </p:cNvSpPr>
          <p:nvPr>
            <p:ph type="sldNum" sz="quarter" idx="11"/>
          </p:nvPr>
        </p:nvSpPr>
        <p:spPr/>
        <p:txBody>
          <a:bodyPr/>
          <a:lstStyle/>
          <a:p>
            <a:fld id="{D253E755-50B5-4362-B9C9-CDB84A7035D4}" type="slidenum">
              <a:rPr lang="zh-CN" altLang="en-US"/>
              <a:pPr/>
              <a:t>64</a:t>
            </a:fld>
            <a:endParaRPr lang="en-US" altLang="zh-CN"/>
          </a:p>
        </p:txBody>
      </p:sp>
      <p:sp>
        <p:nvSpPr>
          <p:cNvPr id="1145858" name="Rectangle 2"/>
          <p:cNvSpPr>
            <a:spLocks noGrp="1" noChangeArrowheads="1"/>
          </p:cNvSpPr>
          <p:nvPr>
            <p:ph type="title"/>
          </p:nvPr>
        </p:nvSpPr>
        <p:spPr/>
        <p:txBody>
          <a:bodyPr/>
          <a:lstStyle/>
          <a:p>
            <a:r>
              <a:rPr lang="en-US" altLang="zh-CN" dirty="0"/>
              <a:t>6.2.2  </a:t>
            </a:r>
            <a:r>
              <a:rPr lang="zh-CN" altLang="en-US" dirty="0"/>
              <a:t>某简化</a:t>
            </a:r>
            <a:r>
              <a:rPr lang="en-US" altLang="zh-CN" dirty="0"/>
              <a:t>CPU </a:t>
            </a:r>
            <a:r>
              <a:rPr lang="zh-CN" altLang="en-US" dirty="0"/>
              <a:t>控制单元设计     </a:t>
            </a:r>
            <a:r>
              <a:rPr lang="zh-CN" altLang="en-US" dirty="0">
                <a:solidFill>
                  <a:srgbClr val="CC0099"/>
                </a:solidFill>
              </a:rPr>
              <a:t>执行周期</a:t>
            </a:r>
            <a:endParaRPr lang="zh-CN" altLang="en-US" dirty="0"/>
          </a:p>
        </p:txBody>
      </p:sp>
      <p:sp>
        <p:nvSpPr>
          <p:cNvPr id="1145859" name="Rectangle 3"/>
          <p:cNvSpPr>
            <a:spLocks noGrp="1" noChangeArrowheads="1"/>
          </p:cNvSpPr>
          <p:nvPr>
            <p:ph type="body" idx="1"/>
          </p:nvPr>
        </p:nvSpPr>
        <p:spPr>
          <a:xfrm>
            <a:off x="250825" y="549275"/>
            <a:ext cx="8785225" cy="935038"/>
          </a:xfrm>
        </p:spPr>
        <p:txBody>
          <a:bodyPr/>
          <a:lstStyle/>
          <a:p>
            <a:pPr marL="266700" indent="-266700">
              <a:spcBef>
                <a:spcPct val="10000"/>
              </a:spcBef>
            </a:pPr>
            <a:r>
              <a:rPr lang="zh-CN" altLang="en-US" dirty="0"/>
              <a:t>指令：</a:t>
            </a:r>
          </a:p>
          <a:p>
            <a:pPr marL="812800" lvl="1" indent="-366713">
              <a:spcBef>
                <a:spcPct val="10000"/>
              </a:spcBef>
              <a:buFont typeface="Wingdings" pitchFamily="2" charset="2"/>
              <a:buNone/>
            </a:pPr>
            <a:r>
              <a:rPr lang="zh-CN" altLang="pt-BR" sz="2400" dirty="0"/>
              <a:t>（</a:t>
            </a:r>
            <a:r>
              <a:rPr lang="pt-BR" altLang="zh-CN" sz="2400" dirty="0"/>
              <a:t>10</a:t>
            </a:r>
            <a:r>
              <a:rPr lang="zh-CN" altLang="pt-BR" sz="2400" dirty="0"/>
              <a:t>）</a:t>
            </a:r>
            <a:r>
              <a:rPr lang="en-US" altLang="zh-CN" sz="2400" dirty="0"/>
              <a:t>PUSH  R0</a:t>
            </a:r>
          </a:p>
        </p:txBody>
      </p:sp>
      <p:graphicFrame>
        <p:nvGraphicFramePr>
          <p:cNvPr id="9" name="Group 89">
            <a:extLst>
              <a:ext uri="{FF2B5EF4-FFF2-40B4-BE49-F238E27FC236}">
                <a16:creationId xmlns:a16="http://schemas.microsoft.com/office/drawing/2014/main" id="{2090E89C-D9B6-4CE6-BABC-9993A06E2B01}"/>
              </a:ext>
            </a:extLst>
          </p:cNvPr>
          <p:cNvGraphicFramePr>
            <a:graphicFrameLocks noGrp="1"/>
          </p:cNvGraphicFramePr>
          <p:nvPr>
            <p:extLst>
              <p:ext uri="{D42A27DB-BD31-4B8C-83A1-F6EECF244321}">
                <p14:modId xmlns:p14="http://schemas.microsoft.com/office/powerpoint/2010/main" val="2456974769"/>
              </p:ext>
            </p:extLst>
          </p:nvPr>
        </p:nvGraphicFramePr>
        <p:xfrm>
          <a:off x="468312" y="1600200"/>
          <a:ext cx="8207375" cy="1828800"/>
        </p:xfrm>
        <a:graphic>
          <a:graphicData uri="http://schemas.openxmlformats.org/drawingml/2006/table">
            <a:tbl>
              <a:tblPr/>
              <a:tblGrid>
                <a:gridCol w="1150937">
                  <a:extLst>
                    <a:ext uri="{9D8B030D-6E8A-4147-A177-3AD203B41FA5}">
                      <a16:colId xmlns:a16="http://schemas.microsoft.com/office/drawing/2014/main" val="20000"/>
                    </a:ext>
                  </a:extLst>
                </a:gridCol>
                <a:gridCol w="3384550">
                  <a:extLst>
                    <a:ext uri="{9D8B030D-6E8A-4147-A177-3AD203B41FA5}">
                      <a16:colId xmlns:a16="http://schemas.microsoft.com/office/drawing/2014/main" val="20001"/>
                    </a:ext>
                  </a:extLst>
                </a:gridCol>
                <a:gridCol w="3671888">
                  <a:extLst>
                    <a:ext uri="{9D8B030D-6E8A-4147-A177-3AD203B41FA5}">
                      <a16:colId xmlns:a16="http://schemas.microsoft.com/office/drawing/2014/main" val="20002"/>
                    </a:ext>
                  </a:extLst>
                </a:gridCol>
              </a:tblGrid>
              <a:tr h="261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节拍</a:t>
                      </a:r>
                      <a:endPar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微操作序列</a:t>
                      </a:r>
                      <a:endPar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微命令序列</a:t>
                      </a:r>
                      <a:endPar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0"/>
                  </a:ext>
                </a:extLst>
              </a:tr>
              <a:tr h="3587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T1</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SP</a:t>
                      </a:r>
                      <a:r>
                        <a:rPr kumimoji="1" lang="en-US" altLang="zh-CN" sz="24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SP-n</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DR</a:t>
                      </a:r>
                      <a:r>
                        <a:rPr kumimoji="1" lang="en-US" altLang="zh-CN" sz="24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R0</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SP-1</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R0</a:t>
                      </a:r>
                      <a:r>
                        <a:rPr kumimoji="1" lang="en-US" altLang="zh-CN" sz="2400" b="1" i="0" u="none" strike="noStrike" cap="none" normalizeH="0" baseline="-25000" dirty="0">
                          <a:ln>
                            <a:noFill/>
                          </a:ln>
                          <a:solidFill>
                            <a:schemeClr val="tx1"/>
                          </a:solidFill>
                          <a:effectLst/>
                          <a:latin typeface="Times New Roman" pitchFamily="18" charset="0"/>
                          <a:ea typeface="楷体" panose="02010609060101010101" pitchFamily="49" charset="-122"/>
                          <a:cs typeface="Times New Roman" pitchFamily="18" charset="0"/>
                        </a:rPr>
                        <a:t>out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DRI</a:t>
                      </a:r>
                      <a:r>
                        <a:rPr kumimoji="1" lang="en-US" altLang="zh-CN" sz="2400" b="1" i="0" u="none" strike="noStrike" cap="none" normalizeH="0" baseline="-25000" dirty="0" err="1">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2400" b="1" i="0" u="none" strike="noStrike" cap="none" normalizeH="0" baseline="-25000" dirty="0">
                        <a:ln>
                          <a:noFill/>
                        </a:ln>
                        <a:solidFill>
                          <a:schemeClr val="tx1"/>
                        </a:solidFill>
                        <a:effectLst/>
                        <a:latin typeface="Times New Roman" pitchFamily="18" charset="0"/>
                        <a:ea typeface="楷体" panose="02010609060101010101"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4079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T2</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AR</a:t>
                      </a:r>
                      <a:r>
                        <a:rPr kumimoji="1" lang="en-US" altLang="zh-CN" sz="24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SP</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SP</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err="1">
                          <a:ln>
                            <a:noFill/>
                          </a:ln>
                          <a:solidFill>
                            <a:srgbClr val="0000FF"/>
                          </a:solidFill>
                          <a:effectLst/>
                          <a:latin typeface="Times New Roman" pitchFamily="18" charset="0"/>
                          <a:ea typeface="楷体" panose="02010609060101010101" pitchFamily="49" charset="-122"/>
                          <a:cs typeface="Times New Roman" pitchFamily="18" charset="0"/>
                        </a:rPr>
                        <a:t>AR</a:t>
                      </a:r>
                      <a:r>
                        <a:rPr kumimoji="1" lang="en-US" altLang="zh-CN" sz="2400" b="1" i="0" u="none" strike="noStrike" cap="none" normalizeH="0" baseline="-30000" dirty="0" err="1">
                          <a:ln>
                            <a:noFill/>
                          </a:ln>
                          <a:solidFill>
                            <a:srgbClr val="0000FF"/>
                          </a:solidFill>
                          <a:effectLst/>
                          <a:latin typeface="Times New Roman" pitchFamily="18" charset="0"/>
                          <a:ea typeface="楷体" panose="02010609060101010101" pitchFamily="49" charset="-122"/>
                          <a:cs typeface="Times New Roman" pitchFamily="18" charset="0"/>
                        </a:rPr>
                        <a:t>in</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2"/>
                  </a:ext>
                </a:extLst>
              </a:tr>
              <a:tr h="4191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T3</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rPr>
                        <a:t>Memory[AR]</a:t>
                      </a:r>
                      <a:r>
                        <a:rPr kumimoji="1" lang="en-US" altLang="zh-CN" sz="24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rPr>
                        <a:t>DR</a:t>
                      </a:r>
                      <a:endParaRPr kumimoji="1" lang="pt-BR" altLang="zh-CN"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rPr>
                        <a:t>DRS</a:t>
                      </a:r>
                      <a:r>
                        <a:rPr kumimoji="1" lang="en-US" altLang="zh-CN" sz="2400" b="1" i="0" u="none" strike="noStrike" cap="none" normalizeH="0" baseline="-25000" dirty="0" err="1">
                          <a:ln>
                            <a:noFill/>
                          </a:ln>
                          <a:solidFill>
                            <a:schemeClr val="tx1"/>
                          </a:solidFill>
                          <a:effectLst/>
                          <a:latin typeface="Times New Roman" pitchFamily="18" charset="0"/>
                          <a:ea typeface="楷体" panose="02010609060101010101" pitchFamily="49" charset="-122"/>
                        </a:rPr>
                        <a:t>out</a:t>
                      </a:r>
                      <a:r>
                        <a:rPr kumimoji="1" lang="en-US" altLang="zh-CN" sz="2400" b="1" i="0" u="none" strike="noStrike" cap="none" normalizeH="0" baseline="-25000" dirty="0">
                          <a:ln>
                            <a:noFill/>
                          </a:ln>
                          <a:solidFill>
                            <a:schemeClr val="tx1"/>
                          </a:solidFill>
                          <a:effectLst/>
                          <a:latin typeface="Times New Roman" pitchFamily="18" charset="0"/>
                          <a:ea typeface="楷体" panose="02010609060101010101" pitchFamily="49" charset="-122"/>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rPr>
                        <a:t>，</a:t>
                      </a: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rPr>
                        <a:t>AR</a:t>
                      </a:r>
                      <a:r>
                        <a:rPr kumimoji="1" lang="en-US" altLang="zh-CN" sz="2400" b="1" i="0" u="none" strike="noStrike" cap="none" normalizeH="0" baseline="-25000" dirty="0" err="1">
                          <a:ln>
                            <a:noFill/>
                          </a:ln>
                          <a:solidFill>
                            <a:schemeClr val="tx1"/>
                          </a:solidFill>
                          <a:effectLst/>
                          <a:latin typeface="Times New Roman" pitchFamily="18" charset="0"/>
                          <a:ea typeface="楷体" panose="02010609060101010101" pitchFamily="49" charset="-122"/>
                        </a:rPr>
                        <a:t>out</a:t>
                      </a:r>
                      <a:r>
                        <a:rPr kumimoji="1" lang="en-US" altLang="zh-CN" sz="2400" b="1" i="0" u="none" strike="noStrike" cap="none" normalizeH="0" baseline="-25000" dirty="0">
                          <a:ln>
                            <a:noFill/>
                          </a:ln>
                          <a:solidFill>
                            <a:schemeClr val="tx1"/>
                          </a:solidFill>
                          <a:effectLst/>
                          <a:latin typeface="Times New Roman" pitchFamily="18" charset="0"/>
                          <a:ea typeface="楷体" panose="02010609060101010101" pitchFamily="49" charset="-122"/>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rPr>
                        <a:t>，</a:t>
                      </a: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rPr>
                        <a:t>Mwrite</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 name="矩形 9">
            <a:extLst>
              <a:ext uri="{FF2B5EF4-FFF2-40B4-BE49-F238E27FC236}">
                <a16:creationId xmlns:a16="http://schemas.microsoft.com/office/drawing/2014/main" id="{0FEFC3CE-51EF-4408-8883-C1F3A8B61A15}"/>
              </a:ext>
            </a:extLst>
          </p:cNvPr>
          <p:cNvSpPr/>
          <p:nvPr/>
        </p:nvSpPr>
        <p:spPr bwMode="auto">
          <a:xfrm>
            <a:off x="899592" y="1063406"/>
            <a:ext cx="2304256" cy="340786"/>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3" name="动作按钮: 上一张 12">
            <a:hlinkClick r:id="" action="ppaction://hlinkshowjump?jump=lastslideviewed" highlightClick="1"/>
            <a:extLst>
              <a:ext uri="{FF2B5EF4-FFF2-40B4-BE49-F238E27FC236}">
                <a16:creationId xmlns:a16="http://schemas.microsoft.com/office/drawing/2014/main" id="{8F03C2F2-DB5B-4757-97AC-CEF9492CADCE}"/>
              </a:ext>
            </a:extLst>
          </p:cNvPr>
          <p:cNvSpPr/>
          <p:nvPr/>
        </p:nvSpPr>
        <p:spPr bwMode="auto">
          <a:xfrm>
            <a:off x="8387729" y="188640"/>
            <a:ext cx="576759" cy="576064"/>
          </a:xfrm>
          <a:prstGeom prst="actionButtonRetur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7" name="矩形 36">
            <a:extLst>
              <a:ext uri="{FF2B5EF4-FFF2-40B4-BE49-F238E27FC236}">
                <a16:creationId xmlns:a16="http://schemas.microsoft.com/office/drawing/2014/main" id="{0F96A0D6-650A-46E5-A570-90A466E9FD71}"/>
              </a:ext>
            </a:extLst>
          </p:cNvPr>
          <p:cNvSpPr/>
          <p:nvPr/>
        </p:nvSpPr>
        <p:spPr bwMode="auto">
          <a:xfrm>
            <a:off x="1700484" y="2113128"/>
            <a:ext cx="2871515"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38" name="矩形 37">
            <a:extLst>
              <a:ext uri="{FF2B5EF4-FFF2-40B4-BE49-F238E27FC236}">
                <a16:creationId xmlns:a16="http://schemas.microsoft.com/office/drawing/2014/main" id="{71ECFB06-ECC1-4163-A1DB-643D71ADB94C}"/>
              </a:ext>
            </a:extLst>
          </p:cNvPr>
          <p:cNvSpPr/>
          <p:nvPr/>
        </p:nvSpPr>
        <p:spPr bwMode="auto">
          <a:xfrm>
            <a:off x="5077257" y="2124270"/>
            <a:ext cx="2916063"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39" name="矩形 38">
            <a:extLst>
              <a:ext uri="{FF2B5EF4-FFF2-40B4-BE49-F238E27FC236}">
                <a16:creationId xmlns:a16="http://schemas.microsoft.com/office/drawing/2014/main" id="{6970900A-1935-408C-8BE7-7305A3B07510}"/>
              </a:ext>
            </a:extLst>
          </p:cNvPr>
          <p:cNvSpPr/>
          <p:nvPr/>
        </p:nvSpPr>
        <p:spPr bwMode="auto">
          <a:xfrm>
            <a:off x="1693217" y="2564646"/>
            <a:ext cx="2345854"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40" name="矩形 39">
            <a:extLst>
              <a:ext uri="{FF2B5EF4-FFF2-40B4-BE49-F238E27FC236}">
                <a16:creationId xmlns:a16="http://schemas.microsoft.com/office/drawing/2014/main" id="{E46B910B-836B-4195-A1E1-0F0DD6D315D4}"/>
              </a:ext>
            </a:extLst>
          </p:cNvPr>
          <p:cNvSpPr/>
          <p:nvPr/>
        </p:nvSpPr>
        <p:spPr bwMode="auto">
          <a:xfrm>
            <a:off x="5069989" y="2578898"/>
            <a:ext cx="2916063"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41" name="矩形 40">
            <a:extLst>
              <a:ext uri="{FF2B5EF4-FFF2-40B4-BE49-F238E27FC236}">
                <a16:creationId xmlns:a16="http://schemas.microsoft.com/office/drawing/2014/main" id="{8C343784-63D4-4678-8D8A-2C6F4AC8EE0A}"/>
              </a:ext>
            </a:extLst>
          </p:cNvPr>
          <p:cNvSpPr/>
          <p:nvPr/>
        </p:nvSpPr>
        <p:spPr bwMode="auto">
          <a:xfrm>
            <a:off x="1691680" y="3025924"/>
            <a:ext cx="2808312"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42" name="矩形 41">
            <a:extLst>
              <a:ext uri="{FF2B5EF4-FFF2-40B4-BE49-F238E27FC236}">
                <a16:creationId xmlns:a16="http://schemas.microsoft.com/office/drawing/2014/main" id="{2F16C1D8-7DB6-491F-8427-5E414C1025A0}"/>
              </a:ext>
            </a:extLst>
          </p:cNvPr>
          <p:cNvSpPr/>
          <p:nvPr/>
        </p:nvSpPr>
        <p:spPr bwMode="auto">
          <a:xfrm>
            <a:off x="5068452" y="3030940"/>
            <a:ext cx="3391980"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nvGrpSpPr>
          <p:cNvPr id="43" name="组合 42">
            <a:extLst>
              <a:ext uri="{FF2B5EF4-FFF2-40B4-BE49-F238E27FC236}">
                <a16:creationId xmlns:a16="http://schemas.microsoft.com/office/drawing/2014/main" id="{669A29E9-A79A-4F12-95B6-B5B552A22D14}"/>
              </a:ext>
            </a:extLst>
          </p:cNvPr>
          <p:cNvGrpSpPr/>
          <p:nvPr/>
        </p:nvGrpSpPr>
        <p:grpSpPr>
          <a:xfrm>
            <a:off x="5404597" y="4442053"/>
            <a:ext cx="864096" cy="1387860"/>
            <a:chOff x="10056440" y="4993092"/>
            <a:chExt cx="864096" cy="1387860"/>
          </a:xfrm>
        </p:grpSpPr>
        <p:cxnSp>
          <p:nvCxnSpPr>
            <p:cNvPr id="44" name="直接连接符 43">
              <a:extLst>
                <a:ext uri="{FF2B5EF4-FFF2-40B4-BE49-F238E27FC236}">
                  <a16:creationId xmlns:a16="http://schemas.microsoft.com/office/drawing/2014/main" id="{50657D10-F386-41AA-B6A7-A7324CB32296}"/>
                </a:ext>
              </a:extLst>
            </p:cNvPr>
            <p:cNvCxnSpPr/>
            <p:nvPr/>
          </p:nvCxnSpPr>
          <p:spPr bwMode="auto">
            <a:xfrm>
              <a:off x="10056440" y="4993092"/>
              <a:ext cx="0" cy="1387860"/>
            </a:xfrm>
            <a:prstGeom prst="line">
              <a:avLst/>
            </a:prstGeom>
            <a:solidFill>
              <a:schemeClr val="accent1"/>
            </a:solidFill>
            <a:ln w="76200" cap="rnd" cmpd="sng" algn="ctr">
              <a:solidFill>
                <a:srgbClr val="0066FF"/>
              </a:solidFill>
              <a:prstDash val="solid"/>
              <a:round/>
              <a:headEnd type="none" w="med" len="med"/>
              <a:tailEnd type="none" w="med" len="med"/>
            </a:ln>
            <a:effectLst/>
          </p:spPr>
        </p:cxnSp>
        <p:cxnSp>
          <p:nvCxnSpPr>
            <p:cNvPr id="45" name="直接连接符 44">
              <a:extLst>
                <a:ext uri="{FF2B5EF4-FFF2-40B4-BE49-F238E27FC236}">
                  <a16:creationId xmlns:a16="http://schemas.microsoft.com/office/drawing/2014/main" id="{17189B8D-8CF6-47F9-B8C1-CBF44BEF8A16}"/>
                </a:ext>
              </a:extLst>
            </p:cNvPr>
            <p:cNvCxnSpPr>
              <a:cxnSpLocks/>
            </p:cNvCxnSpPr>
            <p:nvPr/>
          </p:nvCxnSpPr>
          <p:spPr bwMode="auto">
            <a:xfrm>
              <a:off x="10056440" y="6380952"/>
              <a:ext cx="864096" cy="0"/>
            </a:xfrm>
            <a:prstGeom prst="line">
              <a:avLst/>
            </a:prstGeom>
            <a:solidFill>
              <a:schemeClr val="accent1"/>
            </a:solidFill>
            <a:ln w="76200" cap="rnd" cmpd="sng" algn="ctr">
              <a:solidFill>
                <a:srgbClr val="0066FF"/>
              </a:solidFill>
              <a:prstDash val="solid"/>
              <a:round/>
              <a:headEnd type="none" w="med" len="med"/>
              <a:tailEnd type="none" w="med" len="med"/>
            </a:ln>
            <a:effectLst/>
          </p:spPr>
        </p:cxnSp>
        <p:cxnSp>
          <p:nvCxnSpPr>
            <p:cNvPr id="46" name="直接连接符 45">
              <a:extLst>
                <a:ext uri="{FF2B5EF4-FFF2-40B4-BE49-F238E27FC236}">
                  <a16:creationId xmlns:a16="http://schemas.microsoft.com/office/drawing/2014/main" id="{DC60593F-0D87-4BC8-A5F0-CE44976050EE}"/>
                </a:ext>
              </a:extLst>
            </p:cNvPr>
            <p:cNvCxnSpPr/>
            <p:nvPr/>
          </p:nvCxnSpPr>
          <p:spPr bwMode="auto">
            <a:xfrm flipV="1">
              <a:off x="10920536" y="4993092"/>
              <a:ext cx="0" cy="1387860"/>
            </a:xfrm>
            <a:prstGeom prst="line">
              <a:avLst/>
            </a:prstGeom>
            <a:solidFill>
              <a:schemeClr val="accent1"/>
            </a:solidFill>
            <a:ln w="76200" cap="rnd" cmpd="sng" algn="ctr">
              <a:solidFill>
                <a:srgbClr val="0066FF"/>
              </a:solidFill>
              <a:prstDash val="solid"/>
              <a:round/>
              <a:headEnd type="none" w="med" len="med"/>
              <a:tailEnd type="none" w="med" len="med"/>
            </a:ln>
            <a:effectLst/>
          </p:spPr>
        </p:cxnSp>
      </p:grpSp>
      <p:sp>
        <p:nvSpPr>
          <p:cNvPr id="47" name="矩形: 圆角 46">
            <a:extLst>
              <a:ext uri="{FF2B5EF4-FFF2-40B4-BE49-F238E27FC236}">
                <a16:creationId xmlns:a16="http://schemas.microsoft.com/office/drawing/2014/main" id="{26B0E7EB-4D26-4E4D-92B2-E154991A7946}"/>
              </a:ext>
            </a:extLst>
          </p:cNvPr>
          <p:cNvSpPr/>
          <p:nvPr/>
        </p:nvSpPr>
        <p:spPr bwMode="auto">
          <a:xfrm>
            <a:off x="5407239" y="5542259"/>
            <a:ext cx="861447" cy="281651"/>
          </a:xfrm>
          <a:prstGeom prst="roundRect">
            <a:avLst>
              <a:gd name="adj" fmla="val 26955"/>
            </a:avLst>
          </a:prstGeom>
          <a:solidFill>
            <a:srgbClr val="FFFF00"/>
          </a:solid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48" name="矩形: 圆角 47">
            <a:extLst>
              <a:ext uri="{FF2B5EF4-FFF2-40B4-BE49-F238E27FC236}">
                <a16:creationId xmlns:a16="http://schemas.microsoft.com/office/drawing/2014/main" id="{109F1871-628F-4687-9C94-9AEFF09D3BFE}"/>
              </a:ext>
            </a:extLst>
          </p:cNvPr>
          <p:cNvSpPr/>
          <p:nvPr/>
        </p:nvSpPr>
        <p:spPr bwMode="auto">
          <a:xfrm>
            <a:off x="5405921" y="5260607"/>
            <a:ext cx="861447" cy="281651"/>
          </a:xfrm>
          <a:prstGeom prst="roundRect">
            <a:avLst>
              <a:gd name="adj" fmla="val 26955"/>
            </a:avLst>
          </a:prstGeom>
          <a:solidFill>
            <a:srgbClr val="FFFF00"/>
          </a:solid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49" name="矩形: 圆角 48">
            <a:extLst>
              <a:ext uri="{FF2B5EF4-FFF2-40B4-BE49-F238E27FC236}">
                <a16:creationId xmlns:a16="http://schemas.microsoft.com/office/drawing/2014/main" id="{8BFB1A14-183B-47CC-BDE0-78C82B23B538}"/>
              </a:ext>
            </a:extLst>
          </p:cNvPr>
          <p:cNvSpPr/>
          <p:nvPr/>
        </p:nvSpPr>
        <p:spPr bwMode="auto">
          <a:xfrm>
            <a:off x="5403274" y="4979739"/>
            <a:ext cx="861447" cy="281651"/>
          </a:xfrm>
          <a:prstGeom prst="roundRect">
            <a:avLst>
              <a:gd name="adj" fmla="val 26955"/>
            </a:avLst>
          </a:prstGeom>
          <a:solidFill>
            <a:srgbClr val="FFFF00"/>
          </a:solid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50" name="矩形 49">
            <a:extLst>
              <a:ext uri="{FF2B5EF4-FFF2-40B4-BE49-F238E27FC236}">
                <a16:creationId xmlns:a16="http://schemas.microsoft.com/office/drawing/2014/main" id="{49BF6EFC-C664-46D2-9799-A05517FD0E12}"/>
              </a:ext>
            </a:extLst>
          </p:cNvPr>
          <p:cNvSpPr/>
          <p:nvPr/>
        </p:nvSpPr>
        <p:spPr>
          <a:xfrm>
            <a:off x="5352603" y="4062388"/>
            <a:ext cx="954107" cy="400110"/>
          </a:xfrm>
          <a:prstGeom prst="rect">
            <a:avLst/>
          </a:prstGeom>
        </p:spPr>
        <p:txBody>
          <a:bodyPr wrap="none">
            <a:spAutoFit/>
          </a:bodyPr>
          <a:lstStyle/>
          <a:p>
            <a:r>
              <a:rPr lang="zh-CN" altLang="en-US" sz="2000" b="1" dirty="0"/>
              <a:t>小地址</a:t>
            </a:r>
          </a:p>
        </p:txBody>
      </p:sp>
      <p:sp>
        <p:nvSpPr>
          <p:cNvPr id="51" name="矩形 50">
            <a:extLst>
              <a:ext uri="{FF2B5EF4-FFF2-40B4-BE49-F238E27FC236}">
                <a16:creationId xmlns:a16="http://schemas.microsoft.com/office/drawing/2014/main" id="{107F03E1-5636-4EAB-8783-7E9B5996A9BB}"/>
              </a:ext>
            </a:extLst>
          </p:cNvPr>
          <p:cNvSpPr/>
          <p:nvPr/>
        </p:nvSpPr>
        <p:spPr>
          <a:xfrm>
            <a:off x="5413727" y="5871822"/>
            <a:ext cx="954107" cy="400110"/>
          </a:xfrm>
          <a:prstGeom prst="rect">
            <a:avLst/>
          </a:prstGeom>
        </p:spPr>
        <p:txBody>
          <a:bodyPr wrap="none">
            <a:spAutoFit/>
          </a:bodyPr>
          <a:lstStyle/>
          <a:p>
            <a:r>
              <a:rPr lang="zh-CN" altLang="en-US" sz="2000" b="1" dirty="0"/>
              <a:t>大地址</a:t>
            </a:r>
          </a:p>
        </p:txBody>
      </p:sp>
      <p:grpSp>
        <p:nvGrpSpPr>
          <p:cNvPr id="52" name="组合 51">
            <a:extLst>
              <a:ext uri="{FF2B5EF4-FFF2-40B4-BE49-F238E27FC236}">
                <a16:creationId xmlns:a16="http://schemas.microsoft.com/office/drawing/2014/main" id="{E85302D4-8493-4724-97AA-EF1B893B5A41}"/>
              </a:ext>
            </a:extLst>
          </p:cNvPr>
          <p:cNvGrpSpPr/>
          <p:nvPr/>
        </p:nvGrpSpPr>
        <p:grpSpPr>
          <a:xfrm>
            <a:off x="6268693" y="4921852"/>
            <a:ext cx="749619" cy="400110"/>
            <a:chOff x="11312280" y="5368584"/>
            <a:chExt cx="749619" cy="400110"/>
          </a:xfrm>
        </p:grpSpPr>
        <p:sp>
          <p:nvSpPr>
            <p:cNvPr id="53" name="矩形 52">
              <a:extLst>
                <a:ext uri="{FF2B5EF4-FFF2-40B4-BE49-F238E27FC236}">
                  <a16:creationId xmlns:a16="http://schemas.microsoft.com/office/drawing/2014/main" id="{9EE6F3B0-C6BF-45ED-B018-B3366F555EAF}"/>
                </a:ext>
              </a:extLst>
            </p:cNvPr>
            <p:cNvSpPr/>
            <p:nvPr/>
          </p:nvSpPr>
          <p:spPr>
            <a:xfrm>
              <a:off x="11577471" y="5368584"/>
              <a:ext cx="484428" cy="400110"/>
            </a:xfrm>
            <a:prstGeom prst="rect">
              <a:avLst/>
            </a:prstGeom>
          </p:spPr>
          <p:txBody>
            <a:bodyPr wrap="none">
              <a:spAutoFit/>
            </a:bodyPr>
            <a:lstStyle/>
            <a:p>
              <a:r>
                <a:rPr lang="en-US" altLang="zh-CN" sz="2000" b="1" dirty="0"/>
                <a:t>SP</a:t>
              </a:r>
              <a:endParaRPr lang="zh-CN" altLang="en-US" sz="2000" b="1" dirty="0"/>
            </a:p>
          </p:txBody>
        </p:sp>
        <p:cxnSp>
          <p:nvCxnSpPr>
            <p:cNvPr id="54" name="直接箭头连接符 53">
              <a:extLst>
                <a:ext uri="{FF2B5EF4-FFF2-40B4-BE49-F238E27FC236}">
                  <a16:creationId xmlns:a16="http://schemas.microsoft.com/office/drawing/2014/main" id="{307A51EA-3238-437D-A281-1379AC6A1FDC}"/>
                </a:ext>
              </a:extLst>
            </p:cNvPr>
            <p:cNvCxnSpPr>
              <a:cxnSpLocks/>
            </p:cNvCxnSpPr>
            <p:nvPr/>
          </p:nvCxnSpPr>
          <p:spPr bwMode="auto">
            <a:xfrm flipH="1">
              <a:off x="11312280" y="5568025"/>
              <a:ext cx="315165" cy="0"/>
            </a:xfrm>
            <a:prstGeom prst="straightConnector1">
              <a:avLst/>
            </a:prstGeom>
            <a:solidFill>
              <a:schemeClr val="accent1"/>
            </a:solidFill>
            <a:ln w="28575" cap="flat" cmpd="sng" algn="ctr">
              <a:solidFill>
                <a:schemeClr val="tx1"/>
              </a:solidFill>
              <a:prstDash val="solid"/>
              <a:round/>
              <a:headEnd type="none" w="med" len="med"/>
              <a:tailEnd type="triangle" w="med" len="lg"/>
            </a:ln>
            <a:effectLst/>
          </p:spPr>
        </p:cxnSp>
      </p:grpSp>
      <p:sp>
        <p:nvSpPr>
          <p:cNvPr id="55" name="矩形 54">
            <a:extLst>
              <a:ext uri="{FF2B5EF4-FFF2-40B4-BE49-F238E27FC236}">
                <a16:creationId xmlns:a16="http://schemas.microsoft.com/office/drawing/2014/main" id="{21CCB3C4-63AD-428E-A6D3-F26DDA3ADD75}"/>
              </a:ext>
            </a:extLst>
          </p:cNvPr>
          <p:cNvSpPr/>
          <p:nvPr/>
        </p:nvSpPr>
        <p:spPr bwMode="auto">
          <a:xfrm>
            <a:off x="4262994" y="4658363"/>
            <a:ext cx="945356" cy="362255"/>
          </a:xfrm>
          <a:prstGeom prst="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56" name="矩形: 圆角 55">
            <a:extLst>
              <a:ext uri="{FF2B5EF4-FFF2-40B4-BE49-F238E27FC236}">
                <a16:creationId xmlns:a16="http://schemas.microsoft.com/office/drawing/2014/main" id="{142C3FA3-8A61-48A9-996F-2EEB383B3712}"/>
              </a:ext>
            </a:extLst>
          </p:cNvPr>
          <p:cNvSpPr/>
          <p:nvPr/>
        </p:nvSpPr>
        <p:spPr bwMode="auto">
          <a:xfrm>
            <a:off x="3183023" y="4698087"/>
            <a:ext cx="861447" cy="281651"/>
          </a:xfrm>
          <a:prstGeom prst="roundRect">
            <a:avLst>
              <a:gd name="adj" fmla="val 26955"/>
            </a:avLst>
          </a:prstGeom>
          <a:solidFill>
            <a:srgbClr val="FFFF00"/>
          </a:solid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57" name="矩形 56">
            <a:extLst>
              <a:ext uri="{FF2B5EF4-FFF2-40B4-BE49-F238E27FC236}">
                <a16:creationId xmlns:a16="http://schemas.microsoft.com/office/drawing/2014/main" id="{00BA0662-25BE-4A1D-8BB8-7C20445D9C81}"/>
              </a:ext>
            </a:extLst>
          </p:cNvPr>
          <p:cNvSpPr/>
          <p:nvPr/>
        </p:nvSpPr>
        <p:spPr bwMode="auto">
          <a:xfrm>
            <a:off x="3140645" y="4658363"/>
            <a:ext cx="945356" cy="362255"/>
          </a:xfrm>
          <a:prstGeom prst="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58" name="矩形 57">
            <a:extLst>
              <a:ext uri="{FF2B5EF4-FFF2-40B4-BE49-F238E27FC236}">
                <a16:creationId xmlns:a16="http://schemas.microsoft.com/office/drawing/2014/main" id="{5235ED50-1E1A-4EE8-B5C9-346FF0C6CCE7}"/>
              </a:ext>
            </a:extLst>
          </p:cNvPr>
          <p:cNvSpPr/>
          <p:nvPr/>
        </p:nvSpPr>
        <p:spPr>
          <a:xfrm>
            <a:off x="3358221" y="4974354"/>
            <a:ext cx="498855" cy="400110"/>
          </a:xfrm>
          <a:prstGeom prst="rect">
            <a:avLst/>
          </a:prstGeom>
        </p:spPr>
        <p:txBody>
          <a:bodyPr wrap="none">
            <a:spAutoFit/>
          </a:bodyPr>
          <a:lstStyle/>
          <a:p>
            <a:r>
              <a:rPr lang="en-US" altLang="zh-CN" sz="2000" b="1" dirty="0"/>
              <a:t>R0</a:t>
            </a:r>
            <a:endParaRPr lang="zh-CN" altLang="en-US" sz="2000" b="1" dirty="0"/>
          </a:p>
        </p:txBody>
      </p:sp>
      <p:sp>
        <p:nvSpPr>
          <p:cNvPr id="59" name="矩形 58">
            <a:extLst>
              <a:ext uri="{FF2B5EF4-FFF2-40B4-BE49-F238E27FC236}">
                <a16:creationId xmlns:a16="http://schemas.microsoft.com/office/drawing/2014/main" id="{8697E12B-68D4-4A9C-BC28-186DD73FC298}"/>
              </a:ext>
            </a:extLst>
          </p:cNvPr>
          <p:cNvSpPr/>
          <p:nvPr/>
        </p:nvSpPr>
        <p:spPr>
          <a:xfrm>
            <a:off x="4456117" y="4974354"/>
            <a:ext cx="556563" cy="400110"/>
          </a:xfrm>
          <a:prstGeom prst="rect">
            <a:avLst/>
          </a:prstGeom>
        </p:spPr>
        <p:txBody>
          <a:bodyPr wrap="none">
            <a:spAutoFit/>
          </a:bodyPr>
          <a:lstStyle/>
          <a:p>
            <a:r>
              <a:rPr lang="en-US" altLang="zh-CN" sz="2000" b="1" dirty="0"/>
              <a:t>DR</a:t>
            </a:r>
            <a:endParaRPr lang="zh-CN" altLang="en-US" sz="2000" b="1"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37"/>
                                        </p:tgtEl>
                                      </p:cBhvr>
                                    </p:animEffect>
                                    <p:set>
                                      <p:cBhvr>
                                        <p:cTn id="7" dur="1" fill="hold">
                                          <p:stCondLst>
                                            <p:cond delay="499"/>
                                          </p:stCondLst>
                                        </p:cTn>
                                        <p:tgtEl>
                                          <p:spTgt spid="3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38"/>
                                        </p:tgtEl>
                                      </p:cBhvr>
                                    </p:animEffect>
                                    <p:set>
                                      <p:cBhvr>
                                        <p:cTn id="12" dur="1" fill="hold">
                                          <p:stCondLst>
                                            <p:cond delay="499"/>
                                          </p:stCondLst>
                                        </p:cTn>
                                        <p:tgtEl>
                                          <p:spTgt spid="3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2.5E-6 7.40741E-7 L -2.5E-6 -0.0419 " pathEditMode="relative" rAng="0" ptsTypes="AA">
                                      <p:cBhvr>
                                        <p:cTn id="16" dur="1000" fill="hold"/>
                                        <p:tgtEl>
                                          <p:spTgt spid="52"/>
                                        </p:tgtEl>
                                        <p:attrNameLst>
                                          <p:attrName>ppt_x</p:attrName>
                                          <p:attrName>ppt_y</p:attrName>
                                        </p:attrNameLst>
                                      </p:cBhvr>
                                      <p:rCtr x="0" y="-2106"/>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0" nodeType="clickEffect">
                                  <p:stCondLst>
                                    <p:cond delay="0"/>
                                  </p:stCondLst>
                                  <p:childTnLst>
                                    <p:animMotion origin="layout" path="M 1.11111E-6 4.44444E-6 L 0.12309 4.44444E-6 " pathEditMode="relative" rAng="0" ptsTypes="AA">
                                      <p:cBhvr>
                                        <p:cTn id="20" dur="1000" fill="hold"/>
                                        <p:tgtEl>
                                          <p:spTgt spid="56"/>
                                        </p:tgtEl>
                                        <p:attrNameLst>
                                          <p:attrName>ppt_x</p:attrName>
                                          <p:attrName>ppt_y</p:attrName>
                                        </p:attrNameLst>
                                      </p:cBhvr>
                                      <p:rCtr x="6146" y="0"/>
                                    </p:animMotion>
                                  </p:childTnLst>
                                </p:cTn>
                              </p:par>
                            </p:childTnLst>
                          </p:cTn>
                        </p:par>
                      </p:childTnLst>
                    </p:cTn>
                  </p:par>
                  <p:par>
                    <p:cTn id="21" fill="hold">
                      <p:stCondLst>
                        <p:cond delay="indefinite"/>
                      </p:stCondLst>
                      <p:childTnLst>
                        <p:par>
                          <p:cTn id="22" fill="hold">
                            <p:stCondLst>
                              <p:cond delay="0"/>
                            </p:stCondLst>
                            <p:childTnLst>
                              <p:par>
                                <p:cTn id="23" presetID="22" presetClass="exit" presetSubtype="8" fill="hold" grpId="0" nodeType="clickEffect">
                                  <p:stCondLst>
                                    <p:cond delay="0"/>
                                  </p:stCondLst>
                                  <p:childTnLst>
                                    <p:animEffect transition="out" filter="wipe(left)">
                                      <p:cBhvr>
                                        <p:cTn id="24" dur="500"/>
                                        <p:tgtEl>
                                          <p:spTgt spid="39"/>
                                        </p:tgtEl>
                                      </p:cBhvr>
                                    </p:animEffect>
                                    <p:set>
                                      <p:cBhvr>
                                        <p:cTn id="25" dur="1" fill="hold">
                                          <p:stCondLst>
                                            <p:cond delay="499"/>
                                          </p:stCondLst>
                                        </p:cTn>
                                        <p:tgtEl>
                                          <p:spTgt spid="3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xit" presetSubtype="8" fill="hold" grpId="0" nodeType="clickEffect">
                                  <p:stCondLst>
                                    <p:cond delay="0"/>
                                  </p:stCondLst>
                                  <p:childTnLst>
                                    <p:animEffect transition="out" filter="wipe(left)">
                                      <p:cBhvr>
                                        <p:cTn id="29" dur="500"/>
                                        <p:tgtEl>
                                          <p:spTgt spid="40"/>
                                        </p:tgtEl>
                                      </p:cBhvr>
                                    </p:animEffect>
                                    <p:set>
                                      <p:cBhvr>
                                        <p:cTn id="30" dur="1" fill="hold">
                                          <p:stCondLst>
                                            <p:cond delay="499"/>
                                          </p:stCondLst>
                                        </p:cTn>
                                        <p:tgtEl>
                                          <p:spTgt spid="4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xit" presetSubtype="8" fill="hold" grpId="0" nodeType="clickEffect">
                                  <p:stCondLst>
                                    <p:cond delay="0"/>
                                  </p:stCondLst>
                                  <p:childTnLst>
                                    <p:animEffect transition="out" filter="wipe(left)">
                                      <p:cBhvr>
                                        <p:cTn id="34" dur="500"/>
                                        <p:tgtEl>
                                          <p:spTgt spid="41"/>
                                        </p:tgtEl>
                                      </p:cBhvr>
                                    </p:animEffect>
                                    <p:set>
                                      <p:cBhvr>
                                        <p:cTn id="35" dur="1" fill="hold">
                                          <p:stCondLst>
                                            <p:cond delay="499"/>
                                          </p:stCondLst>
                                        </p:cTn>
                                        <p:tgtEl>
                                          <p:spTgt spid="41"/>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2" presetClass="exit" presetSubtype="8" fill="hold" grpId="0" nodeType="clickEffect">
                                  <p:stCondLst>
                                    <p:cond delay="0"/>
                                  </p:stCondLst>
                                  <p:childTnLst>
                                    <p:animEffect transition="out" filter="wipe(left)">
                                      <p:cBhvr>
                                        <p:cTn id="39" dur="500"/>
                                        <p:tgtEl>
                                          <p:spTgt spid="42"/>
                                        </p:tgtEl>
                                      </p:cBhvr>
                                    </p:animEffect>
                                    <p:set>
                                      <p:cBhvr>
                                        <p:cTn id="40" dur="1" fill="hold">
                                          <p:stCondLst>
                                            <p:cond delay="499"/>
                                          </p:stCondLst>
                                        </p:cTn>
                                        <p:tgtEl>
                                          <p:spTgt spid="42"/>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grpId="1" nodeType="clickEffect">
                                  <p:stCondLst>
                                    <p:cond delay="0"/>
                                  </p:stCondLst>
                                  <p:childTnLst>
                                    <p:animMotion origin="layout" path="M 0.12309 2.96296E-6 L 0.24323 0.00023 " pathEditMode="relative" rAng="0" ptsTypes="AA">
                                      <p:cBhvr>
                                        <p:cTn id="44" dur="1000" fill="hold"/>
                                        <p:tgtEl>
                                          <p:spTgt spid="56"/>
                                        </p:tgtEl>
                                        <p:attrNameLst>
                                          <p:attrName>ppt_x</p:attrName>
                                          <p:attrName>ppt_y</p:attrName>
                                        </p:attrNameLst>
                                      </p:cBhvr>
                                      <p:rCtr x="600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1" grpId="0" animBg="1"/>
      <p:bldP spid="42" grpId="0" animBg="1"/>
      <p:bldP spid="56" grpId="0" animBg="1"/>
      <p:bldP spid="56" grpId="1"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4"/>
          <p:cNvSpPr>
            <a:spLocks noGrp="1"/>
          </p:cNvSpPr>
          <p:nvPr>
            <p:ph type="sldNum" sz="quarter" idx="11"/>
          </p:nvPr>
        </p:nvSpPr>
        <p:spPr/>
        <p:txBody>
          <a:bodyPr/>
          <a:lstStyle/>
          <a:p>
            <a:fld id="{D253E755-50B5-4362-B9C9-CDB84A7035D4}" type="slidenum">
              <a:rPr lang="zh-CN" altLang="en-US"/>
              <a:pPr/>
              <a:t>65</a:t>
            </a:fld>
            <a:endParaRPr lang="en-US" altLang="zh-CN"/>
          </a:p>
        </p:txBody>
      </p:sp>
      <p:sp>
        <p:nvSpPr>
          <p:cNvPr id="1145858" name="Rectangle 2"/>
          <p:cNvSpPr>
            <a:spLocks noGrp="1" noChangeArrowheads="1"/>
          </p:cNvSpPr>
          <p:nvPr>
            <p:ph type="title"/>
          </p:nvPr>
        </p:nvSpPr>
        <p:spPr/>
        <p:txBody>
          <a:bodyPr/>
          <a:lstStyle/>
          <a:p>
            <a:r>
              <a:rPr lang="en-US" altLang="zh-CN" dirty="0"/>
              <a:t>6.2.2  </a:t>
            </a:r>
            <a:r>
              <a:rPr lang="zh-CN" altLang="en-US" dirty="0"/>
              <a:t>某简化</a:t>
            </a:r>
            <a:r>
              <a:rPr lang="en-US" altLang="zh-CN" dirty="0"/>
              <a:t>CPU </a:t>
            </a:r>
            <a:r>
              <a:rPr lang="zh-CN" altLang="en-US" dirty="0"/>
              <a:t>控制单元设计     </a:t>
            </a:r>
            <a:r>
              <a:rPr lang="zh-CN" altLang="en-US" dirty="0">
                <a:solidFill>
                  <a:srgbClr val="CC0099"/>
                </a:solidFill>
              </a:rPr>
              <a:t>执行周期</a:t>
            </a:r>
            <a:endParaRPr lang="zh-CN" altLang="en-US" dirty="0"/>
          </a:p>
        </p:txBody>
      </p:sp>
      <p:sp>
        <p:nvSpPr>
          <p:cNvPr id="1145859" name="Rectangle 3"/>
          <p:cNvSpPr>
            <a:spLocks noGrp="1" noChangeArrowheads="1"/>
          </p:cNvSpPr>
          <p:nvPr>
            <p:ph type="body" idx="1"/>
          </p:nvPr>
        </p:nvSpPr>
        <p:spPr>
          <a:xfrm>
            <a:off x="250825" y="549275"/>
            <a:ext cx="8785225" cy="935038"/>
          </a:xfrm>
        </p:spPr>
        <p:txBody>
          <a:bodyPr/>
          <a:lstStyle/>
          <a:p>
            <a:pPr marL="266700" indent="-266700">
              <a:spcBef>
                <a:spcPct val="10000"/>
              </a:spcBef>
            </a:pPr>
            <a:r>
              <a:rPr lang="zh-CN" altLang="en-US" dirty="0"/>
              <a:t>指令：</a:t>
            </a:r>
          </a:p>
          <a:p>
            <a:pPr marL="812800" lvl="1" indent="-366713">
              <a:spcBef>
                <a:spcPct val="10000"/>
              </a:spcBef>
              <a:buFont typeface="Wingdings" pitchFamily="2" charset="2"/>
              <a:buNone/>
            </a:pPr>
            <a:r>
              <a:rPr lang="zh-CN" altLang="pt-BR" sz="2400" dirty="0"/>
              <a:t>（</a:t>
            </a:r>
            <a:r>
              <a:rPr lang="pt-BR" altLang="zh-CN" sz="2400" dirty="0"/>
              <a:t>11</a:t>
            </a:r>
            <a:r>
              <a:rPr lang="zh-CN" altLang="pt-BR" sz="2400" dirty="0"/>
              <a:t>）</a:t>
            </a:r>
            <a:r>
              <a:rPr lang="en-US" altLang="zh-CN" sz="2400" dirty="0"/>
              <a:t>POP  R0</a:t>
            </a:r>
          </a:p>
        </p:txBody>
      </p:sp>
      <p:graphicFrame>
        <p:nvGraphicFramePr>
          <p:cNvPr id="1145945" name="Group 89"/>
          <p:cNvGraphicFramePr>
            <a:graphicFrameLocks noGrp="1"/>
          </p:cNvGraphicFramePr>
          <p:nvPr>
            <p:extLst>
              <p:ext uri="{D42A27DB-BD31-4B8C-83A1-F6EECF244321}">
                <p14:modId xmlns:p14="http://schemas.microsoft.com/office/powerpoint/2010/main" val="2175521307"/>
              </p:ext>
            </p:extLst>
          </p:nvPr>
        </p:nvGraphicFramePr>
        <p:xfrm>
          <a:off x="468313" y="1600200"/>
          <a:ext cx="8207375" cy="1828800"/>
        </p:xfrm>
        <a:graphic>
          <a:graphicData uri="http://schemas.openxmlformats.org/drawingml/2006/table">
            <a:tbl>
              <a:tblPr/>
              <a:tblGrid>
                <a:gridCol w="1150937">
                  <a:extLst>
                    <a:ext uri="{9D8B030D-6E8A-4147-A177-3AD203B41FA5}">
                      <a16:colId xmlns:a16="http://schemas.microsoft.com/office/drawing/2014/main" val="20000"/>
                    </a:ext>
                  </a:extLst>
                </a:gridCol>
                <a:gridCol w="3384550">
                  <a:extLst>
                    <a:ext uri="{9D8B030D-6E8A-4147-A177-3AD203B41FA5}">
                      <a16:colId xmlns:a16="http://schemas.microsoft.com/office/drawing/2014/main" val="20001"/>
                    </a:ext>
                  </a:extLst>
                </a:gridCol>
                <a:gridCol w="3671888">
                  <a:extLst>
                    <a:ext uri="{9D8B030D-6E8A-4147-A177-3AD203B41FA5}">
                      <a16:colId xmlns:a16="http://schemas.microsoft.com/office/drawing/2014/main" val="20002"/>
                    </a:ext>
                  </a:extLst>
                </a:gridCol>
              </a:tblGrid>
              <a:tr h="261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节拍</a:t>
                      </a:r>
                      <a:endPar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微操作序列</a:t>
                      </a:r>
                      <a:endPar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微命令序列</a:t>
                      </a:r>
                      <a:endPar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0"/>
                  </a:ext>
                </a:extLst>
              </a:tr>
              <a:tr h="3587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T1</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AR</a:t>
                      </a:r>
                      <a:r>
                        <a:rPr kumimoji="1" lang="en-US" altLang="zh-CN" sz="24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SP</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SP</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err="1">
                          <a:ln>
                            <a:noFill/>
                          </a:ln>
                          <a:solidFill>
                            <a:srgbClr val="0000FF"/>
                          </a:solidFill>
                          <a:effectLst/>
                          <a:latin typeface="Times New Roman" pitchFamily="18" charset="0"/>
                          <a:ea typeface="楷体" panose="02010609060101010101" pitchFamily="49" charset="-122"/>
                          <a:cs typeface="Times New Roman" pitchFamily="18" charset="0"/>
                        </a:rPr>
                        <a:t>AR</a:t>
                      </a:r>
                      <a:r>
                        <a:rPr kumimoji="1" lang="en-US" altLang="zh-CN" sz="2400" b="1" i="0" u="none" strike="noStrike" cap="none" normalizeH="0" baseline="-30000" dirty="0" err="1">
                          <a:ln>
                            <a:noFill/>
                          </a:ln>
                          <a:solidFill>
                            <a:srgbClr val="0000FF"/>
                          </a:solidFill>
                          <a:effectLst/>
                          <a:latin typeface="Times New Roman" pitchFamily="18" charset="0"/>
                          <a:ea typeface="楷体" panose="02010609060101010101" pitchFamily="49" charset="-122"/>
                          <a:cs typeface="Times New Roman" pitchFamily="18" charset="0"/>
                        </a:rPr>
                        <a:t>in</a:t>
                      </a:r>
                      <a:endParaRPr kumimoji="1" lang="en-US" altLang="zh-CN" sz="2400" b="1" i="0" u="none" strike="noStrike" cap="none" normalizeH="0" baseline="0" dirty="0">
                        <a:ln>
                          <a:noFill/>
                        </a:ln>
                        <a:solidFill>
                          <a:srgbClr val="0000FF"/>
                        </a:solidFill>
                        <a:effectLst/>
                        <a:latin typeface="Times New Roman" pitchFamily="18" charset="0"/>
                        <a:ea typeface="楷体" panose="02010609060101010101"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4079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T2</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a:t>
                      </a:r>
                      <a:r>
                        <a:rPr kumimoji="1" lang="en-US" altLang="zh-CN" sz="2400" b="1" i="0" u="none" strike="noStrike" kern="1200" cap="none" normalizeH="0" baseline="0" dirty="0" err="1">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Memory</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[AR]</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AR</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err="1">
                          <a:ln>
                            <a:noFill/>
                          </a:ln>
                          <a:solidFill>
                            <a:srgbClr val="009900"/>
                          </a:solidFill>
                          <a:effectLst/>
                          <a:latin typeface="Times New Roman" pitchFamily="18" charset="0"/>
                          <a:ea typeface="楷体" panose="02010609060101010101" pitchFamily="49" charset="-122"/>
                          <a:cs typeface="Times New Roman" pitchFamily="18" charset="0"/>
                        </a:rPr>
                        <a:t>Mread</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DRS</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2"/>
                  </a:ext>
                </a:extLst>
              </a:tr>
              <a:tr h="4191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T3</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pt-BR"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R0</a:t>
                      </a:r>
                      <a:r>
                        <a:rPr kumimoji="1" lang="pt-BR" altLang="zh-CN" sz="24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pt-BR"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DR</a:t>
                      </a:r>
                      <a:r>
                        <a:rPr kumimoji="1" lang="zh-CN" altLang="pt-BR"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pt-BR"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SP</a:t>
                      </a:r>
                      <a:r>
                        <a:rPr kumimoji="1" lang="pt-BR" altLang="zh-CN" sz="24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pt-BR"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SP+n</a:t>
                      </a:r>
                      <a:endParaRPr kumimoji="1" lang="pt-BR" altLang="zh-CN"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DRI</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24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R0</a:t>
                      </a:r>
                      <a:r>
                        <a:rPr kumimoji="1" lang="en-US" altLang="zh-CN" sz="24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in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SP+1</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 name="矩形 9">
            <a:extLst>
              <a:ext uri="{FF2B5EF4-FFF2-40B4-BE49-F238E27FC236}">
                <a16:creationId xmlns:a16="http://schemas.microsoft.com/office/drawing/2014/main" id="{0FEFC3CE-51EF-4408-8883-C1F3A8B61A15}"/>
              </a:ext>
            </a:extLst>
          </p:cNvPr>
          <p:cNvSpPr/>
          <p:nvPr/>
        </p:nvSpPr>
        <p:spPr bwMode="auto">
          <a:xfrm>
            <a:off x="899592" y="1063406"/>
            <a:ext cx="2304256" cy="340786"/>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3" name="动作按钮: 上一张 12">
            <a:hlinkClick r:id="" action="ppaction://hlinkshowjump?jump=lastslideviewed" highlightClick="1"/>
            <a:extLst>
              <a:ext uri="{FF2B5EF4-FFF2-40B4-BE49-F238E27FC236}">
                <a16:creationId xmlns:a16="http://schemas.microsoft.com/office/drawing/2014/main" id="{8F03C2F2-DB5B-4757-97AC-CEF9492CADCE}"/>
              </a:ext>
            </a:extLst>
          </p:cNvPr>
          <p:cNvSpPr/>
          <p:nvPr/>
        </p:nvSpPr>
        <p:spPr bwMode="auto">
          <a:xfrm>
            <a:off x="8387729" y="188640"/>
            <a:ext cx="576759" cy="576064"/>
          </a:xfrm>
          <a:prstGeom prst="actionButtonRetur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2" name="矩形 11">
            <a:extLst>
              <a:ext uri="{FF2B5EF4-FFF2-40B4-BE49-F238E27FC236}">
                <a16:creationId xmlns:a16="http://schemas.microsoft.com/office/drawing/2014/main" id="{3A4EB726-613A-4469-876D-7D0C9EA6E82D}"/>
              </a:ext>
            </a:extLst>
          </p:cNvPr>
          <p:cNvSpPr/>
          <p:nvPr/>
        </p:nvSpPr>
        <p:spPr bwMode="auto">
          <a:xfrm>
            <a:off x="1671528" y="2102229"/>
            <a:ext cx="2442641"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4" name="矩形 13">
            <a:extLst>
              <a:ext uri="{FF2B5EF4-FFF2-40B4-BE49-F238E27FC236}">
                <a16:creationId xmlns:a16="http://schemas.microsoft.com/office/drawing/2014/main" id="{3BFB86B7-990D-4079-87C3-CB9B2106A98A}"/>
              </a:ext>
            </a:extLst>
          </p:cNvPr>
          <p:cNvSpPr/>
          <p:nvPr/>
        </p:nvSpPr>
        <p:spPr bwMode="auto">
          <a:xfrm>
            <a:off x="5068706" y="2125717"/>
            <a:ext cx="2095582"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5" name="矩形 14">
            <a:extLst>
              <a:ext uri="{FF2B5EF4-FFF2-40B4-BE49-F238E27FC236}">
                <a16:creationId xmlns:a16="http://schemas.microsoft.com/office/drawing/2014/main" id="{94AFFCA6-A4C8-461B-AD5C-63EA5DAB0EFF}"/>
              </a:ext>
            </a:extLst>
          </p:cNvPr>
          <p:cNvSpPr/>
          <p:nvPr/>
        </p:nvSpPr>
        <p:spPr bwMode="auto">
          <a:xfrm>
            <a:off x="1664260" y="2572219"/>
            <a:ext cx="2762126"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6" name="矩形 15">
            <a:extLst>
              <a:ext uri="{FF2B5EF4-FFF2-40B4-BE49-F238E27FC236}">
                <a16:creationId xmlns:a16="http://schemas.microsoft.com/office/drawing/2014/main" id="{307E1B51-C112-4AE6-802C-3F02E9F26A73}"/>
              </a:ext>
            </a:extLst>
          </p:cNvPr>
          <p:cNvSpPr/>
          <p:nvPr/>
        </p:nvSpPr>
        <p:spPr bwMode="auto">
          <a:xfrm>
            <a:off x="5061437" y="2577235"/>
            <a:ext cx="3326291"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7" name="矩形 16">
            <a:extLst>
              <a:ext uri="{FF2B5EF4-FFF2-40B4-BE49-F238E27FC236}">
                <a16:creationId xmlns:a16="http://schemas.microsoft.com/office/drawing/2014/main" id="{A65E10A0-9FDF-49B3-B0E1-E4C9476B1953}"/>
              </a:ext>
            </a:extLst>
          </p:cNvPr>
          <p:cNvSpPr/>
          <p:nvPr/>
        </p:nvSpPr>
        <p:spPr bwMode="auto">
          <a:xfrm>
            <a:off x="1662723" y="3033497"/>
            <a:ext cx="2981285"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8" name="矩形 17">
            <a:extLst>
              <a:ext uri="{FF2B5EF4-FFF2-40B4-BE49-F238E27FC236}">
                <a16:creationId xmlns:a16="http://schemas.microsoft.com/office/drawing/2014/main" id="{405C0238-643E-4659-9170-A315E1DDF197}"/>
              </a:ext>
            </a:extLst>
          </p:cNvPr>
          <p:cNvSpPr/>
          <p:nvPr/>
        </p:nvSpPr>
        <p:spPr bwMode="auto">
          <a:xfrm>
            <a:off x="5059900" y="3029277"/>
            <a:ext cx="3112499"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nvGrpSpPr>
          <p:cNvPr id="19" name="组合 18">
            <a:extLst>
              <a:ext uri="{FF2B5EF4-FFF2-40B4-BE49-F238E27FC236}">
                <a16:creationId xmlns:a16="http://schemas.microsoft.com/office/drawing/2014/main" id="{DCFFAF64-BF26-46E3-A1B8-3B5FC0C62936}"/>
              </a:ext>
            </a:extLst>
          </p:cNvPr>
          <p:cNvGrpSpPr/>
          <p:nvPr/>
        </p:nvGrpSpPr>
        <p:grpSpPr>
          <a:xfrm>
            <a:off x="5405488" y="4449709"/>
            <a:ext cx="864096" cy="1387860"/>
            <a:chOff x="10056440" y="4993092"/>
            <a:chExt cx="864096" cy="1387860"/>
          </a:xfrm>
        </p:grpSpPr>
        <p:cxnSp>
          <p:nvCxnSpPr>
            <p:cNvPr id="20" name="直接连接符 19">
              <a:extLst>
                <a:ext uri="{FF2B5EF4-FFF2-40B4-BE49-F238E27FC236}">
                  <a16:creationId xmlns:a16="http://schemas.microsoft.com/office/drawing/2014/main" id="{1CB0A826-A122-4366-B5F9-AA61C522CCE0}"/>
                </a:ext>
              </a:extLst>
            </p:cNvPr>
            <p:cNvCxnSpPr/>
            <p:nvPr/>
          </p:nvCxnSpPr>
          <p:spPr bwMode="auto">
            <a:xfrm>
              <a:off x="10056440" y="4993092"/>
              <a:ext cx="0" cy="1387860"/>
            </a:xfrm>
            <a:prstGeom prst="line">
              <a:avLst/>
            </a:prstGeom>
            <a:solidFill>
              <a:schemeClr val="accent1"/>
            </a:solidFill>
            <a:ln w="76200" cap="rnd" cmpd="sng" algn="ctr">
              <a:solidFill>
                <a:srgbClr val="0066FF"/>
              </a:solidFill>
              <a:prstDash val="solid"/>
              <a:round/>
              <a:headEnd type="none" w="med" len="med"/>
              <a:tailEnd type="none" w="med" len="med"/>
            </a:ln>
            <a:effectLst/>
          </p:spPr>
        </p:cxnSp>
        <p:cxnSp>
          <p:nvCxnSpPr>
            <p:cNvPr id="21" name="直接连接符 20">
              <a:extLst>
                <a:ext uri="{FF2B5EF4-FFF2-40B4-BE49-F238E27FC236}">
                  <a16:creationId xmlns:a16="http://schemas.microsoft.com/office/drawing/2014/main" id="{9677730A-F9A7-4826-840C-9583F306983D}"/>
                </a:ext>
              </a:extLst>
            </p:cNvPr>
            <p:cNvCxnSpPr>
              <a:cxnSpLocks/>
            </p:cNvCxnSpPr>
            <p:nvPr/>
          </p:nvCxnSpPr>
          <p:spPr bwMode="auto">
            <a:xfrm>
              <a:off x="10056440" y="6380952"/>
              <a:ext cx="864096" cy="0"/>
            </a:xfrm>
            <a:prstGeom prst="line">
              <a:avLst/>
            </a:prstGeom>
            <a:solidFill>
              <a:schemeClr val="accent1"/>
            </a:solidFill>
            <a:ln w="76200" cap="rnd" cmpd="sng" algn="ctr">
              <a:solidFill>
                <a:srgbClr val="0066FF"/>
              </a:solidFill>
              <a:prstDash val="solid"/>
              <a:round/>
              <a:headEnd type="none" w="med" len="med"/>
              <a:tailEnd type="none" w="med" len="med"/>
            </a:ln>
            <a:effectLst/>
          </p:spPr>
        </p:cxnSp>
        <p:cxnSp>
          <p:nvCxnSpPr>
            <p:cNvPr id="22" name="直接连接符 21">
              <a:extLst>
                <a:ext uri="{FF2B5EF4-FFF2-40B4-BE49-F238E27FC236}">
                  <a16:creationId xmlns:a16="http://schemas.microsoft.com/office/drawing/2014/main" id="{7CF8898F-D361-485C-B425-2AB4328C1971}"/>
                </a:ext>
              </a:extLst>
            </p:cNvPr>
            <p:cNvCxnSpPr/>
            <p:nvPr/>
          </p:nvCxnSpPr>
          <p:spPr bwMode="auto">
            <a:xfrm flipV="1">
              <a:off x="10920536" y="4993092"/>
              <a:ext cx="0" cy="1387860"/>
            </a:xfrm>
            <a:prstGeom prst="line">
              <a:avLst/>
            </a:prstGeom>
            <a:solidFill>
              <a:schemeClr val="accent1"/>
            </a:solidFill>
            <a:ln w="76200" cap="rnd" cmpd="sng" algn="ctr">
              <a:solidFill>
                <a:srgbClr val="0066FF"/>
              </a:solidFill>
              <a:prstDash val="solid"/>
              <a:round/>
              <a:headEnd type="none" w="med" len="med"/>
              <a:tailEnd type="none" w="med" len="med"/>
            </a:ln>
            <a:effectLst/>
          </p:spPr>
        </p:cxnSp>
      </p:grpSp>
      <p:sp>
        <p:nvSpPr>
          <p:cNvPr id="23" name="矩形: 圆角 22">
            <a:extLst>
              <a:ext uri="{FF2B5EF4-FFF2-40B4-BE49-F238E27FC236}">
                <a16:creationId xmlns:a16="http://schemas.microsoft.com/office/drawing/2014/main" id="{5894A560-FD5A-4005-9309-FB6EC9231FEA}"/>
              </a:ext>
            </a:extLst>
          </p:cNvPr>
          <p:cNvSpPr/>
          <p:nvPr/>
        </p:nvSpPr>
        <p:spPr bwMode="auto">
          <a:xfrm>
            <a:off x="5408130" y="5549915"/>
            <a:ext cx="861447" cy="281651"/>
          </a:xfrm>
          <a:prstGeom prst="roundRect">
            <a:avLst>
              <a:gd name="adj" fmla="val 26955"/>
            </a:avLst>
          </a:prstGeom>
          <a:solidFill>
            <a:srgbClr val="FFFF00"/>
          </a:solid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4" name="矩形: 圆角 23">
            <a:extLst>
              <a:ext uri="{FF2B5EF4-FFF2-40B4-BE49-F238E27FC236}">
                <a16:creationId xmlns:a16="http://schemas.microsoft.com/office/drawing/2014/main" id="{4F924897-A91F-4DDF-B9F9-F35A650FDBC1}"/>
              </a:ext>
            </a:extLst>
          </p:cNvPr>
          <p:cNvSpPr/>
          <p:nvPr/>
        </p:nvSpPr>
        <p:spPr bwMode="auto">
          <a:xfrm>
            <a:off x="5406812" y="5268263"/>
            <a:ext cx="861447" cy="281651"/>
          </a:xfrm>
          <a:prstGeom prst="roundRect">
            <a:avLst>
              <a:gd name="adj" fmla="val 26955"/>
            </a:avLst>
          </a:prstGeom>
          <a:solidFill>
            <a:srgbClr val="FFFF00"/>
          </a:solid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5" name="矩形: 圆角 24">
            <a:extLst>
              <a:ext uri="{FF2B5EF4-FFF2-40B4-BE49-F238E27FC236}">
                <a16:creationId xmlns:a16="http://schemas.microsoft.com/office/drawing/2014/main" id="{CE607784-22E3-4343-88EB-04BAB30DC811}"/>
              </a:ext>
            </a:extLst>
          </p:cNvPr>
          <p:cNvSpPr/>
          <p:nvPr/>
        </p:nvSpPr>
        <p:spPr bwMode="auto">
          <a:xfrm>
            <a:off x="5404165" y="4987395"/>
            <a:ext cx="861447" cy="281651"/>
          </a:xfrm>
          <a:prstGeom prst="roundRect">
            <a:avLst>
              <a:gd name="adj" fmla="val 26955"/>
            </a:avLst>
          </a:prstGeom>
          <a:solidFill>
            <a:srgbClr val="FFFF00"/>
          </a:solid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6" name="矩形 25">
            <a:extLst>
              <a:ext uri="{FF2B5EF4-FFF2-40B4-BE49-F238E27FC236}">
                <a16:creationId xmlns:a16="http://schemas.microsoft.com/office/drawing/2014/main" id="{8484B840-A72B-4FCB-9078-3B15E03AF8F7}"/>
              </a:ext>
            </a:extLst>
          </p:cNvPr>
          <p:cNvSpPr/>
          <p:nvPr/>
        </p:nvSpPr>
        <p:spPr>
          <a:xfrm>
            <a:off x="5353494" y="4070044"/>
            <a:ext cx="954107" cy="400110"/>
          </a:xfrm>
          <a:prstGeom prst="rect">
            <a:avLst/>
          </a:prstGeom>
        </p:spPr>
        <p:txBody>
          <a:bodyPr wrap="none">
            <a:spAutoFit/>
          </a:bodyPr>
          <a:lstStyle/>
          <a:p>
            <a:r>
              <a:rPr lang="zh-CN" altLang="en-US" sz="2000" b="1" dirty="0"/>
              <a:t>小地址</a:t>
            </a:r>
          </a:p>
        </p:txBody>
      </p:sp>
      <p:sp>
        <p:nvSpPr>
          <p:cNvPr id="28" name="矩形 27">
            <a:extLst>
              <a:ext uri="{FF2B5EF4-FFF2-40B4-BE49-F238E27FC236}">
                <a16:creationId xmlns:a16="http://schemas.microsoft.com/office/drawing/2014/main" id="{069033EF-FAA2-4197-BFC3-FD8AB879FF4E}"/>
              </a:ext>
            </a:extLst>
          </p:cNvPr>
          <p:cNvSpPr/>
          <p:nvPr/>
        </p:nvSpPr>
        <p:spPr>
          <a:xfrm>
            <a:off x="5414618" y="5879478"/>
            <a:ext cx="954107" cy="400110"/>
          </a:xfrm>
          <a:prstGeom prst="rect">
            <a:avLst/>
          </a:prstGeom>
        </p:spPr>
        <p:txBody>
          <a:bodyPr wrap="none">
            <a:spAutoFit/>
          </a:bodyPr>
          <a:lstStyle/>
          <a:p>
            <a:r>
              <a:rPr lang="zh-CN" altLang="en-US" sz="2000" b="1" dirty="0"/>
              <a:t>大地址</a:t>
            </a:r>
          </a:p>
        </p:txBody>
      </p:sp>
      <p:grpSp>
        <p:nvGrpSpPr>
          <p:cNvPr id="29" name="组合 28">
            <a:extLst>
              <a:ext uri="{FF2B5EF4-FFF2-40B4-BE49-F238E27FC236}">
                <a16:creationId xmlns:a16="http://schemas.microsoft.com/office/drawing/2014/main" id="{90E30757-CB41-4A1B-B4AE-B47E5A60541B}"/>
              </a:ext>
            </a:extLst>
          </p:cNvPr>
          <p:cNvGrpSpPr/>
          <p:nvPr/>
        </p:nvGrpSpPr>
        <p:grpSpPr>
          <a:xfrm>
            <a:off x="6269584" y="4649283"/>
            <a:ext cx="749619" cy="400110"/>
            <a:chOff x="11312280" y="5368584"/>
            <a:chExt cx="749619" cy="400110"/>
          </a:xfrm>
        </p:grpSpPr>
        <p:sp>
          <p:nvSpPr>
            <p:cNvPr id="30" name="矩形 29">
              <a:extLst>
                <a:ext uri="{FF2B5EF4-FFF2-40B4-BE49-F238E27FC236}">
                  <a16:creationId xmlns:a16="http://schemas.microsoft.com/office/drawing/2014/main" id="{7066A559-9F1A-4C4D-BC0A-EB4E79E0EC88}"/>
                </a:ext>
              </a:extLst>
            </p:cNvPr>
            <p:cNvSpPr/>
            <p:nvPr/>
          </p:nvSpPr>
          <p:spPr>
            <a:xfrm>
              <a:off x="11577471" y="5368584"/>
              <a:ext cx="484428" cy="400110"/>
            </a:xfrm>
            <a:prstGeom prst="rect">
              <a:avLst/>
            </a:prstGeom>
          </p:spPr>
          <p:txBody>
            <a:bodyPr wrap="none">
              <a:spAutoFit/>
            </a:bodyPr>
            <a:lstStyle/>
            <a:p>
              <a:r>
                <a:rPr lang="en-US" altLang="zh-CN" sz="2000" b="1" dirty="0"/>
                <a:t>SP</a:t>
              </a:r>
              <a:endParaRPr lang="zh-CN" altLang="en-US" sz="2000" b="1" dirty="0"/>
            </a:p>
          </p:txBody>
        </p:sp>
        <p:cxnSp>
          <p:nvCxnSpPr>
            <p:cNvPr id="31" name="直接箭头连接符 30">
              <a:extLst>
                <a:ext uri="{FF2B5EF4-FFF2-40B4-BE49-F238E27FC236}">
                  <a16:creationId xmlns:a16="http://schemas.microsoft.com/office/drawing/2014/main" id="{F1FDC86B-1C92-4DB2-B028-287C9E275A62}"/>
                </a:ext>
              </a:extLst>
            </p:cNvPr>
            <p:cNvCxnSpPr>
              <a:cxnSpLocks/>
            </p:cNvCxnSpPr>
            <p:nvPr/>
          </p:nvCxnSpPr>
          <p:spPr bwMode="auto">
            <a:xfrm flipH="1">
              <a:off x="11312280" y="5568025"/>
              <a:ext cx="315165" cy="0"/>
            </a:xfrm>
            <a:prstGeom prst="straightConnector1">
              <a:avLst/>
            </a:prstGeom>
            <a:solidFill>
              <a:schemeClr val="accent1"/>
            </a:solidFill>
            <a:ln w="28575" cap="flat" cmpd="sng" algn="ctr">
              <a:solidFill>
                <a:schemeClr val="tx1"/>
              </a:solidFill>
              <a:prstDash val="solid"/>
              <a:round/>
              <a:headEnd type="none" w="med" len="med"/>
              <a:tailEnd type="triangle" w="med" len="lg"/>
            </a:ln>
            <a:effectLst/>
          </p:spPr>
        </p:cxnSp>
      </p:grpSp>
      <p:sp>
        <p:nvSpPr>
          <p:cNvPr id="32" name="矩形 31">
            <a:extLst>
              <a:ext uri="{FF2B5EF4-FFF2-40B4-BE49-F238E27FC236}">
                <a16:creationId xmlns:a16="http://schemas.microsoft.com/office/drawing/2014/main" id="{1339862F-3018-48D8-B625-725111E02D1B}"/>
              </a:ext>
            </a:extLst>
          </p:cNvPr>
          <p:cNvSpPr/>
          <p:nvPr/>
        </p:nvSpPr>
        <p:spPr bwMode="auto">
          <a:xfrm>
            <a:off x="4171525" y="4666019"/>
            <a:ext cx="945356" cy="362255"/>
          </a:xfrm>
          <a:prstGeom prst="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33" name="矩形: 圆角 32">
            <a:extLst>
              <a:ext uri="{FF2B5EF4-FFF2-40B4-BE49-F238E27FC236}">
                <a16:creationId xmlns:a16="http://schemas.microsoft.com/office/drawing/2014/main" id="{248CFBCD-C0BA-4E7A-8F65-12DA24407A29}"/>
              </a:ext>
            </a:extLst>
          </p:cNvPr>
          <p:cNvSpPr/>
          <p:nvPr/>
        </p:nvSpPr>
        <p:spPr bwMode="auto">
          <a:xfrm>
            <a:off x="5406811" y="4708457"/>
            <a:ext cx="861447" cy="281651"/>
          </a:xfrm>
          <a:prstGeom prst="roundRect">
            <a:avLst>
              <a:gd name="adj" fmla="val 26955"/>
            </a:avLst>
          </a:prstGeom>
          <a:solidFill>
            <a:srgbClr val="FFFF00"/>
          </a:solid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34" name="矩形 33">
            <a:extLst>
              <a:ext uri="{FF2B5EF4-FFF2-40B4-BE49-F238E27FC236}">
                <a16:creationId xmlns:a16="http://schemas.microsoft.com/office/drawing/2014/main" id="{71F29743-9CF4-4A05-B631-488880CFAFBA}"/>
              </a:ext>
            </a:extLst>
          </p:cNvPr>
          <p:cNvSpPr/>
          <p:nvPr/>
        </p:nvSpPr>
        <p:spPr bwMode="auto">
          <a:xfrm>
            <a:off x="3095356" y="4666019"/>
            <a:ext cx="945356" cy="362255"/>
          </a:xfrm>
          <a:prstGeom prst="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35" name="矩形 34">
            <a:extLst>
              <a:ext uri="{FF2B5EF4-FFF2-40B4-BE49-F238E27FC236}">
                <a16:creationId xmlns:a16="http://schemas.microsoft.com/office/drawing/2014/main" id="{ACFCAA23-3848-4057-B01D-D4069C333808}"/>
              </a:ext>
            </a:extLst>
          </p:cNvPr>
          <p:cNvSpPr/>
          <p:nvPr/>
        </p:nvSpPr>
        <p:spPr>
          <a:xfrm>
            <a:off x="3322168" y="4982010"/>
            <a:ext cx="498855" cy="400110"/>
          </a:xfrm>
          <a:prstGeom prst="rect">
            <a:avLst/>
          </a:prstGeom>
        </p:spPr>
        <p:txBody>
          <a:bodyPr wrap="none">
            <a:spAutoFit/>
          </a:bodyPr>
          <a:lstStyle/>
          <a:p>
            <a:r>
              <a:rPr lang="en-US" altLang="zh-CN" sz="2000" b="1" dirty="0"/>
              <a:t>R0</a:t>
            </a:r>
            <a:endParaRPr lang="zh-CN" altLang="en-US" sz="2000" b="1" dirty="0"/>
          </a:p>
        </p:txBody>
      </p:sp>
      <p:sp>
        <p:nvSpPr>
          <p:cNvPr id="36" name="矩形 35">
            <a:extLst>
              <a:ext uri="{FF2B5EF4-FFF2-40B4-BE49-F238E27FC236}">
                <a16:creationId xmlns:a16="http://schemas.microsoft.com/office/drawing/2014/main" id="{E7E1B3B7-88C1-490A-A42B-700780CEDE56}"/>
              </a:ext>
            </a:extLst>
          </p:cNvPr>
          <p:cNvSpPr/>
          <p:nvPr/>
        </p:nvSpPr>
        <p:spPr>
          <a:xfrm>
            <a:off x="4373884" y="4982010"/>
            <a:ext cx="556563" cy="400110"/>
          </a:xfrm>
          <a:prstGeom prst="rect">
            <a:avLst/>
          </a:prstGeom>
        </p:spPr>
        <p:txBody>
          <a:bodyPr wrap="none">
            <a:spAutoFit/>
          </a:bodyPr>
          <a:lstStyle/>
          <a:p>
            <a:r>
              <a:rPr lang="en-US" altLang="zh-CN" sz="2000" b="1" dirty="0"/>
              <a:t>DR</a:t>
            </a:r>
            <a:endParaRPr lang="zh-CN" altLang="en-US" sz="2000" b="1" dirty="0"/>
          </a:p>
        </p:txBody>
      </p:sp>
    </p:spTree>
    <p:extLst>
      <p:ext uri="{BB962C8B-B14F-4D97-AF65-F5344CB8AC3E}">
        <p14:creationId xmlns:p14="http://schemas.microsoft.com/office/powerpoint/2010/main" val="2014220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15"/>
                                        </p:tgtEl>
                                      </p:cBhvr>
                                    </p:animEffect>
                                    <p:set>
                                      <p:cBhvr>
                                        <p:cTn id="17" dur="1" fill="hold">
                                          <p:stCondLst>
                                            <p:cond delay="499"/>
                                          </p:stCondLst>
                                        </p:cTn>
                                        <p:tgtEl>
                                          <p:spTgt spid="1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500"/>
                                        <p:tgtEl>
                                          <p:spTgt spid="16"/>
                                        </p:tgtEl>
                                      </p:cBhvr>
                                    </p:animEffect>
                                    <p:set>
                                      <p:cBhvr>
                                        <p:cTn id="22" dur="1" fill="hold">
                                          <p:stCondLst>
                                            <p:cond delay="499"/>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0" nodeType="clickEffect">
                                  <p:stCondLst>
                                    <p:cond delay="0"/>
                                  </p:stCondLst>
                                  <p:childTnLst>
                                    <p:animMotion origin="layout" path="M 1.94444E-6 -4.44444E-6 L -0.13056 -4.44444E-6 " pathEditMode="relative" rAng="0" ptsTypes="AA">
                                      <p:cBhvr>
                                        <p:cTn id="26" dur="1000" fill="hold"/>
                                        <p:tgtEl>
                                          <p:spTgt spid="33"/>
                                        </p:tgtEl>
                                        <p:attrNameLst>
                                          <p:attrName>ppt_x</p:attrName>
                                          <p:attrName>ppt_y</p:attrName>
                                        </p:attrNameLst>
                                      </p:cBhvr>
                                      <p:rCtr x="-6528" y="0"/>
                                    </p:animMotion>
                                  </p:childTnLst>
                                </p:cTn>
                              </p:par>
                            </p:childTnLst>
                          </p:cTn>
                        </p:par>
                      </p:childTnLst>
                    </p:cTn>
                  </p:par>
                  <p:par>
                    <p:cTn id="27" fill="hold">
                      <p:stCondLst>
                        <p:cond delay="indefinite"/>
                      </p:stCondLst>
                      <p:childTnLst>
                        <p:par>
                          <p:cTn id="28" fill="hold">
                            <p:stCondLst>
                              <p:cond delay="0"/>
                            </p:stCondLst>
                            <p:childTnLst>
                              <p:par>
                                <p:cTn id="29" presetID="22" presetClass="exit" presetSubtype="8" fill="hold" grpId="0" nodeType="clickEffect">
                                  <p:stCondLst>
                                    <p:cond delay="0"/>
                                  </p:stCondLst>
                                  <p:childTnLst>
                                    <p:animEffect transition="out" filter="wipe(left)">
                                      <p:cBhvr>
                                        <p:cTn id="30" dur="500"/>
                                        <p:tgtEl>
                                          <p:spTgt spid="17"/>
                                        </p:tgtEl>
                                      </p:cBhvr>
                                    </p:animEffect>
                                    <p:set>
                                      <p:cBhvr>
                                        <p:cTn id="31" dur="1" fill="hold">
                                          <p:stCondLst>
                                            <p:cond delay="499"/>
                                          </p:stCondLst>
                                        </p:cTn>
                                        <p:tgtEl>
                                          <p:spTgt spid="17"/>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2" presetClass="exit" presetSubtype="8" fill="hold" grpId="0" nodeType="clickEffect">
                                  <p:stCondLst>
                                    <p:cond delay="0"/>
                                  </p:stCondLst>
                                  <p:childTnLst>
                                    <p:animEffect transition="out" filter="wipe(left)">
                                      <p:cBhvr>
                                        <p:cTn id="35" dur="500"/>
                                        <p:tgtEl>
                                          <p:spTgt spid="18"/>
                                        </p:tgtEl>
                                      </p:cBhvr>
                                    </p:animEffect>
                                    <p:set>
                                      <p:cBhvr>
                                        <p:cTn id="36" dur="1" fill="hold">
                                          <p:stCondLst>
                                            <p:cond delay="499"/>
                                          </p:stCondLst>
                                        </p:cTn>
                                        <p:tgtEl>
                                          <p:spTgt spid="1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grpId="1" nodeType="clickEffect">
                                  <p:stCondLst>
                                    <p:cond delay="0"/>
                                  </p:stCondLst>
                                  <p:childTnLst>
                                    <p:animMotion origin="layout" path="M -0.13056 -4.44444E-6 L -0.24861 -4.44444E-6 " pathEditMode="relative" rAng="0" ptsTypes="AA">
                                      <p:cBhvr>
                                        <p:cTn id="40" dur="1000" fill="hold"/>
                                        <p:tgtEl>
                                          <p:spTgt spid="33"/>
                                        </p:tgtEl>
                                        <p:attrNameLst>
                                          <p:attrName>ppt_x</p:attrName>
                                          <p:attrName>ppt_y</p:attrName>
                                        </p:attrNameLst>
                                      </p:cBhvr>
                                      <p:rCtr x="-5903" y="0"/>
                                    </p:animMotion>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nodeType="clickEffect">
                                  <p:stCondLst>
                                    <p:cond delay="0"/>
                                  </p:stCondLst>
                                  <p:childTnLst>
                                    <p:animMotion origin="layout" path="M -2.5E-6 4.07407E-6 L -2.5E-6 0.04074 " pathEditMode="relative" rAng="0" ptsTypes="AA">
                                      <p:cBhvr>
                                        <p:cTn id="44" dur="1000" fill="hold"/>
                                        <p:tgtEl>
                                          <p:spTgt spid="29"/>
                                        </p:tgtEl>
                                        <p:attrNameLst>
                                          <p:attrName>ppt_x</p:attrName>
                                          <p:attrName>ppt_y</p:attrName>
                                        </p:attrNameLst>
                                      </p:cBhvr>
                                      <p:rCtr x="0" y="203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6" grpId="0" animBg="1"/>
      <p:bldP spid="17" grpId="0" animBg="1"/>
      <p:bldP spid="18" grpId="0" animBg="1"/>
      <p:bldP spid="33" grpId="0" animBg="1"/>
      <p:bldP spid="33"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4"/>
          <p:cNvSpPr>
            <a:spLocks noGrp="1"/>
          </p:cNvSpPr>
          <p:nvPr>
            <p:ph type="sldNum" sz="quarter" idx="11"/>
          </p:nvPr>
        </p:nvSpPr>
        <p:spPr/>
        <p:txBody>
          <a:bodyPr/>
          <a:lstStyle/>
          <a:p>
            <a:fld id="{3E313D9C-DEB0-499F-82C9-24134276429D}" type="slidenum">
              <a:rPr lang="zh-CN" altLang="en-US"/>
              <a:pPr/>
              <a:t>66</a:t>
            </a:fld>
            <a:endParaRPr lang="en-US" altLang="zh-CN"/>
          </a:p>
        </p:txBody>
      </p:sp>
      <p:sp>
        <p:nvSpPr>
          <p:cNvPr id="1146882" name="Rectangle 2"/>
          <p:cNvSpPr>
            <a:spLocks noGrp="1" noChangeArrowheads="1"/>
          </p:cNvSpPr>
          <p:nvPr>
            <p:ph type="title"/>
          </p:nvPr>
        </p:nvSpPr>
        <p:spPr>
          <a:xfrm>
            <a:off x="593724" y="46038"/>
            <a:ext cx="8442325" cy="520700"/>
          </a:xfrm>
        </p:spPr>
        <p:txBody>
          <a:bodyPr/>
          <a:lstStyle/>
          <a:p>
            <a:r>
              <a:rPr lang="en-US" altLang="zh-CN" dirty="0"/>
              <a:t>6.2.2  </a:t>
            </a:r>
            <a:r>
              <a:rPr lang="zh-CN" altLang="en-US" dirty="0"/>
              <a:t>某简化</a:t>
            </a:r>
            <a:r>
              <a:rPr lang="en-US" altLang="zh-CN" dirty="0"/>
              <a:t>CPU </a:t>
            </a:r>
            <a:r>
              <a:rPr lang="zh-CN" altLang="en-US" dirty="0"/>
              <a:t>控制单元设计     </a:t>
            </a:r>
            <a:r>
              <a:rPr lang="zh-CN" altLang="en-US" dirty="0">
                <a:solidFill>
                  <a:srgbClr val="CC0099"/>
                </a:solidFill>
              </a:rPr>
              <a:t>执行周期</a:t>
            </a:r>
            <a:endParaRPr lang="zh-CN" altLang="en-US" dirty="0"/>
          </a:p>
        </p:txBody>
      </p:sp>
      <p:sp>
        <p:nvSpPr>
          <p:cNvPr id="1146883" name="Rectangle 3"/>
          <p:cNvSpPr>
            <a:spLocks noGrp="1" noChangeArrowheads="1"/>
          </p:cNvSpPr>
          <p:nvPr>
            <p:ph type="body" idx="1"/>
          </p:nvPr>
        </p:nvSpPr>
        <p:spPr>
          <a:xfrm>
            <a:off x="250825" y="549275"/>
            <a:ext cx="8785225" cy="935038"/>
          </a:xfrm>
        </p:spPr>
        <p:txBody>
          <a:bodyPr/>
          <a:lstStyle/>
          <a:p>
            <a:pPr marL="266700" indent="-266700">
              <a:spcBef>
                <a:spcPct val="10000"/>
              </a:spcBef>
            </a:pPr>
            <a:r>
              <a:rPr lang="zh-CN" altLang="en-US" dirty="0"/>
              <a:t>指令：</a:t>
            </a:r>
            <a:r>
              <a:rPr lang="zh-CN" altLang="pt-BR" sz="2400" dirty="0"/>
              <a:t>（</a:t>
            </a:r>
            <a:r>
              <a:rPr lang="pt-BR" altLang="zh-CN" sz="2400" dirty="0"/>
              <a:t>12</a:t>
            </a:r>
            <a:r>
              <a:rPr lang="zh-CN" altLang="pt-BR" sz="2400" dirty="0"/>
              <a:t>）</a:t>
            </a:r>
            <a:r>
              <a:rPr lang="en-US" altLang="zh-CN" sz="2400" dirty="0"/>
              <a:t>CALL  </a:t>
            </a:r>
            <a:r>
              <a:rPr lang="en-US" altLang="zh-CN" sz="2400" dirty="0">
                <a:latin typeface="宋体" panose="02010600030101010101" pitchFamily="2" charset="-122"/>
                <a:ea typeface="宋体" panose="02010600030101010101" pitchFamily="2" charset="-122"/>
              </a:rPr>
              <a:t>(</a:t>
            </a:r>
            <a:r>
              <a:rPr lang="en-US" altLang="zh-CN" sz="2400" dirty="0"/>
              <a:t>X</a:t>
            </a:r>
            <a:r>
              <a:rPr lang="en-US" altLang="zh-CN" sz="2400" dirty="0">
                <a:latin typeface="宋体" panose="02010600030101010101" pitchFamily="2" charset="-122"/>
                <a:ea typeface="宋体" panose="02010600030101010101" pitchFamily="2" charset="-122"/>
              </a:rPr>
              <a:t>)</a:t>
            </a:r>
          </a:p>
        </p:txBody>
      </p:sp>
      <p:graphicFrame>
        <p:nvGraphicFramePr>
          <p:cNvPr id="1146989" name="Group 109"/>
          <p:cNvGraphicFramePr>
            <a:graphicFrameLocks noGrp="1"/>
          </p:cNvGraphicFramePr>
          <p:nvPr>
            <p:extLst>
              <p:ext uri="{D42A27DB-BD31-4B8C-83A1-F6EECF244321}">
                <p14:modId xmlns:p14="http://schemas.microsoft.com/office/powerpoint/2010/main" val="1900506950"/>
              </p:ext>
            </p:extLst>
          </p:nvPr>
        </p:nvGraphicFramePr>
        <p:xfrm>
          <a:off x="468313" y="1052736"/>
          <a:ext cx="8207375" cy="3200400"/>
        </p:xfrm>
        <a:graphic>
          <a:graphicData uri="http://schemas.openxmlformats.org/drawingml/2006/table">
            <a:tbl>
              <a:tblPr/>
              <a:tblGrid>
                <a:gridCol w="1008062">
                  <a:extLst>
                    <a:ext uri="{9D8B030D-6E8A-4147-A177-3AD203B41FA5}">
                      <a16:colId xmlns:a16="http://schemas.microsoft.com/office/drawing/2014/main" val="20000"/>
                    </a:ext>
                  </a:extLst>
                </a:gridCol>
                <a:gridCol w="3382963">
                  <a:extLst>
                    <a:ext uri="{9D8B030D-6E8A-4147-A177-3AD203B41FA5}">
                      <a16:colId xmlns:a16="http://schemas.microsoft.com/office/drawing/2014/main" val="20001"/>
                    </a:ext>
                  </a:extLst>
                </a:gridCol>
                <a:gridCol w="3816350">
                  <a:extLst>
                    <a:ext uri="{9D8B030D-6E8A-4147-A177-3AD203B41FA5}">
                      <a16:colId xmlns:a16="http://schemas.microsoft.com/office/drawing/2014/main" val="20002"/>
                    </a:ext>
                  </a:extLst>
                </a:gridCol>
              </a:tblGrid>
              <a:tr h="261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节拍</a:t>
                      </a:r>
                      <a:endPar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微操作序列</a:t>
                      </a:r>
                      <a:endPar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微命令序列</a:t>
                      </a:r>
                      <a:endPar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0"/>
                  </a:ext>
                </a:extLst>
              </a:tr>
              <a:tr h="3587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T1</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SP</a:t>
                      </a:r>
                      <a:r>
                        <a:rPr kumimoji="1" lang="en-US" altLang="zh-CN" sz="2400" b="1" i="0" u="none" strike="noStrike" kern="1200" cap="none" normalizeH="0" baseline="0" dirty="0" err="1">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SP﹣n</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DR</a:t>
                      </a:r>
                      <a:r>
                        <a:rPr kumimoji="1" lang="en-US" altLang="zh-CN" sz="24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PC</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SP-1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err="1">
                          <a:ln>
                            <a:noFill/>
                          </a:ln>
                          <a:solidFill>
                            <a:srgbClr val="FF0000"/>
                          </a:solidFill>
                          <a:effectLst/>
                          <a:latin typeface="Times New Roman" pitchFamily="18" charset="0"/>
                          <a:ea typeface="楷体" panose="02010609060101010101" pitchFamily="49" charset="-122"/>
                          <a:cs typeface="Times New Roman" pitchFamily="18" charset="0"/>
                        </a:rPr>
                        <a:t>PC</a:t>
                      </a:r>
                      <a:r>
                        <a:rPr kumimoji="1" lang="en-US" altLang="zh-CN" sz="2400" b="1" i="0" u="none" strike="noStrike" cap="none" normalizeH="0" baseline="-30000" dirty="0" err="1">
                          <a:ln>
                            <a:noFill/>
                          </a:ln>
                          <a:solidFill>
                            <a:srgbClr val="FF0000"/>
                          </a:solidFill>
                          <a:effectLst/>
                          <a:latin typeface="Times New Roman" pitchFamily="18" charset="0"/>
                          <a:ea typeface="楷体" panose="02010609060101010101" pitchFamily="49" charset="-122"/>
                          <a:cs typeface="Times New Roman" pitchFamily="18" charset="0"/>
                        </a:rPr>
                        <a:t>out</a:t>
                      </a:r>
                      <a:r>
                        <a:rPr kumimoji="1" lang="en-US" altLang="zh-CN" sz="24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DRI</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4079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T2</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AR</a:t>
                      </a:r>
                      <a:r>
                        <a:rPr kumimoji="1" lang="en-US" altLang="zh-CN" sz="24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SP</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SP</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err="1">
                          <a:ln>
                            <a:noFill/>
                          </a:ln>
                          <a:solidFill>
                            <a:srgbClr val="0000FF"/>
                          </a:solidFill>
                          <a:effectLst/>
                          <a:latin typeface="Times New Roman" pitchFamily="18" charset="0"/>
                          <a:ea typeface="楷体" panose="02010609060101010101" pitchFamily="49" charset="-122"/>
                          <a:cs typeface="Times New Roman" pitchFamily="18" charset="0"/>
                        </a:rPr>
                        <a:t>AR</a:t>
                      </a:r>
                      <a:r>
                        <a:rPr kumimoji="1" lang="en-US" altLang="zh-CN" sz="2400" b="1" i="0" u="none" strike="noStrike" cap="none" normalizeH="0" baseline="-30000" dirty="0" err="1">
                          <a:ln>
                            <a:noFill/>
                          </a:ln>
                          <a:solidFill>
                            <a:srgbClr val="0000FF"/>
                          </a:solidFill>
                          <a:effectLst/>
                          <a:latin typeface="Times New Roman" pitchFamily="18" charset="0"/>
                          <a:ea typeface="楷体" panose="02010609060101010101" pitchFamily="49" charset="-122"/>
                          <a:cs typeface="Times New Roman" pitchFamily="18" charset="0"/>
                        </a:rPr>
                        <a:t>in</a:t>
                      </a:r>
                      <a:endParaRPr kumimoji="1" lang="en-US" altLang="zh-CN" sz="2400" b="1" i="0" u="none" strike="noStrike" cap="none" normalizeH="0" baseline="0" dirty="0">
                        <a:ln>
                          <a:noFill/>
                        </a:ln>
                        <a:solidFill>
                          <a:srgbClr val="0000FF"/>
                        </a:solidFill>
                        <a:effectLst/>
                        <a:latin typeface="Times New Roman" pitchFamily="18" charset="0"/>
                        <a:ea typeface="楷体" panose="02010609060101010101"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2"/>
                  </a:ext>
                </a:extLst>
              </a:tr>
              <a:tr h="4556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T3</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Memory [AR]</a:t>
                      </a:r>
                      <a:r>
                        <a:rPr kumimoji="1" lang="en-US" altLang="zh-CN" sz="24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DR</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AR</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DRS</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24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Mwrite</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3"/>
                  </a:ext>
                </a:extLst>
              </a:tr>
              <a:tr h="4333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T4</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AR</a:t>
                      </a:r>
                      <a:r>
                        <a:rPr kumimoji="1" lang="en-US" altLang="zh-CN" sz="24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IR</a:t>
                      </a:r>
                      <a:r>
                        <a:rPr kumimoji="1" lang="en-US" altLang="zh-CN"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地址字段</a:t>
                      </a:r>
                      <a:r>
                        <a:rPr kumimoji="1" lang="en-US" altLang="zh-CN" sz="2400" b="1" i="0" u="none" strike="noStrike" kern="1200" cap="none" normalizeH="0" baseline="0" dirty="0">
                          <a:ln>
                            <a:noFill/>
                          </a:ln>
                          <a:solidFill>
                            <a:schemeClr val="tx1"/>
                          </a:solidFill>
                          <a:effectLst/>
                          <a:latin typeface="宋体" panose="02010600030101010101" pitchFamily="2" charset="-122"/>
                          <a:ea typeface="宋体" panose="02010600030101010101" pitchFamily="2" charset="-122"/>
                          <a:cs typeface="Times New Roman" pitchFamily="18" charset="0"/>
                        </a:rPr>
                        <a:t>)</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IR</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24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err="1">
                          <a:ln>
                            <a:noFill/>
                          </a:ln>
                          <a:solidFill>
                            <a:srgbClr val="0000FF"/>
                          </a:solidFill>
                          <a:effectLst/>
                          <a:latin typeface="Times New Roman" pitchFamily="18" charset="0"/>
                          <a:ea typeface="楷体" panose="02010609060101010101" pitchFamily="49" charset="-122"/>
                          <a:cs typeface="Times New Roman" pitchFamily="18" charset="0"/>
                        </a:rPr>
                        <a:t>AR</a:t>
                      </a:r>
                      <a:r>
                        <a:rPr kumimoji="1" lang="en-US" altLang="zh-CN" sz="2400" b="1" i="0" u="none" strike="noStrike" cap="none" normalizeH="0" baseline="-30000" dirty="0" err="1">
                          <a:ln>
                            <a:noFill/>
                          </a:ln>
                          <a:solidFill>
                            <a:srgbClr val="0000FF"/>
                          </a:solidFill>
                          <a:effectLst/>
                          <a:latin typeface="Times New Roman" pitchFamily="18" charset="0"/>
                          <a:ea typeface="楷体" panose="02010609060101010101" pitchFamily="49" charset="-122"/>
                          <a:cs typeface="Times New Roman" pitchFamily="18" charset="0"/>
                        </a:rPr>
                        <a:t>in</a:t>
                      </a:r>
                      <a:endParaRPr kumimoji="1" lang="en-US" altLang="zh-CN" sz="2400" b="1" i="0" u="none" strike="noStrike" cap="none" normalizeH="0" baseline="0" dirty="0">
                        <a:ln>
                          <a:noFill/>
                        </a:ln>
                        <a:solidFill>
                          <a:srgbClr val="0000FF"/>
                        </a:solidFill>
                        <a:effectLst/>
                        <a:latin typeface="Times New Roman" pitchFamily="18" charset="0"/>
                        <a:ea typeface="楷体" panose="02010609060101010101"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4"/>
                  </a:ext>
                </a:extLst>
              </a:tr>
              <a:tr h="4095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T5</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a:t>
                      </a:r>
                      <a:r>
                        <a:rPr kumimoji="1" lang="en-US" altLang="zh-CN" sz="2400" b="1" i="0" u="none" strike="noStrike" kern="1200" cap="none" normalizeH="0" baseline="0" dirty="0" err="1">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Memory</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[AR]</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AR</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err="1">
                          <a:ln>
                            <a:noFill/>
                          </a:ln>
                          <a:solidFill>
                            <a:srgbClr val="009900"/>
                          </a:solidFill>
                          <a:effectLst/>
                          <a:latin typeface="Times New Roman" pitchFamily="18" charset="0"/>
                          <a:ea typeface="楷体" panose="02010609060101010101" pitchFamily="49" charset="-122"/>
                          <a:cs typeface="Times New Roman" pitchFamily="18" charset="0"/>
                        </a:rPr>
                        <a:t>Mread</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DRS</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5"/>
                  </a:ext>
                </a:extLst>
              </a:tr>
              <a:tr h="2524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T6</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PC</a:t>
                      </a:r>
                      <a:r>
                        <a:rPr kumimoji="1" lang="en-US" altLang="zh-CN" sz="24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DR</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DRI</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24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PC</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 name="动作按钮: 信息 5">
            <a:hlinkClick r:id="rId2" action="ppaction://hlinksldjump" highlightClick="1"/>
          </p:cNvPr>
          <p:cNvSpPr/>
          <p:nvPr/>
        </p:nvSpPr>
        <p:spPr bwMode="auto">
          <a:xfrm>
            <a:off x="4355976" y="559651"/>
            <a:ext cx="432048" cy="432271"/>
          </a:xfrm>
          <a:prstGeom prst="actionButtonInformatio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8" name="Group 89">
            <a:extLst>
              <a:ext uri="{FF2B5EF4-FFF2-40B4-BE49-F238E27FC236}">
                <a16:creationId xmlns:a16="http://schemas.microsoft.com/office/drawing/2014/main" id="{A2A88AF0-A870-40B5-B0AF-A90ED6197BD7}"/>
              </a:ext>
            </a:extLst>
          </p:cNvPr>
          <p:cNvGraphicFramePr>
            <a:graphicFrameLocks noGrp="1"/>
          </p:cNvGraphicFramePr>
          <p:nvPr>
            <p:extLst>
              <p:ext uri="{D42A27DB-BD31-4B8C-83A1-F6EECF244321}">
                <p14:modId xmlns:p14="http://schemas.microsoft.com/office/powerpoint/2010/main" val="657548882"/>
              </p:ext>
            </p:extLst>
          </p:nvPr>
        </p:nvGraphicFramePr>
        <p:xfrm>
          <a:off x="468313" y="4840560"/>
          <a:ext cx="8207375" cy="1828800"/>
        </p:xfrm>
        <a:graphic>
          <a:graphicData uri="http://schemas.openxmlformats.org/drawingml/2006/table">
            <a:tbl>
              <a:tblPr/>
              <a:tblGrid>
                <a:gridCol w="1150937">
                  <a:extLst>
                    <a:ext uri="{9D8B030D-6E8A-4147-A177-3AD203B41FA5}">
                      <a16:colId xmlns:a16="http://schemas.microsoft.com/office/drawing/2014/main" val="20000"/>
                    </a:ext>
                  </a:extLst>
                </a:gridCol>
                <a:gridCol w="3384550">
                  <a:extLst>
                    <a:ext uri="{9D8B030D-6E8A-4147-A177-3AD203B41FA5}">
                      <a16:colId xmlns:a16="http://schemas.microsoft.com/office/drawing/2014/main" val="20001"/>
                    </a:ext>
                  </a:extLst>
                </a:gridCol>
                <a:gridCol w="3671888">
                  <a:extLst>
                    <a:ext uri="{9D8B030D-6E8A-4147-A177-3AD203B41FA5}">
                      <a16:colId xmlns:a16="http://schemas.microsoft.com/office/drawing/2014/main" val="20002"/>
                    </a:ext>
                  </a:extLst>
                </a:gridCol>
              </a:tblGrid>
              <a:tr h="2619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节拍</a:t>
                      </a:r>
                      <a:endPar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微操作序列</a:t>
                      </a:r>
                      <a:endPar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微命令序列</a:t>
                      </a:r>
                      <a:endPar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0"/>
                  </a:ext>
                </a:extLst>
              </a:tr>
              <a:tr h="3587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T1</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AR</a:t>
                      </a:r>
                      <a:r>
                        <a:rPr kumimoji="1" lang="en-US" altLang="zh-CN" sz="24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SP</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SP</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err="1">
                          <a:ln>
                            <a:noFill/>
                          </a:ln>
                          <a:solidFill>
                            <a:srgbClr val="0000FF"/>
                          </a:solidFill>
                          <a:effectLst/>
                          <a:latin typeface="Times New Roman" pitchFamily="18" charset="0"/>
                          <a:ea typeface="楷体" panose="02010609060101010101" pitchFamily="49" charset="-122"/>
                          <a:cs typeface="Times New Roman" pitchFamily="18" charset="0"/>
                        </a:rPr>
                        <a:t>AR</a:t>
                      </a:r>
                      <a:r>
                        <a:rPr kumimoji="1" lang="en-US" altLang="zh-CN" sz="2400" b="1" i="0" u="none" strike="noStrike" cap="none" normalizeH="0" baseline="-30000" dirty="0" err="1">
                          <a:ln>
                            <a:noFill/>
                          </a:ln>
                          <a:solidFill>
                            <a:srgbClr val="0000FF"/>
                          </a:solidFill>
                          <a:effectLst/>
                          <a:latin typeface="Times New Roman" pitchFamily="18" charset="0"/>
                          <a:ea typeface="楷体" panose="02010609060101010101" pitchFamily="49" charset="-122"/>
                          <a:cs typeface="Times New Roman" pitchFamily="18" charset="0"/>
                        </a:rPr>
                        <a:t>in</a:t>
                      </a:r>
                      <a:endParaRPr kumimoji="1" lang="en-US" altLang="zh-CN" sz="2400" b="1" i="0" u="none" strike="noStrike" cap="none" normalizeH="0" baseline="0" dirty="0">
                        <a:ln>
                          <a:noFill/>
                        </a:ln>
                        <a:solidFill>
                          <a:srgbClr val="0000FF"/>
                        </a:solidFill>
                        <a:effectLst/>
                        <a:latin typeface="Times New Roman" pitchFamily="18" charset="0"/>
                        <a:ea typeface="楷体" panose="02010609060101010101"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4079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T2</a:t>
                      </a: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a:t>
                      </a:r>
                      <a:r>
                        <a:rPr kumimoji="1" lang="en-US" altLang="zh-CN" sz="2400" b="1" i="0" u="none" strike="noStrike" kern="1200" cap="none" normalizeH="0" baseline="0" dirty="0" err="1">
                          <a:ln>
                            <a:noFill/>
                          </a:ln>
                          <a:solidFill>
                            <a:schemeClr val="tx1"/>
                          </a:solidFill>
                          <a:effectLst/>
                          <a:latin typeface="宋体" pitchFamily="2" charset="-122"/>
                          <a:ea typeface="宋体" pitchFamily="2" charset="-122"/>
                          <a:cs typeface="Times New Roman" pitchFamily="18" charset="0"/>
                        </a:rPr>
                        <a:t>←</a:t>
                      </a: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Memory</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[AR]</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AR</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err="1">
                          <a:ln>
                            <a:noFill/>
                          </a:ln>
                          <a:solidFill>
                            <a:srgbClr val="009900"/>
                          </a:solidFill>
                          <a:effectLst/>
                          <a:latin typeface="Times New Roman" pitchFamily="18" charset="0"/>
                          <a:ea typeface="楷体" panose="02010609060101010101" pitchFamily="49" charset="-122"/>
                          <a:cs typeface="Times New Roman" pitchFamily="18" charset="0"/>
                        </a:rPr>
                        <a:t>Mread</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DRS</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in</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2"/>
                  </a:ext>
                </a:extLst>
              </a:tr>
              <a:tr h="4191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T3</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pt-BR"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PC</a:t>
                      </a:r>
                      <a:r>
                        <a:rPr kumimoji="1" lang="pt-BR" altLang="zh-CN" sz="24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pt-BR"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DR</a:t>
                      </a:r>
                      <a:r>
                        <a:rPr kumimoji="1" lang="zh-CN" altLang="pt-BR"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pt-BR"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SP</a:t>
                      </a:r>
                      <a:r>
                        <a:rPr kumimoji="1" lang="pt-BR" altLang="zh-CN" sz="2400" b="1" i="0" u="none" strike="noStrike" kern="1200"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pt-BR"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SP+n</a:t>
                      </a:r>
                      <a:endParaRPr kumimoji="1" lang="pt-BR" altLang="zh-CN"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DRI</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24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PC</a:t>
                      </a:r>
                      <a:r>
                        <a:rPr kumimoji="1" lang="en-US" altLang="zh-CN" sz="24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in</a:t>
                      </a:r>
                      <a:r>
                        <a:rPr kumimoji="1" lang="en-US" altLang="zh-CN" sz="24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SP+1</a:t>
                      </a:r>
                      <a:endParaRPr kumimoji="1"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 name="矩形 2">
            <a:extLst>
              <a:ext uri="{FF2B5EF4-FFF2-40B4-BE49-F238E27FC236}">
                <a16:creationId xmlns:a16="http://schemas.microsoft.com/office/drawing/2014/main" id="{2FD890B5-6556-48A8-B9C1-B087B7BD4F05}"/>
              </a:ext>
            </a:extLst>
          </p:cNvPr>
          <p:cNvSpPr/>
          <p:nvPr/>
        </p:nvSpPr>
        <p:spPr>
          <a:xfrm>
            <a:off x="1575005" y="4407495"/>
            <a:ext cx="1744388" cy="461665"/>
          </a:xfrm>
          <a:prstGeom prst="rect">
            <a:avLst/>
          </a:prstGeom>
        </p:spPr>
        <p:txBody>
          <a:bodyPr wrap="none">
            <a:spAutoFit/>
          </a:bodyPr>
          <a:lstStyle/>
          <a:p>
            <a:r>
              <a:rPr lang="zh-CN" altLang="pt-BR" kern="0" dirty="0">
                <a:solidFill>
                  <a:srgbClr val="000000"/>
                </a:solidFill>
                <a:latin typeface="Times New Roman"/>
                <a:ea typeface="楷体" panose="02010609060101010101" pitchFamily="49" charset="-122"/>
              </a:rPr>
              <a:t>（</a:t>
            </a:r>
            <a:r>
              <a:rPr lang="pt-BR" altLang="zh-CN" kern="0" dirty="0">
                <a:solidFill>
                  <a:srgbClr val="000000"/>
                </a:solidFill>
                <a:latin typeface="Times New Roman"/>
                <a:ea typeface="楷体" panose="02010609060101010101" pitchFamily="49" charset="-122"/>
              </a:rPr>
              <a:t>13</a:t>
            </a:r>
            <a:r>
              <a:rPr lang="zh-CN" altLang="pt-BR" kern="0" dirty="0">
                <a:solidFill>
                  <a:srgbClr val="000000"/>
                </a:solidFill>
                <a:latin typeface="Times New Roman"/>
                <a:ea typeface="楷体" panose="02010609060101010101" pitchFamily="49" charset="-122"/>
              </a:rPr>
              <a:t>）</a:t>
            </a:r>
            <a:r>
              <a:rPr lang="en-US" altLang="zh-CN" kern="0" dirty="0">
                <a:solidFill>
                  <a:srgbClr val="000000"/>
                </a:solidFill>
                <a:latin typeface="Times New Roman"/>
                <a:ea typeface="楷体" panose="02010609060101010101" pitchFamily="49" charset="-122"/>
              </a:rPr>
              <a:t>RET</a:t>
            </a:r>
            <a:endParaRPr lang="zh-CN" altLang="en-US" dirty="0"/>
          </a:p>
        </p:txBody>
      </p:sp>
      <p:sp>
        <p:nvSpPr>
          <p:cNvPr id="4" name="矩形 3">
            <a:extLst>
              <a:ext uri="{FF2B5EF4-FFF2-40B4-BE49-F238E27FC236}">
                <a16:creationId xmlns:a16="http://schemas.microsoft.com/office/drawing/2014/main" id="{045A2938-C53A-4F6E-AC12-6CFD85C58F1E}"/>
              </a:ext>
            </a:extLst>
          </p:cNvPr>
          <p:cNvSpPr/>
          <p:nvPr/>
        </p:nvSpPr>
        <p:spPr bwMode="auto">
          <a:xfrm>
            <a:off x="1763688" y="667125"/>
            <a:ext cx="2448272" cy="340786"/>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2" name="矩形 11">
            <a:extLst>
              <a:ext uri="{FF2B5EF4-FFF2-40B4-BE49-F238E27FC236}">
                <a16:creationId xmlns:a16="http://schemas.microsoft.com/office/drawing/2014/main" id="{B6CF2008-300D-42F1-A67C-D8DBE2E4B9EA}"/>
              </a:ext>
            </a:extLst>
          </p:cNvPr>
          <p:cNvSpPr/>
          <p:nvPr/>
        </p:nvSpPr>
        <p:spPr bwMode="auto">
          <a:xfrm>
            <a:off x="1763688" y="4456366"/>
            <a:ext cx="1656184" cy="340786"/>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8" name="动作按钮: 上一张 17">
            <a:hlinkClick r:id="" action="ppaction://hlinkshowjump?jump=lastslideviewed" highlightClick="1"/>
            <a:extLst>
              <a:ext uri="{FF2B5EF4-FFF2-40B4-BE49-F238E27FC236}">
                <a16:creationId xmlns:a16="http://schemas.microsoft.com/office/drawing/2014/main" id="{5CB188A1-9540-4C84-B869-3BB1CB531A62}"/>
              </a:ext>
            </a:extLst>
          </p:cNvPr>
          <p:cNvSpPr/>
          <p:nvPr/>
        </p:nvSpPr>
        <p:spPr bwMode="auto">
          <a:xfrm>
            <a:off x="8387729" y="188640"/>
            <a:ext cx="576759" cy="576064"/>
          </a:xfrm>
          <a:prstGeom prst="actionButtonRetur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3" name="动作按钮: 前进或下一项 12">
            <a:hlinkClick r:id="rId3" action="ppaction://hlinksldjump" highlightClick="1"/>
            <a:extLst>
              <a:ext uri="{FF2B5EF4-FFF2-40B4-BE49-F238E27FC236}">
                <a16:creationId xmlns:a16="http://schemas.microsoft.com/office/drawing/2014/main" id="{40B8B6BC-607E-4DFA-833D-334BEE2E5478}"/>
              </a:ext>
            </a:extLst>
          </p:cNvPr>
          <p:cNvSpPr/>
          <p:nvPr/>
        </p:nvSpPr>
        <p:spPr bwMode="auto">
          <a:xfrm>
            <a:off x="8748464" y="5942438"/>
            <a:ext cx="277688" cy="288032"/>
          </a:xfrm>
          <a:prstGeom prst="actionButtonForwardNext">
            <a:avLst/>
          </a:prstGeom>
          <a:solidFill>
            <a:srgbClr val="FFCCFF"/>
          </a:solidFill>
          <a:ln>
            <a:solidFill>
              <a:srgbClr val="CC0099"/>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20" name="动作按钮: 前进或下一项 19">
            <a:hlinkClick r:id="rId4" action="ppaction://hlinksldjump" highlightClick="1"/>
            <a:extLst>
              <a:ext uri="{FF2B5EF4-FFF2-40B4-BE49-F238E27FC236}">
                <a16:creationId xmlns:a16="http://schemas.microsoft.com/office/drawing/2014/main" id="{095B707B-853D-4929-A430-343B74F1D108}"/>
              </a:ext>
            </a:extLst>
          </p:cNvPr>
          <p:cNvSpPr/>
          <p:nvPr/>
        </p:nvSpPr>
        <p:spPr bwMode="auto">
          <a:xfrm>
            <a:off x="8748464" y="6373891"/>
            <a:ext cx="277688" cy="288032"/>
          </a:xfrm>
          <a:prstGeom prst="actionButtonForwardNext">
            <a:avLst/>
          </a:prstGeom>
          <a:solidFill>
            <a:srgbClr val="FFCCFF"/>
          </a:solidFill>
          <a:ln>
            <a:solidFill>
              <a:srgbClr val="CC0099"/>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2" name="箭头: 右 1">
            <a:extLst>
              <a:ext uri="{FF2B5EF4-FFF2-40B4-BE49-F238E27FC236}">
                <a16:creationId xmlns:a16="http://schemas.microsoft.com/office/drawing/2014/main" id="{CF8246FC-13D2-409C-885F-1C5438890B48}"/>
              </a:ext>
            </a:extLst>
          </p:cNvPr>
          <p:cNvSpPr/>
          <p:nvPr/>
        </p:nvSpPr>
        <p:spPr bwMode="auto">
          <a:xfrm>
            <a:off x="4932040" y="667125"/>
            <a:ext cx="908572" cy="260248"/>
          </a:xfrm>
          <a:prstGeom prst="rightArrow">
            <a:avLst>
              <a:gd name="adj1" fmla="val 50000"/>
              <a:gd name="adj2" fmla="val 85491"/>
            </a:avLst>
          </a:prstGeom>
          <a:solidFill>
            <a:srgbClr val="FFCCFF"/>
          </a:solidFill>
          <a:ln>
            <a:solidFill>
              <a:srgbClr val="CC0099"/>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5" name="矩形 14">
            <a:extLst>
              <a:ext uri="{FF2B5EF4-FFF2-40B4-BE49-F238E27FC236}">
                <a16:creationId xmlns:a16="http://schemas.microsoft.com/office/drawing/2014/main" id="{7CAC80AF-E7D2-4BF6-A5F1-2111536E5842}"/>
              </a:ext>
            </a:extLst>
          </p:cNvPr>
          <p:cNvSpPr/>
          <p:nvPr/>
        </p:nvSpPr>
        <p:spPr>
          <a:xfrm>
            <a:off x="5912174" y="133776"/>
            <a:ext cx="1954381" cy="830997"/>
          </a:xfrm>
          <a:prstGeom prst="rect">
            <a:avLst/>
          </a:prstGeom>
          <a:solidFill>
            <a:srgbClr val="FFFFCC"/>
          </a:solidFill>
          <a:ln w="19050">
            <a:solidFill>
              <a:srgbClr val="FF6600"/>
            </a:solidFill>
          </a:ln>
          <a:effectLst>
            <a:outerShdw blurRad="50800" dist="38100" dir="2700000" algn="tl" rotWithShape="0">
              <a:prstClr val="black">
                <a:alpha val="40000"/>
              </a:prstClr>
            </a:outerShdw>
          </a:effectLst>
        </p:spPr>
        <p:txBody>
          <a:bodyPr wrap="none">
            <a:spAutoFit/>
          </a:bodyPr>
          <a:lstStyle/>
          <a:p>
            <a:pPr algn="l"/>
            <a:r>
              <a:rPr lang="en-US" altLang="zh-CN" sz="2400" b="1" kern="0" dirty="0">
                <a:solidFill>
                  <a:srgbClr val="000000"/>
                </a:solidFill>
                <a:ea typeface="楷体" panose="02010609060101010101" pitchFamily="49" charset="-122"/>
              </a:rPr>
              <a:t>PUSH  PC</a:t>
            </a:r>
          </a:p>
          <a:p>
            <a:pPr algn="l"/>
            <a:r>
              <a:rPr lang="en-US" altLang="zh-CN" sz="2400" b="1" kern="0" dirty="0">
                <a:solidFill>
                  <a:srgbClr val="000000"/>
                </a:solidFill>
                <a:ea typeface="楷体" panose="02010609060101010101" pitchFamily="49" charset="-122"/>
              </a:rPr>
              <a:t>MOV  PC , X</a:t>
            </a:r>
            <a:endParaRPr lang="zh-CN" altLang="en-US" sz="2400" b="1" kern="0" dirty="0">
              <a:solidFill>
                <a:srgbClr val="000000"/>
              </a:solidFill>
              <a:latin typeface="+mn-ea"/>
            </a:endParaRPr>
          </a:p>
        </p:txBody>
      </p:sp>
      <p:sp>
        <p:nvSpPr>
          <p:cNvPr id="16" name="矩形 15">
            <a:extLst>
              <a:ext uri="{FF2B5EF4-FFF2-40B4-BE49-F238E27FC236}">
                <a16:creationId xmlns:a16="http://schemas.microsoft.com/office/drawing/2014/main" id="{A50DA3FC-2B97-4C7A-BF2E-C3D5A203F8DD}"/>
              </a:ext>
            </a:extLst>
          </p:cNvPr>
          <p:cNvSpPr/>
          <p:nvPr/>
        </p:nvSpPr>
        <p:spPr bwMode="auto">
          <a:xfrm>
            <a:off x="1520864" y="1595935"/>
            <a:ext cx="3114179" cy="320897"/>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7" name="矩形 16">
            <a:extLst>
              <a:ext uri="{FF2B5EF4-FFF2-40B4-BE49-F238E27FC236}">
                <a16:creationId xmlns:a16="http://schemas.microsoft.com/office/drawing/2014/main" id="{5DBFAAA7-2789-4F5D-8038-0062828792A9}"/>
              </a:ext>
            </a:extLst>
          </p:cNvPr>
          <p:cNvSpPr/>
          <p:nvPr/>
        </p:nvSpPr>
        <p:spPr bwMode="auto">
          <a:xfrm>
            <a:off x="4923003" y="1630999"/>
            <a:ext cx="3464726" cy="320897"/>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9" name="矩形 18">
            <a:extLst>
              <a:ext uri="{FF2B5EF4-FFF2-40B4-BE49-F238E27FC236}">
                <a16:creationId xmlns:a16="http://schemas.microsoft.com/office/drawing/2014/main" id="{E80E4FF2-4F15-4B48-8EC7-0166F1333597}"/>
              </a:ext>
            </a:extLst>
          </p:cNvPr>
          <p:cNvSpPr/>
          <p:nvPr/>
        </p:nvSpPr>
        <p:spPr bwMode="auto">
          <a:xfrm>
            <a:off x="1520665" y="2037219"/>
            <a:ext cx="3114179" cy="320897"/>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1" name="矩形 20">
            <a:extLst>
              <a:ext uri="{FF2B5EF4-FFF2-40B4-BE49-F238E27FC236}">
                <a16:creationId xmlns:a16="http://schemas.microsoft.com/office/drawing/2014/main" id="{72625924-13EC-4BA3-B579-49B567397B8A}"/>
              </a:ext>
            </a:extLst>
          </p:cNvPr>
          <p:cNvSpPr/>
          <p:nvPr/>
        </p:nvSpPr>
        <p:spPr bwMode="auto">
          <a:xfrm>
            <a:off x="4922804" y="2081519"/>
            <a:ext cx="3464726" cy="320897"/>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2" name="矩形 21">
            <a:extLst>
              <a:ext uri="{FF2B5EF4-FFF2-40B4-BE49-F238E27FC236}">
                <a16:creationId xmlns:a16="http://schemas.microsoft.com/office/drawing/2014/main" id="{E5F39EA8-A1E6-412B-96F5-277F5C880FAD}"/>
              </a:ext>
            </a:extLst>
          </p:cNvPr>
          <p:cNvSpPr/>
          <p:nvPr/>
        </p:nvSpPr>
        <p:spPr bwMode="auto">
          <a:xfrm>
            <a:off x="1520864" y="2529840"/>
            <a:ext cx="3114179" cy="320897"/>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3" name="矩形 22">
            <a:extLst>
              <a:ext uri="{FF2B5EF4-FFF2-40B4-BE49-F238E27FC236}">
                <a16:creationId xmlns:a16="http://schemas.microsoft.com/office/drawing/2014/main" id="{0F6848F8-9BF3-4D89-B9A9-178CB14A9CA5}"/>
              </a:ext>
            </a:extLst>
          </p:cNvPr>
          <p:cNvSpPr/>
          <p:nvPr/>
        </p:nvSpPr>
        <p:spPr bwMode="auto">
          <a:xfrm>
            <a:off x="4923003" y="2539076"/>
            <a:ext cx="3464726" cy="320897"/>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4" name="矩形 23">
            <a:extLst>
              <a:ext uri="{FF2B5EF4-FFF2-40B4-BE49-F238E27FC236}">
                <a16:creationId xmlns:a16="http://schemas.microsoft.com/office/drawing/2014/main" id="{B5422004-2A1F-4298-93CC-B7B85BE16B63}"/>
              </a:ext>
            </a:extLst>
          </p:cNvPr>
          <p:cNvSpPr/>
          <p:nvPr/>
        </p:nvSpPr>
        <p:spPr bwMode="auto">
          <a:xfrm>
            <a:off x="1520665" y="2961888"/>
            <a:ext cx="3114179" cy="320897"/>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5" name="矩形 24">
            <a:extLst>
              <a:ext uri="{FF2B5EF4-FFF2-40B4-BE49-F238E27FC236}">
                <a16:creationId xmlns:a16="http://schemas.microsoft.com/office/drawing/2014/main" id="{71C0B978-9206-4F99-A41D-FC87C3299F87}"/>
              </a:ext>
            </a:extLst>
          </p:cNvPr>
          <p:cNvSpPr/>
          <p:nvPr/>
        </p:nvSpPr>
        <p:spPr bwMode="auto">
          <a:xfrm>
            <a:off x="4922804" y="2991795"/>
            <a:ext cx="3464726" cy="320897"/>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6" name="矩形 25">
            <a:extLst>
              <a:ext uri="{FF2B5EF4-FFF2-40B4-BE49-F238E27FC236}">
                <a16:creationId xmlns:a16="http://schemas.microsoft.com/office/drawing/2014/main" id="{B6BC9529-BB5A-4BC9-A2B6-10368C6E82A9}"/>
              </a:ext>
            </a:extLst>
          </p:cNvPr>
          <p:cNvSpPr/>
          <p:nvPr/>
        </p:nvSpPr>
        <p:spPr bwMode="auto">
          <a:xfrm>
            <a:off x="1520864" y="3433079"/>
            <a:ext cx="3114179" cy="320897"/>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7" name="矩形 26">
            <a:extLst>
              <a:ext uri="{FF2B5EF4-FFF2-40B4-BE49-F238E27FC236}">
                <a16:creationId xmlns:a16="http://schemas.microsoft.com/office/drawing/2014/main" id="{8D535DB1-E021-42B1-B312-3CB4CAD06963}"/>
              </a:ext>
            </a:extLst>
          </p:cNvPr>
          <p:cNvSpPr/>
          <p:nvPr/>
        </p:nvSpPr>
        <p:spPr bwMode="auto">
          <a:xfrm>
            <a:off x="4923003" y="3449671"/>
            <a:ext cx="3464726" cy="320897"/>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8" name="矩形 27">
            <a:extLst>
              <a:ext uri="{FF2B5EF4-FFF2-40B4-BE49-F238E27FC236}">
                <a16:creationId xmlns:a16="http://schemas.microsoft.com/office/drawing/2014/main" id="{1902F4AA-A880-4E66-918D-D8D6080DA5BE}"/>
              </a:ext>
            </a:extLst>
          </p:cNvPr>
          <p:cNvSpPr/>
          <p:nvPr/>
        </p:nvSpPr>
        <p:spPr bwMode="auto">
          <a:xfrm>
            <a:off x="1520665" y="3897988"/>
            <a:ext cx="3114179" cy="320897"/>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9" name="矩形 28">
            <a:extLst>
              <a:ext uri="{FF2B5EF4-FFF2-40B4-BE49-F238E27FC236}">
                <a16:creationId xmlns:a16="http://schemas.microsoft.com/office/drawing/2014/main" id="{57062B01-D110-440F-8654-4E019B64CA3A}"/>
              </a:ext>
            </a:extLst>
          </p:cNvPr>
          <p:cNvSpPr/>
          <p:nvPr/>
        </p:nvSpPr>
        <p:spPr bwMode="auto">
          <a:xfrm>
            <a:off x="4922804" y="3845010"/>
            <a:ext cx="3464726" cy="385245"/>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30" name="箭头: 右 29">
            <a:extLst>
              <a:ext uri="{FF2B5EF4-FFF2-40B4-BE49-F238E27FC236}">
                <a16:creationId xmlns:a16="http://schemas.microsoft.com/office/drawing/2014/main" id="{12CA70CE-3C56-4370-8C02-9894D0FF494E}"/>
              </a:ext>
            </a:extLst>
          </p:cNvPr>
          <p:cNvSpPr/>
          <p:nvPr/>
        </p:nvSpPr>
        <p:spPr bwMode="auto">
          <a:xfrm>
            <a:off x="3508076" y="4496635"/>
            <a:ext cx="980134" cy="260248"/>
          </a:xfrm>
          <a:prstGeom prst="rightArrow">
            <a:avLst>
              <a:gd name="adj1" fmla="val 50000"/>
              <a:gd name="adj2" fmla="val 85491"/>
            </a:avLst>
          </a:prstGeom>
          <a:solidFill>
            <a:srgbClr val="FFCCFF"/>
          </a:solidFill>
          <a:ln>
            <a:solidFill>
              <a:srgbClr val="CC0099"/>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1" name="矩形 30">
            <a:extLst>
              <a:ext uri="{FF2B5EF4-FFF2-40B4-BE49-F238E27FC236}">
                <a16:creationId xmlns:a16="http://schemas.microsoft.com/office/drawing/2014/main" id="{BD3F53CD-8EE0-4F15-BFC8-773D1554060C}"/>
              </a:ext>
            </a:extLst>
          </p:cNvPr>
          <p:cNvSpPr/>
          <p:nvPr/>
        </p:nvSpPr>
        <p:spPr>
          <a:xfrm>
            <a:off x="4572000" y="4373523"/>
            <a:ext cx="1362874" cy="461665"/>
          </a:xfrm>
          <a:prstGeom prst="rect">
            <a:avLst/>
          </a:prstGeom>
          <a:solidFill>
            <a:srgbClr val="FFFFCC"/>
          </a:solidFill>
          <a:ln w="19050">
            <a:solidFill>
              <a:srgbClr val="FF6600"/>
            </a:solidFill>
          </a:ln>
          <a:effectLst>
            <a:outerShdw blurRad="50800" dist="38100" dir="2700000" algn="tl" rotWithShape="0">
              <a:prstClr val="black">
                <a:alpha val="40000"/>
              </a:prstClr>
            </a:outerShdw>
          </a:effectLst>
        </p:spPr>
        <p:txBody>
          <a:bodyPr wrap="none">
            <a:spAutoFit/>
          </a:bodyPr>
          <a:lstStyle/>
          <a:p>
            <a:pPr algn="l"/>
            <a:r>
              <a:rPr lang="en-US" altLang="zh-CN" sz="2400" b="1" kern="0" dirty="0">
                <a:solidFill>
                  <a:srgbClr val="000000"/>
                </a:solidFill>
                <a:ea typeface="楷体" panose="02010609060101010101" pitchFamily="49" charset="-122"/>
              </a:rPr>
              <a:t>POP  PC</a:t>
            </a:r>
          </a:p>
        </p:txBody>
      </p:sp>
      <p:sp>
        <p:nvSpPr>
          <p:cNvPr id="32" name="箭头: 右 31">
            <a:extLst>
              <a:ext uri="{FF2B5EF4-FFF2-40B4-BE49-F238E27FC236}">
                <a16:creationId xmlns:a16="http://schemas.microsoft.com/office/drawing/2014/main" id="{AE19414D-ED64-497C-BF53-26EBFCF70509}"/>
              </a:ext>
            </a:extLst>
          </p:cNvPr>
          <p:cNvSpPr/>
          <p:nvPr/>
        </p:nvSpPr>
        <p:spPr bwMode="auto">
          <a:xfrm>
            <a:off x="2558841" y="8736382"/>
            <a:ext cx="980134" cy="260248"/>
          </a:xfrm>
          <a:prstGeom prst="rightArrow">
            <a:avLst>
              <a:gd name="adj1" fmla="val 50000"/>
              <a:gd name="adj2" fmla="val 85491"/>
            </a:avLst>
          </a:prstGeom>
          <a:solidFill>
            <a:srgbClr val="FFCCFF"/>
          </a:solidFill>
          <a:ln>
            <a:solidFill>
              <a:srgbClr val="CC0099"/>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3" name="矩形 32">
            <a:extLst>
              <a:ext uri="{FF2B5EF4-FFF2-40B4-BE49-F238E27FC236}">
                <a16:creationId xmlns:a16="http://schemas.microsoft.com/office/drawing/2014/main" id="{AB2A4BCF-53DD-4598-9E4B-50F20C50520F}"/>
              </a:ext>
            </a:extLst>
          </p:cNvPr>
          <p:cNvSpPr/>
          <p:nvPr/>
        </p:nvSpPr>
        <p:spPr bwMode="auto">
          <a:xfrm>
            <a:off x="1654298" y="5351317"/>
            <a:ext cx="2989351"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34" name="矩形 33">
            <a:extLst>
              <a:ext uri="{FF2B5EF4-FFF2-40B4-BE49-F238E27FC236}">
                <a16:creationId xmlns:a16="http://schemas.microsoft.com/office/drawing/2014/main" id="{F3105EB2-A68C-48B6-95C8-5DC5848B7297}"/>
              </a:ext>
            </a:extLst>
          </p:cNvPr>
          <p:cNvSpPr/>
          <p:nvPr/>
        </p:nvSpPr>
        <p:spPr bwMode="auto">
          <a:xfrm>
            <a:off x="5066388" y="5365569"/>
            <a:ext cx="3321141" cy="368626"/>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35" name="矩形 34">
            <a:extLst>
              <a:ext uri="{FF2B5EF4-FFF2-40B4-BE49-F238E27FC236}">
                <a16:creationId xmlns:a16="http://schemas.microsoft.com/office/drawing/2014/main" id="{6781EB83-19E0-4CC4-9A49-C5BA9949BEF8}"/>
              </a:ext>
            </a:extLst>
          </p:cNvPr>
          <p:cNvSpPr/>
          <p:nvPr/>
        </p:nvSpPr>
        <p:spPr bwMode="auto">
          <a:xfrm>
            <a:off x="1647030" y="5778196"/>
            <a:ext cx="2989351" cy="420973"/>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36" name="矩形 35">
            <a:extLst>
              <a:ext uri="{FF2B5EF4-FFF2-40B4-BE49-F238E27FC236}">
                <a16:creationId xmlns:a16="http://schemas.microsoft.com/office/drawing/2014/main" id="{66D925E8-DDFD-490B-9A9F-4791578AA5E7}"/>
              </a:ext>
            </a:extLst>
          </p:cNvPr>
          <p:cNvSpPr/>
          <p:nvPr/>
        </p:nvSpPr>
        <p:spPr bwMode="auto">
          <a:xfrm>
            <a:off x="5059120" y="5764740"/>
            <a:ext cx="3321141" cy="420973"/>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37" name="矩形 36">
            <a:extLst>
              <a:ext uri="{FF2B5EF4-FFF2-40B4-BE49-F238E27FC236}">
                <a16:creationId xmlns:a16="http://schemas.microsoft.com/office/drawing/2014/main" id="{F7DEB983-6679-4598-AE5F-2438BEBE7A6C}"/>
              </a:ext>
            </a:extLst>
          </p:cNvPr>
          <p:cNvSpPr/>
          <p:nvPr/>
        </p:nvSpPr>
        <p:spPr bwMode="auto">
          <a:xfrm>
            <a:off x="1645493" y="6236841"/>
            <a:ext cx="2989351" cy="405134"/>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38" name="矩形 37">
            <a:extLst>
              <a:ext uri="{FF2B5EF4-FFF2-40B4-BE49-F238E27FC236}">
                <a16:creationId xmlns:a16="http://schemas.microsoft.com/office/drawing/2014/main" id="{0AB7EBC7-23E6-43EE-9396-90CEF8979D6B}"/>
              </a:ext>
            </a:extLst>
          </p:cNvPr>
          <p:cNvSpPr/>
          <p:nvPr/>
        </p:nvSpPr>
        <p:spPr bwMode="auto">
          <a:xfrm>
            <a:off x="5057583" y="6232621"/>
            <a:ext cx="3042809" cy="405134"/>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ppt_w</p:attrName>
                                        </p:attrNameLst>
                                      </p:cBhvr>
                                      <p:tavLst>
                                        <p:tav tm="0">
                                          <p:val>
                                            <p:fltVal val="0"/>
                                          </p:val>
                                        </p:tav>
                                        <p:tav tm="100000">
                                          <p:val>
                                            <p:strVal val="#ppt_w"/>
                                          </p:val>
                                        </p:tav>
                                      </p:tavLst>
                                    </p:anim>
                                    <p:anim calcmode="lin" valueType="num">
                                      <p:cBhvr>
                                        <p:cTn id="15" dur="500" fill="hold"/>
                                        <p:tgtEl>
                                          <p:spTgt spid="15"/>
                                        </p:tgtEl>
                                        <p:attrNameLst>
                                          <p:attrName>ppt_h</p:attrName>
                                        </p:attrNameLst>
                                      </p:cBhvr>
                                      <p:tavLst>
                                        <p:tav tm="0">
                                          <p:val>
                                            <p:fltVal val="0"/>
                                          </p:val>
                                        </p:tav>
                                        <p:tav tm="100000">
                                          <p:val>
                                            <p:strVal val="#ppt_h"/>
                                          </p:val>
                                        </p:tav>
                                      </p:tavLst>
                                    </p:anim>
                                    <p:animEffect transition="in" filter="fad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xit" presetSubtype="8" fill="hold" grpId="0" nodeType="clickEffect">
                                  <p:stCondLst>
                                    <p:cond delay="0"/>
                                  </p:stCondLst>
                                  <p:childTnLst>
                                    <p:animEffect transition="out" filter="wipe(left)">
                                      <p:cBhvr>
                                        <p:cTn id="20" dur="500"/>
                                        <p:tgtEl>
                                          <p:spTgt spid="16"/>
                                        </p:tgtEl>
                                      </p:cBhvr>
                                    </p:animEffect>
                                    <p:set>
                                      <p:cBhvr>
                                        <p:cTn id="21" dur="1" fill="hold">
                                          <p:stCondLst>
                                            <p:cond delay="499"/>
                                          </p:stCondLst>
                                        </p:cTn>
                                        <p:tgtEl>
                                          <p:spTgt spid="16"/>
                                        </p:tgtEl>
                                        <p:attrNameLst>
                                          <p:attrName>style.visibility</p:attrName>
                                        </p:attrNameLst>
                                      </p:cBhvr>
                                      <p:to>
                                        <p:strVal val="hidden"/>
                                      </p:to>
                                    </p:set>
                                  </p:childTnLst>
                                </p:cTn>
                              </p:par>
                              <p:par>
                                <p:cTn id="22" presetID="22" presetClass="exit" presetSubtype="8" fill="hold" grpId="0" nodeType="withEffect">
                                  <p:stCondLst>
                                    <p:cond delay="0"/>
                                  </p:stCondLst>
                                  <p:childTnLst>
                                    <p:animEffect transition="out" filter="wipe(left)">
                                      <p:cBhvr>
                                        <p:cTn id="23" dur="500"/>
                                        <p:tgtEl>
                                          <p:spTgt spid="17"/>
                                        </p:tgtEl>
                                      </p:cBhvr>
                                    </p:animEffect>
                                    <p:set>
                                      <p:cBhvr>
                                        <p:cTn id="24" dur="1" fill="hold">
                                          <p:stCondLst>
                                            <p:cond delay="499"/>
                                          </p:stCondLst>
                                        </p:cTn>
                                        <p:tgtEl>
                                          <p:spTgt spid="17"/>
                                        </p:tgtEl>
                                        <p:attrNameLst>
                                          <p:attrName>style.visibility</p:attrName>
                                        </p:attrNameLst>
                                      </p:cBhvr>
                                      <p:to>
                                        <p:strVal val="hidden"/>
                                      </p:to>
                                    </p:set>
                                  </p:childTnLst>
                                </p:cTn>
                              </p:par>
                              <p:par>
                                <p:cTn id="25" presetID="22" presetClass="exit" presetSubtype="8" fill="hold" grpId="0" nodeType="withEffect">
                                  <p:stCondLst>
                                    <p:cond delay="0"/>
                                  </p:stCondLst>
                                  <p:childTnLst>
                                    <p:animEffect transition="out" filter="wipe(left)">
                                      <p:cBhvr>
                                        <p:cTn id="26" dur="500"/>
                                        <p:tgtEl>
                                          <p:spTgt spid="19"/>
                                        </p:tgtEl>
                                      </p:cBhvr>
                                    </p:animEffect>
                                    <p:set>
                                      <p:cBhvr>
                                        <p:cTn id="27" dur="1" fill="hold">
                                          <p:stCondLst>
                                            <p:cond delay="499"/>
                                          </p:stCondLst>
                                        </p:cTn>
                                        <p:tgtEl>
                                          <p:spTgt spid="19"/>
                                        </p:tgtEl>
                                        <p:attrNameLst>
                                          <p:attrName>style.visibility</p:attrName>
                                        </p:attrNameLst>
                                      </p:cBhvr>
                                      <p:to>
                                        <p:strVal val="hidden"/>
                                      </p:to>
                                    </p:set>
                                  </p:childTnLst>
                                </p:cTn>
                              </p:par>
                              <p:par>
                                <p:cTn id="28" presetID="22" presetClass="exit" presetSubtype="8" fill="hold" grpId="0" nodeType="withEffect">
                                  <p:stCondLst>
                                    <p:cond delay="0"/>
                                  </p:stCondLst>
                                  <p:childTnLst>
                                    <p:animEffect transition="out" filter="wipe(left)">
                                      <p:cBhvr>
                                        <p:cTn id="29" dur="500"/>
                                        <p:tgtEl>
                                          <p:spTgt spid="21"/>
                                        </p:tgtEl>
                                      </p:cBhvr>
                                    </p:animEffect>
                                    <p:set>
                                      <p:cBhvr>
                                        <p:cTn id="30" dur="1" fill="hold">
                                          <p:stCondLst>
                                            <p:cond delay="499"/>
                                          </p:stCondLst>
                                        </p:cTn>
                                        <p:tgtEl>
                                          <p:spTgt spid="21"/>
                                        </p:tgtEl>
                                        <p:attrNameLst>
                                          <p:attrName>style.visibility</p:attrName>
                                        </p:attrNameLst>
                                      </p:cBhvr>
                                      <p:to>
                                        <p:strVal val="hidden"/>
                                      </p:to>
                                    </p:set>
                                  </p:childTnLst>
                                </p:cTn>
                              </p:par>
                              <p:par>
                                <p:cTn id="31" presetID="22" presetClass="exit" presetSubtype="8" fill="hold" grpId="0" nodeType="withEffect">
                                  <p:stCondLst>
                                    <p:cond delay="0"/>
                                  </p:stCondLst>
                                  <p:childTnLst>
                                    <p:animEffect transition="out" filter="wipe(left)">
                                      <p:cBhvr>
                                        <p:cTn id="32" dur="500"/>
                                        <p:tgtEl>
                                          <p:spTgt spid="22"/>
                                        </p:tgtEl>
                                      </p:cBhvr>
                                    </p:animEffect>
                                    <p:set>
                                      <p:cBhvr>
                                        <p:cTn id="33" dur="1" fill="hold">
                                          <p:stCondLst>
                                            <p:cond delay="499"/>
                                          </p:stCondLst>
                                        </p:cTn>
                                        <p:tgtEl>
                                          <p:spTgt spid="22"/>
                                        </p:tgtEl>
                                        <p:attrNameLst>
                                          <p:attrName>style.visibility</p:attrName>
                                        </p:attrNameLst>
                                      </p:cBhvr>
                                      <p:to>
                                        <p:strVal val="hidden"/>
                                      </p:to>
                                    </p:set>
                                  </p:childTnLst>
                                </p:cTn>
                              </p:par>
                              <p:par>
                                <p:cTn id="34" presetID="22" presetClass="exit" presetSubtype="8" fill="hold" grpId="0" nodeType="withEffect">
                                  <p:stCondLst>
                                    <p:cond delay="0"/>
                                  </p:stCondLst>
                                  <p:childTnLst>
                                    <p:animEffect transition="out" filter="wipe(left)">
                                      <p:cBhvr>
                                        <p:cTn id="35" dur="500"/>
                                        <p:tgtEl>
                                          <p:spTgt spid="23"/>
                                        </p:tgtEl>
                                      </p:cBhvr>
                                    </p:animEffect>
                                    <p:set>
                                      <p:cBhvr>
                                        <p:cTn id="36" dur="1" fill="hold">
                                          <p:stCondLst>
                                            <p:cond delay="499"/>
                                          </p:stCondLst>
                                        </p:cTn>
                                        <p:tgtEl>
                                          <p:spTgt spid="2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2" presetClass="exit" presetSubtype="8" fill="hold" grpId="0" nodeType="clickEffect">
                                  <p:stCondLst>
                                    <p:cond delay="0"/>
                                  </p:stCondLst>
                                  <p:childTnLst>
                                    <p:animEffect transition="out" filter="wipe(left)">
                                      <p:cBhvr>
                                        <p:cTn id="40" dur="500"/>
                                        <p:tgtEl>
                                          <p:spTgt spid="24"/>
                                        </p:tgtEl>
                                      </p:cBhvr>
                                    </p:animEffect>
                                    <p:set>
                                      <p:cBhvr>
                                        <p:cTn id="41" dur="1" fill="hold">
                                          <p:stCondLst>
                                            <p:cond delay="499"/>
                                          </p:stCondLst>
                                        </p:cTn>
                                        <p:tgtEl>
                                          <p:spTgt spid="24"/>
                                        </p:tgtEl>
                                        <p:attrNameLst>
                                          <p:attrName>style.visibility</p:attrName>
                                        </p:attrNameLst>
                                      </p:cBhvr>
                                      <p:to>
                                        <p:strVal val="hidden"/>
                                      </p:to>
                                    </p:set>
                                  </p:childTnLst>
                                </p:cTn>
                              </p:par>
                              <p:par>
                                <p:cTn id="42" presetID="22" presetClass="exit" presetSubtype="8" fill="hold" grpId="0" nodeType="withEffect">
                                  <p:stCondLst>
                                    <p:cond delay="0"/>
                                  </p:stCondLst>
                                  <p:childTnLst>
                                    <p:animEffect transition="out" filter="wipe(left)">
                                      <p:cBhvr>
                                        <p:cTn id="43" dur="500"/>
                                        <p:tgtEl>
                                          <p:spTgt spid="25"/>
                                        </p:tgtEl>
                                      </p:cBhvr>
                                    </p:animEffect>
                                    <p:set>
                                      <p:cBhvr>
                                        <p:cTn id="44" dur="1" fill="hold">
                                          <p:stCondLst>
                                            <p:cond delay="499"/>
                                          </p:stCondLst>
                                        </p:cTn>
                                        <p:tgtEl>
                                          <p:spTgt spid="25"/>
                                        </p:tgtEl>
                                        <p:attrNameLst>
                                          <p:attrName>style.visibility</p:attrName>
                                        </p:attrNameLst>
                                      </p:cBhvr>
                                      <p:to>
                                        <p:strVal val="hidden"/>
                                      </p:to>
                                    </p:set>
                                  </p:childTnLst>
                                </p:cTn>
                              </p:par>
                              <p:par>
                                <p:cTn id="45" presetID="22" presetClass="exit" presetSubtype="8" fill="hold" grpId="0" nodeType="withEffect">
                                  <p:stCondLst>
                                    <p:cond delay="0"/>
                                  </p:stCondLst>
                                  <p:childTnLst>
                                    <p:animEffect transition="out" filter="wipe(left)">
                                      <p:cBhvr>
                                        <p:cTn id="46" dur="500"/>
                                        <p:tgtEl>
                                          <p:spTgt spid="26"/>
                                        </p:tgtEl>
                                      </p:cBhvr>
                                    </p:animEffect>
                                    <p:set>
                                      <p:cBhvr>
                                        <p:cTn id="47" dur="1" fill="hold">
                                          <p:stCondLst>
                                            <p:cond delay="499"/>
                                          </p:stCondLst>
                                        </p:cTn>
                                        <p:tgtEl>
                                          <p:spTgt spid="26"/>
                                        </p:tgtEl>
                                        <p:attrNameLst>
                                          <p:attrName>style.visibility</p:attrName>
                                        </p:attrNameLst>
                                      </p:cBhvr>
                                      <p:to>
                                        <p:strVal val="hidden"/>
                                      </p:to>
                                    </p:set>
                                  </p:childTnLst>
                                </p:cTn>
                              </p:par>
                              <p:par>
                                <p:cTn id="48" presetID="22" presetClass="exit" presetSubtype="8" fill="hold" grpId="0" nodeType="withEffect">
                                  <p:stCondLst>
                                    <p:cond delay="0"/>
                                  </p:stCondLst>
                                  <p:childTnLst>
                                    <p:animEffect transition="out" filter="wipe(left)">
                                      <p:cBhvr>
                                        <p:cTn id="49" dur="500"/>
                                        <p:tgtEl>
                                          <p:spTgt spid="27"/>
                                        </p:tgtEl>
                                      </p:cBhvr>
                                    </p:animEffect>
                                    <p:set>
                                      <p:cBhvr>
                                        <p:cTn id="50" dur="1" fill="hold">
                                          <p:stCondLst>
                                            <p:cond delay="499"/>
                                          </p:stCondLst>
                                        </p:cTn>
                                        <p:tgtEl>
                                          <p:spTgt spid="27"/>
                                        </p:tgtEl>
                                        <p:attrNameLst>
                                          <p:attrName>style.visibility</p:attrName>
                                        </p:attrNameLst>
                                      </p:cBhvr>
                                      <p:to>
                                        <p:strVal val="hidden"/>
                                      </p:to>
                                    </p:set>
                                  </p:childTnLst>
                                </p:cTn>
                              </p:par>
                              <p:par>
                                <p:cTn id="51" presetID="22" presetClass="exit" presetSubtype="8" fill="hold" grpId="0" nodeType="withEffect">
                                  <p:stCondLst>
                                    <p:cond delay="0"/>
                                  </p:stCondLst>
                                  <p:childTnLst>
                                    <p:animEffect transition="out" filter="wipe(left)">
                                      <p:cBhvr>
                                        <p:cTn id="52" dur="500"/>
                                        <p:tgtEl>
                                          <p:spTgt spid="28"/>
                                        </p:tgtEl>
                                      </p:cBhvr>
                                    </p:animEffect>
                                    <p:set>
                                      <p:cBhvr>
                                        <p:cTn id="53" dur="1" fill="hold">
                                          <p:stCondLst>
                                            <p:cond delay="499"/>
                                          </p:stCondLst>
                                        </p:cTn>
                                        <p:tgtEl>
                                          <p:spTgt spid="28"/>
                                        </p:tgtEl>
                                        <p:attrNameLst>
                                          <p:attrName>style.visibility</p:attrName>
                                        </p:attrNameLst>
                                      </p:cBhvr>
                                      <p:to>
                                        <p:strVal val="hidden"/>
                                      </p:to>
                                    </p:set>
                                  </p:childTnLst>
                                </p:cTn>
                              </p:par>
                              <p:par>
                                <p:cTn id="54" presetID="22" presetClass="exit" presetSubtype="8" fill="hold" grpId="0" nodeType="withEffect">
                                  <p:stCondLst>
                                    <p:cond delay="0"/>
                                  </p:stCondLst>
                                  <p:childTnLst>
                                    <p:animEffect transition="out" filter="wipe(left)">
                                      <p:cBhvr>
                                        <p:cTn id="55" dur="500"/>
                                        <p:tgtEl>
                                          <p:spTgt spid="29"/>
                                        </p:tgtEl>
                                      </p:cBhvr>
                                    </p:animEffect>
                                    <p:set>
                                      <p:cBhvr>
                                        <p:cTn id="56" dur="1" fill="hold">
                                          <p:stCondLst>
                                            <p:cond delay="499"/>
                                          </p:stCondLst>
                                        </p:cTn>
                                        <p:tgtEl>
                                          <p:spTgt spid="29"/>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7" presetClass="entr" presetSubtype="8"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p:cTn id="61" dur="500" fill="hold"/>
                                        <p:tgtEl>
                                          <p:spTgt spid="30"/>
                                        </p:tgtEl>
                                        <p:attrNameLst>
                                          <p:attrName>ppt_x</p:attrName>
                                        </p:attrNameLst>
                                      </p:cBhvr>
                                      <p:tavLst>
                                        <p:tav tm="0">
                                          <p:val>
                                            <p:strVal val="#ppt_x-#ppt_w/2"/>
                                          </p:val>
                                        </p:tav>
                                        <p:tav tm="100000">
                                          <p:val>
                                            <p:strVal val="#ppt_x"/>
                                          </p:val>
                                        </p:tav>
                                      </p:tavLst>
                                    </p:anim>
                                    <p:anim calcmode="lin" valueType="num">
                                      <p:cBhvr>
                                        <p:cTn id="62" dur="500" fill="hold"/>
                                        <p:tgtEl>
                                          <p:spTgt spid="30"/>
                                        </p:tgtEl>
                                        <p:attrNameLst>
                                          <p:attrName>ppt_y</p:attrName>
                                        </p:attrNameLst>
                                      </p:cBhvr>
                                      <p:tavLst>
                                        <p:tav tm="0">
                                          <p:val>
                                            <p:strVal val="#ppt_y"/>
                                          </p:val>
                                        </p:tav>
                                        <p:tav tm="100000">
                                          <p:val>
                                            <p:strVal val="#ppt_y"/>
                                          </p:val>
                                        </p:tav>
                                      </p:tavLst>
                                    </p:anim>
                                    <p:anim calcmode="lin" valueType="num">
                                      <p:cBhvr>
                                        <p:cTn id="63" dur="500" fill="hold"/>
                                        <p:tgtEl>
                                          <p:spTgt spid="30"/>
                                        </p:tgtEl>
                                        <p:attrNameLst>
                                          <p:attrName>ppt_w</p:attrName>
                                        </p:attrNameLst>
                                      </p:cBhvr>
                                      <p:tavLst>
                                        <p:tav tm="0">
                                          <p:val>
                                            <p:fltVal val="0"/>
                                          </p:val>
                                        </p:tav>
                                        <p:tav tm="100000">
                                          <p:val>
                                            <p:strVal val="#ppt_w"/>
                                          </p:val>
                                        </p:tav>
                                      </p:tavLst>
                                    </p:anim>
                                    <p:anim calcmode="lin" valueType="num">
                                      <p:cBhvr>
                                        <p:cTn id="64" dur="500" fill="hold"/>
                                        <p:tgtEl>
                                          <p:spTgt spid="30"/>
                                        </p:tgtEl>
                                        <p:attrNameLst>
                                          <p:attrName>ppt_h</p:attrName>
                                        </p:attrNameLst>
                                      </p:cBhvr>
                                      <p:tavLst>
                                        <p:tav tm="0">
                                          <p:val>
                                            <p:strVal val="#ppt_h"/>
                                          </p:val>
                                        </p:tav>
                                        <p:tav tm="100000">
                                          <p:val>
                                            <p:strVal val="#ppt_h"/>
                                          </p:val>
                                        </p:tav>
                                      </p:tavLst>
                                    </p:anim>
                                  </p:childTnLst>
                                </p:cTn>
                              </p:par>
                            </p:childTnLst>
                          </p:cTn>
                        </p:par>
                        <p:par>
                          <p:cTn id="65" fill="hold">
                            <p:stCondLst>
                              <p:cond delay="500"/>
                            </p:stCondLst>
                            <p:childTnLst>
                              <p:par>
                                <p:cTn id="66" presetID="53" presetClass="entr" presetSubtype="16" fill="hold" grpId="0" nodeType="afterEffect">
                                  <p:stCondLst>
                                    <p:cond delay="0"/>
                                  </p:stCondLst>
                                  <p:childTnLst>
                                    <p:set>
                                      <p:cBhvr>
                                        <p:cTn id="67" dur="1" fill="hold">
                                          <p:stCondLst>
                                            <p:cond delay="0"/>
                                          </p:stCondLst>
                                        </p:cTn>
                                        <p:tgtEl>
                                          <p:spTgt spid="31"/>
                                        </p:tgtEl>
                                        <p:attrNameLst>
                                          <p:attrName>style.visibility</p:attrName>
                                        </p:attrNameLst>
                                      </p:cBhvr>
                                      <p:to>
                                        <p:strVal val="visible"/>
                                      </p:to>
                                    </p:set>
                                    <p:anim calcmode="lin" valueType="num">
                                      <p:cBhvr>
                                        <p:cTn id="68" dur="500" fill="hold"/>
                                        <p:tgtEl>
                                          <p:spTgt spid="31"/>
                                        </p:tgtEl>
                                        <p:attrNameLst>
                                          <p:attrName>ppt_w</p:attrName>
                                        </p:attrNameLst>
                                      </p:cBhvr>
                                      <p:tavLst>
                                        <p:tav tm="0">
                                          <p:val>
                                            <p:fltVal val="0"/>
                                          </p:val>
                                        </p:tav>
                                        <p:tav tm="100000">
                                          <p:val>
                                            <p:strVal val="#ppt_w"/>
                                          </p:val>
                                        </p:tav>
                                      </p:tavLst>
                                    </p:anim>
                                    <p:anim calcmode="lin" valueType="num">
                                      <p:cBhvr>
                                        <p:cTn id="69" dur="500" fill="hold"/>
                                        <p:tgtEl>
                                          <p:spTgt spid="31"/>
                                        </p:tgtEl>
                                        <p:attrNameLst>
                                          <p:attrName>ppt_h</p:attrName>
                                        </p:attrNameLst>
                                      </p:cBhvr>
                                      <p:tavLst>
                                        <p:tav tm="0">
                                          <p:val>
                                            <p:fltVal val="0"/>
                                          </p:val>
                                        </p:tav>
                                        <p:tav tm="100000">
                                          <p:val>
                                            <p:strVal val="#ppt_h"/>
                                          </p:val>
                                        </p:tav>
                                      </p:tavLst>
                                    </p:anim>
                                    <p:animEffect transition="in" filter="fade">
                                      <p:cBhvr>
                                        <p:cTn id="70" dur="500"/>
                                        <p:tgtEl>
                                          <p:spTgt spid="3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xit" presetSubtype="8" fill="hold" grpId="0" nodeType="clickEffect">
                                  <p:stCondLst>
                                    <p:cond delay="0"/>
                                  </p:stCondLst>
                                  <p:childTnLst>
                                    <p:animEffect transition="out" filter="wipe(left)">
                                      <p:cBhvr>
                                        <p:cTn id="74" dur="500"/>
                                        <p:tgtEl>
                                          <p:spTgt spid="33"/>
                                        </p:tgtEl>
                                      </p:cBhvr>
                                    </p:animEffect>
                                    <p:set>
                                      <p:cBhvr>
                                        <p:cTn id="75" dur="1" fill="hold">
                                          <p:stCondLst>
                                            <p:cond delay="499"/>
                                          </p:stCondLst>
                                        </p:cTn>
                                        <p:tgtEl>
                                          <p:spTgt spid="33"/>
                                        </p:tgtEl>
                                        <p:attrNameLst>
                                          <p:attrName>style.visibility</p:attrName>
                                        </p:attrNameLst>
                                      </p:cBhvr>
                                      <p:to>
                                        <p:strVal val="hidden"/>
                                      </p:to>
                                    </p:set>
                                  </p:childTnLst>
                                </p:cTn>
                              </p:par>
                              <p:par>
                                <p:cTn id="76" presetID="22" presetClass="exit" presetSubtype="8" fill="hold" grpId="0" nodeType="withEffect">
                                  <p:stCondLst>
                                    <p:cond delay="0"/>
                                  </p:stCondLst>
                                  <p:childTnLst>
                                    <p:animEffect transition="out" filter="wipe(left)">
                                      <p:cBhvr>
                                        <p:cTn id="77" dur="500"/>
                                        <p:tgtEl>
                                          <p:spTgt spid="34"/>
                                        </p:tgtEl>
                                      </p:cBhvr>
                                    </p:animEffect>
                                    <p:set>
                                      <p:cBhvr>
                                        <p:cTn id="78" dur="1" fill="hold">
                                          <p:stCondLst>
                                            <p:cond delay="499"/>
                                          </p:stCondLst>
                                        </p:cTn>
                                        <p:tgtEl>
                                          <p:spTgt spid="34"/>
                                        </p:tgtEl>
                                        <p:attrNameLst>
                                          <p:attrName>style.visibility</p:attrName>
                                        </p:attrNameLst>
                                      </p:cBhvr>
                                      <p:to>
                                        <p:strVal val="hidden"/>
                                      </p:to>
                                    </p:set>
                                  </p:childTnLst>
                                </p:cTn>
                              </p:par>
                              <p:par>
                                <p:cTn id="79" presetID="22" presetClass="exit" presetSubtype="8" fill="hold" grpId="0" nodeType="withEffect">
                                  <p:stCondLst>
                                    <p:cond delay="0"/>
                                  </p:stCondLst>
                                  <p:childTnLst>
                                    <p:animEffect transition="out" filter="wipe(left)">
                                      <p:cBhvr>
                                        <p:cTn id="80" dur="500"/>
                                        <p:tgtEl>
                                          <p:spTgt spid="35"/>
                                        </p:tgtEl>
                                      </p:cBhvr>
                                    </p:animEffect>
                                    <p:set>
                                      <p:cBhvr>
                                        <p:cTn id="81" dur="1" fill="hold">
                                          <p:stCondLst>
                                            <p:cond delay="499"/>
                                          </p:stCondLst>
                                        </p:cTn>
                                        <p:tgtEl>
                                          <p:spTgt spid="35"/>
                                        </p:tgtEl>
                                        <p:attrNameLst>
                                          <p:attrName>style.visibility</p:attrName>
                                        </p:attrNameLst>
                                      </p:cBhvr>
                                      <p:to>
                                        <p:strVal val="hidden"/>
                                      </p:to>
                                    </p:set>
                                  </p:childTnLst>
                                </p:cTn>
                              </p:par>
                              <p:par>
                                <p:cTn id="82" presetID="22" presetClass="exit" presetSubtype="8" fill="hold" grpId="0" nodeType="withEffect">
                                  <p:stCondLst>
                                    <p:cond delay="0"/>
                                  </p:stCondLst>
                                  <p:childTnLst>
                                    <p:animEffect transition="out" filter="wipe(left)">
                                      <p:cBhvr>
                                        <p:cTn id="83" dur="500"/>
                                        <p:tgtEl>
                                          <p:spTgt spid="36"/>
                                        </p:tgtEl>
                                      </p:cBhvr>
                                    </p:animEffect>
                                    <p:set>
                                      <p:cBhvr>
                                        <p:cTn id="84" dur="1" fill="hold">
                                          <p:stCondLst>
                                            <p:cond delay="499"/>
                                          </p:stCondLst>
                                        </p:cTn>
                                        <p:tgtEl>
                                          <p:spTgt spid="36"/>
                                        </p:tgtEl>
                                        <p:attrNameLst>
                                          <p:attrName>style.visibility</p:attrName>
                                        </p:attrNameLst>
                                      </p:cBhvr>
                                      <p:to>
                                        <p:strVal val="hidden"/>
                                      </p:to>
                                    </p:set>
                                  </p:childTnLst>
                                </p:cTn>
                              </p:par>
                              <p:par>
                                <p:cTn id="85" presetID="22" presetClass="exit" presetSubtype="8" fill="hold" grpId="0" nodeType="withEffect">
                                  <p:stCondLst>
                                    <p:cond delay="0"/>
                                  </p:stCondLst>
                                  <p:childTnLst>
                                    <p:animEffect transition="out" filter="wipe(left)">
                                      <p:cBhvr>
                                        <p:cTn id="86" dur="500"/>
                                        <p:tgtEl>
                                          <p:spTgt spid="37"/>
                                        </p:tgtEl>
                                      </p:cBhvr>
                                    </p:animEffect>
                                    <p:set>
                                      <p:cBhvr>
                                        <p:cTn id="87" dur="1" fill="hold">
                                          <p:stCondLst>
                                            <p:cond delay="499"/>
                                          </p:stCondLst>
                                        </p:cTn>
                                        <p:tgtEl>
                                          <p:spTgt spid="37"/>
                                        </p:tgtEl>
                                        <p:attrNameLst>
                                          <p:attrName>style.visibility</p:attrName>
                                        </p:attrNameLst>
                                      </p:cBhvr>
                                      <p:to>
                                        <p:strVal val="hidden"/>
                                      </p:to>
                                    </p:set>
                                  </p:childTnLst>
                                </p:cTn>
                              </p:par>
                              <p:par>
                                <p:cTn id="88" presetID="22" presetClass="exit" presetSubtype="8" fill="hold" grpId="0" nodeType="withEffect">
                                  <p:stCondLst>
                                    <p:cond delay="0"/>
                                  </p:stCondLst>
                                  <p:childTnLst>
                                    <p:animEffect transition="out" filter="wipe(left)">
                                      <p:cBhvr>
                                        <p:cTn id="89" dur="500"/>
                                        <p:tgtEl>
                                          <p:spTgt spid="38"/>
                                        </p:tgtEl>
                                      </p:cBhvr>
                                    </p:animEffect>
                                    <p:set>
                                      <p:cBhvr>
                                        <p:cTn id="90"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P spid="16" grpId="0" animBg="1"/>
      <p:bldP spid="17" grpId="0" animBg="1"/>
      <p:bldP spid="19"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3" grpId="0" animBg="1"/>
      <p:bldP spid="34" grpId="0" animBg="1"/>
      <p:bldP spid="35" grpId="0" animBg="1"/>
      <p:bldP spid="36" grpId="0" animBg="1"/>
      <p:bldP spid="37" grpId="0" animBg="1"/>
      <p:bldP spid="3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3E946B9-3934-429F-9013-7662B485E703}"/>
              </a:ext>
            </a:extLst>
          </p:cNvPr>
          <p:cNvSpPr>
            <a:spLocks noGrp="1"/>
          </p:cNvSpPr>
          <p:nvPr>
            <p:ph type="sldNum" sz="quarter" idx="11"/>
          </p:nvPr>
        </p:nvSpPr>
        <p:spPr/>
        <p:txBody>
          <a:bodyPr/>
          <a:lstStyle/>
          <a:p>
            <a:fld id="{9F7610A6-6F66-4850-95C4-44F0D47E3297}" type="slidenum">
              <a:rPr lang="zh-CN" altLang="en-US" smtClean="0"/>
              <a:pPr/>
              <a:t>67</a:t>
            </a:fld>
            <a:endParaRPr lang="en-US" altLang="zh-CN"/>
          </a:p>
        </p:txBody>
      </p:sp>
      <p:pic>
        <p:nvPicPr>
          <p:cNvPr id="5" name="图片 4">
            <a:extLst>
              <a:ext uri="{FF2B5EF4-FFF2-40B4-BE49-F238E27FC236}">
                <a16:creationId xmlns:a16="http://schemas.microsoft.com/office/drawing/2014/main" id="{694849FE-51BB-49E3-9C02-A32A747F3891}"/>
              </a:ext>
            </a:extLst>
          </p:cNvPr>
          <p:cNvPicPr>
            <a:picLocks noChangeAspect="1"/>
          </p:cNvPicPr>
          <p:nvPr/>
        </p:nvPicPr>
        <p:blipFill>
          <a:blip r:embed="rId2"/>
          <a:stretch>
            <a:fillRect/>
          </a:stretch>
        </p:blipFill>
        <p:spPr>
          <a:xfrm>
            <a:off x="323528" y="116632"/>
            <a:ext cx="3896718" cy="946937"/>
          </a:xfrm>
          <a:prstGeom prst="rect">
            <a:avLst/>
          </a:prstGeom>
        </p:spPr>
      </p:pic>
      <p:pic>
        <p:nvPicPr>
          <p:cNvPr id="7" name="图片 6">
            <a:extLst>
              <a:ext uri="{FF2B5EF4-FFF2-40B4-BE49-F238E27FC236}">
                <a16:creationId xmlns:a16="http://schemas.microsoft.com/office/drawing/2014/main" id="{13B71911-FC1F-4A47-8F44-4C34DB37CC7E}"/>
              </a:ext>
            </a:extLst>
          </p:cNvPr>
          <p:cNvPicPr>
            <a:picLocks noChangeAspect="1"/>
          </p:cNvPicPr>
          <p:nvPr/>
        </p:nvPicPr>
        <p:blipFill>
          <a:blip r:embed="rId3"/>
          <a:stretch>
            <a:fillRect/>
          </a:stretch>
        </p:blipFill>
        <p:spPr>
          <a:xfrm>
            <a:off x="323529" y="1052736"/>
            <a:ext cx="3896718" cy="964889"/>
          </a:xfrm>
          <a:prstGeom prst="rect">
            <a:avLst/>
          </a:prstGeom>
        </p:spPr>
      </p:pic>
      <p:pic>
        <p:nvPicPr>
          <p:cNvPr id="8" name="图片 7">
            <a:extLst>
              <a:ext uri="{FF2B5EF4-FFF2-40B4-BE49-F238E27FC236}">
                <a16:creationId xmlns:a16="http://schemas.microsoft.com/office/drawing/2014/main" id="{824D27F4-4DB4-43A5-81E0-ACDA5C0E954C}"/>
              </a:ext>
            </a:extLst>
          </p:cNvPr>
          <p:cNvPicPr>
            <a:picLocks noChangeAspect="1"/>
          </p:cNvPicPr>
          <p:nvPr/>
        </p:nvPicPr>
        <p:blipFill>
          <a:blip r:embed="rId4"/>
          <a:stretch>
            <a:fillRect/>
          </a:stretch>
        </p:blipFill>
        <p:spPr>
          <a:xfrm>
            <a:off x="323529" y="2023248"/>
            <a:ext cx="3896718" cy="955912"/>
          </a:xfrm>
          <a:prstGeom prst="rect">
            <a:avLst/>
          </a:prstGeom>
        </p:spPr>
      </p:pic>
      <p:pic>
        <p:nvPicPr>
          <p:cNvPr id="9" name="图片 8">
            <a:extLst>
              <a:ext uri="{FF2B5EF4-FFF2-40B4-BE49-F238E27FC236}">
                <a16:creationId xmlns:a16="http://schemas.microsoft.com/office/drawing/2014/main" id="{5177EB82-113C-4270-9798-2CDE8EB7CCBD}"/>
              </a:ext>
            </a:extLst>
          </p:cNvPr>
          <p:cNvPicPr>
            <a:picLocks noChangeAspect="1"/>
          </p:cNvPicPr>
          <p:nvPr/>
        </p:nvPicPr>
        <p:blipFill>
          <a:blip r:embed="rId5"/>
          <a:stretch>
            <a:fillRect/>
          </a:stretch>
        </p:blipFill>
        <p:spPr>
          <a:xfrm>
            <a:off x="323528" y="2987239"/>
            <a:ext cx="3889641" cy="954176"/>
          </a:xfrm>
          <a:prstGeom prst="rect">
            <a:avLst/>
          </a:prstGeom>
        </p:spPr>
      </p:pic>
      <p:pic>
        <p:nvPicPr>
          <p:cNvPr id="10" name="图片 9">
            <a:extLst>
              <a:ext uri="{FF2B5EF4-FFF2-40B4-BE49-F238E27FC236}">
                <a16:creationId xmlns:a16="http://schemas.microsoft.com/office/drawing/2014/main" id="{7668A664-EBA1-4C53-9940-E7310D5DCB48}"/>
              </a:ext>
            </a:extLst>
          </p:cNvPr>
          <p:cNvPicPr>
            <a:picLocks noChangeAspect="1"/>
          </p:cNvPicPr>
          <p:nvPr/>
        </p:nvPicPr>
        <p:blipFill>
          <a:blip r:embed="rId6"/>
          <a:stretch>
            <a:fillRect/>
          </a:stretch>
        </p:blipFill>
        <p:spPr>
          <a:xfrm>
            <a:off x="323528" y="3953877"/>
            <a:ext cx="3896718" cy="1817580"/>
          </a:xfrm>
          <a:prstGeom prst="rect">
            <a:avLst/>
          </a:prstGeom>
        </p:spPr>
      </p:pic>
      <p:pic>
        <p:nvPicPr>
          <p:cNvPr id="11" name="图片 10">
            <a:extLst>
              <a:ext uri="{FF2B5EF4-FFF2-40B4-BE49-F238E27FC236}">
                <a16:creationId xmlns:a16="http://schemas.microsoft.com/office/drawing/2014/main" id="{F43BBB0D-51C3-4040-A1A7-DD8F3121EB2E}"/>
              </a:ext>
            </a:extLst>
          </p:cNvPr>
          <p:cNvPicPr>
            <a:picLocks noChangeAspect="1"/>
          </p:cNvPicPr>
          <p:nvPr/>
        </p:nvPicPr>
        <p:blipFill>
          <a:blip r:embed="rId7"/>
          <a:stretch>
            <a:fillRect/>
          </a:stretch>
        </p:blipFill>
        <p:spPr>
          <a:xfrm>
            <a:off x="323528" y="5783919"/>
            <a:ext cx="3896719" cy="964888"/>
          </a:xfrm>
          <a:prstGeom prst="rect">
            <a:avLst/>
          </a:prstGeom>
        </p:spPr>
      </p:pic>
      <p:pic>
        <p:nvPicPr>
          <p:cNvPr id="12" name="图片 11">
            <a:extLst>
              <a:ext uri="{FF2B5EF4-FFF2-40B4-BE49-F238E27FC236}">
                <a16:creationId xmlns:a16="http://schemas.microsoft.com/office/drawing/2014/main" id="{491A4816-7CEE-4856-9F64-2232843287F6}"/>
              </a:ext>
            </a:extLst>
          </p:cNvPr>
          <p:cNvPicPr>
            <a:picLocks noChangeAspect="1"/>
          </p:cNvPicPr>
          <p:nvPr/>
        </p:nvPicPr>
        <p:blipFill>
          <a:blip r:embed="rId8"/>
          <a:stretch>
            <a:fillRect/>
          </a:stretch>
        </p:blipFill>
        <p:spPr>
          <a:xfrm>
            <a:off x="4355976" y="116632"/>
            <a:ext cx="3896719" cy="964888"/>
          </a:xfrm>
          <a:prstGeom prst="rect">
            <a:avLst/>
          </a:prstGeom>
        </p:spPr>
      </p:pic>
      <p:pic>
        <p:nvPicPr>
          <p:cNvPr id="13" name="图片 12">
            <a:extLst>
              <a:ext uri="{FF2B5EF4-FFF2-40B4-BE49-F238E27FC236}">
                <a16:creationId xmlns:a16="http://schemas.microsoft.com/office/drawing/2014/main" id="{83BB94EE-0266-49B1-951F-BA08BC341358}"/>
              </a:ext>
            </a:extLst>
          </p:cNvPr>
          <p:cNvPicPr>
            <a:picLocks noChangeAspect="1"/>
          </p:cNvPicPr>
          <p:nvPr/>
        </p:nvPicPr>
        <p:blipFill>
          <a:blip r:embed="rId9"/>
          <a:stretch>
            <a:fillRect/>
          </a:stretch>
        </p:blipFill>
        <p:spPr>
          <a:xfrm rot="5400000">
            <a:off x="6993899" y="4437559"/>
            <a:ext cx="3460530" cy="571024"/>
          </a:xfrm>
          <a:prstGeom prst="rect">
            <a:avLst/>
          </a:prstGeom>
        </p:spPr>
      </p:pic>
      <p:pic>
        <p:nvPicPr>
          <p:cNvPr id="14" name="图片 13">
            <a:extLst>
              <a:ext uri="{FF2B5EF4-FFF2-40B4-BE49-F238E27FC236}">
                <a16:creationId xmlns:a16="http://schemas.microsoft.com/office/drawing/2014/main" id="{39FA9033-E131-4F4B-AE28-7ABEA5519520}"/>
              </a:ext>
            </a:extLst>
          </p:cNvPr>
          <p:cNvPicPr>
            <a:picLocks noChangeAspect="1"/>
          </p:cNvPicPr>
          <p:nvPr/>
        </p:nvPicPr>
        <p:blipFill>
          <a:blip r:embed="rId10"/>
          <a:stretch>
            <a:fillRect/>
          </a:stretch>
        </p:blipFill>
        <p:spPr>
          <a:xfrm>
            <a:off x="4355976" y="1080692"/>
            <a:ext cx="3460530" cy="1249418"/>
          </a:xfrm>
          <a:prstGeom prst="rect">
            <a:avLst/>
          </a:prstGeom>
        </p:spPr>
      </p:pic>
      <p:pic>
        <p:nvPicPr>
          <p:cNvPr id="15" name="图片 14">
            <a:extLst>
              <a:ext uri="{FF2B5EF4-FFF2-40B4-BE49-F238E27FC236}">
                <a16:creationId xmlns:a16="http://schemas.microsoft.com/office/drawing/2014/main" id="{3D1B43D5-1535-452C-8E8B-716FA503432A}"/>
              </a:ext>
            </a:extLst>
          </p:cNvPr>
          <p:cNvPicPr>
            <a:picLocks noChangeAspect="1"/>
          </p:cNvPicPr>
          <p:nvPr/>
        </p:nvPicPr>
        <p:blipFill>
          <a:blip r:embed="rId11"/>
          <a:stretch>
            <a:fillRect/>
          </a:stretch>
        </p:blipFill>
        <p:spPr>
          <a:xfrm>
            <a:off x="4355976" y="2333536"/>
            <a:ext cx="3896718" cy="951425"/>
          </a:xfrm>
          <a:prstGeom prst="rect">
            <a:avLst/>
          </a:prstGeom>
        </p:spPr>
      </p:pic>
      <p:pic>
        <p:nvPicPr>
          <p:cNvPr id="16" name="图片 15">
            <a:extLst>
              <a:ext uri="{FF2B5EF4-FFF2-40B4-BE49-F238E27FC236}">
                <a16:creationId xmlns:a16="http://schemas.microsoft.com/office/drawing/2014/main" id="{DCB29828-C2C4-442E-B44D-E0297077157B}"/>
              </a:ext>
            </a:extLst>
          </p:cNvPr>
          <p:cNvPicPr>
            <a:picLocks noChangeAspect="1"/>
          </p:cNvPicPr>
          <p:nvPr/>
        </p:nvPicPr>
        <p:blipFill>
          <a:blip r:embed="rId12"/>
          <a:stretch>
            <a:fillRect/>
          </a:stretch>
        </p:blipFill>
        <p:spPr>
          <a:xfrm>
            <a:off x="4355977" y="3288621"/>
            <a:ext cx="3896718" cy="955912"/>
          </a:xfrm>
          <a:prstGeom prst="rect">
            <a:avLst/>
          </a:prstGeom>
        </p:spPr>
      </p:pic>
      <p:pic>
        <p:nvPicPr>
          <p:cNvPr id="17" name="图片 16">
            <a:extLst>
              <a:ext uri="{FF2B5EF4-FFF2-40B4-BE49-F238E27FC236}">
                <a16:creationId xmlns:a16="http://schemas.microsoft.com/office/drawing/2014/main" id="{003C5398-3B84-449E-B226-439378E8696D}"/>
              </a:ext>
            </a:extLst>
          </p:cNvPr>
          <p:cNvPicPr>
            <a:picLocks noChangeAspect="1"/>
          </p:cNvPicPr>
          <p:nvPr/>
        </p:nvPicPr>
        <p:blipFill>
          <a:blip r:embed="rId13"/>
          <a:stretch>
            <a:fillRect/>
          </a:stretch>
        </p:blipFill>
        <p:spPr>
          <a:xfrm>
            <a:off x="4355978" y="4248193"/>
            <a:ext cx="3896718" cy="1602163"/>
          </a:xfrm>
          <a:prstGeom prst="rect">
            <a:avLst/>
          </a:prstGeom>
        </p:spPr>
      </p:pic>
      <p:pic>
        <p:nvPicPr>
          <p:cNvPr id="18" name="图片 17">
            <a:extLst>
              <a:ext uri="{FF2B5EF4-FFF2-40B4-BE49-F238E27FC236}">
                <a16:creationId xmlns:a16="http://schemas.microsoft.com/office/drawing/2014/main" id="{AA81EED3-58F5-4925-8093-1AAEFD5A7B9C}"/>
              </a:ext>
            </a:extLst>
          </p:cNvPr>
          <p:cNvPicPr>
            <a:picLocks noChangeAspect="1"/>
          </p:cNvPicPr>
          <p:nvPr/>
        </p:nvPicPr>
        <p:blipFill>
          <a:blip r:embed="rId14"/>
          <a:stretch>
            <a:fillRect/>
          </a:stretch>
        </p:blipFill>
        <p:spPr>
          <a:xfrm>
            <a:off x="4355979" y="5854017"/>
            <a:ext cx="3896718" cy="955912"/>
          </a:xfrm>
          <a:prstGeom prst="rect">
            <a:avLst/>
          </a:prstGeom>
        </p:spPr>
      </p:pic>
      <p:pic>
        <p:nvPicPr>
          <p:cNvPr id="22" name="图片 21">
            <a:extLst>
              <a:ext uri="{FF2B5EF4-FFF2-40B4-BE49-F238E27FC236}">
                <a16:creationId xmlns:a16="http://schemas.microsoft.com/office/drawing/2014/main" id="{648851B7-D5FD-4460-B7E8-FDF982A8AB57}"/>
              </a:ext>
            </a:extLst>
          </p:cNvPr>
          <p:cNvPicPr>
            <a:picLocks noChangeAspect="1"/>
          </p:cNvPicPr>
          <p:nvPr/>
        </p:nvPicPr>
        <p:blipFill>
          <a:blip r:embed="rId15"/>
          <a:stretch>
            <a:fillRect/>
          </a:stretch>
        </p:blipFill>
        <p:spPr>
          <a:xfrm rot="5400000">
            <a:off x="7612048" y="1527316"/>
            <a:ext cx="2232248" cy="563007"/>
          </a:xfrm>
          <a:prstGeom prst="rect">
            <a:avLst/>
          </a:prstGeom>
        </p:spPr>
      </p:pic>
      <p:sp>
        <p:nvSpPr>
          <p:cNvPr id="23" name="动作按钮: 上一张 22">
            <a:hlinkClick r:id="" action="ppaction://hlinkshowjump?jump=lastslideviewed" highlightClick="1"/>
            <a:extLst>
              <a:ext uri="{FF2B5EF4-FFF2-40B4-BE49-F238E27FC236}">
                <a16:creationId xmlns:a16="http://schemas.microsoft.com/office/drawing/2014/main" id="{C91BA364-CCF5-4F19-99A3-23ECAB6B7910}"/>
              </a:ext>
            </a:extLst>
          </p:cNvPr>
          <p:cNvSpPr/>
          <p:nvPr/>
        </p:nvSpPr>
        <p:spPr bwMode="auto">
          <a:xfrm>
            <a:off x="8533324" y="150563"/>
            <a:ext cx="471734" cy="471734"/>
          </a:xfrm>
          <a:prstGeom prst="actionButtonRetur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46074738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par>
                                <p:cTn id="20" presetID="53" presetClass="entr" presetSubtype="16"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par>
                                <p:cTn id="30" presetID="53" presetClass="entr" presetSubtype="16"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par>
                                <p:cTn id="35" presetID="53" presetClass="entr" presetSubtype="16"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childTnLst>
                                </p:cTn>
                              </p:par>
                              <p:par>
                                <p:cTn id="40" presetID="53" presetClass="entr" presetSubtype="16" fill="hold" nodeType="with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p:cTn id="42" dur="500" fill="hold"/>
                                        <p:tgtEl>
                                          <p:spTgt spid="13"/>
                                        </p:tgtEl>
                                        <p:attrNameLst>
                                          <p:attrName>ppt_w</p:attrName>
                                        </p:attrNameLst>
                                      </p:cBhvr>
                                      <p:tavLst>
                                        <p:tav tm="0">
                                          <p:val>
                                            <p:fltVal val="0"/>
                                          </p:val>
                                        </p:tav>
                                        <p:tav tm="100000">
                                          <p:val>
                                            <p:strVal val="#ppt_w"/>
                                          </p:val>
                                        </p:tav>
                                      </p:tavLst>
                                    </p:anim>
                                    <p:anim calcmode="lin" valueType="num">
                                      <p:cBhvr>
                                        <p:cTn id="43" dur="500" fill="hold"/>
                                        <p:tgtEl>
                                          <p:spTgt spid="13"/>
                                        </p:tgtEl>
                                        <p:attrNameLst>
                                          <p:attrName>ppt_h</p:attrName>
                                        </p:attrNameLst>
                                      </p:cBhvr>
                                      <p:tavLst>
                                        <p:tav tm="0">
                                          <p:val>
                                            <p:fltVal val="0"/>
                                          </p:val>
                                        </p:tav>
                                        <p:tav tm="100000">
                                          <p:val>
                                            <p:strVal val="#ppt_h"/>
                                          </p:val>
                                        </p:tav>
                                      </p:tavLst>
                                    </p:anim>
                                    <p:animEffect transition="in" filter="fade">
                                      <p:cBhvr>
                                        <p:cTn id="44" dur="500"/>
                                        <p:tgtEl>
                                          <p:spTgt spid="13"/>
                                        </p:tgtEl>
                                      </p:cBhvr>
                                    </p:animEffect>
                                  </p:childTnLst>
                                </p:cTn>
                              </p:par>
                              <p:par>
                                <p:cTn id="45" presetID="53" presetClass="entr" presetSubtype="16"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p:cTn id="47" dur="500" fill="hold"/>
                                        <p:tgtEl>
                                          <p:spTgt spid="14"/>
                                        </p:tgtEl>
                                        <p:attrNameLst>
                                          <p:attrName>ppt_w</p:attrName>
                                        </p:attrNameLst>
                                      </p:cBhvr>
                                      <p:tavLst>
                                        <p:tav tm="0">
                                          <p:val>
                                            <p:fltVal val="0"/>
                                          </p:val>
                                        </p:tav>
                                        <p:tav tm="100000">
                                          <p:val>
                                            <p:strVal val="#ppt_w"/>
                                          </p:val>
                                        </p:tav>
                                      </p:tavLst>
                                    </p:anim>
                                    <p:anim calcmode="lin" valueType="num">
                                      <p:cBhvr>
                                        <p:cTn id="48" dur="500" fill="hold"/>
                                        <p:tgtEl>
                                          <p:spTgt spid="14"/>
                                        </p:tgtEl>
                                        <p:attrNameLst>
                                          <p:attrName>ppt_h</p:attrName>
                                        </p:attrNameLst>
                                      </p:cBhvr>
                                      <p:tavLst>
                                        <p:tav tm="0">
                                          <p:val>
                                            <p:fltVal val="0"/>
                                          </p:val>
                                        </p:tav>
                                        <p:tav tm="100000">
                                          <p:val>
                                            <p:strVal val="#ppt_h"/>
                                          </p:val>
                                        </p:tav>
                                      </p:tavLst>
                                    </p:anim>
                                    <p:animEffect transition="in" filter="fade">
                                      <p:cBhvr>
                                        <p:cTn id="49" dur="500"/>
                                        <p:tgtEl>
                                          <p:spTgt spid="14"/>
                                        </p:tgtEl>
                                      </p:cBhvr>
                                    </p:animEffect>
                                  </p:childTnLst>
                                </p:cTn>
                              </p:par>
                              <p:par>
                                <p:cTn id="50" presetID="53" presetClass="entr" presetSubtype="16"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p:cTn id="52" dur="500" fill="hold"/>
                                        <p:tgtEl>
                                          <p:spTgt spid="15"/>
                                        </p:tgtEl>
                                        <p:attrNameLst>
                                          <p:attrName>ppt_w</p:attrName>
                                        </p:attrNameLst>
                                      </p:cBhvr>
                                      <p:tavLst>
                                        <p:tav tm="0">
                                          <p:val>
                                            <p:fltVal val="0"/>
                                          </p:val>
                                        </p:tav>
                                        <p:tav tm="100000">
                                          <p:val>
                                            <p:strVal val="#ppt_w"/>
                                          </p:val>
                                        </p:tav>
                                      </p:tavLst>
                                    </p:anim>
                                    <p:anim calcmode="lin" valueType="num">
                                      <p:cBhvr>
                                        <p:cTn id="53" dur="500" fill="hold"/>
                                        <p:tgtEl>
                                          <p:spTgt spid="15"/>
                                        </p:tgtEl>
                                        <p:attrNameLst>
                                          <p:attrName>ppt_h</p:attrName>
                                        </p:attrNameLst>
                                      </p:cBhvr>
                                      <p:tavLst>
                                        <p:tav tm="0">
                                          <p:val>
                                            <p:fltVal val="0"/>
                                          </p:val>
                                        </p:tav>
                                        <p:tav tm="100000">
                                          <p:val>
                                            <p:strVal val="#ppt_h"/>
                                          </p:val>
                                        </p:tav>
                                      </p:tavLst>
                                    </p:anim>
                                    <p:animEffect transition="in" filter="fade">
                                      <p:cBhvr>
                                        <p:cTn id="54" dur="500"/>
                                        <p:tgtEl>
                                          <p:spTgt spid="15"/>
                                        </p:tgtEl>
                                      </p:cBhvr>
                                    </p:animEffect>
                                  </p:childTnLst>
                                </p:cTn>
                              </p:par>
                              <p:par>
                                <p:cTn id="55" presetID="53" presetClass="entr" presetSubtype="16" fill="hold" nodeType="with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p:cTn id="57" dur="500" fill="hold"/>
                                        <p:tgtEl>
                                          <p:spTgt spid="16"/>
                                        </p:tgtEl>
                                        <p:attrNameLst>
                                          <p:attrName>ppt_w</p:attrName>
                                        </p:attrNameLst>
                                      </p:cBhvr>
                                      <p:tavLst>
                                        <p:tav tm="0">
                                          <p:val>
                                            <p:fltVal val="0"/>
                                          </p:val>
                                        </p:tav>
                                        <p:tav tm="100000">
                                          <p:val>
                                            <p:strVal val="#ppt_w"/>
                                          </p:val>
                                        </p:tav>
                                      </p:tavLst>
                                    </p:anim>
                                    <p:anim calcmode="lin" valueType="num">
                                      <p:cBhvr>
                                        <p:cTn id="58" dur="500" fill="hold"/>
                                        <p:tgtEl>
                                          <p:spTgt spid="16"/>
                                        </p:tgtEl>
                                        <p:attrNameLst>
                                          <p:attrName>ppt_h</p:attrName>
                                        </p:attrNameLst>
                                      </p:cBhvr>
                                      <p:tavLst>
                                        <p:tav tm="0">
                                          <p:val>
                                            <p:fltVal val="0"/>
                                          </p:val>
                                        </p:tav>
                                        <p:tav tm="100000">
                                          <p:val>
                                            <p:strVal val="#ppt_h"/>
                                          </p:val>
                                        </p:tav>
                                      </p:tavLst>
                                    </p:anim>
                                    <p:animEffect transition="in" filter="fade">
                                      <p:cBhvr>
                                        <p:cTn id="59" dur="500"/>
                                        <p:tgtEl>
                                          <p:spTgt spid="16"/>
                                        </p:tgtEl>
                                      </p:cBhvr>
                                    </p:animEffect>
                                  </p:childTnLst>
                                </p:cTn>
                              </p:par>
                              <p:par>
                                <p:cTn id="60" presetID="53" presetClass="entr" presetSubtype="16" fill="hold" nodeType="withEffect">
                                  <p:stCondLst>
                                    <p:cond delay="0"/>
                                  </p:stCondLst>
                                  <p:childTnLst>
                                    <p:set>
                                      <p:cBhvr>
                                        <p:cTn id="61" dur="1" fill="hold">
                                          <p:stCondLst>
                                            <p:cond delay="0"/>
                                          </p:stCondLst>
                                        </p:cTn>
                                        <p:tgtEl>
                                          <p:spTgt spid="17"/>
                                        </p:tgtEl>
                                        <p:attrNameLst>
                                          <p:attrName>style.visibility</p:attrName>
                                        </p:attrNameLst>
                                      </p:cBhvr>
                                      <p:to>
                                        <p:strVal val="visible"/>
                                      </p:to>
                                    </p:set>
                                    <p:anim calcmode="lin" valueType="num">
                                      <p:cBhvr>
                                        <p:cTn id="62" dur="500" fill="hold"/>
                                        <p:tgtEl>
                                          <p:spTgt spid="17"/>
                                        </p:tgtEl>
                                        <p:attrNameLst>
                                          <p:attrName>ppt_w</p:attrName>
                                        </p:attrNameLst>
                                      </p:cBhvr>
                                      <p:tavLst>
                                        <p:tav tm="0">
                                          <p:val>
                                            <p:fltVal val="0"/>
                                          </p:val>
                                        </p:tav>
                                        <p:tav tm="100000">
                                          <p:val>
                                            <p:strVal val="#ppt_w"/>
                                          </p:val>
                                        </p:tav>
                                      </p:tavLst>
                                    </p:anim>
                                    <p:anim calcmode="lin" valueType="num">
                                      <p:cBhvr>
                                        <p:cTn id="63" dur="500" fill="hold"/>
                                        <p:tgtEl>
                                          <p:spTgt spid="17"/>
                                        </p:tgtEl>
                                        <p:attrNameLst>
                                          <p:attrName>ppt_h</p:attrName>
                                        </p:attrNameLst>
                                      </p:cBhvr>
                                      <p:tavLst>
                                        <p:tav tm="0">
                                          <p:val>
                                            <p:fltVal val="0"/>
                                          </p:val>
                                        </p:tav>
                                        <p:tav tm="100000">
                                          <p:val>
                                            <p:strVal val="#ppt_h"/>
                                          </p:val>
                                        </p:tav>
                                      </p:tavLst>
                                    </p:anim>
                                    <p:animEffect transition="in" filter="fade">
                                      <p:cBhvr>
                                        <p:cTn id="64" dur="500"/>
                                        <p:tgtEl>
                                          <p:spTgt spid="17"/>
                                        </p:tgtEl>
                                      </p:cBhvr>
                                    </p:animEffect>
                                  </p:childTnLst>
                                </p:cTn>
                              </p:par>
                              <p:par>
                                <p:cTn id="65" presetID="53" presetClass="entr" presetSubtype="16" fill="hold" nodeType="with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p:cTn id="67" dur="500" fill="hold"/>
                                        <p:tgtEl>
                                          <p:spTgt spid="18"/>
                                        </p:tgtEl>
                                        <p:attrNameLst>
                                          <p:attrName>ppt_w</p:attrName>
                                        </p:attrNameLst>
                                      </p:cBhvr>
                                      <p:tavLst>
                                        <p:tav tm="0">
                                          <p:val>
                                            <p:fltVal val="0"/>
                                          </p:val>
                                        </p:tav>
                                        <p:tav tm="100000">
                                          <p:val>
                                            <p:strVal val="#ppt_w"/>
                                          </p:val>
                                        </p:tav>
                                      </p:tavLst>
                                    </p:anim>
                                    <p:anim calcmode="lin" valueType="num">
                                      <p:cBhvr>
                                        <p:cTn id="68" dur="500" fill="hold"/>
                                        <p:tgtEl>
                                          <p:spTgt spid="18"/>
                                        </p:tgtEl>
                                        <p:attrNameLst>
                                          <p:attrName>ppt_h</p:attrName>
                                        </p:attrNameLst>
                                      </p:cBhvr>
                                      <p:tavLst>
                                        <p:tav tm="0">
                                          <p:val>
                                            <p:fltVal val="0"/>
                                          </p:val>
                                        </p:tav>
                                        <p:tav tm="100000">
                                          <p:val>
                                            <p:strVal val="#ppt_h"/>
                                          </p:val>
                                        </p:tav>
                                      </p:tavLst>
                                    </p:anim>
                                    <p:animEffect transition="in" filter="fade">
                                      <p:cBhvr>
                                        <p:cTn id="69" dur="500"/>
                                        <p:tgtEl>
                                          <p:spTgt spid="18"/>
                                        </p:tgtEl>
                                      </p:cBhvr>
                                    </p:animEffect>
                                  </p:childTnLst>
                                </p:cTn>
                              </p:par>
                              <p:par>
                                <p:cTn id="70" presetID="53" presetClass="entr" presetSubtype="16" fill="hold" nodeType="withEffect">
                                  <p:stCondLst>
                                    <p:cond delay="0"/>
                                  </p:stCondLst>
                                  <p:childTnLst>
                                    <p:set>
                                      <p:cBhvr>
                                        <p:cTn id="71" dur="1" fill="hold">
                                          <p:stCondLst>
                                            <p:cond delay="0"/>
                                          </p:stCondLst>
                                        </p:cTn>
                                        <p:tgtEl>
                                          <p:spTgt spid="22"/>
                                        </p:tgtEl>
                                        <p:attrNameLst>
                                          <p:attrName>style.visibility</p:attrName>
                                        </p:attrNameLst>
                                      </p:cBhvr>
                                      <p:to>
                                        <p:strVal val="visible"/>
                                      </p:to>
                                    </p:set>
                                    <p:anim calcmode="lin" valueType="num">
                                      <p:cBhvr>
                                        <p:cTn id="72" dur="500" fill="hold"/>
                                        <p:tgtEl>
                                          <p:spTgt spid="22"/>
                                        </p:tgtEl>
                                        <p:attrNameLst>
                                          <p:attrName>ppt_w</p:attrName>
                                        </p:attrNameLst>
                                      </p:cBhvr>
                                      <p:tavLst>
                                        <p:tav tm="0">
                                          <p:val>
                                            <p:fltVal val="0"/>
                                          </p:val>
                                        </p:tav>
                                        <p:tav tm="100000">
                                          <p:val>
                                            <p:strVal val="#ppt_w"/>
                                          </p:val>
                                        </p:tav>
                                      </p:tavLst>
                                    </p:anim>
                                    <p:anim calcmode="lin" valueType="num">
                                      <p:cBhvr>
                                        <p:cTn id="73" dur="500" fill="hold"/>
                                        <p:tgtEl>
                                          <p:spTgt spid="22"/>
                                        </p:tgtEl>
                                        <p:attrNameLst>
                                          <p:attrName>ppt_h</p:attrName>
                                        </p:attrNameLst>
                                      </p:cBhvr>
                                      <p:tavLst>
                                        <p:tav tm="0">
                                          <p:val>
                                            <p:fltVal val="0"/>
                                          </p:val>
                                        </p:tav>
                                        <p:tav tm="100000">
                                          <p:val>
                                            <p:strVal val="#ppt_h"/>
                                          </p:val>
                                        </p:tav>
                                      </p:tavLst>
                                    </p:anim>
                                    <p:animEffect transition="in" filter="fade">
                                      <p:cBhvr>
                                        <p:cTn id="7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C229A902-8A09-4062-9A74-C59769F24A6E}" type="slidenum">
              <a:rPr lang="zh-CN" altLang="en-US"/>
              <a:pPr/>
              <a:t>68</a:t>
            </a:fld>
            <a:endParaRPr lang="en-US" altLang="zh-CN"/>
          </a:p>
        </p:txBody>
      </p:sp>
      <p:sp>
        <p:nvSpPr>
          <p:cNvPr id="1147906" name="Rectangle 2"/>
          <p:cNvSpPr>
            <a:spLocks noGrp="1" noChangeArrowheads="1"/>
          </p:cNvSpPr>
          <p:nvPr>
            <p:ph type="title"/>
          </p:nvPr>
        </p:nvSpPr>
        <p:spPr/>
        <p:txBody>
          <a:bodyPr/>
          <a:lstStyle/>
          <a:p>
            <a:r>
              <a:rPr lang="en-US" altLang="zh-CN" dirty="0"/>
              <a:t>6.2.2  </a:t>
            </a:r>
            <a:r>
              <a:rPr lang="zh-CN" altLang="en-US" dirty="0"/>
              <a:t>某简化</a:t>
            </a:r>
            <a:r>
              <a:rPr lang="en-US" altLang="zh-CN" dirty="0"/>
              <a:t>CPU </a:t>
            </a:r>
            <a:r>
              <a:rPr lang="zh-CN" altLang="en-US" dirty="0"/>
              <a:t>控制单元设计</a:t>
            </a:r>
          </a:p>
        </p:txBody>
      </p:sp>
      <p:sp>
        <p:nvSpPr>
          <p:cNvPr id="1147907" name="Rectangle 3"/>
          <p:cNvSpPr>
            <a:spLocks noGrp="1" noChangeArrowheads="1"/>
          </p:cNvSpPr>
          <p:nvPr>
            <p:ph type="body" idx="1"/>
          </p:nvPr>
        </p:nvSpPr>
        <p:spPr>
          <a:xfrm>
            <a:off x="250825" y="1268413"/>
            <a:ext cx="8785225" cy="5256212"/>
          </a:xfrm>
        </p:spPr>
        <p:txBody>
          <a:bodyPr/>
          <a:lstStyle/>
          <a:p>
            <a:pPr>
              <a:spcBef>
                <a:spcPct val="10000"/>
              </a:spcBef>
            </a:pPr>
            <a:r>
              <a:rPr lang="en-US" altLang="zh-CN" dirty="0" err="1"/>
              <a:t>PC</a:t>
            </a:r>
            <a:r>
              <a:rPr lang="en-US" altLang="zh-CN" baseline="-25000" dirty="0" err="1"/>
              <a:t>out</a:t>
            </a:r>
            <a:r>
              <a:rPr lang="zh-CN" altLang="en-US" dirty="0"/>
              <a:t>出现在：</a:t>
            </a:r>
          </a:p>
          <a:p>
            <a:pPr lvl="1">
              <a:spcBef>
                <a:spcPct val="10000"/>
              </a:spcBef>
            </a:pPr>
            <a:r>
              <a:rPr lang="zh-CN" altLang="en-US" sz="2400" dirty="0"/>
              <a:t>取指周期（定义为第</a:t>
            </a:r>
            <a:r>
              <a:rPr lang="en-US" altLang="zh-CN" sz="2400" dirty="0"/>
              <a:t>1</a:t>
            </a:r>
            <a:r>
              <a:rPr lang="zh-CN" altLang="en-US" sz="2400" dirty="0"/>
              <a:t>个</a:t>
            </a:r>
            <a:r>
              <a:rPr lang="en-US" altLang="zh-CN" sz="2400" dirty="0"/>
              <a:t>CPU</a:t>
            </a:r>
            <a:r>
              <a:rPr lang="zh-CN" altLang="en-US" sz="2400" dirty="0"/>
              <a:t>周期</a:t>
            </a:r>
            <a:r>
              <a:rPr lang="en-US" altLang="zh-CN" sz="2400" dirty="0"/>
              <a:t>M1</a:t>
            </a:r>
            <a:r>
              <a:rPr lang="zh-CN" altLang="en-US" sz="2400" dirty="0"/>
              <a:t>）的</a:t>
            </a:r>
            <a:r>
              <a:rPr lang="en-US" altLang="zh-CN" sz="2400" dirty="0"/>
              <a:t>T1</a:t>
            </a:r>
            <a:r>
              <a:rPr lang="zh-CN" altLang="en-US" sz="2400" dirty="0"/>
              <a:t>节拍，</a:t>
            </a:r>
          </a:p>
          <a:p>
            <a:pPr lvl="1">
              <a:spcBef>
                <a:spcPct val="10000"/>
              </a:spcBef>
            </a:pPr>
            <a:r>
              <a:rPr lang="zh-CN" altLang="en-US" sz="2400" dirty="0"/>
              <a:t>指令</a:t>
            </a:r>
            <a:r>
              <a:rPr lang="en-US" altLang="zh-CN" sz="2400" dirty="0"/>
              <a:t>JZ offs</a:t>
            </a:r>
            <a:r>
              <a:rPr lang="zh-CN" altLang="en-US" sz="2400" dirty="0"/>
              <a:t>执行周期（假设为第</a:t>
            </a:r>
            <a:r>
              <a:rPr lang="en-US" altLang="zh-CN" sz="2400" dirty="0"/>
              <a:t>2</a:t>
            </a:r>
            <a:r>
              <a:rPr lang="zh-CN" altLang="en-US" sz="2400" dirty="0"/>
              <a:t>个</a:t>
            </a:r>
            <a:r>
              <a:rPr lang="en-US" altLang="zh-CN" sz="2400" dirty="0"/>
              <a:t>CPU</a:t>
            </a:r>
            <a:r>
              <a:rPr lang="zh-CN" altLang="en-US" sz="2400" dirty="0"/>
              <a:t>周期</a:t>
            </a:r>
            <a:r>
              <a:rPr lang="en-US" altLang="zh-CN" sz="2400" dirty="0"/>
              <a:t>M2</a:t>
            </a:r>
            <a:r>
              <a:rPr lang="zh-CN" altLang="en-US" sz="2400" dirty="0"/>
              <a:t>）的</a:t>
            </a:r>
            <a:r>
              <a:rPr lang="en-US" altLang="zh-CN" sz="2400" dirty="0"/>
              <a:t>T2</a:t>
            </a:r>
            <a:r>
              <a:rPr lang="zh-CN" altLang="en-US" sz="2400" dirty="0"/>
              <a:t>节拍（当</a:t>
            </a:r>
            <a:r>
              <a:rPr lang="en-US" altLang="zh-CN" sz="2400" dirty="0"/>
              <a:t>ZF=1</a:t>
            </a:r>
            <a:r>
              <a:rPr lang="zh-CN" altLang="en-US" sz="2400" dirty="0"/>
              <a:t>时）</a:t>
            </a:r>
          </a:p>
          <a:p>
            <a:pPr lvl="1">
              <a:spcBef>
                <a:spcPct val="10000"/>
              </a:spcBef>
            </a:pPr>
            <a:r>
              <a:rPr lang="zh-CN" altLang="en-US" sz="2400" dirty="0"/>
              <a:t>指令</a:t>
            </a:r>
            <a:r>
              <a:rPr lang="en-US" altLang="zh-CN" sz="2400" dirty="0"/>
              <a:t>CALL </a:t>
            </a:r>
            <a:r>
              <a:rPr lang="en-US" altLang="zh-CN" sz="2400" dirty="0">
                <a:latin typeface="宋体" pitchFamily="2" charset="-122"/>
                <a:ea typeface="宋体" pitchFamily="2" charset="-122"/>
              </a:rPr>
              <a:t>(</a:t>
            </a:r>
            <a:r>
              <a:rPr lang="en-US" altLang="zh-CN" sz="2400" dirty="0"/>
              <a:t>X</a:t>
            </a:r>
            <a:r>
              <a:rPr lang="en-US" altLang="zh-CN" sz="2400" dirty="0">
                <a:latin typeface="宋体" pitchFamily="2" charset="-122"/>
                <a:ea typeface="宋体" pitchFamily="2" charset="-122"/>
              </a:rPr>
              <a:t>)</a:t>
            </a:r>
            <a:r>
              <a:rPr lang="zh-CN" altLang="en-US" sz="2400" dirty="0"/>
              <a:t>执行周期的</a:t>
            </a:r>
            <a:r>
              <a:rPr lang="en-US" altLang="zh-CN" sz="2400" dirty="0"/>
              <a:t>T1</a:t>
            </a:r>
            <a:r>
              <a:rPr lang="zh-CN" altLang="en-US" sz="2400" dirty="0"/>
              <a:t>节拍</a:t>
            </a:r>
          </a:p>
          <a:p>
            <a:pPr lvl="1">
              <a:spcBef>
                <a:spcPct val="10000"/>
              </a:spcBef>
            </a:pPr>
            <a:r>
              <a:rPr lang="en-US" altLang="zh-CN" sz="2400" dirty="0">
                <a:latin typeface="宋体"/>
                <a:ea typeface="宋体" pitchFamily="2" charset="-122"/>
              </a:rPr>
              <a:t>……</a:t>
            </a:r>
            <a:endParaRPr lang="zh-CN" altLang="en-US" sz="2400" dirty="0">
              <a:ea typeface="宋体" pitchFamily="2" charset="-122"/>
            </a:endParaRPr>
          </a:p>
          <a:p>
            <a:pPr>
              <a:spcBef>
                <a:spcPct val="10000"/>
              </a:spcBef>
            </a:pPr>
            <a:r>
              <a:rPr lang="zh-CN" altLang="en-US" dirty="0"/>
              <a:t>生成</a:t>
            </a:r>
            <a:r>
              <a:rPr lang="en-US" altLang="zh-CN" dirty="0" err="1"/>
              <a:t>PC</a:t>
            </a:r>
            <a:r>
              <a:rPr lang="en-US" altLang="zh-CN" baseline="-25000" dirty="0" err="1"/>
              <a:t>out</a:t>
            </a:r>
            <a:r>
              <a:rPr lang="zh-CN" altLang="en-US" dirty="0"/>
              <a:t>的逻辑表达式为：</a:t>
            </a:r>
          </a:p>
          <a:p>
            <a:pPr lvl="1">
              <a:spcBef>
                <a:spcPct val="10000"/>
              </a:spcBef>
            </a:pPr>
            <a:r>
              <a:rPr lang="zh-CN" altLang="en-US" sz="2400" u="sng" dirty="0">
                <a:solidFill>
                  <a:srgbClr val="0000FF"/>
                </a:solidFill>
              </a:rPr>
              <a:t>两级时序</a:t>
            </a:r>
            <a:r>
              <a:rPr lang="zh-CN" altLang="en-US" sz="2400" dirty="0"/>
              <a:t>：</a:t>
            </a:r>
            <a:br>
              <a:rPr lang="en-US" altLang="zh-CN" sz="2400" dirty="0"/>
            </a:br>
            <a:r>
              <a:rPr lang="en-US" altLang="zh-CN" sz="2400" dirty="0" err="1">
                <a:solidFill>
                  <a:srgbClr val="000000"/>
                </a:solidFill>
                <a:ea typeface="楷体" panose="02010609060101010101" pitchFamily="49" charset="-122"/>
              </a:rPr>
              <a:t>PC</a:t>
            </a:r>
            <a:r>
              <a:rPr lang="en-US" altLang="zh-CN" sz="2400" baseline="-25000" dirty="0" err="1">
                <a:solidFill>
                  <a:srgbClr val="000000"/>
                </a:solidFill>
                <a:ea typeface="楷体" panose="02010609060101010101" pitchFamily="49" charset="-122"/>
              </a:rPr>
              <a:t>out</a:t>
            </a:r>
            <a:r>
              <a:rPr lang="zh-CN" altLang="en-US" sz="2400" dirty="0">
                <a:solidFill>
                  <a:srgbClr val="000000"/>
                </a:solidFill>
              </a:rPr>
              <a:t>＝ </a:t>
            </a:r>
            <a:r>
              <a:rPr lang="en-US" altLang="zh-CN" sz="2400" dirty="0">
                <a:solidFill>
                  <a:srgbClr val="008000"/>
                </a:solidFill>
                <a:ea typeface="楷体" panose="02010609060101010101" pitchFamily="49" charset="-122"/>
              </a:rPr>
              <a:t>M1·T1</a:t>
            </a:r>
            <a:r>
              <a:rPr lang="en-US" altLang="zh-CN" sz="2400" dirty="0">
                <a:solidFill>
                  <a:srgbClr val="000000"/>
                </a:solidFill>
                <a:ea typeface="楷体" panose="02010609060101010101" pitchFamily="49" charset="-122"/>
              </a:rPr>
              <a:t> </a:t>
            </a:r>
            <a:r>
              <a:rPr lang="zh-CN" altLang="en-US" sz="2400" dirty="0">
                <a:solidFill>
                  <a:srgbClr val="FF0000"/>
                </a:solidFill>
              </a:rPr>
              <a:t>＋</a:t>
            </a:r>
            <a:r>
              <a:rPr lang="zh-CN" altLang="en-US" sz="2400" dirty="0">
                <a:solidFill>
                  <a:srgbClr val="000000"/>
                </a:solidFill>
              </a:rPr>
              <a:t> </a:t>
            </a:r>
            <a:r>
              <a:rPr lang="en-US" altLang="zh-CN" sz="2400" dirty="0">
                <a:solidFill>
                  <a:srgbClr val="000000"/>
                </a:solidFill>
                <a:ea typeface="楷体" panose="02010609060101010101" pitchFamily="49" charset="-122"/>
              </a:rPr>
              <a:t>M2·T2·</a:t>
            </a:r>
            <a:r>
              <a:rPr lang="en-US" altLang="zh-CN" sz="2400" dirty="0">
                <a:solidFill>
                  <a:srgbClr val="0000FF"/>
                </a:solidFill>
                <a:ea typeface="楷体" panose="02010609060101010101" pitchFamily="49" charset="-122"/>
              </a:rPr>
              <a:t>JZ</a:t>
            </a:r>
            <a:r>
              <a:rPr lang="en-US" altLang="zh-CN" sz="2400" dirty="0">
                <a:solidFill>
                  <a:srgbClr val="000000"/>
                </a:solidFill>
                <a:latin typeface="+mn-ea"/>
              </a:rPr>
              <a:t>(</a:t>
            </a:r>
            <a:r>
              <a:rPr lang="zh-CN" altLang="en-US" sz="2400" dirty="0">
                <a:solidFill>
                  <a:srgbClr val="000000"/>
                </a:solidFill>
                <a:latin typeface="楷体" panose="02010609060101010101" pitchFamily="49" charset="-122"/>
                <a:ea typeface="楷体" panose="02010609060101010101" pitchFamily="49" charset="-122"/>
              </a:rPr>
              <a:t>相对寻址</a:t>
            </a:r>
            <a:r>
              <a:rPr lang="en-US" altLang="zh-CN" sz="2400" dirty="0">
                <a:solidFill>
                  <a:srgbClr val="000000"/>
                </a:solidFill>
                <a:latin typeface="+mn-ea"/>
              </a:rPr>
              <a:t>)</a:t>
            </a:r>
            <a:r>
              <a:rPr lang="en-US" altLang="zh-CN" sz="2400" dirty="0">
                <a:solidFill>
                  <a:srgbClr val="000000"/>
                </a:solidFill>
                <a:ea typeface="楷体" panose="02010609060101010101" pitchFamily="49" charset="-122"/>
              </a:rPr>
              <a:t>·</a:t>
            </a:r>
            <a:r>
              <a:rPr lang="en-US" altLang="zh-CN" sz="2400" dirty="0">
                <a:solidFill>
                  <a:srgbClr val="000000"/>
                </a:solidFill>
                <a:latin typeface="+mn-ea"/>
              </a:rPr>
              <a:t>(</a:t>
            </a:r>
            <a:r>
              <a:rPr lang="en-US" altLang="zh-CN" sz="2400" dirty="0">
                <a:solidFill>
                  <a:srgbClr val="FF0066"/>
                </a:solidFill>
                <a:ea typeface="楷体" panose="02010609060101010101" pitchFamily="49" charset="-122"/>
              </a:rPr>
              <a:t>ZF=1</a:t>
            </a:r>
            <a:r>
              <a:rPr lang="en-US" altLang="zh-CN" sz="2400" dirty="0">
                <a:solidFill>
                  <a:srgbClr val="000000"/>
                </a:solidFill>
                <a:latin typeface="+mn-ea"/>
              </a:rPr>
              <a:t>)</a:t>
            </a:r>
            <a:r>
              <a:rPr lang="en-US" altLang="zh-CN" sz="2400" dirty="0">
                <a:solidFill>
                  <a:srgbClr val="000000"/>
                </a:solidFill>
                <a:ea typeface="楷体" panose="02010609060101010101" pitchFamily="49" charset="-122"/>
              </a:rPr>
              <a:t> </a:t>
            </a:r>
            <a:r>
              <a:rPr lang="zh-CN" altLang="en-US" sz="2400" dirty="0">
                <a:solidFill>
                  <a:srgbClr val="FF0000"/>
                </a:solidFill>
              </a:rPr>
              <a:t>＋</a:t>
            </a:r>
            <a:br>
              <a:rPr lang="zh-CN" altLang="en-US" sz="2400" dirty="0">
                <a:solidFill>
                  <a:srgbClr val="000000"/>
                </a:solidFill>
              </a:rPr>
            </a:br>
            <a:r>
              <a:rPr lang="zh-CN" altLang="en-US" sz="2400" dirty="0">
                <a:solidFill>
                  <a:srgbClr val="000000"/>
                </a:solidFill>
              </a:rPr>
              <a:t>              </a:t>
            </a:r>
            <a:r>
              <a:rPr lang="en-US" altLang="zh-CN" sz="2400" dirty="0">
                <a:solidFill>
                  <a:srgbClr val="000000"/>
                </a:solidFill>
                <a:ea typeface="楷体" panose="02010609060101010101" pitchFamily="49" charset="-122"/>
              </a:rPr>
              <a:t>M2·T1·</a:t>
            </a:r>
            <a:r>
              <a:rPr lang="en-US" altLang="zh-CN" sz="2400" dirty="0">
                <a:solidFill>
                  <a:srgbClr val="0000FF"/>
                </a:solidFill>
                <a:ea typeface="楷体" panose="02010609060101010101" pitchFamily="49" charset="-122"/>
              </a:rPr>
              <a:t>CALL</a:t>
            </a:r>
            <a:r>
              <a:rPr lang="en-US" altLang="zh-CN" sz="2400" dirty="0">
                <a:solidFill>
                  <a:srgbClr val="000000"/>
                </a:solidFill>
                <a:latin typeface="+mn-ea"/>
              </a:rPr>
              <a:t>(</a:t>
            </a:r>
            <a:r>
              <a:rPr lang="zh-CN" altLang="en-US" sz="2400" dirty="0">
                <a:solidFill>
                  <a:srgbClr val="000000"/>
                </a:solidFill>
                <a:latin typeface="楷体" panose="02010609060101010101" pitchFamily="49" charset="-122"/>
                <a:ea typeface="楷体" panose="02010609060101010101" pitchFamily="49" charset="-122"/>
              </a:rPr>
              <a:t>间接寻址</a:t>
            </a:r>
            <a:r>
              <a:rPr lang="en-US" altLang="zh-CN" sz="2400" dirty="0">
                <a:solidFill>
                  <a:srgbClr val="000000"/>
                </a:solidFill>
                <a:latin typeface="+mn-ea"/>
              </a:rPr>
              <a:t>)</a:t>
            </a:r>
            <a:r>
              <a:rPr lang="en-US" altLang="zh-CN" sz="2400" dirty="0">
                <a:solidFill>
                  <a:srgbClr val="000000"/>
                </a:solidFill>
                <a:ea typeface="楷体" panose="02010609060101010101" pitchFamily="49" charset="-122"/>
              </a:rPr>
              <a:t> </a:t>
            </a:r>
            <a:r>
              <a:rPr lang="zh-CN" altLang="en-US" sz="2400" dirty="0">
                <a:solidFill>
                  <a:srgbClr val="FF0000"/>
                </a:solidFill>
              </a:rPr>
              <a:t>＋</a:t>
            </a:r>
            <a:r>
              <a:rPr lang="zh-CN" altLang="en-US" sz="2400" dirty="0">
                <a:solidFill>
                  <a:srgbClr val="000000"/>
                </a:solidFill>
              </a:rPr>
              <a:t> </a:t>
            </a:r>
            <a:r>
              <a:rPr lang="en-US" altLang="zh-CN" sz="2400" dirty="0">
                <a:solidFill>
                  <a:srgbClr val="000000"/>
                </a:solidFill>
                <a:ea typeface="楷体" panose="02010609060101010101" pitchFamily="49" charset="-122"/>
              </a:rPr>
              <a:t>······</a:t>
            </a:r>
            <a:endParaRPr lang="zh-CN" altLang="en-US" sz="2400" dirty="0"/>
          </a:p>
          <a:p>
            <a:pPr lvl="1">
              <a:spcBef>
                <a:spcPct val="10000"/>
              </a:spcBef>
            </a:pPr>
            <a:r>
              <a:rPr lang="zh-CN" altLang="en-US" sz="2400" u="sng" dirty="0">
                <a:solidFill>
                  <a:srgbClr val="0000FF"/>
                </a:solidFill>
              </a:rPr>
              <a:t>一级时序</a:t>
            </a:r>
            <a:r>
              <a:rPr lang="zh-CN" altLang="en-US" sz="2400" dirty="0"/>
              <a:t>：</a:t>
            </a:r>
            <a:br>
              <a:rPr lang="zh-CN" altLang="en-US" sz="2400" dirty="0"/>
            </a:br>
            <a:r>
              <a:rPr lang="en-US" altLang="zh-CN" sz="2400" dirty="0" err="1">
                <a:solidFill>
                  <a:srgbClr val="000000"/>
                </a:solidFill>
                <a:ea typeface="楷体" panose="02010609060101010101" pitchFamily="49" charset="-122"/>
              </a:rPr>
              <a:t>PC</a:t>
            </a:r>
            <a:r>
              <a:rPr lang="en-US" altLang="zh-CN" sz="2400" baseline="-25000" dirty="0" err="1">
                <a:solidFill>
                  <a:srgbClr val="000000"/>
                </a:solidFill>
                <a:ea typeface="楷体" panose="02010609060101010101" pitchFamily="49" charset="-122"/>
              </a:rPr>
              <a:t>out</a:t>
            </a:r>
            <a:r>
              <a:rPr lang="zh-CN" altLang="en-US" sz="2400" dirty="0">
                <a:solidFill>
                  <a:srgbClr val="000000"/>
                </a:solidFill>
              </a:rPr>
              <a:t>＝ </a:t>
            </a:r>
            <a:r>
              <a:rPr lang="en-US" altLang="zh-CN" sz="2400" dirty="0">
                <a:solidFill>
                  <a:srgbClr val="008000"/>
                </a:solidFill>
                <a:ea typeface="楷体" panose="02010609060101010101" pitchFamily="49" charset="-122"/>
              </a:rPr>
              <a:t>T1</a:t>
            </a:r>
            <a:r>
              <a:rPr lang="en-US" altLang="zh-CN" sz="2400" dirty="0">
                <a:solidFill>
                  <a:srgbClr val="000000"/>
                </a:solidFill>
                <a:ea typeface="楷体" panose="02010609060101010101" pitchFamily="49" charset="-122"/>
              </a:rPr>
              <a:t> </a:t>
            </a:r>
            <a:r>
              <a:rPr lang="zh-CN" altLang="en-US" sz="2400" dirty="0">
                <a:solidFill>
                  <a:srgbClr val="FF0000"/>
                </a:solidFill>
              </a:rPr>
              <a:t>＋</a:t>
            </a:r>
            <a:r>
              <a:rPr lang="zh-CN" altLang="en-US" sz="2400" dirty="0">
                <a:solidFill>
                  <a:srgbClr val="000000"/>
                </a:solidFill>
              </a:rPr>
              <a:t> </a:t>
            </a:r>
            <a:r>
              <a:rPr lang="en-US" altLang="zh-CN" sz="2400" dirty="0">
                <a:solidFill>
                  <a:srgbClr val="000000"/>
                </a:solidFill>
                <a:ea typeface="楷体" panose="02010609060101010101" pitchFamily="49" charset="-122"/>
              </a:rPr>
              <a:t>T5·</a:t>
            </a:r>
            <a:r>
              <a:rPr lang="en-US" altLang="zh-CN" sz="2400" dirty="0">
                <a:solidFill>
                  <a:srgbClr val="0000FF"/>
                </a:solidFill>
                <a:ea typeface="楷体" panose="02010609060101010101" pitchFamily="49" charset="-122"/>
              </a:rPr>
              <a:t>JZ</a:t>
            </a:r>
            <a:r>
              <a:rPr lang="en-US" altLang="zh-CN" sz="2400" dirty="0">
                <a:solidFill>
                  <a:srgbClr val="000000"/>
                </a:solidFill>
                <a:latin typeface="+mn-ea"/>
              </a:rPr>
              <a:t>(</a:t>
            </a:r>
            <a:r>
              <a:rPr lang="zh-CN" altLang="en-US" sz="2400" dirty="0">
                <a:solidFill>
                  <a:srgbClr val="000000"/>
                </a:solidFill>
                <a:latin typeface="楷体" panose="02010609060101010101" pitchFamily="49" charset="-122"/>
                <a:ea typeface="楷体" panose="02010609060101010101" pitchFamily="49" charset="-122"/>
              </a:rPr>
              <a:t>相对寻址</a:t>
            </a:r>
            <a:r>
              <a:rPr lang="en-US" altLang="zh-CN" sz="2400" dirty="0">
                <a:solidFill>
                  <a:srgbClr val="000000"/>
                </a:solidFill>
                <a:latin typeface="+mn-ea"/>
              </a:rPr>
              <a:t>)</a:t>
            </a:r>
            <a:r>
              <a:rPr lang="en-US" altLang="zh-CN" sz="2400" dirty="0">
                <a:solidFill>
                  <a:srgbClr val="000000"/>
                </a:solidFill>
                <a:ea typeface="楷体" panose="02010609060101010101" pitchFamily="49" charset="-122"/>
              </a:rPr>
              <a:t>·</a:t>
            </a:r>
            <a:r>
              <a:rPr lang="en-US" altLang="zh-CN" sz="2400" dirty="0">
                <a:solidFill>
                  <a:srgbClr val="000000"/>
                </a:solidFill>
                <a:latin typeface="+mn-ea"/>
              </a:rPr>
              <a:t>(</a:t>
            </a:r>
            <a:r>
              <a:rPr lang="en-US" altLang="zh-CN" sz="2400" dirty="0">
                <a:solidFill>
                  <a:srgbClr val="FF0066"/>
                </a:solidFill>
                <a:ea typeface="楷体" panose="02010609060101010101" pitchFamily="49" charset="-122"/>
              </a:rPr>
              <a:t>ZF=1</a:t>
            </a:r>
            <a:r>
              <a:rPr lang="en-US" altLang="zh-CN" sz="2400" dirty="0">
                <a:solidFill>
                  <a:srgbClr val="000000"/>
                </a:solidFill>
                <a:latin typeface="+mn-ea"/>
              </a:rPr>
              <a:t>)</a:t>
            </a:r>
            <a:r>
              <a:rPr lang="en-US" altLang="zh-CN" sz="2400" dirty="0">
                <a:solidFill>
                  <a:srgbClr val="000000"/>
                </a:solidFill>
                <a:ea typeface="楷体" panose="02010609060101010101" pitchFamily="49" charset="-122"/>
              </a:rPr>
              <a:t> </a:t>
            </a:r>
            <a:r>
              <a:rPr lang="zh-CN" altLang="en-US" sz="2400" dirty="0">
                <a:solidFill>
                  <a:srgbClr val="FF0000"/>
                </a:solidFill>
              </a:rPr>
              <a:t>＋</a:t>
            </a:r>
            <a:br>
              <a:rPr lang="zh-CN" altLang="en-US" sz="2400" dirty="0">
                <a:solidFill>
                  <a:srgbClr val="000000"/>
                </a:solidFill>
              </a:rPr>
            </a:br>
            <a:r>
              <a:rPr lang="zh-CN" altLang="en-US" sz="2400" dirty="0">
                <a:solidFill>
                  <a:srgbClr val="000000"/>
                </a:solidFill>
              </a:rPr>
              <a:t>              </a:t>
            </a:r>
            <a:r>
              <a:rPr lang="en-US" altLang="zh-CN" sz="2400" dirty="0">
                <a:solidFill>
                  <a:srgbClr val="000000"/>
                </a:solidFill>
                <a:ea typeface="楷体" panose="02010609060101010101" pitchFamily="49" charset="-122"/>
              </a:rPr>
              <a:t>T4·</a:t>
            </a:r>
            <a:r>
              <a:rPr lang="en-US" altLang="zh-CN" sz="2400" dirty="0">
                <a:solidFill>
                  <a:srgbClr val="0000FF"/>
                </a:solidFill>
                <a:ea typeface="楷体" panose="02010609060101010101" pitchFamily="49" charset="-122"/>
              </a:rPr>
              <a:t>CALL</a:t>
            </a:r>
            <a:r>
              <a:rPr lang="en-US" altLang="zh-CN" sz="2400" dirty="0">
                <a:solidFill>
                  <a:srgbClr val="000000"/>
                </a:solidFill>
                <a:latin typeface="+mn-ea"/>
              </a:rPr>
              <a:t>(</a:t>
            </a:r>
            <a:r>
              <a:rPr lang="zh-CN" altLang="en-US" sz="2400" dirty="0">
                <a:solidFill>
                  <a:srgbClr val="000000"/>
                </a:solidFill>
                <a:latin typeface="楷体" panose="02010609060101010101" pitchFamily="49" charset="-122"/>
                <a:ea typeface="楷体" panose="02010609060101010101" pitchFamily="49" charset="-122"/>
              </a:rPr>
              <a:t>间接寻址</a:t>
            </a:r>
            <a:r>
              <a:rPr lang="en-US" altLang="zh-CN" sz="2400" dirty="0">
                <a:solidFill>
                  <a:srgbClr val="000000"/>
                </a:solidFill>
                <a:latin typeface="+mn-ea"/>
              </a:rPr>
              <a:t>)</a:t>
            </a:r>
            <a:r>
              <a:rPr lang="en-US" altLang="zh-CN" sz="2400" dirty="0">
                <a:solidFill>
                  <a:srgbClr val="000000"/>
                </a:solidFill>
                <a:ea typeface="楷体" panose="02010609060101010101" pitchFamily="49" charset="-122"/>
              </a:rPr>
              <a:t> </a:t>
            </a:r>
            <a:r>
              <a:rPr lang="zh-CN" altLang="en-US" sz="2400" dirty="0">
                <a:solidFill>
                  <a:srgbClr val="FF0000"/>
                </a:solidFill>
              </a:rPr>
              <a:t>＋</a:t>
            </a:r>
            <a:r>
              <a:rPr lang="zh-CN" altLang="en-US" sz="2400" dirty="0">
                <a:solidFill>
                  <a:srgbClr val="000000"/>
                </a:solidFill>
              </a:rPr>
              <a:t> </a:t>
            </a:r>
            <a:r>
              <a:rPr lang="en-US" altLang="zh-CN" sz="2400" dirty="0">
                <a:solidFill>
                  <a:srgbClr val="000000"/>
                </a:solidFill>
                <a:ea typeface="楷体" panose="02010609060101010101" pitchFamily="49" charset="-122"/>
              </a:rPr>
              <a:t>······</a:t>
            </a:r>
            <a:endParaRPr lang="zh-CN" altLang="en-US" sz="2400" dirty="0"/>
          </a:p>
        </p:txBody>
      </p:sp>
      <p:sp>
        <p:nvSpPr>
          <p:cNvPr id="1147908" name="Text Box 4"/>
          <p:cNvSpPr txBox="1">
            <a:spLocks noChangeArrowheads="1"/>
          </p:cNvSpPr>
          <p:nvPr/>
        </p:nvSpPr>
        <p:spPr bwMode="auto">
          <a:xfrm>
            <a:off x="323850" y="649288"/>
            <a:ext cx="2231926" cy="523220"/>
          </a:xfrm>
          <a:prstGeom prst="rect">
            <a:avLst/>
          </a:prstGeom>
          <a:solidFill>
            <a:srgbClr val="FFFF99"/>
          </a:solidFill>
          <a:ln w="28575" algn="ctr">
            <a:solidFill>
              <a:schemeClr val="hlink"/>
            </a:solidFill>
            <a:miter lim="800000"/>
            <a:headEnd/>
            <a:tailEnd type="none" w="med" len="lg"/>
          </a:ln>
          <a:effectLst>
            <a:outerShdw blurRad="50800" dist="38100" dir="2700000" algn="tl" rotWithShape="0">
              <a:prstClr val="black">
                <a:alpha val="40000"/>
              </a:prstClr>
            </a:outerShdw>
          </a:effectLst>
        </p:spPr>
        <p:txBody>
          <a:bodyPr wrap="square">
            <a:spAutoFit/>
          </a:bodyPr>
          <a:lstStyle/>
          <a:p>
            <a:pPr algn="l">
              <a:spcBef>
                <a:spcPct val="50000"/>
              </a:spcBef>
            </a:pPr>
            <a:r>
              <a:rPr lang="en-US" altLang="zh-CN" sz="2800"/>
              <a:t>PC</a:t>
            </a:r>
            <a:r>
              <a:rPr lang="en-US" altLang="zh-CN" sz="2800" baseline="-25000"/>
              <a:t>OUT</a:t>
            </a:r>
            <a:r>
              <a:rPr lang="zh-CN" altLang="en-US" sz="2800"/>
              <a:t>信号：</a:t>
            </a:r>
          </a:p>
        </p:txBody>
      </p:sp>
      <p:sp>
        <p:nvSpPr>
          <p:cNvPr id="1147909" name="AutoShape 5">
            <a:hlinkClick r:id="rId2" action="ppaction://hlinksldjump" highlightClick="1"/>
          </p:cNvPr>
          <p:cNvSpPr>
            <a:spLocks noChangeArrowheads="1"/>
          </p:cNvSpPr>
          <p:nvPr/>
        </p:nvSpPr>
        <p:spPr bwMode="auto">
          <a:xfrm>
            <a:off x="6518275" y="188641"/>
            <a:ext cx="2374900" cy="378098"/>
          </a:xfrm>
          <a:prstGeom prst="actionButtonBlank">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b="0" dirty="0">
                <a:solidFill>
                  <a:schemeClr val="bg2"/>
                </a:solidFill>
                <a:ea typeface="楷体" panose="02010609060101010101" pitchFamily="49" charset="-122"/>
              </a:rPr>
              <a:t>CPU</a:t>
            </a:r>
            <a:r>
              <a:rPr lang="zh-CN" altLang="en-US" b="0" dirty="0">
                <a:solidFill>
                  <a:schemeClr val="bg2"/>
                </a:solidFill>
                <a:ea typeface="楷体" panose="02010609060101010101" pitchFamily="49" charset="-122"/>
              </a:rPr>
              <a:t>的时序信号</a:t>
            </a:r>
          </a:p>
        </p:txBody>
      </p:sp>
      <p:sp>
        <p:nvSpPr>
          <p:cNvPr id="2" name="动作按钮: 获取信息 1">
            <a:hlinkClick r:id="rId3" action="ppaction://hlinksldjump" highlightClick="1"/>
            <a:extLst>
              <a:ext uri="{FF2B5EF4-FFF2-40B4-BE49-F238E27FC236}">
                <a16:creationId xmlns:a16="http://schemas.microsoft.com/office/drawing/2014/main" id="{CD783C9F-857B-4E87-921F-ABA5948C1B8D}"/>
              </a:ext>
            </a:extLst>
          </p:cNvPr>
          <p:cNvSpPr/>
          <p:nvPr/>
        </p:nvSpPr>
        <p:spPr bwMode="auto">
          <a:xfrm>
            <a:off x="5076056" y="3789040"/>
            <a:ext cx="432048" cy="432048"/>
          </a:xfrm>
          <a:prstGeom prst="actionButtonInformation">
            <a:avLst/>
          </a:prstGeom>
          <a:solidFill>
            <a:srgbClr val="FFCCFF"/>
          </a:solidFill>
          <a:ln>
            <a:solidFill>
              <a:srgbClr val="CC0099"/>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动作按钮: 获取信息 2">
            <a:hlinkClick r:id="rId4" action="ppaction://hlinksldjump" highlightClick="1"/>
            <a:extLst>
              <a:ext uri="{FF2B5EF4-FFF2-40B4-BE49-F238E27FC236}">
                <a16:creationId xmlns:a16="http://schemas.microsoft.com/office/drawing/2014/main" id="{6923F0B3-0F14-44AC-8CF6-6048A3BBBBFD}"/>
              </a:ext>
            </a:extLst>
          </p:cNvPr>
          <p:cNvSpPr/>
          <p:nvPr/>
        </p:nvSpPr>
        <p:spPr bwMode="auto">
          <a:xfrm>
            <a:off x="179512" y="5355286"/>
            <a:ext cx="431726" cy="432048"/>
          </a:xfrm>
          <a:prstGeom prst="actionButtonInformation">
            <a:avLst/>
          </a:prstGeom>
          <a:solidFill>
            <a:srgbClr val="CCFF99"/>
          </a:solidFill>
          <a:ln>
            <a:solidFill>
              <a:srgbClr val="009900"/>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9" name="动作按钮: 获取信息 8">
            <a:hlinkClick r:id="rId5" action="ppaction://hlinksldjump" highlightClick="1"/>
            <a:extLst>
              <a:ext uri="{FF2B5EF4-FFF2-40B4-BE49-F238E27FC236}">
                <a16:creationId xmlns:a16="http://schemas.microsoft.com/office/drawing/2014/main" id="{7E0AD403-6327-4897-B324-D25C4A5991EE}"/>
              </a:ext>
            </a:extLst>
          </p:cNvPr>
          <p:cNvSpPr/>
          <p:nvPr/>
        </p:nvSpPr>
        <p:spPr bwMode="auto">
          <a:xfrm>
            <a:off x="179512" y="4230053"/>
            <a:ext cx="431726" cy="432048"/>
          </a:xfrm>
          <a:prstGeom prst="actionButtonInformation">
            <a:avLst/>
          </a:prstGeom>
          <a:solidFill>
            <a:srgbClr val="CCFF99"/>
          </a:solidFill>
          <a:ln>
            <a:solidFill>
              <a:srgbClr val="009900"/>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1" name="AutoShape 5">
            <a:hlinkClick r:id="rId6" action="ppaction://hlinksldjump" highlightClick="1"/>
            <a:extLst>
              <a:ext uri="{FF2B5EF4-FFF2-40B4-BE49-F238E27FC236}">
                <a16:creationId xmlns:a16="http://schemas.microsoft.com/office/drawing/2014/main" id="{45AA4763-A4FD-41AB-B677-145283D333F5}"/>
              </a:ext>
            </a:extLst>
          </p:cNvPr>
          <p:cNvSpPr>
            <a:spLocks noChangeArrowheads="1"/>
          </p:cNvSpPr>
          <p:nvPr/>
        </p:nvSpPr>
        <p:spPr bwMode="auto">
          <a:xfrm>
            <a:off x="6518275" y="649288"/>
            <a:ext cx="2374900" cy="378098"/>
          </a:xfrm>
          <a:prstGeom prst="actionButtonBlank">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zh-CN" altLang="en-US" b="0" dirty="0">
                <a:solidFill>
                  <a:schemeClr val="bg2"/>
                </a:solidFill>
                <a:ea typeface="楷体" panose="02010609060101010101" pitchFamily="49" charset="-122"/>
              </a:rPr>
              <a:t>两级时序</a:t>
            </a:r>
          </a:p>
        </p:txBody>
      </p:sp>
      <p:sp>
        <p:nvSpPr>
          <p:cNvPr id="12" name="AutoShape 5">
            <a:hlinkClick r:id="rId7" action="ppaction://hlinksldjump" highlightClick="1"/>
            <a:extLst>
              <a:ext uri="{FF2B5EF4-FFF2-40B4-BE49-F238E27FC236}">
                <a16:creationId xmlns:a16="http://schemas.microsoft.com/office/drawing/2014/main" id="{7E27337D-290D-466A-AE8D-B5842193FD27}"/>
              </a:ext>
            </a:extLst>
          </p:cNvPr>
          <p:cNvSpPr>
            <a:spLocks noChangeArrowheads="1"/>
          </p:cNvSpPr>
          <p:nvPr/>
        </p:nvSpPr>
        <p:spPr bwMode="auto">
          <a:xfrm>
            <a:off x="6518275" y="1109935"/>
            <a:ext cx="2374900" cy="378098"/>
          </a:xfrm>
          <a:prstGeom prst="actionButtonBlank">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zh-CN" altLang="en-US" b="0" dirty="0">
                <a:solidFill>
                  <a:schemeClr val="bg2"/>
                </a:solidFill>
                <a:ea typeface="楷体" panose="02010609060101010101" pitchFamily="49" charset="-122"/>
              </a:rPr>
              <a:t>一级时序</a:t>
            </a:r>
          </a:p>
        </p:txBody>
      </p:sp>
      <p:sp>
        <p:nvSpPr>
          <p:cNvPr id="4" name="动作按钮: 空白 3">
            <a:hlinkClick r:id="rId8" action="ppaction://hlinksldjump" highlightClick="1"/>
            <a:extLst>
              <a:ext uri="{FF2B5EF4-FFF2-40B4-BE49-F238E27FC236}">
                <a16:creationId xmlns:a16="http://schemas.microsoft.com/office/drawing/2014/main" id="{77C80C5F-5D2E-48A7-A29D-82EDFE66A2AD}"/>
              </a:ext>
            </a:extLst>
          </p:cNvPr>
          <p:cNvSpPr/>
          <p:nvPr/>
        </p:nvSpPr>
        <p:spPr bwMode="auto">
          <a:xfrm>
            <a:off x="5547400" y="660033"/>
            <a:ext cx="828000" cy="828000"/>
          </a:xfrm>
          <a:prstGeom prst="actionButtonBlan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bg2"/>
                </a:solidFill>
                <a:effectLst/>
                <a:latin typeface="Times New Roman" pitchFamily="18" charset="0"/>
                <a:ea typeface="宋体" pitchFamily="2" charset="-122"/>
              </a:rPr>
              <a:t>所有</a:t>
            </a:r>
            <a:br>
              <a:rPr kumimoji="0" lang="en-US" altLang="zh-CN" sz="2400" b="1" i="0" u="none" strike="noStrike" cap="none" normalizeH="0" baseline="0" dirty="0">
                <a:ln>
                  <a:noFill/>
                </a:ln>
                <a:solidFill>
                  <a:schemeClr val="bg2"/>
                </a:solidFill>
                <a:effectLst/>
                <a:latin typeface="Times New Roman" pitchFamily="18" charset="0"/>
                <a:ea typeface="宋体" pitchFamily="2" charset="-122"/>
              </a:rPr>
            </a:br>
            <a:r>
              <a:rPr kumimoji="0" lang="zh-CN" altLang="en-US" sz="2400" b="1" i="0" u="none" strike="noStrike" cap="none" normalizeH="0" baseline="0" dirty="0">
                <a:ln>
                  <a:noFill/>
                </a:ln>
                <a:solidFill>
                  <a:schemeClr val="bg2"/>
                </a:solidFill>
                <a:effectLst/>
                <a:latin typeface="Times New Roman" pitchFamily="18" charset="0"/>
                <a:ea typeface="宋体" pitchFamily="2" charset="-122"/>
              </a:rPr>
              <a:t>指令</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97EA0B1A-BD51-4BC7-975C-4A496917CC40}" type="slidenum">
              <a:rPr lang="zh-CN" altLang="en-US"/>
              <a:pPr/>
              <a:t>69</a:t>
            </a:fld>
            <a:endParaRPr lang="en-US" altLang="zh-CN"/>
          </a:p>
        </p:txBody>
      </p:sp>
      <p:sp>
        <p:nvSpPr>
          <p:cNvPr id="1148930" name="Rectangle 2"/>
          <p:cNvSpPr>
            <a:spLocks noGrp="1" noChangeArrowheads="1"/>
          </p:cNvSpPr>
          <p:nvPr>
            <p:ph type="title"/>
          </p:nvPr>
        </p:nvSpPr>
        <p:spPr/>
        <p:txBody>
          <a:bodyPr/>
          <a:lstStyle/>
          <a:p>
            <a:r>
              <a:rPr lang="en-US" altLang="zh-CN" dirty="0"/>
              <a:t>6.2.2  </a:t>
            </a:r>
            <a:r>
              <a:rPr lang="zh-CN" altLang="en-US" dirty="0"/>
              <a:t>某简化</a:t>
            </a:r>
            <a:r>
              <a:rPr lang="en-US" altLang="zh-CN" dirty="0"/>
              <a:t>CPU </a:t>
            </a:r>
            <a:r>
              <a:rPr lang="zh-CN" altLang="en-US" dirty="0"/>
              <a:t>控制单元设计</a:t>
            </a:r>
          </a:p>
        </p:txBody>
      </p:sp>
      <p:sp>
        <p:nvSpPr>
          <p:cNvPr id="1148931" name="Rectangle 3"/>
          <p:cNvSpPr>
            <a:spLocks noGrp="1" noChangeArrowheads="1"/>
          </p:cNvSpPr>
          <p:nvPr>
            <p:ph type="body" idx="1"/>
          </p:nvPr>
        </p:nvSpPr>
        <p:spPr>
          <a:xfrm>
            <a:off x="250825" y="549275"/>
            <a:ext cx="8785225" cy="5975350"/>
          </a:xfrm>
        </p:spPr>
        <p:txBody>
          <a:bodyPr/>
          <a:lstStyle/>
          <a:p>
            <a:pPr>
              <a:spcBef>
                <a:spcPct val="10000"/>
              </a:spcBef>
            </a:pPr>
            <a:r>
              <a:rPr lang="en-US" altLang="zh-CN" dirty="0" err="1">
                <a:ea typeface="宋体" pitchFamily="2" charset="-122"/>
              </a:rPr>
              <a:t>AR</a:t>
            </a:r>
            <a:r>
              <a:rPr lang="en-US" altLang="zh-CN" baseline="-25000" dirty="0" err="1">
                <a:ea typeface="宋体" pitchFamily="2" charset="-122"/>
              </a:rPr>
              <a:t>in</a:t>
            </a:r>
            <a:r>
              <a:rPr lang="zh-CN" altLang="en-US" dirty="0"/>
              <a:t>出现在：</a:t>
            </a:r>
          </a:p>
          <a:p>
            <a:pPr lvl="1">
              <a:spcBef>
                <a:spcPct val="10000"/>
              </a:spcBef>
            </a:pPr>
            <a:r>
              <a:rPr lang="zh-CN" altLang="en-US" sz="2400" dirty="0">
                <a:solidFill>
                  <a:srgbClr val="9900FF"/>
                </a:solidFill>
              </a:rPr>
              <a:t>取指周期</a:t>
            </a:r>
            <a:r>
              <a:rPr lang="zh-CN" altLang="en-US" sz="2400" dirty="0"/>
              <a:t>的</a:t>
            </a:r>
            <a:r>
              <a:rPr lang="en-US" altLang="zh-CN" sz="2400" dirty="0"/>
              <a:t>T1</a:t>
            </a:r>
            <a:r>
              <a:rPr lang="zh-CN" altLang="en-US" sz="2400" dirty="0"/>
              <a:t>节拍</a:t>
            </a:r>
          </a:p>
          <a:p>
            <a:pPr lvl="1">
              <a:spcBef>
                <a:spcPct val="10000"/>
              </a:spcBef>
            </a:pPr>
            <a:r>
              <a:rPr lang="zh-CN" altLang="en-US" sz="2400" dirty="0"/>
              <a:t>指令 </a:t>
            </a:r>
            <a:r>
              <a:rPr lang="en-US" altLang="zh-CN" sz="2400" dirty="0">
                <a:solidFill>
                  <a:srgbClr val="CC0000"/>
                </a:solidFill>
              </a:rPr>
              <a:t>MOV R0,X</a:t>
            </a:r>
            <a:r>
              <a:rPr lang="en-US" altLang="zh-CN" sz="2400" dirty="0"/>
              <a:t> </a:t>
            </a:r>
            <a:r>
              <a:rPr lang="zh-CN" altLang="en-US" sz="2400" dirty="0"/>
              <a:t>和指令 </a:t>
            </a:r>
            <a:r>
              <a:rPr lang="en-US" altLang="zh-CN" sz="2400" dirty="0">
                <a:solidFill>
                  <a:srgbClr val="CC0000"/>
                </a:solidFill>
              </a:rPr>
              <a:t>MOV (R1),R0</a:t>
            </a:r>
            <a:r>
              <a:rPr lang="en-US" altLang="zh-CN" sz="2400" dirty="0"/>
              <a:t> </a:t>
            </a:r>
            <a:r>
              <a:rPr lang="zh-CN" altLang="en-US" sz="2400" dirty="0"/>
              <a:t>执行周期的</a:t>
            </a:r>
            <a:r>
              <a:rPr lang="en-US" altLang="zh-CN" sz="2400" dirty="0">
                <a:solidFill>
                  <a:srgbClr val="0000FF"/>
                </a:solidFill>
              </a:rPr>
              <a:t>T1</a:t>
            </a:r>
            <a:r>
              <a:rPr lang="zh-CN" altLang="en-US" sz="2400" dirty="0"/>
              <a:t>节拍</a:t>
            </a:r>
          </a:p>
          <a:p>
            <a:pPr lvl="1">
              <a:spcBef>
                <a:spcPct val="10000"/>
              </a:spcBef>
            </a:pPr>
            <a:r>
              <a:rPr lang="zh-CN" altLang="en-US" sz="2400" dirty="0"/>
              <a:t>指令 </a:t>
            </a:r>
            <a:r>
              <a:rPr lang="en-US" altLang="zh-CN" sz="2400" dirty="0">
                <a:solidFill>
                  <a:srgbClr val="CC0000"/>
                </a:solidFill>
              </a:rPr>
              <a:t>SUB R0,(X)</a:t>
            </a:r>
            <a:r>
              <a:rPr lang="en-US" altLang="zh-CN" sz="2400" dirty="0"/>
              <a:t> </a:t>
            </a:r>
            <a:r>
              <a:rPr lang="zh-CN" altLang="en-US" sz="2400" dirty="0"/>
              <a:t>执行周期的</a:t>
            </a:r>
            <a:r>
              <a:rPr lang="en-US" altLang="zh-CN" sz="2400" dirty="0">
                <a:solidFill>
                  <a:srgbClr val="0000FF"/>
                </a:solidFill>
              </a:rPr>
              <a:t>T1</a:t>
            </a:r>
            <a:r>
              <a:rPr lang="zh-CN" altLang="en-US" sz="2400" dirty="0"/>
              <a:t>和</a:t>
            </a:r>
            <a:r>
              <a:rPr lang="en-US" altLang="zh-CN" sz="2400" dirty="0">
                <a:solidFill>
                  <a:srgbClr val="0000FF"/>
                </a:solidFill>
              </a:rPr>
              <a:t>T3</a:t>
            </a:r>
            <a:r>
              <a:rPr lang="zh-CN" altLang="en-US" sz="2400" dirty="0"/>
              <a:t>节拍</a:t>
            </a:r>
          </a:p>
          <a:p>
            <a:pPr lvl="1">
              <a:spcBef>
                <a:spcPct val="10000"/>
              </a:spcBef>
            </a:pPr>
            <a:r>
              <a:rPr lang="zh-CN" altLang="en-US" sz="2400" dirty="0"/>
              <a:t>指令 </a:t>
            </a:r>
            <a:r>
              <a:rPr lang="en-US" altLang="zh-CN" sz="2400" dirty="0">
                <a:solidFill>
                  <a:srgbClr val="CC0000"/>
                </a:solidFill>
              </a:rPr>
              <a:t>IN R0,P</a:t>
            </a:r>
            <a:r>
              <a:rPr lang="en-US" altLang="zh-CN" sz="2400" dirty="0"/>
              <a:t> </a:t>
            </a:r>
            <a:r>
              <a:rPr lang="zh-CN" altLang="en-US" sz="2400" dirty="0"/>
              <a:t>和指令 </a:t>
            </a:r>
            <a:r>
              <a:rPr lang="en-US" altLang="zh-CN" sz="2400" dirty="0">
                <a:solidFill>
                  <a:srgbClr val="CC0000"/>
                </a:solidFill>
              </a:rPr>
              <a:t>OUT P,R0</a:t>
            </a:r>
            <a:r>
              <a:rPr lang="en-US" altLang="zh-CN" sz="2400" dirty="0"/>
              <a:t> </a:t>
            </a:r>
            <a:r>
              <a:rPr lang="zh-CN" altLang="en-US" sz="2400" dirty="0"/>
              <a:t>执行周期的</a:t>
            </a:r>
            <a:r>
              <a:rPr lang="en-US" altLang="zh-CN" sz="2400" dirty="0">
                <a:solidFill>
                  <a:srgbClr val="0000FF"/>
                </a:solidFill>
              </a:rPr>
              <a:t>T1</a:t>
            </a:r>
            <a:r>
              <a:rPr lang="zh-CN" altLang="en-US" sz="2400" dirty="0"/>
              <a:t>节拍</a:t>
            </a:r>
          </a:p>
          <a:p>
            <a:pPr lvl="1">
              <a:spcBef>
                <a:spcPct val="10000"/>
              </a:spcBef>
            </a:pPr>
            <a:r>
              <a:rPr lang="zh-CN" altLang="en-US" sz="2400" dirty="0"/>
              <a:t>指令 </a:t>
            </a:r>
            <a:r>
              <a:rPr lang="en-US" altLang="zh-CN" sz="2400" dirty="0">
                <a:solidFill>
                  <a:srgbClr val="CC0000"/>
                </a:solidFill>
              </a:rPr>
              <a:t>PUSH R0</a:t>
            </a:r>
            <a:r>
              <a:rPr lang="en-US" altLang="zh-CN" sz="2400" dirty="0"/>
              <a:t> </a:t>
            </a:r>
            <a:r>
              <a:rPr lang="zh-CN" altLang="en-US" sz="2400" dirty="0"/>
              <a:t>执行周期的</a:t>
            </a:r>
            <a:r>
              <a:rPr lang="en-US" altLang="zh-CN" sz="2400" dirty="0">
                <a:solidFill>
                  <a:srgbClr val="0000FF"/>
                </a:solidFill>
              </a:rPr>
              <a:t>T2</a:t>
            </a:r>
            <a:r>
              <a:rPr lang="zh-CN" altLang="en-US" sz="2400" dirty="0"/>
              <a:t>节拍</a:t>
            </a:r>
          </a:p>
          <a:p>
            <a:pPr lvl="1">
              <a:spcBef>
                <a:spcPct val="10000"/>
              </a:spcBef>
            </a:pPr>
            <a:r>
              <a:rPr lang="zh-CN" altLang="en-US" sz="2400" dirty="0"/>
              <a:t>指令 </a:t>
            </a:r>
            <a:r>
              <a:rPr lang="en-US" altLang="zh-CN" sz="2400" dirty="0">
                <a:solidFill>
                  <a:srgbClr val="CC0000"/>
                </a:solidFill>
              </a:rPr>
              <a:t>POP R0</a:t>
            </a:r>
            <a:r>
              <a:rPr lang="en-US" altLang="zh-CN" sz="2400" dirty="0"/>
              <a:t> </a:t>
            </a:r>
            <a:r>
              <a:rPr lang="zh-CN" altLang="en-US" sz="2400" dirty="0"/>
              <a:t>执行周期的</a:t>
            </a:r>
            <a:r>
              <a:rPr lang="en-US" altLang="zh-CN" sz="2400" dirty="0">
                <a:solidFill>
                  <a:srgbClr val="0000FF"/>
                </a:solidFill>
              </a:rPr>
              <a:t>T1</a:t>
            </a:r>
            <a:r>
              <a:rPr lang="zh-CN" altLang="en-US" sz="2400" dirty="0"/>
              <a:t>节拍</a:t>
            </a:r>
          </a:p>
          <a:p>
            <a:pPr lvl="1">
              <a:spcBef>
                <a:spcPct val="10000"/>
              </a:spcBef>
            </a:pPr>
            <a:r>
              <a:rPr lang="zh-CN" altLang="en-US" sz="2400" dirty="0"/>
              <a:t>指令 </a:t>
            </a:r>
            <a:r>
              <a:rPr lang="en-US" altLang="zh-CN" sz="2400" dirty="0">
                <a:solidFill>
                  <a:srgbClr val="CC0000"/>
                </a:solidFill>
              </a:rPr>
              <a:t>CALL (X)</a:t>
            </a:r>
            <a:r>
              <a:rPr lang="en-US" altLang="zh-CN" sz="2400" dirty="0"/>
              <a:t> </a:t>
            </a:r>
            <a:r>
              <a:rPr lang="zh-CN" altLang="en-US" sz="2400" dirty="0"/>
              <a:t>执行周期的</a:t>
            </a:r>
            <a:r>
              <a:rPr lang="en-US" altLang="zh-CN" sz="2400" dirty="0">
                <a:solidFill>
                  <a:srgbClr val="0000FF"/>
                </a:solidFill>
              </a:rPr>
              <a:t>T2</a:t>
            </a:r>
            <a:r>
              <a:rPr lang="zh-CN" altLang="en-US" sz="2400" dirty="0"/>
              <a:t>和</a:t>
            </a:r>
            <a:r>
              <a:rPr lang="en-US" altLang="zh-CN" sz="2400" dirty="0">
                <a:solidFill>
                  <a:srgbClr val="0000FF"/>
                </a:solidFill>
              </a:rPr>
              <a:t>T4</a:t>
            </a:r>
            <a:r>
              <a:rPr lang="zh-CN" altLang="en-US" sz="2400" dirty="0"/>
              <a:t>节拍</a:t>
            </a:r>
          </a:p>
          <a:p>
            <a:pPr lvl="1">
              <a:spcBef>
                <a:spcPct val="10000"/>
              </a:spcBef>
            </a:pPr>
            <a:r>
              <a:rPr lang="zh-CN" altLang="en-US" sz="2400" dirty="0"/>
              <a:t>指令 </a:t>
            </a:r>
            <a:r>
              <a:rPr lang="en-US" altLang="zh-CN" sz="2400" dirty="0">
                <a:solidFill>
                  <a:srgbClr val="CC0000"/>
                </a:solidFill>
              </a:rPr>
              <a:t>RET</a:t>
            </a:r>
            <a:r>
              <a:rPr lang="en-US" altLang="zh-CN" sz="2400" dirty="0"/>
              <a:t> </a:t>
            </a:r>
            <a:r>
              <a:rPr lang="zh-CN" altLang="en-US" sz="2400" dirty="0"/>
              <a:t>执行周期的</a:t>
            </a:r>
            <a:r>
              <a:rPr lang="en-US" altLang="zh-CN" sz="2400" dirty="0">
                <a:solidFill>
                  <a:srgbClr val="0000FF"/>
                </a:solidFill>
              </a:rPr>
              <a:t>T1</a:t>
            </a:r>
            <a:r>
              <a:rPr lang="zh-CN" altLang="en-US" sz="2400" dirty="0"/>
              <a:t>节拍</a:t>
            </a:r>
          </a:p>
          <a:p>
            <a:pPr lvl="1">
              <a:spcBef>
                <a:spcPct val="10000"/>
              </a:spcBef>
            </a:pPr>
            <a:r>
              <a:rPr lang="en-US" altLang="zh-CN" sz="2400" dirty="0">
                <a:latin typeface="宋体"/>
                <a:ea typeface="宋体" pitchFamily="2" charset="-122"/>
              </a:rPr>
              <a:t>……</a:t>
            </a:r>
            <a:endParaRPr lang="zh-CN" altLang="en-US" sz="2400" dirty="0">
              <a:ea typeface="宋体" pitchFamily="2" charset="-122"/>
            </a:endParaRPr>
          </a:p>
          <a:p>
            <a:pPr>
              <a:spcBef>
                <a:spcPct val="10000"/>
              </a:spcBef>
            </a:pPr>
            <a:r>
              <a:rPr lang="zh-CN" altLang="en-US" dirty="0"/>
              <a:t>生成</a:t>
            </a:r>
            <a:r>
              <a:rPr lang="en-US" altLang="zh-CN" dirty="0" err="1">
                <a:ea typeface="宋体" pitchFamily="2" charset="-122"/>
              </a:rPr>
              <a:t>AR</a:t>
            </a:r>
            <a:r>
              <a:rPr lang="en-US" altLang="zh-CN" baseline="-25000" dirty="0" err="1">
                <a:ea typeface="宋体" pitchFamily="2" charset="-122"/>
              </a:rPr>
              <a:t>in</a:t>
            </a:r>
            <a:r>
              <a:rPr lang="zh-CN" altLang="en-US" dirty="0"/>
              <a:t>的逻辑表达式为：</a:t>
            </a:r>
          </a:p>
        </p:txBody>
      </p:sp>
      <p:sp>
        <p:nvSpPr>
          <p:cNvPr id="1148932" name="Text Box 4"/>
          <p:cNvSpPr txBox="1">
            <a:spLocks noChangeArrowheads="1"/>
          </p:cNvSpPr>
          <p:nvPr/>
        </p:nvSpPr>
        <p:spPr bwMode="auto">
          <a:xfrm>
            <a:off x="6084837" y="188913"/>
            <a:ext cx="2087563" cy="547687"/>
          </a:xfrm>
          <a:prstGeom prst="rect">
            <a:avLst/>
          </a:prstGeom>
          <a:solidFill>
            <a:srgbClr val="FFFF99"/>
          </a:solidFill>
          <a:ln w="28575" algn="ctr">
            <a:solidFill>
              <a:schemeClr val="hlink"/>
            </a:solidFill>
            <a:miter lim="800000"/>
            <a:headEnd/>
            <a:tailEnd type="none" w="med" len="lg"/>
          </a:ln>
          <a:effectLst>
            <a:outerShdw blurRad="50800" dist="38100" dir="2700000" algn="tl" rotWithShape="0">
              <a:prstClr val="black">
                <a:alpha val="40000"/>
              </a:prstClr>
            </a:outerShdw>
          </a:effectLst>
        </p:spPr>
        <p:txBody>
          <a:bodyPr>
            <a:spAutoFit/>
          </a:bodyPr>
          <a:lstStyle/>
          <a:p>
            <a:pPr algn="l">
              <a:spcBef>
                <a:spcPct val="50000"/>
              </a:spcBef>
            </a:pPr>
            <a:r>
              <a:rPr lang="en-US" altLang="zh-CN" sz="2800" dirty="0" err="1"/>
              <a:t>AR</a:t>
            </a:r>
            <a:r>
              <a:rPr lang="en-US" altLang="zh-CN" sz="2800" baseline="-25000" dirty="0" err="1"/>
              <a:t>in</a:t>
            </a:r>
            <a:r>
              <a:rPr lang="zh-CN" altLang="en-US" sz="2800" dirty="0"/>
              <a:t>信号：</a:t>
            </a:r>
          </a:p>
        </p:txBody>
      </p:sp>
      <p:sp>
        <p:nvSpPr>
          <p:cNvPr id="7" name="动作按钮: 获取信息 6">
            <a:hlinkClick r:id="rId2" action="ppaction://hlinksldjump" highlightClick="1"/>
            <a:extLst>
              <a:ext uri="{FF2B5EF4-FFF2-40B4-BE49-F238E27FC236}">
                <a16:creationId xmlns:a16="http://schemas.microsoft.com/office/drawing/2014/main" id="{72BE8F57-0424-4967-9D22-8E269177173E}"/>
              </a:ext>
            </a:extLst>
          </p:cNvPr>
          <p:cNvSpPr/>
          <p:nvPr/>
        </p:nvSpPr>
        <p:spPr bwMode="auto">
          <a:xfrm>
            <a:off x="7403976" y="3717032"/>
            <a:ext cx="432048" cy="432048"/>
          </a:xfrm>
          <a:prstGeom prst="actionButtonInformation">
            <a:avLst/>
          </a:prstGeom>
          <a:solidFill>
            <a:srgbClr val="FFCCFF"/>
          </a:solidFill>
          <a:ln>
            <a:solidFill>
              <a:srgbClr val="CC0099"/>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A21C2DF7-77B5-466B-8C50-ED159CD6559A}"/>
              </a:ext>
            </a:extLst>
          </p:cNvPr>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74351" y="166226"/>
            <a:ext cx="8446121" cy="6545700"/>
          </a:xfrm>
        </p:spPr>
      </p:pic>
      <p:sp>
        <p:nvSpPr>
          <p:cNvPr id="7" name="矩形 6">
            <a:extLst>
              <a:ext uri="{FF2B5EF4-FFF2-40B4-BE49-F238E27FC236}">
                <a16:creationId xmlns:a16="http://schemas.microsoft.com/office/drawing/2014/main" id="{17A943B2-7E5D-4451-92D6-40F3F4C17210}"/>
              </a:ext>
            </a:extLst>
          </p:cNvPr>
          <p:cNvSpPr/>
          <p:nvPr/>
        </p:nvSpPr>
        <p:spPr>
          <a:xfrm>
            <a:off x="179512" y="5589240"/>
            <a:ext cx="2376857" cy="1015663"/>
          </a:xfrm>
          <a:prstGeom prst="rect">
            <a:avLst/>
          </a:prstGeom>
        </p:spPr>
        <p:txBody>
          <a:bodyPr wrap="square">
            <a:spAutoFit/>
          </a:bodyPr>
          <a:lstStyle/>
          <a:p>
            <a:pPr algn="l"/>
            <a:r>
              <a:rPr lang="en-US" altLang="zh-CN" sz="2000" b="0" dirty="0">
                <a:solidFill>
                  <a:srgbClr val="CC0099"/>
                </a:solidFill>
              </a:rPr>
              <a:t>RISC-V :</a:t>
            </a:r>
          </a:p>
          <a:p>
            <a:pPr algn="l"/>
            <a:r>
              <a:rPr lang="zh-CN" altLang="en-US" sz="2000" b="0" dirty="0">
                <a:solidFill>
                  <a:srgbClr val="CC0099"/>
                </a:solidFill>
              </a:rPr>
              <a:t>The simple datapath </a:t>
            </a:r>
            <a:endParaRPr lang="en-US" altLang="zh-CN" sz="2000" b="0" dirty="0">
              <a:solidFill>
                <a:srgbClr val="CC0099"/>
              </a:solidFill>
            </a:endParaRPr>
          </a:p>
          <a:p>
            <a:pPr algn="l"/>
            <a:r>
              <a:rPr lang="zh-CN" altLang="en-US" sz="2000" b="0" dirty="0">
                <a:solidFill>
                  <a:srgbClr val="CC0099"/>
                </a:solidFill>
              </a:rPr>
              <a:t>with the control unit</a:t>
            </a:r>
          </a:p>
        </p:txBody>
      </p:sp>
      <p:sp>
        <p:nvSpPr>
          <p:cNvPr id="8" name="矩形 7">
            <a:extLst>
              <a:ext uri="{FF2B5EF4-FFF2-40B4-BE49-F238E27FC236}">
                <a16:creationId xmlns:a16="http://schemas.microsoft.com/office/drawing/2014/main" id="{65C1500A-54AF-41DF-A2F9-5BB6CA2BF836}"/>
              </a:ext>
            </a:extLst>
          </p:cNvPr>
          <p:cNvSpPr/>
          <p:nvPr/>
        </p:nvSpPr>
        <p:spPr bwMode="auto">
          <a:xfrm>
            <a:off x="1060450" y="3543299"/>
            <a:ext cx="898524" cy="1298575"/>
          </a:xfrm>
          <a:prstGeom prst="rect">
            <a:avLst/>
          </a:prstGeom>
          <a:noFill/>
          <a:ln w="76200" cap="flat" cmpd="sng" algn="ctr">
            <a:solidFill>
              <a:srgbClr val="00FF00">
                <a:alpha val="40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9" name="矩形 8">
            <a:extLst>
              <a:ext uri="{FF2B5EF4-FFF2-40B4-BE49-F238E27FC236}">
                <a16:creationId xmlns:a16="http://schemas.microsoft.com/office/drawing/2014/main" id="{4281D6F1-5B62-49EC-A064-57B1AEF7A0EC}"/>
              </a:ext>
            </a:extLst>
          </p:cNvPr>
          <p:cNvSpPr/>
          <p:nvPr/>
        </p:nvSpPr>
        <p:spPr bwMode="auto">
          <a:xfrm>
            <a:off x="6954613" y="3986014"/>
            <a:ext cx="1030511" cy="1538486"/>
          </a:xfrm>
          <a:prstGeom prst="rect">
            <a:avLst/>
          </a:prstGeom>
          <a:noFill/>
          <a:ln w="76200" cap="flat" cmpd="sng" algn="ctr">
            <a:solidFill>
              <a:srgbClr val="00FF00">
                <a:alpha val="40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0" name="矩形 9">
            <a:extLst>
              <a:ext uri="{FF2B5EF4-FFF2-40B4-BE49-F238E27FC236}">
                <a16:creationId xmlns:a16="http://schemas.microsoft.com/office/drawing/2014/main" id="{455FB71A-5E17-4E39-83EE-D751501542BD}"/>
              </a:ext>
            </a:extLst>
          </p:cNvPr>
          <p:cNvSpPr/>
          <p:nvPr/>
        </p:nvSpPr>
        <p:spPr>
          <a:xfrm>
            <a:off x="904418" y="4855611"/>
            <a:ext cx="1210588" cy="400110"/>
          </a:xfrm>
          <a:prstGeom prst="rect">
            <a:avLst/>
          </a:prstGeom>
        </p:spPr>
        <p:txBody>
          <a:bodyPr wrap="none">
            <a:spAutoFit/>
          </a:bodyPr>
          <a:lstStyle/>
          <a:p>
            <a:r>
              <a:rPr lang="zh-CN" altLang="en-US" sz="2000" b="0" dirty="0">
                <a:solidFill>
                  <a:srgbClr val="009900"/>
                </a:solidFill>
                <a:latin typeface="微软雅黑" panose="020B0503020204020204" pitchFamily="34" charset="-122"/>
                <a:ea typeface="微软雅黑" panose="020B0503020204020204" pitchFamily="34" charset="-122"/>
              </a:rPr>
              <a:t>哈佛结构</a:t>
            </a:r>
          </a:p>
        </p:txBody>
      </p:sp>
      <p:sp>
        <p:nvSpPr>
          <p:cNvPr id="11" name="矩形 10">
            <a:extLst>
              <a:ext uri="{FF2B5EF4-FFF2-40B4-BE49-F238E27FC236}">
                <a16:creationId xmlns:a16="http://schemas.microsoft.com/office/drawing/2014/main" id="{05724A04-BF7B-4706-BF87-2A1180941176}"/>
              </a:ext>
            </a:extLst>
          </p:cNvPr>
          <p:cNvSpPr/>
          <p:nvPr/>
        </p:nvSpPr>
        <p:spPr>
          <a:xfrm>
            <a:off x="6864574" y="5897016"/>
            <a:ext cx="1210588" cy="400110"/>
          </a:xfrm>
          <a:prstGeom prst="rect">
            <a:avLst/>
          </a:prstGeom>
        </p:spPr>
        <p:txBody>
          <a:bodyPr wrap="none">
            <a:spAutoFit/>
          </a:bodyPr>
          <a:lstStyle/>
          <a:p>
            <a:r>
              <a:rPr lang="zh-CN" altLang="en-US" sz="2000" b="0" dirty="0">
                <a:solidFill>
                  <a:srgbClr val="009900"/>
                </a:solidFill>
                <a:latin typeface="微软雅黑" panose="020B0503020204020204" pitchFamily="34" charset="-122"/>
                <a:ea typeface="微软雅黑" panose="020B0503020204020204" pitchFamily="34" charset="-122"/>
              </a:rPr>
              <a:t>哈佛结构</a:t>
            </a:r>
          </a:p>
        </p:txBody>
      </p:sp>
      <p:sp>
        <p:nvSpPr>
          <p:cNvPr id="2" name="矩形 1">
            <a:extLst>
              <a:ext uri="{FF2B5EF4-FFF2-40B4-BE49-F238E27FC236}">
                <a16:creationId xmlns:a16="http://schemas.microsoft.com/office/drawing/2014/main" id="{5E0E04A9-E1A4-4372-B349-6552D660361E}"/>
              </a:ext>
            </a:extLst>
          </p:cNvPr>
          <p:cNvSpPr/>
          <p:nvPr/>
        </p:nvSpPr>
        <p:spPr>
          <a:xfrm>
            <a:off x="2296975" y="4013528"/>
            <a:ext cx="1338829" cy="369332"/>
          </a:xfrm>
          <a:prstGeom prst="rect">
            <a:avLst/>
          </a:prstGeom>
        </p:spPr>
        <p:txBody>
          <a:bodyPr wrap="none">
            <a:spAutoFit/>
          </a:bodyPr>
          <a:lstStyle/>
          <a:p>
            <a:r>
              <a:rPr lang="zh-CN" altLang="en-US" sz="1800" b="0" dirty="0">
                <a:solidFill>
                  <a:srgbClr val="FF5B5B"/>
                </a:solidFill>
              </a:rPr>
              <a:t>寄存器地址</a:t>
            </a:r>
          </a:p>
        </p:txBody>
      </p:sp>
      <p:cxnSp>
        <p:nvCxnSpPr>
          <p:cNvPr id="4" name="直接箭头连接符 3">
            <a:extLst>
              <a:ext uri="{FF2B5EF4-FFF2-40B4-BE49-F238E27FC236}">
                <a16:creationId xmlns:a16="http://schemas.microsoft.com/office/drawing/2014/main" id="{5A661EB2-E91B-41A9-9DFC-A9312D15ABF3}"/>
              </a:ext>
            </a:extLst>
          </p:cNvPr>
          <p:cNvCxnSpPr/>
          <p:nvPr/>
        </p:nvCxnSpPr>
        <p:spPr bwMode="auto">
          <a:xfrm>
            <a:off x="3097174" y="3647405"/>
            <a:ext cx="504056" cy="0"/>
          </a:xfrm>
          <a:prstGeom prst="straightConnector1">
            <a:avLst/>
          </a:prstGeom>
          <a:solidFill>
            <a:srgbClr val="FFFFFF"/>
          </a:solidFill>
          <a:ln w="28575" cap="flat" cmpd="sng" algn="ctr">
            <a:solidFill>
              <a:srgbClr val="FF0000">
                <a:alpha val="40000"/>
              </a:srgbClr>
            </a:solidFill>
            <a:prstDash val="solid"/>
            <a:round/>
            <a:headEnd type="none" w="med" len="med"/>
            <a:tailEnd type="triangle" w="med" len="lg"/>
          </a:ln>
          <a:effectLst/>
        </p:spPr>
      </p:cxnSp>
      <p:cxnSp>
        <p:nvCxnSpPr>
          <p:cNvPr id="12" name="直接箭头连接符 11">
            <a:extLst>
              <a:ext uri="{FF2B5EF4-FFF2-40B4-BE49-F238E27FC236}">
                <a16:creationId xmlns:a16="http://schemas.microsoft.com/office/drawing/2014/main" id="{3D4991A8-058F-4546-A32C-8975FC53B472}"/>
              </a:ext>
            </a:extLst>
          </p:cNvPr>
          <p:cNvCxnSpPr/>
          <p:nvPr/>
        </p:nvCxnSpPr>
        <p:spPr bwMode="auto">
          <a:xfrm>
            <a:off x="3093905" y="4016299"/>
            <a:ext cx="504056" cy="0"/>
          </a:xfrm>
          <a:prstGeom prst="straightConnector1">
            <a:avLst/>
          </a:prstGeom>
          <a:solidFill>
            <a:srgbClr val="FFFFFF"/>
          </a:solidFill>
          <a:ln w="28575" cap="flat" cmpd="sng" algn="ctr">
            <a:solidFill>
              <a:srgbClr val="FF0000">
                <a:alpha val="40000"/>
              </a:srgbClr>
            </a:solidFill>
            <a:prstDash val="solid"/>
            <a:round/>
            <a:headEnd type="none" w="med" len="med"/>
            <a:tailEnd type="triangle" w="med" len="lg"/>
          </a:ln>
          <a:effectLst/>
        </p:spPr>
      </p:cxnSp>
      <p:cxnSp>
        <p:nvCxnSpPr>
          <p:cNvPr id="13" name="直接箭头连接符 12">
            <a:extLst>
              <a:ext uri="{FF2B5EF4-FFF2-40B4-BE49-F238E27FC236}">
                <a16:creationId xmlns:a16="http://schemas.microsoft.com/office/drawing/2014/main" id="{FE4C1CFD-0769-47D0-B616-CD3E94855A45}"/>
              </a:ext>
            </a:extLst>
          </p:cNvPr>
          <p:cNvCxnSpPr/>
          <p:nvPr/>
        </p:nvCxnSpPr>
        <p:spPr bwMode="auto">
          <a:xfrm>
            <a:off x="3062213" y="4528168"/>
            <a:ext cx="504056" cy="0"/>
          </a:xfrm>
          <a:prstGeom prst="straightConnector1">
            <a:avLst/>
          </a:prstGeom>
          <a:solidFill>
            <a:srgbClr val="FFFFFF"/>
          </a:solidFill>
          <a:ln w="28575" cap="flat" cmpd="sng" algn="ctr">
            <a:solidFill>
              <a:srgbClr val="FF0000">
                <a:alpha val="40000"/>
              </a:srgbClr>
            </a:solidFill>
            <a:prstDash val="solid"/>
            <a:round/>
            <a:headEnd type="none" w="med" len="med"/>
            <a:tailEnd type="triangle" w="med" len="lg"/>
          </a:ln>
          <a:effectLst/>
        </p:spPr>
      </p:cxnSp>
      <p:sp>
        <p:nvSpPr>
          <p:cNvPr id="5" name="动作按钮: 上一张 4">
            <a:hlinkClick r:id="" action="ppaction://hlinkshowjump?jump=lastslideviewed" highlightClick="1"/>
            <a:extLst>
              <a:ext uri="{FF2B5EF4-FFF2-40B4-BE49-F238E27FC236}">
                <a16:creationId xmlns:a16="http://schemas.microsoft.com/office/drawing/2014/main" id="{76DAA990-90D9-4471-97DB-EA1A0C8679A1}"/>
              </a:ext>
            </a:extLst>
          </p:cNvPr>
          <p:cNvSpPr>
            <a:spLocks noChangeAspect="1"/>
          </p:cNvSpPr>
          <p:nvPr/>
        </p:nvSpPr>
        <p:spPr bwMode="auto">
          <a:xfrm>
            <a:off x="8244408" y="332656"/>
            <a:ext cx="576064" cy="576064"/>
          </a:xfrm>
          <a:prstGeom prst="actionButtonRetur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4" name="矩形 13">
            <a:extLst>
              <a:ext uri="{FF2B5EF4-FFF2-40B4-BE49-F238E27FC236}">
                <a16:creationId xmlns:a16="http://schemas.microsoft.com/office/drawing/2014/main" id="{4450DAC2-92F9-4782-89CB-B746CCC371D4}"/>
              </a:ext>
            </a:extLst>
          </p:cNvPr>
          <p:cNvSpPr/>
          <p:nvPr/>
        </p:nvSpPr>
        <p:spPr bwMode="auto">
          <a:xfrm>
            <a:off x="3722190" y="3429000"/>
            <a:ext cx="1223666" cy="1728788"/>
          </a:xfrm>
          <a:prstGeom prst="rect">
            <a:avLst/>
          </a:prstGeom>
          <a:noFill/>
          <a:ln w="76200" cap="flat" cmpd="sng" algn="ctr">
            <a:solidFill>
              <a:srgbClr val="FF6600">
                <a:alpha val="30196"/>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5" name="矩形 14">
            <a:extLst>
              <a:ext uri="{FF2B5EF4-FFF2-40B4-BE49-F238E27FC236}">
                <a16:creationId xmlns:a16="http://schemas.microsoft.com/office/drawing/2014/main" id="{2E54108C-5CDC-4847-9328-3E1B0BBBFBB1}"/>
              </a:ext>
            </a:extLst>
          </p:cNvPr>
          <p:cNvSpPr/>
          <p:nvPr/>
        </p:nvSpPr>
        <p:spPr>
          <a:xfrm>
            <a:off x="5741220" y="6254396"/>
            <a:ext cx="543740" cy="369332"/>
          </a:xfrm>
          <a:prstGeom prst="rect">
            <a:avLst/>
          </a:prstGeom>
        </p:spPr>
        <p:txBody>
          <a:bodyPr wrap="none">
            <a:spAutoFit/>
          </a:bodyPr>
          <a:lstStyle/>
          <a:p>
            <a:r>
              <a:rPr lang="en-US" altLang="zh-CN" sz="1800" b="0" dirty="0">
                <a:solidFill>
                  <a:srgbClr val="FF5B5B"/>
                </a:solidFill>
              </a:rPr>
              <a:t>2bit</a:t>
            </a:r>
            <a:endParaRPr lang="zh-CN" altLang="en-US" sz="1800" b="0" dirty="0">
              <a:solidFill>
                <a:srgbClr val="FF5B5B"/>
              </a:solidFill>
            </a:endParaRPr>
          </a:p>
        </p:txBody>
      </p:sp>
      <p:sp>
        <p:nvSpPr>
          <p:cNvPr id="17" name="矩形 16">
            <a:extLst>
              <a:ext uri="{FF2B5EF4-FFF2-40B4-BE49-F238E27FC236}">
                <a16:creationId xmlns:a16="http://schemas.microsoft.com/office/drawing/2014/main" id="{9BEF6DD7-938C-4A3E-B8A1-328820A7C659}"/>
              </a:ext>
            </a:extLst>
          </p:cNvPr>
          <p:cNvSpPr/>
          <p:nvPr/>
        </p:nvSpPr>
        <p:spPr>
          <a:xfrm rot="20234067">
            <a:off x="3311749" y="3654347"/>
            <a:ext cx="466795" cy="369332"/>
          </a:xfrm>
          <a:prstGeom prst="rect">
            <a:avLst/>
          </a:prstGeom>
        </p:spPr>
        <p:txBody>
          <a:bodyPr wrap="none">
            <a:spAutoFit/>
          </a:bodyPr>
          <a:lstStyle/>
          <a:p>
            <a:r>
              <a:rPr lang="en-US" altLang="zh-CN" sz="1800" b="0" dirty="0">
                <a:solidFill>
                  <a:srgbClr val="0000FF"/>
                </a:solidFill>
              </a:rPr>
              <a:t>rs2</a:t>
            </a:r>
            <a:endParaRPr lang="zh-CN" altLang="en-US" sz="1800" b="0" dirty="0">
              <a:solidFill>
                <a:srgbClr val="0000FF"/>
              </a:solidFill>
            </a:endParaRPr>
          </a:p>
        </p:txBody>
      </p:sp>
      <p:sp>
        <p:nvSpPr>
          <p:cNvPr id="18" name="矩形 17">
            <a:extLst>
              <a:ext uri="{FF2B5EF4-FFF2-40B4-BE49-F238E27FC236}">
                <a16:creationId xmlns:a16="http://schemas.microsoft.com/office/drawing/2014/main" id="{80703A5B-6C01-4177-A557-47E7AD9F880E}"/>
              </a:ext>
            </a:extLst>
          </p:cNvPr>
          <p:cNvSpPr/>
          <p:nvPr/>
        </p:nvSpPr>
        <p:spPr>
          <a:xfrm rot="20234067">
            <a:off x="3311749" y="3285015"/>
            <a:ext cx="466795" cy="369332"/>
          </a:xfrm>
          <a:prstGeom prst="rect">
            <a:avLst/>
          </a:prstGeom>
        </p:spPr>
        <p:txBody>
          <a:bodyPr wrap="none">
            <a:spAutoFit/>
          </a:bodyPr>
          <a:lstStyle/>
          <a:p>
            <a:r>
              <a:rPr lang="en-US" altLang="zh-CN" sz="1800" b="0" dirty="0">
                <a:solidFill>
                  <a:srgbClr val="0000FF"/>
                </a:solidFill>
              </a:rPr>
              <a:t>rs1</a:t>
            </a:r>
            <a:endParaRPr lang="zh-CN" altLang="en-US" sz="1800" b="0" dirty="0">
              <a:solidFill>
                <a:srgbClr val="0000FF"/>
              </a:solidFill>
            </a:endParaRPr>
          </a:p>
        </p:txBody>
      </p:sp>
      <p:sp>
        <p:nvSpPr>
          <p:cNvPr id="19" name="矩形 18">
            <a:extLst>
              <a:ext uri="{FF2B5EF4-FFF2-40B4-BE49-F238E27FC236}">
                <a16:creationId xmlns:a16="http://schemas.microsoft.com/office/drawing/2014/main" id="{E4E88637-0591-4C8B-A6B6-D8B5EB60C5D6}"/>
              </a:ext>
            </a:extLst>
          </p:cNvPr>
          <p:cNvSpPr/>
          <p:nvPr/>
        </p:nvSpPr>
        <p:spPr>
          <a:xfrm rot="20234067">
            <a:off x="3356633" y="4174512"/>
            <a:ext cx="377026" cy="369332"/>
          </a:xfrm>
          <a:prstGeom prst="rect">
            <a:avLst/>
          </a:prstGeom>
        </p:spPr>
        <p:txBody>
          <a:bodyPr wrap="none">
            <a:spAutoFit/>
          </a:bodyPr>
          <a:lstStyle/>
          <a:p>
            <a:r>
              <a:rPr lang="en-US" altLang="zh-CN" sz="1800" b="0" dirty="0" err="1">
                <a:solidFill>
                  <a:srgbClr val="0000FF"/>
                </a:solidFill>
              </a:rPr>
              <a:t>rd</a:t>
            </a:r>
            <a:endParaRPr lang="zh-CN" altLang="en-US" sz="1800" b="0" dirty="0">
              <a:solidFill>
                <a:srgbClr val="0000FF"/>
              </a:solidFill>
            </a:endParaRPr>
          </a:p>
        </p:txBody>
      </p:sp>
      <p:sp>
        <p:nvSpPr>
          <p:cNvPr id="20" name="矩形 19">
            <a:extLst>
              <a:ext uri="{FF2B5EF4-FFF2-40B4-BE49-F238E27FC236}">
                <a16:creationId xmlns:a16="http://schemas.microsoft.com/office/drawing/2014/main" id="{C425ECDE-82F5-403A-A971-85811B5A19CA}"/>
              </a:ext>
            </a:extLst>
          </p:cNvPr>
          <p:cNvSpPr/>
          <p:nvPr/>
        </p:nvSpPr>
        <p:spPr>
          <a:xfrm>
            <a:off x="4387035" y="6021288"/>
            <a:ext cx="774571" cy="369332"/>
          </a:xfrm>
          <a:prstGeom prst="rect">
            <a:avLst/>
          </a:prstGeom>
        </p:spPr>
        <p:txBody>
          <a:bodyPr wrap="none">
            <a:spAutoFit/>
          </a:bodyPr>
          <a:lstStyle/>
          <a:p>
            <a:r>
              <a:rPr lang="en-US" altLang="zh-CN" sz="1800" b="0" dirty="0">
                <a:solidFill>
                  <a:srgbClr val="0000FF"/>
                </a:solidFill>
              </a:rPr>
              <a:t>funct3</a:t>
            </a:r>
            <a:endParaRPr lang="zh-CN" altLang="en-US" sz="1800" b="0" dirty="0">
              <a:solidFill>
                <a:srgbClr val="0000FF"/>
              </a:solidFill>
            </a:endParaRPr>
          </a:p>
        </p:txBody>
      </p:sp>
      <p:sp>
        <p:nvSpPr>
          <p:cNvPr id="21" name="矩形 20">
            <a:extLst>
              <a:ext uri="{FF2B5EF4-FFF2-40B4-BE49-F238E27FC236}">
                <a16:creationId xmlns:a16="http://schemas.microsoft.com/office/drawing/2014/main" id="{472E2B26-9357-4FD7-BAD0-0B4D03503469}"/>
              </a:ext>
            </a:extLst>
          </p:cNvPr>
          <p:cNvSpPr/>
          <p:nvPr/>
        </p:nvSpPr>
        <p:spPr>
          <a:xfrm>
            <a:off x="2175899" y="2474217"/>
            <a:ext cx="851515" cy="369332"/>
          </a:xfrm>
          <a:prstGeom prst="rect">
            <a:avLst/>
          </a:prstGeom>
        </p:spPr>
        <p:txBody>
          <a:bodyPr wrap="none">
            <a:spAutoFit/>
          </a:bodyPr>
          <a:lstStyle/>
          <a:p>
            <a:r>
              <a:rPr lang="en-US" altLang="zh-CN" sz="1800" b="0" dirty="0">
                <a:solidFill>
                  <a:srgbClr val="0000FF"/>
                </a:solidFill>
              </a:rPr>
              <a:t>opcode</a:t>
            </a:r>
            <a:endParaRPr lang="zh-CN" altLang="en-US" sz="1800" b="0" dirty="0">
              <a:solidFill>
                <a:srgbClr val="0000FF"/>
              </a:solidFill>
            </a:endParaRPr>
          </a:p>
        </p:txBody>
      </p:sp>
      <p:sp>
        <p:nvSpPr>
          <p:cNvPr id="22" name="动作按钮: 获取信息 21">
            <a:hlinkClick r:id="rId4" action="ppaction://hlinksldjump" highlightClick="1"/>
            <a:extLst>
              <a:ext uri="{FF2B5EF4-FFF2-40B4-BE49-F238E27FC236}">
                <a16:creationId xmlns:a16="http://schemas.microsoft.com/office/drawing/2014/main" id="{B83C40A0-B7F8-4A1D-8885-8637BF3C8A97}"/>
              </a:ext>
            </a:extLst>
          </p:cNvPr>
          <p:cNvSpPr>
            <a:spLocks noChangeAspect="1"/>
          </p:cNvSpPr>
          <p:nvPr/>
        </p:nvSpPr>
        <p:spPr bwMode="auto">
          <a:xfrm>
            <a:off x="3457696" y="2031570"/>
            <a:ext cx="360040" cy="360000"/>
          </a:xfrm>
          <a:prstGeom prst="actionButtonInformation">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3298180634"/>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1A773AC5-FBB1-4FF8-A881-EB117EBBF78A}" type="slidenum">
              <a:rPr lang="zh-CN" altLang="en-US"/>
              <a:pPr/>
              <a:t>70</a:t>
            </a:fld>
            <a:endParaRPr lang="en-US" altLang="zh-CN"/>
          </a:p>
        </p:txBody>
      </p:sp>
      <p:sp>
        <p:nvSpPr>
          <p:cNvPr id="1149954" name="Rectangle 2"/>
          <p:cNvSpPr>
            <a:spLocks noGrp="1" noChangeArrowheads="1"/>
          </p:cNvSpPr>
          <p:nvPr>
            <p:ph type="title"/>
          </p:nvPr>
        </p:nvSpPr>
        <p:spPr/>
        <p:txBody>
          <a:bodyPr/>
          <a:lstStyle/>
          <a:p>
            <a:r>
              <a:rPr lang="en-US" altLang="zh-CN" dirty="0"/>
              <a:t>6.2.2  </a:t>
            </a:r>
            <a:r>
              <a:rPr lang="zh-CN" altLang="en-US" dirty="0"/>
              <a:t>某简化</a:t>
            </a:r>
            <a:r>
              <a:rPr lang="en-US" altLang="zh-CN" dirty="0"/>
              <a:t>CPU </a:t>
            </a:r>
            <a:r>
              <a:rPr lang="zh-CN" altLang="en-US" dirty="0"/>
              <a:t>控制单元设计</a:t>
            </a:r>
          </a:p>
        </p:txBody>
      </p:sp>
      <p:sp>
        <p:nvSpPr>
          <p:cNvPr id="1149955" name="Rectangle 3"/>
          <p:cNvSpPr>
            <a:spLocks noGrp="1" noChangeArrowheads="1"/>
          </p:cNvSpPr>
          <p:nvPr>
            <p:ph type="body" idx="1"/>
          </p:nvPr>
        </p:nvSpPr>
        <p:spPr>
          <a:xfrm>
            <a:off x="250825" y="549275"/>
            <a:ext cx="8785225" cy="5975350"/>
          </a:xfrm>
        </p:spPr>
        <p:txBody>
          <a:bodyPr/>
          <a:lstStyle/>
          <a:p>
            <a:pPr>
              <a:spcBef>
                <a:spcPct val="10000"/>
              </a:spcBef>
            </a:pPr>
            <a:r>
              <a:rPr lang="en-US" altLang="zh-CN" dirty="0" err="1">
                <a:ea typeface="宋体" pitchFamily="2" charset="-122"/>
              </a:rPr>
              <a:t>AR</a:t>
            </a:r>
            <a:r>
              <a:rPr lang="en-US" altLang="zh-CN" baseline="-25000" dirty="0" err="1">
                <a:ea typeface="宋体" pitchFamily="2" charset="-122"/>
              </a:rPr>
              <a:t>in</a:t>
            </a:r>
            <a:r>
              <a:rPr lang="zh-CN" altLang="en-US" dirty="0"/>
              <a:t>出现在</a:t>
            </a:r>
            <a:r>
              <a:rPr lang="zh-CN" altLang="en-US" sz="2400" dirty="0"/>
              <a:t>：</a:t>
            </a:r>
            <a:endParaRPr lang="zh-CN" altLang="en-US" sz="2400" dirty="0">
              <a:ea typeface="宋体" pitchFamily="2" charset="-122"/>
            </a:endParaRPr>
          </a:p>
          <a:p>
            <a:pPr>
              <a:spcBef>
                <a:spcPct val="10000"/>
              </a:spcBef>
            </a:pPr>
            <a:r>
              <a:rPr lang="zh-CN" altLang="en-US" dirty="0"/>
              <a:t>生成</a:t>
            </a:r>
            <a:r>
              <a:rPr lang="en-US" altLang="zh-CN" dirty="0" err="1">
                <a:ea typeface="宋体" pitchFamily="2" charset="-122"/>
              </a:rPr>
              <a:t>AR</a:t>
            </a:r>
            <a:r>
              <a:rPr lang="en-US" altLang="zh-CN" baseline="-25000" dirty="0" err="1">
                <a:ea typeface="宋体" pitchFamily="2" charset="-122"/>
              </a:rPr>
              <a:t>in</a:t>
            </a:r>
            <a:r>
              <a:rPr lang="zh-CN" altLang="en-US" dirty="0"/>
              <a:t>的逻辑表达式为：</a:t>
            </a:r>
          </a:p>
          <a:p>
            <a:pPr lvl="1">
              <a:spcBef>
                <a:spcPct val="10000"/>
              </a:spcBef>
            </a:pPr>
            <a:r>
              <a:rPr lang="zh-CN" altLang="en-US" sz="2400" dirty="0"/>
              <a:t>两级时序</a:t>
            </a:r>
            <a:br>
              <a:rPr lang="zh-CN" altLang="en-US" sz="2400" dirty="0"/>
            </a:br>
            <a:r>
              <a:rPr lang="en-US" altLang="zh-CN" sz="2400" dirty="0" err="1"/>
              <a:t>AR</a:t>
            </a:r>
            <a:r>
              <a:rPr lang="en-US" altLang="zh-CN" sz="2400" baseline="-30000" dirty="0" err="1"/>
              <a:t>in</a:t>
            </a:r>
            <a:r>
              <a:rPr lang="en-US" altLang="zh-CN" sz="2400" baseline="-30000" dirty="0"/>
              <a:t> </a:t>
            </a:r>
            <a:r>
              <a:rPr lang="zh-CN" altLang="en-US" sz="2400" dirty="0"/>
              <a:t>＝ </a:t>
            </a:r>
            <a:r>
              <a:rPr lang="en-US" altLang="zh-CN" sz="2400" dirty="0">
                <a:solidFill>
                  <a:srgbClr val="008000"/>
                </a:solidFill>
              </a:rPr>
              <a:t>M1·T1</a:t>
            </a:r>
            <a:r>
              <a:rPr lang="zh-CN" altLang="en-US" sz="2400" dirty="0">
                <a:solidFill>
                  <a:srgbClr val="FF0000"/>
                </a:solidFill>
              </a:rPr>
              <a:t>＋</a:t>
            </a:r>
            <a:r>
              <a:rPr lang="en-US" altLang="zh-CN" sz="2400" dirty="0"/>
              <a:t>M2·T1·</a:t>
            </a:r>
            <a:r>
              <a:rPr lang="en-US" altLang="zh-CN" sz="2400" dirty="0">
                <a:solidFill>
                  <a:srgbClr val="0000FF"/>
                </a:solidFill>
              </a:rPr>
              <a:t>MOV</a:t>
            </a:r>
            <a:r>
              <a:rPr lang="en-US" altLang="zh-CN" sz="2400" dirty="0">
                <a:latin typeface="+mn-ea"/>
              </a:rPr>
              <a:t>(</a:t>
            </a:r>
            <a:r>
              <a:rPr lang="zh-CN" altLang="en-US" sz="2400" dirty="0"/>
              <a:t>源操作数直接寻址</a:t>
            </a:r>
            <a:r>
              <a:rPr lang="en-US" altLang="zh-CN" sz="2400" dirty="0">
                <a:solidFill>
                  <a:srgbClr val="CC0099"/>
                </a:solidFill>
              </a:rPr>
              <a:t>+</a:t>
            </a:r>
            <a:r>
              <a:rPr lang="zh-CN" altLang="en-US" sz="2400" dirty="0"/>
              <a:t>目的操作数寄存器间接寻址</a:t>
            </a:r>
            <a:r>
              <a:rPr lang="en-US" altLang="zh-CN" sz="2400" dirty="0">
                <a:latin typeface="+mn-ea"/>
              </a:rPr>
              <a:t>)</a:t>
            </a:r>
            <a:r>
              <a:rPr lang="zh-CN" altLang="en-US" sz="2400" dirty="0">
                <a:solidFill>
                  <a:srgbClr val="FF0000"/>
                </a:solidFill>
              </a:rPr>
              <a:t>＋</a:t>
            </a:r>
            <a:r>
              <a:rPr lang="en-US" altLang="zh-CN" sz="2400" dirty="0"/>
              <a:t>M2·</a:t>
            </a:r>
            <a:r>
              <a:rPr lang="en-US" altLang="zh-CN" sz="2400" dirty="0">
                <a:latin typeface="+mn-ea"/>
              </a:rPr>
              <a:t>(</a:t>
            </a:r>
            <a:r>
              <a:rPr lang="en-US" altLang="zh-CN" sz="2400" dirty="0"/>
              <a:t>T1</a:t>
            </a:r>
            <a:r>
              <a:rPr lang="en-US" altLang="zh-CN" sz="2400" dirty="0">
                <a:solidFill>
                  <a:srgbClr val="CC0099"/>
                </a:solidFill>
              </a:rPr>
              <a:t>+</a:t>
            </a:r>
            <a:r>
              <a:rPr lang="en-US" altLang="zh-CN" sz="2400" dirty="0"/>
              <a:t>T3</a:t>
            </a:r>
            <a:r>
              <a:rPr lang="en-US" altLang="zh-CN" sz="2400" dirty="0">
                <a:latin typeface="+mn-ea"/>
              </a:rPr>
              <a:t>)</a:t>
            </a:r>
            <a:r>
              <a:rPr lang="en-US" altLang="zh-CN" sz="2400" dirty="0"/>
              <a:t>·</a:t>
            </a:r>
            <a:r>
              <a:rPr lang="en-US" altLang="zh-CN" sz="2400" dirty="0">
                <a:solidFill>
                  <a:srgbClr val="0000FF"/>
                </a:solidFill>
              </a:rPr>
              <a:t>SUB</a:t>
            </a:r>
            <a:r>
              <a:rPr lang="en-US" altLang="zh-CN" sz="2400" dirty="0">
                <a:latin typeface="+mn-ea"/>
              </a:rPr>
              <a:t>(</a:t>
            </a:r>
            <a:r>
              <a:rPr lang="zh-CN" altLang="en-US" sz="2400" dirty="0"/>
              <a:t>源操作数间接寻址</a:t>
            </a:r>
            <a:r>
              <a:rPr lang="en-US" altLang="zh-CN" sz="2400" dirty="0">
                <a:latin typeface="+mn-ea"/>
              </a:rPr>
              <a:t>)</a:t>
            </a:r>
            <a:r>
              <a:rPr lang="zh-CN" altLang="en-US" sz="2400" dirty="0">
                <a:solidFill>
                  <a:srgbClr val="FF0000"/>
                </a:solidFill>
              </a:rPr>
              <a:t>＋</a:t>
            </a:r>
            <a:r>
              <a:rPr lang="en-US" altLang="zh-CN" sz="2400" dirty="0"/>
              <a:t>M2·T1·</a:t>
            </a:r>
            <a:r>
              <a:rPr lang="en-US" altLang="zh-CN" sz="2400" dirty="0">
                <a:latin typeface="+mn-ea"/>
              </a:rPr>
              <a:t>(</a:t>
            </a:r>
            <a:r>
              <a:rPr lang="en-US" altLang="zh-CN" sz="2400" dirty="0">
                <a:solidFill>
                  <a:srgbClr val="0000FF"/>
                </a:solidFill>
              </a:rPr>
              <a:t>IN</a:t>
            </a:r>
            <a:r>
              <a:rPr lang="en-US" altLang="zh-CN" sz="2400" dirty="0">
                <a:latin typeface="+mn-ea"/>
              </a:rPr>
              <a:t>(</a:t>
            </a:r>
            <a:r>
              <a:rPr lang="zh-CN" altLang="en-US" sz="2400" dirty="0"/>
              <a:t>直接寻址</a:t>
            </a:r>
            <a:r>
              <a:rPr lang="en-US" altLang="zh-CN" sz="2400" dirty="0">
                <a:latin typeface="+mn-ea"/>
              </a:rPr>
              <a:t>)</a:t>
            </a:r>
            <a:r>
              <a:rPr lang="zh-CN" altLang="en-US" sz="2400" dirty="0">
                <a:solidFill>
                  <a:srgbClr val="FF0000"/>
                </a:solidFill>
                <a:latin typeface="宋体" pitchFamily="2" charset="-122"/>
              </a:rPr>
              <a:t>＋</a:t>
            </a:r>
            <a:r>
              <a:rPr lang="en-US" altLang="zh-CN" sz="2400" dirty="0">
                <a:solidFill>
                  <a:srgbClr val="0000FF"/>
                </a:solidFill>
              </a:rPr>
              <a:t>OUT</a:t>
            </a:r>
            <a:r>
              <a:rPr lang="en-US" altLang="zh-CN" sz="2400" dirty="0">
                <a:latin typeface="+mn-ea"/>
              </a:rPr>
              <a:t>(</a:t>
            </a:r>
            <a:r>
              <a:rPr lang="zh-CN" altLang="en-US" sz="2400" dirty="0"/>
              <a:t>直接寻址</a:t>
            </a:r>
            <a:r>
              <a:rPr lang="en-US" altLang="zh-CN" sz="2400" dirty="0">
                <a:latin typeface="+mn-ea"/>
              </a:rPr>
              <a:t>))</a:t>
            </a:r>
            <a:r>
              <a:rPr lang="zh-CN" altLang="en-US" sz="2400" dirty="0">
                <a:solidFill>
                  <a:srgbClr val="FF0000"/>
                </a:solidFill>
                <a:latin typeface="宋体" pitchFamily="2" charset="-122"/>
                <a:cs typeface="Times New Roman" pitchFamily="18" charset="0"/>
              </a:rPr>
              <a:t>＋</a:t>
            </a:r>
            <a:r>
              <a:rPr lang="en-US" altLang="zh-CN" sz="2400" dirty="0">
                <a:cs typeface="Times New Roman" pitchFamily="18" charset="0"/>
              </a:rPr>
              <a:t>M2·T2·</a:t>
            </a:r>
            <a:r>
              <a:rPr lang="en-US" altLang="zh-CN" sz="2400" dirty="0">
                <a:solidFill>
                  <a:srgbClr val="0000FF"/>
                </a:solidFill>
                <a:cs typeface="Times New Roman" pitchFamily="18" charset="0"/>
              </a:rPr>
              <a:t>PUSH</a:t>
            </a:r>
            <a:r>
              <a:rPr lang="zh-CN" altLang="en-US" sz="2400" dirty="0">
                <a:solidFill>
                  <a:srgbClr val="FF0000"/>
                </a:solidFill>
                <a:latin typeface="宋体" pitchFamily="2" charset="-122"/>
                <a:cs typeface="Times New Roman" pitchFamily="18" charset="0"/>
              </a:rPr>
              <a:t>＋</a:t>
            </a:r>
            <a:r>
              <a:rPr lang="en-US" altLang="zh-CN" sz="2400" dirty="0">
                <a:cs typeface="Times New Roman" pitchFamily="18" charset="0"/>
              </a:rPr>
              <a:t>M2·T1·</a:t>
            </a:r>
            <a:r>
              <a:rPr lang="en-US" altLang="zh-CN" sz="2400" dirty="0">
                <a:solidFill>
                  <a:srgbClr val="0000FF"/>
                </a:solidFill>
                <a:cs typeface="Times New Roman" pitchFamily="18" charset="0"/>
              </a:rPr>
              <a:t>POP</a:t>
            </a:r>
            <a:r>
              <a:rPr lang="zh-CN" altLang="en-US" sz="2400" dirty="0">
                <a:solidFill>
                  <a:srgbClr val="FF0000"/>
                </a:solidFill>
                <a:latin typeface="宋体" pitchFamily="2" charset="-122"/>
              </a:rPr>
              <a:t>＋</a:t>
            </a:r>
            <a:r>
              <a:rPr lang="en-US" altLang="zh-CN" sz="2400" dirty="0"/>
              <a:t>M2·</a:t>
            </a:r>
            <a:r>
              <a:rPr lang="en-US" altLang="zh-CN" sz="2400" dirty="0">
                <a:latin typeface="+mn-ea"/>
              </a:rPr>
              <a:t>(</a:t>
            </a:r>
            <a:r>
              <a:rPr lang="en-US" altLang="zh-CN" sz="2400" dirty="0"/>
              <a:t>T2</a:t>
            </a:r>
            <a:r>
              <a:rPr lang="en-US" altLang="zh-CN" sz="2400" dirty="0">
                <a:solidFill>
                  <a:srgbClr val="CC0099"/>
                </a:solidFill>
              </a:rPr>
              <a:t>+</a:t>
            </a:r>
            <a:r>
              <a:rPr lang="en-US" altLang="zh-CN" sz="2400" dirty="0"/>
              <a:t>T4</a:t>
            </a:r>
            <a:r>
              <a:rPr lang="en-US" altLang="zh-CN" sz="2400" dirty="0">
                <a:latin typeface="+mn-ea"/>
              </a:rPr>
              <a:t>)</a:t>
            </a:r>
            <a:r>
              <a:rPr lang="en-US" altLang="zh-CN" sz="2400" dirty="0"/>
              <a:t>·</a:t>
            </a:r>
            <a:r>
              <a:rPr lang="en-US" altLang="zh-CN" sz="2400" dirty="0">
                <a:solidFill>
                  <a:srgbClr val="0000FF"/>
                </a:solidFill>
              </a:rPr>
              <a:t>CALL</a:t>
            </a:r>
            <a:r>
              <a:rPr lang="en-US" altLang="zh-CN" sz="2400" dirty="0">
                <a:latin typeface="+mn-ea"/>
              </a:rPr>
              <a:t>(</a:t>
            </a:r>
            <a:r>
              <a:rPr lang="zh-CN" altLang="en-US" sz="2400" dirty="0">
                <a:latin typeface="宋体" pitchFamily="2" charset="-122"/>
              </a:rPr>
              <a:t>间接寻址</a:t>
            </a:r>
            <a:r>
              <a:rPr lang="en-US" altLang="zh-CN" sz="2400" dirty="0">
                <a:latin typeface="+mn-ea"/>
              </a:rPr>
              <a:t>)</a:t>
            </a:r>
            <a:r>
              <a:rPr lang="zh-CN" altLang="en-US" sz="2400" dirty="0">
                <a:solidFill>
                  <a:srgbClr val="FF0000"/>
                </a:solidFill>
                <a:latin typeface="宋体" pitchFamily="2" charset="-122"/>
              </a:rPr>
              <a:t>＋</a:t>
            </a:r>
            <a:r>
              <a:rPr lang="en-US" altLang="zh-CN" sz="2400" dirty="0">
                <a:cs typeface="Times New Roman" pitchFamily="18" charset="0"/>
              </a:rPr>
              <a:t>M</a:t>
            </a:r>
            <a:r>
              <a:rPr lang="en-US" altLang="zh-CN" sz="2400" dirty="0"/>
              <a:t>2·T1·</a:t>
            </a:r>
            <a:r>
              <a:rPr lang="en-US" altLang="zh-CN" sz="2400" dirty="0">
                <a:solidFill>
                  <a:srgbClr val="0000FF"/>
                </a:solidFill>
              </a:rPr>
              <a:t>RET</a:t>
            </a:r>
            <a:r>
              <a:rPr lang="zh-CN" altLang="en-US" sz="2400" dirty="0">
                <a:latin typeface="宋体" pitchFamily="2" charset="-122"/>
              </a:rPr>
              <a:t>＋</a:t>
            </a:r>
            <a:r>
              <a:rPr lang="en-US" altLang="zh-CN" sz="2400" dirty="0"/>
              <a:t>······</a:t>
            </a:r>
            <a:endParaRPr lang="zh-CN" altLang="en-US" sz="2400" dirty="0"/>
          </a:p>
          <a:p>
            <a:pPr lvl="1">
              <a:spcBef>
                <a:spcPct val="10000"/>
              </a:spcBef>
            </a:pPr>
            <a:r>
              <a:rPr lang="zh-CN" altLang="en-US" sz="2400" dirty="0"/>
              <a:t>一级时序</a:t>
            </a:r>
            <a:br>
              <a:rPr lang="zh-CN" altLang="en-US" sz="2400" dirty="0"/>
            </a:br>
            <a:r>
              <a:rPr lang="en-US" altLang="zh-CN" sz="2400" dirty="0" err="1"/>
              <a:t>AR</a:t>
            </a:r>
            <a:r>
              <a:rPr lang="en-US" altLang="zh-CN" sz="2400" baseline="-30000" dirty="0" err="1"/>
              <a:t>in</a:t>
            </a:r>
            <a:r>
              <a:rPr lang="en-US" altLang="zh-CN" sz="2400" baseline="-30000" dirty="0"/>
              <a:t> </a:t>
            </a:r>
            <a:r>
              <a:rPr lang="zh-CN" altLang="en-US" sz="2400" dirty="0"/>
              <a:t>＝ </a:t>
            </a:r>
            <a:r>
              <a:rPr lang="en-US" altLang="zh-CN" sz="2400" dirty="0">
                <a:solidFill>
                  <a:srgbClr val="008000"/>
                </a:solidFill>
              </a:rPr>
              <a:t>T1</a:t>
            </a:r>
            <a:r>
              <a:rPr lang="zh-CN" altLang="en-US" sz="2400" dirty="0">
                <a:solidFill>
                  <a:srgbClr val="FF0000"/>
                </a:solidFill>
              </a:rPr>
              <a:t>＋</a:t>
            </a:r>
            <a:r>
              <a:rPr lang="en-US" altLang="zh-CN" sz="2400" dirty="0"/>
              <a:t>T4·</a:t>
            </a:r>
            <a:r>
              <a:rPr lang="en-US" altLang="zh-CN" sz="2400" dirty="0">
                <a:solidFill>
                  <a:srgbClr val="0000FF"/>
                </a:solidFill>
              </a:rPr>
              <a:t>MOV</a:t>
            </a:r>
            <a:r>
              <a:rPr lang="en-US" altLang="zh-CN" sz="2400" dirty="0">
                <a:latin typeface="+mn-ea"/>
              </a:rPr>
              <a:t>(</a:t>
            </a:r>
            <a:r>
              <a:rPr lang="zh-CN" altLang="en-US" sz="2400" dirty="0"/>
              <a:t>源操作数直接寻址</a:t>
            </a:r>
            <a:r>
              <a:rPr lang="en-US" altLang="zh-CN" sz="2400" dirty="0">
                <a:solidFill>
                  <a:srgbClr val="CC0099"/>
                </a:solidFill>
              </a:rPr>
              <a:t>+</a:t>
            </a:r>
            <a:r>
              <a:rPr lang="zh-CN" altLang="en-US" sz="2400" dirty="0"/>
              <a:t>目的操作数寄存</a:t>
            </a:r>
            <a:br>
              <a:rPr lang="en-US" altLang="zh-CN" sz="2400" dirty="0"/>
            </a:br>
            <a:r>
              <a:rPr lang="zh-CN" altLang="en-US" sz="2400" dirty="0"/>
              <a:t>器间接寻址</a:t>
            </a:r>
            <a:r>
              <a:rPr lang="en-US" altLang="zh-CN" sz="2400" dirty="0">
                <a:latin typeface="+mn-ea"/>
              </a:rPr>
              <a:t>)</a:t>
            </a:r>
            <a:r>
              <a:rPr lang="zh-CN" altLang="en-US" sz="2400" dirty="0">
                <a:solidFill>
                  <a:srgbClr val="FF0000"/>
                </a:solidFill>
              </a:rPr>
              <a:t>＋</a:t>
            </a:r>
            <a:r>
              <a:rPr lang="en-US" altLang="zh-CN" sz="2400" dirty="0">
                <a:latin typeface="+mn-ea"/>
              </a:rPr>
              <a:t>(</a:t>
            </a:r>
            <a:r>
              <a:rPr lang="en-US" altLang="zh-CN" sz="2400" dirty="0"/>
              <a:t>T4</a:t>
            </a:r>
            <a:r>
              <a:rPr lang="en-US" altLang="zh-CN" sz="2400" dirty="0">
                <a:solidFill>
                  <a:srgbClr val="CC0099"/>
                </a:solidFill>
              </a:rPr>
              <a:t>+</a:t>
            </a:r>
            <a:r>
              <a:rPr lang="en-US" altLang="zh-CN" sz="2400" dirty="0"/>
              <a:t>T6</a:t>
            </a:r>
            <a:r>
              <a:rPr lang="en-US" altLang="zh-CN" sz="2400" dirty="0">
                <a:latin typeface="+mn-ea"/>
              </a:rPr>
              <a:t>)</a:t>
            </a:r>
            <a:r>
              <a:rPr lang="en-US" altLang="zh-CN" sz="2400" dirty="0"/>
              <a:t>·</a:t>
            </a:r>
            <a:r>
              <a:rPr lang="en-US" altLang="zh-CN" sz="2400" dirty="0">
                <a:solidFill>
                  <a:srgbClr val="0000FF"/>
                </a:solidFill>
              </a:rPr>
              <a:t>SUB</a:t>
            </a:r>
            <a:r>
              <a:rPr lang="en-US" altLang="zh-CN" sz="2400" dirty="0">
                <a:latin typeface="+mn-ea"/>
              </a:rPr>
              <a:t>(</a:t>
            </a:r>
            <a:r>
              <a:rPr lang="zh-CN" altLang="en-US" sz="2400" dirty="0"/>
              <a:t>源操作数间接寻址</a:t>
            </a:r>
            <a:r>
              <a:rPr lang="en-US" altLang="zh-CN" sz="2400" dirty="0">
                <a:latin typeface="+mn-ea"/>
              </a:rPr>
              <a:t>)</a:t>
            </a:r>
            <a:r>
              <a:rPr lang="zh-CN" altLang="en-US" sz="2400" dirty="0">
                <a:solidFill>
                  <a:srgbClr val="FF0000"/>
                </a:solidFill>
              </a:rPr>
              <a:t>＋</a:t>
            </a:r>
            <a:br>
              <a:rPr lang="en-US" altLang="zh-CN" sz="2400" dirty="0">
                <a:solidFill>
                  <a:srgbClr val="FF0000"/>
                </a:solidFill>
              </a:rPr>
            </a:br>
            <a:r>
              <a:rPr lang="en-US" altLang="zh-CN" sz="2400" dirty="0"/>
              <a:t>T4·</a:t>
            </a:r>
            <a:r>
              <a:rPr lang="en-US" altLang="zh-CN" sz="2400" dirty="0">
                <a:latin typeface="+mn-ea"/>
              </a:rPr>
              <a:t>(</a:t>
            </a:r>
            <a:r>
              <a:rPr lang="en-US" altLang="zh-CN" sz="2400" dirty="0">
                <a:solidFill>
                  <a:srgbClr val="0000FF"/>
                </a:solidFill>
              </a:rPr>
              <a:t>IN</a:t>
            </a:r>
            <a:r>
              <a:rPr lang="en-US" altLang="zh-CN" sz="2400" dirty="0">
                <a:latin typeface="+mn-ea"/>
              </a:rPr>
              <a:t>(</a:t>
            </a:r>
            <a:r>
              <a:rPr lang="zh-CN" altLang="en-US" sz="2400" dirty="0"/>
              <a:t>直接寻址</a:t>
            </a:r>
            <a:r>
              <a:rPr lang="en-US" altLang="zh-CN" sz="2400" dirty="0">
                <a:latin typeface="+mn-ea"/>
              </a:rPr>
              <a:t>)</a:t>
            </a:r>
            <a:r>
              <a:rPr lang="zh-CN" altLang="en-US" sz="2400" dirty="0">
                <a:solidFill>
                  <a:srgbClr val="FF0000"/>
                </a:solidFill>
                <a:latin typeface="宋体" pitchFamily="2" charset="-122"/>
              </a:rPr>
              <a:t>＋</a:t>
            </a:r>
            <a:r>
              <a:rPr lang="en-US" altLang="zh-CN" sz="2400" dirty="0">
                <a:solidFill>
                  <a:srgbClr val="0000FF"/>
                </a:solidFill>
              </a:rPr>
              <a:t>OUT</a:t>
            </a:r>
            <a:r>
              <a:rPr lang="en-US" altLang="zh-CN" sz="2400" dirty="0">
                <a:latin typeface="+mn-ea"/>
              </a:rPr>
              <a:t>(</a:t>
            </a:r>
            <a:r>
              <a:rPr lang="zh-CN" altLang="en-US" sz="2400" dirty="0"/>
              <a:t>直接寻址</a:t>
            </a:r>
            <a:r>
              <a:rPr lang="en-US" altLang="zh-CN" sz="2400" dirty="0">
                <a:latin typeface="+mn-ea"/>
              </a:rPr>
              <a:t>))</a:t>
            </a:r>
            <a:r>
              <a:rPr lang="zh-CN" altLang="en-US" sz="2400" dirty="0">
                <a:solidFill>
                  <a:srgbClr val="FF0000"/>
                </a:solidFill>
                <a:latin typeface="宋体" pitchFamily="2" charset="-122"/>
                <a:cs typeface="Times New Roman" pitchFamily="18" charset="0"/>
              </a:rPr>
              <a:t>＋</a:t>
            </a:r>
            <a:r>
              <a:rPr lang="en-US" altLang="zh-CN" sz="2400" dirty="0">
                <a:cs typeface="Times New Roman" pitchFamily="18" charset="0"/>
              </a:rPr>
              <a:t>T5·</a:t>
            </a:r>
            <a:r>
              <a:rPr lang="en-US" altLang="zh-CN" sz="2400" dirty="0">
                <a:solidFill>
                  <a:srgbClr val="0000FF"/>
                </a:solidFill>
                <a:cs typeface="Times New Roman" pitchFamily="18" charset="0"/>
              </a:rPr>
              <a:t>PUSH</a:t>
            </a:r>
            <a:r>
              <a:rPr lang="zh-CN" altLang="en-US" sz="2400" dirty="0">
                <a:solidFill>
                  <a:srgbClr val="FF0000"/>
                </a:solidFill>
                <a:latin typeface="宋体" pitchFamily="2" charset="-122"/>
                <a:cs typeface="Times New Roman" pitchFamily="18" charset="0"/>
              </a:rPr>
              <a:t>＋</a:t>
            </a:r>
            <a:br>
              <a:rPr lang="en-US" altLang="zh-CN" sz="2400" dirty="0">
                <a:solidFill>
                  <a:srgbClr val="FF0000"/>
                </a:solidFill>
                <a:latin typeface="宋体" pitchFamily="2" charset="-122"/>
                <a:cs typeface="Times New Roman" pitchFamily="18" charset="0"/>
              </a:rPr>
            </a:br>
            <a:r>
              <a:rPr lang="en-US" altLang="zh-CN" sz="2400" dirty="0">
                <a:cs typeface="Times New Roman" pitchFamily="18" charset="0"/>
              </a:rPr>
              <a:t>T4·</a:t>
            </a:r>
            <a:r>
              <a:rPr lang="en-US" altLang="zh-CN" sz="2400" dirty="0">
                <a:solidFill>
                  <a:srgbClr val="0000FF"/>
                </a:solidFill>
                <a:cs typeface="Times New Roman" pitchFamily="18" charset="0"/>
              </a:rPr>
              <a:t>POP</a:t>
            </a:r>
            <a:r>
              <a:rPr lang="zh-CN" altLang="en-US" sz="2400" dirty="0">
                <a:solidFill>
                  <a:srgbClr val="FF0000"/>
                </a:solidFill>
                <a:latin typeface="宋体" pitchFamily="2" charset="-122"/>
              </a:rPr>
              <a:t>＋</a:t>
            </a:r>
            <a:r>
              <a:rPr lang="en-US" altLang="zh-CN" sz="2400" dirty="0">
                <a:latin typeface="+mn-ea"/>
              </a:rPr>
              <a:t>(</a:t>
            </a:r>
            <a:r>
              <a:rPr lang="en-US" altLang="zh-CN" sz="2400" dirty="0"/>
              <a:t>T5</a:t>
            </a:r>
            <a:r>
              <a:rPr lang="en-US" altLang="zh-CN" sz="2400" dirty="0">
                <a:solidFill>
                  <a:srgbClr val="CC0099"/>
                </a:solidFill>
              </a:rPr>
              <a:t>+</a:t>
            </a:r>
            <a:r>
              <a:rPr lang="en-US" altLang="zh-CN" sz="2400" dirty="0"/>
              <a:t>T7</a:t>
            </a:r>
            <a:r>
              <a:rPr lang="en-US" altLang="zh-CN" sz="2400" dirty="0">
                <a:latin typeface="+mn-ea"/>
              </a:rPr>
              <a:t>)</a:t>
            </a:r>
            <a:r>
              <a:rPr lang="en-US" altLang="zh-CN" sz="2400" dirty="0"/>
              <a:t>·</a:t>
            </a:r>
            <a:r>
              <a:rPr lang="en-US" altLang="zh-CN" sz="2400" dirty="0">
                <a:solidFill>
                  <a:srgbClr val="0000FF"/>
                </a:solidFill>
              </a:rPr>
              <a:t>CALL</a:t>
            </a:r>
            <a:r>
              <a:rPr lang="en-US" altLang="zh-CN" sz="2400" dirty="0">
                <a:latin typeface="+mn-ea"/>
              </a:rPr>
              <a:t>(</a:t>
            </a:r>
            <a:r>
              <a:rPr lang="zh-CN" altLang="en-US" sz="2400" dirty="0">
                <a:latin typeface="宋体" pitchFamily="2" charset="-122"/>
              </a:rPr>
              <a:t>间接寻址</a:t>
            </a:r>
            <a:r>
              <a:rPr lang="en-US" altLang="zh-CN" sz="2400" dirty="0">
                <a:latin typeface="+mn-ea"/>
              </a:rPr>
              <a:t>)</a:t>
            </a:r>
            <a:r>
              <a:rPr lang="zh-CN" altLang="en-US" sz="2400" dirty="0">
                <a:solidFill>
                  <a:srgbClr val="FF0000"/>
                </a:solidFill>
                <a:latin typeface="宋体" pitchFamily="2" charset="-122"/>
              </a:rPr>
              <a:t>＋</a:t>
            </a:r>
            <a:r>
              <a:rPr lang="en-US" altLang="zh-CN" sz="2400" dirty="0"/>
              <a:t>T4·</a:t>
            </a:r>
            <a:r>
              <a:rPr lang="en-US" altLang="zh-CN" sz="2400" dirty="0">
                <a:solidFill>
                  <a:srgbClr val="0000FF"/>
                </a:solidFill>
              </a:rPr>
              <a:t>RET</a:t>
            </a:r>
            <a:r>
              <a:rPr lang="zh-CN" altLang="en-US" sz="2400" dirty="0">
                <a:latin typeface="宋体" pitchFamily="2" charset="-122"/>
              </a:rPr>
              <a:t>＋</a:t>
            </a:r>
            <a:r>
              <a:rPr lang="en-US" altLang="zh-CN" sz="2400" dirty="0"/>
              <a:t>······</a:t>
            </a:r>
            <a:endParaRPr lang="zh-CN" altLang="en-US" sz="2400" dirty="0"/>
          </a:p>
        </p:txBody>
      </p:sp>
      <p:sp>
        <p:nvSpPr>
          <p:cNvPr id="1149957" name="Text Box 5"/>
          <p:cNvSpPr txBox="1">
            <a:spLocks noChangeArrowheads="1"/>
          </p:cNvSpPr>
          <p:nvPr/>
        </p:nvSpPr>
        <p:spPr bwMode="auto">
          <a:xfrm>
            <a:off x="6084837" y="188913"/>
            <a:ext cx="2087563" cy="547687"/>
          </a:xfrm>
          <a:prstGeom prst="rect">
            <a:avLst/>
          </a:prstGeom>
          <a:solidFill>
            <a:srgbClr val="FFFF99"/>
          </a:solidFill>
          <a:ln w="28575" algn="ctr">
            <a:solidFill>
              <a:schemeClr val="hlink"/>
            </a:solidFill>
            <a:miter lim="800000"/>
            <a:headEnd/>
            <a:tailEnd type="none" w="med" len="lg"/>
          </a:ln>
          <a:effectLst>
            <a:outerShdw blurRad="50800" dist="38100" dir="2700000" algn="tl" rotWithShape="0">
              <a:prstClr val="black">
                <a:alpha val="40000"/>
              </a:prstClr>
            </a:outerShdw>
          </a:effectLst>
        </p:spPr>
        <p:txBody>
          <a:bodyPr>
            <a:spAutoFit/>
          </a:bodyPr>
          <a:lstStyle/>
          <a:p>
            <a:pPr algn="l">
              <a:spcBef>
                <a:spcPct val="50000"/>
              </a:spcBef>
            </a:pPr>
            <a:r>
              <a:rPr lang="en-US" altLang="zh-CN" sz="2800"/>
              <a:t>AR</a:t>
            </a:r>
            <a:r>
              <a:rPr lang="en-US" altLang="zh-CN" sz="2800" baseline="-25000"/>
              <a:t>in</a:t>
            </a:r>
            <a:r>
              <a:rPr lang="zh-CN" altLang="en-US" sz="2800"/>
              <a:t>信号：</a:t>
            </a:r>
          </a:p>
        </p:txBody>
      </p:sp>
      <p:sp>
        <p:nvSpPr>
          <p:cNvPr id="1149958" name="AutoShape 6">
            <a:hlinkClick r:id="rId2" action="ppaction://hlinksldjump" highlightClick="1"/>
          </p:cNvPr>
          <p:cNvSpPr>
            <a:spLocks noChangeArrowheads="1"/>
          </p:cNvSpPr>
          <p:nvPr/>
        </p:nvSpPr>
        <p:spPr bwMode="auto">
          <a:xfrm>
            <a:off x="6518275" y="5732463"/>
            <a:ext cx="2374900" cy="576262"/>
          </a:xfrm>
          <a:prstGeom prst="actionButtonBlank">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b="0" dirty="0">
                <a:solidFill>
                  <a:schemeClr val="bg2"/>
                </a:solidFill>
                <a:ea typeface="楷体" panose="02010609060101010101" pitchFamily="49" charset="-122"/>
              </a:rPr>
              <a:t>CPU</a:t>
            </a:r>
            <a:r>
              <a:rPr lang="zh-CN" altLang="en-US" b="0" dirty="0">
                <a:solidFill>
                  <a:schemeClr val="bg2"/>
                </a:solidFill>
                <a:ea typeface="楷体" panose="02010609060101010101" pitchFamily="49" charset="-122"/>
              </a:rPr>
              <a:t>的时序信号</a:t>
            </a:r>
          </a:p>
        </p:txBody>
      </p:sp>
      <p:sp>
        <p:nvSpPr>
          <p:cNvPr id="8" name="动作按钮: 空白 7">
            <a:hlinkClick r:id="rId3" action="ppaction://hlinksldjump" highlightClick="1"/>
            <a:extLst>
              <a:ext uri="{FF2B5EF4-FFF2-40B4-BE49-F238E27FC236}">
                <a16:creationId xmlns:a16="http://schemas.microsoft.com/office/drawing/2014/main" id="{9FB1693C-42C5-431D-9BDC-AA447CD495C3}"/>
              </a:ext>
            </a:extLst>
          </p:cNvPr>
          <p:cNvSpPr/>
          <p:nvPr/>
        </p:nvSpPr>
        <p:spPr bwMode="auto">
          <a:xfrm>
            <a:off x="179724" y="5834400"/>
            <a:ext cx="828000" cy="828000"/>
          </a:xfrm>
          <a:prstGeom prst="actionButtonBlan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bg2"/>
                </a:solidFill>
                <a:effectLst/>
                <a:latin typeface="Times New Roman" pitchFamily="18" charset="0"/>
                <a:ea typeface="宋体" pitchFamily="2" charset="-122"/>
              </a:rPr>
              <a:t>所有</a:t>
            </a:r>
            <a:br>
              <a:rPr kumimoji="0" lang="en-US" altLang="zh-CN" sz="2400" b="1" i="0" u="none" strike="noStrike" cap="none" normalizeH="0" baseline="0" dirty="0">
                <a:ln>
                  <a:noFill/>
                </a:ln>
                <a:solidFill>
                  <a:schemeClr val="bg2"/>
                </a:solidFill>
                <a:effectLst/>
                <a:latin typeface="Times New Roman" pitchFamily="18" charset="0"/>
                <a:ea typeface="宋体" pitchFamily="2" charset="-122"/>
              </a:rPr>
            </a:br>
            <a:r>
              <a:rPr kumimoji="0" lang="zh-CN" altLang="en-US" sz="2400" b="1" i="0" u="none" strike="noStrike" cap="none" normalizeH="0" baseline="0" dirty="0">
                <a:ln>
                  <a:noFill/>
                </a:ln>
                <a:solidFill>
                  <a:schemeClr val="bg2"/>
                </a:solidFill>
                <a:effectLst/>
                <a:latin typeface="Times New Roman" pitchFamily="18" charset="0"/>
                <a:ea typeface="宋体" pitchFamily="2" charset="-122"/>
              </a:rPr>
              <a:t>指令</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8A0CA4DE-FB9F-43A3-9556-29CBA1E75083}" type="slidenum">
              <a:rPr lang="zh-CN" altLang="en-US"/>
              <a:pPr/>
              <a:t>71</a:t>
            </a:fld>
            <a:endParaRPr lang="en-US" altLang="zh-CN"/>
          </a:p>
        </p:txBody>
      </p:sp>
      <p:sp>
        <p:nvSpPr>
          <p:cNvPr id="1150978" name="Rectangle 2"/>
          <p:cNvSpPr>
            <a:spLocks noGrp="1" noChangeArrowheads="1"/>
          </p:cNvSpPr>
          <p:nvPr>
            <p:ph type="title"/>
          </p:nvPr>
        </p:nvSpPr>
        <p:spPr/>
        <p:txBody>
          <a:bodyPr/>
          <a:lstStyle/>
          <a:p>
            <a:r>
              <a:rPr lang="en-US" altLang="zh-CN" dirty="0"/>
              <a:t>6.2.2  </a:t>
            </a:r>
            <a:r>
              <a:rPr lang="zh-CN" altLang="en-US" dirty="0"/>
              <a:t>某简化</a:t>
            </a:r>
            <a:r>
              <a:rPr lang="en-US" altLang="zh-CN" dirty="0"/>
              <a:t>CPU </a:t>
            </a:r>
            <a:r>
              <a:rPr lang="zh-CN" altLang="en-US" dirty="0"/>
              <a:t>控制单元设计</a:t>
            </a:r>
          </a:p>
        </p:txBody>
      </p:sp>
      <p:sp>
        <p:nvSpPr>
          <p:cNvPr id="1150979" name="Rectangle 3"/>
          <p:cNvSpPr>
            <a:spLocks noGrp="1" noChangeArrowheads="1"/>
          </p:cNvSpPr>
          <p:nvPr>
            <p:ph type="body" idx="1"/>
          </p:nvPr>
        </p:nvSpPr>
        <p:spPr>
          <a:xfrm>
            <a:off x="250825" y="549275"/>
            <a:ext cx="8785225" cy="5975350"/>
          </a:xfrm>
        </p:spPr>
        <p:txBody>
          <a:bodyPr/>
          <a:lstStyle/>
          <a:p>
            <a:pPr>
              <a:spcBef>
                <a:spcPct val="10000"/>
              </a:spcBef>
            </a:pPr>
            <a:r>
              <a:rPr lang="en-US" altLang="en-US" dirty="0" err="1">
                <a:ea typeface="宋体" pitchFamily="2" charset="-122"/>
              </a:rPr>
              <a:t>Mread</a:t>
            </a:r>
            <a:r>
              <a:rPr lang="zh-CN" altLang="en-US" dirty="0"/>
              <a:t>出现在：</a:t>
            </a:r>
          </a:p>
          <a:p>
            <a:pPr lvl="1">
              <a:spcBef>
                <a:spcPct val="10000"/>
              </a:spcBef>
            </a:pPr>
            <a:r>
              <a:rPr lang="zh-CN" altLang="en-US" sz="2400" dirty="0"/>
              <a:t>取指周期的</a:t>
            </a:r>
            <a:r>
              <a:rPr lang="en-US" altLang="zh-CN" sz="2400" dirty="0"/>
              <a:t>T2</a:t>
            </a:r>
            <a:r>
              <a:rPr lang="zh-CN" altLang="en-US" sz="2400" dirty="0"/>
              <a:t>节拍</a:t>
            </a:r>
          </a:p>
          <a:p>
            <a:pPr lvl="1">
              <a:spcBef>
                <a:spcPct val="10000"/>
              </a:spcBef>
            </a:pPr>
            <a:r>
              <a:rPr lang="zh-CN" altLang="en-US" sz="2400" dirty="0"/>
              <a:t>在指令 </a:t>
            </a:r>
            <a:r>
              <a:rPr lang="en-US" altLang="zh-CN" sz="2400" dirty="0">
                <a:solidFill>
                  <a:srgbClr val="CC0000"/>
                </a:solidFill>
              </a:rPr>
              <a:t>MOV R0,X</a:t>
            </a:r>
            <a:r>
              <a:rPr lang="en-US" altLang="zh-CN" sz="2400" dirty="0"/>
              <a:t> </a:t>
            </a:r>
            <a:r>
              <a:rPr lang="zh-CN" altLang="en-US" sz="2400" dirty="0"/>
              <a:t>执行周期的</a:t>
            </a:r>
            <a:r>
              <a:rPr lang="en-US" altLang="zh-CN" sz="2400" dirty="0">
                <a:solidFill>
                  <a:srgbClr val="0000FF"/>
                </a:solidFill>
              </a:rPr>
              <a:t>T2</a:t>
            </a:r>
            <a:r>
              <a:rPr lang="zh-CN" altLang="en-US" sz="2400" dirty="0"/>
              <a:t>节拍</a:t>
            </a:r>
          </a:p>
          <a:p>
            <a:pPr lvl="1">
              <a:spcBef>
                <a:spcPct val="10000"/>
              </a:spcBef>
            </a:pPr>
            <a:r>
              <a:rPr lang="zh-CN" altLang="en-US" sz="2400" dirty="0"/>
              <a:t>指令 </a:t>
            </a:r>
            <a:r>
              <a:rPr lang="en-US" altLang="zh-CN" sz="2400" dirty="0">
                <a:solidFill>
                  <a:srgbClr val="CC0000"/>
                </a:solidFill>
              </a:rPr>
              <a:t>SUB R0,(X)</a:t>
            </a:r>
            <a:r>
              <a:rPr lang="en-US" altLang="zh-CN" sz="2400" dirty="0"/>
              <a:t> </a:t>
            </a:r>
            <a:r>
              <a:rPr lang="zh-CN" altLang="en-US" sz="2400" dirty="0"/>
              <a:t>执行周期的</a:t>
            </a:r>
            <a:r>
              <a:rPr lang="en-US" altLang="zh-CN" sz="2400" dirty="0">
                <a:solidFill>
                  <a:srgbClr val="0000FF"/>
                </a:solidFill>
              </a:rPr>
              <a:t>T2</a:t>
            </a:r>
            <a:r>
              <a:rPr lang="zh-CN" altLang="en-US" sz="2400" dirty="0"/>
              <a:t>和</a:t>
            </a:r>
            <a:r>
              <a:rPr lang="en-US" altLang="zh-CN" sz="2400" dirty="0">
                <a:solidFill>
                  <a:srgbClr val="0000FF"/>
                </a:solidFill>
              </a:rPr>
              <a:t>T4</a:t>
            </a:r>
            <a:r>
              <a:rPr lang="zh-CN" altLang="en-US" sz="2400" dirty="0"/>
              <a:t>节拍</a:t>
            </a:r>
          </a:p>
          <a:p>
            <a:pPr lvl="1">
              <a:spcBef>
                <a:spcPct val="10000"/>
              </a:spcBef>
            </a:pPr>
            <a:r>
              <a:rPr lang="zh-CN" altLang="en-US" sz="2400" dirty="0"/>
              <a:t>指令 </a:t>
            </a:r>
            <a:r>
              <a:rPr lang="en-US" altLang="zh-CN" sz="2400" dirty="0">
                <a:solidFill>
                  <a:srgbClr val="CC0000"/>
                </a:solidFill>
              </a:rPr>
              <a:t>POP R0</a:t>
            </a:r>
            <a:r>
              <a:rPr lang="en-US" altLang="zh-CN" sz="2400" dirty="0"/>
              <a:t> </a:t>
            </a:r>
            <a:r>
              <a:rPr lang="zh-CN" altLang="en-US" sz="2400" dirty="0"/>
              <a:t>执行周期的</a:t>
            </a:r>
            <a:r>
              <a:rPr lang="en-US" altLang="zh-CN" sz="2400" dirty="0">
                <a:solidFill>
                  <a:srgbClr val="0000FF"/>
                </a:solidFill>
              </a:rPr>
              <a:t>T2</a:t>
            </a:r>
            <a:r>
              <a:rPr lang="zh-CN" altLang="en-US" sz="2400" dirty="0"/>
              <a:t>节拍</a:t>
            </a:r>
          </a:p>
          <a:p>
            <a:pPr lvl="1">
              <a:spcBef>
                <a:spcPct val="10000"/>
              </a:spcBef>
            </a:pPr>
            <a:r>
              <a:rPr lang="zh-CN" altLang="en-US" sz="2400" dirty="0"/>
              <a:t>指令 </a:t>
            </a:r>
            <a:r>
              <a:rPr lang="en-US" altLang="zh-CN" sz="2400" dirty="0">
                <a:solidFill>
                  <a:srgbClr val="CC0000"/>
                </a:solidFill>
              </a:rPr>
              <a:t>CALL (X)</a:t>
            </a:r>
            <a:r>
              <a:rPr lang="en-US" altLang="zh-CN" sz="2400" dirty="0"/>
              <a:t> </a:t>
            </a:r>
            <a:r>
              <a:rPr lang="zh-CN" altLang="en-US" sz="2400" dirty="0"/>
              <a:t>执行周期的</a:t>
            </a:r>
            <a:r>
              <a:rPr lang="en-US" altLang="zh-CN" sz="2400" dirty="0">
                <a:solidFill>
                  <a:srgbClr val="0000FF"/>
                </a:solidFill>
              </a:rPr>
              <a:t>T5</a:t>
            </a:r>
            <a:r>
              <a:rPr lang="zh-CN" altLang="en-US" sz="2400" dirty="0"/>
              <a:t>节拍</a:t>
            </a:r>
          </a:p>
          <a:p>
            <a:pPr lvl="1">
              <a:spcBef>
                <a:spcPct val="10000"/>
              </a:spcBef>
            </a:pPr>
            <a:r>
              <a:rPr lang="zh-CN" altLang="en-US" sz="2400" dirty="0"/>
              <a:t>指令 </a:t>
            </a:r>
            <a:r>
              <a:rPr lang="en-US" altLang="zh-CN" sz="2400" dirty="0">
                <a:solidFill>
                  <a:srgbClr val="CC0000"/>
                </a:solidFill>
              </a:rPr>
              <a:t>RET </a:t>
            </a:r>
            <a:r>
              <a:rPr lang="zh-CN" altLang="en-US" sz="2400" dirty="0"/>
              <a:t>执行周期的</a:t>
            </a:r>
            <a:r>
              <a:rPr lang="en-US" altLang="zh-CN" sz="2400" dirty="0">
                <a:solidFill>
                  <a:srgbClr val="0000FF"/>
                </a:solidFill>
              </a:rPr>
              <a:t>T2</a:t>
            </a:r>
            <a:r>
              <a:rPr lang="zh-CN" altLang="en-US" sz="2400" dirty="0"/>
              <a:t>节拍</a:t>
            </a:r>
          </a:p>
          <a:p>
            <a:pPr lvl="1">
              <a:spcBef>
                <a:spcPct val="10000"/>
              </a:spcBef>
            </a:pPr>
            <a:r>
              <a:rPr lang="en-US" altLang="zh-CN" sz="2400" dirty="0">
                <a:latin typeface="宋体"/>
                <a:ea typeface="宋体" pitchFamily="2" charset="-122"/>
              </a:rPr>
              <a:t>……</a:t>
            </a:r>
            <a:endParaRPr lang="zh-CN" altLang="en-US" sz="2400" dirty="0">
              <a:ea typeface="宋体" pitchFamily="2" charset="-122"/>
            </a:endParaRPr>
          </a:p>
          <a:p>
            <a:pPr>
              <a:spcBef>
                <a:spcPct val="10000"/>
              </a:spcBef>
            </a:pPr>
            <a:r>
              <a:rPr lang="zh-CN" altLang="en-US" dirty="0"/>
              <a:t>生成</a:t>
            </a:r>
            <a:r>
              <a:rPr lang="en-US" altLang="en-US" dirty="0" err="1">
                <a:ea typeface="宋体" pitchFamily="2" charset="-122"/>
              </a:rPr>
              <a:t>Mread</a:t>
            </a:r>
            <a:r>
              <a:rPr lang="zh-CN" altLang="en-US" dirty="0"/>
              <a:t>的逻辑表达式为：</a:t>
            </a:r>
          </a:p>
          <a:p>
            <a:pPr lvl="1"/>
            <a:r>
              <a:rPr lang="zh-CN" altLang="en-US" sz="2400" dirty="0"/>
              <a:t>两级时序：</a:t>
            </a:r>
            <a:br>
              <a:rPr lang="zh-CN" altLang="en-US" sz="2400" dirty="0"/>
            </a:br>
            <a:r>
              <a:rPr lang="en-US" altLang="zh-CN" sz="2400" dirty="0" err="1">
                <a:solidFill>
                  <a:srgbClr val="000000"/>
                </a:solidFill>
              </a:rPr>
              <a:t>Mread</a:t>
            </a:r>
            <a:r>
              <a:rPr lang="en-US" altLang="zh-CN" sz="2400" dirty="0">
                <a:solidFill>
                  <a:srgbClr val="000000"/>
                </a:solidFill>
              </a:rPr>
              <a:t> </a:t>
            </a:r>
            <a:r>
              <a:rPr lang="zh-CN" altLang="en-US" sz="2400" dirty="0">
                <a:solidFill>
                  <a:srgbClr val="000000"/>
                </a:solidFill>
              </a:rPr>
              <a:t>＝ </a:t>
            </a:r>
            <a:r>
              <a:rPr lang="en-US" altLang="zh-CN" sz="2400" dirty="0">
                <a:solidFill>
                  <a:srgbClr val="008000"/>
                </a:solidFill>
              </a:rPr>
              <a:t>M1·T2</a:t>
            </a:r>
            <a:r>
              <a:rPr lang="zh-CN" altLang="en-US" sz="2400" dirty="0">
                <a:solidFill>
                  <a:srgbClr val="FF0000"/>
                </a:solidFill>
              </a:rPr>
              <a:t>＋</a:t>
            </a:r>
            <a:r>
              <a:rPr lang="en-US" altLang="zh-CN" sz="2400" dirty="0">
                <a:solidFill>
                  <a:srgbClr val="000000"/>
                </a:solidFill>
              </a:rPr>
              <a:t>M2·T2·</a:t>
            </a:r>
            <a:r>
              <a:rPr lang="en-US" altLang="zh-CN" sz="2400" dirty="0">
                <a:solidFill>
                  <a:srgbClr val="0000FF"/>
                </a:solidFill>
              </a:rPr>
              <a:t>MOV</a:t>
            </a:r>
            <a:r>
              <a:rPr lang="en-US" altLang="zh-CN" sz="2400" dirty="0">
                <a:solidFill>
                  <a:srgbClr val="000000"/>
                </a:solidFill>
                <a:latin typeface="+mn-ea"/>
              </a:rPr>
              <a:t>(</a:t>
            </a:r>
            <a:r>
              <a:rPr lang="zh-CN" altLang="en-US" sz="2400" dirty="0">
                <a:solidFill>
                  <a:srgbClr val="000000"/>
                </a:solidFill>
              </a:rPr>
              <a:t>源操作数直接寻址</a:t>
            </a:r>
            <a:r>
              <a:rPr lang="en-US" altLang="zh-CN" sz="2400" dirty="0">
                <a:solidFill>
                  <a:srgbClr val="000000"/>
                </a:solidFill>
                <a:latin typeface="+mn-ea"/>
              </a:rPr>
              <a:t>)</a:t>
            </a:r>
            <a:br>
              <a:rPr lang="en-US" altLang="zh-CN" sz="2400" dirty="0">
                <a:solidFill>
                  <a:srgbClr val="000000"/>
                </a:solidFill>
              </a:rPr>
            </a:br>
            <a:r>
              <a:rPr lang="en-US" altLang="zh-CN" sz="2400" dirty="0">
                <a:solidFill>
                  <a:srgbClr val="000000"/>
                </a:solidFill>
              </a:rPr>
              <a:t>                 </a:t>
            </a:r>
            <a:r>
              <a:rPr lang="zh-CN" altLang="en-US" sz="2400" dirty="0">
                <a:solidFill>
                  <a:srgbClr val="FF0000"/>
                </a:solidFill>
              </a:rPr>
              <a:t>＋</a:t>
            </a:r>
            <a:r>
              <a:rPr lang="en-US" altLang="zh-CN" sz="2400" dirty="0">
                <a:solidFill>
                  <a:srgbClr val="000000"/>
                </a:solidFill>
              </a:rPr>
              <a:t>M2·</a:t>
            </a:r>
            <a:r>
              <a:rPr lang="en-US" altLang="zh-CN" sz="2400" dirty="0">
                <a:solidFill>
                  <a:srgbClr val="000000"/>
                </a:solidFill>
                <a:latin typeface="+mn-ea"/>
              </a:rPr>
              <a:t>(</a:t>
            </a:r>
            <a:r>
              <a:rPr lang="en-US" altLang="zh-CN" sz="2400" dirty="0">
                <a:solidFill>
                  <a:srgbClr val="000000"/>
                </a:solidFill>
              </a:rPr>
              <a:t>T2</a:t>
            </a:r>
            <a:r>
              <a:rPr lang="en-US" altLang="zh-CN" sz="2400" dirty="0">
                <a:solidFill>
                  <a:srgbClr val="CC0099"/>
                </a:solidFill>
              </a:rPr>
              <a:t>+</a:t>
            </a:r>
            <a:r>
              <a:rPr lang="en-US" altLang="zh-CN" sz="2400" dirty="0">
                <a:solidFill>
                  <a:srgbClr val="000000"/>
                </a:solidFill>
              </a:rPr>
              <a:t>T4</a:t>
            </a:r>
            <a:r>
              <a:rPr lang="en-US" altLang="zh-CN" sz="2400" dirty="0">
                <a:solidFill>
                  <a:srgbClr val="000000"/>
                </a:solidFill>
                <a:latin typeface="+mn-ea"/>
              </a:rPr>
              <a:t>)</a:t>
            </a:r>
            <a:r>
              <a:rPr lang="en-US" altLang="zh-CN" sz="2400" dirty="0">
                <a:solidFill>
                  <a:srgbClr val="000000"/>
                </a:solidFill>
              </a:rPr>
              <a:t>·</a:t>
            </a:r>
            <a:r>
              <a:rPr lang="en-US" altLang="zh-CN" sz="2400" dirty="0">
                <a:solidFill>
                  <a:srgbClr val="0000FF"/>
                </a:solidFill>
              </a:rPr>
              <a:t>SUB</a:t>
            </a:r>
            <a:r>
              <a:rPr lang="en-US" altLang="zh-CN" sz="2400" dirty="0">
                <a:solidFill>
                  <a:srgbClr val="000000"/>
                </a:solidFill>
                <a:latin typeface="+mn-ea"/>
              </a:rPr>
              <a:t>(</a:t>
            </a:r>
            <a:r>
              <a:rPr lang="zh-CN" altLang="en-US" sz="2400" dirty="0">
                <a:solidFill>
                  <a:srgbClr val="000000"/>
                </a:solidFill>
              </a:rPr>
              <a:t>源操作数间接寻址</a:t>
            </a:r>
            <a:r>
              <a:rPr lang="en-US" altLang="zh-CN" sz="2400" dirty="0">
                <a:solidFill>
                  <a:srgbClr val="000000"/>
                </a:solidFill>
                <a:latin typeface="+mn-ea"/>
              </a:rPr>
              <a:t>)</a:t>
            </a:r>
            <a:br>
              <a:rPr lang="en-US" altLang="zh-CN" sz="2400" dirty="0">
                <a:solidFill>
                  <a:srgbClr val="000000"/>
                </a:solidFill>
              </a:rPr>
            </a:br>
            <a:r>
              <a:rPr lang="en-US" altLang="zh-CN" sz="2400" dirty="0">
                <a:solidFill>
                  <a:srgbClr val="000000"/>
                </a:solidFill>
              </a:rPr>
              <a:t>                 </a:t>
            </a:r>
            <a:r>
              <a:rPr lang="zh-CN" altLang="en-US" sz="2400" dirty="0">
                <a:solidFill>
                  <a:srgbClr val="FF0000"/>
                </a:solidFill>
              </a:rPr>
              <a:t>＋</a:t>
            </a:r>
            <a:r>
              <a:rPr lang="en-US" altLang="zh-CN" sz="2400" dirty="0">
                <a:solidFill>
                  <a:srgbClr val="000000"/>
                </a:solidFill>
                <a:cs typeface="Times New Roman" pitchFamily="18" charset="0"/>
              </a:rPr>
              <a:t>M2·T2·</a:t>
            </a:r>
            <a:r>
              <a:rPr lang="en-US" altLang="zh-CN" sz="2400" dirty="0">
                <a:solidFill>
                  <a:srgbClr val="0000FF"/>
                </a:solidFill>
              </a:rPr>
              <a:t>POP</a:t>
            </a:r>
            <a:r>
              <a:rPr lang="zh-CN" altLang="en-US" sz="2400" dirty="0">
                <a:solidFill>
                  <a:srgbClr val="FF0000"/>
                </a:solidFill>
              </a:rPr>
              <a:t>＋</a:t>
            </a:r>
            <a:r>
              <a:rPr lang="en-US" altLang="zh-CN" sz="2400" dirty="0">
                <a:solidFill>
                  <a:srgbClr val="000000"/>
                </a:solidFill>
              </a:rPr>
              <a:t>M2·T5·</a:t>
            </a:r>
            <a:r>
              <a:rPr lang="en-US" altLang="zh-CN" sz="2400" dirty="0">
                <a:solidFill>
                  <a:srgbClr val="0000FF"/>
                </a:solidFill>
              </a:rPr>
              <a:t>CALL</a:t>
            </a:r>
            <a:r>
              <a:rPr lang="en-US" altLang="zh-CN" sz="2400" dirty="0">
                <a:solidFill>
                  <a:srgbClr val="000000"/>
                </a:solidFill>
                <a:latin typeface="+mn-ea"/>
              </a:rPr>
              <a:t>(</a:t>
            </a:r>
            <a:r>
              <a:rPr lang="zh-CN" altLang="en-US" sz="2400" dirty="0">
                <a:solidFill>
                  <a:srgbClr val="000000"/>
                </a:solidFill>
                <a:latin typeface="宋体" pitchFamily="2" charset="-122"/>
              </a:rPr>
              <a:t>间接寻址</a:t>
            </a:r>
            <a:r>
              <a:rPr lang="en-US" altLang="zh-CN" sz="2400" dirty="0">
                <a:solidFill>
                  <a:srgbClr val="000000"/>
                </a:solidFill>
                <a:latin typeface="+mn-ea"/>
              </a:rPr>
              <a:t>)</a:t>
            </a:r>
            <a:r>
              <a:rPr lang="zh-CN" altLang="en-US" sz="2400" dirty="0">
                <a:solidFill>
                  <a:srgbClr val="000000"/>
                </a:solidFill>
                <a:latin typeface="宋体" pitchFamily="2" charset="-122"/>
              </a:rPr>
              <a:t> </a:t>
            </a:r>
            <a:br>
              <a:rPr lang="zh-CN" altLang="en-US" sz="2400" dirty="0">
                <a:solidFill>
                  <a:srgbClr val="000000"/>
                </a:solidFill>
                <a:latin typeface="宋体" pitchFamily="2" charset="-122"/>
              </a:rPr>
            </a:br>
            <a:r>
              <a:rPr lang="zh-CN" altLang="en-US" sz="2400" dirty="0">
                <a:solidFill>
                  <a:srgbClr val="000000"/>
                </a:solidFill>
              </a:rPr>
              <a:t>                 </a:t>
            </a:r>
            <a:r>
              <a:rPr lang="zh-CN" altLang="en-US" sz="2400" dirty="0">
                <a:solidFill>
                  <a:srgbClr val="FF0000"/>
                </a:solidFill>
              </a:rPr>
              <a:t>＋</a:t>
            </a:r>
            <a:r>
              <a:rPr lang="en-US" altLang="zh-CN" sz="2400" dirty="0">
                <a:solidFill>
                  <a:srgbClr val="000000"/>
                </a:solidFill>
              </a:rPr>
              <a:t>M2·T2·</a:t>
            </a:r>
            <a:r>
              <a:rPr lang="en-US" altLang="zh-CN" sz="2400" dirty="0">
                <a:solidFill>
                  <a:srgbClr val="0000FF"/>
                </a:solidFill>
              </a:rPr>
              <a:t>RET</a:t>
            </a:r>
            <a:r>
              <a:rPr lang="zh-CN" altLang="en-US" sz="2400" dirty="0">
                <a:solidFill>
                  <a:srgbClr val="FF0000"/>
                </a:solidFill>
              </a:rPr>
              <a:t>＋</a:t>
            </a:r>
            <a:r>
              <a:rPr lang="en-US" altLang="zh-CN" sz="2400" dirty="0">
                <a:solidFill>
                  <a:srgbClr val="000000"/>
                </a:solidFill>
              </a:rPr>
              <a:t>······</a:t>
            </a:r>
            <a:endParaRPr lang="zh-CN" altLang="en-US" sz="2400" dirty="0">
              <a:solidFill>
                <a:srgbClr val="000000"/>
              </a:solidFill>
              <a:ea typeface="宋体" pitchFamily="2" charset="-122"/>
            </a:endParaRPr>
          </a:p>
        </p:txBody>
      </p:sp>
      <p:sp>
        <p:nvSpPr>
          <p:cNvPr id="1150980" name="Text Box 4"/>
          <p:cNvSpPr txBox="1">
            <a:spLocks noChangeArrowheads="1"/>
          </p:cNvSpPr>
          <p:nvPr/>
        </p:nvSpPr>
        <p:spPr bwMode="auto">
          <a:xfrm>
            <a:off x="6084515" y="188913"/>
            <a:ext cx="2447925" cy="547687"/>
          </a:xfrm>
          <a:prstGeom prst="rect">
            <a:avLst/>
          </a:prstGeom>
          <a:solidFill>
            <a:srgbClr val="FFFF99"/>
          </a:solidFill>
          <a:ln w="28575" algn="ctr">
            <a:solidFill>
              <a:schemeClr val="hlink"/>
            </a:solidFill>
            <a:miter lim="800000"/>
            <a:headEnd/>
            <a:tailEnd type="none" w="med" len="lg"/>
          </a:ln>
          <a:effectLst>
            <a:outerShdw blurRad="50800" dist="38100" dir="2700000" algn="tl" rotWithShape="0">
              <a:prstClr val="black">
                <a:alpha val="40000"/>
              </a:prstClr>
            </a:outerShdw>
          </a:effectLst>
        </p:spPr>
        <p:txBody>
          <a:bodyPr>
            <a:spAutoFit/>
          </a:bodyPr>
          <a:lstStyle/>
          <a:p>
            <a:pPr algn="l">
              <a:spcBef>
                <a:spcPct val="50000"/>
              </a:spcBef>
            </a:pPr>
            <a:r>
              <a:rPr lang="en-US" altLang="en-US" sz="2800"/>
              <a:t>Mread</a:t>
            </a:r>
            <a:r>
              <a:rPr lang="zh-CN" altLang="en-US" sz="2800"/>
              <a:t>信号：</a:t>
            </a:r>
          </a:p>
        </p:txBody>
      </p:sp>
      <p:sp>
        <p:nvSpPr>
          <p:cNvPr id="7" name="动作按钮: 获取信息 6">
            <a:hlinkClick r:id="rId2" action="ppaction://hlinksldjump" highlightClick="1"/>
            <a:extLst>
              <a:ext uri="{FF2B5EF4-FFF2-40B4-BE49-F238E27FC236}">
                <a16:creationId xmlns:a16="http://schemas.microsoft.com/office/drawing/2014/main" id="{BDDAF840-62D7-474D-B865-067D2D1BBB3E}"/>
              </a:ext>
            </a:extLst>
          </p:cNvPr>
          <p:cNvSpPr/>
          <p:nvPr/>
        </p:nvSpPr>
        <p:spPr bwMode="auto">
          <a:xfrm>
            <a:off x="6483774" y="3012722"/>
            <a:ext cx="432048" cy="432048"/>
          </a:xfrm>
          <a:prstGeom prst="actionButtonInformation">
            <a:avLst/>
          </a:prstGeom>
          <a:solidFill>
            <a:srgbClr val="FFCCFF"/>
          </a:solidFill>
          <a:ln>
            <a:solidFill>
              <a:srgbClr val="CC0099"/>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8" name="动作按钮: 空白 7">
            <a:hlinkClick r:id="rId3" action="ppaction://hlinksldjump" highlightClick="1"/>
            <a:extLst>
              <a:ext uri="{FF2B5EF4-FFF2-40B4-BE49-F238E27FC236}">
                <a16:creationId xmlns:a16="http://schemas.microsoft.com/office/drawing/2014/main" id="{C5CBFE29-9580-4B43-8BB5-865DF0671F46}"/>
              </a:ext>
            </a:extLst>
          </p:cNvPr>
          <p:cNvSpPr/>
          <p:nvPr/>
        </p:nvSpPr>
        <p:spPr bwMode="auto">
          <a:xfrm>
            <a:off x="179724" y="5834400"/>
            <a:ext cx="828000" cy="828000"/>
          </a:xfrm>
          <a:prstGeom prst="actionButtonBlan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bg2"/>
                </a:solidFill>
                <a:effectLst/>
                <a:latin typeface="Times New Roman" pitchFamily="18" charset="0"/>
                <a:ea typeface="宋体" pitchFamily="2" charset="-122"/>
              </a:rPr>
              <a:t>所有</a:t>
            </a:r>
            <a:br>
              <a:rPr kumimoji="0" lang="en-US" altLang="zh-CN" sz="2400" b="1" i="0" u="none" strike="noStrike" cap="none" normalizeH="0" baseline="0" dirty="0">
                <a:ln>
                  <a:noFill/>
                </a:ln>
                <a:solidFill>
                  <a:schemeClr val="bg2"/>
                </a:solidFill>
                <a:effectLst/>
                <a:latin typeface="Times New Roman" pitchFamily="18" charset="0"/>
                <a:ea typeface="宋体" pitchFamily="2" charset="-122"/>
              </a:rPr>
            </a:br>
            <a:r>
              <a:rPr kumimoji="0" lang="zh-CN" altLang="en-US" sz="2400" b="1" i="0" u="none" strike="noStrike" cap="none" normalizeH="0" baseline="0" dirty="0">
                <a:ln>
                  <a:noFill/>
                </a:ln>
                <a:solidFill>
                  <a:schemeClr val="bg2"/>
                </a:solidFill>
                <a:effectLst/>
                <a:latin typeface="Times New Roman" pitchFamily="18" charset="0"/>
                <a:ea typeface="宋体" pitchFamily="2" charset="-122"/>
              </a:rPr>
              <a:t>指令</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A9CD4AD3-F8E8-4B86-B20C-7FCFA3C69121}" type="slidenum">
              <a:rPr lang="zh-CN" altLang="en-US"/>
              <a:pPr/>
              <a:t>72</a:t>
            </a:fld>
            <a:endParaRPr lang="en-US" altLang="zh-CN"/>
          </a:p>
        </p:txBody>
      </p:sp>
      <p:sp>
        <p:nvSpPr>
          <p:cNvPr id="1152002" name="Rectangle 2"/>
          <p:cNvSpPr>
            <a:spLocks noGrp="1" noChangeArrowheads="1"/>
          </p:cNvSpPr>
          <p:nvPr>
            <p:ph type="title"/>
          </p:nvPr>
        </p:nvSpPr>
        <p:spPr/>
        <p:txBody>
          <a:bodyPr/>
          <a:lstStyle/>
          <a:p>
            <a:r>
              <a:rPr lang="en-US" altLang="zh-CN" dirty="0"/>
              <a:t>6.2.2  </a:t>
            </a:r>
            <a:r>
              <a:rPr lang="zh-CN" altLang="en-US" dirty="0"/>
              <a:t>某简化</a:t>
            </a:r>
            <a:r>
              <a:rPr lang="en-US" altLang="zh-CN" dirty="0"/>
              <a:t>CPU </a:t>
            </a:r>
            <a:r>
              <a:rPr lang="zh-CN" altLang="en-US" dirty="0"/>
              <a:t>控制单元设计</a:t>
            </a:r>
          </a:p>
        </p:txBody>
      </p:sp>
      <p:sp>
        <p:nvSpPr>
          <p:cNvPr id="1152003" name="Rectangle 3"/>
          <p:cNvSpPr>
            <a:spLocks noGrp="1" noChangeArrowheads="1"/>
          </p:cNvSpPr>
          <p:nvPr>
            <p:ph type="body" idx="1"/>
          </p:nvPr>
        </p:nvSpPr>
        <p:spPr>
          <a:xfrm>
            <a:off x="250825" y="549275"/>
            <a:ext cx="8785225" cy="5975350"/>
          </a:xfrm>
        </p:spPr>
        <p:txBody>
          <a:bodyPr/>
          <a:lstStyle/>
          <a:p>
            <a:pPr>
              <a:spcBef>
                <a:spcPct val="10000"/>
              </a:spcBef>
            </a:pPr>
            <a:r>
              <a:rPr lang="en-US" altLang="en-US" dirty="0" err="1">
                <a:ea typeface="宋体" pitchFamily="2" charset="-122"/>
              </a:rPr>
              <a:t>Mread</a:t>
            </a:r>
            <a:r>
              <a:rPr lang="zh-CN" altLang="en-US" dirty="0"/>
              <a:t>出现在：</a:t>
            </a:r>
          </a:p>
          <a:p>
            <a:pPr lvl="1">
              <a:spcBef>
                <a:spcPct val="10000"/>
              </a:spcBef>
            </a:pPr>
            <a:r>
              <a:rPr lang="zh-CN" altLang="en-US" sz="2400" dirty="0"/>
              <a:t>取指周期的</a:t>
            </a:r>
            <a:r>
              <a:rPr lang="en-US" altLang="zh-CN" sz="2400" dirty="0"/>
              <a:t>T2</a:t>
            </a:r>
            <a:r>
              <a:rPr lang="zh-CN" altLang="en-US" sz="2400" dirty="0"/>
              <a:t>节拍</a:t>
            </a:r>
          </a:p>
          <a:p>
            <a:pPr lvl="1">
              <a:spcBef>
                <a:spcPct val="10000"/>
              </a:spcBef>
            </a:pPr>
            <a:r>
              <a:rPr lang="zh-CN" altLang="en-US" sz="2400" dirty="0"/>
              <a:t>在指令 </a:t>
            </a:r>
            <a:r>
              <a:rPr lang="en-US" altLang="zh-CN" sz="2400" dirty="0">
                <a:solidFill>
                  <a:srgbClr val="CC0000"/>
                </a:solidFill>
              </a:rPr>
              <a:t>MOV R0,X</a:t>
            </a:r>
            <a:r>
              <a:rPr lang="en-US" altLang="zh-CN" sz="2400" dirty="0"/>
              <a:t> </a:t>
            </a:r>
            <a:r>
              <a:rPr lang="zh-CN" altLang="en-US" sz="2400" dirty="0"/>
              <a:t>执行周期的</a:t>
            </a:r>
            <a:r>
              <a:rPr lang="en-US" altLang="zh-CN" sz="2400" dirty="0">
                <a:solidFill>
                  <a:srgbClr val="0000FF"/>
                </a:solidFill>
              </a:rPr>
              <a:t>T2</a:t>
            </a:r>
            <a:r>
              <a:rPr lang="zh-CN" altLang="en-US" sz="2400" dirty="0"/>
              <a:t>节拍</a:t>
            </a:r>
          </a:p>
          <a:p>
            <a:pPr lvl="1">
              <a:spcBef>
                <a:spcPct val="10000"/>
              </a:spcBef>
            </a:pPr>
            <a:r>
              <a:rPr lang="zh-CN" altLang="en-US" sz="2400" dirty="0"/>
              <a:t>指令 </a:t>
            </a:r>
            <a:r>
              <a:rPr lang="en-US" altLang="zh-CN" sz="2400" dirty="0">
                <a:solidFill>
                  <a:srgbClr val="CC0000"/>
                </a:solidFill>
              </a:rPr>
              <a:t>SUB R0,(X)</a:t>
            </a:r>
            <a:r>
              <a:rPr lang="en-US" altLang="zh-CN" sz="2400" dirty="0"/>
              <a:t> </a:t>
            </a:r>
            <a:r>
              <a:rPr lang="zh-CN" altLang="en-US" sz="2400" dirty="0"/>
              <a:t>执行周期的</a:t>
            </a:r>
            <a:r>
              <a:rPr lang="en-US" altLang="zh-CN" sz="2400" dirty="0">
                <a:solidFill>
                  <a:srgbClr val="0000FF"/>
                </a:solidFill>
              </a:rPr>
              <a:t>T2</a:t>
            </a:r>
            <a:r>
              <a:rPr lang="zh-CN" altLang="en-US" sz="2400" dirty="0"/>
              <a:t>和</a:t>
            </a:r>
            <a:r>
              <a:rPr lang="en-US" altLang="zh-CN" sz="2400" dirty="0">
                <a:solidFill>
                  <a:srgbClr val="0000FF"/>
                </a:solidFill>
              </a:rPr>
              <a:t>T4</a:t>
            </a:r>
            <a:r>
              <a:rPr lang="zh-CN" altLang="en-US" sz="2400" dirty="0"/>
              <a:t>节拍</a:t>
            </a:r>
          </a:p>
          <a:p>
            <a:pPr lvl="1">
              <a:spcBef>
                <a:spcPct val="10000"/>
              </a:spcBef>
            </a:pPr>
            <a:r>
              <a:rPr lang="zh-CN" altLang="en-US" sz="2400" dirty="0"/>
              <a:t>指令 </a:t>
            </a:r>
            <a:r>
              <a:rPr lang="en-US" altLang="zh-CN" sz="2400" dirty="0">
                <a:solidFill>
                  <a:srgbClr val="CC0000"/>
                </a:solidFill>
              </a:rPr>
              <a:t>POP R0</a:t>
            </a:r>
            <a:r>
              <a:rPr lang="en-US" altLang="zh-CN" sz="2400" dirty="0"/>
              <a:t> </a:t>
            </a:r>
            <a:r>
              <a:rPr lang="zh-CN" altLang="en-US" sz="2400" dirty="0"/>
              <a:t>执行周期的</a:t>
            </a:r>
            <a:r>
              <a:rPr lang="en-US" altLang="zh-CN" sz="2400" dirty="0">
                <a:solidFill>
                  <a:srgbClr val="0000FF"/>
                </a:solidFill>
              </a:rPr>
              <a:t>T2</a:t>
            </a:r>
            <a:r>
              <a:rPr lang="zh-CN" altLang="en-US" sz="2400" dirty="0"/>
              <a:t>节拍</a:t>
            </a:r>
          </a:p>
          <a:p>
            <a:pPr lvl="1">
              <a:spcBef>
                <a:spcPct val="10000"/>
              </a:spcBef>
            </a:pPr>
            <a:r>
              <a:rPr lang="zh-CN" altLang="en-US" sz="2400" dirty="0"/>
              <a:t>指令 </a:t>
            </a:r>
            <a:r>
              <a:rPr lang="en-US" altLang="zh-CN" sz="2400" dirty="0">
                <a:solidFill>
                  <a:srgbClr val="CC0000"/>
                </a:solidFill>
              </a:rPr>
              <a:t>CALL (X)</a:t>
            </a:r>
            <a:r>
              <a:rPr lang="en-US" altLang="zh-CN" sz="2400" dirty="0"/>
              <a:t> </a:t>
            </a:r>
            <a:r>
              <a:rPr lang="zh-CN" altLang="en-US" sz="2400" dirty="0"/>
              <a:t>执行周期的</a:t>
            </a:r>
            <a:r>
              <a:rPr lang="en-US" altLang="zh-CN" sz="2400" dirty="0">
                <a:solidFill>
                  <a:srgbClr val="0000FF"/>
                </a:solidFill>
              </a:rPr>
              <a:t>T5</a:t>
            </a:r>
            <a:r>
              <a:rPr lang="zh-CN" altLang="en-US" sz="2400" dirty="0"/>
              <a:t>节拍</a:t>
            </a:r>
          </a:p>
          <a:p>
            <a:pPr lvl="1">
              <a:spcBef>
                <a:spcPct val="10000"/>
              </a:spcBef>
            </a:pPr>
            <a:r>
              <a:rPr lang="zh-CN" altLang="en-US" sz="2400" dirty="0"/>
              <a:t>指令 </a:t>
            </a:r>
            <a:r>
              <a:rPr lang="en-US" altLang="zh-CN" sz="2400" dirty="0">
                <a:solidFill>
                  <a:srgbClr val="CC0000"/>
                </a:solidFill>
              </a:rPr>
              <a:t>RET </a:t>
            </a:r>
            <a:r>
              <a:rPr lang="zh-CN" altLang="en-US" sz="2400" dirty="0"/>
              <a:t>执行周期的</a:t>
            </a:r>
            <a:r>
              <a:rPr lang="en-US" altLang="zh-CN" sz="2400" dirty="0">
                <a:solidFill>
                  <a:srgbClr val="0000FF"/>
                </a:solidFill>
              </a:rPr>
              <a:t>T2</a:t>
            </a:r>
            <a:r>
              <a:rPr lang="zh-CN" altLang="en-US" sz="2400" dirty="0"/>
              <a:t>节拍</a:t>
            </a:r>
          </a:p>
          <a:p>
            <a:pPr lvl="1">
              <a:spcBef>
                <a:spcPct val="10000"/>
              </a:spcBef>
            </a:pPr>
            <a:r>
              <a:rPr lang="en-US" altLang="zh-CN" sz="2400" dirty="0">
                <a:latin typeface="宋体"/>
                <a:ea typeface="宋体" pitchFamily="2" charset="-122"/>
              </a:rPr>
              <a:t>……</a:t>
            </a:r>
            <a:endParaRPr lang="zh-CN" altLang="en-US" sz="2400" dirty="0">
              <a:ea typeface="宋体" pitchFamily="2" charset="-122"/>
            </a:endParaRPr>
          </a:p>
          <a:p>
            <a:pPr>
              <a:spcBef>
                <a:spcPct val="10000"/>
              </a:spcBef>
            </a:pPr>
            <a:r>
              <a:rPr lang="zh-CN" altLang="en-US" dirty="0"/>
              <a:t>生成</a:t>
            </a:r>
            <a:r>
              <a:rPr lang="en-US" altLang="en-US" dirty="0" err="1">
                <a:ea typeface="宋体" pitchFamily="2" charset="-122"/>
              </a:rPr>
              <a:t>Mread</a:t>
            </a:r>
            <a:r>
              <a:rPr lang="zh-CN" altLang="en-US" dirty="0"/>
              <a:t>的逻辑表达式为：</a:t>
            </a:r>
          </a:p>
          <a:p>
            <a:pPr lvl="1"/>
            <a:r>
              <a:rPr lang="zh-CN" altLang="en-US" sz="2400" dirty="0"/>
              <a:t>一级时序：</a:t>
            </a:r>
            <a:br>
              <a:rPr lang="zh-CN" altLang="en-US" sz="2400" dirty="0"/>
            </a:br>
            <a:r>
              <a:rPr lang="en-US" altLang="zh-CN" sz="2400" dirty="0" err="1">
                <a:solidFill>
                  <a:srgbClr val="000000"/>
                </a:solidFill>
              </a:rPr>
              <a:t>Mread</a:t>
            </a:r>
            <a:r>
              <a:rPr lang="en-US" altLang="zh-CN" sz="2400" dirty="0">
                <a:solidFill>
                  <a:srgbClr val="000000"/>
                </a:solidFill>
              </a:rPr>
              <a:t> </a:t>
            </a:r>
            <a:r>
              <a:rPr lang="zh-CN" altLang="en-US" sz="2400" dirty="0">
                <a:solidFill>
                  <a:srgbClr val="000000"/>
                </a:solidFill>
              </a:rPr>
              <a:t>＝ </a:t>
            </a:r>
            <a:r>
              <a:rPr lang="en-US" altLang="zh-CN" sz="2400" dirty="0">
                <a:solidFill>
                  <a:srgbClr val="008000"/>
                </a:solidFill>
              </a:rPr>
              <a:t>T2</a:t>
            </a:r>
            <a:r>
              <a:rPr lang="zh-CN" altLang="en-US" sz="2400" dirty="0">
                <a:solidFill>
                  <a:srgbClr val="FF0000"/>
                </a:solidFill>
              </a:rPr>
              <a:t>＋</a:t>
            </a:r>
            <a:r>
              <a:rPr lang="en-US" altLang="zh-CN" sz="2400" dirty="0">
                <a:solidFill>
                  <a:srgbClr val="000000"/>
                </a:solidFill>
              </a:rPr>
              <a:t>T5·</a:t>
            </a:r>
            <a:r>
              <a:rPr lang="en-US" altLang="zh-CN" sz="2400" dirty="0">
                <a:solidFill>
                  <a:srgbClr val="0000FF"/>
                </a:solidFill>
              </a:rPr>
              <a:t>MOV</a:t>
            </a:r>
            <a:r>
              <a:rPr lang="en-US" altLang="zh-CN" sz="2400" dirty="0">
                <a:solidFill>
                  <a:srgbClr val="000000"/>
                </a:solidFill>
                <a:latin typeface="+mn-ea"/>
              </a:rPr>
              <a:t>(</a:t>
            </a:r>
            <a:r>
              <a:rPr lang="zh-CN" altLang="en-US" sz="2400" dirty="0">
                <a:solidFill>
                  <a:srgbClr val="000000"/>
                </a:solidFill>
              </a:rPr>
              <a:t>源操作数直接寻址</a:t>
            </a:r>
            <a:r>
              <a:rPr lang="en-US" altLang="zh-CN" sz="2400" dirty="0">
                <a:solidFill>
                  <a:srgbClr val="000000"/>
                </a:solidFill>
                <a:latin typeface="+mn-ea"/>
              </a:rPr>
              <a:t>)</a:t>
            </a:r>
            <a:br>
              <a:rPr lang="en-US" altLang="zh-CN" sz="2400" dirty="0">
                <a:solidFill>
                  <a:srgbClr val="000000"/>
                </a:solidFill>
              </a:rPr>
            </a:br>
            <a:r>
              <a:rPr lang="en-US" altLang="zh-CN" sz="2400" dirty="0">
                <a:solidFill>
                  <a:srgbClr val="000000"/>
                </a:solidFill>
              </a:rPr>
              <a:t>                 </a:t>
            </a:r>
            <a:r>
              <a:rPr lang="zh-CN" altLang="en-US" sz="2400" dirty="0">
                <a:solidFill>
                  <a:srgbClr val="FF0000"/>
                </a:solidFill>
              </a:rPr>
              <a:t>＋</a:t>
            </a:r>
            <a:r>
              <a:rPr lang="en-US" altLang="zh-CN" sz="2400" dirty="0">
                <a:solidFill>
                  <a:srgbClr val="000000"/>
                </a:solidFill>
                <a:latin typeface="+mn-ea"/>
              </a:rPr>
              <a:t>(</a:t>
            </a:r>
            <a:r>
              <a:rPr lang="en-US" altLang="zh-CN" sz="2400" dirty="0">
                <a:solidFill>
                  <a:srgbClr val="000000"/>
                </a:solidFill>
              </a:rPr>
              <a:t>T5</a:t>
            </a:r>
            <a:r>
              <a:rPr lang="en-US" altLang="zh-CN" sz="2400" dirty="0">
                <a:solidFill>
                  <a:srgbClr val="CC0099"/>
                </a:solidFill>
              </a:rPr>
              <a:t>+</a:t>
            </a:r>
            <a:r>
              <a:rPr lang="en-US" altLang="zh-CN" sz="2400" dirty="0">
                <a:solidFill>
                  <a:srgbClr val="000000"/>
                </a:solidFill>
              </a:rPr>
              <a:t>T7</a:t>
            </a:r>
            <a:r>
              <a:rPr lang="en-US" altLang="zh-CN" sz="2400" dirty="0">
                <a:solidFill>
                  <a:srgbClr val="000000"/>
                </a:solidFill>
                <a:latin typeface="+mn-ea"/>
              </a:rPr>
              <a:t>)</a:t>
            </a:r>
            <a:r>
              <a:rPr lang="en-US" altLang="zh-CN" sz="2400" dirty="0">
                <a:solidFill>
                  <a:srgbClr val="000000"/>
                </a:solidFill>
              </a:rPr>
              <a:t>·</a:t>
            </a:r>
            <a:r>
              <a:rPr lang="en-US" altLang="zh-CN" sz="2400" dirty="0">
                <a:solidFill>
                  <a:srgbClr val="0000FF"/>
                </a:solidFill>
              </a:rPr>
              <a:t>SUB</a:t>
            </a:r>
            <a:r>
              <a:rPr lang="en-US" altLang="zh-CN" sz="2400" dirty="0">
                <a:solidFill>
                  <a:srgbClr val="000000"/>
                </a:solidFill>
                <a:latin typeface="+mn-ea"/>
              </a:rPr>
              <a:t>(</a:t>
            </a:r>
            <a:r>
              <a:rPr lang="zh-CN" altLang="en-US" sz="2400" dirty="0">
                <a:solidFill>
                  <a:srgbClr val="000000"/>
                </a:solidFill>
              </a:rPr>
              <a:t>源操作数间接寻址</a:t>
            </a:r>
            <a:r>
              <a:rPr lang="en-US" altLang="zh-CN" sz="2400" dirty="0">
                <a:solidFill>
                  <a:srgbClr val="000000"/>
                </a:solidFill>
                <a:latin typeface="+mn-ea"/>
              </a:rPr>
              <a:t>)</a:t>
            </a:r>
            <a:br>
              <a:rPr lang="en-US" altLang="zh-CN" sz="2400" dirty="0">
                <a:solidFill>
                  <a:srgbClr val="000000"/>
                </a:solidFill>
              </a:rPr>
            </a:br>
            <a:r>
              <a:rPr lang="en-US" altLang="zh-CN" sz="2400" dirty="0">
                <a:solidFill>
                  <a:srgbClr val="000000"/>
                </a:solidFill>
              </a:rPr>
              <a:t>                 </a:t>
            </a:r>
            <a:r>
              <a:rPr lang="zh-CN" altLang="en-US" sz="2400" dirty="0">
                <a:solidFill>
                  <a:srgbClr val="FF0000"/>
                </a:solidFill>
              </a:rPr>
              <a:t>＋</a:t>
            </a:r>
            <a:r>
              <a:rPr lang="en-US" altLang="zh-CN" sz="2400" dirty="0">
                <a:solidFill>
                  <a:srgbClr val="000000"/>
                </a:solidFill>
                <a:cs typeface="Times New Roman" pitchFamily="18" charset="0"/>
              </a:rPr>
              <a:t>T5·</a:t>
            </a:r>
            <a:r>
              <a:rPr lang="en-US" altLang="zh-CN" sz="2400" dirty="0">
                <a:solidFill>
                  <a:srgbClr val="0000FF"/>
                </a:solidFill>
              </a:rPr>
              <a:t>POP</a:t>
            </a:r>
            <a:r>
              <a:rPr lang="zh-CN" altLang="en-US" sz="2400" dirty="0">
                <a:solidFill>
                  <a:srgbClr val="FF0000"/>
                </a:solidFill>
              </a:rPr>
              <a:t>＋</a:t>
            </a:r>
            <a:r>
              <a:rPr lang="en-US" altLang="zh-CN" sz="2400" dirty="0">
                <a:solidFill>
                  <a:srgbClr val="000000"/>
                </a:solidFill>
              </a:rPr>
              <a:t>T8·</a:t>
            </a:r>
            <a:r>
              <a:rPr lang="en-US" altLang="zh-CN" sz="2400" dirty="0">
                <a:solidFill>
                  <a:srgbClr val="0000FF"/>
                </a:solidFill>
              </a:rPr>
              <a:t>CALL</a:t>
            </a:r>
            <a:r>
              <a:rPr lang="en-US" altLang="zh-CN" sz="2400" dirty="0">
                <a:solidFill>
                  <a:srgbClr val="000000"/>
                </a:solidFill>
                <a:latin typeface="+mn-ea"/>
              </a:rPr>
              <a:t>(</a:t>
            </a:r>
            <a:r>
              <a:rPr lang="zh-CN" altLang="en-US" sz="2400" dirty="0">
                <a:solidFill>
                  <a:srgbClr val="000000"/>
                </a:solidFill>
                <a:latin typeface="宋体" pitchFamily="2" charset="-122"/>
              </a:rPr>
              <a:t>间接寻址</a:t>
            </a:r>
            <a:r>
              <a:rPr lang="en-US" altLang="zh-CN" sz="2400" dirty="0">
                <a:solidFill>
                  <a:srgbClr val="000000"/>
                </a:solidFill>
                <a:latin typeface="+mn-ea"/>
              </a:rPr>
              <a:t>)</a:t>
            </a:r>
            <a:r>
              <a:rPr lang="zh-CN" altLang="en-US" sz="2400" dirty="0">
                <a:solidFill>
                  <a:srgbClr val="000000"/>
                </a:solidFill>
                <a:latin typeface="宋体" pitchFamily="2" charset="-122"/>
              </a:rPr>
              <a:t> </a:t>
            </a:r>
            <a:br>
              <a:rPr lang="zh-CN" altLang="en-US" sz="2400" dirty="0">
                <a:solidFill>
                  <a:srgbClr val="000000"/>
                </a:solidFill>
                <a:latin typeface="宋体" pitchFamily="2" charset="-122"/>
              </a:rPr>
            </a:br>
            <a:r>
              <a:rPr lang="zh-CN" altLang="en-US" sz="2400" dirty="0">
                <a:solidFill>
                  <a:srgbClr val="000000"/>
                </a:solidFill>
              </a:rPr>
              <a:t>                 </a:t>
            </a:r>
            <a:r>
              <a:rPr lang="zh-CN" altLang="en-US" sz="2400" dirty="0">
                <a:solidFill>
                  <a:srgbClr val="FF0000"/>
                </a:solidFill>
              </a:rPr>
              <a:t>＋</a:t>
            </a:r>
            <a:r>
              <a:rPr lang="en-US" altLang="zh-CN" sz="2400" dirty="0">
                <a:solidFill>
                  <a:srgbClr val="000000"/>
                </a:solidFill>
              </a:rPr>
              <a:t>T5·</a:t>
            </a:r>
            <a:r>
              <a:rPr lang="en-US" altLang="zh-CN" sz="2400" dirty="0">
                <a:solidFill>
                  <a:srgbClr val="0000FF"/>
                </a:solidFill>
              </a:rPr>
              <a:t>RET</a:t>
            </a:r>
            <a:r>
              <a:rPr lang="zh-CN" altLang="en-US" sz="2400" dirty="0">
                <a:solidFill>
                  <a:srgbClr val="FF0000"/>
                </a:solidFill>
              </a:rPr>
              <a:t>＋</a:t>
            </a:r>
            <a:r>
              <a:rPr lang="en-US" altLang="zh-CN" sz="2400" dirty="0">
                <a:solidFill>
                  <a:srgbClr val="000000"/>
                </a:solidFill>
              </a:rPr>
              <a:t>······</a:t>
            </a:r>
            <a:endParaRPr lang="zh-CN" altLang="en-US" sz="2400" dirty="0">
              <a:solidFill>
                <a:srgbClr val="000000"/>
              </a:solidFill>
              <a:ea typeface="宋体" pitchFamily="2" charset="-122"/>
            </a:endParaRPr>
          </a:p>
        </p:txBody>
      </p:sp>
      <p:sp>
        <p:nvSpPr>
          <p:cNvPr id="1152004" name="Text Box 4"/>
          <p:cNvSpPr txBox="1">
            <a:spLocks noChangeArrowheads="1"/>
          </p:cNvSpPr>
          <p:nvPr/>
        </p:nvSpPr>
        <p:spPr bwMode="auto">
          <a:xfrm>
            <a:off x="6084515" y="188913"/>
            <a:ext cx="2447925" cy="547687"/>
          </a:xfrm>
          <a:prstGeom prst="rect">
            <a:avLst/>
          </a:prstGeom>
          <a:solidFill>
            <a:srgbClr val="FFFF99"/>
          </a:solidFill>
          <a:ln w="28575" algn="ctr">
            <a:solidFill>
              <a:schemeClr val="hlink"/>
            </a:solidFill>
            <a:miter lim="800000"/>
            <a:headEnd/>
            <a:tailEnd type="none" w="med" len="lg"/>
          </a:ln>
          <a:effectLst>
            <a:outerShdw blurRad="50800" dist="38100" dir="2700000" algn="tl" rotWithShape="0">
              <a:prstClr val="black">
                <a:alpha val="40000"/>
              </a:prstClr>
            </a:outerShdw>
          </a:effectLst>
        </p:spPr>
        <p:txBody>
          <a:bodyPr>
            <a:spAutoFit/>
          </a:bodyPr>
          <a:lstStyle/>
          <a:p>
            <a:pPr algn="l">
              <a:spcBef>
                <a:spcPct val="50000"/>
              </a:spcBef>
            </a:pPr>
            <a:r>
              <a:rPr lang="en-US" altLang="en-US" sz="2800"/>
              <a:t>Mread</a:t>
            </a:r>
            <a:r>
              <a:rPr lang="zh-CN" altLang="en-US" sz="2800"/>
              <a:t>信号：</a:t>
            </a:r>
          </a:p>
        </p:txBody>
      </p:sp>
      <p:sp>
        <p:nvSpPr>
          <p:cNvPr id="7" name="动作按钮: 空白 6">
            <a:hlinkClick r:id="rId2" action="ppaction://hlinksldjump" highlightClick="1"/>
            <a:extLst>
              <a:ext uri="{FF2B5EF4-FFF2-40B4-BE49-F238E27FC236}">
                <a16:creationId xmlns:a16="http://schemas.microsoft.com/office/drawing/2014/main" id="{72EF2E20-44AD-4147-A2EA-BF5FDF5AFA7F}"/>
              </a:ext>
            </a:extLst>
          </p:cNvPr>
          <p:cNvSpPr/>
          <p:nvPr/>
        </p:nvSpPr>
        <p:spPr bwMode="auto">
          <a:xfrm>
            <a:off x="179724" y="5834400"/>
            <a:ext cx="828000" cy="828000"/>
          </a:xfrm>
          <a:prstGeom prst="actionButtonBlank">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bg2"/>
                </a:solidFill>
                <a:effectLst/>
                <a:latin typeface="Times New Roman" pitchFamily="18" charset="0"/>
                <a:ea typeface="宋体" pitchFamily="2" charset="-122"/>
              </a:rPr>
              <a:t>所有</a:t>
            </a:r>
            <a:br>
              <a:rPr kumimoji="0" lang="en-US" altLang="zh-CN" sz="2400" b="1" i="0" u="none" strike="noStrike" cap="none" normalizeH="0" baseline="0" dirty="0">
                <a:ln>
                  <a:noFill/>
                </a:ln>
                <a:solidFill>
                  <a:schemeClr val="bg2"/>
                </a:solidFill>
                <a:effectLst/>
                <a:latin typeface="Times New Roman" pitchFamily="18" charset="0"/>
                <a:ea typeface="宋体" pitchFamily="2" charset="-122"/>
              </a:rPr>
            </a:br>
            <a:r>
              <a:rPr kumimoji="0" lang="zh-CN" altLang="en-US" sz="2400" b="1" i="0" u="none" strike="noStrike" cap="none" normalizeH="0" baseline="0" dirty="0">
                <a:ln>
                  <a:noFill/>
                </a:ln>
                <a:solidFill>
                  <a:schemeClr val="bg2"/>
                </a:solidFill>
                <a:effectLst/>
                <a:latin typeface="Times New Roman" pitchFamily="18" charset="0"/>
                <a:ea typeface="宋体" pitchFamily="2" charset="-122"/>
              </a:rPr>
              <a:t>指令</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4"/>
          <p:cNvSpPr>
            <a:spLocks noGrp="1"/>
          </p:cNvSpPr>
          <p:nvPr>
            <p:ph type="sldNum" sz="quarter" idx="11"/>
          </p:nvPr>
        </p:nvSpPr>
        <p:spPr/>
        <p:txBody>
          <a:bodyPr/>
          <a:lstStyle/>
          <a:p>
            <a:fld id="{2151FD4B-C80D-4E43-8892-B041A59952BF}" type="slidenum">
              <a:rPr lang="zh-CN" altLang="en-US"/>
              <a:pPr/>
              <a:t>73</a:t>
            </a:fld>
            <a:endParaRPr lang="en-US" altLang="zh-CN"/>
          </a:p>
        </p:txBody>
      </p:sp>
      <p:sp>
        <p:nvSpPr>
          <p:cNvPr id="1153026" name="Rectangle 2"/>
          <p:cNvSpPr>
            <a:spLocks noGrp="1" noChangeArrowheads="1"/>
          </p:cNvSpPr>
          <p:nvPr>
            <p:ph type="title"/>
          </p:nvPr>
        </p:nvSpPr>
        <p:spPr/>
        <p:txBody>
          <a:bodyPr/>
          <a:lstStyle/>
          <a:p>
            <a:r>
              <a:rPr lang="en-US" altLang="zh-CN" dirty="0"/>
              <a:t>6.2.2  </a:t>
            </a:r>
            <a:r>
              <a:rPr lang="zh-CN" altLang="en-US" dirty="0"/>
              <a:t>某简化</a:t>
            </a:r>
            <a:r>
              <a:rPr lang="en-US" altLang="zh-CN" dirty="0"/>
              <a:t>CPU </a:t>
            </a:r>
            <a:r>
              <a:rPr lang="zh-CN" altLang="en-US" dirty="0"/>
              <a:t>控制单元设计</a:t>
            </a:r>
          </a:p>
        </p:txBody>
      </p:sp>
      <p:sp>
        <p:nvSpPr>
          <p:cNvPr id="1153027" name="Rectangle 3"/>
          <p:cNvSpPr>
            <a:spLocks noGrp="1" noChangeArrowheads="1"/>
          </p:cNvSpPr>
          <p:nvPr>
            <p:ph type="body" idx="1"/>
          </p:nvPr>
        </p:nvSpPr>
        <p:spPr>
          <a:xfrm>
            <a:off x="250825" y="620713"/>
            <a:ext cx="8785225" cy="1079500"/>
          </a:xfrm>
        </p:spPr>
        <p:txBody>
          <a:bodyPr/>
          <a:lstStyle/>
          <a:p>
            <a:pPr marL="0" indent="0">
              <a:spcBef>
                <a:spcPct val="10000"/>
              </a:spcBef>
              <a:buFont typeface="Wingdings" pitchFamily="2" charset="2"/>
              <a:buNone/>
            </a:pPr>
            <a:r>
              <a:rPr lang="zh-CN" altLang="en-US"/>
              <a:t>由</a:t>
            </a:r>
            <a:r>
              <a:rPr lang="zh-CN" altLang="en-US">
                <a:solidFill>
                  <a:srgbClr val="CC0000"/>
                </a:solidFill>
              </a:rPr>
              <a:t>控制单元</a:t>
            </a:r>
            <a:r>
              <a:rPr lang="zh-CN" altLang="en-US"/>
              <a:t>产生并加载到</a:t>
            </a:r>
            <a:r>
              <a:rPr lang="en-US" altLang="zh-CN"/>
              <a:t>CPU</a:t>
            </a:r>
            <a:r>
              <a:rPr lang="zh-CN" altLang="en-US"/>
              <a:t>内外的全部</a:t>
            </a:r>
            <a:r>
              <a:rPr lang="zh-CN" altLang="en-US">
                <a:solidFill>
                  <a:srgbClr val="0000FF"/>
                </a:solidFill>
              </a:rPr>
              <a:t>控制信号</a:t>
            </a:r>
            <a:r>
              <a:rPr lang="zh-CN" altLang="en-US"/>
              <a:t>均可用下述形式表述：</a:t>
            </a:r>
            <a:endParaRPr lang="en-US" altLang="zh-CN"/>
          </a:p>
        </p:txBody>
      </p:sp>
      <p:sp>
        <p:nvSpPr>
          <p:cNvPr id="1153030" name="Rectangle 6"/>
          <p:cNvSpPr>
            <a:spLocks noChangeArrowheads="1"/>
          </p:cNvSpPr>
          <p:nvPr/>
        </p:nvSpPr>
        <p:spPr bwMode="auto">
          <a:xfrm>
            <a:off x="0" y="3038475"/>
            <a:ext cx="9144000" cy="0"/>
          </a:xfrm>
          <a:prstGeom prst="rect">
            <a:avLst/>
          </a:prstGeom>
          <a:noFill/>
          <a:ln w="28575" algn="ctr">
            <a:noFill/>
            <a:miter lim="800000"/>
            <a:headEnd/>
            <a:tailEnd type="none" w="med" len="lg"/>
          </a:ln>
          <a:effectLst/>
        </p:spPr>
        <p:txBody>
          <a:bodyPr wrap="none" anchor="ctr">
            <a:spAutoFit/>
          </a:bodyPr>
          <a:lstStyle/>
          <a:p>
            <a:endParaRPr lang="zh-CN" altLang="en-US"/>
          </a:p>
        </p:txBody>
      </p:sp>
      <p:graphicFrame>
        <p:nvGraphicFramePr>
          <p:cNvPr id="1153029" name="Object 5"/>
          <p:cNvGraphicFramePr>
            <a:graphicFrameLocks noChangeAspect="1"/>
          </p:cNvGraphicFramePr>
          <p:nvPr/>
        </p:nvGraphicFramePr>
        <p:xfrm>
          <a:off x="2266950" y="2159000"/>
          <a:ext cx="4465638" cy="814388"/>
        </p:xfrm>
        <a:graphic>
          <a:graphicData uri="http://schemas.openxmlformats.org/presentationml/2006/ole">
            <mc:AlternateContent xmlns:mc="http://schemas.openxmlformats.org/markup-compatibility/2006">
              <mc:Choice xmlns:v="urn:schemas-microsoft-com:vml" Requires="v">
                <p:oleObj spid="_x0000_s1153350" name="公式" r:id="rId3" imgW="1409088" imgH="253890" progId="Equation.3">
                  <p:embed/>
                </p:oleObj>
              </mc:Choice>
              <mc:Fallback>
                <p:oleObj name="公式" r:id="rId3" imgW="1409088" imgH="25389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6950" y="2159000"/>
                        <a:ext cx="4465638" cy="814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3032" name="Rectangle 8"/>
          <p:cNvSpPr>
            <a:spLocks noChangeArrowheads="1"/>
          </p:cNvSpPr>
          <p:nvPr/>
        </p:nvSpPr>
        <p:spPr bwMode="auto">
          <a:xfrm>
            <a:off x="0" y="3038475"/>
            <a:ext cx="9144000" cy="0"/>
          </a:xfrm>
          <a:prstGeom prst="rect">
            <a:avLst/>
          </a:prstGeom>
          <a:noFill/>
          <a:ln w="28575" algn="ctr">
            <a:noFill/>
            <a:miter lim="800000"/>
            <a:headEnd/>
            <a:tailEnd type="none" w="med" len="lg"/>
          </a:ln>
          <a:effectLst/>
        </p:spPr>
        <p:txBody>
          <a:bodyPr wrap="none" anchor="ctr">
            <a:spAutoFit/>
          </a:bodyPr>
          <a:lstStyle/>
          <a:p>
            <a:endParaRPr lang="zh-CN" altLang="en-US"/>
          </a:p>
        </p:txBody>
      </p:sp>
      <p:graphicFrame>
        <p:nvGraphicFramePr>
          <p:cNvPr id="1153031" name="Object 7"/>
          <p:cNvGraphicFramePr>
            <a:graphicFrameLocks noChangeAspect="1"/>
          </p:cNvGraphicFramePr>
          <p:nvPr/>
        </p:nvGraphicFramePr>
        <p:xfrm>
          <a:off x="2266950" y="5499100"/>
          <a:ext cx="3600450" cy="809625"/>
        </p:xfrm>
        <a:graphic>
          <a:graphicData uri="http://schemas.openxmlformats.org/presentationml/2006/ole">
            <mc:AlternateContent xmlns:mc="http://schemas.openxmlformats.org/markup-compatibility/2006">
              <mc:Choice xmlns:v="urn:schemas-microsoft-com:vml" Requires="v">
                <p:oleObj spid="_x0000_s1153351" name="公式" r:id="rId5" imgW="1143000" imgH="254000" progId="Equation.3">
                  <p:embed/>
                </p:oleObj>
              </mc:Choice>
              <mc:Fallback>
                <p:oleObj name="公式" r:id="rId5" imgW="1143000" imgH="254000" progId="Equation.3">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6950" y="5499100"/>
                        <a:ext cx="3600450"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3033" name="Text Box 9"/>
          <p:cNvSpPr txBox="1">
            <a:spLocks noChangeArrowheads="1"/>
          </p:cNvSpPr>
          <p:nvPr/>
        </p:nvSpPr>
        <p:spPr bwMode="auto">
          <a:xfrm>
            <a:off x="323850" y="2303463"/>
            <a:ext cx="2160588" cy="519112"/>
          </a:xfrm>
          <a:prstGeom prst="rect">
            <a:avLst/>
          </a:prstGeom>
          <a:noFill/>
          <a:ln w="28575" algn="ctr">
            <a:noFill/>
            <a:miter lim="800000"/>
            <a:headEnd/>
            <a:tailEnd type="none" w="med" len="lg"/>
          </a:ln>
          <a:effectLst/>
        </p:spPr>
        <p:txBody>
          <a:bodyPr>
            <a:spAutoFit/>
          </a:bodyPr>
          <a:lstStyle/>
          <a:p>
            <a:pPr algn="l">
              <a:spcBef>
                <a:spcPct val="50000"/>
              </a:spcBef>
            </a:pPr>
            <a:r>
              <a:rPr lang="zh-CN" altLang="en-US" sz="2800" dirty="0">
                <a:ea typeface="楷体" panose="02010609060101010101" pitchFamily="49" charset="-122"/>
              </a:rPr>
              <a:t>两级时序：</a:t>
            </a:r>
          </a:p>
        </p:txBody>
      </p:sp>
      <p:sp>
        <p:nvSpPr>
          <p:cNvPr id="1153034" name="Text Box 10"/>
          <p:cNvSpPr txBox="1">
            <a:spLocks noChangeArrowheads="1"/>
          </p:cNvSpPr>
          <p:nvPr/>
        </p:nvSpPr>
        <p:spPr bwMode="auto">
          <a:xfrm>
            <a:off x="323850" y="5589588"/>
            <a:ext cx="2232025" cy="519112"/>
          </a:xfrm>
          <a:prstGeom prst="rect">
            <a:avLst/>
          </a:prstGeom>
          <a:noFill/>
          <a:ln w="28575" algn="ctr">
            <a:noFill/>
            <a:miter lim="800000"/>
            <a:headEnd/>
            <a:tailEnd type="none" w="med" len="lg"/>
          </a:ln>
          <a:effectLst/>
        </p:spPr>
        <p:txBody>
          <a:bodyPr>
            <a:spAutoFit/>
          </a:bodyPr>
          <a:lstStyle/>
          <a:p>
            <a:pPr algn="l">
              <a:spcBef>
                <a:spcPct val="50000"/>
              </a:spcBef>
            </a:pPr>
            <a:r>
              <a:rPr lang="zh-CN" altLang="en-US" sz="2800" dirty="0">
                <a:ea typeface="楷体" panose="02010609060101010101" pitchFamily="49" charset="-122"/>
              </a:rPr>
              <a:t>一级时序：</a:t>
            </a:r>
          </a:p>
        </p:txBody>
      </p:sp>
      <p:sp>
        <p:nvSpPr>
          <p:cNvPr id="1153035" name="Text Box 11"/>
          <p:cNvSpPr txBox="1">
            <a:spLocks noChangeArrowheads="1"/>
          </p:cNvSpPr>
          <p:nvPr/>
        </p:nvSpPr>
        <p:spPr bwMode="auto">
          <a:xfrm>
            <a:off x="1260475" y="1628775"/>
            <a:ext cx="2447925" cy="457200"/>
          </a:xfrm>
          <a:prstGeom prst="rect">
            <a:avLst/>
          </a:prstGeom>
          <a:noFill/>
          <a:ln w="28575" algn="ctr">
            <a:noFill/>
            <a:miter lim="800000"/>
            <a:headEnd/>
            <a:tailEnd type="none" w="med" len="lg"/>
          </a:ln>
          <a:effectLst/>
        </p:spPr>
        <p:txBody>
          <a:bodyPr>
            <a:spAutoFit/>
          </a:bodyPr>
          <a:lstStyle/>
          <a:p>
            <a:pPr algn="l">
              <a:spcBef>
                <a:spcPct val="50000"/>
              </a:spcBef>
            </a:pPr>
            <a:r>
              <a:rPr lang="zh-CN" altLang="en-US" dirty="0">
                <a:solidFill>
                  <a:srgbClr val="FF6600"/>
                </a:solidFill>
                <a:ea typeface="楷体" panose="02010609060101010101" pitchFamily="49" charset="-122"/>
              </a:rPr>
              <a:t>第</a:t>
            </a:r>
            <a:r>
              <a:rPr lang="en-US" altLang="zh-CN" dirty="0">
                <a:solidFill>
                  <a:srgbClr val="FF6600"/>
                </a:solidFill>
                <a:ea typeface="楷体" panose="02010609060101010101" pitchFamily="49" charset="-122"/>
              </a:rPr>
              <a:t>m</a:t>
            </a:r>
            <a:r>
              <a:rPr lang="zh-CN" altLang="en-US" dirty="0">
                <a:solidFill>
                  <a:srgbClr val="FF6600"/>
                </a:solidFill>
                <a:ea typeface="楷体" panose="02010609060101010101" pitchFamily="49" charset="-122"/>
              </a:rPr>
              <a:t>个</a:t>
            </a:r>
            <a:r>
              <a:rPr lang="en-US" altLang="zh-CN" dirty="0">
                <a:solidFill>
                  <a:srgbClr val="FF6600"/>
                </a:solidFill>
                <a:ea typeface="楷体" panose="02010609060101010101" pitchFamily="49" charset="-122"/>
              </a:rPr>
              <a:t>CPU</a:t>
            </a:r>
            <a:r>
              <a:rPr lang="zh-CN" altLang="en-US" dirty="0">
                <a:solidFill>
                  <a:srgbClr val="FF6600"/>
                </a:solidFill>
                <a:ea typeface="楷体" panose="02010609060101010101" pitchFamily="49" charset="-122"/>
              </a:rPr>
              <a:t>周期</a:t>
            </a:r>
          </a:p>
        </p:txBody>
      </p:sp>
      <p:sp>
        <p:nvSpPr>
          <p:cNvPr id="1153037" name="Text Box 13"/>
          <p:cNvSpPr txBox="1">
            <a:spLocks noChangeArrowheads="1"/>
          </p:cNvSpPr>
          <p:nvPr/>
        </p:nvSpPr>
        <p:spPr bwMode="auto">
          <a:xfrm>
            <a:off x="3708400" y="1196975"/>
            <a:ext cx="1728788" cy="457200"/>
          </a:xfrm>
          <a:prstGeom prst="rect">
            <a:avLst/>
          </a:prstGeom>
          <a:noFill/>
          <a:ln w="28575" algn="ctr">
            <a:noFill/>
            <a:miter lim="800000"/>
            <a:headEnd/>
            <a:tailEnd type="none" w="med" len="lg"/>
          </a:ln>
          <a:effectLst/>
        </p:spPr>
        <p:txBody>
          <a:bodyPr>
            <a:spAutoFit/>
          </a:bodyPr>
          <a:lstStyle/>
          <a:p>
            <a:pPr algn="l">
              <a:spcBef>
                <a:spcPct val="50000"/>
              </a:spcBef>
            </a:pPr>
            <a:r>
              <a:rPr lang="zh-CN" altLang="en-US" dirty="0">
                <a:solidFill>
                  <a:srgbClr val="FF6600"/>
                </a:solidFill>
                <a:ea typeface="楷体" panose="02010609060101010101" pitchFamily="49" charset="-122"/>
              </a:rPr>
              <a:t>第</a:t>
            </a:r>
            <a:r>
              <a:rPr lang="en-US" altLang="zh-CN" dirty="0">
                <a:solidFill>
                  <a:srgbClr val="FF6600"/>
                </a:solidFill>
                <a:ea typeface="楷体" panose="02010609060101010101" pitchFamily="49" charset="-122"/>
              </a:rPr>
              <a:t>n</a:t>
            </a:r>
            <a:r>
              <a:rPr lang="zh-CN" altLang="en-US" dirty="0">
                <a:solidFill>
                  <a:srgbClr val="FF6600"/>
                </a:solidFill>
                <a:ea typeface="楷体" panose="02010609060101010101" pitchFamily="49" charset="-122"/>
              </a:rPr>
              <a:t>个节拍</a:t>
            </a:r>
          </a:p>
        </p:txBody>
      </p:sp>
      <p:sp>
        <p:nvSpPr>
          <p:cNvPr id="1153038" name="Line 14"/>
          <p:cNvSpPr>
            <a:spLocks noChangeShapeType="1"/>
          </p:cNvSpPr>
          <p:nvPr/>
        </p:nvSpPr>
        <p:spPr bwMode="auto">
          <a:xfrm flipH="1" flipV="1">
            <a:off x="4572000" y="1628775"/>
            <a:ext cx="360363" cy="647700"/>
          </a:xfrm>
          <a:prstGeom prst="line">
            <a:avLst/>
          </a:prstGeom>
          <a:noFill/>
          <a:ln w="28575">
            <a:solidFill>
              <a:srgbClr val="FF6600"/>
            </a:solidFill>
            <a:round/>
            <a:headEnd/>
            <a:tailEnd type="triangle" w="med" len="lg"/>
          </a:ln>
          <a:effectLst/>
        </p:spPr>
        <p:txBody>
          <a:bodyPr>
            <a:spAutoFit/>
          </a:bodyPr>
          <a:lstStyle/>
          <a:p>
            <a:endParaRPr lang="zh-CN" altLang="en-US"/>
          </a:p>
        </p:txBody>
      </p:sp>
      <p:sp>
        <p:nvSpPr>
          <p:cNvPr id="1153039" name="Text Box 15"/>
          <p:cNvSpPr txBox="1">
            <a:spLocks noChangeArrowheads="1"/>
          </p:cNvSpPr>
          <p:nvPr/>
        </p:nvSpPr>
        <p:spPr bwMode="auto">
          <a:xfrm>
            <a:off x="4932363" y="1582738"/>
            <a:ext cx="3384550" cy="457200"/>
          </a:xfrm>
          <a:prstGeom prst="rect">
            <a:avLst/>
          </a:prstGeom>
          <a:noFill/>
          <a:ln w="28575" algn="ctr">
            <a:noFill/>
            <a:miter lim="800000"/>
            <a:headEnd/>
            <a:tailEnd type="none" w="med" len="lg"/>
          </a:ln>
          <a:effectLst/>
        </p:spPr>
        <p:txBody>
          <a:bodyPr>
            <a:spAutoFit/>
          </a:bodyPr>
          <a:lstStyle/>
          <a:p>
            <a:pPr algn="l">
              <a:spcBef>
                <a:spcPct val="50000"/>
              </a:spcBef>
            </a:pPr>
            <a:r>
              <a:rPr lang="zh-CN" altLang="en-US" dirty="0">
                <a:solidFill>
                  <a:srgbClr val="008000"/>
                </a:solidFill>
                <a:ea typeface="楷体" panose="02010609060101010101" pitchFamily="49" charset="-122"/>
              </a:rPr>
              <a:t>指令译码器的第</a:t>
            </a:r>
            <a:r>
              <a:rPr lang="en-US" altLang="zh-CN" dirty="0">
                <a:solidFill>
                  <a:srgbClr val="008000"/>
                </a:solidFill>
                <a:ea typeface="楷体" panose="02010609060101010101" pitchFamily="49" charset="-122"/>
              </a:rPr>
              <a:t>j</a:t>
            </a:r>
            <a:r>
              <a:rPr lang="zh-CN" altLang="en-US" dirty="0">
                <a:solidFill>
                  <a:srgbClr val="008000"/>
                </a:solidFill>
                <a:ea typeface="楷体" panose="02010609060101010101" pitchFamily="49" charset="-122"/>
              </a:rPr>
              <a:t>个输出</a:t>
            </a:r>
          </a:p>
        </p:txBody>
      </p:sp>
      <p:sp>
        <p:nvSpPr>
          <p:cNvPr id="1153040" name="Line 16"/>
          <p:cNvSpPr>
            <a:spLocks noChangeShapeType="1"/>
          </p:cNvSpPr>
          <p:nvPr/>
        </p:nvSpPr>
        <p:spPr bwMode="auto">
          <a:xfrm flipV="1">
            <a:off x="5580063" y="2014538"/>
            <a:ext cx="0" cy="288925"/>
          </a:xfrm>
          <a:prstGeom prst="line">
            <a:avLst/>
          </a:prstGeom>
          <a:noFill/>
          <a:ln w="28575">
            <a:solidFill>
              <a:srgbClr val="008000"/>
            </a:solidFill>
            <a:round/>
            <a:headEnd/>
            <a:tailEnd type="triangle" w="med" len="lg"/>
          </a:ln>
          <a:effectLst/>
        </p:spPr>
        <p:txBody>
          <a:bodyPr>
            <a:spAutoFit/>
          </a:bodyPr>
          <a:lstStyle/>
          <a:p>
            <a:endParaRPr lang="zh-CN" altLang="en-US"/>
          </a:p>
        </p:txBody>
      </p:sp>
      <p:sp>
        <p:nvSpPr>
          <p:cNvPr id="1153041" name="Text Box 17"/>
          <p:cNvSpPr txBox="1">
            <a:spLocks noChangeArrowheads="1"/>
          </p:cNvSpPr>
          <p:nvPr/>
        </p:nvSpPr>
        <p:spPr bwMode="auto">
          <a:xfrm>
            <a:off x="5148263" y="2921000"/>
            <a:ext cx="3816350" cy="830997"/>
          </a:xfrm>
          <a:prstGeom prst="rect">
            <a:avLst/>
          </a:prstGeom>
          <a:noFill/>
          <a:ln w="28575" algn="ctr">
            <a:noFill/>
            <a:miter lim="800000"/>
            <a:headEnd/>
            <a:tailEnd type="none" w="med" len="lg"/>
          </a:ln>
          <a:effectLst/>
        </p:spPr>
        <p:txBody>
          <a:bodyPr>
            <a:spAutoFit/>
          </a:bodyPr>
          <a:lstStyle/>
          <a:p>
            <a:pPr algn="l">
              <a:spcBef>
                <a:spcPct val="50000"/>
              </a:spcBef>
            </a:pPr>
            <a:r>
              <a:rPr lang="zh-CN" altLang="en-US" dirty="0">
                <a:solidFill>
                  <a:srgbClr val="9900FF"/>
                </a:solidFill>
                <a:ea typeface="楷体" panose="02010609060101010101" pitchFamily="49" charset="-122"/>
              </a:rPr>
              <a:t>第</a:t>
            </a:r>
            <a:r>
              <a:rPr lang="en-US" altLang="zh-CN" dirty="0">
                <a:solidFill>
                  <a:srgbClr val="9900FF"/>
                </a:solidFill>
                <a:ea typeface="楷体" panose="02010609060101010101" pitchFamily="49" charset="-122"/>
              </a:rPr>
              <a:t>k</a:t>
            </a:r>
            <a:r>
              <a:rPr lang="zh-CN" altLang="en-US" dirty="0">
                <a:solidFill>
                  <a:srgbClr val="9900FF"/>
                </a:solidFill>
                <a:ea typeface="楷体" panose="02010609060101010101" pitchFamily="49" charset="-122"/>
              </a:rPr>
              <a:t>个</a:t>
            </a:r>
            <a:r>
              <a:rPr lang="en-US" altLang="zh-CN" dirty="0">
                <a:solidFill>
                  <a:srgbClr val="9900FF"/>
                </a:solidFill>
                <a:ea typeface="楷体" panose="02010609060101010101" pitchFamily="49" charset="-122"/>
              </a:rPr>
              <a:t>CPU</a:t>
            </a:r>
            <a:r>
              <a:rPr lang="zh-CN" altLang="en-US" dirty="0">
                <a:solidFill>
                  <a:srgbClr val="9900FF"/>
                </a:solidFill>
                <a:ea typeface="楷体" panose="02010609060101010101" pitchFamily="49" charset="-122"/>
              </a:rPr>
              <a:t>内部状态标志或</a:t>
            </a:r>
            <a:r>
              <a:rPr lang="en-US" altLang="zh-CN" dirty="0">
                <a:solidFill>
                  <a:srgbClr val="9900FF"/>
                </a:solidFill>
                <a:ea typeface="楷体" panose="02010609060101010101" pitchFamily="49" charset="-122"/>
              </a:rPr>
              <a:t>CPU</a:t>
            </a:r>
            <a:r>
              <a:rPr lang="zh-CN" altLang="en-US" dirty="0">
                <a:solidFill>
                  <a:srgbClr val="9900FF"/>
                </a:solidFill>
                <a:ea typeface="楷体" panose="02010609060101010101" pitchFamily="49" charset="-122"/>
              </a:rPr>
              <a:t>外部请求信号</a:t>
            </a:r>
          </a:p>
        </p:txBody>
      </p:sp>
      <p:sp>
        <p:nvSpPr>
          <p:cNvPr id="1153042" name="Freeform 18"/>
          <p:cNvSpPr>
            <a:spLocks/>
          </p:cNvSpPr>
          <p:nvPr/>
        </p:nvSpPr>
        <p:spPr bwMode="auto">
          <a:xfrm>
            <a:off x="6372225" y="2122488"/>
            <a:ext cx="792163" cy="828675"/>
          </a:xfrm>
          <a:custGeom>
            <a:avLst/>
            <a:gdLst/>
            <a:ahLst/>
            <a:cxnLst>
              <a:cxn ang="0">
                <a:pos x="0" y="114"/>
              </a:cxn>
              <a:cxn ang="0">
                <a:pos x="363" y="68"/>
              </a:cxn>
              <a:cxn ang="0">
                <a:pos x="499" y="522"/>
              </a:cxn>
            </a:cxnLst>
            <a:rect l="0" t="0" r="r" b="b"/>
            <a:pathLst>
              <a:path w="499" h="522">
                <a:moveTo>
                  <a:pt x="0" y="114"/>
                </a:moveTo>
                <a:cubicBezTo>
                  <a:pt x="140" y="57"/>
                  <a:pt x="280" y="0"/>
                  <a:pt x="363" y="68"/>
                </a:cubicBezTo>
                <a:cubicBezTo>
                  <a:pt x="446" y="136"/>
                  <a:pt x="484" y="416"/>
                  <a:pt x="499" y="522"/>
                </a:cubicBezTo>
              </a:path>
            </a:pathLst>
          </a:custGeom>
          <a:noFill/>
          <a:ln w="28575" cap="flat" cmpd="sng">
            <a:solidFill>
              <a:srgbClr val="9900FF"/>
            </a:solidFill>
            <a:prstDash val="solid"/>
            <a:round/>
            <a:headEnd type="none" w="med" len="med"/>
            <a:tailEnd type="triangle" w="med" len="lg"/>
          </a:ln>
          <a:effectLst/>
        </p:spPr>
        <p:txBody>
          <a:bodyPr>
            <a:spAutoFit/>
          </a:bodyPr>
          <a:lstStyle/>
          <a:p>
            <a:endParaRPr lang="zh-CN" altLang="en-US"/>
          </a:p>
        </p:txBody>
      </p:sp>
      <p:sp>
        <p:nvSpPr>
          <p:cNvPr id="1153043" name="Text Box 19"/>
          <p:cNvSpPr txBox="1">
            <a:spLocks noChangeArrowheads="1"/>
          </p:cNvSpPr>
          <p:nvPr/>
        </p:nvSpPr>
        <p:spPr bwMode="auto">
          <a:xfrm>
            <a:off x="395288" y="3822700"/>
            <a:ext cx="7993062" cy="1550988"/>
          </a:xfrm>
          <a:prstGeom prst="rect">
            <a:avLst/>
          </a:prstGeom>
          <a:solidFill>
            <a:srgbClr val="FFFF99"/>
          </a:solidFill>
          <a:ln w="76200" cmpd="tri" algn="ctr">
            <a:solidFill>
              <a:srgbClr val="FF0066"/>
            </a:solidFill>
            <a:miter lim="800000"/>
            <a:headEnd/>
            <a:tailEnd type="none" w="med" len="lg"/>
          </a:ln>
          <a:effectLst>
            <a:outerShdw blurRad="50800" dist="38100" dir="2700000" algn="tl" rotWithShape="0">
              <a:prstClr val="black">
                <a:alpha val="40000"/>
              </a:prstClr>
            </a:outerShdw>
          </a:effectLst>
        </p:spPr>
        <p:txBody>
          <a:bodyPr/>
          <a:lstStyle/>
          <a:p>
            <a:pPr algn="l">
              <a:lnSpc>
                <a:spcPct val="120000"/>
              </a:lnSpc>
            </a:pPr>
            <a:r>
              <a:rPr lang="zh-CN" altLang="en-US" dirty="0">
                <a:solidFill>
                  <a:srgbClr val="000000"/>
                </a:solidFill>
                <a:ea typeface="楷体" panose="02010609060101010101" pitchFamily="49" charset="-122"/>
                <a:cs typeface="Times New Roman" pitchFamily="18" charset="0"/>
              </a:rPr>
              <a:t>在执行指令</a:t>
            </a:r>
            <a:r>
              <a:rPr lang="en-US" altLang="zh-CN" dirty="0" err="1">
                <a:solidFill>
                  <a:srgbClr val="000000"/>
                </a:solidFill>
                <a:ea typeface="楷体" panose="02010609060101010101" pitchFamily="49" charset="-122"/>
                <a:cs typeface="Times New Roman" pitchFamily="18" charset="0"/>
              </a:rPr>
              <a:t>I</a:t>
            </a:r>
            <a:r>
              <a:rPr lang="en-US" altLang="zh-CN" baseline="-30000" dirty="0" err="1">
                <a:solidFill>
                  <a:srgbClr val="000000"/>
                </a:solidFill>
                <a:ea typeface="楷体" panose="02010609060101010101" pitchFamily="49" charset="-122"/>
                <a:cs typeface="Times New Roman" pitchFamily="18" charset="0"/>
              </a:rPr>
              <a:t>j</a:t>
            </a:r>
            <a:r>
              <a:rPr lang="zh-CN" altLang="en-US" dirty="0">
                <a:solidFill>
                  <a:srgbClr val="000000"/>
                </a:solidFill>
                <a:ea typeface="楷体" panose="02010609060101010101" pitchFamily="49" charset="-122"/>
                <a:cs typeface="Times New Roman" pitchFamily="18" charset="0"/>
              </a:rPr>
              <a:t>时，若状态</a:t>
            </a:r>
            <a:r>
              <a:rPr lang="en-US" altLang="zh-CN" dirty="0" err="1">
                <a:solidFill>
                  <a:srgbClr val="000000"/>
                </a:solidFill>
                <a:ea typeface="楷体" panose="02010609060101010101" pitchFamily="49" charset="-122"/>
                <a:cs typeface="Times New Roman" pitchFamily="18" charset="0"/>
              </a:rPr>
              <a:t>F</a:t>
            </a:r>
            <a:r>
              <a:rPr lang="en-US" altLang="zh-CN" baseline="-30000" dirty="0" err="1">
                <a:solidFill>
                  <a:srgbClr val="000000"/>
                </a:solidFill>
                <a:ea typeface="楷体" panose="02010609060101010101" pitchFamily="49" charset="-122"/>
                <a:cs typeface="Times New Roman" pitchFamily="18" charset="0"/>
              </a:rPr>
              <a:t>k</a:t>
            </a:r>
            <a:r>
              <a:rPr lang="zh-CN" altLang="en-US" dirty="0">
                <a:solidFill>
                  <a:srgbClr val="000000"/>
                </a:solidFill>
                <a:ea typeface="楷体" panose="02010609060101010101" pitchFamily="49" charset="-122"/>
                <a:cs typeface="Times New Roman" pitchFamily="18" charset="0"/>
              </a:rPr>
              <a:t>满足要求，则在第</a:t>
            </a:r>
            <a:r>
              <a:rPr lang="en-US" altLang="zh-CN" dirty="0">
                <a:solidFill>
                  <a:srgbClr val="000000"/>
                </a:solidFill>
                <a:ea typeface="楷体" panose="02010609060101010101" pitchFamily="49" charset="-122"/>
                <a:cs typeface="Times New Roman" pitchFamily="18" charset="0"/>
              </a:rPr>
              <a:t>m</a:t>
            </a:r>
            <a:r>
              <a:rPr lang="zh-CN" altLang="en-US" dirty="0">
                <a:solidFill>
                  <a:srgbClr val="000000"/>
                </a:solidFill>
                <a:ea typeface="楷体" panose="02010609060101010101" pitchFamily="49" charset="-122"/>
                <a:cs typeface="Times New Roman" pitchFamily="18" charset="0"/>
              </a:rPr>
              <a:t>个</a:t>
            </a:r>
            <a:r>
              <a:rPr lang="en-US" altLang="zh-CN" dirty="0">
                <a:solidFill>
                  <a:srgbClr val="000000"/>
                </a:solidFill>
                <a:ea typeface="楷体" panose="02010609060101010101" pitchFamily="49" charset="-122"/>
                <a:cs typeface="Times New Roman" pitchFamily="18" charset="0"/>
              </a:rPr>
              <a:t>CPU</a:t>
            </a:r>
            <a:r>
              <a:rPr lang="zh-CN" altLang="en-US" dirty="0">
                <a:solidFill>
                  <a:srgbClr val="000000"/>
                </a:solidFill>
                <a:ea typeface="楷体" panose="02010609060101010101" pitchFamily="49" charset="-122"/>
                <a:cs typeface="Times New Roman" pitchFamily="18" charset="0"/>
              </a:rPr>
              <a:t>周期</a:t>
            </a:r>
            <a:r>
              <a:rPr lang="en-US" altLang="zh-CN" dirty="0">
                <a:solidFill>
                  <a:srgbClr val="000000"/>
                </a:solidFill>
                <a:ea typeface="楷体" panose="02010609060101010101" pitchFamily="49" charset="-122"/>
                <a:cs typeface="Times New Roman" pitchFamily="18" charset="0"/>
              </a:rPr>
              <a:t>M</a:t>
            </a:r>
            <a:r>
              <a:rPr lang="en-US" altLang="zh-CN" baseline="-30000" dirty="0">
                <a:solidFill>
                  <a:srgbClr val="000000"/>
                </a:solidFill>
                <a:ea typeface="楷体" panose="02010609060101010101" pitchFamily="49" charset="-122"/>
                <a:cs typeface="Times New Roman" pitchFamily="18" charset="0"/>
              </a:rPr>
              <a:t>m</a:t>
            </a:r>
            <a:r>
              <a:rPr lang="zh-CN" altLang="en-US" dirty="0">
                <a:solidFill>
                  <a:srgbClr val="000000"/>
                </a:solidFill>
                <a:ea typeface="楷体" panose="02010609060101010101" pitchFamily="49" charset="-122"/>
                <a:cs typeface="Times New Roman" pitchFamily="18" charset="0"/>
              </a:rPr>
              <a:t>的第</a:t>
            </a:r>
            <a:r>
              <a:rPr lang="en-US" altLang="zh-CN" dirty="0">
                <a:solidFill>
                  <a:srgbClr val="000000"/>
                </a:solidFill>
                <a:ea typeface="楷体" panose="02010609060101010101" pitchFamily="49" charset="-122"/>
                <a:cs typeface="Times New Roman" pitchFamily="18" charset="0"/>
              </a:rPr>
              <a:t>n</a:t>
            </a:r>
            <a:r>
              <a:rPr lang="zh-CN" altLang="en-US" dirty="0">
                <a:solidFill>
                  <a:srgbClr val="000000"/>
                </a:solidFill>
                <a:ea typeface="楷体" panose="02010609060101010101" pitchFamily="49" charset="-122"/>
                <a:cs typeface="Times New Roman" pitchFamily="18" charset="0"/>
              </a:rPr>
              <a:t>个节拍</a:t>
            </a:r>
            <a:r>
              <a:rPr lang="en-US" altLang="zh-CN" dirty="0">
                <a:solidFill>
                  <a:srgbClr val="000000"/>
                </a:solidFill>
                <a:ea typeface="楷体" panose="02010609060101010101" pitchFamily="49" charset="-122"/>
                <a:cs typeface="Times New Roman" pitchFamily="18" charset="0"/>
              </a:rPr>
              <a:t>T</a:t>
            </a:r>
            <a:r>
              <a:rPr lang="en-US" altLang="zh-CN" baseline="-30000" dirty="0">
                <a:solidFill>
                  <a:srgbClr val="000000"/>
                </a:solidFill>
                <a:ea typeface="楷体" panose="02010609060101010101" pitchFamily="49" charset="-122"/>
                <a:cs typeface="Times New Roman" pitchFamily="18" charset="0"/>
              </a:rPr>
              <a:t>n</a:t>
            </a:r>
            <a:r>
              <a:rPr lang="zh-CN" altLang="en-US" dirty="0">
                <a:solidFill>
                  <a:srgbClr val="000000"/>
                </a:solidFill>
                <a:ea typeface="楷体" panose="02010609060101010101" pitchFamily="49" charset="-122"/>
                <a:cs typeface="Times New Roman" pitchFamily="18" charset="0"/>
              </a:rPr>
              <a:t>，控制单元发出</a:t>
            </a:r>
            <a:r>
              <a:rPr lang="en-US" altLang="zh-CN" dirty="0">
                <a:solidFill>
                  <a:srgbClr val="000000"/>
                </a:solidFill>
                <a:ea typeface="楷体" panose="02010609060101010101" pitchFamily="49" charset="-122"/>
                <a:cs typeface="Times New Roman" pitchFamily="18" charset="0"/>
              </a:rPr>
              <a:t>C</a:t>
            </a:r>
            <a:r>
              <a:rPr lang="en-US" altLang="zh-CN" baseline="-30000" dirty="0">
                <a:solidFill>
                  <a:srgbClr val="000000"/>
                </a:solidFill>
                <a:ea typeface="楷体" panose="02010609060101010101" pitchFamily="49" charset="-122"/>
                <a:cs typeface="Times New Roman" pitchFamily="18" charset="0"/>
              </a:rPr>
              <a:t>i</a:t>
            </a:r>
            <a:r>
              <a:rPr lang="zh-CN" altLang="en-US" dirty="0">
                <a:solidFill>
                  <a:srgbClr val="000000"/>
                </a:solidFill>
                <a:ea typeface="楷体" panose="02010609060101010101" pitchFamily="49" charset="-122"/>
                <a:cs typeface="Times New Roman" pitchFamily="18" charset="0"/>
              </a:rPr>
              <a:t>控制命令，即在</a:t>
            </a:r>
            <a:r>
              <a:rPr lang="en-US" altLang="zh-CN" dirty="0">
                <a:solidFill>
                  <a:srgbClr val="000000"/>
                </a:solidFill>
                <a:ea typeface="楷体" panose="02010609060101010101" pitchFamily="49" charset="-122"/>
                <a:cs typeface="Times New Roman" pitchFamily="18" charset="0"/>
              </a:rPr>
              <a:t>M</a:t>
            </a:r>
            <a:r>
              <a:rPr lang="en-US" altLang="zh-CN" baseline="-30000" dirty="0">
                <a:solidFill>
                  <a:srgbClr val="000000"/>
                </a:solidFill>
                <a:ea typeface="楷体" panose="02010609060101010101" pitchFamily="49" charset="-122"/>
                <a:cs typeface="Times New Roman" pitchFamily="18" charset="0"/>
              </a:rPr>
              <a:t>m</a:t>
            </a:r>
            <a:r>
              <a:rPr lang="zh-CN" altLang="en-US" dirty="0">
                <a:solidFill>
                  <a:srgbClr val="000000"/>
                </a:solidFill>
                <a:ea typeface="楷体" panose="02010609060101010101" pitchFamily="49" charset="-122"/>
                <a:cs typeface="Times New Roman" pitchFamily="18" charset="0"/>
              </a:rPr>
              <a:t>、</a:t>
            </a:r>
            <a:r>
              <a:rPr lang="en-US" altLang="zh-CN" dirty="0">
                <a:solidFill>
                  <a:srgbClr val="000000"/>
                </a:solidFill>
                <a:ea typeface="楷体" panose="02010609060101010101" pitchFamily="49" charset="-122"/>
                <a:cs typeface="Times New Roman" pitchFamily="18" charset="0"/>
              </a:rPr>
              <a:t>T</a:t>
            </a:r>
            <a:r>
              <a:rPr lang="en-US" altLang="zh-CN" baseline="-30000" dirty="0">
                <a:solidFill>
                  <a:srgbClr val="000000"/>
                </a:solidFill>
                <a:ea typeface="楷体" panose="02010609060101010101" pitchFamily="49" charset="-122"/>
                <a:cs typeface="Times New Roman" pitchFamily="18" charset="0"/>
              </a:rPr>
              <a:t>n</a:t>
            </a:r>
            <a:r>
              <a:rPr lang="zh-CN" altLang="en-US" dirty="0">
                <a:solidFill>
                  <a:srgbClr val="000000"/>
                </a:solidFill>
                <a:ea typeface="楷体" panose="02010609060101010101" pitchFamily="49" charset="-122"/>
                <a:cs typeface="Times New Roman" pitchFamily="18" charset="0"/>
              </a:rPr>
              <a:t>、</a:t>
            </a:r>
            <a:r>
              <a:rPr lang="en-US" altLang="zh-CN" dirty="0" err="1">
                <a:solidFill>
                  <a:srgbClr val="000000"/>
                </a:solidFill>
                <a:ea typeface="楷体" panose="02010609060101010101" pitchFamily="49" charset="-122"/>
                <a:cs typeface="Times New Roman" pitchFamily="18" charset="0"/>
              </a:rPr>
              <a:t>I</a:t>
            </a:r>
            <a:r>
              <a:rPr lang="en-US" altLang="zh-CN" baseline="-30000" dirty="0" err="1">
                <a:solidFill>
                  <a:srgbClr val="000000"/>
                </a:solidFill>
                <a:ea typeface="楷体" panose="02010609060101010101" pitchFamily="49" charset="-122"/>
                <a:cs typeface="Times New Roman" pitchFamily="18" charset="0"/>
              </a:rPr>
              <a:t>j</a:t>
            </a:r>
            <a:r>
              <a:rPr lang="zh-CN" altLang="en-US" dirty="0">
                <a:solidFill>
                  <a:srgbClr val="000000"/>
                </a:solidFill>
                <a:ea typeface="楷体" panose="02010609060101010101" pitchFamily="49" charset="-122"/>
                <a:cs typeface="Times New Roman" pitchFamily="18" charset="0"/>
              </a:rPr>
              <a:t>和</a:t>
            </a:r>
            <a:r>
              <a:rPr lang="en-US" altLang="zh-CN" dirty="0" err="1">
                <a:solidFill>
                  <a:srgbClr val="000000"/>
                </a:solidFill>
                <a:ea typeface="楷体" panose="02010609060101010101" pitchFamily="49" charset="-122"/>
                <a:cs typeface="Times New Roman" pitchFamily="18" charset="0"/>
              </a:rPr>
              <a:t>F</a:t>
            </a:r>
            <a:r>
              <a:rPr lang="en-US" altLang="zh-CN" baseline="-30000" dirty="0" err="1">
                <a:solidFill>
                  <a:srgbClr val="000000"/>
                </a:solidFill>
                <a:ea typeface="楷体" panose="02010609060101010101" pitchFamily="49" charset="-122"/>
                <a:cs typeface="Times New Roman" pitchFamily="18" charset="0"/>
              </a:rPr>
              <a:t>k</a:t>
            </a:r>
            <a:r>
              <a:rPr lang="zh-CN" altLang="en-US" dirty="0">
                <a:solidFill>
                  <a:srgbClr val="000000"/>
                </a:solidFill>
                <a:ea typeface="楷体" panose="02010609060101010101" pitchFamily="49" charset="-122"/>
                <a:cs typeface="Times New Roman" pitchFamily="18" charset="0"/>
              </a:rPr>
              <a:t>同时有效时，</a:t>
            </a:r>
            <a:r>
              <a:rPr lang="en-US" altLang="zh-CN" dirty="0">
                <a:solidFill>
                  <a:srgbClr val="000000"/>
                </a:solidFill>
                <a:ea typeface="楷体" panose="02010609060101010101" pitchFamily="49" charset="-122"/>
                <a:cs typeface="Times New Roman" pitchFamily="18" charset="0"/>
              </a:rPr>
              <a:t>C</a:t>
            </a:r>
            <a:r>
              <a:rPr lang="en-US" altLang="zh-CN" baseline="-30000" dirty="0">
                <a:solidFill>
                  <a:srgbClr val="000000"/>
                </a:solidFill>
                <a:ea typeface="楷体" panose="02010609060101010101" pitchFamily="49" charset="-122"/>
                <a:cs typeface="Times New Roman" pitchFamily="18" charset="0"/>
              </a:rPr>
              <a:t>i</a:t>
            </a:r>
            <a:r>
              <a:rPr lang="zh-CN" altLang="en-US" dirty="0">
                <a:solidFill>
                  <a:srgbClr val="000000"/>
                </a:solidFill>
                <a:ea typeface="楷体" panose="02010609060101010101" pitchFamily="49" charset="-122"/>
                <a:cs typeface="Times New Roman" pitchFamily="18" charset="0"/>
              </a:rPr>
              <a:t>有效。</a:t>
            </a:r>
            <a:r>
              <a:rPr lang="zh-CN" altLang="en-US" dirty="0">
                <a:ea typeface="楷体" panose="02010609060101010101" pitchFamily="49" charset="-122"/>
                <a:cs typeface="Times New Roman" pitchFamily="18" charset="0"/>
              </a:rPr>
              <a:t> </a:t>
            </a:r>
          </a:p>
        </p:txBody>
      </p:sp>
      <p:sp>
        <p:nvSpPr>
          <p:cNvPr id="1153044" name="Freeform 20"/>
          <p:cNvSpPr>
            <a:spLocks/>
          </p:cNvSpPr>
          <p:nvPr/>
        </p:nvSpPr>
        <p:spPr bwMode="auto">
          <a:xfrm>
            <a:off x="3563938" y="1844675"/>
            <a:ext cx="720725" cy="504825"/>
          </a:xfrm>
          <a:custGeom>
            <a:avLst/>
            <a:gdLst/>
            <a:ahLst/>
            <a:cxnLst>
              <a:cxn ang="0">
                <a:pos x="454" y="318"/>
              </a:cxn>
              <a:cxn ang="0">
                <a:pos x="317" y="91"/>
              </a:cxn>
              <a:cxn ang="0">
                <a:pos x="0" y="0"/>
              </a:cxn>
            </a:cxnLst>
            <a:rect l="0" t="0" r="r" b="b"/>
            <a:pathLst>
              <a:path w="454" h="318">
                <a:moveTo>
                  <a:pt x="454" y="318"/>
                </a:moveTo>
                <a:cubicBezTo>
                  <a:pt x="423" y="231"/>
                  <a:pt x="392" y="144"/>
                  <a:pt x="317" y="91"/>
                </a:cubicBezTo>
                <a:cubicBezTo>
                  <a:pt x="242" y="38"/>
                  <a:pt x="121" y="19"/>
                  <a:pt x="0" y="0"/>
                </a:cubicBezTo>
              </a:path>
            </a:pathLst>
          </a:custGeom>
          <a:noFill/>
          <a:ln w="28575" cap="flat" cmpd="sng">
            <a:solidFill>
              <a:srgbClr val="FF6600"/>
            </a:solidFill>
            <a:prstDash val="solid"/>
            <a:round/>
            <a:headEnd type="none" w="med" len="med"/>
            <a:tailEnd type="triangle" w="med" len="lg"/>
          </a:ln>
          <a:effectLst/>
        </p:spPr>
        <p:txBody>
          <a:bodyPr>
            <a:spAutoFit/>
          </a:bodyPr>
          <a:lstStyle/>
          <a:p>
            <a:endParaRPr lang="zh-CN" altLang="en-US"/>
          </a:p>
        </p:txBody>
      </p:sp>
      <p:sp>
        <p:nvSpPr>
          <p:cNvPr id="1153045" name="Line 21"/>
          <p:cNvSpPr>
            <a:spLocks noChangeShapeType="1"/>
          </p:cNvSpPr>
          <p:nvPr/>
        </p:nvSpPr>
        <p:spPr bwMode="auto">
          <a:xfrm>
            <a:off x="3924300" y="2924175"/>
            <a:ext cx="2735263" cy="0"/>
          </a:xfrm>
          <a:prstGeom prst="line">
            <a:avLst/>
          </a:prstGeom>
          <a:noFill/>
          <a:ln w="76200" cmpd="tri">
            <a:solidFill>
              <a:srgbClr val="FF0066"/>
            </a:solidFill>
            <a:round/>
            <a:headEnd/>
            <a:tailEnd type="none" w="med" len="lg"/>
          </a:ln>
          <a:effectLst/>
        </p:spPr>
        <p:txBody>
          <a:bodyPr>
            <a:spAutoFit/>
          </a:bodyPr>
          <a:lstStyle/>
          <a:p>
            <a:endParaRPr lang="zh-CN" altLang="en-US"/>
          </a:p>
        </p:txBody>
      </p:sp>
      <p:sp>
        <p:nvSpPr>
          <p:cNvPr id="1153046" name="AutoShape 22"/>
          <p:cNvSpPr>
            <a:spLocks noChangeArrowheads="1"/>
          </p:cNvSpPr>
          <p:nvPr/>
        </p:nvSpPr>
        <p:spPr bwMode="auto">
          <a:xfrm rot="5400000">
            <a:off x="4285456" y="3140869"/>
            <a:ext cx="719138" cy="431800"/>
          </a:xfrm>
          <a:custGeom>
            <a:avLst/>
            <a:gdLst>
              <a:gd name="G0" fmla="+- 13875 0 0"/>
              <a:gd name="G1" fmla="+- 5320 0 0"/>
              <a:gd name="G2" fmla="+- 21600 0 5320"/>
              <a:gd name="G3" fmla="+- 10800 0 5320"/>
              <a:gd name="G4" fmla="+- 21600 0 13875"/>
              <a:gd name="G5" fmla="*/ G4 G3 10800"/>
              <a:gd name="G6" fmla="+- 21600 0 G5"/>
              <a:gd name="T0" fmla="*/ 13875 w 21600"/>
              <a:gd name="T1" fmla="*/ 0 h 21600"/>
              <a:gd name="T2" fmla="*/ 0 w 21600"/>
              <a:gd name="T3" fmla="*/ 10800 h 21600"/>
              <a:gd name="T4" fmla="*/ 13875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3875" y="0"/>
                </a:moveTo>
                <a:lnTo>
                  <a:pt x="13875" y="5320"/>
                </a:lnTo>
                <a:lnTo>
                  <a:pt x="3375" y="5320"/>
                </a:lnTo>
                <a:lnTo>
                  <a:pt x="3375" y="16280"/>
                </a:lnTo>
                <a:lnTo>
                  <a:pt x="13875" y="16280"/>
                </a:lnTo>
                <a:lnTo>
                  <a:pt x="13875" y="21600"/>
                </a:lnTo>
                <a:lnTo>
                  <a:pt x="21600" y="10800"/>
                </a:lnTo>
                <a:close/>
              </a:path>
              <a:path w="21600" h="21600">
                <a:moveTo>
                  <a:pt x="1350" y="5320"/>
                </a:moveTo>
                <a:lnTo>
                  <a:pt x="1350" y="16280"/>
                </a:lnTo>
                <a:lnTo>
                  <a:pt x="2700" y="16280"/>
                </a:lnTo>
                <a:lnTo>
                  <a:pt x="2700" y="5320"/>
                </a:lnTo>
                <a:close/>
              </a:path>
              <a:path w="21600" h="21600">
                <a:moveTo>
                  <a:pt x="0" y="5320"/>
                </a:moveTo>
                <a:lnTo>
                  <a:pt x="0" y="16280"/>
                </a:lnTo>
                <a:lnTo>
                  <a:pt x="675" y="16280"/>
                </a:lnTo>
                <a:lnTo>
                  <a:pt x="675" y="5320"/>
                </a:lnTo>
                <a:close/>
              </a:path>
            </a:pathLst>
          </a:custGeom>
          <a:solidFill>
            <a:srgbClr val="6699FF"/>
          </a:solidFill>
          <a:ln w="12700" algn="ctr">
            <a:solidFill>
              <a:srgbClr val="FF0066"/>
            </a:solidFill>
            <a:miter lim="800000"/>
            <a:headEnd/>
            <a:tailEnd type="none" w="med" len="lg"/>
          </a:ln>
          <a:effectLst/>
        </p:spPr>
        <p:txBody>
          <a:bodyPr wrap="none" anchor="ctr">
            <a:spAutoFit/>
          </a:bodyPr>
          <a:lstStyle/>
          <a:p>
            <a:endParaRPr lang="zh-CN" altLang="en-US"/>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D9143EE8-BCF5-49C1-AB4E-3CCEA32A7BD2}" type="slidenum">
              <a:rPr lang="zh-CN" altLang="en-US"/>
              <a:pPr/>
              <a:t>74</a:t>
            </a:fld>
            <a:endParaRPr lang="en-US" altLang="zh-CN"/>
          </a:p>
        </p:txBody>
      </p:sp>
      <p:sp>
        <p:nvSpPr>
          <p:cNvPr id="1154050" name="Rectangle 2"/>
          <p:cNvSpPr>
            <a:spLocks noGrp="1" noChangeArrowheads="1"/>
          </p:cNvSpPr>
          <p:nvPr>
            <p:ph type="title"/>
          </p:nvPr>
        </p:nvSpPr>
        <p:spPr/>
        <p:txBody>
          <a:bodyPr/>
          <a:lstStyle/>
          <a:p>
            <a:r>
              <a:rPr lang="en-US" altLang="zh-CN" dirty="0"/>
              <a:t>6.2 </a:t>
            </a:r>
            <a:r>
              <a:rPr lang="zh-CN" altLang="en-US" dirty="0"/>
              <a:t>硬布线控制器设计</a:t>
            </a:r>
          </a:p>
        </p:txBody>
      </p:sp>
      <p:sp>
        <p:nvSpPr>
          <p:cNvPr id="1154051" name="Rectangle 3"/>
          <p:cNvSpPr>
            <a:spLocks noGrp="1" noChangeArrowheads="1"/>
          </p:cNvSpPr>
          <p:nvPr>
            <p:ph type="body" idx="1"/>
          </p:nvPr>
        </p:nvSpPr>
        <p:spPr>
          <a:xfrm>
            <a:off x="250825" y="549275"/>
            <a:ext cx="8785225" cy="5975350"/>
          </a:xfrm>
        </p:spPr>
        <p:txBody>
          <a:bodyPr/>
          <a:lstStyle/>
          <a:p>
            <a:pPr>
              <a:spcBef>
                <a:spcPct val="0"/>
              </a:spcBef>
              <a:buFont typeface="Wingdings" pitchFamily="2" charset="2"/>
              <a:buNone/>
            </a:pPr>
            <a:r>
              <a:rPr lang="zh-CN" altLang="en-US" sz="3200" dirty="0">
                <a:solidFill>
                  <a:srgbClr val="9900FF"/>
                </a:solidFill>
                <a:ea typeface="黑体" pitchFamily="2" charset="-122"/>
              </a:rPr>
              <a:t>小结：</a:t>
            </a:r>
          </a:p>
          <a:p>
            <a:pPr>
              <a:spcBef>
                <a:spcPct val="0"/>
              </a:spcBef>
            </a:pPr>
            <a:r>
              <a:rPr lang="zh-CN" altLang="en-US" dirty="0"/>
              <a:t>每个</a:t>
            </a:r>
            <a:r>
              <a:rPr lang="zh-CN" altLang="en-US" dirty="0">
                <a:solidFill>
                  <a:srgbClr val="FF0000"/>
                </a:solidFill>
              </a:rPr>
              <a:t>控制信号</a:t>
            </a:r>
            <a:r>
              <a:rPr lang="zh-CN" altLang="en-US" dirty="0"/>
              <a:t>的逻辑表达式就是一个</a:t>
            </a:r>
            <a:r>
              <a:rPr lang="zh-CN" altLang="en-US" dirty="0">
                <a:solidFill>
                  <a:srgbClr val="FF0000"/>
                </a:solidFill>
              </a:rPr>
              <a:t>与或逻辑方程式</a:t>
            </a:r>
            <a:r>
              <a:rPr lang="zh-CN" altLang="en-US" dirty="0"/>
              <a:t>。</a:t>
            </a:r>
            <a:endParaRPr lang="en-US" altLang="zh-CN" dirty="0"/>
          </a:p>
          <a:p>
            <a:pPr>
              <a:spcBef>
                <a:spcPct val="0"/>
              </a:spcBef>
            </a:pPr>
            <a:r>
              <a:rPr lang="zh-CN" altLang="en-US" dirty="0"/>
              <a:t>用一个</a:t>
            </a:r>
            <a:r>
              <a:rPr lang="zh-CN" altLang="en-US" dirty="0">
                <a:solidFill>
                  <a:srgbClr val="FF0000"/>
                </a:solidFill>
              </a:rPr>
              <a:t>与或逻辑电路</a:t>
            </a:r>
            <a:r>
              <a:rPr lang="zh-CN" altLang="en-US" dirty="0"/>
              <a:t>就可以实现该控制信号的生成。</a:t>
            </a:r>
          </a:p>
          <a:p>
            <a:pPr>
              <a:spcBef>
                <a:spcPct val="0"/>
              </a:spcBef>
            </a:pPr>
            <a:r>
              <a:rPr lang="zh-CN" altLang="en-US" dirty="0"/>
              <a:t>将所有控制信号的与或逻辑电路组合在一起就构成了</a:t>
            </a:r>
            <a:r>
              <a:rPr lang="zh-CN" altLang="en-US" dirty="0">
                <a:solidFill>
                  <a:srgbClr val="FF0000"/>
                </a:solidFill>
              </a:rPr>
              <a:t>硬布线控制单元</a:t>
            </a:r>
            <a:r>
              <a:rPr lang="zh-CN" altLang="en-US" dirty="0"/>
              <a:t>。</a:t>
            </a:r>
          </a:p>
          <a:p>
            <a:pPr>
              <a:spcBef>
                <a:spcPct val="0"/>
              </a:spcBef>
            </a:pPr>
            <a:r>
              <a:rPr lang="zh-CN" altLang="en-US" dirty="0">
                <a:solidFill>
                  <a:srgbClr val="0000FF"/>
                </a:solidFill>
              </a:rPr>
              <a:t>时间信息</a:t>
            </a:r>
            <a:r>
              <a:rPr lang="zh-CN" altLang="en-US" dirty="0"/>
              <a:t>、</a:t>
            </a:r>
            <a:r>
              <a:rPr lang="zh-CN" altLang="en-US" dirty="0">
                <a:solidFill>
                  <a:srgbClr val="0000FF"/>
                </a:solidFill>
              </a:rPr>
              <a:t>指令信息</a:t>
            </a:r>
            <a:r>
              <a:rPr lang="zh-CN" altLang="en-US" dirty="0"/>
              <a:t>、</a:t>
            </a:r>
            <a:r>
              <a:rPr lang="zh-CN" altLang="en-US" dirty="0">
                <a:solidFill>
                  <a:srgbClr val="0000FF"/>
                </a:solidFill>
              </a:rPr>
              <a:t>状态信息</a:t>
            </a:r>
            <a:r>
              <a:rPr lang="zh-CN" altLang="en-US" dirty="0"/>
              <a:t>是硬布线控制单元的</a:t>
            </a:r>
            <a:r>
              <a:rPr lang="zh-CN" altLang="en-US" dirty="0">
                <a:solidFill>
                  <a:srgbClr val="006600"/>
                </a:solidFill>
              </a:rPr>
              <a:t>输入</a:t>
            </a:r>
            <a:r>
              <a:rPr lang="zh-CN" altLang="en-US" dirty="0"/>
              <a:t>，</a:t>
            </a:r>
            <a:r>
              <a:rPr lang="zh-CN" altLang="en-US" dirty="0">
                <a:solidFill>
                  <a:srgbClr val="0000FF"/>
                </a:solidFill>
              </a:rPr>
              <a:t>控制信号</a:t>
            </a:r>
            <a:r>
              <a:rPr lang="zh-CN" altLang="en-US" dirty="0"/>
              <a:t>是硬布线控制单元的</a:t>
            </a:r>
            <a:r>
              <a:rPr lang="zh-CN" altLang="en-US" dirty="0">
                <a:solidFill>
                  <a:srgbClr val="006600"/>
                </a:solidFill>
              </a:rPr>
              <a:t>输出</a:t>
            </a:r>
            <a:r>
              <a:rPr lang="zh-CN" altLang="en-US" dirty="0"/>
              <a:t>。</a:t>
            </a:r>
          </a:p>
          <a:p>
            <a:pPr>
              <a:spcBef>
                <a:spcPct val="0"/>
              </a:spcBef>
            </a:pPr>
            <a:r>
              <a:rPr lang="zh-CN" altLang="en-US" dirty="0"/>
              <a:t>采用</a:t>
            </a:r>
            <a:r>
              <a:rPr lang="zh-CN" altLang="en-US" dirty="0">
                <a:solidFill>
                  <a:srgbClr val="CC3300"/>
                </a:solidFill>
              </a:rPr>
              <a:t>硬布线法</a:t>
            </a:r>
            <a:r>
              <a:rPr lang="zh-CN" altLang="en-US" dirty="0"/>
              <a:t>设计</a:t>
            </a:r>
            <a:r>
              <a:rPr lang="zh-CN" altLang="en-US" dirty="0">
                <a:solidFill>
                  <a:srgbClr val="CC3300"/>
                </a:solidFill>
              </a:rPr>
              <a:t>控制器</a:t>
            </a:r>
            <a:r>
              <a:rPr lang="zh-CN" altLang="en-US" dirty="0"/>
              <a:t>的特点：</a:t>
            </a:r>
          </a:p>
          <a:p>
            <a:pPr lvl="1">
              <a:spcBef>
                <a:spcPct val="0"/>
              </a:spcBef>
            </a:pPr>
            <a:r>
              <a:rPr lang="zh-CN" altLang="en-US" sz="2400" dirty="0"/>
              <a:t>一旦完成了控制器的设计，改变控制器行为的唯一方法就是重新设计控制单元 </a:t>
            </a:r>
            <a:r>
              <a:rPr lang="zh-CN" altLang="en-US" sz="2400" dirty="0">
                <a:latin typeface="宋体" pitchFamily="2" charset="-122"/>
                <a:ea typeface="宋体" pitchFamily="2" charset="-122"/>
              </a:rPr>
              <a:t>→</a:t>
            </a:r>
            <a:r>
              <a:rPr lang="zh-CN" altLang="en-US" dirty="0"/>
              <a:t> </a:t>
            </a:r>
            <a:r>
              <a:rPr lang="zh-CN" altLang="en-US" sz="2400" dirty="0">
                <a:solidFill>
                  <a:srgbClr val="0000FF"/>
                </a:solidFill>
              </a:rPr>
              <a:t>修改不灵活</a:t>
            </a:r>
          </a:p>
          <a:p>
            <a:pPr lvl="1">
              <a:spcBef>
                <a:spcPct val="0"/>
              </a:spcBef>
            </a:pPr>
            <a:r>
              <a:rPr lang="zh-CN" altLang="en-US" sz="2400" dirty="0"/>
              <a:t>在现代复杂的处理器中，需要定义庞大的控制信号逻辑方程组 </a:t>
            </a:r>
            <a:r>
              <a:rPr lang="zh-CN" altLang="en-US" sz="2400" dirty="0">
                <a:latin typeface="宋体" pitchFamily="2" charset="-122"/>
                <a:ea typeface="宋体" pitchFamily="2" charset="-122"/>
              </a:rPr>
              <a:t>→</a:t>
            </a:r>
            <a:r>
              <a:rPr lang="zh-CN" altLang="en-US" sz="2400" dirty="0">
                <a:ea typeface="宋体" pitchFamily="2" charset="-122"/>
              </a:rPr>
              <a:t> </a:t>
            </a:r>
            <a:r>
              <a:rPr lang="zh-CN" altLang="en-US" sz="2400" dirty="0">
                <a:solidFill>
                  <a:srgbClr val="0000FF"/>
                </a:solidFill>
              </a:rPr>
              <a:t>与或组合电路实现困难</a:t>
            </a:r>
          </a:p>
          <a:p>
            <a:pPr lvl="1">
              <a:spcBef>
                <a:spcPct val="0"/>
              </a:spcBef>
              <a:buFont typeface="Wingdings" pitchFamily="2" charset="2"/>
              <a:buNone/>
            </a:pPr>
            <a:r>
              <a:rPr lang="zh-CN" altLang="en-US" dirty="0">
                <a:sym typeface="Wingdings" pitchFamily="2" charset="2"/>
              </a:rPr>
              <a:t>	 </a:t>
            </a:r>
            <a:r>
              <a:rPr lang="zh-CN" altLang="en-US" dirty="0">
                <a:solidFill>
                  <a:srgbClr val="008000"/>
                </a:solidFill>
              </a:rPr>
              <a:t>微程序设计法</a:t>
            </a:r>
          </a:p>
        </p:txBody>
      </p:sp>
      <p:sp>
        <p:nvSpPr>
          <p:cNvPr id="1154052" name="AutoShape 4">
            <a:hlinkClick r:id="rId3" action="ppaction://hlinksldjump" highlightClick="1"/>
          </p:cNvPr>
          <p:cNvSpPr>
            <a:spLocks noChangeArrowheads="1"/>
          </p:cNvSpPr>
          <p:nvPr/>
        </p:nvSpPr>
        <p:spPr bwMode="auto">
          <a:xfrm>
            <a:off x="7232924" y="500211"/>
            <a:ext cx="1731564" cy="461665"/>
          </a:xfrm>
          <a:prstGeom prst="actionButtonBlank">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spAutoFit/>
          </a:bodyPr>
          <a:lstStyle/>
          <a:p>
            <a:r>
              <a:rPr lang="zh-CN" altLang="en-US" b="0" dirty="0">
                <a:solidFill>
                  <a:schemeClr val="bg2"/>
                </a:solidFill>
                <a:ea typeface="楷体" panose="02010609060101010101" pitchFamily="49" charset="-122"/>
              </a:rPr>
              <a:t>控制器模型</a:t>
            </a:r>
            <a:endParaRPr lang="en-US" altLang="zh-CN" b="0" dirty="0">
              <a:solidFill>
                <a:schemeClr val="bg2"/>
              </a:solidFill>
              <a:ea typeface="楷体" panose="02010609060101010101" pitchFamily="49" charset="-122"/>
            </a:endParaRP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Rectangle 2"/>
          <p:cNvSpPr>
            <a:spLocks noGrp="1" noChangeArrowheads="1"/>
          </p:cNvSpPr>
          <p:nvPr>
            <p:ph type="subTitle" idx="1"/>
          </p:nvPr>
        </p:nvSpPr>
        <p:spPr>
          <a:xfrm>
            <a:off x="395288" y="1700213"/>
            <a:ext cx="8604250" cy="2592387"/>
          </a:xfrm>
          <a:noFill/>
          <a:ln/>
        </p:spPr>
        <p:txBody>
          <a:bodyPr anchor="ctr"/>
          <a:lstStyle/>
          <a:p>
            <a:pPr>
              <a:spcBef>
                <a:spcPct val="10000"/>
              </a:spcBef>
              <a:buClrTx/>
              <a:buFont typeface="Arial" charset="0"/>
              <a:buNone/>
            </a:pPr>
            <a:r>
              <a:rPr lang="zh-CN" altLang="en-US" b="0" dirty="0">
                <a:solidFill>
                  <a:srgbClr val="FFFFFF"/>
                </a:solidFill>
                <a:latin typeface="黑体" panose="02010609060101010101" pitchFamily="49" charset="-122"/>
                <a:ea typeface="黑体" panose="02010609060101010101" pitchFamily="49" charset="-122"/>
              </a:rPr>
              <a:t>计算机</a:t>
            </a:r>
            <a:r>
              <a:rPr lang="zh-CN" altLang="en-US" b="0" dirty="0">
                <a:solidFill>
                  <a:srgbClr val="FFCC00"/>
                </a:solidFill>
                <a:latin typeface="黑体" panose="02010609060101010101" pitchFamily="49" charset="-122"/>
                <a:ea typeface="黑体" panose="02010609060101010101" pitchFamily="49" charset="-122"/>
              </a:rPr>
              <a:t>组成</a:t>
            </a:r>
            <a:r>
              <a:rPr lang="zh-CN" altLang="en-US" b="0" dirty="0">
                <a:solidFill>
                  <a:srgbClr val="FFFFFF"/>
                </a:solidFill>
                <a:latin typeface="黑体" panose="02010609060101010101" pitchFamily="49" charset="-122"/>
                <a:ea typeface="黑体" panose="02010609060101010101" pitchFamily="49" charset="-122"/>
              </a:rPr>
              <a:t>与</a:t>
            </a:r>
            <a:r>
              <a:rPr lang="zh-CN" altLang="en-US" b="0" dirty="0">
                <a:solidFill>
                  <a:srgbClr val="FFCC00"/>
                </a:solidFill>
                <a:latin typeface="黑体" panose="02010609060101010101" pitchFamily="49" charset="-122"/>
                <a:ea typeface="黑体" panose="02010609060101010101" pitchFamily="49" charset="-122"/>
              </a:rPr>
              <a:t>系统结构</a:t>
            </a:r>
            <a:endParaRPr lang="zh-CN" altLang="en-US" b="0" dirty="0">
              <a:solidFill>
                <a:srgbClr val="FFFFFF"/>
              </a:solidFill>
              <a:latin typeface="黑体" panose="02010609060101010101" pitchFamily="49" charset="-122"/>
              <a:ea typeface="黑体" panose="02010609060101010101" pitchFamily="49" charset="-122"/>
            </a:endParaRPr>
          </a:p>
          <a:p>
            <a:pPr>
              <a:spcBef>
                <a:spcPct val="10000"/>
              </a:spcBef>
              <a:buClrTx/>
              <a:buFont typeface="Arial" charset="0"/>
              <a:buNone/>
            </a:pPr>
            <a:r>
              <a:rPr lang="zh-CN" altLang="en-US" sz="3900" b="0" dirty="0">
                <a:solidFill>
                  <a:srgbClr val="FFFFFF"/>
                </a:solidFill>
                <a:latin typeface="Arial" charset="0"/>
                <a:ea typeface="黑体" pitchFamily="2" charset="-122"/>
              </a:rPr>
              <a:t>第</a:t>
            </a:r>
            <a:r>
              <a:rPr lang="en-US" altLang="zh-CN" sz="7200" b="0" dirty="0">
                <a:solidFill>
                  <a:srgbClr val="FFFFFF"/>
                </a:solidFill>
                <a:latin typeface="Arial" charset="0"/>
                <a:ea typeface="黑体" pitchFamily="2" charset="-122"/>
              </a:rPr>
              <a:t>6</a:t>
            </a:r>
            <a:r>
              <a:rPr lang="zh-CN" altLang="en-US" sz="3900" b="0" dirty="0">
                <a:solidFill>
                  <a:srgbClr val="FFFFFF"/>
                </a:solidFill>
                <a:latin typeface="Arial" charset="0"/>
                <a:ea typeface="黑体" pitchFamily="2" charset="-122"/>
              </a:rPr>
              <a:t>章  中央处理器</a:t>
            </a:r>
            <a:r>
              <a:rPr lang="en-US" altLang="zh-CN" sz="3900" b="0" dirty="0">
                <a:solidFill>
                  <a:srgbClr val="FFFFFF"/>
                </a:solidFill>
                <a:latin typeface="宋体" pitchFamily="2" charset="-122"/>
                <a:ea typeface="宋体" pitchFamily="2" charset="-122"/>
              </a:rPr>
              <a:t>(</a:t>
            </a:r>
            <a:r>
              <a:rPr lang="en-US" altLang="zh-CN" sz="3900" b="0" dirty="0">
                <a:solidFill>
                  <a:srgbClr val="FFFFFF"/>
                </a:solidFill>
                <a:latin typeface="Arial" charset="0"/>
                <a:ea typeface="黑体" pitchFamily="2" charset="-122"/>
              </a:rPr>
              <a:t>CPU</a:t>
            </a:r>
            <a:r>
              <a:rPr lang="en-US" altLang="zh-CN" sz="3900" b="0" dirty="0">
                <a:solidFill>
                  <a:srgbClr val="FFFFFF"/>
                </a:solidFill>
                <a:latin typeface="宋体" pitchFamily="2" charset="-122"/>
                <a:ea typeface="宋体" pitchFamily="2" charset="-122"/>
              </a:rPr>
              <a:t>)</a:t>
            </a:r>
            <a:endParaRPr lang="zh-CN" altLang="en-US" sz="3900" b="0" dirty="0">
              <a:solidFill>
                <a:srgbClr val="FFFFFF"/>
              </a:solidFill>
              <a:latin typeface="宋体" pitchFamily="2" charset="-122"/>
              <a:ea typeface="宋体" pitchFamily="2" charset="-122"/>
            </a:endParaRPr>
          </a:p>
        </p:txBody>
      </p:sp>
      <p:sp>
        <p:nvSpPr>
          <p:cNvPr id="1155075" name="Rectangle 3"/>
          <p:cNvSpPr>
            <a:spLocks noChangeArrowheads="1"/>
          </p:cNvSpPr>
          <p:nvPr/>
        </p:nvSpPr>
        <p:spPr bwMode="auto">
          <a:xfrm>
            <a:off x="1979613" y="4579938"/>
            <a:ext cx="6985000" cy="720725"/>
          </a:xfrm>
          <a:prstGeom prst="rect">
            <a:avLst/>
          </a:prstGeom>
          <a:noFill/>
          <a:ln w="9525">
            <a:noFill/>
            <a:miter lim="800000"/>
            <a:headEnd/>
            <a:tailEnd/>
          </a:ln>
          <a:effectLst/>
        </p:spPr>
        <p:txBody>
          <a:bodyPr/>
          <a:lstStyle/>
          <a:p>
            <a:pPr algn="r">
              <a:spcBef>
                <a:spcPct val="20000"/>
              </a:spcBef>
              <a:buClr>
                <a:schemeClr val="bg2"/>
              </a:buClr>
              <a:buSzPct val="75000"/>
              <a:buFont typeface="Wingdings" pitchFamily="2" charset="2"/>
              <a:buNone/>
            </a:pPr>
            <a:r>
              <a:rPr lang="en-US" altLang="zh-CN" sz="4000" b="0" dirty="0">
                <a:ea typeface="楷体" panose="02010609060101010101" pitchFamily="49" charset="-122"/>
              </a:rPr>
              <a:t>6.3  </a:t>
            </a:r>
            <a:r>
              <a:rPr lang="zh-CN" altLang="en-US" sz="4000" b="0" dirty="0">
                <a:ea typeface="楷体" panose="02010609060101010101" pitchFamily="49" charset="-122"/>
              </a:rPr>
              <a:t>微程序控制器设计</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155074">
                                            <p:txEl>
                                              <p:pRg st="0" end="0"/>
                                            </p:txEl>
                                          </p:spTgt>
                                        </p:tgtEl>
                                        <p:attrNameLst>
                                          <p:attrName>style.visibility</p:attrName>
                                        </p:attrNameLst>
                                      </p:cBhvr>
                                      <p:to>
                                        <p:strVal val="visible"/>
                                      </p:to>
                                    </p:set>
                                    <p:anim calcmode="lin" valueType="num">
                                      <p:cBhvr>
                                        <p:cTn id="7" dur="500" fill="hold"/>
                                        <p:tgtEl>
                                          <p:spTgt spid="1155074">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155074">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155074">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155074">
                                            <p:txEl>
                                              <p:pRg st="0" end="0"/>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1155074">
                                            <p:txEl>
                                              <p:pRg st="1" end="1"/>
                                            </p:txEl>
                                          </p:spTgt>
                                        </p:tgtEl>
                                        <p:attrNameLst>
                                          <p:attrName>style.visibility</p:attrName>
                                        </p:attrNameLst>
                                      </p:cBhvr>
                                      <p:to>
                                        <p:strVal val="visible"/>
                                      </p:to>
                                    </p:set>
                                    <p:anim calcmode="lin" valueType="num">
                                      <p:cBhvr additive="base">
                                        <p:cTn id="14" dur="500" fill="hold"/>
                                        <p:tgtEl>
                                          <p:spTgt spid="1155074">
                                            <p:txEl>
                                              <p:pRg st="1" end="1"/>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1155074">
                                            <p:txEl>
                                              <p:pRg st="1" end="1"/>
                                            </p:txEl>
                                          </p:spTgt>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ntr" presetSubtype="4" fill="hold" nodeType="afterEffect">
                                  <p:stCondLst>
                                    <p:cond delay="0"/>
                                  </p:stCondLst>
                                  <p:childTnLst>
                                    <p:set>
                                      <p:cBhvr>
                                        <p:cTn id="18" dur="1" fill="hold">
                                          <p:stCondLst>
                                            <p:cond delay="0"/>
                                          </p:stCondLst>
                                        </p:cTn>
                                        <p:tgtEl>
                                          <p:spTgt spid="1155075">
                                            <p:txEl>
                                              <p:pRg st="0" end="0"/>
                                            </p:txEl>
                                          </p:spTgt>
                                        </p:tgtEl>
                                        <p:attrNameLst>
                                          <p:attrName>style.visibility</p:attrName>
                                        </p:attrNameLst>
                                      </p:cBhvr>
                                      <p:to>
                                        <p:strVal val="visible"/>
                                      </p:to>
                                    </p:set>
                                    <p:anim calcmode="lin" valueType="num">
                                      <p:cBhvr additive="base">
                                        <p:cTn id="19" dur="500" fill="hold"/>
                                        <p:tgtEl>
                                          <p:spTgt spid="115507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5507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7542D3BD-CECF-4F48-9012-D63B8C7CFD0B}" type="slidenum">
              <a:rPr lang="zh-CN" altLang="en-US"/>
              <a:pPr/>
              <a:t>76</a:t>
            </a:fld>
            <a:endParaRPr lang="en-US" altLang="zh-CN"/>
          </a:p>
        </p:txBody>
      </p:sp>
      <p:sp>
        <p:nvSpPr>
          <p:cNvPr id="1157122" name="Rectangle 2"/>
          <p:cNvSpPr>
            <a:spLocks noGrp="1" noChangeArrowheads="1"/>
          </p:cNvSpPr>
          <p:nvPr>
            <p:ph type="title"/>
          </p:nvPr>
        </p:nvSpPr>
        <p:spPr/>
        <p:txBody>
          <a:bodyPr/>
          <a:lstStyle/>
          <a:p>
            <a:r>
              <a:rPr lang="en-US" altLang="zh-CN" dirty="0"/>
              <a:t>6.3.1 </a:t>
            </a:r>
            <a:r>
              <a:rPr lang="zh-CN" altLang="en-US" dirty="0"/>
              <a:t>微程序控制原理</a:t>
            </a:r>
          </a:p>
        </p:txBody>
      </p:sp>
      <p:sp>
        <p:nvSpPr>
          <p:cNvPr id="1157123" name="Rectangle 3"/>
          <p:cNvSpPr>
            <a:spLocks noGrp="1" noChangeArrowheads="1"/>
          </p:cNvSpPr>
          <p:nvPr>
            <p:ph type="body" idx="1"/>
          </p:nvPr>
        </p:nvSpPr>
        <p:spPr>
          <a:xfrm>
            <a:off x="457200" y="1268413"/>
            <a:ext cx="8578850" cy="5473700"/>
          </a:xfrm>
        </p:spPr>
        <p:txBody>
          <a:bodyPr/>
          <a:lstStyle/>
          <a:p>
            <a:r>
              <a:rPr lang="zh-CN" altLang="en-US"/>
              <a:t>指导思想：用软件方法组织和控制数据处理系统的信息传送，并最终用硬件实现。</a:t>
            </a:r>
          </a:p>
          <a:p>
            <a:r>
              <a:rPr lang="zh-CN" altLang="en-US"/>
              <a:t>基本思想：依据</a:t>
            </a:r>
            <a:r>
              <a:rPr lang="zh-CN" altLang="en-US">
                <a:solidFill>
                  <a:srgbClr val="CC0000"/>
                </a:solidFill>
              </a:rPr>
              <a:t>微程序</a:t>
            </a:r>
            <a:r>
              <a:rPr lang="zh-CN" altLang="en-US"/>
              <a:t>顺序产生一条指令执行时所需的全部控制信号。</a:t>
            </a:r>
          </a:p>
          <a:p>
            <a:r>
              <a:rPr lang="zh-CN" altLang="en-US"/>
              <a:t>相当于把控制信号存储起来，因此又称</a:t>
            </a:r>
            <a:r>
              <a:rPr lang="zh-CN" altLang="en-US">
                <a:solidFill>
                  <a:srgbClr val="0000FF"/>
                </a:solidFill>
              </a:rPr>
              <a:t>存储控制逻辑方法</a:t>
            </a:r>
            <a:r>
              <a:rPr lang="zh-CN" altLang="en-US"/>
              <a:t>。</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 Box 57">
            <a:extLst>
              <a:ext uri="{FF2B5EF4-FFF2-40B4-BE49-F238E27FC236}">
                <a16:creationId xmlns:a16="http://schemas.microsoft.com/office/drawing/2014/main" id="{D55E928A-6860-4A96-9222-409D18D23240}"/>
              </a:ext>
            </a:extLst>
          </p:cNvPr>
          <p:cNvSpPr txBox="1">
            <a:spLocks noChangeAspect="1" noChangeArrowheads="1"/>
          </p:cNvSpPr>
          <p:nvPr/>
        </p:nvSpPr>
        <p:spPr bwMode="auto">
          <a:xfrm>
            <a:off x="1225215" y="3995692"/>
            <a:ext cx="1180184" cy="622141"/>
          </a:xfrm>
          <a:prstGeom prst="rect">
            <a:avLst/>
          </a:prstGeom>
          <a:solidFill>
            <a:srgbClr val="CCFF99"/>
          </a:solidFill>
          <a:ln w="19050">
            <a:solidFill>
              <a:srgbClr val="000000"/>
            </a:solidFill>
            <a:miter lim="800000"/>
            <a:headEnd/>
            <a:tailEnd/>
          </a:ln>
        </p:spPr>
        <p:txBody>
          <a:bodyPr tIns="0" bIns="0" anchor="ctr"/>
          <a:lstStyle/>
          <a:p>
            <a:pPr marL="0" marR="0" lvl="0" indent="0" algn="ctr" defTabSz="914400" eaLnBrk="1" fontAlgn="base" latinLnBrk="0" hangingPunct="1">
              <a:lnSpc>
                <a:spcPct val="100000"/>
              </a:lnSpc>
              <a:spcBef>
                <a:spcPts val="463"/>
              </a:spcBef>
              <a:spcAft>
                <a:spcPct val="0"/>
              </a:spcAft>
              <a:buClrTx/>
              <a:buSzTx/>
              <a:buFontTx/>
              <a:buNone/>
              <a:tabLst/>
              <a:defRPr/>
            </a:pPr>
            <a:endParaRPr kumimoji="0" lang="en-US" altLang="zh-CN" sz="4000" b="1" i="0" u="none" strike="noStrike" kern="0" cap="none" spc="0" normalizeH="0" baseline="0" noProof="0" dirty="0">
              <a:ln>
                <a:noFill/>
              </a:ln>
              <a:solidFill>
                <a:srgbClr val="000000"/>
              </a:solidFill>
              <a:effectLst/>
              <a:uLnTx/>
              <a:uFillTx/>
              <a:latin typeface="Times New Roman" pitchFamily="18" charset="0"/>
              <a:ea typeface="宋体" pitchFamily="2" charset="-122"/>
            </a:endParaRPr>
          </a:p>
        </p:txBody>
      </p:sp>
      <p:sp>
        <p:nvSpPr>
          <p:cNvPr id="2" name="标题 1">
            <a:extLst>
              <a:ext uri="{FF2B5EF4-FFF2-40B4-BE49-F238E27FC236}">
                <a16:creationId xmlns:a16="http://schemas.microsoft.com/office/drawing/2014/main" id="{F906C9CF-0CC7-4AC4-AA7F-7E1B85965392}"/>
              </a:ext>
            </a:extLst>
          </p:cNvPr>
          <p:cNvSpPr>
            <a:spLocks noGrp="1"/>
          </p:cNvSpPr>
          <p:nvPr>
            <p:ph type="title"/>
          </p:nvPr>
        </p:nvSpPr>
        <p:spPr/>
        <p:txBody>
          <a:bodyPr/>
          <a:lstStyle/>
          <a:p>
            <a:r>
              <a:rPr lang="en-US" altLang="zh-CN" dirty="0"/>
              <a:t>6.3.1 </a:t>
            </a:r>
            <a:r>
              <a:rPr lang="zh-CN" altLang="en-US" dirty="0"/>
              <a:t>微程序控制原理</a:t>
            </a:r>
          </a:p>
        </p:txBody>
      </p:sp>
      <p:sp>
        <p:nvSpPr>
          <p:cNvPr id="4" name="灯片编号占位符 3">
            <a:extLst>
              <a:ext uri="{FF2B5EF4-FFF2-40B4-BE49-F238E27FC236}">
                <a16:creationId xmlns:a16="http://schemas.microsoft.com/office/drawing/2014/main" id="{B05485CD-722D-47D2-B24A-8FA45697D4A4}"/>
              </a:ext>
            </a:extLst>
          </p:cNvPr>
          <p:cNvSpPr>
            <a:spLocks noGrp="1"/>
          </p:cNvSpPr>
          <p:nvPr>
            <p:ph type="sldNum" sz="quarter" idx="11"/>
          </p:nvPr>
        </p:nvSpPr>
        <p:spPr/>
        <p:txBody>
          <a:bodyPr/>
          <a:lstStyle/>
          <a:p>
            <a:fld id="{9F7610A6-6F66-4850-95C4-44F0D47E3297}" type="slidenum">
              <a:rPr lang="zh-CN" altLang="en-US" smtClean="0"/>
              <a:pPr/>
              <a:t>77</a:t>
            </a:fld>
            <a:endParaRPr lang="en-US" altLang="zh-CN"/>
          </a:p>
        </p:txBody>
      </p:sp>
      <p:sp>
        <p:nvSpPr>
          <p:cNvPr id="5" name="矩形 4">
            <a:extLst>
              <a:ext uri="{FF2B5EF4-FFF2-40B4-BE49-F238E27FC236}">
                <a16:creationId xmlns:a16="http://schemas.microsoft.com/office/drawing/2014/main" id="{CFA6C74F-2AFB-4EE5-BFDA-472B96FC1C21}"/>
              </a:ext>
            </a:extLst>
          </p:cNvPr>
          <p:cNvSpPr/>
          <p:nvPr/>
        </p:nvSpPr>
        <p:spPr bwMode="auto">
          <a:xfrm>
            <a:off x="832645" y="2026243"/>
            <a:ext cx="2028070" cy="2736304"/>
          </a:xfrm>
          <a:prstGeom prst="rect">
            <a:avLst/>
          </a:prstGeom>
          <a:noFill/>
          <a:ln w="38100" cap="flat" cmpd="sng" algn="ctr">
            <a:solidFill>
              <a:srgbClr val="8A8AB9">
                <a:shade val="95000"/>
                <a:satMod val="105000"/>
              </a:srgbClr>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spcBef>
                <a:spcPct val="50000"/>
              </a:spcBef>
              <a:defRPr/>
            </a:pPr>
            <a:endParaRPr lang="zh-CN" altLang="en-US" sz="2800" kern="0">
              <a:solidFill>
                <a:srgbClr val="000000"/>
              </a:solidFill>
              <a:latin typeface="Times New Roman"/>
              <a:ea typeface="宋体"/>
            </a:endParaRPr>
          </a:p>
        </p:txBody>
      </p:sp>
      <p:sp>
        <p:nvSpPr>
          <p:cNvPr id="6" name="矩形 5">
            <a:extLst>
              <a:ext uri="{FF2B5EF4-FFF2-40B4-BE49-F238E27FC236}">
                <a16:creationId xmlns:a16="http://schemas.microsoft.com/office/drawing/2014/main" id="{3BFF23D3-7392-40CA-8F37-B4DC22422AC2}"/>
              </a:ext>
            </a:extLst>
          </p:cNvPr>
          <p:cNvSpPr/>
          <p:nvPr/>
        </p:nvSpPr>
        <p:spPr>
          <a:xfrm>
            <a:off x="1432680" y="1556124"/>
            <a:ext cx="817852" cy="461665"/>
          </a:xfrm>
          <a:prstGeom prst="rect">
            <a:avLst/>
          </a:prstGeom>
        </p:spPr>
        <p:txBody>
          <a:bodyPr wrap="none">
            <a:spAutoFit/>
          </a:bodyPr>
          <a:lstStyle/>
          <a:p>
            <a:pPr>
              <a:spcBef>
                <a:spcPct val="50000"/>
              </a:spcBef>
              <a:defRPr/>
            </a:pPr>
            <a:r>
              <a:rPr lang="zh-CN" altLang="en-US" kern="0" dirty="0">
                <a:solidFill>
                  <a:srgbClr val="000000"/>
                </a:solidFill>
                <a:latin typeface="Times New Roman"/>
                <a:ea typeface="宋体"/>
              </a:rPr>
              <a:t>CPU</a:t>
            </a:r>
          </a:p>
        </p:txBody>
      </p:sp>
      <p:sp>
        <p:nvSpPr>
          <p:cNvPr id="22" name="箭头: 左右 21">
            <a:extLst>
              <a:ext uri="{FF2B5EF4-FFF2-40B4-BE49-F238E27FC236}">
                <a16:creationId xmlns:a16="http://schemas.microsoft.com/office/drawing/2014/main" id="{9551F9C4-6565-4E75-9537-49AA2A4562C6}"/>
              </a:ext>
            </a:extLst>
          </p:cNvPr>
          <p:cNvSpPr/>
          <p:nvPr/>
        </p:nvSpPr>
        <p:spPr bwMode="auto">
          <a:xfrm>
            <a:off x="2860715" y="3387095"/>
            <a:ext cx="5311685" cy="720080"/>
          </a:xfrm>
          <a:prstGeom prst="leftRightArrow">
            <a:avLst/>
          </a:prstGeom>
          <a:noFill/>
          <a:ln w="38100" cap="flat" cmpd="sng" algn="ctr">
            <a:solidFill>
              <a:srgbClr val="8A8AB9">
                <a:shade val="95000"/>
                <a:satMod val="105000"/>
              </a:srgbClr>
            </a:solidFill>
            <a:prstDash val="soli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spcBef>
                <a:spcPts val="0"/>
              </a:spcBef>
              <a:defRPr/>
            </a:pPr>
            <a:r>
              <a:rPr lang="zh-CN" altLang="en-US" sz="2000" kern="0" dirty="0">
                <a:solidFill>
                  <a:srgbClr val="0066FF"/>
                </a:solidFill>
                <a:latin typeface="Times New Roman"/>
                <a:ea typeface="宋体"/>
              </a:rPr>
              <a:t>系   统   总   线</a:t>
            </a:r>
          </a:p>
        </p:txBody>
      </p:sp>
      <p:sp>
        <p:nvSpPr>
          <p:cNvPr id="23" name="Text Box 30">
            <a:extLst>
              <a:ext uri="{FF2B5EF4-FFF2-40B4-BE49-F238E27FC236}">
                <a16:creationId xmlns:a16="http://schemas.microsoft.com/office/drawing/2014/main" id="{CBD3BD34-4DCC-4A08-BF00-A6B64B968815}"/>
              </a:ext>
            </a:extLst>
          </p:cNvPr>
          <p:cNvSpPr txBox="1">
            <a:spLocks noChangeAspect="1" noChangeArrowheads="1"/>
          </p:cNvSpPr>
          <p:nvPr/>
        </p:nvSpPr>
        <p:spPr bwMode="auto">
          <a:xfrm>
            <a:off x="4393569" y="1145086"/>
            <a:ext cx="2028070" cy="1922554"/>
          </a:xfrm>
          <a:prstGeom prst="rect">
            <a:avLst/>
          </a:prstGeom>
          <a:solidFill>
            <a:srgbClr val="FFFF99"/>
          </a:solidFill>
          <a:ln w="19050">
            <a:solidFill>
              <a:srgbClr val="000000"/>
            </a:solidFill>
            <a:miter lim="800000"/>
            <a:headEnd/>
            <a:tailEnd/>
          </a:ln>
        </p:spPr>
        <p:txBody>
          <a:bodyPr tIns="0" bIns="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zh-CN" sz="4400" b="1" i="0" u="none" strike="noStrike" kern="0" cap="none" spc="0" normalizeH="0" baseline="0" noProof="0" dirty="0">
              <a:ln>
                <a:noFill/>
              </a:ln>
              <a:solidFill>
                <a:srgbClr val="000000"/>
              </a:solidFill>
              <a:effectLst/>
              <a:uLnTx/>
              <a:uFillTx/>
              <a:latin typeface="Times New Roman" pitchFamily="18" charset="0"/>
              <a:ea typeface="宋体" pitchFamily="2" charset="-122"/>
            </a:endParaRPr>
          </a:p>
        </p:txBody>
      </p:sp>
      <p:sp>
        <p:nvSpPr>
          <p:cNvPr id="24" name="Text Box 30">
            <a:extLst>
              <a:ext uri="{FF2B5EF4-FFF2-40B4-BE49-F238E27FC236}">
                <a16:creationId xmlns:a16="http://schemas.microsoft.com/office/drawing/2014/main" id="{E5BD10B1-B30D-4943-AD76-F4156F092E5F}"/>
              </a:ext>
            </a:extLst>
          </p:cNvPr>
          <p:cNvSpPr txBox="1">
            <a:spLocks noChangeAspect="1" noChangeArrowheads="1"/>
          </p:cNvSpPr>
          <p:nvPr/>
        </p:nvSpPr>
        <p:spPr bwMode="auto">
          <a:xfrm>
            <a:off x="4112741" y="4387742"/>
            <a:ext cx="1146204" cy="471801"/>
          </a:xfrm>
          <a:prstGeom prst="rect">
            <a:avLst/>
          </a:prstGeom>
          <a:solidFill>
            <a:srgbClr val="CCECFF"/>
          </a:solidFill>
          <a:ln w="19050">
            <a:solidFill>
              <a:srgbClr val="000000"/>
            </a:solidFill>
            <a:miter lim="800000"/>
            <a:headEnd/>
            <a:tailEnd/>
          </a:ln>
        </p:spPr>
        <p:txBody>
          <a:bodyPr wrap="none" lIns="0" tIns="0" rIns="0" bIns="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ea typeface="宋体" pitchFamily="2" charset="-122"/>
              </a:rPr>
              <a:t>I/O</a:t>
            </a:r>
            <a:r>
              <a:rPr kumimoji="0" lang="zh-CN" altLang="en-US" sz="2000" b="1" i="0" u="none" strike="noStrike" kern="0" cap="none" spc="0" normalizeH="0" baseline="0" noProof="0" dirty="0">
                <a:ln>
                  <a:noFill/>
                </a:ln>
                <a:solidFill>
                  <a:srgbClr val="000000"/>
                </a:solidFill>
                <a:effectLst/>
                <a:uLnTx/>
                <a:uFillTx/>
                <a:latin typeface="Times New Roman" pitchFamily="18" charset="0"/>
                <a:ea typeface="宋体" pitchFamily="2" charset="-122"/>
              </a:rPr>
              <a:t>接口</a:t>
            </a:r>
            <a:endParaRPr kumimoji="0" lang="en-US" altLang="zh-CN" sz="2000" b="1" i="0" u="none" strike="noStrike" kern="0" cap="none" spc="0" normalizeH="0" baseline="0" noProof="0" dirty="0">
              <a:ln>
                <a:noFill/>
              </a:ln>
              <a:solidFill>
                <a:srgbClr val="000000"/>
              </a:solidFill>
              <a:effectLst/>
              <a:uLnTx/>
              <a:uFillTx/>
              <a:latin typeface="Times New Roman" pitchFamily="18" charset="0"/>
              <a:ea typeface="宋体" pitchFamily="2" charset="-122"/>
            </a:endParaRPr>
          </a:p>
        </p:txBody>
      </p:sp>
      <p:sp>
        <p:nvSpPr>
          <p:cNvPr id="25" name="Text Box 30">
            <a:extLst>
              <a:ext uri="{FF2B5EF4-FFF2-40B4-BE49-F238E27FC236}">
                <a16:creationId xmlns:a16="http://schemas.microsoft.com/office/drawing/2014/main" id="{9FE296CB-C7BA-4E60-9FED-2F1B41377BBE}"/>
              </a:ext>
            </a:extLst>
          </p:cNvPr>
          <p:cNvSpPr txBox="1">
            <a:spLocks noChangeAspect="1" noChangeArrowheads="1"/>
          </p:cNvSpPr>
          <p:nvPr/>
        </p:nvSpPr>
        <p:spPr bwMode="auto">
          <a:xfrm>
            <a:off x="4111461" y="4859543"/>
            <a:ext cx="1146204" cy="1008112"/>
          </a:xfrm>
          <a:prstGeom prst="rect">
            <a:avLst/>
          </a:prstGeom>
          <a:solidFill>
            <a:srgbClr val="CCECFF"/>
          </a:solidFill>
          <a:ln w="19050">
            <a:solidFill>
              <a:srgbClr val="000000"/>
            </a:solidFill>
            <a:miter lim="800000"/>
            <a:headEnd/>
            <a:tailEnd/>
          </a:ln>
        </p:spPr>
        <p:txBody>
          <a:bodyPr wrap="none" lIns="0" tIns="0" rIns="0" bIns="0" anchor="ctr"/>
          <a:lstStyle>
            <a:defPPr>
              <a:defRPr lang="en-US"/>
            </a:defPPr>
            <a:lvl1pPr marL="0" marR="0" lvl="0" indent="0" defTabSz="914400" eaLnBrk="1" latinLnBrk="0" hangingPunct="1">
              <a:lnSpc>
                <a:spcPct val="100000"/>
              </a:lnSpc>
              <a:buClrTx/>
              <a:buSzTx/>
              <a:buFontTx/>
              <a:buNone/>
              <a:tabLst/>
              <a:defRPr kumimoji="0" sz="2000" i="0" u="none" strike="noStrike" kern="0" cap="none" spc="0" normalizeH="0" baseline="0">
                <a:ln>
                  <a:noFill/>
                </a:ln>
                <a:solidFill>
                  <a:srgbClr val="000000"/>
                </a:solidFill>
                <a:effectLst/>
                <a:uLnTx/>
                <a:uFillTx/>
              </a:defRPr>
            </a:lvl1pPr>
          </a:lstStyle>
          <a:p>
            <a:r>
              <a:rPr lang="en-US" altLang="zh-CN"/>
              <a:t>I/O</a:t>
            </a:r>
            <a:r>
              <a:rPr lang="zh-CN" altLang="en-US"/>
              <a:t>设备</a:t>
            </a:r>
            <a:endParaRPr lang="en-US" altLang="zh-CN" dirty="0"/>
          </a:p>
        </p:txBody>
      </p:sp>
      <p:grpSp>
        <p:nvGrpSpPr>
          <p:cNvPr id="31" name="组合 30">
            <a:extLst>
              <a:ext uri="{FF2B5EF4-FFF2-40B4-BE49-F238E27FC236}">
                <a16:creationId xmlns:a16="http://schemas.microsoft.com/office/drawing/2014/main" id="{B706EE52-009F-4057-B9C6-E9427BA3A6BE}"/>
              </a:ext>
            </a:extLst>
          </p:cNvPr>
          <p:cNvGrpSpPr/>
          <p:nvPr/>
        </p:nvGrpSpPr>
        <p:grpSpPr>
          <a:xfrm>
            <a:off x="4393569" y="3913468"/>
            <a:ext cx="576064" cy="513164"/>
            <a:chOff x="3707904" y="3389070"/>
            <a:chExt cx="576064" cy="513164"/>
          </a:xfrm>
        </p:grpSpPr>
        <p:sp>
          <p:nvSpPr>
            <p:cNvPr id="26" name="Line 49">
              <a:extLst>
                <a:ext uri="{FF2B5EF4-FFF2-40B4-BE49-F238E27FC236}">
                  <a16:creationId xmlns:a16="http://schemas.microsoft.com/office/drawing/2014/main" id="{15FE652A-A58F-49F3-8AE9-694C3E71BDFC}"/>
                </a:ext>
              </a:extLst>
            </p:cNvPr>
            <p:cNvSpPr>
              <a:spLocks noChangeAspect="1" noChangeShapeType="1"/>
            </p:cNvSpPr>
            <p:nvPr/>
          </p:nvSpPr>
          <p:spPr bwMode="auto">
            <a:xfrm rot="5400000">
              <a:off x="3744083" y="3640923"/>
              <a:ext cx="503706" cy="0"/>
            </a:xfrm>
            <a:prstGeom prst="line">
              <a:avLst/>
            </a:prstGeom>
            <a:noFill/>
            <a:ln w="41275">
              <a:solidFill>
                <a:srgbClr val="9999FF"/>
              </a:solidFill>
              <a:round/>
              <a:headEnd/>
              <a:tailEnd type="triangle" w="med" len="med"/>
            </a:ln>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27" name="Line 50">
              <a:extLst>
                <a:ext uri="{FF2B5EF4-FFF2-40B4-BE49-F238E27FC236}">
                  <a16:creationId xmlns:a16="http://schemas.microsoft.com/office/drawing/2014/main" id="{1D05B1A1-7E54-43D9-AD05-ABA2180B38B0}"/>
                </a:ext>
              </a:extLst>
            </p:cNvPr>
            <p:cNvSpPr>
              <a:spLocks noChangeAspect="1" noChangeShapeType="1"/>
            </p:cNvSpPr>
            <p:nvPr/>
          </p:nvSpPr>
          <p:spPr bwMode="auto">
            <a:xfrm rot="5400000">
              <a:off x="4032114" y="3640924"/>
              <a:ext cx="503708" cy="0"/>
            </a:xfrm>
            <a:prstGeom prst="line">
              <a:avLst/>
            </a:prstGeom>
            <a:noFill/>
            <a:ln w="41275">
              <a:solidFill>
                <a:srgbClr val="00B050"/>
              </a:solidFill>
              <a:round/>
              <a:headEnd/>
              <a:tailEnd type="triangle" w="med" len="med"/>
            </a:ln>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28" name="Line 51">
              <a:extLst>
                <a:ext uri="{FF2B5EF4-FFF2-40B4-BE49-F238E27FC236}">
                  <a16:creationId xmlns:a16="http://schemas.microsoft.com/office/drawing/2014/main" id="{3970CAA9-DD3C-40C9-8407-A8AF86ADF272}"/>
                </a:ext>
              </a:extLst>
            </p:cNvPr>
            <p:cNvSpPr>
              <a:spLocks noChangeAspect="1" noChangeShapeType="1"/>
            </p:cNvSpPr>
            <p:nvPr/>
          </p:nvSpPr>
          <p:spPr bwMode="auto">
            <a:xfrm rot="5400000">
              <a:off x="3451322" y="3645652"/>
              <a:ext cx="513164" cy="0"/>
            </a:xfrm>
            <a:prstGeom prst="line">
              <a:avLst/>
            </a:prstGeom>
            <a:noFill/>
            <a:ln w="41275">
              <a:solidFill>
                <a:srgbClr val="FF6600"/>
              </a:solidFill>
              <a:round/>
              <a:headEnd type="triangle" w="med" len="med"/>
              <a:tailEnd type="triangle" w="med" len="med"/>
            </a:ln>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grpSp>
      <p:grpSp>
        <p:nvGrpSpPr>
          <p:cNvPr id="32" name="组合 31">
            <a:extLst>
              <a:ext uri="{FF2B5EF4-FFF2-40B4-BE49-F238E27FC236}">
                <a16:creationId xmlns:a16="http://schemas.microsoft.com/office/drawing/2014/main" id="{33072998-6CB3-496F-B28E-7536FB380E50}"/>
              </a:ext>
            </a:extLst>
          </p:cNvPr>
          <p:cNvGrpSpPr/>
          <p:nvPr/>
        </p:nvGrpSpPr>
        <p:grpSpPr>
          <a:xfrm flipV="1">
            <a:off x="5119572" y="3050684"/>
            <a:ext cx="576064" cy="513164"/>
            <a:chOff x="3707904" y="3389070"/>
            <a:chExt cx="576064" cy="513164"/>
          </a:xfrm>
        </p:grpSpPr>
        <p:sp>
          <p:nvSpPr>
            <p:cNvPr id="33" name="Line 49">
              <a:extLst>
                <a:ext uri="{FF2B5EF4-FFF2-40B4-BE49-F238E27FC236}">
                  <a16:creationId xmlns:a16="http://schemas.microsoft.com/office/drawing/2014/main" id="{619411A9-747E-44C8-BC36-935C399B5396}"/>
                </a:ext>
              </a:extLst>
            </p:cNvPr>
            <p:cNvSpPr>
              <a:spLocks noChangeAspect="1" noChangeShapeType="1"/>
            </p:cNvSpPr>
            <p:nvPr/>
          </p:nvSpPr>
          <p:spPr bwMode="auto">
            <a:xfrm rot="5400000">
              <a:off x="3744083" y="3640923"/>
              <a:ext cx="503706" cy="0"/>
            </a:xfrm>
            <a:prstGeom prst="line">
              <a:avLst/>
            </a:prstGeom>
            <a:noFill/>
            <a:ln w="41275">
              <a:solidFill>
                <a:srgbClr val="9999FF"/>
              </a:solidFill>
              <a:round/>
              <a:headEnd/>
              <a:tailEnd type="triangle" w="med" len="med"/>
            </a:ln>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34" name="Line 50">
              <a:extLst>
                <a:ext uri="{FF2B5EF4-FFF2-40B4-BE49-F238E27FC236}">
                  <a16:creationId xmlns:a16="http://schemas.microsoft.com/office/drawing/2014/main" id="{5EF35944-FEF4-4D0A-B6EB-A3AF737559CC}"/>
                </a:ext>
              </a:extLst>
            </p:cNvPr>
            <p:cNvSpPr>
              <a:spLocks noChangeAspect="1" noChangeShapeType="1"/>
            </p:cNvSpPr>
            <p:nvPr/>
          </p:nvSpPr>
          <p:spPr bwMode="auto">
            <a:xfrm rot="5400000">
              <a:off x="4032114" y="3640924"/>
              <a:ext cx="503708" cy="0"/>
            </a:xfrm>
            <a:prstGeom prst="line">
              <a:avLst/>
            </a:prstGeom>
            <a:noFill/>
            <a:ln w="41275">
              <a:solidFill>
                <a:srgbClr val="00B050"/>
              </a:solidFill>
              <a:round/>
              <a:headEnd/>
              <a:tailEnd type="triangle" w="med" len="med"/>
            </a:ln>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35" name="Line 51">
              <a:extLst>
                <a:ext uri="{FF2B5EF4-FFF2-40B4-BE49-F238E27FC236}">
                  <a16:creationId xmlns:a16="http://schemas.microsoft.com/office/drawing/2014/main" id="{F2BF37FA-8DF1-4FA5-87E9-960695711356}"/>
                </a:ext>
              </a:extLst>
            </p:cNvPr>
            <p:cNvSpPr>
              <a:spLocks noChangeAspect="1" noChangeShapeType="1"/>
            </p:cNvSpPr>
            <p:nvPr/>
          </p:nvSpPr>
          <p:spPr bwMode="auto">
            <a:xfrm rot="5400000">
              <a:off x="3451322" y="3645652"/>
              <a:ext cx="513164" cy="0"/>
            </a:xfrm>
            <a:prstGeom prst="line">
              <a:avLst/>
            </a:prstGeom>
            <a:noFill/>
            <a:ln w="41275">
              <a:solidFill>
                <a:srgbClr val="FF6600"/>
              </a:solidFill>
              <a:round/>
              <a:headEnd type="triangle" w="med" len="med"/>
              <a:tailEnd type="triangle" w="med" len="med"/>
            </a:ln>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grpSp>
      <p:sp>
        <p:nvSpPr>
          <p:cNvPr id="36" name="Text Box 30">
            <a:extLst>
              <a:ext uri="{FF2B5EF4-FFF2-40B4-BE49-F238E27FC236}">
                <a16:creationId xmlns:a16="http://schemas.microsoft.com/office/drawing/2014/main" id="{809F1E31-37CB-478B-A2F2-85DF558735AA}"/>
              </a:ext>
            </a:extLst>
          </p:cNvPr>
          <p:cNvSpPr txBox="1">
            <a:spLocks noChangeAspect="1" noChangeArrowheads="1"/>
          </p:cNvSpPr>
          <p:nvPr/>
        </p:nvSpPr>
        <p:spPr bwMode="auto">
          <a:xfrm>
            <a:off x="5761721" y="4397359"/>
            <a:ext cx="1146204" cy="471801"/>
          </a:xfrm>
          <a:prstGeom prst="rect">
            <a:avLst/>
          </a:prstGeom>
          <a:solidFill>
            <a:srgbClr val="CCECFF"/>
          </a:solidFill>
          <a:ln w="19050">
            <a:solidFill>
              <a:srgbClr val="000000"/>
            </a:solidFill>
            <a:miter lim="800000"/>
            <a:headEnd/>
            <a:tailEnd/>
          </a:ln>
        </p:spPr>
        <p:txBody>
          <a:bodyPr wrap="none" lIns="0" tIns="0" rIns="0" bIns="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itchFamily="18" charset="0"/>
                <a:ea typeface="宋体" pitchFamily="2" charset="-122"/>
              </a:rPr>
              <a:t>I/O</a:t>
            </a:r>
            <a:r>
              <a:rPr kumimoji="0" lang="zh-CN" altLang="en-US" sz="2000" b="1" i="0" u="none" strike="noStrike" kern="0" cap="none" spc="0" normalizeH="0" baseline="0" noProof="0" dirty="0">
                <a:ln>
                  <a:noFill/>
                </a:ln>
                <a:solidFill>
                  <a:srgbClr val="000000"/>
                </a:solidFill>
                <a:effectLst/>
                <a:uLnTx/>
                <a:uFillTx/>
                <a:latin typeface="Times New Roman" pitchFamily="18" charset="0"/>
                <a:ea typeface="宋体" pitchFamily="2" charset="-122"/>
              </a:rPr>
              <a:t>接口</a:t>
            </a:r>
            <a:endParaRPr kumimoji="0" lang="en-US" altLang="zh-CN" sz="2000" b="1" i="0" u="none" strike="noStrike" kern="0" cap="none" spc="0" normalizeH="0" baseline="0" noProof="0" dirty="0">
              <a:ln>
                <a:noFill/>
              </a:ln>
              <a:solidFill>
                <a:srgbClr val="000000"/>
              </a:solidFill>
              <a:effectLst/>
              <a:uLnTx/>
              <a:uFillTx/>
              <a:latin typeface="Times New Roman" pitchFamily="18" charset="0"/>
              <a:ea typeface="宋体" pitchFamily="2" charset="-122"/>
            </a:endParaRPr>
          </a:p>
        </p:txBody>
      </p:sp>
      <p:sp>
        <p:nvSpPr>
          <p:cNvPr id="37" name="Text Box 30">
            <a:extLst>
              <a:ext uri="{FF2B5EF4-FFF2-40B4-BE49-F238E27FC236}">
                <a16:creationId xmlns:a16="http://schemas.microsoft.com/office/drawing/2014/main" id="{15D0F6FB-3D0B-4227-ABE9-8D4B0A4D476F}"/>
              </a:ext>
            </a:extLst>
          </p:cNvPr>
          <p:cNvSpPr txBox="1">
            <a:spLocks noChangeAspect="1" noChangeArrowheads="1"/>
          </p:cNvSpPr>
          <p:nvPr/>
        </p:nvSpPr>
        <p:spPr bwMode="auto">
          <a:xfrm>
            <a:off x="5760441" y="4869160"/>
            <a:ext cx="1146204" cy="1008112"/>
          </a:xfrm>
          <a:prstGeom prst="rect">
            <a:avLst/>
          </a:prstGeom>
          <a:solidFill>
            <a:srgbClr val="CCECFF"/>
          </a:solidFill>
          <a:ln w="19050">
            <a:solidFill>
              <a:srgbClr val="000000"/>
            </a:solidFill>
            <a:miter lim="800000"/>
            <a:headEnd/>
            <a:tailEnd/>
          </a:ln>
        </p:spPr>
        <p:txBody>
          <a:bodyPr wrap="none" lIns="0" tIns="0" rIns="0" bIns="0" anchor="ctr"/>
          <a:lstStyle>
            <a:defPPr>
              <a:defRPr lang="en-US"/>
            </a:defPPr>
            <a:lvl1pPr marL="0" marR="0" lvl="0" indent="0" defTabSz="914400" eaLnBrk="1" latinLnBrk="0" hangingPunct="1">
              <a:lnSpc>
                <a:spcPct val="100000"/>
              </a:lnSpc>
              <a:buClrTx/>
              <a:buSzTx/>
              <a:buFontTx/>
              <a:buNone/>
              <a:tabLst/>
              <a:defRPr kumimoji="0" sz="2000" i="0" u="none" strike="noStrike" kern="0" cap="none" spc="0" normalizeH="0" baseline="0">
                <a:ln>
                  <a:noFill/>
                </a:ln>
                <a:solidFill>
                  <a:srgbClr val="000000"/>
                </a:solidFill>
                <a:effectLst/>
                <a:uLnTx/>
                <a:uFillTx/>
              </a:defRPr>
            </a:lvl1pPr>
          </a:lstStyle>
          <a:p>
            <a:r>
              <a:rPr lang="en-US" altLang="zh-CN"/>
              <a:t>I/O</a:t>
            </a:r>
            <a:r>
              <a:rPr lang="zh-CN" altLang="en-US"/>
              <a:t>设备</a:t>
            </a:r>
            <a:endParaRPr lang="en-US" altLang="zh-CN" dirty="0"/>
          </a:p>
        </p:txBody>
      </p:sp>
      <p:grpSp>
        <p:nvGrpSpPr>
          <p:cNvPr id="38" name="组合 37">
            <a:extLst>
              <a:ext uri="{FF2B5EF4-FFF2-40B4-BE49-F238E27FC236}">
                <a16:creationId xmlns:a16="http://schemas.microsoft.com/office/drawing/2014/main" id="{E4ED7918-BAFB-40E9-87DD-4E4DDBE40808}"/>
              </a:ext>
            </a:extLst>
          </p:cNvPr>
          <p:cNvGrpSpPr/>
          <p:nvPr/>
        </p:nvGrpSpPr>
        <p:grpSpPr>
          <a:xfrm>
            <a:off x="6042549" y="3923085"/>
            <a:ext cx="576064" cy="513164"/>
            <a:chOff x="3707904" y="3389070"/>
            <a:chExt cx="576064" cy="513164"/>
          </a:xfrm>
        </p:grpSpPr>
        <p:sp>
          <p:nvSpPr>
            <p:cNvPr id="39" name="Line 49">
              <a:extLst>
                <a:ext uri="{FF2B5EF4-FFF2-40B4-BE49-F238E27FC236}">
                  <a16:creationId xmlns:a16="http://schemas.microsoft.com/office/drawing/2014/main" id="{75955DE2-B0B6-4113-8DDC-E4142242EF21}"/>
                </a:ext>
              </a:extLst>
            </p:cNvPr>
            <p:cNvSpPr>
              <a:spLocks noChangeAspect="1" noChangeShapeType="1"/>
            </p:cNvSpPr>
            <p:nvPr/>
          </p:nvSpPr>
          <p:spPr bwMode="auto">
            <a:xfrm rot="5400000">
              <a:off x="3744083" y="3640923"/>
              <a:ext cx="503706" cy="0"/>
            </a:xfrm>
            <a:prstGeom prst="line">
              <a:avLst/>
            </a:prstGeom>
            <a:noFill/>
            <a:ln w="41275">
              <a:solidFill>
                <a:srgbClr val="9999FF"/>
              </a:solidFill>
              <a:round/>
              <a:headEnd/>
              <a:tailEnd type="triangle" w="med" len="med"/>
            </a:ln>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40" name="Line 50">
              <a:extLst>
                <a:ext uri="{FF2B5EF4-FFF2-40B4-BE49-F238E27FC236}">
                  <a16:creationId xmlns:a16="http://schemas.microsoft.com/office/drawing/2014/main" id="{2C78EC1B-E9A0-4B8C-BA10-C7C7665C5364}"/>
                </a:ext>
              </a:extLst>
            </p:cNvPr>
            <p:cNvSpPr>
              <a:spLocks noChangeAspect="1" noChangeShapeType="1"/>
            </p:cNvSpPr>
            <p:nvPr/>
          </p:nvSpPr>
          <p:spPr bwMode="auto">
            <a:xfrm rot="5400000">
              <a:off x="4032114" y="3640924"/>
              <a:ext cx="503708" cy="0"/>
            </a:xfrm>
            <a:prstGeom prst="line">
              <a:avLst/>
            </a:prstGeom>
            <a:noFill/>
            <a:ln w="41275">
              <a:solidFill>
                <a:srgbClr val="00B050"/>
              </a:solidFill>
              <a:round/>
              <a:headEnd/>
              <a:tailEnd type="triangle" w="med" len="med"/>
            </a:ln>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41" name="Line 51">
              <a:extLst>
                <a:ext uri="{FF2B5EF4-FFF2-40B4-BE49-F238E27FC236}">
                  <a16:creationId xmlns:a16="http://schemas.microsoft.com/office/drawing/2014/main" id="{1A773906-8101-4B76-B14F-23A733E05E70}"/>
                </a:ext>
              </a:extLst>
            </p:cNvPr>
            <p:cNvSpPr>
              <a:spLocks noChangeAspect="1" noChangeShapeType="1"/>
            </p:cNvSpPr>
            <p:nvPr/>
          </p:nvSpPr>
          <p:spPr bwMode="auto">
            <a:xfrm rot="5400000">
              <a:off x="3451322" y="3645652"/>
              <a:ext cx="513164" cy="0"/>
            </a:xfrm>
            <a:prstGeom prst="line">
              <a:avLst/>
            </a:prstGeom>
            <a:noFill/>
            <a:ln w="41275">
              <a:solidFill>
                <a:srgbClr val="FF6600"/>
              </a:solidFill>
              <a:round/>
              <a:headEnd type="triangle" w="med" len="med"/>
              <a:tailEnd type="triangle" w="med" len="med"/>
            </a:ln>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grpSp>
      <p:sp>
        <p:nvSpPr>
          <p:cNvPr id="43" name="矩形 42">
            <a:extLst>
              <a:ext uri="{FF2B5EF4-FFF2-40B4-BE49-F238E27FC236}">
                <a16:creationId xmlns:a16="http://schemas.microsoft.com/office/drawing/2014/main" id="{C71E66C7-F717-4676-B79F-DB15DC2DCDBB}"/>
              </a:ext>
            </a:extLst>
          </p:cNvPr>
          <p:cNvSpPr/>
          <p:nvPr/>
        </p:nvSpPr>
        <p:spPr>
          <a:xfrm>
            <a:off x="4139952" y="744976"/>
            <a:ext cx="3274789" cy="400110"/>
          </a:xfrm>
          <a:prstGeom prst="rect">
            <a:avLst/>
          </a:prstGeom>
        </p:spPr>
        <p:txBody>
          <a:bodyPr wrap="square">
            <a:spAutoFit/>
          </a:bodyPr>
          <a:lstStyle/>
          <a:p>
            <a:pPr lvl="0">
              <a:defRPr/>
            </a:pPr>
            <a:r>
              <a:rPr lang="zh-CN" altLang="en-US" sz="2000" kern="0" dirty="0">
                <a:solidFill>
                  <a:srgbClr val="000000"/>
                </a:solidFill>
              </a:rPr>
              <a:t>主存储器（</a:t>
            </a:r>
            <a:r>
              <a:rPr lang="en-US" altLang="zh-CN" sz="2000" kern="0" dirty="0">
                <a:solidFill>
                  <a:srgbClr val="000000"/>
                </a:solidFill>
              </a:rPr>
              <a:t>RAM+ROM</a:t>
            </a:r>
            <a:r>
              <a:rPr lang="zh-CN" altLang="en-US" sz="2000" kern="0" dirty="0">
                <a:solidFill>
                  <a:srgbClr val="000000"/>
                </a:solidFill>
              </a:rPr>
              <a:t>）</a:t>
            </a:r>
            <a:endParaRPr lang="en-US" altLang="zh-CN" sz="4400" kern="0" dirty="0">
              <a:solidFill>
                <a:srgbClr val="000000"/>
              </a:solidFill>
            </a:endParaRPr>
          </a:p>
        </p:txBody>
      </p:sp>
      <p:cxnSp>
        <p:nvCxnSpPr>
          <p:cNvPr id="45" name="直接连接符 44">
            <a:extLst>
              <a:ext uri="{FF2B5EF4-FFF2-40B4-BE49-F238E27FC236}">
                <a16:creationId xmlns:a16="http://schemas.microsoft.com/office/drawing/2014/main" id="{E2A59B2D-F657-4866-9F2E-DDCB081C4C71}"/>
              </a:ext>
            </a:extLst>
          </p:cNvPr>
          <p:cNvCxnSpPr/>
          <p:nvPr/>
        </p:nvCxnSpPr>
        <p:spPr bwMode="auto">
          <a:xfrm>
            <a:off x="4710093" y="1772816"/>
            <a:ext cx="547572" cy="0"/>
          </a:xfrm>
          <a:prstGeom prst="line">
            <a:avLst/>
          </a:prstGeom>
          <a:solidFill>
            <a:srgbClr val="FFFFFF"/>
          </a:solidFill>
          <a:ln w="76200" cap="flat" cmpd="sng" algn="ctr">
            <a:solidFill>
              <a:srgbClr val="0066FF"/>
            </a:solidFill>
            <a:prstDash val="solid"/>
            <a:round/>
            <a:headEnd type="none" w="med" len="med"/>
            <a:tailEnd type="none" w="med" len="med"/>
          </a:ln>
          <a:effectLst/>
        </p:spPr>
      </p:cxnSp>
      <p:cxnSp>
        <p:nvCxnSpPr>
          <p:cNvPr id="46" name="直接连接符 45">
            <a:extLst>
              <a:ext uri="{FF2B5EF4-FFF2-40B4-BE49-F238E27FC236}">
                <a16:creationId xmlns:a16="http://schemas.microsoft.com/office/drawing/2014/main" id="{09327EA7-2DB7-46CB-AF68-16D8F1C1D571}"/>
              </a:ext>
            </a:extLst>
          </p:cNvPr>
          <p:cNvCxnSpPr/>
          <p:nvPr/>
        </p:nvCxnSpPr>
        <p:spPr bwMode="auto">
          <a:xfrm>
            <a:off x="4710093" y="1916832"/>
            <a:ext cx="547572" cy="0"/>
          </a:xfrm>
          <a:prstGeom prst="line">
            <a:avLst/>
          </a:prstGeom>
          <a:solidFill>
            <a:srgbClr val="FFFFFF"/>
          </a:solidFill>
          <a:ln w="76200" cap="flat" cmpd="sng" algn="ctr">
            <a:solidFill>
              <a:srgbClr val="0066FF"/>
            </a:solidFill>
            <a:prstDash val="solid"/>
            <a:round/>
            <a:headEnd type="none" w="med" len="med"/>
            <a:tailEnd type="none" w="med" len="med"/>
          </a:ln>
          <a:effectLst/>
        </p:spPr>
      </p:cxnSp>
      <p:cxnSp>
        <p:nvCxnSpPr>
          <p:cNvPr id="47" name="直接连接符 46">
            <a:extLst>
              <a:ext uri="{FF2B5EF4-FFF2-40B4-BE49-F238E27FC236}">
                <a16:creationId xmlns:a16="http://schemas.microsoft.com/office/drawing/2014/main" id="{6DF00937-17A1-4955-8BEA-0F5D67DA4099}"/>
              </a:ext>
            </a:extLst>
          </p:cNvPr>
          <p:cNvCxnSpPr/>
          <p:nvPr/>
        </p:nvCxnSpPr>
        <p:spPr bwMode="auto">
          <a:xfrm>
            <a:off x="4710093" y="2060848"/>
            <a:ext cx="547572" cy="0"/>
          </a:xfrm>
          <a:prstGeom prst="line">
            <a:avLst/>
          </a:prstGeom>
          <a:solidFill>
            <a:srgbClr val="FFFFFF"/>
          </a:solidFill>
          <a:ln w="76200" cap="flat" cmpd="sng" algn="ctr">
            <a:solidFill>
              <a:srgbClr val="0066FF"/>
            </a:solidFill>
            <a:prstDash val="solid"/>
            <a:round/>
            <a:headEnd type="none" w="med" len="med"/>
            <a:tailEnd type="none" w="med" len="med"/>
          </a:ln>
          <a:effectLst/>
        </p:spPr>
      </p:cxnSp>
      <p:cxnSp>
        <p:nvCxnSpPr>
          <p:cNvPr id="48" name="直接连接符 47">
            <a:extLst>
              <a:ext uri="{FF2B5EF4-FFF2-40B4-BE49-F238E27FC236}">
                <a16:creationId xmlns:a16="http://schemas.microsoft.com/office/drawing/2014/main" id="{AA23D0FD-E629-4419-945C-ED5B62B33A0E}"/>
              </a:ext>
            </a:extLst>
          </p:cNvPr>
          <p:cNvCxnSpPr/>
          <p:nvPr/>
        </p:nvCxnSpPr>
        <p:spPr bwMode="auto">
          <a:xfrm>
            <a:off x="4710093" y="2204864"/>
            <a:ext cx="547572" cy="0"/>
          </a:xfrm>
          <a:prstGeom prst="line">
            <a:avLst/>
          </a:prstGeom>
          <a:solidFill>
            <a:srgbClr val="FFFFFF"/>
          </a:solidFill>
          <a:ln w="76200" cap="flat" cmpd="sng" algn="ctr">
            <a:solidFill>
              <a:srgbClr val="0066FF"/>
            </a:solidFill>
            <a:prstDash val="solid"/>
            <a:round/>
            <a:headEnd type="none" w="med" len="med"/>
            <a:tailEnd type="none" w="med" len="med"/>
          </a:ln>
          <a:effectLst/>
        </p:spPr>
      </p:cxnSp>
      <p:cxnSp>
        <p:nvCxnSpPr>
          <p:cNvPr id="49" name="直接连接符 48">
            <a:extLst>
              <a:ext uri="{FF2B5EF4-FFF2-40B4-BE49-F238E27FC236}">
                <a16:creationId xmlns:a16="http://schemas.microsoft.com/office/drawing/2014/main" id="{3935DDAC-0CFF-42C1-9B88-CAD5DA09C99F}"/>
              </a:ext>
            </a:extLst>
          </p:cNvPr>
          <p:cNvCxnSpPr/>
          <p:nvPr/>
        </p:nvCxnSpPr>
        <p:spPr bwMode="auto">
          <a:xfrm>
            <a:off x="4710093" y="2348880"/>
            <a:ext cx="547572" cy="0"/>
          </a:xfrm>
          <a:prstGeom prst="line">
            <a:avLst/>
          </a:prstGeom>
          <a:solidFill>
            <a:srgbClr val="FFFFFF"/>
          </a:solidFill>
          <a:ln w="76200" cap="flat" cmpd="sng" algn="ctr">
            <a:solidFill>
              <a:srgbClr val="0066FF"/>
            </a:solidFill>
            <a:prstDash val="solid"/>
            <a:round/>
            <a:headEnd type="none" w="med" len="med"/>
            <a:tailEnd type="none" w="med" len="med"/>
          </a:ln>
          <a:effectLst/>
        </p:spPr>
      </p:cxnSp>
      <p:cxnSp>
        <p:nvCxnSpPr>
          <p:cNvPr id="50" name="直接连接符 49">
            <a:extLst>
              <a:ext uri="{FF2B5EF4-FFF2-40B4-BE49-F238E27FC236}">
                <a16:creationId xmlns:a16="http://schemas.microsoft.com/office/drawing/2014/main" id="{33A0F903-DB8E-4D23-9314-F780FB5DAA9A}"/>
              </a:ext>
            </a:extLst>
          </p:cNvPr>
          <p:cNvCxnSpPr/>
          <p:nvPr/>
        </p:nvCxnSpPr>
        <p:spPr bwMode="auto">
          <a:xfrm>
            <a:off x="4710093" y="2492896"/>
            <a:ext cx="547572" cy="0"/>
          </a:xfrm>
          <a:prstGeom prst="line">
            <a:avLst/>
          </a:prstGeom>
          <a:solidFill>
            <a:srgbClr val="FFFFFF"/>
          </a:solidFill>
          <a:ln w="76200" cap="flat" cmpd="sng" algn="ctr">
            <a:solidFill>
              <a:srgbClr val="0066FF"/>
            </a:solidFill>
            <a:prstDash val="solid"/>
            <a:round/>
            <a:headEnd type="none" w="med" len="med"/>
            <a:tailEnd type="none" w="med" len="med"/>
          </a:ln>
          <a:effectLst/>
        </p:spPr>
      </p:cxnSp>
      <p:cxnSp>
        <p:nvCxnSpPr>
          <p:cNvPr id="51" name="直接连接符 50">
            <a:extLst>
              <a:ext uri="{FF2B5EF4-FFF2-40B4-BE49-F238E27FC236}">
                <a16:creationId xmlns:a16="http://schemas.microsoft.com/office/drawing/2014/main" id="{9079D0F3-14AC-43BC-9588-19488C74F1D8}"/>
              </a:ext>
            </a:extLst>
          </p:cNvPr>
          <p:cNvCxnSpPr/>
          <p:nvPr/>
        </p:nvCxnSpPr>
        <p:spPr bwMode="auto">
          <a:xfrm>
            <a:off x="4710093" y="2636912"/>
            <a:ext cx="547572" cy="0"/>
          </a:xfrm>
          <a:prstGeom prst="line">
            <a:avLst/>
          </a:prstGeom>
          <a:solidFill>
            <a:srgbClr val="FFFFFF"/>
          </a:solidFill>
          <a:ln w="76200" cap="flat" cmpd="sng" algn="ctr">
            <a:solidFill>
              <a:srgbClr val="0066FF"/>
            </a:solidFill>
            <a:prstDash val="solid"/>
            <a:round/>
            <a:headEnd type="none" w="med" len="med"/>
            <a:tailEnd type="none" w="med" len="med"/>
          </a:ln>
          <a:effectLst/>
        </p:spPr>
      </p:cxnSp>
      <p:cxnSp>
        <p:nvCxnSpPr>
          <p:cNvPr id="52" name="直接连接符 51">
            <a:extLst>
              <a:ext uri="{FF2B5EF4-FFF2-40B4-BE49-F238E27FC236}">
                <a16:creationId xmlns:a16="http://schemas.microsoft.com/office/drawing/2014/main" id="{23DC54B5-FAB3-454D-87E0-7EE0292D2448}"/>
              </a:ext>
            </a:extLst>
          </p:cNvPr>
          <p:cNvCxnSpPr/>
          <p:nvPr/>
        </p:nvCxnSpPr>
        <p:spPr bwMode="auto">
          <a:xfrm>
            <a:off x="4710093" y="2780928"/>
            <a:ext cx="547572" cy="0"/>
          </a:xfrm>
          <a:prstGeom prst="line">
            <a:avLst/>
          </a:prstGeom>
          <a:solidFill>
            <a:srgbClr val="FFFFFF"/>
          </a:solidFill>
          <a:ln w="76200" cap="flat" cmpd="sng" algn="ctr">
            <a:solidFill>
              <a:srgbClr val="0066FF"/>
            </a:solidFill>
            <a:prstDash val="solid"/>
            <a:round/>
            <a:headEnd type="none" w="med" len="med"/>
            <a:tailEnd type="none" w="med" len="med"/>
          </a:ln>
          <a:effectLst/>
        </p:spPr>
      </p:cxnSp>
      <p:sp>
        <p:nvSpPr>
          <p:cNvPr id="54" name="矩形 53">
            <a:extLst>
              <a:ext uri="{FF2B5EF4-FFF2-40B4-BE49-F238E27FC236}">
                <a16:creationId xmlns:a16="http://schemas.microsoft.com/office/drawing/2014/main" id="{A904316F-ECB6-4F4E-ACEE-B30B301C4659}"/>
              </a:ext>
            </a:extLst>
          </p:cNvPr>
          <p:cNvSpPr/>
          <p:nvPr/>
        </p:nvSpPr>
        <p:spPr>
          <a:xfrm>
            <a:off x="4633462" y="1298863"/>
            <a:ext cx="700834" cy="400110"/>
          </a:xfrm>
          <a:prstGeom prst="rect">
            <a:avLst/>
          </a:prstGeom>
        </p:spPr>
        <p:txBody>
          <a:bodyPr wrap="none">
            <a:spAutoFit/>
          </a:bodyPr>
          <a:lstStyle/>
          <a:p>
            <a:r>
              <a:rPr lang="zh-CN" altLang="en-US" sz="2000" kern="0" dirty="0">
                <a:solidFill>
                  <a:srgbClr val="FF0000"/>
                </a:solidFill>
              </a:rPr>
              <a:t>程序</a:t>
            </a:r>
            <a:endParaRPr lang="zh-CN" altLang="en-US" dirty="0">
              <a:solidFill>
                <a:srgbClr val="FF0000"/>
              </a:solidFill>
            </a:endParaRPr>
          </a:p>
        </p:txBody>
      </p:sp>
      <p:sp>
        <p:nvSpPr>
          <p:cNvPr id="55" name="矩形 54">
            <a:extLst>
              <a:ext uri="{FF2B5EF4-FFF2-40B4-BE49-F238E27FC236}">
                <a16:creationId xmlns:a16="http://schemas.microsoft.com/office/drawing/2014/main" id="{5B6D8F01-55CB-48FE-9545-964C37C52464}"/>
              </a:ext>
            </a:extLst>
          </p:cNvPr>
          <p:cNvSpPr/>
          <p:nvPr/>
        </p:nvSpPr>
        <p:spPr bwMode="auto">
          <a:xfrm>
            <a:off x="4633462" y="1662667"/>
            <a:ext cx="700817" cy="1233897"/>
          </a:xfrm>
          <a:prstGeom prst="rect">
            <a:avLst/>
          </a:prstGeom>
          <a:no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56" name="矩形 55">
            <a:extLst>
              <a:ext uri="{FF2B5EF4-FFF2-40B4-BE49-F238E27FC236}">
                <a16:creationId xmlns:a16="http://schemas.microsoft.com/office/drawing/2014/main" id="{81DC8369-E7B0-4732-BA78-1C030B53E858}"/>
              </a:ext>
            </a:extLst>
          </p:cNvPr>
          <p:cNvSpPr/>
          <p:nvPr/>
        </p:nvSpPr>
        <p:spPr>
          <a:xfrm>
            <a:off x="5634510" y="2118567"/>
            <a:ext cx="700834" cy="400110"/>
          </a:xfrm>
          <a:prstGeom prst="rect">
            <a:avLst/>
          </a:prstGeom>
        </p:spPr>
        <p:txBody>
          <a:bodyPr wrap="none">
            <a:spAutoFit/>
          </a:bodyPr>
          <a:lstStyle/>
          <a:p>
            <a:r>
              <a:rPr lang="zh-CN" altLang="en-US" sz="2000" kern="0" dirty="0">
                <a:solidFill>
                  <a:srgbClr val="FF0000"/>
                </a:solidFill>
              </a:rPr>
              <a:t>指令</a:t>
            </a:r>
            <a:endParaRPr lang="zh-CN" altLang="en-US" dirty="0">
              <a:solidFill>
                <a:srgbClr val="FF0000"/>
              </a:solidFill>
            </a:endParaRPr>
          </a:p>
        </p:txBody>
      </p:sp>
      <p:cxnSp>
        <p:nvCxnSpPr>
          <p:cNvPr id="58" name="直接箭头连接符 57">
            <a:extLst>
              <a:ext uri="{FF2B5EF4-FFF2-40B4-BE49-F238E27FC236}">
                <a16:creationId xmlns:a16="http://schemas.microsoft.com/office/drawing/2014/main" id="{C2CB8725-5853-4909-890F-AF53E9E520DD}"/>
              </a:ext>
            </a:extLst>
          </p:cNvPr>
          <p:cNvCxnSpPr>
            <a:cxnSpLocks/>
          </p:cNvCxnSpPr>
          <p:nvPr/>
        </p:nvCxnSpPr>
        <p:spPr bwMode="auto">
          <a:xfrm flipH="1" flipV="1">
            <a:off x="5300940" y="1772816"/>
            <a:ext cx="504548" cy="336972"/>
          </a:xfrm>
          <a:prstGeom prst="straightConnector1">
            <a:avLst/>
          </a:prstGeom>
          <a:solidFill>
            <a:srgbClr val="FFFFFF"/>
          </a:solidFill>
          <a:ln w="19050" cap="flat" cmpd="sng" algn="ctr">
            <a:solidFill>
              <a:srgbClr val="FF0000"/>
            </a:solidFill>
            <a:prstDash val="solid"/>
            <a:round/>
            <a:headEnd type="none" w="med" len="med"/>
            <a:tailEnd type="triangle" w="sm" len="lg"/>
          </a:ln>
          <a:effectLst/>
        </p:spPr>
      </p:cxnSp>
      <p:cxnSp>
        <p:nvCxnSpPr>
          <p:cNvPr id="61" name="直接箭头连接符 60">
            <a:extLst>
              <a:ext uri="{FF2B5EF4-FFF2-40B4-BE49-F238E27FC236}">
                <a16:creationId xmlns:a16="http://schemas.microsoft.com/office/drawing/2014/main" id="{378D29DB-FB8D-4C8C-839D-C6304D4AD8E7}"/>
              </a:ext>
            </a:extLst>
          </p:cNvPr>
          <p:cNvCxnSpPr>
            <a:cxnSpLocks/>
          </p:cNvCxnSpPr>
          <p:nvPr/>
        </p:nvCxnSpPr>
        <p:spPr bwMode="auto">
          <a:xfrm flipH="1" flipV="1">
            <a:off x="5300940" y="1916832"/>
            <a:ext cx="447398" cy="245343"/>
          </a:xfrm>
          <a:prstGeom prst="straightConnector1">
            <a:avLst/>
          </a:prstGeom>
          <a:solidFill>
            <a:srgbClr val="FFFFFF"/>
          </a:solidFill>
          <a:ln w="19050" cap="flat" cmpd="sng" algn="ctr">
            <a:solidFill>
              <a:srgbClr val="FF0000"/>
            </a:solidFill>
            <a:prstDash val="solid"/>
            <a:round/>
            <a:headEnd type="none" w="med" len="med"/>
            <a:tailEnd type="triangle" w="sm" len="lg"/>
          </a:ln>
          <a:effectLst/>
        </p:spPr>
      </p:cxnSp>
      <p:cxnSp>
        <p:nvCxnSpPr>
          <p:cNvPr id="62" name="直接箭头连接符 61">
            <a:extLst>
              <a:ext uri="{FF2B5EF4-FFF2-40B4-BE49-F238E27FC236}">
                <a16:creationId xmlns:a16="http://schemas.microsoft.com/office/drawing/2014/main" id="{DF21C1F0-3708-4141-AC54-4B71CC0304C2}"/>
              </a:ext>
            </a:extLst>
          </p:cNvPr>
          <p:cNvCxnSpPr>
            <a:cxnSpLocks/>
          </p:cNvCxnSpPr>
          <p:nvPr/>
        </p:nvCxnSpPr>
        <p:spPr bwMode="auto">
          <a:xfrm flipH="1" flipV="1">
            <a:off x="5300940" y="2060848"/>
            <a:ext cx="394696" cy="144016"/>
          </a:xfrm>
          <a:prstGeom prst="straightConnector1">
            <a:avLst/>
          </a:prstGeom>
          <a:solidFill>
            <a:srgbClr val="FFFFFF"/>
          </a:solidFill>
          <a:ln w="19050" cap="flat" cmpd="sng" algn="ctr">
            <a:solidFill>
              <a:srgbClr val="FF0000"/>
            </a:solidFill>
            <a:prstDash val="solid"/>
            <a:round/>
            <a:headEnd type="none" w="med" len="med"/>
            <a:tailEnd type="triangle" w="sm" len="lg"/>
          </a:ln>
          <a:effectLst/>
        </p:spPr>
      </p:cxnSp>
      <p:cxnSp>
        <p:nvCxnSpPr>
          <p:cNvPr id="63" name="直接箭头连接符 62">
            <a:extLst>
              <a:ext uri="{FF2B5EF4-FFF2-40B4-BE49-F238E27FC236}">
                <a16:creationId xmlns:a16="http://schemas.microsoft.com/office/drawing/2014/main" id="{E864AA74-3AA7-438B-A8E7-4CB1DD1DC455}"/>
              </a:ext>
            </a:extLst>
          </p:cNvPr>
          <p:cNvCxnSpPr>
            <a:cxnSpLocks/>
          </p:cNvCxnSpPr>
          <p:nvPr/>
        </p:nvCxnSpPr>
        <p:spPr bwMode="auto">
          <a:xfrm flipH="1" flipV="1">
            <a:off x="5300940" y="2204864"/>
            <a:ext cx="394696" cy="74751"/>
          </a:xfrm>
          <a:prstGeom prst="straightConnector1">
            <a:avLst/>
          </a:prstGeom>
          <a:solidFill>
            <a:srgbClr val="FFFFFF"/>
          </a:solidFill>
          <a:ln w="19050" cap="flat" cmpd="sng" algn="ctr">
            <a:solidFill>
              <a:srgbClr val="FF0000"/>
            </a:solidFill>
            <a:prstDash val="solid"/>
            <a:round/>
            <a:headEnd type="none" w="med" len="med"/>
            <a:tailEnd type="triangle" w="sm" len="lg"/>
          </a:ln>
          <a:effectLst/>
        </p:spPr>
      </p:cxnSp>
      <p:cxnSp>
        <p:nvCxnSpPr>
          <p:cNvPr id="64" name="直接箭头连接符 63">
            <a:extLst>
              <a:ext uri="{FF2B5EF4-FFF2-40B4-BE49-F238E27FC236}">
                <a16:creationId xmlns:a16="http://schemas.microsoft.com/office/drawing/2014/main" id="{243525B0-AF8E-4E04-A6F4-5310D07EEB13}"/>
              </a:ext>
            </a:extLst>
          </p:cNvPr>
          <p:cNvCxnSpPr>
            <a:cxnSpLocks/>
          </p:cNvCxnSpPr>
          <p:nvPr/>
        </p:nvCxnSpPr>
        <p:spPr bwMode="auto">
          <a:xfrm flipH="1">
            <a:off x="5300939" y="2348880"/>
            <a:ext cx="394697" cy="0"/>
          </a:xfrm>
          <a:prstGeom prst="straightConnector1">
            <a:avLst/>
          </a:prstGeom>
          <a:solidFill>
            <a:srgbClr val="FFFFFF"/>
          </a:solidFill>
          <a:ln w="19050" cap="flat" cmpd="sng" algn="ctr">
            <a:solidFill>
              <a:srgbClr val="FF0000"/>
            </a:solidFill>
            <a:prstDash val="solid"/>
            <a:round/>
            <a:headEnd type="none" w="med" len="med"/>
            <a:tailEnd type="triangle" w="sm" len="lg"/>
          </a:ln>
          <a:effectLst/>
        </p:spPr>
      </p:cxnSp>
      <p:cxnSp>
        <p:nvCxnSpPr>
          <p:cNvPr id="65" name="直接箭头连接符 64">
            <a:extLst>
              <a:ext uri="{FF2B5EF4-FFF2-40B4-BE49-F238E27FC236}">
                <a16:creationId xmlns:a16="http://schemas.microsoft.com/office/drawing/2014/main" id="{16D2F01E-EC5A-41F4-B6F6-5814F6F5D7E8}"/>
              </a:ext>
            </a:extLst>
          </p:cNvPr>
          <p:cNvCxnSpPr>
            <a:cxnSpLocks/>
          </p:cNvCxnSpPr>
          <p:nvPr/>
        </p:nvCxnSpPr>
        <p:spPr bwMode="auto">
          <a:xfrm flipH="1">
            <a:off x="5300940" y="2420888"/>
            <a:ext cx="394696" cy="72008"/>
          </a:xfrm>
          <a:prstGeom prst="straightConnector1">
            <a:avLst/>
          </a:prstGeom>
          <a:solidFill>
            <a:srgbClr val="FFFFFF"/>
          </a:solidFill>
          <a:ln w="19050" cap="flat" cmpd="sng" algn="ctr">
            <a:solidFill>
              <a:srgbClr val="FF0000"/>
            </a:solidFill>
            <a:prstDash val="solid"/>
            <a:round/>
            <a:headEnd type="none" w="med" len="med"/>
            <a:tailEnd type="triangle" w="sm" len="lg"/>
          </a:ln>
          <a:effectLst/>
        </p:spPr>
      </p:cxnSp>
      <p:cxnSp>
        <p:nvCxnSpPr>
          <p:cNvPr id="66" name="直接箭头连接符 65">
            <a:extLst>
              <a:ext uri="{FF2B5EF4-FFF2-40B4-BE49-F238E27FC236}">
                <a16:creationId xmlns:a16="http://schemas.microsoft.com/office/drawing/2014/main" id="{8E6746BE-36CC-474A-99D4-D46307F5C071}"/>
              </a:ext>
            </a:extLst>
          </p:cNvPr>
          <p:cNvCxnSpPr>
            <a:cxnSpLocks/>
          </p:cNvCxnSpPr>
          <p:nvPr/>
        </p:nvCxnSpPr>
        <p:spPr bwMode="auto">
          <a:xfrm flipH="1">
            <a:off x="5300940" y="2492896"/>
            <a:ext cx="394696" cy="144016"/>
          </a:xfrm>
          <a:prstGeom prst="straightConnector1">
            <a:avLst/>
          </a:prstGeom>
          <a:solidFill>
            <a:srgbClr val="FFFFFF"/>
          </a:solidFill>
          <a:ln w="19050" cap="flat" cmpd="sng" algn="ctr">
            <a:solidFill>
              <a:srgbClr val="FF0000"/>
            </a:solidFill>
            <a:prstDash val="solid"/>
            <a:round/>
            <a:headEnd type="none" w="med" len="med"/>
            <a:tailEnd type="triangle" w="sm" len="lg"/>
          </a:ln>
          <a:effectLst/>
        </p:spPr>
      </p:cxnSp>
      <p:cxnSp>
        <p:nvCxnSpPr>
          <p:cNvPr id="67" name="直接箭头连接符 66">
            <a:extLst>
              <a:ext uri="{FF2B5EF4-FFF2-40B4-BE49-F238E27FC236}">
                <a16:creationId xmlns:a16="http://schemas.microsoft.com/office/drawing/2014/main" id="{49753531-B4E8-48F6-B148-A117E16F6FB4}"/>
              </a:ext>
            </a:extLst>
          </p:cNvPr>
          <p:cNvCxnSpPr>
            <a:cxnSpLocks/>
          </p:cNvCxnSpPr>
          <p:nvPr/>
        </p:nvCxnSpPr>
        <p:spPr bwMode="auto">
          <a:xfrm flipH="1">
            <a:off x="5300940" y="2532966"/>
            <a:ext cx="459501" cy="247962"/>
          </a:xfrm>
          <a:prstGeom prst="straightConnector1">
            <a:avLst/>
          </a:prstGeom>
          <a:solidFill>
            <a:srgbClr val="FFFFFF"/>
          </a:solidFill>
          <a:ln w="19050" cap="flat" cmpd="sng" algn="ctr">
            <a:solidFill>
              <a:srgbClr val="FF0000"/>
            </a:solidFill>
            <a:prstDash val="solid"/>
            <a:round/>
            <a:headEnd type="none" w="med" len="med"/>
            <a:tailEnd type="triangle" w="sm" len="lg"/>
          </a:ln>
          <a:effectLst/>
        </p:spPr>
      </p:cxnSp>
      <p:sp>
        <p:nvSpPr>
          <p:cNvPr id="75" name="任意多边形: 形状 74">
            <a:extLst>
              <a:ext uri="{FF2B5EF4-FFF2-40B4-BE49-F238E27FC236}">
                <a16:creationId xmlns:a16="http://schemas.microsoft.com/office/drawing/2014/main" id="{C34F8378-6B9F-4EFF-AD0C-062FD63C957E}"/>
              </a:ext>
            </a:extLst>
          </p:cNvPr>
          <p:cNvSpPr/>
          <p:nvPr/>
        </p:nvSpPr>
        <p:spPr bwMode="auto">
          <a:xfrm>
            <a:off x="2405399" y="2954215"/>
            <a:ext cx="2710483" cy="836443"/>
          </a:xfrm>
          <a:custGeom>
            <a:avLst/>
            <a:gdLst>
              <a:gd name="connsiteX0" fmla="*/ 3138854 w 3146406"/>
              <a:gd name="connsiteY0" fmla="*/ 0 h 836443"/>
              <a:gd name="connsiteX1" fmla="*/ 2655277 w 3146406"/>
              <a:gd name="connsiteY1" fmla="*/ 703385 h 836443"/>
              <a:gd name="connsiteX2" fmla="*/ 0 w 3146406"/>
              <a:gd name="connsiteY2" fmla="*/ 835270 h 836443"/>
            </a:gdLst>
            <a:ahLst/>
            <a:cxnLst>
              <a:cxn ang="0">
                <a:pos x="connsiteX0" y="connsiteY0"/>
              </a:cxn>
              <a:cxn ang="0">
                <a:pos x="connsiteX1" y="connsiteY1"/>
              </a:cxn>
              <a:cxn ang="0">
                <a:pos x="connsiteX2" y="connsiteY2"/>
              </a:cxn>
            </a:cxnLst>
            <a:rect l="l" t="t" r="r" b="b"/>
            <a:pathLst>
              <a:path w="3146406" h="836443">
                <a:moveTo>
                  <a:pt x="3138854" y="0"/>
                </a:moveTo>
                <a:cubicBezTo>
                  <a:pt x="3158636" y="282086"/>
                  <a:pt x="3178419" y="564173"/>
                  <a:pt x="2655277" y="703385"/>
                </a:cubicBezTo>
                <a:cubicBezTo>
                  <a:pt x="2132135" y="842597"/>
                  <a:pt x="1066067" y="838933"/>
                  <a:pt x="0" y="835270"/>
                </a:cubicBezTo>
              </a:path>
            </a:pathLst>
          </a:custGeom>
          <a:noFill/>
          <a:ln w="76200" cap="flat" cmpd="sng" algn="ctr">
            <a:solidFill>
              <a:srgbClr val="FF0000">
                <a:alpha val="40000"/>
              </a:srgbClr>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76" name="矩形 75">
            <a:extLst>
              <a:ext uri="{FF2B5EF4-FFF2-40B4-BE49-F238E27FC236}">
                <a16:creationId xmlns:a16="http://schemas.microsoft.com/office/drawing/2014/main" id="{DB94B51D-5B69-4475-B121-8ECD98EBAB1E}"/>
              </a:ext>
            </a:extLst>
          </p:cNvPr>
          <p:cNvSpPr/>
          <p:nvPr/>
        </p:nvSpPr>
        <p:spPr>
          <a:xfrm>
            <a:off x="2502475" y="3346608"/>
            <a:ext cx="2249334" cy="400110"/>
          </a:xfrm>
          <a:prstGeom prst="rect">
            <a:avLst/>
          </a:prstGeom>
          <a:solidFill>
            <a:srgbClr val="FFFF99"/>
          </a:solidFill>
          <a:effectLst>
            <a:softEdge rad="127000"/>
          </a:effectLst>
        </p:spPr>
        <p:txBody>
          <a:bodyPr wrap="none">
            <a:spAutoFit/>
          </a:bodyPr>
          <a:lstStyle/>
          <a:p>
            <a:r>
              <a:rPr lang="zh-CN" altLang="en-US" sz="2000" kern="0" dirty="0">
                <a:solidFill>
                  <a:srgbClr val="FF6600"/>
                </a:solidFill>
              </a:rPr>
              <a:t>取指令、执行指令</a:t>
            </a:r>
            <a:endParaRPr lang="zh-CN" altLang="en-US" dirty="0">
              <a:solidFill>
                <a:srgbClr val="FF6600"/>
              </a:solidFill>
            </a:endParaRPr>
          </a:p>
        </p:txBody>
      </p:sp>
      <p:sp>
        <p:nvSpPr>
          <p:cNvPr id="78" name="矩形 77">
            <a:extLst>
              <a:ext uri="{FF2B5EF4-FFF2-40B4-BE49-F238E27FC236}">
                <a16:creationId xmlns:a16="http://schemas.microsoft.com/office/drawing/2014/main" id="{76563E68-6F4D-40DA-AF2E-1A096A56347B}"/>
              </a:ext>
            </a:extLst>
          </p:cNvPr>
          <p:cNvSpPr/>
          <p:nvPr/>
        </p:nvSpPr>
        <p:spPr>
          <a:xfrm>
            <a:off x="1381085" y="3641923"/>
            <a:ext cx="881973" cy="369332"/>
          </a:xfrm>
          <a:prstGeom prst="rect">
            <a:avLst/>
          </a:prstGeom>
        </p:spPr>
        <p:txBody>
          <a:bodyPr wrap="none">
            <a:spAutoFit/>
          </a:bodyPr>
          <a:lstStyle/>
          <a:p>
            <a:r>
              <a:rPr lang="zh-CN" altLang="en-US" sz="1800" kern="0" dirty="0">
                <a:solidFill>
                  <a:srgbClr val="000000"/>
                </a:solidFill>
              </a:rPr>
              <a:t>控制器</a:t>
            </a:r>
            <a:endParaRPr lang="zh-CN" altLang="en-US" dirty="0"/>
          </a:p>
        </p:txBody>
      </p:sp>
      <p:graphicFrame>
        <p:nvGraphicFramePr>
          <p:cNvPr id="80" name="表格 79">
            <a:extLst>
              <a:ext uri="{FF2B5EF4-FFF2-40B4-BE49-F238E27FC236}">
                <a16:creationId xmlns:a16="http://schemas.microsoft.com/office/drawing/2014/main" id="{57CC8AE0-7636-42CB-949D-5BEA022C40F3}"/>
              </a:ext>
            </a:extLst>
          </p:cNvPr>
          <p:cNvGraphicFramePr>
            <a:graphicFrameLocks noGrp="1"/>
          </p:cNvGraphicFramePr>
          <p:nvPr>
            <p:extLst>
              <p:ext uri="{D42A27DB-BD31-4B8C-83A1-F6EECF244321}">
                <p14:modId xmlns:p14="http://schemas.microsoft.com/office/powerpoint/2010/main" val="1139928399"/>
              </p:ext>
            </p:extLst>
          </p:nvPr>
        </p:nvGraphicFramePr>
        <p:xfrm>
          <a:off x="1978849" y="2166089"/>
          <a:ext cx="711995" cy="1097280"/>
        </p:xfrm>
        <a:graphic>
          <a:graphicData uri="http://schemas.openxmlformats.org/drawingml/2006/table">
            <a:tbl>
              <a:tblPr firstRow="1" bandRow="1"/>
              <a:tblGrid>
                <a:gridCol w="711995">
                  <a:extLst>
                    <a:ext uri="{9D8B030D-6E8A-4147-A177-3AD203B41FA5}">
                      <a16:colId xmlns:a16="http://schemas.microsoft.com/office/drawing/2014/main" val="1930661892"/>
                    </a:ext>
                  </a:extLst>
                </a:gridCol>
              </a:tblGrid>
              <a:tr h="214904">
                <a:tc>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algn="ctr">
                        <a:lnSpc>
                          <a:spcPct val="100000"/>
                        </a:lnSpc>
                      </a:pPr>
                      <a:r>
                        <a:rPr lang="zh-CN" altLang="en-US" sz="1800" b="1" dirty="0"/>
                        <a:t>寄存器</a:t>
                      </a:r>
                    </a:p>
                  </a:txBody>
                  <a:tcPr marL="0" marR="0" marT="0" marB="0">
                    <a:lnL w="19050" cap="flat" cmpd="sng" algn="ctr">
                      <a:solidFill>
                        <a:srgbClr val="CC0099"/>
                      </a:solidFill>
                      <a:prstDash val="solid"/>
                      <a:round/>
                      <a:headEnd type="none" w="med" len="med"/>
                      <a:tailEnd type="none" w="med" len="med"/>
                    </a:lnL>
                    <a:lnR w="19050" cap="flat" cmpd="sng" algn="ctr">
                      <a:solidFill>
                        <a:srgbClr val="CC0099"/>
                      </a:solidFill>
                      <a:prstDash val="solid"/>
                      <a:round/>
                      <a:headEnd type="none" w="med" len="med"/>
                      <a:tailEnd type="none" w="med" len="med"/>
                    </a:lnR>
                    <a:lnT w="19050" cap="flat" cmpd="sng" algn="ctr">
                      <a:solidFill>
                        <a:srgbClr val="CC0099"/>
                      </a:solidFill>
                      <a:prstDash val="solid"/>
                      <a:round/>
                      <a:headEnd type="none" w="med" len="med"/>
                      <a:tailEnd type="none" w="med" len="med"/>
                    </a:lnT>
                    <a:lnB w="19050" cap="flat" cmpd="sng" algn="ctr">
                      <a:solidFill>
                        <a:srgbClr val="CC0099"/>
                      </a:solidFill>
                      <a:prstDash val="solid"/>
                      <a:round/>
                      <a:headEnd type="none" w="med" len="med"/>
                      <a:tailEnd type="none" w="med" len="med"/>
                    </a:lnB>
                    <a:lnTlToBr w="12700" cmpd="sng">
                      <a:noFill/>
                      <a:prstDash val="solid"/>
                    </a:lnTlToBr>
                    <a:lnBlToTr w="12700" cmpd="sng">
                      <a:noFill/>
                      <a:prstDash val="solid"/>
                    </a:lnBlToTr>
                    <a:solidFill>
                      <a:srgbClr val="FFCCFF"/>
                    </a:solidFill>
                  </a:tcPr>
                </a:tc>
                <a:extLst>
                  <a:ext uri="{0D108BD9-81ED-4DB2-BD59-A6C34878D82A}">
                    <a16:rowId xmlns:a16="http://schemas.microsoft.com/office/drawing/2014/main" val="4242647129"/>
                  </a:ext>
                </a:extLst>
              </a:tr>
              <a:tr h="214904">
                <a:tc>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algn="ctr">
                        <a:lnSpc>
                          <a:spcPct val="100000"/>
                        </a:lnSpc>
                      </a:pPr>
                      <a:endParaRPr lang="zh-CN" altLang="en-US" sz="1800" dirty="0"/>
                    </a:p>
                  </a:txBody>
                  <a:tcPr marL="0" marR="0" marT="0" marB="0">
                    <a:lnL w="19050" cap="flat" cmpd="sng" algn="ctr">
                      <a:solidFill>
                        <a:srgbClr val="CC0099"/>
                      </a:solidFill>
                      <a:prstDash val="solid"/>
                      <a:round/>
                      <a:headEnd type="none" w="med" len="med"/>
                      <a:tailEnd type="none" w="med" len="med"/>
                    </a:lnL>
                    <a:lnR w="19050" cap="flat" cmpd="sng" algn="ctr">
                      <a:solidFill>
                        <a:srgbClr val="CC0099"/>
                      </a:solidFill>
                      <a:prstDash val="solid"/>
                      <a:round/>
                      <a:headEnd type="none" w="med" len="med"/>
                      <a:tailEnd type="none" w="med" len="med"/>
                    </a:lnR>
                    <a:lnT w="19050" cap="flat" cmpd="sng" algn="ctr">
                      <a:solidFill>
                        <a:srgbClr val="CC0099"/>
                      </a:solidFill>
                      <a:prstDash val="solid"/>
                      <a:round/>
                      <a:headEnd type="none" w="med" len="med"/>
                      <a:tailEnd type="none" w="med" len="med"/>
                    </a:lnT>
                    <a:lnB w="19050" cap="flat" cmpd="sng" algn="ctr">
                      <a:solidFill>
                        <a:srgbClr val="CC0099"/>
                      </a:solidFill>
                      <a:prstDash val="solid"/>
                      <a:round/>
                      <a:headEnd type="none" w="med" len="med"/>
                      <a:tailEnd type="none" w="med" len="med"/>
                    </a:lnB>
                    <a:lnTlToBr w="12700" cmpd="sng">
                      <a:noFill/>
                      <a:prstDash val="solid"/>
                    </a:lnTlToBr>
                    <a:lnBlToTr w="12700" cmpd="sng">
                      <a:noFill/>
                      <a:prstDash val="solid"/>
                    </a:lnBlToTr>
                    <a:solidFill>
                      <a:srgbClr val="FFCCFF"/>
                    </a:solidFill>
                  </a:tcPr>
                </a:tc>
                <a:extLst>
                  <a:ext uri="{0D108BD9-81ED-4DB2-BD59-A6C34878D82A}">
                    <a16:rowId xmlns:a16="http://schemas.microsoft.com/office/drawing/2014/main" val="3432160042"/>
                  </a:ext>
                </a:extLst>
              </a:tr>
              <a:tr h="214904">
                <a:tc>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algn="ctr">
                        <a:lnSpc>
                          <a:spcPct val="100000"/>
                        </a:lnSpc>
                      </a:pPr>
                      <a:endParaRPr lang="zh-CN" altLang="en-US" sz="1800" dirty="0"/>
                    </a:p>
                  </a:txBody>
                  <a:tcPr marL="0" marR="0" marT="0" marB="0">
                    <a:lnL w="19050" cap="flat" cmpd="sng" algn="ctr">
                      <a:solidFill>
                        <a:srgbClr val="CC0099"/>
                      </a:solidFill>
                      <a:prstDash val="solid"/>
                      <a:round/>
                      <a:headEnd type="none" w="med" len="med"/>
                      <a:tailEnd type="none" w="med" len="med"/>
                    </a:lnL>
                    <a:lnR w="19050" cap="flat" cmpd="sng" algn="ctr">
                      <a:solidFill>
                        <a:srgbClr val="CC0099"/>
                      </a:solidFill>
                      <a:prstDash val="solid"/>
                      <a:round/>
                      <a:headEnd type="none" w="med" len="med"/>
                      <a:tailEnd type="none" w="med" len="med"/>
                    </a:lnR>
                    <a:lnT w="19050" cap="flat" cmpd="sng" algn="ctr">
                      <a:solidFill>
                        <a:srgbClr val="CC0099"/>
                      </a:solidFill>
                      <a:prstDash val="solid"/>
                      <a:round/>
                      <a:headEnd type="none" w="med" len="med"/>
                      <a:tailEnd type="none" w="med" len="med"/>
                    </a:lnT>
                    <a:lnB w="19050" cap="flat" cmpd="sng" algn="ctr">
                      <a:solidFill>
                        <a:srgbClr val="CC0099"/>
                      </a:solidFill>
                      <a:prstDash val="solid"/>
                      <a:round/>
                      <a:headEnd type="none" w="med" len="med"/>
                      <a:tailEnd type="none" w="med" len="med"/>
                    </a:lnB>
                    <a:lnTlToBr w="12700" cmpd="sng">
                      <a:noFill/>
                      <a:prstDash val="solid"/>
                    </a:lnTlToBr>
                    <a:lnBlToTr w="12700" cmpd="sng">
                      <a:noFill/>
                      <a:prstDash val="solid"/>
                    </a:lnBlToTr>
                    <a:solidFill>
                      <a:srgbClr val="FFCCFF"/>
                    </a:solidFill>
                  </a:tcPr>
                </a:tc>
                <a:extLst>
                  <a:ext uri="{0D108BD9-81ED-4DB2-BD59-A6C34878D82A}">
                    <a16:rowId xmlns:a16="http://schemas.microsoft.com/office/drawing/2014/main" val="3430976084"/>
                  </a:ext>
                </a:extLst>
              </a:tr>
              <a:tr h="214904">
                <a:tc>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algn="ctr">
                        <a:lnSpc>
                          <a:spcPct val="100000"/>
                        </a:lnSpc>
                      </a:pPr>
                      <a:endParaRPr lang="zh-CN" altLang="en-US" sz="1800" dirty="0"/>
                    </a:p>
                  </a:txBody>
                  <a:tcPr marL="0" marR="0" marT="0" marB="0">
                    <a:lnL w="19050" cap="flat" cmpd="sng" algn="ctr">
                      <a:solidFill>
                        <a:srgbClr val="CC0099"/>
                      </a:solidFill>
                      <a:prstDash val="solid"/>
                      <a:round/>
                      <a:headEnd type="none" w="med" len="med"/>
                      <a:tailEnd type="none" w="med" len="med"/>
                    </a:lnL>
                    <a:lnR w="19050" cap="flat" cmpd="sng" algn="ctr">
                      <a:solidFill>
                        <a:srgbClr val="CC0099"/>
                      </a:solidFill>
                      <a:prstDash val="solid"/>
                      <a:round/>
                      <a:headEnd type="none" w="med" len="med"/>
                      <a:tailEnd type="none" w="med" len="med"/>
                    </a:lnR>
                    <a:lnT w="19050" cap="flat" cmpd="sng" algn="ctr">
                      <a:solidFill>
                        <a:srgbClr val="CC0099"/>
                      </a:solidFill>
                      <a:prstDash val="solid"/>
                      <a:round/>
                      <a:headEnd type="none" w="med" len="med"/>
                      <a:tailEnd type="none" w="med" len="med"/>
                    </a:lnT>
                    <a:lnB w="19050" cap="flat" cmpd="sng" algn="ctr">
                      <a:solidFill>
                        <a:srgbClr val="CC0099"/>
                      </a:solidFill>
                      <a:prstDash val="solid"/>
                      <a:round/>
                      <a:headEnd type="none" w="med" len="med"/>
                      <a:tailEnd type="none" w="med" len="med"/>
                    </a:lnB>
                    <a:lnTlToBr w="12700" cmpd="sng">
                      <a:noFill/>
                      <a:prstDash val="solid"/>
                    </a:lnTlToBr>
                    <a:lnBlToTr w="12700" cmpd="sng">
                      <a:noFill/>
                      <a:prstDash val="solid"/>
                    </a:lnBlToTr>
                    <a:solidFill>
                      <a:srgbClr val="FFCCFF"/>
                    </a:solidFill>
                  </a:tcPr>
                </a:tc>
                <a:extLst>
                  <a:ext uri="{0D108BD9-81ED-4DB2-BD59-A6C34878D82A}">
                    <a16:rowId xmlns:a16="http://schemas.microsoft.com/office/drawing/2014/main" val="1285345282"/>
                  </a:ext>
                </a:extLst>
              </a:tr>
            </a:tbl>
          </a:graphicData>
        </a:graphic>
      </p:graphicFrame>
      <p:sp>
        <p:nvSpPr>
          <p:cNvPr id="81" name="Text Box 30">
            <a:extLst>
              <a:ext uri="{FF2B5EF4-FFF2-40B4-BE49-F238E27FC236}">
                <a16:creationId xmlns:a16="http://schemas.microsoft.com/office/drawing/2014/main" id="{B2128046-B539-4871-B8F0-E8F185D29AA6}"/>
              </a:ext>
            </a:extLst>
          </p:cNvPr>
          <p:cNvSpPr txBox="1">
            <a:spLocks noChangeAspect="1" noChangeArrowheads="1"/>
          </p:cNvSpPr>
          <p:nvPr/>
        </p:nvSpPr>
        <p:spPr bwMode="auto">
          <a:xfrm>
            <a:off x="1012645" y="2420888"/>
            <a:ext cx="819576" cy="842481"/>
          </a:xfrm>
          <a:prstGeom prst="rect">
            <a:avLst/>
          </a:prstGeom>
          <a:solidFill>
            <a:srgbClr val="FFFF99"/>
          </a:solidFill>
          <a:ln w="19050">
            <a:solidFill>
              <a:srgbClr val="000000"/>
            </a:solidFill>
            <a:miter lim="800000"/>
            <a:headEnd/>
            <a:tailEnd/>
          </a:ln>
        </p:spPr>
        <p:txBody>
          <a:bodyPr wrap="none" lIns="0" tIns="0" rIns="0" bIns="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itchFamily="18" charset="0"/>
                <a:ea typeface="宋体" pitchFamily="2" charset="-122"/>
              </a:rPr>
              <a:t>运算器</a:t>
            </a:r>
            <a:endParaRPr kumimoji="0" lang="en-US" altLang="zh-CN" sz="1800" b="1" i="0" u="none" strike="noStrike" kern="0" cap="none" spc="0" normalizeH="0" baseline="0" noProof="0" dirty="0">
              <a:ln>
                <a:noFill/>
              </a:ln>
              <a:solidFill>
                <a:srgbClr val="000000"/>
              </a:solidFill>
              <a:effectLst/>
              <a:uLnTx/>
              <a:uFillTx/>
              <a:latin typeface="Times New Roman" pitchFamily="18" charset="0"/>
              <a:ea typeface="宋体" pitchFamily="2" charset="-122"/>
            </a:endParaRPr>
          </a:p>
        </p:txBody>
      </p:sp>
      <p:sp>
        <p:nvSpPr>
          <p:cNvPr id="82" name="Text Box 30">
            <a:extLst>
              <a:ext uri="{FF2B5EF4-FFF2-40B4-BE49-F238E27FC236}">
                <a16:creationId xmlns:a16="http://schemas.microsoft.com/office/drawing/2014/main" id="{2C3EF628-186B-4187-AC2D-2D5C2E0833AE}"/>
              </a:ext>
            </a:extLst>
          </p:cNvPr>
          <p:cNvSpPr txBox="1">
            <a:spLocks noChangeAspect="1" noChangeArrowheads="1"/>
          </p:cNvSpPr>
          <p:nvPr/>
        </p:nvSpPr>
        <p:spPr bwMode="auto">
          <a:xfrm>
            <a:off x="1008673" y="2160234"/>
            <a:ext cx="819576" cy="260654"/>
          </a:xfrm>
          <a:prstGeom prst="rect">
            <a:avLst/>
          </a:prstGeom>
          <a:solidFill>
            <a:srgbClr val="FFFF99"/>
          </a:solidFill>
          <a:ln w="19050">
            <a:solidFill>
              <a:srgbClr val="000000"/>
            </a:solidFill>
            <a:miter lim="800000"/>
            <a:headEnd/>
            <a:tailEnd/>
          </a:ln>
        </p:spPr>
        <p:txBody>
          <a:bodyPr wrap="none" lIns="0" tIns="0" rIns="0" bIns="0" anchor="ctr"/>
          <a:lstStyle>
            <a:defPPr>
              <a:defRPr lang="en-US"/>
            </a:defPPr>
            <a:lvl1pPr marL="0" marR="0" lvl="0" indent="0" defTabSz="914400" eaLnBrk="1" latinLnBrk="0" hangingPunct="1">
              <a:lnSpc>
                <a:spcPct val="100000"/>
              </a:lnSpc>
              <a:buClrTx/>
              <a:buSzTx/>
              <a:buFontTx/>
              <a:buNone/>
              <a:tabLst/>
              <a:defRPr kumimoji="0" sz="2000" i="0" u="none" strike="noStrike" kern="0" cap="none" spc="0" normalizeH="0" baseline="0">
                <a:ln>
                  <a:noFill/>
                </a:ln>
                <a:solidFill>
                  <a:srgbClr val="000000"/>
                </a:solidFill>
                <a:effectLst/>
                <a:uLnTx/>
                <a:uFillTx/>
              </a:defRPr>
            </a:lvl1pPr>
          </a:lstStyle>
          <a:p>
            <a:r>
              <a:rPr lang="zh-CN" altLang="en-US" sz="1800" dirty="0"/>
              <a:t>暂存器</a:t>
            </a:r>
            <a:endParaRPr lang="en-US" altLang="zh-CN" sz="1800" dirty="0"/>
          </a:p>
        </p:txBody>
      </p:sp>
    </p:spTree>
    <p:extLst>
      <p:ext uri="{BB962C8B-B14F-4D97-AF65-F5344CB8AC3E}">
        <p14:creationId xmlns:p14="http://schemas.microsoft.com/office/powerpoint/2010/main" val="940595674"/>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57">
            <a:extLst>
              <a:ext uri="{FF2B5EF4-FFF2-40B4-BE49-F238E27FC236}">
                <a16:creationId xmlns:a16="http://schemas.microsoft.com/office/drawing/2014/main" id="{A535FED1-CD6B-4896-84AE-9734A582B88B}"/>
              </a:ext>
            </a:extLst>
          </p:cNvPr>
          <p:cNvSpPr txBox="1">
            <a:spLocks noChangeAspect="1" noChangeArrowheads="1"/>
          </p:cNvSpPr>
          <p:nvPr/>
        </p:nvSpPr>
        <p:spPr bwMode="auto">
          <a:xfrm>
            <a:off x="179513" y="1124744"/>
            <a:ext cx="5143380" cy="5328592"/>
          </a:xfrm>
          <a:prstGeom prst="rect">
            <a:avLst/>
          </a:prstGeom>
          <a:solidFill>
            <a:srgbClr val="CCFF99"/>
          </a:solidFill>
          <a:ln w="19050">
            <a:solidFill>
              <a:srgbClr val="000000"/>
            </a:solidFill>
            <a:miter lim="800000"/>
            <a:headEnd/>
            <a:tailEnd/>
          </a:ln>
        </p:spPr>
        <p:txBody>
          <a:bodyPr tIns="0" bIns="0" anchor="ctr"/>
          <a:lstStyle/>
          <a:p>
            <a:pPr marL="0" marR="0" lvl="0" indent="0" algn="ctr" defTabSz="914400" eaLnBrk="1" fontAlgn="base" latinLnBrk="0" hangingPunct="1">
              <a:lnSpc>
                <a:spcPct val="100000"/>
              </a:lnSpc>
              <a:spcBef>
                <a:spcPts val="463"/>
              </a:spcBef>
              <a:spcAft>
                <a:spcPct val="0"/>
              </a:spcAft>
              <a:buClrTx/>
              <a:buSzTx/>
              <a:buFontTx/>
              <a:buNone/>
              <a:tabLst/>
              <a:defRPr/>
            </a:pPr>
            <a:endParaRPr kumimoji="0" lang="en-US" altLang="zh-CN" sz="4000" b="1" i="0" u="none" strike="noStrike" kern="0" cap="none" spc="0" normalizeH="0" baseline="0" noProof="0" dirty="0">
              <a:ln>
                <a:noFill/>
              </a:ln>
              <a:solidFill>
                <a:srgbClr val="000000"/>
              </a:solidFill>
              <a:effectLst/>
              <a:uLnTx/>
              <a:uFillTx/>
              <a:latin typeface="Times New Roman" pitchFamily="18" charset="0"/>
              <a:ea typeface="宋体" pitchFamily="2" charset="-122"/>
            </a:endParaRPr>
          </a:p>
        </p:txBody>
      </p:sp>
      <p:sp>
        <p:nvSpPr>
          <p:cNvPr id="2" name="标题 1">
            <a:extLst>
              <a:ext uri="{FF2B5EF4-FFF2-40B4-BE49-F238E27FC236}">
                <a16:creationId xmlns:a16="http://schemas.microsoft.com/office/drawing/2014/main" id="{F906C9CF-0CC7-4AC4-AA7F-7E1B85965392}"/>
              </a:ext>
            </a:extLst>
          </p:cNvPr>
          <p:cNvSpPr>
            <a:spLocks noGrp="1"/>
          </p:cNvSpPr>
          <p:nvPr>
            <p:ph type="title"/>
          </p:nvPr>
        </p:nvSpPr>
        <p:spPr/>
        <p:txBody>
          <a:bodyPr/>
          <a:lstStyle/>
          <a:p>
            <a:r>
              <a:rPr lang="en-US" altLang="zh-CN" dirty="0"/>
              <a:t>6.3.1 </a:t>
            </a:r>
            <a:r>
              <a:rPr lang="zh-CN" altLang="en-US" dirty="0"/>
              <a:t>微程序控制原理</a:t>
            </a:r>
          </a:p>
        </p:txBody>
      </p:sp>
      <p:sp>
        <p:nvSpPr>
          <p:cNvPr id="4" name="灯片编号占位符 3">
            <a:extLst>
              <a:ext uri="{FF2B5EF4-FFF2-40B4-BE49-F238E27FC236}">
                <a16:creationId xmlns:a16="http://schemas.microsoft.com/office/drawing/2014/main" id="{B05485CD-722D-47D2-B24A-8FA45697D4A4}"/>
              </a:ext>
            </a:extLst>
          </p:cNvPr>
          <p:cNvSpPr>
            <a:spLocks noGrp="1"/>
          </p:cNvSpPr>
          <p:nvPr>
            <p:ph type="sldNum" sz="quarter" idx="11"/>
          </p:nvPr>
        </p:nvSpPr>
        <p:spPr/>
        <p:txBody>
          <a:bodyPr/>
          <a:lstStyle/>
          <a:p>
            <a:fld id="{9F7610A6-6F66-4850-95C4-44F0D47E3297}" type="slidenum">
              <a:rPr lang="zh-CN" altLang="en-US" smtClean="0"/>
              <a:pPr/>
              <a:t>78</a:t>
            </a:fld>
            <a:endParaRPr lang="en-US" altLang="zh-CN" dirty="0"/>
          </a:p>
        </p:txBody>
      </p:sp>
      <p:sp>
        <p:nvSpPr>
          <p:cNvPr id="3" name="矩形 2">
            <a:extLst>
              <a:ext uri="{FF2B5EF4-FFF2-40B4-BE49-F238E27FC236}">
                <a16:creationId xmlns:a16="http://schemas.microsoft.com/office/drawing/2014/main" id="{F41C1F52-658F-413B-952D-5D4E64DC042B}"/>
              </a:ext>
            </a:extLst>
          </p:cNvPr>
          <p:cNvSpPr/>
          <p:nvPr/>
        </p:nvSpPr>
        <p:spPr>
          <a:xfrm>
            <a:off x="2195736" y="660859"/>
            <a:ext cx="1112805" cy="461665"/>
          </a:xfrm>
          <a:prstGeom prst="rect">
            <a:avLst/>
          </a:prstGeom>
        </p:spPr>
        <p:txBody>
          <a:bodyPr wrap="none">
            <a:spAutoFit/>
          </a:bodyPr>
          <a:lstStyle/>
          <a:p>
            <a:r>
              <a:rPr lang="zh-CN" altLang="en-US" kern="0" dirty="0">
                <a:solidFill>
                  <a:srgbClr val="000000"/>
                </a:solidFill>
              </a:rPr>
              <a:t>控制器</a:t>
            </a:r>
            <a:endParaRPr lang="zh-CN" altLang="en-US" dirty="0"/>
          </a:p>
        </p:txBody>
      </p:sp>
      <p:sp>
        <p:nvSpPr>
          <p:cNvPr id="53" name="矩形 52">
            <a:extLst>
              <a:ext uri="{FF2B5EF4-FFF2-40B4-BE49-F238E27FC236}">
                <a16:creationId xmlns:a16="http://schemas.microsoft.com/office/drawing/2014/main" id="{FD4F1D46-6A3E-452D-9CA6-9725F843E22F}"/>
              </a:ext>
            </a:extLst>
          </p:cNvPr>
          <p:cNvSpPr/>
          <p:nvPr/>
        </p:nvSpPr>
        <p:spPr bwMode="auto">
          <a:xfrm>
            <a:off x="395536" y="2912441"/>
            <a:ext cx="2028070" cy="3284685"/>
          </a:xfrm>
          <a:prstGeom prst="rect">
            <a:avLst/>
          </a:prstGeom>
          <a:noFill/>
          <a:ln w="38100" cap="flat" cmpd="sng" algn="ctr">
            <a:solidFill>
              <a:srgbClr val="8A8AB9">
                <a:shade val="95000"/>
                <a:satMod val="105000"/>
              </a:srgbClr>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spcBef>
                <a:spcPct val="50000"/>
              </a:spcBef>
              <a:defRPr/>
            </a:pPr>
            <a:endParaRPr lang="zh-CN" altLang="en-US" sz="2800" kern="0">
              <a:solidFill>
                <a:srgbClr val="000000"/>
              </a:solidFill>
              <a:latin typeface="Times New Roman"/>
              <a:ea typeface="宋体"/>
            </a:endParaRPr>
          </a:p>
        </p:txBody>
      </p:sp>
      <p:graphicFrame>
        <p:nvGraphicFramePr>
          <p:cNvPr id="59" name="表格 58">
            <a:extLst>
              <a:ext uri="{FF2B5EF4-FFF2-40B4-BE49-F238E27FC236}">
                <a16:creationId xmlns:a16="http://schemas.microsoft.com/office/drawing/2014/main" id="{0CF5E478-2C29-41A9-BFBE-3796D7B32F43}"/>
              </a:ext>
            </a:extLst>
          </p:cNvPr>
          <p:cNvGraphicFramePr>
            <a:graphicFrameLocks noGrp="1"/>
          </p:cNvGraphicFramePr>
          <p:nvPr>
            <p:extLst>
              <p:ext uri="{D42A27DB-BD31-4B8C-83A1-F6EECF244321}">
                <p14:modId xmlns:p14="http://schemas.microsoft.com/office/powerpoint/2010/main" val="1859451181"/>
              </p:ext>
            </p:extLst>
          </p:nvPr>
        </p:nvGraphicFramePr>
        <p:xfrm>
          <a:off x="7602264" y="2321970"/>
          <a:ext cx="1146200" cy="1484320"/>
        </p:xfrm>
        <a:graphic>
          <a:graphicData uri="http://schemas.openxmlformats.org/drawingml/2006/table">
            <a:tbl>
              <a:tblPr firstRow="1" bandRow="1"/>
              <a:tblGrid>
                <a:gridCol w="1146200">
                  <a:extLst>
                    <a:ext uri="{9D8B030D-6E8A-4147-A177-3AD203B41FA5}">
                      <a16:colId xmlns:a16="http://schemas.microsoft.com/office/drawing/2014/main" val="1930661892"/>
                    </a:ext>
                  </a:extLst>
                </a:gridCol>
              </a:tblGrid>
              <a:tr h="371080">
                <a:tc>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algn="ctr">
                        <a:lnSpc>
                          <a:spcPct val="100000"/>
                        </a:lnSpc>
                      </a:pPr>
                      <a:r>
                        <a:rPr lang="zh-CN" altLang="en-US" sz="1800" b="1" dirty="0"/>
                        <a:t>寄存器</a:t>
                      </a:r>
                    </a:p>
                  </a:txBody>
                  <a:tcPr>
                    <a:lnL w="19050" cap="flat" cmpd="sng" algn="ctr">
                      <a:solidFill>
                        <a:srgbClr val="CC0099"/>
                      </a:solidFill>
                      <a:prstDash val="solid"/>
                      <a:round/>
                      <a:headEnd type="none" w="med" len="med"/>
                      <a:tailEnd type="none" w="med" len="med"/>
                    </a:lnL>
                    <a:lnR w="19050" cap="flat" cmpd="sng" algn="ctr">
                      <a:solidFill>
                        <a:srgbClr val="CC0099"/>
                      </a:solidFill>
                      <a:prstDash val="solid"/>
                      <a:round/>
                      <a:headEnd type="none" w="med" len="med"/>
                      <a:tailEnd type="none" w="med" len="med"/>
                    </a:lnR>
                    <a:lnT w="19050" cap="flat" cmpd="sng" algn="ctr">
                      <a:solidFill>
                        <a:srgbClr val="CC0099"/>
                      </a:solidFill>
                      <a:prstDash val="solid"/>
                      <a:round/>
                      <a:headEnd type="none" w="med" len="med"/>
                      <a:tailEnd type="none" w="med" len="med"/>
                    </a:lnT>
                    <a:lnB w="19050" cap="flat" cmpd="sng" algn="ctr">
                      <a:solidFill>
                        <a:srgbClr val="CC0099"/>
                      </a:solidFill>
                      <a:prstDash val="solid"/>
                      <a:round/>
                      <a:headEnd type="none" w="med" len="med"/>
                      <a:tailEnd type="none" w="med" len="med"/>
                    </a:lnB>
                    <a:lnTlToBr w="12700" cmpd="sng">
                      <a:noFill/>
                      <a:prstDash val="solid"/>
                    </a:lnTlToBr>
                    <a:lnBlToTr w="12700" cmpd="sng">
                      <a:noFill/>
                      <a:prstDash val="solid"/>
                    </a:lnBlToTr>
                    <a:solidFill>
                      <a:srgbClr val="FFCCFF"/>
                    </a:solidFill>
                  </a:tcPr>
                </a:tc>
                <a:extLst>
                  <a:ext uri="{0D108BD9-81ED-4DB2-BD59-A6C34878D82A}">
                    <a16:rowId xmlns:a16="http://schemas.microsoft.com/office/drawing/2014/main" val="4242647129"/>
                  </a:ext>
                </a:extLst>
              </a:tr>
              <a:tr h="371080">
                <a:tc>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algn="ctr">
                        <a:lnSpc>
                          <a:spcPct val="100000"/>
                        </a:lnSpc>
                      </a:pPr>
                      <a:endParaRPr lang="zh-CN" altLang="en-US" sz="1800" dirty="0"/>
                    </a:p>
                  </a:txBody>
                  <a:tcPr>
                    <a:lnL w="19050" cap="flat" cmpd="sng" algn="ctr">
                      <a:solidFill>
                        <a:srgbClr val="CC0099"/>
                      </a:solidFill>
                      <a:prstDash val="solid"/>
                      <a:round/>
                      <a:headEnd type="none" w="med" len="med"/>
                      <a:tailEnd type="none" w="med" len="med"/>
                    </a:lnL>
                    <a:lnR w="19050" cap="flat" cmpd="sng" algn="ctr">
                      <a:solidFill>
                        <a:srgbClr val="CC0099"/>
                      </a:solidFill>
                      <a:prstDash val="solid"/>
                      <a:round/>
                      <a:headEnd type="none" w="med" len="med"/>
                      <a:tailEnd type="none" w="med" len="med"/>
                    </a:lnR>
                    <a:lnT w="19050" cap="flat" cmpd="sng" algn="ctr">
                      <a:solidFill>
                        <a:srgbClr val="CC0099"/>
                      </a:solidFill>
                      <a:prstDash val="solid"/>
                      <a:round/>
                      <a:headEnd type="none" w="med" len="med"/>
                      <a:tailEnd type="none" w="med" len="med"/>
                    </a:lnT>
                    <a:lnB w="19050" cap="flat" cmpd="sng" algn="ctr">
                      <a:solidFill>
                        <a:srgbClr val="CC0099"/>
                      </a:solidFill>
                      <a:prstDash val="solid"/>
                      <a:round/>
                      <a:headEnd type="none" w="med" len="med"/>
                      <a:tailEnd type="none" w="med" len="med"/>
                    </a:lnB>
                    <a:lnTlToBr w="12700" cmpd="sng">
                      <a:noFill/>
                      <a:prstDash val="solid"/>
                    </a:lnTlToBr>
                    <a:lnBlToTr w="12700" cmpd="sng">
                      <a:noFill/>
                      <a:prstDash val="solid"/>
                    </a:lnBlToTr>
                    <a:solidFill>
                      <a:srgbClr val="FFCCFF"/>
                    </a:solidFill>
                  </a:tcPr>
                </a:tc>
                <a:extLst>
                  <a:ext uri="{0D108BD9-81ED-4DB2-BD59-A6C34878D82A}">
                    <a16:rowId xmlns:a16="http://schemas.microsoft.com/office/drawing/2014/main" val="3432160042"/>
                  </a:ext>
                </a:extLst>
              </a:tr>
              <a:tr h="371080">
                <a:tc>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algn="ctr">
                        <a:lnSpc>
                          <a:spcPct val="100000"/>
                        </a:lnSpc>
                      </a:pPr>
                      <a:endParaRPr lang="zh-CN" altLang="en-US" sz="1800" dirty="0"/>
                    </a:p>
                  </a:txBody>
                  <a:tcPr>
                    <a:lnL w="19050" cap="flat" cmpd="sng" algn="ctr">
                      <a:solidFill>
                        <a:srgbClr val="CC0099"/>
                      </a:solidFill>
                      <a:prstDash val="solid"/>
                      <a:round/>
                      <a:headEnd type="none" w="med" len="med"/>
                      <a:tailEnd type="none" w="med" len="med"/>
                    </a:lnL>
                    <a:lnR w="19050" cap="flat" cmpd="sng" algn="ctr">
                      <a:solidFill>
                        <a:srgbClr val="CC0099"/>
                      </a:solidFill>
                      <a:prstDash val="solid"/>
                      <a:round/>
                      <a:headEnd type="none" w="med" len="med"/>
                      <a:tailEnd type="none" w="med" len="med"/>
                    </a:lnR>
                    <a:lnT w="19050" cap="flat" cmpd="sng" algn="ctr">
                      <a:solidFill>
                        <a:srgbClr val="CC0099"/>
                      </a:solidFill>
                      <a:prstDash val="solid"/>
                      <a:round/>
                      <a:headEnd type="none" w="med" len="med"/>
                      <a:tailEnd type="none" w="med" len="med"/>
                    </a:lnT>
                    <a:lnB w="19050" cap="flat" cmpd="sng" algn="ctr">
                      <a:solidFill>
                        <a:srgbClr val="CC0099"/>
                      </a:solidFill>
                      <a:prstDash val="solid"/>
                      <a:round/>
                      <a:headEnd type="none" w="med" len="med"/>
                      <a:tailEnd type="none" w="med" len="med"/>
                    </a:lnB>
                    <a:lnTlToBr w="12700" cmpd="sng">
                      <a:noFill/>
                      <a:prstDash val="solid"/>
                    </a:lnTlToBr>
                    <a:lnBlToTr w="12700" cmpd="sng">
                      <a:noFill/>
                      <a:prstDash val="solid"/>
                    </a:lnBlToTr>
                    <a:solidFill>
                      <a:srgbClr val="FFCCFF"/>
                    </a:solidFill>
                  </a:tcPr>
                </a:tc>
                <a:extLst>
                  <a:ext uri="{0D108BD9-81ED-4DB2-BD59-A6C34878D82A}">
                    <a16:rowId xmlns:a16="http://schemas.microsoft.com/office/drawing/2014/main" val="3430976084"/>
                  </a:ext>
                </a:extLst>
              </a:tr>
              <a:tr h="371080">
                <a:tc>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algn="ctr">
                        <a:lnSpc>
                          <a:spcPct val="100000"/>
                        </a:lnSpc>
                      </a:pPr>
                      <a:endParaRPr lang="zh-CN" altLang="en-US" sz="1800" dirty="0"/>
                    </a:p>
                  </a:txBody>
                  <a:tcPr>
                    <a:lnL w="19050" cap="flat" cmpd="sng" algn="ctr">
                      <a:solidFill>
                        <a:srgbClr val="CC0099"/>
                      </a:solidFill>
                      <a:prstDash val="solid"/>
                      <a:round/>
                      <a:headEnd type="none" w="med" len="med"/>
                      <a:tailEnd type="none" w="med" len="med"/>
                    </a:lnL>
                    <a:lnR w="19050" cap="flat" cmpd="sng" algn="ctr">
                      <a:solidFill>
                        <a:srgbClr val="CC0099"/>
                      </a:solidFill>
                      <a:prstDash val="solid"/>
                      <a:round/>
                      <a:headEnd type="none" w="med" len="med"/>
                      <a:tailEnd type="none" w="med" len="med"/>
                    </a:lnR>
                    <a:lnT w="19050" cap="flat" cmpd="sng" algn="ctr">
                      <a:solidFill>
                        <a:srgbClr val="CC0099"/>
                      </a:solidFill>
                      <a:prstDash val="solid"/>
                      <a:round/>
                      <a:headEnd type="none" w="med" len="med"/>
                      <a:tailEnd type="none" w="med" len="med"/>
                    </a:lnT>
                    <a:lnB w="19050" cap="flat" cmpd="sng" algn="ctr">
                      <a:solidFill>
                        <a:srgbClr val="CC0099"/>
                      </a:solidFill>
                      <a:prstDash val="solid"/>
                      <a:round/>
                      <a:headEnd type="none" w="med" len="med"/>
                      <a:tailEnd type="none" w="med" len="med"/>
                    </a:lnB>
                    <a:lnTlToBr w="12700" cmpd="sng">
                      <a:noFill/>
                      <a:prstDash val="solid"/>
                    </a:lnTlToBr>
                    <a:lnBlToTr w="12700" cmpd="sng">
                      <a:noFill/>
                      <a:prstDash val="solid"/>
                    </a:lnBlToTr>
                    <a:solidFill>
                      <a:srgbClr val="FFCCFF"/>
                    </a:solidFill>
                  </a:tcPr>
                </a:tc>
                <a:extLst>
                  <a:ext uri="{0D108BD9-81ED-4DB2-BD59-A6C34878D82A}">
                    <a16:rowId xmlns:a16="http://schemas.microsoft.com/office/drawing/2014/main" val="1285345282"/>
                  </a:ext>
                </a:extLst>
              </a:tr>
            </a:tbl>
          </a:graphicData>
        </a:graphic>
      </p:graphicFrame>
      <p:sp>
        <p:nvSpPr>
          <p:cNvPr id="68" name="Text Box 57">
            <a:extLst>
              <a:ext uri="{FF2B5EF4-FFF2-40B4-BE49-F238E27FC236}">
                <a16:creationId xmlns:a16="http://schemas.microsoft.com/office/drawing/2014/main" id="{073FCCA4-DCA1-4F4F-BDEF-5DDB2B9CE7C5}"/>
              </a:ext>
            </a:extLst>
          </p:cNvPr>
          <p:cNvSpPr txBox="1">
            <a:spLocks noChangeAspect="1" noChangeArrowheads="1"/>
          </p:cNvSpPr>
          <p:nvPr/>
        </p:nvSpPr>
        <p:spPr bwMode="auto">
          <a:xfrm>
            <a:off x="562077" y="4355912"/>
            <a:ext cx="1683005" cy="1665376"/>
          </a:xfrm>
          <a:prstGeom prst="rect">
            <a:avLst/>
          </a:prstGeom>
          <a:solidFill>
            <a:srgbClr val="CCFF99"/>
          </a:solidFill>
          <a:ln w="19050">
            <a:noFill/>
            <a:miter lim="800000"/>
            <a:headEnd/>
            <a:tailEnd/>
          </a:ln>
        </p:spPr>
        <p:txBody>
          <a:bodyPr lIns="0" tIns="0" rIns="0" bIns="0" anchor="ctr"/>
          <a:lstStyle/>
          <a:p>
            <a:pPr marL="0" marR="0" lvl="0" indent="0" algn="ctr" defTabSz="914400" eaLnBrk="1" fontAlgn="base" latinLnBrk="0" hangingPunct="1">
              <a:lnSpc>
                <a:spcPct val="100000"/>
              </a:lnSpc>
              <a:spcBef>
                <a:spcPts val="463"/>
              </a:spcBef>
              <a:spcAft>
                <a:spcPct val="0"/>
              </a:spcAft>
              <a:buClrTx/>
              <a:buSzTx/>
              <a:buFontTx/>
              <a:buNone/>
              <a:tabLst/>
              <a:defRPr/>
            </a:pPr>
            <a:r>
              <a:rPr kumimoji="0" lang="zh-CN" altLang="en-US" sz="2000" b="1" i="0" u="none" strike="noStrike" kern="0" cap="none" spc="0" normalizeH="0" baseline="0" noProof="0" dirty="0">
                <a:ln>
                  <a:noFill/>
                </a:ln>
                <a:solidFill>
                  <a:srgbClr val="FF0000"/>
                </a:solidFill>
                <a:effectLst/>
                <a:uLnTx/>
                <a:uFillTx/>
                <a:latin typeface="Times New Roman" pitchFamily="18" charset="0"/>
                <a:ea typeface="宋体" pitchFamily="2" charset="-122"/>
              </a:rPr>
              <a:t>控制电路</a:t>
            </a:r>
            <a:endParaRPr kumimoji="0" lang="en-US" altLang="zh-CN" sz="2000" b="1" i="0" u="none" strike="noStrike" kern="0" cap="none" spc="0" normalizeH="0" baseline="0" noProof="0" dirty="0">
              <a:ln>
                <a:noFill/>
              </a:ln>
              <a:solidFill>
                <a:srgbClr val="FF0000"/>
              </a:solidFill>
              <a:effectLst/>
              <a:uLnTx/>
              <a:uFillTx/>
              <a:latin typeface="Times New Roman" pitchFamily="18" charset="0"/>
              <a:ea typeface="宋体" pitchFamily="2" charset="-122"/>
            </a:endParaRPr>
          </a:p>
          <a:p>
            <a:pPr lvl="0">
              <a:spcBef>
                <a:spcPts val="463"/>
              </a:spcBef>
            </a:pPr>
            <a:r>
              <a:rPr lang="zh-CN" altLang="en-US" sz="1800" kern="0" dirty="0">
                <a:solidFill>
                  <a:srgbClr val="000000"/>
                </a:solidFill>
              </a:rPr>
              <a:t>（译码、</a:t>
            </a:r>
            <a:br>
              <a:rPr lang="en-US" altLang="zh-CN" sz="1800" kern="0" dirty="0">
                <a:solidFill>
                  <a:srgbClr val="000000"/>
                </a:solidFill>
              </a:rPr>
            </a:br>
            <a:r>
              <a:rPr lang="zh-CN" altLang="en-US" sz="1800" kern="0" dirty="0">
                <a:solidFill>
                  <a:srgbClr val="000000"/>
                </a:solidFill>
              </a:rPr>
              <a:t>时序逻辑、</a:t>
            </a:r>
            <a:br>
              <a:rPr lang="en-US" altLang="zh-CN" sz="1800" kern="0" dirty="0">
                <a:solidFill>
                  <a:srgbClr val="000000"/>
                </a:solidFill>
              </a:rPr>
            </a:br>
            <a:r>
              <a:rPr lang="zh-CN" altLang="en-US" sz="1800" kern="0" dirty="0">
                <a:solidFill>
                  <a:srgbClr val="000000"/>
                </a:solidFill>
              </a:rPr>
              <a:t>分支逻辑、</a:t>
            </a:r>
            <a:br>
              <a:rPr lang="en-US" altLang="zh-CN" sz="1800" kern="0" dirty="0">
                <a:solidFill>
                  <a:srgbClr val="000000"/>
                </a:solidFill>
              </a:rPr>
            </a:br>
            <a:r>
              <a:rPr lang="zh-CN" altLang="en-US" sz="1800" kern="0" dirty="0">
                <a:solidFill>
                  <a:srgbClr val="000000"/>
                </a:solidFill>
              </a:rPr>
              <a:t>多路选择）</a:t>
            </a:r>
            <a:endParaRPr kumimoji="0" lang="en-US" altLang="zh-CN" sz="4000" b="1" i="0" u="none" strike="noStrike" kern="0" cap="none" spc="0" normalizeH="0" baseline="0" noProof="0" dirty="0">
              <a:ln>
                <a:noFill/>
              </a:ln>
              <a:solidFill>
                <a:srgbClr val="000000"/>
              </a:solidFill>
              <a:effectLst/>
              <a:uLnTx/>
              <a:uFillTx/>
              <a:latin typeface="宋体" panose="02010600030101010101" pitchFamily="2" charset="-122"/>
            </a:endParaRPr>
          </a:p>
        </p:txBody>
      </p:sp>
      <p:sp>
        <p:nvSpPr>
          <p:cNvPr id="70" name="Text Box 30">
            <a:extLst>
              <a:ext uri="{FF2B5EF4-FFF2-40B4-BE49-F238E27FC236}">
                <a16:creationId xmlns:a16="http://schemas.microsoft.com/office/drawing/2014/main" id="{9FC9A6A7-E2EA-4617-86E6-74817E0B661F}"/>
              </a:ext>
            </a:extLst>
          </p:cNvPr>
          <p:cNvSpPr txBox="1">
            <a:spLocks noChangeAspect="1" noChangeArrowheads="1"/>
          </p:cNvSpPr>
          <p:nvPr/>
        </p:nvSpPr>
        <p:spPr bwMode="auto">
          <a:xfrm>
            <a:off x="2923020" y="1866486"/>
            <a:ext cx="2225044" cy="1922554"/>
          </a:xfrm>
          <a:prstGeom prst="rect">
            <a:avLst/>
          </a:prstGeom>
          <a:solidFill>
            <a:srgbClr val="FFFF99"/>
          </a:solidFill>
          <a:ln w="19050">
            <a:solidFill>
              <a:srgbClr val="000000"/>
            </a:solidFill>
            <a:miter lim="800000"/>
            <a:headEnd/>
            <a:tailEnd/>
          </a:ln>
        </p:spPr>
        <p:txBody>
          <a:bodyPr tIns="0" bIns="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zh-CN" sz="4400" b="1" i="0" u="none" strike="noStrike" kern="0" cap="none" spc="0" normalizeH="0" baseline="0" noProof="0" dirty="0">
              <a:ln>
                <a:noFill/>
              </a:ln>
              <a:solidFill>
                <a:srgbClr val="000000"/>
              </a:solidFill>
              <a:effectLst/>
              <a:uLnTx/>
              <a:uFillTx/>
              <a:latin typeface="Times New Roman" pitchFamily="18" charset="0"/>
              <a:ea typeface="宋体" pitchFamily="2" charset="-122"/>
            </a:endParaRPr>
          </a:p>
        </p:txBody>
      </p:sp>
      <p:sp>
        <p:nvSpPr>
          <p:cNvPr id="71" name="Text Box 30">
            <a:extLst>
              <a:ext uri="{FF2B5EF4-FFF2-40B4-BE49-F238E27FC236}">
                <a16:creationId xmlns:a16="http://schemas.microsoft.com/office/drawing/2014/main" id="{486AABAC-C0F8-477D-9E18-BF3A208C6FC7}"/>
              </a:ext>
            </a:extLst>
          </p:cNvPr>
          <p:cNvSpPr txBox="1">
            <a:spLocks noChangeAspect="1" noChangeArrowheads="1"/>
          </p:cNvSpPr>
          <p:nvPr/>
        </p:nvSpPr>
        <p:spPr bwMode="auto">
          <a:xfrm>
            <a:off x="6234108" y="2326379"/>
            <a:ext cx="1146204" cy="1102621"/>
          </a:xfrm>
          <a:prstGeom prst="rect">
            <a:avLst/>
          </a:prstGeom>
          <a:solidFill>
            <a:srgbClr val="FFFF99"/>
          </a:solidFill>
          <a:ln w="19050">
            <a:solidFill>
              <a:srgbClr val="000000"/>
            </a:solidFill>
            <a:miter lim="800000"/>
            <a:headEnd/>
            <a:tailEnd/>
          </a:ln>
        </p:spPr>
        <p:txBody>
          <a:bodyPr wrap="none" lIns="0" tIns="0" rIns="0" bIns="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imes New Roman" pitchFamily="18" charset="0"/>
                <a:ea typeface="宋体" pitchFamily="2" charset="-122"/>
              </a:rPr>
              <a:t>运算器</a:t>
            </a:r>
            <a:endParaRPr kumimoji="0" lang="en-US" altLang="zh-CN" sz="2000" b="1" i="0" u="none" strike="noStrike" kern="0" cap="none" spc="0" normalizeH="0" baseline="0" noProof="0" dirty="0">
              <a:ln>
                <a:noFill/>
              </a:ln>
              <a:solidFill>
                <a:srgbClr val="000000"/>
              </a:solidFill>
              <a:effectLst/>
              <a:uLnTx/>
              <a:uFillTx/>
              <a:latin typeface="Times New Roman" pitchFamily="18" charset="0"/>
              <a:ea typeface="宋体" pitchFamily="2" charset="-122"/>
            </a:endParaRPr>
          </a:p>
        </p:txBody>
      </p:sp>
      <p:sp>
        <p:nvSpPr>
          <p:cNvPr id="72" name="Text Box 30">
            <a:extLst>
              <a:ext uri="{FF2B5EF4-FFF2-40B4-BE49-F238E27FC236}">
                <a16:creationId xmlns:a16="http://schemas.microsoft.com/office/drawing/2014/main" id="{0107B72D-178C-4B4A-9BDF-4DCCE79B7CCF}"/>
              </a:ext>
            </a:extLst>
          </p:cNvPr>
          <p:cNvSpPr txBox="1">
            <a:spLocks noChangeAspect="1" noChangeArrowheads="1"/>
          </p:cNvSpPr>
          <p:nvPr/>
        </p:nvSpPr>
        <p:spPr bwMode="auto">
          <a:xfrm>
            <a:off x="6232828" y="3429000"/>
            <a:ext cx="1146204" cy="377292"/>
          </a:xfrm>
          <a:prstGeom prst="rect">
            <a:avLst/>
          </a:prstGeom>
          <a:solidFill>
            <a:srgbClr val="FFFF99"/>
          </a:solidFill>
          <a:ln w="19050">
            <a:solidFill>
              <a:srgbClr val="000000"/>
            </a:solidFill>
            <a:miter lim="800000"/>
            <a:headEnd/>
            <a:tailEnd/>
          </a:ln>
        </p:spPr>
        <p:txBody>
          <a:bodyPr wrap="none" lIns="0" tIns="0" rIns="0" bIns="0" anchor="ctr"/>
          <a:lstStyle>
            <a:defPPr>
              <a:defRPr lang="en-US"/>
            </a:defPPr>
            <a:lvl1pPr marL="0" marR="0" lvl="0" indent="0" defTabSz="914400" eaLnBrk="1" latinLnBrk="0" hangingPunct="1">
              <a:lnSpc>
                <a:spcPct val="100000"/>
              </a:lnSpc>
              <a:buClrTx/>
              <a:buSzTx/>
              <a:buFontTx/>
              <a:buNone/>
              <a:tabLst/>
              <a:defRPr kumimoji="0" sz="2000" i="0" u="none" strike="noStrike" kern="0" cap="none" spc="0" normalizeH="0" baseline="0">
                <a:ln>
                  <a:noFill/>
                </a:ln>
                <a:solidFill>
                  <a:srgbClr val="000000"/>
                </a:solidFill>
                <a:effectLst/>
                <a:uLnTx/>
                <a:uFillTx/>
              </a:defRPr>
            </a:lvl1pPr>
          </a:lstStyle>
          <a:p>
            <a:r>
              <a:rPr lang="zh-CN" altLang="en-US" dirty="0"/>
              <a:t>暂存器</a:t>
            </a:r>
            <a:endParaRPr lang="en-US" altLang="zh-CN" dirty="0"/>
          </a:p>
        </p:txBody>
      </p:sp>
      <p:grpSp>
        <p:nvGrpSpPr>
          <p:cNvPr id="73" name="组合 72">
            <a:extLst>
              <a:ext uri="{FF2B5EF4-FFF2-40B4-BE49-F238E27FC236}">
                <a16:creationId xmlns:a16="http://schemas.microsoft.com/office/drawing/2014/main" id="{0AD01223-FC19-4C19-97AA-A84E6AAB4E94}"/>
              </a:ext>
            </a:extLst>
          </p:cNvPr>
          <p:cNvGrpSpPr/>
          <p:nvPr/>
        </p:nvGrpSpPr>
        <p:grpSpPr>
          <a:xfrm>
            <a:off x="6514936" y="3789040"/>
            <a:ext cx="576064" cy="513164"/>
            <a:chOff x="3707904" y="3389070"/>
            <a:chExt cx="576064" cy="513164"/>
          </a:xfrm>
        </p:grpSpPr>
        <p:sp>
          <p:nvSpPr>
            <p:cNvPr id="74" name="Line 49">
              <a:extLst>
                <a:ext uri="{FF2B5EF4-FFF2-40B4-BE49-F238E27FC236}">
                  <a16:creationId xmlns:a16="http://schemas.microsoft.com/office/drawing/2014/main" id="{0ACB7834-9695-4453-B886-3AC1E91CEED9}"/>
                </a:ext>
              </a:extLst>
            </p:cNvPr>
            <p:cNvSpPr>
              <a:spLocks noChangeAspect="1" noChangeShapeType="1"/>
            </p:cNvSpPr>
            <p:nvPr/>
          </p:nvSpPr>
          <p:spPr bwMode="auto">
            <a:xfrm rot="5400000">
              <a:off x="3744083" y="3640923"/>
              <a:ext cx="503706" cy="0"/>
            </a:xfrm>
            <a:prstGeom prst="line">
              <a:avLst/>
            </a:prstGeom>
            <a:noFill/>
            <a:ln w="41275">
              <a:solidFill>
                <a:srgbClr val="9999FF"/>
              </a:solidFill>
              <a:round/>
              <a:headEnd/>
              <a:tailEnd type="triangle" w="med" len="med"/>
            </a:ln>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77" name="Line 50">
              <a:extLst>
                <a:ext uri="{FF2B5EF4-FFF2-40B4-BE49-F238E27FC236}">
                  <a16:creationId xmlns:a16="http://schemas.microsoft.com/office/drawing/2014/main" id="{F01503E4-FFCB-4264-9C9C-10A94F845982}"/>
                </a:ext>
              </a:extLst>
            </p:cNvPr>
            <p:cNvSpPr>
              <a:spLocks noChangeAspect="1" noChangeShapeType="1"/>
            </p:cNvSpPr>
            <p:nvPr/>
          </p:nvSpPr>
          <p:spPr bwMode="auto">
            <a:xfrm rot="5400000">
              <a:off x="4032114" y="3640924"/>
              <a:ext cx="503708" cy="0"/>
            </a:xfrm>
            <a:prstGeom prst="line">
              <a:avLst/>
            </a:prstGeom>
            <a:noFill/>
            <a:ln w="41275">
              <a:solidFill>
                <a:srgbClr val="00B050"/>
              </a:solidFill>
              <a:round/>
              <a:headEnd/>
              <a:tailEnd type="triangle" w="med" len="med"/>
            </a:ln>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78" name="Line 51">
              <a:extLst>
                <a:ext uri="{FF2B5EF4-FFF2-40B4-BE49-F238E27FC236}">
                  <a16:creationId xmlns:a16="http://schemas.microsoft.com/office/drawing/2014/main" id="{B43D2A8B-6021-4BBB-99A2-36D844123408}"/>
                </a:ext>
              </a:extLst>
            </p:cNvPr>
            <p:cNvSpPr>
              <a:spLocks noChangeAspect="1" noChangeShapeType="1"/>
            </p:cNvSpPr>
            <p:nvPr/>
          </p:nvSpPr>
          <p:spPr bwMode="auto">
            <a:xfrm rot="5400000">
              <a:off x="3451322" y="3645652"/>
              <a:ext cx="513164" cy="0"/>
            </a:xfrm>
            <a:prstGeom prst="line">
              <a:avLst/>
            </a:prstGeom>
            <a:noFill/>
            <a:ln w="41275">
              <a:solidFill>
                <a:srgbClr val="FF6600"/>
              </a:solidFill>
              <a:round/>
              <a:headEnd type="triangle" w="med" len="med"/>
              <a:tailEnd type="triangle" w="med" len="med"/>
            </a:ln>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grpSp>
      <p:grpSp>
        <p:nvGrpSpPr>
          <p:cNvPr id="85" name="组合 84">
            <a:extLst>
              <a:ext uri="{FF2B5EF4-FFF2-40B4-BE49-F238E27FC236}">
                <a16:creationId xmlns:a16="http://schemas.microsoft.com/office/drawing/2014/main" id="{41192EE4-63C3-487B-B1AB-BE1506B8067F}"/>
              </a:ext>
            </a:extLst>
          </p:cNvPr>
          <p:cNvGrpSpPr/>
          <p:nvPr/>
        </p:nvGrpSpPr>
        <p:grpSpPr>
          <a:xfrm>
            <a:off x="7884372" y="3798657"/>
            <a:ext cx="576064" cy="513164"/>
            <a:chOff x="3707904" y="3389070"/>
            <a:chExt cx="576064" cy="513164"/>
          </a:xfrm>
        </p:grpSpPr>
        <p:sp>
          <p:nvSpPr>
            <p:cNvPr id="86" name="Line 49">
              <a:extLst>
                <a:ext uri="{FF2B5EF4-FFF2-40B4-BE49-F238E27FC236}">
                  <a16:creationId xmlns:a16="http://schemas.microsoft.com/office/drawing/2014/main" id="{0E373A07-A9BF-455F-A6DB-9EF4756D666B}"/>
                </a:ext>
              </a:extLst>
            </p:cNvPr>
            <p:cNvSpPr>
              <a:spLocks noChangeAspect="1" noChangeShapeType="1"/>
            </p:cNvSpPr>
            <p:nvPr/>
          </p:nvSpPr>
          <p:spPr bwMode="auto">
            <a:xfrm rot="5400000">
              <a:off x="3744083" y="3640923"/>
              <a:ext cx="503706" cy="0"/>
            </a:xfrm>
            <a:prstGeom prst="line">
              <a:avLst/>
            </a:prstGeom>
            <a:noFill/>
            <a:ln w="41275">
              <a:solidFill>
                <a:srgbClr val="9999FF"/>
              </a:solidFill>
              <a:round/>
              <a:headEnd/>
              <a:tailEnd type="triangle" w="med" len="med"/>
            </a:ln>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87" name="Line 50">
              <a:extLst>
                <a:ext uri="{FF2B5EF4-FFF2-40B4-BE49-F238E27FC236}">
                  <a16:creationId xmlns:a16="http://schemas.microsoft.com/office/drawing/2014/main" id="{60B153EA-06A1-4351-A460-BFCB4CD41B29}"/>
                </a:ext>
              </a:extLst>
            </p:cNvPr>
            <p:cNvSpPr>
              <a:spLocks noChangeAspect="1" noChangeShapeType="1"/>
            </p:cNvSpPr>
            <p:nvPr/>
          </p:nvSpPr>
          <p:spPr bwMode="auto">
            <a:xfrm rot="5400000">
              <a:off x="4032114" y="3640924"/>
              <a:ext cx="503708" cy="0"/>
            </a:xfrm>
            <a:prstGeom prst="line">
              <a:avLst/>
            </a:prstGeom>
            <a:noFill/>
            <a:ln w="41275">
              <a:solidFill>
                <a:srgbClr val="00B050"/>
              </a:solidFill>
              <a:round/>
              <a:headEnd/>
              <a:tailEnd type="triangle" w="med" len="med"/>
            </a:ln>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sp>
          <p:nvSpPr>
            <p:cNvPr id="88" name="Line 51">
              <a:extLst>
                <a:ext uri="{FF2B5EF4-FFF2-40B4-BE49-F238E27FC236}">
                  <a16:creationId xmlns:a16="http://schemas.microsoft.com/office/drawing/2014/main" id="{8A36B5D4-31AB-4F16-89BF-B0BF6BB99373}"/>
                </a:ext>
              </a:extLst>
            </p:cNvPr>
            <p:cNvSpPr>
              <a:spLocks noChangeAspect="1" noChangeShapeType="1"/>
            </p:cNvSpPr>
            <p:nvPr/>
          </p:nvSpPr>
          <p:spPr bwMode="auto">
            <a:xfrm rot="5400000">
              <a:off x="3451322" y="3645652"/>
              <a:ext cx="513164" cy="0"/>
            </a:xfrm>
            <a:prstGeom prst="line">
              <a:avLst/>
            </a:prstGeom>
            <a:noFill/>
            <a:ln w="41275">
              <a:solidFill>
                <a:srgbClr val="FF6600"/>
              </a:solidFill>
              <a:round/>
              <a:headEnd type="triangle" w="med" len="med"/>
              <a:tailEnd type="triangle" w="med" len="med"/>
            </a:ln>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latin typeface="Times New Roman" pitchFamily="18" charset="0"/>
                <a:ea typeface="宋体" pitchFamily="2" charset="-122"/>
              </a:endParaRPr>
            </a:p>
          </p:txBody>
        </p:sp>
      </p:grpSp>
      <p:sp>
        <p:nvSpPr>
          <p:cNvPr id="89" name="矩形 88">
            <a:extLst>
              <a:ext uri="{FF2B5EF4-FFF2-40B4-BE49-F238E27FC236}">
                <a16:creationId xmlns:a16="http://schemas.microsoft.com/office/drawing/2014/main" id="{6A8C3CF4-84A7-4AE3-9640-59CBB5368178}"/>
              </a:ext>
            </a:extLst>
          </p:cNvPr>
          <p:cNvSpPr/>
          <p:nvPr/>
        </p:nvSpPr>
        <p:spPr>
          <a:xfrm>
            <a:off x="2771800" y="1466376"/>
            <a:ext cx="2658751" cy="400110"/>
          </a:xfrm>
          <a:prstGeom prst="rect">
            <a:avLst/>
          </a:prstGeom>
        </p:spPr>
        <p:txBody>
          <a:bodyPr wrap="square">
            <a:spAutoFit/>
          </a:bodyPr>
          <a:lstStyle/>
          <a:p>
            <a:pPr lvl="0">
              <a:defRPr/>
            </a:pPr>
            <a:r>
              <a:rPr lang="zh-CN" altLang="en-US" sz="2000" kern="0" dirty="0">
                <a:solidFill>
                  <a:srgbClr val="000000"/>
                </a:solidFill>
              </a:rPr>
              <a:t>控制存储器（</a:t>
            </a:r>
            <a:r>
              <a:rPr lang="en-US" altLang="zh-CN" sz="2000" kern="0" dirty="0">
                <a:solidFill>
                  <a:srgbClr val="000000"/>
                </a:solidFill>
              </a:rPr>
              <a:t>ROM</a:t>
            </a:r>
            <a:r>
              <a:rPr lang="zh-CN" altLang="en-US" sz="2000" kern="0" dirty="0">
                <a:solidFill>
                  <a:srgbClr val="000000"/>
                </a:solidFill>
              </a:rPr>
              <a:t>）</a:t>
            </a:r>
            <a:endParaRPr lang="en-US" altLang="zh-CN" sz="4400" kern="0" dirty="0">
              <a:solidFill>
                <a:srgbClr val="000000"/>
              </a:solidFill>
            </a:endParaRPr>
          </a:p>
        </p:txBody>
      </p:sp>
      <p:cxnSp>
        <p:nvCxnSpPr>
          <p:cNvPr id="90" name="直接连接符 89">
            <a:extLst>
              <a:ext uri="{FF2B5EF4-FFF2-40B4-BE49-F238E27FC236}">
                <a16:creationId xmlns:a16="http://schemas.microsoft.com/office/drawing/2014/main" id="{CF87858F-C191-4BF1-96F8-DE28BEF71483}"/>
              </a:ext>
            </a:extLst>
          </p:cNvPr>
          <p:cNvCxnSpPr/>
          <p:nvPr/>
        </p:nvCxnSpPr>
        <p:spPr bwMode="auto">
          <a:xfrm>
            <a:off x="3239544" y="2494216"/>
            <a:ext cx="547572" cy="0"/>
          </a:xfrm>
          <a:prstGeom prst="line">
            <a:avLst/>
          </a:prstGeom>
          <a:solidFill>
            <a:srgbClr val="FFFFFF"/>
          </a:solidFill>
          <a:ln w="76200" cap="flat" cmpd="sng" algn="ctr">
            <a:solidFill>
              <a:srgbClr val="0066FF"/>
            </a:solidFill>
            <a:prstDash val="solid"/>
            <a:round/>
            <a:headEnd type="none" w="med" len="med"/>
            <a:tailEnd type="none" w="med" len="med"/>
          </a:ln>
          <a:effectLst/>
        </p:spPr>
      </p:cxnSp>
      <p:cxnSp>
        <p:nvCxnSpPr>
          <p:cNvPr id="91" name="直接连接符 90">
            <a:extLst>
              <a:ext uri="{FF2B5EF4-FFF2-40B4-BE49-F238E27FC236}">
                <a16:creationId xmlns:a16="http://schemas.microsoft.com/office/drawing/2014/main" id="{FEF748BE-F85E-47B4-AEE7-513906719C34}"/>
              </a:ext>
            </a:extLst>
          </p:cNvPr>
          <p:cNvCxnSpPr/>
          <p:nvPr/>
        </p:nvCxnSpPr>
        <p:spPr bwMode="auto">
          <a:xfrm>
            <a:off x="3239544" y="2638232"/>
            <a:ext cx="547572" cy="0"/>
          </a:xfrm>
          <a:prstGeom prst="line">
            <a:avLst/>
          </a:prstGeom>
          <a:solidFill>
            <a:srgbClr val="FFFFFF"/>
          </a:solidFill>
          <a:ln w="76200" cap="flat" cmpd="sng" algn="ctr">
            <a:solidFill>
              <a:srgbClr val="0066FF"/>
            </a:solidFill>
            <a:prstDash val="solid"/>
            <a:round/>
            <a:headEnd type="none" w="med" len="med"/>
            <a:tailEnd type="none" w="med" len="med"/>
          </a:ln>
          <a:effectLst/>
        </p:spPr>
      </p:cxnSp>
      <p:cxnSp>
        <p:nvCxnSpPr>
          <p:cNvPr id="92" name="直接连接符 91">
            <a:extLst>
              <a:ext uri="{FF2B5EF4-FFF2-40B4-BE49-F238E27FC236}">
                <a16:creationId xmlns:a16="http://schemas.microsoft.com/office/drawing/2014/main" id="{FC49779F-464D-45B3-854C-862E7D0815E1}"/>
              </a:ext>
            </a:extLst>
          </p:cNvPr>
          <p:cNvCxnSpPr/>
          <p:nvPr/>
        </p:nvCxnSpPr>
        <p:spPr bwMode="auto">
          <a:xfrm>
            <a:off x="3239544" y="2782248"/>
            <a:ext cx="547572" cy="0"/>
          </a:xfrm>
          <a:prstGeom prst="line">
            <a:avLst/>
          </a:prstGeom>
          <a:solidFill>
            <a:srgbClr val="FFFFFF"/>
          </a:solidFill>
          <a:ln w="76200" cap="flat" cmpd="sng" algn="ctr">
            <a:solidFill>
              <a:srgbClr val="0066FF"/>
            </a:solidFill>
            <a:prstDash val="solid"/>
            <a:round/>
            <a:headEnd type="none" w="med" len="med"/>
            <a:tailEnd type="none" w="med" len="med"/>
          </a:ln>
          <a:effectLst/>
        </p:spPr>
      </p:cxnSp>
      <p:cxnSp>
        <p:nvCxnSpPr>
          <p:cNvPr id="93" name="直接连接符 92">
            <a:extLst>
              <a:ext uri="{FF2B5EF4-FFF2-40B4-BE49-F238E27FC236}">
                <a16:creationId xmlns:a16="http://schemas.microsoft.com/office/drawing/2014/main" id="{01D91810-E01F-4439-B8B9-56B5D1ADF338}"/>
              </a:ext>
            </a:extLst>
          </p:cNvPr>
          <p:cNvCxnSpPr/>
          <p:nvPr/>
        </p:nvCxnSpPr>
        <p:spPr bwMode="auto">
          <a:xfrm>
            <a:off x="3239544" y="2926264"/>
            <a:ext cx="547572" cy="0"/>
          </a:xfrm>
          <a:prstGeom prst="line">
            <a:avLst/>
          </a:prstGeom>
          <a:solidFill>
            <a:srgbClr val="FFFFFF"/>
          </a:solidFill>
          <a:ln w="76200" cap="flat" cmpd="sng" algn="ctr">
            <a:solidFill>
              <a:srgbClr val="0066FF"/>
            </a:solidFill>
            <a:prstDash val="solid"/>
            <a:round/>
            <a:headEnd type="none" w="med" len="med"/>
            <a:tailEnd type="none" w="med" len="med"/>
          </a:ln>
          <a:effectLst/>
        </p:spPr>
      </p:cxnSp>
      <p:cxnSp>
        <p:nvCxnSpPr>
          <p:cNvPr id="94" name="直接连接符 93">
            <a:extLst>
              <a:ext uri="{FF2B5EF4-FFF2-40B4-BE49-F238E27FC236}">
                <a16:creationId xmlns:a16="http://schemas.microsoft.com/office/drawing/2014/main" id="{953D3496-2BF4-4266-8A73-69BDFEDD0928}"/>
              </a:ext>
            </a:extLst>
          </p:cNvPr>
          <p:cNvCxnSpPr/>
          <p:nvPr/>
        </p:nvCxnSpPr>
        <p:spPr bwMode="auto">
          <a:xfrm>
            <a:off x="3239544" y="3070280"/>
            <a:ext cx="547572" cy="0"/>
          </a:xfrm>
          <a:prstGeom prst="line">
            <a:avLst/>
          </a:prstGeom>
          <a:solidFill>
            <a:srgbClr val="FFFFFF"/>
          </a:solidFill>
          <a:ln w="76200" cap="flat" cmpd="sng" algn="ctr">
            <a:solidFill>
              <a:srgbClr val="0066FF"/>
            </a:solidFill>
            <a:prstDash val="solid"/>
            <a:round/>
            <a:headEnd type="none" w="med" len="med"/>
            <a:tailEnd type="none" w="med" len="med"/>
          </a:ln>
          <a:effectLst/>
        </p:spPr>
      </p:cxnSp>
      <p:cxnSp>
        <p:nvCxnSpPr>
          <p:cNvPr id="95" name="直接连接符 94">
            <a:extLst>
              <a:ext uri="{FF2B5EF4-FFF2-40B4-BE49-F238E27FC236}">
                <a16:creationId xmlns:a16="http://schemas.microsoft.com/office/drawing/2014/main" id="{94629386-D785-42A0-B41D-5F8E3476B585}"/>
              </a:ext>
            </a:extLst>
          </p:cNvPr>
          <p:cNvCxnSpPr/>
          <p:nvPr/>
        </p:nvCxnSpPr>
        <p:spPr bwMode="auto">
          <a:xfrm>
            <a:off x="3239544" y="3214296"/>
            <a:ext cx="547572" cy="0"/>
          </a:xfrm>
          <a:prstGeom prst="line">
            <a:avLst/>
          </a:prstGeom>
          <a:solidFill>
            <a:srgbClr val="FFFFFF"/>
          </a:solidFill>
          <a:ln w="76200" cap="flat" cmpd="sng" algn="ctr">
            <a:solidFill>
              <a:srgbClr val="0066FF"/>
            </a:solidFill>
            <a:prstDash val="solid"/>
            <a:round/>
            <a:headEnd type="none" w="med" len="med"/>
            <a:tailEnd type="none" w="med" len="med"/>
          </a:ln>
          <a:effectLst/>
        </p:spPr>
      </p:cxnSp>
      <p:cxnSp>
        <p:nvCxnSpPr>
          <p:cNvPr id="96" name="直接连接符 95">
            <a:extLst>
              <a:ext uri="{FF2B5EF4-FFF2-40B4-BE49-F238E27FC236}">
                <a16:creationId xmlns:a16="http://schemas.microsoft.com/office/drawing/2014/main" id="{148F4AA1-EDFC-4BCB-BB45-FB7C672BE604}"/>
              </a:ext>
            </a:extLst>
          </p:cNvPr>
          <p:cNvCxnSpPr/>
          <p:nvPr/>
        </p:nvCxnSpPr>
        <p:spPr bwMode="auto">
          <a:xfrm>
            <a:off x="3239544" y="3358312"/>
            <a:ext cx="547572" cy="0"/>
          </a:xfrm>
          <a:prstGeom prst="line">
            <a:avLst/>
          </a:prstGeom>
          <a:solidFill>
            <a:srgbClr val="FFFFFF"/>
          </a:solidFill>
          <a:ln w="76200" cap="flat" cmpd="sng" algn="ctr">
            <a:solidFill>
              <a:srgbClr val="0066FF"/>
            </a:solidFill>
            <a:prstDash val="solid"/>
            <a:round/>
            <a:headEnd type="none" w="med" len="med"/>
            <a:tailEnd type="none" w="med" len="med"/>
          </a:ln>
          <a:effectLst/>
        </p:spPr>
      </p:cxnSp>
      <p:cxnSp>
        <p:nvCxnSpPr>
          <p:cNvPr id="97" name="直接连接符 96">
            <a:extLst>
              <a:ext uri="{FF2B5EF4-FFF2-40B4-BE49-F238E27FC236}">
                <a16:creationId xmlns:a16="http://schemas.microsoft.com/office/drawing/2014/main" id="{DD46884E-8A5E-4DD6-B68A-91F4B3DF0DDD}"/>
              </a:ext>
            </a:extLst>
          </p:cNvPr>
          <p:cNvCxnSpPr/>
          <p:nvPr/>
        </p:nvCxnSpPr>
        <p:spPr bwMode="auto">
          <a:xfrm>
            <a:off x="3239544" y="3502328"/>
            <a:ext cx="547572" cy="0"/>
          </a:xfrm>
          <a:prstGeom prst="line">
            <a:avLst/>
          </a:prstGeom>
          <a:solidFill>
            <a:srgbClr val="FFFFFF"/>
          </a:solidFill>
          <a:ln w="76200" cap="flat" cmpd="sng" algn="ctr">
            <a:solidFill>
              <a:srgbClr val="0066FF"/>
            </a:solidFill>
            <a:prstDash val="solid"/>
            <a:round/>
            <a:headEnd type="none" w="med" len="med"/>
            <a:tailEnd type="none" w="med" len="med"/>
          </a:ln>
          <a:effectLst/>
        </p:spPr>
      </p:cxnSp>
      <p:sp>
        <p:nvSpPr>
          <p:cNvPr id="99" name="矩形 98">
            <a:extLst>
              <a:ext uri="{FF2B5EF4-FFF2-40B4-BE49-F238E27FC236}">
                <a16:creationId xmlns:a16="http://schemas.microsoft.com/office/drawing/2014/main" id="{36C571F7-0E4C-43C3-ABB5-B7F34945576E}"/>
              </a:ext>
            </a:extLst>
          </p:cNvPr>
          <p:cNvSpPr/>
          <p:nvPr/>
        </p:nvSpPr>
        <p:spPr bwMode="auto">
          <a:xfrm>
            <a:off x="3162913" y="2384067"/>
            <a:ext cx="700817" cy="1233897"/>
          </a:xfrm>
          <a:prstGeom prst="rect">
            <a:avLst/>
          </a:prstGeom>
          <a:no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cxnSp>
        <p:nvCxnSpPr>
          <p:cNvPr id="101" name="直接箭头连接符 100">
            <a:extLst>
              <a:ext uri="{FF2B5EF4-FFF2-40B4-BE49-F238E27FC236}">
                <a16:creationId xmlns:a16="http://schemas.microsoft.com/office/drawing/2014/main" id="{DA36D6DE-AECA-4AA7-9957-93E94F467C9C}"/>
              </a:ext>
            </a:extLst>
          </p:cNvPr>
          <p:cNvCxnSpPr>
            <a:cxnSpLocks/>
          </p:cNvCxnSpPr>
          <p:nvPr/>
        </p:nvCxnSpPr>
        <p:spPr bwMode="auto">
          <a:xfrm flipH="1" flipV="1">
            <a:off x="3830391" y="2494216"/>
            <a:ext cx="504548" cy="336972"/>
          </a:xfrm>
          <a:prstGeom prst="straightConnector1">
            <a:avLst/>
          </a:prstGeom>
          <a:solidFill>
            <a:srgbClr val="FFFFFF"/>
          </a:solidFill>
          <a:ln w="19050" cap="flat" cmpd="sng" algn="ctr">
            <a:solidFill>
              <a:srgbClr val="FF0000"/>
            </a:solidFill>
            <a:prstDash val="solid"/>
            <a:round/>
            <a:headEnd type="none" w="med" len="med"/>
            <a:tailEnd type="triangle" w="sm" len="lg"/>
          </a:ln>
          <a:effectLst/>
        </p:spPr>
      </p:cxnSp>
      <p:cxnSp>
        <p:nvCxnSpPr>
          <p:cNvPr id="102" name="直接箭头连接符 101">
            <a:extLst>
              <a:ext uri="{FF2B5EF4-FFF2-40B4-BE49-F238E27FC236}">
                <a16:creationId xmlns:a16="http://schemas.microsoft.com/office/drawing/2014/main" id="{6FE48AB8-0A30-4F54-8742-E4516776ED3F}"/>
              </a:ext>
            </a:extLst>
          </p:cNvPr>
          <p:cNvCxnSpPr>
            <a:cxnSpLocks/>
          </p:cNvCxnSpPr>
          <p:nvPr/>
        </p:nvCxnSpPr>
        <p:spPr bwMode="auto">
          <a:xfrm flipH="1" flipV="1">
            <a:off x="3830391" y="2638232"/>
            <a:ext cx="447398" cy="245343"/>
          </a:xfrm>
          <a:prstGeom prst="straightConnector1">
            <a:avLst/>
          </a:prstGeom>
          <a:solidFill>
            <a:srgbClr val="FFFFFF"/>
          </a:solidFill>
          <a:ln w="19050" cap="flat" cmpd="sng" algn="ctr">
            <a:solidFill>
              <a:srgbClr val="FF0000"/>
            </a:solidFill>
            <a:prstDash val="solid"/>
            <a:round/>
            <a:headEnd type="none" w="med" len="med"/>
            <a:tailEnd type="triangle" w="sm" len="lg"/>
          </a:ln>
          <a:effectLst/>
        </p:spPr>
      </p:cxnSp>
      <p:cxnSp>
        <p:nvCxnSpPr>
          <p:cNvPr id="103" name="直接箭头连接符 102">
            <a:extLst>
              <a:ext uri="{FF2B5EF4-FFF2-40B4-BE49-F238E27FC236}">
                <a16:creationId xmlns:a16="http://schemas.microsoft.com/office/drawing/2014/main" id="{A63ECDF7-841E-4796-85CF-7BCC031DE219}"/>
              </a:ext>
            </a:extLst>
          </p:cNvPr>
          <p:cNvCxnSpPr>
            <a:cxnSpLocks/>
          </p:cNvCxnSpPr>
          <p:nvPr/>
        </p:nvCxnSpPr>
        <p:spPr bwMode="auto">
          <a:xfrm flipH="1" flipV="1">
            <a:off x="3830391" y="2782248"/>
            <a:ext cx="394696" cy="144016"/>
          </a:xfrm>
          <a:prstGeom prst="straightConnector1">
            <a:avLst/>
          </a:prstGeom>
          <a:solidFill>
            <a:srgbClr val="FFFFFF"/>
          </a:solidFill>
          <a:ln w="19050" cap="flat" cmpd="sng" algn="ctr">
            <a:solidFill>
              <a:srgbClr val="FF0000"/>
            </a:solidFill>
            <a:prstDash val="solid"/>
            <a:round/>
            <a:headEnd type="none" w="med" len="med"/>
            <a:tailEnd type="triangle" w="sm" len="lg"/>
          </a:ln>
          <a:effectLst/>
        </p:spPr>
      </p:cxnSp>
      <p:cxnSp>
        <p:nvCxnSpPr>
          <p:cNvPr id="104" name="直接箭头连接符 103">
            <a:extLst>
              <a:ext uri="{FF2B5EF4-FFF2-40B4-BE49-F238E27FC236}">
                <a16:creationId xmlns:a16="http://schemas.microsoft.com/office/drawing/2014/main" id="{A2746AAA-BAB5-432B-90A3-BD62A81F55AF}"/>
              </a:ext>
            </a:extLst>
          </p:cNvPr>
          <p:cNvCxnSpPr>
            <a:cxnSpLocks/>
          </p:cNvCxnSpPr>
          <p:nvPr/>
        </p:nvCxnSpPr>
        <p:spPr bwMode="auto">
          <a:xfrm flipH="1" flipV="1">
            <a:off x="3830391" y="2926264"/>
            <a:ext cx="394696" cy="74751"/>
          </a:xfrm>
          <a:prstGeom prst="straightConnector1">
            <a:avLst/>
          </a:prstGeom>
          <a:solidFill>
            <a:srgbClr val="FFFFFF"/>
          </a:solidFill>
          <a:ln w="19050" cap="flat" cmpd="sng" algn="ctr">
            <a:solidFill>
              <a:srgbClr val="FF0000"/>
            </a:solidFill>
            <a:prstDash val="solid"/>
            <a:round/>
            <a:headEnd type="none" w="med" len="med"/>
            <a:tailEnd type="triangle" w="sm" len="lg"/>
          </a:ln>
          <a:effectLst/>
        </p:spPr>
      </p:cxnSp>
      <p:cxnSp>
        <p:nvCxnSpPr>
          <p:cNvPr id="105" name="直接箭头连接符 104">
            <a:extLst>
              <a:ext uri="{FF2B5EF4-FFF2-40B4-BE49-F238E27FC236}">
                <a16:creationId xmlns:a16="http://schemas.microsoft.com/office/drawing/2014/main" id="{1C178184-C1ED-4CEA-B932-9781D1C30290}"/>
              </a:ext>
            </a:extLst>
          </p:cNvPr>
          <p:cNvCxnSpPr>
            <a:cxnSpLocks/>
          </p:cNvCxnSpPr>
          <p:nvPr/>
        </p:nvCxnSpPr>
        <p:spPr bwMode="auto">
          <a:xfrm flipH="1">
            <a:off x="3830390" y="3070280"/>
            <a:ext cx="394697" cy="0"/>
          </a:xfrm>
          <a:prstGeom prst="straightConnector1">
            <a:avLst/>
          </a:prstGeom>
          <a:solidFill>
            <a:srgbClr val="FFFFFF"/>
          </a:solidFill>
          <a:ln w="19050" cap="flat" cmpd="sng" algn="ctr">
            <a:solidFill>
              <a:srgbClr val="FF0000"/>
            </a:solidFill>
            <a:prstDash val="solid"/>
            <a:round/>
            <a:headEnd type="none" w="med" len="med"/>
            <a:tailEnd type="triangle" w="sm" len="lg"/>
          </a:ln>
          <a:effectLst/>
        </p:spPr>
      </p:cxnSp>
      <p:cxnSp>
        <p:nvCxnSpPr>
          <p:cNvPr id="106" name="直接箭头连接符 105">
            <a:extLst>
              <a:ext uri="{FF2B5EF4-FFF2-40B4-BE49-F238E27FC236}">
                <a16:creationId xmlns:a16="http://schemas.microsoft.com/office/drawing/2014/main" id="{B038C1FE-A87C-417C-8EE2-3100B54091BD}"/>
              </a:ext>
            </a:extLst>
          </p:cNvPr>
          <p:cNvCxnSpPr>
            <a:cxnSpLocks/>
          </p:cNvCxnSpPr>
          <p:nvPr/>
        </p:nvCxnSpPr>
        <p:spPr bwMode="auto">
          <a:xfrm flipH="1">
            <a:off x="3830391" y="3142288"/>
            <a:ext cx="394696" cy="72008"/>
          </a:xfrm>
          <a:prstGeom prst="straightConnector1">
            <a:avLst/>
          </a:prstGeom>
          <a:solidFill>
            <a:srgbClr val="FFFFFF"/>
          </a:solidFill>
          <a:ln w="19050" cap="flat" cmpd="sng" algn="ctr">
            <a:solidFill>
              <a:srgbClr val="FF0000"/>
            </a:solidFill>
            <a:prstDash val="solid"/>
            <a:round/>
            <a:headEnd type="none" w="med" len="med"/>
            <a:tailEnd type="triangle" w="sm" len="lg"/>
          </a:ln>
          <a:effectLst/>
        </p:spPr>
      </p:cxnSp>
      <p:cxnSp>
        <p:nvCxnSpPr>
          <p:cNvPr id="107" name="直接箭头连接符 106">
            <a:extLst>
              <a:ext uri="{FF2B5EF4-FFF2-40B4-BE49-F238E27FC236}">
                <a16:creationId xmlns:a16="http://schemas.microsoft.com/office/drawing/2014/main" id="{63E61648-0462-4785-82B4-F45D1B42236B}"/>
              </a:ext>
            </a:extLst>
          </p:cNvPr>
          <p:cNvCxnSpPr>
            <a:cxnSpLocks/>
          </p:cNvCxnSpPr>
          <p:nvPr/>
        </p:nvCxnSpPr>
        <p:spPr bwMode="auto">
          <a:xfrm flipH="1">
            <a:off x="3830391" y="3214296"/>
            <a:ext cx="394696" cy="144016"/>
          </a:xfrm>
          <a:prstGeom prst="straightConnector1">
            <a:avLst/>
          </a:prstGeom>
          <a:solidFill>
            <a:srgbClr val="FFFFFF"/>
          </a:solidFill>
          <a:ln w="19050" cap="flat" cmpd="sng" algn="ctr">
            <a:solidFill>
              <a:srgbClr val="FF0000"/>
            </a:solidFill>
            <a:prstDash val="solid"/>
            <a:round/>
            <a:headEnd type="none" w="med" len="med"/>
            <a:tailEnd type="triangle" w="sm" len="lg"/>
          </a:ln>
          <a:effectLst/>
        </p:spPr>
      </p:cxnSp>
      <p:cxnSp>
        <p:nvCxnSpPr>
          <p:cNvPr id="108" name="直接箭头连接符 107">
            <a:extLst>
              <a:ext uri="{FF2B5EF4-FFF2-40B4-BE49-F238E27FC236}">
                <a16:creationId xmlns:a16="http://schemas.microsoft.com/office/drawing/2014/main" id="{9D536039-2364-42E6-BF6B-39CFF676F438}"/>
              </a:ext>
            </a:extLst>
          </p:cNvPr>
          <p:cNvCxnSpPr>
            <a:cxnSpLocks/>
          </p:cNvCxnSpPr>
          <p:nvPr/>
        </p:nvCxnSpPr>
        <p:spPr bwMode="auto">
          <a:xfrm flipH="1">
            <a:off x="3830391" y="3254366"/>
            <a:ext cx="459501" cy="247962"/>
          </a:xfrm>
          <a:prstGeom prst="straightConnector1">
            <a:avLst/>
          </a:prstGeom>
          <a:solidFill>
            <a:srgbClr val="FFFFFF"/>
          </a:solidFill>
          <a:ln w="19050" cap="flat" cmpd="sng" algn="ctr">
            <a:solidFill>
              <a:srgbClr val="FF0000"/>
            </a:solidFill>
            <a:prstDash val="solid"/>
            <a:round/>
            <a:headEnd type="none" w="med" len="med"/>
            <a:tailEnd type="triangle" w="sm" len="lg"/>
          </a:ln>
          <a:effectLst/>
        </p:spPr>
      </p:cxnSp>
      <p:sp>
        <p:nvSpPr>
          <p:cNvPr id="109" name="任意多边形: 形状 108">
            <a:extLst>
              <a:ext uri="{FF2B5EF4-FFF2-40B4-BE49-F238E27FC236}">
                <a16:creationId xmlns:a16="http://schemas.microsoft.com/office/drawing/2014/main" id="{0FA13DF5-4DFC-4CA4-A1D5-1617BC5FA171}"/>
              </a:ext>
            </a:extLst>
          </p:cNvPr>
          <p:cNvSpPr/>
          <p:nvPr/>
        </p:nvSpPr>
        <p:spPr bwMode="auto">
          <a:xfrm>
            <a:off x="1968291" y="3674853"/>
            <a:ext cx="1585792" cy="500105"/>
          </a:xfrm>
          <a:custGeom>
            <a:avLst/>
            <a:gdLst>
              <a:gd name="connsiteX0" fmla="*/ 3138854 w 3146406"/>
              <a:gd name="connsiteY0" fmla="*/ 0 h 836443"/>
              <a:gd name="connsiteX1" fmla="*/ 2655277 w 3146406"/>
              <a:gd name="connsiteY1" fmla="*/ 703385 h 836443"/>
              <a:gd name="connsiteX2" fmla="*/ 0 w 3146406"/>
              <a:gd name="connsiteY2" fmla="*/ 835270 h 836443"/>
            </a:gdLst>
            <a:ahLst/>
            <a:cxnLst>
              <a:cxn ang="0">
                <a:pos x="connsiteX0" y="connsiteY0"/>
              </a:cxn>
              <a:cxn ang="0">
                <a:pos x="connsiteX1" y="connsiteY1"/>
              </a:cxn>
              <a:cxn ang="0">
                <a:pos x="connsiteX2" y="connsiteY2"/>
              </a:cxn>
            </a:cxnLst>
            <a:rect l="l" t="t" r="r" b="b"/>
            <a:pathLst>
              <a:path w="3146406" h="836443">
                <a:moveTo>
                  <a:pt x="3138854" y="0"/>
                </a:moveTo>
                <a:cubicBezTo>
                  <a:pt x="3158636" y="282086"/>
                  <a:pt x="3178419" y="564173"/>
                  <a:pt x="2655277" y="703385"/>
                </a:cubicBezTo>
                <a:cubicBezTo>
                  <a:pt x="2132135" y="842597"/>
                  <a:pt x="1066067" y="838933"/>
                  <a:pt x="0" y="835270"/>
                </a:cubicBezTo>
              </a:path>
            </a:pathLst>
          </a:custGeom>
          <a:noFill/>
          <a:ln w="76200" cap="flat" cmpd="sng" algn="ctr">
            <a:solidFill>
              <a:srgbClr val="FF0000">
                <a:alpha val="40000"/>
              </a:srgbClr>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10" name="矩形 109">
            <a:extLst>
              <a:ext uri="{FF2B5EF4-FFF2-40B4-BE49-F238E27FC236}">
                <a16:creationId xmlns:a16="http://schemas.microsoft.com/office/drawing/2014/main" id="{81654A56-C44E-474A-8F4E-BB971F6015C3}"/>
              </a:ext>
            </a:extLst>
          </p:cNvPr>
          <p:cNvSpPr/>
          <p:nvPr/>
        </p:nvSpPr>
        <p:spPr>
          <a:xfrm>
            <a:off x="524718" y="3740458"/>
            <a:ext cx="2765502" cy="400110"/>
          </a:xfrm>
          <a:prstGeom prst="rect">
            <a:avLst/>
          </a:prstGeom>
          <a:solidFill>
            <a:srgbClr val="FFFF99"/>
          </a:solidFill>
          <a:effectLst>
            <a:softEdge rad="127000"/>
          </a:effectLst>
        </p:spPr>
        <p:txBody>
          <a:bodyPr wrap="none">
            <a:spAutoFit/>
          </a:bodyPr>
          <a:lstStyle/>
          <a:p>
            <a:r>
              <a:rPr lang="zh-CN" altLang="en-US" sz="2000" kern="0" dirty="0">
                <a:solidFill>
                  <a:srgbClr val="FF6600"/>
                </a:solidFill>
              </a:rPr>
              <a:t>取微指令、执行微指令</a:t>
            </a:r>
            <a:endParaRPr lang="zh-CN" altLang="en-US" dirty="0">
              <a:solidFill>
                <a:srgbClr val="FF6600"/>
              </a:solidFill>
            </a:endParaRPr>
          </a:p>
        </p:txBody>
      </p:sp>
      <p:sp>
        <p:nvSpPr>
          <p:cNvPr id="9" name="箭头: 右 8">
            <a:extLst>
              <a:ext uri="{FF2B5EF4-FFF2-40B4-BE49-F238E27FC236}">
                <a16:creationId xmlns:a16="http://schemas.microsoft.com/office/drawing/2014/main" id="{1A5A2168-FB88-4C89-9AAE-107859F1EDC5}"/>
              </a:ext>
            </a:extLst>
          </p:cNvPr>
          <p:cNvSpPr/>
          <p:nvPr/>
        </p:nvSpPr>
        <p:spPr bwMode="auto">
          <a:xfrm>
            <a:off x="2423607" y="4581128"/>
            <a:ext cx="3300521" cy="533327"/>
          </a:xfrm>
          <a:prstGeom prst="rightArrow">
            <a:avLst/>
          </a:prstGeom>
          <a:solidFill>
            <a:schemeClr val="bg1">
              <a:lumMod val="95000"/>
            </a:schemeClr>
          </a:solidFill>
          <a:ln w="38100" cap="flat" cmpd="sng" algn="ctr">
            <a:solidFill>
              <a:srgbClr val="8A8AB9">
                <a:shade val="95000"/>
                <a:satMod val="105000"/>
              </a:srgbClr>
            </a:solidFill>
            <a:prstDash val="soli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spcBef>
                <a:spcPts val="0"/>
              </a:spcBef>
            </a:pPr>
            <a:r>
              <a:rPr lang="zh-CN" altLang="en-US" sz="2000" kern="0" dirty="0">
                <a:solidFill>
                  <a:srgbClr val="0066FF"/>
                </a:solidFill>
                <a:latin typeface="Times New Roman"/>
                <a:ea typeface="宋体"/>
              </a:rPr>
              <a:t>控制信号</a:t>
            </a:r>
          </a:p>
        </p:txBody>
      </p:sp>
      <p:sp>
        <p:nvSpPr>
          <p:cNvPr id="11" name="矩形 10">
            <a:extLst>
              <a:ext uri="{FF2B5EF4-FFF2-40B4-BE49-F238E27FC236}">
                <a16:creationId xmlns:a16="http://schemas.microsoft.com/office/drawing/2014/main" id="{8F880C2C-1E31-461C-9E3C-29313A3A9E86}"/>
              </a:ext>
            </a:extLst>
          </p:cNvPr>
          <p:cNvSpPr/>
          <p:nvPr/>
        </p:nvSpPr>
        <p:spPr>
          <a:xfrm>
            <a:off x="6535920" y="4232066"/>
            <a:ext cx="1745992" cy="400110"/>
          </a:xfrm>
          <a:prstGeom prst="rect">
            <a:avLst/>
          </a:prstGeom>
        </p:spPr>
        <p:txBody>
          <a:bodyPr wrap="none">
            <a:spAutoFit/>
          </a:bodyPr>
          <a:lstStyle/>
          <a:p>
            <a:pPr lvl="0">
              <a:spcBef>
                <a:spcPts val="0"/>
              </a:spcBef>
            </a:pPr>
            <a:r>
              <a:rPr lang="en-US" altLang="zh-CN" sz="2000" kern="0" dirty="0">
                <a:solidFill>
                  <a:srgbClr val="0066FF"/>
                </a:solidFill>
                <a:latin typeface="Times New Roman"/>
                <a:ea typeface="宋体"/>
              </a:rPr>
              <a:t>CPU</a:t>
            </a:r>
            <a:r>
              <a:rPr lang="zh-CN" altLang="en-US" sz="2000" kern="0" dirty="0">
                <a:solidFill>
                  <a:srgbClr val="0066FF"/>
                </a:solidFill>
                <a:latin typeface="Times New Roman"/>
                <a:ea typeface="宋体"/>
              </a:rPr>
              <a:t>内部总线</a:t>
            </a:r>
          </a:p>
        </p:txBody>
      </p:sp>
      <p:sp>
        <p:nvSpPr>
          <p:cNvPr id="13" name="箭头: 下 12">
            <a:extLst>
              <a:ext uri="{FF2B5EF4-FFF2-40B4-BE49-F238E27FC236}">
                <a16:creationId xmlns:a16="http://schemas.microsoft.com/office/drawing/2014/main" id="{75F9116F-F807-4795-819E-DC58D7E6EEB3}"/>
              </a:ext>
            </a:extLst>
          </p:cNvPr>
          <p:cNvSpPr/>
          <p:nvPr/>
        </p:nvSpPr>
        <p:spPr bwMode="auto">
          <a:xfrm>
            <a:off x="1231163" y="2420784"/>
            <a:ext cx="397023" cy="494656"/>
          </a:xfrm>
          <a:prstGeom prst="downArrow">
            <a:avLst>
              <a:gd name="adj1" fmla="val 50000"/>
              <a:gd name="adj2" fmla="val 58691"/>
            </a:avLst>
          </a:prstGeom>
          <a:noFill/>
          <a:ln w="38100" cap="flat" cmpd="sng" algn="ctr">
            <a:solidFill>
              <a:srgbClr val="8A8AB9">
                <a:shade val="95000"/>
                <a:satMod val="105000"/>
              </a:srgbClr>
            </a:solidFill>
            <a:prstDash val="soli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spcBef>
                <a:spcPts val="0"/>
              </a:spcBef>
            </a:pPr>
            <a:endParaRPr lang="zh-CN" altLang="en-US" sz="2000" kern="0">
              <a:solidFill>
                <a:srgbClr val="0066FF"/>
              </a:solidFill>
              <a:latin typeface="Times New Roman"/>
              <a:ea typeface="宋体"/>
            </a:endParaRPr>
          </a:p>
        </p:txBody>
      </p:sp>
      <p:sp>
        <p:nvSpPr>
          <p:cNvPr id="57" name="矩形 56">
            <a:extLst>
              <a:ext uri="{FF2B5EF4-FFF2-40B4-BE49-F238E27FC236}">
                <a16:creationId xmlns:a16="http://schemas.microsoft.com/office/drawing/2014/main" id="{C7013D91-316F-4A6E-8AD2-96A432C5C527}"/>
              </a:ext>
            </a:extLst>
          </p:cNvPr>
          <p:cNvSpPr/>
          <p:nvPr/>
        </p:nvSpPr>
        <p:spPr>
          <a:xfrm>
            <a:off x="714368" y="2019564"/>
            <a:ext cx="1441037" cy="400110"/>
          </a:xfrm>
          <a:prstGeom prst="rect">
            <a:avLst/>
          </a:prstGeom>
          <a:solidFill>
            <a:srgbClr val="FFCCFF"/>
          </a:solidFill>
          <a:ln w="28575">
            <a:solidFill>
              <a:srgbClr val="CC0099"/>
            </a:solidFill>
          </a:ln>
        </p:spPr>
        <p:txBody>
          <a:bodyPr wrap="square">
            <a:spAutoFit/>
          </a:bodyPr>
          <a:lstStyle/>
          <a:p>
            <a:pPr>
              <a:spcBef>
                <a:spcPct val="50000"/>
              </a:spcBef>
              <a:defRPr/>
            </a:pPr>
            <a:r>
              <a:rPr lang="en-US" altLang="zh-CN" sz="2000" kern="0" dirty="0">
                <a:solidFill>
                  <a:srgbClr val="000000"/>
                </a:solidFill>
                <a:latin typeface="Times New Roman"/>
                <a:ea typeface="宋体"/>
              </a:rPr>
              <a:t>IR</a:t>
            </a:r>
            <a:endParaRPr lang="zh-CN" altLang="en-US" sz="2000" kern="0" dirty="0">
              <a:solidFill>
                <a:srgbClr val="000000"/>
              </a:solidFill>
              <a:latin typeface="Times New Roman"/>
              <a:ea typeface="宋体"/>
            </a:endParaRPr>
          </a:p>
        </p:txBody>
      </p:sp>
      <p:cxnSp>
        <p:nvCxnSpPr>
          <p:cNvPr id="15" name="直接连接符 14">
            <a:extLst>
              <a:ext uri="{FF2B5EF4-FFF2-40B4-BE49-F238E27FC236}">
                <a16:creationId xmlns:a16="http://schemas.microsoft.com/office/drawing/2014/main" id="{8BA775A4-4115-4384-BB5D-77FD52B6BE4C}"/>
              </a:ext>
            </a:extLst>
          </p:cNvPr>
          <p:cNvCxnSpPr/>
          <p:nvPr/>
        </p:nvCxnSpPr>
        <p:spPr bwMode="auto">
          <a:xfrm flipV="1">
            <a:off x="1429674" y="1294130"/>
            <a:ext cx="0" cy="725434"/>
          </a:xfrm>
          <a:prstGeom prst="line">
            <a:avLst/>
          </a:prstGeom>
          <a:solidFill>
            <a:srgbClr val="FFFFFF"/>
          </a:solidFill>
          <a:ln w="76200" cap="rnd" cmpd="sng" algn="ctr">
            <a:solidFill>
              <a:srgbClr val="00CC00">
                <a:alpha val="40000"/>
              </a:srgbClr>
            </a:solidFill>
            <a:prstDash val="solid"/>
            <a:round/>
            <a:headEnd type="triangle" w="med" len="med"/>
            <a:tailEnd type="none" w="med" len="med"/>
          </a:ln>
          <a:effectLst/>
        </p:spPr>
      </p:cxnSp>
      <p:cxnSp>
        <p:nvCxnSpPr>
          <p:cNvPr id="17" name="直接连接符 16">
            <a:extLst>
              <a:ext uri="{FF2B5EF4-FFF2-40B4-BE49-F238E27FC236}">
                <a16:creationId xmlns:a16="http://schemas.microsoft.com/office/drawing/2014/main" id="{E42A52A0-1832-44CE-9E23-6D003C18FC77}"/>
              </a:ext>
            </a:extLst>
          </p:cNvPr>
          <p:cNvCxnSpPr>
            <a:cxnSpLocks/>
          </p:cNvCxnSpPr>
          <p:nvPr/>
        </p:nvCxnSpPr>
        <p:spPr bwMode="auto">
          <a:xfrm>
            <a:off x="1429674" y="1294130"/>
            <a:ext cx="4294454" cy="0"/>
          </a:xfrm>
          <a:prstGeom prst="line">
            <a:avLst/>
          </a:prstGeom>
          <a:solidFill>
            <a:srgbClr val="FFFFFF"/>
          </a:solidFill>
          <a:ln w="76200" cap="rnd" cmpd="sng" algn="ctr">
            <a:solidFill>
              <a:srgbClr val="00CC00">
                <a:alpha val="40000"/>
              </a:srgbClr>
            </a:solidFill>
            <a:prstDash val="solid"/>
            <a:round/>
            <a:headEnd type="none" w="med" len="med"/>
            <a:tailEnd type="triangle" w="med" len="med"/>
          </a:ln>
          <a:effectLst/>
        </p:spPr>
      </p:cxnSp>
      <p:sp>
        <p:nvSpPr>
          <p:cNvPr id="30" name="箭头: 左右 29">
            <a:extLst>
              <a:ext uri="{FF2B5EF4-FFF2-40B4-BE49-F238E27FC236}">
                <a16:creationId xmlns:a16="http://schemas.microsoft.com/office/drawing/2014/main" id="{59F181B1-FB62-4777-8706-206F3EDC7CB5}"/>
              </a:ext>
            </a:extLst>
          </p:cNvPr>
          <p:cNvSpPr/>
          <p:nvPr/>
        </p:nvSpPr>
        <p:spPr bwMode="auto">
          <a:xfrm>
            <a:off x="5983003" y="4174958"/>
            <a:ext cx="2981483" cy="520700"/>
          </a:xfrm>
          <a:prstGeom prst="leftRightArrow">
            <a:avLst>
              <a:gd name="adj1" fmla="val 50000"/>
              <a:gd name="adj2" fmla="val 53737"/>
            </a:avLst>
          </a:prstGeom>
          <a:noFill/>
          <a:ln w="38100" cap="flat" cmpd="sng" algn="ctr">
            <a:solidFill>
              <a:srgbClr val="8A8AB9">
                <a:shade val="95000"/>
                <a:satMod val="105000"/>
              </a:srgbClr>
            </a:solidFill>
            <a:prstDash val="soli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spcBef>
                <a:spcPts val="0"/>
              </a:spcBef>
            </a:pPr>
            <a:endParaRPr lang="zh-CN" altLang="en-US" sz="2000" kern="0">
              <a:solidFill>
                <a:srgbClr val="0066FF"/>
              </a:solidFill>
              <a:latin typeface="Times New Roman"/>
              <a:ea typeface="宋体"/>
            </a:endParaRPr>
          </a:p>
        </p:txBody>
      </p:sp>
      <p:sp>
        <p:nvSpPr>
          <p:cNvPr id="112" name="箭头: 左右 111">
            <a:extLst>
              <a:ext uri="{FF2B5EF4-FFF2-40B4-BE49-F238E27FC236}">
                <a16:creationId xmlns:a16="http://schemas.microsoft.com/office/drawing/2014/main" id="{92D86802-44BE-4A2A-A21D-97F15B5A8F3A}"/>
              </a:ext>
            </a:extLst>
          </p:cNvPr>
          <p:cNvSpPr/>
          <p:nvPr/>
        </p:nvSpPr>
        <p:spPr bwMode="auto">
          <a:xfrm rot="16200000">
            <a:off x="3458653" y="2887819"/>
            <a:ext cx="4766930" cy="520700"/>
          </a:xfrm>
          <a:prstGeom prst="leftRightArrow">
            <a:avLst>
              <a:gd name="adj1" fmla="val 50000"/>
              <a:gd name="adj2" fmla="val 53737"/>
            </a:avLst>
          </a:prstGeom>
          <a:noFill/>
          <a:ln w="38100" cap="flat" cmpd="sng" algn="ctr">
            <a:solidFill>
              <a:srgbClr val="8A8AB9">
                <a:shade val="95000"/>
                <a:satMod val="105000"/>
              </a:srgbClr>
            </a:solidFill>
            <a:prstDash val="soli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spcBef>
                <a:spcPts val="0"/>
              </a:spcBef>
            </a:pPr>
            <a:endParaRPr lang="zh-CN" altLang="en-US" sz="2000" kern="0">
              <a:solidFill>
                <a:srgbClr val="0066FF"/>
              </a:solidFill>
              <a:latin typeface="Times New Roman"/>
              <a:ea typeface="宋体"/>
            </a:endParaRPr>
          </a:p>
        </p:txBody>
      </p:sp>
      <p:sp>
        <p:nvSpPr>
          <p:cNvPr id="113" name="矩形 112">
            <a:extLst>
              <a:ext uri="{FF2B5EF4-FFF2-40B4-BE49-F238E27FC236}">
                <a16:creationId xmlns:a16="http://schemas.microsoft.com/office/drawing/2014/main" id="{7479D175-6E03-4416-94E1-B492D5A53606}"/>
              </a:ext>
            </a:extLst>
          </p:cNvPr>
          <p:cNvSpPr/>
          <p:nvPr/>
        </p:nvSpPr>
        <p:spPr>
          <a:xfrm rot="5400000">
            <a:off x="4976929" y="2860005"/>
            <a:ext cx="1745992" cy="400110"/>
          </a:xfrm>
          <a:prstGeom prst="rect">
            <a:avLst/>
          </a:prstGeom>
        </p:spPr>
        <p:txBody>
          <a:bodyPr wrap="none">
            <a:spAutoFit/>
          </a:bodyPr>
          <a:lstStyle/>
          <a:p>
            <a:pPr lvl="0">
              <a:spcBef>
                <a:spcPts val="0"/>
              </a:spcBef>
            </a:pPr>
            <a:r>
              <a:rPr lang="en-US" altLang="zh-CN" sz="2000" kern="0" dirty="0">
                <a:solidFill>
                  <a:srgbClr val="0066FF"/>
                </a:solidFill>
                <a:latin typeface="Times New Roman"/>
                <a:ea typeface="宋体"/>
              </a:rPr>
              <a:t>CPU</a:t>
            </a:r>
            <a:r>
              <a:rPr lang="zh-CN" altLang="en-US" sz="2000" kern="0" dirty="0">
                <a:solidFill>
                  <a:srgbClr val="0066FF"/>
                </a:solidFill>
                <a:latin typeface="Times New Roman"/>
                <a:ea typeface="宋体"/>
              </a:rPr>
              <a:t>内部总线</a:t>
            </a:r>
          </a:p>
        </p:txBody>
      </p:sp>
      <p:sp>
        <p:nvSpPr>
          <p:cNvPr id="115" name="箭头: 右 114">
            <a:extLst>
              <a:ext uri="{FF2B5EF4-FFF2-40B4-BE49-F238E27FC236}">
                <a16:creationId xmlns:a16="http://schemas.microsoft.com/office/drawing/2014/main" id="{E8149CCD-29F6-4BEC-8D35-CB81D70F0E2A}"/>
              </a:ext>
            </a:extLst>
          </p:cNvPr>
          <p:cNvSpPr/>
          <p:nvPr/>
        </p:nvSpPr>
        <p:spPr bwMode="auto">
          <a:xfrm>
            <a:off x="2423607" y="5545830"/>
            <a:ext cx="6540879" cy="533327"/>
          </a:xfrm>
          <a:prstGeom prst="rightArrow">
            <a:avLst/>
          </a:prstGeom>
          <a:solidFill>
            <a:schemeClr val="bg1">
              <a:lumMod val="95000"/>
            </a:schemeClr>
          </a:solidFill>
          <a:ln w="38100" cap="flat" cmpd="sng" algn="ctr">
            <a:solidFill>
              <a:srgbClr val="8A8AB9">
                <a:shade val="95000"/>
                <a:satMod val="105000"/>
              </a:srgbClr>
            </a:solidFill>
            <a:prstDash val="soli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spcBef>
                <a:spcPts val="0"/>
              </a:spcBef>
            </a:pPr>
            <a:r>
              <a:rPr lang="zh-CN" altLang="en-US" sz="2000" kern="0" dirty="0">
                <a:solidFill>
                  <a:srgbClr val="0066FF"/>
                </a:solidFill>
                <a:latin typeface="Times New Roman"/>
                <a:ea typeface="宋体"/>
              </a:rPr>
              <a:t>控制信号</a:t>
            </a:r>
          </a:p>
        </p:txBody>
      </p:sp>
      <p:sp>
        <p:nvSpPr>
          <p:cNvPr id="116" name="矩形 115">
            <a:extLst>
              <a:ext uri="{FF2B5EF4-FFF2-40B4-BE49-F238E27FC236}">
                <a16:creationId xmlns:a16="http://schemas.microsoft.com/office/drawing/2014/main" id="{31270B83-64A1-4903-B619-F1B7BC9D2A53}"/>
              </a:ext>
            </a:extLst>
          </p:cNvPr>
          <p:cNvSpPr/>
          <p:nvPr/>
        </p:nvSpPr>
        <p:spPr>
          <a:xfrm>
            <a:off x="6220035" y="5919176"/>
            <a:ext cx="2507418" cy="400110"/>
          </a:xfrm>
          <a:prstGeom prst="rect">
            <a:avLst/>
          </a:prstGeom>
        </p:spPr>
        <p:txBody>
          <a:bodyPr wrap="none">
            <a:spAutoFit/>
          </a:bodyPr>
          <a:lstStyle/>
          <a:p>
            <a:pPr lvl="0">
              <a:spcBef>
                <a:spcPts val="0"/>
              </a:spcBef>
            </a:pPr>
            <a:r>
              <a:rPr lang="zh-CN" altLang="en-US" sz="2000" kern="0" dirty="0">
                <a:solidFill>
                  <a:srgbClr val="008000"/>
                </a:solidFill>
                <a:latin typeface="Times New Roman"/>
                <a:ea typeface="宋体"/>
              </a:rPr>
              <a:t>主存读写、接口读写</a:t>
            </a:r>
          </a:p>
        </p:txBody>
      </p:sp>
      <p:sp>
        <p:nvSpPr>
          <p:cNvPr id="117" name="矩形 116">
            <a:extLst>
              <a:ext uri="{FF2B5EF4-FFF2-40B4-BE49-F238E27FC236}">
                <a16:creationId xmlns:a16="http://schemas.microsoft.com/office/drawing/2014/main" id="{4ECA036A-7093-4274-95D6-511F845292ED}"/>
              </a:ext>
            </a:extLst>
          </p:cNvPr>
          <p:cNvSpPr/>
          <p:nvPr/>
        </p:nvSpPr>
        <p:spPr>
          <a:xfrm>
            <a:off x="3059832" y="1998149"/>
            <a:ext cx="442749" cy="400110"/>
          </a:xfrm>
          <a:prstGeom prst="rect">
            <a:avLst/>
          </a:prstGeom>
        </p:spPr>
        <p:txBody>
          <a:bodyPr wrap="none">
            <a:spAutoFit/>
          </a:bodyPr>
          <a:lstStyle/>
          <a:p>
            <a:r>
              <a:rPr lang="zh-CN" altLang="en-US" sz="2000" kern="0" dirty="0">
                <a:solidFill>
                  <a:srgbClr val="FF0000"/>
                </a:solidFill>
              </a:rPr>
              <a:t>微</a:t>
            </a:r>
            <a:endParaRPr lang="zh-CN" altLang="en-US" dirty="0">
              <a:solidFill>
                <a:srgbClr val="FF0000"/>
              </a:solidFill>
            </a:endParaRPr>
          </a:p>
        </p:txBody>
      </p:sp>
      <p:sp>
        <p:nvSpPr>
          <p:cNvPr id="118" name="矩形 117">
            <a:extLst>
              <a:ext uri="{FF2B5EF4-FFF2-40B4-BE49-F238E27FC236}">
                <a16:creationId xmlns:a16="http://schemas.microsoft.com/office/drawing/2014/main" id="{53D27B3B-3C8D-47DE-A525-C34E5C495349}"/>
              </a:ext>
            </a:extLst>
          </p:cNvPr>
          <p:cNvSpPr/>
          <p:nvPr/>
        </p:nvSpPr>
        <p:spPr>
          <a:xfrm>
            <a:off x="4201259" y="2834221"/>
            <a:ext cx="442749" cy="400110"/>
          </a:xfrm>
          <a:prstGeom prst="rect">
            <a:avLst/>
          </a:prstGeom>
        </p:spPr>
        <p:txBody>
          <a:bodyPr wrap="none">
            <a:spAutoFit/>
          </a:bodyPr>
          <a:lstStyle/>
          <a:p>
            <a:r>
              <a:rPr lang="zh-CN" altLang="en-US" sz="2000" kern="0" dirty="0">
                <a:solidFill>
                  <a:srgbClr val="FF0000"/>
                </a:solidFill>
              </a:rPr>
              <a:t>微</a:t>
            </a:r>
            <a:endParaRPr lang="zh-CN" altLang="en-US" dirty="0">
              <a:solidFill>
                <a:srgbClr val="FF0000"/>
              </a:solidFill>
            </a:endParaRPr>
          </a:p>
        </p:txBody>
      </p:sp>
      <p:sp>
        <p:nvSpPr>
          <p:cNvPr id="119" name="矩形 118">
            <a:extLst>
              <a:ext uri="{FF2B5EF4-FFF2-40B4-BE49-F238E27FC236}">
                <a16:creationId xmlns:a16="http://schemas.microsoft.com/office/drawing/2014/main" id="{6F4D4FE9-C2AF-466A-AB88-1E5AAF817D58}"/>
              </a:ext>
            </a:extLst>
          </p:cNvPr>
          <p:cNvSpPr/>
          <p:nvPr/>
        </p:nvSpPr>
        <p:spPr>
          <a:xfrm>
            <a:off x="3320929" y="1998648"/>
            <a:ext cx="700834" cy="400110"/>
          </a:xfrm>
          <a:prstGeom prst="rect">
            <a:avLst/>
          </a:prstGeom>
        </p:spPr>
        <p:txBody>
          <a:bodyPr wrap="none">
            <a:spAutoFit/>
          </a:bodyPr>
          <a:lstStyle/>
          <a:p>
            <a:r>
              <a:rPr lang="zh-CN" altLang="en-US" sz="2000" kern="0" dirty="0">
                <a:solidFill>
                  <a:srgbClr val="FF0000"/>
                </a:solidFill>
              </a:rPr>
              <a:t>程序</a:t>
            </a:r>
            <a:endParaRPr lang="zh-CN" altLang="en-US" dirty="0">
              <a:solidFill>
                <a:srgbClr val="FF0000"/>
              </a:solidFill>
            </a:endParaRPr>
          </a:p>
        </p:txBody>
      </p:sp>
      <p:sp>
        <p:nvSpPr>
          <p:cNvPr id="120" name="矩形 119">
            <a:extLst>
              <a:ext uri="{FF2B5EF4-FFF2-40B4-BE49-F238E27FC236}">
                <a16:creationId xmlns:a16="http://schemas.microsoft.com/office/drawing/2014/main" id="{E149CC32-E0ED-49B5-B24C-40295C0BCACF}"/>
              </a:ext>
            </a:extLst>
          </p:cNvPr>
          <p:cNvSpPr/>
          <p:nvPr/>
        </p:nvSpPr>
        <p:spPr>
          <a:xfrm>
            <a:off x="4453854" y="2834221"/>
            <a:ext cx="700834" cy="400110"/>
          </a:xfrm>
          <a:prstGeom prst="rect">
            <a:avLst/>
          </a:prstGeom>
        </p:spPr>
        <p:txBody>
          <a:bodyPr wrap="none">
            <a:spAutoFit/>
          </a:bodyPr>
          <a:lstStyle/>
          <a:p>
            <a:r>
              <a:rPr lang="zh-CN" altLang="en-US" sz="2000" kern="0" dirty="0">
                <a:solidFill>
                  <a:srgbClr val="FF0000"/>
                </a:solidFill>
              </a:rPr>
              <a:t>指令</a:t>
            </a:r>
            <a:endParaRPr lang="zh-CN" altLang="en-US" dirty="0">
              <a:solidFill>
                <a:srgbClr val="FF0000"/>
              </a:solidFill>
            </a:endParaRPr>
          </a:p>
        </p:txBody>
      </p:sp>
    </p:spTree>
    <p:extLst>
      <p:ext uri="{BB962C8B-B14F-4D97-AF65-F5344CB8AC3E}">
        <p14:creationId xmlns:p14="http://schemas.microsoft.com/office/powerpoint/2010/main" val="270707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6C9CF-0CC7-4AC4-AA7F-7E1B85965392}"/>
              </a:ext>
            </a:extLst>
          </p:cNvPr>
          <p:cNvSpPr>
            <a:spLocks noGrp="1"/>
          </p:cNvSpPr>
          <p:nvPr>
            <p:ph type="title"/>
          </p:nvPr>
        </p:nvSpPr>
        <p:spPr/>
        <p:txBody>
          <a:bodyPr/>
          <a:lstStyle/>
          <a:p>
            <a:r>
              <a:rPr lang="en-US" altLang="zh-CN" dirty="0"/>
              <a:t>6.3.1 </a:t>
            </a:r>
            <a:r>
              <a:rPr lang="zh-CN" altLang="en-US" dirty="0"/>
              <a:t>微程序控制原理</a:t>
            </a:r>
          </a:p>
        </p:txBody>
      </p:sp>
      <p:sp>
        <p:nvSpPr>
          <p:cNvPr id="4" name="灯片编号占位符 3">
            <a:extLst>
              <a:ext uri="{FF2B5EF4-FFF2-40B4-BE49-F238E27FC236}">
                <a16:creationId xmlns:a16="http://schemas.microsoft.com/office/drawing/2014/main" id="{B05485CD-722D-47D2-B24A-8FA45697D4A4}"/>
              </a:ext>
            </a:extLst>
          </p:cNvPr>
          <p:cNvSpPr>
            <a:spLocks noGrp="1"/>
          </p:cNvSpPr>
          <p:nvPr>
            <p:ph type="sldNum" sz="quarter" idx="11"/>
          </p:nvPr>
        </p:nvSpPr>
        <p:spPr/>
        <p:txBody>
          <a:bodyPr/>
          <a:lstStyle/>
          <a:p>
            <a:fld id="{9F7610A6-6F66-4850-95C4-44F0D47E3297}" type="slidenum">
              <a:rPr lang="zh-CN" altLang="en-US" smtClean="0"/>
              <a:pPr/>
              <a:t>79</a:t>
            </a:fld>
            <a:endParaRPr lang="en-US" altLang="zh-CN"/>
          </a:p>
        </p:txBody>
      </p:sp>
      <p:sp>
        <p:nvSpPr>
          <p:cNvPr id="53" name="Text Box 57">
            <a:extLst>
              <a:ext uri="{FF2B5EF4-FFF2-40B4-BE49-F238E27FC236}">
                <a16:creationId xmlns:a16="http://schemas.microsoft.com/office/drawing/2014/main" id="{EB62FA86-751F-4AF8-983C-2AB4AC358259}"/>
              </a:ext>
            </a:extLst>
          </p:cNvPr>
          <p:cNvSpPr txBox="1">
            <a:spLocks noChangeAspect="1" noChangeArrowheads="1"/>
          </p:cNvSpPr>
          <p:nvPr/>
        </p:nvSpPr>
        <p:spPr bwMode="auto">
          <a:xfrm>
            <a:off x="489848" y="3834055"/>
            <a:ext cx="2765755" cy="2583041"/>
          </a:xfrm>
          <a:prstGeom prst="rect">
            <a:avLst/>
          </a:prstGeom>
          <a:solidFill>
            <a:srgbClr val="CCFF99"/>
          </a:solidFill>
          <a:ln w="19050">
            <a:solidFill>
              <a:srgbClr val="000000"/>
            </a:solidFill>
            <a:miter lim="800000"/>
            <a:headEnd/>
            <a:tailEnd/>
          </a:ln>
        </p:spPr>
        <p:txBody>
          <a:bodyPr tIns="0" bIns="0" anchor="ctr"/>
          <a:lstStyle/>
          <a:p>
            <a:pPr marL="0" marR="0" lvl="0" indent="0" algn="ctr" defTabSz="914400" eaLnBrk="1" fontAlgn="base" latinLnBrk="0" hangingPunct="1">
              <a:lnSpc>
                <a:spcPct val="100000"/>
              </a:lnSpc>
              <a:spcBef>
                <a:spcPts val="463"/>
              </a:spcBef>
              <a:spcAft>
                <a:spcPct val="0"/>
              </a:spcAft>
              <a:buClrTx/>
              <a:buSzTx/>
              <a:buFontTx/>
              <a:buNone/>
              <a:tabLst/>
              <a:defRPr/>
            </a:pPr>
            <a:endParaRPr kumimoji="0" lang="en-US" altLang="zh-CN" sz="4000" b="1" i="0" u="none" strike="noStrike" kern="0" cap="none" spc="0" normalizeH="0" baseline="0" noProof="0" dirty="0">
              <a:ln>
                <a:noFill/>
              </a:ln>
              <a:solidFill>
                <a:srgbClr val="000000"/>
              </a:solidFill>
              <a:effectLst/>
              <a:uLnTx/>
              <a:uFillTx/>
              <a:latin typeface="Times New Roman" pitchFamily="18" charset="0"/>
              <a:ea typeface="宋体" pitchFamily="2" charset="-122"/>
            </a:endParaRPr>
          </a:p>
        </p:txBody>
      </p:sp>
      <p:sp>
        <p:nvSpPr>
          <p:cNvPr id="57" name="矩形 56">
            <a:extLst>
              <a:ext uri="{FF2B5EF4-FFF2-40B4-BE49-F238E27FC236}">
                <a16:creationId xmlns:a16="http://schemas.microsoft.com/office/drawing/2014/main" id="{6E40920B-605D-43A5-AED8-2856652C045A}"/>
              </a:ext>
            </a:extLst>
          </p:cNvPr>
          <p:cNvSpPr/>
          <p:nvPr/>
        </p:nvSpPr>
        <p:spPr>
          <a:xfrm>
            <a:off x="1403648" y="3433946"/>
            <a:ext cx="958916" cy="400110"/>
          </a:xfrm>
          <a:prstGeom prst="rect">
            <a:avLst/>
          </a:prstGeom>
        </p:spPr>
        <p:txBody>
          <a:bodyPr wrap="none">
            <a:spAutoFit/>
          </a:bodyPr>
          <a:lstStyle/>
          <a:p>
            <a:r>
              <a:rPr lang="zh-CN" altLang="en-US" sz="2000" kern="0" dirty="0">
                <a:solidFill>
                  <a:srgbClr val="000000"/>
                </a:solidFill>
              </a:rPr>
              <a:t>控制器</a:t>
            </a:r>
            <a:endParaRPr lang="zh-CN" altLang="en-US" sz="2000" dirty="0"/>
          </a:p>
        </p:txBody>
      </p:sp>
      <p:grpSp>
        <p:nvGrpSpPr>
          <p:cNvPr id="11" name="组合 10">
            <a:extLst>
              <a:ext uri="{FF2B5EF4-FFF2-40B4-BE49-F238E27FC236}">
                <a16:creationId xmlns:a16="http://schemas.microsoft.com/office/drawing/2014/main" id="{683781D6-1408-4C59-9104-0B2196E7FAF6}"/>
              </a:ext>
            </a:extLst>
          </p:cNvPr>
          <p:cNvGrpSpPr/>
          <p:nvPr/>
        </p:nvGrpSpPr>
        <p:grpSpPr>
          <a:xfrm>
            <a:off x="323530" y="512440"/>
            <a:ext cx="8424934" cy="6012904"/>
            <a:chOff x="323530" y="512440"/>
            <a:chExt cx="8424934" cy="6012904"/>
          </a:xfrm>
        </p:grpSpPr>
        <p:sp>
          <p:nvSpPr>
            <p:cNvPr id="168" name="矩形 167">
              <a:extLst>
                <a:ext uri="{FF2B5EF4-FFF2-40B4-BE49-F238E27FC236}">
                  <a16:creationId xmlns:a16="http://schemas.microsoft.com/office/drawing/2014/main" id="{B6F45F0C-EE0D-447F-9253-D72E5D63ACB2}"/>
                </a:ext>
              </a:extLst>
            </p:cNvPr>
            <p:cNvSpPr/>
            <p:nvPr/>
          </p:nvSpPr>
          <p:spPr bwMode="auto">
            <a:xfrm>
              <a:off x="323530" y="1793706"/>
              <a:ext cx="3113250" cy="4731638"/>
            </a:xfrm>
            <a:prstGeom prst="rect">
              <a:avLst/>
            </a:prstGeom>
            <a:noFill/>
            <a:ln w="38100" cap="flat" cmpd="sng" algn="ctr">
              <a:solidFill>
                <a:srgbClr val="8A8AB9">
                  <a:shade val="95000"/>
                  <a:satMod val="105000"/>
                </a:srgbClr>
              </a:solidFill>
              <a:prstDash val="soli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50000"/>
                </a:spcBef>
                <a:spcAft>
                  <a:spcPct val="0"/>
                </a:spcAft>
                <a:defRPr/>
              </a:pPr>
              <a:endParaRPr lang="zh-CN" altLang="en-US" sz="2800" b="1" kern="0">
                <a:solidFill>
                  <a:srgbClr val="000000"/>
                </a:solidFill>
                <a:latin typeface="Times New Roman"/>
                <a:ea typeface="宋体"/>
              </a:endParaRPr>
            </a:p>
          </p:txBody>
        </p:sp>
        <p:sp>
          <p:nvSpPr>
            <p:cNvPr id="169" name="矩形 168">
              <a:extLst>
                <a:ext uri="{FF2B5EF4-FFF2-40B4-BE49-F238E27FC236}">
                  <a16:creationId xmlns:a16="http://schemas.microsoft.com/office/drawing/2014/main" id="{90A8C1BD-E03E-4652-B2D0-BC2926ABCD30}"/>
                </a:ext>
              </a:extLst>
            </p:cNvPr>
            <p:cNvSpPr/>
            <p:nvPr/>
          </p:nvSpPr>
          <p:spPr>
            <a:xfrm>
              <a:off x="1449892" y="1323588"/>
              <a:ext cx="817852" cy="461665"/>
            </a:xfrm>
            <a:prstGeom prst="rect">
              <a:avLst/>
            </a:prstGeom>
          </p:spPr>
          <p:txBody>
            <a:bodyPr wrap="none">
              <a:spAutoFit/>
            </a:bodyPr>
            <a:lstStyle/>
            <a:p>
              <a:pPr algn="ctr" fontAlgn="base">
                <a:spcBef>
                  <a:spcPct val="50000"/>
                </a:spcBef>
                <a:spcAft>
                  <a:spcPct val="0"/>
                </a:spcAft>
                <a:defRPr/>
              </a:pPr>
              <a:r>
                <a:rPr lang="zh-CN" altLang="en-US" sz="2400" b="1" kern="0" dirty="0">
                  <a:solidFill>
                    <a:srgbClr val="000000"/>
                  </a:solidFill>
                  <a:latin typeface="Times New Roman"/>
                  <a:ea typeface="宋体"/>
                </a:rPr>
                <a:t>CPU</a:t>
              </a:r>
            </a:p>
          </p:txBody>
        </p:sp>
        <p:grpSp>
          <p:nvGrpSpPr>
            <p:cNvPr id="10" name="组合 9">
              <a:extLst>
                <a:ext uri="{FF2B5EF4-FFF2-40B4-BE49-F238E27FC236}">
                  <a16:creationId xmlns:a16="http://schemas.microsoft.com/office/drawing/2014/main" id="{4D54214D-C0FC-4D2E-93B0-CCE2B5DA33A2}"/>
                </a:ext>
              </a:extLst>
            </p:cNvPr>
            <p:cNvGrpSpPr/>
            <p:nvPr/>
          </p:nvGrpSpPr>
          <p:grpSpPr>
            <a:xfrm>
              <a:off x="2981463" y="512440"/>
              <a:ext cx="5767001" cy="5132296"/>
              <a:chOff x="2981463" y="512440"/>
              <a:chExt cx="5767001" cy="5132296"/>
            </a:xfrm>
          </p:grpSpPr>
          <p:sp>
            <p:nvSpPr>
              <p:cNvPr id="170" name="箭头: 左右 169">
                <a:extLst>
                  <a:ext uri="{FF2B5EF4-FFF2-40B4-BE49-F238E27FC236}">
                    <a16:creationId xmlns:a16="http://schemas.microsoft.com/office/drawing/2014/main" id="{D50468CC-8A15-496C-9A19-4EB9AF5B7E7E}"/>
                  </a:ext>
                </a:extLst>
              </p:cNvPr>
              <p:cNvSpPr/>
              <p:nvPr/>
            </p:nvSpPr>
            <p:spPr bwMode="auto">
              <a:xfrm>
                <a:off x="3436779" y="3154559"/>
                <a:ext cx="5311685" cy="720080"/>
              </a:xfrm>
              <a:prstGeom prst="leftRightArrow">
                <a:avLst/>
              </a:prstGeom>
              <a:noFill/>
              <a:ln w="38100" cap="flat" cmpd="sng" algn="ctr">
                <a:solidFill>
                  <a:srgbClr val="8A8AB9">
                    <a:shade val="95000"/>
                    <a:satMod val="105000"/>
                  </a:srgbClr>
                </a:solidFill>
                <a:prstDash val="soli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fontAlgn="base">
                  <a:spcAft>
                    <a:spcPct val="0"/>
                  </a:spcAft>
                  <a:defRPr/>
                </a:pPr>
                <a:r>
                  <a:rPr lang="zh-CN" altLang="en-US" sz="2000" b="1" kern="0" dirty="0">
                    <a:solidFill>
                      <a:srgbClr val="0066FF"/>
                    </a:solidFill>
                    <a:latin typeface="Times New Roman"/>
                    <a:ea typeface="宋体"/>
                  </a:rPr>
                  <a:t>系   统   总   线</a:t>
                </a:r>
              </a:p>
            </p:txBody>
          </p:sp>
          <p:sp>
            <p:nvSpPr>
              <p:cNvPr id="171" name="Text Box 30">
                <a:extLst>
                  <a:ext uri="{FF2B5EF4-FFF2-40B4-BE49-F238E27FC236}">
                    <a16:creationId xmlns:a16="http://schemas.microsoft.com/office/drawing/2014/main" id="{308CBD85-11D3-4BF4-8B5C-BE237F9A42D4}"/>
                  </a:ext>
                </a:extLst>
              </p:cNvPr>
              <p:cNvSpPr txBox="1">
                <a:spLocks noChangeAspect="1" noChangeArrowheads="1"/>
              </p:cNvSpPr>
              <p:nvPr/>
            </p:nvSpPr>
            <p:spPr bwMode="auto">
              <a:xfrm>
                <a:off x="4969633" y="912550"/>
                <a:ext cx="2028070" cy="1922554"/>
              </a:xfrm>
              <a:prstGeom prst="rect">
                <a:avLst/>
              </a:prstGeom>
              <a:solidFill>
                <a:srgbClr val="FFFF99"/>
              </a:solidFill>
              <a:ln w="19050">
                <a:solidFill>
                  <a:srgbClr val="000000"/>
                </a:solidFill>
                <a:miter lim="800000"/>
                <a:headEnd/>
                <a:tailEnd/>
              </a:ln>
            </p:spPr>
            <p:txBody>
              <a:bodyPr tIns="0" bIns="0" anchor="ctr"/>
              <a:lstStyle/>
              <a:p>
                <a:pPr algn="ctr" fontAlgn="base">
                  <a:spcBef>
                    <a:spcPct val="0"/>
                  </a:spcBef>
                  <a:spcAft>
                    <a:spcPct val="0"/>
                  </a:spcAft>
                </a:pPr>
                <a:endParaRPr lang="en-US" altLang="zh-CN" sz="4400" b="1" kern="0" dirty="0">
                  <a:solidFill>
                    <a:srgbClr val="000000"/>
                  </a:solidFill>
                  <a:latin typeface="Times New Roman" pitchFamily="18" charset="0"/>
                  <a:ea typeface="宋体" pitchFamily="2" charset="-122"/>
                </a:endParaRPr>
              </a:p>
            </p:txBody>
          </p:sp>
          <p:sp>
            <p:nvSpPr>
              <p:cNvPr id="172" name="Text Box 30">
                <a:extLst>
                  <a:ext uri="{FF2B5EF4-FFF2-40B4-BE49-F238E27FC236}">
                    <a16:creationId xmlns:a16="http://schemas.microsoft.com/office/drawing/2014/main" id="{CE4B6049-4219-421A-BB92-52ABFA46433D}"/>
                  </a:ext>
                </a:extLst>
              </p:cNvPr>
              <p:cNvSpPr txBox="1">
                <a:spLocks noChangeAspect="1" noChangeArrowheads="1"/>
              </p:cNvSpPr>
              <p:nvPr/>
            </p:nvSpPr>
            <p:spPr bwMode="auto">
              <a:xfrm>
                <a:off x="4688805" y="4155206"/>
                <a:ext cx="1146204" cy="471801"/>
              </a:xfrm>
              <a:prstGeom prst="rect">
                <a:avLst/>
              </a:prstGeom>
              <a:solidFill>
                <a:srgbClr val="CCECFF"/>
              </a:solidFill>
              <a:ln w="19050">
                <a:solidFill>
                  <a:srgbClr val="000000"/>
                </a:solidFill>
                <a:miter lim="800000"/>
                <a:headEnd/>
                <a:tailEnd/>
              </a:ln>
            </p:spPr>
            <p:txBody>
              <a:bodyPr wrap="none" lIns="0" tIns="0" rIns="0" bIns="0" anchor="ctr"/>
              <a:lstStyle/>
              <a:p>
                <a:pPr algn="ctr" fontAlgn="base">
                  <a:spcBef>
                    <a:spcPct val="0"/>
                  </a:spcBef>
                  <a:spcAft>
                    <a:spcPct val="0"/>
                  </a:spcAft>
                </a:pPr>
                <a:r>
                  <a:rPr lang="en-US" altLang="zh-CN" sz="2000" b="1" kern="0" dirty="0">
                    <a:solidFill>
                      <a:srgbClr val="000000"/>
                    </a:solidFill>
                    <a:latin typeface="Times New Roman" pitchFamily="18" charset="0"/>
                    <a:ea typeface="宋体" pitchFamily="2" charset="-122"/>
                  </a:rPr>
                  <a:t>I/O</a:t>
                </a:r>
                <a:r>
                  <a:rPr lang="zh-CN" altLang="en-US" sz="2000" b="1" kern="0" dirty="0">
                    <a:solidFill>
                      <a:srgbClr val="000000"/>
                    </a:solidFill>
                    <a:latin typeface="Times New Roman" pitchFamily="18" charset="0"/>
                    <a:ea typeface="宋体" pitchFamily="2" charset="-122"/>
                  </a:rPr>
                  <a:t>接口</a:t>
                </a:r>
                <a:endParaRPr lang="en-US" altLang="zh-CN" sz="2000" b="1" kern="0" dirty="0">
                  <a:solidFill>
                    <a:srgbClr val="000000"/>
                  </a:solidFill>
                  <a:latin typeface="Times New Roman" pitchFamily="18" charset="0"/>
                  <a:ea typeface="宋体" pitchFamily="2" charset="-122"/>
                </a:endParaRPr>
              </a:p>
            </p:txBody>
          </p:sp>
          <p:sp>
            <p:nvSpPr>
              <p:cNvPr id="173" name="Text Box 30">
                <a:extLst>
                  <a:ext uri="{FF2B5EF4-FFF2-40B4-BE49-F238E27FC236}">
                    <a16:creationId xmlns:a16="http://schemas.microsoft.com/office/drawing/2014/main" id="{65232DEC-2FE5-4B2B-8998-55C7857AC341}"/>
                  </a:ext>
                </a:extLst>
              </p:cNvPr>
              <p:cNvSpPr txBox="1">
                <a:spLocks noChangeAspect="1" noChangeArrowheads="1"/>
              </p:cNvSpPr>
              <p:nvPr/>
            </p:nvSpPr>
            <p:spPr bwMode="auto">
              <a:xfrm>
                <a:off x="4687525" y="4627007"/>
                <a:ext cx="1146204" cy="1008112"/>
              </a:xfrm>
              <a:prstGeom prst="rect">
                <a:avLst/>
              </a:prstGeom>
              <a:solidFill>
                <a:srgbClr val="CCECFF"/>
              </a:solidFill>
              <a:ln w="19050">
                <a:solidFill>
                  <a:srgbClr val="000000"/>
                </a:solidFill>
                <a:miter lim="800000"/>
                <a:headEnd/>
                <a:tailEnd/>
              </a:ln>
            </p:spPr>
            <p:txBody>
              <a:bodyPr wrap="none" lIns="0" tIns="0" rIns="0" bIns="0" anchor="ctr"/>
              <a:lstStyle>
                <a:defPPr>
                  <a:defRPr lang="en-US"/>
                </a:defPPr>
                <a:lvl1pPr marL="0" marR="0" lvl="0" indent="0" defTabSz="914400" eaLnBrk="1" latinLnBrk="0" hangingPunct="1">
                  <a:lnSpc>
                    <a:spcPct val="100000"/>
                  </a:lnSpc>
                  <a:buClrTx/>
                  <a:buSzTx/>
                  <a:buFontTx/>
                  <a:buNone/>
                  <a:tabLst/>
                  <a:defRPr kumimoji="0" sz="2000" i="0" u="none" strike="noStrike" kern="0" cap="none" spc="0" normalizeH="0" baseline="0">
                    <a:ln>
                      <a:noFill/>
                    </a:ln>
                    <a:solidFill>
                      <a:srgbClr val="000000"/>
                    </a:solidFill>
                    <a:effectLst/>
                    <a:uLnTx/>
                    <a:uFillTx/>
                  </a:defRPr>
                </a:lvl1pPr>
              </a:lstStyle>
              <a:p>
                <a:pPr algn="ctr" fontAlgn="base">
                  <a:spcBef>
                    <a:spcPct val="0"/>
                  </a:spcBef>
                  <a:spcAft>
                    <a:spcPct val="0"/>
                  </a:spcAft>
                </a:pPr>
                <a:r>
                  <a:rPr lang="en-US" altLang="zh-CN" b="1">
                    <a:latin typeface="Times New Roman" pitchFamily="18" charset="0"/>
                    <a:ea typeface="宋体" pitchFamily="2" charset="-122"/>
                  </a:rPr>
                  <a:t>I/O</a:t>
                </a:r>
                <a:r>
                  <a:rPr lang="zh-CN" altLang="en-US" b="1">
                    <a:latin typeface="Times New Roman" pitchFamily="18" charset="0"/>
                    <a:ea typeface="宋体" pitchFamily="2" charset="-122"/>
                  </a:rPr>
                  <a:t>设备</a:t>
                </a:r>
                <a:endParaRPr lang="en-US" altLang="zh-CN" b="1" dirty="0">
                  <a:latin typeface="Times New Roman" pitchFamily="18" charset="0"/>
                  <a:ea typeface="宋体" pitchFamily="2" charset="-122"/>
                </a:endParaRPr>
              </a:p>
            </p:txBody>
          </p:sp>
          <p:grpSp>
            <p:nvGrpSpPr>
              <p:cNvPr id="174" name="组合 173">
                <a:extLst>
                  <a:ext uri="{FF2B5EF4-FFF2-40B4-BE49-F238E27FC236}">
                    <a16:creationId xmlns:a16="http://schemas.microsoft.com/office/drawing/2014/main" id="{F73FD74D-518B-449D-B266-B0D003A1543A}"/>
                  </a:ext>
                </a:extLst>
              </p:cNvPr>
              <p:cNvGrpSpPr/>
              <p:nvPr/>
            </p:nvGrpSpPr>
            <p:grpSpPr>
              <a:xfrm>
                <a:off x="4969633" y="3680932"/>
                <a:ext cx="576064" cy="513164"/>
                <a:chOff x="3707904" y="3389070"/>
                <a:chExt cx="576064" cy="513164"/>
              </a:xfrm>
            </p:grpSpPr>
            <p:sp>
              <p:nvSpPr>
                <p:cNvPr id="175" name="Line 49">
                  <a:extLst>
                    <a:ext uri="{FF2B5EF4-FFF2-40B4-BE49-F238E27FC236}">
                      <a16:creationId xmlns:a16="http://schemas.microsoft.com/office/drawing/2014/main" id="{4119B7F5-5815-4A66-845C-17C352F648A3}"/>
                    </a:ext>
                  </a:extLst>
                </p:cNvPr>
                <p:cNvSpPr>
                  <a:spLocks noChangeAspect="1" noChangeShapeType="1"/>
                </p:cNvSpPr>
                <p:nvPr/>
              </p:nvSpPr>
              <p:spPr bwMode="auto">
                <a:xfrm rot="5400000">
                  <a:off x="3744083" y="3640923"/>
                  <a:ext cx="503706" cy="0"/>
                </a:xfrm>
                <a:prstGeom prst="line">
                  <a:avLst/>
                </a:prstGeom>
                <a:noFill/>
                <a:ln w="41275">
                  <a:solidFill>
                    <a:srgbClr val="9999FF"/>
                  </a:solidFill>
                  <a:round/>
                  <a:headEnd/>
                  <a:tailEnd type="triangle" w="med" len="med"/>
                </a:ln>
              </p:spPr>
              <p:txBody>
                <a:bodyPr/>
                <a:lstStyle/>
                <a:p>
                  <a:pPr algn="ctr" fontAlgn="base">
                    <a:spcBef>
                      <a:spcPct val="0"/>
                    </a:spcBef>
                    <a:spcAft>
                      <a:spcPct val="0"/>
                    </a:spcAft>
                  </a:pPr>
                  <a:endParaRPr lang="zh-CN" altLang="en-US" sz="2400" b="1" kern="0">
                    <a:solidFill>
                      <a:srgbClr val="000000"/>
                    </a:solidFill>
                    <a:latin typeface="Times New Roman" pitchFamily="18" charset="0"/>
                    <a:ea typeface="宋体" pitchFamily="2" charset="-122"/>
                  </a:endParaRPr>
                </a:p>
              </p:txBody>
            </p:sp>
            <p:sp>
              <p:nvSpPr>
                <p:cNvPr id="176" name="Line 50">
                  <a:extLst>
                    <a:ext uri="{FF2B5EF4-FFF2-40B4-BE49-F238E27FC236}">
                      <a16:creationId xmlns:a16="http://schemas.microsoft.com/office/drawing/2014/main" id="{1FC966EE-E9E9-40F5-8B8D-D328B8939E19}"/>
                    </a:ext>
                  </a:extLst>
                </p:cNvPr>
                <p:cNvSpPr>
                  <a:spLocks noChangeAspect="1" noChangeShapeType="1"/>
                </p:cNvSpPr>
                <p:nvPr/>
              </p:nvSpPr>
              <p:spPr bwMode="auto">
                <a:xfrm rot="5400000">
                  <a:off x="4032114" y="3640924"/>
                  <a:ext cx="503708" cy="0"/>
                </a:xfrm>
                <a:prstGeom prst="line">
                  <a:avLst/>
                </a:prstGeom>
                <a:noFill/>
                <a:ln w="41275">
                  <a:solidFill>
                    <a:srgbClr val="00B050"/>
                  </a:solidFill>
                  <a:round/>
                  <a:headEnd/>
                  <a:tailEnd type="triangle" w="med" len="med"/>
                </a:ln>
              </p:spPr>
              <p:txBody>
                <a:bodyPr/>
                <a:lstStyle/>
                <a:p>
                  <a:pPr algn="ctr" fontAlgn="base">
                    <a:spcBef>
                      <a:spcPct val="0"/>
                    </a:spcBef>
                    <a:spcAft>
                      <a:spcPct val="0"/>
                    </a:spcAft>
                  </a:pPr>
                  <a:endParaRPr lang="zh-CN" altLang="en-US" sz="2400" b="1" kern="0">
                    <a:solidFill>
                      <a:srgbClr val="000000"/>
                    </a:solidFill>
                    <a:latin typeface="Times New Roman" pitchFamily="18" charset="0"/>
                    <a:ea typeface="宋体" pitchFamily="2" charset="-122"/>
                  </a:endParaRPr>
                </a:p>
              </p:txBody>
            </p:sp>
            <p:sp>
              <p:nvSpPr>
                <p:cNvPr id="177" name="Line 51">
                  <a:extLst>
                    <a:ext uri="{FF2B5EF4-FFF2-40B4-BE49-F238E27FC236}">
                      <a16:creationId xmlns:a16="http://schemas.microsoft.com/office/drawing/2014/main" id="{03209BA0-581E-4834-8CEA-A23671C07ECA}"/>
                    </a:ext>
                  </a:extLst>
                </p:cNvPr>
                <p:cNvSpPr>
                  <a:spLocks noChangeAspect="1" noChangeShapeType="1"/>
                </p:cNvSpPr>
                <p:nvPr/>
              </p:nvSpPr>
              <p:spPr bwMode="auto">
                <a:xfrm rot="5400000">
                  <a:off x="3451322" y="3645652"/>
                  <a:ext cx="513164" cy="0"/>
                </a:xfrm>
                <a:prstGeom prst="line">
                  <a:avLst/>
                </a:prstGeom>
                <a:noFill/>
                <a:ln w="41275">
                  <a:solidFill>
                    <a:srgbClr val="FF6600"/>
                  </a:solidFill>
                  <a:round/>
                  <a:headEnd type="triangle" w="med" len="med"/>
                  <a:tailEnd type="triangle" w="med" len="med"/>
                </a:ln>
              </p:spPr>
              <p:txBody>
                <a:bodyPr/>
                <a:lstStyle/>
                <a:p>
                  <a:pPr algn="ctr" fontAlgn="base">
                    <a:spcBef>
                      <a:spcPct val="0"/>
                    </a:spcBef>
                    <a:spcAft>
                      <a:spcPct val="0"/>
                    </a:spcAft>
                  </a:pPr>
                  <a:endParaRPr lang="zh-CN" altLang="en-US" sz="2400" b="1" kern="0">
                    <a:solidFill>
                      <a:srgbClr val="000000"/>
                    </a:solidFill>
                    <a:latin typeface="Times New Roman" pitchFamily="18" charset="0"/>
                    <a:ea typeface="宋体" pitchFamily="2" charset="-122"/>
                  </a:endParaRPr>
                </a:p>
              </p:txBody>
            </p:sp>
          </p:grpSp>
          <p:grpSp>
            <p:nvGrpSpPr>
              <p:cNvPr id="178" name="组合 177">
                <a:extLst>
                  <a:ext uri="{FF2B5EF4-FFF2-40B4-BE49-F238E27FC236}">
                    <a16:creationId xmlns:a16="http://schemas.microsoft.com/office/drawing/2014/main" id="{85FDAF61-928C-41BD-BC2B-1B2B19148239}"/>
                  </a:ext>
                </a:extLst>
              </p:cNvPr>
              <p:cNvGrpSpPr/>
              <p:nvPr/>
            </p:nvGrpSpPr>
            <p:grpSpPr>
              <a:xfrm flipV="1">
                <a:off x="5695636" y="2818148"/>
                <a:ext cx="576064" cy="513164"/>
                <a:chOff x="3707904" y="3389070"/>
                <a:chExt cx="576064" cy="513164"/>
              </a:xfrm>
            </p:grpSpPr>
            <p:sp>
              <p:nvSpPr>
                <p:cNvPr id="179" name="Line 49">
                  <a:extLst>
                    <a:ext uri="{FF2B5EF4-FFF2-40B4-BE49-F238E27FC236}">
                      <a16:creationId xmlns:a16="http://schemas.microsoft.com/office/drawing/2014/main" id="{8021147D-286E-4059-9FA6-FA8EB84FF7BB}"/>
                    </a:ext>
                  </a:extLst>
                </p:cNvPr>
                <p:cNvSpPr>
                  <a:spLocks noChangeAspect="1" noChangeShapeType="1"/>
                </p:cNvSpPr>
                <p:nvPr/>
              </p:nvSpPr>
              <p:spPr bwMode="auto">
                <a:xfrm rot="5400000">
                  <a:off x="3744083" y="3640923"/>
                  <a:ext cx="503706" cy="0"/>
                </a:xfrm>
                <a:prstGeom prst="line">
                  <a:avLst/>
                </a:prstGeom>
                <a:noFill/>
                <a:ln w="41275">
                  <a:solidFill>
                    <a:srgbClr val="9999FF"/>
                  </a:solidFill>
                  <a:round/>
                  <a:headEnd/>
                  <a:tailEnd type="triangle" w="med" len="med"/>
                </a:ln>
              </p:spPr>
              <p:txBody>
                <a:bodyPr/>
                <a:lstStyle/>
                <a:p>
                  <a:pPr algn="ctr" fontAlgn="base">
                    <a:spcBef>
                      <a:spcPct val="0"/>
                    </a:spcBef>
                    <a:spcAft>
                      <a:spcPct val="0"/>
                    </a:spcAft>
                  </a:pPr>
                  <a:endParaRPr lang="zh-CN" altLang="en-US" sz="2400" b="1" kern="0">
                    <a:solidFill>
                      <a:srgbClr val="000000"/>
                    </a:solidFill>
                    <a:latin typeface="Times New Roman" pitchFamily="18" charset="0"/>
                    <a:ea typeface="宋体" pitchFamily="2" charset="-122"/>
                  </a:endParaRPr>
                </a:p>
              </p:txBody>
            </p:sp>
            <p:sp>
              <p:nvSpPr>
                <p:cNvPr id="180" name="Line 50">
                  <a:extLst>
                    <a:ext uri="{FF2B5EF4-FFF2-40B4-BE49-F238E27FC236}">
                      <a16:creationId xmlns:a16="http://schemas.microsoft.com/office/drawing/2014/main" id="{95A2956F-EC4C-4305-BF78-03FEF55D3B0A}"/>
                    </a:ext>
                  </a:extLst>
                </p:cNvPr>
                <p:cNvSpPr>
                  <a:spLocks noChangeAspect="1" noChangeShapeType="1"/>
                </p:cNvSpPr>
                <p:nvPr/>
              </p:nvSpPr>
              <p:spPr bwMode="auto">
                <a:xfrm rot="5400000">
                  <a:off x="4032114" y="3640924"/>
                  <a:ext cx="503708" cy="0"/>
                </a:xfrm>
                <a:prstGeom prst="line">
                  <a:avLst/>
                </a:prstGeom>
                <a:noFill/>
                <a:ln w="41275">
                  <a:solidFill>
                    <a:srgbClr val="00B050"/>
                  </a:solidFill>
                  <a:round/>
                  <a:headEnd/>
                  <a:tailEnd type="triangle" w="med" len="med"/>
                </a:ln>
              </p:spPr>
              <p:txBody>
                <a:bodyPr/>
                <a:lstStyle/>
                <a:p>
                  <a:pPr algn="ctr" fontAlgn="base">
                    <a:spcBef>
                      <a:spcPct val="0"/>
                    </a:spcBef>
                    <a:spcAft>
                      <a:spcPct val="0"/>
                    </a:spcAft>
                  </a:pPr>
                  <a:endParaRPr lang="zh-CN" altLang="en-US" sz="2400" b="1" kern="0">
                    <a:solidFill>
                      <a:srgbClr val="000000"/>
                    </a:solidFill>
                    <a:latin typeface="Times New Roman" pitchFamily="18" charset="0"/>
                    <a:ea typeface="宋体" pitchFamily="2" charset="-122"/>
                  </a:endParaRPr>
                </a:p>
              </p:txBody>
            </p:sp>
            <p:sp>
              <p:nvSpPr>
                <p:cNvPr id="181" name="Line 51">
                  <a:extLst>
                    <a:ext uri="{FF2B5EF4-FFF2-40B4-BE49-F238E27FC236}">
                      <a16:creationId xmlns:a16="http://schemas.microsoft.com/office/drawing/2014/main" id="{609C1E1D-818F-4B28-93FE-50816B5C4DD2}"/>
                    </a:ext>
                  </a:extLst>
                </p:cNvPr>
                <p:cNvSpPr>
                  <a:spLocks noChangeAspect="1" noChangeShapeType="1"/>
                </p:cNvSpPr>
                <p:nvPr/>
              </p:nvSpPr>
              <p:spPr bwMode="auto">
                <a:xfrm rot="5400000">
                  <a:off x="3451322" y="3645652"/>
                  <a:ext cx="513164" cy="0"/>
                </a:xfrm>
                <a:prstGeom prst="line">
                  <a:avLst/>
                </a:prstGeom>
                <a:noFill/>
                <a:ln w="41275">
                  <a:solidFill>
                    <a:srgbClr val="FF6600"/>
                  </a:solidFill>
                  <a:round/>
                  <a:headEnd type="triangle" w="med" len="med"/>
                  <a:tailEnd type="triangle" w="med" len="med"/>
                </a:ln>
              </p:spPr>
              <p:txBody>
                <a:bodyPr/>
                <a:lstStyle/>
                <a:p>
                  <a:pPr algn="ctr" fontAlgn="base">
                    <a:spcBef>
                      <a:spcPct val="0"/>
                    </a:spcBef>
                    <a:spcAft>
                      <a:spcPct val="0"/>
                    </a:spcAft>
                  </a:pPr>
                  <a:endParaRPr lang="zh-CN" altLang="en-US" sz="2400" b="1" kern="0">
                    <a:solidFill>
                      <a:srgbClr val="000000"/>
                    </a:solidFill>
                    <a:latin typeface="Times New Roman" pitchFamily="18" charset="0"/>
                    <a:ea typeface="宋体" pitchFamily="2" charset="-122"/>
                  </a:endParaRPr>
                </a:p>
              </p:txBody>
            </p:sp>
          </p:grpSp>
          <p:sp>
            <p:nvSpPr>
              <p:cNvPr id="182" name="Text Box 30">
                <a:extLst>
                  <a:ext uri="{FF2B5EF4-FFF2-40B4-BE49-F238E27FC236}">
                    <a16:creationId xmlns:a16="http://schemas.microsoft.com/office/drawing/2014/main" id="{41F44459-2A73-4F3D-8A62-0BB781EFA9CB}"/>
                  </a:ext>
                </a:extLst>
              </p:cNvPr>
              <p:cNvSpPr txBox="1">
                <a:spLocks noChangeAspect="1" noChangeArrowheads="1"/>
              </p:cNvSpPr>
              <p:nvPr/>
            </p:nvSpPr>
            <p:spPr bwMode="auto">
              <a:xfrm>
                <a:off x="6337785" y="4164823"/>
                <a:ext cx="1146204" cy="471801"/>
              </a:xfrm>
              <a:prstGeom prst="rect">
                <a:avLst/>
              </a:prstGeom>
              <a:solidFill>
                <a:srgbClr val="CCECFF"/>
              </a:solidFill>
              <a:ln w="19050">
                <a:solidFill>
                  <a:srgbClr val="000000"/>
                </a:solidFill>
                <a:miter lim="800000"/>
                <a:headEnd/>
                <a:tailEnd/>
              </a:ln>
            </p:spPr>
            <p:txBody>
              <a:bodyPr wrap="none" lIns="0" tIns="0" rIns="0" bIns="0" anchor="ctr"/>
              <a:lstStyle/>
              <a:p>
                <a:pPr algn="ctr" fontAlgn="base">
                  <a:spcBef>
                    <a:spcPct val="0"/>
                  </a:spcBef>
                  <a:spcAft>
                    <a:spcPct val="0"/>
                  </a:spcAft>
                </a:pPr>
                <a:r>
                  <a:rPr lang="en-US" altLang="zh-CN" sz="2000" b="1" kern="0" dirty="0">
                    <a:solidFill>
                      <a:srgbClr val="000000"/>
                    </a:solidFill>
                    <a:latin typeface="Times New Roman" pitchFamily="18" charset="0"/>
                    <a:ea typeface="宋体" pitchFamily="2" charset="-122"/>
                  </a:rPr>
                  <a:t>I/O</a:t>
                </a:r>
                <a:r>
                  <a:rPr lang="zh-CN" altLang="en-US" sz="2000" b="1" kern="0" dirty="0">
                    <a:solidFill>
                      <a:srgbClr val="000000"/>
                    </a:solidFill>
                    <a:latin typeface="Times New Roman" pitchFamily="18" charset="0"/>
                    <a:ea typeface="宋体" pitchFamily="2" charset="-122"/>
                  </a:rPr>
                  <a:t>接口</a:t>
                </a:r>
                <a:endParaRPr lang="en-US" altLang="zh-CN" sz="2000" b="1" kern="0" dirty="0">
                  <a:solidFill>
                    <a:srgbClr val="000000"/>
                  </a:solidFill>
                  <a:latin typeface="Times New Roman" pitchFamily="18" charset="0"/>
                  <a:ea typeface="宋体" pitchFamily="2" charset="-122"/>
                </a:endParaRPr>
              </a:p>
            </p:txBody>
          </p:sp>
          <p:sp>
            <p:nvSpPr>
              <p:cNvPr id="183" name="Text Box 30">
                <a:extLst>
                  <a:ext uri="{FF2B5EF4-FFF2-40B4-BE49-F238E27FC236}">
                    <a16:creationId xmlns:a16="http://schemas.microsoft.com/office/drawing/2014/main" id="{3333A829-86A1-41D3-95AD-3EF0105626E1}"/>
                  </a:ext>
                </a:extLst>
              </p:cNvPr>
              <p:cNvSpPr txBox="1">
                <a:spLocks noChangeAspect="1" noChangeArrowheads="1"/>
              </p:cNvSpPr>
              <p:nvPr/>
            </p:nvSpPr>
            <p:spPr bwMode="auto">
              <a:xfrm>
                <a:off x="6336505" y="4636624"/>
                <a:ext cx="1146204" cy="1008112"/>
              </a:xfrm>
              <a:prstGeom prst="rect">
                <a:avLst/>
              </a:prstGeom>
              <a:solidFill>
                <a:srgbClr val="CCECFF"/>
              </a:solidFill>
              <a:ln w="19050">
                <a:solidFill>
                  <a:srgbClr val="000000"/>
                </a:solidFill>
                <a:miter lim="800000"/>
                <a:headEnd/>
                <a:tailEnd/>
              </a:ln>
            </p:spPr>
            <p:txBody>
              <a:bodyPr wrap="none" lIns="0" tIns="0" rIns="0" bIns="0" anchor="ctr"/>
              <a:lstStyle>
                <a:defPPr>
                  <a:defRPr lang="en-US"/>
                </a:defPPr>
                <a:lvl1pPr marL="0" marR="0" lvl="0" indent="0" defTabSz="914400" eaLnBrk="1" latinLnBrk="0" hangingPunct="1">
                  <a:lnSpc>
                    <a:spcPct val="100000"/>
                  </a:lnSpc>
                  <a:buClrTx/>
                  <a:buSzTx/>
                  <a:buFontTx/>
                  <a:buNone/>
                  <a:tabLst/>
                  <a:defRPr kumimoji="0" sz="2000" i="0" u="none" strike="noStrike" kern="0" cap="none" spc="0" normalizeH="0" baseline="0">
                    <a:ln>
                      <a:noFill/>
                    </a:ln>
                    <a:solidFill>
                      <a:srgbClr val="000000"/>
                    </a:solidFill>
                    <a:effectLst/>
                    <a:uLnTx/>
                    <a:uFillTx/>
                  </a:defRPr>
                </a:lvl1pPr>
              </a:lstStyle>
              <a:p>
                <a:pPr algn="ctr" fontAlgn="base">
                  <a:spcBef>
                    <a:spcPct val="0"/>
                  </a:spcBef>
                  <a:spcAft>
                    <a:spcPct val="0"/>
                  </a:spcAft>
                </a:pPr>
                <a:r>
                  <a:rPr lang="en-US" altLang="zh-CN" b="1">
                    <a:latin typeface="Times New Roman" pitchFamily="18" charset="0"/>
                    <a:ea typeface="宋体" pitchFamily="2" charset="-122"/>
                  </a:rPr>
                  <a:t>I/O</a:t>
                </a:r>
                <a:r>
                  <a:rPr lang="zh-CN" altLang="en-US" b="1">
                    <a:latin typeface="Times New Roman" pitchFamily="18" charset="0"/>
                    <a:ea typeface="宋体" pitchFamily="2" charset="-122"/>
                  </a:rPr>
                  <a:t>设备</a:t>
                </a:r>
                <a:endParaRPr lang="en-US" altLang="zh-CN" b="1" dirty="0">
                  <a:latin typeface="Times New Roman" pitchFamily="18" charset="0"/>
                  <a:ea typeface="宋体" pitchFamily="2" charset="-122"/>
                </a:endParaRPr>
              </a:p>
            </p:txBody>
          </p:sp>
          <p:grpSp>
            <p:nvGrpSpPr>
              <p:cNvPr id="184" name="组合 183">
                <a:extLst>
                  <a:ext uri="{FF2B5EF4-FFF2-40B4-BE49-F238E27FC236}">
                    <a16:creationId xmlns:a16="http://schemas.microsoft.com/office/drawing/2014/main" id="{9BAFC4D3-0B76-4DA5-BFEE-47E493303413}"/>
                  </a:ext>
                </a:extLst>
              </p:cNvPr>
              <p:cNvGrpSpPr/>
              <p:nvPr/>
            </p:nvGrpSpPr>
            <p:grpSpPr>
              <a:xfrm>
                <a:off x="6618613" y="3690549"/>
                <a:ext cx="576064" cy="513164"/>
                <a:chOff x="3707904" y="3389070"/>
                <a:chExt cx="576064" cy="513164"/>
              </a:xfrm>
            </p:grpSpPr>
            <p:sp>
              <p:nvSpPr>
                <p:cNvPr id="185" name="Line 49">
                  <a:extLst>
                    <a:ext uri="{FF2B5EF4-FFF2-40B4-BE49-F238E27FC236}">
                      <a16:creationId xmlns:a16="http://schemas.microsoft.com/office/drawing/2014/main" id="{E670F67A-CE1C-44F1-AA1A-8CD2B1E7E9ED}"/>
                    </a:ext>
                  </a:extLst>
                </p:cNvPr>
                <p:cNvSpPr>
                  <a:spLocks noChangeAspect="1" noChangeShapeType="1"/>
                </p:cNvSpPr>
                <p:nvPr/>
              </p:nvSpPr>
              <p:spPr bwMode="auto">
                <a:xfrm rot="5400000">
                  <a:off x="3744083" y="3640923"/>
                  <a:ext cx="503706" cy="0"/>
                </a:xfrm>
                <a:prstGeom prst="line">
                  <a:avLst/>
                </a:prstGeom>
                <a:noFill/>
                <a:ln w="41275">
                  <a:solidFill>
                    <a:srgbClr val="9999FF"/>
                  </a:solidFill>
                  <a:round/>
                  <a:headEnd/>
                  <a:tailEnd type="triangle" w="med" len="med"/>
                </a:ln>
              </p:spPr>
              <p:txBody>
                <a:bodyPr/>
                <a:lstStyle/>
                <a:p>
                  <a:pPr algn="ctr" fontAlgn="base">
                    <a:spcBef>
                      <a:spcPct val="0"/>
                    </a:spcBef>
                    <a:spcAft>
                      <a:spcPct val="0"/>
                    </a:spcAft>
                  </a:pPr>
                  <a:endParaRPr lang="zh-CN" altLang="en-US" sz="2400" b="1" kern="0">
                    <a:solidFill>
                      <a:srgbClr val="000000"/>
                    </a:solidFill>
                    <a:latin typeface="Times New Roman" pitchFamily="18" charset="0"/>
                    <a:ea typeface="宋体" pitchFamily="2" charset="-122"/>
                  </a:endParaRPr>
                </a:p>
              </p:txBody>
            </p:sp>
            <p:sp>
              <p:nvSpPr>
                <p:cNvPr id="186" name="Line 50">
                  <a:extLst>
                    <a:ext uri="{FF2B5EF4-FFF2-40B4-BE49-F238E27FC236}">
                      <a16:creationId xmlns:a16="http://schemas.microsoft.com/office/drawing/2014/main" id="{67EE084B-95C0-49E6-8012-A9E97A429893}"/>
                    </a:ext>
                  </a:extLst>
                </p:cNvPr>
                <p:cNvSpPr>
                  <a:spLocks noChangeAspect="1" noChangeShapeType="1"/>
                </p:cNvSpPr>
                <p:nvPr/>
              </p:nvSpPr>
              <p:spPr bwMode="auto">
                <a:xfrm rot="5400000">
                  <a:off x="4032114" y="3640924"/>
                  <a:ext cx="503708" cy="0"/>
                </a:xfrm>
                <a:prstGeom prst="line">
                  <a:avLst/>
                </a:prstGeom>
                <a:noFill/>
                <a:ln w="41275">
                  <a:solidFill>
                    <a:srgbClr val="00B050"/>
                  </a:solidFill>
                  <a:round/>
                  <a:headEnd/>
                  <a:tailEnd type="triangle" w="med" len="med"/>
                </a:ln>
              </p:spPr>
              <p:txBody>
                <a:bodyPr/>
                <a:lstStyle/>
                <a:p>
                  <a:pPr algn="ctr" fontAlgn="base">
                    <a:spcBef>
                      <a:spcPct val="0"/>
                    </a:spcBef>
                    <a:spcAft>
                      <a:spcPct val="0"/>
                    </a:spcAft>
                  </a:pPr>
                  <a:endParaRPr lang="zh-CN" altLang="en-US" sz="2400" b="1" kern="0">
                    <a:solidFill>
                      <a:srgbClr val="000000"/>
                    </a:solidFill>
                    <a:latin typeface="Times New Roman" pitchFamily="18" charset="0"/>
                    <a:ea typeface="宋体" pitchFamily="2" charset="-122"/>
                  </a:endParaRPr>
                </a:p>
              </p:txBody>
            </p:sp>
            <p:sp>
              <p:nvSpPr>
                <p:cNvPr id="187" name="Line 51">
                  <a:extLst>
                    <a:ext uri="{FF2B5EF4-FFF2-40B4-BE49-F238E27FC236}">
                      <a16:creationId xmlns:a16="http://schemas.microsoft.com/office/drawing/2014/main" id="{4102AEC7-1AE0-40FA-A334-E779F0ECBC73}"/>
                    </a:ext>
                  </a:extLst>
                </p:cNvPr>
                <p:cNvSpPr>
                  <a:spLocks noChangeAspect="1" noChangeShapeType="1"/>
                </p:cNvSpPr>
                <p:nvPr/>
              </p:nvSpPr>
              <p:spPr bwMode="auto">
                <a:xfrm rot="5400000">
                  <a:off x="3451322" y="3645652"/>
                  <a:ext cx="513164" cy="0"/>
                </a:xfrm>
                <a:prstGeom prst="line">
                  <a:avLst/>
                </a:prstGeom>
                <a:noFill/>
                <a:ln w="41275">
                  <a:solidFill>
                    <a:srgbClr val="FF6600"/>
                  </a:solidFill>
                  <a:round/>
                  <a:headEnd type="triangle" w="med" len="med"/>
                  <a:tailEnd type="triangle" w="med" len="med"/>
                </a:ln>
              </p:spPr>
              <p:txBody>
                <a:bodyPr/>
                <a:lstStyle/>
                <a:p>
                  <a:pPr algn="ctr" fontAlgn="base">
                    <a:spcBef>
                      <a:spcPct val="0"/>
                    </a:spcBef>
                    <a:spcAft>
                      <a:spcPct val="0"/>
                    </a:spcAft>
                  </a:pPr>
                  <a:endParaRPr lang="zh-CN" altLang="en-US" sz="2400" b="1" kern="0">
                    <a:solidFill>
                      <a:srgbClr val="000000"/>
                    </a:solidFill>
                    <a:latin typeface="Times New Roman" pitchFamily="18" charset="0"/>
                    <a:ea typeface="宋体" pitchFamily="2" charset="-122"/>
                  </a:endParaRPr>
                </a:p>
              </p:txBody>
            </p:sp>
          </p:grpSp>
          <p:sp>
            <p:nvSpPr>
              <p:cNvPr id="188" name="矩形 187">
                <a:extLst>
                  <a:ext uri="{FF2B5EF4-FFF2-40B4-BE49-F238E27FC236}">
                    <a16:creationId xmlns:a16="http://schemas.microsoft.com/office/drawing/2014/main" id="{6A4B3623-7B6A-4996-9CEA-C1A39B3D06D3}"/>
                  </a:ext>
                </a:extLst>
              </p:cNvPr>
              <p:cNvSpPr/>
              <p:nvPr/>
            </p:nvSpPr>
            <p:spPr>
              <a:xfrm>
                <a:off x="4969619" y="512440"/>
                <a:ext cx="2028070" cy="400110"/>
              </a:xfrm>
              <a:prstGeom prst="rect">
                <a:avLst/>
              </a:prstGeom>
            </p:spPr>
            <p:txBody>
              <a:bodyPr wrap="square">
                <a:spAutoFit/>
              </a:bodyPr>
              <a:lstStyle/>
              <a:p>
                <a:pPr algn="ctr" fontAlgn="base">
                  <a:spcBef>
                    <a:spcPct val="0"/>
                  </a:spcBef>
                  <a:spcAft>
                    <a:spcPct val="0"/>
                  </a:spcAft>
                  <a:defRPr/>
                </a:pPr>
                <a:r>
                  <a:rPr lang="zh-CN" altLang="en-US" sz="2000" b="1" kern="0" dirty="0">
                    <a:solidFill>
                      <a:srgbClr val="000000"/>
                    </a:solidFill>
                    <a:latin typeface="Times New Roman" pitchFamily="18" charset="0"/>
                    <a:ea typeface="宋体" pitchFamily="2" charset="-122"/>
                  </a:rPr>
                  <a:t>主存储器</a:t>
                </a:r>
                <a:endParaRPr lang="en-US" altLang="zh-CN" sz="4400" b="1" kern="0" dirty="0">
                  <a:solidFill>
                    <a:srgbClr val="000000"/>
                  </a:solidFill>
                  <a:latin typeface="Times New Roman" pitchFamily="18" charset="0"/>
                  <a:ea typeface="宋体" pitchFamily="2" charset="-122"/>
                </a:endParaRPr>
              </a:p>
            </p:txBody>
          </p:sp>
          <p:cxnSp>
            <p:nvCxnSpPr>
              <p:cNvPr id="189" name="直接连接符 188">
                <a:extLst>
                  <a:ext uri="{FF2B5EF4-FFF2-40B4-BE49-F238E27FC236}">
                    <a16:creationId xmlns:a16="http://schemas.microsoft.com/office/drawing/2014/main" id="{5C188A05-4C47-42B1-946B-36A21086B8DA}"/>
                  </a:ext>
                </a:extLst>
              </p:cNvPr>
              <p:cNvCxnSpPr/>
              <p:nvPr/>
            </p:nvCxnSpPr>
            <p:spPr bwMode="auto">
              <a:xfrm>
                <a:off x="5286157" y="1540280"/>
                <a:ext cx="547572" cy="0"/>
              </a:xfrm>
              <a:prstGeom prst="line">
                <a:avLst/>
              </a:prstGeom>
              <a:solidFill>
                <a:srgbClr val="FFFFFF"/>
              </a:solidFill>
              <a:ln w="76200" cap="flat" cmpd="sng" algn="ctr">
                <a:solidFill>
                  <a:srgbClr val="0066FF"/>
                </a:solidFill>
                <a:prstDash val="solid"/>
                <a:round/>
                <a:headEnd type="none" w="med" len="med"/>
                <a:tailEnd type="none" w="med" len="med"/>
              </a:ln>
              <a:effectLst/>
            </p:spPr>
          </p:cxnSp>
          <p:cxnSp>
            <p:nvCxnSpPr>
              <p:cNvPr id="190" name="直接连接符 189">
                <a:extLst>
                  <a:ext uri="{FF2B5EF4-FFF2-40B4-BE49-F238E27FC236}">
                    <a16:creationId xmlns:a16="http://schemas.microsoft.com/office/drawing/2014/main" id="{6B9B5837-76D8-4A54-B3ED-B248E28E2665}"/>
                  </a:ext>
                </a:extLst>
              </p:cNvPr>
              <p:cNvCxnSpPr/>
              <p:nvPr/>
            </p:nvCxnSpPr>
            <p:spPr bwMode="auto">
              <a:xfrm>
                <a:off x="5286157" y="1684296"/>
                <a:ext cx="547572" cy="0"/>
              </a:xfrm>
              <a:prstGeom prst="line">
                <a:avLst/>
              </a:prstGeom>
              <a:solidFill>
                <a:srgbClr val="FFFFFF"/>
              </a:solidFill>
              <a:ln w="76200" cap="flat" cmpd="sng" algn="ctr">
                <a:solidFill>
                  <a:srgbClr val="0066FF"/>
                </a:solidFill>
                <a:prstDash val="solid"/>
                <a:round/>
                <a:headEnd type="none" w="med" len="med"/>
                <a:tailEnd type="none" w="med" len="med"/>
              </a:ln>
              <a:effectLst/>
            </p:spPr>
          </p:cxnSp>
          <p:cxnSp>
            <p:nvCxnSpPr>
              <p:cNvPr id="191" name="直接连接符 190">
                <a:extLst>
                  <a:ext uri="{FF2B5EF4-FFF2-40B4-BE49-F238E27FC236}">
                    <a16:creationId xmlns:a16="http://schemas.microsoft.com/office/drawing/2014/main" id="{A3BB5219-87FF-4320-88D1-C40DA589087C}"/>
                  </a:ext>
                </a:extLst>
              </p:cNvPr>
              <p:cNvCxnSpPr/>
              <p:nvPr/>
            </p:nvCxnSpPr>
            <p:spPr bwMode="auto">
              <a:xfrm>
                <a:off x="5286157" y="1828312"/>
                <a:ext cx="547572" cy="0"/>
              </a:xfrm>
              <a:prstGeom prst="line">
                <a:avLst/>
              </a:prstGeom>
              <a:solidFill>
                <a:srgbClr val="FFFFFF"/>
              </a:solidFill>
              <a:ln w="76200" cap="flat" cmpd="sng" algn="ctr">
                <a:solidFill>
                  <a:srgbClr val="0066FF"/>
                </a:solidFill>
                <a:prstDash val="solid"/>
                <a:round/>
                <a:headEnd type="none" w="med" len="med"/>
                <a:tailEnd type="none" w="med" len="med"/>
              </a:ln>
              <a:effectLst/>
            </p:spPr>
          </p:cxnSp>
          <p:cxnSp>
            <p:nvCxnSpPr>
              <p:cNvPr id="192" name="直接连接符 191">
                <a:extLst>
                  <a:ext uri="{FF2B5EF4-FFF2-40B4-BE49-F238E27FC236}">
                    <a16:creationId xmlns:a16="http://schemas.microsoft.com/office/drawing/2014/main" id="{CEBFDBDF-607B-419F-866E-2B5D5A05BEF5}"/>
                  </a:ext>
                </a:extLst>
              </p:cNvPr>
              <p:cNvCxnSpPr/>
              <p:nvPr/>
            </p:nvCxnSpPr>
            <p:spPr bwMode="auto">
              <a:xfrm>
                <a:off x="5286157" y="1972328"/>
                <a:ext cx="547572" cy="0"/>
              </a:xfrm>
              <a:prstGeom prst="line">
                <a:avLst/>
              </a:prstGeom>
              <a:solidFill>
                <a:srgbClr val="FFFFFF"/>
              </a:solidFill>
              <a:ln w="76200" cap="flat" cmpd="sng" algn="ctr">
                <a:solidFill>
                  <a:srgbClr val="0066FF"/>
                </a:solidFill>
                <a:prstDash val="solid"/>
                <a:round/>
                <a:headEnd type="none" w="med" len="med"/>
                <a:tailEnd type="none" w="med" len="med"/>
              </a:ln>
              <a:effectLst/>
            </p:spPr>
          </p:cxnSp>
          <p:cxnSp>
            <p:nvCxnSpPr>
              <p:cNvPr id="193" name="直接连接符 192">
                <a:extLst>
                  <a:ext uri="{FF2B5EF4-FFF2-40B4-BE49-F238E27FC236}">
                    <a16:creationId xmlns:a16="http://schemas.microsoft.com/office/drawing/2014/main" id="{E7785526-584A-4D03-A744-41D08964116E}"/>
                  </a:ext>
                </a:extLst>
              </p:cNvPr>
              <p:cNvCxnSpPr/>
              <p:nvPr/>
            </p:nvCxnSpPr>
            <p:spPr bwMode="auto">
              <a:xfrm>
                <a:off x="5286157" y="2116344"/>
                <a:ext cx="547572" cy="0"/>
              </a:xfrm>
              <a:prstGeom prst="line">
                <a:avLst/>
              </a:prstGeom>
              <a:solidFill>
                <a:srgbClr val="FFFFFF"/>
              </a:solidFill>
              <a:ln w="76200" cap="flat" cmpd="sng" algn="ctr">
                <a:solidFill>
                  <a:srgbClr val="0066FF"/>
                </a:solidFill>
                <a:prstDash val="solid"/>
                <a:round/>
                <a:headEnd type="none" w="med" len="med"/>
                <a:tailEnd type="none" w="med" len="med"/>
              </a:ln>
              <a:effectLst/>
            </p:spPr>
          </p:cxnSp>
          <p:cxnSp>
            <p:nvCxnSpPr>
              <p:cNvPr id="194" name="直接连接符 193">
                <a:extLst>
                  <a:ext uri="{FF2B5EF4-FFF2-40B4-BE49-F238E27FC236}">
                    <a16:creationId xmlns:a16="http://schemas.microsoft.com/office/drawing/2014/main" id="{72CB1A9F-2A43-4B39-9053-9579C41752A3}"/>
                  </a:ext>
                </a:extLst>
              </p:cNvPr>
              <p:cNvCxnSpPr/>
              <p:nvPr/>
            </p:nvCxnSpPr>
            <p:spPr bwMode="auto">
              <a:xfrm>
                <a:off x="5286157" y="2260360"/>
                <a:ext cx="547572" cy="0"/>
              </a:xfrm>
              <a:prstGeom prst="line">
                <a:avLst/>
              </a:prstGeom>
              <a:solidFill>
                <a:srgbClr val="FFFFFF"/>
              </a:solidFill>
              <a:ln w="76200" cap="flat" cmpd="sng" algn="ctr">
                <a:solidFill>
                  <a:srgbClr val="0066FF"/>
                </a:solidFill>
                <a:prstDash val="solid"/>
                <a:round/>
                <a:headEnd type="none" w="med" len="med"/>
                <a:tailEnd type="none" w="med" len="med"/>
              </a:ln>
              <a:effectLst/>
            </p:spPr>
          </p:cxnSp>
          <p:cxnSp>
            <p:nvCxnSpPr>
              <p:cNvPr id="195" name="直接连接符 194">
                <a:extLst>
                  <a:ext uri="{FF2B5EF4-FFF2-40B4-BE49-F238E27FC236}">
                    <a16:creationId xmlns:a16="http://schemas.microsoft.com/office/drawing/2014/main" id="{155876E4-64EE-485C-9EB9-9C902355F257}"/>
                  </a:ext>
                </a:extLst>
              </p:cNvPr>
              <p:cNvCxnSpPr/>
              <p:nvPr/>
            </p:nvCxnSpPr>
            <p:spPr bwMode="auto">
              <a:xfrm>
                <a:off x="5286157" y="2404376"/>
                <a:ext cx="547572" cy="0"/>
              </a:xfrm>
              <a:prstGeom prst="line">
                <a:avLst/>
              </a:prstGeom>
              <a:solidFill>
                <a:srgbClr val="FFFFFF"/>
              </a:solidFill>
              <a:ln w="76200" cap="flat" cmpd="sng" algn="ctr">
                <a:solidFill>
                  <a:srgbClr val="0066FF"/>
                </a:solidFill>
                <a:prstDash val="solid"/>
                <a:round/>
                <a:headEnd type="none" w="med" len="med"/>
                <a:tailEnd type="none" w="med" len="med"/>
              </a:ln>
              <a:effectLst/>
            </p:spPr>
          </p:cxnSp>
          <p:cxnSp>
            <p:nvCxnSpPr>
              <p:cNvPr id="196" name="直接连接符 195">
                <a:extLst>
                  <a:ext uri="{FF2B5EF4-FFF2-40B4-BE49-F238E27FC236}">
                    <a16:creationId xmlns:a16="http://schemas.microsoft.com/office/drawing/2014/main" id="{C38331FD-38D2-4512-B4B2-E3439E858B13}"/>
                  </a:ext>
                </a:extLst>
              </p:cNvPr>
              <p:cNvCxnSpPr/>
              <p:nvPr/>
            </p:nvCxnSpPr>
            <p:spPr bwMode="auto">
              <a:xfrm>
                <a:off x="5286157" y="2548392"/>
                <a:ext cx="547572" cy="0"/>
              </a:xfrm>
              <a:prstGeom prst="line">
                <a:avLst/>
              </a:prstGeom>
              <a:solidFill>
                <a:srgbClr val="FFFFFF"/>
              </a:solidFill>
              <a:ln w="76200" cap="flat" cmpd="sng" algn="ctr">
                <a:solidFill>
                  <a:srgbClr val="0066FF"/>
                </a:solidFill>
                <a:prstDash val="solid"/>
                <a:round/>
                <a:headEnd type="none" w="med" len="med"/>
                <a:tailEnd type="none" w="med" len="med"/>
              </a:ln>
              <a:effectLst/>
            </p:spPr>
          </p:cxnSp>
          <p:sp>
            <p:nvSpPr>
              <p:cNvPr id="197" name="矩形 196">
                <a:extLst>
                  <a:ext uri="{FF2B5EF4-FFF2-40B4-BE49-F238E27FC236}">
                    <a16:creationId xmlns:a16="http://schemas.microsoft.com/office/drawing/2014/main" id="{6F118112-13FC-4B7A-850F-0751EC53DD5D}"/>
                  </a:ext>
                </a:extLst>
              </p:cNvPr>
              <p:cNvSpPr/>
              <p:nvPr/>
            </p:nvSpPr>
            <p:spPr>
              <a:xfrm>
                <a:off x="5209526" y="1066327"/>
                <a:ext cx="700834" cy="400110"/>
              </a:xfrm>
              <a:prstGeom prst="rect">
                <a:avLst/>
              </a:prstGeom>
            </p:spPr>
            <p:txBody>
              <a:bodyPr wrap="none">
                <a:spAutoFit/>
              </a:bodyPr>
              <a:lstStyle/>
              <a:p>
                <a:pPr algn="ctr" fontAlgn="base">
                  <a:spcBef>
                    <a:spcPct val="0"/>
                  </a:spcBef>
                  <a:spcAft>
                    <a:spcPct val="0"/>
                  </a:spcAft>
                </a:pPr>
                <a:r>
                  <a:rPr lang="zh-CN" altLang="en-US" sz="2000" b="1" kern="0" dirty="0">
                    <a:solidFill>
                      <a:srgbClr val="FF0000"/>
                    </a:solidFill>
                    <a:latin typeface="Times New Roman" pitchFamily="18" charset="0"/>
                    <a:ea typeface="宋体" pitchFamily="2" charset="-122"/>
                  </a:rPr>
                  <a:t>程序</a:t>
                </a:r>
                <a:endParaRPr lang="zh-CN" altLang="en-US" sz="2400" b="1" dirty="0">
                  <a:solidFill>
                    <a:srgbClr val="FF0000"/>
                  </a:solidFill>
                  <a:latin typeface="Times New Roman" pitchFamily="18" charset="0"/>
                  <a:ea typeface="宋体" pitchFamily="2" charset="-122"/>
                </a:endParaRPr>
              </a:p>
            </p:txBody>
          </p:sp>
          <p:sp>
            <p:nvSpPr>
              <p:cNvPr id="198" name="矩形 197">
                <a:extLst>
                  <a:ext uri="{FF2B5EF4-FFF2-40B4-BE49-F238E27FC236}">
                    <a16:creationId xmlns:a16="http://schemas.microsoft.com/office/drawing/2014/main" id="{4C30366E-3C89-40F3-9DB3-A8B2E049681B}"/>
                  </a:ext>
                </a:extLst>
              </p:cNvPr>
              <p:cNvSpPr/>
              <p:nvPr/>
            </p:nvSpPr>
            <p:spPr bwMode="auto">
              <a:xfrm>
                <a:off x="5209526" y="1430131"/>
                <a:ext cx="700817" cy="1233897"/>
              </a:xfrm>
              <a:prstGeom prst="rect">
                <a:avLst/>
              </a:prstGeom>
              <a:no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z="2400" b="1">
                  <a:solidFill>
                    <a:srgbClr val="000000"/>
                  </a:solidFill>
                  <a:latin typeface="Times New Roman" pitchFamily="18" charset="0"/>
                  <a:ea typeface="宋体" pitchFamily="2" charset="-122"/>
                </a:endParaRPr>
              </a:p>
            </p:txBody>
          </p:sp>
          <p:sp>
            <p:nvSpPr>
              <p:cNvPr id="199" name="矩形 198">
                <a:extLst>
                  <a:ext uri="{FF2B5EF4-FFF2-40B4-BE49-F238E27FC236}">
                    <a16:creationId xmlns:a16="http://schemas.microsoft.com/office/drawing/2014/main" id="{BDE661AA-DF6A-4754-82AA-EAA5FB99978E}"/>
                  </a:ext>
                </a:extLst>
              </p:cNvPr>
              <p:cNvSpPr/>
              <p:nvPr/>
            </p:nvSpPr>
            <p:spPr>
              <a:xfrm>
                <a:off x="6210574" y="1886031"/>
                <a:ext cx="700834" cy="400110"/>
              </a:xfrm>
              <a:prstGeom prst="rect">
                <a:avLst/>
              </a:prstGeom>
            </p:spPr>
            <p:txBody>
              <a:bodyPr wrap="none">
                <a:spAutoFit/>
              </a:bodyPr>
              <a:lstStyle/>
              <a:p>
                <a:pPr algn="ctr" fontAlgn="base">
                  <a:spcBef>
                    <a:spcPct val="0"/>
                  </a:spcBef>
                  <a:spcAft>
                    <a:spcPct val="0"/>
                  </a:spcAft>
                </a:pPr>
                <a:r>
                  <a:rPr lang="zh-CN" altLang="en-US" sz="2000" b="1" kern="0" dirty="0">
                    <a:solidFill>
                      <a:srgbClr val="FF0000"/>
                    </a:solidFill>
                    <a:latin typeface="Times New Roman" pitchFamily="18" charset="0"/>
                    <a:ea typeface="宋体" pitchFamily="2" charset="-122"/>
                  </a:rPr>
                  <a:t>指令</a:t>
                </a:r>
                <a:endParaRPr lang="zh-CN" altLang="en-US" sz="2400" b="1" dirty="0">
                  <a:solidFill>
                    <a:srgbClr val="FF0000"/>
                  </a:solidFill>
                  <a:latin typeface="Times New Roman" pitchFamily="18" charset="0"/>
                  <a:ea typeface="宋体" pitchFamily="2" charset="-122"/>
                </a:endParaRPr>
              </a:p>
            </p:txBody>
          </p:sp>
          <p:cxnSp>
            <p:nvCxnSpPr>
              <p:cNvPr id="200" name="直接箭头连接符 199">
                <a:extLst>
                  <a:ext uri="{FF2B5EF4-FFF2-40B4-BE49-F238E27FC236}">
                    <a16:creationId xmlns:a16="http://schemas.microsoft.com/office/drawing/2014/main" id="{5A84BCBC-21D1-4A5C-9D10-F5BE45576D7E}"/>
                  </a:ext>
                </a:extLst>
              </p:cNvPr>
              <p:cNvCxnSpPr>
                <a:cxnSpLocks/>
              </p:cNvCxnSpPr>
              <p:nvPr/>
            </p:nvCxnSpPr>
            <p:spPr bwMode="auto">
              <a:xfrm flipH="1" flipV="1">
                <a:off x="5877004" y="1540280"/>
                <a:ext cx="504548" cy="336972"/>
              </a:xfrm>
              <a:prstGeom prst="straightConnector1">
                <a:avLst/>
              </a:prstGeom>
              <a:solidFill>
                <a:srgbClr val="FFFFFF"/>
              </a:solidFill>
              <a:ln w="19050" cap="flat" cmpd="sng" algn="ctr">
                <a:solidFill>
                  <a:srgbClr val="FF0000"/>
                </a:solidFill>
                <a:prstDash val="solid"/>
                <a:round/>
                <a:headEnd type="none" w="med" len="med"/>
                <a:tailEnd type="triangle" w="sm" len="lg"/>
              </a:ln>
              <a:effectLst/>
            </p:spPr>
          </p:cxnSp>
          <p:cxnSp>
            <p:nvCxnSpPr>
              <p:cNvPr id="201" name="直接箭头连接符 200">
                <a:extLst>
                  <a:ext uri="{FF2B5EF4-FFF2-40B4-BE49-F238E27FC236}">
                    <a16:creationId xmlns:a16="http://schemas.microsoft.com/office/drawing/2014/main" id="{E32A545B-C5DF-4B61-8D12-1C8CD2C6B107}"/>
                  </a:ext>
                </a:extLst>
              </p:cNvPr>
              <p:cNvCxnSpPr>
                <a:cxnSpLocks/>
              </p:cNvCxnSpPr>
              <p:nvPr/>
            </p:nvCxnSpPr>
            <p:spPr bwMode="auto">
              <a:xfrm flipH="1" flipV="1">
                <a:off x="5877004" y="1684296"/>
                <a:ext cx="447398" cy="245343"/>
              </a:xfrm>
              <a:prstGeom prst="straightConnector1">
                <a:avLst/>
              </a:prstGeom>
              <a:solidFill>
                <a:srgbClr val="FFFFFF"/>
              </a:solidFill>
              <a:ln w="19050" cap="flat" cmpd="sng" algn="ctr">
                <a:solidFill>
                  <a:srgbClr val="FF0000"/>
                </a:solidFill>
                <a:prstDash val="solid"/>
                <a:round/>
                <a:headEnd type="none" w="med" len="med"/>
                <a:tailEnd type="triangle" w="sm" len="lg"/>
              </a:ln>
              <a:effectLst/>
            </p:spPr>
          </p:cxnSp>
          <p:cxnSp>
            <p:nvCxnSpPr>
              <p:cNvPr id="202" name="直接箭头连接符 201">
                <a:extLst>
                  <a:ext uri="{FF2B5EF4-FFF2-40B4-BE49-F238E27FC236}">
                    <a16:creationId xmlns:a16="http://schemas.microsoft.com/office/drawing/2014/main" id="{42F48028-8D05-43D5-9C5A-589ECFA5A071}"/>
                  </a:ext>
                </a:extLst>
              </p:cNvPr>
              <p:cNvCxnSpPr>
                <a:cxnSpLocks/>
              </p:cNvCxnSpPr>
              <p:nvPr/>
            </p:nvCxnSpPr>
            <p:spPr bwMode="auto">
              <a:xfrm flipH="1" flipV="1">
                <a:off x="5877004" y="1828312"/>
                <a:ext cx="394696" cy="144016"/>
              </a:xfrm>
              <a:prstGeom prst="straightConnector1">
                <a:avLst/>
              </a:prstGeom>
              <a:solidFill>
                <a:srgbClr val="FFFFFF"/>
              </a:solidFill>
              <a:ln w="19050" cap="flat" cmpd="sng" algn="ctr">
                <a:solidFill>
                  <a:srgbClr val="FF0000"/>
                </a:solidFill>
                <a:prstDash val="solid"/>
                <a:round/>
                <a:headEnd type="none" w="med" len="med"/>
                <a:tailEnd type="triangle" w="sm" len="lg"/>
              </a:ln>
              <a:effectLst/>
            </p:spPr>
          </p:cxnSp>
          <p:cxnSp>
            <p:nvCxnSpPr>
              <p:cNvPr id="203" name="直接箭头连接符 202">
                <a:extLst>
                  <a:ext uri="{FF2B5EF4-FFF2-40B4-BE49-F238E27FC236}">
                    <a16:creationId xmlns:a16="http://schemas.microsoft.com/office/drawing/2014/main" id="{4CDA9D9B-2777-4A90-8D1E-60CFE064D174}"/>
                  </a:ext>
                </a:extLst>
              </p:cNvPr>
              <p:cNvCxnSpPr>
                <a:cxnSpLocks/>
              </p:cNvCxnSpPr>
              <p:nvPr/>
            </p:nvCxnSpPr>
            <p:spPr bwMode="auto">
              <a:xfrm flipH="1" flipV="1">
                <a:off x="5877004" y="1972328"/>
                <a:ext cx="394696" cy="74751"/>
              </a:xfrm>
              <a:prstGeom prst="straightConnector1">
                <a:avLst/>
              </a:prstGeom>
              <a:solidFill>
                <a:srgbClr val="FFFFFF"/>
              </a:solidFill>
              <a:ln w="19050" cap="flat" cmpd="sng" algn="ctr">
                <a:solidFill>
                  <a:srgbClr val="FF0000"/>
                </a:solidFill>
                <a:prstDash val="solid"/>
                <a:round/>
                <a:headEnd type="none" w="med" len="med"/>
                <a:tailEnd type="triangle" w="sm" len="lg"/>
              </a:ln>
              <a:effectLst/>
            </p:spPr>
          </p:cxnSp>
          <p:cxnSp>
            <p:nvCxnSpPr>
              <p:cNvPr id="204" name="直接箭头连接符 203">
                <a:extLst>
                  <a:ext uri="{FF2B5EF4-FFF2-40B4-BE49-F238E27FC236}">
                    <a16:creationId xmlns:a16="http://schemas.microsoft.com/office/drawing/2014/main" id="{96417E84-D8CE-487C-A65A-E238EDB3BD7C}"/>
                  </a:ext>
                </a:extLst>
              </p:cNvPr>
              <p:cNvCxnSpPr>
                <a:cxnSpLocks/>
              </p:cNvCxnSpPr>
              <p:nvPr/>
            </p:nvCxnSpPr>
            <p:spPr bwMode="auto">
              <a:xfrm flipH="1">
                <a:off x="5877003" y="2116344"/>
                <a:ext cx="394697" cy="0"/>
              </a:xfrm>
              <a:prstGeom prst="straightConnector1">
                <a:avLst/>
              </a:prstGeom>
              <a:solidFill>
                <a:srgbClr val="FFFFFF"/>
              </a:solidFill>
              <a:ln w="19050" cap="flat" cmpd="sng" algn="ctr">
                <a:solidFill>
                  <a:srgbClr val="FF0000"/>
                </a:solidFill>
                <a:prstDash val="solid"/>
                <a:round/>
                <a:headEnd type="none" w="med" len="med"/>
                <a:tailEnd type="triangle" w="sm" len="lg"/>
              </a:ln>
              <a:effectLst/>
            </p:spPr>
          </p:cxnSp>
          <p:cxnSp>
            <p:nvCxnSpPr>
              <p:cNvPr id="205" name="直接箭头连接符 204">
                <a:extLst>
                  <a:ext uri="{FF2B5EF4-FFF2-40B4-BE49-F238E27FC236}">
                    <a16:creationId xmlns:a16="http://schemas.microsoft.com/office/drawing/2014/main" id="{F24BF906-CEBF-4107-96BD-7C2F6F49B570}"/>
                  </a:ext>
                </a:extLst>
              </p:cNvPr>
              <p:cNvCxnSpPr>
                <a:cxnSpLocks/>
              </p:cNvCxnSpPr>
              <p:nvPr/>
            </p:nvCxnSpPr>
            <p:spPr bwMode="auto">
              <a:xfrm flipH="1">
                <a:off x="5877004" y="2188352"/>
                <a:ext cx="394696" cy="72008"/>
              </a:xfrm>
              <a:prstGeom prst="straightConnector1">
                <a:avLst/>
              </a:prstGeom>
              <a:solidFill>
                <a:srgbClr val="FFFFFF"/>
              </a:solidFill>
              <a:ln w="19050" cap="flat" cmpd="sng" algn="ctr">
                <a:solidFill>
                  <a:srgbClr val="FF0000"/>
                </a:solidFill>
                <a:prstDash val="solid"/>
                <a:round/>
                <a:headEnd type="none" w="med" len="med"/>
                <a:tailEnd type="triangle" w="sm" len="lg"/>
              </a:ln>
              <a:effectLst/>
            </p:spPr>
          </p:cxnSp>
          <p:cxnSp>
            <p:nvCxnSpPr>
              <p:cNvPr id="206" name="直接箭头连接符 205">
                <a:extLst>
                  <a:ext uri="{FF2B5EF4-FFF2-40B4-BE49-F238E27FC236}">
                    <a16:creationId xmlns:a16="http://schemas.microsoft.com/office/drawing/2014/main" id="{EE4B736E-E8B5-409C-96B4-DD8315615F18}"/>
                  </a:ext>
                </a:extLst>
              </p:cNvPr>
              <p:cNvCxnSpPr>
                <a:cxnSpLocks/>
              </p:cNvCxnSpPr>
              <p:nvPr/>
            </p:nvCxnSpPr>
            <p:spPr bwMode="auto">
              <a:xfrm flipH="1">
                <a:off x="5877004" y="2260360"/>
                <a:ext cx="394696" cy="144016"/>
              </a:xfrm>
              <a:prstGeom prst="straightConnector1">
                <a:avLst/>
              </a:prstGeom>
              <a:solidFill>
                <a:srgbClr val="FFFFFF"/>
              </a:solidFill>
              <a:ln w="19050" cap="flat" cmpd="sng" algn="ctr">
                <a:solidFill>
                  <a:srgbClr val="FF0000"/>
                </a:solidFill>
                <a:prstDash val="solid"/>
                <a:round/>
                <a:headEnd type="none" w="med" len="med"/>
                <a:tailEnd type="triangle" w="sm" len="lg"/>
              </a:ln>
              <a:effectLst/>
            </p:spPr>
          </p:cxnSp>
          <p:cxnSp>
            <p:nvCxnSpPr>
              <p:cNvPr id="207" name="直接箭头连接符 206">
                <a:extLst>
                  <a:ext uri="{FF2B5EF4-FFF2-40B4-BE49-F238E27FC236}">
                    <a16:creationId xmlns:a16="http://schemas.microsoft.com/office/drawing/2014/main" id="{7238B1E5-B650-4819-BC29-F92203966B38}"/>
                  </a:ext>
                </a:extLst>
              </p:cNvPr>
              <p:cNvCxnSpPr>
                <a:cxnSpLocks/>
              </p:cNvCxnSpPr>
              <p:nvPr/>
            </p:nvCxnSpPr>
            <p:spPr bwMode="auto">
              <a:xfrm flipH="1">
                <a:off x="5877004" y="2300430"/>
                <a:ext cx="459501" cy="247962"/>
              </a:xfrm>
              <a:prstGeom prst="straightConnector1">
                <a:avLst/>
              </a:prstGeom>
              <a:solidFill>
                <a:srgbClr val="FFFFFF"/>
              </a:solidFill>
              <a:ln w="19050" cap="flat" cmpd="sng" algn="ctr">
                <a:solidFill>
                  <a:srgbClr val="FF0000"/>
                </a:solidFill>
                <a:prstDash val="solid"/>
                <a:round/>
                <a:headEnd type="none" w="med" len="med"/>
                <a:tailEnd type="triangle" w="sm" len="lg"/>
              </a:ln>
              <a:effectLst/>
            </p:spPr>
          </p:cxnSp>
          <p:sp>
            <p:nvSpPr>
              <p:cNvPr id="208" name="任意多边形: 形状 207">
                <a:extLst>
                  <a:ext uri="{FF2B5EF4-FFF2-40B4-BE49-F238E27FC236}">
                    <a16:creationId xmlns:a16="http://schemas.microsoft.com/office/drawing/2014/main" id="{5E8C4C76-229E-46CC-BFCB-E51CA3271620}"/>
                  </a:ext>
                </a:extLst>
              </p:cNvPr>
              <p:cNvSpPr/>
              <p:nvPr/>
            </p:nvSpPr>
            <p:spPr bwMode="auto">
              <a:xfrm>
                <a:off x="2981463" y="2721679"/>
                <a:ext cx="2710483" cy="836443"/>
              </a:xfrm>
              <a:custGeom>
                <a:avLst/>
                <a:gdLst>
                  <a:gd name="connsiteX0" fmla="*/ 3138854 w 3146406"/>
                  <a:gd name="connsiteY0" fmla="*/ 0 h 836443"/>
                  <a:gd name="connsiteX1" fmla="*/ 2655277 w 3146406"/>
                  <a:gd name="connsiteY1" fmla="*/ 703385 h 836443"/>
                  <a:gd name="connsiteX2" fmla="*/ 0 w 3146406"/>
                  <a:gd name="connsiteY2" fmla="*/ 835270 h 836443"/>
                </a:gdLst>
                <a:ahLst/>
                <a:cxnLst>
                  <a:cxn ang="0">
                    <a:pos x="connsiteX0" y="connsiteY0"/>
                  </a:cxn>
                  <a:cxn ang="0">
                    <a:pos x="connsiteX1" y="connsiteY1"/>
                  </a:cxn>
                  <a:cxn ang="0">
                    <a:pos x="connsiteX2" y="connsiteY2"/>
                  </a:cxn>
                </a:cxnLst>
                <a:rect l="l" t="t" r="r" b="b"/>
                <a:pathLst>
                  <a:path w="3146406" h="836443">
                    <a:moveTo>
                      <a:pt x="3138854" y="0"/>
                    </a:moveTo>
                    <a:cubicBezTo>
                      <a:pt x="3158636" y="282086"/>
                      <a:pt x="3178419" y="564173"/>
                      <a:pt x="2655277" y="703385"/>
                    </a:cubicBezTo>
                    <a:cubicBezTo>
                      <a:pt x="2132135" y="842597"/>
                      <a:pt x="1066067" y="838933"/>
                      <a:pt x="0" y="835270"/>
                    </a:cubicBezTo>
                  </a:path>
                </a:pathLst>
              </a:custGeom>
              <a:noFill/>
              <a:ln w="76200" cap="flat" cmpd="sng" algn="ctr">
                <a:solidFill>
                  <a:srgbClr val="FF0000">
                    <a:alpha val="40000"/>
                  </a:srgbClr>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zh-CN" altLang="en-US" sz="2400" b="1">
                  <a:solidFill>
                    <a:srgbClr val="000000"/>
                  </a:solidFill>
                  <a:latin typeface="Times New Roman" pitchFamily="18" charset="0"/>
                  <a:ea typeface="宋体" pitchFamily="2" charset="-122"/>
                </a:endParaRPr>
              </a:p>
            </p:txBody>
          </p:sp>
          <p:sp>
            <p:nvSpPr>
              <p:cNvPr id="209" name="矩形 208">
                <a:extLst>
                  <a:ext uri="{FF2B5EF4-FFF2-40B4-BE49-F238E27FC236}">
                    <a16:creationId xmlns:a16="http://schemas.microsoft.com/office/drawing/2014/main" id="{CC4829B6-D891-4D58-8C99-B2FD1FF51377}"/>
                  </a:ext>
                </a:extLst>
              </p:cNvPr>
              <p:cNvSpPr/>
              <p:nvPr/>
            </p:nvSpPr>
            <p:spPr>
              <a:xfrm>
                <a:off x="3078539" y="3114072"/>
                <a:ext cx="2249334" cy="400110"/>
              </a:xfrm>
              <a:prstGeom prst="rect">
                <a:avLst/>
              </a:prstGeom>
              <a:solidFill>
                <a:srgbClr val="FFFF99"/>
              </a:solidFill>
              <a:effectLst>
                <a:softEdge rad="127000"/>
              </a:effectLst>
            </p:spPr>
            <p:txBody>
              <a:bodyPr wrap="none">
                <a:spAutoFit/>
              </a:bodyPr>
              <a:lstStyle/>
              <a:p>
                <a:pPr algn="ctr" fontAlgn="base">
                  <a:spcBef>
                    <a:spcPct val="0"/>
                  </a:spcBef>
                  <a:spcAft>
                    <a:spcPct val="0"/>
                  </a:spcAft>
                </a:pPr>
                <a:r>
                  <a:rPr lang="zh-CN" altLang="en-US" sz="2000" b="1" kern="0" dirty="0">
                    <a:solidFill>
                      <a:srgbClr val="FF6600"/>
                    </a:solidFill>
                    <a:latin typeface="Times New Roman" pitchFamily="18" charset="0"/>
                    <a:ea typeface="宋体" pitchFamily="2" charset="-122"/>
                  </a:rPr>
                  <a:t>取指令、执行指令</a:t>
                </a:r>
                <a:endParaRPr lang="zh-CN" altLang="en-US" sz="2400" b="1" dirty="0">
                  <a:solidFill>
                    <a:srgbClr val="FF6600"/>
                  </a:solidFill>
                  <a:latin typeface="Times New Roman" pitchFamily="18" charset="0"/>
                  <a:ea typeface="宋体" pitchFamily="2" charset="-122"/>
                </a:endParaRPr>
              </a:p>
            </p:txBody>
          </p:sp>
        </p:grpSp>
      </p:grpSp>
      <p:pic>
        <p:nvPicPr>
          <p:cNvPr id="8" name="图片 7">
            <a:extLst>
              <a:ext uri="{FF2B5EF4-FFF2-40B4-BE49-F238E27FC236}">
                <a16:creationId xmlns:a16="http://schemas.microsoft.com/office/drawing/2014/main" id="{D2925674-C726-4AEC-8497-ACC4B00222BC}"/>
              </a:ext>
            </a:extLst>
          </p:cNvPr>
          <p:cNvPicPr>
            <a:picLocks noChangeAspect="1"/>
          </p:cNvPicPr>
          <p:nvPr/>
        </p:nvPicPr>
        <p:blipFill>
          <a:blip r:embed="rId2"/>
          <a:stretch>
            <a:fillRect/>
          </a:stretch>
        </p:blipFill>
        <p:spPr>
          <a:xfrm>
            <a:off x="610374" y="3830078"/>
            <a:ext cx="2645230" cy="2443001"/>
          </a:xfrm>
          <a:prstGeom prst="rect">
            <a:avLst/>
          </a:prstGeom>
        </p:spPr>
      </p:pic>
      <p:pic>
        <p:nvPicPr>
          <p:cNvPr id="12" name="图片 11">
            <a:extLst>
              <a:ext uri="{FF2B5EF4-FFF2-40B4-BE49-F238E27FC236}">
                <a16:creationId xmlns:a16="http://schemas.microsoft.com/office/drawing/2014/main" id="{B2505162-AABF-4BD7-B229-78106E586476}"/>
              </a:ext>
            </a:extLst>
          </p:cNvPr>
          <p:cNvPicPr>
            <a:picLocks noChangeAspect="1"/>
          </p:cNvPicPr>
          <p:nvPr/>
        </p:nvPicPr>
        <p:blipFill>
          <a:blip r:embed="rId3"/>
          <a:stretch>
            <a:fillRect/>
          </a:stretch>
        </p:blipFill>
        <p:spPr>
          <a:xfrm>
            <a:off x="606948" y="1908815"/>
            <a:ext cx="2529600" cy="1262933"/>
          </a:xfrm>
          <a:prstGeom prst="rect">
            <a:avLst/>
          </a:prstGeom>
        </p:spPr>
      </p:pic>
    </p:spTree>
    <p:extLst>
      <p:ext uri="{BB962C8B-B14F-4D97-AF65-F5344CB8AC3E}">
        <p14:creationId xmlns:p14="http://schemas.microsoft.com/office/powerpoint/2010/main" val="22680066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F851E-E734-4954-8058-270C7F0030A1}"/>
              </a:ext>
            </a:extLst>
          </p:cNvPr>
          <p:cNvSpPr>
            <a:spLocks noGrp="1"/>
          </p:cNvSpPr>
          <p:nvPr>
            <p:ph type="title"/>
          </p:nvPr>
        </p:nvSpPr>
        <p:spPr/>
        <p:txBody>
          <a:bodyPr/>
          <a:lstStyle/>
          <a:p>
            <a:r>
              <a:rPr lang="en-US" altLang="zh-CN" dirty="0"/>
              <a:t>6.1.2  </a:t>
            </a:r>
            <a:r>
              <a:rPr lang="zh-CN" altLang="en-US" dirty="0"/>
              <a:t>基础的 </a:t>
            </a:r>
            <a:r>
              <a:rPr lang="en-US" altLang="zh-CN" dirty="0"/>
              <a:t>RISC-V </a:t>
            </a:r>
            <a:r>
              <a:rPr lang="zh-CN" altLang="en-US" dirty="0"/>
              <a:t>系统结构</a:t>
            </a:r>
          </a:p>
        </p:txBody>
      </p:sp>
      <p:graphicFrame>
        <p:nvGraphicFramePr>
          <p:cNvPr id="5" name="内容占位符 4">
            <a:extLst>
              <a:ext uri="{FF2B5EF4-FFF2-40B4-BE49-F238E27FC236}">
                <a16:creationId xmlns:a16="http://schemas.microsoft.com/office/drawing/2014/main" id="{EC9DBA12-3276-4AA5-A5E3-D903D5624628}"/>
              </a:ext>
            </a:extLst>
          </p:cNvPr>
          <p:cNvGraphicFramePr>
            <a:graphicFrameLocks noGrp="1"/>
          </p:cNvGraphicFramePr>
          <p:nvPr>
            <p:ph idx="1"/>
            <p:extLst>
              <p:ext uri="{D42A27DB-BD31-4B8C-83A1-F6EECF244321}">
                <p14:modId xmlns:p14="http://schemas.microsoft.com/office/powerpoint/2010/main" val="3369220842"/>
              </p:ext>
            </p:extLst>
          </p:nvPr>
        </p:nvGraphicFramePr>
        <p:xfrm>
          <a:off x="89748" y="548680"/>
          <a:ext cx="8965041" cy="5910774"/>
        </p:xfrm>
        <a:graphic>
          <a:graphicData uri="http://schemas.openxmlformats.org/drawingml/2006/table">
            <a:tbl>
              <a:tblPr firstRow="1" firstCol="1" bandRow="1"/>
              <a:tblGrid>
                <a:gridCol w="1296144">
                  <a:extLst>
                    <a:ext uri="{9D8B030D-6E8A-4147-A177-3AD203B41FA5}">
                      <a16:colId xmlns:a16="http://schemas.microsoft.com/office/drawing/2014/main" val="3641189994"/>
                    </a:ext>
                  </a:extLst>
                </a:gridCol>
                <a:gridCol w="7668897">
                  <a:extLst>
                    <a:ext uri="{9D8B030D-6E8A-4147-A177-3AD203B41FA5}">
                      <a16:colId xmlns:a16="http://schemas.microsoft.com/office/drawing/2014/main" val="2004433052"/>
                    </a:ext>
                  </a:extLst>
                </a:gridCol>
              </a:tblGrid>
              <a:tr h="423421">
                <a:tc gridSpan="2">
                  <a:txBody>
                    <a:bodyPr/>
                    <a:lstStyle/>
                    <a:p>
                      <a:pPr algn="ctr">
                        <a:spcAft>
                          <a:spcPts val="0"/>
                        </a:spcAft>
                      </a:pPr>
                      <a:r>
                        <a:rPr lang="zh-CN" sz="2400" b="1" kern="100" dirty="0">
                          <a:solidFill>
                            <a:srgbClr val="0000FF"/>
                          </a:solidFill>
                          <a:effectLst/>
                          <a:latin typeface="+mn-lt"/>
                          <a:ea typeface="宋体" panose="02010600030101010101" pitchFamily="2" charset="-122"/>
                          <a:cs typeface="Times New Roman" panose="02020603050405020304" pitchFamily="18" charset="0"/>
                        </a:rPr>
                        <a:t>控制信号及作用</a:t>
                      </a:r>
                    </a:p>
                  </a:txBody>
                  <a:tcPr marL="68580" marR="68580" marT="0" marB="0" anchor="ctr">
                    <a:lnL>
                      <a:noFill/>
                    </a:lnL>
                    <a:lnR>
                      <a:noFill/>
                    </a:lnR>
                    <a:lnT>
                      <a:noFill/>
                    </a:lnT>
                    <a:lnB w="28575" cap="flat" cmpd="sng" algn="ctr">
                      <a:solidFill>
                        <a:schemeClr val="tx1"/>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2049670852"/>
                  </a:ext>
                </a:extLst>
              </a:tr>
              <a:tr h="338077">
                <a:tc>
                  <a:txBody>
                    <a:bodyPr/>
                    <a:lstStyle/>
                    <a:p>
                      <a:pPr algn="ctr">
                        <a:spcAft>
                          <a:spcPts val="0"/>
                        </a:spcAft>
                      </a:pPr>
                      <a:r>
                        <a:rPr lang="zh-CN" sz="2000" kern="100" dirty="0">
                          <a:effectLst/>
                          <a:latin typeface="+mn-lt"/>
                          <a:ea typeface="宋体" panose="02010600030101010101" pitchFamily="2" charset="-122"/>
                          <a:cs typeface="Times New Roman" panose="02020603050405020304" pitchFamily="18" charset="0"/>
                        </a:rPr>
                        <a:t>控制信号</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spcAft>
                          <a:spcPts val="0"/>
                        </a:spcAft>
                      </a:pPr>
                      <a:r>
                        <a:rPr lang="zh-CN" sz="2000" kern="100" dirty="0">
                          <a:effectLst/>
                          <a:latin typeface="+mn-lt"/>
                          <a:ea typeface="宋体" panose="02010600030101010101" pitchFamily="2" charset="-122"/>
                          <a:cs typeface="Times New Roman" panose="02020603050405020304" pitchFamily="18" charset="0"/>
                        </a:rPr>
                        <a:t>作</a:t>
                      </a:r>
                      <a:r>
                        <a:rPr lang="en-US" sz="2000" kern="100" dirty="0">
                          <a:effectLst/>
                          <a:latin typeface="+mn-lt"/>
                          <a:ea typeface="宋体" panose="02010600030101010101" pitchFamily="2" charset="-122"/>
                          <a:cs typeface="Times New Roman" panose="02020603050405020304" pitchFamily="18" charset="0"/>
                        </a:rPr>
                        <a:t>   </a:t>
                      </a:r>
                      <a:r>
                        <a:rPr lang="zh-CN" sz="2000" kern="100" dirty="0">
                          <a:effectLst/>
                          <a:latin typeface="+mn-lt"/>
                          <a:ea typeface="宋体" panose="02010600030101010101" pitchFamily="2" charset="-122"/>
                          <a:cs typeface="Times New Roman" panose="02020603050405020304" pitchFamily="18" charset="0"/>
                        </a:rPr>
                        <a:t>用</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0491324"/>
                  </a:ext>
                </a:extLst>
              </a:tr>
              <a:tr h="822678">
                <a:tc>
                  <a:txBody>
                    <a:bodyPr/>
                    <a:lstStyle/>
                    <a:p>
                      <a:pPr algn="ctr">
                        <a:spcAft>
                          <a:spcPts val="0"/>
                        </a:spcAft>
                      </a:pPr>
                      <a:r>
                        <a:rPr lang="en-US" sz="2000" kern="0" dirty="0" err="1">
                          <a:effectLst/>
                          <a:latin typeface="+mn-lt"/>
                          <a:ea typeface="宋体" panose="02010600030101010101" pitchFamily="2" charset="-122"/>
                          <a:cs typeface="FranklinGothic-Book"/>
                        </a:rPr>
                        <a:t>ALUSrc</a:t>
                      </a:r>
                      <a:endParaRPr lang="zh-CN" sz="2000" kern="100" dirty="0">
                        <a:effectLst/>
                        <a:latin typeface="+mn-lt"/>
                        <a:ea typeface="宋体" panose="02010600030101010101" pitchFamily="2" charset="-122"/>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000" kern="100" dirty="0">
                          <a:effectLst/>
                          <a:latin typeface="+mn-lt"/>
                          <a:ea typeface="宋体" panose="02010600030101010101" pitchFamily="2" charset="-122"/>
                          <a:cs typeface="Times New Roman" panose="02020603050405020304" pitchFamily="18" charset="0"/>
                        </a:rPr>
                        <a:t>有效时</a:t>
                      </a:r>
                      <a:r>
                        <a:rPr lang="en-US" altLang="zh-CN" sz="2000" kern="100" dirty="0">
                          <a:effectLst/>
                          <a:latin typeface="+mn-lt"/>
                          <a:ea typeface="宋体" panose="02010600030101010101" pitchFamily="2" charset="-122"/>
                          <a:cs typeface="Times New Roman" panose="02020603050405020304" pitchFamily="18" charset="0"/>
                        </a:rPr>
                        <a:t>, </a:t>
                      </a:r>
                      <a:r>
                        <a:rPr lang="zh-CN" sz="2000" kern="100" dirty="0">
                          <a:effectLst/>
                          <a:latin typeface="+mn-lt"/>
                          <a:ea typeface="宋体" panose="02010600030101010101" pitchFamily="2" charset="-122"/>
                          <a:cs typeface="Times New Roman" panose="02020603050405020304" pitchFamily="18" charset="0"/>
                        </a:rPr>
                        <a:t>第二个</a:t>
                      </a:r>
                      <a:r>
                        <a:rPr lang="en-US" sz="2000" kern="100" dirty="0">
                          <a:effectLst/>
                          <a:latin typeface="+mn-lt"/>
                          <a:ea typeface="宋体" panose="02010600030101010101" pitchFamily="2" charset="-122"/>
                          <a:cs typeface="Times New Roman" panose="02020603050405020304" pitchFamily="18" charset="0"/>
                        </a:rPr>
                        <a:t>ALU</a:t>
                      </a:r>
                      <a:r>
                        <a:rPr lang="zh-CN" sz="2000" kern="100" dirty="0">
                          <a:effectLst/>
                          <a:latin typeface="+mn-lt"/>
                          <a:ea typeface="宋体" panose="02010600030101010101" pitchFamily="2" charset="-122"/>
                          <a:cs typeface="Times New Roman" panose="02020603050405020304" pitchFamily="18" charset="0"/>
                        </a:rPr>
                        <a:t>操作数是符号扩展的</a:t>
                      </a:r>
                      <a:r>
                        <a:rPr lang="en-US" sz="2000" kern="100" dirty="0">
                          <a:effectLst/>
                          <a:latin typeface="+mn-lt"/>
                          <a:ea typeface="宋体" panose="02010600030101010101" pitchFamily="2" charset="-122"/>
                          <a:cs typeface="Times New Roman" panose="02020603050405020304" pitchFamily="18" charset="0"/>
                        </a:rPr>
                        <a:t>12</a:t>
                      </a:r>
                      <a:r>
                        <a:rPr lang="zh-CN" sz="2000" kern="100" dirty="0">
                          <a:effectLst/>
                          <a:latin typeface="+mn-lt"/>
                          <a:ea typeface="宋体" panose="02010600030101010101" pitchFamily="2" charset="-122"/>
                          <a:cs typeface="Times New Roman" panose="02020603050405020304" pitchFamily="18" charset="0"/>
                        </a:rPr>
                        <a:t>位数据</a:t>
                      </a:r>
                      <a:r>
                        <a:rPr lang="en-US" altLang="zh-CN" sz="20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lang="zh-CN" sz="2000" kern="100" dirty="0">
                          <a:effectLst/>
                          <a:latin typeface="+mn-lt"/>
                          <a:ea typeface="宋体" panose="02010600030101010101" pitchFamily="2" charset="-122"/>
                          <a:cs typeface="Times New Roman" panose="02020603050405020304" pitchFamily="18" charset="0"/>
                        </a:rPr>
                        <a:t>在指令中</a:t>
                      </a:r>
                      <a:r>
                        <a:rPr lang="en-US" altLang="zh-CN" sz="20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sz="2000" kern="100" dirty="0">
                          <a:effectLst/>
                          <a:latin typeface="+mn-lt"/>
                          <a:ea typeface="宋体" panose="02010600030101010101" pitchFamily="2" charset="-122"/>
                          <a:cs typeface="Times New Roman" panose="02020603050405020304" pitchFamily="18" charset="0"/>
                        </a:rPr>
                        <a:t>。</a:t>
                      </a:r>
                    </a:p>
                    <a:p>
                      <a:pPr algn="l">
                        <a:spcAft>
                          <a:spcPts val="0"/>
                        </a:spcAft>
                      </a:pPr>
                      <a:r>
                        <a:rPr lang="zh-CN" sz="2000" kern="100" dirty="0">
                          <a:effectLst/>
                          <a:latin typeface="+mn-lt"/>
                          <a:ea typeface="宋体" panose="02010600030101010101" pitchFamily="2" charset="-122"/>
                          <a:cs typeface="Times New Roman" panose="02020603050405020304" pitchFamily="18" charset="0"/>
                        </a:rPr>
                        <a:t>无效时</a:t>
                      </a:r>
                      <a:r>
                        <a:rPr lang="en-US" altLang="zh-CN" sz="2000" kern="100" dirty="0">
                          <a:effectLst/>
                          <a:latin typeface="+mn-lt"/>
                          <a:ea typeface="宋体" panose="02010600030101010101" pitchFamily="2" charset="-122"/>
                          <a:cs typeface="Times New Roman" panose="02020603050405020304" pitchFamily="18" charset="0"/>
                        </a:rPr>
                        <a:t>, </a:t>
                      </a:r>
                      <a:r>
                        <a:rPr lang="zh-CN" sz="2000" kern="100" dirty="0">
                          <a:effectLst/>
                          <a:latin typeface="+mn-lt"/>
                          <a:ea typeface="宋体" panose="02010600030101010101" pitchFamily="2" charset="-122"/>
                          <a:cs typeface="Times New Roman" panose="02020603050405020304" pitchFamily="18" charset="0"/>
                        </a:rPr>
                        <a:t>第二个</a:t>
                      </a:r>
                      <a:r>
                        <a:rPr lang="en-US" sz="2000" kern="100" dirty="0">
                          <a:effectLst/>
                          <a:latin typeface="+mn-lt"/>
                          <a:ea typeface="宋体" panose="02010600030101010101" pitchFamily="2" charset="-122"/>
                          <a:cs typeface="Times New Roman" panose="02020603050405020304" pitchFamily="18" charset="0"/>
                        </a:rPr>
                        <a:t>ALU</a:t>
                      </a:r>
                      <a:r>
                        <a:rPr lang="zh-CN" sz="2000" kern="100" dirty="0">
                          <a:effectLst/>
                          <a:latin typeface="+mn-lt"/>
                          <a:ea typeface="宋体" panose="02010600030101010101" pitchFamily="2" charset="-122"/>
                          <a:cs typeface="Times New Roman" panose="02020603050405020304" pitchFamily="18" charset="0"/>
                        </a:rPr>
                        <a:t>操作数来自第二个寄存器组的输出</a:t>
                      </a:r>
                      <a:r>
                        <a:rPr lang="en-US" sz="20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lang="en-US" sz="2000" kern="0" dirty="0">
                          <a:effectLst/>
                          <a:latin typeface="+mn-lt"/>
                          <a:ea typeface="宋体" panose="02010600030101010101" pitchFamily="2" charset="-122"/>
                          <a:cs typeface="FranklinGothic-Book"/>
                        </a:rPr>
                        <a:t>Read data 2</a:t>
                      </a:r>
                      <a:r>
                        <a:rPr lang="en-US" sz="2000"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lang="zh-CN" sz="2000" kern="0" dirty="0">
                          <a:effectLst/>
                          <a:latin typeface="+mn-lt"/>
                          <a:ea typeface="宋体" panose="02010600030101010101" pitchFamily="2" charset="-122"/>
                          <a:cs typeface="FranklinGothic-Book"/>
                        </a:rPr>
                        <a:t>。</a:t>
                      </a:r>
                      <a:endParaRPr lang="zh-CN" sz="2000" kern="100" dirty="0">
                        <a:effectLst/>
                        <a:latin typeface="+mn-lt"/>
                        <a:ea typeface="宋体" panose="02010600030101010101" pitchFamily="2" charset="-122"/>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5191749"/>
                  </a:ext>
                </a:extLst>
              </a:tr>
              <a:tr h="792088">
                <a:tc>
                  <a:txBody>
                    <a:bodyPr/>
                    <a:lstStyle/>
                    <a:p>
                      <a:pPr algn="ctr">
                        <a:spcAft>
                          <a:spcPts val="0"/>
                        </a:spcAft>
                      </a:pPr>
                      <a:r>
                        <a:rPr lang="en-US" sz="2000" kern="0" dirty="0" err="1">
                          <a:effectLst/>
                          <a:latin typeface="+mn-lt"/>
                          <a:ea typeface="宋体" panose="02010600030101010101" pitchFamily="2" charset="-122"/>
                          <a:cs typeface="FranklinGothic-Book"/>
                        </a:rPr>
                        <a:t>MemtoReg</a:t>
                      </a:r>
                      <a:endParaRPr lang="zh-CN" sz="2000" kern="100" dirty="0">
                        <a:effectLst/>
                        <a:latin typeface="+mn-lt"/>
                        <a:ea typeface="宋体" panose="02010600030101010101" pitchFamily="2" charset="-122"/>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000" kern="100" dirty="0">
                          <a:effectLst/>
                          <a:latin typeface="+mn-lt"/>
                          <a:ea typeface="宋体" panose="02010600030101010101" pitchFamily="2" charset="-122"/>
                          <a:cs typeface="Times New Roman" panose="02020603050405020304" pitchFamily="18" charset="0"/>
                        </a:rPr>
                        <a:t>有效时，写入寄存器的数据来自数据存储器。</a:t>
                      </a:r>
                    </a:p>
                    <a:p>
                      <a:pPr algn="l">
                        <a:spcAft>
                          <a:spcPts val="0"/>
                        </a:spcAft>
                      </a:pPr>
                      <a:r>
                        <a:rPr lang="zh-CN" sz="2000" kern="100" dirty="0">
                          <a:effectLst/>
                          <a:latin typeface="+mn-lt"/>
                          <a:ea typeface="宋体" panose="02010600030101010101" pitchFamily="2" charset="-122"/>
                          <a:cs typeface="Times New Roman" panose="02020603050405020304" pitchFamily="18" charset="0"/>
                        </a:rPr>
                        <a:t>无效时，写入寄存器的数据来自</a:t>
                      </a:r>
                      <a:r>
                        <a:rPr lang="en-US" sz="2000" kern="100" dirty="0">
                          <a:effectLst/>
                          <a:latin typeface="+mn-lt"/>
                          <a:ea typeface="宋体" panose="02010600030101010101" pitchFamily="2" charset="-122"/>
                          <a:cs typeface="Times New Roman" panose="02020603050405020304" pitchFamily="18" charset="0"/>
                        </a:rPr>
                        <a:t>ALU</a:t>
                      </a:r>
                      <a:r>
                        <a:rPr lang="zh-CN" sz="2000" kern="100" dirty="0">
                          <a:effectLst/>
                          <a:latin typeface="+mn-lt"/>
                          <a:ea typeface="宋体" panose="02010600030101010101" pitchFamily="2" charset="-122"/>
                          <a:cs typeface="Times New Roman" panose="02020603050405020304" pitchFamily="18" charset="0"/>
                        </a:rPr>
                        <a:t>。</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1881786"/>
                  </a:ext>
                </a:extLst>
              </a:tr>
              <a:tr h="576064">
                <a:tc>
                  <a:txBody>
                    <a:bodyPr/>
                    <a:lstStyle/>
                    <a:p>
                      <a:pPr algn="ctr">
                        <a:spcAft>
                          <a:spcPts val="0"/>
                        </a:spcAft>
                      </a:pPr>
                      <a:r>
                        <a:rPr lang="en-US" sz="2000" kern="0" dirty="0" err="1">
                          <a:effectLst/>
                          <a:latin typeface="+mn-lt"/>
                          <a:ea typeface="宋体" panose="02010600030101010101" pitchFamily="2" charset="-122"/>
                          <a:cs typeface="FranklinGothic-Book"/>
                        </a:rPr>
                        <a:t>RegWrite</a:t>
                      </a:r>
                      <a:endParaRPr lang="zh-CN" sz="2000" kern="100" dirty="0">
                        <a:effectLst/>
                        <a:latin typeface="+mn-lt"/>
                        <a:ea typeface="宋体" panose="02010600030101010101" pitchFamily="2" charset="-122"/>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000" kern="100" dirty="0">
                          <a:effectLst/>
                          <a:latin typeface="+mn-lt"/>
                          <a:ea typeface="宋体" panose="02010600030101010101" pitchFamily="2" charset="-122"/>
                          <a:cs typeface="Times New Roman" panose="02020603050405020304" pitchFamily="18" charset="0"/>
                        </a:rPr>
                        <a:t>有效时，</a:t>
                      </a:r>
                      <a:r>
                        <a:rPr lang="en-US" sz="2000" kern="0" dirty="0">
                          <a:effectLst/>
                          <a:latin typeface="+mn-lt"/>
                          <a:ea typeface="宋体" panose="02010600030101010101" pitchFamily="2" charset="-122"/>
                          <a:cs typeface="FranklinGothic-Book"/>
                        </a:rPr>
                        <a:t>Write data </a:t>
                      </a:r>
                      <a:r>
                        <a:rPr lang="zh-CN" sz="2000" kern="0" dirty="0">
                          <a:effectLst/>
                          <a:latin typeface="+mn-lt"/>
                          <a:ea typeface="宋体" panose="02010600030101010101" pitchFamily="2" charset="-122"/>
                          <a:cs typeface="FranklinGothic-Book"/>
                        </a:rPr>
                        <a:t>端</a:t>
                      </a:r>
                      <a:r>
                        <a:rPr lang="zh-CN" sz="2000" kern="100" dirty="0">
                          <a:effectLst/>
                          <a:latin typeface="+mn-lt"/>
                          <a:ea typeface="宋体" panose="02010600030101010101" pitchFamily="2" charset="-122"/>
                          <a:cs typeface="Times New Roman" panose="02020603050405020304" pitchFamily="18" charset="0"/>
                        </a:rPr>
                        <a:t>的数据写入</a:t>
                      </a:r>
                      <a:r>
                        <a:rPr lang="en-US" altLang="zh-CN" sz="2000" kern="100" dirty="0">
                          <a:effectLst/>
                          <a:latin typeface="+mn-lt"/>
                          <a:ea typeface="宋体" panose="02010600030101010101" pitchFamily="2" charset="-122"/>
                          <a:cs typeface="Times New Roman" panose="02020603050405020304" pitchFamily="18" charset="0"/>
                        </a:rPr>
                        <a:t> </a:t>
                      </a:r>
                      <a:r>
                        <a:rPr lang="en-US" sz="2000" kern="0" dirty="0">
                          <a:effectLst/>
                          <a:latin typeface="+mn-lt"/>
                          <a:ea typeface="宋体" panose="02010600030101010101" pitchFamily="2" charset="-122"/>
                          <a:cs typeface="FranklinGothic-Book"/>
                        </a:rPr>
                        <a:t>Write register </a:t>
                      </a:r>
                      <a:r>
                        <a:rPr lang="zh-CN" sz="2000" kern="0" dirty="0">
                          <a:effectLst/>
                          <a:latin typeface="+mn-lt"/>
                          <a:ea typeface="宋体" panose="02010600030101010101" pitchFamily="2" charset="-122"/>
                          <a:cs typeface="FranklinGothic-Book"/>
                        </a:rPr>
                        <a:t>端</a:t>
                      </a:r>
                      <a:r>
                        <a:rPr lang="zh-CN" altLang="en-US" sz="2000" kern="0" dirty="0">
                          <a:effectLst/>
                          <a:latin typeface="+mn-lt"/>
                          <a:ea typeface="宋体" panose="02010600030101010101" pitchFamily="2" charset="-122"/>
                          <a:cs typeface="FranklinGothic-Book"/>
                        </a:rPr>
                        <a:t>选中</a:t>
                      </a:r>
                      <a:r>
                        <a:rPr lang="zh-CN" sz="2000" kern="0" dirty="0">
                          <a:effectLst/>
                          <a:latin typeface="+mn-lt"/>
                          <a:ea typeface="宋体" panose="02010600030101010101" pitchFamily="2" charset="-122"/>
                          <a:cs typeface="FranklinGothic-Book"/>
                        </a:rPr>
                        <a:t>的</a:t>
                      </a:r>
                      <a:r>
                        <a:rPr lang="zh-CN" sz="2000" kern="100" dirty="0">
                          <a:effectLst/>
                          <a:latin typeface="+mn-lt"/>
                          <a:ea typeface="宋体" panose="02010600030101010101" pitchFamily="2" charset="-122"/>
                          <a:cs typeface="Times New Roman" panose="02020603050405020304" pitchFamily="18" charset="0"/>
                        </a:rPr>
                        <a:t>寄存器中</a:t>
                      </a:r>
                      <a:r>
                        <a:rPr lang="zh-CN" altLang="en-US" sz="2000" kern="100" dirty="0">
                          <a:effectLst/>
                          <a:latin typeface="+mn-lt"/>
                          <a:ea typeface="宋体" panose="02010600030101010101" pitchFamily="2" charset="-122"/>
                          <a:cs typeface="Times New Roman" panose="02020603050405020304" pitchFamily="18" charset="0"/>
                        </a:rPr>
                        <a:t>。</a:t>
                      </a:r>
                      <a:endParaRPr lang="zh-CN" sz="2000" kern="100" dirty="0">
                        <a:effectLst/>
                        <a:latin typeface="+mn-lt"/>
                        <a:ea typeface="宋体" panose="02010600030101010101" pitchFamily="2" charset="-122"/>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1534837"/>
                  </a:ext>
                </a:extLst>
              </a:tr>
              <a:tr h="792088">
                <a:tc>
                  <a:txBody>
                    <a:bodyPr/>
                    <a:lstStyle/>
                    <a:p>
                      <a:pPr algn="ctr">
                        <a:spcAft>
                          <a:spcPts val="0"/>
                        </a:spcAft>
                      </a:pPr>
                      <a:r>
                        <a:rPr lang="en-US" sz="2000" kern="0" dirty="0" err="1">
                          <a:effectLst/>
                          <a:latin typeface="+mn-lt"/>
                          <a:ea typeface="宋体" panose="02010600030101010101" pitchFamily="2" charset="-122"/>
                          <a:cs typeface="FranklinGothic-Book"/>
                        </a:rPr>
                        <a:t>MemRead</a:t>
                      </a:r>
                      <a:endParaRPr lang="zh-CN" sz="2000" kern="100" dirty="0">
                        <a:effectLst/>
                        <a:latin typeface="+mn-lt"/>
                        <a:ea typeface="宋体" panose="02010600030101010101" pitchFamily="2" charset="-122"/>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000" kern="100" dirty="0">
                          <a:effectLst/>
                          <a:latin typeface="+mn-lt"/>
                          <a:ea typeface="宋体" panose="02010600030101010101" pitchFamily="2" charset="-122"/>
                          <a:cs typeface="Times New Roman" panose="02020603050405020304" pitchFamily="18" charset="0"/>
                        </a:rPr>
                        <a:t>有效时</a:t>
                      </a:r>
                      <a:r>
                        <a:rPr lang="zh-CN" altLang="en-US" sz="2000" kern="100" dirty="0">
                          <a:effectLst/>
                          <a:latin typeface="+mn-lt"/>
                          <a:ea typeface="宋体" panose="02010600030101010101" pitchFamily="2" charset="-122"/>
                          <a:cs typeface="Times New Roman" panose="02020603050405020304" pitchFamily="18" charset="0"/>
                        </a:rPr>
                        <a:t>，</a:t>
                      </a:r>
                      <a:br>
                        <a:rPr lang="en-US" altLang="zh-CN" sz="2000" kern="100" dirty="0">
                          <a:effectLst/>
                          <a:latin typeface="+mn-lt"/>
                          <a:ea typeface="宋体" panose="02010600030101010101" pitchFamily="2" charset="-122"/>
                          <a:cs typeface="Times New Roman" panose="02020603050405020304" pitchFamily="18" charset="0"/>
                        </a:rPr>
                      </a:br>
                      <a:r>
                        <a:rPr lang="zh-CN" sz="2000" kern="100" dirty="0">
                          <a:effectLst/>
                          <a:latin typeface="+mn-lt"/>
                          <a:ea typeface="宋体" panose="02010600030101010101" pitchFamily="2" charset="-122"/>
                          <a:cs typeface="Times New Roman" panose="02020603050405020304" pitchFamily="18" charset="0"/>
                        </a:rPr>
                        <a:t>由</a:t>
                      </a:r>
                      <a:r>
                        <a:rPr lang="en-US" altLang="zh-CN" sz="2000" kern="100" dirty="0">
                          <a:effectLst/>
                          <a:latin typeface="+mn-lt"/>
                          <a:ea typeface="宋体" panose="02010600030101010101" pitchFamily="2" charset="-122"/>
                          <a:cs typeface="Times New Roman" panose="02020603050405020304" pitchFamily="18" charset="0"/>
                        </a:rPr>
                        <a:t> </a:t>
                      </a:r>
                      <a:r>
                        <a:rPr lang="en-US" sz="2000" kern="0" dirty="0">
                          <a:effectLst/>
                          <a:latin typeface="+mn-lt"/>
                          <a:ea typeface="宋体" panose="02010600030101010101" pitchFamily="2" charset="-122"/>
                          <a:cs typeface="FranklinGothic-Book"/>
                        </a:rPr>
                        <a:t>Address </a:t>
                      </a:r>
                      <a:r>
                        <a:rPr lang="zh-CN" sz="2000" kern="0" dirty="0">
                          <a:effectLst/>
                          <a:latin typeface="+mn-lt"/>
                          <a:ea typeface="宋体" panose="02010600030101010101" pitchFamily="2" charset="-122"/>
                          <a:cs typeface="FranklinGothic-Book"/>
                        </a:rPr>
                        <a:t>端</a:t>
                      </a:r>
                      <a:r>
                        <a:rPr lang="zh-CN" sz="2000" kern="100" dirty="0">
                          <a:effectLst/>
                          <a:latin typeface="+mn-lt"/>
                          <a:ea typeface="宋体" panose="02010600030101010101" pitchFamily="2" charset="-122"/>
                          <a:cs typeface="Times New Roman" panose="02020603050405020304" pitchFamily="18" charset="0"/>
                        </a:rPr>
                        <a:t>指定地址的</a:t>
                      </a:r>
                      <a:r>
                        <a:rPr lang="zh-CN" altLang="en-US" sz="2000" kern="100" dirty="0">
                          <a:effectLst/>
                          <a:latin typeface="+mn-lt"/>
                          <a:ea typeface="宋体" panose="02010600030101010101" pitchFamily="2" charset="-122"/>
                          <a:cs typeface="Times New Roman" panose="02020603050405020304" pitchFamily="18" charset="0"/>
                        </a:rPr>
                        <a:t>数据</a:t>
                      </a:r>
                      <a:r>
                        <a:rPr lang="zh-CN" sz="2000" kern="100" dirty="0">
                          <a:effectLst/>
                          <a:latin typeface="+mn-lt"/>
                          <a:ea typeface="宋体" panose="02010600030101010101" pitchFamily="2" charset="-122"/>
                          <a:cs typeface="Times New Roman" panose="02020603050405020304" pitchFamily="18" charset="0"/>
                        </a:rPr>
                        <a:t>存储单元内容</a:t>
                      </a:r>
                      <a:r>
                        <a:rPr lang="zh-CN" altLang="en-US" sz="2000" kern="100" dirty="0">
                          <a:effectLst/>
                          <a:latin typeface="+mn-lt"/>
                          <a:ea typeface="宋体" panose="02010600030101010101" pitchFamily="2" charset="-122"/>
                          <a:cs typeface="Times New Roman" panose="02020603050405020304" pitchFamily="18" charset="0"/>
                        </a:rPr>
                        <a:t>读出到 </a:t>
                      </a:r>
                      <a:r>
                        <a:rPr lang="en-US" sz="2000" kern="0" dirty="0">
                          <a:effectLst/>
                          <a:latin typeface="+mn-lt"/>
                          <a:ea typeface="宋体" panose="02010600030101010101" pitchFamily="2" charset="-122"/>
                          <a:cs typeface="FranklinGothic-Book"/>
                        </a:rPr>
                        <a:t>Read data </a:t>
                      </a:r>
                      <a:r>
                        <a:rPr lang="zh-CN" sz="2000" kern="0" dirty="0">
                          <a:effectLst/>
                          <a:latin typeface="+mn-lt"/>
                          <a:ea typeface="宋体" panose="02010600030101010101" pitchFamily="2" charset="-122"/>
                          <a:cs typeface="FranklinGothic-Book"/>
                        </a:rPr>
                        <a:t>端</a:t>
                      </a:r>
                      <a:r>
                        <a:rPr lang="zh-CN" sz="2000" kern="100" dirty="0">
                          <a:effectLst/>
                          <a:latin typeface="+mn-lt"/>
                          <a:ea typeface="宋体" panose="02010600030101010101" pitchFamily="2" charset="-122"/>
                          <a:cs typeface="Times New Roman" panose="02020603050405020304" pitchFamily="18" charset="0"/>
                        </a:rPr>
                        <a:t>。</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9006670"/>
                  </a:ext>
                </a:extLst>
              </a:tr>
              <a:tr h="720080">
                <a:tc>
                  <a:txBody>
                    <a:bodyPr/>
                    <a:lstStyle/>
                    <a:p>
                      <a:pPr algn="ctr">
                        <a:spcAft>
                          <a:spcPts val="0"/>
                        </a:spcAft>
                      </a:pPr>
                      <a:r>
                        <a:rPr lang="en-US" sz="2000" kern="0" dirty="0" err="1">
                          <a:effectLst/>
                          <a:latin typeface="+mn-lt"/>
                          <a:ea typeface="宋体" panose="02010600030101010101" pitchFamily="2" charset="-122"/>
                          <a:cs typeface="FranklinGothic-Book"/>
                        </a:rPr>
                        <a:t>MemWrite</a:t>
                      </a:r>
                      <a:endParaRPr lang="zh-CN" sz="2000" kern="100" dirty="0">
                        <a:effectLst/>
                        <a:latin typeface="+mn-lt"/>
                        <a:ea typeface="宋体" panose="02010600030101010101" pitchFamily="2" charset="-122"/>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000" kern="100" dirty="0">
                          <a:effectLst/>
                          <a:latin typeface="+mn-lt"/>
                          <a:ea typeface="宋体" panose="02010600030101010101" pitchFamily="2" charset="-122"/>
                          <a:cs typeface="Times New Roman" panose="02020603050405020304" pitchFamily="18" charset="0"/>
                        </a:rPr>
                        <a:t>有效时，由</a:t>
                      </a:r>
                      <a:r>
                        <a:rPr lang="en-US" altLang="zh-CN" sz="2000" kern="100" dirty="0">
                          <a:effectLst/>
                          <a:latin typeface="+mn-lt"/>
                          <a:ea typeface="宋体" panose="02010600030101010101" pitchFamily="2" charset="-122"/>
                          <a:cs typeface="Times New Roman" panose="02020603050405020304" pitchFamily="18" charset="0"/>
                        </a:rPr>
                        <a:t> </a:t>
                      </a:r>
                      <a:r>
                        <a:rPr lang="en-US" sz="2000" kern="0" dirty="0">
                          <a:effectLst/>
                          <a:latin typeface="+mn-lt"/>
                          <a:ea typeface="宋体" panose="02010600030101010101" pitchFamily="2" charset="-122"/>
                          <a:cs typeface="FranklinGothic-Book"/>
                        </a:rPr>
                        <a:t>Address </a:t>
                      </a:r>
                      <a:r>
                        <a:rPr lang="zh-CN" sz="2000" kern="0" dirty="0">
                          <a:effectLst/>
                          <a:latin typeface="+mn-lt"/>
                          <a:ea typeface="宋体" panose="02010600030101010101" pitchFamily="2" charset="-122"/>
                          <a:cs typeface="FranklinGothic-Book"/>
                        </a:rPr>
                        <a:t>端</a:t>
                      </a:r>
                      <a:r>
                        <a:rPr lang="zh-CN" sz="2000" kern="100" dirty="0">
                          <a:effectLst/>
                          <a:latin typeface="+mn-lt"/>
                          <a:ea typeface="宋体" panose="02010600030101010101" pitchFamily="2" charset="-122"/>
                          <a:cs typeface="Times New Roman" panose="02020603050405020304" pitchFamily="18" charset="0"/>
                        </a:rPr>
                        <a:t>指定地址的</a:t>
                      </a:r>
                      <a:r>
                        <a:rPr lang="zh-CN" altLang="en-US" sz="2000" kern="100" dirty="0">
                          <a:effectLst/>
                          <a:latin typeface="+mn-lt"/>
                          <a:ea typeface="宋体" panose="02010600030101010101" pitchFamily="2" charset="-122"/>
                          <a:cs typeface="Times New Roman" panose="02020603050405020304" pitchFamily="18" charset="0"/>
                        </a:rPr>
                        <a:t>数据</a:t>
                      </a:r>
                      <a:r>
                        <a:rPr lang="zh-CN" sz="2000" kern="100" dirty="0">
                          <a:effectLst/>
                          <a:latin typeface="+mn-lt"/>
                          <a:ea typeface="宋体" panose="02010600030101010101" pitchFamily="2" charset="-122"/>
                          <a:cs typeface="Times New Roman" panose="02020603050405020304" pitchFamily="18" charset="0"/>
                        </a:rPr>
                        <a:t>存储单元内容被替换为</a:t>
                      </a:r>
                      <a:br>
                        <a:rPr lang="en-US" altLang="zh-CN" sz="2000" kern="100" dirty="0">
                          <a:effectLst/>
                          <a:latin typeface="+mn-lt"/>
                          <a:ea typeface="宋体" panose="02010600030101010101" pitchFamily="2" charset="-122"/>
                          <a:cs typeface="Times New Roman" panose="02020603050405020304" pitchFamily="18" charset="0"/>
                        </a:rPr>
                      </a:br>
                      <a:r>
                        <a:rPr lang="en-US" sz="2000" kern="0" dirty="0">
                          <a:effectLst/>
                          <a:latin typeface="+mn-lt"/>
                          <a:ea typeface="宋体" panose="02010600030101010101" pitchFamily="2" charset="-122"/>
                          <a:cs typeface="FranklinGothic-Book"/>
                        </a:rPr>
                        <a:t>Write data </a:t>
                      </a:r>
                      <a:r>
                        <a:rPr lang="zh-CN" sz="2000" kern="0" dirty="0">
                          <a:effectLst/>
                          <a:latin typeface="+mn-lt"/>
                          <a:ea typeface="宋体" panose="02010600030101010101" pitchFamily="2" charset="-122"/>
                          <a:cs typeface="FranklinGothic-Book"/>
                        </a:rPr>
                        <a:t>端</a:t>
                      </a:r>
                      <a:r>
                        <a:rPr lang="zh-CN" sz="2000" kern="100" dirty="0">
                          <a:effectLst/>
                          <a:latin typeface="+mn-lt"/>
                          <a:ea typeface="宋体" panose="02010600030101010101" pitchFamily="2" charset="-122"/>
                          <a:cs typeface="Times New Roman" panose="02020603050405020304" pitchFamily="18" charset="0"/>
                        </a:rPr>
                        <a:t>输入的数据。</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5811785"/>
                  </a:ext>
                </a:extLst>
              </a:tr>
              <a:tr h="432048">
                <a:tc>
                  <a:txBody>
                    <a:bodyPr/>
                    <a:lstStyle/>
                    <a:p>
                      <a:pPr algn="ctr">
                        <a:spcAft>
                          <a:spcPts val="0"/>
                        </a:spcAft>
                      </a:pPr>
                      <a:r>
                        <a:rPr lang="en-US" sz="2000" kern="0" dirty="0">
                          <a:effectLst/>
                          <a:latin typeface="+mn-lt"/>
                          <a:ea typeface="宋体" panose="02010600030101010101" pitchFamily="2" charset="-122"/>
                          <a:cs typeface="FranklinGothic-Book"/>
                        </a:rPr>
                        <a:t>Branch</a:t>
                      </a:r>
                      <a:endParaRPr lang="zh-CN" sz="2000" kern="100" dirty="0">
                        <a:effectLst/>
                        <a:latin typeface="+mn-lt"/>
                        <a:ea typeface="宋体" panose="02010600030101010101" pitchFamily="2" charset="-122"/>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2000" kern="100" dirty="0">
                          <a:effectLst/>
                          <a:latin typeface="+mn-lt"/>
                          <a:ea typeface="宋体" panose="02010600030101010101" pitchFamily="2" charset="-122"/>
                          <a:cs typeface="Times New Roman" panose="02020603050405020304" pitchFamily="18" charset="0"/>
                        </a:rPr>
                        <a:t>有效时，当前指令是分支指令</a:t>
                      </a:r>
                      <a:r>
                        <a:rPr lang="zh-CN" altLang="en-US" sz="2000" kern="100" dirty="0">
                          <a:effectLst/>
                          <a:latin typeface="+mn-lt"/>
                          <a:ea typeface="宋体" panose="02010600030101010101" pitchFamily="2" charset="-122"/>
                          <a:cs typeface="Times New Roman" panose="02020603050405020304" pitchFamily="18" charset="0"/>
                        </a:rPr>
                        <a:t>。</a:t>
                      </a:r>
                      <a:endParaRPr lang="zh-CN" sz="2000" kern="100" dirty="0">
                        <a:effectLst/>
                        <a:latin typeface="+mn-lt"/>
                        <a:ea typeface="宋体" panose="02010600030101010101" pitchFamily="2" charset="-122"/>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4611121"/>
                  </a:ext>
                </a:extLst>
              </a:tr>
              <a:tr h="1014230">
                <a:tc>
                  <a:txBody>
                    <a:bodyPr/>
                    <a:lstStyle/>
                    <a:p>
                      <a:pPr algn="ctr">
                        <a:spcAft>
                          <a:spcPts val="0"/>
                        </a:spcAft>
                      </a:pPr>
                      <a:r>
                        <a:rPr lang="en-US" sz="2000" kern="0" dirty="0" err="1">
                          <a:effectLst/>
                          <a:latin typeface="+mn-lt"/>
                          <a:ea typeface="宋体" panose="02010600030101010101" pitchFamily="2" charset="-122"/>
                          <a:cs typeface="FranklinGothic-Book"/>
                        </a:rPr>
                        <a:t>ALUOp</a:t>
                      </a:r>
                      <a:endParaRPr lang="zh-CN" sz="2000" kern="100" dirty="0">
                        <a:effectLst/>
                        <a:latin typeface="+mn-lt"/>
                        <a:ea typeface="宋体" panose="02010600030101010101" pitchFamily="2" charset="-122"/>
                        <a:cs typeface="Times New Roman" panose="02020603050405020304" pitchFamily="18"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spcAft>
                          <a:spcPts val="0"/>
                        </a:spcAft>
                      </a:pPr>
                      <a:r>
                        <a:rPr lang="en-US" sz="2000" kern="100" dirty="0">
                          <a:effectLst/>
                          <a:latin typeface="+mn-lt"/>
                          <a:ea typeface="宋体" panose="02010600030101010101" pitchFamily="2" charset="-122"/>
                          <a:cs typeface="Times New Roman" panose="02020603050405020304" pitchFamily="18" charset="0"/>
                        </a:rPr>
                        <a:t>2</a:t>
                      </a:r>
                      <a:r>
                        <a:rPr lang="zh-CN" sz="2000" kern="100" dirty="0">
                          <a:effectLst/>
                          <a:latin typeface="+mn-lt"/>
                          <a:ea typeface="宋体" panose="02010600030101010101" pitchFamily="2" charset="-122"/>
                          <a:cs typeface="Times New Roman" panose="02020603050405020304" pitchFamily="18" charset="0"/>
                        </a:rPr>
                        <a:t>位，由指令</a:t>
                      </a:r>
                      <a:r>
                        <a:rPr lang="en-US" altLang="zh-CN" sz="2000" kern="100" dirty="0">
                          <a:effectLst/>
                          <a:latin typeface="+mn-lt"/>
                          <a:ea typeface="宋体" panose="02010600030101010101" pitchFamily="2" charset="-122"/>
                          <a:cs typeface="Times New Roman" panose="02020603050405020304" pitchFamily="18" charset="0"/>
                        </a:rPr>
                        <a:t> </a:t>
                      </a:r>
                      <a:r>
                        <a:rPr lang="en-US" sz="2000" kern="100" dirty="0">
                          <a:effectLst/>
                          <a:latin typeface="+mn-lt"/>
                          <a:ea typeface="宋体" panose="02010600030101010101" pitchFamily="2" charset="-122"/>
                          <a:cs typeface="Times New Roman" panose="02020603050405020304" pitchFamily="18" charset="0"/>
                        </a:rPr>
                        <a:t>opcode </a:t>
                      </a:r>
                      <a:r>
                        <a:rPr lang="zh-CN" sz="2000" kern="100" dirty="0">
                          <a:effectLst/>
                          <a:latin typeface="+mn-lt"/>
                          <a:ea typeface="宋体" panose="02010600030101010101" pitchFamily="2" charset="-122"/>
                          <a:cs typeface="Times New Roman" panose="02020603050405020304" pitchFamily="18" charset="0"/>
                        </a:rPr>
                        <a:t>字段译码生成，用于确定欲执行指令的类型，再与</a:t>
                      </a:r>
                      <a:r>
                        <a:rPr lang="en-US" altLang="zh-CN" sz="2000" kern="100" dirty="0">
                          <a:effectLst/>
                          <a:latin typeface="+mn-lt"/>
                          <a:ea typeface="宋体" panose="02010600030101010101" pitchFamily="2" charset="-122"/>
                          <a:cs typeface="Times New Roman" panose="02020603050405020304" pitchFamily="18" charset="0"/>
                        </a:rPr>
                        <a:t> </a:t>
                      </a:r>
                      <a:r>
                        <a:rPr lang="en-US" sz="2000" kern="100" dirty="0">
                          <a:effectLst/>
                          <a:latin typeface="+mn-lt"/>
                          <a:ea typeface="宋体" panose="02010600030101010101" pitchFamily="2" charset="-122"/>
                          <a:cs typeface="Times New Roman" panose="02020603050405020304" pitchFamily="18" charset="0"/>
                        </a:rPr>
                        <a:t>funct7 </a:t>
                      </a:r>
                      <a:r>
                        <a:rPr lang="zh-CN" sz="2000" kern="100" dirty="0">
                          <a:effectLst/>
                          <a:latin typeface="+mn-lt"/>
                          <a:ea typeface="宋体" panose="02010600030101010101" pitchFamily="2" charset="-122"/>
                          <a:cs typeface="Times New Roman" panose="02020603050405020304" pitchFamily="18" charset="0"/>
                        </a:rPr>
                        <a:t>和</a:t>
                      </a:r>
                      <a:r>
                        <a:rPr lang="en-US" altLang="zh-CN" sz="2000" kern="100" dirty="0">
                          <a:effectLst/>
                          <a:latin typeface="+mn-lt"/>
                          <a:ea typeface="宋体" panose="02010600030101010101" pitchFamily="2" charset="-122"/>
                          <a:cs typeface="Times New Roman" panose="02020603050405020304" pitchFamily="18" charset="0"/>
                        </a:rPr>
                        <a:t> </a:t>
                      </a:r>
                      <a:r>
                        <a:rPr lang="en-US" sz="2000" kern="100" dirty="0">
                          <a:effectLst/>
                          <a:latin typeface="+mn-lt"/>
                          <a:ea typeface="宋体" panose="02010600030101010101" pitchFamily="2" charset="-122"/>
                          <a:cs typeface="Times New Roman" panose="02020603050405020304" pitchFamily="18" charset="0"/>
                        </a:rPr>
                        <a:t>funct3 </a:t>
                      </a:r>
                      <a:r>
                        <a:rPr lang="zh-CN" sz="2000" kern="100" dirty="0">
                          <a:effectLst/>
                          <a:latin typeface="+mn-lt"/>
                          <a:ea typeface="宋体" panose="02010600030101010101" pitchFamily="2" charset="-122"/>
                          <a:cs typeface="Times New Roman" panose="02020603050405020304" pitchFamily="18" charset="0"/>
                        </a:rPr>
                        <a:t>字段译码来产生</a:t>
                      </a:r>
                      <a:r>
                        <a:rPr lang="en-US" altLang="zh-CN" sz="2000" kern="100" dirty="0">
                          <a:effectLst/>
                          <a:latin typeface="+mn-lt"/>
                          <a:ea typeface="宋体" panose="02010600030101010101" pitchFamily="2" charset="-122"/>
                          <a:cs typeface="Times New Roman" panose="02020603050405020304" pitchFamily="18" charset="0"/>
                        </a:rPr>
                        <a:t> </a:t>
                      </a:r>
                      <a:r>
                        <a:rPr lang="en-US" sz="2000" kern="100" dirty="0">
                          <a:effectLst/>
                          <a:latin typeface="+mn-lt"/>
                          <a:ea typeface="宋体" panose="02010600030101010101" pitchFamily="2" charset="-122"/>
                          <a:cs typeface="Times New Roman" panose="02020603050405020304" pitchFamily="18" charset="0"/>
                        </a:rPr>
                        <a:t>ALU </a:t>
                      </a:r>
                      <a:r>
                        <a:rPr lang="zh-CN" sz="2000" kern="100" dirty="0">
                          <a:effectLst/>
                          <a:latin typeface="+mn-lt"/>
                          <a:ea typeface="宋体" panose="02010600030101010101" pitchFamily="2" charset="-122"/>
                          <a:cs typeface="Times New Roman" panose="02020603050405020304" pitchFamily="18" charset="0"/>
                        </a:rPr>
                        <a:t>控制单元的</a:t>
                      </a:r>
                      <a:r>
                        <a:rPr lang="en-US" sz="2000" kern="100" dirty="0">
                          <a:effectLst/>
                          <a:latin typeface="+mn-lt"/>
                          <a:ea typeface="宋体" panose="02010600030101010101" pitchFamily="2" charset="-122"/>
                          <a:cs typeface="Times New Roman" panose="02020603050405020304" pitchFamily="18" charset="0"/>
                        </a:rPr>
                        <a:t>4</a:t>
                      </a:r>
                      <a:r>
                        <a:rPr lang="zh-CN" sz="2000" kern="100" dirty="0">
                          <a:effectLst/>
                          <a:latin typeface="+mn-lt"/>
                          <a:ea typeface="宋体" panose="02010600030101010101" pitchFamily="2" charset="-122"/>
                          <a:cs typeface="Times New Roman" panose="02020603050405020304" pitchFamily="18" charset="0"/>
                        </a:rPr>
                        <a:t>位输出，</a:t>
                      </a:r>
                      <a:br>
                        <a:rPr lang="en-US" altLang="zh-CN" sz="2000" kern="100" dirty="0">
                          <a:effectLst/>
                          <a:latin typeface="+mn-lt"/>
                          <a:ea typeface="宋体" panose="02010600030101010101" pitchFamily="2" charset="-122"/>
                          <a:cs typeface="Times New Roman" panose="02020603050405020304" pitchFamily="18" charset="0"/>
                        </a:rPr>
                      </a:br>
                      <a:r>
                        <a:rPr lang="zh-CN" sz="2000" kern="100" dirty="0">
                          <a:effectLst/>
                          <a:latin typeface="+mn-lt"/>
                          <a:ea typeface="宋体" panose="02010600030101010101" pitchFamily="2" charset="-122"/>
                          <a:cs typeface="Times New Roman" panose="02020603050405020304" pitchFamily="18" charset="0"/>
                        </a:rPr>
                        <a:t>该</a:t>
                      </a:r>
                      <a:r>
                        <a:rPr lang="en-US" sz="2000" kern="100" dirty="0">
                          <a:effectLst/>
                          <a:latin typeface="+mn-lt"/>
                          <a:ea typeface="宋体" panose="02010600030101010101" pitchFamily="2" charset="-122"/>
                          <a:cs typeface="Times New Roman" panose="02020603050405020304" pitchFamily="18" charset="0"/>
                        </a:rPr>
                        <a:t>4</a:t>
                      </a:r>
                      <a:r>
                        <a:rPr lang="zh-CN" sz="2000" kern="100" dirty="0">
                          <a:effectLst/>
                          <a:latin typeface="+mn-lt"/>
                          <a:ea typeface="宋体" panose="02010600030101010101" pitchFamily="2" charset="-122"/>
                          <a:cs typeface="Times New Roman" panose="02020603050405020304" pitchFamily="18" charset="0"/>
                        </a:rPr>
                        <a:t>位编码直接控制</a:t>
                      </a:r>
                      <a:r>
                        <a:rPr lang="en-US" altLang="zh-CN" sz="2000" kern="100" dirty="0">
                          <a:effectLst/>
                          <a:latin typeface="+mn-lt"/>
                          <a:ea typeface="宋体" panose="02010600030101010101" pitchFamily="2" charset="-122"/>
                          <a:cs typeface="Times New Roman" panose="02020603050405020304" pitchFamily="18" charset="0"/>
                        </a:rPr>
                        <a:t> </a:t>
                      </a:r>
                      <a:r>
                        <a:rPr lang="en-US" sz="2000" kern="100" dirty="0">
                          <a:effectLst/>
                          <a:latin typeface="+mn-lt"/>
                          <a:ea typeface="宋体" panose="02010600030101010101" pitchFamily="2" charset="-122"/>
                          <a:cs typeface="Times New Roman" panose="02020603050405020304" pitchFamily="18" charset="0"/>
                        </a:rPr>
                        <a:t>ALU </a:t>
                      </a:r>
                      <a:r>
                        <a:rPr lang="zh-CN" sz="2000" kern="100" dirty="0">
                          <a:effectLst/>
                          <a:latin typeface="+mn-lt"/>
                          <a:ea typeface="宋体" panose="02010600030101010101" pitchFamily="2" charset="-122"/>
                          <a:cs typeface="Times New Roman" panose="02020603050405020304" pitchFamily="18" charset="0"/>
                        </a:rPr>
                        <a:t>完成具体运算。</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549053"/>
                  </a:ext>
                </a:extLst>
              </a:tr>
            </a:tbl>
          </a:graphicData>
        </a:graphic>
      </p:graphicFrame>
      <p:sp>
        <p:nvSpPr>
          <p:cNvPr id="4" name="灯片编号占位符 3">
            <a:extLst>
              <a:ext uri="{FF2B5EF4-FFF2-40B4-BE49-F238E27FC236}">
                <a16:creationId xmlns:a16="http://schemas.microsoft.com/office/drawing/2014/main" id="{D62E6AB1-9725-4C99-BB82-F5002D514513}"/>
              </a:ext>
            </a:extLst>
          </p:cNvPr>
          <p:cNvSpPr>
            <a:spLocks noGrp="1"/>
          </p:cNvSpPr>
          <p:nvPr>
            <p:ph type="sldNum" sz="quarter" idx="11"/>
          </p:nvPr>
        </p:nvSpPr>
        <p:spPr/>
        <p:txBody>
          <a:bodyPr/>
          <a:lstStyle/>
          <a:p>
            <a:fld id="{9F7610A6-6F66-4850-95C4-44F0D47E3297}" type="slidenum">
              <a:rPr lang="zh-CN" altLang="en-US" smtClean="0"/>
              <a:pPr/>
              <a:t>8</a:t>
            </a:fld>
            <a:endParaRPr lang="en-US" altLang="zh-CN"/>
          </a:p>
        </p:txBody>
      </p:sp>
    </p:spTree>
    <p:extLst>
      <p:ext uri="{BB962C8B-B14F-4D97-AF65-F5344CB8AC3E}">
        <p14:creationId xmlns:p14="http://schemas.microsoft.com/office/powerpoint/2010/main" val="3377745033"/>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4"/>
          <p:cNvSpPr>
            <a:spLocks noGrp="1"/>
          </p:cNvSpPr>
          <p:nvPr>
            <p:ph type="sldNum" sz="quarter" idx="11"/>
          </p:nvPr>
        </p:nvSpPr>
        <p:spPr/>
        <p:txBody>
          <a:bodyPr/>
          <a:lstStyle/>
          <a:p>
            <a:fld id="{C9D28410-4004-4F30-A902-FA48F2F4A397}" type="slidenum">
              <a:rPr lang="zh-CN" altLang="en-US"/>
              <a:pPr/>
              <a:t>80</a:t>
            </a:fld>
            <a:endParaRPr lang="en-US" altLang="zh-CN"/>
          </a:p>
        </p:txBody>
      </p:sp>
      <p:sp>
        <p:nvSpPr>
          <p:cNvPr id="1158146" name="Rectangle 2"/>
          <p:cNvSpPr>
            <a:spLocks noGrp="1" noChangeArrowheads="1"/>
          </p:cNvSpPr>
          <p:nvPr>
            <p:ph type="title"/>
          </p:nvPr>
        </p:nvSpPr>
        <p:spPr/>
        <p:txBody>
          <a:bodyPr/>
          <a:lstStyle/>
          <a:p>
            <a:r>
              <a:rPr lang="en-US" altLang="zh-CN"/>
              <a:t>6.3.1 </a:t>
            </a:r>
            <a:r>
              <a:rPr lang="zh-CN" altLang="en-US"/>
              <a:t>微程序控制原理</a:t>
            </a:r>
          </a:p>
        </p:txBody>
      </p:sp>
      <p:sp>
        <p:nvSpPr>
          <p:cNvPr id="1158147" name="Rectangle 3"/>
          <p:cNvSpPr>
            <a:spLocks noGrp="1" noChangeArrowheads="1"/>
          </p:cNvSpPr>
          <p:nvPr>
            <p:ph type="body" idx="1"/>
          </p:nvPr>
        </p:nvSpPr>
        <p:spPr>
          <a:xfrm>
            <a:off x="457200" y="981075"/>
            <a:ext cx="8578850" cy="5761038"/>
          </a:xfrm>
        </p:spPr>
        <p:txBody>
          <a:bodyPr/>
          <a:lstStyle/>
          <a:p>
            <a:pPr>
              <a:spcBef>
                <a:spcPct val="10000"/>
              </a:spcBef>
            </a:pPr>
            <a:r>
              <a:rPr lang="zh-CN" altLang="en-US" dirty="0"/>
              <a:t>对在一个时间单位（节拍）内出现的一组</a:t>
            </a:r>
            <a:r>
              <a:rPr lang="zh-CN" altLang="en-US" dirty="0">
                <a:solidFill>
                  <a:srgbClr val="0000FF"/>
                </a:solidFill>
              </a:rPr>
              <a:t>微操作</a:t>
            </a:r>
            <a:br>
              <a:rPr lang="en-US" altLang="zh-CN" dirty="0">
                <a:solidFill>
                  <a:srgbClr val="0000FF"/>
                </a:solidFill>
              </a:rPr>
            </a:br>
            <a:r>
              <a:rPr lang="zh-CN" altLang="en-US" dirty="0"/>
              <a:t>进行</a:t>
            </a:r>
            <a:r>
              <a:rPr lang="zh-CN" altLang="en-US" dirty="0">
                <a:solidFill>
                  <a:srgbClr val="0000FF"/>
                </a:solidFill>
              </a:rPr>
              <a:t>描述</a:t>
            </a:r>
            <a:r>
              <a:rPr lang="zh-CN" altLang="en-US" dirty="0"/>
              <a:t>的语句称作</a:t>
            </a:r>
            <a:r>
              <a:rPr lang="zh-CN" altLang="en-US" dirty="0">
                <a:solidFill>
                  <a:srgbClr val="CC3300"/>
                </a:solidFill>
              </a:rPr>
              <a:t>微指令</a:t>
            </a:r>
            <a:r>
              <a:rPr lang="zh-CN" altLang="en-US" dirty="0"/>
              <a:t>（</a:t>
            </a:r>
            <a:r>
              <a:rPr lang="en-US" altLang="zh-CN" dirty="0"/>
              <a:t>microinstruction</a:t>
            </a:r>
            <a:r>
              <a:rPr lang="zh-CN" altLang="en-US" dirty="0"/>
              <a:t>）。</a:t>
            </a:r>
          </a:p>
          <a:p>
            <a:pPr>
              <a:spcBef>
                <a:spcPct val="10000"/>
              </a:spcBef>
            </a:pPr>
            <a:r>
              <a:rPr lang="zh-CN" altLang="en-US" dirty="0"/>
              <a:t>一个</a:t>
            </a:r>
            <a:r>
              <a:rPr lang="zh-CN" altLang="en-US" dirty="0">
                <a:solidFill>
                  <a:srgbClr val="0000FF"/>
                </a:solidFill>
              </a:rPr>
              <a:t>微指令序列</a:t>
            </a:r>
            <a:r>
              <a:rPr lang="zh-CN" altLang="en-US" dirty="0"/>
              <a:t>称作</a:t>
            </a:r>
            <a:r>
              <a:rPr lang="zh-CN" altLang="en-US" dirty="0">
                <a:solidFill>
                  <a:srgbClr val="CC3300"/>
                </a:solidFill>
              </a:rPr>
              <a:t>微程序</a:t>
            </a:r>
            <a:r>
              <a:rPr lang="zh-CN" altLang="en-US" dirty="0"/>
              <a:t>（</a:t>
            </a:r>
            <a:r>
              <a:rPr lang="en-US" altLang="zh-CN" dirty="0"/>
              <a:t>microprogram</a:t>
            </a:r>
            <a:r>
              <a:rPr lang="zh-CN" altLang="en-US" dirty="0"/>
              <a:t>）或</a:t>
            </a:r>
            <a:br>
              <a:rPr lang="en-US" altLang="zh-CN" dirty="0"/>
            </a:br>
            <a:r>
              <a:rPr lang="zh-CN" altLang="en-US" dirty="0">
                <a:solidFill>
                  <a:srgbClr val="CC0000"/>
                </a:solidFill>
              </a:rPr>
              <a:t>固件</a:t>
            </a:r>
            <a:r>
              <a:rPr lang="zh-CN" altLang="en-US" dirty="0"/>
              <a:t>（</a:t>
            </a:r>
            <a:r>
              <a:rPr lang="en-US" altLang="zh-CN" dirty="0"/>
              <a:t>firmware</a:t>
            </a:r>
            <a:r>
              <a:rPr lang="zh-CN" altLang="en-US" dirty="0"/>
              <a:t>）。</a:t>
            </a:r>
          </a:p>
          <a:p>
            <a:pPr>
              <a:spcBef>
                <a:spcPct val="10000"/>
              </a:spcBef>
            </a:pPr>
            <a:r>
              <a:rPr lang="zh-CN" altLang="en-US" dirty="0"/>
              <a:t>通过一组</a:t>
            </a:r>
            <a:r>
              <a:rPr lang="zh-CN" altLang="en-US" dirty="0">
                <a:solidFill>
                  <a:srgbClr val="CC0000"/>
                </a:solidFill>
              </a:rPr>
              <a:t>微指令</a:t>
            </a:r>
            <a:r>
              <a:rPr lang="zh-CN" altLang="en-US" dirty="0"/>
              <a:t>产生的</a:t>
            </a:r>
            <a:r>
              <a:rPr lang="zh-CN" altLang="en-US" dirty="0">
                <a:solidFill>
                  <a:srgbClr val="0000FF"/>
                </a:solidFill>
              </a:rPr>
              <a:t>控制信号</a:t>
            </a:r>
            <a:r>
              <a:rPr lang="zh-CN" altLang="en-US" dirty="0"/>
              <a:t>，使一条指令中的所有</a:t>
            </a:r>
            <a:r>
              <a:rPr lang="zh-CN" altLang="en-US" dirty="0">
                <a:solidFill>
                  <a:srgbClr val="CC3300"/>
                </a:solidFill>
              </a:rPr>
              <a:t>微操作</a:t>
            </a:r>
            <a:r>
              <a:rPr lang="zh-CN" altLang="en-US" dirty="0"/>
              <a:t>得以实现，从而实现一条</a:t>
            </a:r>
            <a:r>
              <a:rPr lang="zh-CN" altLang="en-US" dirty="0">
                <a:solidFill>
                  <a:srgbClr val="CC3300"/>
                </a:solidFill>
              </a:rPr>
              <a:t>指令</a:t>
            </a:r>
            <a:r>
              <a:rPr lang="zh-CN" altLang="en-US" dirty="0"/>
              <a:t>的功能。</a:t>
            </a:r>
          </a:p>
          <a:p>
            <a:pPr>
              <a:spcBef>
                <a:spcPct val="10000"/>
              </a:spcBef>
            </a:pPr>
            <a:r>
              <a:rPr lang="zh-CN" altLang="en-US" dirty="0"/>
              <a:t>指令、微程序、微指令的关系：</a:t>
            </a:r>
          </a:p>
        </p:txBody>
      </p:sp>
      <p:sp>
        <p:nvSpPr>
          <p:cNvPr id="1158148" name="Rectangle 4"/>
          <p:cNvSpPr>
            <a:spLocks noChangeArrowheads="1"/>
          </p:cNvSpPr>
          <p:nvPr/>
        </p:nvSpPr>
        <p:spPr bwMode="auto">
          <a:xfrm>
            <a:off x="468313" y="549275"/>
            <a:ext cx="8567737" cy="433388"/>
          </a:xfrm>
          <a:prstGeom prst="rect">
            <a:avLst/>
          </a:prstGeom>
          <a:noFill/>
          <a:ln w="9525">
            <a:noFill/>
            <a:miter lim="800000"/>
            <a:headEnd/>
            <a:tailEnd/>
          </a:ln>
          <a:effectLst/>
        </p:spPr>
        <p:txBody>
          <a:bodyPr anchor="ctr"/>
          <a:lstStyle/>
          <a:p>
            <a:pPr algn="l"/>
            <a:r>
              <a:rPr lang="zh-CN" altLang="en-US" sz="2800" dirty="0">
                <a:solidFill>
                  <a:srgbClr val="008000"/>
                </a:solidFill>
                <a:latin typeface="Arial" charset="0"/>
                <a:ea typeface="黑体" pitchFamily="2" charset="-122"/>
              </a:rPr>
              <a:t>一、微指令</a:t>
            </a:r>
          </a:p>
        </p:txBody>
      </p:sp>
      <p:grpSp>
        <p:nvGrpSpPr>
          <p:cNvPr id="1158150" name="Group 6"/>
          <p:cNvGrpSpPr>
            <a:grpSpLocks/>
          </p:cNvGrpSpPr>
          <p:nvPr/>
        </p:nvGrpSpPr>
        <p:grpSpPr bwMode="auto">
          <a:xfrm>
            <a:off x="755650" y="4221163"/>
            <a:ext cx="8064500" cy="2305050"/>
            <a:chOff x="385" y="1253"/>
            <a:chExt cx="5080" cy="1452"/>
          </a:xfrm>
        </p:grpSpPr>
        <p:sp>
          <p:nvSpPr>
            <p:cNvPr id="1158151" name="Text Box 7"/>
            <p:cNvSpPr txBox="1">
              <a:spLocks noChangeAspect="1" noChangeArrowheads="1"/>
            </p:cNvSpPr>
            <p:nvPr/>
          </p:nvSpPr>
          <p:spPr bwMode="auto">
            <a:xfrm>
              <a:off x="884" y="1279"/>
              <a:ext cx="3129" cy="1396"/>
            </a:xfrm>
            <a:prstGeom prst="rect">
              <a:avLst/>
            </a:prstGeom>
            <a:noFill/>
            <a:ln w="9525">
              <a:noFill/>
              <a:miter lim="800000"/>
              <a:headEnd/>
              <a:tailEnd/>
            </a:ln>
          </p:spPr>
          <p:txBody>
            <a:bodyPr lIns="0" tIns="0" rIns="0" bIns="0">
              <a:spAutoFit/>
            </a:bodyPr>
            <a:lstStyle/>
            <a:p>
              <a:pPr algn="just"/>
              <a:r>
                <a:rPr lang="en-US" altLang="zh-CN" dirty="0">
                  <a:solidFill>
                    <a:srgbClr val="000000"/>
                  </a:solidFill>
                  <a:ea typeface="楷体" panose="02010609060101010101" pitchFamily="49" charset="-122"/>
                </a:rPr>
                <a:t>T</a:t>
              </a:r>
              <a:r>
                <a:rPr lang="en-US" altLang="zh-CN" baseline="-25000" dirty="0">
                  <a:solidFill>
                    <a:srgbClr val="000000"/>
                  </a:solidFill>
                  <a:ea typeface="楷体" panose="02010609060101010101" pitchFamily="49" charset="-122"/>
                </a:rPr>
                <a:t>1</a:t>
              </a:r>
              <a:r>
                <a:rPr lang="zh-CN" altLang="en-US" dirty="0">
                  <a:solidFill>
                    <a:srgbClr val="000000"/>
                  </a:solidFill>
                  <a:ea typeface="楷体" panose="02010609060101010101" pitchFamily="49" charset="-122"/>
                </a:rPr>
                <a:t>： 微操作</a:t>
              </a:r>
              <a:r>
                <a:rPr lang="en-US" altLang="zh-CN" dirty="0">
                  <a:solidFill>
                    <a:srgbClr val="000000"/>
                  </a:solidFill>
                  <a:ea typeface="楷体" panose="02010609060101010101" pitchFamily="49" charset="-122"/>
                </a:rPr>
                <a:t>1</a:t>
              </a:r>
              <a:r>
                <a:rPr lang="zh-CN" altLang="en-US" dirty="0">
                  <a:solidFill>
                    <a:srgbClr val="000000"/>
                  </a:solidFill>
                  <a:ea typeface="楷体" panose="02010609060101010101" pitchFamily="49" charset="-122"/>
                </a:rPr>
                <a:t>（命令</a:t>
              </a:r>
              <a:r>
                <a:rPr lang="en-US" altLang="zh-CN" dirty="0">
                  <a:solidFill>
                    <a:srgbClr val="000000"/>
                  </a:solidFill>
                  <a:ea typeface="楷体" panose="02010609060101010101" pitchFamily="49" charset="-122"/>
                </a:rPr>
                <a:t>1</a:t>
              </a:r>
              <a:r>
                <a:rPr lang="zh-CN" altLang="en-US" dirty="0">
                  <a:solidFill>
                    <a:srgbClr val="000000"/>
                  </a:solidFill>
                  <a:ea typeface="楷体" panose="02010609060101010101" pitchFamily="49" charset="-122"/>
                </a:rPr>
                <a:t>，命令</a:t>
              </a:r>
              <a:r>
                <a:rPr lang="en-US" altLang="zh-CN" dirty="0">
                  <a:solidFill>
                    <a:srgbClr val="000000"/>
                  </a:solidFill>
                  <a:ea typeface="楷体" panose="02010609060101010101" pitchFamily="49" charset="-122"/>
                </a:rPr>
                <a:t>2</a:t>
              </a:r>
              <a:r>
                <a:rPr lang="zh-CN" altLang="en-US" dirty="0">
                  <a:solidFill>
                    <a:srgbClr val="000000"/>
                  </a:solidFill>
                  <a:ea typeface="楷体" panose="02010609060101010101" pitchFamily="49" charset="-122"/>
                </a:rPr>
                <a:t>，</a:t>
              </a:r>
              <a:r>
                <a:rPr lang="en-US" altLang="zh-CN" dirty="0">
                  <a:solidFill>
                    <a:srgbClr val="000000"/>
                  </a:solidFill>
                  <a:ea typeface="楷体" panose="02010609060101010101" pitchFamily="49" charset="-122"/>
                </a:rPr>
                <a:t>…</a:t>
              </a:r>
              <a:r>
                <a:rPr lang="zh-CN" altLang="en-US" dirty="0">
                  <a:solidFill>
                    <a:srgbClr val="000000"/>
                  </a:solidFill>
                  <a:ea typeface="楷体" panose="02010609060101010101" pitchFamily="49" charset="-122"/>
                </a:rPr>
                <a:t>）</a:t>
              </a:r>
            </a:p>
            <a:p>
              <a:pPr algn="just"/>
              <a:r>
                <a:rPr lang="zh-CN" altLang="en-US" dirty="0">
                  <a:solidFill>
                    <a:srgbClr val="000000"/>
                  </a:solidFill>
                  <a:ea typeface="楷体" panose="02010609060101010101" pitchFamily="49" charset="-122"/>
                </a:rPr>
                <a:t>         微操作</a:t>
              </a:r>
              <a:r>
                <a:rPr lang="en-US" altLang="zh-CN" dirty="0">
                  <a:solidFill>
                    <a:srgbClr val="000000"/>
                  </a:solidFill>
                  <a:ea typeface="楷体" panose="02010609060101010101" pitchFamily="49" charset="-122"/>
                </a:rPr>
                <a:t>2</a:t>
              </a:r>
              <a:r>
                <a:rPr lang="zh-CN" altLang="en-US" dirty="0">
                  <a:solidFill>
                    <a:srgbClr val="000000"/>
                  </a:solidFill>
                  <a:ea typeface="楷体" panose="02010609060101010101" pitchFamily="49" charset="-122"/>
                </a:rPr>
                <a:t>（命令</a:t>
              </a:r>
              <a:r>
                <a:rPr lang="en-US" altLang="zh-CN" dirty="0">
                  <a:solidFill>
                    <a:srgbClr val="000000"/>
                  </a:solidFill>
                  <a:ea typeface="楷体" panose="02010609060101010101" pitchFamily="49" charset="-122"/>
                </a:rPr>
                <a:t>1</a:t>
              </a:r>
              <a:r>
                <a:rPr lang="zh-CN" altLang="en-US" dirty="0">
                  <a:solidFill>
                    <a:srgbClr val="000000"/>
                  </a:solidFill>
                  <a:ea typeface="楷体" panose="02010609060101010101" pitchFamily="49" charset="-122"/>
                </a:rPr>
                <a:t>，命令</a:t>
              </a:r>
              <a:r>
                <a:rPr lang="en-US" altLang="zh-CN" dirty="0">
                  <a:solidFill>
                    <a:srgbClr val="000000"/>
                  </a:solidFill>
                  <a:ea typeface="楷体" panose="02010609060101010101" pitchFamily="49" charset="-122"/>
                </a:rPr>
                <a:t>2</a:t>
              </a:r>
              <a:r>
                <a:rPr lang="zh-CN" altLang="en-US" dirty="0">
                  <a:solidFill>
                    <a:srgbClr val="000000"/>
                  </a:solidFill>
                  <a:ea typeface="楷体" panose="02010609060101010101" pitchFamily="49" charset="-122"/>
                </a:rPr>
                <a:t>）</a:t>
              </a:r>
            </a:p>
            <a:p>
              <a:pPr algn="just"/>
              <a:r>
                <a:rPr lang="en-US" altLang="zh-CN" dirty="0">
                  <a:solidFill>
                    <a:srgbClr val="000000"/>
                  </a:solidFill>
                  <a:ea typeface="楷体" panose="02010609060101010101" pitchFamily="49" charset="-122"/>
                </a:rPr>
                <a:t>         </a:t>
              </a:r>
              <a:r>
                <a:rPr lang="en-US" altLang="zh-CN" dirty="0">
                  <a:solidFill>
                    <a:srgbClr val="000000"/>
                  </a:solidFill>
                  <a:latin typeface="宋体"/>
                </a:rPr>
                <a:t>……</a:t>
              </a:r>
              <a:endParaRPr lang="en-US" altLang="zh-CN" dirty="0">
                <a:solidFill>
                  <a:srgbClr val="000000"/>
                </a:solidFill>
              </a:endParaRPr>
            </a:p>
            <a:p>
              <a:pPr algn="just"/>
              <a:r>
                <a:rPr lang="en-US" altLang="zh-CN" dirty="0" err="1">
                  <a:solidFill>
                    <a:srgbClr val="000000"/>
                  </a:solidFill>
                  <a:ea typeface="楷体" panose="02010609060101010101" pitchFamily="49" charset="-122"/>
                </a:rPr>
                <a:t>T</a:t>
              </a:r>
              <a:r>
                <a:rPr lang="en-US" altLang="zh-CN" baseline="-25000" dirty="0" err="1">
                  <a:solidFill>
                    <a:srgbClr val="000000"/>
                  </a:solidFill>
                  <a:ea typeface="楷体" panose="02010609060101010101" pitchFamily="49" charset="-122"/>
                </a:rPr>
                <a:t>j</a:t>
              </a:r>
              <a:r>
                <a:rPr lang="zh-CN" altLang="en-US" dirty="0">
                  <a:solidFill>
                    <a:srgbClr val="000000"/>
                  </a:solidFill>
                  <a:ea typeface="楷体" panose="02010609060101010101" pitchFamily="49" charset="-122"/>
                </a:rPr>
                <a:t>： 微操作</a:t>
              </a:r>
              <a:r>
                <a:rPr lang="en-US" altLang="zh-CN" dirty="0" err="1">
                  <a:solidFill>
                    <a:srgbClr val="000000"/>
                  </a:solidFill>
                  <a:ea typeface="楷体" panose="02010609060101010101" pitchFamily="49" charset="-122"/>
                </a:rPr>
                <a:t>i</a:t>
              </a:r>
              <a:r>
                <a:rPr lang="zh-CN" altLang="en-US" dirty="0">
                  <a:solidFill>
                    <a:srgbClr val="000000"/>
                  </a:solidFill>
                  <a:ea typeface="楷体" panose="02010609060101010101" pitchFamily="49" charset="-122"/>
                </a:rPr>
                <a:t>（命令</a:t>
              </a:r>
              <a:r>
                <a:rPr lang="en-US" altLang="zh-CN" dirty="0">
                  <a:solidFill>
                    <a:srgbClr val="000000"/>
                  </a:solidFill>
                  <a:ea typeface="楷体" panose="02010609060101010101" pitchFamily="49" charset="-122"/>
                </a:rPr>
                <a:t>1</a:t>
              </a:r>
              <a:r>
                <a:rPr lang="zh-CN" altLang="en-US" dirty="0">
                  <a:solidFill>
                    <a:srgbClr val="000000"/>
                  </a:solidFill>
                  <a:ea typeface="楷体" panose="02010609060101010101" pitchFamily="49" charset="-122"/>
                </a:rPr>
                <a:t>，命令</a:t>
              </a:r>
              <a:r>
                <a:rPr lang="en-US" altLang="zh-CN" dirty="0">
                  <a:solidFill>
                    <a:srgbClr val="000000"/>
                  </a:solidFill>
                  <a:ea typeface="楷体" panose="02010609060101010101" pitchFamily="49" charset="-122"/>
                </a:rPr>
                <a:t>2</a:t>
              </a:r>
              <a:r>
                <a:rPr lang="zh-CN" altLang="en-US" dirty="0">
                  <a:solidFill>
                    <a:srgbClr val="000000"/>
                  </a:solidFill>
                  <a:ea typeface="楷体" panose="02010609060101010101" pitchFamily="49" charset="-122"/>
                </a:rPr>
                <a:t>，</a:t>
              </a:r>
              <a:r>
                <a:rPr lang="en-US" altLang="zh-CN" dirty="0">
                  <a:solidFill>
                    <a:srgbClr val="000000"/>
                  </a:solidFill>
                  <a:ea typeface="楷体" panose="02010609060101010101" pitchFamily="49" charset="-122"/>
                </a:rPr>
                <a:t>…</a:t>
              </a:r>
              <a:r>
                <a:rPr lang="zh-CN" altLang="en-US" dirty="0">
                  <a:solidFill>
                    <a:srgbClr val="000000"/>
                  </a:solidFill>
                  <a:ea typeface="楷体" panose="02010609060101010101" pitchFamily="49" charset="-122"/>
                </a:rPr>
                <a:t>）</a:t>
              </a:r>
            </a:p>
            <a:p>
              <a:pPr algn="just"/>
              <a:r>
                <a:rPr lang="en-US" altLang="zh-CN" dirty="0">
                  <a:solidFill>
                    <a:srgbClr val="000000"/>
                  </a:solidFill>
                  <a:ea typeface="楷体" panose="02010609060101010101" pitchFamily="49" charset="-122"/>
                </a:rPr>
                <a:t>         </a:t>
              </a:r>
              <a:r>
                <a:rPr lang="en-US" altLang="zh-CN" dirty="0">
                  <a:solidFill>
                    <a:srgbClr val="000000"/>
                  </a:solidFill>
                  <a:latin typeface="宋体"/>
                </a:rPr>
                <a:t>……</a:t>
              </a:r>
              <a:endParaRPr lang="en-US" altLang="zh-CN" dirty="0">
                <a:solidFill>
                  <a:srgbClr val="000000"/>
                </a:solidFill>
              </a:endParaRPr>
            </a:p>
            <a:p>
              <a:pPr algn="just"/>
              <a:r>
                <a:rPr lang="en-US" altLang="zh-CN" dirty="0">
                  <a:solidFill>
                    <a:srgbClr val="000000"/>
                  </a:solidFill>
                  <a:ea typeface="楷体" panose="02010609060101010101" pitchFamily="49" charset="-122"/>
                </a:rPr>
                <a:t>T</a:t>
              </a:r>
              <a:r>
                <a:rPr lang="en-US" altLang="zh-CN" baseline="-25000" dirty="0">
                  <a:solidFill>
                    <a:srgbClr val="000000"/>
                  </a:solidFill>
                  <a:ea typeface="楷体" panose="02010609060101010101" pitchFamily="49" charset="-122"/>
                </a:rPr>
                <a:t>m</a:t>
              </a:r>
              <a:r>
                <a:rPr lang="zh-CN" altLang="en-US" dirty="0">
                  <a:solidFill>
                    <a:srgbClr val="000000"/>
                  </a:solidFill>
                  <a:ea typeface="楷体" panose="02010609060101010101" pitchFamily="49" charset="-122"/>
                </a:rPr>
                <a:t>：微操作</a:t>
              </a:r>
              <a:r>
                <a:rPr lang="en-US" altLang="zh-CN" dirty="0">
                  <a:solidFill>
                    <a:srgbClr val="000000"/>
                  </a:solidFill>
                  <a:ea typeface="楷体" panose="02010609060101010101" pitchFamily="49" charset="-122"/>
                </a:rPr>
                <a:t>n</a:t>
              </a:r>
              <a:r>
                <a:rPr lang="zh-CN" altLang="en-US" dirty="0">
                  <a:solidFill>
                    <a:srgbClr val="000000"/>
                  </a:solidFill>
                  <a:ea typeface="楷体" panose="02010609060101010101" pitchFamily="49" charset="-122"/>
                </a:rPr>
                <a:t>（命令</a:t>
              </a:r>
              <a:r>
                <a:rPr lang="en-US" altLang="zh-CN" dirty="0">
                  <a:solidFill>
                    <a:srgbClr val="000000"/>
                  </a:solidFill>
                  <a:ea typeface="楷体" panose="02010609060101010101" pitchFamily="49" charset="-122"/>
                </a:rPr>
                <a:t>1</a:t>
              </a:r>
              <a:r>
                <a:rPr lang="zh-CN" altLang="en-US" dirty="0">
                  <a:solidFill>
                    <a:srgbClr val="000000"/>
                  </a:solidFill>
                  <a:ea typeface="楷体" panose="02010609060101010101" pitchFamily="49" charset="-122"/>
                </a:rPr>
                <a:t>）</a:t>
              </a:r>
              <a:endParaRPr lang="zh-CN" altLang="en-US" dirty="0">
                <a:ea typeface="楷体" panose="02010609060101010101" pitchFamily="49" charset="-122"/>
              </a:endParaRPr>
            </a:p>
          </p:txBody>
        </p:sp>
        <p:sp>
          <p:nvSpPr>
            <p:cNvPr id="1158152" name="Text Box 8"/>
            <p:cNvSpPr txBox="1">
              <a:spLocks noChangeAspect="1" noChangeArrowheads="1"/>
            </p:cNvSpPr>
            <p:nvPr/>
          </p:nvSpPr>
          <p:spPr bwMode="auto">
            <a:xfrm>
              <a:off x="385" y="1253"/>
              <a:ext cx="272" cy="1396"/>
            </a:xfrm>
            <a:prstGeom prst="rect">
              <a:avLst/>
            </a:prstGeom>
            <a:noFill/>
            <a:ln w="9525">
              <a:noFill/>
              <a:miter lim="800000"/>
              <a:headEnd/>
              <a:tailEnd/>
            </a:ln>
          </p:spPr>
          <p:txBody>
            <a:bodyPr lIns="0" tIns="0" rIns="0" bIns="0">
              <a:spAutoFit/>
            </a:bodyPr>
            <a:lstStyle/>
            <a:p>
              <a:r>
                <a:rPr lang="zh-CN" altLang="en-US" dirty="0">
                  <a:ea typeface="楷体" panose="02010609060101010101" pitchFamily="49" charset="-122"/>
                </a:rPr>
                <a:t>一条机器指令</a:t>
              </a:r>
            </a:p>
          </p:txBody>
        </p:sp>
        <p:sp>
          <p:nvSpPr>
            <p:cNvPr id="1158153" name="Text Box 9"/>
            <p:cNvSpPr txBox="1">
              <a:spLocks noChangeAspect="1" noChangeArrowheads="1"/>
            </p:cNvSpPr>
            <p:nvPr/>
          </p:nvSpPr>
          <p:spPr bwMode="auto">
            <a:xfrm>
              <a:off x="5193" y="1419"/>
              <a:ext cx="272" cy="1163"/>
            </a:xfrm>
            <a:prstGeom prst="rect">
              <a:avLst/>
            </a:prstGeom>
            <a:noFill/>
            <a:ln w="9525">
              <a:noFill/>
              <a:miter lim="800000"/>
              <a:headEnd/>
              <a:tailEnd/>
            </a:ln>
          </p:spPr>
          <p:txBody>
            <a:bodyPr lIns="0" tIns="0" rIns="0" bIns="0">
              <a:spAutoFit/>
            </a:bodyPr>
            <a:lstStyle/>
            <a:p>
              <a:r>
                <a:rPr lang="zh-CN" altLang="en-US" dirty="0">
                  <a:ea typeface="楷体" panose="02010609060101010101" pitchFamily="49" charset="-122"/>
                </a:rPr>
                <a:t>一个微程序</a:t>
              </a:r>
            </a:p>
          </p:txBody>
        </p:sp>
        <p:sp>
          <p:nvSpPr>
            <p:cNvPr id="1158154" name="Text Box 10"/>
            <p:cNvSpPr txBox="1">
              <a:spLocks noChangeAspect="1" noChangeArrowheads="1"/>
            </p:cNvSpPr>
            <p:nvPr/>
          </p:nvSpPr>
          <p:spPr bwMode="auto">
            <a:xfrm>
              <a:off x="4104" y="1980"/>
              <a:ext cx="907" cy="725"/>
            </a:xfrm>
            <a:prstGeom prst="rect">
              <a:avLst/>
            </a:prstGeom>
            <a:noFill/>
            <a:ln w="9525">
              <a:noFill/>
              <a:miter lim="800000"/>
              <a:headEnd/>
              <a:tailEnd/>
            </a:ln>
          </p:spPr>
          <p:txBody>
            <a:bodyPr lIns="0" tIns="0" rIns="0" bIns="0"/>
            <a:lstStyle/>
            <a:p>
              <a:pPr algn="just"/>
              <a:r>
                <a:rPr lang="zh-CN" altLang="en-US" dirty="0">
                  <a:solidFill>
                    <a:srgbClr val="000000"/>
                  </a:solidFill>
                  <a:ea typeface="楷体" panose="02010609060101010101" pitchFamily="49" charset="-122"/>
                </a:rPr>
                <a:t>微指令</a:t>
              </a:r>
              <a:r>
                <a:rPr lang="en-US" altLang="zh-CN" dirty="0">
                  <a:solidFill>
                    <a:srgbClr val="000000"/>
                  </a:solidFill>
                  <a:ea typeface="楷体" panose="02010609060101010101" pitchFamily="49" charset="-122"/>
                </a:rPr>
                <a:t>j</a:t>
              </a:r>
            </a:p>
            <a:p>
              <a:pPr algn="just"/>
              <a:endParaRPr lang="en-US" altLang="zh-CN" dirty="0">
                <a:solidFill>
                  <a:srgbClr val="000000"/>
                </a:solidFill>
                <a:ea typeface="楷体" panose="02010609060101010101" pitchFamily="49" charset="-122"/>
              </a:endParaRPr>
            </a:p>
            <a:p>
              <a:pPr algn="just"/>
              <a:r>
                <a:rPr lang="zh-CN" altLang="en-US" dirty="0">
                  <a:solidFill>
                    <a:srgbClr val="000000"/>
                  </a:solidFill>
                  <a:ea typeface="楷体" panose="02010609060101010101" pitchFamily="49" charset="-122"/>
                </a:rPr>
                <a:t>微指令</a:t>
              </a:r>
              <a:r>
                <a:rPr lang="en-US" altLang="zh-CN" dirty="0">
                  <a:solidFill>
                    <a:srgbClr val="000000"/>
                  </a:solidFill>
                  <a:ea typeface="楷体" panose="02010609060101010101" pitchFamily="49" charset="-122"/>
                </a:rPr>
                <a:t>m</a:t>
              </a:r>
            </a:p>
          </p:txBody>
        </p:sp>
        <p:sp>
          <p:nvSpPr>
            <p:cNvPr id="1158155" name="AutoShape 11"/>
            <p:cNvSpPr>
              <a:spLocks/>
            </p:cNvSpPr>
            <p:nvPr/>
          </p:nvSpPr>
          <p:spPr bwMode="auto">
            <a:xfrm>
              <a:off x="702" y="1253"/>
              <a:ext cx="182" cy="1406"/>
            </a:xfrm>
            <a:prstGeom prst="leftBrace">
              <a:avLst>
                <a:gd name="adj1" fmla="val 64377"/>
                <a:gd name="adj2" fmla="val 50000"/>
              </a:avLst>
            </a:prstGeom>
            <a:noFill/>
            <a:ln w="28575">
              <a:solidFill>
                <a:schemeClr val="tx1"/>
              </a:solidFill>
              <a:round/>
              <a:headEnd/>
              <a:tailEnd type="none" w="med" len="lg"/>
            </a:ln>
            <a:effectLst/>
          </p:spPr>
          <p:txBody>
            <a:bodyPr wrap="none" anchor="ctr">
              <a:spAutoFit/>
            </a:bodyPr>
            <a:lstStyle/>
            <a:p>
              <a:endParaRPr lang="zh-CN" altLang="en-US"/>
            </a:p>
          </p:txBody>
        </p:sp>
        <p:sp>
          <p:nvSpPr>
            <p:cNvPr id="1158156" name="AutoShape 12"/>
            <p:cNvSpPr>
              <a:spLocks/>
            </p:cNvSpPr>
            <p:nvPr/>
          </p:nvSpPr>
          <p:spPr bwMode="auto">
            <a:xfrm>
              <a:off x="3923" y="1299"/>
              <a:ext cx="91" cy="408"/>
            </a:xfrm>
            <a:prstGeom prst="rightBrace">
              <a:avLst>
                <a:gd name="adj1" fmla="val 37363"/>
                <a:gd name="adj2" fmla="val 50000"/>
              </a:avLst>
            </a:prstGeom>
            <a:noFill/>
            <a:ln w="28575">
              <a:solidFill>
                <a:schemeClr val="tx1"/>
              </a:solidFill>
              <a:round/>
              <a:headEnd/>
              <a:tailEnd type="none" w="med" len="lg"/>
            </a:ln>
            <a:effectLst/>
          </p:spPr>
          <p:txBody>
            <a:bodyPr wrap="none" anchor="ctr">
              <a:spAutoFit/>
            </a:bodyPr>
            <a:lstStyle/>
            <a:p>
              <a:endParaRPr lang="zh-CN" altLang="en-US"/>
            </a:p>
          </p:txBody>
        </p:sp>
        <p:sp>
          <p:nvSpPr>
            <p:cNvPr id="1158157" name="Text Box 13"/>
            <p:cNvSpPr txBox="1">
              <a:spLocks noChangeAspect="1" noChangeArrowheads="1"/>
            </p:cNvSpPr>
            <p:nvPr/>
          </p:nvSpPr>
          <p:spPr bwMode="auto">
            <a:xfrm>
              <a:off x="4104" y="1390"/>
              <a:ext cx="907" cy="317"/>
            </a:xfrm>
            <a:prstGeom prst="rect">
              <a:avLst/>
            </a:prstGeom>
            <a:noFill/>
            <a:ln w="9525">
              <a:noFill/>
              <a:miter lim="800000"/>
              <a:headEnd/>
              <a:tailEnd/>
            </a:ln>
          </p:spPr>
          <p:txBody>
            <a:bodyPr lIns="0" tIns="0" rIns="0" bIns="0"/>
            <a:lstStyle/>
            <a:p>
              <a:pPr algn="just"/>
              <a:r>
                <a:rPr lang="zh-CN" altLang="en-US" dirty="0">
                  <a:solidFill>
                    <a:srgbClr val="000000"/>
                  </a:solidFill>
                  <a:ea typeface="楷体" panose="02010609060101010101" pitchFamily="49" charset="-122"/>
                </a:rPr>
                <a:t>微指令</a:t>
              </a:r>
              <a:r>
                <a:rPr lang="en-US" altLang="zh-CN" dirty="0">
                  <a:solidFill>
                    <a:srgbClr val="000000"/>
                  </a:solidFill>
                  <a:ea typeface="楷体" panose="02010609060101010101" pitchFamily="49" charset="-122"/>
                </a:rPr>
                <a:t>1</a:t>
              </a:r>
            </a:p>
          </p:txBody>
        </p:sp>
        <p:sp>
          <p:nvSpPr>
            <p:cNvPr id="1158158" name="AutoShape 14"/>
            <p:cNvSpPr>
              <a:spLocks/>
            </p:cNvSpPr>
            <p:nvPr/>
          </p:nvSpPr>
          <p:spPr bwMode="auto">
            <a:xfrm>
              <a:off x="4966" y="1344"/>
              <a:ext cx="181" cy="1361"/>
            </a:xfrm>
            <a:prstGeom prst="rightBrace">
              <a:avLst>
                <a:gd name="adj1" fmla="val 62661"/>
                <a:gd name="adj2" fmla="val 50000"/>
              </a:avLst>
            </a:prstGeom>
            <a:noFill/>
            <a:ln w="28575">
              <a:solidFill>
                <a:schemeClr val="tx1"/>
              </a:solidFill>
              <a:round/>
              <a:headEnd/>
              <a:tailEnd type="none" w="med" len="lg"/>
            </a:ln>
            <a:effectLst/>
          </p:spPr>
          <p:txBody>
            <a:bodyPr anchor="ctr">
              <a:spAutoFit/>
            </a:bodyPr>
            <a:lstStyle/>
            <a:p>
              <a:endParaRPr lang="zh-CN" altLang="en-US"/>
            </a:p>
          </p:txBody>
        </p:sp>
      </p:grpSp>
      <p:cxnSp>
        <p:nvCxnSpPr>
          <p:cNvPr id="3" name="直接连接符 2">
            <a:extLst>
              <a:ext uri="{FF2B5EF4-FFF2-40B4-BE49-F238E27FC236}">
                <a16:creationId xmlns:a16="http://schemas.microsoft.com/office/drawing/2014/main" id="{B9877299-656F-4E34-A2AC-EC86F8DACB55}"/>
              </a:ext>
            </a:extLst>
          </p:cNvPr>
          <p:cNvCxnSpPr>
            <a:cxnSpLocks/>
          </p:cNvCxnSpPr>
          <p:nvPr/>
        </p:nvCxnSpPr>
        <p:spPr bwMode="auto">
          <a:xfrm>
            <a:off x="1619672" y="1412776"/>
            <a:ext cx="3456384" cy="0"/>
          </a:xfrm>
          <a:prstGeom prst="line">
            <a:avLst/>
          </a:prstGeom>
          <a:solidFill>
            <a:srgbClr val="FFFFFF"/>
          </a:solidFill>
          <a:ln w="76200" cap="flat" cmpd="sng" algn="ctr">
            <a:solidFill>
              <a:srgbClr val="00CC00">
                <a:alpha val="40000"/>
              </a:srgbClr>
            </a:solidFill>
            <a:prstDash val="solid"/>
            <a:round/>
            <a:headEnd type="none" w="med" len="med"/>
            <a:tailEnd type="none" w="med" len="med"/>
          </a:ln>
          <a:effectLst/>
        </p:spPr>
      </p:cxnSp>
      <p:cxnSp>
        <p:nvCxnSpPr>
          <p:cNvPr id="19" name="直接连接符 18">
            <a:extLst>
              <a:ext uri="{FF2B5EF4-FFF2-40B4-BE49-F238E27FC236}">
                <a16:creationId xmlns:a16="http://schemas.microsoft.com/office/drawing/2014/main" id="{CFBB37B5-9E61-4362-B469-37F8C433AE5B}"/>
              </a:ext>
            </a:extLst>
          </p:cNvPr>
          <p:cNvCxnSpPr>
            <a:cxnSpLocks/>
          </p:cNvCxnSpPr>
          <p:nvPr/>
        </p:nvCxnSpPr>
        <p:spPr bwMode="auto">
          <a:xfrm>
            <a:off x="4131326" y="1873702"/>
            <a:ext cx="1008112" cy="0"/>
          </a:xfrm>
          <a:prstGeom prst="line">
            <a:avLst/>
          </a:prstGeom>
          <a:solidFill>
            <a:srgbClr val="FFFFFF"/>
          </a:solidFill>
          <a:ln w="76200" cap="flat" cmpd="sng" algn="ctr">
            <a:solidFill>
              <a:srgbClr val="00CC00">
                <a:alpha val="40000"/>
              </a:srgbClr>
            </a:solidFill>
            <a:prstDash val="solid"/>
            <a:round/>
            <a:headEnd type="none" w="med" len="med"/>
            <a:tailEnd type="none" w="med" len="med"/>
          </a:ln>
          <a:effectLst/>
        </p:spPr>
      </p:cxnSp>
      <p:cxnSp>
        <p:nvCxnSpPr>
          <p:cNvPr id="21" name="直接连接符 20">
            <a:extLst>
              <a:ext uri="{FF2B5EF4-FFF2-40B4-BE49-F238E27FC236}">
                <a16:creationId xmlns:a16="http://schemas.microsoft.com/office/drawing/2014/main" id="{D469D7B4-A505-4AE2-9CB0-B101CCAC911B}"/>
              </a:ext>
            </a:extLst>
          </p:cNvPr>
          <p:cNvCxnSpPr>
            <a:cxnSpLocks/>
          </p:cNvCxnSpPr>
          <p:nvPr/>
        </p:nvCxnSpPr>
        <p:spPr bwMode="auto">
          <a:xfrm>
            <a:off x="1619672" y="2348880"/>
            <a:ext cx="1800200" cy="0"/>
          </a:xfrm>
          <a:prstGeom prst="line">
            <a:avLst/>
          </a:prstGeom>
          <a:solidFill>
            <a:srgbClr val="FFFFFF"/>
          </a:solidFill>
          <a:ln w="76200" cap="flat" cmpd="sng" algn="ctr">
            <a:solidFill>
              <a:srgbClr val="00CC00">
                <a:alpha val="40000"/>
              </a:srgbClr>
            </a:solidFill>
            <a:prstDash val="solid"/>
            <a:round/>
            <a:headEnd type="none" w="med" len="med"/>
            <a:tailEnd type="none" w="med" len="med"/>
          </a:ln>
          <a:effectLst/>
        </p:spPr>
      </p:cxnSp>
      <p:cxnSp>
        <p:nvCxnSpPr>
          <p:cNvPr id="23" name="直接连接符 22">
            <a:extLst>
              <a:ext uri="{FF2B5EF4-FFF2-40B4-BE49-F238E27FC236}">
                <a16:creationId xmlns:a16="http://schemas.microsoft.com/office/drawing/2014/main" id="{506FB934-AA1E-42EB-99A8-D2159D955A4B}"/>
              </a:ext>
            </a:extLst>
          </p:cNvPr>
          <p:cNvCxnSpPr>
            <a:cxnSpLocks/>
          </p:cNvCxnSpPr>
          <p:nvPr/>
        </p:nvCxnSpPr>
        <p:spPr bwMode="auto">
          <a:xfrm>
            <a:off x="4131326" y="2348880"/>
            <a:ext cx="1008112" cy="0"/>
          </a:xfrm>
          <a:prstGeom prst="line">
            <a:avLst/>
          </a:prstGeom>
          <a:solidFill>
            <a:srgbClr val="FFFFFF"/>
          </a:solidFill>
          <a:ln w="76200" cap="flat" cmpd="sng" algn="ctr">
            <a:solidFill>
              <a:srgbClr val="00CC00">
                <a:alpha val="40000"/>
              </a:srgbClr>
            </a:solidFill>
            <a:prstDash val="solid"/>
            <a:round/>
            <a:headEnd type="none" w="med" len="med"/>
            <a:tailEnd type="none" w="med" len="med"/>
          </a:ln>
          <a:effectLst/>
        </p:spPr>
      </p:cxn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4"/>
          <p:cNvSpPr>
            <a:spLocks noGrp="1"/>
          </p:cNvSpPr>
          <p:nvPr>
            <p:ph type="sldNum" sz="quarter" idx="11"/>
          </p:nvPr>
        </p:nvSpPr>
        <p:spPr/>
        <p:txBody>
          <a:bodyPr/>
          <a:lstStyle/>
          <a:p>
            <a:fld id="{A734E148-C924-4400-8D1D-BF1E1F01549C}" type="slidenum">
              <a:rPr lang="zh-CN" altLang="en-US"/>
              <a:pPr/>
              <a:t>81</a:t>
            </a:fld>
            <a:endParaRPr lang="en-US" altLang="zh-CN"/>
          </a:p>
        </p:txBody>
      </p:sp>
      <p:sp>
        <p:nvSpPr>
          <p:cNvPr id="1159170" name="Rectangle 2"/>
          <p:cNvSpPr>
            <a:spLocks noGrp="1" noChangeArrowheads="1"/>
          </p:cNvSpPr>
          <p:nvPr>
            <p:ph type="title"/>
          </p:nvPr>
        </p:nvSpPr>
        <p:spPr/>
        <p:txBody>
          <a:bodyPr/>
          <a:lstStyle/>
          <a:p>
            <a:r>
              <a:rPr lang="en-US" altLang="zh-CN"/>
              <a:t>6.3.1 </a:t>
            </a:r>
            <a:r>
              <a:rPr lang="zh-CN" altLang="en-US"/>
              <a:t>微程序控制原理</a:t>
            </a:r>
          </a:p>
        </p:txBody>
      </p:sp>
      <p:sp>
        <p:nvSpPr>
          <p:cNvPr id="1159171" name="Rectangle 3"/>
          <p:cNvSpPr>
            <a:spLocks noGrp="1" noChangeArrowheads="1"/>
          </p:cNvSpPr>
          <p:nvPr>
            <p:ph type="body" idx="1"/>
          </p:nvPr>
        </p:nvSpPr>
        <p:spPr>
          <a:xfrm>
            <a:off x="457200" y="981075"/>
            <a:ext cx="8578850" cy="4103688"/>
          </a:xfrm>
        </p:spPr>
        <p:txBody>
          <a:bodyPr/>
          <a:lstStyle/>
          <a:p>
            <a:pPr>
              <a:spcBef>
                <a:spcPct val="10000"/>
              </a:spcBef>
            </a:pPr>
            <a:r>
              <a:rPr lang="zh-CN" altLang="en-US"/>
              <a:t>一条（机器）指令对应一个</a:t>
            </a:r>
            <a:r>
              <a:rPr lang="zh-CN" altLang="en-US">
                <a:solidFill>
                  <a:srgbClr val="CC3300"/>
                </a:solidFill>
              </a:rPr>
              <a:t>微程序</a:t>
            </a:r>
            <a:r>
              <a:rPr lang="zh-CN" altLang="en-US"/>
              <a:t>，该微程序包含从取指令到执行指令一个</a:t>
            </a:r>
            <a:r>
              <a:rPr lang="zh-CN" altLang="en-US">
                <a:solidFill>
                  <a:srgbClr val="0000FF"/>
                </a:solidFill>
              </a:rPr>
              <a:t>完整微操作序列</a:t>
            </a:r>
            <a:r>
              <a:rPr lang="zh-CN" altLang="en-US"/>
              <a:t>对应的全部</a:t>
            </a:r>
            <a:r>
              <a:rPr lang="zh-CN" altLang="en-US">
                <a:solidFill>
                  <a:srgbClr val="CC3300"/>
                </a:solidFill>
              </a:rPr>
              <a:t>微指令</a:t>
            </a:r>
            <a:r>
              <a:rPr lang="zh-CN" altLang="en-US"/>
              <a:t>，它被存入一个称为</a:t>
            </a:r>
            <a:r>
              <a:rPr lang="zh-CN" altLang="en-US">
                <a:solidFill>
                  <a:srgbClr val="008000"/>
                </a:solidFill>
              </a:rPr>
              <a:t>控制存储器</a:t>
            </a:r>
            <a:r>
              <a:rPr lang="zh-CN" altLang="en-US"/>
              <a:t>（</a:t>
            </a:r>
            <a:r>
              <a:rPr lang="en-US" altLang="zh-CN"/>
              <a:t>control memory</a:t>
            </a:r>
            <a:r>
              <a:rPr lang="zh-CN" altLang="en-US"/>
              <a:t>）的</a:t>
            </a:r>
            <a:r>
              <a:rPr lang="en-US" altLang="zh-CN"/>
              <a:t>ROM</a:t>
            </a:r>
            <a:r>
              <a:rPr lang="zh-CN" altLang="en-US"/>
              <a:t>中。</a:t>
            </a:r>
          </a:p>
          <a:p>
            <a:pPr>
              <a:spcBef>
                <a:spcPct val="10000"/>
              </a:spcBef>
            </a:pPr>
            <a:r>
              <a:rPr lang="zh-CN" altLang="en-US"/>
              <a:t>在控制存储器中存放着指令系统中定义的所有指令的微程序。</a:t>
            </a:r>
          </a:p>
          <a:p>
            <a:pPr>
              <a:spcBef>
                <a:spcPct val="10000"/>
              </a:spcBef>
            </a:pPr>
            <a:r>
              <a:rPr lang="zh-CN" altLang="en-US">
                <a:solidFill>
                  <a:srgbClr val="CC3300"/>
                </a:solidFill>
              </a:rPr>
              <a:t>微指令周期</a:t>
            </a:r>
            <a:r>
              <a:rPr lang="zh-CN" altLang="en-US"/>
              <a:t>：一条微指令执行的时间（包括从控制存储器中</a:t>
            </a:r>
            <a:r>
              <a:rPr lang="zh-CN" altLang="en-US">
                <a:solidFill>
                  <a:srgbClr val="0000FF"/>
                </a:solidFill>
              </a:rPr>
              <a:t>取得微指令</a:t>
            </a:r>
            <a:r>
              <a:rPr lang="zh-CN" altLang="en-US"/>
              <a:t>和</a:t>
            </a:r>
            <a:r>
              <a:rPr lang="zh-CN" altLang="en-US">
                <a:solidFill>
                  <a:srgbClr val="0000FF"/>
                </a:solidFill>
              </a:rPr>
              <a:t>执行微指令</a:t>
            </a:r>
            <a:r>
              <a:rPr lang="zh-CN" altLang="en-US"/>
              <a:t>所用时间）。</a:t>
            </a:r>
          </a:p>
          <a:p>
            <a:pPr>
              <a:spcBef>
                <a:spcPct val="10000"/>
              </a:spcBef>
            </a:pPr>
            <a:r>
              <a:rPr lang="zh-CN" altLang="en-US"/>
              <a:t>微指令的一般格式：</a:t>
            </a:r>
          </a:p>
        </p:txBody>
      </p:sp>
      <p:sp>
        <p:nvSpPr>
          <p:cNvPr id="1159172" name="Rectangle 4"/>
          <p:cNvSpPr>
            <a:spLocks noChangeArrowheads="1"/>
          </p:cNvSpPr>
          <p:nvPr/>
        </p:nvSpPr>
        <p:spPr bwMode="auto">
          <a:xfrm>
            <a:off x="468313" y="549275"/>
            <a:ext cx="8567737" cy="433388"/>
          </a:xfrm>
          <a:prstGeom prst="rect">
            <a:avLst/>
          </a:prstGeom>
          <a:noFill/>
          <a:ln w="9525">
            <a:noFill/>
            <a:miter lim="800000"/>
            <a:headEnd/>
            <a:tailEnd/>
          </a:ln>
          <a:effectLst/>
        </p:spPr>
        <p:txBody>
          <a:bodyPr anchor="ctr"/>
          <a:lstStyle/>
          <a:p>
            <a:pPr algn="l"/>
            <a:r>
              <a:rPr lang="zh-CN" altLang="en-US" sz="2800" dirty="0">
                <a:solidFill>
                  <a:srgbClr val="008000"/>
                </a:solidFill>
                <a:latin typeface="Arial" charset="0"/>
                <a:ea typeface="黑体" pitchFamily="2" charset="-122"/>
              </a:rPr>
              <a:t>一、微指令</a:t>
            </a:r>
          </a:p>
        </p:txBody>
      </p:sp>
      <p:graphicFrame>
        <p:nvGraphicFramePr>
          <p:cNvPr id="1159190" name="Group 22"/>
          <p:cNvGraphicFramePr>
            <a:graphicFrameLocks noGrp="1"/>
          </p:cNvGraphicFramePr>
          <p:nvPr>
            <p:ph type="tbl" idx="1"/>
          </p:nvPr>
        </p:nvGraphicFramePr>
        <p:xfrm>
          <a:off x="4157663" y="4797425"/>
          <a:ext cx="3438525" cy="503238"/>
        </p:xfrm>
        <a:graphic>
          <a:graphicData uri="http://schemas.openxmlformats.org/drawingml/2006/table">
            <a:tbl>
              <a:tblPr/>
              <a:tblGrid>
                <a:gridCol w="1687512">
                  <a:extLst>
                    <a:ext uri="{9D8B030D-6E8A-4147-A177-3AD203B41FA5}">
                      <a16:colId xmlns:a16="http://schemas.microsoft.com/office/drawing/2014/main" val="20000"/>
                    </a:ext>
                  </a:extLst>
                </a:gridCol>
                <a:gridCol w="1751013">
                  <a:extLst>
                    <a:ext uri="{9D8B030D-6E8A-4147-A177-3AD203B41FA5}">
                      <a16:colId xmlns:a16="http://schemas.microsoft.com/office/drawing/2014/main" val="20001"/>
                    </a:ext>
                  </a:extLst>
                </a:gridCol>
              </a:tblGrid>
              <a:tr h="503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000000"/>
                          </a:solidFill>
                          <a:effectLst/>
                          <a:latin typeface="Times New Roman" pitchFamily="18" charset="0"/>
                          <a:ea typeface="楷体" panose="02010609060101010101" pitchFamily="49" charset="-122"/>
                        </a:rPr>
                        <a:t>地址域</a:t>
                      </a:r>
                      <a:endParaRPr kumimoji="0"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000000"/>
                          </a:solidFill>
                          <a:effectLst/>
                          <a:latin typeface="Times New Roman" pitchFamily="18" charset="0"/>
                          <a:ea typeface="楷体" panose="02010609060101010101" pitchFamily="49" charset="-122"/>
                        </a:rPr>
                        <a:t>控制域</a:t>
                      </a:r>
                      <a:endParaRPr kumimoji="0"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bl>
          </a:graphicData>
        </a:graphic>
      </p:graphicFrame>
      <p:sp>
        <p:nvSpPr>
          <p:cNvPr id="1159198" name="Text Box 30"/>
          <p:cNvSpPr txBox="1">
            <a:spLocks noChangeAspect="1" noChangeArrowheads="1"/>
          </p:cNvSpPr>
          <p:nvPr/>
        </p:nvSpPr>
        <p:spPr bwMode="auto">
          <a:xfrm>
            <a:off x="3348038" y="5762625"/>
            <a:ext cx="2859087" cy="474663"/>
          </a:xfrm>
          <a:prstGeom prst="rect">
            <a:avLst/>
          </a:prstGeom>
          <a:noFill/>
          <a:ln w="9525">
            <a:noFill/>
            <a:miter lim="800000"/>
            <a:headEnd/>
            <a:tailEnd/>
          </a:ln>
        </p:spPr>
        <p:txBody>
          <a:bodyPr wrap="none" lIns="0" tIns="0" rIns="0" bIns="0"/>
          <a:lstStyle/>
          <a:p>
            <a:pPr algn="just"/>
            <a:r>
              <a:rPr lang="zh-CN" altLang="en-US" dirty="0">
                <a:solidFill>
                  <a:srgbClr val="9900FF"/>
                </a:solidFill>
                <a:ea typeface="楷体" panose="02010609060101010101" pitchFamily="49" charset="-122"/>
              </a:rPr>
              <a:t>生成下条微指令地址</a:t>
            </a:r>
          </a:p>
        </p:txBody>
      </p:sp>
      <p:sp>
        <p:nvSpPr>
          <p:cNvPr id="1159199" name="Text Box 31"/>
          <p:cNvSpPr txBox="1">
            <a:spLocks noChangeAspect="1" noChangeArrowheads="1"/>
          </p:cNvSpPr>
          <p:nvPr/>
        </p:nvSpPr>
        <p:spPr bwMode="auto">
          <a:xfrm>
            <a:off x="6529388" y="5738813"/>
            <a:ext cx="1838325" cy="369332"/>
          </a:xfrm>
          <a:prstGeom prst="rect">
            <a:avLst/>
          </a:prstGeom>
          <a:noFill/>
          <a:ln w="9525">
            <a:noFill/>
            <a:miter lim="800000"/>
            <a:headEnd/>
            <a:tailEnd/>
          </a:ln>
        </p:spPr>
        <p:txBody>
          <a:bodyPr lIns="0" tIns="0" rIns="0" bIns="0">
            <a:spAutoFit/>
          </a:bodyPr>
          <a:lstStyle/>
          <a:p>
            <a:pPr algn="just"/>
            <a:r>
              <a:rPr lang="zh-CN" altLang="en-US" dirty="0">
                <a:solidFill>
                  <a:srgbClr val="9900FF"/>
                </a:solidFill>
                <a:ea typeface="楷体" panose="02010609060101010101" pitchFamily="49" charset="-122"/>
              </a:rPr>
              <a:t>产生控制信号</a:t>
            </a:r>
          </a:p>
        </p:txBody>
      </p:sp>
      <p:sp>
        <p:nvSpPr>
          <p:cNvPr id="1159200" name="Line 32"/>
          <p:cNvSpPr>
            <a:spLocks noChangeAspect="1" noChangeShapeType="1"/>
          </p:cNvSpPr>
          <p:nvPr/>
        </p:nvSpPr>
        <p:spPr bwMode="auto">
          <a:xfrm flipH="1">
            <a:off x="4678363" y="5338763"/>
            <a:ext cx="296862" cy="414337"/>
          </a:xfrm>
          <a:prstGeom prst="line">
            <a:avLst/>
          </a:prstGeom>
          <a:noFill/>
          <a:ln w="28575">
            <a:solidFill>
              <a:srgbClr val="FF6600"/>
            </a:solidFill>
            <a:round/>
            <a:headEnd/>
            <a:tailEnd type="triangle" w="med" len="lg"/>
          </a:ln>
          <a:effectLst/>
        </p:spPr>
        <p:txBody>
          <a:bodyPr>
            <a:spAutoFit/>
          </a:bodyPr>
          <a:lstStyle/>
          <a:p>
            <a:endParaRPr lang="zh-CN" altLang="en-US"/>
          </a:p>
        </p:txBody>
      </p:sp>
      <p:sp>
        <p:nvSpPr>
          <p:cNvPr id="1159201" name="Line 33"/>
          <p:cNvSpPr>
            <a:spLocks noChangeAspect="1" noChangeShapeType="1"/>
          </p:cNvSpPr>
          <p:nvPr/>
        </p:nvSpPr>
        <p:spPr bwMode="auto">
          <a:xfrm>
            <a:off x="6753225" y="5340350"/>
            <a:ext cx="350838" cy="398463"/>
          </a:xfrm>
          <a:prstGeom prst="line">
            <a:avLst/>
          </a:prstGeom>
          <a:noFill/>
          <a:ln w="28575">
            <a:solidFill>
              <a:srgbClr val="FF6600"/>
            </a:solidFill>
            <a:round/>
            <a:headEnd/>
            <a:tailEnd type="triangle" w="med" len="lg"/>
          </a:ln>
          <a:effectLst/>
        </p:spPr>
        <p:txBody>
          <a:bodyPr>
            <a:spAutoFit/>
          </a:bodyPr>
          <a:lstStyle/>
          <a:p>
            <a:endParaRPr lang="zh-CN" altLang="en-US"/>
          </a:p>
        </p:txBody>
      </p:sp>
      <p:sp>
        <p:nvSpPr>
          <p:cNvPr id="2" name="动作按钮: 前进或下一项 1">
            <a:hlinkClick r:id="rId2" action="ppaction://hlinksldjump" highlightClick="1"/>
            <a:extLst>
              <a:ext uri="{FF2B5EF4-FFF2-40B4-BE49-F238E27FC236}">
                <a16:creationId xmlns:a16="http://schemas.microsoft.com/office/drawing/2014/main" id="{B79B568C-ECD7-4340-8470-8EA48A7BE45E}"/>
              </a:ext>
            </a:extLst>
          </p:cNvPr>
          <p:cNvSpPr/>
          <p:nvPr/>
        </p:nvSpPr>
        <p:spPr bwMode="auto">
          <a:xfrm>
            <a:off x="971600" y="6108145"/>
            <a:ext cx="936104" cy="474663"/>
          </a:xfrm>
          <a:prstGeom prst="actionButtonForwardNex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cxnSp>
        <p:nvCxnSpPr>
          <p:cNvPr id="12" name="直接连接符 11">
            <a:extLst>
              <a:ext uri="{FF2B5EF4-FFF2-40B4-BE49-F238E27FC236}">
                <a16:creationId xmlns:a16="http://schemas.microsoft.com/office/drawing/2014/main" id="{87D3297C-872C-436B-BE5F-C3F6DD5A5738}"/>
              </a:ext>
            </a:extLst>
          </p:cNvPr>
          <p:cNvCxnSpPr>
            <a:cxnSpLocks/>
          </p:cNvCxnSpPr>
          <p:nvPr/>
        </p:nvCxnSpPr>
        <p:spPr bwMode="auto">
          <a:xfrm>
            <a:off x="899592" y="1412776"/>
            <a:ext cx="2808312" cy="0"/>
          </a:xfrm>
          <a:prstGeom prst="line">
            <a:avLst/>
          </a:prstGeom>
          <a:solidFill>
            <a:srgbClr val="FFFFFF"/>
          </a:solidFill>
          <a:ln w="76200" cap="flat" cmpd="sng" algn="ctr">
            <a:solidFill>
              <a:srgbClr val="00CC00">
                <a:alpha val="40000"/>
              </a:srgbClr>
            </a:solidFill>
            <a:prstDash val="solid"/>
            <a:round/>
            <a:headEnd type="none" w="med" len="med"/>
            <a:tailEnd type="none" w="med" len="med"/>
          </a:ln>
          <a:effectLst/>
        </p:spPr>
      </p:cxnSp>
      <p:cxnSp>
        <p:nvCxnSpPr>
          <p:cNvPr id="14" name="直接连接符 13">
            <a:extLst>
              <a:ext uri="{FF2B5EF4-FFF2-40B4-BE49-F238E27FC236}">
                <a16:creationId xmlns:a16="http://schemas.microsoft.com/office/drawing/2014/main" id="{A98F4653-E1F0-47EA-8C00-A54593A43D8E}"/>
              </a:ext>
            </a:extLst>
          </p:cNvPr>
          <p:cNvCxnSpPr>
            <a:cxnSpLocks/>
          </p:cNvCxnSpPr>
          <p:nvPr/>
        </p:nvCxnSpPr>
        <p:spPr bwMode="auto">
          <a:xfrm>
            <a:off x="5185614" y="1412776"/>
            <a:ext cx="1081893" cy="0"/>
          </a:xfrm>
          <a:prstGeom prst="line">
            <a:avLst/>
          </a:prstGeom>
          <a:solidFill>
            <a:srgbClr val="FFFFFF"/>
          </a:solidFill>
          <a:ln w="76200" cap="flat" cmpd="sng" algn="ctr">
            <a:solidFill>
              <a:srgbClr val="00CC00">
                <a:alpha val="40000"/>
              </a:srgbClr>
            </a:solidFill>
            <a:prstDash val="solid"/>
            <a:round/>
            <a:headEnd type="none" w="med" len="med"/>
            <a:tailEnd type="none" w="med" len="med"/>
          </a:ln>
          <a:effectLst/>
        </p:spPr>
      </p:cxnSp>
      <p:cxnSp>
        <p:nvCxnSpPr>
          <p:cNvPr id="16" name="直接连接符 15">
            <a:extLst>
              <a:ext uri="{FF2B5EF4-FFF2-40B4-BE49-F238E27FC236}">
                <a16:creationId xmlns:a16="http://schemas.microsoft.com/office/drawing/2014/main" id="{4DF6E136-D8A3-4E5C-B4AB-9687C6839ACC}"/>
              </a:ext>
            </a:extLst>
          </p:cNvPr>
          <p:cNvCxnSpPr>
            <a:cxnSpLocks/>
          </p:cNvCxnSpPr>
          <p:nvPr/>
        </p:nvCxnSpPr>
        <p:spPr bwMode="auto">
          <a:xfrm>
            <a:off x="5554234" y="2302750"/>
            <a:ext cx="1800200" cy="0"/>
          </a:xfrm>
          <a:prstGeom prst="line">
            <a:avLst/>
          </a:prstGeom>
          <a:solidFill>
            <a:srgbClr val="FFFFFF"/>
          </a:solidFill>
          <a:ln w="76200" cap="flat" cmpd="sng" algn="ctr">
            <a:solidFill>
              <a:srgbClr val="FF0000">
                <a:alpha val="40000"/>
              </a:srgbClr>
            </a:solidFill>
            <a:prstDash val="solid"/>
            <a:round/>
            <a:headEnd type="none" w="med" len="med"/>
            <a:tailEnd type="none" w="med" len="med"/>
          </a:ln>
          <a:effectLst/>
        </p:spPr>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233" name="Line 17"/>
          <p:cNvSpPr>
            <a:spLocks noChangeAspect="1" noChangeShapeType="1"/>
          </p:cNvSpPr>
          <p:nvPr/>
        </p:nvSpPr>
        <p:spPr bwMode="auto">
          <a:xfrm flipV="1">
            <a:off x="5041900" y="2638425"/>
            <a:ext cx="0" cy="2133600"/>
          </a:xfrm>
          <a:prstGeom prst="line">
            <a:avLst/>
          </a:prstGeom>
          <a:noFill/>
          <a:ln w="57150" cap="rnd">
            <a:solidFill>
              <a:srgbClr val="000000"/>
            </a:solidFill>
            <a:round/>
            <a:headEnd/>
            <a:tailEnd type="triangle" w="med" len="med"/>
          </a:ln>
        </p:spPr>
        <p:txBody>
          <a:bodyPr/>
          <a:lstStyle/>
          <a:p>
            <a:endParaRPr lang="zh-CN" altLang="en-US"/>
          </a:p>
        </p:txBody>
      </p:sp>
      <p:sp>
        <p:nvSpPr>
          <p:cNvPr id="1161240" name="Line 24"/>
          <p:cNvSpPr>
            <a:spLocks noChangeAspect="1" noChangeShapeType="1"/>
          </p:cNvSpPr>
          <p:nvPr/>
        </p:nvSpPr>
        <p:spPr bwMode="auto">
          <a:xfrm>
            <a:off x="5041900" y="4772025"/>
            <a:ext cx="1236663" cy="0"/>
          </a:xfrm>
          <a:prstGeom prst="line">
            <a:avLst/>
          </a:prstGeom>
          <a:noFill/>
          <a:ln w="57150" cap="rnd">
            <a:solidFill>
              <a:srgbClr val="000000"/>
            </a:solidFill>
            <a:round/>
            <a:headEnd/>
            <a:tailEnd/>
          </a:ln>
        </p:spPr>
        <p:txBody>
          <a:bodyPr/>
          <a:lstStyle/>
          <a:p>
            <a:endParaRPr lang="zh-CN" altLang="en-US"/>
          </a:p>
        </p:txBody>
      </p:sp>
      <p:sp>
        <p:nvSpPr>
          <p:cNvPr id="1161241" name="Line 25"/>
          <p:cNvSpPr>
            <a:spLocks noChangeAspect="1" noChangeShapeType="1"/>
          </p:cNvSpPr>
          <p:nvPr/>
        </p:nvSpPr>
        <p:spPr bwMode="auto">
          <a:xfrm rot="-5400000">
            <a:off x="6126163" y="4619625"/>
            <a:ext cx="304800" cy="0"/>
          </a:xfrm>
          <a:prstGeom prst="line">
            <a:avLst/>
          </a:prstGeom>
          <a:noFill/>
          <a:ln w="57150" cap="rnd">
            <a:solidFill>
              <a:srgbClr val="000000"/>
            </a:solidFill>
            <a:round/>
            <a:headEnd/>
            <a:tailEnd/>
          </a:ln>
        </p:spPr>
        <p:txBody>
          <a:bodyPr/>
          <a:lstStyle/>
          <a:p>
            <a:endParaRPr lang="zh-CN" altLang="en-US"/>
          </a:p>
        </p:txBody>
      </p:sp>
      <p:sp>
        <p:nvSpPr>
          <p:cNvPr id="35" name="灯片编号占位符 4"/>
          <p:cNvSpPr>
            <a:spLocks noGrp="1"/>
          </p:cNvSpPr>
          <p:nvPr>
            <p:ph type="sldNum" sz="quarter" idx="11"/>
          </p:nvPr>
        </p:nvSpPr>
        <p:spPr/>
        <p:txBody>
          <a:bodyPr/>
          <a:lstStyle/>
          <a:p>
            <a:fld id="{6FCAFB02-2FBB-48C1-A04C-7F2AAD5EE48B}" type="slidenum">
              <a:rPr lang="zh-CN" altLang="en-US"/>
              <a:pPr/>
              <a:t>82</a:t>
            </a:fld>
            <a:endParaRPr lang="en-US" altLang="zh-CN"/>
          </a:p>
        </p:txBody>
      </p:sp>
      <p:sp>
        <p:nvSpPr>
          <p:cNvPr id="1161223" name="Text Box 7"/>
          <p:cNvSpPr txBox="1">
            <a:spLocks noChangeAspect="1" noChangeArrowheads="1"/>
          </p:cNvSpPr>
          <p:nvPr/>
        </p:nvSpPr>
        <p:spPr bwMode="auto">
          <a:xfrm>
            <a:off x="4542627" y="4772025"/>
            <a:ext cx="1806585" cy="307777"/>
          </a:xfrm>
          <a:prstGeom prst="rect">
            <a:avLst/>
          </a:prstGeom>
          <a:noFill/>
          <a:ln w="9525">
            <a:noFill/>
            <a:miter lim="800000"/>
            <a:headEnd/>
            <a:tailEnd/>
          </a:ln>
        </p:spPr>
        <p:txBody>
          <a:bodyPr wrap="none" lIns="0" tIns="0" rIns="0" bIns="0">
            <a:spAutoFit/>
          </a:bodyPr>
          <a:lstStyle/>
          <a:p>
            <a:r>
              <a:rPr lang="zh-CN" altLang="en-US" sz="2000" dirty="0">
                <a:ea typeface="楷体" panose="02010609060101010101" pitchFamily="49" charset="-122"/>
              </a:rPr>
              <a:t>下一地址及控制</a:t>
            </a:r>
          </a:p>
        </p:txBody>
      </p:sp>
      <p:sp>
        <p:nvSpPr>
          <p:cNvPr id="1161224" name="Text Box 8"/>
          <p:cNvSpPr txBox="1">
            <a:spLocks noChangeAspect="1" noChangeArrowheads="1"/>
          </p:cNvSpPr>
          <p:nvPr/>
        </p:nvSpPr>
        <p:spPr bwMode="auto">
          <a:xfrm>
            <a:off x="5343525" y="2638425"/>
            <a:ext cx="493713" cy="304800"/>
          </a:xfrm>
          <a:prstGeom prst="rect">
            <a:avLst/>
          </a:prstGeom>
          <a:noFill/>
          <a:ln w="9525">
            <a:noFill/>
            <a:miter lim="800000"/>
            <a:headEnd/>
            <a:tailEnd/>
          </a:ln>
        </p:spPr>
        <p:txBody>
          <a:bodyPr wrap="none" lIns="0" tIns="0" rIns="0" bIns="0">
            <a:spAutoFit/>
          </a:bodyPr>
          <a:lstStyle/>
          <a:p>
            <a:r>
              <a:rPr lang="en-US" altLang="zh-CN" sz="2000" dirty="0">
                <a:ea typeface="楷体" panose="02010609060101010101" pitchFamily="49" charset="-122"/>
              </a:rPr>
              <a:t>read</a:t>
            </a:r>
          </a:p>
        </p:txBody>
      </p:sp>
      <p:sp>
        <p:nvSpPr>
          <p:cNvPr id="1161225" name="Text Box 9"/>
          <p:cNvSpPr txBox="1">
            <a:spLocks noChangeAspect="1" noChangeArrowheads="1"/>
          </p:cNvSpPr>
          <p:nvPr/>
        </p:nvSpPr>
        <p:spPr bwMode="auto">
          <a:xfrm>
            <a:off x="5926138" y="354013"/>
            <a:ext cx="1766887" cy="457200"/>
          </a:xfrm>
          <a:prstGeom prst="rect">
            <a:avLst/>
          </a:prstGeom>
          <a:solidFill>
            <a:srgbClr val="FFFF99"/>
          </a:solidFill>
          <a:ln w="28575" algn="ctr">
            <a:solidFill>
              <a:srgbClr val="000000"/>
            </a:solidFill>
            <a:miter lim="800000"/>
            <a:headEnd/>
            <a:tailEnd/>
          </a:ln>
          <a:effectLst/>
        </p:spPr>
        <p:txBody>
          <a:bodyPr wrap="none"/>
          <a:lstStyle/>
          <a:p>
            <a:r>
              <a:rPr lang="zh-CN" altLang="en-US" sz="2000" dirty="0">
                <a:ea typeface="楷体" panose="02010609060101010101" pitchFamily="49" charset="-122"/>
              </a:rPr>
              <a:t>指令寄存器</a:t>
            </a:r>
          </a:p>
        </p:txBody>
      </p:sp>
      <p:sp>
        <p:nvSpPr>
          <p:cNvPr id="1161226" name="Text Box 10"/>
          <p:cNvSpPr txBox="1">
            <a:spLocks noChangeAspect="1" noChangeArrowheads="1"/>
          </p:cNvSpPr>
          <p:nvPr/>
        </p:nvSpPr>
        <p:spPr bwMode="auto">
          <a:xfrm>
            <a:off x="6278563" y="1116013"/>
            <a:ext cx="1062037" cy="457200"/>
          </a:xfrm>
          <a:prstGeom prst="rect">
            <a:avLst/>
          </a:prstGeom>
          <a:solidFill>
            <a:srgbClr val="FFFF99"/>
          </a:solidFill>
          <a:ln w="28575" algn="ctr">
            <a:solidFill>
              <a:srgbClr val="000000"/>
            </a:solidFill>
            <a:miter lim="800000"/>
            <a:headEnd/>
            <a:tailEnd/>
          </a:ln>
          <a:effectLst/>
        </p:spPr>
        <p:txBody>
          <a:bodyPr wrap="none"/>
          <a:lstStyle/>
          <a:p>
            <a:r>
              <a:rPr lang="zh-CN" altLang="en-US" sz="2000" dirty="0">
                <a:ea typeface="楷体" panose="02010609060101010101" pitchFamily="49" charset="-122"/>
              </a:rPr>
              <a:t>译码器</a:t>
            </a:r>
            <a:r>
              <a:rPr lang="en-US" altLang="zh-CN" sz="2000" dirty="0">
                <a:ea typeface="楷体" panose="02010609060101010101" pitchFamily="49" charset="-122"/>
              </a:rPr>
              <a:t>1</a:t>
            </a:r>
          </a:p>
        </p:txBody>
      </p:sp>
      <p:sp>
        <p:nvSpPr>
          <p:cNvPr id="1161227" name="Text Box 11"/>
          <p:cNvSpPr txBox="1">
            <a:spLocks noChangeAspect="1" noChangeArrowheads="1"/>
          </p:cNvSpPr>
          <p:nvPr/>
        </p:nvSpPr>
        <p:spPr bwMode="auto">
          <a:xfrm>
            <a:off x="5926138" y="1878013"/>
            <a:ext cx="1766887" cy="455612"/>
          </a:xfrm>
          <a:prstGeom prst="rect">
            <a:avLst/>
          </a:prstGeom>
          <a:solidFill>
            <a:srgbClr val="FFFF99"/>
          </a:solidFill>
          <a:ln w="28575" algn="ctr">
            <a:solidFill>
              <a:srgbClr val="000000"/>
            </a:solidFill>
            <a:miter lim="800000"/>
            <a:headEnd/>
            <a:tailEnd/>
          </a:ln>
          <a:effectLst/>
        </p:spPr>
        <p:txBody>
          <a:bodyPr wrap="none"/>
          <a:lstStyle/>
          <a:p>
            <a:r>
              <a:rPr lang="zh-CN" altLang="en-US" sz="2000" dirty="0">
                <a:ea typeface="楷体" panose="02010609060101010101" pitchFamily="49" charset="-122"/>
              </a:rPr>
              <a:t>微地址寄存器</a:t>
            </a:r>
          </a:p>
        </p:txBody>
      </p:sp>
      <p:sp>
        <p:nvSpPr>
          <p:cNvPr id="1161228" name="Text Box 12"/>
          <p:cNvSpPr txBox="1">
            <a:spLocks noChangeAspect="1" noChangeArrowheads="1"/>
          </p:cNvSpPr>
          <p:nvPr/>
        </p:nvSpPr>
        <p:spPr bwMode="auto">
          <a:xfrm>
            <a:off x="5926138" y="4010025"/>
            <a:ext cx="1766887" cy="457200"/>
          </a:xfrm>
          <a:prstGeom prst="rect">
            <a:avLst/>
          </a:prstGeom>
          <a:solidFill>
            <a:srgbClr val="FFFF99"/>
          </a:solidFill>
          <a:ln w="28575" algn="ctr">
            <a:solidFill>
              <a:srgbClr val="000000"/>
            </a:solidFill>
            <a:miter lim="800000"/>
            <a:headEnd/>
            <a:tailEnd/>
          </a:ln>
          <a:effectLst/>
        </p:spPr>
        <p:txBody>
          <a:bodyPr wrap="none"/>
          <a:lstStyle/>
          <a:p>
            <a:r>
              <a:rPr lang="zh-CN" altLang="en-US" sz="2000" dirty="0">
                <a:ea typeface="楷体" panose="02010609060101010101" pitchFamily="49" charset="-122"/>
              </a:rPr>
              <a:t>微指令寄存器</a:t>
            </a:r>
          </a:p>
        </p:txBody>
      </p:sp>
      <p:sp>
        <p:nvSpPr>
          <p:cNvPr id="1161229" name="Text Box 13"/>
          <p:cNvSpPr txBox="1">
            <a:spLocks noChangeAspect="1" noChangeArrowheads="1"/>
          </p:cNvSpPr>
          <p:nvPr/>
        </p:nvSpPr>
        <p:spPr bwMode="auto">
          <a:xfrm>
            <a:off x="5926138" y="2638425"/>
            <a:ext cx="1766887" cy="1066800"/>
          </a:xfrm>
          <a:prstGeom prst="rect">
            <a:avLst/>
          </a:prstGeom>
          <a:solidFill>
            <a:srgbClr val="FFFF99"/>
          </a:solidFill>
          <a:ln w="28575">
            <a:solidFill>
              <a:srgbClr val="000000"/>
            </a:solidFill>
            <a:miter lim="800000"/>
            <a:headEnd/>
            <a:tailEnd/>
          </a:ln>
        </p:spPr>
        <p:txBody>
          <a:bodyPr/>
          <a:lstStyle/>
          <a:p>
            <a:endParaRPr lang="zh-CN" altLang="en-US" sz="2000" dirty="0">
              <a:ea typeface="楷体" panose="02010609060101010101" pitchFamily="49" charset="-122"/>
            </a:endParaRPr>
          </a:p>
          <a:p>
            <a:r>
              <a:rPr lang="zh-CN" altLang="en-US" sz="2000" dirty="0">
                <a:ea typeface="楷体" panose="02010609060101010101" pitchFamily="49" charset="-122"/>
              </a:rPr>
              <a:t>控制存储器</a:t>
            </a:r>
          </a:p>
        </p:txBody>
      </p:sp>
      <p:sp>
        <p:nvSpPr>
          <p:cNvPr id="1161230" name="Text Box 14"/>
          <p:cNvSpPr txBox="1">
            <a:spLocks noChangeAspect="1" noChangeArrowheads="1"/>
          </p:cNvSpPr>
          <p:nvPr/>
        </p:nvSpPr>
        <p:spPr bwMode="auto">
          <a:xfrm>
            <a:off x="6632575" y="4772025"/>
            <a:ext cx="1060450" cy="455613"/>
          </a:xfrm>
          <a:prstGeom prst="rect">
            <a:avLst/>
          </a:prstGeom>
          <a:solidFill>
            <a:srgbClr val="FFFF99"/>
          </a:solidFill>
          <a:ln w="28575">
            <a:solidFill>
              <a:srgbClr val="000000"/>
            </a:solidFill>
            <a:miter lim="800000"/>
            <a:headEnd/>
            <a:tailEnd/>
          </a:ln>
        </p:spPr>
        <p:txBody>
          <a:bodyPr wrap="none"/>
          <a:lstStyle/>
          <a:p>
            <a:r>
              <a:rPr lang="zh-CN" altLang="en-US" sz="2000" dirty="0">
                <a:ea typeface="楷体" panose="02010609060101010101" pitchFamily="49" charset="-122"/>
              </a:rPr>
              <a:t>译码器</a:t>
            </a:r>
            <a:r>
              <a:rPr lang="en-US" altLang="zh-CN" sz="2000" dirty="0">
                <a:ea typeface="楷体" panose="02010609060101010101" pitchFamily="49" charset="-122"/>
              </a:rPr>
              <a:t>2</a:t>
            </a:r>
          </a:p>
        </p:txBody>
      </p:sp>
      <p:sp>
        <p:nvSpPr>
          <p:cNvPr id="1161231" name="Text Box 15"/>
          <p:cNvSpPr txBox="1">
            <a:spLocks noChangeAspect="1" noChangeArrowheads="1"/>
          </p:cNvSpPr>
          <p:nvPr/>
        </p:nvSpPr>
        <p:spPr bwMode="auto">
          <a:xfrm>
            <a:off x="4511675" y="1878013"/>
            <a:ext cx="1060450" cy="760412"/>
          </a:xfrm>
          <a:prstGeom prst="rect">
            <a:avLst/>
          </a:prstGeom>
          <a:solidFill>
            <a:srgbClr val="FFFF99"/>
          </a:solidFill>
          <a:ln w="28575">
            <a:solidFill>
              <a:srgbClr val="000000"/>
            </a:solidFill>
            <a:miter lim="800000"/>
            <a:headEnd/>
            <a:tailEnd/>
          </a:ln>
        </p:spPr>
        <p:txBody>
          <a:bodyPr/>
          <a:lstStyle/>
          <a:p>
            <a:r>
              <a:rPr lang="zh-CN" altLang="en-US" sz="2000" dirty="0">
                <a:ea typeface="楷体" panose="02010609060101010101" pitchFamily="49" charset="-122"/>
              </a:rPr>
              <a:t>时序</a:t>
            </a:r>
          </a:p>
          <a:p>
            <a:r>
              <a:rPr lang="zh-CN" altLang="en-US" sz="2000" dirty="0">
                <a:ea typeface="楷体" panose="02010609060101010101" pitchFamily="49" charset="-122"/>
              </a:rPr>
              <a:t>逻辑</a:t>
            </a:r>
          </a:p>
        </p:txBody>
      </p:sp>
      <p:sp>
        <p:nvSpPr>
          <p:cNvPr id="1161232" name="Line 16"/>
          <p:cNvSpPr>
            <a:spLocks noChangeAspect="1" noChangeShapeType="1"/>
          </p:cNvSpPr>
          <p:nvPr/>
        </p:nvSpPr>
        <p:spPr bwMode="auto">
          <a:xfrm>
            <a:off x="6808788" y="811213"/>
            <a:ext cx="0" cy="304800"/>
          </a:xfrm>
          <a:prstGeom prst="line">
            <a:avLst/>
          </a:prstGeom>
          <a:noFill/>
          <a:ln w="57150">
            <a:solidFill>
              <a:srgbClr val="000000"/>
            </a:solidFill>
            <a:round/>
            <a:headEnd/>
            <a:tailEnd type="triangle" w="med" len="med"/>
          </a:ln>
        </p:spPr>
        <p:txBody>
          <a:bodyPr/>
          <a:lstStyle/>
          <a:p>
            <a:endParaRPr lang="zh-CN" altLang="en-US"/>
          </a:p>
        </p:txBody>
      </p:sp>
      <p:sp>
        <p:nvSpPr>
          <p:cNvPr id="1161234" name="Line 18"/>
          <p:cNvSpPr>
            <a:spLocks noChangeAspect="1" noChangeShapeType="1"/>
          </p:cNvSpPr>
          <p:nvPr/>
        </p:nvSpPr>
        <p:spPr bwMode="auto">
          <a:xfrm>
            <a:off x="6808788" y="5227638"/>
            <a:ext cx="0" cy="457200"/>
          </a:xfrm>
          <a:prstGeom prst="line">
            <a:avLst/>
          </a:prstGeom>
          <a:noFill/>
          <a:ln w="57150">
            <a:solidFill>
              <a:srgbClr val="000000"/>
            </a:solidFill>
            <a:round/>
            <a:headEnd/>
            <a:tailEnd type="triangle" w="med" len="med"/>
          </a:ln>
        </p:spPr>
        <p:txBody>
          <a:bodyPr/>
          <a:lstStyle/>
          <a:p>
            <a:endParaRPr lang="zh-CN" altLang="en-US"/>
          </a:p>
        </p:txBody>
      </p:sp>
      <p:sp>
        <p:nvSpPr>
          <p:cNvPr id="1161235" name="Line 19"/>
          <p:cNvSpPr>
            <a:spLocks noChangeAspect="1" noChangeShapeType="1"/>
          </p:cNvSpPr>
          <p:nvPr/>
        </p:nvSpPr>
        <p:spPr bwMode="auto">
          <a:xfrm>
            <a:off x="7516813" y="5227638"/>
            <a:ext cx="0" cy="457200"/>
          </a:xfrm>
          <a:prstGeom prst="line">
            <a:avLst/>
          </a:prstGeom>
          <a:noFill/>
          <a:ln w="57150">
            <a:solidFill>
              <a:srgbClr val="000000"/>
            </a:solidFill>
            <a:round/>
            <a:headEnd/>
            <a:tailEnd type="triangle" w="med" len="med"/>
          </a:ln>
        </p:spPr>
        <p:txBody>
          <a:bodyPr/>
          <a:lstStyle/>
          <a:p>
            <a:endParaRPr lang="zh-CN" altLang="en-US"/>
          </a:p>
        </p:txBody>
      </p:sp>
      <p:sp>
        <p:nvSpPr>
          <p:cNvPr id="1161236" name="Line 20"/>
          <p:cNvSpPr>
            <a:spLocks noChangeAspect="1" noChangeShapeType="1"/>
          </p:cNvSpPr>
          <p:nvPr/>
        </p:nvSpPr>
        <p:spPr bwMode="auto">
          <a:xfrm>
            <a:off x="7162800" y="4467225"/>
            <a:ext cx="0" cy="304800"/>
          </a:xfrm>
          <a:prstGeom prst="line">
            <a:avLst/>
          </a:prstGeom>
          <a:noFill/>
          <a:ln w="57150">
            <a:solidFill>
              <a:srgbClr val="000000"/>
            </a:solidFill>
            <a:round/>
            <a:headEnd/>
            <a:tailEnd type="triangle" w="med" len="med"/>
          </a:ln>
        </p:spPr>
        <p:txBody>
          <a:bodyPr/>
          <a:lstStyle/>
          <a:p>
            <a:endParaRPr lang="zh-CN" altLang="en-US"/>
          </a:p>
        </p:txBody>
      </p:sp>
      <p:sp>
        <p:nvSpPr>
          <p:cNvPr id="1161237" name="Line 21"/>
          <p:cNvSpPr>
            <a:spLocks noChangeAspect="1" noChangeShapeType="1"/>
          </p:cNvSpPr>
          <p:nvPr/>
        </p:nvSpPr>
        <p:spPr bwMode="auto">
          <a:xfrm>
            <a:off x="6808788" y="3705225"/>
            <a:ext cx="0" cy="304800"/>
          </a:xfrm>
          <a:prstGeom prst="line">
            <a:avLst/>
          </a:prstGeom>
          <a:noFill/>
          <a:ln w="57150">
            <a:solidFill>
              <a:srgbClr val="000000"/>
            </a:solidFill>
            <a:round/>
            <a:headEnd/>
            <a:tailEnd type="triangle" w="med" len="med"/>
          </a:ln>
        </p:spPr>
        <p:txBody>
          <a:bodyPr/>
          <a:lstStyle/>
          <a:p>
            <a:endParaRPr lang="zh-CN" altLang="en-US"/>
          </a:p>
        </p:txBody>
      </p:sp>
      <p:sp>
        <p:nvSpPr>
          <p:cNvPr id="1161238" name="Line 22"/>
          <p:cNvSpPr>
            <a:spLocks noChangeAspect="1" noChangeShapeType="1"/>
          </p:cNvSpPr>
          <p:nvPr/>
        </p:nvSpPr>
        <p:spPr bwMode="auto">
          <a:xfrm>
            <a:off x="6808788" y="2333625"/>
            <a:ext cx="0" cy="304800"/>
          </a:xfrm>
          <a:prstGeom prst="line">
            <a:avLst/>
          </a:prstGeom>
          <a:noFill/>
          <a:ln w="57150">
            <a:solidFill>
              <a:srgbClr val="000000"/>
            </a:solidFill>
            <a:round/>
            <a:headEnd/>
            <a:tailEnd type="triangle" w="med" len="med"/>
          </a:ln>
        </p:spPr>
        <p:txBody>
          <a:bodyPr/>
          <a:lstStyle/>
          <a:p>
            <a:endParaRPr lang="zh-CN" altLang="en-US"/>
          </a:p>
        </p:txBody>
      </p:sp>
      <p:sp>
        <p:nvSpPr>
          <p:cNvPr id="1161239" name="Line 23"/>
          <p:cNvSpPr>
            <a:spLocks noChangeAspect="1" noChangeShapeType="1"/>
          </p:cNvSpPr>
          <p:nvPr/>
        </p:nvSpPr>
        <p:spPr bwMode="auto">
          <a:xfrm>
            <a:off x="6808788" y="1573213"/>
            <a:ext cx="0" cy="304800"/>
          </a:xfrm>
          <a:prstGeom prst="line">
            <a:avLst/>
          </a:prstGeom>
          <a:noFill/>
          <a:ln w="57150">
            <a:solidFill>
              <a:srgbClr val="000000"/>
            </a:solidFill>
            <a:round/>
            <a:headEnd/>
            <a:tailEnd type="triangle" w="med" len="med"/>
          </a:ln>
        </p:spPr>
        <p:txBody>
          <a:bodyPr/>
          <a:lstStyle/>
          <a:p>
            <a:endParaRPr lang="zh-CN" altLang="en-US"/>
          </a:p>
        </p:txBody>
      </p:sp>
      <p:sp>
        <p:nvSpPr>
          <p:cNvPr id="1161242" name="Line 26"/>
          <p:cNvSpPr>
            <a:spLocks noChangeAspect="1" noChangeShapeType="1"/>
          </p:cNvSpPr>
          <p:nvPr/>
        </p:nvSpPr>
        <p:spPr bwMode="auto">
          <a:xfrm>
            <a:off x="5572125" y="2181225"/>
            <a:ext cx="354013" cy="0"/>
          </a:xfrm>
          <a:prstGeom prst="line">
            <a:avLst/>
          </a:prstGeom>
          <a:noFill/>
          <a:ln w="57150">
            <a:solidFill>
              <a:srgbClr val="000000"/>
            </a:solidFill>
            <a:round/>
            <a:headEnd/>
            <a:tailEnd type="triangle" w="med" len="med"/>
          </a:ln>
        </p:spPr>
        <p:txBody>
          <a:bodyPr/>
          <a:lstStyle/>
          <a:p>
            <a:endParaRPr lang="zh-CN" altLang="en-US"/>
          </a:p>
        </p:txBody>
      </p:sp>
      <p:sp>
        <p:nvSpPr>
          <p:cNvPr id="1161243" name="Line 27"/>
          <p:cNvSpPr>
            <a:spLocks noChangeAspect="1" noChangeShapeType="1"/>
          </p:cNvSpPr>
          <p:nvPr/>
        </p:nvSpPr>
        <p:spPr bwMode="auto">
          <a:xfrm>
            <a:off x="4157663" y="2028825"/>
            <a:ext cx="354012" cy="0"/>
          </a:xfrm>
          <a:prstGeom prst="line">
            <a:avLst/>
          </a:prstGeom>
          <a:noFill/>
          <a:ln w="57150">
            <a:solidFill>
              <a:srgbClr val="000000"/>
            </a:solidFill>
            <a:round/>
            <a:headEnd/>
            <a:tailEnd type="triangle" w="med" len="med"/>
          </a:ln>
        </p:spPr>
        <p:txBody>
          <a:bodyPr/>
          <a:lstStyle/>
          <a:p>
            <a:endParaRPr lang="zh-CN" altLang="en-US"/>
          </a:p>
        </p:txBody>
      </p:sp>
      <p:sp>
        <p:nvSpPr>
          <p:cNvPr id="1161244" name="Line 28"/>
          <p:cNvSpPr>
            <a:spLocks noChangeAspect="1" noChangeShapeType="1"/>
          </p:cNvSpPr>
          <p:nvPr/>
        </p:nvSpPr>
        <p:spPr bwMode="auto">
          <a:xfrm>
            <a:off x="4157663" y="2486025"/>
            <a:ext cx="354012" cy="0"/>
          </a:xfrm>
          <a:prstGeom prst="line">
            <a:avLst/>
          </a:prstGeom>
          <a:noFill/>
          <a:ln w="28575">
            <a:solidFill>
              <a:srgbClr val="000000"/>
            </a:solidFill>
            <a:round/>
            <a:headEnd/>
            <a:tailEnd type="triangle" w="med" len="med"/>
          </a:ln>
        </p:spPr>
        <p:txBody>
          <a:bodyPr/>
          <a:lstStyle/>
          <a:p>
            <a:endParaRPr lang="zh-CN" altLang="en-US"/>
          </a:p>
        </p:txBody>
      </p:sp>
      <p:sp>
        <p:nvSpPr>
          <p:cNvPr id="1161245" name="Line 29"/>
          <p:cNvSpPr>
            <a:spLocks noChangeAspect="1" noChangeShapeType="1"/>
          </p:cNvSpPr>
          <p:nvPr/>
        </p:nvSpPr>
        <p:spPr bwMode="auto">
          <a:xfrm>
            <a:off x="5270500" y="2943225"/>
            <a:ext cx="655638" cy="0"/>
          </a:xfrm>
          <a:prstGeom prst="line">
            <a:avLst/>
          </a:prstGeom>
          <a:noFill/>
          <a:ln w="28575">
            <a:solidFill>
              <a:srgbClr val="000000"/>
            </a:solidFill>
            <a:round/>
            <a:headEnd/>
            <a:tailEnd type="triangle" w="med" len="med"/>
          </a:ln>
        </p:spPr>
        <p:txBody>
          <a:bodyPr/>
          <a:lstStyle/>
          <a:p>
            <a:endParaRPr lang="zh-CN" altLang="en-US"/>
          </a:p>
        </p:txBody>
      </p:sp>
      <p:sp>
        <p:nvSpPr>
          <p:cNvPr id="1161246" name="Line 30"/>
          <p:cNvSpPr>
            <a:spLocks noChangeAspect="1" noChangeShapeType="1"/>
          </p:cNvSpPr>
          <p:nvPr/>
        </p:nvSpPr>
        <p:spPr bwMode="auto">
          <a:xfrm>
            <a:off x="5270500" y="2638425"/>
            <a:ext cx="0" cy="304800"/>
          </a:xfrm>
          <a:prstGeom prst="line">
            <a:avLst/>
          </a:prstGeom>
          <a:noFill/>
          <a:ln w="28575">
            <a:solidFill>
              <a:srgbClr val="000000"/>
            </a:solidFill>
            <a:round/>
            <a:headEnd/>
            <a:tailEnd/>
          </a:ln>
        </p:spPr>
        <p:txBody>
          <a:bodyPr/>
          <a:lstStyle/>
          <a:p>
            <a:endParaRPr lang="zh-CN" altLang="en-US"/>
          </a:p>
        </p:txBody>
      </p:sp>
      <p:sp>
        <p:nvSpPr>
          <p:cNvPr id="1161247" name="Text Box 31"/>
          <p:cNvSpPr txBox="1">
            <a:spLocks noChangeAspect="1" noChangeArrowheads="1"/>
          </p:cNvSpPr>
          <p:nvPr/>
        </p:nvSpPr>
        <p:spPr bwMode="auto">
          <a:xfrm>
            <a:off x="3540804" y="1878013"/>
            <a:ext cx="516167" cy="718145"/>
          </a:xfrm>
          <a:prstGeom prst="rect">
            <a:avLst/>
          </a:prstGeom>
          <a:noFill/>
          <a:ln w="9525">
            <a:noFill/>
            <a:miter lim="800000"/>
            <a:headEnd/>
            <a:tailEnd/>
          </a:ln>
        </p:spPr>
        <p:txBody>
          <a:bodyPr wrap="none" lIns="0" tIns="0" rIns="0" bIns="0">
            <a:spAutoFit/>
          </a:bodyPr>
          <a:lstStyle/>
          <a:p>
            <a:r>
              <a:rPr lang="zh-CN" altLang="en-US" sz="2000" dirty="0">
                <a:ea typeface="楷体" panose="02010609060101010101" pitchFamily="49" charset="-122"/>
              </a:rPr>
              <a:t>状态</a:t>
            </a:r>
          </a:p>
          <a:p>
            <a:pPr>
              <a:spcBef>
                <a:spcPts val="775"/>
              </a:spcBef>
            </a:pPr>
            <a:r>
              <a:rPr lang="zh-CN" altLang="en-US" sz="2000" dirty="0">
                <a:ea typeface="楷体" panose="02010609060101010101" pitchFamily="49" charset="-122"/>
              </a:rPr>
              <a:t>时钟</a:t>
            </a:r>
          </a:p>
        </p:txBody>
      </p:sp>
      <p:sp>
        <p:nvSpPr>
          <p:cNvPr id="1161248" name="Text Box 32"/>
          <p:cNvSpPr txBox="1">
            <a:spLocks noChangeAspect="1" noChangeArrowheads="1"/>
          </p:cNvSpPr>
          <p:nvPr/>
        </p:nvSpPr>
        <p:spPr bwMode="auto">
          <a:xfrm>
            <a:off x="4406900" y="1074738"/>
            <a:ext cx="1047750" cy="304800"/>
          </a:xfrm>
          <a:prstGeom prst="rect">
            <a:avLst/>
          </a:prstGeom>
          <a:noFill/>
          <a:ln w="9525">
            <a:noFill/>
            <a:miter lim="800000"/>
            <a:headEnd/>
            <a:tailEnd/>
          </a:ln>
        </p:spPr>
        <p:txBody>
          <a:bodyPr wrap="none" lIns="0" tIns="0" rIns="0" bIns="0"/>
          <a:lstStyle/>
          <a:p>
            <a:r>
              <a:rPr lang="zh-CN" altLang="en-US" sz="2000" dirty="0">
                <a:solidFill>
                  <a:srgbClr val="9900FF"/>
                </a:solidFill>
                <a:ea typeface="楷体" panose="02010609060101010101" pitchFamily="49" charset="-122"/>
              </a:rPr>
              <a:t>控制单元</a:t>
            </a:r>
          </a:p>
        </p:txBody>
      </p:sp>
      <p:sp>
        <p:nvSpPr>
          <p:cNvPr id="1161249" name="Rectangle 33"/>
          <p:cNvSpPr>
            <a:spLocks noChangeAspect="1" noChangeArrowheads="1"/>
          </p:cNvSpPr>
          <p:nvPr/>
        </p:nvSpPr>
        <p:spPr bwMode="auto">
          <a:xfrm>
            <a:off x="4262438" y="908050"/>
            <a:ext cx="3784600" cy="4471988"/>
          </a:xfrm>
          <a:prstGeom prst="rect">
            <a:avLst/>
          </a:prstGeom>
          <a:noFill/>
          <a:ln w="19050">
            <a:solidFill>
              <a:srgbClr val="FF6600"/>
            </a:solidFill>
            <a:prstDash val="dash"/>
            <a:miter lim="800000"/>
            <a:headEnd/>
            <a:tailEnd/>
          </a:ln>
        </p:spPr>
        <p:txBody>
          <a:bodyPr/>
          <a:lstStyle/>
          <a:p>
            <a:endParaRPr lang="zh-CN" altLang="en-US"/>
          </a:p>
        </p:txBody>
      </p:sp>
      <p:sp>
        <p:nvSpPr>
          <p:cNvPr id="1161250" name="Text Box 34"/>
          <p:cNvSpPr txBox="1">
            <a:spLocks noChangeAspect="1" noChangeArrowheads="1"/>
          </p:cNvSpPr>
          <p:nvPr/>
        </p:nvSpPr>
        <p:spPr bwMode="auto">
          <a:xfrm>
            <a:off x="5991225" y="5686425"/>
            <a:ext cx="1139825" cy="609600"/>
          </a:xfrm>
          <a:prstGeom prst="rect">
            <a:avLst/>
          </a:prstGeom>
          <a:noFill/>
          <a:ln w="9525">
            <a:noFill/>
            <a:miter lim="800000"/>
            <a:headEnd/>
            <a:tailEnd/>
          </a:ln>
        </p:spPr>
        <p:txBody>
          <a:bodyPr lIns="0" tIns="0" rIns="0" bIns="0">
            <a:spAutoFit/>
          </a:bodyPr>
          <a:lstStyle/>
          <a:p>
            <a:r>
              <a:rPr lang="en-US" altLang="zh-CN" sz="2000" dirty="0">
                <a:ea typeface="楷体" panose="02010609060101010101" pitchFamily="49" charset="-122"/>
              </a:rPr>
              <a:t>CPU</a:t>
            </a:r>
            <a:r>
              <a:rPr lang="zh-CN" altLang="en-US" sz="2000" dirty="0">
                <a:ea typeface="楷体" panose="02010609060101010101" pitchFamily="49" charset="-122"/>
              </a:rPr>
              <a:t>内部控制信号</a:t>
            </a:r>
          </a:p>
        </p:txBody>
      </p:sp>
      <p:sp>
        <p:nvSpPr>
          <p:cNvPr id="1161251" name="Text Box 35"/>
          <p:cNvSpPr txBox="1">
            <a:spLocks noChangeAspect="1" noChangeArrowheads="1"/>
          </p:cNvSpPr>
          <p:nvPr/>
        </p:nvSpPr>
        <p:spPr bwMode="auto">
          <a:xfrm>
            <a:off x="7143750" y="5683250"/>
            <a:ext cx="1244600" cy="914400"/>
          </a:xfrm>
          <a:prstGeom prst="rect">
            <a:avLst/>
          </a:prstGeom>
          <a:noFill/>
          <a:ln w="9525">
            <a:noFill/>
            <a:miter lim="800000"/>
            <a:headEnd/>
            <a:tailEnd/>
          </a:ln>
        </p:spPr>
        <p:txBody>
          <a:bodyPr lIns="0" tIns="0" rIns="0" bIns="0">
            <a:spAutoFit/>
          </a:bodyPr>
          <a:lstStyle/>
          <a:p>
            <a:r>
              <a:rPr lang="zh-CN" altLang="en-US" sz="2000" dirty="0">
                <a:ea typeface="楷体" panose="02010609060101010101" pitchFamily="49" charset="-122"/>
              </a:rPr>
              <a:t>到系统总线的控制信号</a:t>
            </a:r>
          </a:p>
        </p:txBody>
      </p:sp>
      <p:sp>
        <p:nvSpPr>
          <p:cNvPr id="1161252" name="Text Box 36"/>
          <p:cNvSpPr txBox="1">
            <a:spLocks noChangeAspect="1" noChangeArrowheads="1"/>
          </p:cNvSpPr>
          <p:nvPr/>
        </p:nvSpPr>
        <p:spPr bwMode="auto">
          <a:xfrm>
            <a:off x="1044575" y="6303963"/>
            <a:ext cx="4751388" cy="369332"/>
          </a:xfrm>
          <a:prstGeom prst="rect">
            <a:avLst/>
          </a:prstGeom>
          <a:solidFill>
            <a:srgbClr val="FFFFFF"/>
          </a:solidFill>
          <a:ln w="9525">
            <a:noFill/>
            <a:miter lim="800000"/>
            <a:headEnd/>
            <a:tailEnd/>
          </a:ln>
        </p:spPr>
        <p:txBody>
          <a:bodyPr lIns="0" tIns="0" rIns="0" bIns="0">
            <a:spAutoFit/>
          </a:bodyPr>
          <a:lstStyle/>
          <a:p>
            <a:r>
              <a:rPr lang="zh-CN" altLang="en-US" dirty="0">
                <a:solidFill>
                  <a:schemeClr val="bg2"/>
                </a:solidFill>
                <a:ea typeface="楷体" panose="02010609060101010101" pitchFamily="49" charset="-122"/>
              </a:rPr>
              <a:t>图</a:t>
            </a:r>
            <a:r>
              <a:rPr lang="en-US" altLang="zh-CN" dirty="0">
                <a:solidFill>
                  <a:schemeClr val="bg2"/>
                </a:solidFill>
                <a:ea typeface="楷体" panose="02010609060101010101" pitchFamily="49" charset="-122"/>
              </a:rPr>
              <a:t>6.10  </a:t>
            </a:r>
            <a:r>
              <a:rPr lang="zh-CN" altLang="en-US" dirty="0">
                <a:solidFill>
                  <a:schemeClr val="bg2"/>
                </a:solidFill>
                <a:ea typeface="楷体" panose="02010609060101010101" pitchFamily="49" charset="-122"/>
              </a:rPr>
              <a:t>微程序控制器的一般结构</a:t>
            </a:r>
          </a:p>
        </p:txBody>
      </p:sp>
      <p:sp>
        <p:nvSpPr>
          <p:cNvPr id="1161254" name="Rectangle 38"/>
          <p:cNvSpPr>
            <a:spLocks noGrp="1" noChangeArrowheads="1"/>
          </p:cNvSpPr>
          <p:nvPr>
            <p:ph type="title"/>
          </p:nvPr>
        </p:nvSpPr>
        <p:spPr>
          <a:noFill/>
          <a:ln/>
        </p:spPr>
        <p:txBody>
          <a:bodyPr/>
          <a:lstStyle/>
          <a:p>
            <a:r>
              <a:rPr lang="en-US" altLang="zh-CN"/>
              <a:t>6.3.1 </a:t>
            </a:r>
            <a:r>
              <a:rPr lang="zh-CN" altLang="en-US"/>
              <a:t>微程序控制原理</a:t>
            </a:r>
          </a:p>
        </p:txBody>
      </p:sp>
      <p:sp>
        <p:nvSpPr>
          <p:cNvPr id="1161255" name="Rectangle 39"/>
          <p:cNvSpPr>
            <a:spLocks noChangeArrowheads="1"/>
          </p:cNvSpPr>
          <p:nvPr/>
        </p:nvSpPr>
        <p:spPr bwMode="auto">
          <a:xfrm>
            <a:off x="468313" y="549275"/>
            <a:ext cx="3598862" cy="1584325"/>
          </a:xfrm>
          <a:prstGeom prst="rect">
            <a:avLst/>
          </a:prstGeom>
          <a:noFill/>
          <a:ln w="9525">
            <a:noFill/>
            <a:miter lim="800000"/>
            <a:headEnd/>
            <a:tailEnd/>
          </a:ln>
          <a:effectLst/>
        </p:spPr>
        <p:txBody>
          <a:bodyPr/>
          <a:lstStyle/>
          <a:p>
            <a:pPr algn="l"/>
            <a:r>
              <a:rPr lang="zh-CN" altLang="en-US" sz="2800" dirty="0">
                <a:solidFill>
                  <a:srgbClr val="008000"/>
                </a:solidFill>
                <a:latin typeface="Arial" charset="0"/>
                <a:ea typeface="黑体" pitchFamily="2" charset="-122"/>
              </a:rPr>
              <a:t>二、</a:t>
            </a:r>
            <a:r>
              <a:rPr lang="zh-CN" altLang="en-US" sz="2800" dirty="0">
                <a:solidFill>
                  <a:srgbClr val="0000FF"/>
                </a:solidFill>
                <a:latin typeface="Arial" charset="0"/>
                <a:ea typeface="黑体" pitchFamily="2" charset="-122"/>
              </a:rPr>
              <a:t>微程序控制器</a:t>
            </a:r>
            <a:r>
              <a:rPr lang="zh-CN" altLang="en-US" sz="2800" dirty="0">
                <a:solidFill>
                  <a:srgbClr val="008000"/>
                </a:solidFill>
                <a:latin typeface="Arial" charset="0"/>
                <a:ea typeface="黑体" pitchFamily="2" charset="-122"/>
              </a:rPr>
              <a:t>的</a:t>
            </a:r>
            <a:br>
              <a:rPr lang="zh-CN" altLang="en-US" sz="2800" dirty="0">
                <a:solidFill>
                  <a:srgbClr val="008000"/>
                </a:solidFill>
                <a:latin typeface="Arial" charset="0"/>
                <a:ea typeface="黑体" pitchFamily="2" charset="-122"/>
              </a:rPr>
            </a:br>
            <a:r>
              <a:rPr lang="zh-CN" altLang="en-US" sz="2800" dirty="0">
                <a:solidFill>
                  <a:srgbClr val="008000"/>
                </a:solidFill>
                <a:latin typeface="Arial" charset="0"/>
                <a:ea typeface="黑体" pitchFamily="2" charset="-122"/>
              </a:rPr>
              <a:t>       </a:t>
            </a:r>
            <a:r>
              <a:rPr lang="zh-CN" altLang="en-US" sz="2800" dirty="0">
                <a:solidFill>
                  <a:srgbClr val="FF6600"/>
                </a:solidFill>
                <a:latin typeface="Arial" charset="0"/>
                <a:ea typeface="黑体" pitchFamily="2" charset="-122"/>
              </a:rPr>
              <a:t>一般结构</a:t>
            </a:r>
            <a:r>
              <a:rPr lang="zh-CN" altLang="en-US" sz="2800" dirty="0">
                <a:solidFill>
                  <a:srgbClr val="008000"/>
                </a:solidFill>
                <a:latin typeface="Arial" charset="0"/>
                <a:ea typeface="黑体" pitchFamily="2" charset="-122"/>
              </a:rPr>
              <a:t>和</a:t>
            </a:r>
            <a:br>
              <a:rPr lang="zh-CN" altLang="en-US" sz="2800" dirty="0">
                <a:solidFill>
                  <a:srgbClr val="008000"/>
                </a:solidFill>
                <a:latin typeface="Arial" charset="0"/>
                <a:ea typeface="黑体" pitchFamily="2" charset="-122"/>
              </a:rPr>
            </a:br>
            <a:r>
              <a:rPr lang="zh-CN" altLang="en-US" sz="2800" dirty="0">
                <a:solidFill>
                  <a:srgbClr val="008000"/>
                </a:solidFill>
                <a:latin typeface="Arial" charset="0"/>
                <a:ea typeface="黑体" pitchFamily="2" charset="-122"/>
              </a:rPr>
              <a:t>       </a:t>
            </a:r>
            <a:r>
              <a:rPr lang="zh-CN" altLang="en-US" sz="2800" dirty="0">
                <a:solidFill>
                  <a:srgbClr val="FF6600"/>
                </a:solidFill>
                <a:latin typeface="Arial" charset="0"/>
                <a:ea typeface="黑体" pitchFamily="2" charset="-122"/>
              </a:rPr>
              <a:t>工作原理</a:t>
            </a: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527290CC-B052-4C5D-87DA-31DAC2AB34E3}" type="slidenum">
              <a:rPr lang="zh-CN" altLang="en-US"/>
              <a:pPr/>
              <a:t>83</a:t>
            </a:fld>
            <a:endParaRPr lang="en-US" altLang="zh-CN"/>
          </a:p>
        </p:txBody>
      </p:sp>
      <p:sp>
        <p:nvSpPr>
          <p:cNvPr id="1160194" name="Rectangle 2"/>
          <p:cNvSpPr>
            <a:spLocks noGrp="1" noChangeArrowheads="1"/>
          </p:cNvSpPr>
          <p:nvPr>
            <p:ph type="title"/>
          </p:nvPr>
        </p:nvSpPr>
        <p:spPr/>
        <p:txBody>
          <a:bodyPr/>
          <a:lstStyle/>
          <a:p>
            <a:r>
              <a:rPr lang="en-US" altLang="zh-CN"/>
              <a:t>6.3.1 </a:t>
            </a:r>
            <a:r>
              <a:rPr lang="zh-CN" altLang="en-US"/>
              <a:t>微程序控制原理</a:t>
            </a:r>
          </a:p>
        </p:txBody>
      </p:sp>
      <p:sp>
        <p:nvSpPr>
          <p:cNvPr id="1160195" name="Rectangle 3"/>
          <p:cNvSpPr>
            <a:spLocks noGrp="1" noChangeArrowheads="1"/>
          </p:cNvSpPr>
          <p:nvPr>
            <p:ph type="body" idx="1"/>
          </p:nvPr>
        </p:nvSpPr>
        <p:spPr>
          <a:xfrm>
            <a:off x="457200" y="1125538"/>
            <a:ext cx="8578850" cy="5543550"/>
          </a:xfrm>
        </p:spPr>
        <p:txBody>
          <a:bodyPr/>
          <a:lstStyle/>
          <a:p>
            <a:pPr>
              <a:spcBef>
                <a:spcPct val="10000"/>
              </a:spcBef>
            </a:pPr>
            <a:r>
              <a:rPr lang="zh-CN" altLang="en-US"/>
              <a:t>控制存储器（</a:t>
            </a:r>
            <a:r>
              <a:rPr lang="en-US" altLang="zh-CN"/>
              <a:t>CM</a:t>
            </a:r>
            <a:r>
              <a:rPr lang="zh-CN" altLang="en-US"/>
              <a:t>）</a:t>
            </a:r>
          </a:p>
          <a:p>
            <a:pPr lvl="1">
              <a:spcBef>
                <a:spcPct val="10000"/>
              </a:spcBef>
            </a:pPr>
            <a:r>
              <a:rPr lang="zh-CN" altLang="en-US" sz="2400"/>
              <a:t>微指令长度</a:t>
            </a:r>
          </a:p>
          <a:p>
            <a:pPr lvl="1">
              <a:spcBef>
                <a:spcPct val="10000"/>
              </a:spcBef>
            </a:pPr>
            <a:r>
              <a:rPr lang="zh-CN" altLang="en-US" sz="2400"/>
              <a:t>微程序占用的存储单元数</a:t>
            </a:r>
          </a:p>
          <a:p>
            <a:pPr>
              <a:spcBef>
                <a:spcPct val="10000"/>
              </a:spcBef>
            </a:pPr>
            <a:r>
              <a:rPr lang="zh-CN" altLang="en-US"/>
              <a:t>微指令寄存器</a:t>
            </a:r>
            <a:r>
              <a:rPr lang="zh-CN" altLang="en-US">
                <a:sym typeface="Symbol" pitchFamily="18" charset="2"/>
              </a:rPr>
              <a:t></a:t>
            </a:r>
            <a:r>
              <a:rPr lang="en-US" altLang="zh-CN"/>
              <a:t>IR</a:t>
            </a:r>
            <a:r>
              <a:rPr lang="zh-CN" altLang="en-US"/>
              <a:t>、微地址寄存器</a:t>
            </a:r>
            <a:r>
              <a:rPr lang="zh-CN" altLang="en-US">
                <a:sym typeface="Symbol" pitchFamily="18" charset="2"/>
              </a:rPr>
              <a:t></a:t>
            </a:r>
            <a:r>
              <a:rPr lang="en-US" altLang="zh-CN"/>
              <a:t>AR</a:t>
            </a:r>
          </a:p>
          <a:p>
            <a:pPr>
              <a:spcBef>
                <a:spcPct val="10000"/>
              </a:spcBef>
            </a:pPr>
            <a:r>
              <a:rPr lang="zh-CN" altLang="en-US"/>
              <a:t>时序逻辑</a:t>
            </a:r>
          </a:p>
          <a:p>
            <a:pPr lvl="1">
              <a:spcBef>
                <a:spcPct val="10000"/>
              </a:spcBef>
            </a:pPr>
            <a:r>
              <a:rPr lang="zh-CN" altLang="en-US" sz="2400"/>
              <a:t>依据时钟按节拍为控制存储器提供读出控制信号。</a:t>
            </a:r>
          </a:p>
          <a:p>
            <a:pPr lvl="1">
              <a:spcBef>
                <a:spcPct val="10000"/>
              </a:spcBef>
            </a:pPr>
            <a:r>
              <a:rPr lang="zh-CN" altLang="en-US" sz="2400"/>
              <a:t>在微程序运行时依据</a:t>
            </a:r>
            <a:r>
              <a:rPr lang="en-US" altLang="zh-CN" sz="2400"/>
              <a:t>CPU</a:t>
            </a:r>
            <a:r>
              <a:rPr lang="zh-CN" altLang="en-US" sz="2400"/>
              <a:t>内外状态（</a:t>
            </a:r>
            <a:r>
              <a:rPr lang="en-US" altLang="zh-CN" sz="2400"/>
              <a:t>ALU</a:t>
            </a:r>
            <a:r>
              <a:rPr lang="zh-CN" altLang="en-US" sz="2400"/>
              <a:t>标志、中断请求、</a:t>
            </a:r>
            <a:r>
              <a:rPr lang="en-US" altLang="zh-CN" sz="2400"/>
              <a:t>DMA</a:t>
            </a:r>
            <a:r>
              <a:rPr lang="zh-CN" altLang="en-US" sz="2400"/>
              <a:t>请求等）和当前微指令地址域的信息生成下一条微指令地址，并将其装入到微地址寄存器中。</a:t>
            </a:r>
          </a:p>
        </p:txBody>
      </p:sp>
      <p:sp>
        <p:nvSpPr>
          <p:cNvPr id="1160196" name="Rectangle 4"/>
          <p:cNvSpPr>
            <a:spLocks noChangeArrowheads="1"/>
          </p:cNvSpPr>
          <p:nvPr/>
        </p:nvSpPr>
        <p:spPr bwMode="auto">
          <a:xfrm>
            <a:off x="468313" y="549275"/>
            <a:ext cx="8567737" cy="433388"/>
          </a:xfrm>
          <a:prstGeom prst="rect">
            <a:avLst/>
          </a:prstGeom>
          <a:noFill/>
          <a:ln w="9525">
            <a:noFill/>
            <a:miter lim="800000"/>
            <a:headEnd/>
            <a:tailEnd/>
          </a:ln>
          <a:effectLst/>
        </p:spPr>
        <p:txBody>
          <a:bodyPr anchor="ctr"/>
          <a:lstStyle/>
          <a:p>
            <a:pPr algn="l"/>
            <a:r>
              <a:rPr lang="zh-CN" altLang="en-US" sz="2800" dirty="0">
                <a:solidFill>
                  <a:srgbClr val="008000"/>
                </a:solidFill>
                <a:latin typeface="Arial" charset="0"/>
                <a:ea typeface="黑体" pitchFamily="2" charset="-122"/>
              </a:rPr>
              <a:t>二、</a:t>
            </a:r>
            <a:r>
              <a:rPr lang="zh-CN" altLang="en-US" sz="2800" dirty="0">
                <a:solidFill>
                  <a:srgbClr val="0000FF"/>
                </a:solidFill>
                <a:latin typeface="Arial" charset="0"/>
                <a:ea typeface="黑体" pitchFamily="2" charset="-122"/>
              </a:rPr>
              <a:t>微程序控制器</a:t>
            </a:r>
            <a:r>
              <a:rPr lang="zh-CN" altLang="en-US" sz="2800" dirty="0">
                <a:solidFill>
                  <a:srgbClr val="008000"/>
                </a:solidFill>
                <a:latin typeface="Arial" charset="0"/>
                <a:ea typeface="黑体" pitchFamily="2" charset="-122"/>
              </a:rPr>
              <a:t>的</a:t>
            </a:r>
            <a:r>
              <a:rPr lang="zh-CN" altLang="en-US" sz="2800" dirty="0">
                <a:solidFill>
                  <a:srgbClr val="FF6600"/>
                </a:solidFill>
                <a:latin typeface="Arial" charset="0"/>
                <a:ea typeface="黑体" pitchFamily="2" charset="-122"/>
              </a:rPr>
              <a:t>一般结构</a:t>
            </a:r>
            <a:r>
              <a:rPr lang="zh-CN" altLang="en-US" sz="2800" dirty="0">
                <a:solidFill>
                  <a:srgbClr val="008000"/>
                </a:solidFill>
                <a:latin typeface="Arial" charset="0"/>
                <a:ea typeface="黑体" pitchFamily="2" charset="-122"/>
              </a:rPr>
              <a:t>和</a:t>
            </a:r>
            <a:r>
              <a:rPr lang="zh-CN" altLang="en-US" sz="2800" dirty="0">
                <a:solidFill>
                  <a:srgbClr val="FF6600"/>
                </a:solidFill>
                <a:latin typeface="Arial" charset="0"/>
                <a:ea typeface="黑体" pitchFamily="2" charset="-122"/>
              </a:rPr>
              <a:t>工作原理</a:t>
            </a: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B468D36A-C628-4BDD-9FDD-C42899DCD877}" type="slidenum">
              <a:rPr lang="zh-CN" altLang="en-US"/>
              <a:pPr/>
              <a:t>84</a:t>
            </a:fld>
            <a:endParaRPr lang="en-US" altLang="zh-CN"/>
          </a:p>
        </p:txBody>
      </p:sp>
      <p:sp>
        <p:nvSpPr>
          <p:cNvPr id="1162242" name="Rectangle 2"/>
          <p:cNvSpPr>
            <a:spLocks noGrp="1" noChangeArrowheads="1"/>
          </p:cNvSpPr>
          <p:nvPr>
            <p:ph type="title"/>
          </p:nvPr>
        </p:nvSpPr>
        <p:spPr/>
        <p:txBody>
          <a:bodyPr/>
          <a:lstStyle/>
          <a:p>
            <a:r>
              <a:rPr lang="en-US" altLang="zh-CN"/>
              <a:t>6.3.1 </a:t>
            </a:r>
            <a:r>
              <a:rPr lang="zh-CN" altLang="en-US"/>
              <a:t>微程序控制原理</a:t>
            </a:r>
          </a:p>
        </p:txBody>
      </p:sp>
      <p:sp>
        <p:nvSpPr>
          <p:cNvPr id="1162243" name="Rectangle 3"/>
          <p:cNvSpPr>
            <a:spLocks noGrp="1" noChangeArrowheads="1"/>
          </p:cNvSpPr>
          <p:nvPr>
            <p:ph type="body" idx="1"/>
          </p:nvPr>
        </p:nvSpPr>
        <p:spPr>
          <a:xfrm>
            <a:off x="457200" y="1125538"/>
            <a:ext cx="8578850" cy="5543550"/>
          </a:xfrm>
        </p:spPr>
        <p:txBody>
          <a:bodyPr/>
          <a:lstStyle/>
          <a:p>
            <a:pPr marL="355600" indent="-355600">
              <a:spcBef>
                <a:spcPct val="10000"/>
              </a:spcBef>
            </a:pPr>
            <a:r>
              <a:rPr lang="zh-CN" altLang="en-US">
                <a:ea typeface="黑体" pitchFamily="2" charset="-122"/>
              </a:rPr>
              <a:t>微程序控制器</a:t>
            </a:r>
            <a:r>
              <a:rPr lang="zh-CN" altLang="en-US"/>
              <a:t>在一个时钟周期内完成如下工作：</a:t>
            </a:r>
          </a:p>
          <a:p>
            <a:pPr marL="990600" lvl="1" indent="-455613">
              <a:buSzTx/>
              <a:buFont typeface="Wingdings" pitchFamily="2" charset="2"/>
              <a:buAutoNum type="circleNumDbPlain"/>
            </a:pPr>
            <a:r>
              <a:rPr lang="zh-CN" altLang="en-US">
                <a:solidFill>
                  <a:srgbClr val="CC0000"/>
                </a:solidFill>
              </a:rPr>
              <a:t>时序逻辑电路</a:t>
            </a:r>
            <a:r>
              <a:rPr lang="zh-CN" altLang="en-US"/>
              <a:t>给</a:t>
            </a:r>
            <a:r>
              <a:rPr lang="zh-CN" altLang="en-US">
                <a:solidFill>
                  <a:srgbClr val="0000FF"/>
                </a:solidFill>
              </a:rPr>
              <a:t>控制存储器</a:t>
            </a:r>
            <a:r>
              <a:rPr lang="zh-CN" altLang="en-US"/>
              <a:t>发出</a:t>
            </a:r>
            <a:r>
              <a:rPr lang="en-US" altLang="zh-CN">
                <a:solidFill>
                  <a:srgbClr val="CC3300"/>
                </a:solidFill>
              </a:rPr>
              <a:t>read</a:t>
            </a:r>
            <a:r>
              <a:rPr lang="zh-CN" altLang="en-US"/>
              <a:t>命令；</a:t>
            </a:r>
          </a:p>
          <a:p>
            <a:pPr marL="990600" lvl="1" indent="-455613">
              <a:buSzTx/>
              <a:buFont typeface="Wingdings" pitchFamily="2" charset="2"/>
              <a:buAutoNum type="circleNumDbPlain"/>
            </a:pPr>
            <a:r>
              <a:rPr lang="zh-CN" altLang="en-US"/>
              <a:t>从微地址寄存器</a:t>
            </a:r>
            <a:r>
              <a:rPr lang="zh-CN" altLang="en-US">
                <a:solidFill>
                  <a:srgbClr val="0000FF"/>
                </a:solidFill>
                <a:sym typeface="Symbol" pitchFamily="18" charset="2"/>
              </a:rPr>
              <a:t></a:t>
            </a:r>
            <a:r>
              <a:rPr lang="en-US" altLang="zh-CN">
                <a:solidFill>
                  <a:srgbClr val="0000FF"/>
                </a:solidFill>
              </a:rPr>
              <a:t>AR</a:t>
            </a:r>
            <a:r>
              <a:rPr lang="zh-CN" altLang="en-US"/>
              <a:t>指定的控存单元</a:t>
            </a:r>
            <a:r>
              <a:rPr lang="zh-CN" altLang="en-US">
                <a:solidFill>
                  <a:srgbClr val="CC3300"/>
                </a:solidFill>
              </a:rPr>
              <a:t>读出微指令</a:t>
            </a:r>
            <a:r>
              <a:rPr lang="zh-CN" altLang="en-US"/>
              <a:t>，送入微指令寄存器</a:t>
            </a:r>
            <a:r>
              <a:rPr lang="zh-CN" altLang="en-US">
                <a:solidFill>
                  <a:srgbClr val="0000FF"/>
                </a:solidFill>
                <a:sym typeface="Symbol" pitchFamily="18" charset="2"/>
              </a:rPr>
              <a:t></a:t>
            </a:r>
            <a:r>
              <a:rPr lang="en-US" altLang="zh-CN">
                <a:solidFill>
                  <a:srgbClr val="0000FF"/>
                </a:solidFill>
              </a:rPr>
              <a:t>IR</a:t>
            </a:r>
            <a:r>
              <a:rPr lang="zh-CN" altLang="en-US"/>
              <a:t>；</a:t>
            </a:r>
          </a:p>
          <a:p>
            <a:pPr marL="990600" lvl="1" indent="-455613">
              <a:buSzTx/>
              <a:buFont typeface="Wingdings" pitchFamily="2" charset="2"/>
              <a:buAutoNum type="circleNumDbPlain"/>
            </a:pPr>
            <a:r>
              <a:rPr lang="zh-CN" altLang="en-US"/>
              <a:t>根据微指令寄存器的内容，产生</a:t>
            </a:r>
            <a:r>
              <a:rPr lang="zh-CN" altLang="en-US">
                <a:solidFill>
                  <a:srgbClr val="CC3300"/>
                </a:solidFill>
              </a:rPr>
              <a:t>控制信号</a:t>
            </a:r>
            <a:r>
              <a:rPr lang="zh-CN" altLang="en-US"/>
              <a:t>，给时序逻辑提供下条</a:t>
            </a:r>
            <a:r>
              <a:rPr lang="zh-CN" altLang="en-US">
                <a:solidFill>
                  <a:srgbClr val="CC3300"/>
                </a:solidFill>
              </a:rPr>
              <a:t>微地址信息</a:t>
            </a:r>
            <a:r>
              <a:rPr lang="zh-CN" altLang="en-US"/>
              <a:t>；</a:t>
            </a:r>
          </a:p>
          <a:p>
            <a:pPr marL="990600" lvl="1" indent="-455613">
              <a:buSzTx/>
              <a:buFont typeface="Wingdings" pitchFamily="2" charset="2"/>
              <a:buAutoNum type="circleNumDbPlain"/>
            </a:pPr>
            <a:r>
              <a:rPr lang="zh-CN" altLang="en-US"/>
              <a:t>时序逻辑根据来自微指令寄存器的下条微地址信息和</a:t>
            </a:r>
            <a:r>
              <a:rPr lang="en-US" altLang="zh-CN"/>
              <a:t>CPU</a:t>
            </a:r>
            <a:r>
              <a:rPr lang="zh-CN" altLang="en-US"/>
              <a:t>内外状态，给微地址寄存器加载一个新的</a:t>
            </a:r>
            <a:r>
              <a:rPr lang="zh-CN" altLang="en-US">
                <a:solidFill>
                  <a:srgbClr val="CC3300"/>
                </a:solidFill>
              </a:rPr>
              <a:t>微地址</a:t>
            </a:r>
            <a:r>
              <a:rPr lang="zh-CN" altLang="en-US"/>
              <a:t>。</a:t>
            </a:r>
          </a:p>
        </p:txBody>
      </p:sp>
      <p:sp>
        <p:nvSpPr>
          <p:cNvPr id="1162244" name="Rectangle 4"/>
          <p:cNvSpPr>
            <a:spLocks noChangeArrowheads="1"/>
          </p:cNvSpPr>
          <p:nvPr/>
        </p:nvSpPr>
        <p:spPr bwMode="auto">
          <a:xfrm>
            <a:off x="468313" y="549275"/>
            <a:ext cx="8567737" cy="433388"/>
          </a:xfrm>
          <a:prstGeom prst="rect">
            <a:avLst/>
          </a:prstGeom>
          <a:noFill/>
          <a:ln w="9525">
            <a:noFill/>
            <a:miter lim="800000"/>
            <a:headEnd/>
            <a:tailEnd/>
          </a:ln>
          <a:effectLst/>
        </p:spPr>
        <p:txBody>
          <a:bodyPr anchor="ctr"/>
          <a:lstStyle/>
          <a:p>
            <a:pPr algn="l"/>
            <a:r>
              <a:rPr lang="zh-CN" altLang="en-US" sz="2800" dirty="0">
                <a:solidFill>
                  <a:srgbClr val="008000"/>
                </a:solidFill>
                <a:latin typeface="Arial" charset="0"/>
                <a:ea typeface="黑体" pitchFamily="2" charset="-122"/>
              </a:rPr>
              <a:t>二、</a:t>
            </a:r>
            <a:r>
              <a:rPr lang="zh-CN" altLang="en-US" sz="2800" dirty="0">
                <a:solidFill>
                  <a:srgbClr val="0000FF"/>
                </a:solidFill>
                <a:latin typeface="Arial" charset="0"/>
                <a:ea typeface="黑体" pitchFamily="2" charset="-122"/>
              </a:rPr>
              <a:t>微程序控制器</a:t>
            </a:r>
            <a:r>
              <a:rPr lang="zh-CN" altLang="en-US" sz="2800" dirty="0">
                <a:solidFill>
                  <a:srgbClr val="008000"/>
                </a:solidFill>
                <a:latin typeface="Arial" charset="0"/>
                <a:ea typeface="黑体" pitchFamily="2" charset="-122"/>
              </a:rPr>
              <a:t>的</a:t>
            </a:r>
            <a:r>
              <a:rPr lang="zh-CN" altLang="en-US" sz="2800" dirty="0">
                <a:solidFill>
                  <a:srgbClr val="FF6600"/>
                </a:solidFill>
                <a:latin typeface="Arial" charset="0"/>
                <a:ea typeface="黑体" pitchFamily="2" charset="-122"/>
              </a:rPr>
              <a:t>一般结构</a:t>
            </a:r>
            <a:r>
              <a:rPr lang="zh-CN" altLang="en-US" sz="2800" dirty="0">
                <a:solidFill>
                  <a:srgbClr val="008000"/>
                </a:solidFill>
                <a:latin typeface="Arial" charset="0"/>
                <a:ea typeface="黑体" pitchFamily="2" charset="-122"/>
              </a:rPr>
              <a:t>和</a:t>
            </a:r>
            <a:r>
              <a:rPr lang="zh-CN" altLang="en-US" sz="2800" dirty="0">
                <a:solidFill>
                  <a:srgbClr val="FF6600"/>
                </a:solidFill>
                <a:latin typeface="Arial" charset="0"/>
                <a:ea typeface="黑体" pitchFamily="2" charset="-122"/>
              </a:rPr>
              <a:t>工作原理</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6AFAAB4C-F850-4DEE-A83B-82BCE8F20C9D}" type="slidenum">
              <a:rPr lang="zh-CN" altLang="en-US"/>
              <a:pPr/>
              <a:t>85</a:t>
            </a:fld>
            <a:endParaRPr lang="en-US" altLang="zh-CN"/>
          </a:p>
        </p:txBody>
      </p:sp>
      <p:sp>
        <p:nvSpPr>
          <p:cNvPr id="1163266" name="Rectangle 2"/>
          <p:cNvSpPr>
            <a:spLocks noGrp="1" noChangeArrowheads="1"/>
          </p:cNvSpPr>
          <p:nvPr>
            <p:ph type="title"/>
          </p:nvPr>
        </p:nvSpPr>
        <p:spPr/>
        <p:txBody>
          <a:bodyPr/>
          <a:lstStyle/>
          <a:p>
            <a:r>
              <a:rPr lang="en-US" altLang="zh-CN"/>
              <a:t>6.3.2 </a:t>
            </a:r>
            <a:r>
              <a:rPr lang="zh-CN" altLang="en-US">
                <a:solidFill>
                  <a:srgbClr val="CC0000"/>
                </a:solidFill>
              </a:rPr>
              <a:t>微指令</a:t>
            </a:r>
            <a:r>
              <a:rPr lang="zh-CN" altLang="en-US"/>
              <a:t>设计</a:t>
            </a:r>
          </a:p>
        </p:txBody>
      </p:sp>
      <p:sp>
        <p:nvSpPr>
          <p:cNvPr id="1163267" name="Rectangle 3"/>
          <p:cNvSpPr>
            <a:spLocks noGrp="1" noChangeArrowheads="1"/>
          </p:cNvSpPr>
          <p:nvPr>
            <p:ph type="body" idx="1"/>
          </p:nvPr>
        </p:nvSpPr>
        <p:spPr>
          <a:xfrm>
            <a:off x="457200" y="1052513"/>
            <a:ext cx="8578850" cy="5689600"/>
          </a:xfrm>
        </p:spPr>
        <p:txBody>
          <a:bodyPr/>
          <a:lstStyle/>
          <a:p>
            <a:pPr>
              <a:spcBef>
                <a:spcPct val="10000"/>
              </a:spcBef>
            </a:pPr>
            <a:r>
              <a:rPr lang="zh-CN" altLang="en-US"/>
              <a:t>微指令的一般格式：</a:t>
            </a:r>
          </a:p>
          <a:p>
            <a:pPr lvl="1">
              <a:spcBef>
                <a:spcPct val="10000"/>
              </a:spcBef>
            </a:pPr>
            <a:r>
              <a:rPr lang="zh-CN" altLang="en-US" sz="2400">
                <a:solidFill>
                  <a:srgbClr val="FF0000"/>
                </a:solidFill>
              </a:rPr>
              <a:t>地址域</a:t>
            </a:r>
            <a:r>
              <a:rPr lang="zh-CN" altLang="en-US" sz="2400"/>
              <a:t>：决定如何取得微指令</a:t>
            </a:r>
          </a:p>
          <a:p>
            <a:pPr lvl="1">
              <a:spcBef>
                <a:spcPct val="10000"/>
              </a:spcBef>
            </a:pPr>
            <a:r>
              <a:rPr lang="zh-CN" altLang="en-US" sz="2400">
                <a:solidFill>
                  <a:srgbClr val="FF0000"/>
                </a:solidFill>
              </a:rPr>
              <a:t>控制域</a:t>
            </a:r>
            <a:r>
              <a:rPr lang="zh-CN" altLang="en-US" sz="2400"/>
              <a:t>：微指令的执行</a:t>
            </a:r>
          </a:p>
          <a:p>
            <a:pPr>
              <a:spcBef>
                <a:spcPct val="10000"/>
              </a:spcBef>
            </a:pPr>
            <a:r>
              <a:rPr lang="zh-CN" altLang="en-US"/>
              <a:t>设计微指令需要从两方面考虑：</a:t>
            </a:r>
          </a:p>
          <a:p>
            <a:pPr lvl="1">
              <a:spcBef>
                <a:spcPct val="10000"/>
              </a:spcBef>
            </a:pPr>
            <a:r>
              <a:rPr lang="zh-CN" altLang="en-US" sz="2400"/>
              <a:t>微指令的</a:t>
            </a:r>
            <a:r>
              <a:rPr lang="zh-CN" altLang="en-US" sz="2400">
                <a:solidFill>
                  <a:srgbClr val="FF0000"/>
                </a:solidFill>
              </a:rPr>
              <a:t>长度</a:t>
            </a:r>
            <a:r>
              <a:rPr lang="zh-CN" altLang="en-US" sz="2400"/>
              <a:t> </a:t>
            </a:r>
            <a:r>
              <a:rPr lang="zh-CN" altLang="en-US" sz="2400">
                <a:latin typeface="宋体" pitchFamily="2" charset="-122"/>
                <a:ea typeface="宋体" pitchFamily="2" charset="-122"/>
              </a:rPr>
              <a:t>→</a:t>
            </a:r>
            <a:r>
              <a:rPr lang="zh-CN" altLang="en-US" sz="2400">
                <a:ea typeface="宋体" pitchFamily="2" charset="-122"/>
              </a:rPr>
              <a:t> </a:t>
            </a:r>
            <a:r>
              <a:rPr lang="zh-CN" altLang="en-US" sz="2400"/>
              <a:t>减少控制器占</a:t>
            </a:r>
            <a:r>
              <a:rPr lang="en-US" altLang="zh-CN" sz="2400"/>
              <a:t>CPU</a:t>
            </a:r>
            <a:r>
              <a:rPr lang="zh-CN" altLang="en-US" sz="2400"/>
              <a:t>集成芯片的面积</a:t>
            </a:r>
            <a:endParaRPr lang="zh-CN" altLang="en-US" sz="2000"/>
          </a:p>
          <a:p>
            <a:pPr lvl="1">
              <a:spcBef>
                <a:spcPct val="10000"/>
              </a:spcBef>
            </a:pPr>
            <a:r>
              <a:rPr lang="zh-CN" altLang="en-US" sz="2400"/>
              <a:t>微指令的</a:t>
            </a:r>
            <a:r>
              <a:rPr lang="zh-CN" altLang="en-US" sz="2400">
                <a:solidFill>
                  <a:srgbClr val="FF0000"/>
                </a:solidFill>
              </a:rPr>
              <a:t>执行时间</a:t>
            </a:r>
            <a:r>
              <a:rPr lang="zh-CN" altLang="en-US" sz="2400"/>
              <a:t> </a:t>
            </a:r>
            <a:r>
              <a:rPr lang="zh-CN" altLang="en-US" sz="2400">
                <a:latin typeface="宋体" pitchFamily="2" charset="-122"/>
                <a:ea typeface="宋体" pitchFamily="2" charset="-122"/>
              </a:rPr>
              <a:t>→</a:t>
            </a:r>
            <a:r>
              <a:rPr lang="zh-CN" altLang="en-US" sz="2400">
                <a:ea typeface="宋体" pitchFamily="2" charset="-122"/>
              </a:rPr>
              <a:t> </a:t>
            </a:r>
            <a:r>
              <a:rPr lang="zh-CN" altLang="en-US" sz="2400"/>
              <a:t>提高</a:t>
            </a:r>
            <a:r>
              <a:rPr lang="en-US" altLang="zh-CN" sz="2400"/>
              <a:t>CPU</a:t>
            </a:r>
            <a:r>
              <a:rPr lang="zh-CN" altLang="en-US" sz="2400"/>
              <a:t>的工作速度</a:t>
            </a: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p:cNvSpPr>
            <a:spLocks noGrp="1"/>
          </p:cNvSpPr>
          <p:nvPr>
            <p:ph type="sldNum" sz="quarter" idx="11"/>
          </p:nvPr>
        </p:nvSpPr>
        <p:spPr/>
        <p:txBody>
          <a:bodyPr/>
          <a:lstStyle/>
          <a:p>
            <a:fld id="{96440FCF-D56F-49B5-AFFE-6D3C352BE9FD}" type="slidenum">
              <a:rPr lang="zh-CN" altLang="en-US"/>
              <a:pPr/>
              <a:t>86</a:t>
            </a:fld>
            <a:endParaRPr lang="en-US" altLang="zh-CN"/>
          </a:p>
        </p:txBody>
      </p:sp>
      <p:sp>
        <p:nvSpPr>
          <p:cNvPr id="1164290" name="Rectangle 2"/>
          <p:cNvSpPr>
            <a:spLocks noGrp="1" noChangeArrowheads="1"/>
          </p:cNvSpPr>
          <p:nvPr>
            <p:ph type="title"/>
          </p:nvPr>
        </p:nvSpPr>
        <p:spPr/>
        <p:txBody>
          <a:bodyPr/>
          <a:lstStyle/>
          <a:p>
            <a:r>
              <a:rPr lang="en-US" altLang="zh-CN"/>
              <a:t>6.3.2 </a:t>
            </a:r>
            <a:r>
              <a:rPr lang="zh-CN" altLang="en-US">
                <a:solidFill>
                  <a:srgbClr val="CC0000"/>
                </a:solidFill>
              </a:rPr>
              <a:t>微指令</a:t>
            </a:r>
            <a:r>
              <a:rPr lang="zh-CN" altLang="en-US"/>
              <a:t>设计      </a:t>
            </a:r>
            <a:r>
              <a:rPr lang="zh-CN" altLang="en-US" sz="2800">
                <a:solidFill>
                  <a:srgbClr val="006600"/>
                </a:solidFill>
                <a:ea typeface="黑体" pitchFamily="2" charset="-122"/>
              </a:rPr>
              <a:t>一、微指令</a:t>
            </a:r>
            <a:r>
              <a:rPr lang="zh-CN" altLang="en-US" sz="2800">
                <a:solidFill>
                  <a:srgbClr val="FF6600"/>
                </a:solidFill>
                <a:ea typeface="黑体" pitchFamily="2" charset="-122"/>
              </a:rPr>
              <a:t>地址</a:t>
            </a:r>
            <a:r>
              <a:rPr lang="zh-CN" altLang="en-US" sz="2800">
                <a:solidFill>
                  <a:srgbClr val="006600"/>
                </a:solidFill>
                <a:ea typeface="黑体" pitchFamily="2" charset="-122"/>
              </a:rPr>
              <a:t>的生成</a:t>
            </a:r>
            <a:endParaRPr lang="en-US" altLang="zh-CN" sz="2800">
              <a:solidFill>
                <a:srgbClr val="006600"/>
              </a:solidFill>
              <a:ea typeface="黑体" pitchFamily="2" charset="-122"/>
            </a:endParaRPr>
          </a:p>
        </p:txBody>
      </p:sp>
      <p:sp>
        <p:nvSpPr>
          <p:cNvPr id="1164291" name="Rectangle 3"/>
          <p:cNvSpPr>
            <a:spLocks noGrp="1" noChangeArrowheads="1"/>
          </p:cNvSpPr>
          <p:nvPr>
            <p:ph type="body" idx="1"/>
          </p:nvPr>
        </p:nvSpPr>
        <p:spPr>
          <a:xfrm>
            <a:off x="457200" y="620713"/>
            <a:ext cx="8578850" cy="6121400"/>
          </a:xfrm>
        </p:spPr>
        <p:txBody>
          <a:bodyPr/>
          <a:lstStyle/>
          <a:p>
            <a:pPr marL="266700" indent="-266700">
              <a:spcBef>
                <a:spcPct val="10000"/>
              </a:spcBef>
            </a:pPr>
            <a:r>
              <a:rPr lang="zh-CN" altLang="en-US"/>
              <a:t>下一条微指令的地址有三种可能：</a:t>
            </a:r>
          </a:p>
          <a:p>
            <a:pPr marL="812800" lvl="1" indent="-366713">
              <a:buSzTx/>
              <a:buFont typeface="Wingdings" pitchFamily="2" charset="2"/>
              <a:buAutoNum type="circleNumDbPlain"/>
            </a:pPr>
            <a:r>
              <a:rPr lang="zh-CN" altLang="en-US"/>
              <a:t>由</a:t>
            </a:r>
            <a:r>
              <a:rPr lang="zh-CN" altLang="en-US">
                <a:solidFill>
                  <a:srgbClr val="CC3300"/>
                </a:solidFill>
              </a:rPr>
              <a:t>指令寄存器</a:t>
            </a:r>
            <a:r>
              <a:rPr lang="zh-CN" altLang="en-US"/>
              <a:t>确定的微程序首地址：</a:t>
            </a:r>
            <a:br>
              <a:rPr lang="zh-CN" altLang="en-US"/>
            </a:br>
            <a:r>
              <a:rPr lang="zh-CN" altLang="en-US"/>
              <a:t>每一个指令周期仅出现一次，且仅出现在刚刚获取一条指令之后。</a:t>
            </a:r>
          </a:p>
          <a:p>
            <a:pPr marL="812800" lvl="1" indent="-366713">
              <a:buSzTx/>
              <a:buFont typeface="Wingdings" pitchFamily="2" charset="2"/>
              <a:buAutoNum type="circleNumDbPlain"/>
            </a:pPr>
            <a:r>
              <a:rPr lang="zh-CN" altLang="en-US"/>
              <a:t>下一条</a:t>
            </a:r>
            <a:r>
              <a:rPr lang="zh-CN" altLang="en-US">
                <a:solidFill>
                  <a:srgbClr val="CC3300"/>
                </a:solidFill>
              </a:rPr>
              <a:t>顺序</a:t>
            </a:r>
            <a:r>
              <a:rPr lang="zh-CN" altLang="en-US"/>
              <a:t>地址</a:t>
            </a:r>
            <a:br>
              <a:rPr lang="zh-CN" altLang="en-US"/>
            </a:br>
            <a:r>
              <a:rPr lang="zh-CN" altLang="en-US"/>
              <a:t>下一条微指令地址</a:t>
            </a:r>
            <a:r>
              <a:rPr lang="zh-CN" altLang="en-US">
                <a:latin typeface="宋体" pitchFamily="2" charset="-122"/>
                <a:ea typeface="宋体" pitchFamily="2" charset="-122"/>
              </a:rPr>
              <a:t>＝</a:t>
            </a:r>
            <a:r>
              <a:rPr lang="zh-CN" altLang="en-US"/>
              <a:t>当前微指令地址</a:t>
            </a:r>
            <a:r>
              <a:rPr lang="zh-CN" altLang="en-US">
                <a:ea typeface="宋体" pitchFamily="2" charset="-122"/>
              </a:rPr>
              <a:t>＋</a:t>
            </a:r>
            <a:r>
              <a:rPr lang="en-US" altLang="zh-CN"/>
              <a:t>1</a:t>
            </a:r>
            <a:endParaRPr lang="zh-CN" altLang="en-US"/>
          </a:p>
          <a:p>
            <a:pPr marL="812800" lvl="1" indent="-366713">
              <a:buSzTx/>
              <a:buFont typeface="Wingdings" pitchFamily="2" charset="2"/>
              <a:buAutoNum type="circleNumDbPlain"/>
            </a:pPr>
            <a:r>
              <a:rPr lang="zh-CN" altLang="en-US">
                <a:solidFill>
                  <a:srgbClr val="CC3300"/>
                </a:solidFill>
              </a:rPr>
              <a:t>分支跳转</a:t>
            </a:r>
            <a:r>
              <a:rPr lang="zh-CN" altLang="en-US"/>
              <a:t>地址</a:t>
            </a:r>
          </a:p>
          <a:p>
            <a:pPr marL="1346200" lvl="2" indent="-354013">
              <a:buSzPct val="75000"/>
              <a:buFont typeface="Wingdings" pitchFamily="2" charset="2"/>
              <a:buChar char="u"/>
            </a:pPr>
            <a:r>
              <a:rPr lang="zh-CN" altLang="en-US">
                <a:solidFill>
                  <a:srgbClr val="0000FF"/>
                </a:solidFill>
              </a:rPr>
              <a:t>无条件</a:t>
            </a:r>
            <a:r>
              <a:rPr lang="zh-CN" altLang="en-US"/>
              <a:t>和</a:t>
            </a:r>
            <a:r>
              <a:rPr lang="zh-CN" altLang="en-US">
                <a:solidFill>
                  <a:srgbClr val="0000FF"/>
                </a:solidFill>
              </a:rPr>
              <a:t>条件</a:t>
            </a:r>
            <a:r>
              <a:rPr lang="zh-CN" altLang="en-US"/>
              <a:t>跳转</a:t>
            </a:r>
          </a:p>
          <a:p>
            <a:pPr marL="1346200" lvl="2" indent="-354013">
              <a:buSzPct val="75000"/>
              <a:buFont typeface="Wingdings" pitchFamily="2" charset="2"/>
              <a:buChar char="u"/>
            </a:pPr>
            <a:r>
              <a:rPr lang="zh-CN" altLang="en-US">
                <a:solidFill>
                  <a:srgbClr val="0000FF"/>
                </a:solidFill>
              </a:rPr>
              <a:t>两分支</a:t>
            </a:r>
            <a:r>
              <a:rPr lang="zh-CN" altLang="en-US"/>
              <a:t>和</a:t>
            </a:r>
            <a:r>
              <a:rPr lang="zh-CN" altLang="en-US">
                <a:solidFill>
                  <a:srgbClr val="0000FF"/>
                </a:solidFill>
              </a:rPr>
              <a:t>多分支</a:t>
            </a:r>
            <a:r>
              <a:rPr lang="zh-CN" altLang="en-US"/>
              <a:t>跳转</a:t>
            </a:r>
          </a:p>
        </p:txBody>
      </p:sp>
      <p:sp>
        <p:nvSpPr>
          <p:cNvPr id="1164292" name="AutoShape 4"/>
          <p:cNvSpPr>
            <a:spLocks/>
          </p:cNvSpPr>
          <p:nvPr/>
        </p:nvSpPr>
        <p:spPr bwMode="auto">
          <a:xfrm>
            <a:off x="827088" y="2492375"/>
            <a:ext cx="215900" cy="2520950"/>
          </a:xfrm>
          <a:prstGeom prst="leftBracket">
            <a:avLst>
              <a:gd name="adj" fmla="val 97304"/>
            </a:avLst>
          </a:prstGeom>
          <a:noFill/>
          <a:ln w="28575">
            <a:solidFill>
              <a:srgbClr val="CC0066"/>
            </a:solidFill>
            <a:round/>
            <a:headEnd/>
            <a:tailEnd type="none" w="med" len="lg"/>
          </a:ln>
          <a:effectLst/>
        </p:spPr>
        <p:txBody>
          <a:bodyPr wrap="none" anchor="ctr">
            <a:spAutoFit/>
          </a:bodyPr>
          <a:lstStyle/>
          <a:p>
            <a:endParaRPr lang="zh-CN" altLang="en-US"/>
          </a:p>
        </p:txBody>
      </p:sp>
      <p:sp>
        <p:nvSpPr>
          <p:cNvPr id="1164293" name="Text Box 5"/>
          <p:cNvSpPr txBox="1">
            <a:spLocks noChangeArrowheads="1"/>
          </p:cNvSpPr>
          <p:nvPr/>
        </p:nvSpPr>
        <p:spPr bwMode="auto">
          <a:xfrm>
            <a:off x="755650" y="5157788"/>
            <a:ext cx="6624638" cy="1373187"/>
          </a:xfrm>
          <a:prstGeom prst="rect">
            <a:avLst/>
          </a:prstGeom>
          <a:noFill/>
          <a:ln w="28575" algn="ctr">
            <a:noFill/>
            <a:miter lim="800000"/>
            <a:headEnd/>
            <a:tailEnd type="none" w="med" len="lg"/>
          </a:ln>
          <a:effectLst/>
        </p:spPr>
        <p:txBody>
          <a:bodyPr>
            <a:spAutoFit/>
          </a:bodyPr>
          <a:lstStyle/>
          <a:p>
            <a:pPr marL="355600" indent="-355600" algn="l">
              <a:buClr>
                <a:srgbClr val="008000"/>
              </a:buClr>
              <a:buSzPct val="75000"/>
              <a:buFont typeface="Wingdings" pitchFamily="2" charset="2"/>
              <a:buChar char="l"/>
            </a:pPr>
            <a:r>
              <a:rPr lang="zh-CN" altLang="en-US" sz="2800" dirty="0">
                <a:ea typeface="楷体" panose="02010609060101010101" pitchFamily="49" charset="-122"/>
              </a:rPr>
              <a:t>两地址格式（断定方式）</a:t>
            </a:r>
          </a:p>
          <a:p>
            <a:pPr marL="355600" indent="-355600" algn="l">
              <a:buClr>
                <a:srgbClr val="008000"/>
              </a:buClr>
              <a:buSzPct val="75000"/>
              <a:buFont typeface="Wingdings" pitchFamily="2" charset="2"/>
              <a:buChar char="l"/>
            </a:pPr>
            <a:r>
              <a:rPr lang="zh-CN" altLang="en-US" sz="2800" dirty="0">
                <a:ea typeface="楷体" panose="02010609060101010101" pitchFamily="49" charset="-122"/>
              </a:rPr>
              <a:t>单地址格式（计数方式，增量方式）</a:t>
            </a:r>
          </a:p>
          <a:p>
            <a:pPr marL="355600" indent="-355600" algn="l">
              <a:buClr>
                <a:srgbClr val="008000"/>
              </a:buClr>
              <a:buSzPct val="75000"/>
              <a:buFont typeface="Wingdings" pitchFamily="2" charset="2"/>
              <a:buChar char="l"/>
            </a:pPr>
            <a:r>
              <a:rPr lang="zh-CN" altLang="en-US" sz="2800" dirty="0">
                <a:ea typeface="楷体" panose="02010609060101010101" pitchFamily="49" charset="-122"/>
              </a:rPr>
              <a:t>可变格式</a:t>
            </a:r>
          </a:p>
        </p:txBody>
      </p:sp>
      <p:sp>
        <p:nvSpPr>
          <p:cNvPr id="1164294" name="Line 6"/>
          <p:cNvSpPr>
            <a:spLocks noChangeShapeType="1"/>
          </p:cNvSpPr>
          <p:nvPr/>
        </p:nvSpPr>
        <p:spPr bwMode="auto">
          <a:xfrm>
            <a:off x="755650" y="5373688"/>
            <a:ext cx="0" cy="1079500"/>
          </a:xfrm>
          <a:prstGeom prst="line">
            <a:avLst/>
          </a:prstGeom>
          <a:noFill/>
          <a:ln w="76200" cmpd="tri">
            <a:solidFill>
              <a:srgbClr val="008000"/>
            </a:solidFill>
            <a:round/>
            <a:headEnd/>
            <a:tailEnd type="none" w="med" len="lg"/>
          </a:ln>
          <a:effectLst/>
        </p:spPr>
        <p:txBody>
          <a:bodyPr>
            <a:spAutoFit/>
          </a:bodyPr>
          <a:lstStyle/>
          <a:p>
            <a:endParaRPr lang="zh-CN" altLang="en-US"/>
          </a:p>
        </p:txBody>
      </p:sp>
      <p:sp>
        <p:nvSpPr>
          <p:cNvPr id="1164295" name="Line 7"/>
          <p:cNvSpPr>
            <a:spLocks noChangeShapeType="1"/>
          </p:cNvSpPr>
          <p:nvPr/>
        </p:nvSpPr>
        <p:spPr bwMode="auto">
          <a:xfrm flipH="1">
            <a:off x="395288" y="3789363"/>
            <a:ext cx="431800" cy="431800"/>
          </a:xfrm>
          <a:prstGeom prst="line">
            <a:avLst/>
          </a:prstGeom>
          <a:noFill/>
          <a:ln w="28575">
            <a:solidFill>
              <a:srgbClr val="9900FF"/>
            </a:solidFill>
            <a:round/>
            <a:headEnd/>
            <a:tailEnd type="none" w="med" len="lg"/>
          </a:ln>
          <a:effectLst/>
        </p:spPr>
        <p:txBody>
          <a:bodyPr>
            <a:spAutoFit/>
          </a:bodyPr>
          <a:lstStyle/>
          <a:p>
            <a:endParaRPr lang="zh-CN" altLang="en-US"/>
          </a:p>
        </p:txBody>
      </p:sp>
      <p:sp>
        <p:nvSpPr>
          <p:cNvPr id="1164296" name="Line 8"/>
          <p:cNvSpPr>
            <a:spLocks noChangeShapeType="1"/>
          </p:cNvSpPr>
          <p:nvPr/>
        </p:nvSpPr>
        <p:spPr bwMode="auto">
          <a:xfrm>
            <a:off x="395288" y="4221163"/>
            <a:ext cx="0" cy="1368425"/>
          </a:xfrm>
          <a:prstGeom prst="line">
            <a:avLst/>
          </a:prstGeom>
          <a:noFill/>
          <a:ln w="28575">
            <a:solidFill>
              <a:srgbClr val="9900FF"/>
            </a:solidFill>
            <a:round/>
            <a:headEnd/>
            <a:tailEnd type="none" w="med" len="lg"/>
          </a:ln>
          <a:effectLst/>
        </p:spPr>
        <p:txBody>
          <a:bodyPr>
            <a:spAutoFit/>
          </a:bodyPr>
          <a:lstStyle/>
          <a:p>
            <a:endParaRPr lang="zh-CN" altLang="en-US"/>
          </a:p>
        </p:txBody>
      </p:sp>
      <p:sp>
        <p:nvSpPr>
          <p:cNvPr id="1164297" name="Line 9"/>
          <p:cNvSpPr>
            <a:spLocks noChangeShapeType="1"/>
          </p:cNvSpPr>
          <p:nvPr/>
        </p:nvSpPr>
        <p:spPr bwMode="auto">
          <a:xfrm>
            <a:off x="395288" y="5589588"/>
            <a:ext cx="288925" cy="288925"/>
          </a:xfrm>
          <a:prstGeom prst="line">
            <a:avLst/>
          </a:prstGeom>
          <a:noFill/>
          <a:ln w="28575">
            <a:solidFill>
              <a:srgbClr val="9900FF"/>
            </a:solidFill>
            <a:round/>
            <a:headEnd/>
            <a:tailEnd type="triangle" w="med" len="lg"/>
          </a:ln>
          <a:effectLst/>
        </p:spPr>
        <p:txBody>
          <a:bodyPr>
            <a:spAutoFit/>
          </a:bodyPr>
          <a:lstStyle/>
          <a:p>
            <a:endParaRPr lang="zh-CN" altLang="en-US"/>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4"/>
          <p:cNvSpPr>
            <a:spLocks noGrp="1"/>
          </p:cNvSpPr>
          <p:nvPr>
            <p:ph type="sldNum" sz="quarter" idx="11"/>
          </p:nvPr>
        </p:nvSpPr>
        <p:spPr/>
        <p:txBody>
          <a:bodyPr/>
          <a:lstStyle/>
          <a:p>
            <a:fld id="{B8BCD9D1-6A6B-4FAD-B7F7-65AD67C25A8A}" type="slidenum">
              <a:rPr lang="zh-CN" altLang="en-US"/>
              <a:pPr/>
              <a:t>87</a:t>
            </a:fld>
            <a:endParaRPr lang="en-US" altLang="zh-CN"/>
          </a:p>
        </p:txBody>
      </p:sp>
      <p:sp>
        <p:nvSpPr>
          <p:cNvPr id="1165314" name="Rectangle 2"/>
          <p:cNvSpPr>
            <a:spLocks noGrp="1" noChangeArrowheads="1"/>
          </p:cNvSpPr>
          <p:nvPr>
            <p:ph type="title"/>
          </p:nvPr>
        </p:nvSpPr>
        <p:spPr/>
        <p:txBody>
          <a:bodyPr/>
          <a:lstStyle/>
          <a:p>
            <a:r>
              <a:rPr lang="en-US" altLang="zh-CN"/>
              <a:t>6.3.2 </a:t>
            </a:r>
            <a:r>
              <a:rPr lang="zh-CN" altLang="en-US">
                <a:solidFill>
                  <a:srgbClr val="CC0000"/>
                </a:solidFill>
              </a:rPr>
              <a:t>微指令</a:t>
            </a:r>
            <a:r>
              <a:rPr lang="zh-CN" altLang="en-US"/>
              <a:t>设计      </a:t>
            </a:r>
            <a:r>
              <a:rPr lang="zh-CN" altLang="en-US" sz="2800">
                <a:solidFill>
                  <a:srgbClr val="006600"/>
                </a:solidFill>
                <a:ea typeface="黑体" pitchFamily="2" charset="-122"/>
              </a:rPr>
              <a:t>一、微指令</a:t>
            </a:r>
            <a:r>
              <a:rPr lang="zh-CN" altLang="en-US" sz="2800">
                <a:solidFill>
                  <a:srgbClr val="FF6600"/>
                </a:solidFill>
                <a:ea typeface="黑体" pitchFamily="2" charset="-122"/>
              </a:rPr>
              <a:t>地址</a:t>
            </a:r>
            <a:r>
              <a:rPr lang="zh-CN" altLang="en-US" sz="2800">
                <a:solidFill>
                  <a:srgbClr val="006600"/>
                </a:solidFill>
                <a:ea typeface="黑体" pitchFamily="2" charset="-122"/>
              </a:rPr>
              <a:t>的生成</a:t>
            </a:r>
            <a:endParaRPr lang="en-US" altLang="zh-CN" sz="2800">
              <a:solidFill>
                <a:srgbClr val="006600"/>
              </a:solidFill>
              <a:ea typeface="黑体" pitchFamily="2" charset="-122"/>
            </a:endParaRPr>
          </a:p>
        </p:txBody>
      </p:sp>
      <p:sp>
        <p:nvSpPr>
          <p:cNvPr id="1165317" name="Text Box 5"/>
          <p:cNvSpPr txBox="1">
            <a:spLocks noChangeAspect="1" noChangeArrowheads="1"/>
          </p:cNvSpPr>
          <p:nvPr/>
        </p:nvSpPr>
        <p:spPr bwMode="auto">
          <a:xfrm>
            <a:off x="3203575" y="6381750"/>
            <a:ext cx="5040313" cy="388938"/>
          </a:xfrm>
          <a:prstGeom prst="rect">
            <a:avLst/>
          </a:prstGeom>
          <a:solidFill>
            <a:srgbClr val="FFFFFF"/>
          </a:solidFill>
          <a:ln w="9525">
            <a:noFill/>
            <a:miter lim="800000"/>
            <a:headEnd/>
            <a:tailEnd/>
          </a:ln>
        </p:spPr>
        <p:txBody>
          <a:bodyPr wrap="none" lIns="0" tIns="0" rIns="0" bIns="0" anchor="ctr"/>
          <a:lstStyle/>
          <a:p>
            <a:pPr>
              <a:lnSpc>
                <a:spcPct val="96000"/>
              </a:lnSpc>
            </a:pPr>
            <a:r>
              <a:rPr lang="zh-CN" altLang="en-US" dirty="0">
                <a:solidFill>
                  <a:schemeClr val="bg2"/>
                </a:solidFill>
                <a:ea typeface="楷体" panose="02010609060101010101" pitchFamily="49" charset="-122"/>
              </a:rPr>
              <a:t>图</a:t>
            </a:r>
            <a:r>
              <a:rPr lang="en-US" altLang="zh-CN" dirty="0">
                <a:solidFill>
                  <a:schemeClr val="bg2"/>
                </a:solidFill>
                <a:ea typeface="楷体" panose="02010609060101010101" pitchFamily="49" charset="-122"/>
              </a:rPr>
              <a:t>6.11  </a:t>
            </a:r>
            <a:r>
              <a:rPr lang="zh-CN" altLang="en-US" dirty="0">
                <a:solidFill>
                  <a:schemeClr val="bg2"/>
                </a:solidFill>
                <a:ea typeface="楷体" panose="02010609060101010101" pitchFamily="49" charset="-122"/>
              </a:rPr>
              <a:t>两地址格式的分支控制逻辑</a:t>
            </a:r>
          </a:p>
        </p:txBody>
      </p:sp>
      <p:sp>
        <p:nvSpPr>
          <p:cNvPr id="1165319" name="Text Box 7"/>
          <p:cNvSpPr txBox="1">
            <a:spLocks noChangeAspect="1" noChangeArrowheads="1"/>
          </p:cNvSpPr>
          <p:nvPr/>
        </p:nvSpPr>
        <p:spPr bwMode="auto">
          <a:xfrm>
            <a:off x="3959225" y="5483225"/>
            <a:ext cx="836613" cy="252413"/>
          </a:xfrm>
          <a:prstGeom prst="rect">
            <a:avLst/>
          </a:prstGeom>
          <a:noFill/>
          <a:ln w="9525">
            <a:noFill/>
            <a:miter lim="800000"/>
            <a:headEnd/>
            <a:tailEnd/>
          </a:ln>
        </p:spPr>
        <p:txBody>
          <a:bodyPr wrap="none" lIns="0" tIns="0" rIns="0" bIns="0" anchor="ctr"/>
          <a:lstStyle/>
          <a:p>
            <a:pPr>
              <a:lnSpc>
                <a:spcPct val="96000"/>
              </a:lnSpc>
            </a:pPr>
            <a:r>
              <a:rPr lang="zh-CN" altLang="en-US" sz="2000" dirty="0">
                <a:ea typeface="楷体" panose="02010609060101010101" pitchFamily="49" charset="-122"/>
              </a:rPr>
              <a:t>条件选择</a:t>
            </a:r>
          </a:p>
        </p:txBody>
      </p:sp>
      <p:sp>
        <p:nvSpPr>
          <p:cNvPr id="1165320" name="Line 8"/>
          <p:cNvSpPr>
            <a:spLocks noChangeAspect="1" noChangeShapeType="1"/>
          </p:cNvSpPr>
          <p:nvPr/>
        </p:nvSpPr>
        <p:spPr bwMode="auto">
          <a:xfrm>
            <a:off x="8161338" y="5883275"/>
            <a:ext cx="247650" cy="0"/>
          </a:xfrm>
          <a:prstGeom prst="line">
            <a:avLst/>
          </a:prstGeom>
          <a:noFill/>
          <a:ln w="38100">
            <a:solidFill>
              <a:srgbClr val="000000"/>
            </a:solidFill>
            <a:prstDash val="sysDot"/>
            <a:round/>
            <a:headEnd/>
            <a:tailEnd/>
          </a:ln>
        </p:spPr>
        <p:txBody>
          <a:bodyPr anchor="ctr"/>
          <a:lstStyle/>
          <a:p>
            <a:endParaRPr lang="zh-CN" altLang="en-US"/>
          </a:p>
        </p:txBody>
      </p:sp>
      <p:sp>
        <p:nvSpPr>
          <p:cNvPr id="1165321" name="Text Box 9"/>
          <p:cNvSpPr txBox="1">
            <a:spLocks noChangeAspect="1" noChangeArrowheads="1"/>
          </p:cNvSpPr>
          <p:nvPr/>
        </p:nvSpPr>
        <p:spPr bwMode="auto">
          <a:xfrm>
            <a:off x="5940425" y="3638550"/>
            <a:ext cx="2735263" cy="1173163"/>
          </a:xfrm>
          <a:prstGeom prst="rect">
            <a:avLst/>
          </a:prstGeom>
          <a:solidFill>
            <a:srgbClr val="CCECFF"/>
          </a:solidFill>
          <a:ln w="28575" algn="ctr">
            <a:solidFill>
              <a:srgbClr val="000000"/>
            </a:solidFill>
            <a:miter lim="800000"/>
            <a:headEnd/>
            <a:tailEnd/>
          </a:ln>
          <a:effectLst/>
        </p:spPr>
        <p:txBody>
          <a:bodyPr wrap="none" lIns="0" rIns="0" anchor="ctr"/>
          <a:lstStyle/>
          <a:p>
            <a:r>
              <a:rPr lang="en-US" altLang="zh-CN" sz="2000" dirty="0">
                <a:ea typeface="楷体" panose="02010609060101010101" pitchFamily="49" charset="-122"/>
              </a:rPr>
              <a:t>CM</a:t>
            </a:r>
          </a:p>
        </p:txBody>
      </p:sp>
      <p:sp>
        <p:nvSpPr>
          <p:cNvPr id="1165322" name="Text Box 10"/>
          <p:cNvSpPr txBox="1">
            <a:spLocks noChangeAspect="1" noChangeArrowheads="1"/>
          </p:cNvSpPr>
          <p:nvPr/>
        </p:nvSpPr>
        <p:spPr bwMode="auto">
          <a:xfrm>
            <a:off x="6334125" y="2968625"/>
            <a:ext cx="1831975" cy="334963"/>
          </a:xfrm>
          <a:prstGeom prst="rect">
            <a:avLst/>
          </a:prstGeom>
          <a:solidFill>
            <a:srgbClr val="FFCCFF"/>
          </a:solidFill>
          <a:ln w="28575" algn="ctr">
            <a:solidFill>
              <a:srgbClr val="000000"/>
            </a:solidFill>
            <a:miter lim="800000"/>
            <a:headEnd/>
            <a:tailEnd/>
          </a:ln>
          <a:effectLst/>
        </p:spPr>
        <p:txBody>
          <a:bodyPr wrap="none" lIns="0" rIns="0" anchor="ctr"/>
          <a:lstStyle/>
          <a:p>
            <a:r>
              <a:rPr lang="zh-CN" altLang="en-US" sz="2000" dirty="0">
                <a:ea typeface="楷体" panose="02010609060101010101" pitchFamily="49" charset="-122"/>
                <a:sym typeface="Symbol" pitchFamily="18" charset="2"/>
              </a:rPr>
              <a:t></a:t>
            </a:r>
            <a:r>
              <a:rPr lang="en-US" altLang="zh-CN" sz="2000" dirty="0">
                <a:ea typeface="楷体" panose="02010609060101010101" pitchFamily="49" charset="-122"/>
              </a:rPr>
              <a:t>AR</a:t>
            </a:r>
          </a:p>
        </p:txBody>
      </p:sp>
      <p:sp>
        <p:nvSpPr>
          <p:cNvPr id="1165325" name="Text Box 13"/>
          <p:cNvSpPr txBox="1">
            <a:spLocks noChangeAspect="1" noChangeArrowheads="1"/>
          </p:cNvSpPr>
          <p:nvPr/>
        </p:nvSpPr>
        <p:spPr bwMode="auto">
          <a:xfrm>
            <a:off x="7870825" y="5148263"/>
            <a:ext cx="804863" cy="501650"/>
          </a:xfrm>
          <a:prstGeom prst="rect">
            <a:avLst/>
          </a:prstGeom>
          <a:solidFill>
            <a:srgbClr val="FFCCFF"/>
          </a:solidFill>
          <a:ln w="28575" algn="ctr">
            <a:solidFill>
              <a:srgbClr val="000000"/>
            </a:solidFill>
            <a:miter lim="800000"/>
            <a:headEnd/>
            <a:tailEnd/>
          </a:ln>
          <a:effectLst/>
        </p:spPr>
        <p:txBody>
          <a:bodyPr wrap="none" lIns="0" rIns="0" anchor="ctr"/>
          <a:lstStyle/>
          <a:p>
            <a:r>
              <a:rPr lang="zh-CN" altLang="en-US" sz="2000" dirty="0">
                <a:ea typeface="楷体" panose="02010609060101010101" pitchFamily="49" charset="-122"/>
              </a:rPr>
              <a:t>控制域</a:t>
            </a:r>
          </a:p>
        </p:txBody>
      </p:sp>
      <p:sp>
        <p:nvSpPr>
          <p:cNvPr id="1165328" name="Text Box 16"/>
          <p:cNvSpPr txBox="1">
            <a:spLocks noChangeAspect="1" noChangeArrowheads="1"/>
          </p:cNvSpPr>
          <p:nvPr/>
        </p:nvSpPr>
        <p:spPr bwMode="auto">
          <a:xfrm>
            <a:off x="5938838" y="5148263"/>
            <a:ext cx="466725" cy="501650"/>
          </a:xfrm>
          <a:prstGeom prst="rect">
            <a:avLst/>
          </a:prstGeom>
          <a:solidFill>
            <a:srgbClr val="FFCCFF"/>
          </a:solidFill>
          <a:ln w="28575">
            <a:solidFill>
              <a:srgbClr val="000000"/>
            </a:solidFill>
            <a:miter lim="800000"/>
            <a:headEnd/>
            <a:tailEnd/>
          </a:ln>
        </p:spPr>
        <p:txBody>
          <a:bodyPr wrap="none" lIns="0" rIns="0" anchor="ctr"/>
          <a:lstStyle/>
          <a:p>
            <a:r>
              <a:rPr lang="en-US" altLang="zh-CN" sz="2000" dirty="0">
                <a:ea typeface="楷体" panose="02010609060101010101" pitchFamily="49" charset="-122"/>
              </a:rPr>
              <a:t>AC</a:t>
            </a:r>
          </a:p>
        </p:txBody>
      </p:sp>
      <p:sp>
        <p:nvSpPr>
          <p:cNvPr id="1165329" name="Text Box 17"/>
          <p:cNvSpPr txBox="1">
            <a:spLocks noChangeAspect="1" noChangeArrowheads="1"/>
          </p:cNvSpPr>
          <p:nvPr/>
        </p:nvSpPr>
        <p:spPr bwMode="auto">
          <a:xfrm>
            <a:off x="5468938" y="5148263"/>
            <a:ext cx="500062" cy="501650"/>
          </a:xfrm>
          <a:prstGeom prst="rect">
            <a:avLst/>
          </a:prstGeom>
          <a:noFill/>
          <a:ln w="9525">
            <a:noFill/>
            <a:miter lim="800000"/>
            <a:headEnd/>
            <a:tailEnd/>
          </a:ln>
        </p:spPr>
        <p:txBody>
          <a:bodyPr wrap="none" lIns="0" tIns="0" rIns="0" bIns="0" anchor="ctr"/>
          <a:lstStyle/>
          <a:p>
            <a:pPr>
              <a:spcBef>
                <a:spcPts val="463"/>
              </a:spcBef>
            </a:pPr>
            <a:r>
              <a:rPr lang="zh-CN" altLang="en-US" sz="2000" dirty="0">
                <a:ea typeface="楷体" panose="02010609060101010101" pitchFamily="49" charset="-122"/>
                <a:sym typeface="Symbol" pitchFamily="18" charset="2"/>
              </a:rPr>
              <a:t></a:t>
            </a:r>
            <a:r>
              <a:rPr lang="en-US" altLang="zh-CN" sz="2000" dirty="0">
                <a:ea typeface="楷体" panose="02010609060101010101" pitchFamily="49" charset="-122"/>
              </a:rPr>
              <a:t>IR</a:t>
            </a:r>
          </a:p>
        </p:txBody>
      </p:sp>
      <p:sp>
        <p:nvSpPr>
          <p:cNvPr id="1165330" name="Line 18"/>
          <p:cNvSpPr>
            <a:spLocks noChangeAspect="1" noChangeShapeType="1"/>
          </p:cNvSpPr>
          <p:nvPr/>
        </p:nvSpPr>
        <p:spPr bwMode="auto">
          <a:xfrm>
            <a:off x="8093075" y="5649913"/>
            <a:ext cx="0" cy="503237"/>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165331" name="Line 19"/>
          <p:cNvSpPr>
            <a:spLocks noChangeAspect="1" noChangeShapeType="1"/>
          </p:cNvSpPr>
          <p:nvPr/>
        </p:nvSpPr>
        <p:spPr bwMode="auto">
          <a:xfrm>
            <a:off x="8459788" y="5649913"/>
            <a:ext cx="0" cy="503237"/>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165332" name="Text Box 20"/>
          <p:cNvSpPr txBox="1">
            <a:spLocks noChangeAspect="1" noChangeArrowheads="1"/>
          </p:cNvSpPr>
          <p:nvPr/>
        </p:nvSpPr>
        <p:spPr bwMode="auto">
          <a:xfrm>
            <a:off x="3184525" y="2130425"/>
            <a:ext cx="733425" cy="671513"/>
          </a:xfrm>
          <a:prstGeom prst="rect">
            <a:avLst/>
          </a:prstGeom>
          <a:solidFill>
            <a:srgbClr val="FFFF99"/>
          </a:solidFill>
          <a:ln w="28575">
            <a:solidFill>
              <a:srgbClr val="000000"/>
            </a:solidFill>
            <a:miter lim="800000"/>
            <a:headEnd/>
            <a:tailEnd/>
          </a:ln>
        </p:spPr>
        <p:txBody>
          <a:bodyPr anchor="ctr"/>
          <a:lstStyle/>
          <a:p>
            <a:pPr>
              <a:lnSpc>
                <a:spcPct val="96000"/>
              </a:lnSpc>
            </a:pPr>
            <a:r>
              <a:rPr lang="zh-CN" altLang="en-US" sz="2000" dirty="0">
                <a:ea typeface="楷体" panose="02010609060101010101" pitchFamily="49" charset="-122"/>
              </a:rPr>
              <a:t>分支逻辑</a:t>
            </a:r>
          </a:p>
        </p:txBody>
      </p:sp>
      <p:sp>
        <p:nvSpPr>
          <p:cNvPr id="1165334" name="Line 22"/>
          <p:cNvSpPr>
            <a:spLocks noChangeAspect="1" noChangeShapeType="1"/>
          </p:cNvSpPr>
          <p:nvPr/>
        </p:nvSpPr>
        <p:spPr bwMode="auto">
          <a:xfrm>
            <a:off x="7521575" y="5649913"/>
            <a:ext cx="3175" cy="503237"/>
          </a:xfrm>
          <a:prstGeom prst="line">
            <a:avLst/>
          </a:prstGeom>
          <a:noFill/>
          <a:ln w="57150" cap="rnd">
            <a:solidFill>
              <a:srgbClr val="000000"/>
            </a:solidFill>
            <a:round/>
            <a:headEnd/>
            <a:tailEnd/>
          </a:ln>
        </p:spPr>
        <p:txBody>
          <a:bodyPr anchor="ctr"/>
          <a:lstStyle/>
          <a:p>
            <a:endParaRPr lang="zh-CN" altLang="en-US"/>
          </a:p>
        </p:txBody>
      </p:sp>
      <p:sp>
        <p:nvSpPr>
          <p:cNvPr id="1165335" name="Line 23"/>
          <p:cNvSpPr>
            <a:spLocks noChangeAspect="1" noChangeShapeType="1"/>
          </p:cNvSpPr>
          <p:nvPr/>
        </p:nvSpPr>
        <p:spPr bwMode="auto">
          <a:xfrm rot="5400000">
            <a:off x="6700044" y="1916906"/>
            <a:ext cx="0" cy="1100138"/>
          </a:xfrm>
          <a:prstGeom prst="line">
            <a:avLst/>
          </a:prstGeom>
          <a:noFill/>
          <a:ln w="57150" cap="rnd">
            <a:solidFill>
              <a:srgbClr val="000000"/>
            </a:solidFill>
            <a:round/>
            <a:headEnd/>
            <a:tailEnd/>
          </a:ln>
        </p:spPr>
        <p:txBody>
          <a:bodyPr anchor="ctr"/>
          <a:lstStyle/>
          <a:p>
            <a:endParaRPr lang="zh-CN" altLang="en-US"/>
          </a:p>
        </p:txBody>
      </p:sp>
      <p:sp>
        <p:nvSpPr>
          <p:cNvPr id="1165336" name="Line 24"/>
          <p:cNvSpPr>
            <a:spLocks noChangeAspect="1" noChangeShapeType="1"/>
          </p:cNvSpPr>
          <p:nvPr/>
        </p:nvSpPr>
        <p:spPr bwMode="auto">
          <a:xfrm flipV="1">
            <a:off x="5233988" y="2801938"/>
            <a:ext cx="0" cy="3351212"/>
          </a:xfrm>
          <a:prstGeom prst="line">
            <a:avLst/>
          </a:prstGeom>
          <a:noFill/>
          <a:ln w="57150" cap="rnd">
            <a:solidFill>
              <a:srgbClr val="000000"/>
            </a:solidFill>
            <a:round/>
            <a:headEnd/>
            <a:tailEnd type="triangle" w="med" len="med"/>
          </a:ln>
        </p:spPr>
        <p:txBody>
          <a:bodyPr anchor="ctr"/>
          <a:lstStyle/>
          <a:p>
            <a:endParaRPr lang="zh-CN" altLang="en-US"/>
          </a:p>
        </p:txBody>
      </p:sp>
      <p:sp>
        <p:nvSpPr>
          <p:cNvPr id="1165337" name="Line 25"/>
          <p:cNvSpPr>
            <a:spLocks noChangeAspect="1" noChangeShapeType="1"/>
          </p:cNvSpPr>
          <p:nvPr/>
        </p:nvSpPr>
        <p:spPr bwMode="auto">
          <a:xfrm>
            <a:off x="6804025" y="5649913"/>
            <a:ext cx="0" cy="334962"/>
          </a:xfrm>
          <a:prstGeom prst="line">
            <a:avLst/>
          </a:prstGeom>
          <a:noFill/>
          <a:ln w="57150" cap="rnd">
            <a:solidFill>
              <a:srgbClr val="000000"/>
            </a:solidFill>
            <a:round/>
            <a:headEnd/>
            <a:tailEnd/>
          </a:ln>
        </p:spPr>
        <p:txBody>
          <a:bodyPr anchor="ctr"/>
          <a:lstStyle/>
          <a:p>
            <a:endParaRPr lang="zh-CN" altLang="en-US"/>
          </a:p>
        </p:txBody>
      </p:sp>
      <p:sp>
        <p:nvSpPr>
          <p:cNvPr id="1165338" name="Line 26"/>
          <p:cNvSpPr>
            <a:spLocks noChangeAspect="1" noChangeShapeType="1"/>
          </p:cNvSpPr>
          <p:nvPr/>
        </p:nvSpPr>
        <p:spPr bwMode="auto">
          <a:xfrm>
            <a:off x="6221413" y="5649913"/>
            <a:ext cx="0" cy="168275"/>
          </a:xfrm>
          <a:prstGeom prst="line">
            <a:avLst/>
          </a:prstGeom>
          <a:noFill/>
          <a:ln w="28575">
            <a:solidFill>
              <a:srgbClr val="000000"/>
            </a:solidFill>
            <a:round/>
            <a:headEnd/>
            <a:tailEnd/>
          </a:ln>
        </p:spPr>
        <p:txBody>
          <a:bodyPr anchor="ctr"/>
          <a:lstStyle/>
          <a:p>
            <a:endParaRPr lang="zh-CN" altLang="en-US"/>
          </a:p>
        </p:txBody>
      </p:sp>
      <p:sp>
        <p:nvSpPr>
          <p:cNvPr id="1165339" name="Line 27"/>
          <p:cNvSpPr>
            <a:spLocks noChangeAspect="1" noChangeShapeType="1"/>
          </p:cNvSpPr>
          <p:nvPr/>
        </p:nvSpPr>
        <p:spPr bwMode="auto">
          <a:xfrm flipH="1">
            <a:off x="3563938" y="5818188"/>
            <a:ext cx="2663825" cy="0"/>
          </a:xfrm>
          <a:prstGeom prst="line">
            <a:avLst/>
          </a:prstGeom>
          <a:noFill/>
          <a:ln w="28575">
            <a:solidFill>
              <a:srgbClr val="000000"/>
            </a:solidFill>
            <a:round/>
            <a:headEnd/>
            <a:tailEnd/>
          </a:ln>
        </p:spPr>
        <p:txBody>
          <a:bodyPr anchor="ctr"/>
          <a:lstStyle/>
          <a:p>
            <a:endParaRPr lang="zh-CN" altLang="en-US"/>
          </a:p>
        </p:txBody>
      </p:sp>
      <p:sp>
        <p:nvSpPr>
          <p:cNvPr id="1165340" name="Line 28"/>
          <p:cNvSpPr>
            <a:spLocks noChangeAspect="1" noChangeShapeType="1"/>
          </p:cNvSpPr>
          <p:nvPr/>
        </p:nvSpPr>
        <p:spPr bwMode="auto">
          <a:xfrm flipV="1">
            <a:off x="3563938" y="2801938"/>
            <a:ext cx="0" cy="3016250"/>
          </a:xfrm>
          <a:prstGeom prst="line">
            <a:avLst/>
          </a:prstGeom>
          <a:noFill/>
          <a:ln w="28575">
            <a:solidFill>
              <a:srgbClr val="000000"/>
            </a:solidFill>
            <a:round/>
            <a:headEnd/>
            <a:tailEnd type="triangle" w="med" len="lg"/>
          </a:ln>
        </p:spPr>
        <p:txBody>
          <a:bodyPr anchor="ctr"/>
          <a:lstStyle/>
          <a:p>
            <a:endParaRPr lang="zh-CN" altLang="en-US"/>
          </a:p>
        </p:txBody>
      </p:sp>
      <p:sp>
        <p:nvSpPr>
          <p:cNvPr id="1165341" name="Line 29"/>
          <p:cNvSpPr>
            <a:spLocks noChangeAspect="1" noChangeShapeType="1"/>
          </p:cNvSpPr>
          <p:nvPr/>
        </p:nvSpPr>
        <p:spPr bwMode="auto">
          <a:xfrm flipH="1">
            <a:off x="5416550" y="5984875"/>
            <a:ext cx="1387475" cy="0"/>
          </a:xfrm>
          <a:prstGeom prst="line">
            <a:avLst/>
          </a:prstGeom>
          <a:noFill/>
          <a:ln w="57150" cap="rnd">
            <a:solidFill>
              <a:srgbClr val="000000"/>
            </a:solidFill>
            <a:round/>
            <a:headEnd/>
            <a:tailEnd/>
          </a:ln>
        </p:spPr>
        <p:txBody>
          <a:bodyPr anchor="ctr"/>
          <a:lstStyle/>
          <a:p>
            <a:endParaRPr lang="zh-CN" altLang="en-US"/>
          </a:p>
        </p:txBody>
      </p:sp>
      <p:sp>
        <p:nvSpPr>
          <p:cNvPr id="1165342" name="Line 30"/>
          <p:cNvSpPr>
            <a:spLocks noChangeAspect="1" noChangeShapeType="1"/>
          </p:cNvSpPr>
          <p:nvPr/>
        </p:nvSpPr>
        <p:spPr bwMode="auto">
          <a:xfrm flipH="1">
            <a:off x="5233988" y="6153150"/>
            <a:ext cx="2290762" cy="0"/>
          </a:xfrm>
          <a:prstGeom prst="line">
            <a:avLst/>
          </a:prstGeom>
          <a:noFill/>
          <a:ln w="57150" cap="rnd">
            <a:solidFill>
              <a:srgbClr val="000000"/>
            </a:solidFill>
            <a:round/>
            <a:headEnd/>
            <a:tailEnd/>
          </a:ln>
        </p:spPr>
        <p:txBody>
          <a:bodyPr anchor="ctr"/>
          <a:lstStyle/>
          <a:p>
            <a:endParaRPr lang="zh-CN" altLang="en-US"/>
          </a:p>
        </p:txBody>
      </p:sp>
      <p:sp>
        <p:nvSpPr>
          <p:cNvPr id="1165343" name="Line 31"/>
          <p:cNvSpPr>
            <a:spLocks noChangeAspect="1" noChangeShapeType="1"/>
          </p:cNvSpPr>
          <p:nvPr/>
        </p:nvSpPr>
        <p:spPr bwMode="auto">
          <a:xfrm flipV="1">
            <a:off x="5416550" y="2801938"/>
            <a:ext cx="0" cy="3182937"/>
          </a:xfrm>
          <a:prstGeom prst="line">
            <a:avLst/>
          </a:prstGeom>
          <a:noFill/>
          <a:ln w="57150" cap="rnd">
            <a:solidFill>
              <a:srgbClr val="000000"/>
            </a:solidFill>
            <a:round/>
            <a:headEnd/>
            <a:tailEnd type="triangle" w="med" len="med"/>
          </a:ln>
        </p:spPr>
        <p:txBody>
          <a:bodyPr anchor="ctr"/>
          <a:lstStyle/>
          <a:p>
            <a:endParaRPr lang="zh-CN" altLang="en-US"/>
          </a:p>
        </p:txBody>
      </p:sp>
      <p:sp>
        <p:nvSpPr>
          <p:cNvPr id="1165344" name="Text Box 32"/>
          <p:cNvSpPr txBox="1">
            <a:spLocks noChangeAspect="1" noChangeArrowheads="1"/>
          </p:cNvSpPr>
          <p:nvPr/>
        </p:nvSpPr>
        <p:spPr bwMode="auto">
          <a:xfrm>
            <a:off x="4683125" y="1292225"/>
            <a:ext cx="1466850" cy="503238"/>
          </a:xfrm>
          <a:prstGeom prst="rect">
            <a:avLst/>
          </a:prstGeom>
          <a:solidFill>
            <a:srgbClr val="FFFF99"/>
          </a:solidFill>
          <a:ln w="28575">
            <a:solidFill>
              <a:srgbClr val="000000"/>
            </a:solidFill>
            <a:miter lim="800000"/>
            <a:headEnd/>
            <a:tailEnd/>
          </a:ln>
        </p:spPr>
        <p:txBody>
          <a:bodyPr anchor="ctr"/>
          <a:lstStyle/>
          <a:p>
            <a:r>
              <a:rPr lang="zh-CN" altLang="en-US" sz="2000" dirty="0">
                <a:ea typeface="楷体" panose="02010609060101010101" pitchFamily="49" charset="-122"/>
              </a:rPr>
              <a:t>译码及转换</a:t>
            </a:r>
            <a:endParaRPr lang="en-US" altLang="zh-CN" sz="2000" dirty="0">
              <a:ea typeface="楷体" panose="02010609060101010101" pitchFamily="49" charset="-122"/>
            </a:endParaRPr>
          </a:p>
        </p:txBody>
      </p:sp>
      <p:sp>
        <p:nvSpPr>
          <p:cNvPr id="1165345" name="Text Box 33"/>
          <p:cNvSpPr txBox="1">
            <a:spLocks noChangeAspect="1" noChangeArrowheads="1"/>
          </p:cNvSpPr>
          <p:nvPr/>
        </p:nvSpPr>
        <p:spPr bwMode="auto">
          <a:xfrm>
            <a:off x="4683125" y="622300"/>
            <a:ext cx="1466850" cy="334963"/>
          </a:xfrm>
          <a:prstGeom prst="rect">
            <a:avLst/>
          </a:prstGeom>
          <a:solidFill>
            <a:srgbClr val="FFCCFF"/>
          </a:solidFill>
          <a:ln w="28575">
            <a:solidFill>
              <a:srgbClr val="000000"/>
            </a:solidFill>
            <a:miter lim="800000"/>
            <a:headEnd/>
            <a:tailEnd/>
          </a:ln>
        </p:spPr>
        <p:txBody>
          <a:bodyPr tIns="0" bIns="0" anchor="ctr"/>
          <a:lstStyle/>
          <a:p>
            <a:pPr>
              <a:lnSpc>
                <a:spcPct val="96000"/>
              </a:lnSpc>
            </a:pPr>
            <a:r>
              <a:rPr lang="en-US" altLang="zh-CN" sz="2000" dirty="0">
                <a:ea typeface="楷体" panose="02010609060101010101" pitchFamily="49" charset="-122"/>
              </a:rPr>
              <a:t>IR</a:t>
            </a:r>
          </a:p>
        </p:txBody>
      </p:sp>
      <p:sp>
        <p:nvSpPr>
          <p:cNvPr id="1165346" name="Line 34"/>
          <p:cNvSpPr>
            <a:spLocks noChangeAspect="1" noChangeShapeType="1"/>
          </p:cNvSpPr>
          <p:nvPr/>
        </p:nvSpPr>
        <p:spPr bwMode="auto">
          <a:xfrm>
            <a:off x="7250113" y="2466975"/>
            <a:ext cx="0" cy="501650"/>
          </a:xfrm>
          <a:prstGeom prst="line">
            <a:avLst/>
          </a:prstGeom>
          <a:noFill/>
          <a:ln w="57150" cap="rnd">
            <a:solidFill>
              <a:srgbClr val="000000"/>
            </a:solidFill>
            <a:round/>
            <a:headEnd/>
            <a:tailEnd type="triangle" w="med" len="med"/>
          </a:ln>
        </p:spPr>
        <p:txBody>
          <a:bodyPr anchor="ctr"/>
          <a:lstStyle/>
          <a:p>
            <a:endParaRPr lang="zh-CN" altLang="en-US"/>
          </a:p>
        </p:txBody>
      </p:sp>
      <p:sp>
        <p:nvSpPr>
          <p:cNvPr id="1165347" name="Line 35"/>
          <p:cNvSpPr>
            <a:spLocks noChangeAspect="1" noChangeShapeType="1"/>
          </p:cNvSpPr>
          <p:nvPr/>
        </p:nvSpPr>
        <p:spPr bwMode="auto">
          <a:xfrm>
            <a:off x="7250113" y="3303588"/>
            <a:ext cx="0" cy="334962"/>
          </a:xfrm>
          <a:prstGeom prst="line">
            <a:avLst/>
          </a:prstGeom>
          <a:noFill/>
          <a:ln w="57150">
            <a:solidFill>
              <a:srgbClr val="000000"/>
            </a:solidFill>
            <a:round/>
            <a:headEnd/>
            <a:tailEnd type="triangle" w="med" len="med"/>
          </a:ln>
        </p:spPr>
        <p:txBody>
          <a:bodyPr anchor="ctr"/>
          <a:lstStyle/>
          <a:p>
            <a:endParaRPr lang="zh-CN" altLang="en-US"/>
          </a:p>
        </p:txBody>
      </p:sp>
      <p:sp>
        <p:nvSpPr>
          <p:cNvPr id="1165348" name="Line 36"/>
          <p:cNvSpPr>
            <a:spLocks noChangeAspect="1" noChangeShapeType="1"/>
          </p:cNvSpPr>
          <p:nvPr/>
        </p:nvSpPr>
        <p:spPr bwMode="auto">
          <a:xfrm>
            <a:off x="5416550" y="1795463"/>
            <a:ext cx="0" cy="334962"/>
          </a:xfrm>
          <a:prstGeom prst="line">
            <a:avLst/>
          </a:prstGeom>
          <a:noFill/>
          <a:ln w="57150">
            <a:solidFill>
              <a:srgbClr val="000000"/>
            </a:solidFill>
            <a:round/>
            <a:headEnd/>
            <a:tailEnd type="triangle" w="med" len="med"/>
          </a:ln>
        </p:spPr>
        <p:txBody>
          <a:bodyPr anchor="ctr"/>
          <a:lstStyle/>
          <a:p>
            <a:endParaRPr lang="zh-CN" altLang="en-US"/>
          </a:p>
        </p:txBody>
      </p:sp>
      <p:sp>
        <p:nvSpPr>
          <p:cNvPr id="1165349" name="Line 37"/>
          <p:cNvSpPr>
            <a:spLocks noChangeAspect="1" noChangeShapeType="1"/>
          </p:cNvSpPr>
          <p:nvPr/>
        </p:nvSpPr>
        <p:spPr bwMode="auto">
          <a:xfrm>
            <a:off x="5416550" y="957263"/>
            <a:ext cx="0" cy="334962"/>
          </a:xfrm>
          <a:prstGeom prst="line">
            <a:avLst/>
          </a:prstGeom>
          <a:noFill/>
          <a:ln w="57150">
            <a:solidFill>
              <a:srgbClr val="000000"/>
            </a:solidFill>
            <a:round/>
            <a:headEnd/>
            <a:tailEnd type="triangle" w="med" len="med"/>
          </a:ln>
        </p:spPr>
        <p:txBody>
          <a:bodyPr anchor="ctr"/>
          <a:lstStyle/>
          <a:p>
            <a:endParaRPr lang="zh-CN" altLang="en-US"/>
          </a:p>
        </p:txBody>
      </p:sp>
      <p:sp>
        <p:nvSpPr>
          <p:cNvPr id="1165350" name="Line 38"/>
          <p:cNvSpPr>
            <a:spLocks noChangeAspect="1" noChangeShapeType="1"/>
          </p:cNvSpPr>
          <p:nvPr/>
        </p:nvSpPr>
        <p:spPr bwMode="auto">
          <a:xfrm>
            <a:off x="7253288" y="4811713"/>
            <a:ext cx="0" cy="336550"/>
          </a:xfrm>
          <a:prstGeom prst="line">
            <a:avLst/>
          </a:prstGeom>
          <a:noFill/>
          <a:ln w="57150">
            <a:solidFill>
              <a:srgbClr val="000000"/>
            </a:solidFill>
            <a:round/>
            <a:headEnd/>
            <a:tailEnd type="triangle" w="med" len="med"/>
          </a:ln>
        </p:spPr>
        <p:txBody>
          <a:bodyPr anchor="ctr"/>
          <a:lstStyle/>
          <a:p>
            <a:endParaRPr lang="zh-CN" altLang="en-US"/>
          </a:p>
        </p:txBody>
      </p:sp>
      <p:sp>
        <p:nvSpPr>
          <p:cNvPr id="1165351" name="Line 39"/>
          <p:cNvSpPr>
            <a:spLocks noChangeAspect="1" noChangeShapeType="1"/>
          </p:cNvSpPr>
          <p:nvPr/>
        </p:nvSpPr>
        <p:spPr bwMode="auto">
          <a:xfrm rot="-5400000">
            <a:off x="4303713" y="2087562"/>
            <a:ext cx="0" cy="758825"/>
          </a:xfrm>
          <a:prstGeom prst="line">
            <a:avLst/>
          </a:prstGeom>
          <a:noFill/>
          <a:ln w="57150">
            <a:solidFill>
              <a:srgbClr val="000000"/>
            </a:solidFill>
            <a:round/>
            <a:headEnd/>
            <a:tailEnd type="triangle" w="med" len="med"/>
          </a:ln>
        </p:spPr>
        <p:txBody>
          <a:bodyPr anchor="ctr"/>
          <a:lstStyle/>
          <a:p>
            <a:endParaRPr lang="zh-CN" altLang="en-US"/>
          </a:p>
        </p:txBody>
      </p:sp>
      <p:sp>
        <p:nvSpPr>
          <p:cNvPr id="1165354" name="Text Box 42"/>
          <p:cNvSpPr txBox="1">
            <a:spLocks noChangeAspect="1" noChangeArrowheads="1"/>
          </p:cNvSpPr>
          <p:nvPr/>
        </p:nvSpPr>
        <p:spPr bwMode="auto">
          <a:xfrm>
            <a:off x="3971925" y="1773238"/>
            <a:ext cx="527050" cy="587375"/>
          </a:xfrm>
          <a:prstGeom prst="rect">
            <a:avLst/>
          </a:prstGeom>
          <a:noFill/>
          <a:ln w="9525">
            <a:noFill/>
            <a:miter lim="800000"/>
            <a:headEnd/>
            <a:tailEnd/>
          </a:ln>
        </p:spPr>
        <p:txBody>
          <a:bodyPr wrap="none" lIns="0" tIns="0" rIns="0" bIns="0" anchor="ctr"/>
          <a:lstStyle/>
          <a:p>
            <a:pPr>
              <a:lnSpc>
                <a:spcPct val="96000"/>
              </a:lnSpc>
            </a:pPr>
            <a:r>
              <a:rPr lang="zh-CN" altLang="en-US" sz="2000" dirty="0">
                <a:ea typeface="楷体" panose="02010609060101010101" pitchFamily="49" charset="-122"/>
              </a:rPr>
              <a:t>地址</a:t>
            </a:r>
          </a:p>
          <a:p>
            <a:pPr>
              <a:lnSpc>
                <a:spcPct val="96000"/>
              </a:lnSpc>
            </a:pPr>
            <a:r>
              <a:rPr lang="zh-CN" altLang="en-US" sz="2000" dirty="0">
                <a:ea typeface="楷体" panose="02010609060101010101" pitchFamily="49" charset="-122"/>
              </a:rPr>
              <a:t>选择</a:t>
            </a:r>
          </a:p>
        </p:txBody>
      </p:sp>
      <p:sp>
        <p:nvSpPr>
          <p:cNvPr id="1165355" name="Text Box 43"/>
          <p:cNvSpPr txBox="1">
            <a:spLocks noChangeAspect="1" noChangeArrowheads="1"/>
          </p:cNvSpPr>
          <p:nvPr/>
        </p:nvSpPr>
        <p:spPr bwMode="auto">
          <a:xfrm>
            <a:off x="5562600" y="1773238"/>
            <a:ext cx="1889125" cy="317500"/>
          </a:xfrm>
          <a:prstGeom prst="rect">
            <a:avLst/>
          </a:prstGeom>
          <a:noFill/>
          <a:ln w="9525">
            <a:noFill/>
            <a:miter lim="800000"/>
            <a:headEnd/>
            <a:tailEnd/>
          </a:ln>
        </p:spPr>
        <p:txBody>
          <a:bodyPr wrap="none" lIns="0" tIns="0" rIns="0" bIns="0" anchor="ctr"/>
          <a:lstStyle/>
          <a:p>
            <a:pPr algn="l">
              <a:lnSpc>
                <a:spcPct val="96000"/>
              </a:lnSpc>
            </a:pPr>
            <a:r>
              <a:rPr lang="zh-CN" altLang="en-US" sz="2000" dirty="0">
                <a:ea typeface="楷体" panose="02010609060101010101" pitchFamily="49" charset="-122"/>
              </a:rPr>
              <a:t>微程序首地址</a:t>
            </a:r>
          </a:p>
        </p:txBody>
      </p:sp>
      <p:sp>
        <p:nvSpPr>
          <p:cNvPr id="1165356" name="Text Box 44"/>
          <p:cNvSpPr txBox="1">
            <a:spLocks noChangeAspect="1" noChangeArrowheads="1"/>
          </p:cNvSpPr>
          <p:nvPr/>
        </p:nvSpPr>
        <p:spPr bwMode="auto">
          <a:xfrm>
            <a:off x="4857655" y="3213100"/>
            <a:ext cx="295466" cy="1252538"/>
          </a:xfrm>
          <a:prstGeom prst="rect">
            <a:avLst/>
          </a:prstGeom>
          <a:noFill/>
          <a:ln w="9525">
            <a:noFill/>
            <a:miter lim="800000"/>
            <a:headEnd/>
            <a:tailEnd/>
          </a:ln>
        </p:spPr>
        <p:txBody>
          <a:bodyPr vert="eaVert" lIns="0" tIns="0" rIns="0" bIns="0" anchor="ctr">
            <a:spAutoFit/>
          </a:bodyPr>
          <a:lstStyle/>
          <a:p>
            <a:pPr>
              <a:lnSpc>
                <a:spcPct val="96000"/>
              </a:lnSpc>
            </a:pPr>
            <a:r>
              <a:rPr lang="zh-CN" altLang="en-US" sz="2000" dirty="0">
                <a:ea typeface="楷体" panose="02010609060101010101" pitchFamily="49" charset="-122"/>
              </a:rPr>
              <a:t>跳转地址</a:t>
            </a:r>
          </a:p>
        </p:txBody>
      </p:sp>
      <p:sp>
        <p:nvSpPr>
          <p:cNvPr id="1165357" name="Text Box 45"/>
          <p:cNvSpPr txBox="1">
            <a:spLocks noChangeAspect="1" noChangeArrowheads="1"/>
          </p:cNvSpPr>
          <p:nvPr/>
        </p:nvSpPr>
        <p:spPr bwMode="auto">
          <a:xfrm>
            <a:off x="5502180" y="3284538"/>
            <a:ext cx="295466" cy="1079500"/>
          </a:xfrm>
          <a:prstGeom prst="rect">
            <a:avLst/>
          </a:prstGeom>
          <a:noFill/>
          <a:ln w="9525">
            <a:noFill/>
            <a:miter lim="800000"/>
            <a:headEnd/>
            <a:tailEnd/>
          </a:ln>
        </p:spPr>
        <p:txBody>
          <a:bodyPr vert="eaVert" lIns="0" tIns="0" rIns="0" bIns="0" anchor="ctr">
            <a:spAutoFit/>
          </a:bodyPr>
          <a:lstStyle/>
          <a:p>
            <a:pPr>
              <a:lnSpc>
                <a:spcPct val="96000"/>
              </a:lnSpc>
            </a:pPr>
            <a:r>
              <a:rPr lang="zh-CN" altLang="en-US" sz="2000" dirty="0">
                <a:ea typeface="楷体" panose="02010609060101010101" pitchFamily="49" charset="-122"/>
              </a:rPr>
              <a:t>顺序地址</a:t>
            </a:r>
          </a:p>
        </p:txBody>
      </p:sp>
      <p:sp>
        <p:nvSpPr>
          <p:cNvPr id="1165358" name="Rectangle 46"/>
          <p:cNvSpPr>
            <a:spLocks noGrp="1" noChangeArrowheads="1"/>
          </p:cNvSpPr>
          <p:nvPr>
            <p:ph type="body" idx="1"/>
          </p:nvPr>
        </p:nvSpPr>
        <p:spPr>
          <a:xfrm>
            <a:off x="179388" y="620713"/>
            <a:ext cx="8785225" cy="1079500"/>
          </a:xfrm>
          <a:noFill/>
          <a:ln/>
        </p:spPr>
        <p:txBody>
          <a:bodyPr/>
          <a:lstStyle/>
          <a:p>
            <a:pPr marL="266700" indent="-266700">
              <a:buFont typeface="Wingdings" pitchFamily="2" charset="2"/>
              <a:buNone/>
            </a:pPr>
            <a:r>
              <a:rPr lang="en-US" altLang="zh-CN">
                <a:solidFill>
                  <a:srgbClr val="FF6600"/>
                </a:solidFill>
                <a:latin typeface="Arial" charset="0"/>
                <a:ea typeface="黑体" pitchFamily="2" charset="-122"/>
              </a:rPr>
              <a:t>1. </a:t>
            </a:r>
            <a:r>
              <a:rPr lang="zh-CN" altLang="en-US">
                <a:solidFill>
                  <a:srgbClr val="FF6600"/>
                </a:solidFill>
                <a:latin typeface="Arial" charset="0"/>
                <a:ea typeface="黑体" pitchFamily="2" charset="-122"/>
              </a:rPr>
              <a:t>两地址格式</a:t>
            </a:r>
            <a:br>
              <a:rPr lang="zh-CN" altLang="en-US">
                <a:solidFill>
                  <a:srgbClr val="FF6600"/>
                </a:solidFill>
                <a:latin typeface="Arial" charset="0"/>
                <a:ea typeface="黑体" pitchFamily="2" charset="-122"/>
              </a:rPr>
            </a:br>
            <a:r>
              <a:rPr lang="zh-CN" altLang="en-US">
                <a:solidFill>
                  <a:srgbClr val="FF6600"/>
                </a:solidFill>
                <a:latin typeface="Arial" charset="0"/>
                <a:ea typeface="黑体" pitchFamily="2" charset="-122"/>
              </a:rPr>
              <a:t>（断定方式）</a:t>
            </a:r>
            <a:endParaRPr lang="en-US" altLang="zh-CN">
              <a:solidFill>
                <a:srgbClr val="FF6600"/>
              </a:solidFill>
              <a:latin typeface="Arial" charset="0"/>
              <a:ea typeface="黑体" pitchFamily="2" charset="-122"/>
            </a:endParaRPr>
          </a:p>
        </p:txBody>
      </p:sp>
      <p:sp>
        <p:nvSpPr>
          <p:cNvPr id="44" name="Line 35">
            <a:extLst>
              <a:ext uri="{FF2B5EF4-FFF2-40B4-BE49-F238E27FC236}">
                <a16:creationId xmlns:a16="http://schemas.microsoft.com/office/drawing/2014/main" id="{1AE2D04F-166E-48EB-960D-58225BD430E9}"/>
              </a:ext>
            </a:extLst>
          </p:cNvPr>
          <p:cNvSpPr>
            <a:spLocks noChangeAspect="1" noChangeShapeType="1"/>
          </p:cNvSpPr>
          <p:nvPr/>
        </p:nvSpPr>
        <p:spPr bwMode="auto">
          <a:xfrm rot="-5400000">
            <a:off x="2992389" y="2158428"/>
            <a:ext cx="0" cy="366712"/>
          </a:xfrm>
          <a:prstGeom prst="line">
            <a:avLst/>
          </a:prstGeom>
          <a:noFill/>
          <a:ln w="57150">
            <a:solidFill>
              <a:srgbClr val="000000"/>
            </a:solidFill>
            <a:round/>
            <a:headEnd/>
            <a:tailEnd type="triangle" w="med" len="med"/>
          </a:ln>
        </p:spPr>
        <p:txBody>
          <a:bodyPr anchor="ctr"/>
          <a:lstStyle/>
          <a:p>
            <a:endParaRPr lang="zh-CN" altLang="en-US"/>
          </a:p>
        </p:txBody>
      </p:sp>
      <p:sp>
        <p:nvSpPr>
          <p:cNvPr id="45" name="Text Box 36">
            <a:extLst>
              <a:ext uri="{FF2B5EF4-FFF2-40B4-BE49-F238E27FC236}">
                <a16:creationId xmlns:a16="http://schemas.microsoft.com/office/drawing/2014/main" id="{DDEF5DFE-D752-430A-B5D9-A345E09D43E0}"/>
              </a:ext>
            </a:extLst>
          </p:cNvPr>
          <p:cNvSpPr txBox="1">
            <a:spLocks noChangeAspect="1" noChangeArrowheads="1"/>
          </p:cNvSpPr>
          <p:nvPr/>
        </p:nvSpPr>
        <p:spPr bwMode="auto">
          <a:xfrm>
            <a:off x="1628874" y="2150962"/>
            <a:ext cx="1125537" cy="361950"/>
          </a:xfrm>
          <a:prstGeom prst="rect">
            <a:avLst/>
          </a:prstGeom>
          <a:noFill/>
          <a:ln w="9525">
            <a:noFill/>
            <a:miter lim="800000"/>
            <a:headEnd/>
            <a:tailEnd/>
          </a:ln>
        </p:spPr>
        <p:txBody>
          <a:bodyPr wrap="none" lIns="0" tIns="0" rIns="0" bIns="0" anchor="ctr"/>
          <a:lstStyle/>
          <a:p>
            <a:pPr algn="r">
              <a:lnSpc>
                <a:spcPct val="96000"/>
              </a:lnSpc>
            </a:pPr>
            <a:r>
              <a:rPr lang="zh-CN" altLang="en-US" sz="2000" dirty="0">
                <a:ea typeface="楷体" panose="02010609060101010101" pitchFamily="49" charset="-122"/>
              </a:rPr>
              <a:t>状态标志</a:t>
            </a:r>
          </a:p>
        </p:txBody>
      </p:sp>
      <p:sp>
        <p:nvSpPr>
          <p:cNvPr id="46" name="Line 35">
            <a:extLst>
              <a:ext uri="{FF2B5EF4-FFF2-40B4-BE49-F238E27FC236}">
                <a16:creationId xmlns:a16="http://schemas.microsoft.com/office/drawing/2014/main" id="{DB2FE3EF-C9AD-4B90-BFB7-DAA4334D223F}"/>
              </a:ext>
            </a:extLst>
          </p:cNvPr>
          <p:cNvSpPr>
            <a:spLocks noChangeAspect="1" noChangeShapeType="1"/>
          </p:cNvSpPr>
          <p:nvPr/>
        </p:nvSpPr>
        <p:spPr bwMode="auto">
          <a:xfrm rot="-5400000">
            <a:off x="3011439" y="2437969"/>
            <a:ext cx="0" cy="366712"/>
          </a:xfrm>
          <a:prstGeom prst="line">
            <a:avLst/>
          </a:prstGeom>
          <a:noFill/>
          <a:ln w="57150">
            <a:solidFill>
              <a:srgbClr val="000000"/>
            </a:solidFill>
            <a:round/>
            <a:headEnd/>
            <a:tailEnd type="triangle" w="med" len="med"/>
          </a:ln>
        </p:spPr>
        <p:txBody>
          <a:bodyPr anchor="ctr"/>
          <a:lstStyle/>
          <a:p>
            <a:endParaRPr lang="zh-CN" altLang="en-US"/>
          </a:p>
        </p:txBody>
      </p:sp>
      <p:sp>
        <p:nvSpPr>
          <p:cNvPr id="47" name="Text Box 36">
            <a:extLst>
              <a:ext uri="{FF2B5EF4-FFF2-40B4-BE49-F238E27FC236}">
                <a16:creationId xmlns:a16="http://schemas.microsoft.com/office/drawing/2014/main" id="{8B5A5838-01F9-413B-8268-0CBCEB27B96C}"/>
              </a:ext>
            </a:extLst>
          </p:cNvPr>
          <p:cNvSpPr txBox="1">
            <a:spLocks noChangeAspect="1" noChangeArrowheads="1"/>
          </p:cNvSpPr>
          <p:nvPr/>
        </p:nvSpPr>
        <p:spPr bwMode="auto">
          <a:xfrm>
            <a:off x="1628874" y="2458128"/>
            <a:ext cx="1125537" cy="361950"/>
          </a:xfrm>
          <a:prstGeom prst="rect">
            <a:avLst/>
          </a:prstGeom>
          <a:noFill/>
          <a:ln w="9525">
            <a:noFill/>
            <a:miter lim="800000"/>
            <a:headEnd/>
            <a:tailEnd/>
          </a:ln>
        </p:spPr>
        <p:txBody>
          <a:bodyPr wrap="none" lIns="0" tIns="0" rIns="0" bIns="0" anchor="ctr"/>
          <a:lstStyle/>
          <a:p>
            <a:pPr algn="r">
              <a:lnSpc>
                <a:spcPct val="96000"/>
              </a:lnSpc>
            </a:pPr>
            <a:r>
              <a:rPr lang="zh-CN" altLang="en-US" sz="2000" dirty="0">
                <a:ea typeface="楷体" panose="02010609060101010101" pitchFamily="49" charset="-122"/>
              </a:rPr>
              <a:t>时序</a:t>
            </a:r>
          </a:p>
        </p:txBody>
      </p:sp>
      <p:sp>
        <p:nvSpPr>
          <p:cNvPr id="1165326" name="Text Box 14"/>
          <p:cNvSpPr txBox="1">
            <a:spLocks noChangeAspect="1" noChangeArrowheads="1"/>
          </p:cNvSpPr>
          <p:nvPr/>
        </p:nvSpPr>
        <p:spPr bwMode="auto">
          <a:xfrm>
            <a:off x="6405563" y="5148263"/>
            <a:ext cx="733425" cy="501650"/>
          </a:xfrm>
          <a:prstGeom prst="rect">
            <a:avLst/>
          </a:prstGeom>
          <a:solidFill>
            <a:srgbClr val="FFCCFF"/>
          </a:solidFill>
          <a:ln w="28575" algn="ctr">
            <a:solidFill>
              <a:srgbClr val="000000"/>
            </a:solidFill>
            <a:miter lim="800000"/>
            <a:headEnd/>
            <a:tailEnd/>
          </a:ln>
          <a:effectLst/>
        </p:spPr>
        <p:txBody>
          <a:bodyPr wrap="none" lIns="0" rIns="0" anchor="ctr"/>
          <a:lstStyle/>
          <a:p>
            <a:r>
              <a:rPr lang="zh-CN" altLang="en-US" sz="2000" dirty="0">
                <a:ea typeface="楷体" panose="02010609060101010101" pitchFamily="49" charset="-122"/>
              </a:rPr>
              <a:t>地址</a:t>
            </a:r>
            <a:r>
              <a:rPr lang="en-US" altLang="zh-CN" sz="2000" dirty="0">
                <a:ea typeface="楷体" panose="02010609060101010101" pitchFamily="49" charset="-122"/>
              </a:rPr>
              <a:t>1</a:t>
            </a:r>
          </a:p>
        </p:txBody>
      </p:sp>
      <p:sp>
        <p:nvSpPr>
          <p:cNvPr id="1165327" name="Text Box 15"/>
          <p:cNvSpPr txBox="1">
            <a:spLocks noChangeAspect="1" noChangeArrowheads="1"/>
          </p:cNvSpPr>
          <p:nvPr/>
        </p:nvSpPr>
        <p:spPr bwMode="auto">
          <a:xfrm>
            <a:off x="7138988" y="5148263"/>
            <a:ext cx="731837" cy="501650"/>
          </a:xfrm>
          <a:prstGeom prst="rect">
            <a:avLst/>
          </a:prstGeom>
          <a:solidFill>
            <a:srgbClr val="FFCCFF"/>
          </a:solidFill>
          <a:ln w="28575" algn="ctr">
            <a:solidFill>
              <a:srgbClr val="000000"/>
            </a:solidFill>
            <a:miter lim="800000"/>
            <a:headEnd/>
            <a:tailEnd/>
          </a:ln>
          <a:effectLst/>
        </p:spPr>
        <p:txBody>
          <a:bodyPr wrap="none" lIns="0" rIns="0" anchor="ctr"/>
          <a:lstStyle/>
          <a:p>
            <a:r>
              <a:rPr lang="zh-CN" altLang="en-US" sz="2000" dirty="0">
                <a:ea typeface="楷体" panose="02010609060101010101" pitchFamily="49" charset="-122"/>
              </a:rPr>
              <a:t>地址</a:t>
            </a:r>
            <a:r>
              <a:rPr lang="en-US" altLang="zh-CN" sz="2000" dirty="0">
                <a:ea typeface="楷体" panose="02010609060101010101" pitchFamily="49" charset="-122"/>
              </a:rPr>
              <a:t>2</a:t>
            </a:r>
          </a:p>
        </p:txBody>
      </p:sp>
      <p:sp>
        <p:nvSpPr>
          <p:cNvPr id="1165333" name="Text Box 21"/>
          <p:cNvSpPr txBox="1">
            <a:spLocks noChangeAspect="1" noChangeArrowheads="1"/>
          </p:cNvSpPr>
          <p:nvPr/>
        </p:nvSpPr>
        <p:spPr bwMode="auto">
          <a:xfrm>
            <a:off x="4683125" y="2130425"/>
            <a:ext cx="1466850" cy="671513"/>
          </a:xfrm>
          <a:prstGeom prst="rect">
            <a:avLst/>
          </a:prstGeom>
          <a:solidFill>
            <a:srgbClr val="FFFF99"/>
          </a:solidFill>
          <a:ln w="28575" algn="ctr">
            <a:solidFill>
              <a:srgbClr val="000000"/>
            </a:solidFill>
            <a:miter lim="800000"/>
            <a:headEnd/>
            <a:tailEnd/>
          </a:ln>
          <a:effectLst/>
        </p:spPr>
        <p:txBody>
          <a:bodyPr wrap="none" lIns="0" rIns="0" anchor="ctr"/>
          <a:lstStyle/>
          <a:p>
            <a:r>
              <a:rPr lang="zh-CN" altLang="en-US" sz="2000" dirty="0">
                <a:ea typeface="楷体" panose="02010609060101010101" pitchFamily="49" charset="-122"/>
              </a:rPr>
              <a:t>多路选择器</a:t>
            </a: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82" name="Rectangle 46"/>
          <p:cNvSpPr>
            <a:spLocks noGrp="1" noChangeArrowheads="1"/>
          </p:cNvSpPr>
          <p:nvPr>
            <p:ph type="body" idx="1"/>
          </p:nvPr>
        </p:nvSpPr>
        <p:spPr>
          <a:xfrm>
            <a:off x="179388" y="620713"/>
            <a:ext cx="8785225" cy="1800225"/>
          </a:xfrm>
          <a:noFill/>
          <a:ln/>
        </p:spPr>
        <p:txBody>
          <a:bodyPr/>
          <a:lstStyle/>
          <a:p>
            <a:pPr marL="266700" indent="-266700">
              <a:buFont typeface="Wingdings" pitchFamily="2" charset="2"/>
              <a:buNone/>
            </a:pPr>
            <a:r>
              <a:rPr lang="en-US" altLang="zh-CN" dirty="0">
                <a:solidFill>
                  <a:srgbClr val="FF6600"/>
                </a:solidFill>
                <a:latin typeface="Arial" charset="0"/>
                <a:ea typeface="黑体" pitchFamily="2" charset="-122"/>
              </a:rPr>
              <a:t>2. </a:t>
            </a:r>
            <a:r>
              <a:rPr lang="zh-CN" altLang="en-US" dirty="0">
                <a:solidFill>
                  <a:srgbClr val="FF6600"/>
                </a:solidFill>
                <a:latin typeface="Arial" charset="0"/>
                <a:ea typeface="黑体" pitchFamily="2" charset="-122"/>
              </a:rPr>
              <a:t>单地址格式</a:t>
            </a:r>
          </a:p>
          <a:p>
            <a:pPr marL="266700" indent="-266700">
              <a:buFont typeface="Wingdings" pitchFamily="2" charset="2"/>
              <a:buNone/>
            </a:pPr>
            <a:r>
              <a:rPr lang="zh-CN" altLang="en-US" dirty="0">
                <a:solidFill>
                  <a:srgbClr val="FF6600"/>
                </a:solidFill>
                <a:latin typeface="Arial" charset="0"/>
                <a:ea typeface="黑体" pitchFamily="2" charset="-122"/>
              </a:rPr>
              <a:t>	（计数方式，</a:t>
            </a:r>
            <a:br>
              <a:rPr lang="zh-CN" altLang="en-US" dirty="0">
                <a:solidFill>
                  <a:srgbClr val="FF6600"/>
                </a:solidFill>
                <a:latin typeface="Arial" charset="0"/>
                <a:ea typeface="黑体" pitchFamily="2" charset="-122"/>
              </a:rPr>
            </a:br>
            <a:r>
              <a:rPr lang="zh-CN" altLang="en-US" dirty="0">
                <a:solidFill>
                  <a:srgbClr val="FF6600"/>
                </a:solidFill>
                <a:latin typeface="Arial" charset="0"/>
                <a:ea typeface="黑体" pitchFamily="2" charset="-122"/>
              </a:rPr>
              <a:t>增量方式）</a:t>
            </a:r>
            <a:endParaRPr lang="en-US" altLang="zh-CN" dirty="0">
              <a:solidFill>
                <a:srgbClr val="FF6600"/>
              </a:solidFill>
              <a:latin typeface="Arial" charset="0"/>
              <a:ea typeface="黑体" pitchFamily="2" charset="-122"/>
            </a:endParaRPr>
          </a:p>
        </p:txBody>
      </p:sp>
      <p:sp>
        <p:nvSpPr>
          <p:cNvPr id="43" name="灯片编号占位符 4"/>
          <p:cNvSpPr>
            <a:spLocks noGrp="1"/>
          </p:cNvSpPr>
          <p:nvPr>
            <p:ph type="sldNum" sz="quarter" idx="11"/>
          </p:nvPr>
        </p:nvSpPr>
        <p:spPr/>
        <p:txBody>
          <a:bodyPr/>
          <a:lstStyle/>
          <a:p>
            <a:fld id="{A4A2FCF9-79AE-458F-8863-5FAA76C53D3E}" type="slidenum">
              <a:rPr lang="zh-CN" altLang="en-US"/>
              <a:pPr/>
              <a:t>88</a:t>
            </a:fld>
            <a:endParaRPr lang="en-US" altLang="zh-CN"/>
          </a:p>
        </p:txBody>
      </p:sp>
      <p:sp>
        <p:nvSpPr>
          <p:cNvPr id="1166338" name="Rectangle 2"/>
          <p:cNvSpPr>
            <a:spLocks noGrp="1" noChangeArrowheads="1"/>
          </p:cNvSpPr>
          <p:nvPr>
            <p:ph type="title"/>
          </p:nvPr>
        </p:nvSpPr>
        <p:spPr/>
        <p:txBody>
          <a:bodyPr/>
          <a:lstStyle/>
          <a:p>
            <a:r>
              <a:rPr lang="en-US" altLang="zh-CN"/>
              <a:t>6.3.2 </a:t>
            </a:r>
            <a:r>
              <a:rPr lang="zh-CN" altLang="en-US">
                <a:solidFill>
                  <a:srgbClr val="CC0000"/>
                </a:solidFill>
              </a:rPr>
              <a:t>微指令</a:t>
            </a:r>
            <a:r>
              <a:rPr lang="zh-CN" altLang="en-US"/>
              <a:t>设计      </a:t>
            </a:r>
            <a:r>
              <a:rPr lang="zh-CN" altLang="en-US" sz="2800">
                <a:solidFill>
                  <a:srgbClr val="006600"/>
                </a:solidFill>
                <a:ea typeface="黑体" pitchFamily="2" charset="-122"/>
              </a:rPr>
              <a:t>一、微指令</a:t>
            </a:r>
            <a:r>
              <a:rPr lang="zh-CN" altLang="en-US" sz="2800">
                <a:solidFill>
                  <a:srgbClr val="FF6600"/>
                </a:solidFill>
                <a:ea typeface="黑体" pitchFamily="2" charset="-122"/>
              </a:rPr>
              <a:t>地址</a:t>
            </a:r>
            <a:r>
              <a:rPr lang="zh-CN" altLang="en-US" sz="2800">
                <a:solidFill>
                  <a:srgbClr val="006600"/>
                </a:solidFill>
                <a:ea typeface="黑体" pitchFamily="2" charset="-122"/>
              </a:rPr>
              <a:t>的生成</a:t>
            </a:r>
            <a:endParaRPr lang="en-US" altLang="zh-CN" sz="2800">
              <a:solidFill>
                <a:srgbClr val="006600"/>
              </a:solidFill>
              <a:ea typeface="黑体" pitchFamily="2" charset="-122"/>
            </a:endParaRPr>
          </a:p>
        </p:txBody>
      </p:sp>
      <p:sp>
        <p:nvSpPr>
          <p:cNvPr id="1166339" name="Text Box 3"/>
          <p:cNvSpPr txBox="1">
            <a:spLocks noChangeAspect="1" noChangeArrowheads="1"/>
          </p:cNvSpPr>
          <p:nvPr/>
        </p:nvSpPr>
        <p:spPr bwMode="auto">
          <a:xfrm>
            <a:off x="2987675" y="6381750"/>
            <a:ext cx="5040313" cy="388938"/>
          </a:xfrm>
          <a:prstGeom prst="rect">
            <a:avLst/>
          </a:prstGeom>
          <a:solidFill>
            <a:srgbClr val="FFFFFF"/>
          </a:solidFill>
          <a:ln w="9525">
            <a:noFill/>
            <a:miter lim="800000"/>
            <a:headEnd/>
            <a:tailEnd/>
          </a:ln>
        </p:spPr>
        <p:txBody>
          <a:bodyPr wrap="none" lIns="0" tIns="0" rIns="0" bIns="0" anchor="ctr"/>
          <a:lstStyle/>
          <a:p>
            <a:pPr>
              <a:lnSpc>
                <a:spcPct val="96000"/>
              </a:lnSpc>
            </a:pPr>
            <a:r>
              <a:rPr lang="zh-CN" altLang="en-US" dirty="0">
                <a:solidFill>
                  <a:schemeClr val="bg2"/>
                </a:solidFill>
                <a:ea typeface="楷体" panose="02010609060101010101" pitchFamily="49" charset="-122"/>
              </a:rPr>
              <a:t>图</a:t>
            </a:r>
            <a:r>
              <a:rPr lang="en-US" altLang="zh-CN" dirty="0">
                <a:solidFill>
                  <a:schemeClr val="bg2"/>
                </a:solidFill>
                <a:ea typeface="楷体" panose="02010609060101010101" pitchFamily="49" charset="-122"/>
              </a:rPr>
              <a:t>6.12  </a:t>
            </a:r>
            <a:r>
              <a:rPr lang="zh-CN" altLang="en-US" dirty="0">
                <a:solidFill>
                  <a:schemeClr val="bg2"/>
                </a:solidFill>
                <a:ea typeface="楷体" panose="02010609060101010101" pitchFamily="49" charset="-122"/>
              </a:rPr>
              <a:t>单地址格式的分支控制逻辑</a:t>
            </a:r>
          </a:p>
        </p:txBody>
      </p:sp>
      <p:sp>
        <p:nvSpPr>
          <p:cNvPr id="1166340" name="Text Box 4"/>
          <p:cNvSpPr txBox="1">
            <a:spLocks noChangeAspect="1" noChangeArrowheads="1"/>
          </p:cNvSpPr>
          <p:nvPr/>
        </p:nvSpPr>
        <p:spPr bwMode="auto">
          <a:xfrm>
            <a:off x="3743325" y="5445125"/>
            <a:ext cx="836613" cy="252413"/>
          </a:xfrm>
          <a:prstGeom prst="rect">
            <a:avLst/>
          </a:prstGeom>
          <a:noFill/>
          <a:ln w="9525">
            <a:noFill/>
            <a:miter lim="800000"/>
            <a:headEnd/>
            <a:tailEnd/>
          </a:ln>
        </p:spPr>
        <p:txBody>
          <a:bodyPr wrap="none" lIns="0" tIns="0" rIns="0" bIns="0" anchor="ctr"/>
          <a:lstStyle/>
          <a:p>
            <a:pPr>
              <a:lnSpc>
                <a:spcPct val="96000"/>
              </a:lnSpc>
            </a:pPr>
            <a:r>
              <a:rPr lang="zh-CN" altLang="en-US" sz="2000" dirty="0">
                <a:ea typeface="楷体" panose="02010609060101010101" pitchFamily="49" charset="-122"/>
              </a:rPr>
              <a:t>分支控制</a:t>
            </a:r>
          </a:p>
        </p:txBody>
      </p:sp>
      <p:sp>
        <p:nvSpPr>
          <p:cNvPr id="1166341" name="Line 5"/>
          <p:cNvSpPr>
            <a:spLocks noChangeAspect="1" noChangeShapeType="1"/>
          </p:cNvSpPr>
          <p:nvPr/>
        </p:nvSpPr>
        <p:spPr bwMode="auto">
          <a:xfrm>
            <a:off x="7740650" y="5883275"/>
            <a:ext cx="452438" cy="0"/>
          </a:xfrm>
          <a:prstGeom prst="line">
            <a:avLst/>
          </a:prstGeom>
          <a:noFill/>
          <a:ln w="38100">
            <a:solidFill>
              <a:srgbClr val="000000"/>
            </a:solidFill>
            <a:prstDash val="sysDot"/>
            <a:round/>
            <a:headEnd/>
            <a:tailEnd/>
          </a:ln>
        </p:spPr>
        <p:txBody>
          <a:bodyPr anchor="ctr"/>
          <a:lstStyle/>
          <a:p>
            <a:endParaRPr lang="zh-CN" altLang="en-US"/>
          </a:p>
        </p:txBody>
      </p:sp>
      <p:sp>
        <p:nvSpPr>
          <p:cNvPr id="1166342" name="Text Box 6"/>
          <p:cNvSpPr txBox="1">
            <a:spLocks noChangeAspect="1" noChangeArrowheads="1"/>
          </p:cNvSpPr>
          <p:nvPr/>
        </p:nvSpPr>
        <p:spPr bwMode="auto">
          <a:xfrm>
            <a:off x="5724525" y="3638550"/>
            <a:ext cx="2735263" cy="1173163"/>
          </a:xfrm>
          <a:prstGeom prst="rect">
            <a:avLst/>
          </a:prstGeom>
          <a:solidFill>
            <a:srgbClr val="CCECFF"/>
          </a:solidFill>
          <a:ln w="28575" algn="ctr">
            <a:solidFill>
              <a:srgbClr val="000000"/>
            </a:solidFill>
            <a:miter lim="800000"/>
            <a:headEnd/>
            <a:tailEnd/>
          </a:ln>
          <a:effectLst/>
        </p:spPr>
        <p:txBody>
          <a:bodyPr wrap="none" lIns="0" rIns="0" anchor="ctr"/>
          <a:lstStyle/>
          <a:p>
            <a:r>
              <a:rPr lang="en-US" altLang="zh-CN" sz="2000" dirty="0">
                <a:ea typeface="楷体" panose="02010609060101010101" pitchFamily="49" charset="-122"/>
              </a:rPr>
              <a:t>CM</a:t>
            </a:r>
          </a:p>
        </p:txBody>
      </p:sp>
      <p:sp>
        <p:nvSpPr>
          <p:cNvPr id="1166343" name="Text Box 7"/>
          <p:cNvSpPr txBox="1">
            <a:spLocks noChangeAspect="1" noChangeArrowheads="1"/>
          </p:cNvSpPr>
          <p:nvPr/>
        </p:nvSpPr>
        <p:spPr bwMode="auto">
          <a:xfrm>
            <a:off x="6118225" y="2781300"/>
            <a:ext cx="1831975" cy="522288"/>
          </a:xfrm>
          <a:prstGeom prst="rect">
            <a:avLst/>
          </a:prstGeom>
          <a:solidFill>
            <a:srgbClr val="FFCCFF"/>
          </a:solidFill>
          <a:ln w="28575" algn="ctr">
            <a:solidFill>
              <a:srgbClr val="000000"/>
            </a:solidFill>
            <a:miter lim="800000"/>
            <a:headEnd/>
            <a:tailEnd/>
          </a:ln>
          <a:effectLst/>
        </p:spPr>
        <p:txBody>
          <a:bodyPr wrap="none" lIns="0" rIns="0" anchor="ctr"/>
          <a:lstStyle/>
          <a:p>
            <a:r>
              <a:rPr lang="zh-CN" altLang="en-US" sz="2000" dirty="0">
                <a:ea typeface="楷体" panose="02010609060101010101" pitchFamily="49" charset="-122"/>
                <a:sym typeface="Symbol" pitchFamily="18" charset="2"/>
              </a:rPr>
              <a:t></a:t>
            </a:r>
            <a:r>
              <a:rPr lang="en-US" altLang="zh-CN" sz="2000" dirty="0">
                <a:ea typeface="楷体" panose="02010609060101010101" pitchFamily="49" charset="-122"/>
              </a:rPr>
              <a:t>PC</a:t>
            </a:r>
          </a:p>
        </p:txBody>
      </p:sp>
      <p:sp>
        <p:nvSpPr>
          <p:cNvPr id="1166344" name="Text Box 8"/>
          <p:cNvSpPr txBox="1">
            <a:spLocks noChangeAspect="1" noChangeArrowheads="1"/>
          </p:cNvSpPr>
          <p:nvPr/>
        </p:nvSpPr>
        <p:spPr bwMode="auto">
          <a:xfrm>
            <a:off x="7380288" y="5148263"/>
            <a:ext cx="1079500" cy="501650"/>
          </a:xfrm>
          <a:prstGeom prst="rect">
            <a:avLst/>
          </a:prstGeom>
          <a:solidFill>
            <a:srgbClr val="FFCCFF"/>
          </a:solidFill>
          <a:ln w="28575" algn="ctr">
            <a:solidFill>
              <a:srgbClr val="000000"/>
            </a:solidFill>
            <a:miter lim="800000"/>
            <a:headEnd/>
            <a:tailEnd/>
          </a:ln>
          <a:effectLst/>
        </p:spPr>
        <p:txBody>
          <a:bodyPr wrap="none" lIns="0" rIns="0" anchor="ctr"/>
          <a:lstStyle/>
          <a:p>
            <a:r>
              <a:rPr lang="zh-CN" altLang="en-US" sz="2000" dirty="0">
                <a:ea typeface="楷体" panose="02010609060101010101" pitchFamily="49" charset="-122"/>
              </a:rPr>
              <a:t>控制域</a:t>
            </a:r>
          </a:p>
        </p:txBody>
      </p:sp>
      <p:sp>
        <p:nvSpPr>
          <p:cNvPr id="1166347" name="Text Box 11"/>
          <p:cNvSpPr txBox="1">
            <a:spLocks noChangeAspect="1" noChangeArrowheads="1"/>
          </p:cNvSpPr>
          <p:nvPr/>
        </p:nvSpPr>
        <p:spPr bwMode="auto">
          <a:xfrm>
            <a:off x="5722938" y="5148263"/>
            <a:ext cx="720725" cy="501650"/>
          </a:xfrm>
          <a:prstGeom prst="rect">
            <a:avLst/>
          </a:prstGeom>
          <a:solidFill>
            <a:srgbClr val="FFCCFF"/>
          </a:solidFill>
          <a:ln w="28575">
            <a:solidFill>
              <a:srgbClr val="000000"/>
            </a:solidFill>
            <a:miter lim="800000"/>
            <a:headEnd/>
            <a:tailEnd/>
          </a:ln>
        </p:spPr>
        <p:txBody>
          <a:bodyPr wrap="none" lIns="0" rIns="0" anchor="ctr"/>
          <a:lstStyle/>
          <a:p>
            <a:r>
              <a:rPr lang="en-US" altLang="zh-CN" sz="2000" dirty="0">
                <a:ea typeface="楷体" panose="02010609060101010101" pitchFamily="49" charset="-122"/>
              </a:rPr>
              <a:t>AC</a:t>
            </a:r>
          </a:p>
        </p:txBody>
      </p:sp>
      <p:sp>
        <p:nvSpPr>
          <p:cNvPr id="1166348" name="Text Box 12"/>
          <p:cNvSpPr txBox="1">
            <a:spLocks noChangeAspect="1" noChangeArrowheads="1"/>
          </p:cNvSpPr>
          <p:nvPr/>
        </p:nvSpPr>
        <p:spPr bwMode="auto">
          <a:xfrm>
            <a:off x="5148263" y="5148263"/>
            <a:ext cx="604837" cy="501650"/>
          </a:xfrm>
          <a:prstGeom prst="rect">
            <a:avLst/>
          </a:prstGeom>
          <a:noFill/>
          <a:ln w="9525">
            <a:noFill/>
            <a:miter lim="800000"/>
            <a:headEnd/>
            <a:tailEnd/>
          </a:ln>
        </p:spPr>
        <p:txBody>
          <a:bodyPr wrap="none" lIns="0" tIns="0" rIns="0" bIns="0" anchor="ctr"/>
          <a:lstStyle/>
          <a:p>
            <a:pPr>
              <a:spcBef>
                <a:spcPts val="463"/>
              </a:spcBef>
            </a:pPr>
            <a:r>
              <a:rPr lang="zh-CN" altLang="en-US" sz="2000" dirty="0">
                <a:ea typeface="楷体" panose="02010609060101010101" pitchFamily="49" charset="-122"/>
                <a:sym typeface="Symbol" pitchFamily="18" charset="2"/>
              </a:rPr>
              <a:t></a:t>
            </a:r>
            <a:r>
              <a:rPr lang="en-US" altLang="zh-CN" sz="2000" dirty="0">
                <a:ea typeface="楷体" panose="02010609060101010101" pitchFamily="49" charset="-122"/>
              </a:rPr>
              <a:t>IR</a:t>
            </a:r>
          </a:p>
        </p:txBody>
      </p:sp>
      <p:sp>
        <p:nvSpPr>
          <p:cNvPr id="1166349" name="Line 13"/>
          <p:cNvSpPr>
            <a:spLocks noChangeAspect="1" noChangeShapeType="1"/>
          </p:cNvSpPr>
          <p:nvPr/>
        </p:nvSpPr>
        <p:spPr bwMode="auto">
          <a:xfrm>
            <a:off x="7667625" y="5649913"/>
            <a:ext cx="0" cy="503237"/>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166350" name="Line 14"/>
          <p:cNvSpPr>
            <a:spLocks noChangeAspect="1" noChangeShapeType="1"/>
          </p:cNvSpPr>
          <p:nvPr/>
        </p:nvSpPr>
        <p:spPr bwMode="auto">
          <a:xfrm>
            <a:off x="8243888" y="5649913"/>
            <a:ext cx="0" cy="503237"/>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166351" name="Text Box 15"/>
          <p:cNvSpPr txBox="1">
            <a:spLocks noChangeAspect="1" noChangeArrowheads="1"/>
          </p:cNvSpPr>
          <p:nvPr/>
        </p:nvSpPr>
        <p:spPr bwMode="auto">
          <a:xfrm>
            <a:off x="2968625" y="2130425"/>
            <a:ext cx="733425" cy="671513"/>
          </a:xfrm>
          <a:prstGeom prst="rect">
            <a:avLst/>
          </a:prstGeom>
          <a:solidFill>
            <a:srgbClr val="FFFF99"/>
          </a:solidFill>
          <a:ln w="28575">
            <a:solidFill>
              <a:srgbClr val="000000"/>
            </a:solidFill>
            <a:miter lim="800000"/>
            <a:headEnd/>
            <a:tailEnd/>
          </a:ln>
        </p:spPr>
        <p:txBody>
          <a:bodyPr anchor="ctr"/>
          <a:lstStyle/>
          <a:p>
            <a:pPr>
              <a:lnSpc>
                <a:spcPct val="96000"/>
              </a:lnSpc>
            </a:pPr>
            <a:r>
              <a:rPr lang="zh-CN" altLang="en-US" sz="2000" dirty="0">
                <a:ea typeface="楷体" panose="02010609060101010101" pitchFamily="49" charset="-122"/>
              </a:rPr>
              <a:t>分支逻辑</a:t>
            </a:r>
          </a:p>
        </p:txBody>
      </p:sp>
      <p:sp>
        <p:nvSpPr>
          <p:cNvPr id="1166353" name="Line 17"/>
          <p:cNvSpPr>
            <a:spLocks noChangeAspect="1" noChangeShapeType="1"/>
          </p:cNvSpPr>
          <p:nvPr/>
        </p:nvSpPr>
        <p:spPr bwMode="auto">
          <a:xfrm>
            <a:off x="6875463" y="5649913"/>
            <a:ext cx="1587" cy="371475"/>
          </a:xfrm>
          <a:prstGeom prst="line">
            <a:avLst/>
          </a:prstGeom>
          <a:noFill/>
          <a:ln w="57150" cap="rnd">
            <a:solidFill>
              <a:srgbClr val="000000"/>
            </a:solidFill>
            <a:round/>
            <a:headEnd/>
            <a:tailEnd/>
          </a:ln>
        </p:spPr>
        <p:txBody>
          <a:bodyPr anchor="ctr"/>
          <a:lstStyle/>
          <a:p>
            <a:endParaRPr lang="zh-CN" altLang="en-US"/>
          </a:p>
        </p:txBody>
      </p:sp>
      <p:sp>
        <p:nvSpPr>
          <p:cNvPr id="1166354" name="Line 18"/>
          <p:cNvSpPr>
            <a:spLocks noChangeAspect="1" noChangeShapeType="1"/>
          </p:cNvSpPr>
          <p:nvPr/>
        </p:nvSpPr>
        <p:spPr bwMode="auto">
          <a:xfrm rot="5400000">
            <a:off x="6484144" y="1916906"/>
            <a:ext cx="0" cy="1100138"/>
          </a:xfrm>
          <a:prstGeom prst="line">
            <a:avLst/>
          </a:prstGeom>
          <a:noFill/>
          <a:ln w="57150" cap="rnd">
            <a:solidFill>
              <a:srgbClr val="000000"/>
            </a:solidFill>
            <a:round/>
            <a:headEnd/>
            <a:tailEnd/>
          </a:ln>
        </p:spPr>
        <p:txBody>
          <a:bodyPr anchor="ctr"/>
          <a:lstStyle/>
          <a:p>
            <a:endParaRPr lang="zh-CN" altLang="en-US"/>
          </a:p>
        </p:txBody>
      </p:sp>
      <p:sp>
        <p:nvSpPr>
          <p:cNvPr id="1166355" name="Line 19"/>
          <p:cNvSpPr>
            <a:spLocks noChangeAspect="1" noChangeShapeType="1"/>
          </p:cNvSpPr>
          <p:nvPr/>
        </p:nvSpPr>
        <p:spPr bwMode="auto">
          <a:xfrm flipV="1">
            <a:off x="5018088" y="2801938"/>
            <a:ext cx="0" cy="3219450"/>
          </a:xfrm>
          <a:prstGeom prst="line">
            <a:avLst/>
          </a:prstGeom>
          <a:noFill/>
          <a:ln w="57150" cap="rnd">
            <a:solidFill>
              <a:srgbClr val="000000"/>
            </a:solidFill>
            <a:round/>
            <a:headEnd/>
            <a:tailEnd type="triangle" w="med" len="med"/>
          </a:ln>
        </p:spPr>
        <p:txBody>
          <a:bodyPr anchor="ctr"/>
          <a:lstStyle/>
          <a:p>
            <a:endParaRPr lang="zh-CN" altLang="en-US"/>
          </a:p>
        </p:txBody>
      </p:sp>
      <p:sp>
        <p:nvSpPr>
          <p:cNvPr id="1166357" name="Line 21"/>
          <p:cNvSpPr>
            <a:spLocks noChangeAspect="1" noChangeShapeType="1"/>
          </p:cNvSpPr>
          <p:nvPr/>
        </p:nvSpPr>
        <p:spPr bwMode="auto">
          <a:xfrm>
            <a:off x="6083300" y="5649913"/>
            <a:ext cx="0" cy="155575"/>
          </a:xfrm>
          <a:prstGeom prst="line">
            <a:avLst/>
          </a:prstGeom>
          <a:noFill/>
          <a:ln w="28575">
            <a:solidFill>
              <a:srgbClr val="000000"/>
            </a:solidFill>
            <a:round/>
            <a:headEnd/>
            <a:tailEnd/>
          </a:ln>
        </p:spPr>
        <p:txBody>
          <a:bodyPr anchor="ctr"/>
          <a:lstStyle/>
          <a:p>
            <a:endParaRPr lang="zh-CN" altLang="en-US"/>
          </a:p>
        </p:txBody>
      </p:sp>
      <p:sp>
        <p:nvSpPr>
          <p:cNvPr id="1166358" name="Line 22"/>
          <p:cNvSpPr>
            <a:spLocks noChangeAspect="1" noChangeShapeType="1"/>
          </p:cNvSpPr>
          <p:nvPr/>
        </p:nvSpPr>
        <p:spPr bwMode="auto">
          <a:xfrm flipH="1">
            <a:off x="3348038" y="5805488"/>
            <a:ext cx="2735262" cy="0"/>
          </a:xfrm>
          <a:prstGeom prst="line">
            <a:avLst/>
          </a:prstGeom>
          <a:noFill/>
          <a:ln w="28575">
            <a:solidFill>
              <a:srgbClr val="000000"/>
            </a:solidFill>
            <a:round/>
            <a:headEnd/>
            <a:tailEnd/>
          </a:ln>
        </p:spPr>
        <p:txBody>
          <a:bodyPr anchor="ctr"/>
          <a:lstStyle/>
          <a:p>
            <a:endParaRPr lang="zh-CN" altLang="en-US"/>
          </a:p>
        </p:txBody>
      </p:sp>
      <p:sp>
        <p:nvSpPr>
          <p:cNvPr id="1166359" name="Line 23"/>
          <p:cNvSpPr>
            <a:spLocks noChangeAspect="1" noChangeShapeType="1"/>
          </p:cNvSpPr>
          <p:nvPr/>
        </p:nvSpPr>
        <p:spPr bwMode="auto">
          <a:xfrm flipV="1">
            <a:off x="3348038" y="2801938"/>
            <a:ext cx="0" cy="3003550"/>
          </a:xfrm>
          <a:prstGeom prst="line">
            <a:avLst/>
          </a:prstGeom>
          <a:noFill/>
          <a:ln w="28575">
            <a:solidFill>
              <a:srgbClr val="000000"/>
            </a:solidFill>
            <a:round/>
            <a:headEnd/>
            <a:tailEnd type="triangle" w="med" len="lg"/>
          </a:ln>
        </p:spPr>
        <p:txBody>
          <a:bodyPr anchor="ctr"/>
          <a:lstStyle/>
          <a:p>
            <a:endParaRPr lang="zh-CN" altLang="en-US"/>
          </a:p>
        </p:txBody>
      </p:sp>
      <p:sp>
        <p:nvSpPr>
          <p:cNvPr id="1166361" name="Line 25"/>
          <p:cNvSpPr>
            <a:spLocks noChangeAspect="1" noChangeShapeType="1"/>
          </p:cNvSpPr>
          <p:nvPr/>
        </p:nvSpPr>
        <p:spPr bwMode="auto">
          <a:xfrm flipH="1">
            <a:off x="5018088" y="6021388"/>
            <a:ext cx="1857375" cy="0"/>
          </a:xfrm>
          <a:prstGeom prst="line">
            <a:avLst/>
          </a:prstGeom>
          <a:noFill/>
          <a:ln w="57150" cap="rnd">
            <a:solidFill>
              <a:srgbClr val="000000"/>
            </a:solidFill>
            <a:round/>
            <a:headEnd/>
            <a:tailEnd/>
          </a:ln>
        </p:spPr>
        <p:txBody>
          <a:bodyPr anchor="ctr"/>
          <a:lstStyle/>
          <a:p>
            <a:endParaRPr lang="zh-CN" altLang="en-US"/>
          </a:p>
        </p:txBody>
      </p:sp>
      <p:sp>
        <p:nvSpPr>
          <p:cNvPr id="1166363" name="Text Box 27"/>
          <p:cNvSpPr txBox="1">
            <a:spLocks noChangeAspect="1" noChangeArrowheads="1"/>
          </p:cNvSpPr>
          <p:nvPr/>
        </p:nvSpPr>
        <p:spPr bwMode="auto">
          <a:xfrm>
            <a:off x="4467225" y="1292225"/>
            <a:ext cx="1466850" cy="503238"/>
          </a:xfrm>
          <a:prstGeom prst="rect">
            <a:avLst/>
          </a:prstGeom>
          <a:solidFill>
            <a:srgbClr val="FFFF99"/>
          </a:solidFill>
          <a:ln w="28575">
            <a:solidFill>
              <a:srgbClr val="000000"/>
            </a:solidFill>
            <a:miter lim="800000"/>
            <a:headEnd/>
            <a:tailEnd/>
          </a:ln>
        </p:spPr>
        <p:txBody>
          <a:bodyPr anchor="ctr"/>
          <a:lstStyle/>
          <a:p>
            <a:r>
              <a:rPr lang="zh-CN" altLang="en-US" sz="2000" dirty="0">
                <a:ea typeface="楷体" panose="02010609060101010101" pitchFamily="49" charset="-122"/>
              </a:rPr>
              <a:t>译码及转换</a:t>
            </a:r>
            <a:endParaRPr lang="en-US" altLang="zh-CN" sz="2000" dirty="0">
              <a:ea typeface="楷体" panose="02010609060101010101" pitchFamily="49" charset="-122"/>
            </a:endParaRPr>
          </a:p>
        </p:txBody>
      </p:sp>
      <p:sp>
        <p:nvSpPr>
          <p:cNvPr id="1166364" name="Text Box 28"/>
          <p:cNvSpPr txBox="1">
            <a:spLocks noChangeAspect="1" noChangeArrowheads="1"/>
          </p:cNvSpPr>
          <p:nvPr/>
        </p:nvSpPr>
        <p:spPr bwMode="auto">
          <a:xfrm>
            <a:off x="4467225" y="622300"/>
            <a:ext cx="1466850" cy="334963"/>
          </a:xfrm>
          <a:prstGeom prst="rect">
            <a:avLst/>
          </a:prstGeom>
          <a:solidFill>
            <a:srgbClr val="FFCCFF"/>
          </a:solidFill>
          <a:ln w="28575">
            <a:solidFill>
              <a:srgbClr val="000000"/>
            </a:solidFill>
            <a:miter lim="800000"/>
            <a:headEnd/>
            <a:tailEnd/>
          </a:ln>
        </p:spPr>
        <p:txBody>
          <a:bodyPr tIns="0" bIns="0" anchor="ctr"/>
          <a:lstStyle/>
          <a:p>
            <a:pPr>
              <a:lnSpc>
                <a:spcPct val="96000"/>
              </a:lnSpc>
            </a:pPr>
            <a:r>
              <a:rPr lang="en-US" altLang="zh-CN" sz="2000" dirty="0">
                <a:ea typeface="楷体" panose="02010609060101010101" pitchFamily="49" charset="-122"/>
              </a:rPr>
              <a:t>IR</a:t>
            </a:r>
          </a:p>
        </p:txBody>
      </p:sp>
      <p:sp>
        <p:nvSpPr>
          <p:cNvPr id="1166365" name="Line 29"/>
          <p:cNvSpPr>
            <a:spLocks noChangeAspect="1" noChangeShapeType="1"/>
          </p:cNvSpPr>
          <p:nvPr/>
        </p:nvSpPr>
        <p:spPr bwMode="auto">
          <a:xfrm>
            <a:off x="7034213" y="2466975"/>
            <a:ext cx="0" cy="314325"/>
          </a:xfrm>
          <a:prstGeom prst="line">
            <a:avLst/>
          </a:prstGeom>
          <a:noFill/>
          <a:ln w="57150" cap="rnd">
            <a:solidFill>
              <a:srgbClr val="000000"/>
            </a:solidFill>
            <a:round/>
            <a:headEnd/>
            <a:tailEnd type="triangle" w="med" len="med"/>
          </a:ln>
        </p:spPr>
        <p:txBody>
          <a:bodyPr anchor="ctr"/>
          <a:lstStyle/>
          <a:p>
            <a:endParaRPr lang="zh-CN" altLang="en-US"/>
          </a:p>
        </p:txBody>
      </p:sp>
      <p:sp>
        <p:nvSpPr>
          <p:cNvPr id="1166366" name="Line 30"/>
          <p:cNvSpPr>
            <a:spLocks noChangeAspect="1" noChangeShapeType="1"/>
          </p:cNvSpPr>
          <p:nvPr/>
        </p:nvSpPr>
        <p:spPr bwMode="auto">
          <a:xfrm>
            <a:off x="7034213" y="3303588"/>
            <a:ext cx="0" cy="334962"/>
          </a:xfrm>
          <a:prstGeom prst="line">
            <a:avLst/>
          </a:prstGeom>
          <a:noFill/>
          <a:ln w="57150">
            <a:solidFill>
              <a:srgbClr val="000000"/>
            </a:solidFill>
            <a:round/>
            <a:headEnd/>
            <a:tailEnd type="triangle" w="med" len="med"/>
          </a:ln>
        </p:spPr>
        <p:txBody>
          <a:bodyPr anchor="ctr"/>
          <a:lstStyle/>
          <a:p>
            <a:endParaRPr lang="zh-CN" altLang="en-US"/>
          </a:p>
        </p:txBody>
      </p:sp>
      <p:sp>
        <p:nvSpPr>
          <p:cNvPr id="1166367" name="Line 31"/>
          <p:cNvSpPr>
            <a:spLocks noChangeAspect="1" noChangeShapeType="1"/>
          </p:cNvSpPr>
          <p:nvPr/>
        </p:nvSpPr>
        <p:spPr bwMode="auto">
          <a:xfrm>
            <a:off x="5200650" y="1795463"/>
            <a:ext cx="0" cy="334962"/>
          </a:xfrm>
          <a:prstGeom prst="line">
            <a:avLst/>
          </a:prstGeom>
          <a:noFill/>
          <a:ln w="57150">
            <a:solidFill>
              <a:srgbClr val="000000"/>
            </a:solidFill>
            <a:round/>
            <a:headEnd/>
            <a:tailEnd type="triangle" w="med" len="med"/>
          </a:ln>
        </p:spPr>
        <p:txBody>
          <a:bodyPr anchor="ctr"/>
          <a:lstStyle/>
          <a:p>
            <a:endParaRPr lang="zh-CN" altLang="en-US"/>
          </a:p>
        </p:txBody>
      </p:sp>
      <p:sp>
        <p:nvSpPr>
          <p:cNvPr id="1166368" name="Line 32"/>
          <p:cNvSpPr>
            <a:spLocks noChangeAspect="1" noChangeShapeType="1"/>
          </p:cNvSpPr>
          <p:nvPr/>
        </p:nvSpPr>
        <p:spPr bwMode="auto">
          <a:xfrm>
            <a:off x="5200650" y="957263"/>
            <a:ext cx="0" cy="334962"/>
          </a:xfrm>
          <a:prstGeom prst="line">
            <a:avLst/>
          </a:prstGeom>
          <a:noFill/>
          <a:ln w="57150">
            <a:solidFill>
              <a:srgbClr val="000000"/>
            </a:solidFill>
            <a:round/>
            <a:headEnd/>
            <a:tailEnd type="triangle" w="med" len="med"/>
          </a:ln>
        </p:spPr>
        <p:txBody>
          <a:bodyPr anchor="ctr"/>
          <a:lstStyle/>
          <a:p>
            <a:endParaRPr lang="zh-CN" altLang="en-US"/>
          </a:p>
        </p:txBody>
      </p:sp>
      <p:sp>
        <p:nvSpPr>
          <p:cNvPr id="1166369" name="Line 33"/>
          <p:cNvSpPr>
            <a:spLocks noChangeAspect="1" noChangeShapeType="1"/>
          </p:cNvSpPr>
          <p:nvPr/>
        </p:nvSpPr>
        <p:spPr bwMode="auto">
          <a:xfrm>
            <a:off x="7037388" y="4811713"/>
            <a:ext cx="0" cy="336550"/>
          </a:xfrm>
          <a:prstGeom prst="line">
            <a:avLst/>
          </a:prstGeom>
          <a:noFill/>
          <a:ln w="57150">
            <a:solidFill>
              <a:srgbClr val="000000"/>
            </a:solidFill>
            <a:round/>
            <a:headEnd/>
            <a:tailEnd type="triangle" w="med" len="med"/>
          </a:ln>
        </p:spPr>
        <p:txBody>
          <a:bodyPr anchor="ctr"/>
          <a:lstStyle/>
          <a:p>
            <a:endParaRPr lang="zh-CN" altLang="en-US"/>
          </a:p>
        </p:txBody>
      </p:sp>
      <p:sp>
        <p:nvSpPr>
          <p:cNvPr id="1166370" name="Line 34"/>
          <p:cNvSpPr>
            <a:spLocks noChangeAspect="1" noChangeShapeType="1"/>
          </p:cNvSpPr>
          <p:nvPr/>
        </p:nvSpPr>
        <p:spPr bwMode="auto">
          <a:xfrm rot="-5400000">
            <a:off x="4087813" y="2087562"/>
            <a:ext cx="0" cy="758825"/>
          </a:xfrm>
          <a:prstGeom prst="line">
            <a:avLst/>
          </a:prstGeom>
          <a:noFill/>
          <a:ln w="57150">
            <a:solidFill>
              <a:srgbClr val="000000"/>
            </a:solidFill>
            <a:round/>
            <a:headEnd/>
            <a:tailEnd type="triangle" w="med" len="med"/>
          </a:ln>
        </p:spPr>
        <p:txBody>
          <a:bodyPr anchor="ctr"/>
          <a:lstStyle/>
          <a:p>
            <a:endParaRPr lang="zh-CN" altLang="en-US"/>
          </a:p>
        </p:txBody>
      </p:sp>
      <p:sp>
        <p:nvSpPr>
          <p:cNvPr id="1166371" name="Line 35"/>
          <p:cNvSpPr>
            <a:spLocks noChangeAspect="1" noChangeShapeType="1"/>
          </p:cNvSpPr>
          <p:nvPr/>
        </p:nvSpPr>
        <p:spPr bwMode="auto">
          <a:xfrm rot="-5400000">
            <a:off x="2785269" y="2158428"/>
            <a:ext cx="0" cy="366712"/>
          </a:xfrm>
          <a:prstGeom prst="line">
            <a:avLst/>
          </a:prstGeom>
          <a:noFill/>
          <a:ln w="57150">
            <a:solidFill>
              <a:srgbClr val="000000"/>
            </a:solidFill>
            <a:round/>
            <a:headEnd/>
            <a:tailEnd type="triangle" w="med" len="med"/>
          </a:ln>
        </p:spPr>
        <p:txBody>
          <a:bodyPr anchor="ctr"/>
          <a:lstStyle/>
          <a:p>
            <a:endParaRPr lang="zh-CN" altLang="en-US"/>
          </a:p>
        </p:txBody>
      </p:sp>
      <p:sp>
        <p:nvSpPr>
          <p:cNvPr id="1166372" name="Text Box 36"/>
          <p:cNvSpPr txBox="1">
            <a:spLocks noChangeAspect="1" noChangeArrowheads="1"/>
          </p:cNvSpPr>
          <p:nvPr/>
        </p:nvSpPr>
        <p:spPr bwMode="auto">
          <a:xfrm>
            <a:off x="1421754" y="2150962"/>
            <a:ext cx="1125537" cy="361950"/>
          </a:xfrm>
          <a:prstGeom prst="rect">
            <a:avLst/>
          </a:prstGeom>
          <a:noFill/>
          <a:ln w="9525">
            <a:noFill/>
            <a:miter lim="800000"/>
            <a:headEnd/>
            <a:tailEnd/>
          </a:ln>
        </p:spPr>
        <p:txBody>
          <a:bodyPr wrap="none" lIns="0" tIns="0" rIns="0" bIns="0" anchor="ctr"/>
          <a:lstStyle/>
          <a:p>
            <a:pPr algn="r">
              <a:lnSpc>
                <a:spcPct val="96000"/>
              </a:lnSpc>
            </a:pPr>
            <a:r>
              <a:rPr lang="zh-CN" altLang="en-US" sz="2000" dirty="0">
                <a:ea typeface="楷体" panose="02010609060101010101" pitchFamily="49" charset="-122"/>
              </a:rPr>
              <a:t>状态标志</a:t>
            </a:r>
          </a:p>
        </p:txBody>
      </p:sp>
      <p:sp>
        <p:nvSpPr>
          <p:cNvPr id="1166373" name="Text Box 37"/>
          <p:cNvSpPr txBox="1">
            <a:spLocks noChangeAspect="1" noChangeArrowheads="1"/>
          </p:cNvSpPr>
          <p:nvPr/>
        </p:nvSpPr>
        <p:spPr bwMode="auto">
          <a:xfrm>
            <a:off x="3756025" y="1484313"/>
            <a:ext cx="527050" cy="876300"/>
          </a:xfrm>
          <a:prstGeom prst="rect">
            <a:avLst/>
          </a:prstGeom>
          <a:noFill/>
          <a:ln w="9525">
            <a:noFill/>
            <a:miter lim="800000"/>
            <a:headEnd/>
            <a:tailEnd/>
          </a:ln>
        </p:spPr>
        <p:txBody>
          <a:bodyPr wrap="none" lIns="0" tIns="0" rIns="0" bIns="0" anchor="ctr"/>
          <a:lstStyle/>
          <a:p>
            <a:pPr>
              <a:lnSpc>
                <a:spcPct val="96000"/>
              </a:lnSpc>
            </a:pPr>
            <a:r>
              <a:rPr lang="zh-CN" altLang="en-US" sz="2000" dirty="0">
                <a:ea typeface="楷体" panose="02010609060101010101" pitchFamily="49" charset="-122"/>
              </a:rPr>
              <a:t>加载</a:t>
            </a:r>
            <a:br>
              <a:rPr lang="zh-CN" altLang="en-US" sz="2000" dirty="0">
                <a:ea typeface="楷体" panose="02010609060101010101" pitchFamily="49" charset="-122"/>
              </a:rPr>
            </a:br>
            <a:r>
              <a:rPr lang="zh-CN" altLang="en-US" sz="2000" dirty="0">
                <a:ea typeface="楷体" panose="02010609060101010101" pitchFamily="49" charset="-122"/>
              </a:rPr>
              <a:t>分支</a:t>
            </a:r>
            <a:br>
              <a:rPr lang="zh-CN" altLang="en-US" sz="2000" dirty="0">
                <a:ea typeface="楷体" panose="02010609060101010101" pitchFamily="49" charset="-122"/>
              </a:rPr>
            </a:br>
            <a:r>
              <a:rPr lang="zh-CN" altLang="en-US" sz="2000" dirty="0">
                <a:ea typeface="楷体" panose="02010609060101010101" pitchFamily="49" charset="-122"/>
              </a:rPr>
              <a:t>地址</a:t>
            </a:r>
          </a:p>
        </p:txBody>
      </p:sp>
      <p:sp>
        <p:nvSpPr>
          <p:cNvPr id="1166374" name="Text Box 38"/>
          <p:cNvSpPr txBox="1">
            <a:spLocks noChangeAspect="1" noChangeArrowheads="1"/>
          </p:cNvSpPr>
          <p:nvPr/>
        </p:nvSpPr>
        <p:spPr bwMode="auto">
          <a:xfrm>
            <a:off x="5346700" y="1773238"/>
            <a:ext cx="1889125" cy="317500"/>
          </a:xfrm>
          <a:prstGeom prst="rect">
            <a:avLst/>
          </a:prstGeom>
          <a:noFill/>
          <a:ln w="9525">
            <a:noFill/>
            <a:miter lim="800000"/>
            <a:headEnd/>
            <a:tailEnd/>
          </a:ln>
        </p:spPr>
        <p:txBody>
          <a:bodyPr wrap="none" lIns="0" tIns="0" rIns="0" bIns="0" anchor="ctr"/>
          <a:lstStyle/>
          <a:p>
            <a:pPr algn="l">
              <a:lnSpc>
                <a:spcPct val="96000"/>
              </a:lnSpc>
            </a:pPr>
            <a:r>
              <a:rPr lang="zh-CN" altLang="en-US" sz="2000" dirty="0">
                <a:ea typeface="楷体" panose="02010609060101010101" pitchFamily="49" charset="-122"/>
              </a:rPr>
              <a:t>微程序首地址</a:t>
            </a:r>
          </a:p>
        </p:txBody>
      </p:sp>
      <p:sp>
        <p:nvSpPr>
          <p:cNvPr id="1166375" name="Text Box 39"/>
          <p:cNvSpPr txBox="1">
            <a:spLocks noChangeAspect="1" noChangeArrowheads="1"/>
          </p:cNvSpPr>
          <p:nvPr/>
        </p:nvSpPr>
        <p:spPr bwMode="auto">
          <a:xfrm>
            <a:off x="4641755" y="3213100"/>
            <a:ext cx="295466" cy="1252538"/>
          </a:xfrm>
          <a:prstGeom prst="rect">
            <a:avLst/>
          </a:prstGeom>
          <a:noFill/>
          <a:ln w="9525">
            <a:noFill/>
            <a:miter lim="800000"/>
            <a:headEnd/>
            <a:tailEnd/>
          </a:ln>
        </p:spPr>
        <p:txBody>
          <a:bodyPr vert="eaVert" lIns="0" tIns="0" rIns="0" bIns="0" anchor="ctr">
            <a:spAutoFit/>
          </a:bodyPr>
          <a:lstStyle/>
          <a:p>
            <a:pPr>
              <a:lnSpc>
                <a:spcPct val="96000"/>
              </a:lnSpc>
            </a:pPr>
            <a:r>
              <a:rPr lang="zh-CN" altLang="en-US" sz="2000" dirty="0">
                <a:ea typeface="楷体" panose="02010609060101010101" pitchFamily="49" charset="-122"/>
              </a:rPr>
              <a:t>跳转地址</a:t>
            </a:r>
          </a:p>
        </p:txBody>
      </p:sp>
      <p:sp>
        <p:nvSpPr>
          <p:cNvPr id="1166377" name="Line 41"/>
          <p:cNvSpPr>
            <a:spLocks noChangeShapeType="1"/>
          </p:cNvSpPr>
          <p:nvPr/>
        </p:nvSpPr>
        <p:spPr bwMode="auto">
          <a:xfrm flipH="1">
            <a:off x="7956550" y="2924175"/>
            <a:ext cx="360363" cy="0"/>
          </a:xfrm>
          <a:prstGeom prst="line">
            <a:avLst/>
          </a:prstGeom>
          <a:noFill/>
          <a:ln w="28575">
            <a:solidFill>
              <a:schemeClr val="tx1"/>
            </a:solidFill>
            <a:round/>
            <a:headEnd/>
            <a:tailEnd type="triangle" w="med" len="lg"/>
          </a:ln>
          <a:effectLst/>
        </p:spPr>
        <p:txBody>
          <a:bodyPr>
            <a:spAutoFit/>
          </a:bodyPr>
          <a:lstStyle/>
          <a:p>
            <a:endParaRPr lang="zh-CN" altLang="en-US"/>
          </a:p>
        </p:txBody>
      </p:sp>
      <p:sp>
        <p:nvSpPr>
          <p:cNvPr id="1166378" name="Line 42"/>
          <p:cNvSpPr>
            <a:spLocks noChangeShapeType="1"/>
          </p:cNvSpPr>
          <p:nvPr/>
        </p:nvSpPr>
        <p:spPr bwMode="auto">
          <a:xfrm flipH="1">
            <a:off x="7956550" y="3141663"/>
            <a:ext cx="360363" cy="0"/>
          </a:xfrm>
          <a:prstGeom prst="line">
            <a:avLst/>
          </a:prstGeom>
          <a:noFill/>
          <a:ln w="28575">
            <a:solidFill>
              <a:schemeClr val="tx1"/>
            </a:solidFill>
            <a:round/>
            <a:headEnd/>
            <a:tailEnd type="triangle" w="med" len="lg"/>
          </a:ln>
          <a:effectLst/>
        </p:spPr>
        <p:txBody>
          <a:bodyPr>
            <a:spAutoFit/>
          </a:bodyPr>
          <a:lstStyle/>
          <a:p>
            <a:endParaRPr lang="zh-CN" altLang="en-US"/>
          </a:p>
        </p:txBody>
      </p:sp>
      <p:sp>
        <p:nvSpPr>
          <p:cNvPr id="1166379" name="Text Box 43"/>
          <p:cNvSpPr txBox="1">
            <a:spLocks noChangeAspect="1" noChangeArrowheads="1"/>
          </p:cNvSpPr>
          <p:nvPr/>
        </p:nvSpPr>
        <p:spPr bwMode="auto">
          <a:xfrm>
            <a:off x="8386763" y="2751138"/>
            <a:ext cx="649287" cy="317500"/>
          </a:xfrm>
          <a:prstGeom prst="rect">
            <a:avLst/>
          </a:prstGeom>
          <a:noFill/>
          <a:ln w="9525">
            <a:noFill/>
            <a:miter lim="800000"/>
            <a:headEnd/>
            <a:tailEnd/>
          </a:ln>
        </p:spPr>
        <p:txBody>
          <a:bodyPr wrap="none" lIns="0" tIns="0" rIns="0" bIns="0" anchor="ctr"/>
          <a:lstStyle/>
          <a:p>
            <a:pPr algn="l">
              <a:lnSpc>
                <a:spcPct val="96000"/>
              </a:lnSpc>
            </a:pPr>
            <a:r>
              <a:rPr lang="zh-CN" altLang="en-US" sz="2000" dirty="0">
                <a:ea typeface="楷体" panose="02010609060101010101" pitchFamily="49" charset="-122"/>
              </a:rPr>
              <a:t>加</a:t>
            </a:r>
            <a:r>
              <a:rPr lang="en-US" altLang="zh-CN" sz="2000" dirty="0">
                <a:ea typeface="楷体" panose="02010609060101010101" pitchFamily="49" charset="-122"/>
              </a:rPr>
              <a:t>1</a:t>
            </a:r>
          </a:p>
        </p:txBody>
      </p:sp>
      <p:sp>
        <p:nvSpPr>
          <p:cNvPr id="1166380" name="Text Box 44"/>
          <p:cNvSpPr txBox="1">
            <a:spLocks noChangeAspect="1" noChangeArrowheads="1"/>
          </p:cNvSpPr>
          <p:nvPr/>
        </p:nvSpPr>
        <p:spPr bwMode="auto">
          <a:xfrm>
            <a:off x="8316913" y="2997200"/>
            <a:ext cx="649287" cy="317500"/>
          </a:xfrm>
          <a:prstGeom prst="rect">
            <a:avLst/>
          </a:prstGeom>
          <a:noFill/>
          <a:ln w="9525">
            <a:noFill/>
            <a:miter lim="800000"/>
            <a:headEnd/>
            <a:tailEnd/>
          </a:ln>
        </p:spPr>
        <p:txBody>
          <a:bodyPr wrap="none" lIns="0" tIns="0" rIns="0" bIns="0" anchor="ctr"/>
          <a:lstStyle/>
          <a:p>
            <a:pPr algn="l">
              <a:lnSpc>
                <a:spcPct val="96000"/>
              </a:lnSpc>
            </a:pPr>
            <a:r>
              <a:rPr lang="zh-CN" altLang="en-US" sz="2000" dirty="0">
                <a:ea typeface="楷体" panose="02010609060101010101" pitchFamily="49" charset="-122"/>
              </a:rPr>
              <a:t>复位</a:t>
            </a:r>
            <a:endParaRPr lang="en-US" altLang="zh-CN" sz="2000" dirty="0">
              <a:ea typeface="楷体" panose="02010609060101010101" pitchFamily="49" charset="-122"/>
            </a:endParaRPr>
          </a:p>
        </p:txBody>
      </p:sp>
      <p:sp>
        <p:nvSpPr>
          <p:cNvPr id="1166383" name="Text Box 47"/>
          <p:cNvSpPr txBox="1">
            <a:spLocks noChangeArrowheads="1"/>
          </p:cNvSpPr>
          <p:nvPr/>
        </p:nvSpPr>
        <p:spPr bwMode="auto">
          <a:xfrm>
            <a:off x="250825" y="5121275"/>
            <a:ext cx="4105275" cy="1200329"/>
          </a:xfrm>
          <a:prstGeom prst="rect">
            <a:avLst/>
          </a:prstGeom>
          <a:noFill/>
          <a:ln w="28575" algn="ctr">
            <a:noFill/>
            <a:miter lim="800000"/>
            <a:headEnd/>
            <a:tailEnd type="none" w="med" len="lg"/>
          </a:ln>
          <a:effectLst/>
        </p:spPr>
        <p:txBody>
          <a:bodyPr>
            <a:spAutoFit/>
          </a:bodyPr>
          <a:lstStyle/>
          <a:p>
            <a:pPr marL="266700" indent="-266700" algn="l">
              <a:buClr>
                <a:srgbClr val="008000"/>
              </a:buClr>
              <a:buSzPct val="75000"/>
              <a:buFont typeface="Wingdings" pitchFamily="2" charset="2"/>
              <a:buChar char="l"/>
            </a:pPr>
            <a:r>
              <a:rPr lang="zh-CN" altLang="en-US" dirty="0">
                <a:solidFill>
                  <a:srgbClr val="0000FF"/>
                </a:solidFill>
                <a:ea typeface="楷体" panose="02010609060101010101" pitchFamily="49" charset="-122"/>
              </a:rPr>
              <a:t>硬件代价极低</a:t>
            </a:r>
          </a:p>
          <a:p>
            <a:pPr marL="266700" indent="-266700" algn="l">
              <a:buClr>
                <a:srgbClr val="008000"/>
              </a:buClr>
              <a:buSzPct val="75000"/>
              <a:buFont typeface="Wingdings" pitchFamily="2" charset="2"/>
              <a:buChar char="l"/>
            </a:pPr>
            <a:r>
              <a:rPr lang="zh-CN" altLang="en-US" dirty="0">
                <a:solidFill>
                  <a:srgbClr val="0000FF"/>
                </a:solidFill>
                <a:ea typeface="楷体" panose="02010609060101010101" pitchFamily="49" charset="-122"/>
                <a:sym typeface="Symbol" pitchFamily="18" charset="2"/>
              </a:rPr>
              <a:t></a:t>
            </a:r>
            <a:r>
              <a:rPr lang="en-US" altLang="zh-CN" dirty="0">
                <a:solidFill>
                  <a:srgbClr val="0000FF"/>
                </a:solidFill>
                <a:ea typeface="楷体" panose="02010609060101010101" pitchFamily="49" charset="-122"/>
              </a:rPr>
              <a:t>PC</a:t>
            </a:r>
            <a:r>
              <a:rPr lang="zh-CN" altLang="en-US" dirty="0">
                <a:solidFill>
                  <a:srgbClr val="0000FF"/>
                </a:solidFill>
                <a:ea typeface="楷体" panose="02010609060101010101" pitchFamily="49" charset="-122"/>
              </a:rPr>
              <a:t>利用率高</a:t>
            </a:r>
          </a:p>
          <a:p>
            <a:pPr marL="266700" indent="-266700" algn="l">
              <a:buClr>
                <a:srgbClr val="008000"/>
              </a:buClr>
              <a:buSzPct val="75000"/>
              <a:buFont typeface="Wingdings" pitchFamily="2" charset="2"/>
              <a:buChar char="l"/>
            </a:pPr>
            <a:r>
              <a:rPr lang="zh-CN" altLang="en-US" dirty="0">
                <a:solidFill>
                  <a:srgbClr val="0000FF"/>
                </a:solidFill>
                <a:ea typeface="楷体" panose="02010609060101010101" pitchFamily="49" charset="-122"/>
              </a:rPr>
              <a:t>微指令长度被有效地缩短</a:t>
            </a:r>
          </a:p>
        </p:txBody>
      </p:sp>
      <p:sp>
        <p:nvSpPr>
          <p:cNvPr id="44" name="Line 35">
            <a:extLst>
              <a:ext uri="{FF2B5EF4-FFF2-40B4-BE49-F238E27FC236}">
                <a16:creationId xmlns:a16="http://schemas.microsoft.com/office/drawing/2014/main" id="{B36733FC-2A68-4645-8D46-A5B89FF31FD8}"/>
              </a:ext>
            </a:extLst>
          </p:cNvPr>
          <p:cNvSpPr>
            <a:spLocks noChangeAspect="1" noChangeShapeType="1"/>
          </p:cNvSpPr>
          <p:nvPr/>
        </p:nvSpPr>
        <p:spPr bwMode="auto">
          <a:xfrm rot="-5400000">
            <a:off x="2804319" y="2437969"/>
            <a:ext cx="0" cy="366712"/>
          </a:xfrm>
          <a:prstGeom prst="line">
            <a:avLst/>
          </a:prstGeom>
          <a:noFill/>
          <a:ln w="57150">
            <a:solidFill>
              <a:srgbClr val="000000"/>
            </a:solidFill>
            <a:round/>
            <a:headEnd/>
            <a:tailEnd type="triangle" w="med" len="med"/>
          </a:ln>
        </p:spPr>
        <p:txBody>
          <a:bodyPr anchor="ctr"/>
          <a:lstStyle/>
          <a:p>
            <a:endParaRPr lang="zh-CN" altLang="en-US"/>
          </a:p>
        </p:txBody>
      </p:sp>
      <p:sp>
        <p:nvSpPr>
          <p:cNvPr id="45" name="Text Box 36">
            <a:extLst>
              <a:ext uri="{FF2B5EF4-FFF2-40B4-BE49-F238E27FC236}">
                <a16:creationId xmlns:a16="http://schemas.microsoft.com/office/drawing/2014/main" id="{69C86700-6C6D-4930-AC82-41FE23361E34}"/>
              </a:ext>
            </a:extLst>
          </p:cNvPr>
          <p:cNvSpPr txBox="1">
            <a:spLocks noChangeAspect="1" noChangeArrowheads="1"/>
          </p:cNvSpPr>
          <p:nvPr/>
        </p:nvSpPr>
        <p:spPr bwMode="auto">
          <a:xfrm>
            <a:off x="1421754" y="2458128"/>
            <a:ext cx="1125537" cy="361950"/>
          </a:xfrm>
          <a:prstGeom prst="rect">
            <a:avLst/>
          </a:prstGeom>
          <a:noFill/>
          <a:ln w="9525">
            <a:noFill/>
            <a:miter lim="800000"/>
            <a:headEnd/>
            <a:tailEnd/>
          </a:ln>
        </p:spPr>
        <p:txBody>
          <a:bodyPr wrap="none" lIns="0" tIns="0" rIns="0" bIns="0" anchor="ctr"/>
          <a:lstStyle/>
          <a:p>
            <a:pPr algn="r">
              <a:lnSpc>
                <a:spcPct val="96000"/>
              </a:lnSpc>
            </a:pPr>
            <a:r>
              <a:rPr lang="zh-CN" altLang="en-US" sz="2000" dirty="0">
                <a:ea typeface="楷体" panose="02010609060101010101" pitchFamily="49" charset="-122"/>
              </a:rPr>
              <a:t>时序</a:t>
            </a:r>
          </a:p>
        </p:txBody>
      </p:sp>
      <p:sp>
        <p:nvSpPr>
          <p:cNvPr id="1166346" name="Text Box 10"/>
          <p:cNvSpPr txBox="1">
            <a:spLocks noChangeAspect="1" noChangeArrowheads="1"/>
          </p:cNvSpPr>
          <p:nvPr/>
        </p:nvSpPr>
        <p:spPr bwMode="auto">
          <a:xfrm>
            <a:off x="6443663" y="5148263"/>
            <a:ext cx="936625" cy="501650"/>
          </a:xfrm>
          <a:prstGeom prst="rect">
            <a:avLst/>
          </a:prstGeom>
          <a:solidFill>
            <a:srgbClr val="FFCCFF"/>
          </a:solidFill>
          <a:ln w="28575" algn="ctr">
            <a:solidFill>
              <a:srgbClr val="000000"/>
            </a:solidFill>
            <a:miter lim="800000"/>
            <a:headEnd/>
            <a:tailEnd/>
          </a:ln>
          <a:effectLst/>
        </p:spPr>
        <p:txBody>
          <a:bodyPr wrap="none" lIns="0" rIns="0" anchor="ctr"/>
          <a:lstStyle/>
          <a:p>
            <a:r>
              <a:rPr lang="zh-CN" altLang="en-US" sz="2000" dirty="0">
                <a:ea typeface="楷体" panose="02010609060101010101" pitchFamily="49" charset="-122"/>
              </a:rPr>
              <a:t>地址</a:t>
            </a:r>
            <a:endParaRPr lang="en-US" altLang="zh-CN" sz="2000" dirty="0">
              <a:ea typeface="楷体" panose="02010609060101010101" pitchFamily="49" charset="-122"/>
            </a:endParaRPr>
          </a:p>
        </p:txBody>
      </p:sp>
      <p:sp>
        <p:nvSpPr>
          <p:cNvPr id="1166352" name="Text Box 16"/>
          <p:cNvSpPr txBox="1">
            <a:spLocks noChangeAspect="1" noChangeArrowheads="1"/>
          </p:cNvSpPr>
          <p:nvPr/>
        </p:nvSpPr>
        <p:spPr bwMode="auto">
          <a:xfrm>
            <a:off x="4467225" y="2130425"/>
            <a:ext cx="1466850" cy="671513"/>
          </a:xfrm>
          <a:prstGeom prst="rect">
            <a:avLst/>
          </a:prstGeom>
          <a:solidFill>
            <a:srgbClr val="FFFF99"/>
          </a:solidFill>
          <a:ln w="28575" algn="ctr">
            <a:solidFill>
              <a:srgbClr val="000000"/>
            </a:solidFill>
            <a:miter lim="800000"/>
            <a:headEnd/>
            <a:tailEnd/>
          </a:ln>
          <a:effectLst/>
        </p:spPr>
        <p:txBody>
          <a:bodyPr wrap="none" lIns="0" rIns="0" anchor="ctr"/>
          <a:lstStyle/>
          <a:p>
            <a:r>
              <a:rPr lang="zh-CN" altLang="en-US" sz="2000" dirty="0">
                <a:ea typeface="楷体" panose="02010609060101010101" pitchFamily="49" charset="-122"/>
              </a:rPr>
              <a:t>多路选择器</a:t>
            </a: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4"/>
          <p:cNvSpPr>
            <a:spLocks noGrp="1"/>
          </p:cNvSpPr>
          <p:nvPr>
            <p:ph type="sldNum" sz="quarter" idx="11"/>
          </p:nvPr>
        </p:nvSpPr>
        <p:spPr/>
        <p:txBody>
          <a:bodyPr/>
          <a:lstStyle/>
          <a:p>
            <a:fld id="{3AE6943F-9DB7-49EC-8464-54403F583BE1}" type="slidenum">
              <a:rPr lang="zh-CN" altLang="en-US"/>
              <a:pPr/>
              <a:t>89</a:t>
            </a:fld>
            <a:endParaRPr lang="en-US" altLang="zh-CN"/>
          </a:p>
        </p:txBody>
      </p:sp>
      <p:sp>
        <p:nvSpPr>
          <p:cNvPr id="1168386" name="Rectangle 2"/>
          <p:cNvSpPr>
            <a:spLocks noGrp="1" noChangeArrowheads="1"/>
          </p:cNvSpPr>
          <p:nvPr>
            <p:ph type="title"/>
          </p:nvPr>
        </p:nvSpPr>
        <p:spPr/>
        <p:txBody>
          <a:bodyPr/>
          <a:lstStyle/>
          <a:p>
            <a:r>
              <a:rPr lang="en-US" altLang="zh-CN"/>
              <a:t>6.3.2 </a:t>
            </a:r>
            <a:r>
              <a:rPr lang="zh-CN" altLang="en-US">
                <a:solidFill>
                  <a:srgbClr val="CC0000"/>
                </a:solidFill>
              </a:rPr>
              <a:t>微指令</a:t>
            </a:r>
            <a:r>
              <a:rPr lang="zh-CN" altLang="en-US"/>
              <a:t>设计      </a:t>
            </a:r>
            <a:r>
              <a:rPr lang="zh-CN" altLang="en-US" sz="2800">
                <a:solidFill>
                  <a:srgbClr val="006600"/>
                </a:solidFill>
                <a:ea typeface="黑体" pitchFamily="2" charset="-122"/>
              </a:rPr>
              <a:t>一、微指令</a:t>
            </a:r>
            <a:r>
              <a:rPr lang="zh-CN" altLang="en-US" sz="2800">
                <a:solidFill>
                  <a:srgbClr val="FF6600"/>
                </a:solidFill>
                <a:ea typeface="黑体" pitchFamily="2" charset="-122"/>
              </a:rPr>
              <a:t>地址</a:t>
            </a:r>
            <a:r>
              <a:rPr lang="zh-CN" altLang="en-US" sz="2800">
                <a:solidFill>
                  <a:srgbClr val="006600"/>
                </a:solidFill>
                <a:ea typeface="黑体" pitchFamily="2" charset="-122"/>
              </a:rPr>
              <a:t>的生成</a:t>
            </a:r>
            <a:endParaRPr lang="en-US" altLang="zh-CN" sz="2800">
              <a:solidFill>
                <a:srgbClr val="006600"/>
              </a:solidFill>
              <a:ea typeface="黑体" pitchFamily="2" charset="-122"/>
            </a:endParaRPr>
          </a:p>
        </p:txBody>
      </p:sp>
      <p:sp>
        <p:nvSpPr>
          <p:cNvPr id="1168432" name="Rectangle 48"/>
          <p:cNvSpPr>
            <a:spLocks noGrp="1" noChangeArrowheads="1"/>
          </p:cNvSpPr>
          <p:nvPr>
            <p:ph type="body" idx="1"/>
          </p:nvPr>
        </p:nvSpPr>
        <p:spPr>
          <a:xfrm>
            <a:off x="179388" y="620713"/>
            <a:ext cx="8785225" cy="576262"/>
          </a:xfrm>
          <a:noFill/>
          <a:ln/>
        </p:spPr>
        <p:txBody>
          <a:bodyPr/>
          <a:lstStyle/>
          <a:p>
            <a:pPr marL="266700" indent="-266700">
              <a:buFont typeface="Wingdings" pitchFamily="2" charset="2"/>
              <a:buNone/>
            </a:pPr>
            <a:r>
              <a:rPr lang="en-US" altLang="zh-CN">
                <a:solidFill>
                  <a:srgbClr val="FF6600"/>
                </a:solidFill>
                <a:latin typeface="Arial" charset="0"/>
                <a:ea typeface="黑体" pitchFamily="2" charset="-122"/>
              </a:rPr>
              <a:t>3. </a:t>
            </a:r>
            <a:r>
              <a:rPr lang="zh-CN" altLang="en-US">
                <a:solidFill>
                  <a:srgbClr val="FF6600"/>
                </a:solidFill>
                <a:latin typeface="Arial" charset="0"/>
                <a:ea typeface="黑体" pitchFamily="2" charset="-122"/>
              </a:rPr>
              <a:t>可变格式</a:t>
            </a:r>
            <a:endParaRPr lang="en-US" altLang="zh-CN">
              <a:solidFill>
                <a:srgbClr val="FF6600"/>
              </a:solidFill>
              <a:latin typeface="Arial" charset="0"/>
              <a:ea typeface="黑体" pitchFamily="2" charset="-122"/>
            </a:endParaRPr>
          </a:p>
        </p:txBody>
      </p:sp>
      <p:sp>
        <p:nvSpPr>
          <p:cNvPr id="1168433" name="Rectangle 49"/>
          <p:cNvSpPr>
            <a:spLocks noChangeArrowheads="1"/>
          </p:cNvSpPr>
          <p:nvPr/>
        </p:nvSpPr>
        <p:spPr bwMode="auto">
          <a:xfrm>
            <a:off x="457200" y="1125538"/>
            <a:ext cx="8578850" cy="5616575"/>
          </a:xfrm>
          <a:prstGeom prst="rect">
            <a:avLst/>
          </a:prstGeom>
          <a:noFill/>
          <a:ln w="9525">
            <a:noFill/>
            <a:miter lim="800000"/>
            <a:headEnd/>
            <a:tailEnd/>
          </a:ln>
          <a:effectLst/>
        </p:spPr>
        <p:txBody>
          <a:bodyPr/>
          <a:lstStyle/>
          <a:p>
            <a:pPr marL="266700" indent="-266700" algn="l">
              <a:spcBef>
                <a:spcPct val="10000"/>
              </a:spcBef>
              <a:buClr>
                <a:schemeClr val="bg2"/>
              </a:buClr>
              <a:buSzPct val="75000"/>
              <a:buFont typeface="Wingdings" pitchFamily="2" charset="2"/>
              <a:buChar char="n"/>
            </a:pPr>
            <a:r>
              <a:rPr lang="zh-CN" altLang="en-US" sz="2800" dirty="0">
                <a:ea typeface="楷体" panose="02010609060101010101" pitchFamily="49" charset="-122"/>
              </a:rPr>
              <a:t>使任何微指令执行时不存在无用信息：让微指令在顺序执行时只提供控制信号的产生，需要分支时再提供跳转地址。</a:t>
            </a:r>
            <a:r>
              <a:rPr lang="zh-CN" altLang="en-US" sz="2800" dirty="0">
                <a:latin typeface="宋体" pitchFamily="2" charset="-122"/>
              </a:rPr>
              <a:t>→ </a:t>
            </a:r>
            <a:r>
              <a:rPr lang="zh-CN" altLang="en-US" sz="2800" dirty="0">
                <a:solidFill>
                  <a:srgbClr val="CC3300"/>
                </a:solidFill>
                <a:ea typeface="楷体" panose="02010609060101010101" pitchFamily="49" charset="-122"/>
              </a:rPr>
              <a:t>可变格式</a:t>
            </a:r>
            <a:r>
              <a:rPr lang="zh-CN" altLang="en-US" sz="2800" dirty="0">
                <a:ea typeface="楷体" panose="02010609060101010101" pitchFamily="49" charset="-122"/>
              </a:rPr>
              <a:t>微指令</a:t>
            </a:r>
          </a:p>
          <a:p>
            <a:pPr marL="266700" indent="-266700" algn="l">
              <a:spcBef>
                <a:spcPct val="10000"/>
              </a:spcBef>
              <a:buClr>
                <a:schemeClr val="bg2"/>
              </a:buClr>
              <a:buSzPct val="75000"/>
              <a:buFont typeface="Wingdings" pitchFamily="2" charset="2"/>
              <a:buChar char="n"/>
            </a:pPr>
            <a:r>
              <a:rPr lang="zh-CN" altLang="en-US" sz="2800" dirty="0">
                <a:ea typeface="楷体" panose="02010609060101010101" pitchFamily="49" charset="-122"/>
              </a:rPr>
              <a:t>两种微指令格式</a:t>
            </a:r>
          </a:p>
          <a:p>
            <a:pPr marL="812800" lvl="1" indent="-366713" algn="l">
              <a:spcBef>
                <a:spcPct val="10000"/>
              </a:spcBef>
              <a:buClr>
                <a:srgbClr val="006600"/>
              </a:buClr>
              <a:buSzPct val="75000"/>
              <a:buFont typeface="Wingdings" pitchFamily="2" charset="2"/>
              <a:buChar char="l"/>
            </a:pPr>
            <a:r>
              <a:rPr lang="zh-CN" altLang="en-US" sz="2800" dirty="0">
                <a:ea typeface="楷体" panose="02010609060101010101" pitchFamily="49" charset="-122"/>
              </a:rPr>
              <a:t>控制微指令</a:t>
            </a:r>
            <a:br>
              <a:rPr lang="zh-CN" altLang="en-US" sz="2800" dirty="0">
                <a:ea typeface="楷体" panose="02010609060101010101" pitchFamily="49" charset="-122"/>
              </a:rPr>
            </a:br>
            <a:r>
              <a:rPr lang="en-US" altLang="zh-CN" sz="2800" dirty="0">
                <a:ea typeface="楷体" panose="02010609060101010101" pitchFamily="49" charset="-122"/>
              </a:rPr>
              <a:t>S</a:t>
            </a:r>
            <a:r>
              <a:rPr lang="zh-CN" altLang="en-US" sz="2800" dirty="0">
                <a:ea typeface="楷体" panose="02010609060101010101" pitchFamily="49" charset="-122"/>
              </a:rPr>
              <a:t>＝</a:t>
            </a:r>
            <a:r>
              <a:rPr lang="en-US" altLang="zh-CN" sz="2800" dirty="0">
                <a:ea typeface="楷体" panose="02010609060101010101" pitchFamily="49" charset="-122"/>
              </a:rPr>
              <a:t>0</a:t>
            </a:r>
          </a:p>
          <a:p>
            <a:pPr marL="812800" lvl="1" indent="-366713" algn="l">
              <a:spcBef>
                <a:spcPct val="10000"/>
              </a:spcBef>
              <a:buClr>
                <a:srgbClr val="006600"/>
              </a:buClr>
              <a:buSzPct val="75000"/>
              <a:buFont typeface="Wingdings" pitchFamily="2" charset="2"/>
              <a:buChar char="l"/>
            </a:pPr>
            <a:r>
              <a:rPr lang="zh-CN" altLang="en-US" sz="2800" dirty="0">
                <a:ea typeface="楷体" panose="02010609060101010101" pitchFamily="49" charset="-122"/>
              </a:rPr>
              <a:t>转移微指令</a:t>
            </a:r>
            <a:br>
              <a:rPr lang="zh-CN" altLang="en-US" sz="2800" dirty="0">
                <a:ea typeface="楷体" panose="02010609060101010101" pitchFamily="49" charset="-122"/>
              </a:rPr>
            </a:br>
            <a:r>
              <a:rPr lang="en-US" altLang="zh-CN" sz="2800" dirty="0">
                <a:ea typeface="楷体" panose="02010609060101010101" pitchFamily="49" charset="-122"/>
              </a:rPr>
              <a:t>S</a:t>
            </a:r>
            <a:r>
              <a:rPr lang="zh-CN" altLang="en-US" sz="2800" dirty="0">
                <a:ea typeface="楷体" panose="02010609060101010101" pitchFamily="49" charset="-122"/>
              </a:rPr>
              <a:t>＝</a:t>
            </a:r>
            <a:r>
              <a:rPr lang="en-US" altLang="zh-CN" sz="2800" dirty="0">
                <a:ea typeface="楷体" panose="02010609060101010101" pitchFamily="49" charset="-122"/>
              </a:rPr>
              <a:t>1</a:t>
            </a:r>
          </a:p>
          <a:p>
            <a:pPr marL="266700" indent="-266700" algn="l">
              <a:spcBef>
                <a:spcPct val="10000"/>
              </a:spcBef>
              <a:buClr>
                <a:schemeClr val="bg2"/>
              </a:buClr>
              <a:buSzPct val="75000"/>
              <a:buFont typeface="Wingdings" pitchFamily="2" charset="2"/>
              <a:buChar char="n"/>
            </a:pPr>
            <a:r>
              <a:rPr lang="zh-CN" altLang="en-US" sz="2800" dirty="0">
                <a:ea typeface="楷体" panose="02010609060101010101" pitchFamily="49" charset="-122"/>
              </a:rPr>
              <a:t>控制存储器存储单元的位数</a:t>
            </a:r>
            <a:r>
              <a:rPr lang="en-US" altLang="zh-CN" sz="2800" dirty="0">
                <a:ea typeface="楷体" panose="02010609060101010101" pitchFamily="49" charset="-122"/>
              </a:rPr>
              <a:t>L</a:t>
            </a:r>
            <a:r>
              <a:rPr lang="zh-CN" altLang="en-US" sz="2800" dirty="0">
                <a:ea typeface="楷体" panose="02010609060101010101" pitchFamily="49" charset="-122"/>
              </a:rPr>
              <a:t>应设计为：</a:t>
            </a:r>
            <a:br>
              <a:rPr lang="zh-CN" altLang="en-US" sz="2800" dirty="0">
                <a:ea typeface="楷体" panose="02010609060101010101" pitchFamily="49" charset="-122"/>
              </a:rPr>
            </a:br>
            <a:r>
              <a:rPr lang="en-US" altLang="zh-CN" sz="2800" dirty="0">
                <a:ea typeface="楷体" panose="02010609060101010101" pitchFamily="49" charset="-122"/>
              </a:rPr>
              <a:t>L</a:t>
            </a:r>
            <a:r>
              <a:rPr lang="zh-CN" altLang="en-US" sz="2800" dirty="0">
                <a:ea typeface="楷体" panose="02010609060101010101" pitchFamily="49" charset="-122"/>
              </a:rPr>
              <a:t>＝</a:t>
            </a:r>
            <a:r>
              <a:rPr lang="en-US" altLang="zh-CN" sz="2800" dirty="0">
                <a:ea typeface="楷体" panose="02010609060101010101" pitchFamily="49" charset="-122"/>
              </a:rPr>
              <a:t>max{</a:t>
            </a:r>
            <a:r>
              <a:rPr lang="en-US" altLang="zh-CN" sz="2800" dirty="0" err="1">
                <a:ea typeface="楷体" panose="02010609060101010101" pitchFamily="49" charset="-122"/>
              </a:rPr>
              <a:t>Lc</a:t>
            </a:r>
            <a:r>
              <a:rPr lang="zh-CN" altLang="en-US" sz="2800" dirty="0">
                <a:ea typeface="楷体" panose="02010609060101010101" pitchFamily="49" charset="-122"/>
              </a:rPr>
              <a:t>，</a:t>
            </a:r>
            <a:r>
              <a:rPr lang="en-US" altLang="zh-CN" sz="2800" dirty="0" err="1">
                <a:ea typeface="楷体" panose="02010609060101010101" pitchFamily="49" charset="-122"/>
              </a:rPr>
              <a:t>Lj</a:t>
            </a:r>
            <a:r>
              <a:rPr lang="en-US" altLang="zh-CN" sz="2800" dirty="0">
                <a:ea typeface="楷体" panose="02010609060101010101" pitchFamily="49" charset="-122"/>
              </a:rPr>
              <a:t>}</a:t>
            </a:r>
            <a:br>
              <a:rPr lang="zh-CN" altLang="en-US" sz="2800" dirty="0">
                <a:ea typeface="楷体" panose="02010609060101010101" pitchFamily="49" charset="-122"/>
              </a:rPr>
            </a:br>
            <a:r>
              <a:rPr lang="en-US" altLang="zh-CN" sz="2800" dirty="0" err="1">
                <a:ea typeface="楷体" panose="02010609060101010101" pitchFamily="49" charset="-122"/>
              </a:rPr>
              <a:t>Lc</a:t>
            </a:r>
            <a:r>
              <a:rPr lang="en-US" altLang="zh-CN" sz="2800" dirty="0">
                <a:ea typeface="楷体" panose="02010609060101010101" pitchFamily="49" charset="-122"/>
              </a:rPr>
              <a:t> </a:t>
            </a:r>
            <a:r>
              <a:rPr lang="zh-CN" altLang="en-US" sz="2800" dirty="0">
                <a:ea typeface="楷体" panose="02010609060101010101" pitchFamily="49" charset="-122"/>
              </a:rPr>
              <a:t>＝控制微指令长度，</a:t>
            </a:r>
            <a:r>
              <a:rPr lang="en-US" altLang="zh-CN" sz="2800" dirty="0" err="1">
                <a:ea typeface="楷体" panose="02010609060101010101" pitchFamily="49" charset="-122"/>
              </a:rPr>
              <a:t>Lj</a:t>
            </a:r>
            <a:r>
              <a:rPr lang="zh-CN" altLang="en-US" sz="2800" dirty="0">
                <a:ea typeface="楷体" panose="02010609060101010101" pitchFamily="49" charset="-122"/>
              </a:rPr>
              <a:t>＝转移微指令长度</a:t>
            </a:r>
            <a:endParaRPr lang="en-US" altLang="zh-CN" sz="2800" dirty="0">
              <a:ea typeface="楷体" panose="02010609060101010101" pitchFamily="49" charset="-122"/>
            </a:endParaRPr>
          </a:p>
        </p:txBody>
      </p:sp>
      <p:graphicFrame>
        <p:nvGraphicFramePr>
          <p:cNvPr id="1168453" name="Group 69"/>
          <p:cNvGraphicFramePr>
            <a:graphicFrameLocks noGrp="1"/>
          </p:cNvGraphicFramePr>
          <p:nvPr/>
        </p:nvGraphicFramePr>
        <p:xfrm>
          <a:off x="3563938" y="3284538"/>
          <a:ext cx="4800600" cy="457200"/>
        </p:xfrm>
        <a:graphic>
          <a:graphicData uri="http://schemas.openxmlformats.org/drawingml/2006/table">
            <a:tbl>
              <a:tblPr/>
              <a:tblGrid>
                <a:gridCol w="1079500">
                  <a:extLst>
                    <a:ext uri="{9D8B030D-6E8A-4147-A177-3AD203B41FA5}">
                      <a16:colId xmlns:a16="http://schemas.microsoft.com/office/drawing/2014/main" val="20000"/>
                    </a:ext>
                  </a:extLst>
                </a:gridCol>
                <a:gridCol w="3721100">
                  <a:extLst>
                    <a:ext uri="{9D8B030D-6E8A-4147-A177-3AD203B41FA5}">
                      <a16:colId xmlns:a16="http://schemas.microsoft.com/office/drawing/2014/main" val="20001"/>
                    </a:ext>
                  </a:extLst>
                </a:gridCol>
              </a:tblGrid>
              <a:tr h="2317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rPr>
                        <a:t>标识</a:t>
                      </a:r>
                      <a:r>
                        <a:rPr kumimoji="0"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rPr>
                        <a:t>S</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rPr>
                        <a:t>控制域</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68465" name="Group 81"/>
          <p:cNvGraphicFramePr>
            <a:graphicFrameLocks noGrp="1"/>
          </p:cNvGraphicFramePr>
          <p:nvPr/>
        </p:nvGraphicFramePr>
        <p:xfrm>
          <a:off x="3563938" y="4148138"/>
          <a:ext cx="4800600" cy="457200"/>
        </p:xfrm>
        <a:graphic>
          <a:graphicData uri="http://schemas.openxmlformats.org/drawingml/2006/table">
            <a:tbl>
              <a:tblPr/>
              <a:tblGrid>
                <a:gridCol w="1079500">
                  <a:extLst>
                    <a:ext uri="{9D8B030D-6E8A-4147-A177-3AD203B41FA5}">
                      <a16:colId xmlns:a16="http://schemas.microsoft.com/office/drawing/2014/main" val="20000"/>
                    </a:ext>
                  </a:extLst>
                </a:gridCol>
                <a:gridCol w="1800225">
                  <a:extLst>
                    <a:ext uri="{9D8B030D-6E8A-4147-A177-3AD203B41FA5}">
                      <a16:colId xmlns:a16="http://schemas.microsoft.com/office/drawing/2014/main" val="20001"/>
                    </a:ext>
                  </a:extLst>
                </a:gridCol>
                <a:gridCol w="1920875">
                  <a:extLst>
                    <a:ext uri="{9D8B030D-6E8A-4147-A177-3AD203B41FA5}">
                      <a16:colId xmlns:a16="http://schemas.microsoft.com/office/drawing/2014/main" val="20002"/>
                    </a:ext>
                  </a:extLst>
                </a:gridCol>
              </a:tblGrid>
              <a:tr h="2317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rPr>
                        <a:t>标识</a:t>
                      </a:r>
                      <a:r>
                        <a:rPr kumimoji="0" lang="en-US" altLang="zh-CN" sz="2400" b="1" i="0" u="none" strike="noStrike" cap="none" normalizeH="0" baseline="0" dirty="0">
                          <a:ln>
                            <a:noFill/>
                          </a:ln>
                          <a:solidFill>
                            <a:schemeClr val="tx1"/>
                          </a:solidFill>
                          <a:effectLst/>
                          <a:latin typeface="Times New Roman" pitchFamily="18" charset="0"/>
                          <a:ea typeface="楷体" panose="02010609060101010101" pitchFamily="49" charset="-122"/>
                        </a:rPr>
                        <a:t>S</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rPr>
                        <a:t>分支控制</a:t>
                      </a: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ysDash"/>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楷体" panose="02010609060101010101" pitchFamily="49" charset="-122"/>
                        </a:rPr>
                        <a:t>地址字段</a:t>
                      </a:r>
                    </a:p>
                  </a:txBody>
                  <a:tcPr anchor="ctr" horzOverflow="overflow">
                    <a:lnL w="28575" cap="flat" cmpd="sng" algn="ctr">
                      <a:solidFill>
                        <a:schemeClr val="tx1"/>
                      </a:solidFill>
                      <a:prstDash val="sysDash"/>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F851E-E734-4954-8058-270C7F0030A1}"/>
              </a:ext>
            </a:extLst>
          </p:cNvPr>
          <p:cNvSpPr>
            <a:spLocks noGrp="1"/>
          </p:cNvSpPr>
          <p:nvPr>
            <p:ph type="title"/>
          </p:nvPr>
        </p:nvSpPr>
        <p:spPr/>
        <p:txBody>
          <a:bodyPr/>
          <a:lstStyle/>
          <a:p>
            <a:r>
              <a:rPr lang="en-US" altLang="zh-CN" dirty="0"/>
              <a:t>6.1.2  </a:t>
            </a:r>
            <a:r>
              <a:rPr lang="zh-CN" altLang="en-US" dirty="0"/>
              <a:t>基础的 </a:t>
            </a:r>
            <a:r>
              <a:rPr lang="en-US" altLang="zh-CN" dirty="0"/>
              <a:t>RISC-V </a:t>
            </a:r>
            <a:r>
              <a:rPr lang="zh-CN" altLang="en-US" dirty="0"/>
              <a:t>系统结构</a:t>
            </a:r>
          </a:p>
        </p:txBody>
      </p:sp>
      <p:sp>
        <p:nvSpPr>
          <p:cNvPr id="3" name="内容占位符 2">
            <a:extLst>
              <a:ext uri="{FF2B5EF4-FFF2-40B4-BE49-F238E27FC236}">
                <a16:creationId xmlns:a16="http://schemas.microsoft.com/office/drawing/2014/main" id="{5DAF1B38-1E5B-4628-8EEA-9A923D065E6B}"/>
              </a:ext>
            </a:extLst>
          </p:cNvPr>
          <p:cNvSpPr>
            <a:spLocks noGrp="1"/>
          </p:cNvSpPr>
          <p:nvPr>
            <p:ph idx="1"/>
          </p:nvPr>
        </p:nvSpPr>
        <p:spPr/>
        <p:txBody>
          <a:bodyPr/>
          <a:lstStyle/>
          <a:p>
            <a:pPr marL="0" indent="0">
              <a:buNone/>
            </a:pPr>
            <a:r>
              <a:rPr lang="en-US" altLang="zh-CN" dirty="0"/>
              <a:t>【</a:t>
            </a:r>
            <a:r>
              <a:rPr lang="zh-CN" altLang="en-US" dirty="0"/>
              <a:t>例</a:t>
            </a:r>
            <a:r>
              <a:rPr lang="en-US" altLang="zh-CN" dirty="0"/>
              <a:t>】</a:t>
            </a:r>
          </a:p>
          <a:p>
            <a:pPr marL="0" indent="0">
              <a:buNone/>
            </a:pPr>
            <a:r>
              <a:rPr lang="zh-CN" altLang="en-US" dirty="0"/>
              <a:t>说明</a:t>
            </a:r>
            <a:r>
              <a:rPr lang="en-US" altLang="zh-CN" dirty="0"/>
              <a:t>CPU</a:t>
            </a:r>
            <a:r>
              <a:rPr lang="zh-CN" altLang="en-US" dirty="0"/>
              <a:t>处理下列指令时的</a:t>
            </a:r>
            <a:r>
              <a:rPr lang="zh-CN" altLang="en-US" dirty="0">
                <a:solidFill>
                  <a:srgbClr val="FF0000"/>
                </a:solidFill>
              </a:rPr>
              <a:t>信息流顺序</a:t>
            </a:r>
            <a:r>
              <a:rPr lang="en-US" altLang="zh-CN" dirty="0">
                <a:latin typeface="宋体" panose="02010600030101010101" pitchFamily="2" charset="-122"/>
              </a:rPr>
              <a:t>(</a:t>
            </a:r>
            <a:r>
              <a:rPr lang="zh-CN" altLang="en-US" dirty="0">
                <a:solidFill>
                  <a:srgbClr val="0000FF"/>
                </a:solidFill>
              </a:rPr>
              <a:t>步骤</a:t>
            </a:r>
            <a:r>
              <a:rPr lang="en-US" altLang="zh-CN" dirty="0">
                <a:latin typeface="宋体" panose="02010600030101010101" pitchFamily="2" charset="-122"/>
              </a:rPr>
              <a:t>)</a:t>
            </a:r>
            <a:r>
              <a:rPr lang="zh-CN" altLang="en-US" dirty="0"/>
              <a:t>。</a:t>
            </a:r>
            <a:endParaRPr lang="en-US" altLang="zh-CN" dirty="0"/>
          </a:p>
          <a:p>
            <a:pPr marL="0" indent="0">
              <a:buNone/>
            </a:pPr>
            <a:r>
              <a:rPr lang="zh-CN" altLang="en-US" dirty="0"/>
              <a:t>（</a:t>
            </a:r>
            <a:r>
              <a:rPr lang="en-US" altLang="zh-CN" dirty="0"/>
              <a:t>1</a:t>
            </a:r>
            <a:r>
              <a:rPr lang="zh-CN" altLang="en-US" dirty="0"/>
              <a:t>）</a:t>
            </a:r>
            <a:r>
              <a:rPr lang="en-US" altLang="zh-CN" b="0" dirty="0">
                <a:latin typeface="Consolas" panose="020B0609020204030204" pitchFamily="49" charset="0"/>
              </a:rPr>
              <a:t>add x1,x2,x3</a:t>
            </a:r>
            <a:r>
              <a:rPr lang="en-US" altLang="zh-CN" dirty="0"/>
              <a:t>		</a:t>
            </a:r>
            <a:r>
              <a:rPr lang="en-US" altLang="zh-CN" dirty="0">
                <a:solidFill>
                  <a:srgbClr val="009900"/>
                </a:solidFill>
              </a:rPr>
              <a:t>R</a:t>
            </a:r>
            <a:r>
              <a:rPr lang="zh-CN" altLang="en-US" dirty="0">
                <a:solidFill>
                  <a:srgbClr val="009900"/>
                </a:solidFill>
              </a:rPr>
              <a:t>型加法指令</a:t>
            </a:r>
            <a:endParaRPr lang="en-US" altLang="zh-CN" dirty="0">
              <a:solidFill>
                <a:srgbClr val="009900"/>
              </a:solidFill>
            </a:endParaRPr>
          </a:p>
          <a:p>
            <a:pPr marL="0" indent="0">
              <a:buNone/>
            </a:pPr>
            <a:r>
              <a:rPr lang="zh-CN" altLang="en-US" dirty="0"/>
              <a:t>（</a:t>
            </a:r>
            <a:r>
              <a:rPr lang="en-US" altLang="zh-CN" dirty="0"/>
              <a:t>2</a:t>
            </a:r>
            <a:r>
              <a:rPr lang="zh-CN" altLang="en-US" dirty="0"/>
              <a:t>）</a:t>
            </a:r>
            <a:r>
              <a:rPr lang="en-US" altLang="zh-CN" b="0" dirty="0" err="1">
                <a:latin typeface="Consolas" panose="020B0609020204030204" pitchFamily="49" charset="0"/>
              </a:rPr>
              <a:t>ld</a:t>
            </a:r>
            <a:r>
              <a:rPr lang="en-US" altLang="zh-CN" b="0" dirty="0">
                <a:latin typeface="Consolas" panose="020B0609020204030204" pitchFamily="49" charset="0"/>
              </a:rPr>
              <a:t> x1,offset(x2)</a:t>
            </a:r>
            <a:r>
              <a:rPr lang="en-US" altLang="zh-CN" dirty="0"/>
              <a:t>	</a:t>
            </a:r>
            <a:r>
              <a:rPr lang="en-US" altLang="zh-CN" dirty="0">
                <a:solidFill>
                  <a:srgbClr val="009900"/>
                </a:solidFill>
              </a:rPr>
              <a:t>I</a:t>
            </a:r>
            <a:r>
              <a:rPr lang="zh-CN" altLang="en-US" dirty="0">
                <a:solidFill>
                  <a:srgbClr val="009900"/>
                </a:solidFill>
              </a:rPr>
              <a:t>型加载寄存器指令</a:t>
            </a:r>
            <a:endParaRPr lang="en-US" altLang="zh-CN" dirty="0">
              <a:solidFill>
                <a:srgbClr val="009900"/>
              </a:solidFill>
            </a:endParaRPr>
          </a:p>
          <a:p>
            <a:pPr marL="0" indent="0">
              <a:buNone/>
            </a:pPr>
            <a:r>
              <a:rPr lang="zh-CN" altLang="en-US" dirty="0"/>
              <a:t>（</a:t>
            </a:r>
            <a:r>
              <a:rPr lang="en-US" altLang="zh-CN" dirty="0"/>
              <a:t>3</a:t>
            </a:r>
            <a:r>
              <a:rPr lang="zh-CN" altLang="en-US" dirty="0"/>
              <a:t>）</a:t>
            </a:r>
            <a:r>
              <a:rPr lang="en-US" altLang="zh-CN" b="0" dirty="0" err="1">
                <a:latin typeface="Consolas" panose="020B0609020204030204" pitchFamily="49" charset="0"/>
              </a:rPr>
              <a:t>beq</a:t>
            </a:r>
            <a:r>
              <a:rPr lang="en-US" altLang="zh-CN" b="0" dirty="0">
                <a:latin typeface="Consolas" panose="020B0609020204030204" pitchFamily="49" charset="0"/>
              </a:rPr>
              <a:t> x1,x2,offset</a:t>
            </a:r>
            <a:r>
              <a:rPr lang="en-US" altLang="zh-CN" dirty="0"/>
              <a:t>	</a:t>
            </a:r>
            <a:r>
              <a:rPr lang="en-US" altLang="zh-CN" dirty="0">
                <a:solidFill>
                  <a:srgbClr val="009900"/>
                </a:solidFill>
              </a:rPr>
              <a:t>B</a:t>
            </a:r>
            <a:r>
              <a:rPr lang="zh-CN" altLang="en-US" dirty="0">
                <a:solidFill>
                  <a:srgbClr val="009900"/>
                </a:solidFill>
              </a:rPr>
              <a:t>型相等分支指令</a:t>
            </a:r>
          </a:p>
        </p:txBody>
      </p:sp>
      <p:sp>
        <p:nvSpPr>
          <p:cNvPr id="4" name="灯片编号占位符 3">
            <a:extLst>
              <a:ext uri="{FF2B5EF4-FFF2-40B4-BE49-F238E27FC236}">
                <a16:creationId xmlns:a16="http://schemas.microsoft.com/office/drawing/2014/main" id="{D62E6AB1-9725-4C99-BB82-F5002D514513}"/>
              </a:ext>
            </a:extLst>
          </p:cNvPr>
          <p:cNvSpPr>
            <a:spLocks noGrp="1"/>
          </p:cNvSpPr>
          <p:nvPr>
            <p:ph type="sldNum" sz="quarter" idx="11"/>
          </p:nvPr>
        </p:nvSpPr>
        <p:spPr/>
        <p:txBody>
          <a:bodyPr/>
          <a:lstStyle/>
          <a:p>
            <a:fld id="{9F7610A6-6F66-4850-95C4-44F0D47E3297}" type="slidenum">
              <a:rPr lang="zh-CN" altLang="en-US" smtClean="0"/>
              <a:pPr/>
              <a:t>9</a:t>
            </a:fld>
            <a:endParaRPr lang="en-US" altLang="zh-CN"/>
          </a:p>
        </p:txBody>
      </p:sp>
    </p:spTree>
    <p:extLst>
      <p:ext uri="{BB962C8B-B14F-4D97-AF65-F5344CB8AC3E}">
        <p14:creationId xmlns:p14="http://schemas.microsoft.com/office/powerpoint/2010/main" val="3119171961"/>
      </p:ext>
    </p:extLst>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4"/>
          <p:cNvSpPr>
            <a:spLocks noGrp="1"/>
          </p:cNvSpPr>
          <p:nvPr>
            <p:ph type="sldNum" sz="quarter" idx="11"/>
          </p:nvPr>
        </p:nvSpPr>
        <p:spPr/>
        <p:txBody>
          <a:bodyPr/>
          <a:lstStyle/>
          <a:p>
            <a:fld id="{E2AE85F9-4B62-435D-9806-ED0933AA8012}" type="slidenum">
              <a:rPr lang="zh-CN" altLang="en-US"/>
              <a:pPr/>
              <a:t>90</a:t>
            </a:fld>
            <a:endParaRPr lang="en-US" altLang="zh-CN"/>
          </a:p>
        </p:txBody>
      </p:sp>
      <p:sp>
        <p:nvSpPr>
          <p:cNvPr id="1167362" name="Rectangle 2"/>
          <p:cNvSpPr>
            <a:spLocks noGrp="1" noChangeArrowheads="1"/>
          </p:cNvSpPr>
          <p:nvPr>
            <p:ph type="title"/>
          </p:nvPr>
        </p:nvSpPr>
        <p:spPr/>
        <p:txBody>
          <a:bodyPr/>
          <a:lstStyle/>
          <a:p>
            <a:r>
              <a:rPr lang="en-US" altLang="zh-CN"/>
              <a:t>6.3.2 </a:t>
            </a:r>
            <a:r>
              <a:rPr lang="zh-CN" altLang="en-US">
                <a:solidFill>
                  <a:srgbClr val="CC0000"/>
                </a:solidFill>
              </a:rPr>
              <a:t>微指令</a:t>
            </a:r>
            <a:r>
              <a:rPr lang="zh-CN" altLang="en-US"/>
              <a:t>设计      </a:t>
            </a:r>
            <a:r>
              <a:rPr lang="zh-CN" altLang="en-US" sz="2800">
                <a:solidFill>
                  <a:srgbClr val="006600"/>
                </a:solidFill>
                <a:ea typeface="黑体" pitchFamily="2" charset="-122"/>
              </a:rPr>
              <a:t>一、微指令</a:t>
            </a:r>
            <a:r>
              <a:rPr lang="zh-CN" altLang="en-US" sz="2800">
                <a:solidFill>
                  <a:srgbClr val="FF6600"/>
                </a:solidFill>
                <a:ea typeface="黑体" pitchFamily="2" charset="-122"/>
              </a:rPr>
              <a:t>地址</a:t>
            </a:r>
            <a:r>
              <a:rPr lang="zh-CN" altLang="en-US" sz="2800">
                <a:solidFill>
                  <a:srgbClr val="006600"/>
                </a:solidFill>
                <a:ea typeface="黑体" pitchFamily="2" charset="-122"/>
              </a:rPr>
              <a:t>的生成</a:t>
            </a:r>
            <a:endParaRPr lang="en-US" altLang="zh-CN" sz="2800">
              <a:solidFill>
                <a:srgbClr val="006600"/>
              </a:solidFill>
              <a:ea typeface="黑体" pitchFamily="2" charset="-122"/>
            </a:endParaRPr>
          </a:p>
        </p:txBody>
      </p:sp>
      <p:sp>
        <p:nvSpPr>
          <p:cNvPr id="1167363" name="Text Box 3"/>
          <p:cNvSpPr txBox="1">
            <a:spLocks noChangeAspect="1" noChangeArrowheads="1"/>
          </p:cNvSpPr>
          <p:nvPr/>
        </p:nvSpPr>
        <p:spPr bwMode="auto">
          <a:xfrm>
            <a:off x="755577" y="5949950"/>
            <a:ext cx="5761111" cy="792163"/>
          </a:xfrm>
          <a:prstGeom prst="rect">
            <a:avLst/>
          </a:prstGeom>
          <a:solidFill>
            <a:srgbClr val="FFFFFF"/>
          </a:solidFill>
          <a:ln w="9525">
            <a:noFill/>
            <a:miter lim="800000"/>
            <a:headEnd/>
            <a:tailEnd/>
          </a:ln>
        </p:spPr>
        <p:txBody>
          <a:bodyPr wrap="none" lIns="0" tIns="0" rIns="0" bIns="0" anchor="ctr"/>
          <a:lstStyle/>
          <a:p>
            <a:pPr>
              <a:lnSpc>
                <a:spcPct val="96000"/>
              </a:lnSpc>
            </a:pPr>
            <a:r>
              <a:rPr lang="zh-CN" altLang="en-US" dirty="0">
                <a:solidFill>
                  <a:schemeClr val="bg2"/>
                </a:solidFill>
                <a:ea typeface="楷体" panose="02010609060101010101" pitchFamily="49" charset="-122"/>
              </a:rPr>
              <a:t>图</a:t>
            </a:r>
            <a:r>
              <a:rPr lang="en-US" altLang="zh-CN" dirty="0">
                <a:solidFill>
                  <a:schemeClr val="bg2"/>
                </a:solidFill>
                <a:ea typeface="楷体" panose="02010609060101010101" pitchFamily="49" charset="-122"/>
              </a:rPr>
              <a:t>6.15  </a:t>
            </a:r>
            <a:r>
              <a:rPr lang="zh-CN" altLang="en-US" dirty="0">
                <a:solidFill>
                  <a:schemeClr val="bg2"/>
                </a:solidFill>
                <a:ea typeface="楷体" panose="02010609060101010101" pitchFamily="49" charset="-122"/>
              </a:rPr>
              <a:t>可变格式的分支控制逻辑</a:t>
            </a:r>
            <a:br>
              <a:rPr lang="zh-CN" altLang="en-US" dirty="0">
                <a:solidFill>
                  <a:schemeClr val="bg2"/>
                </a:solidFill>
                <a:ea typeface="楷体" panose="02010609060101010101" pitchFamily="49" charset="-122"/>
              </a:rPr>
            </a:br>
            <a:r>
              <a:rPr lang="zh-CN" altLang="en-US" dirty="0">
                <a:solidFill>
                  <a:schemeClr val="bg2"/>
                </a:solidFill>
                <a:ea typeface="楷体" panose="02010609060101010101" pitchFamily="49" charset="-122"/>
              </a:rPr>
              <a:t>（设</a:t>
            </a:r>
            <a:r>
              <a:rPr lang="en-US" altLang="zh-CN" dirty="0">
                <a:solidFill>
                  <a:schemeClr val="bg2"/>
                </a:solidFill>
                <a:ea typeface="楷体" panose="02010609060101010101" pitchFamily="49" charset="-122"/>
              </a:rPr>
              <a:t>S=0</a:t>
            </a:r>
            <a:r>
              <a:rPr lang="zh-CN" altLang="en-US" dirty="0">
                <a:solidFill>
                  <a:schemeClr val="bg2"/>
                </a:solidFill>
                <a:ea typeface="楷体" panose="02010609060101010101" pitchFamily="49" charset="-122"/>
              </a:rPr>
              <a:t>，控制微指令；</a:t>
            </a:r>
            <a:r>
              <a:rPr lang="en-US" altLang="zh-CN" dirty="0">
                <a:solidFill>
                  <a:schemeClr val="bg2"/>
                </a:solidFill>
                <a:ea typeface="楷体" panose="02010609060101010101" pitchFamily="49" charset="-122"/>
              </a:rPr>
              <a:t>S=1</a:t>
            </a:r>
            <a:r>
              <a:rPr lang="zh-CN" altLang="en-US" dirty="0">
                <a:solidFill>
                  <a:schemeClr val="bg2"/>
                </a:solidFill>
                <a:ea typeface="楷体" panose="02010609060101010101" pitchFamily="49" charset="-122"/>
              </a:rPr>
              <a:t>，跳转微指令）</a:t>
            </a:r>
          </a:p>
        </p:txBody>
      </p:sp>
      <p:sp>
        <p:nvSpPr>
          <p:cNvPr id="1167364" name="Text Box 4"/>
          <p:cNvSpPr txBox="1">
            <a:spLocks noChangeAspect="1" noChangeArrowheads="1"/>
          </p:cNvSpPr>
          <p:nvPr/>
        </p:nvSpPr>
        <p:spPr bwMode="auto">
          <a:xfrm>
            <a:off x="3521075" y="4608513"/>
            <a:ext cx="836613" cy="252412"/>
          </a:xfrm>
          <a:prstGeom prst="rect">
            <a:avLst/>
          </a:prstGeom>
          <a:noFill/>
          <a:ln w="9525">
            <a:noFill/>
            <a:miter lim="800000"/>
            <a:headEnd/>
            <a:tailEnd/>
          </a:ln>
        </p:spPr>
        <p:txBody>
          <a:bodyPr wrap="none" lIns="0" tIns="0" rIns="0" bIns="0" anchor="ctr"/>
          <a:lstStyle/>
          <a:p>
            <a:pPr>
              <a:lnSpc>
                <a:spcPct val="96000"/>
              </a:lnSpc>
            </a:pPr>
            <a:r>
              <a:rPr lang="en-US" altLang="zh-CN" sz="2000" dirty="0">
                <a:ea typeface="楷体" panose="02010609060101010101" pitchFamily="49" charset="-122"/>
              </a:rPr>
              <a:t>S=1</a:t>
            </a:r>
          </a:p>
        </p:txBody>
      </p:sp>
      <p:sp>
        <p:nvSpPr>
          <p:cNvPr id="1167365" name="Line 5"/>
          <p:cNvSpPr>
            <a:spLocks noChangeAspect="1" noChangeShapeType="1"/>
          </p:cNvSpPr>
          <p:nvPr/>
        </p:nvSpPr>
        <p:spPr bwMode="auto">
          <a:xfrm>
            <a:off x="6951663" y="6553200"/>
            <a:ext cx="452437" cy="0"/>
          </a:xfrm>
          <a:prstGeom prst="line">
            <a:avLst/>
          </a:prstGeom>
          <a:noFill/>
          <a:ln w="38100">
            <a:solidFill>
              <a:srgbClr val="000000"/>
            </a:solidFill>
            <a:prstDash val="sysDot"/>
            <a:round/>
            <a:headEnd/>
            <a:tailEnd/>
          </a:ln>
        </p:spPr>
        <p:txBody>
          <a:bodyPr anchor="ctr"/>
          <a:lstStyle/>
          <a:p>
            <a:endParaRPr lang="zh-CN" altLang="en-US"/>
          </a:p>
        </p:txBody>
      </p:sp>
      <p:sp>
        <p:nvSpPr>
          <p:cNvPr id="1167366" name="Text Box 6"/>
          <p:cNvSpPr txBox="1">
            <a:spLocks noChangeAspect="1" noChangeArrowheads="1"/>
          </p:cNvSpPr>
          <p:nvPr/>
        </p:nvSpPr>
        <p:spPr bwMode="auto">
          <a:xfrm>
            <a:off x="6086475" y="3306763"/>
            <a:ext cx="2159000" cy="798512"/>
          </a:xfrm>
          <a:prstGeom prst="rect">
            <a:avLst/>
          </a:prstGeom>
          <a:solidFill>
            <a:srgbClr val="CCECFF"/>
          </a:solidFill>
          <a:ln w="28575" algn="ctr">
            <a:solidFill>
              <a:srgbClr val="000000"/>
            </a:solidFill>
            <a:miter lim="800000"/>
            <a:headEnd/>
            <a:tailEnd/>
          </a:ln>
          <a:effectLst/>
        </p:spPr>
        <p:txBody>
          <a:bodyPr wrap="none" lIns="0" rIns="0" anchor="ctr"/>
          <a:lstStyle/>
          <a:p>
            <a:r>
              <a:rPr lang="en-US" altLang="zh-CN" sz="2000" dirty="0">
                <a:ea typeface="楷体" panose="02010609060101010101" pitchFamily="49" charset="-122"/>
              </a:rPr>
              <a:t>CM</a:t>
            </a:r>
          </a:p>
        </p:txBody>
      </p:sp>
      <p:sp>
        <p:nvSpPr>
          <p:cNvPr id="1167367" name="Text Box 7"/>
          <p:cNvSpPr txBox="1">
            <a:spLocks noChangeAspect="1" noChangeArrowheads="1"/>
          </p:cNvSpPr>
          <p:nvPr/>
        </p:nvSpPr>
        <p:spPr bwMode="auto">
          <a:xfrm>
            <a:off x="6373813" y="2665413"/>
            <a:ext cx="1582737" cy="360362"/>
          </a:xfrm>
          <a:prstGeom prst="rect">
            <a:avLst/>
          </a:prstGeom>
          <a:solidFill>
            <a:srgbClr val="FFCCFF"/>
          </a:solidFill>
          <a:ln w="28575" algn="ctr">
            <a:solidFill>
              <a:srgbClr val="000000"/>
            </a:solidFill>
            <a:miter lim="800000"/>
            <a:headEnd/>
            <a:tailEnd/>
          </a:ln>
          <a:effectLst/>
        </p:spPr>
        <p:txBody>
          <a:bodyPr wrap="none" lIns="0" rIns="0" anchor="ctr"/>
          <a:lstStyle/>
          <a:p>
            <a:r>
              <a:rPr lang="zh-CN" altLang="en-US" sz="2000" dirty="0">
                <a:ea typeface="楷体" panose="02010609060101010101" pitchFamily="49" charset="-122"/>
                <a:sym typeface="Symbol" pitchFamily="18" charset="2"/>
              </a:rPr>
              <a:t></a:t>
            </a:r>
            <a:r>
              <a:rPr lang="en-US" altLang="zh-CN" sz="2000" dirty="0">
                <a:ea typeface="楷体" panose="02010609060101010101" pitchFamily="49" charset="-122"/>
              </a:rPr>
              <a:t>PC</a:t>
            </a:r>
          </a:p>
        </p:txBody>
      </p:sp>
      <p:sp>
        <p:nvSpPr>
          <p:cNvPr id="1167369" name="Text Box 9"/>
          <p:cNvSpPr txBox="1">
            <a:spLocks noChangeAspect="1" noChangeArrowheads="1"/>
          </p:cNvSpPr>
          <p:nvPr/>
        </p:nvSpPr>
        <p:spPr bwMode="auto">
          <a:xfrm>
            <a:off x="6373813" y="4392613"/>
            <a:ext cx="1871662" cy="360362"/>
          </a:xfrm>
          <a:prstGeom prst="rect">
            <a:avLst/>
          </a:prstGeom>
          <a:solidFill>
            <a:srgbClr val="FFCCFF"/>
          </a:solidFill>
          <a:ln w="28575" algn="ctr">
            <a:solidFill>
              <a:srgbClr val="000000"/>
            </a:solidFill>
            <a:miter lim="800000"/>
            <a:headEnd/>
            <a:tailEnd/>
          </a:ln>
          <a:effectLst/>
        </p:spPr>
        <p:txBody>
          <a:bodyPr wrap="none" lIns="0" rIns="0" anchor="ctr"/>
          <a:lstStyle/>
          <a:p>
            <a:r>
              <a:rPr lang="zh-CN" altLang="en-US" sz="2000" dirty="0">
                <a:ea typeface="楷体" panose="02010609060101010101" pitchFamily="49" charset="-122"/>
              </a:rPr>
              <a:t>控制域</a:t>
            </a:r>
            <a:r>
              <a:rPr lang="en-US" altLang="zh-CN" sz="2000" dirty="0">
                <a:ea typeface="楷体" panose="02010609060101010101" pitchFamily="49" charset="-122"/>
              </a:rPr>
              <a:t>/</a:t>
            </a:r>
            <a:r>
              <a:rPr lang="zh-CN" altLang="en-US" sz="2000" dirty="0">
                <a:ea typeface="楷体" panose="02010609060101010101" pitchFamily="49" charset="-122"/>
              </a:rPr>
              <a:t>地址域</a:t>
            </a:r>
            <a:endParaRPr lang="en-US" altLang="zh-CN" sz="2000" dirty="0">
              <a:ea typeface="楷体" panose="02010609060101010101" pitchFamily="49" charset="-122"/>
            </a:endParaRPr>
          </a:p>
        </p:txBody>
      </p:sp>
      <p:sp>
        <p:nvSpPr>
          <p:cNvPr id="1167370" name="Text Box 10"/>
          <p:cNvSpPr txBox="1">
            <a:spLocks noChangeAspect="1" noChangeArrowheads="1"/>
          </p:cNvSpPr>
          <p:nvPr/>
        </p:nvSpPr>
        <p:spPr bwMode="auto">
          <a:xfrm>
            <a:off x="6084888" y="4392613"/>
            <a:ext cx="288925" cy="360362"/>
          </a:xfrm>
          <a:prstGeom prst="rect">
            <a:avLst/>
          </a:prstGeom>
          <a:solidFill>
            <a:srgbClr val="FFCCFF"/>
          </a:solidFill>
          <a:ln w="28575">
            <a:solidFill>
              <a:srgbClr val="000000"/>
            </a:solidFill>
            <a:miter lim="800000"/>
            <a:headEnd/>
            <a:tailEnd/>
          </a:ln>
        </p:spPr>
        <p:txBody>
          <a:bodyPr wrap="none" lIns="0" rIns="0" anchor="ctr"/>
          <a:lstStyle/>
          <a:p>
            <a:r>
              <a:rPr lang="en-US" altLang="zh-CN" sz="2000" dirty="0">
                <a:ea typeface="楷体" panose="02010609060101010101" pitchFamily="49" charset="-122"/>
              </a:rPr>
              <a:t>S</a:t>
            </a:r>
          </a:p>
        </p:txBody>
      </p:sp>
      <p:sp>
        <p:nvSpPr>
          <p:cNvPr id="1167371" name="Text Box 11"/>
          <p:cNvSpPr txBox="1">
            <a:spLocks noChangeAspect="1" noChangeArrowheads="1"/>
          </p:cNvSpPr>
          <p:nvPr/>
        </p:nvSpPr>
        <p:spPr bwMode="auto">
          <a:xfrm>
            <a:off x="5510213" y="4392613"/>
            <a:ext cx="604837" cy="360362"/>
          </a:xfrm>
          <a:prstGeom prst="rect">
            <a:avLst/>
          </a:prstGeom>
          <a:noFill/>
          <a:ln w="9525">
            <a:noFill/>
            <a:miter lim="800000"/>
            <a:headEnd/>
            <a:tailEnd/>
          </a:ln>
        </p:spPr>
        <p:txBody>
          <a:bodyPr wrap="none" lIns="0" tIns="0" rIns="0" bIns="0" anchor="ctr"/>
          <a:lstStyle/>
          <a:p>
            <a:pPr>
              <a:spcBef>
                <a:spcPts val="463"/>
              </a:spcBef>
            </a:pPr>
            <a:r>
              <a:rPr lang="zh-CN" altLang="en-US" sz="2000" dirty="0">
                <a:ea typeface="楷体" panose="02010609060101010101" pitchFamily="49" charset="-122"/>
                <a:sym typeface="Symbol" pitchFamily="18" charset="2"/>
              </a:rPr>
              <a:t></a:t>
            </a:r>
            <a:r>
              <a:rPr lang="en-US" altLang="zh-CN" sz="2000" dirty="0">
                <a:ea typeface="楷体" panose="02010609060101010101" pitchFamily="49" charset="-122"/>
              </a:rPr>
              <a:t>IR</a:t>
            </a:r>
          </a:p>
        </p:txBody>
      </p:sp>
      <p:grpSp>
        <p:nvGrpSpPr>
          <p:cNvPr id="1167404" name="Group 44"/>
          <p:cNvGrpSpPr>
            <a:grpSpLocks/>
          </p:cNvGrpSpPr>
          <p:nvPr/>
        </p:nvGrpSpPr>
        <p:grpSpPr bwMode="auto">
          <a:xfrm>
            <a:off x="6878638" y="6346825"/>
            <a:ext cx="576262" cy="395288"/>
            <a:chOff x="3969" y="4071"/>
            <a:chExt cx="363" cy="317"/>
          </a:xfrm>
        </p:grpSpPr>
        <p:sp>
          <p:nvSpPr>
            <p:cNvPr id="1167372" name="Line 12"/>
            <p:cNvSpPr>
              <a:spLocks noChangeAspect="1" noChangeShapeType="1"/>
            </p:cNvSpPr>
            <p:nvPr/>
          </p:nvSpPr>
          <p:spPr bwMode="auto">
            <a:xfrm>
              <a:off x="3969" y="4071"/>
              <a:ext cx="0" cy="317"/>
            </a:xfrm>
            <a:prstGeom prst="line">
              <a:avLst/>
            </a:prstGeom>
            <a:noFill/>
            <a:ln w="28575">
              <a:solidFill>
                <a:srgbClr val="000000"/>
              </a:solidFill>
              <a:round/>
              <a:headEnd/>
              <a:tailEnd type="triangle" w="med" len="lg"/>
            </a:ln>
            <a:effectLst/>
          </p:spPr>
          <p:txBody>
            <a:bodyPr anchor="ctr"/>
            <a:lstStyle/>
            <a:p>
              <a:endParaRPr lang="zh-CN" altLang="en-US"/>
            </a:p>
          </p:txBody>
        </p:sp>
        <p:sp>
          <p:nvSpPr>
            <p:cNvPr id="1167373" name="Line 13"/>
            <p:cNvSpPr>
              <a:spLocks noChangeAspect="1" noChangeShapeType="1"/>
            </p:cNvSpPr>
            <p:nvPr/>
          </p:nvSpPr>
          <p:spPr bwMode="auto">
            <a:xfrm>
              <a:off x="4332" y="4071"/>
              <a:ext cx="0" cy="317"/>
            </a:xfrm>
            <a:prstGeom prst="line">
              <a:avLst/>
            </a:prstGeom>
            <a:noFill/>
            <a:ln w="28575">
              <a:solidFill>
                <a:srgbClr val="000000"/>
              </a:solidFill>
              <a:round/>
              <a:headEnd/>
              <a:tailEnd type="triangle" w="med" len="lg"/>
            </a:ln>
            <a:effectLst/>
          </p:spPr>
          <p:txBody>
            <a:bodyPr anchor="ctr"/>
            <a:lstStyle/>
            <a:p>
              <a:endParaRPr lang="zh-CN" altLang="en-US"/>
            </a:p>
          </p:txBody>
        </p:sp>
      </p:grpSp>
      <p:sp>
        <p:nvSpPr>
          <p:cNvPr id="1167374" name="Text Box 14"/>
          <p:cNvSpPr txBox="1">
            <a:spLocks noChangeAspect="1" noChangeArrowheads="1"/>
          </p:cNvSpPr>
          <p:nvPr/>
        </p:nvSpPr>
        <p:spPr bwMode="auto">
          <a:xfrm>
            <a:off x="3041650" y="2014538"/>
            <a:ext cx="733425" cy="671512"/>
          </a:xfrm>
          <a:prstGeom prst="rect">
            <a:avLst/>
          </a:prstGeom>
          <a:solidFill>
            <a:srgbClr val="FFFF99"/>
          </a:solidFill>
          <a:ln w="28575">
            <a:solidFill>
              <a:srgbClr val="000000"/>
            </a:solidFill>
            <a:miter lim="800000"/>
            <a:headEnd/>
            <a:tailEnd/>
          </a:ln>
        </p:spPr>
        <p:txBody>
          <a:bodyPr anchor="ctr"/>
          <a:lstStyle/>
          <a:p>
            <a:pPr>
              <a:lnSpc>
                <a:spcPct val="96000"/>
              </a:lnSpc>
            </a:pPr>
            <a:r>
              <a:rPr lang="zh-CN" altLang="en-US" sz="2000" dirty="0">
                <a:ea typeface="楷体" panose="02010609060101010101" pitchFamily="49" charset="-122"/>
              </a:rPr>
              <a:t>分支逻辑</a:t>
            </a:r>
          </a:p>
        </p:txBody>
      </p:sp>
      <p:sp>
        <p:nvSpPr>
          <p:cNvPr id="1167377" name="Line 17"/>
          <p:cNvSpPr>
            <a:spLocks noChangeAspect="1" noChangeShapeType="1"/>
          </p:cNvSpPr>
          <p:nvPr/>
        </p:nvSpPr>
        <p:spPr bwMode="auto">
          <a:xfrm rot="5400000">
            <a:off x="6630194" y="1801019"/>
            <a:ext cx="0" cy="1100138"/>
          </a:xfrm>
          <a:prstGeom prst="line">
            <a:avLst/>
          </a:prstGeom>
          <a:noFill/>
          <a:ln w="57150" cap="rnd">
            <a:solidFill>
              <a:srgbClr val="000000"/>
            </a:solidFill>
            <a:round/>
            <a:headEnd/>
            <a:tailEnd/>
          </a:ln>
        </p:spPr>
        <p:txBody>
          <a:bodyPr anchor="ctr"/>
          <a:lstStyle/>
          <a:p>
            <a:endParaRPr lang="zh-CN" altLang="en-US"/>
          </a:p>
        </p:txBody>
      </p:sp>
      <p:sp>
        <p:nvSpPr>
          <p:cNvPr id="1167378" name="Line 18"/>
          <p:cNvSpPr>
            <a:spLocks noChangeAspect="1" noChangeShapeType="1"/>
          </p:cNvSpPr>
          <p:nvPr/>
        </p:nvSpPr>
        <p:spPr bwMode="auto">
          <a:xfrm flipV="1">
            <a:off x="5164138" y="2686050"/>
            <a:ext cx="0" cy="2355850"/>
          </a:xfrm>
          <a:prstGeom prst="line">
            <a:avLst/>
          </a:prstGeom>
          <a:noFill/>
          <a:ln w="57150">
            <a:solidFill>
              <a:srgbClr val="000000"/>
            </a:solidFill>
            <a:round/>
            <a:headEnd/>
            <a:tailEnd type="triangle" w="med" len="med"/>
          </a:ln>
        </p:spPr>
        <p:txBody>
          <a:bodyPr anchor="ctr"/>
          <a:lstStyle/>
          <a:p>
            <a:endParaRPr lang="zh-CN" altLang="en-US"/>
          </a:p>
        </p:txBody>
      </p:sp>
      <p:sp>
        <p:nvSpPr>
          <p:cNvPr id="1167379" name="Line 19"/>
          <p:cNvSpPr>
            <a:spLocks noChangeAspect="1" noChangeShapeType="1"/>
          </p:cNvSpPr>
          <p:nvPr/>
        </p:nvSpPr>
        <p:spPr bwMode="auto">
          <a:xfrm>
            <a:off x="6229350" y="4752975"/>
            <a:ext cx="0" cy="768350"/>
          </a:xfrm>
          <a:prstGeom prst="line">
            <a:avLst/>
          </a:prstGeom>
          <a:noFill/>
          <a:ln w="28575">
            <a:solidFill>
              <a:srgbClr val="000000"/>
            </a:solidFill>
            <a:round/>
            <a:headEnd/>
            <a:tailEnd/>
          </a:ln>
        </p:spPr>
        <p:txBody>
          <a:bodyPr anchor="ctr"/>
          <a:lstStyle/>
          <a:p>
            <a:endParaRPr lang="zh-CN" altLang="en-US"/>
          </a:p>
        </p:txBody>
      </p:sp>
      <p:sp>
        <p:nvSpPr>
          <p:cNvPr id="1167380" name="Line 20"/>
          <p:cNvSpPr>
            <a:spLocks noChangeAspect="1" noChangeShapeType="1"/>
          </p:cNvSpPr>
          <p:nvPr/>
        </p:nvSpPr>
        <p:spPr bwMode="auto">
          <a:xfrm flipH="1">
            <a:off x="3565525" y="4897438"/>
            <a:ext cx="2663825" cy="0"/>
          </a:xfrm>
          <a:prstGeom prst="line">
            <a:avLst/>
          </a:prstGeom>
          <a:noFill/>
          <a:ln w="28575">
            <a:solidFill>
              <a:srgbClr val="000000"/>
            </a:solidFill>
            <a:round/>
            <a:headEnd/>
            <a:tailEnd/>
          </a:ln>
        </p:spPr>
        <p:txBody>
          <a:bodyPr anchor="ctr"/>
          <a:lstStyle/>
          <a:p>
            <a:endParaRPr lang="zh-CN" altLang="en-US"/>
          </a:p>
        </p:txBody>
      </p:sp>
      <p:sp>
        <p:nvSpPr>
          <p:cNvPr id="1167381" name="Line 21"/>
          <p:cNvSpPr>
            <a:spLocks noChangeAspect="1" noChangeShapeType="1"/>
          </p:cNvSpPr>
          <p:nvPr/>
        </p:nvSpPr>
        <p:spPr bwMode="auto">
          <a:xfrm flipV="1">
            <a:off x="3565525" y="2686050"/>
            <a:ext cx="0" cy="2211388"/>
          </a:xfrm>
          <a:prstGeom prst="line">
            <a:avLst/>
          </a:prstGeom>
          <a:noFill/>
          <a:ln w="28575">
            <a:solidFill>
              <a:srgbClr val="000000"/>
            </a:solidFill>
            <a:round/>
            <a:headEnd/>
            <a:tailEnd type="triangle" w="med" len="lg"/>
          </a:ln>
        </p:spPr>
        <p:txBody>
          <a:bodyPr anchor="ctr"/>
          <a:lstStyle/>
          <a:p>
            <a:endParaRPr lang="zh-CN" altLang="en-US"/>
          </a:p>
        </p:txBody>
      </p:sp>
      <p:sp>
        <p:nvSpPr>
          <p:cNvPr id="1167382" name="Line 22"/>
          <p:cNvSpPr>
            <a:spLocks noChangeAspect="1" noChangeShapeType="1"/>
          </p:cNvSpPr>
          <p:nvPr/>
        </p:nvSpPr>
        <p:spPr bwMode="auto">
          <a:xfrm flipH="1">
            <a:off x="2486025" y="5041900"/>
            <a:ext cx="4679950" cy="0"/>
          </a:xfrm>
          <a:prstGeom prst="line">
            <a:avLst/>
          </a:prstGeom>
          <a:noFill/>
          <a:ln w="57150">
            <a:solidFill>
              <a:srgbClr val="000000"/>
            </a:solidFill>
            <a:round/>
            <a:headEnd/>
            <a:tailEnd type="triangle" w="med" len="med"/>
          </a:ln>
          <a:effectLst/>
        </p:spPr>
        <p:txBody>
          <a:bodyPr anchor="ctr"/>
          <a:lstStyle/>
          <a:p>
            <a:endParaRPr lang="zh-CN" altLang="en-US"/>
          </a:p>
        </p:txBody>
      </p:sp>
      <p:sp>
        <p:nvSpPr>
          <p:cNvPr id="1167383" name="Text Box 23"/>
          <p:cNvSpPr txBox="1">
            <a:spLocks noChangeAspect="1" noChangeArrowheads="1"/>
          </p:cNvSpPr>
          <p:nvPr/>
        </p:nvSpPr>
        <p:spPr bwMode="auto">
          <a:xfrm>
            <a:off x="4613275" y="1296988"/>
            <a:ext cx="1466850" cy="382587"/>
          </a:xfrm>
          <a:prstGeom prst="rect">
            <a:avLst/>
          </a:prstGeom>
          <a:solidFill>
            <a:srgbClr val="FFFF99"/>
          </a:solidFill>
          <a:ln w="28575">
            <a:solidFill>
              <a:srgbClr val="000000"/>
            </a:solidFill>
            <a:miter lim="800000"/>
            <a:headEnd/>
            <a:tailEnd/>
          </a:ln>
        </p:spPr>
        <p:txBody>
          <a:bodyPr anchor="ctr"/>
          <a:lstStyle/>
          <a:p>
            <a:r>
              <a:rPr lang="zh-CN" altLang="en-US" sz="2000" dirty="0">
                <a:ea typeface="楷体" panose="02010609060101010101" pitchFamily="49" charset="-122"/>
              </a:rPr>
              <a:t>译码及转换</a:t>
            </a:r>
            <a:endParaRPr lang="en-US" altLang="zh-CN" sz="2000" dirty="0">
              <a:ea typeface="楷体" panose="02010609060101010101" pitchFamily="49" charset="-122"/>
            </a:endParaRPr>
          </a:p>
        </p:txBody>
      </p:sp>
      <p:sp>
        <p:nvSpPr>
          <p:cNvPr id="1167384" name="Text Box 24"/>
          <p:cNvSpPr txBox="1">
            <a:spLocks noChangeAspect="1" noChangeArrowheads="1"/>
          </p:cNvSpPr>
          <p:nvPr/>
        </p:nvSpPr>
        <p:spPr bwMode="auto">
          <a:xfrm>
            <a:off x="4613275" y="627063"/>
            <a:ext cx="1466850" cy="334962"/>
          </a:xfrm>
          <a:prstGeom prst="rect">
            <a:avLst/>
          </a:prstGeom>
          <a:solidFill>
            <a:srgbClr val="FFCCFF"/>
          </a:solidFill>
          <a:ln w="28575">
            <a:solidFill>
              <a:srgbClr val="000000"/>
            </a:solidFill>
            <a:miter lim="800000"/>
            <a:headEnd/>
            <a:tailEnd/>
          </a:ln>
        </p:spPr>
        <p:txBody>
          <a:bodyPr tIns="0" bIns="0" anchor="ctr"/>
          <a:lstStyle/>
          <a:p>
            <a:pPr>
              <a:lnSpc>
                <a:spcPct val="96000"/>
              </a:lnSpc>
            </a:pPr>
            <a:r>
              <a:rPr lang="en-US" altLang="zh-CN" sz="2000" dirty="0">
                <a:ea typeface="楷体" panose="02010609060101010101" pitchFamily="49" charset="-122"/>
              </a:rPr>
              <a:t>IR</a:t>
            </a:r>
          </a:p>
        </p:txBody>
      </p:sp>
      <p:sp>
        <p:nvSpPr>
          <p:cNvPr id="1167385" name="Line 25"/>
          <p:cNvSpPr>
            <a:spLocks noChangeAspect="1" noChangeShapeType="1"/>
          </p:cNvSpPr>
          <p:nvPr/>
        </p:nvSpPr>
        <p:spPr bwMode="auto">
          <a:xfrm>
            <a:off x="7180263" y="2351088"/>
            <a:ext cx="0" cy="314325"/>
          </a:xfrm>
          <a:prstGeom prst="line">
            <a:avLst/>
          </a:prstGeom>
          <a:noFill/>
          <a:ln w="57150" cap="rnd">
            <a:solidFill>
              <a:srgbClr val="000000"/>
            </a:solidFill>
            <a:round/>
            <a:headEnd/>
            <a:tailEnd type="triangle" w="med" len="med"/>
          </a:ln>
        </p:spPr>
        <p:txBody>
          <a:bodyPr anchor="ctr"/>
          <a:lstStyle/>
          <a:p>
            <a:endParaRPr lang="zh-CN" altLang="en-US"/>
          </a:p>
        </p:txBody>
      </p:sp>
      <p:sp>
        <p:nvSpPr>
          <p:cNvPr id="1167386" name="Line 26"/>
          <p:cNvSpPr>
            <a:spLocks noChangeAspect="1" noChangeShapeType="1"/>
          </p:cNvSpPr>
          <p:nvPr/>
        </p:nvSpPr>
        <p:spPr bwMode="auto">
          <a:xfrm>
            <a:off x="7180263" y="3025775"/>
            <a:ext cx="0" cy="280988"/>
          </a:xfrm>
          <a:prstGeom prst="line">
            <a:avLst/>
          </a:prstGeom>
          <a:noFill/>
          <a:ln w="57150">
            <a:solidFill>
              <a:srgbClr val="000000"/>
            </a:solidFill>
            <a:round/>
            <a:headEnd/>
            <a:tailEnd type="triangle" w="med" len="med"/>
          </a:ln>
        </p:spPr>
        <p:txBody>
          <a:bodyPr anchor="ctr"/>
          <a:lstStyle/>
          <a:p>
            <a:endParaRPr lang="zh-CN" altLang="en-US"/>
          </a:p>
        </p:txBody>
      </p:sp>
      <p:sp>
        <p:nvSpPr>
          <p:cNvPr id="1167387" name="Line 27"/>
          <p:cNvSpPr>
            <a:spLocks noChangeAspect="1" noChangeShapeType="1"/>
          </p:cNvSpPr>
          <p:nvPr/>
        </p:nvSpPr>
        <p:spPr bwMode="auto">
          <a:xfrm>
            <a:off x="5346700" y="1679575"/>
            <a:ext cx="0" cy="334963"/>
          </a:xfrm>
          <a:prstGeom prst="line">
            <a:avLst/>
          </a:prstGeom>
          <a:noFill/>
          <a:ln w="57150">
            <a:solidFill>
              <a:srgbClr val="000000"/>
            </a:solidFill>
            <a:round/>
            <a:headEnd/>
            <a:tailEnd type="triangle" w="med" len="med"/>
          </a:ln>
        </p:spPr>
        <p:txBody>
          <a:bodyPr anchor="ctr"/>
          <a:lstStyle/>
          <a:p>
            <a:endParaRPr lang="zh-CN" altLang="en-US"/>
          </a:p>
        </p:txBody>
      </p:sp>
      <p:sp>
        <p:nvSpPr>
          <p:cNvPr id="1167388" name="Line 28"/>
          <p:cNvSpPr>
            <a:spLocks noChangeAspect="1" noChangeShapeType="1"/>
          </p:cNvSpPr>
          <p:nvPr/>
        </p:nvSpPr>
        <p:spPr bwMode="auto">
          <a:xfrm>
            <a:off x="5346700" y="962025"/>
            <a:ext cx="0" cy="334963"/>
          </a:xfrm>
          <a:prstGeom prst="line">
            <a:avLst/>
          </a:prstGeom>
          <a:noFill/>
          <a:ln w="57150">
            <a:solidFill>
              <a:srgbClr val="000000"/>
            </a:solidFill>
            <a:round/>
            <a:headEnd/>
            <a:tailEnd type="triangle" w="med" len="med"/>
          </a:ln>
        </p:spPr>
        <p:txBody>
          <a:bodyPr anchor="ctr"/>
          <a:lstStyle/>
          <a:p>
            <a:endParaRPr lang="zh-CN" altLang="en-US"/>
          </a:p>
        </p:txBody>
      </p:sp>
      <p:sp>
        <p:nvSpPr>
          <p:cNvPr id="1167389" name="Line 29"/>
          <p:cNvSpPr>
            <a:spLocks noChangeAspect="1" noChangeShapeType="1"/>
          </p:cNvSpPr>
          <p:nvPr/>
        </p:nvSpPr>
        <p:spPr bwMode="auto">
          <a:xfrm>
            <a:off x="7183438" y="4105275"/>
            <a:ext cx="0" cy="287338"/>
          </a:xfrm>
          <a:prstGeom prst="line">
            <a:avLst/>
          </a:prstGeom>
          <a:noFill/>
          <a:ln w="57150">
            <a:solidFill>
              <a:srgbClr val="000000"/>
            </a:solidFill>
            <a:round/>
            <a:headEnd/>
            <a:tailEnd type="triangle" w="med" len="med"/>
          </a:ln>
        </p:spPr>
        <p:txBody>
          <a:bodyPr anchor="ctr"/>
          <a:lstStyle/>
          <a:p>
            <a:endParaRPr lang="zh-CN" altLang="en-US"/>
          </a:p>
        </p:txBody>
      </p:sp>
      <p:sp>
        <p:nvSpPr>
          <p:cNvPr id="1167390" name="Line 30"/>
          <p:cNvSpPr>
            <a:spLocks noChangeAspect="1" noChangeShapeType="1"/>
          </p:cNvSpPr>
          <p:nvPr/>
        </p:nvSpPr>
        <p:spPr bwMode="auto">
          <a:xfrm rot="-5400000">
            <a:off x="4197350" y="1935163"/>
            <a:ext cx="0" cy="831850"/>
          </a:xfrm>
          <a:prstGeom prst="line">
            <a:avLst/>
          </a:prstGeom>
          <a:noFill/>
          <a:ln w="57150">
            <a:solidFill>
              <a:srgbClr val="000000"/>
            </a:solidFill>
            <a:round/>
            <a:headEnd/>
            <a:tailEnd type="triangle" w="med" len="med"/>
          </a:ln>
        </p:spPr>
        <p:txBody>
          <a:bodyPr anchor="ctr"/>
          <a:lstStyle/>
          <a:p>
            <a:endParaRPr lang="zh-CN" altLang="en-US"/>
          </a:p>
        </p:txBody>
      </p:sp>
      <p:sp>
        <p:nvSpPr>
          <p:cNvPr id="1167393" name="Text Box 33"/>
          <p:cNvSpPr txBox="1">
            <a:spLocks noChangeAspect="1" noChangeArrowheads="1"/>
          </p:cNvSpPr>
          <p:nvPr/>
        </p:nvSpPr>
        <p:spPr bwMode="auto">
          <a:xfrm>
            <a:off x="3874916" y="1519280"/>
            <a:ext cx="527050" cy="876300"/>
          </a:xfrm>
          <a:prstGeom prst="rect">
            <a:avLst/>
          </a:prstGeom>
          <a:noFill/>
          <a:ln w="9525">
            <a:noFill/>
            <a:miter lim="800000"/>
            <a:headEnd/>
            <a:tailEnd/>
          </a:ln>
        </p:spPr>
        <p:txBody>
          <a:bodyPr wrap="none" lIns="0" tIns="0" rIns="0" bIns="0" anchor="ctr"/>
          <a:lstStyle/>
          <a:p>
            <a:pPr>
              <a:lnSpc>
                <a:spcPct val="80000"/>
              </a:lnSpc>
            </a:pPr>
            <a:r>
              <a:rPr lang="zh-CN" altLang="en-US" sz="2000" dirty="0">
                <a:ea typeface="楷体" panose="02010609060101010101" pitchFamily="49" charset="-122"/>
              </a:rPr>
              <a:t>加载</a:t>
            </a:r>
            <a:br>
              <a:rPr lang="zh-CN" altLang="en-US" sz="2000" dirty="0">
                <a:ea typeface="楷体" panose="02010609060101010101" pitchFamily="49" charset="-122"/>
              </a:rPr>
            </a:br>
            <a:r>
              <a:rPr lang="zh-CN" altLang="en-US" sz="2000" dirty="0">
                <a:ea typeface="楷体" panose="02010609060101010101" pitchFamily="49" charset="-122"/>
              </a:rPr>
              <a:t>分支</a:t>
            </a:r>
            <a:br>
              <a:rPr lang="zh-CN" altLang="en-US" sz="2000" dirty="0">
                <a:ea typeface="楷体" panose="02010609060101010101" pitchFamily="49" charset="-122"/>
              </a:rPr>
            </a:br>
            <a:r>
              <a:rPr lang="zh-CN" altLang="en-US" sz="2000" dirty="0">
                <a:ea typeface="楷体" panose="02010609060101010101" pitchFamily="49" charset="-122"/>
              </a:rPr>
              <a:t>地址</a:t>
            </a:r>
          </a:p>
        </p:txBody>
      </p:sp>
      <p:sp>
        <p:nvSpPr>
          <p:cNvPr id="1167394" name="Text Box 34"/>
          <p:cNvSpPr txBox="1">
            <a:spLocks noChangeAspect="1" noChangeArrowheads="1"/>
          </p:cNvSpPr>
          <p:nvPr/>
        </p:nvSpPr>
        <p:spPr bwMode="auto">
          <a:xfrm>
            <a:off x="5456538" y="1684509"/>
            <a:ext cx="1889125" cy="317500"/>
          </a:xfrm>
          <a:prstGeom prst="rect">
            <a:avLst/>
          </a:prstGeom>
          <a:noFill/>
          <a:ln w="9525">
            <a:noFill/>
            <a:miter lim="800000"/>
            <a:headEnd/>
            <a:tailEnd/>
          </a:ln>
        </p:spPr>
        <p:txBody>
          <a:bodyPr wrap="none" lIns="0" tIns="0" rIns="0" bIns="0" anchor="ctr"/>
          <a:lstStyle/>
          <a:p>
            <a:pPr algn="l">
              <a:lnSpc>
                <a:spcPct val="96000"/>
              </a:lnSpc>
            </a:pPr>
            <a:r>
              <a:rPr lang="zh-CN" altLang="en-US" sz="2000" dirty="0">
                <a:ea typeface="楷体" panose="02010609060101010101" pitchFamily="49" charset="-122"/>
              </a:rPr>
              <a:t>微程序首地址</a:t>
            </a:r>
          </a:p>
        </p:txBody>
      </p:sp>
      <p:sp>
        <p:nvSpPr>
          <p:cNvPr id="1167395" name="Text Box 35"/>
          <p:cNvSpPr txBox="1">
            <a:spLocks noChangeAspect="1" noChangeArrowheads="1"/>
          </p:cNvSpPr>
          <p:nvPr/>
        </p:nvSpPr>
        <p:spPr bwMode="auto">
          <a:xfrm>
            <a:off x="4787805" y="3097213"/>
            <a:ext cx="295466" cy="1252537"/>
          </a:xfrm>
          <a:prstGeom prst="rect">
            <a:avLst/>
          </a:prstGeom>
          <a:noFill/>
          <a:ln w="9525">
            <a:noFill/>
            <a:miter lim="800000"/>
            <a:headEnd/>
            <a:tailEnd/>
          </a:ln>
        </p:spPr>
        <p:txBody>
          <a:bodyPr vert="eaVert" lIns="0" tIns="0" rIns="0" bIns="0" anchor="ctr">
            <a:spAutoFit/>
          </a:bodyPr>
          <a:lstStyle/>
          <a:p>
            <a:pPr>
              <a:lnSpc>
                <a:spcPct val="96000"/>
              </a:lnSpc>
            </a:pPr>
            <a:r>
              <a:rPr lang="zh-CN" altLang="en-US" sz="2000" dirty="0">
                <a:ea typeface="楷体" panose="02010609060101010101" pitchFamily="49" charset="-122"/>
              </a:rPr>
              <a:t>跳转地址</a:t>
            </a:r>
          </a:p>
        </p:txBody>
      </p:sp>
      <p:sp>
        <p:nvSpPr>
          <p:cNvPr id="1167396" name="Line 36"/>
          <p:cNvSpPr>
            <a:spLocks noChangeShapeType="1"/>
          </p:cNvSpPr>
          <p:nvPr/>
        </p:nvSpPr>
        <p:spPr bwMode="auto">
          <a:xfrm flipH="1">
            <a:off x="7956550" y="2738438"/>
            <a:ext cx="360363" cy="0"/>
          </a:xfrm>
          <a:prstGeom prst="line">
            <a:avLst/>
          </a:prstGeom>
          <a:noFill/>
          <a:ln w="28575">
            <a:solidFill>
              <a:schemeClr val="tx1"/>
            </a:solidFill>
            <a:round/>
            <a:headEnd/>
            <a:tailEnd type="triangle" w="med" len="lg"/>
          </a:ln>
          <a:effectLst/>
        </p:spPr>
        <p:txBody>
          <a:bodyPr>
            <a:spAutoFit/>
          </a:bodyPr>
          <a:lstStyle/>
          <a:p>
            <a:endParaRPr lang="zh-CN" altLang="en-US"/>
          </a:p>
        </p:txBody>
      </p:sp>
      <p:sp>
        <p:nvSpPr>
          <p:cNvPr id="1167397" name="Line 37"/>
          <p:cNvSpPr>
            <a:spLocks noChangeShapeType="1"/>
          </p:cNvSpPr>
          <p:nvPr/>
        </p:nvSpPr>
        <p:spPr bwMode="auto">
          <a:xfrm flipH="1">
            <a:off x="7956550" y="2955925"/>
            <a:ext cx="360363" cy="0"/>
          </a:xfrm>
          <a:prstGeom prst="line">
            <a:avLst/>
          </a:prstGeom>
          <a:noFill/>
          <a:ln w="28575">
            <a:solidFill>
              <a:schemeClr val="tx1"/>
            </a:solidFill>
            <a:round/>
            <a:headEnd/>
            <a:tailEnd type="triangle" w="med" len="lg"/>
          </a:ln>
          <a:effectLst/>
        </p:spPr>
        <p:txBody>
          <a:bodyPr>
            <a:spAutoFit/>
          </a:bodyPr>
          <a:lstStyle/>
          <a:p>
            <a:endParaRPr lang="zh-CN" altLang="en-US"/>
          </a:p>
        </p:txBody>
      </p:sp>
      <p:sp>
        <p:nvSpPr>
          <p:cNvPr id="1167398" name="Text Box 38"/>
          <p:cNvSpPr txBox="1">
            <a:spLocks noChangeAspect="1" noChangeArrowheads="1"/>
          </p:cNvSpPr>
          <p:nvPr/>
        </p:nvSpPr>
        <p:spPr bwMode="auto">
          <a:xfrm>
            <a:off x="8386763" y="2565400"/>
            <a:ext cx="649287" cy="317500"/>
          </a:xfrm>
          <a:prstGeom prst="rect">
            <a:avLst/>
          </a:prstGeom>
          <a:noFill/>
          <a:ln w="9525">
            <a:noFill/>
            <a:miter lim="800000"/>
            <a:headEnd/>
            <a:tailEnd/>
          </a:ln>
        </p:spPr>
        <p:txBody>
          <a:bodyPr wrap="none" lIns="0" tIns="0" rIns="0" bIns="0" anchor="ctr"/>
          <a:lstStyle/>
          <a:p>
            <a:pPr algn="l">
              <a:lnSpc>
                <a:spcPct val="96000"/>
              </a:lnSpc>
            </a:pPr>
            <a:r>
              <a:rPr lang="zh-CN" altLang="en-US" sz="2000" dirty="0">
                <a:ea typeface="楷体" panose="02010609060101010101" pitchFamily="49" charset="-122"/>
              </a:rPr>
              <a:t>加</a:t>
            </a:r>
            <a:r>
              <a:rPr lang="en-US" altLang="zh-CN" sz="2000" dirty="0">
                <a:ea typeface="楷体" panose="02010609060101010101" pitchFamily="49" charset="-122"/>
              </a:rPr>
              <a:t>1</a:t>
            </a:r>
          </a:p>
        </p:txBody>
      </p:sp>
      <p:sp>
        <p:nvSpPr>
          <p:cNvPr id="1167399" name="Text Box 39"/>
          <p:cNvSpPr txBox="1">
            <a:spLocks noChangeAspect="1" noChangeArrowheads="1"/>
          </p:cNvSpPr>
          <p:nvPr/>
        </p:nvSpPr>
        <p:spPr bwMode="auto">
          <a:xfrm>
            <a:off x="8316913" y="2811463"/>
            <a:ext cx="649287" cy="317500"/>
          </a:xfrm>
          <a:prstGeom prst="rect">
            <a:avLst/>
          </a:prstGeom>
          <a:noFill/>
          <a:ln w="9525">
            <a:noFill/>
            <a:miter lim="800000"/>
            <a:headEnd/>
            <a:tailEnd/>
          </a:ln>
        </p:spPr>
        <p:txBody>
          <a:bodyPr wrap="none" lIns="0" tIns="0" rIns="0" bIns="0" anchor="ctr"/>
          <a:lstStyle/>
          <a:p>
            <a:pPr algn="l">
              <a:lnSpc>
                <a:spcPct val="96000"/>
              </a:lnSpc>
            </a:pPr>
            <a:r>
              <a:rPr lang="zh-CN" altLang="en-US" sz="2000" dirty="0">
                <a:ea typeface="楷体" panose="02010609060101010101" pitchFamily="49" charset="-122"/>
              </a:rPr>
              <a:t>复位</a:t>
            </a:r>
            <a:endParaRPr lang="en-US" altLang="zh-CN" sz="2000" dirty="0">
              <a:ea typeface="楷体" panose="02010609060101010101" pitchFamily="49" charset="-122"/>
            </a:endParaRPr>
          </a:p>
        </p:txBody>
      </p:sp>
      <p:sp>
        <p:nvSpPr>
          <p:cNvPr id="1167400" name="Line 40"/>
          <p:cNvSpPr>
            <a:spLocks noChangeAspect="1" noChangeShapeType="1"/>
          </p:cNvSpPr>
          <p:nvPr/>
        </p:nvSpPr>
        <p:spPr bwMode="auto">
          <a:xfrm>
            <a:off x="7165975" y="4752975"/>
            <a:ext cx="0" cy="576263"/>
          </a:xfrm>
          <a:prstGeom prst="line">
            <a:avLst/>
          </a:prstGeom>
          <a:noFill/>
          <a:ln w="57150">
            <a:solidFill>
              <a:srgbClr val="000000"/>
            </a:solidFill>
            <a:round/>
            <a:headEnd/>
            <a:tailEnd type="triangle" w="med" len="med"/>
          </a:ln>
        </p:spPr>
        <p:txBody>
          <a:bodyPr anchor="ctr"/>
          <a:lstStyle/>
          <a:p>
            <a:endParaRPr lang="zh-CN" altLang="en-US"/>
          </a:p>
        </p:txBody>
      </p:sp>
      <p:sp>
        <p:nvSpPr>
          <p:cNvPr id="1167401" name="Text Box 41"/>
          <p:cNvSpPr txBox="1">
            <a:spLocks noChangeAspect="1" noChangeArrowheads="1"/>
          </p:cNvSpPr>
          <p:nvPr/>
        </p:nvSpPr>
        <p:spPr bwMode="auto">
          <a:xfrm>
            <a:off x="6734175" y="5329238"/>
            <a:ext cx="890588" cy="382587"/>
          </a:xfrm>
          <a:prstGeom prst="rect">
            <a:avLst/>
          </a:prstGeom>
          <a:solidFill>
            <a:srgbClr val="FFFF99"/>
          </a:solidFill>
          <a:ln w="28575">
            <a:solidFill>
              <a:srgbClr val="000000"/>
            </a:solidFill>
            <a:miter lim="800000"/>
            <a:headEnd/>
            <a:tailEnd/>
          </a:ln>
        </p:spPr>
        <p:txBody>
          <a:bodyPr anchor="ctr"/>
          <a:lstStyle/>
          <a:p>
            <a:r>
              <a:rPr lang="zh-CN" altLang="en-US" sz="2000" dirty="0">
                <a:ea typeface="楷体" panose="02010609060101010101" pitchFamily="49" charset="-122"/>
              </a:rPr>
              <a:t>门</a:t>
            </a:r>
          </a:p>
        </p:txBody>
      </p:sp>
      <p:sp>
        <p:nvSpPr>
          <p:cNvPr id="1167402" name="Text Box 42"/>
          <p:cNvSpPr txBox="1">
            <a:spLocks noChangeAspect="1" noChangeArrowheads="1"/>
          </p:cNvSpPr>
          <p:nvPr/>
        </p:nvSpPr>
        <p:spPr bwMode="auto">
          <a:xfrm>
            <a:off x="6734175" y="5976938"/>
            <a:ext cx="890588" cy="382587"/>
          </a:xfrm>
          <a:prstGeom prst="rect">
            <a:avLst/>
          </a:prstGeom>
          <a:solidFill>
            <a:srgbClr val="FFFF99"/>
          </a:solidFill>
          <a:ln w="28575">
            <a:solidFill>
              <a:srgbClr val="000000"/>
            </a:solidFill>
            <a:miter lim="800000"/>
            <a:headEnd/>
            <a:tailEnd/>
          </a:ln>
        </p:spPr>
        <p:txBody>
          <a:bodyPr wrap="none" anchor="ctr"/>
          <a:lstStyle/>
          <a:p>
            <a:r>
              <a:rPr lang="zh-CN" altLang="en-US" sz="2000" dirty="0">
                <a:ea typeface="楷体" panose="02010609060101010101" pitchFamily="49" charset="-122"/>
              </a:rPr>
              <a:t>译码器</a:t>
            </a:r>
          </a:p>
        </p:txBody>
      </p:sp>
      <p:sp>
        <p:nvSpPr>
          <p:cNvPr id="1167403" name="Line 43"/>
          <p:cNvSpPr>
            <a:spLocks noChangeAspect="1" noChangeShapeType="1"/>
          </p:cNvSpPr>
          <p:nvPr/>
        </p:nvSpPr>
        <p:spPr bwMode="auto">
          <a:xfrm>
            <a:off x="7165975" y="5703888"/>
            <a:ext cx="0" cy="273050"/>
          </a:xfrm>
          <a:prstGeom prst="line">
            <a:avLst/>
          </a:prstGeom>
          <a:noFill/>
          <a:ln w="57150">
            <a:solidFill>
              <a:srgbClr val="000000"/>
            </a:solidFill>
            <a:round/>
            <a:headEnd/>
            <a:tailEnd type="triangle" w="med" len="med"/>
          </a:ln>
        </p:spPr>
        <p:txBody>
          <a:bodyPr anchor="ctr"/>
          <a:lstStyle/>
          <a:p>
            <a:endParaRPr lang="zh-CN" altLang="en-US"/>
          </a:p>
        </p:txBody>
      </p:sp>
      <p:sp>
        <p:nvSpPr>
          <p:cNvPr id="1167405" name="Line 45"/>
          <p:cNvSpPr>
            <a:spLocks noChangeShapeType="1"/>
          </p:cNvSpPr>
          <p:nvPr/>
        </p:nvSpPr>
        <p:spPr bwMode="auto">
          <a:xfrm>
            <a:off x="6229350" y="5526088"/>
            <a:ext cx="504825" cy="0"/>
          </a:xfrm>
          <a:prstGeom prst="line">
            <a:avLst/>
          </a:prstGeom>
          <a:noFill/>
          <a:ln w="28575">
            <a:solidFill>
              <a:schemeClr val="tx1"/>
            </a:solidFill>
            <a:round/>
            <a:headEnd/>
            <a:tailEnd type="triangle" w="med" len="lg"/>
          </a:ln>
          <a:effectLst/>
        </p:spPr>
        <p:txBody>
          <a:bodyPr>
            <a:spAutoFit/>
          </a:bodyPr>
          <a:lstStyle/>
          <a:p>
            <a:endParaRPr lang="zh-CN" altLang="en-US"/>
          </a:p>
        </p:txBody>
      </p:sp>
      <p:sp>
        <p:nvSpPr>
          <p:cNvPr id="1167406" name="Line 46"/>
          <p:cNvSpPr>
            <a:spLocks noChangeAspect="1" noChangeShapeType="1"/>
          </p:cNvSpPr>
          <p:nvPr/>
        </p:nvSpPr>
        <p:spPr bwMode="auto">
          <a:xfrm flipV="1">
            <a:off x="3349625" y="2665413"/>
            <a:ext cx="0" cy="2376487"/>
          </a:xfrm>
          <a:prstGeom prst="line">
            <a:avLst/>
          </a:prstGeom>
          <a:noFill/>
          <a:ln w="57150">
            <a:solidFill>
              <a:srgbClr val="000000"/>
            </a:solidFill>
            <a:round/>
            <a:headEnd/>
            <a:tailEnd type="triangle" w="med" len="med"/>
          </a:ln>
        </p:spPr>
        <p:txBody>
          <a:bodyPr anchor="ctr"/>
          <a:lstStyle/>
          <a:p>
            <a:endParaRPr lang="zh-CN" altLang="en-US"/>
          </a:p>
        </p:txBody>
      </p:sp>
      <p:sp>
        <p:nvSpPr>
          <p:cNvPr id="1167407" name="Oval 47"/>
          <p:cNvSpPr>
            <a:spLocks noChangeArrowheads="1"/>
          </p:cNvSpPr>
          <p:nvPr/>
        </p:nvSpPr>
        <p:spPr bwMode="auto">
          <a:xfrm>
            <a:off x="6183313" y="4851400"/>
            <a:ext cx="88900" cy="88900"/>
          </a:xfrm>
          <a:prstGeom prst="ellipse">
            <a:avLst/>
          </a:prstGeom>
          <a:solidFill>
            <a:schemeClr val="tx2"/>
          </a:solidFill>
          <a:ln w="28575" algn="ctr">
            <a:noFill/>
            <a:round/>
            <a:headEnd/>
            <a:tailEnd type="none" w="med" len="lg"/>
          </a:ln>
          <a:effectLst/>
        </p:spPr>
        <p:txBody>
          <a:bodyPr wrap="none" anchor="ctr">
            <a:spAutoFit/>
          </a:bodyPr>
          <a:lstStyle/>
          <a:p>
            <a:endParaRPr lang="zh-CN" altLang="en-US"/>
          </a:p>
        </p:txBody>
      </p:sp>
      <p:sp>
        <p:nvSpPr>
          <p:cNvPr id="1167408" name="Text Box 48"/>
          <p:cNvSpPr txBox="1">
            <a:spLocks noChangeAspect="1" noChangeArrowheads="1"/>
          </p:cNvSpPr>
          <p:nvPr/>
        </p:nvSpPr>
        <p:spPr bwMode="auto">
          <a:xfrm>
            <a:off x="2984405" y="3025775"/>
            <a:ext cx="295466" cy="1655763"/>
          </a:xfrm>
          <a:prstGeom prst="rect">
            <a:avLst/>
          </a:prstGeom>
          <a:noFill/>
          <a:ln w="9525">
            <a:noFill/>
            <a:miter lim="800000"/>
            <a:headEnd/>
            <a:tailEnd/>
          </a:ln>
        </p:spPr>
        <p:txBody>
          <a:bodyPr vert="eaVert" lIns="0" tIns="0" rIns="0" bIns="0" anchor="ctr">
            <a:spAutoFit/>
          </a:bodyPr>
          <a:lstStyle/>
          <a:p>
            <a:pPr>
              <a:lnSpc>
                <a:spcPct val="96000"/>
              </a:lnSpc>
            </a:pPr>
            <a:r>
              <a:rPr lang="zh-CN" altLang="en-US" sz="2000" dirty="0">
                <a:ea typeface="楷体" panose="02010609060101010101" pitchFamily="49" charset="-122"/>
              </a:rPr>
              <a:t>分支控制</a:t>
            </a:r>
            <a:r>
              <a:rPr lang="en-US" altLang="zh-CN" sz="2000" dirty="0">
                <a:ea typeface="楷体" panose="02010609060101010101" pitchFamily="49" charset="-122"/>
              </a:rPr>
              <a:t>AC</a:t>
            </a:r>
          </a:p>
        </p:txBody>
      </p:sp>
      <p:sp>
        <p:nvSpPr>
          <p:cNvPr id="1167409" name="Text Box 49"/>
          <p:cNvSpPr txBox="1">
            <a:spLocks noChangeAspect="1" noChangeArrowheads="1"/>
          </p:cNvSpPr>
          <p:nvPr/>
        </p:nvSpPr>
        <p:spPr bwMode="auto">
          <a:xfrm>
            <a:off x="5940425" y="5516563"/>
            <a:ext cx="836613" cy="252412"/>
          </a:xfrm>
          <a:prstGeom prst="rect">
            <a:avLst/>
          </a:prstGeom>
          <a:noFill/>
          <a:ln w="9525">
            <a:noFill/>
            <a:miter lim="800000"/>
            <a:headEnd/>
            <a:tailEnd/>
          </a:ln>
        </p:spPr>
        <p:txBody>
          <a:bodyPr wrap="none" lIns="0" tIns="0" rIns="0" bIns="0" anchor="ctr"/>
          <a:lstStyle/>
          <a:p>
            <a:pPr>
              <a:lnSpc>
                <a:spcPct val="96000"/>
              </a:lnSpc>
            </a:pPr>
            <a:r>
              <a:rPr lang="en-US" altLang="zh-CN" sz="2000" dirty="0">
                <a:ea typeface="楷体" panose="02010609060101010101" pitchFamily="49" charset="-122"/>
              </a:rPr>
              <a:t>S=0</a:t>
            </a:r>
          </a:p>
        </p:txBody>
      </p:sp>
      <p:sp>
        <p:nvSpPr>
          <p:cNvPr id="1167411" name="Rectangle 51"/>
          <p:cNvSpPr>
            <a:spLocks noGrp="1" noChangeArrowheads="1"/>
          </p:cNvSpPr>
          <p:nvPr>
            <p:ph type="body" idx="1"/>
          </p:nvPr>
        </p:nvSpPr>
        <p:spPr>
          <a:xfrm>
            <a:off x="179388" y="620713"/>
            <a:ext cx="8785225" cy="576262"/>
          </a:xfrm>
          <a:noFill/>
          <a:ln/>
        </p:spPr>
        <p:txBody>
          <a:bodyPr/>
          <a:lstStyle/>
          <a:p>
            <a:pPr marL="266700" indent="-266700">
              <a:buFont typeface="Wingdings" pitchFamily="2" charset="2"/>
              <a:buNone/>
            </a:pPr>
            <a:r>
              <a:rPr lang="en-US" altLang="zh-CN">
                <a:solidFill>
                  <a:srgbClr val="FF6600"/>
                </a:solidFill>
                <a:latin typeface="Arial" charset="0"/>
                <a:ea typeface="黑体" pitchFamily="2" charset="-122"/>
              </a:rPr>
              <a:t>3. </a:t>
            </a:r>
            <a:r>
              <a:rPr lang="zh-CN" altLang="en-US">
                <a:solidFill>
                  <a:srgbClr val="FF6600"/>
                </a:solidFill>
                <a:latin typeface="Arial" charset="0"/>
                <a:ea typeface="黑体" pitchFamily="2" charset="-122"/>
              </a:rPr>
              <a:t>可变格式</a:t>
            </a:r>
            <a:endParaRPr lang="en-US" altLang="zh-CN">
              <a:solidFill>
                <a:srgbClr val="FF6600"/>
              </a:solidFill>
              <a:latin typeface="Arial" charset="0"/>
              <a:ea typeface="黑体" pitchFamily="2" charset="-122"/>
            </a:endParaRPr>
          </a:p>
        </p:txBody>
      </p:sp>
      <p:sp>
        <p:nvSpPr>
          <p:cNvPr id="51" name="Line 35">
            <a:extLst>
              <a:ext uri="{FF2B5EF4-FFF2-40B4-BE49-F238E27FC236}">
                <a16:creationId xmlns:a16="http://schemas.microsoft.com/office/drawing/2014/main" id="{F09DAC50-2A89-4217-BB8F-C93584D6DA0F}"/>
              </a:ext>
            </a:extLst>
          </p:cNvPr>
          <p:cNvSpPr>
            <a:spLocks noChangeAspect="1" noChangeShapeType="1"/>
          </p:cNvSpPr>
          <p:nvPr/>
        </p:nvSpPr>
        <p:spPr bwMode="auto">
          <a:xfrm rot="-5400000">
            <a:off x="2830534" y="2047270"/>
            <a:ext cx="0" cy="366712"/>
          </a:xfrm>
          <a:prstGeom prst="line">
            <a:avLst/>
          </a:prstGeom>
          <a:noFill/>
          <a:ln w="57150">
            <a:solidFill>
              <a:srgbClr val="000000"/>
            </a:solidFill>
            <a:round/>
            <a:headEnd/>
            <a:tailEnd type="triangle" w="med" len="med"/>
          </a:ln>
        </p:spPr>
        <p:txBody>
          <a:bodyPr anchor="ctr"/>
          <a:lstStyle/>
          <a:p>
            <a:endParaRPr lang="zh-CN" altLang="en-US"/>
          </a:p>
        </p:txBody>
      </p:sp>
      <p:sp>
        <p:nvSpPr>
          <p:cNvPr id="52" name="Text Box 36">
            <a:extLst>
              <a:ext uri="{FF2B5EF4-FFF2-40B4-BE49-F238E27FC236}">
                <a16:creationId xmlns:a16="http://schemas.microsoft.com/office/drawing/2014/main" id="{AE5014B5-6525-40B0-84E6-05055C5C8342}"/>
              </a:ext>
            </a:extLst>
          </p:cNvPr>
          <p:cNvSpPr txBox="1">
            <a:spLocks noChangeAspect="1" noChangeArrowheads="1"/>
          </p:cNvSpPr>
          <p:nvPr/>
        </p:nvSpPr>
        <p:spPr bwMode="auto">
          <a:xfrm>
            <a:off x="1467019" y="2039804"/>
            <a:ext cx="1125537" cy="361950"/>
          </a:xfrm>
          <a:prstGeom prst="rect">
            <a:avLst/>
          </a:prstGeom>
          <a:noFill/>
          <a:ln w="9525">
            <a:noFill/>
            <a:miter lim="800000"/>
            <a:headEnd/>
            <a:tailEnd/>
          </a:ln>
        </p:spPr>
        <p:txBody>
          <a:bodyPr wrap="none" lIns="0" tIns="0" rIns="0" bIns="0" anchor="ctr"/>
          <a:lstStyle/>
          <a:p>
            <a:pPr algn="r">
              <a:lnSpc>
                <a:spcPct val="96000"/>
              </a:lnSpc>
            </a:pPr>
            <a:r>
              <a:rPr lang="zh-CN" altLang="en-US" sz="2000" dirty="0">
                <a:ea typeface="楷体" panose="02010609060101010101" pitchFamily="49" charset="-122"/>
              </a:rPr>
              <a:t>状态标志</a:t>
            </a:r>
          </a:p>
        </p:txBody>
      </p:sp>
      <p:sp>
        <p:nvSpPr>
          <p:cNvPr id="53" name="Line 35">
            <a:extLst>
              <a:ext uri="{FF2B5EF4-FFF2-40B4-BE49-F238E27FC236}">
                <a16:creationId xmlns:a16="http://schemas.microsoft.com/office/drawing/2014/main" id="{B5A2927A-B194-4E2F-88D6-B836A4A50FBB}"/>
              </a:ext>
            </a:extLst>
          </p:cNvPr>
          <p:cNvSpPr>
            <a:spLocks noChangeAspect="1" noChangeShapeType="1"/>
          </p:cNvSpPr>
          <p:nvPr/>
        </p:nvSpPr>
        <p:spPr bwMode="auto">
          <a:xfrm rot="-5400000">
            <a:off x="2849584" y="2326811"/>
            <a:ext cx="0" cy="366712"/>
          </a:xfrm>
          <a:prstGeom prst="line">
            <a:avLst/>
          </a:prstGeom>
          <a:noFill/>
          <a:ln w="57150">
            <a:solidFill>
              <a:srgbClr val="000000"/>
            </a:solidFill>
            <a:round/>
            <a:headEnd/>
            <a:tailEnd type="triangle" w="med" len="med"/>
          </a:ln>
        </p:spPr>
        <p:txBody>
          <a:bodyPr anchor="ctr"/>
          <a:lstStyle/>
          <a:p>
            <a:endParaRPr lang="zh-CN" altLang="en-US"/>
          </a:p>
        </p:txBody>
      </p:sp>
      <p:sp>
        <p:nvSpPr>
          <p:cNvPr id="54" name="Text Box 36">
            <a:extLst>
              <a:ext uri="{FF2B5EF4-FFF2-40B4-BE49-F238E27FC236}">
                <a16:creationId xmlns:a16="http://schemas.microsoft.com/office/drawing/2014/main" id="{877924C4-CBE4-4E84-AE21-F9355CE81423}"/>
              </a:ext>
            </a:extLst>
          </p:cNvPr>
          <p:cNvSpPr txBox="1">
            <a:spLocks noChangeAspect="1" noChangeArrowheads="1"/>
          </p:cNvSpPr>
          <p:nvPr/>
        </p:nvSpPr>
        <p:spPr bwMode="auto">
          <a:xfrm>
            <a:off x="1467019" y="2346970"/>
            <a:ext cx="1125537" cy="361950"/>
          </a:xfrm>
          <a:prstGeom prst="rect">
            <a:avLst/>
          </a:prstGeom>
          <a:noFill/>
          <a:ln w="9525">
            <a:noFill/>
            <a:miter lim="800000"/>
            <a:headEnd/>
            <a:tailEnd/>
          </a:ln>
        </p:spPr>
        <p:txBody>
          <a:bodyPr wrap="none" lIns="0" tIns="0" rIns="0" bIns="0" anchor="ctr"/>
          <a:lstStyle/>
          <a:p>
            <a:pPr algn="r">
              <a:lnSpc>
                <a:spcPct val="96000"/>
              </a:lnSpc>
            </a:pPr>
            <a:r>
              <a:rPr lang="zh-CN" altLang="en-US" sz="2000" dirty="0">
                <a:ea typeface="楷体" panose="02010609060101010101" pitchFamily="49" charset="-122"/>
              </a:rPr>
              <a:t>时序</a:t>
            </a:r>
          </a:p>
        </p:txBody>
      </p:sp>
      <p:sp>
        <p:nvSpPr>
          <p:cNvPr id="1167375" name="Text Box 15"/>
          <p:cNvSpPr txBox="1">
            <a:spLocks noChangeAspect="1" noChangeArrowheads="1"/>
          </p:cNvSpPr>
          <p:nvPr/>
        </p:nvSpPr>
        <p:spPr bwMode="auto">
          <a:xfrm>
            <a:off x="4613275" y="2014538"/>
            <a:ext cx="1466850" cy="671512"/>
          </a:xfrm>
          <a:prstGeom prst="rect">
            <a:avLst/>
          </a:prstGeom>
          <a:solidFill>
            <a:srgbClr val="FFFF99"/>
          </a:solidFill>
          <a:ln w="28575" algn="ctr">
            <a:solidFill>
              <a:srgbClr val="000000"/>
            </a:solidFill>
            <a:miter lim="800000"/>
            <a:headEnd/>
            <a:tailEnd/>
          </a:ln>
          <a:effectLst/>
        </p:spPr>
        <p:txBody>
          <a:bodyPr wrap="none" lIns="0" rIns="0" anchor="ctr"/>
          <a:lstStyle/>
          <a:p>
            <a:r>
              <a:rPr lang="zh-CN" altLang="en-US" sz="2000" dirty="0">
                <a:ea typeface="楷体" panose="02010609060101010101" pitchFamily="49" charset="-122"/>
              </a:rPr>
              <a:t>多路选择器</a:t>
            </a: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FC4F91A6-C903-4933-97E1-D97F5FEFFF9F}" type="slidenum">
              <a:rPr lang="zh-CN" altLang="en-US"/>
              <a:pPr/>
              <a:t>91</a:t>
            </a:fld>
            <a:endParaRPr lang="en-US" altLang="zh-CN"/>
          </a:p>
        </p:txBody>
      </p:sp>
      <p:sp>
        <p:nvSpPr>
          <p:cNvPr id="1169410" name="Rectangle 2"/>
          <p:cNvSpPr>
            <a:spLocks noGrp="1" noChangeArrowheads="1"/>
          </p:cNvSpPr>
          <p:nvPr>
            <p:ph type="title"/>
          </p:nvPr>
        </p:nvSpPr>
        <p:spPr/>
        <p:txBody>
          <a:bodyPr/>
          <a:lstStyle/>
          <a:p>
            <a:r>
              <a:rPr lang="en-US" altLang="zh-CN"/>
              <a:t>6.3.2 </a:t>
            </a:r>
            <a:r>
              <a:rPr lang="zh-CN" altLang="en-US">
                <a:solidFill>
                  <a:srgbClr val="CC0000"/>
                </a:solidFill>
              </a:rPr>
              <a:t>微指令</a:t>
            </a:r>
            <a:r>
              <a:rPr lang="zh-CN" altLang="en-US"/>
              <a:t>设计      </a:t>
            </a:r>
            <a:r>
              <a:rPr lang="zh-CN" altLang="en-US" sz="2800">
                <a:solidFill>
                  <a:srgbClr val="006600"/>
                </a:solidFill>
                <a:ea typeface="黑体" pitchFamily="2" charset="-122"/>
              </a:rPr>
              <a:t>一、微指令</a:t>
            </a:r>
            <a:r>
              <a:rPr lang="zh-CN" altLang="en-US" sz="2800">
                <a:solidFill>
                  <a:srgbClr val="FF6600"/>
                </a:solidFill>
                <a:ea typeface="黑体" pitchFamily="2" charset="-122"/>
              </a:rPr>
              <a:t>地址</a:t>
            </a:r>
            <a:r>
              <a:rPr lang="zh-CN" altLang="en-US" sz="2800">
                <a:solidFill>
                  <a:srgbClr val="006600"/>
                </a:solidFill>
                <a:ea typeface="黑体" pitchFamily="2" charset="-122"/>
              </a:rPr>
              <a:t>的生成</a:t>
            </a:r>
            <a:endParaRPr lang="en-US" altLang="zh-CN" sz="2800">
              <a:solidFill>
                <a:srgbClr val="006600"/>
              </a:solidFill>
              <a:ea typeface="黑体" pitchFamily="2" charset="-122"/>
            </a:endParaRPr>
          </a:p>
        </p:txBody>
      </p:sp>
      <p:sp>
        <p:nvSpPr>
          <p:cNvPr id="1169411" name="Rectangle 3"/>
          <p:cNvSpPr>
            <a:spLocks noGrp="1" noChangeArrowheads="1"/>
          </p:cNvSpPr>
          <p:nvPr>
            <p:ph type="body" idx="1"/>
          </p:nvPr>
        </p:nvSpPr>
        <p:spPr>
          <a:xfrm>
            <a:off x="179388" y="620713"/>
            <a:ext cx="8785225" cy="576262"/>
          </a:xfrm>
          <a:noFill/>
          <a:ln/>
        </p:spPr>
        <p:txBody>
          <a:bodyPr/>
          <a:lstStyle/>
          <a:p>
            <a:pPr marL="266700" indent="-266700">
              <a:buFont typeface="Wingdings" pitchFamily="2" charset="2"/>
              <a:buNone/>
            </a:pPr>
            <a:r>
              <a:rPr lang="en-US" altLang="zh-CN" dirty="0">
                <a:solidFill>
                  <a:srgbClr val="FF6600"/>
                </a:solidFill>
                <a:latin typeface="Arial" charset="0"/>
                <a:ea typeface="黑体" pitchFamily="2" charset="-122"/>
              </a:rPr>
              <a:t>4. </a:t>
            </a:r>
            <a:r>
              <a:rPr lang="zh-CN" altLang="en-US" dirty="0">
                <a:solidFill>
                  <a:srgbClr val="FF6600"/>
                </a:solidFill>
                <a:latin typeface="Arial" charset="0"/>
                <a:ea typeface="黑体" pitchFamily="2" charset="-122"/>
              </a:rPr>
              <a:t>三种地址域格式的比较</a:t>
            </a:r>
            <a:endParaRPr lang="en-US" altLang="zh-CN" dirty="0">
              <a:solidFill>
                <a:srgbClr val="FF6600"/>
              </a:solidFill>
              <a:latin typeface="Arial" charset="0"/>
              <a:ea typeface="黑体" pitchFamily="2" charset="-122"/>
            </a:endParaRPr>
          </a:p>
        </p:txBody>
      </p:sp>
      <p:sp>
        <p:nvSpPr>
          <p:cNvPr id="1169412" name="Rectangle 4"/>
          <p:cNvSpPr>
            <a:spLocks noChangeArrowheads="1"/>
          </p:cNvSpPr>
          <p:nvPr/>
        </p:nvSpPr>
        <p:spPr bwMode="auto">
          <a:xfrm>
            <a:off x="457200" y="1125538"/>
            <a:ext cx="8578850" cy="5616575"/>
          </a:xfrm>
          <a:prstGeom prst="rect">
            <a:avLst/>
          </a:prstGeom>
          <a:noFill/>
          <a:ln w="9525">
            <a:noFill/>
            <a:miter lim="800000"/>
            <a:headEnd/>
            <a:tailEnd/>
          </a:ln>
          <a:effectLst/>
        </p:spPr>
        <p:txBody>
          <a:bodyPr/>
          <a:lstStyle/>
          <a:p>
            <a:pPr marL="266700" indent="-266700" algn="l">
              <a:spcBef>
                <a:spcPct val="10000"/>
              </a:spcBef>
              <a:buClr>
                <a:schemeClr val="bg2"/>
              </a:buClr>
              <a:buSzPct val="75000"/>
              <a:buFont typeface="Wingdings" pitchFamily="2" charset="2"/>
              <a:buChar char="n"/>
            </a:pPr>
            <a:r>
              <a:rPr lang="zh-CN" altLang="en-US" sz="2800" dirty="0">
                <a:solidFill>
                  <a:srgbClr val="FF0000"/>
                </a:solidFill>
                <a:ea typeface="楷体" panose="02010609060101010101" pitchFamily="49" charset="-122"/>
              </a:rPr>
              <a:t>两地址</a:t>
            </a:r>
            <a:r>
              <a:rPr lang="zh-CN" altLang="en-US" sz="2800" dirty="0">
                <a:ea typeface="楷体" panose="02010609060101010101" pitchFamily="49" charset="-122"/>
              </a:rPr>
              <a:t>格式</a:t>
            </a:r>
          </a:p>
          <a:p>
            <a:pPr marL="723900" lvl="1" indent="-277813" algn="l">
              <a:spcBef>
                <a:spcPct val="10000"/>
              </a:spcBef>
              <a:buClr>
                <a:srgbClr val="006600"/>
              </a:buClr>
              <a:buSzPct val="75000"/>
              <a:buFont typeface="Wingdings" pitchFamily="2" charset="2"/>
              <a:buChar char="l"/>
            </a:pPr>
            <a:r>
              <a:rPr lang="zh-CN" altLang="en-US" dirty="0">
                <a:ea typeface="楷体" panose="02010609060101010101" pitchFamily="49" charset="-122"/>
              </a:rPr>
              <a:t>分支逻辑较简单，下条微指令地址可以快速生成</a:t>
            </a:r>
          </a:p>
          <a:p>
            <a:pPr marL="723900" lvl="1" indent="-277813" algn="l">
              <a:spcBef>
                <a:spcPct val="10000"/>
              </a:spcBef>
              <a:buClr>
                <a:srgbClr val="006600"/>
              </a:buClr>
              <a:buSzPct val="75000"/>
              <a:buFont typeface="Wingdings" pitchFamily="2" charset="2"/>
              <a:buChar char="l"/>
            </a:pPr>
            <a:r>
              <a:rPr lang="zh-CN" altLang="en-US" dirty="0">
                <a:ea typeface="楷体" panose="02010609060101010101" pitchFamily="49" charset="-122"/>
              </a:rPr>
              <a:t>地址域较长，微指令较长，控存单元需要较多的位数</a:t>
            </a:r>
          </a:p>
          <a:p>
            <a:pPr marL="266700" indent="-266700" algn="l">
              <a:spcBef>
                <a:spcPct val="10000"/>
              </a:spcBef>
              <a:buClr>
                <a:schemeClr val="bg2"/>
              </a:buClr>
              <a:buSzPct val="75000"/>
              <a:buFont typeface="Wingdings" pitchFamily="2" charset="2"/>
              <a:buChar char="n"/>
            </a:pPr>
            <a:r>
              <a:rPr lang="zh-CN" altLang="en-US" sz="2800" dirty="0">
                <a:solidFill>
                  <a:srgbClr val="FF0000"/>
                </a:solidFill>
                <a:ea typeface="楷体" panose="02010609060101010101" pitchFamily="49" charset="-122"/>
              </a:rPr>
              <a:t>单地址</a:t>
            </a:r>
            <a:r>
              <a:rPr lang="zh-CN" altLang="en-US" sz="2800" dirty="0">
                <a:ea typeface="楷体" panose="02010609060101010101" pitchFamily="49" charset="-122"/>
              </a:rPr>
              <a:t>格式</a:t>
            </a:r>
          </a:p>
          <a:p>
            <a:pPr marL="723900" lvl="1" indent="-277813" algn="l">
              <a:spcBef>
                <a:spcPct val="10000"/>
              </a:spcBef>
              <a:buClr>
                <a:srgbClr val="006600"/>
              </a:buClr>
              <a:buSzPct val="75000"/>
              <a:buFont typeface="Wingdings" pitchFamily="2" charset="2"/>
              <a:buChar char="l"/>
            </a:pPr>
            <a:r>
              <a:rPr lang="zh-CN" altLang="en-US" dirty="0">
                <a:ea typeface="楷体" panose="02010609060101010101" pitchFamily="49" charset="-122"/>
              </a:rPr>
              <a:t>减少了指令的长度，控制存储器的容量大为减小</a:t>
            </a:r>
          </a:p>
          <a:p>
            <a:pPr marL="723900" lvl="1" indent="-277813" algn="l">
              <a:spcBef>
                <a:spcPct val="10000"/>
              </a:spcBef>
              <a:buClr>
                <a:srgbClr val="006600"/>
              </a:buClr>
              <a:buSzPct val="75000"/>
              <a:buFont typeface="Wingdings" pitchFamily="2" charset="2"/>
              <a:buChar char="l"/>
            </a:pPr>
            <a:r>
              <a:rPr lang="zh-CN" altLang="en-US" dirty="0">
                <a:ea typeface="楷体" panose="02010609060101010101" pitchFamily="49" charset="-122"/>
              </a:rPr>
              <a:t>微程序计数器加</a:t>
            </a:r>
            <a:r>
              <a:rPr lang="en-US" altLang="zh-CN" dirty="0">
                <a:ea typeface="楷体" panose="02010609060101010101" pitchFamily="49" charset="-122"/>
              </a:rPr>
              <a:t>1</a:t>
            </a:r>
            <a:r>
              <a:rPr lang="zh-CN" altLang="en-US" dirty="0">
                <a:ea typeface="楷体" panose="02010609060101010101" pitchFamily="49" charset="-122"/>
              </a:rPr>
              <a:t>的速度决定了顺序地址产生的时间</a:t>
            </a:r>
          </a:p>
          <a:p>
            <a:pPr marL="266700" indent="-266700" algn="l">
              <a:spcBef>
                <a:spcPct val="10000"/>
              </a:spcBef>
              <a:buClr>
                <a:schemeClr val="bg2"/>
              </a:buClr>
              <a:buSzPct val="75000"/>
              <a:buFont typeface="Wingdings" pitchFamily="2" charset="2"/>
              <a:buChar char="n"/>
            </a:pPr>
            <a:r>
              <a:rPr lang="zh-CN" altLang="en-US" sz="2800" dirty="0">
                <a:solidFill>
                  <a:srgbClr val="FF0000"/>
                </a:solidFill>
                <a:ea typeface="楷体" panose="02010609060101010101" pitchFamily="49" charset="-122"/>
              </a:rPr>
              <a:t>可变</a:t>
            </a:r>
            <a:r>
              <a:rPr lang="zh-CN" altLang="en-US" sz="2800" dirty="0">
                <a:ea typeface="楷体" panose="02010609060101010101" pitchFamily="49" charset="-122"/>
              </a:rPr>
              <a:t>格式</a:t>
            </a:r>
          </a:p>
          <a:p>
            <a:pPr marL="723900" lvl="1" indent="-277813" algn="l">
              <a:spcBef>
                <a:spcPct val="10000"/>
              </a:spcBef>
              <a:buClr>
                <a:srgbClr val="006600"/>
              </a:buClr>
              <a:buSzPct val="75000"/>
              <a:buFont typeface="Wingdings" pitchFamily="2" charset="2"/>
              <a:buChar char="l"/>
            </a:pPr>
            <a:r>
              <a:rPr lang="zh-CN" altLang="en-US" dirty="0">
                <a:ea typeface="楷体" panose="02010609060101010101" pitchFamily="49" charset="-122"/>
              </a:rPr>
              <a:t>长度最短，要求控存单元的位数最少</a:t>
            </a:r>
          </a:p>
          <a:p>
            <a:pPr marL="723900" lvl="1" indent="-277813" algn="l">
              <a:spcBef>
                <a:spcPct val="10000"/>
              </a:spcBef>
              <a:buClr>
                <a:srgbClr val="006600"/>
              </a:buClr>
              <a:buSzPct val="75000"/>
              <a:buFont typeface="Wingdings" pitchFamily="2" charset="2"/>
              <a:buChar char="l"/>
            </a:pPr>
            <a:r>
              <a:rPr lang="zh-CN" altLang="en-US" dirty="0">
                <a:ea typeface="楷体" panose="02010609060101010101" pitchFamily="49" charset="-122"/>
              </a:rPr>
              <a:t>专用的跳转微指令：微程序的长度增加，控存单元数量增加，机器指令执行时间增长</a:t>
            </a:r>
          </a:p>
          <a:p>
            <a:pPr marL="723900" lvl="1" indent="-277813" algn="l">
              <a:spcBef>
                <a:spcPct val="10000"/>
              </a:spcBef>
              <a:buClr>
                <a:srgbClr val="006600"/>
              </a:buClr>
              <a:buSzPct val="75000"/>
              <a:buFont typeface="Wingdings" pitchFamily="2" charset="2"/>
              <a:buChar char="l"/>
            </a:pPr>
            <a:r>
              <a:rPr lang="zh-CN" altLang="en-US" dirty="0">
                <a:ea typeface="楷体" panose="02010609060101010101" pitchFamily="49" charset="-122"/>
              </a:rPr>
              <a:t>下条微指令地址的生成时间与单地址格式基本一致</a:t>
            </a:r>
            <a:endParaRPr lang="en-US" altLang="zh-CN" dirty="0">
              <a:ea typeface="楷体" panose="02010609060101010101" pitchFamily="49" charset="-122"/>
            </a:endParaRP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C40B21B9-0B44-4A0D-BB4C-DF76DBE02CE9}" type="slidenum">
              <a:rPr lang="zh-CN" altLang="en-US"/>
              <a:pPr/>
              <a:t>92</a:t>
            </a:fld>
            <a:endParaRPr lang="en-US" altLang="zh-CN"/>
          </a:p>
        </p:txBody>
      </p:sp>
      <p:sp>
        <p:nvSpPr>
          <p:cNvPr id="1171458" name="Rectangle 2"/>
          <p:cNvSpPr>
            <a:spLocks noGrp="1" noChangeArrowheads="1"/>
          </p:cNvSpPr>
          <p:nvPr>
            <p:ph type="title"/>
          </p:nvPr>
        </p:nvSpPr>
        <p:spPr/>
        <p:txBody>
          <a:bodyPr/>
          <a:lstStyle/>
          <a:p>
            <a:r>
              <a:rPr lang="en-US" altLang="zh-CN"/>
              <a:t>6.3.2 </a:t>
            </a:r>
            <a:r>
              <a:rPr lang="zh-CN" altLang="en-US">
                <a:solidFill>
                  <a:srgbClr val="CC0000"/>
                </a:solidFill>
              </a:rPr>
              <a:t>微指令</a:t>
            </a:r>
            <a:r>
              <a:rPr lang="zh-CN" altLang="en-US"/>
              <a:t>设计      </a:t>
            </a:r>
            <a:r>
              <a:rPr lang="zh-CN" altLang="en-US" sz="2800">
                <a:solidFill>
                  <a:srgbClr val="006600"/>
                </a:solidFill>
                <a:ea typeface="黑体" pitchFamily="2" charset="-122"/>
              </a:rPr>
              <a:t>二、微指令</a:t>
            </a:r>
            <a:r>
              <a:rPr lang="zh-CN" altLang="en-US" sz="2800">
                <a:solidFill>
                  <a:srgbClr val="FF6600"/>
                </a:solidFill>
                <a:ea typeface="黑体" pitchFamily="2" charset="-122"/>
              </a:rPr>
              <a:t>控制域</a:t>
            </a:r>
            <a:r>
              <a:rPr lang="zh-CN" altLang="en-US" sz="2800">
                <a:solidFill>
                  <a:srgbClr val="006600"/>
                </a:solidFill>
                <a:ea typeface="黑体" pitchFamily="2" charset="-122"/>
              </a:rPr>
              <a:t>编码</a:t>
            </a:r>
          </a:p>
        </p:txBody>
      </p:sp>
      <p:sp>
        <p:nvSpPr>
          <p:cNvPr id="1171459" name="Rectangle 3"/>
          <p:cNvSpPr>
            <a:spLocks noGrp="1" noChangeArrowheads="1"/>
          </p:cNvSpPr>
          <p:nvPr>
            <p:ph type="body" idx="1"/>
          </p:nvPr>
        </p:nvSpPr>
        <p:spPr>
          <a:xfrm>
            <a:off x="457200" y="1052513"/>
            <a:ext cx="8578850" cy="5689600"/>
          </a:xfrm>
        </p:spPr>
        <p:txBody>
          <a:bodyPr/>
          <a:lstStyle/>
          <a:p>
            <a:r>
              <a:rPr lang="zh-CN" altLang="en-US">
                <a:solidFill>
                  <a:srgbClr val="FF0000"/>
                </a:solidFill>
              </a:rPr>
              <a:t>水平型</a:t>
            </a:r>
            <a:r>
              <a:rPr lang="zh-CN" altLang="en-US"/>
              <a:t>微指令（</a:t>
            </a:r>
            <a:r>
              <a:rPr lang="en-US" altLang="zh-CN"/>
              <a:t>horizontal microinstruction</a:t>
            </a:r>
            <a:r>
              <a:rPr lang="zh-CN" altLang="en-US"/>
              <a:t>）</a:t>
            </a:r>
            <a:br>
              <a:rPr lang="zh-CN" altLang="en-US"/>
            </a:br>
            <a:r>
              <a:rPr lang="zh-CN" altLang="en-US"/>
              <a:t>多个控制信号同时有效 </a:t>
            </a:r>
            <a:r>
              <a:rPr lang="zh-CN" altLang="en-US">
                <a:latin typeface="宋体" pitchFamily="2" charset="-122"/>
                <a:ea typeface="宋体" pitchFamily="2" charset="-122"/>
              </a:rPr>
              <a:t>→</a:t>
            </a:r>
            <a:r>
              <a:rPr lang="zh-CN" altLang="en-US">
                <a:ea typeface="宋体" pitchFamily="2" charset="-122"/>
              </a:rPr>
              <a:t> </a:t>
            </a:r>
            <a:r>
              <a:rPr lang="zh-CN" altLang="en-US"/>
              <a:t>多个微操作同时发生。</a:t>
            </a:r>
          </a:p>
          <a:p>
            <a:r>
              <a:rPr lang="zh-CN" altLang="en-US">
                <a:solidFill>
                  <a:srgbClr val="FF0000"/>
                </a:solidFill>
              </a:rPr>
              <a:t>垂直型</a:t>
            </a:r>
            <a:r>
              <a:rPr lang="zh-CN" altLang="en-US"/>
              <a:t>微指令（</a:t>
            </a:r>
            <a:r>
              <a:rPr lang="en-US" altLang="zh-CN"/>
              <a:t>vertical microinstruction</a:t>
            </a:r>
            <a:r>
              <a:rPr lang="zh-CN" altLang="en-US"/>
              <a:t>）</a:t>
            </a:r>
            <a:br>
              <a:rPr lang="zh-CN" altLang="en-US"/>
            </a:br>
            <a:r>
              <a:rPr lang="zh-CN" altLang="en-US"/>
              <a:t>类似于机器指令，利用微操作码的不同编码来表示不同的微操作功能。</a:t>
            </a: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4"/>
          <p:cNvSpPr>
            <a:spLocks noGrp="1"/>
          </p:cNvSpPr>
          <p:nvPr>
            <p:ph type="sldNum" sz="quarter" idx="11"/>
          </p:nvPr>
        </p:nvSpPr>
        <p:spPr/>
        <p:txBody>
          <a:bodyPr/>
          <a:lstStyle/>
          <a:p>
            <a:fld id="{5A33CFA4-E8A7-4376-B016-303C49961546}" type="slidenum">
              <a:rPr lang="zh-CN" altLang="en-US"/>
              <a:pPr/>
              <a:t>93</a:t>
            </a:fld>
            <a:endParaRPr lang="en-US" altLang="zh-CN"/>
          </a:p>
        </p:txBody>
      </p:sp>
      <p:sp>
        <p:nvSpPr>
          <p:cNvPr id="1172482" name="Rectangle 2"/>
          <p:cNvSpPr>
            <a:spLocks noGrp="1" noChangeArrowheads="1"/>
          </p:cNvSpPr>
          <p:nvPr>
            <p:ph type="title"/>
          </p:nvPr>
        </p:nvSpPr>
        <p:spPr/>
        <p:txBody>
          <a:bodyPr/>
          <a:lstStyle/>
          <a:p>
            <a:r>
              <a:rPr lang="en-US" altLang="zh-CN"/>
              <a:t>6.3.2 </a:t>
            </a:r>
            <a:r>
              <a:rPr lang="zh-CN" altLang="en-US">
                <a:solidFill>
                  <a:srgbClr val="CC0000"/>
                </a:solidFill>
              </a:rPr>
              <a:t>微指令</a:t>
            </a:r>
            <a:r>
              <a:rPr lang="zh-CN" altLang="en-US"/>
              <a:t>设计      </a:t>
            </a:r>
            <a:r>
              <a:rPr lang="zh-CN" altLang="en-US" sz="2800">
                <a:solidFill>
                  <a:srgbClr val="006600"/>
                </a:solidFill>
                <a:ea typeface="黑体" pitchFamily="2" charset="-122"/>
              </a:rPr>
              <a:t>二、微指令</a:t>
            </a:r>
            <a:r>
              <a:rPr lang="zh-CN" altLang="en-US" sz="2800">
                <a:solidFill>
                  <a:srgbClr val="FF6600"/>
                </a:solidFill>
                <a:ea typeface="黑体" pitchFamily="2" charset="-122"/>
              </a:rPr>
              <a:t>控制域</a:t>
            </a:r>
            <a:r>
              <a:rPr lang="zh-CN" altLang="en-US" sz="2800">
                <a:solidFill>
                  <a:srgbClr val="006600"/>
                </a:solidFill>
                <a:ea typeface="黑体" pitchFamily="2" charset="-122"/>
              </a:rPr>
              <a:t>编码</a:t>
            </a:r>
          </a:p>
        </p:txBody>
      </p:sp>
      <p:sp>
        <p:nvSpPr>
          <p:cNvPr id="1172483" name="Rectangle 3"/>
          <p:cNvSpPr>
            <a:spLocks noGrp="1" noChangeArrowheads="1"/>
          </p:cNvSpPr>
          <p:nvPr>
            <p:ph type="body" idx="1"/>
          </p:nvPr>
        </p:nvSpPr>
        <p:spPr>
          <a:xfrm>
            <a:off x="250825" y="1052513"/>
            <a:ext cx="8785225" cy="5472112"/>
          </a:xfrm>
        </p:spPr>
        <p:txBody>
          <a:bodyPr/>
          <a:lstStyle/>
          <a:p>
            <a:pPr marL="355600" indent="-355600">
              <a:buFont typeface="Wingdings" pitchFamily="2" charset="2"/>
              <a:buNone/>
            </a:pPr>
            <a:r>
              <a:rPr lang="en-US" altLang="zh-CN">
                <a:latin typeface="宋体" pitchFamily="2" charset="-122"/>
                <a:ea typeface="宋体" pitchFamily="2" charset="-122"/>
              </a:rPr>
              <a:t>(</a:t>
            </a:r>
            <a:r>
              <a:rPr lang="en-US" altLang="zh-CN"/>
              <a:t>1</a:t>
            </a:r>
            <a:r>
              <a:rPr lang="en-US" altLang="zh-CN">
                <a:latin typeface="宋体" pitchFamily="2" charset="-122"/>
                <a:ea typeface="宋体" pitchFamily="2" charset="-122"/>
              </a:rPr>
              <a:t>)</a:t>
            </a:r>
            <a:r>
              <a:rPr lang="en-US" altLang="zh-CN"/>
              <a:t> </a:t>
            </a:r>
            <a:r>
              <a:rPr lang="zh-CN" altLang="en-US"/>
              <a:t>直接表示法（</a:t>
            </a:r>
            <a:r>
              <a:rPr lang="zh-CN" altLang="en-US">
                <a:solidFill>
                  <a:srgbClr val="FF3399"/>
                </a:solidFill>
              </a:rPr>
              <a:t>水平编码</a:t>
            </a:r>
            <a:r>
              <a:rPr lang="zh-CN" altLang="en-US"/>
              <a:t>）</a:t>
            </a:r>
          </a:p>
          <a:p>
            <a:pPr marL="901700" lvl="1" indent="-366713"/>
            <a:r>
              <a:rPr lang="zh-CN" altLang="en-US"/>
              <a:t>可以在同一个时间有效的控制信号称为</a:t>
            </a:r>
            <a:r>
              <a:rPr lang="zh-CN" altLang="en-US">
                <a:solidFill>
                  <a:srgbClr val="3333CC"/>
                </a:solidFill>
              </a:rPr>
              <a:t>相容信号</a:t>
            </a:r>
            <a:r>
              <a:rPr lang="zh-CN" altLang="en-US"/>
              <a:t>，具有</a:t>
            </a:r>
            <a:r>
              <a:rPr lang="zh-CN" altLang="en-US">
                <a:solidFill>
                  <a:srgbClr val="FF0000"/>
                </a:solidFill>
              </a:rPr>
              <a:t>相容性</a:t>
            </a:r>
            <a:r>
              <a:rPr lang="zh-CN" altLang="en-US"/>
              <a:t>；</a:t>
            </a:r>
          </a:p>
          <a:p>
            <a:pPr marL="901700" lvl="1" indent="-366713"/>
            <a:r>
              <a:rPr lang="zh-CN" altLang="en-US"/>
              <a:t>不能在同一个时间有效的控制信号称为</a:t>
            </a:r>
            <a:r>
              <a:rPr lang="zh-CN" altLang="en-US">
                <a:solidFill>
                  <a:srgbClr val="3333CC"/>
                </a:solidFill>
              </a:rPr>
              <a:t>互斥信号</a:t>
            </a:r>
            <a:r>
              <a:rPr lang="zh-CN" altLang="en-US"/>
              <a:t>，具有</a:t>
            </a:r>
            <a:r>
              <a:rPr lang="zh-CN" altLang="en-US">
                <a:solidFill>
                  <a:srgbClr val="FF0000"/>
                </a:solidFill>
              </a:rPr>
              <a:t>互斥性</a:t>
            </a:r>
            <a:r>
              <a:rPr lang="zh-CN" altLang="en-US"/>
              <a:t>。</a:t>
            </a:r>
          </a:p>
        </p:txBody>
      </p:sp>
      <p:sp>
        <p:nvSpPr>
          <p:cNvPr id="1172484" name="Rectangle 4"/>
          <p:cNvSpPr>
            <a:spLocks noChangeArrowheads="1"/>
          </p:cNvSpPr>
          <p:nvPr/>
        </p:nvSpPr>
        <p:spPr bwMode="auto">
          <a:xfrm>
            <a:off x="250825" y="549275"/>
            <a:ext cx="8651875" cy="503238"/>
          </a:xfrm>
          <a:prstGeom prst="rect">
            <a:avLst/>
          </a:prstGeom>
          <a:noFill/>
          <a:ln w="9525">
            <a:noFill/>
            <a:miter lim="800000"/>
            <a:headEnd/>
            <a:tailEnd/>
          </a:ln>
          <a:effectLst/>
        </p:spPr>
        <p:txBody>
          <a:bodyPr/>
          <a:lstStyle/>
          <a:p>
            <a:pPr marL="342900" indent="-342900" algn="l">
              <a:spcBef>
                <a:spcPct val="20000"/>
              </a:spcBef>
              <a:buClr>
                <a:schemeClr val="bg2"/>
              </a:buClr>
              <a:buSzPct val="75000"/>
              <a:buFont typeface="Wingdings" pitchFamily="2" charset="2"/>
              <a:buNone/>
            </a:pPr>
            <a:r>
              <a:rPr lang="en-US" altLang="zh-CN" sz="2800">
                <a:solidFill>
                  <a:srgbClr val="CC0066"/>
                </a:solidFill>
                <a:latin typeface="Arial" charset="0"/>
                <a:ea typeface="黑体" pitchFamily="2" charset="-122"/>
              </a:rPr>
              <a:t>1. </a:t>
            </a:r>
            <a:r>
              <a:rPr lang="zh-CN" altLang="en-US" sz="2800">
                <a:solidFill>
                  <a:srgbClr val="CC0066"/>
                </a:solidFill>
                <a:latin typeface="Arial" charset="0"/>
                <a:ea typeface="黑体" pitchFamily="2" charset="-122"/>
              </a:rPr>
              <a:t>水平型微指令控制域的编码</a:t>
            </a:r>
          </a:p>
        </p:txBody>
      </p:sp>
      <p:sp>
        <p:nvSpPr>
          <p:cNvPr id="1172487" name="Rectangle 7"/>
          <p:cNvSpPr>
            <a:spLocks noChangeAspect="1" noChangeArrowheads="1"/>
          </p:cNvSpPr>
          <p:nvPr/>
        </p:nvSpPr>
        <p:spPr bwMode="auto">
          <a:xfrm>
            <a:off x="900113" y="4413250"/>
            <a:ext cx="431800" cy="649288"/>
          </a:xfrm>
          <a:prstGeom prst="rect">
            <a:avLst/>
          </a:prstGeom>
          <a:noFill/>
          <a:ln w="28575">
            <a:solidFill>
              <a:srgbClr val="000000"/>
            </a:solidFill>
            <a:miter lim="800000"/>
            <a:headEnd/>
            <a:tailEnd/>
          </a:ln>
        </p:spPr>
        <p:txBody>
          <a:bodyPr anchor="ctr"/>
          <a:lstStyle/>
          <a:p>
            <a:endParaRPr lang="zh-CN" altLang="en-US"/>
          </a:p>
        </p:txBody>
      </p:sp>
      <p:sp>
        <p:nvSpPr>
          <p:cNvPr id="1172488" name="Rectangle 8"/>
          <p:cNvSpPr>
            <a:spLocks noChangeAspect="1" noChangeArrowheads="1"/>
          </p:cNvSpPr>
          <p:nvPr/>
        </p:nvSpPr>
        <p:spPr bwMode="auto">
          <a:xfrm>
            <a:off x="1331913" y="4413250"/>
            <a:ext cx="431800" cy="649288"/>
          </a:xfrm>
          <a:prstGeom prst="rect">
            <a:avLst/>
          </a:prstGeom>
          <a:noFill/>
          <a:ln w="28575">
            <a:solidFill>
              <a:srgbClr val="000000"/>
            </a:solidFill>
            <a:miter lim="800000"/>
            <a:headEnd/>
            <a:tailEnd/>
          </a:ln>
        </p:spPr>
        <p:txBody>
          <a:bodyPr anchor="ctr"/>
          <a:lstStyle/>
          <a:p>
            <a:endParaRPr lang="zh-CN" altLang="en-US"/>
          </a:p>
        </p:txBody>
      </p:sp>
      <p:sp>
        <p:nvSpPr>
          <p:cNvPr id="1172489" name="Rectangle 9"/>
          <p:cNvSpPr>
            <a:spLocks noChangeAspect="1" noChangeArrowheads="1"/>
          </p:cNvSpPr>
          <p:nvPr/>
        </p:nvSpPr>
        <p:spPr bwMode="auto">
          <a:xfrm>
            <a:off x="1763713" y="4413250"/>
            <a:ext cx="431800" cy="649288"/>
          </a:xfrm>
          <a:prstGeom prst="rect">
            <a:avLst/>
          </a:prstGeom>
          <a:noFill/>
          <a:ln w="28575">
            <a:solidFill>
              <a:srgbClr val="000000"/>
            </a:solidFill>
            <a:miter lim="800000"/>
            <a:headEnd/>
            <a:tailEnd/>
          </a:ln>
        </p:spPr>
        <p:txBody>
          <a:bodyPr anchor="ctr"/>
          <a:lstStyle/>
          <a:p>
            <a:endParaRPr lang="zh-CN" altLang="en-US"/>
          </a:p>
        </p:txBody>
      </p:sp>
      <p:sp>
        <p:nvSpPr>
          <p:cNvPr id="1172490" name="Rectangle 10"/>
          <p:cNvSpPr>
            <a:spLocks noChangeAspect="1" noChangeArrowheads="1"/>
          </p:cNvSpPr>
          <p:nvPr/>
        </p:nvSpPr>
        <p:spPr bwMode="auto">
          <a:xfrm>
            <a:off x="2195513" y="4413250"/>
            <a:ext cx="431800" cy="649288"/>
          </a:xfrm>
          <a:prstGeom prst="rect">
            <a:avLst/>
          </a:prstGeom>
          <a:noFill/>
          <a:ln w="28575">
            <a:solidFill>
              <a:srgbClr val="000000"/>
            </a:solidFill>
            <a:miter lim="800000"/>
            <a:headEnd/>
            <a:tailEnd/>
          </a:ln>
        </p:spPr>
        <p:txBody>
          <a:bodyPr anchor="ctr"/>
          <a:lstStyle/>
          <a:p>
            <a:endParaRPr lang="zh-CN" altLang="en-US"/>
          </a:p>
        </p:txBody>
      </p:sp>
      <p:sp>
        <p:nvSpPr>
          <p:cNvPr id="1172491" name="Rectangle 11"/>
          <p:cNvSpPr>
            <a:spLocks noChangeAspect="1" noChangeArrowheads="1"/>
          </p:cNvSpPr>
          <p:nvPr/>
        </p:nvSpPr>
        <p:spPr bwMode="auto">
          <a:xfrm>
            <a:off x="2627313" y="4413250"/>
            <a:ext cx="433387" cy="649288"/>
          </a:xfrm>
          <a:prstGeom prst="rect">
            <a:avLst/>
          </a:prstGeom>
          <a:noFill/>
          <a:ln w="28575">
            <a:solidFill>
              <a:srgbClr val="000000"/>
            </a:solidFill>
            <a:miter lim="800000"/>
            <a:headEnd/>
            <a:tailEnd/>
          </a:ln>
        </p:spPr>
        <p:txBody>
          <a:bodyPr anchor="ctr"/>
          <a:lstStyle/>
          <a:p>
            <a:endParaRPr lang="zh-CN" altLang="en-US"/>
          </a:p>
        </p:txBody>
      </p:sp>
      <p:sp>
        <p:nvSpPr>
          <p:cNvPr id="1172492" name="Rectangle 12"/>
          <p:cNvSpPr>
            <a:spLocks noChangeAspect="1" noChangeArrowheads="1"/>
          </p:cNvSpPr>
          <p:nvPr/>
        </p:nvSpPr>
        <p:spPr bwMode="auto">
          <a:xfrm>
            <a:off x="3060700" y="4413250"/>
            <a:ext cx="431800" cy="649288"/>
          </a:xfrm>
          <a:prstGeom prst="rect">
            <a:avLst/>
          </a:prstGeom>
          <a:noFill/>
          <a:ln w="28575">
            <a:solidFill>
              <a:srgbClr val="000000"/>
            </a:solidFill>
            <a:miter lim="800000"/>
            <a:headEnd/>
            <a:tailEnd/>
          </a:ln>
        </p:spPr>
        <p:txBody>
          <a:bodyPr anchor="ctr"/>
          <a:lstStyle/>
          <a:p>
            <a:endParaRPr lang="zh-CN" altLang="en-US"/>
          </a:p>
        </p:txBody>
      </p:sp>
      <p:sp>
        <p:nvSpPr>
          <p:cNvPr id="1172493" name="Rectangle 13"/>
          <p:cNvSpPr>
            <a:spLocks noChangeAspect="1" noChangeArrowheads="1"/>
          </p:cNvSpPr>
          <p:nvPr/>
        </p:nvSpPr>
        <p:spPr bwMode="auto">
          <a:xfrm>
            <a:off x="3492500" y="4413250"/>
            <a:ext cx="431800" cy="649288"/>
          </a:xfrm>
          <a:prstGeom prst="rect">
            <a:avLst/>
          </a:prstGeom>
          <a:noFill/>
          <a:ln w="28575">
            <a:solidFill>
              <a:srgbClr val="000000"/>
            </a:solidFill>
            <a:miter lim="800000"/>
            <a:headEnd/>
            <a:tailEnd/>
          </a:ln>
        </p:spPr>
        <p:txBody>
          <a:bodyPr anchor="ctr"/>
          <a:lstStyle/>
          <a:p>
            <a:endParaRPr lang="zh-CN" altLang="en-US"/>
          </a:p>
        </p:txBody>
      </p:sp>
      <p:sp>
        <p:nvSpPr>
          <p:cNvPr id="1172494" name="Rectangle 14"/>
          <p:cNvSpPr>
            <a:spLocks noChangeAspect="1" noChangeArrowheads="1"/>
          </p:cNvSpPr>
          <p:nvPr/>
        </p:nvSpPr>
        <p:spPr bwMode="auto">
          <a:xfrm>
            <a:off x="3924300" y="4413250"/>
            <a:ext cx="431800" cy="649288"/>
          </a:xfrm>
          <a:prstGeom prst="rect">
            <a:avLst/>
          </a:prstGeom>
          <a:noFill/>
          <a:ln w="28575">
            <a:solidFill>
              <a:srgbClr val="000000"/>
            </a:solidFill>
            <a:miter lim="800000"/>
            <a:headEnd/>
            <a:tailEnd/>
          </a:ln>
        </p:spPr>
        <p:txBody>
          <a:bodyPr anchor="ctr"/>
          <a:lstStyle/>
          <a:p>
            <a:endParaRPr lang="zh-CN" altLang="en-US"/>
          </a:p>
        </p:txBody>
      </p:sp>
      <p:sp>
        <p:nvSpPr>
          <p:cNvPr id="1172495" name="Rectangle 15"/>
          <p:cNvSpPr>
            <a:spLocks noChangeAspect="1" noChangeArrowheads="1"/>
          </p:cNvSpPr>
          <p:nvPr/>
        </p:nvSpPr>
        <p:spPr bwMode="auto">
          <a:xfrm>
            <a:off x="4356100" y="4413250"/>
            <a:ext cx="431800" cy="649288"/>
          </a:xfrm>
          <a:prstGeom prst="rect">
            <a:avLst/>
          </a:prstGeom>
          <a:noFill/>
          <a:ln w="28575">
            <a:solidFill>
              <a:srgbClr val="000000"/>
            </a:solidFill>
            <a:miter lim="800000"/>
            <a:headEnd/>
            <a:tailEnd/>
          </a:ln>
        </p:spPr>
        <p:txBody>
          <a:bodyPr anchor="ctr"/>
          <a:lstStyle/>
          <a:p>
            <a:endParaRPr lang="zh-CN" altLang="en-US"/>
          </a:p>
        </p:txBody>
      </p:sp>
      <p:sp>
        <p:nvSpPr>
          <p:cNvPr id="1172496" name="Rectangle 16"/>
          <p:cNvSpPr>
            <a:spLocks noChangeAspect="1" noChangeArrowheads="1"/>
          </p:cNvSpPr>
          <p:nvPr/>
        </p:nvSpPr>
        <p:spPr bwMode="auto">
          <a:xfrm>
            <a:off x="4787900" y="4413250"/>
            <a:ext cx="431800" cy="649288"/>
          </a:xfrm>
          <a:prstGeom prst="rect">
            <a:avLst/>
          </a:prstGeom>
          <a:noFill/>
          <a:ln w="28575">
            <a:solidFill>
              <a:srgbClr val="000000"/>
            </a:solidFill>
            <a:miter lim="800000"/>
            <a:headEnd/>
            <a:tailEnd/>
          </a:ln>
        </p:spPr>
        <p:txBody>
          <a:bodyPr anchor="ctr"/>
          <a:lstStyle/>
          <a:p>
            <a:endParaRPr lang="zh-CN" altLang="en-US"/>
          </a:p>
        </p:txBody>
      </p:sp>
      <p:sp>
        <p:nvSpPr>
          <p:cNvPr id="1172497" name="Rectangle 17"/>
          <p:cNvSpPr>
            <a:spLocks noChangeAspect="1" noChangeArrowheads="1"/>
          </p:cNvSpPr>
          <p:nvPr/>
        </p:nvSpPr>
        <p:spPr bwMode="auto">
          <a:xfrm>
            <a:off x="5219700" y="4413250"/>
            <a:ext cx="431800" cy="649288"/>
          </a:xfrm>
          <a:prstGeom prst="rect">
            <a:avLst/>
          </a:prstGeom>
          <a:noFill/>
          <a:ln w="28575">
            <a:solidFill>
              <a:srgbClr val="000000"/>
            </a:solidFill>
            <a:miter lim="800000"/>
            <a:headEnd/>
            <a:tailEnd/>
          </a:ln>
        </p:spPr>
        <p:txBody>
          <a:bodyPr anchor="ctr"/>
          <a:lstStyle/>
          <a:p>
            <a:endParaRPr lang="zh-CN" altLang="en-US"/>
          </a:p>
        </p:txBody>
      </p:sp>
      <p:sp>
        <p:nvSpPr>
          <p:cNvPr id="1172498" name="Rectangle 18"/>
          <p:cNvSpPr>
            <a:spLocks noChangeAspect="1" noChangeArrowheads="1"/>
          </p:cNvSpPr>
          <p:nvPr/>
        </p:nvSpPr>
        <p:spPr bwMode="auto">
          <a:xfrm>
            <a:off x="5651500" y="4413250"/>
            <a:ext cx="2808288" cy="649288"/>
          </a:xfrm>
          <a:prstGeom prst="rect">
            <a:avLst/>
          </a:prstGeom>
          <a:noFill/>
          <a:ln w="28575">
            <a:solidFill>
              <a:srgbClr val="000000"/>
            </a:solidFill>
            <a:miter lim="800000"/>
            <a:headEnd/>
            <a:tailEnd/>
          </a:ln>
        </p:spPr>
        <p:txBody>
          <a:bodyPr lIns="73152" tIns="36576" rIns="73152" bIns="36576" anchor="ctr"/>
          <a:lstStyle/>
          <a:p>
            <a:r>
              <a:rPr lang="zh-CN" altLang="en-US" dirty="0">
                <a:solidFill>
                  <a:srgbClr val="000000"/>
                </a:solidFill>
                <a:ea typeface="楷体" panose="02010609060101010101" pitchFamily="49" charset="-122"/>
              </a:rPr>
              <a:t>下一微地址</a:t>
            </a:r>
            <a:endParaRPr lang="zh-CN" altLang="en-US" dirty="0">
              <a:ea typeface="楷体" panose="02010609060101010101" pitchFamily="49" charset="-122"/>
            </a:endParaRPr>
          </a:p>
        </p:txBody>
      </p:sp>
      <p:sp>
        <p:nvSpPr>
          <p:cNvPr id="1172499" name="Line 19"/>
          <p:cNvSpPr>
            <a:spLocks noChangeAspect="1" noChangeShapeType="1"/>
          </p:cNvSpPr>
          <p:nvPr/>
        </p:nvSpPr>
        <p:spPr bwMode="auto">
          <a:xfrm flipV="1">
            <a:off x="1116013" y="3979863"/>
            <a:ext cx="0" cy="433387"/>
          </a:xfrm>
          <a:prstGeom prst="line">
            <a:avLst/>
          </a:prstGeom>
          <a:noFill/>
          <a:ln w="19050">
            <a:solidFill>
              <a:srgbClr val="FF6600"/>
            </a:solidFill>
            <a:round/>
            <a:headEnd/>
            <a:tailEnd type="triangle" w="med" len="lg"/>
          </a:ln>
        </p:spPr>
        <p:txBody>
          <a:bodyPr/>
          <a:lstStyle/>
          <a:p>
            <a:endParaRPr lang="zh-CN" altLang="en-US"/>
          </a:p>
        </p:txBody>
      </p:sp>
      <p:sp>
        <p:nvSpPr>
          <p:cNvPr id="1172500" name="Line 20"/>
          <p:cNvSpPr>
            <a:spLocks noChangeAspect="1" noChangeShapeType="1"/>
          </p:cNvSpPr>
          <p:nvPr/>
        </p:nvSpPr>
        <p:spPr bwMode="auto">
          <a:xfrm flipV="1">
            <a:off x="1547813" y="3979863"/>
            <a:ext cx="0" cy="433387"/>
          </a:xfrm>
          <a:prstGeom prst="line">
            <a:avLst/>
          </a:prstGeom>
          <a:noFill/>
          <a:ln w="19050">
            <a:solidFill>
              <a:srgbClr val="FF6600"/>
            </a:solidFill>
            <a:round/>
            <a:headEnd/>
            <a:tailEnd type="triangle" w="med" len="lg"/>
          </a:ln>
        </p:spPr>
        <p:txBody>
          <a:bodyPr/>
          <a:lstStyle/>
          <a:p>
            <a:endParaRPr lang="zh-CN" altLang="en-US"/>
          </a:p>
        </p:txBody>
      </p:sp>
      <p:sp>
        <p:nvSpPr>
          <p:cNvPr id="1172501" name="Line 21"/>
          <p:cNvSpPr>
            <a:spLocks noChangeAspect="1" noChangeShapeType="1"/>
          </p:cNvSpPr>
          <p:nvPr/>
        </p:nvSpPr>
        <p:spPr bwMode="auto">
          <a:xfrm flipV="1">
            <a:off x="1979613" y="3979863"/>
            <a:ext cx="0" cy="433387"/>
          </a:xfrm>
          <a:prstGeom prst="line">
            <a:avLst/>
          </a:prstGeom>
          <a:noFill/>
          <a:ln w="19050">
            <a:solidFill>
              <a:srgbClr val="FF6600"/>
            </a:solidFill>
            <a:round/>
            <a:headEnd/>
            <a:tailEnd type="triangle" w="med" len="lg"/>
          </a:ln>
        </p:spPr>
        <p:txBody>
          <a:bodyPr/>
          <a:lstStyle/>
          <a:p>
            <a:endParaRPr lang="zh-CN" altLang="en-US"/>
          </a:p>
        </p:txBody>
      </p:sp>
      <p:sp>
        <p:nvSpPr>
          <p:cNvPr id="1172502" name="Line 22"/>
          <p:cNvSpPr>
            <a:spLocks noChangeAspect="1" noChangeShapeType="1"/>
          </p:cNvSpPr>
          <p:nvPr/>
        </p:nvSpPr>
        <p:spPr bwMode="auto">
          <a:xfrm flipV="1">
            <a:off x="5003800" y="3979863"/>
            <a:ext cx="0" cy="433387"/>
          </a:xfrm>
          <a:prstGeom prst="line">
            <a:avLst/>
          </a:prstGeom>
          <a:noFill/>
          <a:ln w="19050">
            <a:solidFill>
              <a:srgbClr val="FF6600"/>
            </a:solidFill>
            <a:round/>
            <a:headEnd/>
            <a:tailEnd type="triangle" w="med" len="lg"/>
          </a:ln>
        </p:spPr>
        <p:txBody>
          <a:bodyPr/>
          <a:lstStyle/>
          <a:p>
            <a:endParaRPr lang="zh-CN" altLang="en-US"/>
          </a:p>
        </p:txBody>
      </p:sp>
      <p:sp>
        <p:nvSpPr>
          <p:cNvPr id="1172503" name="Line 23"/>
          <p:cNvSpPr>
            <a:spLocks noChangeAspect="1" noChangeShapeType="1"/>
          </p:cNvSpPr>
          <p:nvPr/>
        </p:nvSpPr>
        <p:spPr bwMode="auto">
          <a:xfrm flipV="1">
            <a:off x="5435600" y="3979863"/>
            <a:ext cx="0" cy="433387"/>
          </a:xfrm>
          <a:prstGeom prst="line">
            <a:avLst/>
          </a:prstGeom>
          <a:noFill/>
          <a:ln w="19050">
            <a:solidFill>
              <a:srgbClr val="FF6600"/>
            </a:solidFill>
            <a:round/>
            <a:headEnd/>
            <a:tailEnd type="triangle" w="med" len="lg"/>
          </a:ln>
        </p:spPr>
        <p:txBody>
          <a:bodyPr/>
          <a:lstStyle/>
          <a:p>
            <a:endParaRPr lang="zh-CN" altLang="en-US"/>
          </a:p>
        </p:txBody>
      </p:sp>
      <p:sp>
        <p:nvSpPr>
          <p:cNvPr id="1172504" name="Text Box 24"/>
          <p:cNvSpPr txBox="1">
            <a:spLocks noChangeAspect="1" noChangeArrowheads="1"/>
          </p:cNvSpPr>
          <p:nvPr/>
        </p:nvSpPr>
        <p:spPr bwMode="auto">
          <a:xfrm>
            <a:off x="2928938" y="3822700"/>
            <a:ext cx="1125537" cy="649288"/>
          </a:xfrm>
          <a:prstGeom prst="rect">
            <a:avLst/>
          </a:prstGeom>
          <a:noFill/>
          <a:ln w="9525" algn="ctr">
            <a:noFill/>
            <a:miter lim="800000"/>
            <a:headEnd/>
            <a:tailEnd/>
          </a:ln>
          <a:effectLst/>
        </p:spPr>
        <p:txBody>
          <a:bodyPr lIns="73152" tIns="36576" rIns="73152" bIns="36576" anchor="ctr"/>
          <a:lstStyle/>
          <a:p>
            <a:r>
              <a:rPr lang="en-US" altLang="zh-CN" dirty="0">
                <a:solidFill>
                  <a:srgbClr val="FF6600"/>
                </a:solidFill>
                <a:ea typeface="楷体" panose="02010609060101010101" pitchFamily="49" charset="-122"/>
              </a:rPr>
              <a:t>……</a:t>
            </a:r>
          </a:p>
        </p:txBody>
      </p:sp>
      <p:sp>
        <p:nvSpPr>
          <p:cNvPr id="1172505" name="Text Box 25"/>
          <p:cNvSpPr txBox="1">
            <a:spLocks noChangeAspect="1" noChangeArrowheads="1"/>
          </p:cNvSpPr>
          <p:nvPr/>
        </p:nvSpPr>
        <p:spPr bwMode="auto">
          <a:xfrm>
            <a:off x="2627313" y="3644900"/>
            <a:ext cx="1711325" cy="504825"/>
          </a:xfrm>
          <a:prstGeom prst="rect">
            <a:avLst/>
          </a:prstGeom>
          <a:noFill/>
          <a:ln w="9525">
            <a:noFill/>
            <a:miter lim="800000"/>
            <a:headEnd/>
            <a:tailEnd/>
          </a:ln>
        </p:spPr>
        <p:txBody>
          <a:bodyPr lIns="73152" tIns="36576" rIns="73152" bIns="36576" anchor="ctr"/>
          <a:lstStyle/>
          <a:p>
            <a:r>
              <a:rPr lang="zh-CN" altLang="en-US" dirty="0">
                <a:solidFill>
                  <a:srgbClr val="FF6600"/>
                </a:solidFill>
                <a:ea typeface="楷体" panose="02010609060101010101" pitchFamily="49" charset="-122"/>
              </a:rPr>
              <a:t>控制信号</a:t>
            </a:r>
          </a:p>
        </p:txBody>
      </p:sp>
      <p:sp>
        <p:nvSpPr>
          <p:cNvPr id="1172506" name="Line 26"/>
          <p:cNvSpPr>
            <a:spLocks noChangeAspect="1" noChangeShapeType="1"/>
          </p:cNvSpPr>
          <p:nvPr/>
        </p:nvSpPr>
        <p:spPr bwMode="auto">
          <a:xfrm>
            <a:off x="900113" y="5062538"/>
            <a:ext cx="0" cy="479425"/>
          </a:xfrm>
          <a:prstGeom prst="line">
            <a:avLst/>
          </a:prstGeom>
          <a:noFill/>
          <a:ln w="19050">
            <a:solidFill>
              <a:srgbClr val="0000FF"/>
            </a:solidFill>
            <a:round/>
            <a:headEnd/>
            <a:tailEnd/>
          </a:ln>
        </p:spPr>
        <p:txBody>
          <a:bodyPr/>
          <a:lstStyle/>
          <a:p>
            <a:endParaRPr lang="zh-CN" altLang="en-US"/>
          </a:p>
        </p:txBody>
      </p:sp>
      <p:sp>
        <p:nvSpPr>
          <p:cNvPr id="1172507" name="Line 27"/>
          <p:cNvSpPr>
            <a:spLocks noChangeAspect="1" noChangeShapeType="1"/>
          </p:cNvSpPr>
          <p:nvPr/>
        </p:nvSpPr>
        <p:spPr bwMode="auto">
          <a:xfrm>
            <a:off x="5651500" y="5062538"/>
            <a:ext cx="0" cy="479425"/>
          </a:xfrm>
          <a:prstGeom prst="line">
            <a:avLst/>
          </a:prstGeom>
          <a:noFill/>
          <a:ln w="19050">
            <a:solidFill>
              <a:srgbClr val="0000FF"/>
            </a:solidFill>
            <a:round/>
            <a:headEnd/>
            <a:tailEnd/>
          </a:ln>
        </p:spPr>
        <p:txBody>
          <a:bodyPr/>
          <a:lstStyle/>
          <a:p>
            <a:endParaRPr lang="zh-CN" altLang="en-US"/>
          </a:p>
        </p:txBody>
      </p:sp>
      <p:sp>
        <p:nvSpPr>
          <p:cNvPr id="1172508" name="Line 28"/>
          <p:cNvSpPr>
            <a:spLocks noChangeAspect="1" noChangeShapeType="1"/>
          </p:cNvSpPr>
          <p:nvPr/>
        </p:nvSpPr>
        <p:spPr bwMode="auto">
          <a:xfrm flipH="1">
            <a:off x="900113" y="5386388"/>
            <a:ext cx="1800225" cy="0"/>
          </a:xfrm>
          <a:prstGeom prst="line">
            <a:avLst/>
          </a:prstGeom>
          <a:noFill/>
          <a:ln w="19050">
            <a:solidFill>
              <a:srgbClr val="0000FF"/>
            </a:solidFill>
            <a:round/>
            <a:headEnd/>
            <a:tailEnd type="triangle" w="med" len="lg"/>
          </a:ln>
        </p:spPr>
        <p:txBody>
          <a:bodyPr/>
          <a:lstStyle/>
          <a:p>
            <a:endParaRPr lang="zh-CN" altLang="en-US"/>
          </a:p>
        </p:txBody>
      </p:sp>
      <p:sp>
        <p:nvSpPr>
          <p:cNvPr id="1172509" name="Line 29"/>
          <p:cNvSpPr>
            <a:spLocks noChangeAspect="1" noChangeShapeType="1"/>
          </p:cNvSpPr>
          <p:nvPr/>
        </p:nvSpPr>
        <p:spPr bwMode="auto">
          <a:xfrm>
            <a:off x="3779838" y="5386388"/>
            <a:ext cx="1871662" cy="0"/>
          </a:xfrm>
          <a:prstGeom prst="line">
            <a:avLst/>
          </a:prstGeom>
          <a:noFill/>
          <a:ln w="19050">
            <a:solidFill>
              <a:srgbClr val="0000FF"/>
            </a:solidFill>
            <a:round/>
            <a:headEnd/>
            <a:tailEnd type="triangle" w="med" len="lg"/>
          </a:ln>
        </p:spPr>
        <p:txBody>
          <a:bodyPr/>
          <a:lstStyle/>
          <a:p>
            <a:endParaRPr lang="zh-CN" altLang="en-US"/>
          </a:p>
        </p:txBody>
      </p:sp>
      <p:sp>
        <p:nvSpPr>
          <p:cNvPr id="1172510" name="Text Box 30"/>
          <p:cNvSpPr txBox="1">
            <a:spLocks noChangeAspect="1" noChangeArrowheads="1"/>
          </p:cNvSpPr>
          <p:nvPr/>
        </p:nvSpPr>
        <p:spPr bwMode="auto">
          <a:xfrm>
            <a:off x="2411413" y="5157788"/>
            <a:ext cx="1709737" cy="503237"/>
          </a:xfrm>
          <a:prstGeom prst="rect">
            <a:avLst/>
          </a:prstGeom>
          <a:noFill/>
          <a:ln w="9525" algn="ctr">
            <a:noFill/>
            <a:miter lim="800000"/>
            <a:headEnd/>
            <a:tailEnd/>
          </a:ln>
          <a:effectLst/>
        </p:spPr>
        <p:txBody>
          <a:bodyPr lIns="73152" tIns="36576" rIns="73152" bIns="36576" anchor="ctr"/>
          <a:lstStyle/>
          <a:p>
            <a:r>
              <a:rPr lang="zh-CN" altLang="en-US" dirty="0">
                <a:solidFill>
                  <a:srgbClr val="0000FF"/>
                </a:solidFill>
                <a:ea typeface="楷体" panose="02010609060101010101" pitchFamily="49" charset="-122"/>
              </a:rPr>
              <a:t>控制域</a:t>
            </a:r>
          </a:p>
        </p:txBody>
      </p:sp>
      <p:sp>
        <p:nvSpPr>
          <p:cNvPr id="1172511" name="Text Box 31"/>
          <p:cNvSpPr txBox="1">
            <a:spLocks noChangeAspect="1" noChangeArrowheads="1"/>
          </p:cNvSpPr>
          <p:nvPr/>
        </p:nvSpPr>
        <p:spPr bwMode="auto">
          <a:xfrm>
            <a:off x="2989263" y="5800725"/>
            <a:ext cx="2951162" cy="369332"/>
          </a:xfrm>
          <a:prstGeom prst="rect">
            <a:avLst/>
          </a:prstGeom>
          <a:noFill/>
          <a:ln w="9525">
            <a:noFill/>
            <a:miter lim="800000"/>
            <a:headEnd/>
            <a:tailEnd/>
          </a:ln>
        </p:spPr>
        <p:txBody>
          <a:bodyPr lIns="0" tIns="0" rIns="0" bIns="0">
            <a:spAutoFit/>
          </a:bodyPr>
          <a:lstStyle/>
          <a:p>
            <a:r>
              <a:rPr lang="zh-CN" altLang="en-US" dirty="0">
                <a:solidFill>
                  <a:schemeClr val="bg2"/>
                </a:solidFill>
                <a:ea typeface="楷体" panose="02010609060101010101" pitchFamily="49" charset="-122"/>
              </a:rPr>
              <a:t>图</a:t>
            </a:r>
            <a:r>
              <a:rPr lang="en-US" altLang="zh-CN" dirty="0">
                <a:solidFill>
                  <a:schemeClr val="bg2"/>
                </a:solidFill>
                <a:ea typeface="楷体" panose="02010609060101010101" pitchFamily="49" charset="-122"/>
              </a:rPr>
              <a:t>6.16  </a:t>
            </a:r>
            <a:r>
              <a:rPr lang="zh-CN" altLang="en-US" dirty="0">
                <a:solidFill>
                  <a:schemeClr val="bg2"/>
                </a:solidFill>
                <a:ea typeface="楷体" panose="02010609060101010101" pitchFamily="49" charset="-122"/>
              </a:rPr>
              <a:t>直接表示法</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23A0D7A6-2480-4B19-8B77-E5D28933B33B}" type="slidenum">
              <a:rPr lang="zh-CN" altLang="en-US"/>
              <a:pPr/>
              <a:t>94</a:t>
            </a:fld>
            <a:endParaRPr lang="en-US" altLang="zh-CN"/>
          </a:p>
        </p:txBody>
      </p:sp>
      <p:sp>
        <p:nvSpPr>
          <p:cNvPr id="1173506" name="Rectangle 2"/>
          <p:cNvSpPr>
            <a:spLocks noGrp="1" noChangeArrowheads="1"/>
          </p:cNvSpPr>
          <p:nvPr>
            <p:ph type="title"/>
          </p:nvPr>
        </p:nvSpPr>
        <p:spPr/>
        <p:txBody>
          <a:bodyPr/>
          <a:lstStyle/>
          <a:p>
            <a:r>
              <a:rPr lang="en-US" altLang="zh-CN"/>
              <a:t>6.3.2 </a:t>
            </a:r>
            <a:r>
              <a:rPr lang="zh-CN" altLang="en-US">
                <a:solidFill>
                  <a:srgbClr val="CC0000"/>
                </a:solidFill>
              </a:rPr>
              <a:t>微指令</a:t>
            </a:r>
            <a:r>
              <a:rPr lang="zh-CN" altLang="en-US"/>
              <a:t>设计      </a:t>
            </a:r>
            <a:r>
              <a:rPr lang="zh-CN" altLang="en-US" sz="2800">
                <a:solidFill>
                  <a:srgbClr val="006600"/>
                </a:solidFill>
                <a:ea typeface="黑体" pitchFamily="2" charset="-122"/>
              </a:rPr>
              <a:t>二、微指令</a:t>
            </a:r>
            <a:r>
              <a:rPr lang="zh-CN" altLang="en-US" sz="2800">
                <a:solidFill>
                  <a:srgbClr val="FF6600"/>
                </a:solidFill>
                <a:ea typeface="黑体" pitchFamily="2" charset="-122"/>
              </a:rPr>
              <a:t>控制域</a:t>
            </a:r>
            <a:r>
              <a:rPr lang="zh-CN" altLang="en-US" sz="2800">
                <a:solidFill>
                  <a:srgbClr val="006600"/>
                </a:solidFill>
                <a:ea typeface="黑体" pitchFamily="2" charset="-122"/>
              </a:rPr>
              <a:t>编码</a:t>
            </a:r>
          </a:p>
        </p:txBody>
      </p:sp>
      <p:sp>
        <p:nvSpPr>
          <p:cNvPr id="1173507" name="Rectangle 3"/>
          <p:cNvSpPr>
            <a:spLocks noGrp="1" noChangeArrowheads="1"/>
          </p:cNvSpPr>
          <p:nvPr>
            <p:ph type="body" idx="1"/>
          </p:nvPr>
        </p:nvSpPr>
        <p:spPr>
          <a:xfrm>
            <a:off x="250825" y="1052513"/>
            <a:ext cx="8785225" cy="5472112"/>
          </a:xfrm>
        </p:spPr>
        <p:txBody>
          <a:bodyPr/>
          <a:lstStyle/>
          <a:p>
            <a:pPr marL="355600" indent="-355600">
              <a:buNone/>
            </a:pPr>
            <a:r>
              <a:rPr lang="en-US" altLang="zh-CN">
                <a:latin typeface="宋体" pitchFamily="2" charset="-122"/>
                <a:ea typeface="宋体" pitchFamily="2" charset="-122"/>
              </a:rPr>
              <a:t>(</a:t>
            </a:r>
            <a:r>
              <a:rPr lang="en-US" altLang="zh-CN"/>
              <a:t>2</a:t>
            </a:r>
            <a:r>
              <a:rPr lang="en-US" altLang="zh-CN">
                <a:latin typeface="宋体" pitchFamily="2" charset="-122"/>
                <a:ea typeface="宋体" pitchFamily="2" charset="-122"/>
              </a:rPr>
              <a:t>)</a:t>
            </a:r>
            <a:r>
              <a:rPr lang="en-US" altLang="zh-CN"/>
              <a:t> </a:t>
            </a:r>
            <a:r>
              <a:rPr lang="zh-CN" altLang="en-US"/>
              <a:t>译码法（</a:t>
            </a:r>
            <a:r>
              <a:rPr lang="zh-CN" altLang="en-US">
                <a:solidFill>
                  <a:srgbClr val="FF3399"/>
                </a:solidFill>
              </a:rPr>
              <a:t>垂直编码</a:t>
            </a:r>
            <a:r>
              <a:rPr lang="zh-CN" altLang="en-US"/>
              <a:t>）</a:t>
            </a:r>
          </a:p>
          <a:p>
            <a:pPr marL="901700" lvl="1" indent="-366713"/>
            <a:r>
              <a:rPr lang="zh-CN" altLang="en-US"/>
              <a:t>采用编码的方法表示控制信号。</a:t>
            </a:r>
          </a:p>
          <a:p>
            <a:pPr marL="901700" lvl="1" indent="-366713"/>
            <a:r>
              <a:rPr lang="zh-CN" altLang="en-US"/>
              <a:t>可以极大地缩短</a:t>
            </a:r>
            <a:r>
              <a:rPr lang="zh-CN" altLang="en-US">
                <a:solidFill>
                  <a:srgbClr val="0000FF"/>
                </a:solidFill>
              </a:rPr>
              <a:t>微指令控制域</a:t>
            </a:r>
            <a:r>
              <a:rPr lang="zh-CN" altLang="en-US"/>
              <a:t>的长度。</a:t>
            </a:r>
          </a:p>
          <a:p>
            <a:pPr marL="901700" lvl="1" indent="-366713"/>
            <a:r>
              <a:rPr lang="zh-CN" altLang="en-US"/>
              <a:t>各控制信号需要通过不同的</a:t>
            </a:r>
            <a:r>
              <a:rPr lang="zh-CN" altLang="en-US">
                <a:solidFill>
                  <a:srgbClr val="CC0066"/>
                </a:solidFill>
              </a:rPr>
              <a:t>微指令</a:t>
            </a:r>
            <a:r>
              <a:rPr lang="zh-CN" altLang="en-US"/>
              <a:t>在不同</a:t>
            </a:r>
            <a:r>
              <a:rPr lang="zh-CN" altLang="en-US">
                <a:solidFill>
                  <a:srgbClr val="CC0066"/>
                </a:solidFill>
              </a:rPr>
              <a:t>时间</a:t>
            </a:r>
            <a:r>
              <a:rPr lang="zh-CN" altLang="en-US"/>
              <a:t>来产生，所以各控制信号是</a:t>
            </a:r>
            <a:r>
              <a:rPr lang="zh-CN" altLang="en-US">
                <a:solidFill>
                  <a:srgbClr val="CC0066"/>
                </a:solidFill>
              </a:rPr>
              <a:t>相斥</a:t>
            </a:r>
            <a:r>
              <a:rPr lang="zh-CN" altLang="en-US"/>
              <a:t>的，这也被称为</a:t>
            </a:r>
            <a:r>
              <a:rPr lang="zh-CN" altLang="en-US">
                <a:solidFill>
                  <a:srgbClr val="008000"/>
                </a:solidFill>
              </a:rPr>
              <a:t>垂直编码</a:t>
            </a:r>
            <a:r>
              <a:rPr lang="zh-CN" altLang="en-US"/>
              <a:t>。</a:t>
            </a:r>
          </a:p>
          <a:p>
            <a:pPr marL="901700" lvl="1" indent="-366713"/>
            <a:r>
              <a:rPr lang="zh-CN" altLang="en-US"/>
              <a:t>不能实现一个节拍提供多个控制信号的任务，从而使指令周期的节拍数增多，微程序中包含的微指令数量增多，（机器）指令执行时间增长。</a:t>
            </a:r>
          </a:p>
        </p:txBody>
      </p:sp>
      <p:sp>
        <p:nvSpPr>
          <p:cNvPr id="1173508" name="Rectangle 4"/>
          <p:cNvSpPr>
            <a:spLocks noChangeArrowheads="1"/>
          </p:cNvSpPr>
          <p:nvPr/>
        </p:nvSpPr>
        <p:spPr bwMode="auto">
          <a:xfrm>
            <a:off x="250825" y="549275"/>
            <a:ext cx="8651875" cy="503238"/>
          </a:xfrm>
          <a:prstGeom prst="rect">
            <a:avLst/>
          </a:prstGeom>
          <a:noFill/>
          <a:ln w="9525">
            <a:noFill/>
            <a:miter lim="800000"/>
            <a:headEnd/>
            <a:tailEnd/>
          </a:ln>
          <a:effectLst/>
        </p:spPr>
        <p:txBody>
          <a:bodyPr/>
          <a:lstStyle/>
          <a:p>
            <a:pPr marL="342900" indent="-342900" algn="l">
              <a:spcBef>
                <a:spcPct val="20000"/>
              </a:spcBef>
              <a:buClr>
                <a:schemeClr val="bg2"/>
              </a:buClr>
              <a:buSzPct val="75000"/>
              <a:buFont typeface="Wingdings" pitchFamily="2" charset="2"/>
              <a:buNone/>
            </a:pPr>
            <a:r>
              <a:rPr lang="en-US" altLang="zh-CN" sz="2800">
                <a:solidFill>
                  <a:srgbClr val="CC0066"/>
                </a:solidFill>
                <a:latin typeface="Arial" charset="0"/>
                <a:ea typeface="黑体" pitchFamily="2" charset="-122"/>
              </a:rPr>
              <a:t>1. </a:t>
            </a:r>
            <a:r>
              <a:rPr lang="zh-CN" altLang="en-US" sz="2800">
                <a:solidFill>
                  <a:srgbClr val="CC0066"/>
                </a:solidFill>
                <a:latin typeface="Arial" charset="0"/>
                <a:ea typeface="黑体" pitchFamily="2" charset="-122"/>
              </a:rPr>
              <a:t>水平型微指令控制域的编码</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4F9C7668-0431-4DD6-9970-479532471DC9}" type="slidenum">
              <a:rPr lang="zh-CN" altLang="en-US"/>
              <a:pPr/>
              <a:t>95</a:t>
            </a:fld>
            <a:endParaRPr lang="en-US" altLang="zh-CN"/>
          </a:p>
        </p:txBody>
      </p:sp>
      <p:sp>
        <p:nvSpPr>
          <p:cNvPr id="1175607" name="Rectangle 55"/>
          <p:cNvSpPr>
            <a:spLocks noGrp="1" noChangeArrowheads="1"/>
          </p:cNvSpPr>
          <p:nvPr>
            <p:ph type="title"/>
          </p:nvPr>
        </p:nvSpPr>
        <p:spPr>
          <a:noFill/>
          <a:ln/>
        </p:spPr>
        <p:txBody>
          <a:bodyPr/>
          <a:lstStyle/>
          <a:p>
            <a:r>
              <a:rPr lang="en-US" altLang="zh-CN" dirty="0"/>
              <a:t>6.3.2 </a:t>
            </a:r>
            <a:r>
              <a:rPr lang="zh-CN" altLang="en-US" dirty="0">
                <a:solidFill>
                  <a:srgbClr val="CC0000"/>
                </a:solidFill>
              </a:rPr>
              <a:t>微指令</a:t>
            </a:r>
            <a:r>
              <a:rPr lang="zh-CN" altLang="en-US" dirty="0"/>
              <a:t>设计      </a:t>
            </a:r>
            <a:r>
              <a:rPr lang="zh-CN" altLang="en-US" sz="2800" dirty="0">
                <a:solidFill>
                  <a:srgbClr val="006600"/>
                </a:solidFill>
                <a:ea typeface="黑体" pitchFamily="2" charset="-122"/>
              </a:rPr>
              <a:t>二、微指令</a:t>
            </a:r>
            <a:r>
              <a:rPr lang="zh-CN" altLang="en-US" sz="2800" dirty="0">
                <a:solidFill>
                  <a:srgbClr val="FF6600"/>
                </a:solidFill>
                <a:ea typeface="黑体" pitchFamily="2" charset="-122"/>
              </a:rPr>
              <a:t>控制域</a:t>
            </a:r>
            <a:r>
              <a:rPr lang="zh-CN" altLang="en-US" sz="2800" dirty="0">
                <a:solidFill>
                  <a:srgbClr val="006600"/>
                </a:solidFill>
                <a:ea typeface="黑体" pitchFamily="2" charset="-122"/>
              </a:rPr>
              <a:t>编码</a:t>
            </a:r>
          </a:p>
        </p:txBody>
      </p:sp>
      <p:sp>
        <p:nvSpPr>
          <p:cNvPr id="1175608" name="Rectangle 56"/>
          <p:cNvSpPr>
            <a:spLocks noChangeArrowheads="1"/>
          </p:cNvSpPr>
          <p:nvPr/>
        </p:nvSpPr>
        <p:spPr bwMode="auto">
          <a:xfrm>
            <a:off x="250825" y="549275"/>
            <a:ext cx="8651875" cy="503238"/>
          </a:xfrm>
          <a:prstGeom prst="rect">
            <a:avLst/>
          </a:prstGeom>
          <a:noFill/>
          <a:ln w="9525">
            <a:noFill/>
            <a:miter lim="800000"/>
            <a:headEnd/>
            <a:tailEnd/>
          </a:ln>
          <a:effectLst/>
        </p:spPr>
        <p:txBody>
          <a:bodyPr/>
          <a:lstStyle/>
          <a:p>
            <a:pPr marL="342900" indent="-342900" algn="l">
              <a:spcBef>
                <a:spcPct val="20000"/>
              </a:spcBef>
              <a:buClr>
                <a:schemeClr val="bg2"/>
              </a:buClr>
              <a:buSzPct val="75000"/>
              <a:buFont typeface="Wingdings" pitchFamily="2" charset="2"/>
              <a:buNone/>
            </a:pPr>
            <a:r>
              <a:rPr lang="en-US" altLang="zh-CN" sz="2800">
                <a:solidFill>
                  <a:srgbClr val="CC0066"/>
                </a:solidFill>
                <a:latin typeface="Arial" charset="0"/>
                <a:ea typeface="黑体" pitchFamily="2" charset="-122"/>
              </a:rPr>
              <a:t>1. </a:t>
            </a:r>
            <a:r>
              <a:rPr lang="zh-CN" altLang="en-US" sz="2800">
                <a:solidFill>
                  <a:srgbClr val="CC0066"/>
                </a:solidFill>
                <a:latin typeface="Arial" charset="0"/>
                <a:ea typeface="黑体" pitchFamily="2" charset="-122"/>
              </a:rPr>
              <a:t>水平型微指令控制域的编码</a:t>
            </a:r>
          </a:p>
        </p:txBody>
      </p:sp>
      <p:sp>
        <p:nvSpPr>
          <p:cNvPr id="1175609" name="Rectangle 57"/>
          <p:cNvSpPr>
            <a:spLocks noGrp="1" noChangeArrowheads="1"/>
          </p:cNvSpPr>
          <p:nvPr>
            <p:ph type="body" idx="1"/>
          </p:nvPr>
        </p:nvSpPr>
        <p:spPr>
          <a:xfrm>
            <a:off x="250825" y="1052513"/>
            <a:ext cx="8785225" cy="5472112"/>
          </a:xfrm>
          <a:noFill/>
          <a:ln/>
        </p:spPr>
        <p:txBody>
          <a:bodyPr/>
          <a:lstStyle/>
          <a:p>
            <a:pPr marL="355600" indent="-355600">
              <a:spcBef>
                <a:spcPct val="10000"/>
              </a:spcBef>
              <a:buFont typeface="Wingdings" pitchFamily="2" charset="2"/>
              <a:buNone/>
            </a:pPr>
            <a:r>
              <a:rPr lang="en-US" altLang="zh-CN">
                <a:latin typeface="宋体" pitchFamily="2" charset="-122"/>
                <a:ea typeface="宋体" pitchFamily="2" charset="-122"/>
              </a:rPr>
              <a:t>(</a:t>
            </a:r>
            <a:r>
              <a:rPr lang="en-US" altLang="zh-CN"/>
              <a:t>3</a:t>
            </a:r>
            <a:r>
              <a:rPr lang="en-US" altLang="zh-CN">
                <a:latin typeface="宋体" pitchFamily="2" charset="-122"/>
                <a:ea typeface="宋体" pitchFamily="2" charset="-122"/>
              </a:rPr>
              <a:t>)</a:t>
            </a:r>
            <a:r>
              <a:rPr lang="en-US" altLang="zh-CN">
                <a:ea typeface="宋体" pitchFamily="2" charset="-122"/>
              </a:rPr>
              <a:t> </a:t>
            </a:r>
            <a:r>
              <a:rPr lang="zh-CN" altLang="en-US"/>
              <a:t>字段译码法（字段编码）</a:t>
            </a:r>
            <a:br>
              <a:rPr lang="zh-CN" altLang="en-US"/>
            </a:br>
            <a:r>
              <a:rPr lang="zh-CN" altLang="en-US"/>
              <a:t>将控制域分为若干字段，</a:t>
            </a:r>
            <a:r>
              <a:rPr lang="zh-CN" altLang="en-US">
                <a:solidFill>
                  <a:srgbClr val="008000"/>
                </a:solidFill>
              </a:rPr>
              <a:t>字段内</a:t>
            </a:r>
            <a:r>
              <a:rPr lang="zh-CN" altLang="en-US">
                <a:solidFill>
                  <a:srgbClr val="0000FF"/>
                </a:solidFill>
              </a:rPr>
              <a:t>垂直编码</a:t>
            </a:r>
            <a:r>
              <a:rPr lang="zh-CN" altLang="en-US"/>
              <a:t>，</a:t>
            </a:r>
            <a:r>
              <a:rPr lang="zh-CN" altLang="en-US">
                <a:solidFill>
                  <a:srgbClr val="008000"/>
                </a:solidFill>
              </a:rPr>
              <a:t>字段间</a:t>
            </a:r>
            <a:r>
              <a:rPr lang="zh-CN" altLang="en-US">
                <a:solidFill>
                  <a:srgbClr val="0000FF"/>
                </a:solidFill>
              </a:rPr>
              <a:t>水平编码</a:t>
            </a:r>
            <a:r>
              <a:rPr lang="zh-CN" altLang="en-US"/>
              <a:t>。</a:t>
            </a:r>
          </a:p>
          <a:p>
            <a:pPr marL="901700" lvl="1" indent="-366713">
              <a:spcBef>
                <a:spcPct val="10000"/>
              </a:spcBef>
              <a:buSzPct val="120000"/>
              <a:buFont typeface="Wingdings" pitchFamily="2" charset="2"/>
              <a:buChar char="F"/>
            </a:pPr>
            <a:r>
              <a:rPr lang="zh-CN" altLang="en-US">
                <a:solidFill>
                  <a:srgbClr val="FF0066"/>
                </a:solidFill>
              </a:rPr>
              <a:t>互斥</a:t>
            </a:r>
            <a:r>
              <a:rPr lang="zh-CN" altLang="en-US"/>
              <a:t>的信号放在</a:t>
            </a:r>
            <a:r>
              <a:rPr lang="zh-CN" altLang="en-US">
                <a:solidFill>
                  <a:srgbClr val="CC0066"/>
                </a:solidFill>
              </a:rPr>
              <a:t>同一字段</a:t>
            </a:r>
          </a:p>
          <a:p>
            <a:pPr marL="901700" lvl="1" indent="-366713">
              <a:spcBef>
                <a:spcPct val="10000"/>
              </a:spcBef>
              <a:buSzPct val="120000"/>
              <a:buFont typeface="Wingdings" pitchFamily="2" charset="2"/>
              <a:buChar char="F"/>
            </a:pPr>
            <a:r>
              <a:rPr lang="zh-CN" altLang="en-US">
                <a:solidFill>
                  <a:srgbClr val="FF0066"/>
                </a:solidFill>
              </a:rPr>
              <a:t>相容</a:t>
            </a:r>
            <a:r>
              <a:rPr lang="zh-CN" altLang="en-US"/>
              <a:t>的信号放在</a:t>
            </a:r>
            <a:r>
              <a:rPr lang="zh-CN" altLang="en-US">
                <a:solidFill>
                  <a:srgbClr val="CC0066"/>
                </a:solidFill>
              </a:rPr>
              <a:t>不同字段</a:t>
            </a:r>
            <a:endParaRPr lang="zh-CN" altLang="en-US"/>
          </a:p>
          <a:p>
            <a:pPr marL="901700" lvl="1" indent="-366713">
              <a:spcBef>
                <a:spcPct val="10000"/>
              </a:spcBef>
            </a:pPr>
            <a:r>
              <a:rPr lang="zh-CN" altLang="en-US"/>
              <a:t>若各字段的编码相互独立，则通过各字段独立译码就可以获得计算机系统的全部控制信号，这被称作</a:t>
            </a:r>
            <a:r>
              <a:rPr lang="zh-CN" altLang="en-US">
                <a:solidFill>
                  <a:srgbClr val="CC0000"/>
                </a:solidFill>
              </a:rPr>
              <a:t>直接译码</a:t>
            </a:r>
            <a:r>
              <a:rPr lang="zh-CN" altLang="en-US"/>
              <a:t>方式。</a:t>
            </a:r>
          </a:p>
          <a:p>
            <a:pPr marL="901700" lvl="1" indent="-366713">
              <a:spcBef>
                <a:spcPct val="10000"/>
              </a:spcBef>
            </a:pPr>
            <a:r>
              <a:rPr lang="zh-CN" altLang="en-US"/>
              <a:t>若某些字段的编码相互关联，则关联字段要通过两级译码才能获得相关的控制信号，这被称作</a:t>
            </a:r>
            <a:r>
              <a:rPr lang="zh-CN" altLang="en-US">
                <a:solidFill>
                  <a:srgbClr val="CC0000"/>
                </a:solidFill>
              </a:rPr>
              <a:t>间接译码</a:t>
            </a:r>
            <a:r>
              <a:rPr lang="zh-CN" altLang="en-US"/>
              <a:t>方式。</a:t>
            </a:r>
            <a:endParaRPr lang="en-US" altLang="zh-CN">
              <a:solidFill>
                <a:srgbClr val="CC0066"/>
              </a:solidFill>
            </a:endParaRPr>
          </a:p>
        </p:txBody>
      </p:sp>
      <p:sp>
        <p:nvSpPr>
          <p:cNvPr id="7" name="动作按钮: 前进或下一项 6">
            <a:hlinkClick r:id="rId2" action="ppaction://hlinksldjump" highlightClick="1"/>
            <a:extLst>
              <a:ext uri="{FF2B5EF4-FFF2-40B4-BE49-F238E27FC236}">
                <a16:creationId xmlns:a16="http://schemas.microsoft.com/office/drawing/2014/main" id="{F39A3B1E-1C7E-4AD3-91B2-4C97A4C48D33}"/>
              </a:ext>
            </a:extLst>
          </p:cNvPr>
          <p:cNvSpPr/>
          <p:nvPr/>
        </p:nvSpPr>
        <p:spPr bwMode="auto">
          <a:xfrm>
            <a:off x="7820347" y="5834062"/>
            <a:ext cx="936104" cy="474663"/>
          </a:xfrm>
          <a:prstGeom prst="actionButtonForwardNex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灯片编号占位符 4"/>
          <p:cNvSpPr>
            <a:spLocks noGrp="1"/>
          </p:cNvSpPr>
          <p:nvPr>
            <p:ph type="sldNum" sz="quarter" idx="11"/>
          </p:nvPr>
        </p:nvSpPr>
        <p:spPr/>
        <p:txBody>
          <a:bodyPr/>
          <a:lstStyle/>
          <a:p>
            <a:fld id="{027D2C13-343A-4C42-AB0B-1AB7CBFF3C24}" type="slidenum">
              <a:rPr lang="zh-CN" altLang="en-US"/>
              <a:pPr/>
              <a:t>96</a:t>
            </a:fld>
            <a:endParaRPr lang="en-US" altLang="zh-CN"/>
          </a:p>
        </p:txBody>
      </p:sp>
      <p:sp>
        <p:nvSpPr>
          <p:cNvPr id="1174542" name="AutoShape 14"/>
          <p:cNvSpPr>
            <a:spLocks noChangeAspect="1" noChangeArrowheads="1"/>
          </p:cNvSpPr>
          <p:nvPr/>
        </p:nvSpPr>
        <p:spPr bwMode="auto">
          <a:xfrm>
            <a:off x="1258888" y="4421188"/>
            <a:ext cx="433387" cy="374650"/>
          </a:xfrm>
          <a:prstGeom prst="downArrow">
            <a:avLst>
              <a:gd name="adj1" fmla="val 47250"/>
              <a:gd name="adj2" fmla="val 40255"/>
            </a:avLst>
          </a:prstGeom>
          <a:solidFill>
            <a:srgbClr val="6699FF"/>
          </a:solidFill>
          <a:ln w="9525">
            <a:noFill/>
            <a:miter lim="800000"/>
            <a:headEnd/>
            <a:tailEnd/>
          </a:ln>
        </p:spPr>
        <p:txBody>
          <a:bodyPr/>
          <a:lstStyle/>
          <a:p>
            <a:endParaRPr lang="zh-CN" altLang="en-US"/>
          </a:p>
        </p:txBody>
      </p:sp>
      <p:sp>
        <p:nvSpPr>
          <p:cNvPr id="1174545" name="AutoShape 17"/>
          <p:cNvSpPr>
            <a:spLocks noChangeAspect="1" noChangeArrowheads="1"/>
          </p:cNvSpPr>
          <p:nvPr/>
        </p:nvSpPr>
        <p:spPr bwMode="auto">
          <a:xfrm>
            <a:off x="2339975" y="4421188"/>
            <a:ext cx="431800" cy="374650"/>
          </a:xfrm>
          <a:prstGeom prst="downArrow">
            <a:avLst>
              <a:gd name="adj1" fmla="val 47056"/>
              <a:gd name="adj2" fmla="val 38560"/>
            </a:avLst>
          </a:prstGeom>
          <a:solidFill>
            <a:srgbClr val="6699FF"/>
          </a:solidFill>
          <a:ln w="9525">
            <a:noFill/>
            <a:miter lim="800000"/>
            <a:headEnd/>
            <a:tailEnd/>
          </a:ln>
        </p:spPr>
        <p:txBody>
          <a:bodyPr/>
          <a:lstStyle/>
          <a:p>
            <a:endParaRPr lang="zh-CN" altLang="en-US"/>
          </a:p>
        </p:txBody>
      </p:sp>
      <p:sp>
        <p:nvSpPr>
          <p:cNvPr id="1174546" name="AutoShape 18"/>
          <p:cNvSpPr>
            <a:spLocks noChangeAspect="1" noChangeArrowheads="1"/>
          </p:cNvSpPr>
          <p:nvPr/>
        </p:nvSpPr>
        <p:spPr bwMode="auto">
          <a:xfrm>
            <a:off x="3635375" y="4421188"/>
            <a:ext cx="433388" cy="374650"/>
          </a:xfrm>
          <a:prstGeom prst="downArrow">
            <a:avLst>
              <a:gd name="adj1" fmla="val 50185"/>
              <a:gd name="adj2" fmla="val 36866"/>
            </a:avLst>
          </a:prstGeom>
          <a:solidFill>
            <a:srgbClr val="6699FF"/>
          </a:solidFill>
          <a:ln w="9525">
            <a:noFill/>
            <a:miter lim="800000"/>
            <a:headEnd/>
            <a:tailEnd/>
          </a:ln>
        </p:spPr>
        <p:txBody>
          <a:bodyPr/>
          <a:lstStyle/>
          <a:p>
            <a:endParaRPr lang="zh-CN" altLang="en-US"/>
          </a:p>
        </p:txBody>
      </p:sp>
      <p:sp>
        <p:nvSpPr>
          <p:cNvPr id="1174570" name="AutoShape 42"/>
          <p:cNvSpPr>
            <a:spLocks noChangeAspect="1" noChangeArrowheads="1"/>
          </p:cNvSpPr>
          <p:nvPr/>
        </p:nvSpPr>
        <p:spPr bwMode="auto">
          <a:xfrm>
            <a:off x="5075238" y="2043113"/>
            <a:ext cx="433387" cy="373062"/>
          </a:xfrm>
          <a:prstGeom prst="downArrow">
            <a:avLst>
              <a:gd name="adj1" fmla="val 50185"/>
              <a:gd name="adj2" fmla="val 38722"/>
            </a:avLst>
          </a:prstGeom>
          <a:solidFill>
            <a:srgbClr val="6699FF"/>
          </a:solidFill>
          <a:ln w="9525">
            <a:noFill/>
            <a:miter lim="800000"/>
            <a:headEnd/>
            <a:tailEnd/>
          </a:ln>
        </p:spPr>
        <p:txBody>
          <a:bodyPr/>
          <a:lstStyle/>
          <a:p>
            <a:endParaRPr lang="zh-CN" altLang="en-US"/>
          </a:p>
        </p:txBody>
      </p:sp>
      <p:sp>
        <p:nvSpPr>
          <p:cNvPr id="1174573" name="AutoShape 45"/>
          <p:cNvSpPr>
            <a:spLocks noChangeAspect="1" noChangeArrowheads="1"/>
          </p:cNvSpPr>
          <p:nvPr/>
        </p:nvSpPr>
        <p:spPr bwMode="auto">
          <a:xfrm>
            <a:off x="6156325" y="2043113"/>
            <a:ext cx="431800" cy="373062"/>
          </a:xfrm>
          <a:prstGeom prst="downArrow">
            <a:avLst>
              <a:gd name="adj1" fmla="val 47056"/>
              <a:gd name="adj2" fmla="val 38722"/>
            </a:avLst>
          </a:prstGeom>
          <a:solidFill>
            <a:srgbClr val="6699FF"/>
          </a:solidFill>
          <a:ln w="9525">
            <a:noFill/>
            <a:miter lim="800000"/>
            <a:headEnd/>
            <a:tailEnd/>
          </a:ln>
        </p:spPr>
        <p:txBody>
          <a:bodyPr/>
          <a:lstStyle/>
          <a:p>
            <a:endParaRPr lang="zh-CN" altLang="en-US"/>
          </a:p>
        </p:txBody>
      </p:sp>
      <p:sp>
        <p:nvSpPr>
          <p:cNvPr id="1174574" name="AutoShape 46"/>
          <p:cNvSpPr>
            <a:spLocks noChangeAspect="1" noChangeArrowheads="1"/>
          </p:cNvSpPr>
          <p:nvPr/>
        </p:nvSpPr>
        <p:spPr bwMode="auto">
          <a:xfrm>
            <a:off x="7451725" y="2043113"/>
            <a:ext cx="433388" cy="373062"/>
          </a:xfrm>
          <a:prstGeom prst="downArrow">
            <a:avLst>
              <a:gd name="adj1" fmla="val 47250"/>
              <a:gd name="adj2" fmla="val 40426"/>
            </a:avLst>
          </a:prstGeom>
          <a:solidFill>
            <a:srgbClr val="6699FF"/>
          </a:solidFill>
          <a:ln w="9525">
            <a:noFill/>
            <a:miter lim="800000"/>
            <a:headEnd/>
            <a:tailEnd/>
          </a:ln>
        </p:spPr>
        <p:txBody>
          <a:bodyPr/>
          <a:lstStyle/>
          <a:p>
            <a:endParaRPr lang="zh-CN" altLang="en-US"/>
          </a:p>
        </p:txBody>
      </p:sp>
      <p:sp>
        <p:nvSpPr>
          <p:cNvPr id="1174587" name="AutoShape 59"/>
          <p:cNvSpPr>
            <a:spLocks noChangeAspect="1" noChangeArrowheads="1"/>
          </p:cNvSpPr>
          <p:nvPr/>
        </p:nvSpPr>
        <p:spPr bwMode="auto">
          <a:xfrm>
            <a:off x="6156325" y="2976563"/>
            <a:ext cx="431800" cy="373062"/>
          </a:xfrm>
          <a:prstGeom prst="downArrow">
            <a:avLst>
              <a:gd name="adj1" fmla="val 50000"/>
              <a:gd name="adj2" fmla="val 43829"/>
            </a:avLst>
          </a:prstGeom>
          <a:solidFill>
            <a:srgbClr val="6699FF"/>
          </a:solidFill>
          <a:ln w="9525">
            <a:solidFill>
              <a:srgbClr val="6699FF"/>
            </a:solidFill>
            <a:miter lim="800000"/>
            <a:headEnd/>
            <a:tailEnd/>
          </a:ln>
        </p:spPr>
        <p:txBody>
          <a:bodyPr/>
          <a:lstStyle/>
          <a:p>
            <a:endParaRPr lang="zh-CN" altLang="en-US"/>
          </a:p>
        </p:txBody>
      </p:sp>
      <p:sp>
        <p:nvSpPr>
          <p:cNvPr id="1174588" name="AutoShape 60"/>
          <p:cNvSpPr>
            <a:spLocks noChangeAspect="1" noChangeArrowheads="1"/>
          </p:cNvSpPr>
          <p:nvPr/>
        </p:nvSpPr>
        <p:spPr bwMode="auto">
          <a:xfrm rot="-5400000" flipH="1" flipV="1">
            <a:off x="5119688" y="3148013"/>
            <a:ext cx="992187" cy="649287"/>
          </a:xfrm>
          <a:custGeom>
            <a:avLst/>
            <a:gdLst>
              <a:gd name="G0" fmla="+- 9257 0 0"/>
              <a:gd name="G1" fmla="+- 17763 0 0"/>
              <a:gd name="G2" fmla="+- 6178 0 0"/>
              <a:gd name="G3" fmla="*/ 9257 1 2"/>
              <a:gd name="G4" fmla="+- G3 10800 0"/>
              <a:gd name="G5" fmla="+- 21600 9257 17763"/>
              <a:gd name="G6" fmla="+- 17763 6178 0"/>
              <a:gd name="G7" fmla="*/ G6 1 2"/>
              <a:gd name="G8" fmla="*/ 17763 2 1"/>
              <a:gd name="G9" fmla="+- G8 0 21600"/>
              <a:gd name="G10" fmla="*/ 21600 G0 G1"/>
              <a:gd name="G11" fmla="*/ 21600 G4 G1"/>
              <a:gd name="G12" fmla="*/ 21600 G5 G1"/>
              <a:gd name="G13" fmla="*/ 21600 G7 G1"/>
              <a:gd name="G14" fmla="*/ 17763 1 2"/>
              <a:gd name="G15" fmla="+- G5 0 G4"/>
              <a:gd name="G16" fmla="+- G0 0 G4"/>
              <a:gd name="G17" fmla="*/ G2 G15 G16"/>
              <a:gd name="T0" fmla="*/ 15429 w 21600"/>
              <a:gd name="T1" fmla="*/ 0 h 21600"/>
              <a:gd name="T2" fmla="*/ 9257 w 21600"/>
              <a:gd name="T3" fmla="*/ 6178 h 21600"/>
              <a:gd name="T4" fmla="*/ 0 w 21600"/>
              <a:gd name="T5" fmla="*/ 18762 h 21600"/>
              <a:gd name="T6" fmla="*/ 8882 w 21600"/>
              <a:gd name="T7" fmla="*/ 21600 h 21600"/>
              <a:gd name="T8" fmla="*/ 17763 w 21600"/>
              <a:gd name="T9" fmla="*/ 14557 h 21600"/>
              <a:gd name="T10" fmla="*/ 21600 w 21600"/>
              <a:gd name="T11" fmla="*/ 6178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6178"/>
                </a:lnTo>
                <a:lnTo>
                  <a:pt x="13094" y="6178"/>
                </a:lnTo>
                <a:lnTo>
                  <a:pt x="13094" y="15922"/>
                </a:lnTo>
                <a:lnTo>
                  <a:pt x="0" y="15922"/>
                </a:lnTo>
                <a:lnTo>
                  <a:pt x="0" y="21600"/>
                </a:lnTo>
                <a:lnTo>
                  <a:pt x="17763" y="21600"/>
                </a:lnTo>
                <a:lnTo>
                  <a:pt x="17763" y="6178"/>
                </a:lnTo>
                <a:lnTo>
                  <a:pt x="21600" y="6178"/>
                </a:lnTo>
                <a:close/>
              </a:path>
            </a:pathLst>
          </a:custGeom>
          <a:solidFill>
            <a:srgbClr val="6699FF"/>
          </a:solidFill>
          <a:ln w="9525">
            <a:noFill/>
            <a:miter lim="800000"/>
            <a:headEnd/>
            <a:tailEnd/>
          </a:ln>
        </p:spPr>
        <p:txBody>
          <a:bodyPr/>
          <a:lstStyle/>
          <a:p>
            <a:endParaRPr lang="zh-CN" altLang="en-US"/>
          </a:p>
        </p:txBody>
      </p:sp>
      <p:sp>
        <p:nvSpPr>
          <p:cNvPr id="1174535" name="Line 7"/>
          <p:cNvSpPr>
            <a:spLocks noChangeAspect="1" noChangeShapeType="1"/>
          </p:cNvSpPr>
          <p:nvPr/>
        </p:nvSpPr>
        <p:spPr bwMode="auto">
          <a:xfrm flipH="1">
            <a:off x="2427288" y="5541963"/>
            <a:ext cx="217487" cy="0"/>
          </a:xfrm>
          <a:prstGeom prst="line">
            <a:avLst/>
          </a:prstGeom>
          <a:noFill/>
          <a:ln w="38100">
            <a:solidFill>
              <a:srgbClr val="FF6600"/>
            </a:solidFill>
            <a:prstDash val="sysDot"/>
            <a:round/>
            <a:headEnd/>
            <a:tailEnd/>
          </a:ln>
          <a:effectLst/>
        </p:spPr>
        <p:txBody>
          <a:bodyPr/>
          <a:lstStyle/>
          <a:p>
            <a:endParaRPr lang="zh-CN" altLang="en-US"/>
          </a:p>
        </p:txBody>
      </p:sp>
      <p:sp>
        <p:nvSpPr>
          <p:cNvPr id="1174537" name="Text Box 9"/>
          <p:cNvSpPr txBox="1">
            <a:spLocks noChangeAspect="1" noChangeArrowheads="1"/>
          </p:cNvSpPr>
          <p:nvPr/>
        </p:nvSpPr>
        <p:spPr bwMode="auto">
          <a:xfrm>
            <a:off x="1042988" y="3860800"/>
            <a:ext cx="3457575" cy="560388"/>
          </a:xfrm>
          <a:prstGeom prst="rect">
            <a:avLst/>
          </a:prstGeom>
          <a:solidFill>
            <a:srgbClr val="FFFFFF"/>
          </a:solidFill>
          <a:ln w="28575">
            <a:solidFill>
              <a:srgbClr val="000000"/>
            </a:solidFill>
            <a:miter lim="800000"/>
            <a:headEnd/>
            <a:tailEnd/>
          </a:ln>
        </p:spPr>
        <p:txBody>
          <a:bodyPr anchor="ctr"/>
          <a:lstStyle/>
          <a:p>
            <a:pPr algn="l"/>
            <a:r>
              <a:rPr lang="zh-CN" altLang="en-US" sz="2000" dirty="0">
                <a:ea typeface="楷体" panose="02010609060101010101" pitchFamily="49" charset="-122"/>
              </a:rPr>
              <a:t>  字段       字段            字段</a:t>
            </a:r>
          </a:p>
        </p:txBody>
      </p:sp>
      <p:sp>
        <p:nvSpPr>
          <p:cNvPr id="1174538" name="Text Box 10"/>
          <p:cNvSpPr txBox="1">
            <a:spLocks noChangeAspect="1" noChangeArrowheads="1"/>
          </p:cNvSpPr>
          <p:nvPr/>
        </p:nvSpPr>
        <p:spPr bwMode="auto">
          <a:xfrm>
            <a:off x="1042988" y="4795838"/>
            <a:ext cx="865187" cy="560387"/>
          </a:xfrm>
          <a:prstGeom prst="rect">
            <a:avLst/>
          </a:prstGeom>
          <a:solidFill>
            <a:srgbClr val="FFFFFF"/>
          </a:solidFill>
          <a:ln w="28575">
            <a:solidFill>
              <a:srgbClr val="000000"/>
            </a:solidFill>
            <a:miter lim="800000"/>
            <a:headEnd/>
            <a:tailEnd/>
          </a:ln>
        </p:spPr>
        <p:txBody>
          <a:bodyPr lIns="0" rIns="0" anchor="ctr"/>
          <a:lstStyle/>
          <a:p>
            <a:r>
              <a:rPr lang="zh-CN" altLang="en-US" sz="2000" dirty="0">
                <a:ea typeface="楷体" panose="02010609060101010101" pitchFamily="49" charset="-122"/>
              </a:rPr>
              <a:t>译码器</a:t>
            </a:r>
          </a:p>
        </p:txBody>
      </p:sp>
      <p:sp>
        <p:nvSpPr>
          <p:cNvPr id="1174539" name="Text Box 11"/>
          <p:cNvSpPr txBox="1">
            <a:spLocks noChangeAspect="1" noChangeArrowheads="1"/>
          </p:cNvSpPr>
          <p:nvPr/>
        </p:nvSpPr>
        <p:spPr bwMode="auto">
          <a:xfrm>
            <a:off x="2124075" y="4795838"/>
            <a:ext cx="863600" cy="560387"/>
          </a:xfrm>
          <a:prstGeom prst="rect">
            <a:avLst/>
          </a:prstGeom>
          <a:solidFill>
            <a:srgbClr val="FFFFFF"/>
          </a:solidFill>
          <a:ln w="28575">
            <a:solidFill>
              <a:srgbClr val="000000"/>
            </a:solidFill>
            <a:miter lim="800000"/>
            <a:headEnd/>
            <a:tailEnd/>
          </a:ln>
        </p:spPr>
        <p:txBody>
          <a:bodyPr lIns="0" rIns="0" anchor="ctr"/>
          <a:lstStyle/>
          <a:p>
            <a:r>
              <a:rPr lang="zh-CN" altLang="en-US" sz="2000" dirty="0">
                <a:ea typeface="楷体" panose="02010609060101010101" pitchFamily="49" charset="-122"/>
              </a:rPr>
              <a:t>译码器</a:t>
            </a:r>
          </a:p>
        </p:txBody>
      </p:sp>
      <p:sp>
        <p:nvSpPr>
          <p:cNvPr id="1174540" name="Text Box 12"/>
          <p:cNvSpPr txBox="1">
            <a:spLocks noChangeAspect="1" noChangeArrowheads="1"/>
          </p:cNvSpPr>
          <p:nvPr/>
        </p:nvSpPr>
        <p:spPr bwMode="auto">
          <a:xfrm>
            <a:off x="3203575" y="4795838"/>
            <a:ext cx="1296988" cy="560387"/>
          </a:xfrm>
          <a:prstGeom prst="rect">
            <a:avLst/>
          </a:prstGeom>
          <a:solidFill>
            <a:srgbClr val="FFFFFF"/>
          </a:solidFill>
          <a:ln w="28575">
            <a:solidFill>
              <a:srgbClr val="000000"/>
            </a:solidFill>
            <a:miter lim="800000"/>
            <a:headEnd/>
            <a:tailEnd/>
          </a:ln>
        </p:spPr>
        <p:txBody>
          <a:bodyPr lIns="0" rIns="0" anchor="ctr"/>
          <a:lstStyle/>
          <a:p>
            <a:r>
              <a:rPr lang="zh-CN" altLang="en-US" sz="2000" dirty="0">
                <a:ea typeface="楷体" panose="02010609060101010101" pitchFamily="49" charset="-122"/>
              </a:rPr>
              <a:t>译码器</a:t>
            </a:r>
          </a:p>
        </p:txBody>
      </p:sp>
      <p:sp>
        <p:nvSpPr>
          <p:cNvPr id="1174541" name="Line 13"/>
          <p:cNvSpPr>
            <a:spLocks noChangeAspect="1" noChangeShapeType="1"/>
          </p:cNvSpPr>
          <p:nvPr/>
        </p:nvSpPr>
        <p:spPr bwMode="auto">
          <a:xfrm>
            <a:off x="1258888" y="5356225"/>
            <a:ext cx="0" cy="373063"/>
          </a:xfrm>
          <a:prstGeom prst="line">
            <a:avLst/>
          </a:prstGeom>
          <a:noFill/>
          <a:ln w="28575">
            <a:solidFill>
              <a:srgbClr val="FF6600"/>
            </a:solidFill>
            <a:round/>
            <a:headEnd/>
            <a:tailEnd type="triangle" w="med" len="lg"/>
          </a:ln>
        </p:spPr>
        <p:txBody>
          <a:bodyPr/>
          <a:lstStyle/>
          <a:p>
            <a:endParaRPr lang="zh-CN" altLang="en-US"/>
          </a:p>
        </p:txBody>
      </p:sp>
      <p:sp>
        <p:nvSpPr>
          <p:cNvPr id="1174543" name="Line 15"/>
          <p:cNvSpPr>
            <a:spLocks noChangeAspect="1" noChangeShapeType="1"/>
          </p:cNvSpPr>
          <p:nvPr/>
        </p:nvSpPr>
        <p:spPr bwMode="auto">
          <a:xfrm>
            <a:off x="1908175" y="3860800"/>
            <a:ext cx="0" cy="560388"/>
          </a:xfrm>
          <a:prstGeom prst="line">
            <a:avLst/>
          </a:prstGeom>
          <a:noFill/>
          <a:ln w="28575">
            <a:solidFill>
              <a:srgbClr val="000000"/>
            </a:solidFill>
            <a:round/>
            <a:headEnd/>
            <a:tailEnd/>
          </a:ln>
        </p:spPr>
        <p:txBody>
          <a:bodyPr/>
          <a:lstStyle/>
          <a:p>
            <a:endParaRPr lang="zh-CN" altLang="en-US"/>
          </a:p>
        </p:txBody>
      </p:sp>
      <p:sp>
        <p:nvSpPr>
          <p:cNvPr id="1174544" name="Line 16"/>
          <p:cNvSpPr>
            <a:spLocks noChangeAspect="1" noChangeShapeType="1"/>
          </p:cNvSpPr>
          <p:nvPr/>
        </p:nvSpPr>
        <p:spPr bwMode="auto">
          <a:xfrm>
            <a:off x="2987675" y="3860800"/>
            <a:ext cx="0" cy="560388"/>
          </a:xfrm>
          <a:prstGeom prst="line">
            <a:avLst/>
          </a:prstGeom>
          <a:noFill/>
          <a:ln w="28575">
            <a:solidFill>
              <a:srgbClr val="000000"/>
            </a:solidFill>
            <a:round/>
            <a:headEnd/>
            <a:tailEnd/>
          </a:ln>
        </p:spPr>
        <p:txBody>
          <a:bodyPr/>
          <a:lstStyle/>
          <a:p>
            <a:endParaRPr lang="zh-CN" altLang="en-US"/>
          </a:p>
        </p:txBody>
      </p:sp>
      <p:sp>
        <p:nvSpPr>
          <p:cNvPr id="1174547" name="Line 19"/>
          <p:cNvSpPr>
            <a:spLocks noChangeAspect="1" noChangeShapeType="1"/>
          </p:cNvSpPr>
          <p:nvPr/>
        </p:nvSpPr>
        <p:spPr bwMode="auto">
          <a:xfrm>
            <a:off x="1692275" y="5356225"/>
            <a:ext cx="0" cy="373063"/>
          </a:xfrm>
          <a:prstGeom prst="line">
            <a:avLst/>
          </a:prstGeom>
          <a:noFill/>
          <a:ln w="28575">
            <a:solidFill>
              <a:srgbClr val="FF6600"/>
            </a:solidFill>
            <a:round/>
            <a:headEnd/>
            <a:tailEnd type="triangle" w="med" len="lg"/>
          </a:ln>
        </p:spPr>
        <p:txBody>
          <a:bodyPr/>
          <a:lstStyle/>
          <a:p>
            <a:endParaRPr lang="zh-CN" altLang="en-US"/>
          </a:p>
        </p:txBody>
      </p:sp>
      <p:sp>
        <p:nvSpPr>
          <p:cNvPr id="1174548" name="Line 20"/>
          <p:cNvSpPr>
            <a:spLocks noChangeAspect="1" noChangeShapeType="1"/>
          </p:cNvSpPr>
          <p:nvPr/>
        </p:nvSpPr>
        <p:spPr bwMode="auto">
          <a:xfrm>
            <a:off x="2339975" y="5356225"/>
            <a:ext cx="0" cy="373063"/>
          </a:xfrm>
          <a:prstGeom prst="line">
            <a:avLst/>
          </a:prstGeom>
          <a:noFill/>
          <a:ln w="28575">
            <a:solidFill>
              <a:srgbClr val="FF6600"/>
            </a:solidFill>
            <a:round/>
            <a:headEnd/>
            <a:tailEnd type="triangle" w="med" len="lg"/>
          </a:ln>
        </p:spPr>
        <p:txBody>
          <a:bodyPr/>
          <a:lstStyle/>
          <a:p>
            <a:endParaRPr lang="zh-CN" altLang="en-US"/>
          </a:p>
        </p:txBody>
      </p:sp>
      <p:sp>
        <p:nvSpPr>
          <p:cNvPr id="1174549" name="Line 21"/>
          <p:cNvSpPr>
            <a:spLocks noChangeAspect="1" noChangeShapeType="1"/>
          </p:cNvSpPr>
          <p:nvPr/>
        </p:nvSpPr>
        <p:spPr bwMode="auto">
          <a:xfrm>
            <a:off x="2771775" y="5356225"/>
            <a:ext cx="0" cy="373063"/>
          </a:xfrm>
          <a:prstGeom prst="line">
            <a:avLst/>
          </a:prstGeom>
          <a:noFill/>
          <a:ln w="28575">
            <a:solidFill>
              <a:srgbClr val="FF6600"/>
            </a:solidFill>
            <a:round/>
            <a:headEnd/>
            <a:tailEnd type="triangle" w="med" len="lg"/>
          </a:ln>
        </p:spPr>
        <p:txBody>
          <a:bodyPr/>
          <a:lstStyle/>
          <a:p>
            <a:endParaRPr lang="zh-CN" altLang="en-US"/>
          </a:p>
        </p:txBody>
      </p:sp>
      <p:sp>
        <p:nvSpPr>
          <p:cNvPr id="1174550" name="Line 22"/>
          <p:cNvSpPr>
            <a:spLocks noChangeAspect="1" noChangeShapeType="1"/>
          </p:cNvSpPr>
          <p:nvPr/>
        </p:nvSpPr>
        <p:spPr bwMode="auto">
          <a:xfrm>
            <a:off x="3419475" y="5356225"/>
            <a:ext cx="0" cy="373063"/>
          </a:xfrm>
          <a:prstGeom prst="line">
            <a:avLst/>
          </a:prstGeom>
          <a:noFill/>
          <a:ln w="28575">
            <a:solidFill>
              <a:srgbClr val="FF6600"/>
            </a:solidFill>
            <a:round/>
            <a:headEnd/>
            <a:tailEnd type="triangle" w="med" len="lg"/>
          </a:ln>
        </p:spPr>
        <p:txBody>
          <a:bodyPr/>
          <a:lstStyle/>
          <a:p>
            <a:endParaRPr lang="zh-CN" altLang="en-US"/>
          </a:p>
        </p:txBody>
      </p:sp>
      <p:sp>
        <p:nvSpPr>
          <p:cNvPr id="1174551" name="Line 23"/>
          <p:cNvSpPr>
            <a:spLocks noChangeAspect="1" noChangeShapeType="1"/>
          </p:cNvSpPr>
          <p:nvPr/>
        </p:nvSpPr>
        <p:spPr bwMode="auto">
          <a:xfrm>
            <a:off x="4284663" y="5356225"/>
            <a:ext cx="0" cy="373063"/>
          </a:xfrm>
          <a:prstGeom prst="line">
            <a:avLst/>
          </a:prstGeom>
          <a:noFill/>
          <a:ln w="28575">
            <a:solidFill>
              <a:srgbClr val="FF6600"/>
            </a:solidFill>
            <a:round/>
            <a:headEnd/>
            <a:tailEnd type="triangle" w="med" len="lg"/>
          </a:ln>
        </p:spPr>
        <p:txBody>
          <a:bodyPr/>
          <a:lstStyle/>
          <a:p>
            <a:endParaRPr lang="zh-CN" altLang="en-US"/>
          </a:p>
        </p:txBody>
      </p:sp>
      <p:sp>
        <p:nvSpPr>
          <p:cNvPr id="1174552" name="Line 24"/>
          <p:cNvSpPr>
            <a:spLocks noChangeAspect="1" noChangeShapeType="1"/>
          </p:cNvSpPr>
          <p:nvPr/>
        </p:nvSpPr>
        <p:spPr bwMode="auto">
          <a:xfrm flipH="1">
            <a:off x="611188" y="3860800"/>
            <a:ext cx="431800" cy="0"/>
          </a:xfrm>
          <a:prstGeom prst="line">
            <a:avLst/>
          </a:prstGeom>
          <a:noFill/>
          <a:ln w="28575">
            <a:solidFill>
              <a:srgbClr val="000000"/>
            </a:solidFill>
            <a:round/>
            <a:headEnd/>
            <a:tailEnd/>
          </a:ln>
        </p:spPr>
        <p:txBody>
          <a:bodyPr/>
          <a:lstStyle/>
          <a:p>
            <a:endParaRPr lang="zh-CN" altLang="en-US"/>
          </a:p>
        </p:txBody>
      </p:sp>
      <p:sp>
        <p:nvSpPr>
          <p:cNvPr id="1174553" name="Line 25"/>
          <p:cNvSpPr>
            <a:spLocks noChangeAspect="1" noChangeShapeType="1"/>
          </p:cNvSpPr>
          <p:nvPr/>
        </p:nvSpPr>
        <p:spPr bwMode="auto">
          <a:xfrm flipH="1">
            <a:off x="611188" y="4421188"/>
            <a:ext cx="431800" cy="0"/>
          </a:xfrm>
          <a:prstGeom prst="line">
            <a:avLst/>
          </a:prstGeom>
          <a:noFill/>
          <a:ln w="28575">
            <a:solidFill>
              <a:srgbClr val="000000"/>
            </a:solidFill>
            <a:round/>
            <a:headEnd/>
            <a:tailEnd/>
          </a:ln>
        </p:spPr>
        <p:txBody>
          <a:bodyPr/>
          <a:lstStyle/>
          <a:p>
            <a:endParaRPr lang="zh-CN" altLang="en-US"/>
          </a:p>
        </p:txBody>
      </p:sp>
      <p:sp>
        <p:nvSpPr>
          <p:cNvPr id="1174554" name="Line 26"/>
          <p:cNvSpPr>
            <a:spLocks noChangeAspect="1" noChangeShapeType="1"/>
          </p:cNvSpPr>
          <p:nvPr/>
        </p:nvSpPr>
        <p:spPr bwMode="auto">
          <a:xfrm flipH="1">
            <a:off x="4500563" y="4421188"/>
            <a:ext cx="431800" cy="0"/>
          </a:xfrm>
          <a:prstGeom prst="line">
            <a:avLst/>
          </a:prstGeom>
          <a:noFill/>
          <a:ln w="28575">
            <a:solidFill>
              <a:srgbClr val="000000"/>
            </a:solidFill>
            <a:round/>
            <a:headEnd/>
            <a:tailEnd/>
          </a:ln>
        </p:spPr>
        <p:txBody>
          <a:bodyPr/>
          <a:lstStyle/>
          <a:p>
            <a:endParaRPr lang="zh-CN" altLang="en-US"/>
          </a:p>
        </p:txBody>
      </p:sp>
      <p:sp>
        <p:nvSpPr>
          <p:cNvPr id="1174555" name="Line 27"/>
          <p:cNvSpPr>
            <a:spLocks noChangeAspect="1" noChangeShapeType="1"/>
          </p:cNvSpPr>
          <p:nvPr/>
        </p:nvSpPr>
        <p:spPr bwMode="auto">
          <a:xfrm flipH="1">
            <a:off x="4500563" y="3860800"/>
            <a:ext cx="431800" cy="0"/>
          </a:xfrm>
          <a:prstGeom prst="line">
            <a:avLst/>
          </a:prstGeom>
          <a:noFill/>
          <a:ln w="28575">
            <a:solidFill>
              <a:srgbClr val="000000"/>
            </a:solidFill>
            <a:round/>
            <a:headEnd/>
            <a:tailEnd/>
          </a:ln>
        </p:spPr>
        <p:txBody>
          <a:bodyPr/>
          <a:lstStyle/>
          <a:p>
            <a:endParaRPr lang="zh-CN" altLang="en-US"/>
          </a:p>
        </p:txBody>
      </p:sp>
      <p:sp>
        <p:nvSpPr>
          <p:cNvPr id="1174556" name="Line 28"/>
          <p:cNvSpPr>
            <a:spLocks noChangeAspect="1" noChangeShapeType="1"/>
          </p:cNvSpPr>
          <p:nvPr/>
        </p:nvSpPr>
        <p:spPr bwMode="auto">
          <a:xfrm flipH="1">
            <a:off x="395288" y="4233863"/>
            <a:ext cx="431800" cy="0"/>
          </a:xfrm>
          <a:prstGeom prst="line">
            <a:avLst/>
          </a:prstGeom>
          <a:noFill/>
          <a:ln w="38100">
            <a:solidFill>
              <a:srgbClr val="000000"/>
            </a:solidFill>
            <a:prstDash val="sysDot"/>
            <a:round/>
            <a:headEnd/>
            <a:tailEnd/>
          </a:ln>
          <a:effectLst/>
        </p:spPr>
        <p:txBody>
          <a:bodyPr/>
          <a:lstStyle/>
          <a:p>
            <a:endParaRPr lang="zh-CN" altLang="en-US"/>
          </a:p>
        </p:txBody>
      </p:sp>
      <p:sp>
        <p:nvSpPr>
          <p:cNvPr id="1174557" name="Line 29"/>
          <p:cNvSpPr>
            <a:spLocks noChangeAspect="1" noChangeShapeType="1"/>
          </p:cNvSpPr>
          <p:nvPr/>
        </p:nvSpPr>
        <p:spPr bwMode="auto">
          <a:xfrm flipH="1">
            <a:off x="3635375" y="5541963"/>
            <a:ext cx="433388" cy="0"/>
          </a:xfrm>
          <a:prstGeom prst="line">
            <a:avLst/>
          </a:prstGeom>
          <a:noFill/>
          <a:ln w="38100">
            <a:solidFill>
              <a:srgbClr val="FF6600"/>
            </a:solidFill>
            <a:prstDash val="sysDot"/>
            <a:round/>
            <a:headEnd/>
            <a:tailEnd/>
          </a:ln>
          <a:effectLst/>
        </p:spPr>
        <p:txBody>
          <a:bodyPr/>
          <a:lstStyle/>
          <a:p>
            <a:endParaRPr lang="zh-CN" altLang="en-US"/>
          </a:p>
        </p:txBody>
      </p:sp>
      <p:sp>
        <p:nvSpPr>
          <p:cNvPr id="1174558" name="Line 30"/>
          <p:cNvSpPr>
            <a:spLocks noChangeAspect="1" noChangeShapeType="1"/>
          </p:cNvSpPr>
          <p:nvPr/>
        </p:nvSpPr>
        <p:spPr bwMode="auto">
          <a:xfrm flipH="1">
            <a:off x="4716463" y="4148138"/>
            <a:ext cx="431800" cy="0"/>
          </a:xfrm>
          <a:prstGeom prst="line">
            <a:avLst/>
          </a:prstGeom>
          <a:noFill/>
          <a:ln w="38100">
            <a:solidFill>
              <a:srgbClr val="000000"/>
            </a:solidFill>
            <a:prstDash val="sysDot"/>
            <a:round/>
            <a:headEnd/>
            <a:tailEnd/>
          </a:ln>
        </p:spPr>
        <p:txBody>
          <a:bodyPr/>
          <a:lstStyle/>
          <a:p>
            <a:endParaRPr lang="zh-CN" altLang="en-US"/>
          </a:p>
        </p:txBody>
      </p:sp>
      <p:sp>
        <p:nvSpPr>
          <p:cNvPr id="1174559" name="Line 31"/>
          <p:cNvSpPr>
            <a:spLocks noChangeAspect="1" noChangeShapeType="1"/>
          </p:cNvSpPr>
          <p:nvPr/>
        </p:nvSpPr>
        <p:spPr bwMode="auto">
          <a:xfrm flipH="1">
            <a:off x="1330325" y="5541963"/>
            <a:ext cx="215900" cy="0"/>
          </a:xfrm>
          <a:prstGeom prst="line">
            <a:avLst/>
          </a:prstGeom>
          <a:noFill/>
          <a:ln w="38100">
            <a:solidFill>
              <a:srgbClr val="FF6600"/>
            </a:solidFill>
            <a:prstDash val="sysDot"/>
            <a:round/>
            <a:headEnd/>
            <a:tailEnd/>
          </a:ln>
          <a:effectLst/>
        </p:spPr>
        <p:txBody>
          <a:bodyPr/>
          <a:lstStyle/>
          <a:p>
            <a:endParaRPr lang="zh-CN" altLang="en-US"/>
          </a:p>
        </p:txBody>
      </p:sp>
      <p:sp>
        <p:nvSpPr>
          <p:cNvPr id="1174561" name="AutoShape 33"/>
          <p:cNvSpPr>
            <a:spLocks noChangeAspect="1"/>
          </p:cNvSpPr>
          <p:nvPr/>
        </p:nvSpPr>
        <p:spPr bwMode="auto">
          <a:xfrm rot="-5400000">
            <a:off x="2688431" y="4420394"/>
            <a:ext cx="195263" cy="3006725"/>
          </a:xfrm>
          <a:prstGeom prst="leftBrace">
            <a:avLst>
              <a:gd name="adj1" fmla="val 32508"/>
              <a:gd name="adj2" fmla="val 50000"/>
            </a:avLst>
          </a:prstGeom>
          <a:noFill/>
          <a:ln w="19050">
            <a:solidFill>
              <a:srgbClr val="FF6600"/>
            </a:solidFill>
            <a:round/>
            <a:headEnd/>
            <a:tailEnd/>
          </a:ln>
        </p:spPr>
        <p:txBody>
          <a:bodyPr/>
          <a:lstStyle/>
          <a:p>
            <a:endParaRPr lang="zh-CN" altLang="en-US"/>
          </a:p>
        </p:txBody>
      </p:sp>
      <p:sp>
        <p:nvSpPr>
          <p:cNvPr id="1174562" name="Text Box 34"/>
          <p:cNvSpPr txBox="1">
            <a:spLocks noChangeAspect="1" noChangeArrowheads="1"/>
          </p:cNvSpPr>
          <p:nvPr/>
        </p:nvSpPr>
        <p:spPr bwMode="auto">
          <a:xfrm>
            <a:off x="1968330" y="6021388"/>
            <a:ext cx="1676741" cy="718145"/>
          </a:xfrm>
          <a:prstGeom prst="rect">
            <a:avLst/>
          </a:prstGeom>
          <a:noFill/>
          <a:ln w="9525">
            <a:noFill/>
            <a:miter lim="800000"/>
            <a:headEnd/>
            <a:tailEnd/>
          </a:ln>
        </p:spPr>
        <p:txBody>
          <a:bodyPr wrap="none" lIns="0" tIns="0" rIns="0" bIns="0">
            <a:spAutoFit/>
          </a:bodyPr>
          <a:lstStyle/>
          <a:p>
            <a:r>
              <a:rPr lang="zh-CN" altLang="en-US" sz="2000" dirty="0">
                <a:solidFill>
                  <a:srgbClr val="FF6600"/>
                </a:solidFill>
                <a:ea typeface="楷体" panose="02010609060101010101" pitchFamily="49" charset="-122"/>
              </a:rPr>
              <a:t>控制信号</a:t>
            </a:r>
          </a:p>
          <a:p>
            <a:pPr>
              <a:spcBef>
                <a:spcPts val="775"/>
              </a:spcBef>
            </a:pPr>
            <a:r>
              <a:rPr lang="zh-CN" altLang="en-US" sz="2000" dirty="0">
                <a:ea typeface="楷体" panose="02010609060101010101" pitchFamily="49" charset="-122"/>
              </a:rPr>
              <a:t>（</a:t>
            </a:r>
            <a:r>
              <a:rPr lang="en-US" altLang="zh-CN" sz="2000" dirty="0">
                <a:ea typeface="楷体" panose="02010609060101010101" pitchFamily="49" charset="-122"/>
              </a:rPr>
              <a:t>a</a:t>
            </a:r>
            <a:r>
              <a:rPr lang="zh-CN" altLang="en-US" sz="2000" dirty="0">
                <a:ea typeface="楷体" panose="02010609060101010101" pitchFamily="49" charset="-122"/>
              </a:rPr>
              <a:t>）直接译码</a:t>
            </a:r>
          </a:p>
        </p:txBody>
      </p:sp>
      <p:sp>
        <p:nvSpPr>
          <p:cNvPr id="1174566" name="Text Box 38"/>
          <p:cNvSpPr txBox="1">
            <a:spLocks noChangeAspect="1" noChangeArrowheads="1"/>
          </p:cNvSpPr>
          <p:nvPr/>
        </p:nvSpPr>
        <p:spPr bwMode="auto">
          <a:xfrm>
            <a:off x="4859338" y="1484313"/>
            <a:ext cx="3457575" cy="558800"/>
          </a:xfrm>
          <a:prstGeom prst="rect">
            <a:avLst/>
          </a:prstGeom>
          <a:solidFill>
            <a:srgbClr val="FFFFFF"/>
          </a:solidFill>
          <a:ln w="28575">
            <a:solidFill>
              <a:srgbClr val="000000"/>
            </a:solidFill>
            <a:miter lim="800000"/>
            <a:headEnd/>
            <a:tailEnd/>
          </a:ln>
        </p:spPr>
        <p:txBody>
          <a:bodyPr anchor="ctr"/>
          <a:lstStyle/>
          <a:p>
            <a:pPr algn="just"/>
            <a:r>
              <a:rPr lang="zh-CN" altLang="en-US" sz="2000" dirty="0">
                <a:ea typeface="楷体" panose="02010609060101010101" pitchFamily="49" charset="-122"/>
              </a:rPr>
              <a:t>  字段       字段           字段</a:t>
            </a:r>
          </a:p>
        </p:txBody>
      </p:sp>
      <p:sp>
        <p:nvSpPr>
          <p:cNvPr id="1174567" name="Text Box 39"/>
          <p:cNvSpPr txBox="1">
            <a:spLocks noChangeAspect="1" noChangeArrowheads="1"/>
          </p:cNvSpPr>
          <p:nvPr/>
        </p:nvSpPr>
        <p:spPr bwMode="auto">
          <a:xfrm>
            <a:off x="4859338" y="2416175"/>
            <a:ext cx="865187" cy="560388"/>
          </a:xfrm>
          <a:prstGeom prst="rect">
            <a:avLst/>
          </a:prstGeom>
          <a:solidFill>
            <a:srgbClr val="FFFFFF"/>
          </a:solidFill>
          <a:ln w="28575">
            <a:solidFill>
              <a:srgbClr val="000000"/>
            </a:solidFill>
            <a:miter lim="800000"/>
            <a:headEnd/>
            <a:tailEnd/>
          </a:ln>
        </p:spPr>
        <p:txBody>
          <a:bodyPr lIns="0" rIns="0" anchor="ctr"/>
          <a:lstStyle/>
          <a:p>
            <a:r>
              <a:rPr lang="zh-CN" altLang="en-US" sz="2000" dirty="0">
                <a:ea typeface="楷体" panose="02010609060101010101" pitchFamily="49" charset="-122"/>
              </a:rPr>
              <a:t>译码器</a:t>
            </a:r>
          </a:p>
        </p:txBody>
      </p:sp>
      <p:sp>
        <p:nvSpPr>
          <p:cNvPr id="1174568" name="Text Box 40"/>
          <p:cNvSpPr txBox="1">
            <a:spLocks noChangeAspect="1" noChangeArrowheads="1"/>
          </p:cNvSpPr>
          <p:nvPr/>
        </p:nvSpPr>
        <p:spPr bwMode="auto">
          <a:xfrm>
            <a:off x="5940425" y="3349625"/>
            <a:ext cx="863600" cy="558800"/>
          </a:xfrm>
          <a:prstGeom prst="rect">
            <a:avLst/>
          </a:prstGeom>
          <a:solidFill>
            <a:srgbClr val="FFFFFF"/>
          </a:solidFill>
          <a:ln w="28575">
            <a:solidFill>
              <a:srgbClr val="000000"/>
            </a:solidFill>
            <a:miter lim="800000"/>
            <a:headEnd/>
            <a:tailEnd/>
          </a:ln>
        </p:spPr>
        <p:txBody>
          <a:bodyPr lIns="0" rIns="0" anchor="ctr"/>
          <a:lstStyle/>
          <a:p>
            <a:r>
              <a:rPr lang="zh-CN" altLang="en-US" sz="2000" dirty="0">
                <a:ea typeface="楷体" panose="02010609060101010101" pitchFamily="49" charset="-122"/>
              </a:rPr>
              <a:t>译码器</a:t>
            </a:r>
          </a:p>
        </p:txBody>
      </p:sp>
      <p:sp>
        <p:nvSpPr>
          <p:cNvPr id="1174569" name="Text Box 41"/>
          <p:cNvSpPr txBox="1">
            <a:spLocks noChangeAspect="1" noChangeArrowheads="1"/>
          </p:cNvSpPr>
          <p:nvPr/>
        </p:nvSpPr>
        <p:spPr bwMode="auto">
          <a:xfrm>
            <a:off x="7019925" y="2416175"/>
            <a:ext cx="1296988" cy="560388"/>
          </a:xfrm>
          <a:prstGeom prst="rect">
            <a:avLst/>
          </a:prstGeom>
          <a:solidFill>
            <a:srgbClr val="FFFFFF"/>
          </a:solidFill>
          <a:ln w="28575">
            <a:solidFill>
              <a:srgbClr val="000000"/>
            </a:solidFill>
            <a:miter lim="800000"/>
            <a:headEnd/>
            <a:tailEnd/>
          </a:ln>
        </p:spPr>
        <p:txBody>
          <a:bodyPr lIns="0" rIns="0" anchor="ctr"/>
          <a:lstStyle/>
          <a:p>
            <a:r>
              <a:rPr lang="zh-CN" altLang="en-US" sz="2000" dirty="0">
                <a:ea typeface="楷体" panose="02010609060101010101" pitchFamily="49" charset="-122"/>
              </a:rPr>
              <a:t>译码器</a:t>
            </a:r>
          </a:p>
        </p:txBody>
      </p:sp>
      <p:sp>
        <p:nvSpPr>
          <p:cNvPr id="1174571" name="Line 43"/>
          <p:cNvSpPr>
            <a:spLocks noChangeAspect="1" noChangeShapeType="1"/>
          </p:cNvSpPr>
          <p:nvPr/>
        </p:nvSpPr>
        <p:spPr bwMode="auto">
          <a:xfrm>
            <a:off x="5724525" y="1484313"/>
            <a:ext cx="0" cy="558800"/>
          </a:xfrm>
          <a:prstGeom prst="line">
            <a:avLst/>
          </a:prstGeom>
          <a:noFill/>
          <a:ln w="28575">
            <a:solidFill>
              <a:srgbClr val="000000"/>
            </a:solidFill>
            <a:round/>
            <a:headEnd/>
            <a:tailEnd/>
          </a:ln>
        </p:spPr>
        <p:txBody>
          <a:bodyPr/>
          <a:lstStyle/>
          <a:p>
            <a:endParaRPr lang="zh-CN" altLang="en-US"/>
          </a:p>
        </p:txBody>
      </p:sp>
      <p:sp>
        <p:nvSpPr>
          <p:cNvPr id="1174572" name="Line 44"/>
          <p:cNvSpPr>
            <a:spLocks noChangeAspect="1" noChangeShapeType="1"/>
          </p:cNvSpPr>
          <p:nvPr/>
        </p:nvSpPr>
        <p:spPr bwMode="auto">
          <a:xfrm>
            <a:off x="6804025" y="1484313"/>
            <a:ext cx="0" cy="558800"/>
          </a:xfrm>
          <a:prstGeom prst="line">
            <a:avLst/>
          </a:prstGeom>
          <a:noFill/>
          <a:ln w="28575">
            <a:solidFill>
              <a:srgbClr val="000000"/>
            </a:solidFill>
            <a:round/>
            <a:headEnd/>
            <a:tailEnd/>
          </a:ln>
        </p:spPr>
        <p:txBody>
          <a:bodyPr/>
          <a:lstStyle/>
          <a:p>
            <a:endParaRPr lang="zh-CN" altLang="en-US"/>
          </a:p>
        </p:txBody>
      </p:sp>
      <p:sp>
        <p:nvSpPr>
          <p:cNvPr id="1174575" name="Line 47"/>
          <p:cNvSpPr>
            <a:spLocks noChangeAspect="1" noChangeShapeType="1"/>
          </p:cNvSpPr>
          <p:nvPr/>
        </p:nvSpPr>
        <p:spPr bwMode="auto">
          <a:xfrm>
            <a:off x="6156325" y="3908425"/>
            <a:ext cx="0" cy="373063"/>
          </a:xfrm>
          <a:prstGeom prst="line">
            <a:avLst/>
          </a:prstGeom>
          <a:noFill/>
          <a:ln w="28575">
            <a:solidFill>
              <a:srgbClr val="FF6600"/>
            </a:solidFill>
            <a:round/>
            <a:headEnd/>
            <a:tailEnd type="triangle" w="med" len="lg"/>
          </a:ln>
        </p:spPr>
        <p:txBody>
          <a:bodyPr/>
          <a:lstStyle/>
          <a:p>
            <a:endParaRPr lang="zh-CN" altLang="en-US"/>
          </a:p>
        </p:txBody>
      </p:sp>
      <p:sp>
        <p:nvSpPr>
          <p:cNvPr id="1174576" name="Line 48"/>
          <p:cNvSpPr>
            <a:spLocks noChangeAspect="1" noChangeShapeType="1"/>
          </p:cNvSpPr>
          <p:nvPr/>
        </p:nvSpPr>
        <p:spPr bwMode="auto">
          <a:xfrm>
            <a:off x="6588125" y="3908425"/>
            <a:ext cx="0" cy="373063"/>
          </a:xfrm>
          <a:prstGeom prst="line">
            <a:avLst/>
          </a:prstGeom>
          <a:noFill/>
          <a:ln w="28575">
            <a:solidFill>
              <a:srgbClr val="FF6600"/>
            </a:solidFill>
            <a:round/>
            <a:headEnd/>
            <a:tailEnd type="triangle" w="med" len="lg"/>
          </a:ln>
        </p:spPr>
        <p:txBody>
          <a:bodyPr/>
          <a:lstStyle/>
          <a:p>
            <a:endParaRPr lang="zh-CN" altLang="en-US"/>
          </a:p>
        </p:txBody>
      </p:sp>
      <p:sp>
        <p:nvSpPr>
          <p:cNvPr id="1174577" name="Line 49"/>
          <p:cNvSpPr>
            <a:spLocks noChangeAspect="1" noChangeShapeType="1"/>
          </p:cNvSpPr>
          <p:nvPr/>
        </p:nvSpPr>
        <p:spPr bwMode="auto">
          <a:xfrm>
            <a:off x="7235825" y="2976563"/>
            <a:ext cx="0" cy="1304925"/>
          </a:xfrm>
          <a:prstGeom prst="line">
            <a:avLst/>
          </a:prstGeom>
          <a:noFill/>
          <a:ln w="28575">
            <a:solidFill>
              <a:srgbClr val="FF6600"/>
            </a:solidFill>
            <a:round/>
            <a:headEnd/>
            <a:tailEnd type="triangle" w="med" len="lg"/>
          </a:ln>
        </p:spPr>
        <p:txBody>
          <a:bodyPr/>
          <a:lstStyle/>
          <a:p>
            <a:endParaRPr lang="zh-CN" altLang="en-US"/>
          </a:p>
        </p:txBody>
      </p:sp>
      <p:sp>
        <p:nvSpPr>
          <p:cNvPr id="1174578" name="Line 50"/>
          <p:cNvSpPr>
            <a:spLocks noChangeAspect="1" noChangeShapeType="1"/>
          </p:cNvSpPr>
          <p:nvPr/>
        </p:nvSpPr>
        <p:spPr bwMode="auto">
          <a:xfrm>
            <a:off x="8101013" y="2976563"/>
            <a:ext cx="0" cy="1304925"/>
          </a:xfrm>
          <a:prstGeom prst="line">
            <a:avLst/>
          </a:prstGeom>
          <a:noFill/>
          <a:ln w="28575">
            <a:solidFill>
              <a:srgbClr val="FF6600"/>
            </a:solidFill>
            <a:round/>
            <a:headEnd/>
            <a:tailEnd type="triangle" w="med" len="lg"/>
          </a:ln>
        </p:spPr>
        <p:txBody>
          <a:bodyPr/>
          <a:lstStyle/>
          <a:p>
            <a:endParaRPr lang="zh-CN" altLang="en-US"/>
          </a:p>
        </p:txBody>
      </p:sp>
      <p:sp>
        <p:nvSpPr>
          <p:cNvPr id="1174579" name="Line 51"/>
          <p:cNvSpPr>
            <a:spLocks noChangeAspect="1" noChangeShapeType="1"/>
          </p:cNvSpPr>
          <p:nvPr/>
        </p:nvSpPr>
        <p:spPr bwMode="auto">
          <a:xfrm flipH="1">
            <a:off x="4427538" y="1484313"/>
            <a:ext cx="431800" cy="0"/>
          </a:xfrm>
          <a:prstGeom prst="line">
            <a:avLst/>
          </a:prstGeom>
          <a:noFill/>
          <a:ln w="28575">
            <a:solidFill>
              <a:srgbClr val="000000"/>
            </a:solidFill>
            <a:round/>
            <a:headEnd/>
            <a:tailEnd/>
          </a:ln>
        </p:spPr>
        <p:txBody>
          <a:bodyPr/>
          <a:lstStyle/>
          <a:p>
            <a:endParaRPr lang="zh-CN" altLang="en-US"/>
          </a:p>
        </p:txBody>
      </p:sp>
      <p:sp>
        <p:nvSpPr>
          <p:cNvPr id="1174580" name="Line 52"/>
          <p:cNvSpPr>
            <a:spLocks noChangeAspect="1" noChangeShapeType="1"/>
          </p:cNvSpPr>
          <p:nvPr/>
        </p:nvSpPr>
        <p:spPr bwMode="auto">
          <a:xfrm flipH="1">
            <a:off x="4427538" y="2043113"/>
            <a:ext cx="431800" cy="0"/>
          </a:xfrm>
          <a:prstGeom prst="line">
            <a:avLst/>
          </a:prstGeom>
          <a:noFill/>
          <a:ln w="28575">
            <a:solidFill>
              <a:srgbClr val="000000"/>
            </a:solidFill>
            <a:round/>
            <a:headEnd/>
            <a:tailEnd/>
          </a:ln>
        </p:spPr>
        <p:txBody>
          <a:bodyPr/>
          <a:lstStyle/>
          <a:p>
            <a:endParaRPr lang="zh-CN" altLang="en-US"/>
          </a:p>
        </p:txBody>
      </p:sp>
      <p:sp>
        <p:nvSpPr>
          <p:cNvPr id="1174581" name="Line 53"/>
          <p:cNvSpPr>
            <a:spLocks noChangeAspect="1" noChangeShapeType="1"/>
          </p:cNvSpPr>
          <p:nvPr/>
        </p:nvSpPr>
        <p:spPr bwMode="auto">
          <a:xfrm flipH="1">
            <a:off x="8316913" y="2043113"/>
            <a:ext cx="431800" cy="0"/>
          </a:xfrm>
          <a:prstGeom prst="line">
            <a:avLst/>
          </a:prstGeom>
          <a:noFill/>
          <a:ln w="28575">
            <a:solidFill>
              <a:srgbClr val="000000"/>
            </a:solidFill>
            <a:round/>
            <a:headEnd/>
            <a:tailEnd/>
          </a:ln>
        </p:spPr>
        <p:txBody>
          <a:bodyPr/>
          <a:lstStyle/>
          <a:p>
            <a:endParaRPr lang="zh-CN" altLang="en-US"/>
          </a:p>
        </p:txBody>
      </p:sp>
      <p:sp>
        <p:nvSpPr>
          <p:cNvPr id="1174582" name="Line 54"/>
          <p:cNvSpPr>
            <a:spLocks noChangeAspect="1" noChangeShapeType="1"/>
          </p:cNvSpPr>
          <p:nvPr/>
        </p:nvSpPr>
        <p:spPr bwMode="auto">
          <a:xfrm flipH="1">
            <a:off x="8316913" y="1484313"/>
            <a:ext cx="431800" cy="0"/>
          </a:xfrm>
          <a:prstGeom prst="line">
            <a:avLst/>
          </a:prstGeom>
          <a:noFill/>
          <a:ln w="28575">
            <a:solidFill>
              <a:srgbClr val="000000"/>
            </a:solidFill>
            <a:round/>
            <a:headEnd/>
            <a:tailEnd/>
          </a:ln>
        </p:spPr>
        <p:txBody>
          <a:bodyPr/>
          <a:lstStyle/>
          <a:p>
            <a:endParaRPr lang="zh-CN" altLang="en-US"/>
          </a:p>
        </p:txBody>
      </p:sp>
      <p:sp>
        <p:nvSpPr>
          <p:cNvPr id="1174583" name="Line 55"/>
          <p:cNvSpPr>
            <a:spLocks noChangeAspect="1" noChangeShapeType="1"/>
          </p:cNvSpPr>
          <p:nvPr/>
        </p:nvSpPr>
        <p:spPr bwMode="auto">
          <a:xfrm flipH="1">
            <a:off x="4211638" y="1771650"/>
            <a:ext cx="431800" cy="0"/>
          </a:xfrm>
          <a:prstGeom prst="line">
            <a:avLst/>
          </a:prstGeom>
          <a:noFill/>
          <a:ln w="38100">
            <a:solidFill>
              <a:srgbClr val="000000"/>
            </a:solidFill>
            <a:prstDash val="sysDot"/>
            <a:round/>
            <a:headEnd/>
            <a:tailEnd/>
          </a:ln>
          <a:effectLst/>
        </p:spPr>
        <p:txBody>
          <a:bodyPr/>
          <a:lstStyle/>
          <a:p>
            <a:endParaRPr lang="zh-CN" altLang="en-US"/>
          </a:p>
        </p:txBody>
      </p:sp>
      <p:sp>
        <p:nvSpPr>
          <p:cNvPr id="1174584" name="Line 56"/>
          <p:cNvSpPr>
            <a:spLocks noChangeAspect="1" noChangeShapeType="1"/>
          </p:cNvSpPr>
          <p:nvPr/>
        </p:nvSpPr>
        <p:spPr bwMode="auto">
          <a:xfrm flipH="1">
            <a:off x="7451725" y="4095750"/>
            <a:ext cx="433388" cy="0"/>
          </a:xfrm>
          <a:prstGeom prst="line">
            <a:avLst/>
          </a:prstGeom>
          <a:noFill/>
          <a:ln w="38100">
            <a:solidFill>
              <a:srgbClr val="FF6600"/>
            </a:solidFill>
            <a:prstDash val="sysDot"/>
            <a:round/>
            <a:headEnd/>
            <a:tailEnd/>
          </a:ln>
          <a:effectLst/>
        </p:spPr>
        <p:txBody>
          <a:bodyPr/>
          <a:lstStyle/>
          <a:p>
            <a:endParaRPr lang="zh-CN" altLang="en-US"/>
          </a:p>
        </p:txBody>
      </p:sp>
      <p:sp>
        <p:nvSpPr>
          <p:cNvPr id="1174585" name="Line 57"/>
          <p:cNvSpPr>
            <a:spLocks noChangeAspect="1" noChangeShapeType="1"/>
          </p:cNvSpPr>
          <p:nvPr/>
        </p:nvSpPr>
        <p:spPr bwMode="auto">
          <a:xfrm flipH="1">
            <a:off x="8532813" y="1771650"/>
            <a:ext cx="431800" cy="0"/>
          </a:xfrm>
          <a:prstGeom prst="line">
            <a:avLst/>
          </a:prstGeom>
          <a:noFill/>
          <a:ln w="38100">
            <a:solidFill>
              <a:srgbClr val="000000"/>
            </a:solidFill>
            <a:prstDash val="sysDot"/>
            <a:round/>
            <a:headEnd/>
            <a:tailEnd/>
          </a:ln>
          <a:effectLst/>
        </p:spPr>
        <p:txBody>
          <a:bodyPr/>
          <a:lstStyle/>
          <a:p>
            <a:endParaRPr lang="zh-CN" altLang="en-US"/>
          </a:p>
        </p:txBody>
      </p:sp>
      <p:sp>
        <p:nvSpPr>
          <p:cNvPr id="1174586" name="Text Box 58"/>
          <p:cNvSpPr txBox="1">
            <a:spLocks noChangeAspect="1" noChangeArrowheads="1"/>
          </p:cNvSpPr>
          <p:nvPr/>
        </p:nvSpPr>
        <p:spPr bwMode="auto">
          <a:xfrm>
            <a:off x="5940425" y="2416175"/>
            <a:ext cx="863600" cy="560388"/>
          </a:xfrm>
          <a:prstGeom prst="rect">
            <a:avLst/>
          </a:prstGeom>
          <a:solidFill>
            <a:srgbClr val="FFFFFF"/>
          </a:solidFill>
          <a:ln w="28575">
            <a:solidFill>
              <a:srgbClr val="000000"/>
            </a:solidFill>
            <a:miter lim="800000"/>
            <a:headEnd/>
            <a:tailEnd/>
          </a:ln>
        </p:spPr>
        <p:txBody>
          <a:bodyPr lIns="0" rIns="0" anchor="ctr"/>
          <a:lstStyle/>
          <a:p>
            <a:r>
              <a:rPr lang="zh-CN" altLang="en-US" sz="2000" dirty="0">
                <a:ea typeface="楷体" panose="02010609060101010101" pitchFamily="49" charset="-122"/>
              </a:rPr>
              <a:t>译码器</a:t>
            </a:r>
          </a:p>
        </p:txBody>
      </p:sp>
      <p:sp>
        <p:nvSpPr>
          <p:cNvPr id="1174589" name="Line 61"/>
          <p:cNvSpPr>
            <a:spLocks noChangeAspect="1" noChangeShapeType="1"/>
          </p:cNvSpPr>
          <p:nvPr/>
        </p:nvSpPr>
        <p:spPr bwMode="auto">
          <a:xfrm flipH="1">
            <a:off x="6238875" y="4133850"/>
            <a:ext cx="215900" cy="0"/>
          </a:xfrm>
          <a:prstGeom prst="line">
            <a:avLst/>
          </a:prstGeom>
          <a:noFill/>
          <a:ln w="38100">
            <a:solidFill>
              <a:srgbClr val="FF6600"/>
            </a:solidFill>
            <a:prstDash val="sysDot"/>
            <a:round/>
            <a:headEnd/>
            <a:tailEnd/>
          </a:ln>
          <a:effectLst/>
        </p:spPr>
        <p:txBody>
          <a:bodyPr/>
          <a:lstStyle/>
          <a:p>
            <a:endParaRPr lang="zh-CN" altLang="en-US"/>
          </a:p>
        </p:txBody>
      </p:sp>
      <p:sp>
        <p:nvSpPr>
          <p:cNvPr id="1174590" name="AutoShape 62"/>
          <p:cNvSpPr>
            <a:spLocks noChangeAspect="1"/>
          </p:cNvSpPr>
          <p:nvPr/>
        </p:nvSpPr>
        <p:spPr bwMode="auto">
          <a:xfrm rot="-5400000">
            <a:off x="7004844" y="3496469"/>
            <a:ext cx="198438" cy="1968500"/>
          </a:xfrm>
          <a:prstGeom prst="leftBrace">
            <a:avLst>
              <a:gd name="adj1" fmla="val 38394"/>
              <a:gd name="adj2" fmla="val 50000"/>
            </a:avLst>
          </a:prstGeom>
          <a:noFill/>
          <a:ln w="19050">
            <a:solidFill>
              <a:srgbClr val="FF6600"/>
            </a:solidFill>
            <a:round/>
            <a:headEnd/>
            <a:tailEnd/>
          </a:ln>
          <a:effectLst/>
        </p:spPr>
        <p:txBody>
          <a:bodyPr/>
          <a:lstStyle/>
          <a:p>
            <a:endParaRPr lang="zh-CN" altLang="en-US"/>
          </a:p>
        </p:txBody>
      </p:sp>
      <p:sp>
        <p:nvSpPr>
          <p:cNvPr id="1174591" name="Text Box 63"/>
          <p:cNvSpPr txBox="1">
            <a:spLocks noChangeAspect="1" noChangeArrowheads="1"/>
          </p:cNvSpPr>
          <p:nvPr/>
        </p:nvSpPr>
        <p:spPr bwMode="auto">
          <a:xfrm>
            <a:off x="6237047" y="4592638"/>
            <a:ext cx="1691169" cy="718145"/>
          </a:xfrm>
          <a:prstGeom prst="rect">
            <a:avLst/>
          </a:prstGeom>
          <a:noFill/>
          <a:ln w="9525">
            <a:noFill/>
            <a:miter lim="800000"/>
            <a:headEnd/>
            <a:tailEnd/>
          </a:ln>
        </p:spPr>
        <p:txBody>
          <a:bodyPr wrap="none" lIns="0" tIns="0" rIns="0" bIns="0">
            <a:spAutoFit/>
          </a:bodyPr>
          <a:lstStyle/>
          <a:p>
            <a:r>
              <a:rPr lang="zh-CN" altLang="en-US" sz="2000" dirty="0">
                <a:solidFill>
                  <a:srgbClr val="FF6600"/>
                </a:solidFill>
                <a:ea typeface="楷体" panose="02010609060101010101" pitchFamily="49" charset="-122"/>
              </a:rPr>
              <a:t>控制信号</a:t>
            </a:r>
          </a:p>
          <a:p>
            <a:pPr>
              <a:spcBef>
                <a:spcPts val="775"/>
              </a:spcBef>
            </a:pPr>
            <a:r>
              <a:rPr lang="zh-CN" altLang="en-US" sz="2000" dirty="0">
                <a:ea typeface="楷体" panose="02010609060101010101" pitchFamily="49" charset="-122"/>
              </a:rPr>
              <a:t>（</a:t>
            </a:r>
            <a:r>
              <a:rPr lang="en-US" altLang="zh-CN" sz="2000" dirty="0">
                <a:ea typeface="楷体" panose="02010609060101010101" pitchFamily="49" charset="-122"/>
              </a:rPr>
              <a:t>b</a:t>
            </a:r>
            <a:r>
              <a:rPr lang="zh-CN" altLang="en-US" sz="2000" dirty="0">
                <a:ea typeface="楷体" panose="02010609060101010101" pitchFamily="49" charset="-122"/>
              </a:rPr>
              <a:t>）间接译码</a:t>
            </a:r>
          </a:p>
        </p:txBody>
      </p:sp>
      <p:sp>
        <p:nvSpPr>
          <p:cNvPr id="1174592" name="Text Box 64"/>
          <p:cNvSpPr txBox="1">
            <a:spLocks noChangeArrowheads="1"/>
          </p:cNvSpPr>
          <p:nvPr/>
        </p:nvSpPr>
        <p:spPr bwMode="auto">
          <a:xfrm>
            <a:off x="4991475" y="5876925"/>
            <a:ext cx="2548775" cy="369332"/>
          </a:xfrm>
          <a:prstGeom prst="rect">
            <a:avLst/>
          </a:prstGeom>
          <a:solidFill>
            <a:srgbClr val="FFFFFF"/>
          </a:solidFill>
          <a:ln w="9525">
            <a:noFill/>
            <a:miter lim="800000"/>
            <a:headEnd/>
            <a:tailEnd/>
          </a:ln>
        </p:spPr>
        <p:txBody>
          <a:bodyPr wrap="none" lIns="0" tIns="0" rIns="0" bIns="0">
            <a:spAutoFit/>
          </a:bodyPr>
          <a:lstStyle/>
          <a:p>
            <a:pPr>
              <a:spcBef>
                <a:spcPts val="775"/>
              </a:spcBef>
            </a:pPr>
            <a:r>
              <a:rPr lang="zh-CN" altLang="en-US" dirty="0">
                <a:solidFill>
                  <a:schemeClr val="bg2"/>
                </a:solidFill>
                <a:ea typeface="楷体" panose="02010609060101010101" pitchFamily="49" charset="-122"/>
              </a:rPr>
              <a:t>图</a:t>
            </a:r>
            <a:r>
              <a:rPr lang="en-US" altLang="zh-CN" dirty="0">
                <a:solidFill>
                  <a:schemeClr val="bg2"/>
                </a:solidFill>
                <a:ea typeface="楷体" panose="02010609060101010101" pitchFamily="49" charset="-122"/>
              </a:rPr>
              <a:t>6.16  </a:t>
            </a:r>
            <a:r>
              <a:rPr lang="zh-CN" altLang="en-US" dirty="0">
                <a:solidFill>
                  <a:schemeClr val="bg2"/>
                </a:solidFill>
                <a:ea typeface="楷体" panose="02010609060101010101" pitchFamily="49" charset="-122"/>
              </a:rPr>
              <a:t>字段译码法</a:t>
            </a:r>
          </a:p>
        </p:txBody>
      </p:sp>
      <p:sp>
        <p:nvSpPr>
          <p:cNvPr id="1174597" name="Rectangle 69"/>
          <p:cNvSpPr>
            <a:spLocks noGrp="1" noChangeArrowheads="1"/>
          </p:cNvSpPr>
          <p:nvPr>
            <p:ph type="title"/>
          </p:nvPr>
        </p:nvSpPr>
        <p:spPr>
          <a:noFill/>
          <a:ln/>
        </p:spPr>
        <p:txBody>
          <a:bodyPr/>
          <a:lstStyle/>
          <a:p>
            <a:r>
              <a:rPr lang="en-US" altLang="zh-CN"/>
              <a:t>6.3.2 </a:t>
            </a:r>
            <a:r>
              <a:rPr lang="zh-CN" altLang="en-US">
                <a:solidFill>
                  <a:srgbClr val="CC0000"/>
                </a:solidFill>
              </a:rPr>
              <a:t>微指令</a:t>
            </a:r>
            <a:r>
              <a:rPr lang="zh-CN" altLang="en-US"/>
              <a:t>设计      </a:t>
            </a:r>
            <a:r>
              <a:rPr lang="zh-CN" altLang="en-US" sz="2800">
                <a:solidFill>
                  <a:srgbClr val="006600"/>
                </a:solidFill>
                <a:ea typeface="黑体" pitchFamily="2" charset="-122"/>
              </a:rPr>
              <a:t>二、微指令</a:t>
            </a:r>
            <a:r>
              <a:rPr lang="zh-CN" altLang="en-US" sz="2800">
                <a:solidFill>
                  <a:srgbClr val="FF6600"/>
                </a:solidFill>
                <a:ea typeface="黑体" pitchFamily="2" charset="-122"/>
              </a:rPr>
              <a:t>控制域</a:t>
            </a:r>
            <a:r>
              <a:rPr lang="zh-CN" altLang="en-US" sz="2800">
                <a:solidFill>
                  <a:srgbClr val="006600"/>
                </a:solidFill>
                <a:ea typeface="黑体" pitchFamily="2" charset="-122"/>
              </a:rPr>
              <a:t>编码</a:t>
            </a:r>
          </a:p>
        </p:txBody>
      </p:sp>
      <p:sp>
        <p:nvSpPr>
          <p:cNvPr id="1174598" name="Rectangle 70"/>
          <p:cNvSpPr>
            <a:spLocks noChangeArrowheads="1"/>
          </p:cNvSpPr>
          <p:nvPr/>
        </p:nvSpPr>
        <p:spPr bwMode="auto">
          <a:xfrm>
            <a:off x="250825" y="549275"/>
            <a:ext cx="8651875" cy="503238"/>
          </a:xfrm>
          <a:prstGeom prst="rect">
            <a:avLst/>
          </a:prstGeom>
          <a:noFill/>
          <a:ln w="9525">
            <a:noFill/>
            <a:miter lim="800000"/>
            <a:headEnd/>
            <a:tailEnd/>
          </a:ln>
          <a:effectLst/>
        </p:spPr>
        <p:txBody>
          <a:bodyPr/>
          <a:lstStyle/>
          <a:p>
            <a:pPr marL="342900" indent="-342900" algn="l">
              <a:spcBef>
                <a:spcPct val="20000"/>
              </a:spcBef>
              <a:buClr>
                <a:schemeClr val="bg2"/>
              </a:buClr>
              <a:buSzPct val="75000"/>
              <a:buFont typeface="Wingdings" pitchFamily="2" charset="2"/>
              <a:buNone/>
            </a:pPr>
            <a:r>
              <a:rPr lang="en-US" altLang="zh-CN" sz="2800">
                <a:solidFill>
                  <a:srgbClr val="CC0066"/>
                </a:solidFill>
                <a:latin typeface="Arial" charset="0"/>
                <a:ea typeface="黑体" pitchFamily="2" charset="-122"/>
              </a:rPr>
              <a:t>1. </a:t>
            </a:r>
            <a:r>
              <a:rPr lang="zh-CN" altLang="en-US" sz="2800">
                <a:solidFill>
                  <a:srgbClr val="CC0066"/>
                </a:solidFill>
                <a:latin typeface="Arial" charset="0"/>
                <a:ea typeface="黑体" pitchFamily="2" charset="-122"/>
              </a:rPr>
              <a:t>水平型微指令控制域的编码</a:t>
            </a:r>
          </a:p>
        </p:txBody>
      </p:sp>
      <p:sp>
        <p:nvSpPr>
          <p:cNvPr id="1174600" name="Rectangle 72"/>
          <p:cNvSpPr>
            <a:spLocks noGrp="1" noChangeArrowheads="1"/>
          </p:cNvSpPr>
          <p:nvPr>
            <p:ph type="body" idx="1"/>
          </p:nvPr>
        </p:nvSpPr>
        <p:spPr>
          <a:xfrm>
            <a:off x="250825" y="1052513"/>
            <a:ext cx="8785225" cy="5472112"/>
          </a:xfrm>
          <a:noFill/>
          <a:ln/>
        </p:spPr>
        <p:txBody>
          <a:bodyPr/>
          <a:lstStyle/>
          <a:p>
            <a:pPr marL="355600" indent="-355600">
              <a:buFont typeface="Wingdings" pitchFamily="2" charset="2"/>
              <a:buNone/>
            </a:pPr>
            <a:r>
              <a:rPr lang="en-US" altLang="zh-CN">
                <a:latin typeface="宋体" pitchFamily="2" charset="-122"/>
                <a:ea typeface="宋体" pitchFamily="2" charset="-122"/>
              </a:rPr>
              <a:t>(</a:t>
            </a:r>
            <a:r>
              <a:rPr lang="en-US" altLang="zh-CN"/>
              <a:t>3</a:t>
            </a:r>
            <a:r>
              <a:rPr lang="en-US" altLang="zh-CN">
                <a:latin typeface="宋体" pitchFamily="2" charset="-122"/>
                <a:ea typeface="宋体" pitchFamily="2" charset="-122"/>
              </a:rPr>
              <a:t>)</a:t>
            </a:r>
            <a:r>
              <a:rPr lang="en-US" altLang="zh-CN">
                <a:ea typeface="宋体" pitchFamily="2" charset="-122"/>
              </a:rPr>
              <a:t> </a:t>
            </a:r>
            <a:r>
              <a:rPr lang="zh-CN" altLang="en-US"/>
              <a:t>字段译码法</a:t>
            </a:r>
            <a:br>
              <a:rPr lang="zh-CN" altLang="en-US"/>
            </a:br>
            <a:r>
              <a:rPr lang="zh-CN" altLang="en-US"/>
              <a:t>（字段编码）</a:t>
            </a:r>
          </a:p>
          <a:p>
            <a:pPr marL="901700" lvl="1" indent="-366713"/>
            <a:endParaRPr lang="zh-CN" altLang="en-US"/>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55A033B6-7A97-4AF8-88EF-48C175F3EF6A}" type="slidenum">
              <a:rPr lang="zh-CN" altLang="en-US"/>
              <a:pPr/>
              <a:t>97</a:t>
            </a:fld>
            <a:endParaRPr lang="en-US" altLang="zh-CN"/>
          </a:p>
        </p:txBody>
      </p:sp>
      <p:sp>
        <p:nvSpPr>
          <p:cNvPr id="1176578" name="Rectangle 2"/>
          <p:cNvSpPr>
            <a:spLocks noGrp="1" noChangeArrowheads="1"/>
          </p:cNvSpPr>
          <p:nvPr>
            <p:ph type="title"/>
          </p:nvPr>
        </p:nvSpPr>
        <p:spPr>
          <a:noFill/>
          <a:ln/>
        </p:spPr>
        <p:txBody>
          <a:bodyPr/>
          <a:lstStyle/>
          <a:p>
            <a:r>
              <a:rPr lang="en-US" altLang="zh-CN"/>
              <a:t>6.3.2 </a:t>
            </a:r>
            <a:r>
              <a:rPr lang="zh-CN" altLang="en-US">
                <a:solidFill>
                  <a:srgbClr val="CC0000"/>
                </a:solidFill>
              </a:rPr>
              <a:t>微指令</a:t>
            </a:r>
            <a:r>
              <a:rPr lang="zh-CN" altLang="en-US"/>
              <a:t>设计      </a:t>
            </a:r>
            <a:r>
              <a:rPr lang="zh-CN" altLang="en-US" sz="2800">
                <a:solidFill>
                  <a:srgbClr val="006600"/>
                </a:solidFill>
                <a:ea typeface="黑体" pitchFamily="2" charset="-122"/>
              </a:rPr>
              <a:t>二、微指令</a:t>
            </a:r>
            <a:r>
              <a:rPr lang="zh-CN" altLang="en-US" sz="2800">
                <a:solidFill>
                  <a:srgbClr val="FF6600"/>
                </a:solidFill>
                <a:ea typeface="黑体" pitchFamily="2" charset="-122"/>
              </a:rPr>
              <a:t>控制域</a:t>
            </a:r>
            <a:r>
              <a:rPr lang="zh-CN" altLang="en-US" sz="2800">
                <a:solidFill>
                  <a:srgbClr val="006600"/>
                </a:solidFill>
                <a:ea typeface="黑体" pitchFamily="2" charset="-122"/>
              </a:rPr>
              <a:t>编码</a:t>
            </a:r>
          </a:p>
        </p:txBody>
      </p:sp>
      <p:sp>
        <p:nvSpPr>
          <p:cNvPr id="1176579" name="Rectangle 3"/>
          <p:cNvSpPr>
            <a:spLocks noChangeArrowheads="1"/>
          </p:cNvSpPr>
          <p:nvPr/>
        </p:nvSpPr>
        <p:spPr bwMode="auto">
          <a:xfrm>
            <a:off x="250825" y="549275"/>
            <a:ext cx="8651875" cy="503238"/>
          </a:xfrm>
          <a:prstGeom prst="rect">
            <a:avLst/>
          </a:prstGeom>
          <a:noFill/>
          <a:ln w="9525">
            <a:noFill/>
            <a:miter lim="800000"/>
            <a:headEnd/>
            <a:tailEnd/>
          </a:ln>
          <a:effectLst/>
        </p:spPr>
        <p:txBody>
          <a:bodyPr/>
          <a:lstStyle/>
          <a:p>
            <a:pPr marL="342900" indent="-342900" algn="l">
              <a:spcBef>
                <a:spcPct val="20000"/>
              </a:spcBef>
              <a:buClr>
                <a:schemeClr val="bg2"/>
              </a:buClr>
              <a:buSzPct val="75000"/>
              <a:buFont typeface="Wingdings" pitchFamily="2" charset="2"/>
              <a:buNone/>
            </a:pPr>
            <a:r>
              <a:rPr lang="en-US" altLang="zh-CN" sz="2800">
                <a:solidFill>
                  <a:srgbClr val="CC0066"/>
                </a:solidFill>
                <a:latin typeface="Arial" charset="0"/>
                <a:ea typeface="黑体" pitchFamily="2" charset="-122"/>
              </a:rPr>
              <a:t>1. </a:t>
            </a:r>
            <a:r>
              <a:rPr lang="zh-CN" altLang="en-US" sz="2800">
                <a:solidFill>
                  <a:srgbClr val="CC0066"/>
                </a:solidFill>
                <a:latin typeface="Arial" charset="0"/>
                <a:ea typeface="黑体" pitchFamily="2" charset="-122"/>
              </a:rPr>
              <a:t>水平型微指令控制域的编码</a:t>
            </a:r>
          </a:p>
        </p:txBody>
      </p:sp>
      <p:sp>
        <p:nvSpPr>
          <p:cNvPr id="1176580" name="Rectangle 4"/>
          <p:cNvSpPr>
            <a:spLocks noGrp="1" noChangeArrowheads="1"/>
          </p:cNvSpPr>
          <p:nvPr>
            <p:ph type="body" idx="1"/>
          </p:nvPr>
        </p:nvSpPr>
        <p:spPr>
          <a:xfrm>
            <a:off x="250825" y="1052513"/>
            <a:ext cx="8785225" cy="5472112"/>
          </a:xfrm>
          <a:noFill/>
          <a:ln/>
        </p:spPr>
        <p:txBody>
          <a:bodyPr/>
          <a:lstStyle/>
          <a:p>
            <a:pPr marL="355600" indent="-355600">
              <a:spcBef>
                <a:spcPct val="10000"/>
              </a:spcBef>
              <a:buFont typeface="Wingdings" pitchFamily="2" charset="2"/>
              <a:buNone/>
            </a:pPr>
            <a:r>
              <a:rPr lang="en-US" altLang="zh-CN">
                <a:latin typeface="宋体" pitchFamily="2" charset="-122"/>
                <a:ea typeface="宋体" pitchFamily="2" charset="-122"/>
              </a:rPr>
              <a:t>(</a:t>
            </a:r>
            <a:r>
              <a:rPr lang="en-US" altLang="zh-CN"/>
              <a:t>3</a:t>
            </a:r>
            <a:r>
              <a:rPr lang="en-US" altLang="zh-CN">
                <a:latin typeface="宋体" pitchFamily="2" charset="-122"/>
                <a:ea typeface="宋体" pitchFamily="2" charset="-122"/>
              </a:rPr>
              <a:t>)</a:t>
            </a:r>
            <a:r>
              <a:rPr lang="en-US" altLang="zh-CN">
                <a:ea typeface="宋体" pitchFamily="2" charset="-122"/>
              </a:rPr>
              <a:t> </a:t>
            </a:r>
            <a:r>
              <a:rPr lang="zh-CN" altLang="en-US"/>
              <a:t>字段译码法（字段编码）</a:t>
            </a:r>
          </a:p>
          <a:p>
            <a:pPr marL="901700" lvl="1" indent="-366713">
              <a:spcBef>
                <a:spcPct val="10000"/>
              </a:spcBef>
            </a:pPr>
            <a:r>
              <a:rPr lang="zh-CN" altLang="en-US"/>
              <a:t>每个字段中要设计一个无效控制信号的编码</a:t>
            </a:r>
          </a:p>
          <a:p>
            <a:pPr marL="901700" lvl="1" indent="-366713">
              <a:spcBef>
                <a:spcPct val="10000"/>
              </a:spcBef>
            </a:pPr>
            <a:r>
              <a:rPr lang="zh-CN" altLang="en-US"/>
              <a:t>若控制域的某字段有</a:t>
            </a:r>
            <a:r>
              <a:rPr lang="en-US" altLang="zh-CN" i="1"/>
              <a:t>m</a:t>
            </a:r>
            <a:r>
              <a:rPr lang="zh-CN" altLang="en-US"/>
              <a:t>位，则可以提供</a:t>
            </a:r>
            <a:r>
              <a:rPr lang="en-US" altLang="zh-CN"/>
              <a:t>2</a:t>
            </a:r>
            <a:r>
              <a:rPr lang="en-US" altLang="zh-CN" i="1" baseline="30000"/>
              <a:t>m</a:t>
            </a:r>
            <a:r>
              <a:rPr lang="en-US" altLang="zh-CN"/>
              <a:t>-1</a:t>
            </a:r>
            <a:r>
              <a:rPr lang="zh-CN" altLang="en-US"/>
              <a:t>个控制信号的编码</a:t>
            </a:r>
          </a:p>
          <a:p>
            <a:pPr marL="901700" lvl="1" indent="-366713">
              <a:spcBef>
                <a:spcPct val="10000"/>
              </a:spcBef>
            </a:pPr>
            <a:r>
              <a:rPr lang="zh-CN" altLang="en-US"/>
              <a:t>字段组织的有效方法：</a:t>
            </a:r>
          </a:p>
          <a:p>
            <a:pPr marL="1435100" lvl="2" indent="-354013">
              <a:spcBef>
                <a:spcPct val="10000"/>
              </a:spcBef>
            </a:pPr>
            <a:r>
              <a:rPr lang="zh-CN" altLang="en-US"/>
              <a:t>按</a:t>
            </a:r>
            <a:r>
              <a:rPr lang="zh-CN" altLang="en-US">
                <a:solidFill>
                  <a:srgbClr val="FF0066"/>
                </a:solidFill>
              </a:rPr>
              <a:t>功能</a:t>
            </a:r>
            <a:r>
              <a:rPr lang="zh-CN" altLang="en-US"/>
              <a:t>组织：把功能类同的各控制信号放在同一字段中。</a:t>
            </a:r>
            <a:endParaRPr lang="en-US" altLang="zh-CN"/>
          </a:p>
          <a:p>
            <a:pPr marL="1435100" lvl="2" indent="-354013">
              <a:spcBef>
                <a:spcPct val="10000"/>
              </a:spcBef>
            </a:pPr>
            <a:r>
              <a:rPr lang="zh-CN" altLang="en-US"/>
              <a:t>按</a:t>
            </a:r>
            <a:r>
              <a:rPr lang="zh-CN" altLang="en-US">
                <a:solidFill>
                  <a:srgbClr val="FF0066"/>
                </a:solidFill>
              </a:rPr>
              <a:t>资源</a:t>
            </a:r>
            <a:r>
              <a:rPr lang="zh-CN" altLang="en-US"/>
              <a:t>组织：把加载到同一部件上的各控制信号放在同一字段中。</a:t>
            </a:r>
            <a:endParaRPr lang="en-US" altLang="zh-CN"/>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灯片编号占位符 4"/>
          <p:cNvSpPr>
            <a:spLocks noGrp="1"/>
          </p:cNvSpPr>
          <p:nvPr>
            <p:ph type="sldNum" sz="quarter" idx="11"/>
          </p:nvPr>
        </p:nvSpPr>
        <p:spPr/>
        <p:txBody>
          <a:bodyPr/>
          <a:lstStyle/>
          <a:p>
            <a:fld id="{F66C34F6-3341-454C-898A-813EB0F8F4A9}" type="slidenum">
              <a:rPr lang="zh-CN" altLang="en-US"/>
              <a:pPr/>
              <a:t>98</a:t>
            </a:fld>
            <a:endParaRPr lang="en-US" altLang="zh-CN"/>
          </a:p>
        </p:txBody>
      </p:sp>
      <p:sp>
        <p:nvSpPr>
          <p:cNvPr id="1177602" name="Rectangle 2"/>
          <p:cNvSpPr>
            <a:spLocks noGrp="1" noChangeArrowheads="1"/>
          </p:cNvSpPr>
          <p:nvPr>
            <p:ph type="title"/>
          </p:nvPr>
        </p:nvSpPr>
        <p:spPr>
          <a:noFill/>
          <a:ln/>
        </p:spPr>
        <p:txBody>
          <a:bodyPr/>
          <a:lstStyle/>
          <a:p>
            <a:r>
              <a:rPr lang="en-US" altLang="zh-CN"/>
              <a:t>6.3.2 </a:t>
            </a:r>
            <a:r>
              <a:rPr lang="zh-CN" altLang="en-US">
                <a:solidFill>
                  <a:srgbClr val="CC0000"/>
                </a:solidFill>
              </a:rPr>
              <a:t>微指令</a:t>
            </a:r>
            <a:r>
              <a:rPr lang="zh-CN" altLang="en-US"/>
              <a:t>设计      </a:t>
            </a:r>
            <a:r>
              <a:rPr lang="zh-CN" altLang="en-US" sz="2800">
                <a:solidFill>
                  <a:srgbClr val="006600"/>
                </a:solidFill>
                <a:ea typeface="黑体" pitchFamily="2" charset="-122"/>
              </a:rPr>
              <a:t>二、微指令</a:t>
            </a:r>
            <a:r>
              <a:rPr lang="zh-CN" altLang="en-US" sz="2800">
                <a:solidFill>
                  <a:srgbClr val="FF6600"/>
                </a:solidFill>
                <a:ea typeface="黑体" pitchFamily="2" charset="-122"/>
              </a:rPr>
              <a:t>控制域</a:t>
            </a:r>
            <a:r>
              <a:rPr lang="zh-CN" altLang="en-US" sz="2800">
                <a:solidFill>
                  <a:srgbClr val="006600"/>
                </a:solidFill>
                <a:ea typeface="黑体" pitchFamily="2" charset="-122"/>
              </a:rPr>
              <a:t>编码</a:t>
            </a:r>
          </a:p>
        </p:txBody>
      </p:sp>
      <p:sp>
        <p:nvSpPr>
          <p:cNvPr id="1177603" name="Rectangle 3"/>
          <p:cNvSpPr>
            <a:spLocks noChangeArrowheads="1"/>
          </p:cNvSpPr>
          <p:nvPr/>
        </p:nvSpPr>
        <p:spPr bwMode="auto">
          <a:xfrm>
            <a:off x="250825" y="549275"/>
            <a:ext cx="8651875" cy="503238"/>
          </a:xfrm>
          <a:prstGeom prst="rect">
            <a:avLst/>
          </a:prstGeom>
          <a:noFill/>
          <a:ln w="9525">
            <a:noFill/>
            <a:miter lim="800000"/>
            <a:headEnd/>
            <a:tailEnd/>
          </a:ln>
          <a:effectLst/>
        </p:spPr>
        <p:txBody>
          <a:bodyPr/>
          <a:lstStyle/>
          <a:p>
            <a:pPr marL="342900" indent="-342900" algn="l">
              <a:spcBef>
                <a:spcPct val="20000"/>
              </a:spcBef>
              <a:buClr>
                <a:schemeClr val="bg2"/>
              </a:buClr>
              <a:buSzPct val="75000"/>
              <a:buFont typeface="Wingdings" pitchFamily="2" charset="2"/>
              <a:buNone/>
            </a:pPr>
            <a:r>
              <a:rPr lang="en-US" altLang="zh-CN" sz="2800">
                <a:solidFill>
                  <a:srgbClr val="CC0066"/>
                </a:solidFill>
                <a:latin typeface="Arial" charset="0"/>
                <a:ea typeface="黑体" pitchFamily="2" charset="-122"/>
              </a:rPr>
              <a:t>1. </a:t>
            </a:r>
            <a:r>
              <a:rPr lang="zh-CN" altLang="en-US" sz="2800">
                <a:solidFill>
                  <a:srgbClr val="CC0066"/>
                </a:solidFill>
                <a:latin typeface="Arial" charset="0"/>
                <a:ea typeface="黑体" pitchFamily="2" charset="-122"/>
              </a:rPr>
              <a:t>水平型微指令控制域的编码</a:t>
            </a:r>
          </a:p>
        </p:txBody>
      </p:sp>
      <p:graphicFrame>
        <p:nvGraphicFramePr>
          <p:cNvPr id="1177925" name="Group 325"/>
          <p:cNvGraphicFramePr>
            <a:graphicFrameLocks noGrp="1"/>
          </p:cNvGraphicFramePr>
          <p:nvPr/>
        </p:nvGraphicFramePr>
        <p:xfrm>
          <a:off x="179388" y="1846263"/>
          <a:ext cx="8856662" cy="4790313"/>
        </p:xfrm>
        <a:graphic>
          <a:graphicData uri="http://schemas.openxmlformats.org/drawingml/2006/table">
            <a:tbl>
              <a:tblPr/>
              <a:tblGrid>
                <a:gridCol w="1223962">
                  <a:extLst>
                    <a:ext uri="{9D8B030D-6E8A-4147-A177-3AD203B41FA5}">
                      <a16:colId xmlns:a16="http://schemas.microsoft.com/office/drawing/2014/main" val="20000"/>
                    </a:ext>
                  </a:extLst>
                </a:gridCol>
                <a:gridCol w="1296988">
                  <a:extLst>
                    <a:ext uri="{9D8B030D-6E8A-4147-A177-3AD203B41FA5}">
                      <a16:colId xmlns:a16="http://schemas.microsoft.com/office/drawing/2014/main" val="20001"/>
                    </a:ext>
                  </a:extLst>
                </a:gridCol>
                <a:gridCol w="1008062">
                  <a:extLst>
                    <a:ext uri="{9D8B030D-6E8A-4147-A177-3AD203B41FA5}">
                      <a16:colId xmlns:a16="http://schemas.microsoft.com/office/drawing/2014/main" val="20002"/>
                    </a:ext>
                  </a:extLst>
                </a:gridCol>
                <a:gridCol w="1079500">
                  <a:extLst>
                    <a:ext uri="{9D8B030D-6E8A-4147-A177-3AD203B41FA5}">
                      <a16:colId xmlns:a16="http://schemas.microsoft.com/office/drawing/2014/main" val="20003"/>
                    </a:ext>
                  </a:extLst>
                </a:gridCol>
                <a:gridCol w="1152525">
                  <a:extLst>
                    <a:ext uri="{9D8B030D-6E8A-4147-A177-3AD203B41FA5}">
                      <a16:colId xmlns:a16="http://schemas.microsoft.com/office/drawing/2014/main" val="20004"/>
                    </a:ext>
                  </a:extLst>
                </a:gridCol>
                <a:gridCol w="1152525">
                  <a:extLst>
                    <a:ext uri="{9D8B030D-6E8A-4147-A177-3AD203B41FA5}">
                      <a16:colId xmlns:a16="http://schemas.microsoft.com/office/drawing/2014/main" val="20005"/>
                    </a:ext>
                  </a:extLst>
                </a:gridCol>
                <a:gridCol w="1223963">
                  <a:extLst>
                    <a:ext uri="{9D8B030D-6E8A-4147-A177-3AD203B41FA5}">
                      <a16:colId xmlns:a16="http://schemas.microsoft.com/office/drawing/2014/main" val="20006"/>
                    </a:ext>
                  </a:extLst>
                </a:gridCol>
                <a:gridCol w="719137">
                  <a:extLst>
                    <a:ext uri="{9D8B030D-6E8A-4147-A177-3AD203B41FA5}">
                      <a16:colId xmlns:a16="http://schemas.microsoft.com/office/drawing/2014/main" val="20007"/>
                    </a:ext>
                  </a:extLst>
                </a:gridCol>
              </a:tblGrid>
              <a:tr h="238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按功能</a:t>
                      </a:r>
                      <a:endPar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按功能</a:t>
                      </a:r>
                      <a:endPar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按资源</a:t>
                      </a:r>
                      <a:endPar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按资源</a:t>
                      </a:r>
                      <a:endPar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按功能</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资源</a:t>
                      </a:r>
                      <a:endPar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按资源</a:t>
                      </a:r>
                      <a:endPar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按资源</a:t>
                      </a:r>
                      <a:endPar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solidFill>
                      <a:srgbClr val="CCFFCC"/>
                    </a:solidFill>
                  </a:tcPr>
                </a:tc>
                <a:extLst>
                  <a:ext uri="{0D108BD9-81ED-4DB2-BD59-A6C34878D82A}">
                    <a16:rowId xmlns:a16="http://schemas.microsoft.com/office/drawing/2014/main" val="10000"/>
                  </a:ext>
                </a:extLst>
              </a:tr>
              <a:tr h="238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字段</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(4</a:t>
                      </a: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位</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endPar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字段</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2</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(4</a:t>
                      </a: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位</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endPar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字段</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3</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(2</a:t>
                      </a: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位</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endPar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字段</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4</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(3</a:t>
                      </a: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位</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endPar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字段</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5</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(4</a:t>
                      </a: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位</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endPar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字段</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6</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(2</a:t>
                      </a: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位</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endPar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字段</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7</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(2</a:t>
                      </a: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位</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endPar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字段</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8</a:t>
                      </a:r>
                      <a:endPar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CC"/>
                    </a:solidFill>
                  </a:tcPr>
                </a:tc>
                <a:extLst>
                  <a:ext uri="{0D108BD9-81ED-4DB2-BD59-A6C34878D82A}">
                    <a16:rowId xmlns:a16="http://schemas.microsoft.com/office/drawing/2014/main" val="10001"/>
                  </a:ext>
                </a:extLst>
              </a:tr>
              <a:tr h="238125">
                <a:tc>
                  <a:txBody>
                    <a:bodyPr/>
                    <a:lstStyle/>
                    <a:p>
                      <a:pPr marL="0" marR="0" lvl="0" indent="0" algn="dist" defTabSz="914400" rtl="0" eaLnBrk="1" fontAlgn="base" latinLnBrk="0" hangingPunct="1">
                        <a:lnSpc>
                          <a:spcPct val="12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NOP  0000</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R0</a:t>
                      </a:r>
                      <a:r>
                        <a:rPr kumimoji="1" lang="en-US" altLang="zh-CN" sz="16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in</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0001</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R1</a:t>
                      </a:r>
                      <a:r>
                        <a:rPr kumimoji="1" lang="en-US" altLang="zh-CN" sz="16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in</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0010</a:t>
                      </a:r>
                    </a:p>
                    <a:p>
                      <a:pPr marL="0" marR="0" lvl="0" indent="0" algn="ctr"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R7</a:t>
                      </a:r>
                      <a:r>
                        <a:rPr kumimoji="1" lang="en-US" altLang="zh-CN" sz="16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in</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1000</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IR</a:t>
                      </a:r>
                      <a:r>
                        <a:rPr kumimoji="1" lang="en-US" altLang="zh-CN" sz="16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 in</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1001</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Y</a:t>
                      </a:r>
                      <a:r>
                        <a:rPr kumimoji="1" lang="en-US" altLang="zh-CN" sz="16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in</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1010</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AR</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in</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1011</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DRI</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in</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1100</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DRS</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in</a:t>
                      </a:r>
                      <a:r>
                        <a:rPr kumimoji="1" lang="en-US" altLang="zh-CN" sz="16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1101</a:t>
                      </a:r>
                      <a:endPar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dist" defTabSz="914400" rtl="0" eaLnBrk="1" fontAlgn="base" latinLnBrk="0" hangingPunct="1">
                        <a:lnSpc>
                          <a:spcPct val="12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NOP   0000</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R0</a:t>
                      </a:r>
                      <a:r>
                        <a:rPr kumimoji="1" lang="en-US" altLang="zh-CN" sz="16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0001</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R1</a:t>
                      </a:r>
                      <a:r>
                        <a:rPr kumimoji="1" lang="en-US" altLang="zh-CN" sz="16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0010</a:t>
                      </a:r>
                    </a:p>
                    <a:p>
                      <a:pPr marL="0" marR="0" lvl="0" indent="0" algn="ctr"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R7</a:t>
                      </a:r>
                      <a:r>
                        <a:rPr kumimoji="1" lang="en-US" altLang="zh-CN" sz="16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1000</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IR</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1001</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Z</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1010</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AR</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1011</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DRI</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1100</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DRS</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16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1101</a:t>
                      </a:r>
                      <a:endPar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dist" defTabSz="914400" rtl="0" eaLnBrk="1" fontAlgn="base" latinLnBrk="0" hangingPunct="1">
                        <a:lnSpc>
                          <a:spcPct val="12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NOP   00</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PC</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in</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01</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PC</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10</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PC+1  11</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dist" defTabSz="914400" rtl="0" eaLnBrk="1" fontAlgn="base" latinLnBrk="0" hangingPunct="1">
                        <a:lnSpc>
                          <a:spcPct val="12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NOP  000</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SP</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in</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001</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SP</a:t>
                      </a:r>
                      <a:r>
                        <a:rPr kumimoji="1" lang="en-US" altLang="zh-CN" sz="16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010</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SP+1  011</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SP-1  100</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dist" defTabSz="914400" rtl="0" eaLnBrk="1" fontAlgn="base" latinLnBrk="0" hangingPunct="1">
                        <a:lnSpc>
                          <a:spcPct val="12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NOP  0000</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ADD  0001</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SUB  0010</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AND  0011</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OR   0100</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SHL  0101</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SHR  0110</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ROL  0111</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ROR  1000</a:t>
                      </a:r>
                      <a:endPar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dist" defTabSz="914400" rtl="0" eaLnBrk="1" fontAlgn="base" latinLnBrk="0" hangingPunct="1">
                        <a:lnSpc>
                          <a:spcPct val="12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NOP    00</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Mread</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01</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Mwrite</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10</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dist" defTabSz="914400" rtl="0" eaLnBrk="1" fontAlgn="base" latinLnBrk="0" hangingPunct="1">
                        <a:lnSpc>
                          <a:spcPct val="12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NOP    00</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IOread</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01</a:t>
                      </a:r>
                    </a:p>
                    <a:p>
                      <a:pPr marL="0" marR="0" lvl="0" indent="0" algn="dist" defTabSz="914400" rtl="0" eaLnBrk="0" fontAlgn="base" latinLnBrk="0" hangingPunct="0">
                        <a:lnSpc>
                          <a:spcPct val="120000"/>
                        </a:lnSpc>
                        <a:spcBef>
                          <a:spcPct val="0"/>
                        </a:spcBef>
                        <a:spcAft>
                          <a:spcPct val="0"/>
                        </a:spcAft>
                        <a:buClrTx/>
                        <a:buSzTx/>
                        <a:buFontTx/>
                        <a:buNone/>
                        <a:tabLst/>
                      </a:pPr>
                      <a:r>
                        <a:rPr kumimoji="1" lang="en-US" altLang="zh-CN" sz="16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IOwrite</a:t>
                      </a:r>
                      <a:r>
                        <a:rPr kumimoji="1" lang="en-US" altLang="zh-CN"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10</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其他信号</a:t>
                      </a:r>
                      <a:endParaRPr kumimoji="1" lang="zh-CN" altLang="en-US" sz="16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extLst>
                  <a:ext uri="{0D108BD9-81ED-4DB2-BD59-A6C34878D82A}">
                    <a16:rowId xmlns:a16="http://schemas.microsoft.com/office/drawing/2014/main" val="10002"/>
                  </a:ext>
                </a:extLst>
              </a:tr>
              <a:tr h="238125">
                <a:tc gridSpan="8">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rPr>
                        <a:t>*</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rPr>
                        <a:t>NOP</a:t>
                      </a: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rPr>
                        <a:t>为无效控制信号</a:t>
                      </a:r>
                      <a:endParaRPr kumimoji="0"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bl>
          </a:graphicData>
        </a:graphic>
      </p:graphicFrame>
      <p:sp>
        <p:nvSpPr>
          <p:cNvPr id="1177888" name="Rectangle 288"/>
          <p:cNvSpPr>
            <a:spLocks noChangeArrowheads="1"/>
          </p:cNvSpPr>
          <p:nvPr/>
        </p:nvSpPr>
        <p:spPr bwMode="auto">
          <a:xfrm>
            <a:off x="6156325" y="5602288"/>
            <a:ext cx="2736850" cy="850900"/>
          </a:xfrm>
          <a:prstGeom prst="rect">
            <a:avLst/>
          </a:prstGeom>
          <a:solidFill>
            <a:srgbClr val="CCFFFF"/>
          </a:solidFill>
          <a:ln w="28575" algn="ctr">
            <a:solidFill>
              <a:srgbClr val="FF6600"/>
            </a:solidFill>
            <a:miter lim="800000"/>
            <a:headEnd/>
            <a:tailEnd type="none" w="med" len="lg"/>
          </a:ln>
          <a:effectLst>
            <a:outerShdw dist="107763" dir="2700000" algn="ctr" rotWithShape="0">
              <a:schemeClr val="bg2">
                <a:alpha val="50000"/>
              </a:schemeClr>
            </a:outerShdw>
          </a:effectLst>
        </p:spPr>
        <p:txBody>
          <a:bodyPr anchor="ctr">
            <a:spAutoFit/>
          </a:bodyPr>
          <a:lstStyle/>
          <a:p>
            <a:pPr algn="l"/>
            <a:r>
              <a:rPr kumimoji="1" lang="zh-CN" altLang="en-US" dirty="0">
                <a:solidFill>
                  <a:schemeClr val="bg2"/>
                </a:solidFill>
                <a:ea typeface="楷体" panose="02010609060101010101" pitchFamily="49" charset="-122"/>
              </a:rPr>
              <a:t>表</a:t>
            </a:r>
            <a:r>
              <a:rPr kumimoji="1" lang="en-US" altLang="zh-CN" dirty="0">
                <a:solidFill>
                  <a:schemeClr val="bg2"/>
                </a:solidFill>
                <a:ea typeface="楷体" panose="02010609060101010101" pitchFamily="49" charset="-122"/>
              </a:rPr>
              <a:t>6.3  </a:t>
            </a:r>
            <a:r>
              <a:rPr kumimoji="1" lang="zh-CN" altLang="en-US" dirty="0">
                <a:solidFill>
                  <a:schemeClr val="bg2"/>
                </a:solidFill>
                <a:ea typeface="楷体" panose="02010609060101010101" pitchFamily="49" charset="-122"/>
              </a:rPr>
              <a:t>一种控制域字段的组织和编码 </a:t>
            </a:r>
          </a:p>
        </p:txBody>
      </p:sp>
      <p:sp>
        <p:nvSpPr>
          <p:cNvPr id="1177926" name="Rectangle 326"/>
          <p:cNvSpPr>
            <a:spLocks noGrp="1" noChangeArrowheads="1"/>
          </p:cNvSpPr>
          <p:nvPr>
            <p:ph type="body" idx="1"/>
          </p:nvPr>
        </p:nvSpPr>
        <p:spPr>
          <a:xfrm>
            <a:off x="250825" y="1052513"/>
            <a:ext cx="8785225" cy="576262"/>
          </a:xfrm>
          <a:noFill/>
          <a:ln/>
        </p:spPr>
        <p:txBody>
          <a:bodyPr/>
          <a:lstStyle/>
          <a:p>
            <a:pPr marL="355600" indent="-355600">
              <a:spcBef>
                <a:spcPct val="10000"/>
              </a:spcBef>
              <a:buFont typeface="Wingdings" pitchFamily="2" charset="2"/>
              <a:buNone/>
            </a:pPr>
            <a:r>
              <a:rPr lang="en-US" altLang="zh-CN"/>
              <a:t>(3) </a:t>
            </a:r>
            <a:r>
              <a:rPr lang="zh-CN" altLang="en-US"/>
              <a:t>字段译码法（字段编码）</a:t>
            </a:r>
            <a:endParaRPr lang="en-US" altLang="zh-CN"/>
          </a:p>
        </p:txBody>
      </p:sp>
      <p:sp>
        <p:nvSpPr>
          <p:cNvPr id="10" name="AutoShape 429">
            <a:hlinkClick r:id="rId3" action="ppaction://hlinksldjump" highlightClick="1"/>
            <a:extLst>
              <a:ext uri="{FF2B5EF4-FFF2-40B4-BE49-F238E27FC236}">
                <a16:creationId xmlns:a16="http://schemas.microsoft.com/office/drawing/2014/main" id="{FE52E118-87C5-4DED-953C-190B51B58796}"/>
              </a:ext>
            </a:extLst>
          </p:cNvPr>
          <p:cNvSpPr>
            <a:spLocks noChangeArrowheads="1"/>
          </p:cNvSpPr>
          <p:nvPr/>
        </p:nvSpPr>
        <p:spPr bwMode="auto">
          <a:xfrm>
            <a:off x="7633446" y="746895"/>
            <a:ext cx="1331167" cy="504055"/>
          </a:xfrm>
          <a:prstGeom prst="actionButtonBlank">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noAutofit/>
          </a:bodyPr>
          <a:lstStyle/>
          <a:p>
            <a:r>
              <a:rPr lang="zh-CN" altLang="en-US" b="0" dirty="0">
                <a:solidFill>
                  <a:schemeClr val="bg2"/>
                </a:solidFill>
                <a:ea typeface="楷体" panose="02010609060101010101" pitchFamily="49" charset="-122"/>
              </a:rPr>
              <a:t>数据通路</a:t>
            </a:r>
            <a:endParaRPr lang="en-US" altLang="zh-CN" b="0" dirty="0">
              <a:solidFill>
                <a:schemeClr val="bg2"/>
              </a:solidFill>
              <a:ea typeface="楷体" panose="02010609060101010101" pitchFamily="49" charset="-122"/>
            </a:endParaRP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4"/>
          <p:cNvSpPr>
            <a:spLocks noGrp="1"/>
          </p:cNvSpPr>
          <p:nvPr>
            <p:ph type="sldNum" sz="quarter" idx="11"/>
          </p:nvPr>
        </p:nvSpPr>
        <p:spPr/>
        <p:txBody>
          <a:bodyPr/>
          <a:lstStyle/>
          <a:p>
            <a:fld id="{F3BB05C1-A24C-4865-AD8F-5727B0ADB485}" type="slidenum">
              <a:rPr lang="zh-CN" altLang="en-US"/>
              <a:pPr/>
              <a:t>99</a:t>
            </a:fld>
            <a:endParaRPr lang="en-US" altLang="zh-CN"/>
          </a:p>
        </p:txBody>
      </p:sp>
      <p:sp>
        <p:nvSpPr>
          <p:cNvPr id="1178626" name="Rectangle 2"/>
          <p:cNvSpPr>
            <a:spLocks noGrp="1" noChangeArrowheads="1"/>
          </p:cNvSpPr>
          <p:nvPr>
            <p:ph type="title"/>
          </p:nvPr>
        </p:nvSpPr>
        <p:spPr>
          <a:noFill/>
          <a:ln/>
        </p:spPr>
        <p:txBody>
          <a:bodyPr/>
          <a:lstStyle/>
          <a:p>
            <a:r>
              <a:rPr lang="en-US" altLang="zh-CN"/>
              <a:t>6.3.2 </a:t>
            </a:r>
            <a:r>
              <a:rPr lang="zh-CN" altLang="en-US">
                <a:solidFill>
                  <a:srgbClr val="CC0000"/>
                </a:solidFill>
              </a:rPr>
              <a:t>微指令</a:t>
            </a:r>
            <a:r>
              <a:rPr lang="zh-CN" altLang="en-US"/>
              <a:t>设计      </a:t>
            </a:r>
            <a:r>
              <a:rPr lang="zh-CN" altLang="en-US" sz="2800">
                <a:solidFill>
                  <a:srgbClr val="006600"/>
                </a:solidFill>
                <a:ea typeface="黑体" pitchFamily="2" charset="-122"/>
              </a:rPr>
              <a:t>二、微指令</a:t>
            </a:r>
            <a:r>
              <a:rPr lang="zh-CN" altLang="en-US" sz="2800">
                <a:solidFill>
                  <a:srgbClr val="FF6600"/>
                </a:solidFill>
                <a:ea typeface="黑体" pitchFamily="2" charset="-122"/>
              </a:rPr>
              <a:t>控制域</a:t>
            </a:r>
            <a:r>
              <a:rPr lang="zh-CN" altLang="en-US" sz="2800">
                <a:solidFill>
                  <a:srgbClr val="006600"/>
                </a:solidFill>
                <a:ea typeface="黑体" pitchFamily="2" charset="-122"/>
              </a:rPr>
              <a:t>编码</a:t>
            </a:r>
          </a:p>
        </p:txBody>
      </p:sp>
      <p:sp>
        <p:nvSpPr>
          <p:cNvPr id="1178627" name="Rectangle 3"/>
          <p:cNvSpPr>
            <a:spLocks noChangeArrowheads="1"/>
          </p:cNvSpPr>
          <p:nvPr/>
        </p:nvSpPr>
        <p:spPr bwMode="auto">
          <a:xfrm>
            <a:off x="250825" y="549275"/>
            <a:ext cx="8651875" cy="503238"/>
          </a:xfrm>
          <a:prstGeom prst="rect">
            <a:avLst/>
          </a:prstGeom>
          <a:noFill/>
          <a:ln w="9525">
            <a:noFill/>
            <a:miter lim="800000"/>
            <a:headEnd/>
            <a:tailEnd/>
          </a:ln>
          <a:effectLst/>
        </p:spPr>
        <p:txBody>
          <a:bodyPr/>
          <a:lstStyle/>
          <a:p>
            <a:pPr marL="342900" indent="-342900" algn="l">
              <a:spcBef>
                <a:spcPct val="20000"/>
              </a:spcBef>
              <a:buClr>
                <a:schemeClr val="bg2"/>
              </a:buClr>
              <a:buSzPct val="75000"/>
              <a:buFont typeface="Wingdings" pitchFamily="2" charset="2"/>
              <a:buNone/>
            </a:pPr>
            <a:r>
              <a:rPr lang="en-US" altLang="zh-CN" sz="2800">
                <a:solidFill>
                  <a:srgbClr val="CC0066"/>
                </a:solidFill>
                <a:latin typeface="Arial" charset="0"/>
                <a:ea typeface="黑体" pitchFamily="2" charset="-122"/>
              </a:rPr>
              <a:t>1. </a:t>
            </a:r>
            <a:r>
              <a:rPr lang="zh-CN" altLang="en-US" sz="2800">
                <a:solidFill>
                  <a:srgbClr val="CC0066"/>
                </a:solidFill>
                <a:latin typeface="Arial" charset="0"/>
                <a:ea typeface="黑体" pitchFamily="2" charset="-122"/>
              </a:rPr>
              <a:t>水平型微指令控制域的编码</a:t>
            </a:r>
          </a:p>
        </p:txBody>
      </p:sp>
      <p:graphicFrame>
        <p:nvGraphicFramePr>
          <p:cNvPr id="1178817" name="Group 193"/>
          <p:cNvGraphicFramePr>
            <a:graphicFrameLocks noGrp="1"/>
          </p:cNvGraphicFramePr>
          <p:nvPr>
            <p:extLst>
              <p:ext uri="{D42A27DB-BD31-4B8C-83A1-F6EECF244321}">
                <p14:modId xmlns:p14="http://schemas.microsoft.com/office/powerpoint/2010/main" val="1788634962"/>
              </p:ext>
            </p:extLst>
          </p:nvPr>
        </p:nvGraphicFramePr>
        <p:xfrm>
          <a:off x="250825" y="1628775"/>
          <a:ext cx="7777163" cy="4937760"/>
        </p:xfrm>
        <a:graphic>
          <a:graphicData uri="http://schemas.openxmlformats.org/drawingml/2006/table">
            <a:tbl>
              <a:tblPr/>
              <a:tblGrid>
                <a:gridCol w="1584325">
                  <a:extLst>
                    <a:ext uri="{9D8B030D-6E8A-4147-A177-3AD203B41FA5}">
                      <a16:colId xmlns:a16="http://schemas.microsoft.com/office/drawing/2014/main" val="20000"/>
                    </a:ext>
                  </a:extLst>
                </a:gridCol>
                <a:gridCol w="1655763">
                  <a:extLst>
                    <a:ext uri="{9D8B030D-6E8A-4147-A177-3AD203B41FA5}">
                      <a16:colId xmlns:a16="http://schemas.microsoft.com/office/drawing/2014/main" val="20001"/>
                    </a:ext>
                  </a:extLst>
                </a:gridCol>
                <a:gridCol w="1657350">
                  <a:extLst>
                    <a:ext uri="{9D8B030D-6E8A-4147-A177-3AD203B41FA5}">
                      <a16:colId xmlns:a16="http://schemas.microsoft.com/office/drawing/2014/main" val="20002"/>
                    </a:ext>
                  </a:extLst>
                </a:gridCol>
                <a:gridCol w="1655762">
                  <a:extLst>
                    <a:ext uri="{9D8B030D-6E8A-4147-A177-3AD203B41FA5}">
                      <a16:colId xmlns:a16="http://schemas.microsoft.com/office/drawing/2014/main" val="20003"/>
                    </a:ext>
                  </a:extLst>
                </a:gridCol>
                <a:gridCol w="1223963">
                  <a:extLst>
                    <a:ext uri="{9D8B030D-6E8A-4147-A177-3AD203B41FA5}">
                      <a16:colId xmlns:a16="http://schemas.microsoft.com/office/drawing/2014/main" val="20004"/>
                    </a:ext>
                  </a:extLst>
                </a:gridCol>
              </a:tblGrid>
              <a:tr h="238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按功能</a:t>
                      </a:r>
                      <a:endPar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按功能</a:t>
                      </a:r>
                      <a:endPar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按功能</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资源</a:t>
                      </a:r>
                      <a:endPar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按资源</a:t>
                      </a:r>
                      <a:endPar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CCFFCC"/>
                    </a:solidFill>
                  </a:tcPr>
                </a:tc>
                <a:extLst>
                  <a:ext uri="{0D108BD9-81ED-4DB2-BD59-A6C34878D82A}">
                    <a16:rowId xmlns:a16="http://schemas.microsoft.com/office/drawing/2014/main" val="10000"/>
                  </a:ext>
                </a:extLst>
              </a:tr>
              <a:tr h="238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字段</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1</a:t>
                      </a:r>
                      <a:r>
                        <a:rPr kumimoji="1" lang="en-US" altLang="zh-CN" sz="20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4</a:t>
                      </a: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位</a:t>
                      </a:r>
                      <a:r>
                        <a:rPr kumimoji="1" lang="en-US" altLang="zh-CN" sz="2000" b="1" i="0" u="none" strike="noStrike" cap="none" normalizeH="0" baseline="0" dirty="0">
                          <a:ln>
                            <a:noFill/>
                          </a:ln>
                          <a:solidFill>
                            <a:schemeClr val="tx1"/>
                          </a:solidFill>
                          <a:effectLst/>
                          <a:latin typeface="宋体" pitchFamily="2" charset="-122"/>
                          <a:ea typeface="宋体" pitchFamily="2" charset="-122"/>
                        </a:rPr>
                        <a:t>)</a:t>
                      </a:r>
                      <a:endParaRPr kumimoji="1" lang="zh-CN" altLang="en-US" sz="2000" b="1" i="0" u="none" strike="noStrike" cap="none" normalizeH="0" baseline="0" dirty="0">
                        <a:ln>
                          <a:noFill/>
                        </a:ln>
                        <a:solidFill>
                          <a:schemeClr val="tx1"/>
                        </a:solidFill>
                        <a:effectLst/>
                        <a:latin typeface="宋体" pitchFamily="2" charset="-122"/>
                        <a:ea typeface="宋体" pitchFamily="2"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字段</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2</a:t>
                      </a:r>
                      <a:r>
                        <a:rPr kumimoji="1" lang="en-US" altLang="zh-CN" sz="20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4</a:t>
                      </a: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位</a:t>
                      </a:r>
                      <a:r>
                        <a:rPr kumimoji="1" lang="en-US" altLang="zh-CN" sz="2000" b="1" i="0" u="none" strike="noStrike" cap="none" normalizeH="0" baseline="0" dirty="0">
                          <a:ln>
                            <a:noFill/>
                          </a:ln>
                          <a:solidFill>
                            <a:schemeClr val="tx1"/>
                          </a:solidFill>
                          <a:effectLst/>
                          <a:latin typeface="宋体" pitchFamily="2" charset="-122"/>
                          <a:ea typeface="宋体" pitchFamily="2" charset="-122"/>
                        </a:rPr>
                        <a:t>)</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字段</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3</a:t>
                      </a:r>
                      <a:r>
                        <a:rPr kumimoji="1" lang="en-US" altLang="zh-CN" sz="20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4</a:t>
                      </a: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位</a:t>
                      </a:r>
                      <a:r>
                        <a:rPr kumimoji="1" lang="en-US" altLang="zh-CN" sz="2000" b="1" i="0" u="none" strike="noStrike" cap="none" normalizeH="0" baseline="0" dirty="0">
                          <a:ln>
                            <a:noFill/>
                          </a:ln>
                          <a:solidFill>
                            <a:schemeClr val="tx1"/>
                          </a:solidFill>
                          <a:effectLst/>
                          <a:latin typeface="宋体" pitchFamily="2" charset="-122"/>
                          <a:ea typeface="宋体" pitchFamily="2" charset="-122"/>
                        </a:rPr>
                        <a:t>)</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字段</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4</a:t>
                      </a:r>
                      <a:r>
                        <a:rPr kumimoji="1" lang="en-US" altLang="zh-CN" sz="20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3</a:t>
                      </a: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位</a:t>
                      </a:r>
                      <a:r>
                        <a:rPr kumimoji="1" lang="en-US" altLang="zh-CN" sz="2000" b="1" i="0" u="none" strike="noStrike" cap="none" normalizeH="0" baseline="0" dirty="0">
                          <a:ln>
                            <a:noFill/>
                          </a:ln>
                          <a:solidFill>
                            <a:schemeClr val="tx1"/>
                          </a:solidFill>
                          <a:effectLst/>
                          <a:latin typeface="宋体" pitchFamily="2" charset="-122"/>
                          <a:ea typeface="宋体" pitchFamily="2" charset="-122"/>
                        </a:rPr>
                        <a:t>)</a:t>
                      </a: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字段</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5</a:t>
                      </a:r>
                      <a:endPar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CC"/>
                    </a:solidFill>
                  </a:tcPr>
                </a:tc>
                <a:extLst>
                  <a:ext uri="{0D108BD9-81ED-4DB2-BD59-A6C34878D82A}">
                    <a16:rowId xmlns:a16="http://schemas.microsoft.com/office/drawing/2014/main" val="10001"/>
                  </a:ext>
                </a:extLst>
              </a:tr>
              <a:tr h="238125">
                <a:tc>
                  <a:txBody>
                    <a:bodyPr/>
                    <a:lstStyle/>
                    <a:p>
                      <a:pPr marL="0" marR="0" lvl="0" indent="0" algn="dist"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NOP     0000</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R0</a:t>
                      </a:r>
                      <a:r>
                        <a:rPr kumimoji="1" lang="en-US" altLang="zh-CN" sz="20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in</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0001</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R1</a:t>
                      </a:r>
                      <a:r>
                        <a:rPr kumimoji="1" lang="en-US" altLang="zh-CN" sz="20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in</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0010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R7</a:t>
                      </a:r>
                      <a:r>
                        <a:rPr kumimoji="1" lang="en-US" altLang="zh-CN" sz="20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in</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1000</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IR</a:t>
                      </a:r>
                      <a:r>
                        <a:rPr kumimoji="1" lang="en-US" altLang="zh-CN" sz="20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 in</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1001</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Y</a:t>
                      </a:r>
                      <a:r>
                        <a:rPr kumimoji="1" lang="en-US" altLang="zh-CN" sz="20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in</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1010</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AR</a:t>
                      </a:r>
                      <a:r>
                        <a:rPr kumimoji="1" lang="en-US" altLang="zh-CN" sz="20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in</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1011</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DRI</a:t>
                      </a:r>
                      <a:r>
                        <a:rPr kumimoji="1" lang="en-US" altLang="zh-CN" sz="20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in</a:t>
                      </a:r>
                      <a:r>
                        <a:rPr kumimoji="1" lang="en-US" altLang="zh-CN" sz="20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 </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1100</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DRS</a:t>
                      </a:r>
                      <a:r>
                        <a:rPr kumimoji="1" lang="en-US" altLang="zh-CN" sz="20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in</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1101</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err="1">
                          <a:ln>
                            <a:noFill/>
                          </a:ln>
                          <a:solidFill>
                            <a:srgbClr val="0000FF"/>
                          </a:solidFill>
                          <a:effectLst/>
                          <a:latin typeface="Times New Roman" pitchFamily="18" charset="0"/>
                          <a:ea typeface="楷体" panose="02010609060101010101" pitchFamily="49" charset="-122"/>
                          <a:cs typeface="Times New Roman" pitchFamily="18" charset="0"/>
                        </a:rPr>
                        <a:t>PC</a:t>
                      </a:r>
                      <a:r>
                        <a:rPr kumimoji="1" lang="en-US" altLang="zh-CN" sz="2000" b="1" i="0" u="none" strike="noStrike" cap="none" normalizeH="0" baseline="-30000" dirty="0" err="1">
                          <a:ln>
                            <a:noFill/>
                          </a:ln>
                          <a:solidFill>
                            <a:srgbClr val="0000FF"/>
                          </a:solidFill>
                          <a:effectLst/>
                          <a:latin typeface="Times New Roman" pitchFamily="18" charset="0"/>
                          <a:ea typeface="楷体" panose="02010609060101010101" pitchFamily="49" charset="-122"/>
                          <a:cs typeface="Times New Roman" pitchFamily="18" charset="0"/>
                        </a:rPr>
                        <a:t>in</a:t>
                      </a:r>
                      <a:r>
                        <a:rPr kumimoji="1" lang="en-US" altLang="zh-CN" sz="2000" b="1" i="0" u="none" strike="noStrike" cap="none" normalizeH="0" baseline="0" dirty="0">
                          <a:ln>
                            <a:noFill/>
                          </a:ln>
                          <a:solidFill>
                            <a:srgbClr val="0000FF"/>
                          </a:solidFill>
                          <a:effectLst/>
                          <a:latin typeface="Times New Roman" pitchFamily="18" charset="0"/>
                          <a:ea typeface="楷体" panose="02010609060101010101" pitchFamily="49" charset="-122"/>
                          <a:cs typeface="Times New Roman" pitchFamily="18" charset="0"/>
                        </a:rPr>
                        <a:t>      1110</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err="1">
                          <a:ln>
                            <a:noFill/>
                          </a:ln>
                          <a:solidFill>
                            <a:srgbClr val="0000FF"/>
                          </a:solidFill>
                          <a:effectLst/>
                          <a:latin typeface="Times New Roman" pitchFamily="18" charset="0"/>
                          <a:ea typeface="楷体" panose="02010609060101010101" pitchFamily="49" charset="-122"/>
                          <a:cs typeface="Times New Roman" pitchFamily="18" charset="0"/>
                        </a:rPr>
                        <a:t>SP</a:t>
                      </a:r>
                      <a:r>
                        <a:rPr kumimoji="1" lang="en-US" altLang="zh-CN" sz="2000" b="1" i="0" u="none" strike="noStrike" cap="none" normalizeH="0" baseline="-30000" dirty="0" err="1">
                          <a:ln>
                            <a:noFill/>
                          </a:ln>
                          <a:solidFill>
                            <a:srgbClr val="0000FF"/>
                          </a:solidFill>
                          <a:effectLst/>
                          <a:latin typeface="Times New Roman" pitchFamily="18" charset="0"/>
                          <a:ea typeface="楷体" panose="02010609060101010101" pitchFamily="49" charset="-122"/>
                          <a:cs typeface="Times New Roman" pitchFamily="18" charset="0"/>
                        </a:rPr>
                        <a:t>in</a:t>
                      </a:r>
                      <a:r>
                        <a:rPr kumimoji="1" lang="en-US" altLang="zh-CN" sz="2000" b="1" i="0" u="none" strike="noStrike" cap="none" normalizeH="0" baseline="0" dirty="0">
                          <a:ln>
                            <a:noFill/>
                          </a:ln>
                          <a:solidFill>
                            <a:srgbClr val="0000FF"/>
                          </a:solidFill>
                          <a:effectLst/>
                          <a:latin typeface="Times New Roman" pitchFamily="18" charset="0"/>
                          <a:ea typeface="楷体" panose="02010609060101010101" pitchFamily="49" charset="-122"/>
                          <a:cs typeface="Times New Roman" pitchFamily="18" charset="0"/>
                        </a:rPr>
                        <a:t>      1111</a:t>
                      </a:r>
                      <a:endParaRPr kumimoji="1" lang="zh-CN" altLang="en-US" sz="2000" b="1" i="0" u="none" strike="noStrike" cap="none" normalizeH="0" baseline="0" dirty="0">
                        <a:ln>
                          <a:noFill/>
                        </a:ln>
                        <a:solidFill>
                          <a:srgbClr val="0000FF"/>
                        </a:solidFill>
                        <a:effectLst/>
                        <a:latin typeface="Times New Roman" pitchFamily="18" charset="0"/>
                        <a:ea typeface="楷体" panose="02010609060101010101" pitchFamily="49" charset="-122"/>
                      </a:endParaRP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dist"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NOP   0000</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R0</a:t>
                      </a:r>
                      <a:r>
                        <a:rPr kumimoji="1" lang="en-US" altLang="zh-CN" sz="20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0001</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R1</a:t>
                      </a:r>
                      <a:r>
                        <a:rPr kumimoji="1" lang="en-US" altLang="zh-CN" sz="20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0010</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R7</a:t>
                      </a:r>
                      <a:r>
                        <a:rPr kumimoji="1" lang="en-US" altLang="zh-CN" sz="2000" b="1" i="0" u="none" strike="noStrike" cap="none" normalizeH="0" baseline="-30000" dirty="0">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1000</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IR</a:t>
                      </a:r>
                      <a:r>
                        <a:rPr kumimoji="1" lang="en-US" altLang="zh-CN" sz="20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1001</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Z</a:t>
                      </a:r>
                      <a:r>
                        <a:rPr kumimoji="1" lang="en-US" altLang="zh-CN" sz="20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1010</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AR</a:t>
                      </a:r>
                      <a:r>
                        <a:rPr kumimoji="1" lang="en-US" altLang="zh-CN" sz="20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1011</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DRI</a:t>
                      </a:r>
                      <a:r>
                        <a:rPr kumimoji="1" lang="en-US" altLang="zh-CN" sz="2000" b="1" i="0" u="none" strike="noStrike" cap="none" normalizeH="0" baseline="-30000" dirty="0" err="1">
                          <a:ln>
                            <a:noFill/>
                          </a:ln>
                          <a:solidFill>
                            <a:schemeClr val="tx1"/>
                          </a:solidFill>
                          <a:effectLst/>
                          <a:latin typeface="Times New Roman" pitchFamily="18" charset="0"/>
                          <a:ea typeface="楷体" panose="02010609060101010101" pitchFamily="49" charset="-122"/>
                          <a:cs typeface="Times New Roman" pitchFamily="18" charset="0"/>
                        </a:rPr>
                        <a:t>out</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1100</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err="1">
                          <a:ln>
                            <a:noFill/>
                          </a:ln>
                          <a:solidFill>
                            <a:srgbClr val="FFFF99"/>
                          </a:solidFill>
                          <a:effectLst/>
                          <a:latin typeface="Times New Roman" pitchFamily="18" charset="0"/>
                          <a:ea typeface="楷体" panose="02010609060101010101" pitchFamily="49" charset="-122"/>
                          <a:cs typeface="Times New Roman" pitchFamily="18" charset="0"/>
                        </a:rPr>
                        <a:t>DRS</a:t>
                      </a:r>
                      <a:r>
                        <a:rPr kumimoji="1" lang="en-US" altLang="zh-CN" sz="2000" b="1" i="0" u="none" strike="noStrike" cap="none" normalizeH="0" baseline="-30000" dirty="0" err="1">
                          <a:ln>
                            <a:noFill/>
                          </a:ln>
                          <a:solidFill>
                            <a:srgbClr val="FFFF99"/>
                          </a:solidFill>
                          <a:effectLst/>
                          <a:latin typeface="Times New Roman" pitchFamily="18" charset="0"/>
                          <a:ea typeface="楷体" panose="02010609060101010101" pitchFamily="49" charset="-122"/>
                          <a:cs typeface="Times New Roman" pitchFamily="18" charset="0"/>
                        </a:rPr>
                        <a:t>out</a:t>
                      </a:r>
                      <a:r>
                        <a:rPr kumimoji="1" lang="en-US" altLang="zh-CN" sz="2000" b="1" i="0" u="none" strike="noStrike" cap="none" normalizeH="0" baseline="-30000" dirty="0">
                          <a:ln>
                            <a:noFill/>
                          </a:ln>
                          <a:solidFill>
                            <a:srgbClr val="FFFF99"/>
                          </a:solidFill>
                          <a:effectLst/>
                          <a:latin typeface="Times New Roman" pitchFamily="18" charset="0"/>
                          <a:ea typeface="楷体" panose="02010609060101010101" pitchFamily="49" charset="-122"/>
                          <a:cs typeface="Times New Roman" pitchFamily="18" charset="0"/>
                        </a:rPr>
                        <a:t> </a:t>
                      </a:r>
                      <a:r>
                        <a:rPr kumimoji="1" lang="en-US" altLang="zh-CN" sz="2000" b="1" i="0" u="none" strike="noStrike" cap="none" normalizeH="0" baseline="0" dirty="0">
                          <a:ln>
                            <a:noFill/>
                          </a:ln>
                          <a:solidFill>
                            <a:srgbClr val="FFFF99"/>
                          </a:solidFill>
                          <a:effectLst/>
                          <a:latin typeface="Times New Roman" pitchFamily="18" charset="0"/>
                          <a:ea typeface="楷体" panose="02010609060101010101" pitchFamily="49" charset="-122"/>
                          <a:cs typeface="Times New Roman" pitchFamily="18" charset="0"/>
                        </a:rPr>
                        <a:t> 1101</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err="1">
                          <a:ln>
                            <a:noFill/>
                          </a:ln>
                          <a:solidFill>
                            <a:srgbClr val="0000FF"/>
                          </a:solidFill>
                          <a:effectLst/>
                          <a:latin typeface="Times New Roman" pitchFamily="18" charset="0"/>
                          <a:ea typeface="楷体" panose="02010609060101010101" pitchFamily="49" charset="-122"/>
                          <a:cs typeface="Times New Roman" pitchFamily="18" charset="0"/>
                        </a:rPr>
                        <a:t>PC</a:t>
                      </a:r>
                      <a:r>
                        <a:rPr kumimoji="1" lang="en-US" altLang="zh-CN" sz="2000" b="1" i="0" u="none" strike="noStrike" cap="none" normalizeH="0" baseline="-30000" dirty="0" err="1">
                          <a:ln>
                            <a:noFill/>
                          </a:ln>
                          <a:solidFill>
                            <a:srgbClr val="0000FF"/>
                          </a:solidFill>
                          <a:effectLst/>
                          <a:latin typeface="Times New Roman" pitchFamily="18" charset="0"/>
                          <a:ea typeface="楷体" panose="02010609060101010101" pitchFamily="49" charset="-122"/>
                          <a:cs typeface="Times New Roman" pitchFamily="18" charset="0"/>
                        </a:rPr>
                        <a:t>out</a:t>
                      </a:r>
                      <a:r>
                        <a:rPr kumimoji="1" lang="en-US" altLang="zh-CN" sz="2000" b="1" i="0" u="none" strike="noStrike" cap="none" normalizeH="0" baseline="0" dirty="0">
                          <a:ln>
                            <a:noFill/>
                          </a:ln>
                          <a:solidFill>
                            <a:srgbClr val="0000FF"/>
                          </a:solidFill>
                          <a:effectLst/>
                          <a:latin typeface="Times New Roman" pitchFamily="18" charset="0"/>
                          <a:ea typeface="楷体" panose="02010609060101010101" pitchFamily="49" charset="-122"/>
                          <a:cs typeface="Times New Roman" pitchFamily="18" charset="0"/>
                        </a:rPr>
                        <a:t>   1110</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err="1">
                          <a:ln>
                            <a:noFill/>
                          </a:ln>
                          <a:solidFill>
                            <a:srgbClr val="0000FF"/>
                          </a:solidFill>
                          <a:effectLst/>
                          <a:latin typeface="Times New Roman" pitchFamily="18" charset="0"/>
                          <a:ea typeface="楷体" panose="02010609060101010101" pitchFamily="49" charset="-122"/>
                          <a:cs typeface="Times New Roman" pitchFamily="18" charset="0"/>
                        </a:rPr>
                        <a:t>SP</a:t>
                      </a:r>
                      <a:r>
                        <a:rPr kumimoji="1" lang="en-US" altLang="zh-CN" sz="2000" b="1" i="0" u="none" strike="noStrike" cap="none" normalizeH="0" baseline="-30000" dirty="0" err="1">
                          <a:ln>
                            <a:noFill/>
                          </a:ln>
                          <a:solidFill>
                            <a:srgbClr val="0000FF"/>
                          </a:solidFill>
                          <a:effectLst/>
                          <a:latin typeface="Times New Roman" pitchFamily="18" charset="0"/>
                          <a:ea typeface="楷体" panose="02010609060101010101" pitchFamily="49" charset="-122"/>
                          <a:cs typeface="Times New Roman" pitchFamily="18" charset="0"/>
                        </a:rPr>
                        <a:t>out</a:t>
                      </a:r>
                      <a:r>
                        <a:rPr kumimoji="1" lang="en-US" altLang="zh-CN" sz="2000" b="1" i="0" u="none" strike="noStrike" cap="none" normalizeH="0" baseline="0" dirty="0">
                          <a:ln>
                            <a:noFill/>
                          </a:ln>
                          <a:solidFill>
                            <a:srgbClr val="0000FF"/>
                          </a:solidFill>
                          <a:effectLst/>
                          <a:latin typeface="Times New Roman" pitchFamily="18" charset="0"/>
                          <a:ea typeface="楷体" panose="02010609060101010101" pitchFamily="49" charset="-122"/>
                          <a:cs typeface="Times New Roman" pitchFamily="18" charset="0"/>
                        </a:rPr>
                        <a:t>    1111</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dist"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NOP   0000</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ADD   0001</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SUB    0010</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AND   0011</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OR    0100</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SHL   0101</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SHR    0110</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ROL    0111</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ROR   1000</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a:ln>
                            <a:noFill/>
                          </a:ln>
                          <a:solidFill>
                            <a:srgbClr val="0000FF"/>
                          </a:solidFill>
                          <a:effectLst/>
                          <a:latin typeface="Times New Roman" pitchFamily="18" charset="0"/>
                          <a:ea typeface="楷体" panose="02010609060101010101" pitchFamily="49" charset="-122"/>
                          <a:cs typeface="Times New Roman" pitchFamily="18" charset="0"/>
                        </a:rPr>
                        <a:t>PC+1   1001</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a:ln>
                            <a:noFill/>
                          </a:ln>
                          <a:solidFill>
                            <a:srgbClr val="0000FF"/>
                          </a:solidFill>
                          <a:effectLst/>
                          <a:latin typeface="Times New Roman" pitchFamily="18" charset="0"/>
                          <a:ea typeface="楷体" panose="02010609060101010101" pitchFamily="49" charset="-122"/>
                          <a:cs typeface="Times New Roman" pitchFamily="18" charset="0"/>
                        </a:rPr>
                        <a:t>SP+1   1010</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a:ln>
                            <a:noFill/>
                          </a:ln>
                          <a:solidFill>
                            <a:srgbClr val="0000FF"/>
                          </a:solidFill>
                          <a:effectLst/>
                          <a:latin typeface="Times New Roman" pitchFamily="18" charset="0"/>
                          <a:ea typeface="楷体" panose="02010609060101010101" pitchFamily="49" charset="-122"/>
                          <a:cs typeface="Times New Roman" pitchFamily="18" charset="0"/>
                        </a:rPr>
                        <a:t>SP-1   1011</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dist"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NOP       000</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Mread</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001</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err="1">
                          <a:ln>
                            <a:noFill/>
                          </a:ln>
                          <a:solidFill>
                            <a:schemeClr val="tx1"/>
                          </a:solidFill>
                          <a:effectLst/>
                          <a:latin typeface="Times New Roman" pitchFamily="18" charset="0"/>
                          <a:ea typeface="楷体" panose="02010609060101010101" pitchFamily="49" charset="-122"/>
                          <a:cs typeface="Times New Roman" pitchFamily="18" charset="0"/>
                        </a:rPr>
                        <a:t>Mwrite</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   010</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err="1">
                          <a:ln>
                            <a:noFill/>
                          </a:ln>
                          <a:solidFill>
                            <a:srgbClr val="0000FF"/>
                          </a:solidFill>
                          <a:effectLst/>
                          <a:latin typeface="Times New Roman" pitchFamily="18" charset="0"/>
                          <a:ea typeface="楷体" panose="02010609060101010101" pitchFamily="49" charset="-122"/>
                          <a:cs typeface="Times New Roman" pitchFamily="18" charset="0"/>
                        </a:rPr>
                        <a:t>IOread</a:t>
                      </a:r>
                      <a:r>
                        <a:rPr kumimoji="1" lang="en-US" altLang="zh-CN" sz="2000" b="1" i="0" u="none" strike="noStrike" cap="none" normalizeH="0" baseline="0" dirty="0">
                          <a:ln>
                            <a:noFill/>
                          </a:ln>
                          <a:solidFill>
                            <a:srgbClr val="0000FF"/>
                          </a:solidFill>
                          <a:effectLst/>
                          <a:latin typeface="Times New Roman" pitchFamily="18" charset="0"/>
                          <a:ea typeface="楷体" panose="02010609060101010101" pitchFamily="49" charset="-122"/>
                          <a:cs typeface="Times New Roman" pitchFamily="18" charset="0"/>
                        </a:rPr>
                        <a:t>    011</a:t>
                      </a:r>
                    </a:p>
                    <a:p>
                      <a:pPr marL="0" marR="0" lvl="0" indent="0" algn="dist"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dirty="0" err="1">
                          <a:ln>
                            <a:noFill/>
                          </a:ln>
                          <a:solidFill>
                            <a:srgbClr val="0000FF"/>
                          </a:solidFill>
                          <a:effectLst/>
                          <a:latin typeface="Times New Roman" pitchFamily="18" charset="0"/>
                          <a:ea typeface="楷体" panose="02010609060101010101" pitchFamily="49" charset="-122"/>
                          <a:cs typeface="Times New Roman" pitchFamily="18" charset="0"/>
                        </a:rPr>
                        <a:t>IOwrite</a:t>
                      </a:r>
                      <a:r>
                        <a:rPr kumimoji="1" lang="en-US" altLang="zh-CN" sz="2000" b="1" i="0" u="none" strike="noStrike" cap="none" normalizeH="0" baseline="0" dirty="0">
                          <a:ln>
                            <a:noFill/>
                          </a:ln>
                          <a:solidFill>
                            <a:srgbClr val="0000FF"/>
                          </a:solidFill>
                          <a:effectLst/>
                          <a:latin typeface="Times New Roman" pitchFamily="18" charset="0"/>
                          <a:ea typeface="楷体" panose="02010609060101010101" pitchFamily="49" charset="-122"/>
                          <a:cs typeface="Times New Roman" pitchFamily="18" charset="0"/>
                        </a:rPr>
                        <a:t>  100</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cs typeface="Times New Roman" pitchFamily="18" charset="0"/>
                        </a:rPr>
                        <a:t>其他信号</a:t>
                      </a:r>
                      <a:endPar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extLst>
                  <a:ext uri="{0D108BD9-81ED-4DB2-BD59-A6C34878D82A}">
                    <a16:rowId xmlns:a16="http://schemas.microsoft.com/office/drawing/2014/main" val="10002"/>
                  </a:ext>
                </a:extLst>
              </a:tr>
              <a:tr h="238125">
                <a:tc gridSpan="5">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rPr>
                        <a:t>*</a:t>
                      </a:r>
                      <a:r>
                        <a:rPr kumimoji="1" lang="en-US" altLang="zh-CN" sz="2000" b="1" i="0" u="none" strike="noStrike" cap="none" normalizeH="0" baseline="0" dirty="0">
                          <a:ln>
                            <a:noFill/>
                          </a:ln>
                          <a:solidFill>
                            <a:schemeClr val="tx1"/>
                          </a:solidFill>
                          <a:effectLst/>
                          <a:latin typeface="Times New Roman" pitchFamily="18" charset="0"/>
                          <a:ea typeface="楷体" panose="02010609060101010101" pitchFamily="49" charset="-122"/>
                        </a:rPr>
                        <a:t>NOP</a:t>
                      </a:r>
                      <a:r>
                        <a:rPr kumimoji="1"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rPr>
                        <a:t>为无效控制信号</a:t>
                      </a:r>
                      <a:endParaRPr kumimoji="0" lang="zh-CN" altLang="en-US" sz="2000" b="1" i="0" u="none" strike="noStrike" cap="none" normalizeH="0" baseline="0" dirty="0">
                        <a:ln>
                          <a:noFill/>
                        </a:ln>
                        <a:solidFill>
                          <a:schemeClr val="tx1"/>
                        </a:solidFill>
                        <a:effectLst/>
                        <a:latin typeface="Times New Roman" pitchFamily="18" charset="0"/>
                        <a:ea typeface="楷体" panose="02010609060101010101" pitchFamily="49" charset="-122"/>
                      </a:endParaRPr>
                    </a:p>
                  </a:txBody>
                  <a:tcP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bl>
          </a:graphicData>
        </a:graphic>
      </p:graphicFrame>
      <p:sp>
        <p:nvSpPr>
          <p:cNvPr id="1178792" name="Rectangle 168"/>
          <p:cNvSpPr>
            <a:spLocks noChangeArrowheads="1"/>
          </p:cNvSpPr>
          <p:nvPr/>
        </p:nvSpPr>
        <p:spPr bwMode="auto">
          <a:xfrm>
            <a:off x="6300788" y="5457825"/>
            <a:ext cx="2433637" cy="850900"/>
          </a:xfrm>
          <a:prstGeom prst="rect">
            <a:avLst/>
          </a:prstGeom>
          <a:solidFill>
            <a:srgbClr val="CCFFFF"/>
          </a:solidFill>
          <a:ln w="28575" algn="ctr">
            <a:solidFill>
              <a:srgbClr val="FF6600"/>
            </a:solidFill>
            <a:miter lim="800000"/>
            <a:headEnd/>
            <a:tailEnd type="none" w="med" len="lg"/>
          </a:ln>
          <a:effectLst>
            <a:outerShdw dist="107763" dir="2700000" algn="ctr" rotWithShape="0">
              <a:schemeClr val="bg2">
                <a:alpha val="50000"/>
              </a:schemeClr>
            </a:outerShdw>
          </a:effectLst>
        </p:spPr>
        <p:txBody>
          <a:bodyPr wrap="none" anchor="ctr">
            <a:spAutoFit/>
          </a:bodyPr>
          <a:lstStyle/>
          <a:p>
            <a:pPr algn="l"/>
            <a:r>
              <a:rPr kumimoji="1" lang="zh-CN" altLang="en-US" dirty="0">
                <a:solidFill>
                  <a:schemeClr val="bg2"/>
                </a:solidFill>
                <a:ea typeface="楷体" panose="02010609060101010101" pitchFamily="49" charset="-122"/>
              </a:rPr>
              <a:t>表</a:t>
            </a:r>
            <a:r>
              <a:rPr kumimoji="1" lang="en-US" altLang="zh-CN" dirty="0">
                <a:solidFill>
                  <a:schemeClr val="bg2"/>
                </a:solidFill>
                <a:ea typeface="楷体" panose="02010609060101010101" pitchFamily="49" charset="-122"/>
              </a:rPr>
              <a:t>6.4  </a:t>
            </a:r>
            <a:r>
              <a:rPr kumimoji="1" lang="zh-CN" altLang="en-US" dirty="0">
                <a:solidFill>
                  <a:schemeClr val="bg2"/>
                </a:solidFill>
                <a:ea typeface="楷体" panose="02010609060101010101" pitchFamily="49" charset="-122"/>
              </a:rPr>
              <a:t>优化后的</a:t>
            </a:r>
            <a:br>
              <a:rPr kumimoji="1" lang="zh-CN" altLang="en-US" dirty="0">
                <a:solidFill>
                  <a:schemeClr val="bg2"/>
                </a:solidFill>
                <a:ea typeface="楷体" panose="02010609060101010101" pitchFamily="49" charset="-122"/>
              </a:rPr>
            </a:br>
            <a:r>
              <a:rPr kumimoji="1" lang="zh-CN" altLang="en-US" dirty="0">
                <a:solidFill>
                  <a:schemeClr val="bg2"/>
                </a:solidFill>
                <a:ea typeface="楷体" panose="02010609060101010101" pitchFamily="49" charset="-122"/>
              </a:rPr>
              <a:t>字段组织和编码 </a:t>
            </a:r>
          </a:p>
        </p:txBody>
      </p:sp>
      <p:sp>
        <p:nvSpPr>
          <p:cNvPr id="1178814" name="Rectangle 190"/>
          <p:cNvSpPr>
            <a:spLocks noGrp="1" noChangeArrowheads="1"/>
          </p:cNvSpPr>
          <p:nvPr>
            <p:ph type="body" idx="1"/>
          </p:nvPr>
        </p:nvSpPr>
        <p:spPr>
          <a:xfrm>
            <a:off x="250825" y="1052513"/>
            <a:ext cx="8785225" cy="576262"/>
          </a:xfrm>
          <a:noFill/>
          <a:ln/>
        </p:spPr>
        <p:txBody>
          <a:bodyPr/>
          <a:lstStyle/>
          <a:p>
            <a:pPr marL="355600" indent="-355600">
              <a:spcBef>
                <a:spcPct val="10000"/>
              </a:spcBef>
              <a:buFont typeface="Wingdings" pitchFamily="2" charset="2"/>
              <a:buNone/>
            </a:pPr>
            <a:r>
              <a:rPr lang="en-US" altLang="zh-CN"/>
              <a:t>(3) </a:t>
            </a:r>
            <a:r>
              <a:rPr lang="zh-CN" altLang="en-US"/>
              <a:t>字段译码法（字段编码）</a:t>
            </a:r>
            <a:endParaRPr lang="en-US" altLang="zh-CN"/>
          </a:p>
        </p:txBody>
      </p:sp>
      <p:sp>
        <p:nvSpPr>
          <p:cNvPr id="1178818" name="AutoShape 194">
            <a:hlinkClick r:id="" action="ppaction://hlinkshowjump?jump=lastslideviewed" highlightClick="1"/>
          </p:cNvPr>
          <p:cNvSpPr>
            <a:spLocks noChangeArrowheads="1"/>
          </p:cNvSpPr>
          <p:nvPr/>
        </p:nvSpPr>
        <p:spPr bwMode="auto">
          <a:xfrm>
            <a:off x="8459788" y="1989138"/>
            <a:ext cx="504825" cy="503237"/>
          </a:xfrm>
          <a:prstGeom prst="actionButtonReturn">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dirty="0">
              <a:ea typeface="楷体" panose="02010609060101010101" pitchFamily="49" charset="-122"/>
            </a:endParaRPr>
          </a:p>
        </p:txBody>
      </p:sp>
      <p:sp>
        <p:nvSpPr>
          <p:cNvPr id="11" name="动作按钮: 前进或下一项 10">
            <a:hlinkClick r:id="rId3" action="ppaction://hlinksldjump" highlightClick="1"/>
            <a:extLst>
              <a:ext uri="{FF2B5EF4-FFF2-40B4-BE49-F238E27FC236}">
                <a16:creationId xmlns:a16="http://schemas.microsoft.com/office/drawing/2014/main" id="{6D127D54-9F64-41E4-8930-A5396DD97F52}"/>
              </a:ext>
            </a:extLst>
          </p:cNvPr>
          <p:cNvSpPr/>
          <p:nvPr/>
        </p:nvSpPr>
        <p:spPr bwMode="auto">
          <a:xfrm>
            <a:off x="8244408" y="4754537"/>
            <a:ext cx="648767" cy="474663"/>
          </a:xfrm>
          <a:prstGeom prst="actionButtonForwardNext">
            <a:avLst/>
          </a:prstGeom>
          <a:solidFill>
            <a:srgbClr val="FFCCFF"/>
          </a:solidFill>
          <a:ln>
            <a:solidFill>
              <a:srgbClr val="CC0099"/>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grpSp>
        <p:nvGrpSpPr>
          <p:cNvPr id="6" name="组合 5">
            <a:extLst>
              <a:ext uri="{FF2B5EF4-FFF2-40B4-BE49-F238E27FC236}">
                <a16:creationId xmlns:a16="http://schemas.microsoft.com/office/drawing/2014/main" id="{E72E525C-BA8C-419D-824A-2DF3FDA2DAB8}"/>
              </a:ext>
            </a:extLst>
          </p:cNvPr>
          <p:cNvGrpSpPr/>
          <p:nvPr/>
        </p:nvGrpSpPr>
        <p:grpSpPr>
          <a:xfrm>
            <a:off x="3491880" y="6093296"/>
            <a:ext cx="1656184" cy="446138"/>
            <a:chOff x="3491880" y="6093296"/>
            <a:chExt cx="1656184" cy="446138"/>
          </a:xfrm>
        </p:grpSpPr>
        <p:sp>
          <p:nvSpPr>
            <p:cNvPr id="14" name="矩形 13">
              <a:extLst>
                <a:ext uri="{FF2B5EF4-FFF2-40B4-BE49-F238E27FC236}">
                  <a16:creationId xmlns:a16="http://schemas.microsoft.com/office/drawing/2014/main" id="{F882DF6B-4265-483F-8B5A-D0DB277514AD}"/>
                </a:ext>
              </a:extLst>
            </p:cNvPr>
            <p:cNvSpPr/>
            <p:nvPr/>
          </p:nvSpPr>
          <p:spPr>
            <a:xfrm>
              <a:off x="3491880" y="6112669"/>
              <a:ext cx="1656184" cy="426765"/>
            </a:xfrm>
            <a:prstGeom prst="rect">
              <a:avLst/>
            </a:prstGeom>
            <a:solidFill>
              <a:srgbClr val="FFFF99"/>
            </a:solidFill>
          </p:spPr>
          <p:txBody>
            <a:bodyPr wrap="none" lIns="36000" tIns="36000" rIns="36000" bIns="36000">
              <a:noAutofit/>
            </a:bodyPr>
            <a:lstStyle/>
            <a:p>
              <a:r>
                <a:rPr kumimoji="1" lang="en-US" altLang="zh-CN" sz="2000" dirty="0">
                  <a:solidFill>
                    <a:srgbClr val="000000"/>
                  </a:solidFill>
                  <a:ea typeface="楷体" panose="02010609060101010101" pitchFamily="49" charset="-122"/>
                  <a:cs typeface="Times New Roman" pitchFamily="18" charset="0"/>
                </a:rPr>
                <a:t>  </a:t>
              </a:r>
              <a:endParaRPr lang="zh-CN" altLang="en-US" dirty="0"/>
            </a:p>
          </p:txBody>
        </p:sp>
        <p:cxnSp>
          <p:nvCxnSpPr>
            <p:cNvPr id="4" name="直接连接符 3">
              <a:extLst>
                <a:ext uri="{FF2B5EF4-FFF2-40B4-BE49-F238E27FC236}">
                  <a16:creationId xmlns:a16="http://schemas.microsoft.com/office/drawing/2014/main" id="{151383DA-A38A-477B-8F29-B21E5E359A8A}"/>
                </a:ext>
              </a:extLst>
            </p:cNvPr>
            <p:cNvCxnSpPr/>
            <p:nvPr/>
          </p:nvCxnSpPr>
          <p:spPr bwMode="auto">
            <a:xfrm>
              <a:off x="5145683" y="6093296"/>
              <a:ext cx="0" cy="446138"/>
            </a:xfrm>
            <a:prstGeom prst="line">
              <a:avLst/>
            </a:prstGeom>
            <a:solidFill>
              <a:srgbClr val="FFFFFF"/>
            </a:solidFill>
            <a:ln w="12700" cap="flat" cmpd="sng" algn="ctr">
              <a:solidFill>
                <a:schemeClr val="tx1"/>
              </a:solidFill>
              <a:prstDash val="solid"/>
              <a:round/>
              <a:headEnd type="none" w="med" len="med"/>
              <a:tailEnd type="none" w="med" len="med"/>
            </a:ln>
            <a:effectLst/>
          </p:spPr>
        </p:cxnSp>
        <p:cxnSp>
          <p:nvCxnSpPr>
            <p:cNvPr id="17" name="直接连接符 16">
              <a:extLst>
                <a:ext uri="{FF2B5EF4-FFF2-40B4-BE49-F238E27FC236}">
                  <a16:creationId xmlns:a16="http://schemas.microsoft.com/office/drawing/2014/main" id="{CB4177AC-9628-42AD-BBD7-648B6D0634C2}"/>
                </a:ext>
              </a:extLst>
            </p:cNvPr>
            <p:cNvCxnSpPr/>
            <p:nvPr/>
          </p:nvCxnSpPr>
          <p:spPr bwMode="auto">
            <a:xfrm>
              <a:off x="3491880" y="6093296"/>
              <a:ext cx="0" cy="446138"/>
            </a:xfrm>
            <a:prstGeom prst="line">
              <a:avLst/>
            </a:prstGeom>
            <a:solidFill>
              <a:srgbClr val="FFFFFF"/>
            </a:solidFill>
            <a:ln w="12700" cap="flat" cmpd="sng" algn="ctr">
              <a:solidFill>
                <a:schemeClr val="tx1"/>
              </a:solidFill>
              <a:prstDash val="solid"/>
              <a:round/>
              <a:headEnd type="none" w="med" len="med"/>
              <a:tailEnd type="none" w="med" len="med"/>
            </a:ln>
            <a:effectLst/>
          </p:spPr>
        </p:cxnSp>
      </p:grpSp>
      <p:sp>
        <p:nvSpPr>
          <p:cNvPr id="3" name="矩形 2">
            <a:extLst>
              <a:ext uri="{FF2B5EF4-FFF2-40B4-BE49-F238E27FC236}">
                <a16:creationId xmlns:a16="http://schemas.microsoft.com/office/drawing/2014/main" id="{DE59B63C-F600-481D-9B70-9268A392498C}"/>
              </a:ext>
            </a:extLst>
          </p:cNvPr>
          <p:cNvSpPr/>
          <p:nvPr/>
        </p:nvSpPr>
        <p:spPr>
          <a:xfrm>
            <a:off x="1835696" y="5157192"/>
            <a:ext cx="1735027" cy="400110"/>
          </a:xfrm>
          <a:prstGeom prst="rect">
            <a:avLst/>
          </a:prstGeom>
        </p:spPr>
        <p:txBody>
          <a:bodyPr wrap="none">
            <a:spAutoFit/>
          </a:bodyPr>
          <a:lstStyle/>
          <a:p>
            <a:pPr algn="l"/>
            <a:r>
              <a:rPr kumimoji="1" lang="en-US" altLang="zh-CN" sz="2000" dirty="0" err="1">
                <a:solidFill>
                  <a:srgbClr val="000000"/>
                </a:solidFill>
                <a:ea typeface="楷体" panose="02010609060101010101" pitchFamily="49" charset="-122"/>
                <a:cs typeface="Times New Roman" pitchFamily="18" charset="0"/>
              </a:rPr>
              <a:t>DRS</a:t>
            </a:r>
            <a:r>
              <a:rPr kumimoji="1" lang="en-US" altLang="zh-CN" sz="2000" baseline="-30000" dirty="0" err="1">
                <a:solidFill>
                  <a:srgbClr val="000000"/>
                </a:solidFill>
                <a:ea typeface="楷体" panose="02010609060101010101" pitchFamily="49" charset="-122"/>
                <a:cs typeface="Times New Roman" pitchFamily="18" charset="0"/>
              </a:rPr>
              <a:t>out</a:t>
            </a:r>
            <a:r>
              <a:rPr kumimoji="1" lang="en-US" altLang="zh-CN" sz="2000" baseline="-30000" dirty="0">
                <a:solidFill>
                  <a:srgbClr val="000000"/>
                </a:solidFill>
                <a:ea typeface="楷体" panose="02010609060101010101" pitchFamily="49" charset="-122"/>
                <a:cs typeface="Times New Roman" pitchFamily="18" charset="0"/>
              </a:rPr>
              <a:t> </a:t>
            </a:r>
            <a:r>
              <a:rPr kumimoji="1" lang="en-US" altLang="zh-CN" sz="2000" dirty="0">
                <a:solidFill>
                  <a:srgbClr val="000000"/>
                </a:solidFill>
                <a:ea typeface="楷体" panose="02010609060101010101" pitchFamily="49" charset="-122"/>
                <a:cs typeface="Times New Roman" pitchFamily="18" charset="0"/>
              </a:rPr>
              <a:t>   1101</a:t>
            </a:r>
            <a:endParaRPr lang="zh-CN" altLang="en-US" dirty="0"/>
          </a:p>
        </p:txBody>
      </p:sp>
      <p:sp>
        <p:nvSpPr>
          <p:cNvPr id="5" name="矩形 4">
            <a:extLst>
              <a:ext uri="{FF2B5EF4-FFF2-40B4-BE49-F238E27FC236}">
                <a16:creationId xmlns:a16="http://schemas.microsoft.com/office/drawing/2014/main" id="{00A23F2B-AC3B-47C7-B7A8-D2472FD27A51}"/>
              </a:ext>
            </a:extLst>
          </p:cNvPr>
          <p:cNvSpPr/>
          <p:nvPr/>
        </p:nvSpPr>
        <p:spPr>
          <a:xfrm>
            <a:off x="4370834" y="6090170"/>
            <a:ext cx="699734" cy="380480"/>
          </a:xfrm>
          <a:prstGeom prst="rect">
            <a:avLst/>
          </a:prstGeom>
          <a:solidFill>
            <a:srgbClr val="FFFF99"/>
          </a:solidFill>
        </p:spPr>
        <p:txBody>
          <a:bodyPr wrap="none" lIns="36000" tIns="36000" rIns="36000" bIns="36000">
            <a:spAutoFit/>
          </a:bodyPr>
          <a:lstStyle/>
          <a:p>
            <a:pPr algn="r"/>
            <a:r>
              <a:rPr kumimoji="1" lang="en-US" altLang="zh-CN" sz="2000" dirty="0">
                <a:solidFill>
                  <a:srgbClr val="000000"/>
                </a:solidFill>
                <a:ea typeface="楷体" panose="02010609060101010101" pitchFamily="49" charset="-122"/>
                <a:cs typeface="Times New Roman" pitchFamily="18" charset="0"/>
              </a:rPr>
              <a:t>  1100</a:t>
            </a:r>
            <a:endParaRPr lang="zh-CN" altLang="en-US" dirty="0"/>
          </a:p>
        </p:txBody>
      </p:sp>
      <p:sp>
        <p:nvSpPr>
          <p:cNvPr id="19" name="AutoShape 429">
            <a:hlinkClick r:id="rId4" action="ppaction://hlinksldjump" highlightClick="1"/>
            <a:extLst>
              <a:ext uri="{FF2B5EF4-FFF2-40B4-BE49-F238E27FC236}">
                <a16:creationId xmlns:a16="http://schemas.microsoft.com/office/drawing/2014/main" id="{997C3867-A4E8-4D12-8F3A-AFB4526DD016}"/>
              </a:ext>
            </a:extLst>
          </p:cNvPr>
          <p:cNvSpPr>
            <a:spLocks noChangeArrowheads="1"/>
          </p:cNvSpPr>
          <p:nvPr/>
        </p:nvSpPr>
        <p:spPr bwMode="auto">
          <a:xfrm>
            <a:off x="7633446" y="746895"/>
            <a:ext cx="1331167" cy="504055"/>
          </a:xfrm>
          <a:prstGeom prst="actionButtonBlank">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noAutofit/>
          </a:bodyPr>
          <a:lstStyle/>
          <a:p>
            <a:r>
              <a:rPr lang="zh-CN" altLang="en-US" b="0" dirty="0">
                <a:solidFill>
                  <a:schemeClr val="bg2"/>
                </a:solidFill>
                <a:ea typeface="楷体" panose="02010609060101010101" pitchFamily="49" charset="-122"/>
              </a:rPr>
              <a:t>数据通路</a:t>
            </a:r>
            <a:endParaRPr lang="en-US" altLang="zh-CN" b="0" dirty="0">
              <a:solidFill>
                <a:schemeClr val="bg2"/>
              </a:solidFill>
              <a:ea typeface="楷体" panose="02010609060101010101" pitchFamily="49"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grpId="0" nodeType="clickEffect">
                                  <p:stCondLst>
                                    <p:cond delay="0"/>
                                  </p:stCondLst>
                                  <p:childTnLst>
                                    <p:animMotion origin="layout" path="M 3.88889E-6 0 L 0.09062 0 C 0.13142 0 0.18159 0.03727 0.18159 0.06736 L 0.18159 0.13449 " pathEditMode="relative" rAng="0" ptsTypes="AAAA">
                                      <p:cBhvr>
                                        <p:cTn id="6" dur="2000" fill="hold"/>
                                        <p:tgtEl>
                                          <p:spTgt spid="3"/>
                                        </p:tgtEl>
                                        <p:attrNameLst>
                                          <p:attrName>ppt_x</p:attrName>
                                          <p:attrName>ppt_y</p:attrName>
                                        </p:attrNameLst>
                                      </p:cBhvr>
                                      <p:rCtr x="9080" y="6713"/>
                                    </p:animMotion>
                                  </p:childTnLst>
                                </p:cTn>
                              </p:par>
                            </p:childTnLst>
                          </p:cTn>
                        </p:par>
                        <p:par>
                          <p:cTn id="7" fill="hold">
                            <p:stCondLst>
                              <p:cond delay="2000"/>
                            </p:stCondLst>
                            <p:childTnLst>
                              <p:par>
                                <p:cTn id="8" presetID="9"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par>
                          <p:cTn id="11" fill="hold">
                            <p:stCondLst>
                              <p:cond delay="2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隶书"/>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2857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rgbClr val="FFFFFF"/>
        </a:solidFill>
        <a:ln w="2857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23507</TotalTime>
  <Words>12148</Words>
  <Application>Microsoft Office PowerPoint</Application>
  <PresentationFormat>全屏显示(4:3)</PresentationFormat>
  <Paragraphs>2990</Paragraphs>
  <Slides>164</Slides>
  <Notes>25</Notes>
  <HiddenSlides>16</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164</vt:i4>
      </vt:variant>
    </vt:vector>
  </HeadingPairs>
  <TitlesOfParts>
    <vt:vector size="179" baseType="lpstr">
      <vt:lpstr>黑体</vt:lpstr>
      <vt:lpstr>楷体</vt:lpstr>
      <vt:lpstr>楷体_GB2312</vt:lpstr>
      <vt:lpstr>宋体</vt:lpstr>
      <vt:lpstr>微软雅黑</vt:lpstr>
      <vt:lpstr>Arial</vt:lpstr>
      <vt:lpstr>Arial Black</vt:lpstr>
      <vt:lpstr>Consolas</vt:lpstr>
      <vt:lpstr>Courier New</vt:lpstr>
      <vt:lpstr>Times New Roman</vt:lpstr>
      <vt:lpstr>Vladimir Script</vt:lpstr>
      <vt:lpstr>Wingdings</vt:lpstr>
      <vt:lpstr>Pixel</vt:lpstr>
      <vt:lpstr>公式</vt:lpstr>
      <vt:lpstr>Visio</vt:lpstr>
      <vt:lpstr>PowerPoint 演示文稿</vt:lpstr>
      <vt:lpstr>本章内容</vt:lpstr>
      <vt:lpstr>PowerPoint 演示文稿</vt:lpstr>
      <vt:lpstr>6.1.1  CPU的功能</vt:lpstr>
      <vt:lpstr>6.1.2  基础的 RISC-V 系统结构</vt:lpstr>
      <vt:lpstr>6.1.2  基础的 RISC-V 系统结构</vt:lpstr>
      <vt:lpstr>PowerPoint 演示文稿</vt:lpstr>
      <vt:lpstr>6.1.2  基础的 RISC-V 系统结构</vt:lpstr>
      <vt:lpstr>6.1.2  基础的 RISC-V 系统结构</vt:lpstr>
      <vt:lpstr>PowerPoint 演示文稿</vt:lpstr>
      <vt:lpstr>PowerPoint 演示文稿</vt:lpstr>
      <vt:lpstr>PowerPoint 演示文稿</vt:lpstr>
      <vt:lpstr>6.1.3  某简化CPU的功能与结构</vt:lpstr>
      <vt:lpstr>6.1.4  微操作</vt:lpstr>
      <vt:lpstr>6.1.4  微操作      一、微操作与微命令</vt:lpstr>
      <vt:lpstr>6.1.4  微操作      一、微操作与微命令</vt:lpstr>
      <vt:lpstr>6.1.4  微操作      二、微操作流程</vt:lpstr>
      <vt:lpstr>6.1.4  微操作      二、微操作流程</vt:lpstr>
      <vt:lpstr>6.1.4  微操作      二、微操作流程</vt:lpstr>
      <vt:lpstr>6.1.4  微操作      二、微操作流程</vt:lpstr>
      <vt:lpstr>6.1.4  微操作      二、微操作流程</vt:lpstr>
      <vt:lpstr>6.1.4  微操作      二、微操作流程</vt:lpstr>
      <vt:lpstr>6.1.4  微操作      二、微操作流程</vt:lpstr>
      <vt:lpstr>6.1.4  微操作      二、微操作流程</vt:lpstr>
      <vt:lpstr>6.1.4  微操作      二、微操作流程</vt:lpstr>
      <vt:lpstr>6.1.4  微操作      二、微操作流程</vt:lpstr>
      <vt:lpstr>6.1.4  微操作      二、微操作流程</vt:lpstr>
      <vt:lpstr>6.1.4  微操作      二、微操作流程</vt:lpstr>
      <vt:lpstr>6.1.4  微操作      二、微操作流程</vt:lpstr>
      <vt:lpstr>6.1.4  微操作      二、微操作流程</vt:lpstr>
      <vt:lpstr>6.1.4  微操作      二、微操作流程      4. 执行周期</vt:lpstr>
      <vt:lpstr>6.1.4  微操作      二、微操作流程</vt:lpstr>
      <vt:lpstr>6.1.4  微操作      二、微操作流程</vt:lpstr>
      <vt:lpstr>6.1.4  微操作      二、微操作流程</vt:lpstr>
      <vt:lpstr>6.1.4  微操作      二、微操作流程</vt:lpstr>
      <vt:lpstr>6.1.4  微操作      二、微操作流程</vt:lpstr>
      <vt:lpstr>6.1.4  微操作      二、微操作流程</vt:lpstr>
      <vt:lpstr>6.1.4  微操作      二、微操作流程</vt:lpstr>
      <vt:lpstr>6.1.4  微操作      二、微操作流程</vt:lpstr>
      <vt:lpstr>6.1.5 控制器的组成</vt:lpstr>
      <vt:lpstr>6.1.4 控制器的组成</vt:lpstr>
      <vt:lpstr>PowerPoint 演示文稿</vt:lpstr>
      <vt:lpstr>6.2 硬布线控制器设计</vt:lpstr>
      <vt:lpstr>6.2.1  RISC-V 系统控制单元设计</vt:lpstr>
      <vt:lpstr>6.2.1  RISC-V 系统控制单元设计</vt:lpstr>
      <vt:lpstr>6.2.2  某简化CPU 控制单元设计</vt:lpstr>
      <vt:lpstr>6.2.2  某简化CPU 控制单元设计</vt:lpstr>
      <vt:lpstr>6.2.2  某简化CPU 控制单元设计</vt:lpstr>
      <vt:lpstr>6.2.2  某简化CPU 控制单元设计</vt:lpstr>
      <vt:lpstr>6.2.2  某简化CPU 控制单元设计</vt:lpstr>
      <vt:lpstr>6.2.2  某简化CPU 控制单元设计</vt:lpstr>
      <vt:lpstr>6.2.2  某简化CPU 控制单元设计</vt:lpstr>
      <vt:lpstr>6.2.2  某简化CPU 控制单元设计</vt:lpstr>
      <vt:lpstr>6.2.2  某简化CPU 控制单元设计</vt:lpstr>
      <vt:lpstr>6.2.2  某简化CPU 控制单元设计</vt:lpstr>
      <vt:lpstr>6.2.2  某简化CPU 控制单元设计</vt:lpstr>
      <vt:lpstr>6.2.2  某简化CPU 控制单元设计</vt:lpstr>
      <vt:lpstr>6.2.2  某简化CPU 控制单元设计     执行周期</vt:lpstr>
      <vt:lpstr>6.2.2  某简化CPU 控制单元设计     执行周期</vt:lpstr>
      <vt:lpstr>6.2.2  某简化CPU 控制单元设计     执行周期</vt:lpstr>
      <vt:lpstr>6.2.2  某简化CPU 控制单元设计     执行周期</vt:lpstr>
      <vt:lpstr>6.2.2  某简化CPU 控制单元设计     执行周期</vt:lpstr>
      <vt:lpstr>6.2.2  某简化CPU 控制单元设计     执行周期</vt:lpstr>
      <vt:lpstr>6.2.2  某简化CPU 控制单元设计     执行周期</vt:lpstr>
      <vt:lpstr>6.2.2  某简化CPU 控制单元设计     执行周期</vt:lpstr>
      <vt:lpstr>6.2.2  某简化CPU 控制单元设计     执行周期</vt:lpstr>
      <vt:lpstr>PowerPoint 演示文稿</vt:lpstr>
      <vt:lpstr>6.2.2  某简化CPU 控制单元设计</vt:lpstr>
      <vt:lpstr>6.2.2  某简化CPU 控制单元设计</vt:lpstr>
      <vt:lpstr>6.2.2  某简化CPU 控制单元设计</vt:lpstr>
      <vt:lpstr>6.2.2  某简化CPU 控制单元设计</vt:lpstr>
      <vt:lpstr>6.2.2  某简化CPU 控制单元设计</vt:lpstr>
      <vt:lpstr>6.2.2  某简化CPU 控制单元设计</vt:lpstr>
      <vt:lpstr>6.2 硬布线控制器设计</vt:lpstr>
      <vt:lpstr>PowerPoint 演示文稿</vt:lpstr>
      <vt:lpstr>6.3.1 微程序控制原理</vt:lpstr>
      <vt:lpstr>6.3.1 微程序控制原理</vt:lpstr>
      <vt:lpstr>6.3.1 微程序控制原理</vt:lpstr>
      <vt:lpstr>6.3.1 微程序控制原理</vt:lpstr>
      <vt:lpstr>6.3.1 微程序控制原理</vt:lpstr>
      <vt:lpstr>6.3.1 微程序控制原理</vt:lpstr>
      <vt:lpstr>6.3.1 微程序控制原理</vt:lpstr>
      <vt:lpstr>6.3.1 微程序控制原理</vt:lpstr>
      <vt:lpstr>6.3.1 微程序控制原理</vt:lpstr>
      <vt:lpstr>6.3.2 微指令设计</vt:lpstr>
      <vt:lpstr>6.3.2 微指令设计      一、微指令地址的生成</vt:lpstr>
      <vt:lpstr>6.3.2 微指令设计      一、微指令地址的生成</vt:lpstr>
      <vt:lpstr>6.3.2 微指令设计      一、微指令地址的生成</vt:lpstr>
      <vt:lpstr>6.3.2 微指令设计      一、微指令地址的生成</vt:lpstr>
      <vt:lpstr>6.3.2 微指令设计      一、微指令地址的生成</vt:lpstr>
      <vt:lpstr>6.3.2 微指令设计      一、微指令地址的生成</vt:lpstr>
      <vt:lpstr>6.3.2 微指令设计      二、微指令控制域编码</vt:lpstr>
      <vt:lpstr>6.3.2 微指令设计      二、微指令控制域编码</vt:lpstr>
      <vt:lpstr>6.3.2 微指令设计      二、微指令控制域编码</vt:lpstr>
      <vt:lpstr>6.3.2 微指令设计      二、微指令控制域编码</vt:lpstr>
      <vt:lpstr>6.3.2 微指令设计      二、微指令控制域编码</vt:lpstr>
      <vt:lpstr>6.3.2 微指令设计      二、微指令控制域编码</vt:lpstr>
      <vt:lpstr>6.3.2 微指令设计      二、微指令控制域编码</vt:lpstr>
      <vt:lpstr>6.3.2 微指令设计      二、微指令控制域编码</vt:lpstr>
      <vt:lpstr>6.3.2 微指令设计      二、微指令控制域编码</vt:lpstr>
      <vt:lpstr>6.3.2 微指令设计      二、微指令控制域编码</vt:lpstr>
      <vt:lpstr>6.3.2 微指令设计      二、微指令控制域编码</vt:lpstr>
      <vt:lpstr>6.3.2 微指令设计      二、微指令控制域编码</vt:lpstr>
      <vt:lpstr>6.3.2 微指令设计      二、微指令控制域编码</vt:lpstr>
      <vt:lpstr>6.3.3 微程序设计         1. 微程序结构</vt:lpstr>
      <vt:lpstr>PowerPoint 演示文稿</vt:lpstr>
      <vt:lpstr>6.3.3 微程序设计         1. 微程序结构</vt:lpstr>
      <vt:lpstr>PowerPoint 演示文稿</vt:lpstr>
      <vt:lpstr>6.3.3 微程序设计         2. 编写微程序</vt:lpstr>
      <vt:lpstr>6.3.3 微程序设计         2. 编写微程序</vt:lpstr>
      <vt:lpstr>6.3.3 微程序设计         2. 编写微程序</vt:lpstr>
      <vt:lpstr>6.3.4 微程序控制器设计</vt:lpstr>
      <vt:lpstr>6.3.4 微程序控制器设计</vt:lpstr>
      <vt:lpstr>PowerPoint 演示文稿</vt:lpstr>
      <vt:lpstr>6.4 微程序控制器与硬布线控制器的比较</vt:lpstr>
      <vt:lpstr>PowerPoint 演示文稿</vt:lpstr>
      <vt:lpstr>6.5.1  CPU 性能测量</vt:lpstr>
      <vt:lpstr>6.5.1  CPU 性能测量       1. CPU时间</vt:lpstr>
      <vt:lpstr>6.5.1  CPU 性能测量       1. CPU时间</vt:lpstr>
      <vt:lpstr>6.5.1  CPU 性能测量       1. CPU时间</vt:lpstr>
      <vt:lpstr>6.5.1  CPU 性能测量       2. CPI 与 IPC</vt:lpstr>
      <vt:lpstr>6.5.1  CPU 性能测量       2. CPI</vt:lpstr>
      <vt:lpstr>6.5.1  CPU 性能测量       2. CPI</vt:lpstr>
      <vt:lpstr>6.5.1  CPU 性能测量       2. CPI</vt:lpstr>
      <vt:lpstr>6.5.1  CPU 性能测量       2. CPI</vt:lpstr>
      <vt:lpstr>6.5.1  CPU 性能测量       2. CPI</vt:lpstr>
      <vt:lpstr>6.5.1  CPU 性能测量       2. CPI</vt:lpstr>
      <vt:lpstr>6.5.1  CPU 性能测量       3. MIPS</vt:lpstr>
      <vt:lpstr>6.5.1  CPU 性能测量       3. MIPS</vt:lpstr>
      <vt:lpstr>6.5.1  CPU 性能测量       3. MIPS</vt:lpstr>
      <vt:lpstr>6.5.1  CPU 性能测量       3. MIPS</vt:lpstr>
      <vt:lpstr>6.5.1  CPU 性能测量       4. FLOPS</vt:lpstr>
      <vt:lpstr>6.5.1  CPU 性能测量       4. FLOPS</vt:lpstr>
      <vt:lpstr>6.5.1  CPU 性能测量       4. FLOPS</vt:lpstr>
      <vt:lpstr>6.5.1  CPU 性能测量       4. FLOPS</vt:lpstr>
      <vt:lpstr>6.5.1  CPU 性能测量       4. FLOPS</vt:lpstr>
      <vt:lpstr>6.5.1  CPU 性能测量       4. FLOPS</vt:lpstr>
      <vt:lpstr>6.5.1  CPU 性能测量       4. FLOPS</vt:lpstr>
      <vt:lpstr>6.5.1  CPU 性能测量       4. FLOPS</vt:lpstr>
      <vt:lpstr>6.5.1  CPU 性能测量       4. FLOPS</vt:lpstr>
      <vt:lpstr>6.5.1  CPU 性能测量       4. FLOPS</vt:lpstr>
      <vt:lpstr>6.5.2  提高CPU速度的策略</vt:lpstr>
      <vt:lpstr>PowerPoint 演示文稿</vt:lpstr>
      <vt:lpstr>6.5.3  多核与多线程技术     一、多核技术</vt:lpstr>
      <vt:lpstr>6.5.3  多核与多线程技术     一、多核技术</vt:lpstr>
      <vt:lpstr>6.5.3  多核与多线程技术     一、多核技术</vt:lpstr>
      <vt:lpstr>6.5.3  多核与多线程技术     一、多核技术</vt:lpstr>
      <vt:lpstr>6.5.3  多核与多线程技术     一、多核技术</vt:lpstr>
      <vt:lpstr>6.5.3  多核与多线程技术     一、多核技术</vt:lpstr>
      <vt:lpstr>6.5.3  多核与多线程技术     一、多核技术</vt:lpstr>
      <vt:lpstr>6.5.3  多核与多线程技术     二、多线程技术</vt:lpstr>
      <vt:lpstr>6.5.3  多核与多线程技术     二、多线程技术</vt:lpstr>
      <vt:lpstr>6.5.3  多核与多线程技术     二、多线程技术</vt:lpstr>
      <vt:lpstr>6.5.3  多核与多线程技术     二、多线程技术</vt:lpstr>
      <vt:lpstr>6.5.3  多核与多线程技术     二、多线程技术</vt:lpstr>
      <vt:lpstr>6.5.3  多核与多线程技术     二、多线程技术</vt:lpstr>
      <vt:lpstr>6.5.3  多核与多线程技术     二、多核＋多线程技术</vt:lpstr>
      <vt:lpstr>PowerPoint 演示文稿</vt:lpstr>
      <vt:lpstr>6.6  CPU 实例</vt:lpstr>
      <vt:lpstr>6.6.1  Intel 的 CPU</vt:lpstr>
      <vt:lpstr>6.6.1  Intel 的 CPU</vt:lpstr>
      <vt:lpstr>6.6.2  MIPS 的 CPU</vt:lpstr>
      <vt:lpstr>6.6.2  MIPS 的 CPU</vt:lpstr>
      <vt:lpstr>CALL 指令 和 RET 指令</vt:lpstr>
    </vt:vector>
  </TitlesOfParts>
  <Company>西安电子科技大学 计算机学院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计算机组成与体系结构</dc:title>
  <dc:subject>第6章 中央处理器（CPU）</dc:subject>
  <dc:creator>车向泉</dc:creator>
  <cp:lastModifiedBy>Che Xiangquan</cp:lastModifiedBy>
  <cp:revision>1020</cp:revision>
  <dcterms:created xsi:type="dcterms:W3CDTF">1601-01-01T00:00:00Z</dcterms:created>
  <dcterms:modified xsi:type="dcterms:W3CDTF">2021-05-20T13:17:51Z</dcterms:modified>
</cp:coreProperties>
</file>