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3" r:id="rId1"/>
  </p:sldMasterIdLst>
  <p:notesMasterIdLst>
    <p:notesMasterId r:id="rId122"/>
  </p:notesMasterIdLst>
  <p:handoutMasterIdLst>
    <p:handoutMasterId r:id="rId123"/>
  </p:handoutMasterIdLst>
  <p:sldIdLst>
    <p:sldId id="1072" r:id="rId2"/>
    <p:sldId id="1181" r:id="rId3"/>
    <p:sldId id="1182" r:id="rId4"/>
    <p:sldId id="1122" r:id="rId5"/>
    <p:sldId id="1123" r:id="rId6"/>
    <p:sldId id="1124" r:id="rId7"/>
    <p:sldId id="1125" r:id="rId8"/>
    <p:sldId id="1268" r:id="rId9"/>
    <p:sldId id="1126" r:id="rId10"/>
    <p:sldId id="1127" r:id="rId11"/>
    <p:sldId id="1129" r:id="rId12"/>
    <p:sldId id="1272" r:id="rId13"/>
    <p:sldId id="1183" r:id="rId14"/>
    <p:sldId id="1184" r:id="rId15"/>
    <p:sldId id="1185" r:id="rId16"/>
    <p:sldId id="1186" r:id="rId17"/>
    <p:sldId id="1187" r:id="rId18"/>
    <p:sldId id="1130" r:id="rId19"/>
    <p:sldId id="1131" r:id="rId20"/>
    <p:sldId id="1191" r:id="rId21"/>
    <p:sldId id="1189" r:id="rId22"/>
    <p:sldId id="1190" r:id="rId23"/>
    <p:sldId id="1135" r:id="rId24"/>
    <p:sldId id="1195" r:id="rId25"/>
    <p:sldId id="1136" r:id="rId26"/>
    <p:sldId id="1137" r:id="rId27"/>
    <p:sldId id="1138" r:id="rId28"/>
    <p:sldId id="1269" r:id="rId29"/>
    <p:sldId id="1270" r:id="rId30"/>
    <p:sldId id="1202" r:id="rId31"/>
    <p:sldId id="1203" r:id="rId32"/>
    <p:sldId id="1204" r:id="rId33"/>
    <p:sldId id="1205" r:id="rId34"/>
    <p:sldId id="1206" r:id="rId35"/>
    <p:sldId id="1207" r:id="rId36"/>
    <p:sldId id="1140" r:id="rId37"/>
    <p:sldId id="1141" r:id="rId38"/>
    <p:sldId id="1265" r:id="rId39"/>
    <p:sldId id="1142" r:id="rId40"/>
    <p:sldId id="1209" r:id="rId41"/>
    <p:sldId id="1150" r:id="rId42"/>
    <p:sldId id="1151" r:id="rId43"/>
    <p:sldId id="1152" r:id="rId44"/>
    <p:sldId id="1153" r:id="rId45"/>
    <p:sldId id="1154" r:id="rId46"/>
    <p:sldId id="1155" r:id="rId47"/>
    <p:sldId id="1156" r:id="rId48"/>
    <p:sldId id="1157" r:id="rId49"/>
    <p:sldId id="1158" r:id="rId50"/>
    <p:sldId id="1159" r:id="rId51"/>
    <p:sldId id="1212" r:id="rId52"/>
    <p:sldId id="1213" r:id="rId53"/>
    <p:sldId id="1214" r:id="rId54"/>
    <p:sldId id="1215" r:id="rId55"/>
    <p:sldId id="1221" r:id="rId56"/>
    <p:sldId id="1216" r:id="rId57"/>
    <p:sldId id="1217" r:id="rId58"/>
    <p:sldId id="1218" r:id="rId59"/>
    <p:sldId id="1219" r:id="rId60"/>
    <p:sldId id="1220" r:id="rId61"/>
    <p:sldId id="1222" r:id="rId62"/>
    <p:sldId id="1224" r:id="rId63"/>
    <p:sldId id="1225" r:id="rId64"/>
    <p:sldId id="1226" r:id="rId65"/>
    <p:sldId id="1227" r:id="rId66"/>
    <p:sldId id="1228" r:id="rId67"/>
    <p:sldId id="1160" r:id="rId68"/>
    <p:sldId id="1161" r:id="rId69"/>
    <p:sldId id="1199" r:id="rId70"/>
    <p:sldId id="1200" r:id="rId71"/>
    <p:sldId id="1201" r:id="rId72"/>
    <p:sldId id="1210" r:id="rId73"/>
    <p:sldId id="1271" r:id="rId74"/>
    <p:sldId id="1163" r:id="rId75"/>
    <p:sldId id="1164" r:id="rId76"/>
    <p:sldId id="1165" r:id="rId77"/>
    <p:sldId id="1166" r:id="rId78"/>
    <p:sldId id="1167" r:id="rId79"/>
    <p:sldId id="1168" r:id="rId80"/>
    <p:sldId id="1169" r:id="rId81"/>
    <p:sldId id="1170" r:id="rId82"/>
    <p:sldId id="1231" r:id="rId83"/>
    <p:sldId id="1232" r:id="rId84"/>
    <p:sldId id="1171" r:id="rId85"/>
    <p:sldId id="1172" r:id="rId86"/>
    <p:sldId id="1243" r:id="rId87"/>
    <p:sldId id="1173" r:id="rId88"/>
    <p:sldId id="1241" r:id="rId89"/>
    <p:sldId id="1244" r:id="rId90"/>
    <p:sldId id="1245" r:id="rId91"/>
    <p:sldId id="1246" r:id="rId92"/>
    <p:sldId id="1240" r:id="rId93"/>
    <p:sldId id="1175" r:id="rId94"/>
    <p:sldId id="1176" r:id="rId95"/>
    <p:sldId id="1177" r:id="rId96"/>
    <p:sldId id="1233" r:id="rId97"/>
    <p:sldId id="1234" r:id="rId98"/>
    <p:sldId id="1235" r:id="rId99"/>
    <p:sldId id="1236" r:id="rId100"/>
    <p:sldId id="1237" r:id="rId101"/>
    <p:sldId id="1238" r:id="rId102"/>
    <p:sldId id="1252" r:id="rId103"/>
    <p:sldId id="1253" r:id="rId104"/>
    <p:sldId id="1255" r:id="rId105"/>
    <p:sldId id="1248" r:id="rId106"/>
    <p:sldId id="1249" r:id="rId107"/>
    <p:sldId id="1250" r:id="rId108"/>
    <p:sldId id="1251" r:id="rId109"/>
    <p:sldId id="1254" r:id="rId110"/>
    <p:sldId id="1256" r:id="rId111"/>
    <p:sldId id="1257" r:id="rId112"/>
    <p:sldId id="1267" r:id="rId113"/>
    <p:sldId id="1178" r:id="rId114"/>
    <p:sldId id="1208" r:id="rId115"/>
    <p:sldId id="1144" r:id="rId116"/>
    <p:sldId id="1145" r:id="rId117"/>
    <p:sldId id="1146" r:id="rId118"/>
    <p:sldId id="1147" r:id="rId119"/>
    <p:sldId id="1148" r:id="rId120"/>
    <p:sldId id="1180" r:id="rId121"/>
  </p:sldIdLst>
  <p:sldSz cx="9144000" cy="6858000" type="screen4x3"/>
  <p:notesSz cx="9939338" cy="6807200"/>
  <p:defaultTextStyle>
    <a:defPPr>
      <a:defRPr lang="en-US"/>
    </a:defPPr>
    <a:lvl1pPr algn="ctr" rtl="0" fontAlgn="base">
      <a:spcBef>
        <a:spcPct val="50000"/>
      </a:spcBef>
      <a:spcAft>
        <a:spcPct val="0"/>
      </a:spcAft>
      <a:defRPr sz="2800" b="1" kern="1200">
        <a:solidFill>
          <a:schemeClr val="tx1"/>
        </a:solidFill>
        <a:latin typeface="Times New Roman" pitchFamily="18" charset="0"/>
        <a:ea typeface="宋体" charset="-122"/>
        <a:cs typeface="+mn-cs"/>
      </a:defRPr>
    </a:lvl1pPr>
    <a:lvl2pPr marL="457200" algn="ctr" rtl="0" fontAlgn="base">
      <a:spcBef>
        <a:spcPct val="50000"/>
      </a:spcBef>
      <a:spcAft>
        <a:spcPct val="0"/>
      </a:spcAft>
      <a:defRPr sz="2800" b="1" kern="1200">
        <a:solidFill>
          <a:schemeClr val="tx1"/>
        </a:solidFill>
        <a:latin typeface="Times New Roman" pitchFamily="18" charset="0"/>
        <a:ea typeface="宋体" charset="-122"/>
        <a:cs typeface="+mn-cs"/>
      </a:defRPr>
    </a:lvl2pPr>
    <a:lvl3pPr marL="914400" algn="ctr" rtl="0" fontAlgn="base">
      <a:spcBef>
        <a:spcPct val="50000"/>
      </a:spcBef>
      <a:spcAft>
        <a:spcPct val="0"/>
      </a:spcAft>
      <a:defRPr sz="2800" b="1" kern="1200">
        <a:solidFill>
          <a:schemeClr val="tx1"/>
        </a:solidFill>
        <a:latin typeface="Times New Roman" pitchFamily="18" charset="0"/>
        <a:ea typeface="宋体" charset="-122"/>
        <a:cs typeface="+mn-cs"/>
      </a:defRPr>
    </a:lvl3pPr>
    <a:lvl4pPr marL="1371600" algn="ctr" rtl="0" fontAlgn="base">
      <a:spcBef>
        <a:spcPct val="50000"/>
      </a:spcBef>
      <a:spcAft>
        <a:spcPct val="0"/>
      </a:spcAft>
      <a:defRPr sz="2800" b="1" kern="1200">
        <a:solidFill>
          <a:schemeClr val="tx1"/>
        </a:solidFill>
        <a:latin typeface="Times New Roman" pitchFamily="18" charset="0"/>
        <a:ea typeface="宋体" charset="-122"/>
        <a:cs typeface="+mn-cs"/>
      </a:defRPr>
    </a:lvl4pPr>
    <a:lvl5pPr marL="1828800" algn="ctr" rtl="0" fontAlgn="base">
      <a:spcBef>
        <a:spcPct val="50000"/>
      </a:spcBef>
      <a:spcAft>
        <a:spcPct val="0"/>
      </a:spcAft>
      <a:defRPr sz="2800" b="1" kern="1200">
        <a:solidFill>
          <a:schemeClr val="tx1"/>
        </a:solidFill>
        <a:latin typeface="Times New Roman" pitchFamily="18" charset="0"/>
        <a:ea typeface="宋体" charset="-122"/>
        <a:cs typeface="+mn-cs"/>
      </a:defRPr>
    </a:lvl5pPr>
    <a:lvl6pPr marL="2286000" algn="l" defTabSz="914400" rtl="0" eaLnBrk="1" latinLnBrk="0" hangingPunct="1">
      <a:defRPr sz="2800" b="1" kern="1200">
        <a:solidFill>
          <a:schemeClr val="tx1"/>
        </a:solidFill>
        <a:latin typeface="Times New Roman" pitchFamily="18" charset="0"/>
        <a:ea typeface="宋体" charset="-122"/>
        <a:cs typeface="+mn-cs"/>
      </a:defRPr>
    </a:lvl6pPr>
    <a:lvl7pPr marL="2743200" algn="l" defTabSz="914400" rtl="0" eaLnBrk="1" latinLnBrk="0" hangingPunct="1">
      <a:defRPr sz="2800" b="1" kern="1200">
        <a:solidFill>
          <a:schemeClr val="tx1"/>
        </a:solidFill>
        <a:latin typeface="Times New Roman" pitchFamily="18" charset="0"/>
        <a:ea typeface="宋体" charset="-122"/>
        <a:cs typeface="+mn-cs"/>
      </a:defRPr>
    </a:lvl7pPr>
    <a:lvl8pPr marL="3200400" algn="l" defTabSz="914400" rtl="0" eaLnBrk="1" latinLnBrk="0" hangingPunct="1">
      <a:defRPr sz="2800" b="1" kern="1200">
        <a:solidFill>
          <a:schemeClr val="tx1"/>
        </a:solidFill>
        <a:latin typeface="Times New Roman" pitchFamily="18" charset="0"/>
        <a:ea typeface="宋体" charset="-122"/>
        <a:cs typeface="+mn-cs"/>
      </a:defRPr>
    </a:lvl8pPr>
    <a:lvl9pPr marL="3657600" algn="l" defTabSz="914400" rtl="0" eaLnBrk="1" latinLnBrk="0" hangingPunct="1">
      <a:defRPr sz="2800" b="1" kern="1200">
        <a:solidFill>
          <a:schemeClr val="tx1"/>
        </a:solidFill>
        <a:latin typeface="Times New Roman" pitchFamily="18"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44">
          <p15:clr>
            <a:srgbClr val="A4A3A4"/>
          </p15:clr>
        </p15:guide>
        <p15:guide id="2" pos="313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FFFFCC"/>
    <a:srgbClr val="008000"/>
    <a:srgbClr val="CC00CC"/>
    <a:srgbClr val="00CC00"/>
    <a:srgbClr val="0000FF"/>
    <a:srgbClr val="FFCCFF"/>
    <a:srgbClr val="D60093"/>
    <a:srgbClr val="FF3300"/>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2299" autoAdjust="0"/>
    <p:restoredTop sz="96525" autoAdjust="0"/>
  </p:normalViewPr>
  <p:slideViewPr>
    <p:cSldViewPr>
      <p:cViewPr varScale="1">
        <p:scale>
          <a:sx n="112" d="100"/>
          <a:sy n="112" d="100"/>
        </p:scale>
        <p:origin x="1068" y="10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sorterViewPr>
    <p:cViewPr>
      <p:scale>
        <a:sx n="66" d="100"/>
        <a:sy n="66" d="100"/>
      </p:scale>
      <p:origin x="0" y="-7386"/>
    </p:cViewPr>
  </p:sorterViewPr>
  <p:notesViewPr>
    <p:cSldViewPr>
      <p:cViewPr varScale="1">
        <p:scale>
          <a:sx n="104" d="100"/>
          <a:sy n="104" d="100"/>
        </p:scale>
        <p:origin x="-984" y="-90"/>
      </p:cViewPr>
      <p:guideLst>
        <p:guide orient="horz" pos="2144"/>
        <p:guide pos="3131"/>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handoutMaster" Target="handoutMasters/handout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_rels/viewProps.xml.rels><?xml version="1.0" encoding="UTF-8" standalone="yes"?>
<Relationships xmlns="http://schemas.openxmlformats.org/package/2006/relationships"><Relationship Id="rId3" Type="http://schemas.openxmlformats.org/officeDocument/2006/relationships/slide" Target="slides/slide40.xml"/><Relationship Id="rId2" Type="http://schemas.openxmlformats.org/officeDocument/2006/relationships/slide" Target="slides/slide3.xml"/><Relationship Id="rId1" Type="http://schemas.openxmlformats.org/officeDocument/2006/relationships/slide" Target="slides/slide1.xml"/><Relationship Id="rId5" Type="http://schemas.openxmlformats.org/officeDocument/2006/relationships/slide" Target="slides/slide114.xml"/><Relationship Id="rId4" Type="http://schemas.openxmlformats.org/officeDocument/2006/relationships/slide" Target="slides/slide7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0098" name="Rectangle 2"/>
          <p:cNvSpPr>
            <a:spLocks noGrp="1" noChangeArrowheads="1"/>
          </p:cNvSpPr>
          <p:nvPr>
            <p:ph type="hdr" sz="quarter"/>
          </p:nvPr>
        </p:nvSpPr>
        <p:spPr bwMode="auto">
          <a:xfrm>
            <a:off x="0" y="0"/>
            <a:ext cx="4306888"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kumimoji="1" sz="1200" b="0"/>
            </a:lvl1pPr>
          </a:lstStyle>
          <a:p>
            <a:endParaRPr lang="zh-CN" altLang="en-US"/>
          </a:p>
        </p:txBody>
      </p:sp>
      <p:sp>
        <p:nvSpPr>
          <p:cNvPr id="260099" name="Rectangle 3"/>
          <p:cNvSpPr>
            <a:spLocks noGrp="1" noChangeArrowheads="1"/>
          </p:cNvSpPr>
          <p:nvPr>
            <p:ph type="dt" sz="quarter" idx="1"/>
          </p:nvPr>
        </p:nvSpPr>
        <p:spPr bwMode="auto">
          <a:xfrm>
            <a:off x="5630863" y="0"/>
            <a:ext cx="4306887"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kumimoji="1" sz="1200" b="0"/>
            </a:lvl1pPr>
          </a:lstStyle>
          <a:p>
            <a:endParaRPr lang="en-US" altLang="zh-CN"/>
          </a:p>
        </p:txBody>
      </p:sp>
      <p:sp>
        <p:nvSpPr>
          <p:cNvPr id="260100" name="Rectangle 4"/>
          <p:cNvSpPr>
            <a:spLocks noGrp="1" noChangeArrowheads="1"/>
          </p:cNvSpPr>
          <p:nvPr>
            <p:ph type="ftr" sz="quarter" idx="2"/>
          </p:nvPr>
        </p:nvSpPr>
        <p:spPr bwMode="auto">
          <a:xfrm>
            <a:off x="0" y="6465888"/>
            <a:ext cx="4306888" cy="3397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defRPr kumimoji="1" sz="1200" b="0"/>
            </a:lvl1pPr>
          </a:lstStyle>
          <a:p>
            <a:endParaRPr lang="en-US" altLang="zh-CN"/>
          </a:p>
        </p:txBody>
      </p:sp>
      <p:sp>
        <p:nvSpPr>
          <p:cNvPr id="260101" name="Rectangle 5"/>
          <p:cNvSpPr>
            <a:spLocks noGrp="1" noChangeArrowheads="1"/>
          </p:cNvSpPr>
          <p:nvPr>
            <p:ph type="sldNum" sz="quarter" idx="3"/>
          </p:nvPr>
        </p:nvSpPr>
        <p:spPr bwMode="auto">
          <a:xfrm>
            <a:off x="5630863" y="6465888"/>
            <a:ext cx="4306887" cy="3397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kumimoji="1" sz="1200" b="0"/>
            </a:lvl1pPr>
          </a:lstStyle>
          <a:p>
            <a:fld id="{150448B0-203E-4A36-9F84-82470D6568AD}" type="slidenum">
              <a:rPr lang="zh-CN" altLang="en-US"/>
              <a:pPr/>
              <a:t>‹#›</a:t>
            </a:fld>
            <a:endParaRPr lang="en-US" altLang="zh-CN"/>
          </a:p>
        </p:txBody>
      </p:sp>
    </p:spTree>
    <p:extLst>
      <p:ext uri="{BB962C8B-B14F-4D97-AF65-F5344CB8AC3E}">
        <p14:creationId xmlns:p14="http://schemas.microsoft.com/office/powerpoint/2010/main" val="38237210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4306888"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kumimoji="1" sz="1200" b="0">
                <a:ea typeface="黑体" pitchFamily="2" charset="-122"/>
              </a:defRPr>
            </a:lvl1pPr>
          </a:lstStyle>
          <a:p>
            <a:endParaRPr lang="zh-CN" altLang="en-US"/>
          </a:p>
        </p:txBody>
      </p:sp>
      <p:sp>
        <p:nvSpPr>
          <p:cNvPr id="161795" name="Rectangle 3"/>
          <p:cNvSpPr>
            <a:spLocks noGrp="1" noChangeArrowheads="1"/>
          </p:cNvSpPr>
          <p:nvPr>
            <p:ph type="dt" idx="1"/>
          </p:nvPr>
        </p:nvSpPr>
        <p:spPr bwMode="auto">
          <a:xfrm>
            <a:off x="5632450" y="0"/>
            <a:ext cx="4306888"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kumimoji="1" sz="1200" b="0">
                <a:ea typeface="黑体" pitchFamily="2" charset="-122"/>
              </a:defRPr>
            </a:lvl1pPr>
          </a:lstStyle>
          <a:p>
            <a:endParaRPr lang="en-US" altLang="zh-CN"/>
          </a:p>
        </p:txBody>
      </p:sp>
      <p:sp>
        <p:nvSpPr>
          <p:cNvPr id="161796" name="Rectangle 4"/>
          <p:cNvSpPr>
            <a:spLocks noGrp="1" noRot="1" noChangeAspect="1" noChangeArrowheads="1" noTextEdit="1"/>
          </p:cNvSpPr>
          <p:nvPr>
            <p:ph type="sldImg" idx="2"/>
          </p:nvPr>
        </p:nvSpPr>
        <p:spPr bwMode="auto">
          <a:xfrm>
            <a:off x="3267075" y="511175"/>
            <a:ext cx="3403600" cy="2552700"/>
          </a:xfrm>
          <a:prstGeom prst="rect">
            <a:avLst/>
          </a:prstGeom>
          <a:noFill/>
          <a:ln w="9525">
            <a:solidFill>
              <a:srgbClr val="000000"/>
            </a:solidFill>
            <a:miter lim="800000"/>
            <a:headEnd/>
            <a:tailEnd/>
          </a:ln>
          <a:effectLst/>
        </p:spPr>
      </p:sp>
      <p:sp>
        <p:nvSpPr>
          <p:cNvPr id="161797" name="Rectangle 5"/>
          <p:cNvSpPr>
            <a:spLocks noGrp="1" noChangeArrowheads="1"/>
          </p:cNvSpPr>
          <p:nvPr>
            <p:ph type="body" sz="quarter" idx="3"/>
          </p:nvPr>
        </p:nvSpPr>
        <p:spPr bwMode="auto">
          <a:xfrm>
            <a:off x="1325563" y="3233738"/>
            <a:ext cx="7288212" cy="30622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61798" name="Rectangle 6"/>
          <p:cNvSpPr>
            <a:spLocks noGrp="1" noChangeArrowheads="1"/>
          </p:cNvSpPr>
          <p:nvPr>
            <p:ph type="ftr" sz="quarter" idx="4"/>
          </p:nvPr>
        </p:nvSpPr>
        <p:spPr bwMode="auto">
          <a:xfrm>
            <a:off x="0" y="6467475"/>
            <a:ext cx="4306888" cy="3397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defRPr kumimoji="1" sz="1200" b="0">
                <a:ea typeface="黑体" pitchFamily="2" charset="-122"/>
              </a:defRPr>
            </a:lvl1pPr>
          </a:lstStyle>
          <a:p>
            <a:endParaRPr lang="en-US" altLang="zh-CN"/>
          </a:p>
        </p:txBody>
      </p:sp>
      <p:sp>
        <p:nvSpPr>
          <p:cNvPr id="161799" name="Rectangle 7"/>
          <p:cNvSpPr>
            <a:spLocks noGrp="1" noChangeArrowheads="1"/>
          </p:cNvSpPr>
          <p:nvPr>
            <p:ph type="sldNum" sz="quarter" idx="5"/>
          </p:nvPr>
        </p:nvSpPr>
        <p:spPr bwMode="auto">
          <a:xfrm>
            <a:off x="5632450" y="6467475"/>
            <a:ext cx="4306888" cy="3397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kumimoji="1" sz="1200" b="0">
                <a:ea typeface="黑体" pitchFamily="2" charset="-122"/>
              </a:defRPr>
            </a:lvl1pPr>
          </a:lstStyle>
          <a:p>
            <a:fld id="{A1F826B8-480C-47DE-B608-6F30A7E221D1}" type="slidenum">
              <a:rPr lang="zh-CN" altLang="en-US"/>
              <a:pPr/>
              <a:t>‹#›</a:t>
            </a:fld>
            <a:endParaRPr lang="en-US" altLang="zh-CN"/>
          </a:p>
        </p:txBody>
      </p:sp>
    </p:spTree>
    <p:extLst>
      <p:ext uri="{BB962C8B-B14F-4D97-AF65-F5344CB8AC3E}">
        <p14:creationId xmlns:p14="http://schemas.microsoft.com/office/powerpoint/2010/main" val="22637042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F826B8-480C-47DE-B608-6F30A7E221D1}" type="slidenum">
              <a:rPr lang="zh-CN" altLang="en-US" smtClean="0"/>
              <a:pPr/>
              <a:t>6</a:t>
            </a:fld>
            <a:endParaRPr lang="en-US" altLang="zh-CN"/>
          </a:p>
        </p:txBody>
      </p:sp>
    </p:spTree>
    <p:extLst>
      <p:ext uri="{BB962C8B-B14F-4D97-AF65-F5344CB8AC3E}">
        <p14:creationId xmlns:p14="http://schemas.microsoft.com/office/powerpoint/2010/main" val="526057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fld id="{A1F826B8-480C-47DE-B608-6F30A7E221D1}" type="slidenum">
              <a:rPr lang="zh-CN" altLang="en-US" smtClean="0"/>
              <a:pPr/>
              <a:t>107</a:t>
            </a:fld>
            <a:endParaRPr lang="en-US" altLang="zh-CN"/>
          </a:p>
        </p:txBody>
      </p:sp>
    </p:spTree>
    <p:extLst>
      <p:ext uri="{BB962C8B-B14F-4D97-AF65-F5344CB8AC3E}">
        <p14:creationId xmlns:p14="http://schemas.microsoft.com/office/powerpoint/2010/main" val="184125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A1F826B8-480C-47DE-B608-6F30A7E221D1}" type="slidenum">
              <a:rPr lang="zh-CN" altLang="en-US" smtClean="0"/>
              <a:pPr/>
              <a:t>10</a:t>
            </a:fld>
            <a:endParaRPr lang="en-US" altLang="zh-CN"/>
          </a:p>
        </p:txBody>
      </p:sp>
    </p:spTree>
    <p:extLst>
      <p:ext uri="{BB962C8B-B14F-4D97-AF65-F5344CB8AC3E}">
        <p14:creationId xmlns:p14="http://schemas.microsoft.com/office/powerpoint/2010/main" val="20765057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F826B8-480C-47DE-B608-6F30A7E221D1}" type="slidenum">
              <a:rPr lang="zh-CN" altLang="en-US" smtClean="0"/>
              <a:pPr/>
              <a:t>26</a:t>
            </a:fld>
            <a:endParaRPr lang="en-US" altLang="zh-CN"/>
          </a:p>
        </p:txBody>
      </p:sp>
    </p:spTree>
    <p:extLst>
      <p:ext uri="{BB962C8B-B14F-4D97-AF65-F5344CB8AC3E}">
        <p14:creationId xmlns:p14="http://schemas.microsoft.com/office/powerpoint/2010/main" val="4346432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F826B8-480C-47DE-B608-6F30A7E221D1}" type="slidenum">
              <a:rPr lang="zh-CN" altLang="en-US" smtClean="0"/>
              <a:pPr/>
              <a:t>39</a:t>
            </a:fld>
            <a:endParaRPr lang="en-US" altLang="zh-CN"/>
          </a:p>
        </p:txBody>
      </p:sp>
    </p:spTree>
    <p:extLst>
      <p:ext uri="{BB962C8B-B14F-4D97-AF65-F5344CB8AC3E}">
        <p14:creationId xmlns:p14="http://schemas.microsoft.com/office/powerpoint/2010/main" val="546562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1F826B8-480C-47DE-B608-6F30A7E221D1}" type="slidenum">
              <a:rPr lang="zh-CN" altLang="en-US" smtClean="0"/>
              <a:pPr/>
              <a:t>58</a:t>
            </a:fld>
            <a:endParaRPr lang="en-US" altLang="zh-CN"/>
          </a:p>
        </p:txBody>
      </p:sp>
    </p:spTree>
    <p:extLst>
      <p:ext uri="{BB962C8B-B14F-4D97-AF65-F5344CB8AC3E}">
        <p14:creationId xmlns:p14="http://schemas.microsoft.com/office/powerpoint/2010/main" val="19238384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F826B8-480C-47DE-B608-6F30A7E221D1}" type="slidenum">
              <a:rPr lang="zh-CN" altLang="en-US" smtClean="0"/>
              <a:pPr/>
              <a:t>61</a:t>
            </a:fld>
            <a:endParaRPr lang="en-US" altLang="zh-CN"/>
          </a:p>
        </p:txBody>
      </p:sp>
    </p:spTree>
    <p:extLst>
      <p:ext uri="{BB962C8B-B14F-4D97-AF65-F5344CB8AC3E}">
        <p14:creationId xmlns:p14="http://schemas.microsoft.com/office/powerpoint/2010/main" val="2823634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F826B8-480C-47DE-B608-6F30A7E221D1}" type="slidenum">
              <a:rPr lang="zh-CN" altLang="en-US" smtClean="0"/>
              <a:pPr/>
              <a:t>99</a:t>
            </a:fld>
            <a:endParaRPr lang="en-US" altLang="zh-CN"/>
          </a:p>
        </p:txBody>
      </p:sp>
    </p:spTree>
    <p:extLst>
      <p:ext uri="{BB962C8B-B14F-4D97-AF65-F5344CB8AC3E}">
        <p14:creationId xmlns:p14="http://schemas.microsoft.com/office/powerpoint/2010/main" val="2175881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F826B8-480C-47DE-B608-6F30A7E221D1}" type="slidenum">
              <a:rPr lang="zh-CN" altLang="en-US" smtClean="0"/>
              <a:pPr/>
              <a:t>105</a:t>
            </a:fld>
            <a:endParaRPr lang="en-US" altLang="zh-CN"/>
          </a:p>
        </p:txBody>
      </p:sp>
    </p:spTree>
    <p:extLst>
      <p:ext uri="{BB962C8B-B14F-4D97-AF65-F5344CB8AC3E}">
        <p14:creationId xmlns:p14="http://schemas.microsoft.com/office/powerpoint/2010/main" val="8082390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F826B8-480C-47DE-B608-6F30A7E221D1}" type="slidenum">
              <a:rPr lang="zh-CN" altLang="en-US" smtClean="0"/>
              <a:pPr/>
              <a:t>106</a:t>
            </a:fld>
            <a:endParaRPr lang="en-US" altLang="zh-CN"/>
          </a:p>
        </p:txBody>
      </p:sp>
    </p:spTree>
    <p:extLst>
      <p:ext uri="{BB962C8B-B14F-4D97-AF65-F5344CB8AC3E}">
        <p14:creationId xmlns:p14="http://schemas.microsoft.com/office/powerpoint/2010/main" val="161189651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79226" name="Group 26"/>
          <p:cNvGrpSpPr>
            <a:grpSpLocks/>
          </p:cNvGrpSpPr>
          <p:nvPr userDrawn="1"/>
        </p:nvGrpSpPr>
        <p:grpSpPr bwMode="auto">
          <a:xfrm>
            <a:off x="0" y="0"/>
            <a:ext cx="9144000" cy="6858000"/>
            <a:chOff x="0" y="-4320"/>
            <a:chExt cx="5760" cy="4320"/>
          </a:xfrm>
        </p:grpSpPr>
        <p:sp>
          <p:nvSpPr>
            <p:cNvPr id="179203" name="Rectangle 3"/>
            <p:cNvSpPr>
              <a:spLocks noChangeArrowheads="1"/>
            </p:cNvSpPr>
            <p:nvPr/>
          </p:nvSpPr>
          <p:spPr bwMode="hidden">
            <a:xfrm>
              <a:off x="0" y="-432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spcBef>
                  <a:spcPct val="0"/>
                </a:spcBef>
              </a:pPr>
              <a:endParaRPr lang="zh-CN" altLang="en-US" sz="2400" b="0"/>
            </a:p>
          </p:txBody>
        </p:sp>
        <p:sp>
          <p:nvSpPr>
            <p:cNvPr id="179204" name="Rectangle 4"/>
            <p:cNvSpPr>
              <a:spLocks noChangeArrowheads="1"/>
            </p:cNvSpPr>
            <p:nvPr/>
          </p:nvSpPr>
          <p:spPr bwMode="hidden">
            <a:xfrm>
              <a:off x="1081" y="-3255"/>
              <a:ext cx="4679" cy="1596"/>
            </a:xfrm>
            <a:prstGeom prst="rect">
              <a:avLst/>
            </a:prstGeom>
            <a:solidFill>
              <a:schemeClr val="bg2"/>
            </a:solidFill>
            <a:ln w="9525">
              <a:noFill/>
              <a:miter lim="800000"/>
              <a:headEnd/>
              <a:tailEnd/>
            </a:ln>
          </p:spPr>
          <p:txBody>
            <a:bodyPr/>
            <a:lstStyle/>
            <a:p>
              <a:pPr algn="l">
                <a:spcBef>
                  <a:spcPct val="0"/>
                </a:spcBef>
              </a:pPr>
              <a:endParaRPr lang="zh-CN" altLang="en-US" sz="2400" b="0"/>
            </a:p>
          </p:txBody>
        </p:sp>
        <p:grpSp>
          <p:nvGrpSpPr>
            <p:cNvPr id="179225" name="Group 25"/>
            <p:cNvGrpSpPr>
              <a:grpSpLocks/>
            </p:cNvGrpSpPr>
            <p:nvPr userDrawn="1"/>
          </p:nvGrpSpPr>
          <p:grpSpPr bwMode="auto">
            <a:xfrm>
              <a:off x="0" y="-3255"/>
              <a:ext cx="1806" cy="1596"/>
              <a:chOff x="0" y="-3255"/>
              <a:chExt cx="1806" cy="1596"/>
            </a:xfrm>
          </p:grpSpPr>
          <p:sp>
            <p:nvSpPr>
              <p:cNvPr id="179206" name="Rectangle 6"/>
              <p:cNvSpPr>
                <a:spLocks noChangeArrowheads="1"/>
              </p:cNvSpPr>
              <p:nvPr/>
            </p:nvSpPr>
            <p:spPr bwMode="auto">
              <a:xfrm>
                <a:off x="361" y="-2063"/>
                <a:ext cx="363" cy="404"/>
              </a:xfrm>
              <a:prstGeom prst="rect">
                <a:avLst/>
              </a:prstGeom>
              <a:solidFill>
                <a:schemeClr val="accent2"/>
              </a:solidFill>
              <a:ln w="9525">
                <a:noFill/>
                <a:miter lim="800000"/>
                <a:headEnd/>
                <a:tailEnd/>
              </a:ln>
            </p:spPr>
            <p:txBody>
              <a:bodyPr/>
              <a:lstStyle/>
              <a:p>
                <a:pPr algn="l">
                  <a:spcBef>
                    <a:spcPct val="0"/>
                  </a:spcBef>
                </a:pPr>
                <a:endParaRPr lang="zh-CN" altLang="en-US" sz="2400" b="0"/>
              </a:p>
            </p:txBody>
          </p:sp>
          <p:sp>
            <p:nvSpPr>
              <p:cNvPr id="179207" name="Rectangle 7"/>
              <p:cNvSpPr>
                <a:spLocks noChangeArrowheads="1"/>
              </p:cNvSpPr>
              <p:nvPr/>
            </p:nvSpPr>
            <p:spPr bwMode="auto">
              <a:xfrm>
                <a:off x="1081" y="-3255"/>
                <a:ext cx="362" cy="405"/>
              </a:xfrm>
              <a:prstGeom prst="rect">
                <a:avLst/>
              </a:prstGeom>
              <a:solidFill>
                <a:schemeClr val="folHlink"/>
              </a:solidFill>
              <a:ln w="9525">
                <a:noFill/>
                <a:miter lim="800000"/>
                <a:headEnd/>
                <a:tailEnd/>
              </a:ln>
            </p:spPr>
            <p:txBody>
              <a:bodyPr/>
              <a:lstStyle/>
              <a:p>
                <a:pPr algn="l">
                  <a:spcBef>
                    <a:spcPct val="0"/>
                  </a:spcBef>
                </a:pPr>
                <a:endParaRPr lang="zh-CN" altLang="en-US" sz="2400" b="0"/>
              </a:p>
            </p:txBody>
          </p:sp>
          <p:sp>
            <p:nvSpPr>
              <p:cNvPr id="179209" name="Rectangle 9"/>
              <p:cNvSpPr>
                <a:spLocks noChangeArrowheads="1"/>
              </p:cNvSpPr>
              <p:nvPr/>
            </p:nvSpPr>
            <p:spPr bwMode="auto">
              <a:xfrm>
                <a:off x="719" y="-2063"/>
                <a:ext cx="368" cy="404"/>
              </a:xfrm>
              <a:prstGeom prst="rect">
                <a:avLst/>
              </a:prstGeom>
              <a:solidFill>
                <a:schemeClr val="bg2"/>
              </a:solidFill>
              <a:ln w="9525">
                <a:noFill/>
                <a:miter lim="800000"/>
                <a:headEnd/>
                <a:tailEnd/>
              </a:ln>
            </p:spPr>
            <p:txBody>
              <a:bodyPr/>
              <a:lstStyle/>
              <a:p>
                <a:pPr algn="l">
                  <a:spcBef>
                    <a:spcPct val="0"/>
                  </a:spcBef>
                </a:pPr>
                <a:endParaRPr lang="zh-CN" altLang="en-US" sz="2400" b="0"/>
              </a:p>
            </p:txBody>
          </p:sp>
          <p:sp>
            <p:nvSpPr>
              <p:cNvPr id="179210" name="Rectangle 10"/>
              <p:cNvSpPr>
                <a:spLocks noChangeArrowheads="1"/>
              </p:cNvSpPr>
              <p:nvPr/>
            </p:nvSpPr>
            <p:spPr bwMode="auto">
              <a:xfrm>
                <a:off x="1437" y="-3255"/>
                <a:ext cx="369" cy="405"/>
              </a:xfrm>
              <a:prstGeom prst="rect">
                <a:avLst/>
              </a:prstGeom>
              <a:solidFill>
                <a:schemeClr val="accent2"/>
              </a:solidFill>
              <a:ln w="9525">
                <a:noFill/>
                <a:miter lim="800000"/>
                <a:headEnd/>
                <a:tailEnd/>
              </a:ln>
            </p:spPr>
            <p:txBody>
              <a:bodyPr/>
              <a:lstStyle/>
              <a:p>
                <a:pPr algn="l">
                  <a:spcBef>
                    <a:spcPct val="0"/>
                  </a:spcBef>
                </a:pPr>
                <a:endParaRPr lang="zh-CN" altLang="en-US" sz="2400" b="0"/>
              </a:p>
            </p:txBody>
          </p:sp>
          <p:sp>
            <p:nvSpPr>
              <p:cNvPr id="179211" name="Rectangle 11"/>
              <p:cNvSpPr>
                <a:spLocks noChangeArrowheads="1"/>
              </p:cNvSpPr>
              <p:nvPr/>
            </p:nvSpPr>
            <p:spPr bwMode="auto">
              <a:xfrm>
                <a:off x="719" y="-2856"/>
                <a:ext cx="368" cy="399"/>
              </a:xfrm>
              <a:prstGeom prst="rect">
                <a:avLst/>
              </a:prstGeom>
              <a:solidFill>
                <a:schemeClr val="folHlink"/>
              </a:solidFill>
              <a:ln w="9525">
                <a:noFill/>
                <a:miter lim="800000"/>
                <a:headEnd/>
                <a:tailEnd/>
              </a:ln>
            </p:spPr>
            <p:txBody>
              <a:bodyPr/>
              <a:lstStyle/>
              <a:p>
                <a:pPr algn="l">
                  <a:spcBef>
                    <a:spcPct val="0"/>
                  </a:spcBef>
                </a:pPr>
                <a:endParaRPr lang="zh-CN" altLang="en-US" sz="2400" b="0"/>
              </a:p>
            </p:txBody>
          </p:sp>
          <p:sp>
            <p:nvSpPr>
              <p:cNvPr id="179212" name="Rectangle 12"/>
              <p:cNvSpPr>
                <a:spLocks noChangeArrowheads="1"/>
              </p:cNvSpPr>
              <p:nvPr/>
            </p:nvSpPr>
            <p:spPr bwMode="auto">
              <a:xfrm>
                <a:off x="0" y="-2856"/>
                <a:ext cx="367" cy="399"/>
              </a:xfrm>
              <a:prstGeom prst="rect">
                <a:avLst/>
              </a:prstGeom>
              <a:solidFill>
                <a:schemeClr val="bg2"/>
              </a:solidFill>
              <a:ln w="9525">
                <a:noFill/>
                <a:miter lim="800000"/>
                <a:headEnd/>
                <a:tailEnd/>
              </a:ln>
            </p:spPr>
            <p:txBody>
              <a:bodyPr/>
              <a:lstStyle/>
              <a:p>
                <a:pPr algn="l">
                  <a:spcBef>
                    <a:spcPct val="0"/>
                  </a:spcBef>
                </a:pPr>
                <a:endParaRPr lang="zh-CN" altLang="en-US" sz="2400" b="0"/>
              </a:p>
            </p:txBody>
          </p:sp>
          <p:sp>
            <p:nvSpPr>
              <p:cNvPr id="179213" name="Rectangle 13"/>
              <p:cNvSpPr>
                <a:spLocks noChangeArrowheads="1"/>
              </p:cNvSpPr>
              <p:nvPr/>
            </p:nvSpPr>
            <p:spPr bwMode="auto">
              <a:xfrm>
                <a:off x="1081" y="-2856"/>
                <a:ext cx="362" cy="399"/>
              </a:xfrm>
              <a:prstGeom prst="rect">
                <a:avLst/>
              </a:prstGeom>
              <a:solidFill>
                <a:schemeClr val="accent2"/>
              </a:solidFill>
              <a:ln w="9525">
                <a:noFill/>
                <a:miter lim="800000"/>
                <a:headEnd/>
                <a:tailEnd/>
              </a:ln>
            </p:spPr>
            <p:txBody>
              <a:bodyPr/>
              <a:lstStyle/>
              <a:p>
                <a:pPr algn="l">
                  <a:spcBef>
                    <a:spcPct val="0"/>
                  </a:spcBef>
                </a:pPr>
                <a:endParaRPr lang="zh-CN" altLang="en-US" sz="2400" b="0"/>
              </a:p>
            </p:txBody>
          </p:sp>
          <p:sp>
            <p:nvSpPr>
              <p:cNvPr id="179214" name="Rectangle 14"/>
              <p:cNvSpPr>
                <a:spLocks noChangeArrowheads="1"/>
              </p:cNvSpPr>
              <p:nvPr/>
            </p:nvSpPr>
            <p:spPr bwMode="auto">
              <a:xfrm>
                <a:off x="361" y="-2463"/>
                <a:ext cx="363" cy="406"/>
              </a:xfrm>
              <a:prstGeom prst="rect">
                <a:avLst/>
              </a:prstGeom>
              <a:solidFill>
                <a:schemeClr val="folHlink"/>
              </a:solidFill>
              <a:ln w="9525">
                <a:noFill/>
                <a:miter lim="800000"/>
                <a:headEnd/>
                <a:tailEnd/>
              </a:ln>
            </p:spPr>
            <p:txBody>
              <a:bodyPr/>
              <a:lstStyle/>
              <a:p>
                <a:pPr algn="l">
                  <a:spcBef>
                    <a:spcPct val="0"/>
                  </a:spcBef>
                </a:pPr>
                <a:endParaRPr lang="zh-CN" altLang="en-US" sz="2400" b="0"/>
              </a:p>
            </p:txBody>
          </p:sp>
          <p:sp>
            <p:nvSpPr>
              <p:cNvPr id="179215" name="Rectangle 15"/>
              <p:cNvSpPr>
                <a:spLocks noChangeArrowheads="1"/>
              </p:cNvSpPr>
              <p:nvPr/>
            </p:nvSpPr>
            <p:spPr bwMode="auto">
              <a:xfrm>
                <a:off x="719" y="-2463"/>
                <a:ext cx="368" cy="406"/>
              </a:xfrm>
              <a:prstGeom prst="rect">
                <a:avLst/>
              </a:prstGeom>
              <a:solidFill>
                <a:schemeClr val="accent2"/>
              </a:solidFill>
              <a:ln w="9525">
                <a:noFill/>
                <a:miter lim="800000"/>
                <a:headEnd/>
                <a:tailEnd/>
              </a:ln>
            </p:spPr>
            <p:txBody>
              <a:bodyPr/>
              <a:lstStyle/>
              <a:p>
                <a:pPr algn="l">
                  <a:spcBef>
                    <a:spcPct val="0"/>
                  </a:spcBef>
                </a:pPr>
                <a:endParaRPr lang="zh-CN" altLang="en-US" sz="2400" b="0"/>
              </a:p>
            </p:txBody>
          </p:sp>
        </p:grpSp>
      </p:grpSp>
      <p:sp>
        <p:nvSpPr>
          <p:cNvPr id="179216" name="Rectangle 16"/>
          <p:cNvSpPr>
            <a:spLocks noGrp="1" noChangeArrowheads="1"/>
          </p:cNvSpPr>
          <p:nvPr>
            <p:ph type="dt" sz="half" idx="2"/>
          </p:nvPr>
        </p:nvSpPr>
        <p:spPr>
          <a:xfrm>
            <a:off x="457200" y="6248400"/>
            <a:ext cx="2133600" cy="457200"/>
          </a:xfrm>
        </p:spPr>
        <p:txBody>
          <a:bodyPr/>
          <a:lstStyle>
            <a:lvl1pPr>
              <a:defRPr/>
            </a:lvl1pPr>
          </a:lstStyle>
          <a:p>
            <a:endParaRPr lang="en-US" altLang="zh-CN"/>
          </a:p>
        </p:txBody>
      </p:sp>
      <p:sp>
        <p:nvSpPr>
          <p:cNvPr id="179217" name="Rectangle 17"/>
          <p:cNvSpPr>
            <a:spLocks noGrp="1" noChangeArrowheads="1"/>
          </p:cNvSpPr>
          <p:nvPr>
            <p:ph type="ftr" sz="quarter" idx="3"/>
          </p:nvPr>
        </p:nvSpPr>
        <p:spPr/>
        <p:txBody>
          <a:bodyPr/>
          <a:lstStyle>
            <a:lvl1pPr>
              <a:defRPr/>
            </a:lvl1pPr>
          </a:lstStyle>
          <a:p>
            <a:endParaRPr lang="en-US" altLang="zh-CN"/>
          </a:p>
        </p:txBody>
      </p:sp>
      <p:sp>
        <p:nvSpPr>
          <p:cNvPr id="179218" name="Rectangle 18"/>
          <p:cNvSpPr>
            <a:spLocks noGrp="1" noChangeArrowheads="1"/>
          </p:cNvSpPr>
          <p:nvPr>
            <p:ph type="sldNum" sz="quarter" idx="4"/>
          </p:nvPr>
        </p:nvSpPr>
        <p:spPr/>
        <p:txBody>
          <a:bodyPr/>
          <a:lstStyle>
            <a:lvl1pPr>
              <a:defRPr/>
            </a:lvl1pPr>
          </a:lstStyle>
          <a:p>
            <a:fld id="{E30C698B-DE12-42BB-B7C9-3CDD0F26BE12}" type="slidenum">
              <a:rPr lang="zh-CN" altLang="en-US"/>
              <a:pPr/>
              <a:t>‹#›</a:t>
            </a:fld>
            <a:endParaRPr lang="en-US" altLang="zh-CN"/>
          </a:p>
        </p:txBody>
      </p:sp>
      <p:sp>
        <p:nvSpPr>
          <p:cNvPr id="179219" name="Rectangle 19"/>
          <p:cNvSpPr>
            <a:spLocks noGrp="1" noChangeArrowheads="1"/>
          </p:cNvSpPr>
          <p:nvPr>
            <p:ph type="ctrTitle"/>
          </p:nvPr>
        </p:nvSpPr>
        <p:spPr>
          <a:xfrm>
            <a:off x="250825" y="1828800"/>
            <a:ext cx="8740775" cy="2209800"/>
          </a:xfrm>
        </p:spPr>
        <p:txBody>
          <a:bodyPr/>
          <a:lstStyle>
            <a:lvl1pPr algn="r">
              <a:defRPr sz="4000" b="0">
                <a:solidFill>
                  <a:srgbClr val="FFFFFF"/>
                </a:solidFill>
              </a:defRPr>
            </a:lvl1pPr>
          </a:lstStyle>
          <a:p>
            <a:r>
              <a:rPr lang="zh-CN" altLang="en-US" dirty="0"/>
              <a:t>单击此处编辑母版标题样式</a:t>
            </a:r>
          </a:p>
        </p:txBody>
      </p:sp>
      <p:sp>
        <p:nvSpPr>
          <p:cNvPr id="179220" name="Rectangle 20"/>
          <p:cNvSpPr>
            <a:spLocks noGrp="1" noChangeArrowheads="1"/>
          </p:cNvSpPr>
          <p:nvPr>
            <p:ph type="subTitle" idx="1"/>
          </p:nvPr>
        </p:nvSpPr>
        <p:spPr>
          <a:xfrm>
            <a:off x="250825" y="4267200"/>
            <a:ext cx="8740775" cy="1752600"/>
          </a:xfrm>
        </p:spPr>
        <p:txBody>
          <a:bodyPr/>
          <a:lstStyle>
            <a:lvl1pPr marL="0" indent="0" algn="r">
              <a:buFont typeface="Wingdings" pitchFamily="2" charset="2"/>
              <a:buNone/>
              <a:defRPr sz="4000" b="0">
                <a:latin typeface="+mn-lt"/>
                <a:ea typeface="楷体" panose="02010609060101010101" pitchFamily="49" charset="-122"/>
              </a:defRPr>
            </a:lvl1pPr>
          </a:lstStyle>
          <a:p>
            <a:r>
              <a:rPr lang="zh-CN" altLang="en-US" dirty="0"/>
              <a:t>单击此处编辑母版副标题样式</a:t>
            </a:r>
          </a:p>
        </p:txBody>
      </p:sp>
      <p:sp>
        <p:nvSpPr>
          <p:cNvPr id="179228" name="Rectangle 28"/>
          <p:cNvSpPr>
            <a:spLocks noChangeArrowheads="1"/>
          </p:cNvSpPr>
          <p:nvPr userDrawn="1"/>
        </p:nvSpPr>
        <p:spPr bwMode="auto">
          <a:xfrm>
            <a:off x="0" y="2590800"/>
            <a:ext cx="9144000" cy="0"/>
          </a:xfrm>
          <a:prstGeom prst="rect">
            <a:avLst/>
          </a:prstGeom>
          <a:noFill/>
          <a:ln w="28575" algn="ctr">
            <a:noFill/>
            <a:miter lim="800000"/>
            <a:headEnd/>
            <a:tailEnd type="none" w="med" len="lg"/>
          </a:ln>
          <a:effectLst/>
        </p:spPr>
        <p:txBody>
          <a:bodyPr wrap="none" anchor="ctr">
            <a:spAutoFit/>
          </a:bodyPr>
          <a:lstStyle/>
          <a:p>
            <a:endParaRPr lang="zh-CN" altLang="en-US"/>
          </a:p>
        </p:txBody>
      </p:sp>
      <p:grpSp>
        <p:nvGrpSpPr>
          <p:cNvPr id="25" name="组合 24"/>
          <p:cNvGrpSpPr/>
          <p:nvPr userDrawn="1"/>
        </p:nvGrpSpPr>
        <p:grpSpPr>
          <a:xfrm>
            <a:off x="356172" y="5737225"/>
            <a:ext cx="8635428" cy="860426"/>
            <a:chOff x="356172" y="5737225"/>
            <a:chExt cx="8635428" cy="860426"/>
          </a:xfrm>
        </p:grpSpPr>
        <p:cxnSp>
          <p:nvCxnSpPr>
            <p:cNvPr id="26" name="直接连接符 25"/>
            <p:cNvCxnSpPr/>
            <p:nvPr userDrawn="1"/>
          </p:nvCxnSpPr>
          <p:spPr bwMode="auto">
            <a:xfrm flipH="1">
              <a:off x="356172" y="6597440"/>
              <a:ext cx="1512211" cy="0"/>
            </a:xfrm>
            <a:prstGeom prst="line">
              <a:avLst/>
            </a:prstGeom>
            <a:solidFill>
              <a:schemeClr val="accent1"/>
            </a:solidFill>
            <a:ln w="19050" cap="flat" cmpd="sng" algn="ctr">
              <a:solidFill>
                <a:srgbClr val="5D5DC0"/>
              </a:solidFill>
              <a:prstDash val="solid"/>
              <a:round/>
              <a:headEnd type="none" w="med" len="med"/>
              <a:tailEnd type="none" w="med" len="med"/>
            </a:ln>
            <a:effectLst/>
          </p:spPr>
        </p:cxnSp>
        <p:grpSp>
          <p:nvGrpSpPr>
            <p:cNvPr id="27" name="组合 26"/>
            <p:cNvGrpSpPr/>
            <p:nvPr userDrawn="1"/>
          </p:nvGrpSpPr>
          <p:grpSpPr>
            <a:xfrm>
              <a:off x="2616916" y="5912643"/>
              <a:ext cx="157163" cy="39688"/>
              <a:chOff x="6834188" y="5932488"/>
              <a:chExt cx="157163" cy="39688"/>
            </a:xfrm>
          </p:grpSpPr>
          <p:sp>
            <p:nvSpPr>
              <p:cNvPr id="53" name="Line 5"/>
              <p:cNvSpPr>
                <a:spLocks noChangeShapeType="1"/>
              </p:cNvSpPr>
              <p:nvPr userDrawn="1"/>
            </p:nvSpPr>
            <p:spPr bwMode="auto">
              <a:xfrm flipV="1">
                <a:off x="6897688" y="5932488"/>
                <a:ext cx="46038" cy="39688"/>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54" name="Line 15"/>
              <p:cNvSpPr>
                <a:spLocks noChangeShapeType="1"/>
              </p:cNvSpPr>
              <p:nvPr userDrawn="1"/>
            </p:nvSpPr>
            <p:spPr bwMode="auto">
              <a:xfrm flipV="1">
                <a:off x="6834188" y="5932488"/>
                <a:ext cx="31750" cy="23813"/>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55" name="Line 16"/>
              <p:cNvSpPr>
                <a:spLocks noChangeShapeType="1"/>
              </p:cNvSpPr>
              <p:nvPr userDrawn="1"/>
            </p:nvSpPr>
            <p:spPr bwMode="auto">
              <a:xfrm flipH="1" flipV="1">
                <a:off x="6865938" y="5932488"/>
                <a:ext cx="31750" cy="39688"/>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56" name="Line 17"/>
              <p:cNvSpPr>
                <a:spLocks noChangeShapeType="1"/>
              </p:cNvSpPr>
              <p:nvPr userDrawn="1"/>
            </p:nvSpPr>
            <p:spPr bwMode="auto">
              <a:xfrm flipH="1" flipV="1">
                <a:off x="6943726" y="5932488"/>
                <a:ext cx="47625" cy="3175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grpSp>
        <p:grpSp>
          <p:nvGrpSpPr>
            <p:cNvPr id="28" name="组合 27"/>
            <p:cNvGrpSpPr/>
            <p:nvPr userDrawn="1"/>
          </p:nvGrpSpPr>
          <p:grpSpPr>
            <a:xfrm>
              <a:off x="2288304" y="6115843"/>
              <a:ext cx="157162" cy="39688"/>
              <a:chOff x="6505576" y="6135688"/>
              <a:chExt cx="157162" cy="39688"/>
            </a:xfrm>
          </p:grpSpPr>
          <p:sp>
            <p:nvSpPr>
              <p:cNvPr id="49" name="Line 6"/>
              <p:cNvSpPr>
                <a:spLocks noChangeShapeType="1"/>
              </p:cNvSpPr>
              <p:nvPr userDrawn="1"/>
            </p:nvSpPr>
            <p:spPr bwMode="auto">
              <a:xfrm flipV="1">
                <a:off x="6505576" y="6135688"/>
                <a:ext cx="31750" cy="23813"/>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50" name="Line 7"/>
              <p:cNvSpPr>
                <a:spLocks noChangeShapeType="1"/>
              </p:cNvSpPr>
              <p:nvPr userDrawn="1"/>
            </p:nvSpPr>
            <p:spPr bwMode="auto">
              <a:xfrm flipH="1" flipV="1">
                <a:off x="6537326" y="6135688"/>
                <a:ext cx="31750" cy="39688"/>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51" name="Line 18"/>
              <p:cNvSpPr>
                <a:spLocks noChangeShapeType="1"/>
              </p:cNvSpPr>
              <p:nvPr userDrawn="1"/>
            </p:nvSpPr>
            <p:spPr bwMode="auto">
              <a:xfrm flipH="1" flipV="1">
                <a:off x="6615113" y="6135688"/>
                <a:ext cx="47625" cy="3175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52" name="Line 19"/>
              <p:cNvSpPr>
                <a:spLocks noChangeShapeType="1"/>
              </p:cNvSpPr>
              <p:nvPr userDrawn="1"/>
            </p:nvSpPr>
            <p:spPr bwMode="auto">
              <a:xfrm flipV="1">
                <a:off x="6569076" y="6135688"/>
                <a:ext cx="46038" cy="39688"/>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grpSp>
        <p:sp>
          <p:nvSpPr>
            <p:cNvPr id="29" name="Line 25"/>
            <p:cNvSpPr>
              <a:spLocks noChangeShapeType="1"/>
            </p:cNvSpPr>
            <p:nvPr userDrawn="1"/>
          </p:nvSpPr>
          <p:spPr bwMode="auto">
            <a:xfrm>
              <a:off x="2023985" y="6597650"/>
              <a:ext cx="6967615" cy="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grpSp>
          <p:nvGrpSpPr>
            <p:cNvPr id="30" name="组合 29"/>
            <p:cNvGrpSpPr/>
            <p:nvPr userDrawn="1"/>
          </p:nvGrpSpPr>
          <p:grpSpPr>
            <a:xfrm>
              <a:off x="1819198" y="5737225"/>
              <a:ext cx="204788" cy="860426"/>
              <a:chOff x="7115176" y="5737225"/>
              <a:chExt cx="204788" cy="860426"/>
            </a:xfrm>
          </p:grpSpPr>
          <p:sp>
            <p:nvSpPr>
              <p:cNvPr id="36" name="Line 8"/>
              <p:cNvSpPr>
                <a:spLocks noChangeShapeType="1"/>
              </p:cNvSpPr>
              <p:nvPr userDrawn="1"/>
            </p:nvSpPr>
            <p:spPr bwMode="auto">
              <a:xfrm flipV="1">
                <a:off x="7210426" y="5894388"/>
                <a:ext cx="0" cy="155575"/>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37" name="Line 9"/>
              <p:cNvSpPr>
                <a:spLocks noChangeShapeType="1"/>
              </p:cNvSpPr>
              <p:nvPr userDrawn="1"/>
            </p:nvSpPr>
            <p:spPr bwMode="auto">
              <a:xfrm flipV="1">
                <a:off x="7162801" y="6049963"/>
                <a:ext cx="0" cy="13335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38" name="Line 10"/>
              <p:cNvSpPr>
                <a:spLocks noChangeShapeType="1"/>
              </p:cNvSpPr>
              <p:nvPr userDrawn="1"/>
            </p:nvSpPr>
            <p:spPr bwMode="auto">
              <a:xfrm flipV="1">
                <a:off x="7256463" y="5894388"/>
                <a:ext cx="0" cy="61913"/>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39" name="Line 11"/>
              <p:cNvSpPr>
                <a:spLocks noChangeShapeType="1"/>
              </p:cNvSpPr>
              <p:nvPr userDrawn="1"/>
            </p:nvSpPr>
            <p:spPr bwMode="auto">
              <a:xfrm flipV="1">
                <a:off x="7162801" y="6284913"/>
                <a:ext cx="0" cy="312738"/>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40" name="Line 12"/>
              <p:cNvSpPr>
                <a:spLocks noChangeShapeType="1"/>
              </p:cNvSpPr>
              <p:nvPr userDrawn="1"/>
            </p:nvSpPr>
            <p:spPr bwMode="auto">
              <a:xfrm flipV="1">
                <a:off x="7319963" y="5956300"/>
                <a:ext cx="0" cy="64135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41" name="Line 13"/>
              <p:cNvSpPr>
                <a:spLocks noChangeShapeType="1"/>
              </p:cNvSpPr>
              <p:nvPr userDrawn="1"/>
            </p:nvSpPr>
            <p:spPr bwMode="auto">
              <a:xfrm>
                <a:off x="7115176" y="6284913"/>
                <a:ext cx="117475" cy="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42" name="Line 14"/>
              <p:cNvSpPr>
                <a:spLocks noChangeShapeType="1"/>
              </p:cNvSpPr>
              <p:nvPr userDrawn="1"/>
            </p:nvSpPr>
            <p:spPr bwMode="auto">
              <a:xfrm>
                <a:off x="7115176" y="6183313"/>
                <a:ext cx="117475" cy="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43" name="Line 20"/>
              <p:cNvSpPr>
                <a:spLocks noChangeShapeType="1"/>
              </p:cNvSpPr>
              <p:nvPr userDrawn="1"/>
            </p:nvSpPr>
            <p:spPr bwMode="auto">
              <a:xfrm>
                <a:off x="7210426" y="5894388"/>
                <a:ext cx="46038" cy="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44" name="Line 21"/>
              <p:cNvSpPr>
                <a:spLocks noChangeShapeType="1"/>
              </p:cNvSpPr>
              <p:nvPr userDrawn="1"/>
            </p:nvSpPr>
            <p:spPr bwMode="auto">
              <a:xfrm flipV="1">
                <a:off x="7115176" y="6183313"/>
                <a:ext cx="0" cy="10160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45" name="Line 22"/>
              <p:cNvSpPr>
                <a:spLocks noChangeShapeType="1"/>
              </p:cNvSpPr>
              <p:nvPr userDrawn="1"/>
            </p:nvSpPr>
            <p:spPr bwMode="auto">
              <a:xfrm flipV="1">
                <a:off x="7232651" y="6183313"/>
                <a:ext cx="0" cy="10160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46" name="Line 23"/>
              <p:cNvSpPr>
                <a:spLocks noChangeShapeType="1"/>
              </p:cNvSpPr>
              <p:nvPr userDrawn="1"/>
            </p:nvSpPr>
            <p:spPr bwMode="auto">
              <a:xfrm flipV="1">
                <a:off x="7232651" y="5737225"/>
                <a:ext cx="0" cy="157163"/>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47" name="Line 26"/>
              <p:cNvSpPr>
                <a:spLocks noChangeShapeType="1"/>
              </p:cNvSpPr>
              <p:nvPr userDrawn="1"/>
            </p:nvSpPr>
            <p:spPr bwMode="auto">
              <a:xfrm>
                <a:off x="7162801" y="6049963"/>
                <a:ext cx="157163" cy="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48" name="Line 27"/>
              <p:cNvSpPr>
                <a:spLocks noChangeShapeType="1"/>
              </p:cNvSpPr>
              <p:nvPr userDrawn="1"/>
            </p:nvSpPr>
            <p:spPr bwMode="auto">
              <a:xfrm>
                <a:off x="7210426" y="5956300"/>
                <a:ext cx="109538" cy="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grpSp>
        <p:grpSp>
          <p:nvGrpSpPr>
            <p:cNvPr id="31" name="组合 30"/>
            <p:cNvGrpSpPr/>
            <p:nvPr userDrawn="1"/>
          </p:nvGrpSpPr>
          <p:grpSpPr>
            <a:xfrm>
              <a:off x="356172" y="6165380"/>
              <a:ext cx="1132962" cy="312738"/>
              <a:chOff x="356172" y="6165380"/>
              <a:chExt cx="1132962" cy="312738"/>
            </a:xfrm>
          </p:grpSpPr>
          <p:sp>
            <p:nvSpPr>
              <p:cNvPr id="32" name="Line 24"/>
              <p:cNvSpPr>
                <a:spLocks noChangeShapeType="1"/>
              </p:cNvSpPr>
              <p:nvPr userDrawn="1"/>
            </p:nvSpPr>
            <p:spPr bwMode="auto">
              <a:xfrm>
                <a:off x="622872" y="6165380"/>
                <a:ext cx="430213" cy="30480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33" name="Line 28"/>
              <p:cNvSpPr>
                <a:spLocks noChangeShapeType="1"/>
              </p:cNvSpPr>
              <p:nvPr userDrawn="1"/>
            </p:nvSpPr>
            <p:spPr bwMode="auto">
              <a:xfrm flipV="1">
                <a:off x="356172" y="6165380"/>
                <a:ext cx="266700" cy="312738"/>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34" name="Line 29"/>
              <p:cNvSpPr>
                <a:spLocks noChangeShapeType="1"/>
              </p:cNvSpPr>
              <p:nvPr userDrawn="1"/>
            </p:nvSpPr>
            <p:spPr bwMode="auto">
              <a:xfrm flipV="1">
                <a:off x="924497" y="6181255"/>
                <a:ext cx="166688" cy="19685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35" name="Line 24"/>
              <p:cNvSpPr>
                <a:spLocks noChangeShapeType="1"/>
              </p:cNvSpPr>
              <p:nvPr userDrawn="1"/>
            </p:nvSpPr>
            <p:spPr bwMode="auto">
              <a:xfrm>
                <a:off x="1081328" y="6181255"/>
                <a:ext cx="407806" cy="288925"/>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grpSp>
      </p:grpSp>
      <p:pic>
        <p:nvPicPr>
          <p:cNvPr id="57" name="图片 56">
            <a:extLst>
              <a:ext uri="{FF2B5EF4-FFF2-40B4-BE49-F238E27FC236}">
                <a16:creationId xmlns:a16="http://schemas.microsoft.com/office/drawing/2014/main" id="{3D6BDB54-0F6A-4ECD-AF7B-377ECEB7F16F}"/>
              </a:ext>
            </a:extLst>
          </p:cNvPr>
          <p:cNvPicPr>
            <a:picLocks noChangeAspect="1"/>
          </p:cNvPicPr>
          <p:nvPr userDrawn="1"/>
        </p:nvPicPr>
        <p:blipFill>
          <a:blip r:embed="rId2">
            <a:duotone>
              <a:srgbClr val="CACAFF">
                <a:shade val="45000"/>
                <a:satMod val="135000"/>
              </a:srgbClr>
              <a:prstClr val="white"/>
            </a:duotone>
            <a:extLst>
              <a:ext uri="{BEBA8EAE-BF5A-486C-A8C5-ECC9F3942E4B}">
                <a14:imgProps xmlns:a14="http://schemas.microsoft.com/office/drawing/2010/main">
                  <a14:imgLayer r:embed="rId3">
                    <a14:imgEffect>
                      <a14:artisticTexturizer/>
                    </a14:imgEffect>
                  </a14:imgLayer>
                </a14:imgProps>
              </a:ext>
            </a:extLst>
          </a:blip>
          <a:stretch>
            <a:fillRect/>
          </a:stretch>
        </p:blipFill>
        <p:spPr>
          <a:xfrm>
            <a:off x="1979712" y="309480"/>
            <a:ext cx="4571429" cy="1285714"/>
          </a:xfrm>
          <a:prstGeom prst="rect">
            <a:avLst/>
          </a:prstGeom>
          <a:effectLst>
            <a:softEdge rad="317500"/>
          </a:effectLst>
        </p:spPr>
      </p:pic>
      <p:sp>
        <p:nvSpPr>
          <p:cNvPr id="58" name="Text Box 22">
            <a:extLst>
              <a:ext uri="{FF2B5EF4-FFF2-40B4-BE49-F238E27FC236}">
                <a16:creationId xmlns:a16="http://schemas.microsoft.com/office/drawing/2014/main" id="{741885AF-327C-4621-AF0F-659926DEB217}"/>
              </a:ext>
            </a:extLst>
          </p:cNvPr>
          <p:cNvSpPr txBox="1">
            <a:spLocks noChangeArrowheads="1"/>
          </p:cNvSpPr>
          <p:nvPr userDrawn="1"/>
        </p:nvSpPr>
        <p:spPr bwMode="auto">
          <a:xfrm>
            <a:off x="4600874" y="637309"/>
            <a:ext cx="4392609" cy="903389"/>
          </a:xfrm>
          <a:prstGeom prst="rect">
            <a:avLst/>
          </a:prstGeom>
          <a:noFill/>
          <a:ln w="28575" algn="ctr">
            <a:noFill/>
            <a:miter lim="800000"/>
            <a:headEnd/>
            <a:tailEnd/>
          </a:ln>
          <a:effectLst/>
        </p:spPr>
        <p:txBody>
          <a:bodyPr wrap="square">
            <a:spAutoFit/>
          </a:bodyPr>
          <a:lstStyle/>
          <a:p>
            <a:pPr algn="r">
              <a:lnSpc>
                <a:spcPct val="130000"/>
              </a:lnSpc>
              <a:spcBef>
                <a:spcPts val="0"/>
              </a:spcBef>
            </a:pPr>
            <a:r>
              <a:rPr lang="zh-CN" altLang="en-US" sz="2800" dirty="0">
                <a:solidFill>
                  <a:srgbClr val="000000"/>
                </a:solidFill>
                <a:latin typeface="黑体"/>
                <a:ea typeface="黑体"/>
              </a:rPr>
              <a:t>计算机科学与技术学院</a:t>
            </a:r>
            <a:endParaRPr lang="en-US" altLang="zh-CN" sz="2800" dirty="0">
              <a:solidFill>
                <a:srgbClr val="000000"/>
              </a:solidFill>
              <a:latin typeface="黑体"/>
              <a:ea typeface="黑体"/>
            </a:endParaRPr>
          </a:p>
          <a:p>
            <a:pPr algn="r">
              <a:lnSpc>
                <a:spcPct val="130000"/>
              </a:lnSpc>
              <a:spcBef>
                <a:spcPts val="0"/>
              </a:spcBef>
            </a:pPr>
            <a:r>
              <a:rPr lang="en-US" altLang="zh-CN" sz="1400" dirty="0">
                <a:solidFill>
                  <a:srgbClr val="000000"/>
                </a:solidFill>
                <a:latin typeface="Arial" panose="020B0604020202020204" pitchFamily="34" charset="0"/>
                <a:ea typeface="黑体"/>
                <a:cs typeface="Arial" panose="020B0604020202020204" pitchFamily="34" charset="0"/>
              </a:rPr>
              <a:t>School of Computer Science and Technology</a:t>
            </a:r>
            <a:endParaRPr lang="zh-CN" altLang="en-US" sz="1400" dirty="0">
              <a:solidFill>
                <a:srgbClr val="000000"/>
              </a:solidFill>
              <a:latin typeface="Arial" panose="020B0604020202020204" pitchFamily="34" charset="0"/>
              <a:ea typeface="黑体"/>
              <a:cs typeface="Arial" panose="020B0604020202020204" pitchFamily="34" charset="0"/>
            </a:endParaRPr>
          </a:p>
        </p:txBody>
      </p:sp>
      <p:pic>
        <p:nvPicPr>
          <p:cNvPr id="59" name="图片 58">
            <a:extLst>
              <a:ext uri="{FF2B5EF4-FFF2-40B4-BE49-F238E27FC236}">
                <a16:creationId xmlns:a16="http://schemas.microsoft.com/office/drawing/2014/main" id="{9E29EAFF-B25A-4692-B0CA-1DD1D8CACCA4}"/>
              </a:ext>
            </a:extLst>
          </p:cNvPr>
          <p:cNvPicPr>
            <a:picLocks noChangeAspect="1"/>
          </p:cNvPicPr>
          <p:nvPr userDrawn="1"/>
        </p:nvPicPr>
        <p:blipFill>
          <a:blip r:embed="rId4">
            <a:clrChange>
              <a:clrFrom>
                <a:srgbClr val="FFFFFF"/>
              </a:clrFrom>
              <a:clrTo>
                <a:srgbClr val="FFFFFF">
                  <a:alpha val="0"/>
                </a:srgbClr>
              </a:clrTo>
            </a:clrChange>
          </a:blip>
          <a:stretch>
            <a:fillRect/>
          </a:stretch>
        </p:blipFill>
        <p:spPr>
          <a:xfrm>
            <a:off x="107158" y="89034"/>
            <a:ext cx="1677745" cy="1686468"/>
          </a:xfrm>
          <a:prstGeom prst="rect">
            <a:avLst/>
          </a:prstGeom>
        </p:spPr>
      </p:pic>
      <p:pic>
        <p:nvPicPr>
          <p:cNvPr id="60" name="图片 59">
            <a:extLst>
              <a:ext uri="{FF2B5EF4-FFF2-40B4-BE49-F238E27FC236}">
                <a16:creationId xmlns:a16="http://schemas.microsoft.com/office/drawing/2014/main" id="{CB179C67-2B7D-4661-920B-39B26F0830A4}"/>
              </a:ext>
            </a:extLst>
          </p:cNvPr>
          <p:cNvPicPr>
            <a:picLocks noChangeAspect="1"/>
          </p:cNvPicPr>
          <p:nvPr userDrawn="1"/>
        </p:nvPicPr>
        <p:blipFill>
          <a:blip r:embed="rId5">
            <a:clrChange>
              <a:clrFrom>
                <a:srgbClr val="FFFFFF"/>
              </a:clrFrom>
              <a:clrTo>
                <a:srgbClr val="FFFFFF">
                  <a:alpha val="0"/>
                </a:srgbClr>
              </a:clrTo>
            </a:clrChange>
          </a:blip>
          <a:stretch>
            <a:fillRect/>
          </a:stretch>
        </p:blipFill>
        <p:spPr>
          <a:xfrm>
            <a:off x="1873936" y="620610"/>
            <a:ext cx="2914088" cy="865415"/>
          </a:xfrm>
          <a:prstGeom prst="rect">
            <a:avLst/>
          </a:prstGeom>
        </p:spPr>
      </p:pic>
      <p:cxnSp>
        <p:nvCxnSpPr>
          <p:cNvPr id="61" name="直接连接符 60">
            <a:extLst>
              <a:ext uri="{FF2B5EF4-FFF2-40B4-BE49-F238E27FC236}">
                <a16:creationId xmlns:a16="http://schemas.microsoft.com/office/drawing/2014/main" id="{019E2DCC-B0F8-4D1B-BBEE-82EC9082628D}"/>
              </a:ext>
            </a:extLst>
          </p:cNvPr>
          <p:cNvCxnSpPr>
            <a:cxnSpLocks/>
          </p:cNvCxnSpPr>
          <p:nvPr userDrawn="1"/>
        </p:nvCxnSpPr>
        <p:spPr bwMode="auto">
          <a:xfrm>
            <a:off x="5092990" y="1536228"/>
            <a:ext cx="3799490" cy="0"/>
          </a:xfrm>
          <a:prstGeom prst="line">
            <a:avLst/>
          </a:prstGeom>
          <a:solidFill>
            <a:srgbClr val="9999FF"/>
          </a:solidFill>
          <a:ln w="57150" cap="flat" cmpd="tri" algn="ctr">
            <a:solidFill>
              <a:srgbClr val="C00000"/>
            </a:solidFill>
            <a:prstDash val="solid"/>
            <a:round/>
            <a:headEnd type="none" w="med" len="med"/>
            <a:tailEnd type="none" w="med" len="med"/>
          </a:ln>
          <a:effectLst/>
        </p:spPr>
      </p:cxnSp>
      <p:cxnSp>
        <p:nvCxnSpPr>
          <p:cNvPr id="62" name="直接连接符 61">
            <a:extLst>
              <a:ext uri="{FF2B5EF4-FFF2-40B4-BE49-F238E27FC236}">
                <a16:creationId xmlns:a16="http://schemas.microsoft.com/office/drawing/2014/main" id="{E6533A17-1CE7-48C2-A2DB-17C1E6EB3A0E}"/>
              </a:ext>
            </a:extLst>
          </p:cNvPr>
          <p:cNvCxnSpPr>
            <a:cxnSpLocks/>
          </p:cNvCxnSpPr>
          <p:nvPr userDrawn="1"/>
        </p:nvCxnSpPr>
        <p:spPr bwMode="auto">
          <a:xfrm flipH="1">
            <a:off x="1873936" y="1536228"/>
            <a:ext cx="2914072" cy="0"/>
          </a:xfrm>
          <a:prstGeom prst="line">
            <a:avLst/>
          </a:prstGeom>
          <a:solidFill>
            <a:srgbClr val="9999FF"/>
          </a:solidFill>
          <a:ln w="57150" cap="flat" cmpd="tri" algn="ctr">
            <a:solidFill>
              <a:srgbClr val="C00000"/>
            </a:solidFill>
            <a:prstDash val="solid"/>
            <a:round/>
            <a:headEnd type="none" w="med" len="med"/>
            <a:tailEnd type="none" w="med" len="med"/>
          </a:ln>
          <a:effectLst/>
        </p:spPr>
      </p:cxnSp>
      <p:sp>
        <p:nvSpPr>
          <p:cNvPr id="63" name="Rectangle 16">
            <a:extLst>
              <a:ext uri="{FF2B5EF4-FFF2-40B4-BE49-F238E27FC236}">
                <a16:creationId xmlns:a16="http://schemas.microsoft.com/office/drawing/2014/main" id="{9B5BA6D2-7416-41F2-B1C0-2D58E92238F4}"/>
              </a:ext>
            </a:extLst>
          </p:cNvPr>
          <p:cNvSpPr txBox="1">
            <a:spLocks noChangeArrowheads="1"/>
          </p:cNvSpPr>
          <p:nvPr userDrawn="1"/>
        </p:nvSpPr>
        <p:spPr bwMode="auto">
          <a:xfrm>
            <a:off x="251400" y="5229250"/>
            <a:ext cx="2921965" cy="70570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l" rtl="0" fontAlgn="base">
              <a:spcBef>
                <a:spcPct val="0"/>
              </a:spcBef>
              <a:spcAft>
                <a:spcPct val="0"/>
              </a:spcAft>
              <a:defRPr sz="1200" b="0" kern="1200">
                <a:solidFill>
                  <a:schemeClr val="tx1"/>
                </a:solidFill>
                <a:latin typeface="+mj-lt"/>
                <a:ea typeface="宋体" pitchFamily="2" charset="-122"/>
                <a:cs typeface="+mn-cs"/>
              </a:defRPr>
            </a:lvl1pPr>
            <a:lvl2pPr marL="457200" algn="ctr" rtl="0" fontAlgn="base">
              <a:spcBef>
                <a:spcPct val="50000"/>
              </a:spcBef>
              <a:spcAft>
                <a:spcPct val="0"/>
              </a:spcAft>
              <a:defRPr sz="2800" b="1" kern="1200">
                <a:solidFill>
                  <a:schemeClr val="tx1"/>
                </a:solidFill>
                <a:latin typeface="Times New Roman" pitchFamily="18" charset="0"/>
                <a:ea typeface="宋体" pitchFamily="2" charset="-122"/>
                <a:cs typeface="+mn-cs"/>
              </a:defRPr>
            </a:lvl2pPr>
            <a:lvl3pPr marL="914400" algn="ctr" rtl="0" fontAlgn="base">
              <a:spcBef>
                <a:spcPct val="50000"/>
              </a:spcBef>
              <a:spcAft>
                <a:spcPct val="0"/>
              </a:spcAft>
              <a:defRPr sz="2800" b="1" kern="1200">
                <a:solidFill>
                  <a:schemeClr val="tx1"/>
                </a:solidFill>
                <a:latin typeface="Times New Roman" pitchFamily="18" charset="0"/>
                <a:ea typeface="宋体" pitchFamily="2" charset="-122"/>
                <a:cs typeface="+mn-cs"/>
              </a:defRPr>
            </a:lvl3pPr>
            <a:lvl4pPr marL="1371600" algn="ctr" rtl="0" fontAlgn="base">
              <a:spcBef>
                <a:spcPct val="50000"/>
              </a:spcBef>
              <a:spcAft>
                <a:spcPct val="0"/>
              </a:spcAft>
              <a:defRPr sz="2800" b="1" kern="1200">
                <a:solidFill>
                  <a:schemeClr val="tx1"/>
                </a:solidFill>
                <a:latin typeface="Times New Roman" pitchFamily="18" charset="0"/>
                <a:ea typeface="宋体" pitchFamily="2" charset="-122"/>
                <a:cs typeface="+mn-cs"/>
              </a:defRPr>
            </a:lvl4pPr>
            <a:lvl5pPr marL="1828800" algn="ctr" rtl="0" fontAlgn="base">
              <a:spcBef>
                <a:spcPct val="50000"/>
              </a:spcBef>
              <a:spcAft>
                <a:spcPct val="0"/>
              </a:spcAft>
              <a:defRPr sz="2800" b="1" kern="1200">
                <a:solidFill>
                  <a:schemeClr val="tx1"/>
                </a:solidFill>
                <a:latin typeface="Times New Roman" pitchFamily="18" charset="0"/>
                <a:ea typeface="宋体" pitchFamily="2" charset="-122"/>
                <a:cs typeface="+mn-cs"/>
              </a:defRPr>
            </a:lvl5pPr>
            <a:lvl6pPr marL="2286000" algn="l" defTabSz="914400" rtl="0" eaLnBrk="1" latinLnBrk="0" hangingPunct="1">
              <a:defRPr sz="2800" b="1" kern="1200">
                <a:solidFill>
                  <a:schemeClr val="tx1"/>
                </a:solidFill>
                <a:latin typeface="Times New Roman" pitchFamily="18" charset="0"/>
                <a:ea typeface="宋体" pitchFamily="2" charset="-122"/>
                <a:cs typeface="+mn-cs"/>
              </a:defRPr>
            </a:lvl6pPr>
            <a:lvl7pPr marL="2743200" algn="l" defTabSz="914400" rtl="0" eaLnBrk="1" latinLnBrk="0" hangingPunct="1">
              <a:defRPr sz="2800" b="1" kern="1200">
                <a:solidFill>
                  <a:schemeClr val="tx1"/>
                </a:solidFill>
                <a:latin typeface="Times New Roman" pitchFamily="18" charset="0"/>
                <a:ea typeface="宋体" pitchFamily="2" charset="-122"/>
                <a:cs typeface="+mn-cs"/>
              </a:defRPr>
            </a:lvl7pPr>
            <a:lvl8pPr marL="3200400" algn="l" defTabSz="914400" rtl="0" eaLnBrk="1" latinLnBrk="0" hangingPunct="1">
              <a:defRPr sz="2800" b="1" kern="1200">
                <a:solidFill>
                  <a:schemeClr val="tx1"/>
                </a:solidFill>
                <a:latin typeface="Times New Roman" pitchFamily="18" charset="0"/>
                <a:ea typeface="宋体" pitchFamily="2" charset="-122"/>
                <a:cs typeface="+mn-cs"/>
              </a:defRPr>
            </a:lvl8pPr>
            <a:lvl9pPr marL="3657600" algn="l" defTabSz="914400" rtl="0" eaLnBrk="1" latinLnBrk="0" hangingPunct="1">
              <a:defRPr sz="2800" b="1" kern="1200">
                <a:solidFill>
                  <a:schemeClr val="tx1"/>
                </a:solidFill>
                <a:latin typeface="Times New Roman" pitchFamily="18" charset="0"/>
                <a:ea typeface="宋体"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87D8CD90-EB6C-4EF8-843B-BC01DDFAB9E6}" type="datetime3">
              <a:rPr kumimoji="0" lang="zh-CN" altLang="en-US" sz="2000" b="1" i="0" u="none" strike="noStrike" kern="1200" cap="none" spc="0" normalizeH="0" baseline="0" noProof="0" smtClean="0">
                <a:ln>
                  <a:noFill/>
                </a:ln>
                <a:solidFill>
                  <a:srgbClr val="5D5DC0"/>
                </a:solidFill>
                <a:effectLst/>
                <a:uLnTx/>
                <a:uFillTx/>
                <a:latin typeface="Arial"/>
                <a:ea typeface="黑体" panose="02010609060101010101" pitchFamily="49" charset="-122"/>
                <a:cs typeface="Arial" panose="020B0604020202020204"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2021年4月6日星期二</a:t>
            </a:fld>
            <a:endParaRPr kumimoji="0" lang="en-US" altLang="zh-CN" sz="2000" b="1" i="0" u="none" strike="noStrike" kern="1200" cap="none" spc="0" normalizeH="0" baseline="0" noProof="0" dirty="0">
              <a:ln>
                <a:noFill/>
              </a:ln>
              <a:solidFill>
                <a:srgbClr val="5D5DC0"/>
              </a:solidFill>
              <a:effectLst/>
              <a:uLnTx/>
              <a:uFillTx/>
              <a:latin typeface="Arial"/>
              <a:ea typeface="黑体" panose="02010609060101010101" pitchFamily="49" charset="-122"/>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fld id="{6439F639-8FB6-4CFA-9289-F7A8A19716DA}" type="datetime10">
              <a:rPr kumimoji="0" lang="en-US" altLang="zh-CN" sz="2000" b="1" i="0" u="none" strike="noStrike" kern="1200" cap="none" spc="0" normalizeH="0" baseline="0" noProof="0" smtClean="0">
                <a:ln>
                  <a:noFill/>
                </a:ln>
                <a:solidFill>
                  <a:srgbClr val="5D5DC0"/>
                </a:solidFill>
                <a:effectLst/>
                <a:uLnTx/>
                <a:uFillTx/>
                <a:latin typeface="Arial"/>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17:28</a:t>
            </a:fld>
            <a:endParaRPr kumimoji="0" lang="en-US" altLang="zh-CN" sz="2000" b="1" i="0" u="none" strike="noStrike" kern="1200" cap="none" spc="0" normalizeH="0" baseline="0" noProof="0" dirty="0">
              <a:ln>
                <a:noFill/>
              </a:ln>
              <a:solidFill>
                <a:srgbClr val="5D5DC0"/>
              </a:solidFill>
              <a:effectLst/>
              <a:uLnTx/>
              <a:uFillTx/>
              <a:latin typeface="Arial"/>
              <a:ea typeface="黑体" panose="02010609060101010101" pitchFamily="49" charset="-122"/>
              <a:cs typeface="Arial" panose="020B0604020202020204" pitchFamily="34" charset="0"/>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881EBAA6-2597-4CA0-87A5-70365BBCDE64}" type="slidenum">
              <a:rPr lang="zh-CN" altLang="en-US"/>
              <a:pPr/>
              <a:t>‹#›</a:t>
            </a:fld>
            <a:endParaRPr lang="en-US" altLang="zh-CN"/>
          </a:p>
        </p:txBody>
      </p:sp>
      <p:sp>
        <p:nvSpPr>
          <p:cNvPr id="6" name="日期占位符 5"/>
          <p:cNvSpPr>
            <a:spLocks noGrp="1"/>
          </p:cNvSpPr>
          <p:nvPr>
            <p:ph type="dt" sz="half" idx="12"/>
          </p:nvPr>
        </p:nvSpPr>
        <p:spPr/>
        <p:txBody>
          <a:bodyPr/>
          <a:lstStyle>
            <a:lvl1pPr>
              <a:defRPr/>
            </a:lvl1pPr>
          </a:lstStyle>
          <a:p>
            <a:endParaRPr lang="en-US" altLang="zh-CN"/>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590550" y="44450"/>
            <a:ext cx="8373616" cy="523875"/>
          </a:xfrm>
        </p:spPr>
        <p:txBody>
          <a:bodyPr/>
          <a:lstStyle/>
          <a:p>
            <a:r>
              <a:rPr lang="zh-CN" altLang="en-US"/>
              <a:t>单击此处编辑母版标题样式</a:t>
            </a:r>
          </a:p>
        </p:txBody>
      </p:sp>
      <p:sp>
        <p:nvSpPr>
          <p:cNvPr id="3" name="内容占位符 2"/>
          <p:cNvSpPr>
            <a:spLocks noGrp="1"/>
          </p:cNvSpPr>
          <p:nvPr>
            <p:ph sz="half" idx="1"/>
          </p:nvPr>
        </p:nvSpPr>
        <p:spPr>
          <a:xfrm>
            <a:off x="457200" y="568325"/>
            <a:ext cx="4186808" cy="6153150"/>
          </a:xfrm>
        </p:spPr>
        <p:txBody>
          <a:bodyPr/>
          <a:lstStyle>
            <a:lvl1pPr marL="269875" indent="-269875">
              <a:defRPr sz="2400"/>
            </a:lvl1pPr>
            <a:lvl2pPr marL="538163" indent="-268288">
              <a:defRPr sz="2400"/>
            </a:lvl2pPr>
            <a:lvl3pPr marL="808038" indent="-269875">
              <a:defRPr sz="2400"/>
            </a:lvl3pPr>
            <a:lvl4pPr marL="1077913" indent="-269875">
              <a:defRPr sz="2400"/>
            </a:lvl4pPr>
            <a:lvl5pPr marL="1347788" indent="-269875">
              <a:defRPr sz="24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页脚占位符 4"/>
          <p:cNvSpPr>
            <a:spLocks noGrp="1"/>
          </p:cNvSpPr>
          <p:nvPr>
            <p:ph type="ftr" sz="quarter"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B79E6A8D-1010-40A4-B32B-506457DDCAF2}" type="slidenum">
              <a:rPr lang="zh-CN" altLang="en-US"/>
              <a:pPr/>
              <a:t>‹#›</a:t>
            </a:fld>
            <a:endParaRPr lang="en-US" altLang="zh-CN"/>
          </a:p>
        </p:txBody>
      </p:sp>
      <p:sp>
        <p:nvSpPr>
          <p:cNvPr id="7" name="日期占位符 6"/>
          <p:cNvSpPr>
            <a:spLocks noGrp="1"/>
          </p:cNvSpPr>
          <p:nvPr>
            <p:ph type="dt" sz="half" idx="12"/>
          </p:nvPr>
        </p:nvSpPr>
        <p:spPr/>
        <p:txBody>
          <a:bodyPr/>
          <a:lstStyle>
            <a:lvl1pPr>
              <a:defRPr/>
            </a:lvl1pPr>
          </a:lstStyle>
          <a:p>
            <a:endParaRPr lang="en-US" altLang="zh-CN"/>
          </a:p>
        </p:txBody>
      </p:sp>
      <p:sp>
        <p:nvSpPr>
          <p:cNvPr id="8" name="内容占位符 2">
            <a:extLst>
              <a:ext uri="{FF2B5EF4-FFF2-40B4-BE49-F238E27FC236}">
                <a16:creationId xmlns:a16="http://schemas.microsoft.com/office/drawing/2014/main" id="{767C754B-FB6E-443D-A87C-FC3EBD7660B1}"/>
              </a:ext>
            </a:extLst>
          </p:cNvPr>
          <p:cNvSpPr>
            <a:spLocks noGrp="1"/>
          </p:cNvSpPr>
          <p:nvPr>
            <p:ph sz="half" idx="13"/>
          </p:nvPr>
        </p:nvSpPr>
        <p:spPr>
          <a:xfrm>
            <a:off x="4777358" y="568325"/>
            <a:ext cx="4186808" cy="6153150"/>
          </a:xfrm>
        </p:spPr>
        <p:txBody>
          <a:bodyPr/>
          <a:lstStyle>
            <a:lvl1pPr marL="269875" indent="-269875">
              <a:defRPr sz="2400"/>
            </a:lvl1pPr>
            <a:lvl2pPr marL="538163" indent="-268288">
              <a:defRPr sz="2400"/>
            </a:lvl2pPr>
            <a:lvl3pPr marL="808038" indent="-269875">
              <a:defRPr sz="2400"/>
            </a:lvl3pPr>
            <a:lvl4pPr marL="1077913" indent="-269875">
              <a:defRPr sz="2400"/>
            </a:lvl4pPr>
            <a:lvl5pPr marL="1347788" indent="-269875">
              <a:defRPr sz="24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页脚占位符 2"/>
          <p:cNvSpPr>
            <a:spLocks noGrp="1"/>
          </p:cNvSpPr>
          <p:nvPr>
            <p:ph type="ftr" sz="quarter" idx="10"/>
          </p:nvPr>
        </p:nvSpPr>
        <p:spPr/>
        <p:txBody>
          <a:bodyPr/>
          <a:lstStyle>
            <a:lvl1pPr>
              <a:defRPr/>
            </a:lvl1pPr>
          </a:lstStyle>
          <a:p>
            <a:endParaRPr lang="en-US" altLang="zh-CN"/>
          </a:p>
        </p:txBody>
      </p:sp>
      <p:sp>
        <p:nvSpPr>
          <p:cNvPr id="4" name="灯片编号占位符 3"/>
          <p:cNvSpPr>
            <a:spLocks noGrp="1"/>
          </p:cNvSpPr>
          <p:nvPr>
            <p:ph type="sldNum" sz="quarter" idx="11"/>
          </p:nvPr>
        </p:nvSpPr>
        <p:spPr/>
        <p:txBody>
          <a:bodyPr/>
          <a:lstStyle>
            <a:lvl1pPr>
              <a:defRPr/>
            </a:lvl1pPr>
          </a:lstStyle>
          <a:p>
            <a:fld id="{180D08EF-876A-4FE4-B4A1-0431ECC82D70}" type="slidenum">
              <a:rPr lang="zh-CN" altLang="en-US"/>
              <a:pPr/>
              <a:t>‹#›</a:t>
            </a:fld>
            <a:endParaRPr lang="en-US" altLang="zh-CN"/>
          </a:p>
        </p:txBody>
      </p:sp>
      <p:sp>
        <p:nvSpPr>
          <p:cNvPr id="5" name="日期占位符 4"/>
          <p:cNvSpPr>
            <a:spLocks noGrp="1"/>
          </p:cNvSpPr>
          <p:nvPr>
            <p:ph type="dt" sz="half" idx="12"/>
          </p:nvPr>
        </p:nvSpPr>
        <p:spPr/>
        <p:txBody>
          <a:bodyPr/>
          <a:lstStyle>
            <a:lvl1pPr>
              <a:defRPr/>
            </a:lvl1pPr>
          </a:lstStyle>
          <a:p>
            <a:endParaRPr lang="en-US" altLang="zh-CN"/>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lvl1pPr>
          </a:lstStyle>
          <a:p>
            <a:endParaRPr lang="en-US" altLang="zh-CN"/>
          </a:p>
        </p:txBody>
      </p:sp>
      <p:sp>
        <p:nvSpPr>
          <p:cNvPr id="3" name="灯片编号占位符 2"/>
          <p:cNvSpPr>
            <a:spLocks noGrp="1"/>
          </p:cNvSpPr>
          <p:nvPr>
            <p:ph type="sldNum" sz="quarter" idx="11"/>
          </p:nvPr>
        </p:nvSpPr>
        <p:spPr/>
        <p:txBody>
          <a:bodyPr/>
          <a:lstStyle>
            <a:lvl1pPr>
              <a:defRPr/>
            </a:lvl1pPr>
          </a:lstStyle>
          <a:p>
            <a:fld id="{B5E4C242-AE92-4B4B-A87C-2F2AC850EF6D}" type="slidenum">
              <a:rPr lang="zh-CN" altLang="en-US"/>
              <a:pPr/>
              <a:t>‹#›</a:t>
            </a:fld>
            <a:endParaRPr lang="en-US" altLang="zh-CN"/>
          </a:p>
        </p:txBody>
      </p:sp>
      <p:sp>
        <p:nvSpPr>
          <p:cNvPr id="4" name="日期占位符 3"/>
          <p:cNvSpPr>
            <a:spLocks noGrp="1"/>
          </p:cNvSpPr>
          <p:nvPr>
            <p:ph type="dt" sz="half" idx="12"/>
          </p:nvPr>
        </p:nvSpPr>
        <p:spPr/>
        <p:txBody>
          <a:bodyPr/>
          <a:lstStyle>
            <a:lvl1pPr>
              <a:defRPr/>
            </a:lvl1pPr>
          </a:lstStyle>
          <a:p>
            <a:endParaRPr lang="en-US" altLang="zh-CN"/>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78195" name="Group 19"/>
          <p:cNvGrpSpPr>
            <a:grpSpLocks/>
          </p:cNvGrpSpPr>
          <p:nvPr userDrawn="1"/>
        </p:nvGrpSpPr>
        <p:grpSpPr bwMode="auto">
          <a:xfrm>
            <a:off x="0" y="0"/>
            <a:ext cx="9144000" cy="566738"/>
            <a:chOff x="0" y="0"/>
            <a:chExt cx="5760" cy="357"/>
          </a:xfrm>
        </p:grpSpPr>
        <p:sp>
          <p:nvSpPr>
            <p:cNvPr id="178181" name="Rectangle 5"/>
            <p:cNvSpPr>
              <a:spLocks noChangeArrowheads="1"/>
            </p:cNvSpPr>
            <p:nvPr userDrawn="1"/>
          </p:nvSpPr>
          <p:spPr bwMode="auto">
            <a:xfrm>
              <a:off x="0" y="0"/>
              <a:ext cx="180" cy="344"/>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spcBef>
                  <a:spcPct val="0"/>
                </a:spcBef>
              </a:pPr>
              <a:endParaRPr lang="zh-CN" altLang="en-US" sz="2400" b="0"/>
            </a:p>
          </p:txBody>
        </p:sp>
        <p:sp>
          <p:nvSpPr>
            <p:cNvPr id="178182" name="Rectangle 6"/>
            <p:cNvSpPr>
              <a:spLocks noChangeArrowheads="1"/>
            </p:cNvSpPr>
            <p:nvPr userDrawn="1"/>
          </p:nvSpPr>
          <p:spPr bwMode="auto">
            <a:xfrm>
              <a:off x="238" y="85"/>
              <a:ext cx="5500" cy="173"/>
            </a:xfrm>
            <a:prstGeom prst="rect">
              <a:avLst/>
            </a:prstGeom>
            <a:gradFill rotWithShape="0">
              <a:gsLst>
                <a:gs pos="0">
                  <a:srgbClr val="FFFFCC"/>
                </a:gs>
                <a:gs pos="100000">
                  <a:schemeClr val="bg1"/>
                </a:gs>
              </a:gsLst>
              <a:lin ang="0" scaled="1"/>
            </a:gradFill>
            <a:ln w="9525">
              <a:noFill/>
              <a:miter lim="800000"/>
              <a:headEnd/>
              <a:tailEnd/>
            </a:ln>
          </p:spPr>
          <p:txBody>
            <a:bodyPr/>
            <a:lstStyle/>
            <a:p>
              <a:pPr algn="l">
                <a:spcBef>
                  <a:spcPct val="0"/>
                </a:spcBef>
              </a:pPr>
              <a:endParaRPr lang="zh-CN" altLang="en-US" sz="2400" b="0"/>
            </a:p>
          </p:txBody>
        </p:sp>
        <p:sp>
          <p:nvSpPr>
            <p:cNvPr id="178183" name="Rectangle 7"/>
            <p:cNvSpPr>
              <a:spLocks noChangeArrowheads="1"/>
            </p:cNvSpPr>
            <p:nvPr userDrawn="1"/>
          </p:nvSpPr>
          <p:spPr bwMode="auto">
            <a:xfrm>
              <a:off x="236" y="85"/>
              <a:ext cx="87" cy="89"/>
            </a:xfrm>
            <a:prstGeom prst="rect">
              <a:avLst/>
            </a:prstGeom>
            <a:solidFill>
              <a:srgbClr val="33CC33">
                <a:alpha val="14999"/>
              </a:srgbClr>
            </a:solidFill>
            <a:ln w="9525">
              <a:noFill/>
              <a:miter lim="800000"/>
              <a:headEnd/>
              <a:tailEnd/>
            </a:ln>
          </p:spPr>
          <p:txBody>
            <a:bodyPr/>
            <a:lstStyle/>
            <a:p>
              <a:pPr algn="l">
                <a:spcBef>
                  <a:spcPct val="0"/>
                </a:spcBef>
              </a:pPr>
              <a:endParaRPr lang="zh-CN" altLang="en-US" sz="1800" b="0">
                <a:solidFill>
                  <a:schemeClr val="hlink"/>
                </a:solidFill>
                <a:latin typeface="Arial" charset="0"/>
              </a:endParaRPr>
            </a:p>
          </p:txBody>
        </p:sp>
        <p:sp>
          <p:nvSpPr>
            <p:cNvPr id="178184" name="Rectangle 8"/>
            <p:cNvSpPr>
              <a:spLocks noChangeArrowheads="1"/>
            </p:cNvSpPr>
            <p:nvPr userDrawn="1"/>
          </p:nvSpPr>
          <p:spPr bwMode="auto">
            <a:xfrm>
              <a:off x="323" y="0"/>
              <a:ext cx="88" cy="87"/>
            </a:xfrm>
            <a:prstGeom prst="rect">
              <a:avLst/>
            </a:prstGeom>
            <a:solidFill>
              <a:srgbClr val="33CC33">
                <a:alpha val="14999"/>
              </a:srgbClr>
            </a:solidFill>
            <a:ln w="9525">
              <a:noFill/>
              <a:miter lim="800000"/>
              <a:headEnd/>
              <a:tailEnd/>
            </a:ln>
          </p:spPr>
          <p:txBody>
            <a:bodyPr/>
            <a:lstStyle/>
            <a:p>
              <a:pPr algn="l">
                <a:spcBef>
                  <a:spcPct val="0"/>
                </a:spcBef>
              </a:pPr>
              <a:endParaRPr lang="zh-CN" altLang="en-US" sz="1800" b="0">
                <a:solidFill>
                  <a:schemeClr val="hlink"/>
                </a:solidFill>
                <a:latin typeface="Arial" charset="0"/>
              </a:endParaRPr>
            </a:p>
          </p:txBody>
        </p:sp>
        <p:sp>
          <p:nvSpPr>
            <p:cNvPr id="178185" name="Rectangle 9"/>
            <p:cNvSpPr>
              <a:spLocks noChangeArrowheads="1"/>
            </p:cNvSpPr>
            <p:nvPr userDrawn="1"/>
          </p:nvSpPr>
          <p:spPr bwMode="auto">
            <a:xfrm>
              <a:off x="323" y="85"/>
              <a:ext cx="88" cy="89"/>
            </a:xfrm>
            <a:prstGeom prst="rect">
              <a:avLst/>
            </a:prstGeom>
            <a:solidFill>
              <a:srgbClr val="33CC33">
                <a:alpha val="30000"/>
              </a:srgbClr>
            </a:solidFill>
            <a:ln w="9525">
              <a:noFill/>
              <a:miter lim="800000"/>
              <a:headEnd/>
              <a:tailEnd/>
            </a:ln>
          </p:spPr>
          <p:txBody>
            <a:bodyPr/>
            <a:lstStyle/>
            <a:p>
              <a:pPr algn="l">
                <a:spcBef>
                  <a:spcPct val="0"/>
                </a:spcBef>
              </a:pPr>
              <a:endParaRPr lang="zh-CN" altLang="en-US" sz="1800" b="0">
                <a:solidFill>
                  <a:schemeClr val="accent2"/>
                </a:solidFill>
                <a:latin typeface="Arial" charset="0"/>
              </a:endParaRPr>
            </a:p>
          </p:txBody>
        </p:sp>
        <p:sp>
          <p:nvSpPr>
            <p:cNvPr id="178186" name="Rectangle 10"/>
            <p:cNvSpPr>
              <a:spLocks noChangeArrowheads="1"/>
            </p:cNvSpPr>
            <p:nvPr userDrawn="1"/>
          </p:nvSpPr>
          <p:spPr bwMode="auto">
            <a:xfrm>
              <a:off x="151" y="173"/>
              <a:ext cx="86" cy="87"/>
            </a:xfrm>
            <a:prstGeom prst="rect">
              <a:avLst/>
            </a:prstGeom>
            <a:solidFill>
              <a:srgbClr val="33CC33">
                <a:alpha val="14999"/>
              </a:srgbClr>
            </a:solidFill>
            <a:ln w="9525">
              <a:noFill/>
              <a:miter lim="800000"/>
              <a:headEnd/>
              <a:tailEnd/>
            </a:ln>
          </p:spPr>
          <p:txBody>
            <a:bodyPr/>
            <a:lstStyle/>
            <a:p>
              <a:pPr algn="l">
                <a:spcBef>
                  <a:spcPct val="0"/>
                </a:spcBef>
              </a:pPr>
              <a:endParaRPr lang="zh-CN" altLang="en-US" sz="1800" b="0">
                <a:solidFill>
                  <a:schemeClr val="hlink"/>
                </a:solidFill>
                <a:latin typeface="Arial" charset="0"/>
              </a:endParaRPr>
            </a:p>
          </p:txBody>
        </p:sp>
        <p:sp>
          <p:nvSpPr>
            <p:cNvPr id="178187" name="Rectangle 11"/>
            <p:cNvSpPr>
              <a:spLocks noChangeArrowheads="1"/>
            </p:cNvSpPr>
            <p:nvPr userDrawn="1"/>
          </p:nvSpPr>
          <p:spPr bwMode="auto">
            <a:xfrm>
              <a:off x="61" y="86"/>
              <a:ext cx="89" cy="87"/>
            </a:xfrm>
            <a:prstGeom prst="rect">
              <a:avLst/>
            </a:prstGeom>
            <a:solidFill>
              <a:srgbClr val="FF00FF">
                <a:alpha val="20000"/>
              </a:srgbClr>
            </a:solidFill>
            <a:ln w="9525">
              <a:noFill/>
              <a:miter lim="800000"/>
              <a:headEnd/>
              <a:tailEnd/>
            </a:ln>
          </p:spPr>
          <p:txBody>
            <a:bodyPr/>
            <a:lstStyle/>
            <a:p>
              <a:pPr algn="l">
                <a:spcBef>
                  <a:spcPct val="0"/>
                </a:spcBef>
              </a:pPr>
              <a:endParaRPr lang="zh-CN" altLang="en-US" sz="2400" b="0"/>
            </a:p>
          </p:txBody>
        </p:sp>
        <p:sp>
          <p:nvSpPr>
            <p:cNvPr id="178188" name="Rectangle 12"/>
            <p:cNvSpPr>
              <a:spLocks noChangeArrowheads="1"/>
            </p:cNvSpPr>
            <p:nvPr userDrawn="1"/>
          </p:nvSpPr>
          <p:spPr bwMode="auto">
            <a:xfrm>
              <a:off x="236" y="171"/>
              <a:ext cx="87" cy="87"/>
            </a:xfrm>
            <a:prstGeom prst="rect">
              <a:avLst/>
            </a:prstGeom>
            <a:solidFill>
              <a:srgbClr val="33CC33">
                <a:alpha val="30000"/>
              </a:srgbClr>
            </a:solidFill>
            <a:ln w="9525">
              <a:noFill/>
              <a:miter lim="800000"/>
              <a:headEnd/>
              <a:tailEnd/>
            </a:ln>
          </p:spPr>
          <p:txBody>
            <a:bodyPr/>
            <a:lstStyle/>
            <a:p>
              <a:pPr algn="l">
                <a:spcBef>
                  <a:spcPct val="0"/>
                </a:spcBef>
              </a:pPr>
              <a:endParaRPr lang="zh-CN" altLang="en-US" sz="1800" b="0">
                <a:solidFill>
                  <a:schemeClr val="accent2"/>
                </a:solidFill>
                <a:latin typeface="Arial" charset="0"/>
              </a:endParaRPr>
            </a:p>
          </p:txBody>
        </p:sp>
        <p:sp>
          <p:nvSpPr>
            <p:cNvPr id="178189" name="Rectangle 13"/>
            <p:cNvSpPr>
              <a:spLocks noChangeArrowheads="1"/>
            </p:cNvSpPr>
            <p:nvPr userDrawn="1"/>
          </p:nvSpPr>
          <p:spPr bwMode="auto">
            <a:xfrm>
              <a:off x="151" y="258"/>
              <a:ext cx="86" cy="86"/>
            </a:xfrm>
            <a:prstGeom prst="rect">
              <a:avLst/>
            </a:prstGeom>
            <a:solidFill>
              <a:srgbClr val="33CC33">
                <a:alpha val="30000"/>
              </a:srgbClr>
            </a:solidFill>
            <a:ln w="9525">
              <a:noFill/>
              <a:miter lim="800000"/>
              <a:headEnd/>
              <a:tailEnd/>
            </a:ln>
          </p:spPr>
          <p:txBody>
            <a:bodyPr/>
            <a:lstStyle/>
            <a:p>
              <a:pPr algn="l">
                <a:spcBef>
                  <a:spcPct val="0"/>
                </a:spcBef>
              </a:pPr>
              <a:endParaRPr lang="zh-CN" altLang="en-US" sz="1800" b="0">
                <a:solidFill>
                  <a:schemeClr val="accent2"/>
                </a:solidFill>
                <a:latin typeface="Arial" charset="0"/>
              </a:endParaRPr>
            </a:p>
          </p:txBody>
        </p:sp>
        <p:sp>
          <p:nvSpPr>
            <p:cNvPr id="178193" name="Rectangle 17"/>
            <p:cNvSpPr>
              <a:spLocks noChangeArrowheads="1"/>
            </p:cNvSpPr>
            <p:nvPr userDrawn="1"/>
          </p:nvSpPr>
          <p:spPr bwMode="auto">
            <a:xfrm>
              <a:off x="0" y="328"/>
              <a:ext cx="5760" cy="29"/>
            </a:xfrm>
            <a:prstGeom prst="rect">
              <a:avLst/>
            </a:prstGeom>
            <a:gradFill rotWithShape="0">
              <a:gsLst>
                <a:gs pos="0">
                  <a:schemeClr val="bg2">
                    <a:alpha val="39999"/>
                  </a:schemeClr>
                </a:gs>
                <a:gs pos="100000">
                  <a:schemeClr val="bg1">
                    <a:alpha val="10001"/>
                  </a:schemeClr>
                </a:gs>
              </a:gsLst>
              <a:lin ang="0" scaled="1"/>
            </a:gradFill>
            <a:ln w="9525">
              <a:noFill/>
              <a:miter lim="800000"/>
              <a:headEnd/>
              <a:tailEnd/>
            </a:ln>
          </p:spPr>
          <p:txBody>
            <a:bodyPr/>
            <a:lstStyle/>
            <a:p>
              <a:pPr algn="l">
                <a:spcBef>
                  <a:spcPct val="0"/>
                </a:spcBef>
              </a:pPr>
              <a:endParaRPr lang="zh-CN" altLang="en-US" sz="2400" b="0"/>
            </a:p>
          </p:txBody>
        </p:sp>
      </p:grpSp>
      <p:sp>
        <p:nvSpPr>
          <p:cNvPr id="178178"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200" b="1">
                <a:latin typeface="+mj-lt"/>
              </a:defRPr>
            </a:lvl1pPr>
          </a:lstStyle>
          <a:p>
            <a:endParaRPr lang="en-US" altLang="zh-CN"/>
          </a:p>
        </p:txBody>
      </p:sp>
      <p:sp>
        <p:nvSpPr>
          <p:cNvPr id="178179"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b="0">
                <a:latin typeface="Arial Black" pitchFamily="34" charset="0"/>
              </a:defRPr>
            </a:lvl1pPr>
          </a:lstStyle>
          <a:p>
            <a:fld id="{56AFF6D6-DFEC-41ED-8C99-A45408B604ED}" type="slidenum">
              <a:rPr lang="zh-CN" altLang="en-US"/>
              <a:pPr/>
              <a:t>‹#›</a:t>
            </a:fld>
            <a:endParaRPr lang="en-US" altLang="zh-CN"/>
          </a:p>
        </p:txBody>
      </p:sp>
      <p:sp>
        <p:nvSpPr>
          <p:cNvPr id="178190" name="Rectangle 14"/>
          <p:cNvSpPr>
            <a:spLocks noGrp="1" noChangeArrowheads="1"/>
          </p:cNvSpPr>
          <p:nvPr>
            <p:ph type="title"/>
          </p:nvPr>
        </p:nvSpPr>
        <p:spPr bwMode="auto">
          <a:xfrm>
            <a:off x="590550" y="44450"/>
            <a:ext cx="8229600" cy="5238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78191" name="Rectangle 15"/>
          <p:cNvSpPr>
            <a:spLocks noGrp="1" noChangeArrowheads="1"/>
          </p:cNvSpPr>
          <p:nvPr>
            <p:ph type="body" idx="1"/>
          </p:nvPr>
        </p:nvSpPr>
        <p:spPr bwMode="auto">
          <a:xfrm>
            <a:off x="457200" y="612775"/>
            <a:ext cx="8362950" cy="6108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78192"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defRPr sz="1200" b="1">
                <a:latin typeface="+mj-lt"/>
              </a:defRPr>
            </a:lvl1pPr>
          </a:lstStyle>
          <a:p>
            <a:endParaRPr lang="en-US" altLang="zh-CN"/>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7" r:id="rId3"/>
    <p:sldLayoutId id="2147483659" r:id="rId4"/>
    <p:sldLayoutId id="2147483660" r:id="rId5"/>
  </p:sldLayoutIdLst>
  <p:transition spd="med"/>
  <p:hf hdr="0" ftr="0" dt="0"/>
  <p:txStyles>
    <p:titleStyle>
      <a:lvl1pPr algn="l" rtl="0" fontAlgn="base">
        <a:spcBef>
          <a:spcPct val="0"/>
        </a:spcBef>
        <a:spcAft>
          <a:spcPct val="0"/>
        </a:spcAft>
        <a:defRPr sz="2800" b="1">
          <a:solidFill>
            <a:schemeClr val="bg2"/>
          </a:solidFill>
          <a:latin typeface="+mj-lt"/>
          <a:ea typeface="+mj-ea"/>
          <a:cs typeface="+mj-cs"/>
        </a:defRPr>
      </a:lvl1pPr>
      <a:lvl2pPr algn="l" rtl="0" fontAlgn="base">
        <a:spcBef>
          <a:spcPct val="0"/>
        </a:spcBef>
        <a:spcAft>
          <a:spcPct val="0"/>
        </a:spcAft>
        <a:defRPr sz="2800" b="1">
          <a:solidFill>
            <a:schemeClr val="bg2"/>
          </a:solidFill>
          <a:latin typeface="Arial" charset="0"/>
          <a:ea typeface="黑体" pitchFamily="2" charset="-122"/>
        </a:defRPr>
      </a:lvl2pPr>
      <a:lvl3pPr algn="l" rtl="0" fontAlgn="base">
        <a:spcBef>
          <a:spcPct val="0"/>
        </a:spcBef>
        <a:spcAft>
          <a:spcPct val="0"/>
        </a:spcAft>
        <a:defRPr sz="2800" b="1">
          <a:solidFill>
            <a:schemeClr val="bg2"/>
          </a:solidFill>
          <a:latin typeface="Arial" charset="0"/>
          <a:ea typeface="黑体" pitchFamily="2" charset="-122"/>
        </a:defRPr>
      </a:lvl3pPr>
      <a:lvl4pPr algn="l" rtl="0" fontAlgn="base">
        <a:spcBef>
          <a:spcPct val="0"/>
        </a:spcBef>
        <a:spcAft>
          <a:spcPct val="0"/>
        </a:spcAft>
        <a:defRPr sz="2800" b="1">
          <a:solidFill>
            <a:schemeClr val="bg2"/>
          </a:solidFill>
          <a:latin typeface="Arial" charset="0"/>
          <a:ea typeface="黑体" pitchFamily="2" charset="-122"/>
        </a:defRPr>
      </a:lvl4pPr>
      <a:lvl5pPr algn="l" rtl="0" fontAlgn="base">
        <a:spcBef>
          <a:spcPct val="0"/>
        </a:spcBef>
        <a:spcAft>
          <a:spcPct val="0"/>
        </a:spcAft>
        <a:defRPr sz="2800" b="1">
          <a:solidFill>
            <a:schemeClr val="bg2"/>
          </a:solidFill>
          <a:latin typeface="Arial" charset="0"/>
          <a:ea typeface="黑体" pitchFamily="2" charset="-122"/>
        </a:defRPr>
      </a:lvl5pPr>
      <a:lvl6pPr marL="457200" algn="l" rtl="0" fontAlgn="base">
        <a:spcBef>
          <a:spcPct val="0"/>
        </a:spcBef>
        <a:spcAft>
          <a:spcPct val="0"/>
        </a:spcAft>
        <a:defRPr sz="2800" b="1">
          <a:solidFill>
            <a:schemeClr val="bg2"/>
          </a:solidFill>
          <a:latin typeface="Arial" charset="0"/>
          <a:ea typeface="黑体" pitchFamily="2" charset="-122"/>
        </a:defRPr>
      </a:lvl6pPr>
      <a:lvl7pPr marL="914400" algn="l" rtl="0" fontAlgn="base">
        <a:spcBef>
          <a:spcPct val="0"/>
        </a:spcBef>
        <a:spcAft>
          <a:spcPct val="0"/>
        </a:spcAft>
        <a:defRPr sz="2800" b="1">
          <a:solidFill>
            <a:schemeClr val="bg2"/>
          </a:solidFill>
          <a:latin typeface="Arial" charset="0"/>
          <a:ea typeface="黑体" pitchFamily="2" charset="-122"/>
        </a:defRPr>
      </a:lvl7pPr>
      <a:lvl8pPr marL="1371600" algn="l" rtl="0" fontAlgn="base">
        <a:spcBef>
          <a:spcPct val="0"/>
        </a:spcBef>
        <a:spcAft>
          <a:spcPct val="0"/>
        </a:spcAft>
        <a:defRPr sz="2800" b="1">
          <a:solidFill>
            <a:schemeClr val="bg2"/>
          </a:solidFill>
          <a:latin typeface="Arial" charset="0"/>
          <a:ea typeface="黑体" pitchFamily="2" charset="-122"/>
        </a:defRPr>
      </a:lvl8pPr>
      <a:lvl9pPr marL="1828800" algn="l" rtl="0" fontAlgn="base">
        <a:spcBef>
          <a:spcPct val="0"/>
        </a:spcBef>
        <a:spcAft>
          <a:spcPct val="0"/>
        </a:spcAft>
        <a:defRPr sz="2800" b="1">
          <a:solidFill>
            <a:schemeClr val="bg2"/>
          </a:solidFill>
          <a:latin typeface="Arial" charset="0"/>
          <a:ea typeface="黑体" pitchFamily="2" charset="-122"/>
        </a:defRPr>
      </a:lvl9pPr>
    </p:titleStyle>
    <p:bodyStyle>
      <a:lvl1pPr marL="342900" indent="-342900" algn="l" rtl="0" fontAlgn="base">
        <a:spcBef>
          <a:spcPct val="20000"/>
        </a:spcBef>
        <a:spcAft>
          <a:spcPct val="0"/>
        </a:spcAft>
        <a:buClr>
          <a:schemeClr val="bg2"/>
        </a:buClr>
        <a:buSzPct val="75000"/>
        <a:buFont typeface="Wingdings" pitchFamily="2" charset="2"/>
        <a:buChar char="n"/>
        <a:defRPr sz="2800" b="1">
          <a:solidFill>
            <a:schemeClr val="tx1"/>
          </a:solidFill>
          <a:latin typeface="+mn-lt"/>
          <a:ea typeface="+mn-ea"/>
          <a:cs typeface="+mn-cs"/>
        </a:defRPr>
      </a:lvl1pPr>
      <a:lvl2pPr marL="719138" indent="-360363" algn="l" rtl="0" fontAlgn="base">
        <a:spcBef>
          <a:spcPct val="20000"/>
        </a:spcBef>
        <a:spcAft>
          <a:spcPct val="0"/>
        </a:spcAft>
        <a:buClr>
          <a:srgbClr val="006600"/>
        </a:buClr>
        <a:buSzPct val="75000"/>
        <a:buFont typeface="Wingdings" pitchFamily="2" charset="2"/>
        <a:buChar char="l"/>
        <a:defRPr sz="2800" b="1">
          <a:solidFill>
            <a:schemeClr val="tx1"/>
          </a:solidFill>
          <a:latin typeface="+mn-lt"/>
          <a:ea typeface="+mn-ea"/>
        </a:defRPr>
      </a:lvl2pPr>
      <a:lvl3pPr marL="1077913" indent="-358775" algn="l" rtl="0" fontAlgn="base">
        <a:spcBef>
          <a:spcPct val="20000"/>
        </a:spcBef>
        <a:spcAft>
          <a:spcPct val="0"/>
        </a:spcAft>
        <a:buClr>
          <a:srgbClr val="FF6600"/>
        </a:buClr>
        <a:buSzPct val="65000"/>
        <a:buFont typeface="Wingdings" pitchFamily="2" charset="2"/>
        <a:buChar char="p"/>
        <a:defRPr sz="2800" b="1">
          <a:solidFill>
            <a:schemeClr val="tx1"/>
          </a:solidFill>
          <a:latin typeface="+mn-lt"/>
          <a:ea typeface="楷体" panose="02010609060101010101" pitchFamily="49" charset="-122"/>
        </a:defRPr>
      </a:lvl3pPr>
      <a:lvl4pPr marL="1436688" indent="-358775" algn="l" rtl="0" fontAlgn="base">
        <a:spcBef>
          <a:spcPct val="20000"/>
        </a:spcBef>
        <a:spcAft>
          <a:spcPct val="0"/>
        </a:spcAft>
        <a:buClr>
          <a:srgbClr val="FF0066"/>
        </a:buClr>
        <a:buSzPct val="75000"/>
        <a:buFont typeface="Wingdings" pitchFamily="2" charset="2"/>
        <a:buChar char="u"/>
        <a:defRPr sz="2800" b="1">
          <a:solidFill>
            <a:schemeClr val="tx1"/>
          </a:solidFill>
          <a:latin typeface="+mn-lt"/>
          <a:ea typeface="楷体" panose="02010609060101010101" pitchFamily="49" charset="-122"/>
        </a:defRPr>
      </a:lvl4pPr>
      <a:lvl5pPr marL="1795463" indent="-358775" algn="l" rtl="0" fontAlgn="base">
        <a:spcBef>
          <a:spcPct val="20000"/>
        </a:spcBef>
        <a:spcAft>
          <a:spcPct val="0"/>
        </a:spcAft>
        <a:buClr>
          <a:srgbClr val="0066FF"/>
        </a:buClr>
        <a:buSzPct val="75000"/>
        <a:buFont typeface="Wingdings" pitchFamily="2" charset="2"/>
        <a:buChar char="ü"/>
        <a:defRPr sz="2800" b="1">
          <a:solidFill>
            <a:schemeClr val="tx1"/>
          </a:solidFill>
          <a:latin typeface="+mn-lt"/>
          <a:ea typeface="楷体" panose="02010609060101010101" pitchFamily="49" charset="-122"/>
        </a:defRPr>
      </a:lvl5pPr>
      <a:lvl6pPr marL="27876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6pPr>
      <a:lvl7pPr marL="32448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7pPr>
      <a:lvl8pPr marL="37020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8pPr>
      <a:lvl9pPr marL="41592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0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 Id="rId5" Type="http://schemas.openxmlformats.org/officeDocument/2006/relationships/image" Target="../media/image25.png"/><Relationship Id="rId4" Type="http://schemas.openxmlformats.org/officeDocument/2006/relationships/image" Target="../media/image24.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 Target="slide3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7.emf"/><Relationship Id="rId5" Type="http://schemas.openxmlformats.org/officeDocument/2006/relationships/oleObject" Target="../embeddings/oleObject4.bin"/><Relationship Id="rId4" Type="http://schemas.openxmlformats.org/officeDocument/2006/relationships/image" Target="../media/image6.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 Target="slide3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slide" Target="slide69.xml"/><Relationship Id="rId4" Type="http://schemas.openxmlformats.org/officeDocument/2006/relationships/slide" Target="slide5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8.e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5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slide" Target="slide66.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slide" Target="slide54.xml"/><Relationship Id="rId5" Type="http://schemas.openxmlformats.org/officeDocument/2006/relationships/image" Target="../media/image13.emf"/><Relationship Id="rId4" Type="http://schemas.openxmlformats.org/officeDocument/2006/relationships/oleObject" Target="../embeddings/oleObject6.bin"/></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slide" Target="slide6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slide" Target="slide77.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slide" Target="slide8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slide" Target="slide8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slide" Target="slide88.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6418" name="Rectangle 2"/>
          <p:cNvSpPr>
            <a:spLocks noGrp="1" noChangeArrowheads="1"/>
          </p:cNvSpPr>
          <p:nvPr>
            <p:ph type="subTitle" idx="1"/>
          </p:nvPr>
        </p:nvSpPr>
        <p:spPr>
          <a:xfrm>
            <a:off x="395288" y="1700213"/>
            <a:ext cx="8604250" cy="2592387"/>
          </a:xfrm>
          <a:noFill/>
          <a:ln/>
        </p:spPr>
        <p:txBody>
          <a:bodyPr anchor="ctr"/>
          <a:lstStyle/>
          <a:p>
            <a:pPr>
              <a:spcBef>
                <a:spcPct val="0"/>
              </a:spcBef>
              <a:buClrTx/>
              <a:buFont typeface="Arial" charset="0"/>
              <a:buNone/>
            </a:pPr>
            <a:r>
              <a:rPr lang="zh-CN" altLang="en-US" sz="4000" b="0" dirty="0">
                <a:solidFill>
                  <a:srgbClr val="FFFFFF"/>
                </a:solidFill>
                <a:latin typeface="Arial" charset="0"/>
                <a:ea typeface="黑体" pitchFamily="2" charset="-122"/>
              </a:rPr>
              <a:t>计算机</a:t>
            </a:r>
            <a:r>
              <a:rPr lang="zh-CN" altLang="en-US" sz="4000" b="0" dirty="0">
                <a:solidFill>
                  <a:srgbClr val="FFCC00"/>
                </a:solidFill>
                <a:latin typeface="Arial" charset="0"/>
                <a:ea typeface="黑体" pitchFamily="2" charset="-122"/>
              </a:rPr>
              <a:t>组成</a:t>
            </a:r>
            <a:r>
              <a:rPr lang="zh-CN" altLang="en-US" sz="4000" b="0" dirty="0">
                <a:solidFill>
                  <a:srgbClr val="FFFFFF"/>
                </a:solidFill>
                <a:latin typeface="Arial" charset="0"/>
                <a:ea typeface="黑体" pitchFamily="2" charset="-122"/>
              </a:rPr>
              <a:t>与</a:t>
            </a:r>
            <a:r>
              <a:rPr lang="zh-CN" altLang="en-US" sz="4000" b="0" dirty="0">
                <a:solidFill>
                  <a:srgbClr val="FFCC00"/>
                </a:solidFill>
                <a:latin typeface="Arial" charset="0"/>
                <a:ea typeface="黑体" pitchFamily="2" charset="-122"/>
              </a:rPr>
              <a:t>系统结构</a:t>
            </a:r>
            <a:endParaRPr lang="zh-CN" altLang="en-US" sz="4000" b="0" dirty="0">
              <a:solidFill>
                <a:srgbClr val="FFFFFF"/>
              </a:solidFill>
              <a:latin typeface="Arial" charset="0"/>
              <a:ea typeface="黑体" pitchFamily="2" charset="-122"/>
            </a:endParaRPr>
          </a:p>
          <a:p>
            <a:pPr>
              <a:spcBef>
                <a:spcPct val="0"/>
              </a:spcBef>
              <a:buClrTx/>
              <a:buFont typeface="Arial" charset="0"/>
              <a:buNone/>
            </a:pPr>
            <a:r>
              <a:rPr lang="zh-CN" altLang="en-US" sz="4000" b="0" dirty="0">
                <a:solidFill>
                  <a:srgbClr val="FFFFFF"/>
                </a:solidFill>
                <a:latin typeface="Arial" charset="0"/>
                <a:ea typeface="黑体" pitchFamily="2" charset="-122"/>
              </a:rPr>
              <a:t>第</a:t>
            </a:r>
            <a:r>
              <a:rPr lang="en-US" altLang="zh-CN" sz="7300" b="0" dirty="0">
                <a:solidFill>
                  <a:srgbClr val="FFFFFF"/>
                </a:solidFill>
                <a:latin typeface="Arial" charset="0"/>
                <a:ea typeface="黑体" pitchFamily="2" charset="-122"/>
              </a:rPr>
              <a:t>7</a:t>
            </a:r>
            <a:r>
              <a:rPr lang="zh-CN" altLang="en-US" sz="4000" b="0" dirty="0">
                <a:solidFill>
                  <a:srgbClr val="FFFFFF"/>
                </a:solidFill>
                <a:latin typeface="Arial" charset="0"/>
                <a:ea typeface="黑体" pitchFamily="2" charset="-122"/>
              </a:rPr>
              <a:t>章</a:t>
            </a:r>
            <a:r>
              <a:rPr lang="zh-CN" altLang="en-US" sz="3600" b="0" dirty="0">
                <a:solidFill>
                  <a:srgbClr val="FFFFFF"/>
                </a:solidFill>
                <a:latin typeface="Arial" charset="0"/>
                <a:ea typeface="黑体" pitchFamily="2" charset="-122"/>
              </a:rPr>
              <a:t>  </a:t>
            </a:r>
            <a:r>
              <a:rPr lang="zh-CN" altLang="en-US" sz="3600" b="0" dirty="0">
                <a:solidFill>
                  <a:srgbClr val="99FF66"/>
                </a:solidFill>
                <a:latin typeface="Arial" charset="0"/>
                <a:ea typeface="黑体" pitchFamily="2" charset="-122"/>
              </a:rPr>
              <a:t>流水线技术</a:t>
            </a:r>
            <a:r>
              <a:rPr lang="zh-CN" altLang="en-US" sz="3600" b="0" dirty="0">
                <a:solidFill>
                  <a:srgbClr val="FFFFFF"/>
                </a:solidFill>
                <a:latin typeface="Arial" charset="0"/>
                <a:ea typeface="黑体" pitchFamily="2" charset="-122"/>
              </a:rPr>
              <a:t>与</a:t>
            </a:r>
            <a:r>
              <a:rPr lang="zh-CN" altLang="en-US" sz="3600" b="0" dirty="0">
                <a:solidFill>
                  <a:srgbClr val="FF99FF"/>
                </a:solidFill>
                <a:latin typeface="Arial" charset="0"/>
                <a:ea typeface="黑体" pitchFamily="2" charset="-122"/>
              </a:rPr>
              <a:t>指令级并行</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afterEffect">
                                  <p:stCondLst>
                                    <p:cond delay="0"/>
                                  </p:stCondLst>
                                  <p:childTnLst>
                                    <p:set>
                                      <p:cBhvr>
                                        <p:cTn id="6" dur="1" fill="hold">
                                          <p:stCondLst>
                                            <p:cond delay="0"/>
                                          </p:stCondLst>
                                        </p:cTn>
                                        <p:tgtEl>
                                          <p:spTgt spid="1596418">
                                            <p:txEl>
                                              <p:pRg st="0" end="0"/>
                                            </p:txEl>
                                          </p:spTgt>
                                        </p:tgtEl>
                                        <p:attrNameLst>
                                          <p:attrName>style.visibility</p:attrName>
                                        </p:attrNameLst>
                                      </p:cBhvr>
                                      <p:to>
                                        <p:strVal val="visible"/>
                                      </p:to>
                                    </p:set>
                                    <p:anim calcmode="lin" valueType="num">
                                      <p:cBhvr>
                                        <p:cTn id="7" dur="500" fill="hold"/>
                                        <p:tgtEl>
                                          <p:spTgt spid="1596418">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1596418">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1596418">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1596418">
                                            <p:txEl>
                                              <p:pRg st="0" end="0"/>
                                            </p:txEl>
                                          </p:spTgt>
                                        </p:tgtEl>
                                        <p:attrNameLst>
                                          <p:attrName>ppt_y</p:attrName>
                                        </p:attrNameLst>
                                      </p:cBhvr>
                                      <p:tavLst>
                                        <p:tav tm="0">
                                          <p:val>
                                            <p:strVal val="#ppt_y"/>
                                          </p:val>
                                        </p:tav>
                                        <p:tav tm="100000">
                                          <p:val>
                                            <p:strVal val="#ppt_y"/>
                                          </p:val>
                                        </p:tav>
                                      </p:tavLst>
                                    </p:anim>
                                  </p:childTnLst>
                                </p:cTn>
                              </p:par>
                            </p:childTnLst>
                          </p:cTn>
                        </p:par>
                        <p:par>
                          <p:cTn id="11" fill="hold">
                            <p:stCondLst>
                              <p:cond delay="500"/>
                            </p:stCondLst>
                            <p:childTnLst>
                              <p:par>
                                <p:cTn id="12" presetID="2" presetClass="entr" presetSubtype="2" fill="hold" nodeType="afterEffect">
                                  <p:stCondLst>
                                    <p:cond delay="0"/>
                                  </p:stCondLst>
                                  <p:childTnLst>
                                    <p:set>
                                      <p:cBhvr>
                                        <p:cTn id="13" dur="1" fill="hold">
                                          <p:stCondLst>
                                            <p:cond delay="0"/>
                                          </p:stCondLst>
                                        </p:cTn>
                                        <p:tgtEl>
                                          <p:spTgt spid="1596418">
                                            <p:txEl>
                                              <p:pRg st="1" end="1"/>
                                            </p:txEl>
                                          </p:spTgt>
                                        </p:tgtEl>
                                        <p:attrNameLst>
                                          <p:attrName>style.visibility</p:attrName>
                                        </p:attrNameLst>
                                      </p:cBhvr>
                                      <p:to>
                                        <p:strVal val="visible"/>
                                      </p:to>
                                    </p:set>
                                    <p:anim calcmode="lin" valueType="num">
                                      <p:cBhvr additive="base">
                                        <p:cTn id="14" dur="500" fill="hold"/>
                                        <p:tgtEl>
                                          <p:spTgt spid="1596418">
                                            <p:txEl>
                                              <p:pRg st="1" end="1"/>
                                            </p:tx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1596418">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灯片编号占位符 4"/>
          <p:cNvSpPr>
            <a:spLocks noGrp="1"/>
          </p:cNvSpPr>
          <p:nvPr>
            <p:ph type="sldNum" sz="quarter" idx="11"/>
          </p:nvPr>
        </p:nvSpPr>
        <p:spPr/>
        <p:txBody>
          <a:bodyPr/>
          <a:lstStyle/>
          <a:p>
            <a:fld id="{E5362AE4-4329-4820-8E0C-12C829570A74}" type="slidenum">
              <a:rPr lang="zh-CN" altLang="en-US"/>
              <a:pPr/>
              <a:t>10</a:t>
            </a:fld>
            <a:endParaRPr lang="en-US" altLang="zh-CN"/>
          </a:p>
        </p:txBody>
      </p:sp>
      <p:sp>
        <p:nvSpPr>
          <p:cNvPr id="1652738" name="Rectangle 2"/>
          <p:cNvSpPr>
            <a:spLocks noGrp="1" noChangeArrowheads="1"/>
          </p:cNvSpPr>
          <p:nvPr>
            <p:ph type="title"/>
          </p:nvPr>
        </p:nvSpPr>
        <p:spPr/>
        <p:txBody>
          <a:bodyPr/>
          <a:lstStyle/>
          <a:p>
            <a:r>
              <a:rPr lang="en-US" altLang="zh-CN"/>
              <a:t>7.5.3 </a:t>
            </a:r>
            <a:r>
              <a:rPr lang="zh-CN" altLang="en-US"/>
              <a:t>数据相关</a:t>
            </a:r>
          </a:p>
        </p:txBody>
      </p:sp>
      <p:graphicFrame>
        <p:nvGraphicFramePr>
          <p:cNvPr id="1652739" name="Group 3"/>
          <p:cNvGraphicFramePr>
            <a:graphicFrameLocks noGrp="1"/>
          </p:cNvGraphicFramePr>
          <p:nvPr>
            <p:extLst>
              <p:ext uri="{D42A27DB-BD31-4B8C-83A1-F6EECF244321}">
                <p14:modId xmlns:p14="http://schemas.microsoft.com/office/powerpoint/2010/main" val="398730300"/>
              </p:ext>
            </p:extLst>
          </p:nvPr>
        </p:nvGraphicFramePr>
        <p:xfrm>
          <a:off x="151894" y="1196975"/>
          <a:ext cx="8856984" cy="4512628"/>
        </p:xfrm>
        <a:graphic>
          <a:graphicData uri="http://schemas.openxmlformats.org/drawingml/2006/table">
            <a:tbl>
              <a:tblPr/>
              <a:tblGrid>
                <a:gridCol w="2088579">
                  <a:extLst>
                    <a:ext uri="{9D8B030D-6E8A-4147-A177-3AD203B41FA5}">
                      <a16:colId xmlns:a16="http://schemas.microsoft.com/office/drawing/2014/main" val="20000"/>
                    </a:ext>
                  </a:extLst>
                </a:gridCol>
                <a:gridCol w="592138">
                  <a:extLst>
                    <a:ext uri="{9D8B030D-6E8A-4147-A177-3AD203B41FA5}">
                      <a16:colId xmlns:a16="http://schemas.microsoft.com/office/drawing/2014/main" val="20001"/>
                    </a:ext>
                  </a:extLst>
                </a:gridCol>
                <a:gridCol w="592137">
                  <a:extLst>
                    <a:ext uri="{9D8B030D-6E8A-4147-A177-3AD203B41FA5}">
                      <a16:colId xmlns:a16="http://schemas.microsoft.com/office/drawing/2014/main" val="20002"/>
                    </a:ext>
                  </a:extLst>
                </a:gridCol>
                <a:gridCol w="592138">
                  <a:extLst>
                    <a:ext uri="{9D8B030D-6E8A-4147-A177-3AD203B41FA5}">
                      <a16:colId xmlns:a16="http://schemas.microsoft.com/office/drawing/2014/main" val="20003"/>
                    </a:ext>
                  </a:extLst>
                </a:gridCol>
                <a:gridCol w="592137">
                  <a:extLst>
                    <a:ext uri="{9D8B030D-6E8A-4147-A177-3AD203B41FA5}">
                      <a16:colId xmlns:a16="http://schemas.microsoft.com/office/drawing/2014/main" val="20004"/>
                    </a:ext>
                  </a:extLst>
                </a:gridCol>
                <a:gridCol w="592138">
                  <a:extLst>
                    <a:ext uri="{9D8B030D-6E8A-4147-A177-3AD203B41FA5}">
                      <a16:colId xmlns:a16="http://schemas.microsoft.com/office/drawing/2014/main" val="20005"/>
                    </a:ext>
                  </a:extLst>
                </a:gridCol>
                <a:gridCol w="592137">
                  <a:extLst>
                    <a:ext uri="{9D8B030D-6E8A-4147-A177-3AD203B41FA5}">
                      <a16:colId xmlns:a16="http://schemas.microsoft.com/office/drawing/2014/main" val="20006"/>
                    </a:ext>
                  </a:extLst>
                </a:gridCol>
                <a:gridCol w="592138">
                  <a:extLst>
                    <a:ext uri="{9D8B030D-6E8A-4147-A177-3AD203B41FA5}">
                      <a16:colId xmlns:a16="http://schemas.microsoft.com/office/drawing/2014/main" val="20007"/>
                    </a:ext>
                  </a:extLst>
                </a:gridCol>
                <a:gridCol w="592137">
                  <a:extLst>
                    <a:ext uri="{9D8B030D-6E8A-4147-A177-3AD203B41FA5}">
                      <a16:colId xmlns:a16="http://schemas.microsoft.com/office/drawing/2014/main" val="20008"/>
                    </a:ext>
                  </a:extLst>
                </a:gridCol>
                <a:gridCol w="592138">
                  <a:extLst>
                    <a:ext uri="{9D8B030D-6E8A-4147-A177-3AD203B41FA5}">
                      <a16:colId xmlns:a16="http://schemas.microsoft.com/office/drawing/2014/main" val="20009"/>
                    </a:ext>
                  </a:extLst>
                </a:gridCol>
                <a:gridCol w="592137">
                  <a:extLst>
                    <a:ext uri="{9D8B030D-6E8A-4147-A177-3AD203B41FA5}">
                      <a16:colId xmlns:a16="http://schemas.microsoft.com/office/drawing/2014/main" val="20010"/>
                    </a:ext>
                  </a:extLst>
                </a:gridCol>
                <a:gridCol w="847030">
                  <a:extLst>
                    <a:ext uri="{9D8B030D-6E8A-4147-A177-3AD203B41FA5}">
                      <a16:colId xmlns:a16="http://schemas.microsoft.com/office/drawing/2014/main" val="20011"/>
                    </a:ext>
                  </a:extLst>
                </a:gridCol>
              </a:tblGrid>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宋体" charset="-122"/>
                          <a:cs typeface="Times New Roman" pitchFamily="18" charset="0"/>
                        </a:rPr>
                        <a:t>指令</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charset="-122"/>
                          <a:cs typeface="Times New Roman" pitchFamily="18"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charset="-122"/>
                          <a:cs typeface="Times New Roman" pitchFamily="18" charset="0"/>
                        </a:rPr>
                        <a:t>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charset="-122"/>
                          <a:cs typeface="Times New Roman" pitchFamily="18" charset="0"/>
                        </a:rPr>
                        <a:t>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charset="-122"/>
                          <a:cs typeface="Times New Roman" pitchFamily="18" charset="0"/>
                        </a:rPr>
                        <a:t>4</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charset="-122"/>
                          <a:cs typeface="Times New Roman" pitchFamily="18" charset="0"/>
                        </a:rPr>
                        <a:t>5</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charset="-122"/>
                          <a:cs typeface="Times New Roman" pitchFamily="18" charset="0"/>
                        </a:rPr>
                        <a:t>6</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charset="-122"/>
                          <a:cs typeface="Times New Roman" pitchFamily="18" charset="0"/>
                        </a:rPr>
                        <a:t>7</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charset="-122"/>
                          <a:cs typeface="Times New Roman" pitchFamily="18" charset="0"/>
                        </a:rPr>
                        <a:t>8</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charset="-122"/>
                          <a:cs typeface="Times New Roman" pitchFamily="18" charset="0"/>
                        </a:rPr>
                        <a:t>9</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charset="-122"/>
                          <a:cs typeface="Times New Roman" pitchFamily="18" charset="0"/>
                        </a:rPr>
                        <a:t>10</a:t>
                      </a: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宋体" charset="-122"/>
                          <a:cs typeface="Times New Roman" pitchFamily="18" charset="0"/>
                        </a:rPr>
                        <a:t>相关</a:t>
                      </a:r>
                    </a:p>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宋体" charset="-122"/>
                          <a:cs typeface="Times New Roman" pitchFamily="18" charset="0"/>
                        </a:rPr>
                        <a:t>类型</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charset="-122"/>
                          <a:cs typeface="Times New Roman" pitchFamily="18" charset="0"/>
                        </a:rPr>
                        <a:t>1. R1+R2</a:t>
                      </a:r>
                      <a:r>
                        <a:rPr kumimoji="1" lang="en-US" altLang="zh-CN" sz="2000" b="1" i="0" u="none" strike="noStrike" cap="none" normalizeH="0" baseline="0">
                          <a:ln>
                            <a:noFill/>
                          </a:ln>
                          <a:solidFill>
                            <a:schemeClr val="tx1"/>
                          </a:solidFill>
                          <a:effectLst/>
                          <a:latin typeface="+mn-ea"/>
                          <a:ea typeface="+mn-ea"/>
                          <a:cs typeface="Times New Roman" pitchFamily="18" charset="0"/>
                        </a:rPr>
                        <a:t>→</a:t>
                      </a:r>
                      <a:r>
                        <a:rPr kumimoji="1" lang="en-US" altLang="zh-CN" sz="2000" b="1" i="0" u="none" strike="noStrike" cap="none" normalizeH="0" baseline="0">
                          <a:ln>
                            <a:noFill/>
                          </a:ln>
                          <a:solidFill>
                            <a:schemeClr val="tx1"/>
                          </a:solidFill>
                          <a:effectLst/>
                          <a:latin typeface="Times New Roman" pitchFamily="18" charset="0"/>
                          <a:ea typeface="宋体" charset="-122"/>
                          <a:cs typeface="Times New Roman" pitchFamily="18" charset="0"/>
                        </a:rPr>
                        <a:t>R0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cs typeface="Times New Roman" pitchFamily="18" charset="0"/>
                        </a:rPr>
                        <a:t>IF</a:t>
                      </a: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cs typeface="Times New Roman" pitchFamily="18" charset="0"/>
                        </a:rPr>
                        <a:t>RD</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cs typeface="Times New Roman" pitchFamily="18" charset="0"/>
                        </a:rPr>
                        <a:t>EX1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cs typeface="Times New Roman" pitchFamily="18" charset="0"/>
                        </a:rPr>
                        <a:t>WB</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endParaRPr kumimoji="0" lang="zh-CN" altLang="en-US" sz="1800" b="1"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endParaRPr kumimoji="0" lang="zh-CN" altLang="en-US" sz="1800" b="1"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endParaRPr kumimoji="0" lang="zh-CN" altLang="en-US" sz="1800" b="1"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endParaRPr kumimoji="0" lang="zh-CN" altLang="en-US" sz="1800" b="1"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endParaRPr kumimoji="0" lang="zh-CN" altLang="en-US" sz="1800" b="1"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endParaRPr kumimoji="0" lang="zh-CN" altLang="en-US" sz="1800" b="1"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charset="-122"/>
                          <a:cs typeface="Times New Roman" pitchFamily="18" charset="0"/>
                        </a:rPr>
                        <a:t>RAW</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charset="-122"/>
                          <a:cs typeface="Times New Roman" pitchFamily="18" charset="0"/>
                        </a:rPr>
                        <a:t>2. R0-R3</a:t>
                      </a:r>
                      <a:r>
                        <a:rPr kumimoji="1" lang="en-US" altLang="zh-CN" sz="2000" b="1" i="0" u="none" strike="noStrike" kern="1200" cap="none" normalizeH="0" baseline="0">
                          <a:ln>
                            <a:noFill/>
                          </a:ln>
                          <a:solidFill>
                            <a:schemeClr val="tx1"/>
                          </a:solidFill>
                          <a:effectLst/>
                          <a:latin typeface="+mn-ea"/>
                          <a:ea typeface="+mn-ea"/>
                          <a:cs typeface="Times New Roman" pitchFamily="18" charset="0"/>
                        </a:rPr>
                        <a:t>→</a:t>
                      </a:r>
                      <a:r>
                        <a:rPr kumimoji="1" lang="en-US" altLang="zh-CN" sz="2000" b="1" i="0" u="none" strike="noStrike" cap="none" normalizeH="0" baseline="0">
                          <a:ln>
                            <a:noFill/>
                          </a:ln>
                          <a:solidFill>
                            <a:schemeClr val="tx1"/>
                          </a:solidFill>
                          <a:effectLst/>
                          <a:latin typeface="Times New Roman" pitchFamily="18" charset="0"/>
                          <a:ea typeface="宋体" charset="-122"/>
                          <a:cs typeface="Times New Roman" pitchFamily="18" charset="0"/>
                        </a:rPr>
                        <a:t>R4</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endParaRPr kumimoji="0" lang="zh-CN" altLang="en-US" sz="18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cs typeface="Times New Roman" pitchFamily="18" charset="0"/>
                        </a:rPr>
                        <a:t>IF</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cs typeface="Times New Roman" pitchFamily="18" charset="0"/>
                        </a:rPr>
                        <a:t>RD</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cs typeface="Times New Roman" pitchFamily="18" charset="0"/>
                        </a:rPr>
                        <a:t>EX1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cs typeface="Times New Roman" pitchFamily="18" charset="0"/>
                        </a:rPr>
                        <a:t>WB</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FF"/>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endParaRPr kumimoji="0" lang="zh-CN" altLang="en-US" sz="1800" b="1"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endParaRPr kumimoji="0" lang="zh-CN" altLang="en-US" sz="1800" b="1"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endParaRPr kumimoji="0" lang="zh-CN" altLang="en-US" sz="1800" b="1"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endParaRPr kumimoji="0" lang="zh-CN" altLang="en-US" sz="1800" b="1"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endParaRPr kumimoji="0" lang="zh-CN" altLang="en-US" sz="1800" b="1"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vMerge="1">
                  <a:txBody>
                    <a:bodyPr/>
                    <a:lstStyle/>
                    <a:p>
                      <a:endParaRPr lang="zh-CN" altLang="en-US"/>
                    </a:p>
                  </a:txBody>
                  <a:tcPr/>
                </a:tc>
                <a:extLst>
                  <a:ext uri="{0D108BD9-81ED-4DB2-BD59-A6C34878D82A}">
                    <a16:rowId xmlns:a16="http://schemas.microsoft.com/office/drawing/2014/main" val="10002"/>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宋体" charset="-122"/>
                          <a:cs typeface="Times New Roman" pitchFamily="18" charset="0"/>
                        </a:rPr>
                        <a:t>3. R8</a:t>
                      </a:r>
                      <a:r>
                        <a:rPr kumimoji="1" lang="en-US" altLang="zh-CN" sz="2000" b="1" i="0" u="none" strike="noStrike" kern="1200" cap="none" normalizeH="0" baseline="0" dirty="0">
                          <a:ln>
                            <a:noFill/>
                          </a:ln>
                          <a:solidFill>
                            <a:schemeClr val="tx1"/>
                          </a:solidFill>
                          <a:effectLst/>
                          <a:latin typeface="+mn-ea"/>
                          <a:ea typeface="+mn-ea"/>
                          <a:cs typeface="Times New Roman" pitchFamily="18" charset="0"/>
                        </a:rPr>
                        <a:t>→</a:t>
                      </a:r>
                      <a:r>
                        <a:rPr kumimoji="1" lang="en-US" altLang="zh-CN" sz="2000" b="1" i="0" u="none" strike="noStrike" cap="none" normalizeH="0" baseline="0" dirty="0">
                          <a:ln>
                            <a:noFill/>
                          </a:ln>
                          <a:solidFill>
                            <a:schemeClr val="tx1"/>
                          </a:solidFill>
                          <a:effectLst/>
                          <a:latin typeface="Times New Roman" pitchFamily="18" charset="0"/>
                          <a:ea typeface="宋体" charset="-122"/>
                          <a:cs typeface="Times New Roman" pitchFamily="18" charset="0"/>
                        </a:rPr>
                        <a:t>10H(R5)</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endParaRPr kumimoji="0" lang="zh-CN" altLang="en-US" sz="18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endParaRPr kumimoji="0" lang="zh-CN" altLang="en-US" sz="1800" b="1"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cs typeface="Times New Roman" pitchFamily="18" charset="0"/>
                        </a:rPr>
                        <a:t>IF</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cs typeface="Times New Roman" pitchFamily="18" charset="0"/>
                        </a:rPr>
                        <a:t>RD</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cs typeface="Times New Roman" pitchFamily="18" charset="0"/>
                        </a:rPr>
                        <a:t>EX2-1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cs typeface="Times New Roman" pitchFamily="18" charset="0"/>
                        </a:rPr>
                        <a:t>EX2-2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cs typeface="Times New Roman" pitchFamily="18" charset="0"/>
                        </a:rPr>
                        <a:t>EX2-3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cs typeface="Times New Roman" pitchFamily="18" charset="0"/>
                        </a:rPr>
                        <a:t>WB</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FF"/>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endParaRPr kumimoji="0" lang="zh-CN" altLang="en-US" sz="1800" b="1"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endParaRPr kumimoji="0" lang="zh-CN" altLang="en-US" sz="1800" b="1"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charset="-122"/>
                          <a:cs typeface="Times New Roman" pitchFamily="18" charset="0"/>
                        </a:rPr>
                        <a:t>WAR</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3"/>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宋体" charset="-122"/>
                          <a:cs typeface="Times New Roman" pitchFamily="18" charset="0"/>
                        </a:rPr>
                        <a:t>4. R6</a:t>
                      </a:r>
                      <a:r>
                        <a:rPr kumimoji="1" lang="en-US" altLang="zh-CN" sz="2000" b="1" i="0" u="none" strike="noStrike" kern="1200" cap="none" normalizeH="0" baseline="0" dirty="0">
                          <a:ln>
                            <a:noFill/>
                          </a:ln>
                          <a:solidFill>
                            <a:schemeClr val="tx1"/>
                          </a:solidFill>
                          <a:effectLst/>
                          <a:latin typeface="+mn-ea"/>
                          <a:ea typeface="+mn-ea"/>
                          <a:cs typeface="Times New Roman" pitchFamily="18" charset="0"/>
                        </a:rPr>
                        <a:t>→</a:t>
                      </a:r>
                      <a:r>
                        <a:rPr kumimoji="1" lang="en-US" altLang="zh-CN" sz="2000" b="1" i="0" u="none" strike="noStrike" cap="none" normalizeH="0" baseline="0" dirty="0">
                          <a:ln>
                            <a:noFill/>
                          </a:ln>
                          <a:solidFill>
                            <a:schemeClr val="tx1"/>
                          </a:solidFill>
                          <a:effectLst/>
                          <a:latin typeface="Times New Roman" pitchFamily="18" charset="0"/>
                          <a:ea typeface="宋体" charset="-122"/>
                          <a:cs typeface="Times New Roman" pitchFamily="18" charset="0"/>
                        </a:rPr>
                        <a:t>R8</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endParaRPr kumimoji="0" lang="zh-CN" altLang="en-US" sz="18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endParaRPr kumimoji="0" lang="zh-CN" altLang="en-US" sz="1800" b="1"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endParaRPr kumimoji="0" lang="zh-CN" altLang="en-US" sz="1800" b="1"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cs typeface="Times New Roman" pitchFamily="18" charset="0"/>
                        </a:rPr>
                        <a:t>IF</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cs typeface="Times New Roman" pitchFamily="18" charset="0"/>
                        </a:rPr>
                        <a:t>RD</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cs typeface="Times New Roman" pitchFamily="18" charset="0"/>
                        </a:rPr>
                        <a:t>EX1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cs typeface="Times New Roman" pitchFamily="18" charset="0"/>
                        </a:rPr>
                        <a:t>WB</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endParaRPr kumimoji="0" lang="zh-CN" altLang="en-US" sz="1800" b="1"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endParaRPr kumimoji="0" lang="zh-CN" altLang="en-US" sz="1800" b="1"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endParaRPr kumimoji="0" lang="zh-CN" altLang="en-US" sz="1800" b="1"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vMerge="1">
                  <a:txBody>
                    <a:bodyPr/>
                    <a:lstStyle/>
                    <a:p>
                      <a:endParaRPr lang="zh-CN" altLang="en-US"/>
                    </a:p>
                  </a:txBody>
                  <a:tcPr/>
                </a:tc>
                <a:extLst>
                  <a:ext uri="{0D108BD9-81ED-4DB2-BD59-A6C34878D82A}">
                    <a16:rowId xmlns:a16="http://schemas.microsoft.com/office/drawing/2014/main" val="10004"/>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宋体" charset="-122"/>
                          <a:cs typeface="Times New Roman" pitchFamily="18" charset="0"/>
                        </a:rPr>
                        <a:t>5. R6×R9</a:t>
                      </a:r>
                      <a:r>
                        <a:rPr kumimoji="1" lang="en-US" altLang="zh-CN" sz="2000" b="1" i="0" u="none" strike="noStrike" kern="1200" cap="none" normalizeH="0" baseline="0" dirty="0">
                          <a:ln>
                            <a:noFill/>
                          </a:ln>
                          <a:solidFill>
                            <a:schemeClr val="tx1"/>
                          </a:solidFill>
                          <a:effectLst/>
                          <a:latin typeface="+mn-ea"/>
                          <a:ea typeface="+mn-ea"/>
                          <a:cs typeface="Times New Roman" pitchFamily="18" charset="0"/>
                        </a:rPr>
                        <a:t>→</a:t>
                      </a:r>
                      <a:r>
                        <a:rPr kumimoji="1" lang="en-US" altLang="zh-CN" sz="2000" b="1" i="0" u="none" strike="noStrike" cap="none" normalizeH="0" baseline="0" dirty="0">
                          <a:ln>
                            <a:noFill/>
                          </a:ln>
                          <a:solidFill>
                            <a:schemeClr val="tx1"/>
                          </a:solidFill>
                          <a:effectLst/>
                          <a:latin typeface="Times New Roman" pitchFamily="18" charset="0"/>
                          <a:ea typeface="宋体" charset="-122"/>
                          <a:cs typeface="Times New Roman" pitchFamily="18" charset="0"/>
                        </a:rPr>
                        <a:t>R10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endParaRPr kumimoji="0" lang="zh-CN" altLang="en-US" sz="18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endParaRPr kumimoji="0" lang="zh-CN" altLang="en-US" sz="1800" b="1"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endParaRPr kumimoji="0" lang="zh-CN" altLang="en-US" sz="1800" b="1"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endParaRPr kumimoji="0" lang="zh-CN" altLang="en-US" sz="1800" b="1"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cs typeface="Times New Roman" pitchFamily="18" charset="0"/>
                        </a:rPr>
                        <a:t>IF</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cs typeface="Times New Roman" pitchFamily="18" charset="0"/>
                        </a:rPr>
                        <a:t>RD</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cs typeface="Times New Roman" pitchFamily="18" charset="0"/>
                        </a:rPr>
                        <a:t>EX2-1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cs typeface="Times New Roman" pitchFamily="18" charset="0"/>
                        </a:rPr>
                        <a:t>EX2-2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cs typeface="Times New Roman" pitchFamily="18" charset="0"/>
                        </a:rPr>
                        <a:t>EX2-3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cs typeface="Times New Roman" pitchFamily="18" charset="0"/>
                        </a:rPr>
                        <a:t>WB</a:t>
                      </a: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charset="-122"/>
                          <a:cs typeface="Times New Roman" pitchFamily="18" charset="0"/>
                        </a:rPr>
                        <a:t>WAW</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5"/>
                  </a:ext>
                </a:extLst>
              </a:tr>
              <a:tr h="6111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宋体" charset="-122"/>
                          <a:cs typeface="Times New Roman" pitchFamily="18" charset="0"/>
                        </a:rPr>
                        <a:t>6. R7+R9</a:t>
                      </a:r>
                      <a:r>
                        <a:rPr kumimoji="1" lang="en-US" altLang="zh-CN" sz="2000" b="1" i="0" u="none" strike="noStrike" kern="1200" cap="none" normalizeH="0" baseline="0" dirty="0">
                          <a:ln>
                            <a:noFill/>
                          </a:ln>
                          <a:solidFill>
                            <a:schemeClr val="tx1"/>
                          </a:solidFill>
                          <a:effectLst/>
                          <a:latin typeface="+mn-ea"/>
                          <a:ea typeface="+mn-ea"/>
                          <a:cs typeface="Times New Roman" pitchFamily="18" charset="0"/>
                        </a:rPr>
                        <a:t>→</a:t>
                      </a:r>
                      <a:r>
                        <a:rPr kumimoji="1" lang="en-US" altLang="zh-CN" sz="2000" b="1" i="0" u="none" strike="noStrike" cap="none" normalizeH="0" baseline="0" dirty="0">
                          <a:ln>
                            <a:noFill/>
                          </a:ln>
                          <a:solidFill>
                            <a:schemeClr val="tx1"/>
                          </a:solidFill>
                          <a:effectLst/>
                          <a:latin typeface="Times New Roman" pitchFamily="18" charset="0"/>
                          <a:ea typeface="宋体" charset="-122"/>
                          <a:cs typeface="Times New Roman" pitchFamily="18" charset="0"/>
                        </a:rPr>
                        <a:t>R10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endParaRPr kumimoji="0" lang="zh-CN" altLang="en-US" sz="18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endParaRPr kumimoji="0" lang="zh-CN" altLang="en-US" sz="1800" b="1"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endParaRPr kumimoji="0" lang="zh-CN" altLang="en-US" sz="1800" b="1"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endParaRPr kumimoji="0" lang="zh-CN" altLang="en-US" sz="1800" b="1"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endParaRPr kumimoji="0" lang="zh-CN" altLang="en-US" sz="1800" b="1"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cs typeface="Times New Roman" pitchFamily="18" charset="0"/>
                        </a:rPr>
                        <a:t>IF</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cs typeface="Times New Roman" pitchFamily="18" charset="0"/>
                        </a:rPr>
                        <a:t>RD</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cs typeface="Times New Roman" pitchFamily="18" charset="0"/>
                        </a:rPr>
                        <a:t>EX</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cs typeface="Times New Roman" pitchFamily="18" charset="0"/>
                        </a:rPr>
                        <a:t>WB</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endParaRPr kumimoji="0" lang="zh-CN" altLang="en-US" sz="1800" b="1" i="0" u="none" strike="noStrike" cap="none" normalizeH="0" baseline="0" dirty="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vMerge="1">
                  <a:txBody>
                    <a:bodyPr/>
                    <a:lstStyle/>
                    <a:p>
                      <a:endParaRPr lang="zh-CN" altLang="en-US"/>
                    </a:p>
                  </a:txBody>
                  <a:tcPr/>
                </a:tc>
                <a:extLst>
                  <a:ext uri="{0D108BD9-81ED-4DB2-BD59-A6C34878D82A}">
                    <a16:rowId xmlns:a16="http://schemas.microsoft.com/office/drawing/2014/main" val="10006"/>
                  </a:ext>
                </a:extLst>
              </a:tr>
            </a:tbl>
          </a:graphicData>
        </a:graphic>
      </p:graphicFrame>
      <p:sp>
        <p:nvSpPr>
          <p:cNvPr id="1652842" name="Line 106"/>
          <p:cNvSpPr>
            <a:spLocks noChangeShapeType="1"/>
          </p:cNvSpPr>
          <p:nvPr/>
        </p:nvSpPr>
        <p:spPr bwMode="auto">
          <a:xfrm flipH="1">
            <a:off x="3824798" y="2395538"/>
            <a:ext cx="287338" cy="360362"/>
          </a:xfrm>
          <a:prstGeom prst="line">
            <a:avLst/>
          </a:prstGeom>
          <a:noFill/>
          <a:ln w="28575">
            <a:solidFill>
              <a:srgbClr val="FF0000"/>
            </a:solidFill>
            <a:round/>
            <a:headEnd/>
            <a:tailEnd type="triangle" w="med" len="lg"/>
          </a:ln>
          <a:effectLst/>
        </p:spPr>
        <p:txBody>
          <a:bodyPr wrap="none" anchor="ctr"/>
          <a:lstStyle/>
          <a:p>
            <a:endParaRPr lang="zh-CN" altLang="en-US"/>
          </a:p>
        </p:txBody>
      </p:sp>
      <p:sp>
        <p:nvSpPr>
          <p:cNvPr id="1652843" name="Line 107"/>
          <p:cNvSpPr>
            <a:spLocks noChangeShapeType="1"/>
          </p:cNvSpPr>
          <p:nvPr/>
        </p:nvSpPr>
        <p:spPr bwMode="auto">
          <a:xfrm flipH="1">
            <a:off x="7425248" y="4987925"/>
            <a:ext cx="287338" cy="287338"/>
          </a:xfrm>
          <a:prstGeom prst="line">
            <a:avLst/>
          </a:prstGeom>
          <a:noFill/>
          <a:ln w="28575">
            <a:solidFill>
              <a:srgbClr val="FF0000"/>
            </a:solidFill>
            <a:round/>
            <a:headEnd/>
            <a:tailEnd type="triangle" w="med" len="lg"/>
          </a:ln>
          <a:effectLst/>
        </p:spPr>
        <p:txBody>
          <a:bodyPr wrap="none" anchor="ctr"/>
          <a:lstStyle/>
          <a:p>
            <a:endParaRPr lang="zh-CN" altLang="en-US"/>
          </a:p>
        </p:txBody>
      </p:sp>
      <p:sp>
        <p:nvSpPr>
          <p:cNvPr id="1652844" name="Rectangle 108"/>
          <p:cNvSpPr>
            <a:spLocks noChangeArrowheads="1"/>
          </p:cNvSpPr>
          <p:nvPr/>
        </p:nvSpPr>
        <p:spPr bwMode="auto">
          <a:xfrm>
            <a:off x="277813" y="5934075"/>
            <a:ext cx="5807075" cy="519113"/>
          </a:xfrm>
          <a:prstGeom prst="rect">
            <a:avLst/>
          </a:prstGeom>
          <a:noFill/>
          <a:ln w="28575" algn="ctr">
            <a:noFill/>
            <a:miter lim="800000"/>
            <a:headEnd/>
            <a:tailEnd/>
          </a:ln>
          <a:effectLst/>
        </p:spPr>
        <p:txBody>
          <a:bodyPr wrap="none" anchor="ctr">
            <a:spAutoFit/>
          </a:bodyPr>
          <a:lstStyle/>
          <a:p>
            <a:pPr algn="l">
              <a:spcBef>
                <a:spcPct val="0"/>
              </a:spcBef>
            </a:pPr>
            <a:r>
              <a:rPr kumimoji="1" lang="zh-CN" altLang="en-US" dirty="0">
                <a:ea typeface="楷体" panose="02010609060101010101" pitchFamily="49" charset="-122"/>
              </a:rPr>
              <a:t>相关造成指令</a:t>
            </a:r>
            <a:r>
              <a:rPr kumimoji="1" lang="en-US" altLang="zh-CN" dirty="0">
                <a:ea typeface="楷体" panose="02010609060101010101" pitchFamily="49" charset="-122"/>
              </a:rPr>
              <a:t>2</a:t>
            </a:r>
            <a:r>
              <a:rPr kumimoji="1" lang="zh-CN" altLang="en-US" dirty="0">
                <a:ea typeface="楷体" panose="02010609060101010101" pitchFamily="49" charset="-122"/>
              </a:rPr>
              <a:t>、</a:t>
            </a:r>
            <a:r>
              <a:rPr kumimoji="1" lang="en-US" altLang="zh-CN" dirty="0">
                <a:ea typeface="楷体" panose="02010609060101010101" pitchFamily="49" charset="-122"/>
              </a:rPr>
              <a:t>3</a:t>
            </a:r>
            <a:r>
              <a:rPr kumimoji="1" lang="zh-CN" altLang="en-US" dirty="0">
                <a:ea typeface="楷体" panose="02010609060101010101" pitchFamily="49" charset="-122"/>
              </a:rPr>
              <a:t>和</a:t>
            </a:r>
            <a:r>
              <a:rPr kumimoji="1" lang="en-US" altLang="zh-CN" dirty="0">
                <a:ea typeface="楷体" panose="02010609060101010101" pitchFamily="49" charset="-122"/>
              </a:rPr>
              <a:t>6</a:t>
            </a:r>
            <a:r>
              <a:rPr kumimoji="1" lang="zh-CN" altLang="en-US" dirty="0">
                <a:ea typeface="楷体" panose="02010609060101010101" pitchFamily="49" charset="-122"/>
              </a:rPr>
              <a:t>的结果错误。 </a:t>
            </a:r>
          </a:p>
        </p:txBody>
      </p:sp>
      <p:sp>
        <p:nvSpPr>
          <p:cNvPr id="1652845" name="Rectangle 109"/>
          <p:cNvSpPr>
            <a:spLocks noChangeArrowheads="1"/>
          </p:cNvSpPr>
          <p:nvPr/>
        </p:nvSpPr>
        <p:spPr bwMode="auto">
          <a:xfrm>
            <a:off x="2555875" y="692150"/>
            <a:ext cx="3933825" cy="457200"/>
          </a:xfrm>
          <a:prstGeom prst="rect">
            <a:avLst/>
          </a:prstGeom>
          <a:noFill/>
          <a:ln w="28575" algn="ctr">
            <a:noFill/>
            <a:miter lim="800000"/>
            <a:headEnd/>
            <a:tailEnd/>
          </a:ln>
          <a:effectLst/>
        </p:spPr>
        <p:txBody>
          <a:bodyPr wrap="none" anchor="ctr">
            <a:spAutoFit/>
          </a:bodyPr>
          <a:lstStyle/>
          <a:p>
            <a:pPr algn="l">
              <a:spcBef>
                <a:spcPct val="0"/>
              </a:spcBef>
            </a:pPr>
            <a:r>
              <a:rPr kumimoji="1" lang="zh-CN" altLang="en-US" sz="2400" dirty="0">
                <a:solidFill>
                  <a:schemeClr val="bg2"/>
                </a:solidFill>
                <a:ea typeface="楷体" panose="02010609060101010101" pitchFamily="49" charset="-122"/>
              </a:rPr>
              <a:t>图</a:t>
            </a:r>
            <a:r>
              <a:rPr kumimoji="1" lang="en-US" altLang="zh-CN" sz="2400" dirty="0">
                <a:solidFill>
                  <a:schemeClr val="bg2"/>
                </a:solidFill>
                <a:ea typeface="楷体" panose="02010609060101010101" pitchFamily="49" charset="-122"/>
              </a:rPr>
              <a:t>7.21 </a:t>
            </a:r>
            <a:r>
              <a:rPr kumimoji="1" lang="zh-CN" altLang="en-US" sz="2400" dirty="0">
                <a:solidFill>
                  <a:schemeClr val="bg2"/>
                </a:solidFill>
                <a:ea typeface="楷体" panose="02010609060101010101" pitchFamily="49" charset="-122"/>
              </a:rPr>
              <a:t>典型的数据相关类型 </a:t>
            </a:r>
          </a:p>
        </p:txBody>
      </p:sp>
      <p:sp>
        <p:nvSpPr>
          <p:cNvPr id="1652846" name="Freeform 110"/>
          <p:cNvSpPr>
            <a:spLocks/>
          </p:cNvSpPr>
          <p:nvPr/>
        </p:nvSpPr>
        <p:spPr bwMode="auto">
          <a:xfrm>
            <a:off x="4472498" y="3573463"/>
            <a:ext cx="1511300" cy="431800"/>
          </a:xfrm>
          <a:custGeom>
            <a:avLst/>
            <a:gdLst/>
            <a:ahLst/>
            <a:cxnLst>
              <a:cxn ang="0">
                <a:pos x="0" y="0"/>
              </a:cxn>
              <a:cxn ang="0">
                <a:pos x="227" y="136"/>
              </a:cxn>
              <a:cxn ang="0">
                <a:pos x="816" y="181"/>
              </a:cxn>
              <a:cxn ang="0">
                <a:pos x="1043" y="272"/>
              </a:cxn>
            </a:cxnLst>
            <a:rect l="0" t="0" r="r" b="b"/>
            <a:pathLst>
              <a:path w="1043" h="272">
                <a:moveTo>
                  <a:pt x="0" y="0"/>
                </a:moveTo>
                <a:cubicBezTo>
                  <a:pt x="45" y="53"/>
                  <a:pt x="91" y="106"/>
                  <a:pt x="227" y="136"/>
                </a:cubicBezTo>
                <a:cubicBezTo>
                  <a:pt x="363" y="166"/>
                  <a:pt x="680" y="158"/>
                  <a:pt x="816" y="181"/>
                </a:cubicBezTo>
                <a:cubicBezTo>
                  <a:pt x="952" y="204"/>
                  <a:pt x="997" y="238"/>
                  <a:pt x="1043" y="272"/>
                </a:cubicBezTo>
              </a:path>
            </a:pathLst>
          </a:custGeom>
          <a:noFill/>
          <a:ln w="28575" cap="flat" cmpd="sng">
            <a:solidFill>
              <a:srgbClr val="FF0000"/>
            </a:solidFill>
            <a:prstDash val="solid"/>
            <a:round/>
            <a:headEnd type="none" w="med" len="med"/>
            <a:tailEnd type="triangle" w="med" len="lg"/>
          </a:ln>
          <a:effectLst/>
        </p:spPr>
        <p:txBody>
          <a:bodyPr wrap="none" anchor="ctr"/>
          <a:lstStyle/>
          <a:p>
            <a:endParaRPr lang="zh-CN" altLang="en-US"/>
          </a:p>
        </p:txBody>
      </p:sp>
    </p:spTree>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E1C57281-8B5F-455E-989A-B18B859AA203}" type="slidenum">
              <a:rPr lang="zh-CN" altLang="en-US"/>
              <a:pPr/>
              <a:t>100</a:t>
            </a:fld>
            <a:endParaRPr lang="en-US" altLang="zh-CN"/>
          </a:p>
        </p:txBody>
      </p:sp>
      <p:sp>
        <p:nvSpPr>
          <p:cNvPr id="1765378" name="Rectangle 2"/>
          <p:cNvSpPr>
            <a:spLocks noGrp="1" noChangeArrowheads="1"/>
          </p:cNvSpPr>
          <p:nvPr>
            <p:ph type="title"/>
          </p:nvPr>
        </p:nvSpPr>
        <p:spPr/>
        <p:txBody>
          <a:bodyPr/>
          <a:lstStyle/>
          <a:p>
            <a:r>
              <a:rPr lang="en-US" altLang="zh-CN" dirty="0"/>
              <a:t>7.6.3 </a:t>
            </a:r>
            <a:r>
              <a:rPr lang="zh-CN" altLang="en-US" dirty="0"/>
              <a:t>超长指令字处理器</a:t>
            </a:r>
          </a:p>
        </p:txBody>
      </p:sp>
      <p:sp>
        <p:nvSpPr>
          <p:cNvPr id="1765379" name="Rectangle 3"/>
          <p:cNvSpPr>
            <a:spLocks noGrp="1" noChangeArrowheads="1"/>
          </p:cNvSpPr>
          <p:nvPr>
            <p:ph type="body" idx="1"/>
          </p:nvPr>
        </p:nvSpPr>
        <p:spPr>
          <a:xfrm>
            <a:off x="395288" y="836613"/>
            <a:ext cx="8569325" cy="5688012"/>
          </a:xfrm>
        </p:spPr>
        <p:txBody>
          <a:bodyPr/>
          <a:lstStyle/>
          <a:p>
            <a:pPr marL="444500" indent="-444500">
              <a:lnSpc>
                <a:spcPct val="105000"/>
              </a:lnSpc>
              <a:spcBef>
                <a:spcPct val="0"/>
              </a:spcBef>
              <a:buFont typeface="Wingdings" pitchFamily="2" charset="2"/>
              <a:buNone/>
            </a:pPr>
            <a:r>
              <a:rPr lang="en-US" altLang="zh-CN">
                <a:solidFill>
                  <a:schemeClr val="bg2"/>
                </a:solidFill>
                <a:latin typeface="Arial" charset="0"/>
              </a:rPr>
              <a:t>4.</a:t>
            </a:r>
            <a:r>
              <a:rPr lang="en-US" altLang="zh-CN"/>
              <a:t> </a:t>
            </a:r>
            <a:r>
              <a:rPr lang="en-US" altLang="zh-CN">
                <a:solidFill>
                  <a:srgbClr val="800000"/>
                </a:solidFill>
              </a:rPr>
              <a:t>VLIW</a:t>
            </a:r>
            <a:r>
              <a:rPr lang="zh-CN" altLang="en-US">
                <a:solidFill>
                  <a:srgbClr val="800000"/>
                </a:solidFill>
              </a:rPr>
              <a:t>处理机</a:t>
            </a:r>
            <a:endParaRPr lang="en-US" altLang="zh-CN"/>
          </a:p>
          <a:p>
            <a:pPr marL="444500" indent="-444500">
              <a:lnSpc>
                <a:spcPct val="105000"/>
              </a:lnSpc>
              <a:spcBef>
                <a:spcPct val="0"/>
              </a:spcBef>
              <a:buClr>
                <a:srgbClr val="006600"/>
              </a:buClr>
              <a:buSzTx/>
              <a:buFont typeface="Wingdings" pitchFamily="2" charset="2"/>
              <a:buAutoNum type="circleNumDbPlain" startAt="3"/>
            </a:pPr>
            <a:r>
              <a:rPr lang="en-US" altLang="zh-CN"/>
              <a:t>Crusoe</a:t>
            </a:r>
            <a:r>
              <a:rPr lang="zh-CN" altLang="en-US"/>
              <a:t>处理机：</a:t>
            </a:r>
          </a:p>
          <a:p>
            <a:pPr marL="901700" lvl="1" indent="-277813">
              <a:lnSpc>
                <a:spcPct val="105000"/>
              </a:lnSpc>
              <a:spcBef>
                <a:spcPct val="0"/>
              </a:spcBef>
            </a:pPr>
            <a:r>
              <a:rPr lang="zh-CN" altLang="en-US"/>
              <a:t>由</a:t>
            </a:r>
            <a:r>
              <a:rPr lang="en-US" altLang="zh-CN"/>
              <a:t>Transmeta</a:t>
            </a:r>
            <a:r>
              <a:rPr lang="zh-CN" altLang="en-US"/>
              <a:t>公司研制。</a:t>
            </a:r>
          </a:p>
          <a:p>
            <a:pPr marL="901700" lvl="1" indent="-277813">
              <a:lnSpc>
                <a:spcPct val="105000"/>
              </a:lnSpc>
              <a:spcBef>
                <a:spcPct val="0"/>
              </a:spcBef>
            </a:pPr>
            <a:r>
              <a:rPr lang="zh-CN" altLang="en-US"/>
              <a:t>已经大量应用于笔记本计算机中，一个重要特点是功耗很低。</a:t>
            </a:r>
          </a:p>
          <a:p>
            <a:pPr marL="901700" lvl="1" indent="-277813">
              <a:lnSpc>
                <a:spcPct val="105000"/>
              </a:lnSpc>
              <a:spcBef>
                <a:spcPct val="0"/>
              </a:spcBef>
            </a:pPr>
            <a:r>
              <a:rPr lang="zh-CN" altLang="en-US"/>
              <a:t>采用</a:t>
            </a:r>
            <a:r>
              <a:rPr lang="zh-CN" altLang="en-US">
                <a:solidFill>
                  <a:srgbClr val="0000FF"/>
                </a:solidFill>
              </a:rPr>
              <a:t>动态二进制转换技术</a:t>
            </a:r>
            <a:r>
              <a:rPr lang="zh-CN" altLang="en-US"/>
              <a:t>把</a:t>
            </a:r>
            <a:r>
              <a:rPr lang="en-US" altLang="zh-CN"/>
              <a:t>X86</a:t>
            </a:r>
            <a:r>
              <a:rPr lang="zh-CN" altLang="en-US"/>
              <a:t>通用处理机的程序直接映射到</a:t>
            </a:r>
            <a:r>
              <a:rPr lang="en-US" altLang="zh-CN"/>
              <a:t>Crusoe</a:t>
            </a:r>
            <a:r>
              <a:rPr lang="zh-CN" altLang="en-US"/>
              <a:t>处理机的</a:t>
            </a:r>
            <a:r>
              <a:rPr lang="en-US" altLang="zh-CN"/>
              <a:t>VLIW</a:t>
            </a:r>
            <a:r>
              <a:rPr lang="zh-CN" altLang="en-US"/>
              <a:t>结构中执行。</a:t>
            </a:r>
          </a:p>
          <a:p>
            <a:pPr marL="444500" indent="-444500">
              <a:lnSpc>
                <a:spcPct val="105000"/>
              </a:lnSpc>
              <a:spcBef>
                <a:spcPct val="0"/>
              </a:spcBef>
              <a:buClr>
                <a:srgbClr val="006600"/>
              </a:buClr>
              <a:buSzTx/>
              <a:buFont typeface="Wingdings" pitchFamily="2" charset="2"/>
              <a:buAutoNum type="circleNumDbPlain" startAt="3"/>
            </a:pPr>
            <a:r>
              <a:rPr lang="en-US" altLang="en-US"/>
              <a:t>嵌入式、DSP、JAVA虚拟机</a:t>
            </a:r>
            <a:r>
              <a:rPr lang="zh-CN" altLang="en-US"/>
              <a:t>：</a:t>
            </a:r>
          </a:p>
          <a:p>
            <a:pPr marL="901700" lvl="1" indent="-277813">
              <a:lnSpc>
                <a:spcPct val="105000"/>
              </a:lnSpc>
              <a:spcBef>
                <a:spcPct val="0"/>
              </a:spcBef>
            </a:pPr>
            <a:r>
              <a:rPr lang="zh-CN" altLang="en-US"/>
              <a:t>很多</a:t>
            </a:r>
            <a:r>
              <a:rPr lang="zh-CN" altLang="en-US">
                <a:solidFill>
                  <a:srgbClr val="FF0000"/>
                </a:solidFill>
              </a:rPr>
              <a:t>专用处理机</a:t>
            </a:r>
            <a:r>
              <a:rPr lang="zh-CN" altLang="en-US"/>
              <a:t>采用</a:t>
            </a:r>
            <a:r>
              <a:rPr lang="en-US" altLang="zh-CN"/>
              <a:t>VLIW</a:t>
            </a:r>
            <a:r>
              <a:rPr lang="zh-CN" altLang="en-US"/>
              <a:t>体系结构。</a:t>
            </a:r>
          </a:p>
        </p:txBody>
      </p:sp>
    </p:spTree>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D434D421-9347-45CD-A43E-8F59A1193A23}" type="slidenum">
              <a:rPr lang="zh-CN" altLang="en-US"/>
              <a:pPr/>
              <a:t>101</a:t>
            </a:fld>
            <a:endParaRPr lang="en-US" altLang="zh-CN"/>
          </a:p>
        </p:txBody>
      </p:sp>
      <p:sp>
        <p:nvSpPr>
          <p:cNvPr id="1766402" name="Rectangle 2"/>
          <p:cNvSpPr>
            <a:spLocks noGrp="1" noChangeArrowheads="1"/>
          </p:cNvSpPr>
          <p:nvPr>
            <p:ph type="title"/>
          </p:nvPr>
        </p:nvSpPr>
        <p:spPr/>
        <p:txBody>
          <a:bodyPr/>
          <a:lstStyle/>
          <a:p>
            <a:r>
              <a:rPr lang="en-US" altLang="zh-CN" dirty="0"/>
              <a:t>7.6.3 </a:t>
            </a:r>
            <a:r>
              <a:rPr lang="zh-CN" altLang="en-US" dirty="0"/>
              <a:t>超长指令字处理器</a:t>
            </a:r>
          </a:p>
        </p:txBody>
      </p:sp>
      <p:sp>
        <p:nvSpPr>
          <p:cNvPr id="1766403" name="Rectangle 3"/>
          <p:cNvSpPr>
            <a:spLocks noGrp="1" noChangeArrowheads="1"/>
          </p:cNvSpPr>
          <p:nvPr>
            <p:ph type="body" idx="1"/>
          </p:nvPr>
        </p:nvSpPr>
        <p:spPr>
          <a:xfrm>
            <a:off x="395288" y="836613"/>
            <a:ext cx="8569325" cy="5688012"/>
          </a:xfrm>
        </p:spPr>
        <p:txBody>
          <a:bodyPr/>
          <a:lstStyle/>
          <a:p>
            <a:pPr marL="355600" indent="-355600">
              <a:spcBef>
                <a:spcPct val="10000"/>
              </a:spcBef>
              <a:buFont typeface="Wingdings" pitchFamily="2" charset="2"/>
              <a:buNone/>
            </a:pPr>
            <a:r>
              <a:rPr lang="en-US" altLang="zh-CN">
                <a:solidFill>
                  <a:schemeClr val="bg2"/>
                </a:solidFill>
                <a:latin typeface="Arial" charset="0"/>
              </a:rPr>
              <a:t>5.</a:t>
            </a:r>
            <a:r>
              <a:rPr lang="en-US" altLang="zh-CN"/>
              <a:t> </a:t>
            </a:r>
            <a:r>
              <a:rPr lang="zh-CN" altLang="en-US">
                <a:solidFill>
                  <a:srgbClr val="800000"/>
                </a:solidFill>
              </a:rPr>
              <a:t>目标代码兼容问题</a:t>
            </a:r>
          </a:p>
          <a:p>
            <a:pPr marL="355600" indent="-355600">
              <a:spcBef>
                <a:spcPct val="10000"/>
              </a:spcBef>
              <a:buFont typeface="Wingdings" pitchFamily="2" charset="2"/>
              <a:buNone/>
            </a:pPr>
            <a:r>
              <a:rPr lang="zh-CN" altLang="en-US">
                <a:solidFill>
                  <a:srgbClr val="800000"/>
                </a:solidFill>
              </a:rPr>
              <a:t>    动态代码转换技术：两个成功的先例</a:t>
            </a:r>
            <a:endParaRPr lang="en-US" altLang="zh-CN"/>
          </a:p>
          <a:p>
            <a:pPr marL="355600" indent="-355600">
              <a:spcBef>
                <a:spcPct val="10000"/>
              </a:spcBef>
              <a:buClr>
                <a:srgbClr val="006600"/>
              </a:buClr>
              <a:buFont typeface="Wingdings" pitchFamily="2" charset="2"/>
              <a:buChar char="l"/>
            </a:pPr>
            <a:r>
              <a:rPr lang="en-US" altLang="zh-CN"/>
              <a:t>IBM</a:t>
            </a:r>
            <a:r>
              <a:rPr lang="zh-CN" altLang="en-US"/>
              <a:t>公司推出了</a:t>
            </a:r>
            <a:r>
              <a:rPr lang="zh-CN" altLang="en-US">
                <a:solidFill>
                  <a:srgbClr val="FF0000"/>
                </a:solidFill>
              </a:rPr>
              <a:t>开放源代码</a:t>
            </a:r>
            <a:r>
              <a:rPr lang="en-US" altLang="zh-CN">
                <a:solidFill>
                  <a:srgbClr val="FF0000"/>
                </a:solidFill>
              </a:rPr>
              <a:t>DAISY</a:t>
            </a:r>
            <a:r>
              <a:rPr lang="zh-CN" altLang="en-US"/>
              <a:t>，它不仅可以实现</a:t>
            </a:r>
            <a:r>
              <a:rPr lang="en-US" altLang="zh-CN"/>
              <a:t>IBM</a:t>
            </a:r>
            <a:r>
              <a:rPr lang="zh-CN" altLang="en-US"/>
              <a:t>的</a:t>
            </a:r>
            <a:r>
              <a:rPr lang="en-US" altLang="zh-CN"/>
              <a:t>VLIW</a:t>
            </a:r>
            <a:r>
              <a:rPr lang="zh-CN" altLang="en-US"/>
              <a:t>处理器与</a:t>
            </a:r>
            <a:r>
              <a:rPr lang="en-US" altLang="zh-CN"/>
              <a:t>X86</a:t>
            </a:r>
            <a:r>
              <a:rPr lang="zh-CN" altLang="en-US"/>
              <a:t>处理机之间的二进制兼容，还可以实现</a:t>
            </a:r>
            <a:r>
              <a:rPr lang="en-US" altLang="zh-CN"/>
              <a:t>PowerPC</a:t>
            </a:r>
            <a:r>
              <a:rPr lang="zh-CN" altLang="en-US"/>
              <a:t>、</a:t>
            </a:r>
            <a:r>
              <a:rPr lang="en-US" altLang="zh-CN"/>
              <a:t>S/390</a:t>
            </a:r>
            <a:r>
              <a:rPr lang="zh-CN" altLang="en-US"/>
              <a:t>、</a:t>
            </a:r>
            <a:r>
              <a:rPr lang="en-US" altLang="zh-CN"/>
              <a:t>IBM</a:t>
            </a:r>
            <a:r>
              <a:rPr lang="zh-CN" altLang="en-US"/>
              <a:t>的</a:t>
            </a:r>
            <a:r>
              <a:rPr lang="en-US" altLang="zh-CN"/>
              <a:t>Java</a:t>
            </a:r>
            <a:r>
              <a:rPr lang="zh-CN" altLang="en-US"/>
              <a:t>虚拟机与</a:t>
            </a:r>
            <a:r>
              <a:rPr lang="en-US" altLang="zh-CN"/>
              <a:t>VLIW</a:t>
            </a:r>
            <a:r>
              <a:rPr lang="zh-CN" altLang="en-US"/>
              <a:t>处理器之间的二进制兼容。</a:t>
            </a:r>
          </a:p>
          <a:p>
            <a:pPr marL="355600" indent="-355600">
              <a:spcBef>
                <a:spcPct val="10000"/>
              </a:spcBef>
              <a:buClr>
                <a:srgbClr val="006600"/>
              </a:buClr>
              <a:buFont typeface="Wingdings" pitchFamily="2" charset="2"/>
              <a:buChar char="l"/>
            </a:pPr>
            <a:r>
              <a:rPr lang="en-US" altLang="zh-CN"/>
              <a:t>Transmeta</a:t>
            </a:r>
            <a:r>
              <a:rPr lang="zh-CN" altLang="en-US"/>
              <a:t>公司推出了“</a:t>
            </a:r>
            <a:r>
              <a:rPr lang="zh-CN" altLang="en-US">
                <a:solidFill>
                  <a:srgbClr val="FF0000"/>
                </a:solidFill>
              </a:rPr>
              <a:t>代码映射软件</a:t>
            </a:r>
            <a:r>
              <a:rPr lang="zh-CN" altLang="en-US"/>
              <a:t>”（</a:t>
            </a:r>
            <a:r>
              <a:rPr lang="en-US" altLang="zh-CN"/>
              <a:t>Code Morphing Software</a:t>
            </a:r>
            <a:r>
              <a:rPr lang="zh-CN" altLang="en-US"/>
              <a:t>），这种软件可以保证</a:t>
            </a:r>
            <a:r>
              <a:rPr lang="en-US" altLang="zh-CN"/>
              <a:t>Transmeta</a:t>
            </a:r>
            <a:r>
              <a:rPr lang="zh-CN" altLang="en-US"/>
              <a:t>公司的</a:t>
            </a:r>
            <a:r>
              <a:rPr lang="en-US" altLang="zh-CN"/>
              <a:t>VLIW</a:t>
            </a:r>
            <a:r>
              <a:rPr lang="zh-CN" altLang="en-US"/>
              <a:t>处理机</a:t>
            </a:r>
            <a:r>
              <a:rPr lang="en-US" altLang="zh-CN"/>
              <a:t>Crusoe</a:t>
            </a:r>
            <a:r>
              <a:rPr lang="zh-CN" altLang="en-US"/>
              <a:t>能够与</a:t>
            </a:r>
            <a:r>
              <a:rPr lang="en-US" altLang="zh-CN"/>
              <a:t>X86</a:t>
            </a:r>
            <a:r>
              <a:rPr lang="zh-CN" altLang="en-US"/>
              <a:t>处理机之间实现二进制兼容。</a:t>
            </a:r>
          </a:p>
        </p:txBody>
      </p:sp>
    </p:spTree>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4"/>
          <p:cNvSpPr>
            <a:spLocks noGrp="1"/>
          </p:cNvSpPr>
          <p:nvPr>
            <p:ph type="sldNum" sz="quarter" idx="11"/>
          </p:nvPr>
        </p:nvSpPr>
        <p:spPr/>
        <p:txBody>
          <a:bodyPr/>
          <a:lstStyle/>
          <a:p>
            <a:fld id="{B8BA4C5B-774B-4D77-91B1-8BDC36A941EF}" type="slidenum">
              <a:rPr lang="zh-CN" altLang="en-US"/>
              <a:pPr/>
              <a:t>102</a:t>
            </a:fld>
            <a:endParaRPr lang="en-US" altLang="zh-CN"/>
          </a:p>
        </p:txBody>
      </p:sp>
      <p:sp>
        <p:nvSpPr>
          <p:cNvPr id="1767426" name="Rectangle 2"/>
          <p:cNvSpPr>
            <a:spLocks noGrp="1" noChangeArrowheads="1"/>
          </p:cNvSpPr>
          <p:nvPr>
            <p:ph type="title"/>
          </p:nvPr>
        </p:nvSpPr>
        <p:spPr/>
        <p:txBody>
          <a:bodyPr/>
          <a:lstStyle/>
          <a:p>
            <a:r>
              <a:rPr lang="en-US" altLang="zh-CN" dirty="0"/>
              <a:t>7.6.3 </a:t>
            </a:r>
            <a:r>
              <a:rPr lang="zh-CN" altLang="en-US" dirty="0"/>
              <a:t>超长指令字处理器</a:t>
            </a:r>
          </a:p>
        </p:txBody>
      </p:sp>
      <p:sp>
        <p:nvSpPr>
          <p:cNvPr id="1767427" name="Rectangle 3"/>
          <p:cNvSpPr>
            <a:spLocks noGrp="1" noChangeArrowheads="1"/>
          </p:cNvSpPr>
          <p:nvPr>
            <p:ph type="body" idx="1"/>
          </p:nvPr>
        </p:nvSpPr>
        <p:spPr>
          <a:xfrm>
            <a:off x="395288" y="836613"/>
            <a:ext cx="8569325" cy="5688012"/>
          </a:xfrm>
        </p:spPr>
        <p:txBody>
          <a:bodyPr/>
          <a:lstStyle/>
          <a:p>
            <a:pPr marL="355600" indent="-355600">
              <a:spcBef>
                <a:spcPct val="10000"/>
              </a:spcBef>
              <a:buFont typeface="Wingdings" pitchFamily="2" charset="2"/>
              <a:buNone/>
            </a:pPr>
            <a:r>
              <a:rPr lang="en-US" altLang="zh-CN">
                <a:solidFill>
                  <a:schemeClr val="bg2"/>
                </a:solidFill>
                <a:latin typeface="Arial" charset="0"/>
              </a:rPr>
              <a:t>5.</a:t>
            </a:r>
            <a:r>
              <a:rPr lang="en-US" altLang="zh-CN"/>
              <a:t> </a:t>
            </a:r>
            <a:r>
              <a:rPr lang="zh-CN" altLang="en-US">
                <a:solidFill>
                  <a:srgbClr val="800000"/>
                </a:solidFill>
              </a:rPr>
              <a:t>目标代码兼容问题</a:t>
            </a:r>
          </a:p>
          <a:p>
            <a:pPr marL="355600" indent="-355600">
              <a:spcBef>
                <a:spcPct val="10000"/>
              </a:spcBef>
              <a:buFont typeface="Wingdings" pitchFamily="2" charset="2"/>
              <a:buNone/>
            </a:pPr>
            <a:r>
              <a:rPr lang="zh-CN" altLang="en-US">
                <a:solidFill>
                  <a:srgbClr val="800000"/>
                </a:solidFill>
              </a:rPr>
              <a:t>     </a:t>
            </a:r>
            <a:r>
              <a:rPr lang="en-US" altLang="zh-CN" u="sng">
                <a:solidFill>
                  <a:srgbClr val="0000FF"/>
                </a:solidFill>
                <a:ea typeface="黑体" pitchFamily="2" charset="-122"/>
              </a:rPr>
              <a:t>Crusoe</a:t>
            </a:r>
            <a:r>
              <a:rPr lang="zh-CN" altLang="en-US" u="sng">
                <a:solidFill>
                  <a:srgbClr val="0000FF"/>
                </a:solidFill>
                <a:ea typeface="黑体" pitchFamily="2" charset="-122"/>
              </a:rPr>
              <a:t>处理机</a:t>
            </a:r>
            <a:r>
              <a:rPr lang="zh-CN" altLang="en-US">
                <a:solidFill>
                  <a:srgbClr val="FF3300"/>
                </a:solidFill>
              </a:rPr>
              <a:t>动态转换技术</a:t>
            </a:r>
            <a:endParaRPr lang="zh-CN" altLang="en-US"/>
          </a:p>
        </p:txBody>
      </p:sp>
      <p:pic>
        <p:nvPicPr>
          <p:cNvPr id="10" name="Picture 5" descr="crusoe_software_hierarchy"/>
          <p:cNvPicPr>
            <a:picLocks noChangeAspect="1" noChangeArrowheads="1"/>
          </p:cNvPicPr>
          <p:nvPr/>
        </p:nvPicPr>
        <p:blipFill>
          <a:blip r:embed="rId2" cstate="print"/>
          <a:srcRect/>
          <a:stretch>
            <a:fillRect/>
          </a:stretch>
        </p:blipFill>
        <p:spPr bwMode="auto">
          <a:xfrm>
            <a:off x="899592" y="1977319"/>
            <a:ext cx="7344816" cy="4259993"/>
          </a:xfrm>
          <a:prstGeom prst="rect">
            <a:avLst/>
          </a:prstGeom>
          <a:noFill/>
        </p:spPr>
      </p:pic>
      <p:sp>
        <p:nvSpPr>
          <p:cNvPr id="11" name="Text Box 7"/>
          <p:cNvSpPr txBox="1">
            <a:spLocks noChangeArrowheads="1"/>
          </p:cNvSpPr>
          <p:nvPr/>
        </p:nvSpPr>
        <p:spPr bwMode="auto">
          <a:xfrm>
            <a:off x="4932040" y="5157192"/>
            <a:ext cx="3672408" cy="701675"/>
          </a:xfrm>
          <a:prstGeom prst="rect">
            <a:avLst/>
          </a:prstGeom>
          <a:solidFill>
            <a:schemeClr val="bg1"/>
          </a:solidFill>
          <a:ln w="38100" algn="ctr">
            <a:noFill/>
            <a:miter lim="800000"/>
            <a:headEnd/>
            <a:tailEnd type="none" w="med" len="lg"/>
          </a:ln>
          <a:effectLst/>
        </p:spPr>
        <p:txBody>
          <a:bodyPr wrap="square">
            <a:spAutoFit/>
          </a:bodyPr>
          <a:lstStyle/>
          <a:p>
            <a:pPr algn="l">
              <a:spcBef>
                <a:spcPct val="0"/>
              </a:spcBef>
            </a:pPr>
            <a:r>
              <a:rPr lang="en-US" altLang="zh-CN" sz="2000">
                <a:latin typeface="Arial" charset="0"/>
              </a:rPr>
              <a:t>PC &amp; Internet Applications</a:t>
            </a:r>
          </a:p>
          <a:p>
            <a:pPr algn="l">
              <a:spcBef>
                <a:spcPct val="0"/>
              </a:spcBef>
            </a:pPr>
            <a:r>
              <a:rPr lang="en-US" altLang="zh-CN" sz="2000">
                <a:latin typeface="Arial" charset="0"/>
              </a:rPr>
              <a:t>Operating Systems</a:t>
            </a:r>
          </a:p>
        </p:txBody>
      </p:sp>
      <p:cxnSp>
        <p:nvCxnSpPr>
          <p:cNvPr id="13" name="直接连接符 12"/>
          <p:cNvCxnSpPr/>
          <p:nvPr/>
        </p:nvCxnSpPr>
        <p:spPr bwMode="auto">
          <a:xfrm rot="10800000">
            <a:off x="4427984" y="5877272"/>
            <a:ext cx="3816424" cy="0"/>
          </a:xfrm>
          <a:prstGeom prst="line">
            <a:avLst/>
          </a:prstGeom>
          <a:solidFill>
            <a:srgbClr val="FFFF99"/>
          </a:solidFill>
          <a:ln w="28575" cap="flat" cmpd="sng" algn="ctr">
            <a:solidFill>
              <a:schemeClr val="tx1"/>
            </a:solidFill>
            <a:prstDash val="solid"/>
            <a:round/>
            <a:headEnd type="none" w="med" len="med"/>
            <a:tailEnd type="none" w="med" len="med"/>
          </a:ln>
          <a:effectLst/>
        </p:spPr>
      </p:cxnSp>
      <p:cxnSp>
        <p:nvCxnSpPr>
          <p:cNvPr id="15" name="直接连接符 14"/>
          <p:cNvCxnSpPr/>
          <p:nvPr/>
        </p:nvCxnSpPr>
        <p:spPr bwMode="auto">
          <a:xfrm rot="10800000">
            <a:off x="3779912" y="5373216"/>
            <a:ext cx="648072" cy="504056"/>
          </a:xfrm>
          <a:prstGeom prst="line">
            <a:avLst/>
          </a:prstGeom>
          <a:solidFill>
            <a:srgbClr val="FFFF99"/>
          </a:solidFill>
          <a:ln w="28575" cap="flat" cmpd="sng" algn="ctr">
            <a:solidFill>
              <a:schemeClr val="tx1"/>
            </a:solidFill>
            <a:prstDash val="solid"/>
            <a:round/>
            <a:headEnd type="none" w="med" len="med"/>
            <a:tailEnd type="none" w="med" len="med"/>
          </a:ln>
          <a:effectLst/>
        </p:spPr>
      </p:cxnSp>
    </p:spTree>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4"/>
          <p:cNvSpPr>
            <a:spLocks noGrp="1"/>
          </p:cNvSpPr>
          <p:nvPr>
            <p:ph type="sldNum" sz="quarter" idx="11"/>
          </p:nvPr>
        </p:nvSpPr>
        <p:spPr/>
        <p:txBody>
          <a:bodyPr/>
          <a:lstStyle/>
          <a:p>
            <a:fld id="{B8BA4C5B-774B-4D77-91B1-8BDC36A941EF}" type="slidenum">
              <a:rPr lang="zh-CN" altLang="en-US"/>
              <a:pPr/>
              <a:t>103</a:t>
            </a:fld>
            <a:endParaRPr lang="en-US" altLang="zh-CN"/>
          </a:p>
        </p:txBody>
      </p:sp>
      <p:sp>
        <p:nvSpPr>
          <p:cNvPr id="1767426" name="Rectangle 2"/>
          <p:cNvSpPr>
            <a:spLocks noGrp="1" noChangeArrowheads="1"/>
          </p:cNvSpPr>
          <p:nvPr>
            <p:ph type="title"/>
          </p:nvPr>
        </p:nvSpPr>
        <p:spPr/>
        <p:txBody>
          <a:bodyPr/>
          <a:lstStyle/>
          <a:p>
            <a:r>
              <a:rPr lang="en-US" altLang="zh-CN" dirty="0"/>
              <a:t>7.6.3 </a:t>
            </a:r>
            <a:r>
              <a:rPr lang="zh-CN" altLang="en-US" dirty="0"/>
              <a:t>超长指令字处理器</a:t>
            </a:r>
          </a:p>
        </p:txBody>
      </p:sp>
      <p:sp>
        <p:nvSpPr>
          <p:cNvPr id="1767427" name="Rectangle 3"/>
          <p:cNvSpPr>
            <a:spLocks noGrp="1" noChangeArrowheads="1"/>
          </p:cNvSpPr>
          <p:nvPr>
            <p:ph type="body" idx="1"/>
          </p:nvPr>
        </p:nvSpPr>
        <p:spPr>
          <a:xfrm>
            <a:off x="395288" y="836613"/>
            <a:ext cx="8569325" cy="5688012"/>
          </a:xfrm>
        </p:spPr>
        <p:txBody>
          <a:bodyPr/>
          <a:lstStyle/>
          <a:p>
            <a:pPr marL="355600" indent="-355600">
              <a:spcBef>
                <a:spcPct val="10000"/>
              </a:spcBef>
              <a:buFont typeface="Wingdings" pitchFamily="2" charset="2"/>
              <a:buNone/>
            </a:pPr>
            <a:r>
              <a:rPr lang="en-US" altLang="zh-CN">
                <a:solidFill>
                  <a:schemeClr val="bg2"/>
                </a:solidFill>
                <a:latin typeface="Arial" charset="0"/>
              </a:rPr>
              <a:t>5.</a:t>
            </a:r>
            <a:r>
              <a:rPr lang="en-US" altLang="zh-CN"/>
              <a:t> </a:t>
            </a:r>
            <a:r>
              <a:rPr lang="zh-CN" altLang="en-US">
                <a:solidFill>
                  <a:srgbClr val="800000"/>
                </a:solidFill>
              </a:rPr>
              <a:t>目标代码兼容问题</a:t>
            </a:r>
          </a:p>
          <a:p>
            <a:pPr marL="355600" indent="-355600">
              <a:spcBef>
                <a:spcPct val="10000"/>
              </a:spcBef>
              <a:buFont typeface="Wingdings" pitchFamily="2" charset="2"/>
              <a:buNone/>
            </a:pPr>
            <a:r>
              <a:rPr lang="zh-CN" altLang="en-US">
                <a:solidFill>
                  <a:srgbClr val="800000"/>
                </a:solidFill>
              </a:rPr>
              <a:t>     </a:t>
            </a:r>
            <a:r>
              <a:rPr lang="en-US" altLang="zh-CN" u="sng">
                <a:solidFill>
                  <a:srgbClr val="0000FF"/>
                </a:solidFill>
                <a:ea typeface="黑体" pitchFamily="2" charset="-122"/>
              </a:rPr>
              <a:t>Crusoe</a:t>
            </a:r>
            <a:r>
              <a:rPr lang="zh-CN" altLang="en-US" u="sng">
                <a:solidFill>
                  <a:srgbClr val="0000FF"/>
                </a:solidFill>
                <a:ea typeface="黑体" pitchFamily="2" charset="-122"/>
              </a:rPr>
              <a:t>处理机</a:t>
            </a:r>
            <a:r>
              <a:rPr lang="zh-CN" altLang="en-US">
                <a:solidFill>
                  <a:srgbClr val="FF3300"/>
                </a:solidFill>
              </a:rPr>
              <a:t>动态转换技术</a:t>
            </a:r>
            <a:endParaRPr lang="zh-CN" altLang="en-US"/>
          </a:p>
        </p:txBody>
      </p:sp>
      <p:sp>
        <p:nvSpPr>
          <p:cNvPr id="16" name="矩形 15"/>
          <p:cNvSpPr/>
          <p:nvPr/>
        </p:nvSpPr>
        <p:spPr>
          <a:xfrm>
            <a:off x="1043608" y="5013176"/>
            <a:ext cx="6912768" cy="1384995"/>
          </a:xfrm>
          <a:prstGeom prst="rect">
            <a:avLst/>
          </a:prstGeom>
        </p:spPr>
        <p:txBody>
          <a:bodyPr wrap="square">
            <a:spAutoFit/>
          </a:bodyPr>
          <a:lstStyle/>
          <a:p>
            <a:pPr marL="355600" indent="-355600" algn="l">
              <a:spcBef>
                <a:spcPts val="0"/>
              </a:spcBef>
              <a:buClr>
                <a:srgbClr val="FF0066"/>
              </a:buClr>
              <a:buSzPct val="75000"/>
            </a:pPr>
            <a:r>
              <a:rPr lang="en-US" altLang="zh-CN"/>
              <a:t>Note:</a:t>
            </a:r>
          </a:p>
          <a:p>
            <a:pPr marL="355600" indent="-355600" algn="l">
              <a:spcBef>
                <a:spcPts val="0"/>
              </a:spcBef>
              <a:buClr>
                <a:srgbClr val="FF0066"/>
              </a:buClr>
              <a:buSzPct val="75000"/>
              <a:buFont typeface="Wingdings" pitchFamily="2" charset="2"/>
              <a:buChar char="u"/>
            </a:pPr>
            <a:r>
              <a:rPr lang="en-US" altLang="zh-CN">
                <a:solidFill>
                  <a:srgbClr val="0000FF"/>
                </a:solidFill>
              </a:rPr>
              <a:t>Blue</a:t>
            </a:r>
            <a:r>
              <a:rPr lang="en-US" altLang="zh-CN"/>
              <a:t> represents </a:t>
            </a:r>
            <a:r>
              <a:rPr lang="en-US" altLang="zh-CN">
                <a:solidFill>
                  <a:srgbClr val="0000FF"/>
                </a:solidFill>
              </a:rPr>
              <a:t>hardware</a:t>
            </a:r>
            <a:r>
              <a:rPr lang="en-US" altLang="zh-CN"/>
              <a:t> in silicon</a:t>
            </a:r>
          </a:p>
          <a:p>
            <a:pPr marL="355600" indent="-355600" algn="l">
              <a:spcBef>
                <a:spcPts val="0"/>
              </a:spcBef>
              <a:buClr>
                <a:srgbClr val="FF0066"/>
              </a:buClr>
              <a:buSzPct val="75000"/>
              <a:buFont typeface="Wingdings" pitchFamily="2" charset="2"/>
              <a:buChar char="u"/>
            </a:pPr>
            <a:r>
              <a:rPr lang="en-US" altLang="zh-CN">
                <a:solidFill>
                  <a:srgbClr val="FF6600"/>
                </a:solidFill>
              </a:rPr>
              <a:t>Yellow</a:t>
            </a:r>
            <a:r>
              <a:rPr lang="en-US" altLang="zh-CN"/>
              <a:t> represents </a:t>
            </a:r>
            <a:r>
              <a:rPr lang="en-US" altLang="zh-CN">
                <a:solidFill>
                  <a:srgbClr val="FF6600"/>
                </a:solidFill>
              </a:rPr>
              <a:t>software</a:t>
            </a:r>
            <a:r>
              <a:rPr lang="en-US" altLang="zh-CN"/>
              <a:t> layer</a:t>
            </a:r>
          </a:p>
        </p:txBody>
      </p:sp>
      <p:sp>
        <p:nvSpPr>
          <p:cNvPr id="17" name="矩形 16"/>
          <p:cNvSpPr/>
          <p:nvPr/>
        </p:nvSpPr>
        <p:spPr>
          <a:xfrm>
            <a:off x="971600" y="1959223"/>
            <a:ext cx="3024336" cy="461665"/>
          </a:xfrm>
          <a:prstGeom prst="rect">
            <a:avLst/>
          </a:prstGeom>
        </p:spPr>
        <p:txBody>
          <a:bodyPr wrap="square">
            <a:spAutoFit/>
          </a:bodyPr>
          <a:lstStyle/>
          <a:p>
            <a:pPr marL="355600" indent="-355600">
              <a:spcBef>
                <a:spcPts val="0"/>
              </a:spcBef>
              <a:buClr>
                <a:srgbClr val="FF0066"/>
              </a:buClr>
              <a:buSzPct val="75000"/>
            </a:pPr>
            <a:r>
              <a:rPr lang="en-US" altLang="zh-CN" sz="2400"/>
              <a:t>Modern x86 CPU</a:t>
            </a:r>
          </a:p>
        </p:txBody>
      </p:sp>
      <p:sp>
        <p:nvSpPr>
          <p:cNvPr id="18" name="矩形 17"/>
          <p:cNvSpPr/>
          <p:nvPr/>
        </p:nvSpPr>
        <p:spPr>
          <a:xfrm>
            <a:off x="5004048" y="1959223"/>
            <a:ext cx="3024336" cy="461665"/>
          </a:xfrm>
          <a:prstGeom prst="rect">
            <a:avLst/>
          </a:prstGeom>
        </p:spPr>
        <p:txBody>
          <a:bodyPr wrap="square">
            <a:spAutoFit/>
          </a:bodyPr>
          <a:lstStyle/>
          <a:p>
            <a:pPr marL="355600" indent="-355600">
              <a:spcBef>
                <a:spcPts val="0"/>
              </a:spcBef>
              <a:buClr>
                <a:srgbClr val="FF0066"/>
              </a:buClr>
              <a:buSzPct val="75000"/>
            </a:pPr>
            <a:r>
              <a:rPr lang="en-US" altLang="zh-CN" sz="2400"/>
              <a:t>Transmeta’s Crusoe</a:t>
            </a:r>
          </a:p>
        </p:txBody>
      </p:sp>
      <p:grpSp>
        <p:nvGrpSpPr>
          <p:cNvPr id="36" name="组合 35"/>
          <p:cNvGrpSpPr/>
          <p:nvPr/>
        </p:nvGrpSpPr>
        <p:grpSpPr>
          <a:xfrm>
            <a:off x="1043608" y="2420888"/>
            <a:ext cx="3096344" cy="2448272"/>
            <a:chOff x="1043608" y="2492896"/>
            <a:chExt cx="3096344" cy="2448272"/>
          </a:xfrm>
        </p:grpSpPr>
        <p:sp>
          <p:nvSpPr>
            <p:cNvPr id="27" name="矩形 26"/>
            <p:cNvSpPr/>
            <p:nvPr/>
          </p:nvSpPr>
          <p:spPr bwMode="auto">
            <a:xfrm>
              <a:off x="1691680" y="2492896"/>
              <a:ext cx="2448272" cy="1872208"/>
            </a:xfrm>
            <a:prstGeom prst="rect">
              <a:avLst/>
            </a:prstGeom>
            <a:solidFill>
              <a:srgbClr val="0000FF"/>
            </a:solidFill>
            <a:ln w="28575" cap="flat" cmpd="sng" algn="ctr">
              <a:solidFill>
                <a:srgbClr val="F8F8F8"/>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ts val="0"/>
                </a:spcBef>
                <a:spcAft>
                  <a:spcPct val="0"/>
                </a:spcAft>
                <a:buClrTx/>
                <a:buSzTx/>
                <a:buFontTx/>
                <a:buNone/>
                <a:tabLst/>
              </a:pPr>
              <a:endParaRPr kumimoji="0" lang="zh-CN" altLang="en-US" sz="1400" b="0" i="0" u="none" strike="noStrike" cap="none" normalizeH="0" baseline="0">
                <a:ln>
                  <a:noFill/>
                </a:ln>
                <a:solidFill>
                  <a:schemeClr val="bg1"/>
                </a:solidFill>
                <a:effectLst/>
                <a:latin typeface="Arial" pitchFamily="34" charset="0"/>
                <a:cs typeface="Arial" pitchFamily="34" charset="0"/>
              </a:endParaRPr>
            </a:p>
          </p:txBody>
        </p:sp>
        <p:sp>
          <p:nvSpPr>
            <p:cNvPr id="19" name="矩形 18"/>
            <p:cNvSpPr/>
            <p:nvPr/>
          </p:nvSpPr>
          <p:spPr bwMode="auto">
            <a:xfrm>
              <a:off x="2195736" y="2492896"/>
              <a:ext cx="1008112" cy="648072"/>
            </a:xfrm>
            <a:prstGeom prst="rect">
              <a:avLst/>
            </a:prstGeom>
            <a:solidFill>
              <a:srgbClr val="0000FF"/>
            </a:solidFill>
            <a:ln w="28575" cap="flat" cmpd="sng" algn="ctr">
              <a:solidFill>
                <a:srgbClr val="F8F8F8"/>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ts val="0"/>
                </a:spcBef>
                <a:spcAft>
                  <a:spcPct val="0"/>
                </a:spcAft>
                <a:buClrTx/>
                <a:buSzTx/>
                <a:buFontTx/>
                <a:buNone/>
                <a:tabLst/>
              </a:pPr>
              <a:r>
                <a:rPr kumimoji="0" lang="en-US" altLang="zh-CN" sz="1400" b="0" i="0" u="none" strike="noStrike" cap="none" normalizeH="0" baseline="0">
                  <a:ln>
                    <a:noFill/>
                  </a:ln>
                  <a:solidFill>
                    <a:schemeClr val="bg1"/>
                  </a:solidFill>
                  <a:effectLst/>
                  <a:latin typeface="Arial" pitchFamily="34" charset="0"/>
                  <a:cs typeface="Arial" pitchFamily="34" charset="0"/>
                </a:rPr>
                <a:t>Instruction</a:t>
              </a:r>
            </a:p>
            <a:p>
              <a:pPr marL="0" marR="0" indent="0" algn="ctr" defTabSz="914400" rtl="0" eaLnBrk="1" fontAlgn="base" latinLnBrk="0" hangingPunct="1">
                <a:lnSpc>
                  <a:spcPct val="100000"/>
                </a:lnSpc>
                <a:spcBef>
                  <a:spcPts val="0"/>
                </a:spcBef>
                <a:spcAft>
                  <a:spcPct val="0"/>
                </a:spcAft>
                <a:buClrTx/>
                <a:buSzTx/>
                <a:buFontTx/>
                <a:buNone/>
                <a:tabLst/>
              </a:pPr>
              <a:r>
                <a:rPr lang="en-US" altLang="zh-CN" sz="1400" b="0">
                  <a:solidFill>
                    <a:schemeClr val="bg1"/>
                  </a:solidFill>
                  <a:latin typeface="Arial" pitchFamily="34" charset="0"/>
                  <a:cs typeface="Arial" pitchFamily="34" charset="0"/>
                </a:rPr>
                <a:t>Decode</a:t>
              </a:r>
              <a:endParaRPr kumimoji="0" lang="zh-CN" altLang="en-US" sz="1400" b="0" i="0" u="none" strike="noStrike" cap="none" normalizeH="0" baseline="0">
                <a:ln>
                  <a:noFill/>
                </a:ln>
                <a:solidFill>
                  <a:schemeClr val="bg1"/>
                </a:solidFill>
                <a:effectLst/>
                <a:latin typeface="Arial" pitchFamily="34" charset="0"/>
                <a:cs typeface="Arial" pitchFamily="34" charset="0"/>
              </a:endParaRPr>
            </a:p>
          </p:txBody>
        </p:sp>
        <p:sp>
          <p:nvSpPr>
            <p:cNvPr id="21" name="矩形 20"/>
            <p:cNvSpPr/>
            <p:nvPr/>
          </p:nvSpPr>
          <p:spPr bwMode="auto">
            <a:xfrm>
              <a:off x="3563888" y="2996952"/>
              <a:ext cx="576064" cy="1080120"/>
            </a:xfrm>
            <a:prstGeom prst="rect">
              <a:avLst/>
            </a:prstGeom>
            <a:solidFill>
              <a:srgbClr val="0000FF"/>
            </a:solidFill>
            <a:ln w="28575" cap="flat" cmpd="sng" algn="ctr">
              <a:solidFill>
                <a:srgbClr val="F8F8F8"/>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ts val="0"/>
                </a:spcBef>
                <a:spcAft>
                  <a:spcPct val="0"/>
                </a:spcAft>
                <a:buClrTx/>
                <a:buSzTx/>
                <a:buFontTx/>
                <a:buNone/>
                <a:tabLst/>
              </a:pPr>
              <a:r>
                <a:rPr kumimoji="0" lang="en-US" altLang="zh-CN" sz="1400" b="0" i="0" u="none" strike="noStrike" cap="none" normalizeH="0" baseline="0">
                  <a:ln>
                    <a:noFill/>
                  </a:ln>
                  <a:solidFill>
                    <a:schemeClr val="bg1"/>
                  </a:solidFill>
                  <a:effectLst/>
                  <a:latin typeface="Arial" pitchFamily="34" charset="0"/>
                  <a:cs typeface="Arial" pitchFamily="34" charset="0"/>
                </a:rPr>
                <a:t>L1</a:t>
              </a:r>
            </a:p>
            <a:p>
              <a:pPr marL="0" marR="0" indent="0" algn="ctr" defTabSz="914400" rtl="0" eaLnBrk="1" fontAlgn="base" latinLnBrk="0" hangingPunct="1">
                <a:lnSpc>
                  <a:spcPct val="100000"/>
                </a:lnSpc>
                <a:spcBef>
                  <a:spcPts val="0"/>
                </a:spcBef>
                <a:spcAft>
                  <a:spcPct val="0"/>
                </a:spcAft>
                <a:buClrTx/>
                <a:buSzTx/>
                <a:buFontTx/>
                <a:buNone/>
                <a:tabLst/>
              </a:pPr>
              <a:r>
                <a:rPr lang="en-US" altLang="zh-CN" sz="1400" b="0">
                  <a:solidFill>
                    <a:schemeClr val="bg1"/>
                  </a:solidFill>
                  <a:latin typeface="Arial" pitchFamily="34" charset="0"/>
                  <a:cs typeface="Arial" pitchFamily="34" charset="0"/>
                </a:rPr>
                <a:t>Cache</a:t>
              </a:r>
              <a:endParaRPr kumimoji="0" lang="zh-CN" altLang="en-US" sz="1400" b="0" i="0" u="none" strike="noStrike" cap="none" normalizeH="0" baseline="0">
                <a:ln>
                  <a:noFill/>
                </a:ln>
                <a:solidFill>
                  <a:schemeClr val="bg1"/>
                </a:solidFill>
                <a:effectLst/>
                <a:latin typeface="Arial" pitchFamily="34" charset="0"/>
                <a:cs typeface="Arial" pitchFamily="34" charset="0"/>
              </a:endParaRPr>
            </a:p>
          </p:txBody>
        </p:sp>
        <p:sp>
          <p:nvSpPr>
            <p:cNvPr id="22" name="矩形 21"/>
            <p:cNvSpPr/>
            <p:nvPr/>
          </p:nvSpPr>
          <p:spPr bwMode="auto">
            <a:xfrm>
              <a:off x="2051720" y="3501008"/>
              <a:ext cx="1152128" cy="864096"/>
            </a:xfrm>
            <a:prstGeom prst="rect">
              <a:avLst/>
            </a:prstGeom>
            <a:solidFill>
              <a:srgbClr val="0000FF"/>
            </a:solidFill>
            <a:ln w="28575" cap="flat" cmpd="sng" algn="ctr">
              <a:solidFill>
                <a:srgbClr val="F8F8F8"/>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ts val="0"/>
                </a:spcBef>
                <a:spcAft>
                  <a:spcPct val="0"/>
                </a:spcAft>
                <a:buClrTx/>
                <a:buSzTx/>
                <a:buFontTx/>
                <a:buNone/>
                <a:tabLst/>
              </a:pPr>
              <a:r>
                <a:rPr kumimoji="0" lang="en-US" altLang="zh-CN" sz="1400" b="0" i="0" u="none" strike="noStrike" cap="none" normalizeH="0" baseline="0">
                  <a:ln>
                    <a:noFill/>
                  </a:ln>
                  <a:solidFill>
                    <a:schemeClr val="bg1"/>
                  </a:solidFill>
                  <a:effectLst/>
                  <a:latin typeface="Arial" pitchFamily="34" charset="0"/>
                  <a:cs typeface="Arial" pitchFamily="34" charset="0"/>
                </a:rPr>
                <a:t>Execution</a:t>
              </a:r>
            </a:p>
            <a:p>
              <a:pPr marL="0" marR="0" indent="0" algn="ctr" defTabSz="914400" rtl="0" eaLnBrk="1" fontAlgn="base" latinLnBrk="0" hangingPunct="1">
                <a:lnSpc>
                  <a:spcPct val="100000"/>
                </a:lnSpc>
                <a:spcBef>
                  <a:spcPts val="0"/>
                </a:spcBef>
                <a:spcAft>
                  <a:spcPct val="0"/>
                </a:spcAft>
                <a:buClrTx/>
                <a:buSzTx/>
                <a:buFontTx/>
                <a:buNone/>
                <a:tabLst/>
              </a:pPr>
              <a:r>
                <a:rPr lang="en-US" altLang="zh-CN" sz="1400" b="0">
                  <a:solidFill>
                    <a:schemeClr val="bg1"/>
                  </a:solidFill>
                  <a:latin typeface="Arial" pitchFamily="34" charset="0"/>
                  <a:cs typeface="Arial" pitchFamily="34" charset="0"/>
                </a:rPr>
                <a:t>Units</a:t>
              </a:r>
              <a:endParaRPr kumimoji="0" lang="zh-CN" altLang="en-US" sz="1400" b="0" i="0" u="none" strike="noStrike" cap="none" normalizeH="0" baseline="0">
                <a:ln>
                  <a:noFill/>
                </a:ln>
                <a:solidFill>
                  <a:schemeClr val="bg1"/>
                </a:solidFill>
                <a:effectLst/>
                <a:latin typeface="Arial" pitchFamily="34" charset="0"/>
                <a:cs typeface="Arial" pitchFamily="34" charset="0"/>
              </a:endParaRPr>
            </a:p>
          </p:txBody>
        </p:sp>
        <p:sp>
          <p:nvSpPr>
            <p:cNvPr id="23" name="矩形 22"/>
            <p:cNvSpPr/>
            <p:nvPr/>
          </p:nvSpPr>
          <p:spPr bwMode="auto">
            <a:xfrm>
              <a:off x="1691680" y="4365104"/>
              <a:ext cx="864096" cy="576064"/>
            </a:xfrm>
            <a:prstGeom prst="rect">
              <a:avLst/>
            </a:prstGeom>
            <a:solidFill>
              <a:srgbClr val="0000FF"/>
            </a:solidFill>
            <a:ln w="28575" cap="flat" cmpd="sng" algn="ctr">
              <a:solidFill>
                <a:srgbClr val="F8F8F8"/>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ts val="0"/>
                </a:spcBef>
                <a:spcAft>
                  <a:spcPct val="0"/>
                </a:spcAft>
                <a:buClrTx/>
                <a:buSzTx/>
                <a:buFontTx/>
                <a:buNone/>
                <a:tabLst/>
              </a:pPr>
              <a:r>
                <a:rPr kumimoji="0" lang="en-US" altLang="zh-CN" sz="1400" b="0" i="0" u="none" strike="noStrike" cap="none" normalizeH="0" baseline="0">
                  <a:ln>
                    <a:noFill/>
                  </a:ln>
                  <a:solidFill>
                    <a:schemeClr val="bg1"/>
                  </a:solidFill>
                  <a:effectLst/>
                  <a:latin typeface="Arial" pitchFamily="34" charset="0"/>
                  <a:cs typeface="Arial" pitchFamily="34" charset="0"/>
                </a:rPr>
                <a:t>Register</a:t>
              </a:r>
            </a:p>
            <a:p>
              <a:pPr marL="0" marR="0" indent="0" algn="ctr" defTabSz="914400" rtl="0" eaLnBrk="1" fontAlgn="base" latinLnBrk="0" hangingPunct="1">
                <a:lnSpc>
                  <a:spcPct val="100000"/>
                </a:lnSpc>
                <a:spcBef>
                  <a:spcPts val="0"/>
                </a:spcBef>
                <a:spcAft>
                  <a:spcPct val="0"/>
                </a:spcAft>
                <a:buClrTx/>
                <a:buSzTx/>
                <a:buFontTx/>
                <a:buNone/>
                <a:tabLst/>
              </a:pPr>
              <a:r>
                <a:rPr lang="en-US" altLang="zh-CN" sz="1400" b="0">
                  <a:solidFill>
                    <a:schemeClr val="bg1"/>
                  </a:solidFill>
                  <a:latin typeface="Arial" pitchFamily="34" charset="0"/>
                  <a:cs typeface="Arial" pitchFamily="34" charset="0"/>
                </a:rPr>
                <a:t>Rename</a:t>
              </a:r>
              <a:endParaRPr kumimoji="0" lang="zh-CN" altLang="en-US" sz="1400" b="0" i="0" u="none" strike="noStrike" cap="none" normalizeH="0" baseline="0">
                <a:ln>
                  <a:noFill/>
                </a:ln>
                <a:solidFill>
                  <a:schemeClr val="bg1"/>
                </a:solidFill>
                <a:effectLst/>
                <a:latin typeface="Arial" pitchFamily="34" charset="0"/>
                <a:cs typeface="Arial" pitchFamily="34" charset="0"/>
              </a:endParaRPr>
            </a:p>
          </p:txBody>
        </p:sp>
        <p:sp>
          <p:nvSpPr>
            <p:cNvPr id="24" name="矩形 23"/>
            <p:cNvSpPr/>
            <p:nvPr/>
          </p:nvSpPr>
          <p:spPr bwMode="auto">
            <a:xfrm>
              <a:off x="2555776" y="4365104"/>
              <a:ext cx="1584176" cy="576064"/>
            </a:xfrm>
            <a:prstGeom prst="rect">
              <a:avLst/>
            </a:prstGeom>
            <a:solidFill>
              <a:srgbClr val="0000FF"/>
            </a:solidFill>
            <a:ln w="28575" cap="flat" cmpd="sng" algn="ctr">
              <a:solidFill>
                <a:srgbClr val="F8F8F8"/>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ts val="0"/>
                </a:spcBef>
                <a:spcAft>
                  <a:spcPct val="0"/>
                </a:spcAft>
                <a:buClrTx/>
                <a:buSzTx/>
                <a:buFontTx/>
                <a:buNone/>
                <a:tabLst/>
              </a:pPr>
              <a:r>
                <a:rPr kumimoji="0" lang="en-US" altLang="zh-CN" sz="1400" b="0" i="0" u="none" strike="noStrike" cap="none" normalizeH="0" baseline="0">
                  <a:ln>
                    <a:noFill/>
                  </a:ln>
                  <a:solidFill>
                    <a:schemeClr val="bg1"/>
                  </a:solidFill>
                  <a:effectLst/>
                  <a:latin typeface="Arial" pitchFamily="34" charset="0"/>
                  <a:cs typeface="Arial" pitchFamily="34" charset="0"/>
                </a:rPr>
                <a:t>Instruction</a:t>
              </a:r>
            </a:p>
            <a:p>
              <a:pPr marL="0" marR="0" indent="0" algn="ctr" defTabSz="914400" rtl="0" eaLnBrk="1" fontAlgn="base" latinLnBrk="0" hangingPunct="1">
                <a:lnSpc>
                  <a:spcPct val="100000"/>
                </a:lnSpc>
                <a:spcBef>
                  <a:spcPts val="0"/>
                </a:spcBef>
                <a:spcAft>
                  <a:spcPct val="0"/>
                </a:spcAft>
                <a:buClrTx/>
                <a:buSzTx/>
                <a:buFontTx/>
                <a:buNone/>
                <a:tabLst/>
              </a:pPr>
              <a:r>
                <a:rPr lang="en-US" altLang="zh-CN" sz="1400" b="0">
                  <a:solidFill>
                    <a:schemeClr val="bg1"/>
                  </a:solidFill>
                  <a:latin typeface="Arial" pitchFamily="34" charset="0"/>
                  <a:cs typeface="Arial" pitchFamily="34" charset="0"/>
                </a:rPr>
                <a:t>Reorder</a:t>
              </a:r>
              <a:endParaRPr kumimoji="0" lang="zh-CN" altLang="en-US" sz="1400" b="0" i="0" u="none" strike="noStrike" cap="none" normalizeH="0" baseline="0">
                <a:ln>
                  <a:noFill/>
                </a:ln>
                <a:solidFill>
                  <a:schemeClr val="bg1"/>
                </a:solidFill>
                <a:effectLst/>
                <a:latin typeface="Arial" pitchFamily="34" charset="0"/>
                <a:cs typeface="Arial" pitchFamily="34" charset="0"/>
              </a:endParaRPr>
            </a:p>
          </p:txBody>
        </p:sp>
        <p:sp>
          <p:nvSpPr>
            <p:cNvPr id="25" name="矩形 24"/>
            <p:cNvSpPr/>
            <p:nvPr/>
          </p:nvSpPr>
          <p:spPr bwMode="auto">
            <a:xfrm rot="5400000">
              <a:off x="431540" y="3104964"/>
              <a:ext cx="1872208" cy="648072"/>
            </a:xfrm>
            <a:prstGeom prst="rect">
              <a:avLst/>
            </a:prstGeom>
            <a:solidFill>
              <a:srgbClr val="0000FF"/>
            </a:solidFill>
            <a:ln w="28575" cap="flat" cmpd="sng" algn="ctr">
              <a:solidFill>
                <a:srgbClr val="F8F8F8"/>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ts val="0"/>
                </a:spcBef>
                <a:spcAft>
                  <a:spcPct val="0"/>
                </a:spcAft>
                <a:buClrTx/>
                <a:buSzTx/>
                <a:buFontTx/>
                <a:buNone/>
                <a:tabLst/>
              </a:pPr>
              <a:r>
                <a:rPr kumimoji="0" lang="en-US" altLang="zh-CN" sz="1400" b="0" i="0" u="none" strike="noStrike" cap="none" normalizeH="0" baseline="0">
                  <a:ln>
                    <a:noFill/>
                  </a:ln>
                  <a:solidFill>
                    <a:schemeClr val="bg1"/>
                  </a:solidFill>
                  <a:effectLst/>
                  <a:latin typeface="Arial" pitchFamily="34" charset="0"/>
                  <a:cs typeface="Arial" pitchFamily="34" charset="0"/>
                </a:rPr>
                <a:t>x86 Instruction</a:t>
              </a:r>
            </a:p>
            <a:p>
              <a:pPr marL="0" marR="0" indent="0" algn="ctr" defTabSz="914400" rtl="0" eaLnBrk="1" fontAlgn="base" latinLnBrk="0" hangingPunct="1">
                <a:lnSpc>
                  <a:spcPct val="100000"/>
                </a:lnSpc>
                <a:spcBef>
                  <a:spcPts val="0"/>
                </a:spcBef>
                <a:spcAft>
                  <a:spcPct val="0"/>
                </a:spcAft>
                <a:buClrTx/>
                <a:buSzTx/>
                <a:buFontTx/>
                <a:buNone/>
                <a:tabLst/>
              </a:pPr>
              <a:r>
                <a:rPr lang="en-US" altLang="zh-CN" sz="1400" b="0">
                  <a:solidFill>
                    <a:schemeClr val="bg1"/>
                  </a:solidFill>
                  <a:latin typeface="Arial" pitchFamily="34" charset="0"/>
                  <a:cs typeface="Arial" pitchFamily="34" charset="0"/>
                </a:rPr>
                <a:t>Translation</a:t>
              </a:r>
              <a:endParaRPr kumimoji="0" lang="zh-CN" altLang="en-US" sz="1400" b="0" i="0" u="none" strike="noStrike" cap="none" normalizeH="0" baseline="0">
                <a:ln>
                  <a:noFill/>
                </a:ln>
                <a:solidFill>
                  <a:schemeClr val="bg1"/>
                </a:solidFill>
                <a:effectLst/>
                <a:latin typeface="Arial" pitchFamily="34" charset="0"/>
                <a:cs typeface="Arial" pitchFamily="34" charset="0"/>
              </a:endParaRPr>
            </a:p>
          </p:txBody>
        </p:sp>
        <p:sp>
          <p:nvSpPr>
            <p:cNvPr id="26" name="矩形 25"/>
            <p:cNvSpPr/>
            <p:nvPr/>
          </p:nvSpPr>
          <p:spPr bwMode="auto">
            <a:xfrm>
              <a:off x="1043608" y="4365104"/>
              <a:ext cx="648072" cy="576064"/>
            </a:xfrm>
            <a:prstGeom prst="rect">
              <a:avLst/>
            </a:prstGeom>
            <a:solidFill>
              <a:srgbClr val="0000FF"/>
            </a:solidFill>
            <a:ln w="28575" cap="flat" cmpd="sng" algn="ctr">
              <a:solidFill>
                <a:srgbClr val="F8F8F8"/>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ts val="0"/>
                </a:spcBef>
                <a:spcAft>
                  <a:spcPct val="0"/>
                </a:spcAft>
                <a:buClrTx/>
                <a:buSzTx/>
                <a:buFontTx/>
                <a:buNone/>
                <a:tabLst/>
              </a:pPr>
              <a:r>
                <a:rPr kumimoji="0" lang="en-US" altLang="zh-CN" sz="1400" b="0" i="0" u="none" strike="noStrike" cap="none" normalizeH="0" baseline="0">
                  <a:ln>
                    <a:noFill/>
                  </a:ln>
                  <a:solidFill>
                    <a:schemeClr val="bg1"/>
                  </a:solidFill>
                  <a:effectLst/>
                  <a:latin typeface="Arial" pitchFamily="34" charset="0"/>
                  <a:cs typeface="Arial" pitchFamily="34" charset="0"/>
                </a:rPr>
                <a:t>Branch</a:t>
              </a:r>
            </a:p>
            <a:p>
              <a:pPr marL="0" marR="0" indent="0" algn="ctr" defTabSz="914400" rtl="0" eaLnBrk="1" fontAlgn="base" latinLnBrk="0" hangingPunct="1">
                <a:lnSpc>
                  <a:spcPct val="100000"/>
                </a:lnSpc>
                <a:spcBef>
                  <a:spcPts val="0"/>
                </a:spcBef>
                <a:spcAft>
                  <a:spcPct val="0"/>
                </a:spcAft>
                <a:buClrTx/>
                <a:buSzTx/>
                <a:buFontTx/>
                <a:buNone/>
                <a:tabLst/>
              </a:pPr>
              <a:r>
                <a:rPr lang="en-US" altLang="zh-CN" sz="1400" b="0">
                  <a:solidFill>
                    <a:schemeClr val="bg1"/>
                  </a:solidFill>
                  <a:latin typeface="Arial" pitchFamily="34" charset="0"/>
                  <a:cs typeface="Arial" pitchFamily="34" charset="0"/>
                </a:rPr>
                <a:t>Predict</a:t>
              </a:r>
              <a:endParaRPr kumimoji="0" lang="zh-CN" altLang="en-US" sz="1400" b="0" i="0" u="none" strike="noStrike" cap="none" normalizeH="0" baseline="0">
                <a:ln>
                  <a:noFill/>
                </a:ln>
                <a:solidFill>
                  <a:schemeClr val="bg1"/>
                </a:solidFill>
                <a:effectLst/>
                <a:latin typeface="Arial" pitchFamily="34" charset="0"/>
                <a:cs typeface="Arial" pitchFamily="34" charset="0"/>
              </a:endParaRPr>
            </a:p>
          </p:txBody>
        </p:sp>
      </p:grpSp>
      <p:grpSp>
        <p:nvGrpSpPr>
          <p:cNvPr id="37" name="组合 36"/>
          <p:cNvGrpSpPr/>
          <p:nvPr/>
        </p:nvGrpSpPr>
        <p:grpSpPr>
          <a:xfrm>
            <a:off x="4932040" y="2420888"/>
            <a:ext cx="3240360" cy="2592288"/>
            <a:chOff x="4932040" y="2492896"/>
            <a:chExt cx="3240360" cy="2592288"/>
          </a:xfrm>
        </p:grpSpPr>
        <p:sp>
          <p:nvSpPr>
            <p:cNvPr id="28" name="矩形 27"/>
            <p:cNvSpPr/>
            <p:nvPr/>
          </p:nvSpPr>
          <p:spPr bwMode="auto">
            <a:xfrm>
              <a:off x="5724128" y="2492896"/>
              <a:ext cx="2448272" cy="1872208"/>
            </a:xfrm>
            <a:prstGeom prst="rect">
              <a:avLst/>
            </a:prstGeom>
            <a:solidFill>
              <a:srgbClr val="0000FF"/>
            </a:solidFill>
            <a:ln w="28575" cap="flat" cmpd="sng" algn="ctr">
              <a:solidFill>
                <a:srgbClr val="F8F8F8"/>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ts val="0"/>
                </a:spcBef>
                <a:spcAft>
                  <a:spcPct val="0"/>
                </a:spcAft>
                <a:buClrTx/>
                <a:buSzTx/>
                <a:buFontTx/>
                <a:buNone/>
                <a:tabLst/>
              </a:pPr>
              <a:endParaRPr kumimoji="0" lang="zh-CN" altLang="en-US" sz="1400" b="0" i="0" u="none" strike="noStrike" cap="none" normalizeH="0" baseline="0">
                <a:ln>
                  <a:noFill/>
                </a:ln>
                <a:solidFill>
                  <a:schemeClr val="bg1"/>
                </a:solidFill>
                <a:effectLst/>
                <a:latin typeface="Arial" pitchFamily="34" charset="0"/>
                <a:cs typeface="Arial" pitchFamily="34" charset="0"/>
              </a:endParaRPr>
            </a:p>
          </p:txBody>
        </p:sp>
        <p:sp>
          <p:nvSpPr>
            <p:cNvPr id="29" name="矩形 28"/>
            <p:cNvSpPr/>
            <p:nvPr/>
          </p:nvSpPr>
          <p:spPr bwMode="auto">
            <a:xfrm>
              <a:off x="6228184" y="2492896"/>
              <a:ext cx="1008112" cy="648072"/>
            </a:xfrm>
            <a:prstGeom prst="rect">
              <a:avLst/>
            </a:prstGeom>
            <a:solidFill>
              <a:srgbClr val="0000FF"/>
            </a:solidFill>
            <a:ln w="28575" cap="flat" cmpd="sng" algn="ctr">
              <a:solidFill>
                <a:srgbClr val="F8F8F8"/>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ts val="0"/>
                </a:spcBef>
                <a:spcAft>
                  <a:spcPct val="0"/>
                </a:spcAft>
                <a:buClrTx/>
                <a:buSzTx/>
                <a:buFontTx/>
                <a:buNone/>
                <a:tabLst/>
              </a:pPr>
              <a:r>
                <a:rPr kumimoji="0" lang="en-US" altLang="zh-CN" sz="1400" b="0" i="0" u="none" strike="noStrike" cap="none" normalizeH="0" baseline="0">
                  <a:ln>
                    <a:noFill/>
                  </a:ln>
                  <a:solidFill>
                    <a:schemeClr val="bg1"/>
                  </a:solidFill>
                  <a:effectLst/>
                  <a:latin typeface="Arial" pitchFamily="34" charset="0"/>
                  <a:cs typeface="Arial" pitchFamily="34" charset="0"/>
                </a:rPr>
                <a:t>Instruction</a:t>
              </a:r>
            </a:p>
            <a:p>
              <a:pPr marL="0" marR="0" indent="0" algn="ctr" defTabSz="914400" rtl="0" eaLnBrk="1" fontAlgn="base" latinLnBrk="0" hangingPunct="1">
                <a:lnSpc>
                  <a:spcPct val="100000"/>
                </a:lnSpc>
                <a:spcBef>
                  <a:spcPts val="0"/>
                </a:spcBef>
                <a:spcAft>
                  <a:spcPct val="0"/>
                </a:spcAft>
                <a:buClrTx/>
                <a:buSzTx/>
                <a:buFontTx/>
                <a:buNone/>
                <a:tabLst/>
              </a:pPr>
              <a:r>
                <a:rPr lang="en-US" altLang="zh-CN" sz="1400" b="0">
                  <a:solidFill>
                    <a:schemeClr val="bg1"/>
                  </a:solidFill>
                  <a:latin typeface="Arial" pitchFamily="34" charset="0"/>
                  <a:cs typeface="Arial" pitchFamily="34" charset="0"/>
                </a:rPr>
                <a:t>Decode</a:t>
              </a:r>
              <a:endParaRPr kumimoji="0" lang="zh-CN" altLang="en-US" sz="1400" b="0" i="0" u="none" strike="noStrike" cap="none" normalizeH="0" baseline="0">
                <a:ln>
                  <a:noFill/>
                </a:ln>
                <a:solidFill>
                  <a:schemeClr val="bg1"/>
                </a:solidFill>
                <a:effectLst/>
                <a:latin typeface="Arial" pitchFamily="34" charset="0"/>
                <a:cs typeface="Arial" pitchFamily="34" charset="0"/>
              </a:endParaRPr>
            </a:p>
          </p:txBody>
        </p:sp>
        <p:sp>
          <p:nvSpPr>
            <p:cNvPr id="30" name="矩形 29"/>
            <p:cNvSpPr/>
            <p:nvPr/>
          </p:nvSpPr>
          <p:spPr bwMode="auto">
            <a:xfrm>
              <a:off x="7596336" y="2996952"/>
              <a:ext cx="576064" cy="1080120"/>
            </a:xfrm>
            <a:prstGeom prst="rect">
              <a:avLst/>
            </a:prstGeom>
            <a:solidFill>
              <a:srgbClr val="0000FF"/>
            </a:solidFill>
            <a:ln w="28575" cap="flat" cmpd="sng" algn="ctr">
              <a:solidFill>
                <a:srgbClr val="F8F8F8"/>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ts val="0"/>
                </a:spcBef>
                <a:spcAft>
                  <a:spcPct val="0"/>
                </a:spcAft>
                <a:buClrTx/>
                <a:buSzTx/>
                <a:buFontTx/>
                <a:buNone/>
                <a:tabLst/>
              </a:pPr>
              <a:r>
                <a:rPr kumimoji="0" lang="en-US" altLang="zh-CN" sz="1400" b="0" i="0" u="none" strike="noStrike" cap="none" normalizeH="0" baseline="0">
                  <a:ln>
                    <a:noFill/>
                  </a:ln>
                  <a:solidFill>
                    <a:schemeClr val="bg1"/>
                  </a:solidFill>
                  <a:effectLst/>
                  <a:latin typeface="Arial" pitchFamily="34" charset="0"/>
                  <a:cs typeface="Arial" pitchFamily="34" charset="0"/>
                </a:rPr>
                <a:t>L1</a:t>
              </a:r>
            </a:p>
            <a:p>
              <a:pPr marL="0" marR="0" indent="0" algn="ctr" defTabSz="914400" rtl="0" eaLnBrk="1" fontAlgn="base" latinLnBrk="0" hangingPunct="1">
                <a:lnSpc>
                  <a:spcPct val="100000"/>
                </a:lnSpc>
                <a:spcBef>
                  <a:spcPts val="0"/>
                </a:spcBef>
                <a:spcAft>
                  <a:spcPct val="0"/>
                </a:spcAft>
                <a:buClrTx/>
                <a:buSzTx/>
                <a:buFontTx/>
                <a:buNone/>
                <a:tabLst/>
              </a:pPr>
              <a:r>
                <a:rPr lang="en-US" altLang="zh-CN" sz="1400" b="0">
                  <a:solidFill>
                    <a:schemeClr val="bg1"/>
                  </a:solidFill>
                  <a:latin typeface="Arial" pitchFamily="34" charset="0"/>
                  <a:cs typeface="Arial" pitchFamily="34" charset="0"/>
                </a:rPr>
                <a:t>Cache</a:t>
              </a:r>
              <a:endParaRPr kumimoji="0" lang="zh-CN" altLang="en-US" sz="1400" b="0" i="0" u="none" strike="noStrike" cap="none" normalizeH="0" baseline="0">
                <a:ln>
                  <a:noFill/>
                </a:ln>
                <a:solidFill>
                  <a:schemeClr val="bg1"/>
                </a:solidFill>
                <a:effectLst/>
                <a:latin typeface="Arial" pitchFamily="34" charset="0"/>
                <a:cs typeface="Arial" pitchFamily="34" charset="0"/>
              </a:endParaRPr>
            </a:p>
          </p:txBody>
        </p:sp>
        <p:sp>
          <p:nvSpPr>
            <p:cNvPr id="31" name="矩形 30"/>
            <p:cNvSpPr/>
            <p:nvPr/>
          </p:nvSpPr>
          <p:spPr bwMode="auto">
            <a:xfrm>
              <a:off x="6084168" y="3501008"/>
              <a:ext cx="1152128" cy="864096"/>
            </a:xfrm>
            <a:prstGeom prst="rect">
              <a:avLst/>
            </a:prstGeom>
            <a:solidFill>
              <a:srgbClr val="0000FF"/>
            </a:solidFill>
            <a:ln w="28575" cap="flat" cmpd="sng" algn="ctr">
              <a:solidFill>
                <a:srgbClr val="F8F8F8"/>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ts val="0"/>
                </a:spcBef>
                <a:spcAft>
                  <a:spcPct val="0"/>
                </a:spcAft>
                <a:buClrTx/>
                <a:buSzTx/>
                <a:buFontTx/>
                <a:buNone/>
                <a:tabLst/>
              </a:pPr>
              <a:r>
                <a:rPr kumimoji="0" lang="en-US" altLang="zh-CN" sz="1400" b="0" i="0" u="none" strike="noStrike" cap="none" normalizeH="0" baseline="0">
                  <a:ln>
                    <a:noFill/>
                  </a:ln>
                  <a:solidFill>
                    <a:schemeClr val="bg1"/>
                  </a:solidFill>
                  <a:effectLst/>
                  <a:latin typeface="Arial" pitchFamily="34" charset="0"/>
                  <a:cs typeface="Arial" pitchFamily="34" charset="0"/>
                </a:rPr>
                <a:t>Execution</a:t>
              </a:r>
            </a:p>
            <a:p>
              <a:pPr marL="0" marR="0" indent="0" algn="ctr" defTabSz="914400" rtl="0" eaLnBrk="1" fontAlgn="base" latinLnBrk="0" hangingPunct="1">
                <a:lnSpc>
                  <a:spcPct val="100000"/>
                </a:lnSpc>
                <a:spcBef>
                  <a:spcPts val="0"/>
                </a:spcBef>
                <a:spcAft>
                  <a:spcPct val="0"/>
                </a:spcAft>
                <a:buClrTx/>
                <a:buSzTx/>
                <a:buFontTx/>
                <a:buNone/>
                <a:tabLst/>
              </a:pPr>
              <a:r>
                <a:rPr lang="en-US" altLang="zh-CN" sz="1400" b="0">
                  <a:solidFill>
                    <a:schemeClr val="bg1"/>
                  </a:solidFill>
                  <a:latin typeface="Arial" pitchFamily="34" charset="0"/>
                  <a:cs typeface="Arial" pitchFamily="34" charset="0"/>
                </a:rPr>
                <a:t>Units</a:t>
              </a:r>
              <a:endParaRPr kumimoji="0" lang="zh-CN" altLang="en-US" sz="1400" b="0" i="0" u="none" strike="noStrike" cap="none" normalizeH="0" baseline="0">
                <a:ln>
                  <a:noFill/>
                </a:ln>
                <a:solidFill>
                  <a:schemeClr val="bg1"/>
                </a:solidFill>
                <a:effectLst/>
                <a:latin typeface="Arial" pitchFamily="34" charset="0"/>
                <a:cs typeface="Arial" pitchFamily="34" charset="0"/>
              </a:endParaRPr>
            </a:p>
          </p:txBody>
        </p:sp>
        <p:sp>
          <p:nvSpPr>
            <p:cNvPr id="32" name="矩形 31"/>
            <p:cNvSpPr/>
            <p:nvPr/>
          </p:nvSpPr>
          <p:spPr bwMode="auto">
            <a:xfrm>
              <a:off x="5724128" y="4509120"/>
              <a:ext cx="864096" cy="576064"/>
            </a:xfrm>
            <a:prstGeom prst="rect">
              <a:avLst/>
            </a:prstGeom>
            <a:solidFill>
              <a:srgbClr val="FF6600"/>
            </a:solidFill>
            <a:ln w="28575" cap="flat" cmpd="sng" algn="ctr">
              <a:solidFill>
                <a:srgbClr val="F8F8F8"/>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ts val="0"/>
                </a:spcBef>
                <a:spcAft>
                  <a:spcPct val="0"/>
                </a:spcAft>
                <a:buClrTx/>
                <a:buSzTx/>
                <a:buFontTx/>
                <a:buNone/>
                <a:tabLst/>
              </a:pPr>
              <a:r>
                <a:rPr kumimoji="0" lang="en-US" altLang="zh-CN" sz="1400" b="0" i="0" u="none" strike="noStrike" cap="none" normalizeH="0" baseline="0">
                  <a:ln>
                    <a:noFill/>
                  </a:ln>
                  <a:solidFill>
                    <a:schemeClr val="bg1"/>
                  </a:solidFill>
                  <a:effectLst/>
                  <a:latin typeface="Arial" pitchFamily="34" charset="0"/>
                  <a:cs typeface="Arial" pitchFamily="34" charset="0"/>
                </a:rPr>
                <a:t>Register</a:t>
              </a:r>
            </a:p>
            <a:p>
              <a:pPr marL="0" marR="0" indent="0" algn="ctr" defTabSz="914400" rtl="0" eaLnBrk="1" fontAlgn="base" latinLnBrk="0" hangingPunct="1">
                <a:lnSpc>
                  <a:spcPct val="100000"/>
                </a:lnSpc>
                <a:spcBef>
                  <a:spcPts val="0"/>
                </a:spcBef>
                <a:spcAft>
                  <a:spcPct val="0"/>
                </a:spcAft>
                <a:buClrTx/>
                <a:buSzTx/>
                <a:buFontTx/>
                <a:buNone/>
                <a:tabLst/>
              </a:pPr>
              <a:r>
                <a:rPr lang="en-US" altLang="zh-CN" sz="1400" b="0">
                  <a:solidFill>
                    <a:schemeClr val="bg1"/>
                  </a:solidFill>
                  <a:latin typeface="Arial" pitchFamily="34" charset="0"/>
                  <a:cs typeface="Arial" pitchFamily="34" charset="0"/>
                </a:rPr>
                <a:t>Rename</a:t>
              </a:r>
              <a:endParaRPr kumimoji="0" lang="zh-CN" altLang="en-US" sz="1400" b="0" i="0" u="none" strike="noStrike" cap="none" normalizeH="0" baseline="0">
                <a:ln>
                  <a:noFill/>
                </a:ln>
                <a:solidFill>
                  <a:schemeClr val="bg1"/>
                </a:solidFill>
                <a:effectLst/>
                <a:latin typeface="Arial" pitchFamily="34" charset="0"/>
                <a:cs typeface="Arial" pitchFamily="34" charset="0"/>
              </a:endParaRPr>
            </a:p>
          </p:txBody>
        </p:sp>
        <p:sp>
          <p:nvSpPr>
            <p:cNvPr id="33" name="矩形 32"/>
            <p:cNvSpPr/>
            <p:nvPr/>
          </p:nvSpPr>
          <p:spPr bwMode="auto">
            <a:xfrm>
              <a:off x="6588224" y="4509120"/>
              <a:ext cx="1584176" cy="576064"/>
            </a:xfrm>
            <a:prstGeom prst="rect">
              <a:avLst/>
            </a:prstGeom>
            <a:solidFill>
              <a:srgbClr val="FF6600"/>
            </a:solidFill>
            <a:ln w="28575" cap="flat" cmpd="sng" algn="ctr">
              <a:solidFill>
                <a:srgbClr val="F8F8F8"/>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ts val="0"/>
                </a:spcBef>
                <a:spcAft>
                  <a:spcPct val="0"/>
                </a:spcAft>
                <a:buClrTx/>
                <a:buSzTx/>
                <a:buFontTx/>
                <a:buNone/>
                <a:tabLst/>
              </a:pPr>
              <a:r>
                <a:rPr kumimoji="0" lang="en-US" altLang="zh-CN" sz="1400" b="0" i="0" u="none" strike="noStrike" cap="none" normalizeH="0" baseline="0">
                  <a:ln>
                    <a:noFill/>
                  </a:ln>
                  <a:solidFill>
                    <a:schemeClr val="bg1"/>
                  </a:solidFill>
                  <a:effectLst/>
                  <a:latin typeface="Arial" pitchFamily="34" charset="0"/>
                  <a:cs typeface="Arial" pitchFamily="34" charset="0"/>
                </a:rPr>
                <a:t>Instruction</a:t>
              </a:r>
            </a:p>
            <a:p>
              <a:pPr marL="0" marR="0" indent="0" algn="ctr" defTabSz="914400" rtl="0" eaLnBrk="1" fontAlgn="base" latinLnBrk="0" hangingPunct="1">
                <a:lnSpc>
                  <a:spcPct val="100000"/>
                </a:lnSpc>
                <a:spcBef>
                  <a:spcPts val="0"/>
                </a:spcBef>
                <a:spcAft>
                  <a:spcPct val="0"/>
                </a:spcAft>
                <a:buClrTx/>
                <a:buSzTx/>
                <a:buFontTx/>
                <a:buNone/>
                <a:tabLst/>
              </a:pPr>
              <a:r>
                <a:rPr lang="en-US" altLang="zh-CN" sz="1400" b="0">
                  <a:solidFill>
                    <a:schemeClr val="bg1"/>
                  </a:solidFill>
                  <a:latin typeface="Arial" pitchFamily="34" charset="0"/>
                  <a:cs typeface="Arial" pitchFamily="34" charset="0"/>
                </a:rPr>
                <a:t>Reorder</a:t>
              </a:r>
              <a:endParaRPr kumimoji="0" lang="zh-CN" altLang="en-US" sz="1400" b="0" i="0" u="none" strike="noStrike" cap="none" normalizeH="0" baseline="0">
                <a:ln>
                  <a:noFill/>
                </a:ln>
                <a:solidFill>
                  <a:schemeClr val="bg1"/>
                </a:solidFill>
                <a:effectLst/>
                <a:latin typeface="Arial" pitchFamily="34" charset="0"/>
                <a:cs typeface="Arial" pitchFamily="34" charset="0"/>
              </a:endParaRPr>
            </a:p>
          </p:txBody>
        </p:sp>
        <p:sp>
          <p:nvSpPr>
            <p:cNvPr id="34" name="矩形 33"/>
            <p:cNvSpPr/>
            <p:nvPr/>
          </p:nvSpPr>
          <p:spPr bwMode="auto">
            <a:xfrm rot="5400000">
              <a:off x="4319972" y="3104964"/>
              <a:ext cx="1872208" cy="648072"/>
            </a:xfrm>
            <a:prstGeom prst="rect">
              <a:avLst/>
            </a:prstGeom>
            <a:solidFill>
              <a:srgbClr val="FF6600"/>
            </a:solidFill>
            <a:ln w="28575" cap="flat" cmpd="sng" algn="ctr">
              <a:solidFill>
                <a:srgbClr val="F8F8F8"/>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ts val="0"/>
                </a:spcBef>
                <a:spcAft>
                  <a:spcPct val="0"/>
                </a:spcAft>
                <a:buClrTx/>
                <a:buSzTx/>
                <a:buFontTx/>
                <a:buNone/>
                <a:tabLst/>
              </a:pPr>
              <a:r>
                <a:rPr kumimoji="0" lang="en-US" altLang="zh-CN" sz="1400" b="0" i="0" u="none" strike="noStrike" cap="none" normalizeH="0" baseline="0">
                  <a:ln>
                    <a:noFill/>
                  </a:ln>
                  <a:solidFill>
                    <a:schemeClr val="bg1"/>
                  </a:solidFill>
                  <a:effectLst/>
                  <a:latin typeface="Arial" pitchFamily="34" charset="0"/>
                  <a:cs typeface="Arial" pitchFamily="34" charset="0"/>
                </a:rPr>
                <a:t>x86 Instruction</a:t>
              </a:r>
            </a:p>
            <a:p>
              <a:pPr marL="0" marR="0" indent="0" algn="ctr" defTabSz="914400" rtl="0" eaLnBrk="1" fontAlgn="base" latinLnBrk="0" hangingPunct="1">
                <a:lnSpc>
                  <a:spcPct val="100000"/>
                </a:lnSpc>
                <a:spcBef>
                  <a:spcPts val="0"/>
                </a:spcBef>
                <a:spcAft>
                  <a:spcPct val="0"/>
                </a:spcAft>
                <a:buClrTx/>
                <a:buSzTx/>
                <a:buFontTx/>
                <a:buNone/>
                <a:tabLst/>
              </a:pPr>
              <a:r>
                <a:rPr lang="en-US" altLang="zh-CN" sz="1400" b="0">
                  <a:solidFill>
                    <a:schemeClr val="bg1"/>
                  </a:solidFill>
                  <a:latin typeface="Arial" pitchFamily="34" charset="0"/>
                  <a:cs typeface="Arial" pitchFamily="34" charset="0"/>
                </a:rPr>
                <a:t>Translation</a:t>
              </a:r>
              <a:endParaRPr kumimoji="0" lang="zh-CN" altLang="en-US" sz="1400" b="0" i="0" u="none" strike="noStrike" cap="none" normalizeH="0" baseline="0">
                <a:ln>
                  <a:noFill/>
                </a:ln>
                <a:solidFill>
                  <a:schemeClr val="bg1"/>
                </a:solidFill>
                <a:effectLst/>
                <a:latin typeface="Arial" pitchFamily="34" charset="0"/>
                <a:cs typeface="Arial" pitchFamily="34" charset="0"/>
              </a:endParaRPr>
            </a:p>
          </p:txBody>
        </p:sp>
        <p:sp>
          <p:nvSpPr>
            <p:cNvPr id="35" name="矩形 34"/>
            <p:cNvSpPr/>
            <p:nvPr/>
          </p:nvSpPr>
          <p:spPr bwMode="auto">
            <a:xfrm>
              <a:off x="4932040" y="4365104"/>
              <a:ext cx="648072" cy="576064"/>
            </a:xfrm>
            <a:prstGeom prst="rect">
              <a:avLst/>
            </a:prstGeom>
            <a:solidFill>
              <a:srgbClr val="FF6600"/>
            </a:solidFill>
            <a:ln w="28575" cap="flat" cmpd="sng" algn="ctr">
              <a:solidFill>
                <a:srgbClr val="F8F8F8"/>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ts val="0"/>
                </a:spcBef>
                <a:spcAft>
                  <a:spcPct val="0"/>
                </a:spcAft>
                <a:buClrTx/>
                <a:buSzTx/>
                <a:buFontTx/>
                <a:buNone/>
                <a:tabLst/>
              </a:pPr>
              <a:r>
                <a:rPr kumimoji="0" lang="en-US" altLang="zh-CN" sz="1400" b="0" i="0" u="none" strike="noStrike" cap="none" normalizeH="0" baseline="0">
                  <a:ln>
                    <a:noFill/>
                  </a:ln>
                  <a:solidFill>
                    <a:schemeClr val="bg1"/>
                  </a:solidFill>
                  <a:effectLst/>
                  <a:latin typeface="Arial" pitchFamily="34" charset="0"/>
                  <a:cs typeface="Arial" pitchFamily="34" charset="0"/>
                </a:rPr>
                <a:t>Branch</a:t>
              </a:r>
            </a:p>
            <a:p>
              <a:pPr marL="0" marR="0" indent="0" algn="ctr" defTabSz="914400" rtl="0" eaLnBrk="1" fontAlgn="base" latinLnBrk="0" hangingPunct="1">
                <a:lnSpc>
                  <a:spcPct val="100000"/>
                </a:lnSpc>
                <a:spcBef>
                  <a:spcPts val="0"/>
                </a:spcBef>
                <a:spcAft>
                  <a:spcPct val="0"/>
                </a:spcAft>
                <a:buClrTx/>
                <a:buSzTx/>
                <a:buFontTx/>
                <a:buNone/>
                <a:tabLst/>
              </a:pPr>
              <a:r>
                <a:rPr lang="en-US" altLang="zh-CN" sz="1400" b="0">
                  <a:solidFill>
                    <a:schemeClr val="bg1"/>
                  </a:solidFill>
                  <a:latin typeface="Arial" pitchFamily="34" charset="0"/>
                  <a:cs typeface="Arial" pitchFamily="34" charset="0"/>
                </a:rPr>
                <a:t>Predict</a:t>
              </a:r>
              <a:endParaRPr kumimoji="0" lang="zh-CN" altLang="en-US" sz="1400" b="0" i="0" u="none" strike="noStrike" cap="none" normalizeH="0" baseline="0">
                <a:ln>
                  <a:noFill/>
                </a:ln>
                <a:solidFill>
                  <a:schemeClr val="bg1"/>
                </a:solidFill>
                <a:effectLst/>
                <a:latin typeface="Arial" pitchFamily="34" charset="0"/>
                <a:cs typeface="Arial" pitchFamily="34" charset="0"/>
              </a:endParaRPr>
            </a:p>
          </p:txBody>
        </p:sp>
      </p:grpSp>
    </p:spTree>
  </p:cSld>
  <p:clrMapOvr>
    <a:masterClrMapping/>
  </p:clrMapOvr>
  <p:transition spd="me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4"/>
          <p:cNvSpPr>
            <a:spLocks noGrp="1"/>
          </p:cNvSpPr>
          <p:nvPr>
            <p:ph type="sldNum" sz="quarter" idx="11"/>
          </p:nvPr>
        </p:nvSpPr>
        <p:spPr/>
        <p:txBody>
          <a:bodyPr/>
          <a:lstStyle/>
          <a:p>
            <a:fld id="{B8BA4C5B-774B-4D77-91B1-8BDC36A941EF}" type="slidenum">
              <a:rPr lang="zh-CN" altLang="en-US"/>
              <a:pPr/>
              <a:t>104</a:t>
            </a:fld>
            <a:endParaRPr lang="en-US" altLang="zh-CN"/>
          </a:p>
        </p:txBody>
      </p:sp>
      <p:sp>
        <p:nvSpPr>
          <p:cNvPr id="1767426" name="Rectangle 2"/>
          <p:cNvSpPr>
            <a:spLocks noGrp="1" noChangeArrowheads="1"/>
          </p:cNvSpPr>
          <p:nvPr>
            <p:ph type="title"/>
          </p:nvPr>
        </p:nvSpPr>
        <p:spPr/>
        <p:txBody>
          <a:bodyPr/>
          <a:lstStyle/>
          <a:p>
            <a:r>
              <a:rPr lang="en-US" altLang="zh-CN" dirty="0"/>
              <a:t>7.6.3 </a:t>
            </a:r>
            <a:r>
              <a:rPr lang="zh-CN" altLang="en-US" dirty="0"/>
              <a:t>超长指令字处理器</a:t>
            </a:r>
          </a:p>
        </p:txBody>
      </p:sp>
      <p:sp>
        <p:nvSpPr>
          <p:cNvPr id="1767427" name="Rectangle 3"/>
          <p:cNvSpPr>
            <a:spLocks noGrp="1" noChangeArrowheads="1"/>
          </p:cNvSpPr>
          <p:nvPr>
            <p:ph type="body" idx="1"/>
          </p:nvPr>
        </p:nvSpPr>
        <p:spPr>
          <a:xfrm>
            <a:off x="395288" y="836613"/>
            <a:ext cx="8569325" cy="5688012"/>
          </a:xfrm>
        </p:spPr>
        <p:txBody>
          <a:bodyPr/>
          <a:lstStyle/>
          <a:p>
            <a:pPr marL="355600" indent="-355600">
              <a:spcBef>
                <a:spcPct val="10000"/>
              </a:spcBef>
              <a:buFont typeface="Wingdings" pitchFamily="2" charset="2"/>
              <a:buNone/>
            </a:pPr>
            <a:r>
              <a:rPr lang="en-US" altLang="zh-CN">
                <a:solidFill>
                  <a:schemeClr val="bg2"/>
                </a:solidFill>
                <a:latin typeface="Arial" charset="0"/>
              </a:rPr>
              <a:t>5.</a:t>
            </a:r>
            <a:r>
              <a:rPr lang="en-US" altLang="zh-CN"/>
              <a:t> </a:t>
            </a:r>
            <a:r>
              <a:rPr lang="zh-CN" altLang="en-US">
                <a:solidFill>
                  <a:srgbClr val="800000"/>
                </a:solidFill>
              </a:rPr>
              <a:t>目标代码兼容问题</a:t>
            </a:r>
          </a:p>
          <a:p>
            <a:pPr marL="355600" indent="-355600">
              <a:spcBef>
                <a:spcPct val="10000"/>
              </a:spcBef>
              <a:buFont typeface="Wingdings" pitchFamily="2" charset="2"/>
              <a:buNone/>
            </a:pPr>
            <a:r>
              <a:rPr lang="zh-CN" altLang="en-US">
                <a:solidFill>
                  <a:srgbClr val="800000"/>
                </a:solidFill>
              </a:rPr>
              <a:t>     </a:t>
            </a:r>
            <a:r>
              <a:rPr lang="en-US" altLang="zh-CN" u="sng">
                <a:solidFill>
                  <a:srgbClr val="0000FF"/>
                </a:solidFill>
                <a:ea typeface="黑体" pitchFamily="2" charset="-122"/>
              </a:rPr>
              <a:t>Crusoe</a:t>
            </a:r>
            <a:r>
              <a:rPr lang="zh-CN" altLang="en-US" u="sng">
                <a:solidFill>
                  <a:srgbClr val="0000FF"/>
                </a:solidFill>
                <a:ea typeface="黑体" pitchFamily="2" charset="-122"/>
              </a:rPr>
              <a:t>处理机</a:t>
            </a:r>
            <a:r>
              <a:rPr lang="zh-CN" altLang="en-US">
                <a:solidFill>
                  <a:srgbClr val="FF3300"/>
                </a:solidFill>
              </a:rPr>
              <a:t>动态转换技术</a:t>
            </a:r>
            <a:endParaRPr lang="zh-CN" altLang="en-US"/>
          </a:p>
        </p:txBody>
      </p:sp>
      <p:sp>
        <p:nvSpPr>
          <p:cNvPr id="16" name="矩形 15"/>
          <p:cNvSpPr/>
          <p:nvPr/>
        </p:nvSpPr>
        <p:spPr>
          <a:xfrm>
            <a:off x="1115616" y="5786100"/>
            <a:ext cx="6912768" cy="523220"/>
          </a:xfrm>
          <a:prstGeom prst="rect">
            <a:avLst/>
          </a:prstGeom>
        </p:spPr>
        <p:txBody>
          <a:bodyPr wrap="square">
            <a:spAutoFit/>
          </a:bodyPr>
          <a:lstStyle/>
          <a:p>
            <a:r>
              <a:rPr lang="en-US" altLang="zh-CN"/>
              <a:t>Crusoe Processor Hierarchy</a:t>
            </a:r>
          </a:p>
        </p:txBody>
      </p:sp>
      <p:sp>
        <p:nvSpPr>
          <p:cNvPr id="38" name="矩形 37"/>
          <p:cNvSpPr/>
          <p:nvPr/>
        </p:nvSpPr>
        <p:spPr bwMode="auto">
          <a:xfrm>
            <a:off x="1835696" y="2204864"/>
            <a:ext cx="6336704" cy="648072"/>
          </a:xfrm>
          <a:prstGeom prst="rect">
            <a:avLst/>
          </a:prstGeom>
          <a:solidFill>
            <a:srgbClr val="CCECFF"/>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2000"/>
              <a:t>x86 Applications</a:t>
            </a:r>
            <a:endParaRPr kumimoji="0" lang="zh-CN" altLang="en-US" sz="2000" b="0" i="0" u="none" strike="noStrike" cap="none" normalizeH="0" baseline="0">
              <a:ln>
                <a:noFill/>
              </a:ln>
              <a:solidFill>
                <a:schemeClr val="bg1"/>
              </a:solidFill>
              <a:effectLst/>
              <a:latin typeface="Arial" pitchFamily="34" charset="0"/>
              <a:cs typeface="Arial" pitchFamily="34" charset="0"/>
            </a:endParaRPr>
          </a:p>
        </p:txBody>
      </p:sp>
      <p:sp>
        <p:nvSpPr>
          <p:cNvPr id="45" name="矩形 44"/>
          <p:cNvSpPr/>
          <p:nvPr/>
        </p:nvSpPr>
        <p:spPr bwMode="auto">
          <a:xfrm>
            <a:off x="2339752" y="2852936"/>
            <a:ext cx="5328592" cy="648072"/>
          </a:xfrm>
          <a:prstGeom prst="rect">
            <a:avLst/>
          </a:prstGeom>
          <a:solidFill>
            <a:srgbClr val="CCECFF"/>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spcBef>
                <a:spcPts val="0"/>
              </a:spcBef>
            </a:pPr>
            <a:r>
              <a:rPr lang="en-US" altLang="zh-CN" sz="2000"/>
              <a:t>x86 Operating system</a:t>
            </a:r>
          </a:p>
          <a:p>
            <a:pPr>
              <a:spcBef>
                <a:spcPts val="0"/>
              </a:spcBef>
            </a:pPr>
            <a:r>
              <a:rPr lang="en-US" altLang="zh-CN" sz="2000"/>
              <a:t>Windows XP, Linux etc.</a:t>
            </a:r>
          </a:p>
        </p:txBody>
      </p:sp>
      <p:sp>
        <p:nvSpPr>
          <p:cNvPr id="46" name="矩形 45"/>
          <p:cNvSpPr/>
          <p:nvPr/>
        </p:nvSpPr>
        <p:spPr bwMode="auto">
          <a:xfrm>
            <a:off x="2843808" y="3501008"/>
            <a:ext cx="4320480" cy="648072"/>
          </a:xfrm>
          <a:prstGeom prst="rect">
            <a:avLst/>
          </a:prstGeom>
          <a:solidFill>
            <a:srgbClr val="CCECFF"/>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spcBef>
                <a:spcPts val="0"/>
              </a:spcBef>
            </a:pPr>
            <a:r>
              <a:rPr lang="en-US" altLang="zh-CN" sz="2000"/>
              <a:t>x86 BIOS</a:t>
            </a:r>
          </a:p>
        </p:txBody>
      </p:sp>
      <p:sp>
        <p:nvSpPr>
          <p:cNvPr id="47" name="矩形 46"/>
          <p:cNvSpPr/>
          <p:nvPr/>
        </p:nvSpPr>
        <p:spPr bwMode="auto">
          <a:xfrm>
            <a:off x="3347864" y="4149080"/>
            <a:ext cx="3312368" cy="648072"/>
          </a:xfrm>
          <a:prstGeom prst="rect">
            <a:avLst/>
          </a:prstGeom>
          <a:solidFill>
            <a:srgbClr val="FFFF66"/>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2000"/>
              <a:t>Code Morphing Software</a:t>
            </a:r>
          </a:p>
        </p:txBody>
      </p:sp>
      <p:sp>
        <p:nvSpPr>
          <p:cNvPr id="48" name="矩形 47"/>
          <p:cNvSpPr/>
          <p:nvPr/>
        </p:nvSpPr>
        <p:spPr bwMode="auto">
          <a:xfrm>
            <a:off x="3851920" y="4797152"/>
            <a:ext cx="2304256" cy="648072"/>
          </a:xfrm>
          <a:prstGeom prst="rect">
            <a:avLst/>
          </a:prstGeom>
          <a:solidFill>
            <a:srgbClr val="FFFF66"/>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2000"/>
              <a:t>VLIW Processor </a:t>
            </a:r>
          </a:p>
        </p:txBody>
      </p:sp>
      <p:cxnSp>
        <p:nvCxnSpPr>
          <p:cNvPr id="51" name="直接连接符 50"/>
          <p:cNvCxnSpPr/>
          <p:nvPr/>
        </p:nvCxnSpPr>
        <p:spPr bwMode="auto">
          <a:xfrm rot="10800000">
            <a:off x="683568" y="4149080"/>
            <a:ext cx="2016224" cy="0"/>
          </a:xfrm>
          <a:prstGeom prst="line">
            <a:avLst/>
          </a:prstGeom>
          <a:solidFill>
            <a:srgbClr val="FFFF99"/>
          </a:solidFill>
          <a:ln w="28575" cap="flat" cmpd="sng" algn="ctr">
            <a:solidFill>
              <a:schemeClr val="tx1"/>
            </a:solidFill>
            <a:prstDash val="dash"/>
            <a:round/>
            <a:headEnd type="none" w="med" len="med"/>
            <a:tailEnd type="none" w="med" len="med"/>
          </a:ln>
          <a:effectLst/>
        </p:spPr>
      </p:cxnSp>
      <p:sp>
        <p:nvSpPr>
          <p:cNvPr id="52" name="矩形 51"/>
          <p:cNvSpPr/>
          <p:nvPr/>
        </p:nvSpPr>
        <p:spPr>
          <a:xfrm>
            <a:off x="755576" y="3676962"/>
            <a:ext cx="2016224" cy="400110"/>
          </a:xfrm>
          <a:prstGeom prst="rect">
            <a:avLst/>
          </a:prstGeom>
        </p:spPr>
        <p:txBody>
          <a:bodyPr wrap="square">
            <a:spAutoFit/>
          </a:bodyPr>
          <a:lstStyle/>
          <a:p>
            <a:pPr algn="l"/>
            <a:r>
              <a:rPr lang="en-US" altLang="zh-CN" sz="2000"/>
              <a:t>x86 Software </a:t>
            </a:r>
          </a:p>
        </p:txBody>
      </p:sp>
      <p:sp>
        <p:nvSpPr>
          <p:cNvPr id="53" name="矩形 52"/>
          <p:cNvSpPr/>
          <p:nvPr/>
        </p:nvSpPr>
        <p:spPr>
          <a:xfrm>
            <a:off x="107504" y="4161274"/>
            <a:ext cx="3240360" cy="707886"/>
          </a:xfrm>
          <a:prstGeom prst="rect">
            <a:avLst/>
          </a:prstGeom>
        </p:spPr>
        <p:txBody>
          <a:bodyPr wrap="square">
            <a:spAutoFit/>
          </a:bodyPr>
          <a:lstStyle/>
          <a:p>
            <a:r>
              <a:rPr lang="en-US" altLang="zh-CN" sz="2000"/>
              <a:t>x86 Compatible</a:t>
            </a:r>
            <a:br>
              <a:rPr lang="en-US" altLang="zh-CN" sz="2000"/>
            </a:br>
            <a:r>
              <a:rPr lang="en-US" altLang="zh-CN" sz="2000"/>
              <a:t>Crusoe Processor Solution</a:t>
            </a:r>
          </a:p>
        </p:txBody>
      </p:sp>
      <p:sp>
        <p:nvSpPr>
          <p:cNvPr id="54" name="矩形 53"/>
          <p:cNvSpPr/>
          <p:nvPr/>
        </p:nvSpPr>
        <p:spPr>
          <a:xfrm>
            <a:off x="6408712" y="4253026"/>
            <a:ext cx="2483768" cy="400110"/>
          </a:xfrm>
          <a:prstGeom prst="rect">
            <a:avLst/>
          </a:prstGeom>
        </p:spPr>
        <p:txBody>
          <a:bodyPr wrap="square">
            <a:spAutoFit/>
          </a:bodyPr>
          <a:lstStyle/>
          <a:p>
            <a:pPr algn="r"/>
            <a:r>
              <a:rPr lang="en-US" altLang="zh-CN" sz="2000">
                <a:latin typeface="Arial" pitchFamily="34" charset="0"/>
                <a:ea typeface="+mn-ea"/>
                <a:cs typeface="Arial" pitchFamily="34" charset="0"/>
              </a:rPr>
              <a:t>(</a:t>
            </a:r>
            <a:r>
              <a:rPr lang="en-US" altLang="zh-CN" sz="2000">
                <a:latin typeface="Arial" pitchFamily="34" charset="0"/>
                <a:cs typeface="Arial" pitchFamily="34" charset="0"/>
              </a:rPr>
              <a:t>resides in ROM</a:t>
            </a:r>
            <a:r>
              <a:rPr lang="en-US" altLang="zh-CN" sz="2000">
                <a:latin typeface="Arial" pitchFamily="34" charset="0"/>
                <a:ea typeface="+mn-ea"/>
                <a:cs typeface="Arial" pitchFamily="34" charset="0"/>
              </a:rPr>
              <a:t>)</a:t>
            </a:r>
          </a:p>
        </p:txBody>
      </p:sp>
    </p:spTree>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4"/>
          <p:cNvSpPr>
            <a:spLocks noGrp="1"/>
          </p:cNvSpPr>
          <p:nvPr>
            <p:ph type="sldNum" sz="quarter" idx="11"/>
          </p:nvPr>
        </p:nvSpPr>
        <p:spPr/>
        <p:txBody>
          <a:bodyPr/>
          <a:lstStyle/>
          <a:p>
            <a:fld id="{B8BA4C5B-774B-4D77-91B1-8BDC36A941EF}" type="slidenum">
              <a:rPr lang="zh-CN" altLang="en-US"/>
              <a:pPr/>
              <a:t>105</a:t>
            </a:fld>
            <a:endParaRPr lang="en-US" altLang="zh-CN"/>
          </a:p>
        </p:txBody>
      </p:sp>
      <p:sp>
        <p:nvSpPr>
          <p:cNvPr id="1767426" name="Rectangle 2"/>
          <p:cNvSpPr>
            <a:spLocks noGrp="1" noChangeArrowheads="1"/>
          </p:cNvSpPr>
          <p:nvPr>
            <p:ph type="title"/>
          </p:nvPr>
        </p:nvSpPr>
        <p:spPr/>
        <p:txBody>
          <a:bodyPr/>
          <a:lstStyle/>
          <a:p>
            <a:r>
              <a:rPr lang="en-US" altLang="zh-CN" dirty="0"/>
              <a:t>7.6.3 </a:t>
            </a:r>
            <a:r>
              <a:rPr lang="zh-CN" altLang="en-US" dirty="0"/>
              <a:t>超长指令字处理器</a:t>
            </a:r>
          </a:p>
        </p:txBody>
      </p:sp>
      <p:sp>
        <p:nvSpPr>
          <p:cNvPr id="1767427" name="Rectangle 3"/>
          <p:cNvSpPr>
            <a:spLocks noGrp="1" noChangeArrowheads="1"/>
          </p:cNvSpPr>
          <p:nvPr>
            <p:ph type="body" idx="1"/>
          </p:nvPr>
        </p:nvSpPr>
        <p:spPr>
          <a:xfrm>
            <a:off x="395289" y="764704"/>
            <a:ext cx="8353176" cy="5688012"/>
          </a:xfrm>
        </p:spPr>
        <p:txBody>
          <a:bodyPr/>
          <a:lstStyle/>
          <a:p>
            <a:pPr marL="355600" indent="-355600">
              <a:spcBef>
                <a:spcPct val="10000"/>
              </a:spcBef>
              <a:buNone/>
            </a:pPr>
            <a:r>
              <a:rPr lang="zh-CN" altLang="en-US" dirty="0"/>
              <a:t>移动处理器供应商</a:t>
            </a:r>
            <a:r>
              <a:rPr lang="zh-CN" altLang="en-US" dirty="0">
                <a:solidFill>
                  <a:srgbClr val="0000FF"/>
                </a:solidFill>
              </a:rPr>
              <a:t>全美达（</a:t>
            </a:r>
            <a:r>
              <a:rPr lang="en-US" altLang="zh-CN" dirty="0" err="1">
                <a:solidFill>
                  <a:srgbClr val="0000FF"/>
                </a:solidFill>
              </a:rPr>
              <a:t>Transmeta</a:t>
            </a:r>
            <a:r>
              <a:rPr lang="zh-CN" altLang="en-US" dirty="0">
                <a:solidFill>
                  <a:srgbClr val="0000FF"/>
                </a:solidFill>
              </a:rPr>
              <a:t>）</a:t>
            </a:r>
            <a:r>
              <a:rPr lang="zh-CN" altLang="en-US" dirty="0"/>
              <a:t>公司：</a:t>
            </a:r>
            <a:endParaRPr lang="en-US" altLang="zh-CN" dirty="0"/>
          </a:p>
          <a:p>
            <a:pPr marL="355600" indent="-355600">
              <a:spcBef>
                <a:spcPct val="10000"/>
              </a:spcBef>
            </a:pPr>
            <a:r>
              <a:rPr lang="en-US" altLang="zh-CN" dirty="0"/>
              <a:t>1995</a:t>
            </a:r>
            <a:r>
              <a:rPr lang="zh-CN" altLang="en-US" dirty="0"/>
              <a:t>年成立，</a:t>
            </a:r>
            <a:r>
              <a:rPr lang="en-US" altLang="zh-CN" dirty="0"/>
              <a:t>Linux</a:t>
            </a:r>
            <a:r>
              <a:rPr lang="zh-CN" altLang="en-US" dirty="0"/>
              <a:t>创始人</a:t>
            </a:r>
            <a:r>
              <a:rPr lang="en-US" altLang="zh-CN" dirty="0"/>
              <a:t>Linus Torvalds</a:t>
            </a:r>
            <a:r>
              <a:rPr lang="zh-CN" altLang="en-US" dirty="0"/>
              <a:t>曾为其工作。</a:t>
            </a:r>
            <a:endParaRPr lang="en-US" altLang="zh-CN" dirty="0"/>
          </a:p>
          <a:p>
            <a:pPr marL="355600" indent="-355600">
              <a:spcBef>
                <a:spcPct val="10000"/>
              </a:spcBef>
            </a:pPr>
            <a:r>
              <a:rPr lang="en-US" altLang="zh-CN" dirty="0"/>
              <a:t>2000</a:t>
            </a:r>
            <a:r>
              <a:rPr lang="zh-CN" altLang="en-US" dirty="0"/>
              <a:t>年</a:t>
            </a:r>
            <a:r>
              <a:rPr lang="en-US" altLang="zh-CN" dirty="0"/>
              <a:t>1</a:t>
            </a:r>
            <a:r>
              <a:rPr lang="zh-CN" altLang="en-US" dirty="0"/>
              <a:t>月，推出全新架构的</a:t>
            </a:r>
            <a:r>
              <a:rPr lang="en-US" altLang="zh-CN" dirty="0"/>
              <a:t>CPU —— Crusoe</a:t>
            </a:r>
            <a:r>
              <a:rPr lang="zh-CN" altLang="en-US" dirty="0"/>
              <a:t>。</a:t>
            </a:r>
            <a:endParaRPr lang="en-US" altLang="zh-CN" dirty="0"/>
          </a:p>
          <a:p>
            <a:pPr marL="355600" indent="-355600">
              <a:spcBef>
                <a:spcPct val="10000"/>
              </a:spcBef>
            </a:pPr>
            <a:r>
              <a:rPr lang="zh-CN" altLang="en-US" dirty="0"/>
              <a:t>提出笔记本电脑“价格低于</a:t>
            </a:r>
            <a:r>
              <a:rPr lang="en-US" altLang="zh-CN" dirty="0"/>
              <a:t>1000</a:t>
            </a:r>
            <a:r>
              <a:rPr lang="zh-CN" altLang="en-US" dirty="0"/>
              <a:t>美元、重量不足</a:t>
            </a:r>
            <a:r>
              <a:rPr lang="en-US" altLang="zh-CN" dirty="0"/>
              <a:t>1000g</a:t>
            </a:r>
            <a:r>
              <a:rPr lang="zh-CN" altLang="en-US" dirty="0"/>
              <a:t>、电池使用时间</a:t>
            </a:r>
            <a:r>
              <a:rPr lang="en-US" altLang="zh-CN" dirty="0"/>
              <a:t>1000</a:t>
            </a:r>
            <a:r>
              <a:rPr lang="zh-CN" altLang="en-US" dirty="0"/>
              <a:t>分钟”的构想。</a:t>
            </a:r>
          </a:p>
        </p:txBody>
      </p:sp>
      <p:pic>
        <p:nvPicPr>
          <p:cNvPr id="1785858" name="Picture 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403649" y="4208214"/>
            <a:ext cx="2160240" cy="1790254"/>
          </a:xfrm>
          <a:prstGeom prst="rect">
            <a:avLst/>
          </a:prstGeom>
          <a:noFill/>
          <a:ln w="9525">
            <a:noFill/>
            <a:miter lim="800000"/>
            <a:headEnd/>
            <a:tailEnd/>
          </a:ln>
        </p:spPr>
      </p:pic>
      <p:pic>
        <p:nvPicPr>
          <p:cNvPr id="1785859" name="Picture 3"/>
          <p:cNvPicPr>
            <a:picLocks noChangeAspect="1" noChangeArrowheads="1"/>
          </p:cNvPicPr>
          <p:nvPr/>
        </p:nvPicPr>
        <p:blipFill>
          <a:blip r:embed="rId4" cstate="print"/>
          <a:srcRect/>
          <a:stretch>
            <a:fillRect/>
          </a:stretch>
        </p:blipFill>
        <p:spPr bwMode="auto">
          <a:xfrm>
            <a:off x="3707904" y="4365104"/>
            <a:ext cx="3786773" cy="1440160"/>
          </a:xfrm>
          <a:prstGeom prst="rect">
            <a:avLst/>
          </a:prstGeom>
          <a:noFill/>
          <a:ln w="9525">
            <a:noFill/>
            <a:miter lim="800000"/>
            <a:headEnd/>
            <a:tailEnd/>
          </a:ln>
        </p:spPr>
      </p:pic>
      <p:sp>
        <p:nvSpPr>
          <p:cNvPr id="7" name="TextBox 6"/>
          <p:cNvSpPr txBox="1"/>
          <p:nvPr/>
        </p:nvSpPr>
        <p:spPr>
          <a:xfrm>
            <a:off x="6012160" y="3573016"/>
            <a:ext cx="2448272" cy="523220"/>
          </a:xfrm>
          <a:prstGeom prst="rect">
            <a:avLst/>
          </a:prstGeom>
          <a:noFill/>
        </p:spPr>
        <p:txBody>
          <a:bodyPr wrap="square" rtlCol="0">
            <a:spAutoFit/>
          </a:bodyPr>
          <a:lstStyle/>
          <a:p>
            <a:pPr algn="l"/>
            <a:r>
              <a:rPr lang="en-US" altLang="zh-CN">
                <a:solidFill>
                  <a:srgbClr val="C00000"/>
                </a:solidFill>
              </a:rPr>
              <a:t>16.667</a:t>
            </a:r>
            <a:r>
              <a:rPr lang="zh-CN" altLang="en-US">
                <a:solidFill>
                  <a:srgbClr val="C00000"/>
                </a:solidFill>
              </a:rPr>
              <a:t>小时</a:t>
            </a:r>
          </a:p>
        </p:txBody>
      </p:sp>
      <p:cxnSp>
        <p:nvCxnSpPr>
          <p:cNvPr id="10" name="直接连接符 9"/>
          <p:cNvCxnSpPr/>
          <p:nvPr/>
        </p:nvCxnSpPr>
        <p:spPr bwMode="auto">
          <a:xfrm>
            <a:off x="4283968" y="3501008"/>
            <a:ext cx="1440160" cy="0"/>
          </a:xfrm>
          <a:prstGeom prst="line">
            <a:avLst/>
          </a:prstGeom>
          <a:solidFill>
            <a:srgbClr val="FFFF99"/>
          </a:solidFill>
          <a:ln w="28575" cap="flat" cmpd="sng" algn="ctr">
            <a:solidFill>
              <a:srgbClr val="FF6600"/>
            </a:solidFill>
            <a:prstDash val="solid"/>
            <a:round/>
            <a:headEnd type="none" w="med" len="med"/>
            <a:tailEnd type="none" w="med" len="med"/>
          </a:ln>
          <a:effectLst/>
        </p:spPr>
      </p:cxnSp>
      <p:cxnSp>
        <p:nvCxnSpPr>
          <p:cNvPr id="12" name="直接连接符 11"/>
          <p:cNvCxnSpPr/>
          <p:nvPr/>
        </p:nvCxnSpPr>
        <p:spPr bwMode="auto">
          <a:xfrm rot="5400000">
            <a:off x="4824028" y="3681028"/>
            <a:ext cx="360040" cy="0"/>
          </a:xfrm>
          <a:prstGeom prst="line">
            <a:avLst/>
          </a:prstGeom>
          <a:solidFill>
            <a:srgbClr val="FFFF99"/>
          </a:solidFill>
          <a:ln w="28575" cap="flat" cmpd="sng" algn="ctr">
            <a:solidFill>
              <a:srgbClr val="FF6600"/>
            </a:solidFill>
            <a:prstDash val="solid"/>
            <a:round/>
            <a:headEnd type="none" w="med" len="med"/>
            <a:tailEnd type="none" w="med" len="med"/>
          </a:ln>
          <a:effectLst/>
        </p:spPr>
      </p:cxnSp>
      <p:cxnSp>
        <p:nvCxnSpPr>
          <p:cNvPr id="14" name="直接箭头连接符 13"/>
          <p:cNvCxnSpPr/>
          <p:nvPr/>
        </p:nvCxnSpPr>
        <p:spPr bwMode="auto">
          <a:xfrm>
            <a:off x="5004048" y="3861048"/>
            <a:ext cx="1080120" cy="1588"/>
          </a:xfrm>
          <a:prstGeom prst="straightConnector1">
            <a:avLst/>
          </a:prstGeom>
          <a:solidFill>
            <a:srgbClr val="FFFF99"/>
          </a:solidFill>
          <a:ln w="28575" cap="flat" cmpd="sng" algn="ctr">
            <a:solidFill>
              <a:srgbClr val="FF6600"/>
            </a:solidFill>
            <a:prstDash val="solid"/>
            <a:round/>
            <a:headEnd type="none" w="med" len="med"/>
            <a:tailEnd type="triangle" w="med" len="lg"/>
          </a:ln>
          <a:effectLst/>
        </p:spPr>
      </p:cxn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7" presetClass="entr" presetSubtype="1"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ppt_x</p:attrName>
                                        </p:attrNameLst>
                                      </p:cBhvr>
                                      <p:tavLst>
                                        <p:tav tm="0">
                                          <p:val>
                                            <p:strVal val="#ppt_x"/>
                                          </p:val>
                                        </p:tav>
                                        <p:tav tm="100000">
                                          <p:val>
                                            <p:strVal val="#ppt_x"/>
                                          </p:val>
                                        </p:tav>
                                      </p:tavLst>
                                    </p:anim>
                                    <p:anim calcmode="lin" valueType="num">
                                      <p:cBhvr>
                                        <p:cTn id="13" dur="500" fill="hold"/>
                                        <p:tgtEl>
                                          <p:spTgt spid="12"/>
                                        </p:tgtEl>
                                        <p:attrNameLst>
                                          <p:attrName>ppt_y</p:attrName>
                                        </p:attrNameLst>
                                      </p:cBhvr>
                                      <p:tavLst>
                                        <p:tav tm="0">
                                          <p:val>
                                            <p:strVal val="#ppt_y-#ppt_h/2"/>
                                          </p:val>
                                        </p:tav>
                                        <p:tav tm="100000">
                                          <p:val>
                                            <p:strVal val="#ppt_y"/>
                                          </p:val>
                                        </p:tav>
                                      </p:tavLst>
                                    </p:anim>
                                    <p:anim calcmode="lin" valueType="num">
                                      <p:cBhvr>
                                        <p:cTn id="14" dur="500" fill="hold"/>
                                        <p:tgtEl>
                                          <p:spTgt spid="12"/>
                                        </p:tgtEl>
                                        <p:attrNameLst>
                                          <p:attrName>ppt_w</p:attrName>
                                        </p:attrNameLst>
                                      </p:cBhvr>
                                      <p:tavLst>
                                        <p:tav tm="0">
                                          <p:val>
                                            <p:strVal val="#ppt_w"/>
                                          </p:val>
                                        </p:tav>
                                        <p:tav tm="100000">
                                          <p:val>
                                            <p:strVal val="#ppt_w"/>
                                          </p:val>
                                        </p:tav>
                                      </p:tavLst>
                                    </p:anim>
                                    <p:anim calcmode="lin" valueType="num">
                                      <p:cBhvr>
                                        <p:cTn id="15" dur="500" fill="hold"/>
                                        <p:tgtEl>
                                          <p:spTgt spid="12"/>
                                        </p:tgtEl>
                                        <p:attrNameLst>
                                          <p:attrName>ppt_h</p:attrName>
                                        </p:attrNameLst>
                                      </p:cBhvr>
                                      <p:tavLst>
                                        <p:tav tm="0">
                                          <p:val>
                                            <p:fltVal val="0"/>
                                          </p:val>
                                        </p:tav>
                                        <p:tav tm="100000">
                                          <p:val>
                                            <p:strVal val="#ppt_h"/>
                                          </p:val>
                                        </p:tav>
                                      </p:tavLst>
                                    </p:anim>
                                  </p:childTnLst>
                                </p:cTn>
                              </p:par>
                            </p:childTnLst>
                          </p:cTn>
                        </p:par>
                        <p:par>
                          <p:cTn id="16" fill="hold">
                            <p:stCondLst>
                              <p:cond delay="1000"/>
                            </p:stCondLst>
                            <p:childTnLst>
                              <p:par>
                                <p:cTn id="17" presetID="17" presetClass="entr" presetSubtype="8"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p:cTn id="19" dur="500" fill="hold"/>
                                        <p:tgtEl>
                                          <p:spTgt spid="14"/>
                                        </p:tgtEl>
                                        <p:attrNameLst>
                                          <p:attrName>ppt_x</p:attrName>
                                        </p:attrNameLst>
                                      </p:cBhvr>
                                      <p:tavLst>
                                        <p:tav tm="0">
                                          <p:val>
                                            <p:strVal val="#ppt_x-#ppt_w/2"/>
                                          </p:val>
                                        </p:tav>
                                        <p:tav tm="100000">
                                          <p:val>
                                            <p:strVal val="#ppt_x"/>
                                          </p:val>
                                        </p:tav>
                                      </p:tavLst>
                                    </p:anim>
                                    <p:anim calcmode="lin" valueType="num">
                                      <p:cBhvr>
                                        <p:cTn id="20" dur="500" fill="hold"/>
                                        <p:tgtEl>
                                          <p:spTgt spid="14"/>
                                        </p:tgtEl>
                                        <p:attrNameLst>
                                          <p:attrName>ppt_y</p:attrName>
                                        </p:attrNameLst>
                                      </p:cBhvr>
                                      <p:tavLst>
                                        <p:tav tm="0">
                                          <p:val>
                                            <p:strVal val="#ppt_y"/>
                                          </p:val>
                                        </p:tav>
                                        <p:tav tm="100000">
                                          <p:val>
                                            <p:strVal val="#ppt_y"/>
                                          </p:val>
                                        </p:tav>
                                      </p:tavLst>
                                    </p:anim>
                                    <p:anim calcmode="lin" valueType="num">
                                      <p:cBhvr>
                                        <p:cTn id="21" dur="500" fill="hold"/>
                                        <p:tgtEl>
                                          <p:spTgt spid="14"/>
                                        </p:tgtEl>
                                        <p:attrNameLst>
                                          <p:attrName>ppt_w</p:attrName>
                                        </p:attrNameLst>
                                      </p:cBhvr>
                                      <p:tavLst>
                                        <p:tav tm="0">
                                          <p:val>
                                            <p:fltVal val="0"/>
                                          </p:val>
                                        </p:tav>
                                        <p:tav tm="100000">
                                          <p:val>
                                            <p:strVal val="#ppt_w"/>
                                          </p:val>
                                        </p:tav>
                                      </p:tavLst>
                                    </p:anim>
                                    <p:anim calcmode="lin" valueType="num">
                                      <p:cBhvr>
                                        <p:cTn id="22" dur="500" fill="hold"/>
                                        <p:tgtEl>
                                          <p:spTgt spid="14"/>
                                        </p:tgtEl>
                                        <p:attrNameLst>
                                          <p:attrName>ppt_h</p:attrName>
                                        </p:attrNameLst>
                                      </p:cBhvr>
                                      <p:tavLst>
                                        <p:tav tm="0">
                                          <p:val>
                                            <p:strVal val="#ppt_h"/>
                                          </p:val>
                                        </p:tav>
                                        <p:tav tm="100000">
                                          <p:val>
                                            <p:strVal val="#ppt_h"/>
                                          </p:val>
                                        </p:tav>
                                      </p:tavLst>
                                    </p:anim>
                                  </p:childTnLst>
                                </p:cTn>
                              </p:par>
                            </p:childTnLst>
                          </p:cTn>
                        </p:par>
                        <p:par>
                          <p:cTn id="23" fill="hold">
                            <p:stCondLst>
                              <p:cond delay="1500"/>
                            </p:stCondLst>
                            <p:childTnLst>
                              <p:par>
                                <p:cTn id="24" presetID="22" presetClass="entr" presetSubtype="8"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4"/>
          <p:cNvSpPr>
            <a:spLocks noGrp="1"/>
          </p:cNvSpPr>
          <p:nvPr>
            <p:ph type="sldNum" sz="quarter" idx="11"/>
          </p:nvPr>
        </p:nvSpPr>
        <p:spPr/>
        <p:txBody>
          <a:bodyPr/>
          <a:lstStyle/>
          <a:p>
            <a:fld id="{B8BA4C5B-774B-4D77-91B1-8BDC36A941EF}" type="slidenum">
              <a:rPr lang="zh-CN" altLang="en-US"/>
              <a:pPr/>
              <a:t>106</a:t>
            </a:fld>
            <a:endParaRPr lang="en-US" altLang="zh-CN"/>
          </a:p>
        </p:txBody>
      </p:sp>
      <p:sp>
        <p:nvSpPr>
          <p:cNvPr id="1767426" name="Rectangle 2"/>
          <p:cNvSpPr>
            <a:spLocks noGrp="1" noChangeArrowheads="1"/>
          </p:cNvSpPr>
          <p:nvPr>
            <p:ph type="title"/>
          </p:nvPr>
        </p:nvSpPr>
        <p:spPr/>
        <p:txBody>
          <a:bodyPr/>
          <a:lstStyle/>
          <a:p>
            <a:r>
              <a:rPr lang="en-US" altLang="zh-CN" dirty="0"/>
              <a:t>7.6.3 </a:t>
            </a:r>
            <a:r>
              <a:rPr lang="zh-CN" altLang="en-US" dirty="0"/>
              <a:t>超长指令字处理器</a:t>
            </a:r>
          </a:p>
        </p:txBody>
      </p:sp>
      <p:sp>
        <p:nvSpPr>
          <p:cNvPr id="1767427" name="Rectangle 3"/>
          <p:cNvSpPr>
            <a:spLocks noGrp="1" noChangeArrowheads="1"/>
          </p:cNvSpPr>
          <p:nvPr>
            <p:ph type="body" idx="1"/>
          </p:nvPr>
        </p:nvSpPr>
        <p:spPr>
          <a:xfrm>
            <a:off x="395288" y="764704"/>
            <a:ext cx="8569325" cy="5688012"/>
          </a:xfrm>
        </p:spPr>
        <p:txBody>
          <a:bodyPr/>
          <a:lstStyle/>
          <a:p>
            <a:pPr marL="355600" indent="-355600">
              <a:spcBef>
                <a:spcPct val="10000"/>
              </a:spcBef>
              <a:buNone/>
            </a:pPr>
            <a:r>
              <a:rPr lang="zh-CN" altLang="en-US"/>
              <a:t>移动处理器供应商</a:t>
            </a:r>
            <a:r>
              <a:rPr lang="zh-CN" altLang="en-US">
                <a:solidFill>
                  <a:srgbClr val="0000FF"/>
                </a:solidFill>
              </a:rPr>
              <a:t>全美达（</a:t>
            </a:r>
            <a:r>
              <a:rPr lang="en-US" altLang="zh-CN">
                <a:solidFill>
                  <a:srgbClr val="0000FF"/>
                </a:solidFill>
              </a:rPr>
              <a:t>Transmeta</a:t>
            </a:r>
            <a:r>
              <a:rPr lang="zh-CN" altLang="en-US">
                <a:solidFill>
                  <a:srgbClr val="0000FF"/>
                </a:solidFill>
              </a:rPr>
              <a:t>）</a:t>
            </a:r>
            <a:r>
              <a:rPr lang="zh-CN" altLang="en-US"/>
              <a:t>公司：</a:t>
            </a:r>
            <a:endParaRPr lang="en-US" altLang="zh-CN"/>
          </a:p>
          <a:p>
            <a:pPr marL="355600" indent="-355600">
              <a:spcBef>
                <a:spcPct val="10000"/>
              </a:spcBef>
            </a:pPr>
            <a:r>
              <a:rPr lang="en-US" altLang="zh-CN"/>
              <a:t>Intel P4</a:t>
            </a:r>
            <a:r>
              <a:rPr lang="zh-CN" altLang="en-US"/>
              <a:t>处理器工作时，每平方厘米会产生</a:t>
            </a:r>
            <a:r>
              <a:rPr lang="en-US" altLang="zh-CN"/>
              <a:t>50</a:t>
            </a:r>
            <a:r>
              <a:rPr lang="zh-CN" altLang="en-US"/>
              <a:t>～</a:t>
            </a:r>
            <a:r>
              <a:rPr lang="en-US" altLang="zh-CN"/>
              <a:t>60W</a:t>
            </a:r>
            <a:r>
              <a:rPr lang="zh-CN" altLang="en-US"/>
              <a:t>的热量，而</a:t>
            </a:r>
            <a:r>
              <a:rPr lang="en-US" altLang="zh-CN"/>
              <a:t>Crusoe CPU</a:t>
            </a:r>
            <a:r>
              <a:rPr lang="zh-CN" altLang="en-US"/>
              <a:t>在运行</a:t>
            </a:r>
            <a:r>
              <a:rPr lang="en-US" altLang="zh-CN"/>
              <a:t>Windows 2000</a:t>
            </a:r>
            <a:r>
              <a:rPr lang="zh-CN" altLang="en-US"/>
              <a:t>操作系统时，功耗仅为</a:t>
            </a:r>
            <a:r>
              <a:rPr lang="en-US" altLang="zh-CN"/>
              <a:t>1W</a:t>
            </a:r>
            <a:r>
              <a:rPr lang="zh-CN" altLang="en-US"/>
              <a:t>。</a:t>
            </a:r>
            <a:endParaRPr lang="en-US" altLang="zh-CN"/>
          </a:p>
          <a:p>
            <a:pPr marL="355600" indent="-355600">
              <a:spcBef>
                <a:spcPct val="10000"/>
              </a:spcBef>
            </a:pPr>
            <a:r>
              <a:rPr lang="en-US" altLang="zh-CN"/>
              <a:t>2003</a:t>
            </a:r>
            <a:r>
              <a:rPr lang="zh-CN" altLang="en-US"/>
              <a:t>年</a:t>
            </a:r>
            <a:r>
              <a:rPr lang="en-US" altLang="zh-CN"/>
              <a:t>10</a:t>
            </a:r>
            <a:r>
              <a:rPr lang="zh-CN" altLang="en-US"/>
              <a:t>月，发布</a:t>
            </a:r>
            <a:r>
              <a:rPr lang="en-US" altLang="zh-CN"/>
              <a:t>Efficeon</a:t>
            </a:r>
            <a:r>
              <a:rPr lang="zh-CN" altLang="en-US"/>
              <a:t>处理器。继承了</a:t>
            </a:r>
            <a:r>
              <a:rPr lang="en-US" altLang="zh-CN"/>
              <a:t>Crusoe</a:t>
            </a:r>
            <a:r>
              <a:rPr lang="zh-CN" altLang="en-US"/>
              <a:t>的低耗电特性，而且处理性能也大幅提高。</a:t>
            </a:r>
            <a:endParaRPr lang="en-US" altLang="zh-CN"/>
          </a:p>
          <a:p>
            <a:pPr marL="355600" indent="-355600">
              <a:spcBef>
                <a:spcPct val="10000"/>
              </a:spcBef>
            </a:pPr>
            <a:r>
              <a:rPr lang="en-US" altLang="zh-CN"/>
              <a:t>2004</a:t>
            </a:r>
            <a:r>
              <a:rPr lang="zh-CN" altLang="en-US"/>
              <a:t>年</a:t>
            </a:r>
            <a:r>
              <a:rPr lang="en-US" altLang="zh-CN"/>
              <a:t>6</a:t>
            </a:r>
            <a:r>
              <a:rPr lang="zh-CN" altLang="en-US"/>
              <a:t>月，发布</a:t>
            </a:r>
            <a:r>
              <a:rPr lang="en-US" altLang="zh-CN"/>
              <a:t>Efficeon2</a:t>
            </a:r>
            <a:r>
              <a:rPr lang="zh-CN" altLang="en-US"/>
              <a:t>处理器，用来对抗</a:t>
            </a:r>
            <a:r>
              <a:rPr lang="en-US" altLang="zh-CN"/>
              <a:t>Intel</a:t>
            </a:r>
            <a:r>
              <a:rPr lang="zh-CN" altLang="en-US"/>
              <a:t>的</a:t>
            </a:r>
            <a:r>
              <a:rPr lang="en-US" altLang="zh-CN"/>
              <a:t>Dothan</a:t>
            </a:r>
            <a:r>
              <a:rPr lang="zh-CN" altLang="en-US"/>
              <a:t>核心迅驰产品。</a:t>
            </a:r>
          </a:p>
        </p:txBody>
      </p:sp>
      <p:pic>
        <p:nvPicPr>
          <p:cNvPr id="1786882" name="Picture 2"/>
          <p:cNvPicPr>
            <a:picLocks noChangeAspect="1" noChangeArrowheads="1"/>
          </p:cNvPicPr>
          <p:nvPr/>
        </p:nvPicPr>
        <p:blipFill>
          <a:blip r:embed="rId3" cstate="print"/>
          <a:srcRect/>
          <a:stretch>
            <a:fillRect/>
          </a:stretch>
        </p:blipFill>
        <p:spPr bwMode="auto">
          <a:xfrm>
            <a:off x="1837512" y="4293096"/>
            <a:ext cx="2662480" cy="2376264"/>
          </a:xfrm>
          <a:prstGeom prst="rect">
            <a:avLst/>
          </a:prstGeom>
          <a:ln>
            <a:noFill/>
          </a:ln>
          <a:effectLst>
            <a:softEdge rad="112500"/>
          </a:effectLst>
        </p:spPr>
      </p:pic>
      <p:pic>
        <p:nvPicPr>
          <p:cNvPr id="1786883" name="Picture 3"/>
          <p:cNvPicPr>
            <a:picLocks noChangeAspect="1" noChangeArrowheads="1"/>
          </p:cNvPicPr>
          <p:nvPr/>
        </p:nvPicPr>
        <p:blipFill>
          <a:blip r:embed="rId4" cstate="print"/>
          <a:srcRect/>
          <a:stretch>
            <a:fillRect/>
          </a:stretch>
        </p:blipFill>
        <p:spPr bwMode="auto">
          <a:xfrm>
            <a:off x="4644008" y="4293204"/>
            <a:ext cx="2618351" cy="2304148"/>
          </a:xfrm>
          <a:prstGeom prst="rect">
            <a:avLst/>
          </a:prstGeom>
          <a:ln>
            <a:noFill/>
          </a:ln>
          <a:effectLst>
            <a:softEdge rad="112500"/>
          </a:effectLst>
        </p:spPr>
      </p:pic>
    </p:spTree>
  </p:cSld>
  <p:clrMapOvr>
    <a:masterClrMapping/>
  </p:clrMapOvr>
  <p:transition spd="me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4"/>
          <p:cNvSpPr>
            <a:spLocks noGrp="1"/>
          </p:cNvSpPr>
          <p:nvPr>
            <p:ph type="sldNum" sz="quarter" idx="11"/>
          </p:nvPr>
        </p:nvSpPr>
        <p:spPr/>
        <p:txBody>
          <a:bodyPr/>
          <a:lstStyle/>
          <a:p>
            <a:fld id="{B8BA4C5B-774B-4D77-91B1-8BDC36A941EF}" type="slidenum">
              <a:rPr lang="zh-CN" altLang="en-US"/>
              <a:pPr/>
              <a:t>107</a:t>
            </a:fld>
            <a:endParaRPr lang="en-US" altLang="zh-CN"/>
          </a:p>
        </p:txBody>
      </p:sp>
      <p:sp>
        <p:nvSpPr>
          <p:cNvPr id="1767426" name="Rectangle 2"/>
          <p:cNvSpPr>
            <a:spLocks noGrp="1" noChangeArrowheads="1"/>
          </p:cNvSpPr>
          <p:nvPr>
            <p:ph type="title"/>
          </p:nvPr>
        </p:nvSpPr>
        <p:spPr/>
        <p:txBody>
          <a:bodyPr/>
          <a:lstStyle/>
          <a:p>
            <a:r>
              <a:rPr lang="en-US" altLang="zh-CN" dirty="0"/>
              <a:t>7.6.3 </a:t>
            </a:r>
            <a:r>
              <a:rPr lang="zh-CN" altLang="en-US" dirty="0"/>
              <a:t>超长指令字处理器</a:t>
            </a:r>
          </a:p>
        </p:txBody>
      </p:sp>
      <p:sp>
        <p:nvSpPr>
          <p:cNvPr id="1767427" name="Rectangle 3"/>
          <p:cNvSpPr>
            <a:spLocks noGrp="1" noChangeArrowheads="1"/>
          </p:cNvSpPr>
          <p:nvPr>
            <p:ph type="body" idx="1"/>
          </p:nvPr>
        </p:nvSpPr>
        <p:spPr>
          <a:xfrm>
            <a:off x="395288" y="764704"/>
            <a:ext cx="8569325" cy="5688012"/>
          </a:xfrm>
        </p:spPr>
        <p:txBody>
          <a:bodyPr/>
          <a:lstStyle/>
          <a:p>
            <a:pPr marL="355600" indent="-355600">
              <a:spcBef>
                <a:spcPct val="10000"/>
              </a:spcBef>
              <a:buNone/>
            </a:pPr>
            <a:r>
              <a:rPr lang="zh-CN" altLang="en-US"/>
              <a:t>移动处理器供应商</a:t>
            </a:r>
            <a:r>
              <a:rPr lang="zh-CN" altLang="en-US">
                <a:solidFill>
                  <a:srgbClr val="0000FF"/>
                </a:solidFill>
              </a:rPr>
              <a:t>全美达（</a:t>
            </a:r>
            <a:r>
              <a:rPr lang="en-US" altLang="zh-CN">
                <a:solidFill>
                  <a:srgbClr val="0000FF"/>
                </a:solidFill>
              </a:rPr>
              <a:t>Transmeta</a:t>
            </a:r>
            <a:r>
              <a:rPr lang="zh-CN" altLang="en-US">
                <a:solidFill>
                  <a:srgbClr val="0000FF"/>
                </a:solidFill>
              </a:rPr>
              <a:t>）</a:t>
            </a:r>
            <a:r>
              <a:rPr lang="zh-CN" altLang="en-US"/>
              <a:t>公司：</a:t>
            </a:r>
            <a:endParaRPr lang="en-US" altLang="zh-CN"/>
          </a:p>
          <a:p>
            <a:pPr marL="355600" indent="-355600">
              <a:spcBef>
                <a:spcPct val="10000"/>
              </a:spcBef>
            </a:pPr>
            <a:r>
              <a:rPr lang="zh-CN" altLang="en-US"/>
              <a:t>美国加州的</a:t>
            </a:r>
            <a:r>
              <a:rPr lang="en-US" altLang="zh-CN"/>
              <a:t>Orion</a:t>
            </a:r>
            <a:r>
              <a:rPr lang="zh-CN" altLang="en-US"/>
              <a:t>公司推出两款基于</a:t>
            </a:r>
            <a:r>
              <a:rPr lang="en-US" altLang="zh-CN"/>
              <a:t>Transmeta Efficeon</a:t>
            </a:r>
            <a:r>
              <a:rPr lang="zh-CN" altLang="en-US"/>
              <a:t>处理器构建的高端桌面集群工作站，其性能之强劲足以与主流小型机相媲美。</a:t>
            </a:r>
            <a:endParaRPr lang="en-US" altLang="zh-CN"/>
          </a:p>
          <a:p>
            <a:pPr marL="814388" lvl="1" indent="-355600">
              <a:spcBef>
                <a:spcPct val="10000"/>
              </a:spcBef>
            </a:pPr>
            <a:r>
              <a:rPr lang="en-US" altLang="zh-CN"/>
              <a:t>DS-96</a:t>
            </a:r>
            <a:r>
              <a:rPr lang="zh-CN" altLang="en-US"/>
              <a:t>桌面集群工作站</a:t>
            </a:r>
            <a:endParaRPr lang="en-US" altLang="zh-CN"/>
          </a:p>
          <a:p>
            <a:pPr marL="1352550" lvl="2" indent="-355600">
              <a:spcBef>
                <a:spcPct val="10000"/>
              </a:spcBef>
            </a:pPr>
            <a:r>
              <a:rPr lang="en-US" altLang="zh-CN" sz="2400"/>
              <a:t>96</a:t>
            </a:r>
            <a:r>
              <a:rPr lang="zh-CN" altLang="en-US" sz="2400"/>
              <a:t>个节点</a:t>
            </a:r>
            <a:r>
              <a:rPr lang="en-US" altLang="zh-CN" sz="2400"/>
              <a:t>CPU</a:t>
            </a:r>
          </a:p>
          <a:p>
            <a:pPr marL="1352550" lvl="2" indent="-355600">
              <a:spcBef>
                <a:spcPct val="10000"/>
              </a:spcBef>
            </a:pPr>
            <a:r>
              <a:rPr lang="zh-CN" altLang="en-US" sz="2400"/>
              <a:t>处理能力高达</a:t>
            </a:r>
            <a:r>
              <a:rPr lang="en-US" altLang="zh-CN" sz="2400"/>
              <a:t>150Gflops</a:t>
            </a:r>
          </a:p>
          <a:p>
            <a:pPr marL="1352550" lvl="2" indent="-355600">
              <a:spcBef>
                <a:spcPct val="10000"/>
              </a:spcBef>
            </a:pPr>
            <a:r>
              <a:rPr lang="zh-CN" altLang="en-US" sz="2400"/>
              <a:t>处理器（</a:t>
            </a:r>
            <a:r>
              <a:rPr lang="en-US" altLang="zh-CN" sz="2400"/>
              <a:t>90nm</a:t>
            </a:r>
            <a:r>
              <a:rPr lang="zh-CN" altLang="en-US" sz="2400"/>
              <a:t>）时钟频率为</a:t>
            </a:r>
            <a:r>
              <a:rPr lang="en-US" altLang="zh-CN" sz="2400"/>
              <a:t>1.6GHz</a:t>
            </a:r>
          </a:p>
          <a:p>
            <a:pPr marL="1352550" lvl="2" indent="-355600">
              <a:spcBef>
                <a:spcPct val="10000"/>
              </a:spcBef>
            </a:pPr>
            <a:r>
              <a:rPr lang="zh-CN" altLang="en-US" sz="2400"/>
              <a:t>可支持使用多达</a:t>
            </a:r>
            <a:r>
              <a:rPr lang="en-US" altLang="zh-CN" sz="2400"/>
              <a:t>192GB</a:t>
            </a:r>
            <a:r>
              <a:rPr lang="zh-CN" altLang="en-US" sz="2400"/>
              <a:t>内存和</a:t>
            </a:r>
            <a:r>
              <a:rPr lang="en-US" altLang="zh-CN" sz="2400"/>
              <a:t>9.6TB</a:t>
            </a:r>
            <a:r>
              <a:rPr lang="zh-CN" altLang="en-US" sz="2400"/>
              <a:t>的存储设备</a:t>
            </a:r>
            <a:endParaRPr lang="en-US" altLang="zh-CN" sz="2400"/>
          </a:p>
          <a:p>
            <a:pPr marL="1352550" lvl="2" indent="-355600">
              <a:spcBef>
                <a:spcPct val="10000"/>
              </a:spcBef>
            </a:pPr>
            <a:r>
              <a:rPr lang="zh-CN" altLang="en-US" sz="2400"/>
              <a:t>功耗</a:t>
            </a:r>
            <a:r>
              <a:rPr lang="en-US" altLang="zh-CN" sz="2400"/>
              <a:t>1500W</a:t>
            </a:r>
          </a:p>
          <a:p>
            <a:pPr marL="814388" lvl="1" indent="-355600">
              <a:spcBef>
                <a:spcPct val="10000"/>
              </a:spcBef>
            </a:pPr>
            <a:r>
              <a:rPr lang="en-US" altLang="zh-CN"/>
              <a:t>DT-12</a:t>
            </a:r>
            <a:r>
              <a:rPr lang="zh-CN" altLang="en-US"/>
              <a:t>桌面集群工作站</a:t>
            </a:r>
          </a:p>
        </p:txBody>
      </p:sp>
    </p:spTree>
  </p:cSld>
  <p:clrMapOvr>
    <a:masterClrMapping/>
  </p:clrMapOvr>
  <p:transition spd="me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4"/>
          <p:cNvSpPr>
            <a:spLocks noGrp="1"/>
          </p:cNvSpPr>
          <p:nvPr>
            <p:ph type="sldNum" sz="quarter" idx="11"/>
          </p:nvPr>
        </p:nvSpPr>
        <p:spPr/>
        <p:txBody>
          <a:bodyPr/>
          <a:lstStyle/>
          <a:p>
            <a:fld id="{B8BA4C5B-774B-4D77-91B1-8BDC36A941EF}" type="slidenum">
              <a:rPr lang="zh-CN" altLang="en-US"/>
              <a:pPr/>
              <a:t>108</a:t>
            </a:fld>
            <a:endParaRPr lang="en-US" altLang="zh-CN"/>
          </a:p>
        </p:txBody>
      </p:sp>
      <p:sp>
        <p:nvSpPr>
          <p:cNvPr id="1767426" name="Rectangle 2"/>
          <p:cNvSpPr>
            <a:spLocks noGrp="1" noChangeArrowheads="1"/>
          </p:cNvSpPr>
          <p:nvPr>
            <p:ph type="title"/>
          </p:nvPr>
        </p:nvSpPr>
        <p:spPr/>
        <p:txBody>
          <a:bodyPr/>
          <a:lstStyle/>
          <a:p>
            <a:r>
              <a:rPr lang="en-US" altLang="zh-CN" dirty="0"/>
              <a:t>7.6.3 </a:t>
            </a:r>
            <a:r>
              <a:rPr lang="zh-CN" altLang="en-US" dirty="0"/>
              <a:t>超长指令字处理器</a:t>
            </a:r>
          </a:p>
        </p:txBody>
      </p:sp>
      <p:sp>
        <p:nvSpPr>
          <p:cNvPr id="1767427" name="Rectangle 3"/>
          <p:cNvSpPr>
            <a:spLocks noGrp="1" noChangeArrowheads="1"/>
          </p:cNvSpPr>
          <p:nvPr>
            <p:ph type="body" idx="1"/>
          </p:nvPr>
        </p:nvSpPr>
        <p:spPr>
          <a:xfrm>
            <a:off x="395288" y="764704"/>
            <a:ext cx="8569325" cy="1944216"/>
          </a:xfrm>
        </p:spPr>
        <p:txBody>
          <a:bodyPr/>
          <a:lstStyle/>
          <a:p>
            <a:pPr marL="355600" indent="-355600">
              <a:spcBef>
                <a:spcPct val="10000"/>
              </a:spcBef>
              <a:buNone/>
            </a:pPr>
            <a:r>
              <a:rPr lang="zh-CN" altLang="en-US" dirty="0"/>
              <a:t>移动处理器供应商</a:t>
            </a:r>
            <a:r>
              <a:rPr lang="zh-CN" altLang="en-US" dirty="0">
                <a:solidFill>
                  <a:srgbClr val="0000FF"/>
                </a:solidFill>
              </a:rPr>
              <a:t>全美达（</a:t>
            </a:r>
            <a:r>
              <a:rPr lang="en-US" altLang="zh-CN" dirty="0" err="1">
                <a:solidFill>
                  <a:srgbClr val="0000FF"/>
                </a:solidFill>
              </a:rPr>
              <a:t>Transmeta</a:t>
            </a:r>
            <a:r>
              <a:rPr lang="zh-CN" altLang="en-US" dirty="0">
                <a:solidFill>
                  <a:srgbClr val="0000FF"/>
                </a:solidFill>
              </a:rPr>
              <a:t>）</a:t>
            </a:r>
            <a:r>
              <a:rPr lang="zh-CN" altLang="en-US" dirty="0"/>
              <a:t>公司：</a:t>
            </a:r>
            <a:endParaRPr lang="en-US" altLang="zh-CN" dirty="0"/>
          </a:p>
          <a:p>
            <a:pPr marL="355600" indent="-355600">
              <a:spcBef>
                <a:spcPct val="10000"/>
              </a:spcBef>
            </a:pPr>
            <a:r>
              <a:rPr lang="zh-CN" altLang="en-US" dirty="0"/>
              <a:t>美国加州的</a:t>
            </a:r>
            <a:r>
              <a:rPr lang="en-US" altLang="zh-CN" dirty="0"/>
              <a:t>Orion</a:t>
            </a:r>
            <a:r>
              <a:rPr lang="zh-CN" altLang="en-US" dirty="0"/>
              <a:t>公司推出两款基于</a:t>
            </a:r>
            <a:r>
              <a:rPr lang="en-US" altLang="zh-CN" dirty="0" err="1"/>
              <a:t>Transmeta</a:t>
            </a:r>
            <a:r>
              <a:rPr lang="en-US" altLang="zh-CN" dirty="0"/>
              <a:t> </a:t>
            </a:r>
            <a:r>
              <a:rPr lang="en-US" altLang="zh-CN" dirty="0" err="1"/>
              <a:t>Efficeon</a:t>
            </a:r>
            <a:r>
              <a:rPr lang="zh-CN" altLang="en-US" dirty="0"/>
              <a:t>处理器构建的高端桌面集群工作站。</a:t>
            </a:r>
            <a:br>
              <a:rPr lang="en-US" altLang="zh-CN" dirty="0"/>
            </a:br>
            <a:r>
              <a:rPr lang="zh-CN" altLang="en-US" dirty="0">
                <a:solidFill>
                  <a:srgbClr val="C00000"/>
                </a:solidFill>
                <a:effectLst>
                  <a:outerShdw blurRad="38100" dist="38100" dir="2700000" algn="tl">
                    <a:srgbClr val="000000">
                      <a:alpha val="43137"/>
                    </a:srgbClr>
                  </a:outerShdw>
                </a:effectLst>
              </a:rPr>
              <a:t>可放置在桌子底下的超级电脑：</a:t>
            </a:r>
            <a:endParaRPr lang="zh-CN" altLang="en-US" sz="2400" dirty="0">
              <a:solidFill>
                <a:srgbClr val="C00000"/>
              </a:solidFill>
              <a:effectLst>
                <a:outerShdw blurRad="38100" dist="38100" dir="2700000" algn="tl">
                  <a:srgbClr val="000000">
                    <a:alpha val="43137"/>
                  </a:srgbClr>
                </a:outerShdw>
              </a:effectLst>
            </a:endParaRPr>
          </a:p>
        </p:txBody>
      </p:sp>
      <p:pic>
        <p:nvPicPr>
          <p:cNvPr id="1787907" name="Picture 3"/>
          <p:cNvPicPr>
            <a:picLocks noChangeAspect="1" noChangeArrowheads="1"/>
          </p:cNvPicPr>
          <p:nvPr/>
        </p:nvPicPr>
        <p:blipFill>
          <a:blip r:embed="rId2" cstate="print"/>
          <a:srcRect/>
          <a:stretch>
            <a:fillRect/>
          </a:stretch>
        </p:blipFill>
        <p:spPr bwMode="auto">
          <a:xfrm>
            <a:off x="755576" y="2636912"/>
            <a:ext cx="3312368" cy="3959954"/>
          </a:xfrm>
          <a:prstGeom prst="rect">
            <a:avLst/>
          </a:prstGeom>
          <a:noFill/>
          <a:ln w="9525">
            <a:noFill/>
            <a:miter lim="800000"/>
            <a:headEnd/>
            <a:tailEnd/>
          </a:ln>
        </p:spPr>
      </p:pic>
      <p:pic>
        <p:nvPicPr>
          <p:cNvPr id="1787908" name="Picture 4"/>
          <p:cNvPicPr>
            <a:picLocks noChangeAspect="1" noChangeArrowheads="1"/>
          </p:cNvPicPr>
          <p:nvPr/>
        </p:nvPicPr>
        <p:blipFill>
          <a:blip r:embed="rId3" cstate="print"/>
          <a:srcRect/>
          <a:stretch>
            <a:fillRect/>
          </a:stretch>
        </p:blipFill>
        <p:spPr bwMode="auto">
          <a:xfrm>
            <a:off x="4211960" y="2660431"/>
            <a:ext cx="4545707" cy="3803344"/>
          </a:xfrm>
          <a:prstGeom prst="rect">
            <a:avLst/>
          </a:prstGeom>
          <a:noFill/>
          <a:ln w="9525">
            <a:noFill/>
            <a:miter lim="800000"/>
            <a:headEnd/>
            <a:tailEnd/>
          </a:ln>
        </p:spPr>
      </p:pic>
    </p:spTree>
  </p:cSld>
  <p:clrMapOvr>
    <a:masterClrMapping/>
  </p:clrMapOvr>
  <p:transition spd="me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4"/>
          <p:cNvSpPr>
            <a:spLocks noGrp="1"/>
          </p:cNvSpPr>
          <p:nvPr>
            <p:ph type="sldNum" sz="quarter" idx="11"/>
          </p:nvPr>
        </p:nvSpPr>
        <p:spPr/>
        <p:txBody>
          <a:bodyPr/>
          <a:lstStyle/>
          <a:p>
            <a:fld id="{B8BA4C5B-774B-4D77-91B1-8BDC36A941EF}" type="slidenum">
              <a:rPr lang="zh-CN" altLang="en-US"/>
              <a:pPr/>
              <a:t>109</a:t>
            </a:fld>
            <a:endParaRPr lang="en-US" altLang="zh-CN"/>
          </a:p>
        </p:txBody>
      </p:sp>
      <p:sp>
        <p:nvSpPr>
          <p:cNvPr id="1767426" name="Rectangle 2"/>
          <p:cNvSpPr>
            <a:spLocks noGrp="1" noChangeArrowheads="1"/>
          </p:cNvSpPr>
          <p:nvPr>
            <p:ph type="title"/>
          </p:nvPr>
        </p:nvSpPr>
        <p:spPr/>
        <p:txBody>
          <a:bodyPr/>
          <a:lstStyle/>
          <a:p>
            <a:r>
              <a:rPr lang="en-US" altLang="zh-CN" dirty="0"/>
              <a:t>7.6.3 </a:t>
            </a:r>
            <a:r>
              <a:rPr lang="zh-CN" altLang="en-US" dirty="0"/>
              <a:t>超长指令字处理器</a:t>
            </a:r>
          </a:p>
        </p:txBody>
      </p:sp>
      <p:sp>
        <p:nvSpPr>
          <p:cNvPr id="1767427" name="Rectangle 3"/>
          <p:cNvSpPr>
            <a:spLocks noGrp="1" noChangeArrowheads="1"/>
          </p:cNvSpPr>
          <p:nvPr>
            <p:ph type="body" idx="1"/>
          </p:nvPr>
        </p:nvSpPr>
        <p:spPr>
          <a:xfrm>
            <a:off x="395288" y="764704"/>
            <a:ext cx="8569325" cy="5688012"/>
          </a:xfrm>
        </p:spPr>
        <p:txBody>
          <a:bodyPr/>
          <a:lstStyle/>
          <a:p>
            <a:pPr marL="355600" indent="-355600">
              <a:spcBef>
                <a:spcPct val="10000"/>
              </a:spcBef>
              <a:buNone/>
            </a:pPr>
            <a:r>
              <a:rPr lang="zh-CN" altLang="en-US"/>
              <a:t>移动处理器供应商</a:t>
            </a:r>
            <a:r>
              <a:rPr lang="zh-CN" altLang="en-US">
                <a:solidFill>
                  <a:srgbClr val="0000FF"/>
                </a:solidFill>
              </a:rPr>
              <a:t>全美达（</a:t>
            </a:r>
            <a:r>
              <a:rPr lang="en-US" altLang="zh-CN">
                <a:solidFill>
                  <a:srgbClr val="0000FF"/>
                </a:solidFill>
              </a:rPr>
              <a:t>Transmeta</a:t>
            </a:r>
            <a:r>
              <a:rPr lang="zh-CN" altLang="en-US">
                <a:solidFill>
                  <a:srgbClr val="0000FF"/>
                </a:solidFill>
              </a:rPr>
              <a:t>）</a:t>
            </a:r>
            <a:r>
              <a:rPr lang="zh-CN" altLang="en-US"/>
              <a:t>公司：</a:t>
            </a:r>
            <a:endParaRPr lang="en-US" altLang="zh-CN"/>
          </a:p>
          <a:p>
            <a:pPr marL="355600" indent="-355600">
              <a:spcBef>
                <a:spcPct val="10000"/>
              </a:spcBef>
              <a:buNone/>
            </a:pPr>
            <a:r>
              <a:rPr lang="zh-CN" altLang="en-US"/>
              <a:t>后续：</a:t>
            </a:r>
            <a:endParaRPr lang="en-US" altLang="zh-CN"/>
          </a:p>
          <a:p>
            <a:pPr marL="355600" indent="-355600">
              <a:spcBef>
                <a:spcPct val="10000"/>
              </a:spcBef>
            </a:pPr>
            <a:r>
              <a:rPr lang="en-US" altLang="zh-CN" sz="2400"/>
              <a:t>2004</a:t>
            </a:r>
            <a:r>
              <a:rPr lang="zh-CN" altLang="en-US" sz="2400"/>
              <a:t>年底，公司放弃连续</a:t>
            </a:r>
            <a:r>
              <a:rPr lang="en-US" altLang="zh-CN" sz="2400"/>
              <a:t>4</a:t>
            </a:r>
            <a:r>
              <a:rPr lang="zh-CN" altLang="en-US" sz="2400"/>
              <a:t>年亏损的处理器部门， 经营重心转移到</a:t>
            </a:r>
            <a:r>
              <a:rPr lang="en-US" altLang="zh-CN" sz="2400"/>
              <a:t>LongRun</a:t>
            </a:r>
            <a:r>
              <a:rPr lang="zh-CN" altLang="en-US" sz="2400"/>
              <a:t>、</a:t>
            </a:r>
            <a:r>
              <a:rPr lang="en-US" altLang="zh-CN" sz="2400"/>
              <a:t>LongRun2</a:t>
            </a:r>
            <a:r>
              <a:rPr lang="zh-CN" altLang="en-US" sz="2400"/>
              <a:t>等处理器节能技术授权方面。</a:t>
            </a:r>
            <a:endParaRPr lang="en-US" altLang="zh-CN" sz="2400"/>
          </a:p>
          <a:p>
            <a:pPr marL="355600" indent="-355600">
              <a:spcBef>
                <a:spcPct val="10000"/>
              </a:spcBef>
            </a:pPr>
            <a:r>
              <a:rPr lang="en-US" altLang="zh-CN" sz="2400"/>
              <a:t>2005</a:t>
            </a:r>
            <a:r>
              <a:rPr lang="zh-CN" altLang="en-US" sz="2400"/>
              <a:t>年</a:t>
            </a:r>
            <a:r>
              <a:rPr lang="en-US" altLang="zh-CN" sz="2400"/>
              <a:t>4</a:t>
            </a:r>
            <a:r>
              <a:rPr lang="zh-CN" altLang="en-US" sz="2400"/>
              <a:t>月底，终止</a:t>
            </a:r>
            <a:r>
              <a:rPr lang="en-US" altLang="zh-CN" sz="2400"/>
              <a:t>0.13</a:t>
            </a:r>
            <a:r>
              <a:rPr lang="zh-CN" altLang="en-US" sz="2400"/>
              <a:t>微米工艺的</a:t>
            </a:r>
            <a:r>
              <a:rPr lang="en-US" altLang="zh-CN" sz="2400"/>
              <a:t>Crusoe</a:t>
            </a:r>
            <a:r>
              <a:rPr lang="zh-CN" altLang="en-US" sz="2400"/>
              <a:t>处理器在台积电的订单，仅剩与富士通合作的</a:t>
            </a:r>
            <a:r>
              <a:rPr lang="en-US" altLang="zh-CN" sz="2400"/>
              <a:t>Efficeon</a:t>
            </a:r>
            <a:r>
              <a:rPr lang="zh-CN" altLang="en-US" sz="2400"/>
              <a:t>处理器继续出货。</a:t>
            </a:r>
            <a:endParaRPr lang="en-US" altLang="zh-CN" sz="2400"/>
          </a:p>
          <a:p>
            <a:pPr marL="355600" indent="-355600">
              <a:spcBef>
                <a:spcPct val="10000"/>
              </a:spcBef>
            </a:pPr>
            <a:r>
              <a:rPr lang="en-US" altLang="zh-CN" sz="2400"/>
              <a:t>2006</a:t>
            </a:r>
            <a:r>
              <a:rPr lang="zh-CN" altLang="en-US" sz="2400"/>
              <a:t>年</a:t>
            </a:r>
            <a:r>
              <a:rPr lang="en-US" altLang="zh-CN" sz="2400"/>
              <a:t>10</a:t>
            </a:r>
            <a:r>
              <a:rPr lang="zh-CN" altLang="en-US" sz="2400"/>
              <a:t>月，对</a:t>
            </a:r>
            <a:r>
              <a:rPr lang="en-US" altLang="zh-CN" sz="2400"/>
              <a:t>Intel</a:t>
            </a:r>
            <a:r>
              <a:rPr lang="zh-CN" altLang="en-US" sz="2400"/>
              <a:t>公司进行法律诉讼，因其侵害了</a:t>
            </a:r>
            <a:r>
              <a:rPr lang="en-US" altLang="zh-CN" sz="2400"/>
              <a:t>10</a:t>
            </a:r>
            <a:r>
              <a:rPr lang="zh-CN" altLang="en-US" sz="2400"/>
              <a:t>项涵盖了电脑架构与电力功率技术的全美达美国专利，包括了</a:t>
            </a:r>
            <a:r>
              <a:rPr lang="en-US" altLang="zh-CN" sz="2400"/>
              <a:t>Intel</a:t>
            </a:r>
            <a:r>
              <a:rPr lang="zh-CN" altLang="en-US" sz="2400"/>
              <a:t>的奔腾</a:t>
            </a:r>
            <a:r>
              <a:rPr lang="en-US" altLang="zh-CN" sz="2400"/>
              <a:t>III</a:t>
            </a:r>
            <a:r>
              <a:rPr lang="zh-CN" altLang="en-US" sz="2400"/>
              <a:t>、奔腾</a:t>
            </a:r>
            <a:r>
              <a:rPr lang="en-US" altLang="zh-CN" sz="2400"/>
              <a:t>4</a:t>
            </a:r>
            <a:r>
              <a:rPr lang="zh-CN" altLang="en-US" sz="2400"/>
              <a:t>、奔腾</a:t>
            </a:r>
            <a:r>
              <a:rPr lang="en-US" altLang="zh-CN" sz="2400"/>
              <a:t>M</a:t>
            </a:r>
            <a:r>
              <a:rPr lang="zh-CN" altLang="en-US" sz="2400"/>
              <a:t>、酷睿与酷睿</a:t>
            </a:r>
            <a:r>
              <a:rPr lang="en-US" altLang="zh-CN" sz="2400"/>
              <a:t>2</a:t>
            </a:r>
            <a:r>
              <a:rPr lang="zh-CN" altLang="en-US" sz="2400"/>
              <a:t>产品线。</a:t>
            </a:r>
            <a:endParaRPr lang="en-US" altLang="zh-CN" sz="2400"/>
          </a:p>
          <a:p>
            <a:pPr marL="355600" indent="-355600">
              <a:spcBef>
                <a:spcPct val="10000"/>
              </a:spcBef>
            </a:pPr>
            <a:r>
              <a:rPr lang="en-US" altLang="zh-CN" sz="2400"/>
              <a:t>2008</a:t>
            </a:r>
            <a:r>
              <a:rPr lang="zh-CN" altLang="en-US" sz="2400"/>
              <a:t>年</a:t>
            </a:r>
            <a:r>
              <a:rPr lang="en-US" altLang="zh-CN" sz="2400"/>
              <a:t>9</a:t>
            </a:r>
            <a:r>
              <a:rPr lang="zh-CN" altLang="en-US" sz="2400"/>
              <a:t>月，提前清算与</a:t>
            </a:r>
            <a:r>
              <a:rPr lang="en-US" altLang="zh-CN" sz="2400"/>
              <a:t>Intel</a:t>
            </a:r>
            <a:r>
              <a:rPr lang="zh-CN" altLang="en-US" sz="2400"/>
              <a:t>之间的赔款，变现后开始寻找公司买家。</a:t>
            </a:r>
            <a:endParaRPr lang="en-US" altLang="zh-CN" sz="2400"/>
          </a:p>
          <a:p>
            <a:pPr marL="355600" indent="-355600">
              <a:spcBef>
                <a:spcPct val="10000"/>
              </a:spcBef>
            </a:pPr>
            <a:r>
              <a:rPr lang="en-US" altLang="zh-CN" sz="2400"/>
              <a:t>2009</a:t>
            </a:r>
            <a:r>
              <a:rPr lang="zh-CN" altLang="en-US" sz="2400"/>
              <a:t>年初，被</a:t>
            </a:r>
            <a:r>
              <a:rPr lang="en-US" altLang="zh-CN" sz="2400"/>
              <a:t>Novafora</a:t>
            </a:r>
            <a:r>
              <a:rPr lang="zh-CN" altLang="en-US" sz="2400"/>
              <a:t>公司以</a:t>
            </a:r>
            <a:r>
              <a:rPr lang="en-US" altLang="zh-CN" sz="2400"/>
              <a:t>2.556</a:t>
            </a:r>
            <a:r>
              <a:rPr lang="zh-CN" altLang="en-US" sz="2400"/>
              <a:t>亿美元的现金收购，处理器行业的一段传奇就此终结。</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2A4A6FD0-A975-41C7-873A-61CA701CE798}" type="slidenum">
              <a:rPr lang="zh-CN" altLang="en-US"/>
              <a:pPr/>
              <a:t>11</a:t>
            </a:fld>
            <a:endParaRPr lang="en-US" altLang="zh-CN"/>
          </a:p>
        </p:txBody>
      </p:sp>
      <p:sp>
        <p:nvSpPr>
          <p:cNvPr id="1654786" name="Rectangle 2"/>
          <p:cNvSpPr>
            <a:spLocks noGrp="1" noChangeArrowheads="1"/>
          </p:cNvSpPr>
          <p:nvPr>
            <p:ph type="title"/>
          </p:nvPr>
        </p:nvSpPr>
        <p:spPr/>
        <p:txBody>
          <a:bodyPr/>
          <a:lstStyle/>
          <a:p>
            <a:r>
              <a:rPr lang="en-US" altLang="zh-CN" dirty="0"/>
              <a:t>7.5.3 </a:t>
            </a:r>
            <a:r>
              <a:rPr lang="zh-CN" altLang="en-US" dirty="0"/>
              <a:t>数据相关</a:t>
            </a:r>
          </a:p>
        </p:txBody>
      </p:sp>
      <p:sp>
        <p:nvSpPr>
          <p:cNvPr id="1654787" name="Rectangle 3"/>
          <p:cNvSpPr>
            <a:spLocks noGrp="1" noChangeArrowheads="1"/>
          </p:cNvSpPr>
          <p:nvPr>
            <p:ph type="body" idx="1"/>
          </p:nvPr>
        </p:nvSpPr>
        <p:spPr>
          <a:xfrm>
            <a:off x="323850" y="549275"/>
            <a:ext cx="8712200" cy="6192838"/>
          </a:xfrm>
        </p:spPr>
        <p:txBody>
          <a:bodyPr/>
          <a:lstStyle/>
          <a:p>
            <a:pPr marL="266700" indent="-266700">
              <a:spcBef>
                <a:spcPct val="10000"/>
              </a:spcBef>
            </a:pPr>
            <a:r>
              <a:rPr lang="zh-CN" altLang="en-US" sz="2400" dirty="0">
                <a:solidFill>
                  <a:srgbClr val="FF0066"/>
                </a:solidFill>
                <a:ea typeface="黑体" pitchFamily="2" charset="-122"/>
              </a:rPr>
              <a:t>解决办法</a:t>
            </a:r>
            <a:r>
              <a:rPr lang="zh-CN" altLang="en-US" sz="2400" dirty="0"/>
              <a:t>：</a:t>
            </a:r>
          </a:p>
          <a:p>
            <a:pPr marL="534988" lvl="1" indent="-268288">
              <a:spcBef>
                <a:spcPct val="10000"/>
              </a:spcBef>
            </a:pPr>
            <a:r>
              <a:rPr lang="zh-CN" altLang="en-US" sz="2400" dirty="0"/>
              <a:t>采用</a:t>
            </a:r>
            <a:r>
              <a:rPr lang="zh-CN" altLang="en-US" sz="2400" dirty="0">
                <a:solidFill>
                  <a:srgbClr val="FF0000"/>
                </a:solidFill>
              </a:rPr>
              <a:t>转发</a:t>
            </a:r>
            <a:r>
              <a:rPr lang="en-US" altLang="zh-CN" sz="2400" dirty="0">
                <a:latin typeface="+mn-ea"/>
              </a:rPr>
              <a:t>(</a:t>
            </a:r>
            <a:r>
              <a:rPr lang="en-US" altLang="zh-CN" sz="2400" dirty="0"/>
              <a:t>Forwarding</a:t>
            </a:r>
            <a:r>
              <a:rPr lang="en-US" altLang="zh-CN" sz="2400" dirty="0">
                <a:latin typeface="+mn-ea"/>
              </a:rPr>
              <a:t>)</a:t>
            </a:r>
            <a:r>
              <a:rPr lang="en-US" altLang="zh-CN" sz="2400" dirty="0"/>
              <a:t>/</a:t>
            </a:r>
            <a:r>
              <a:rPr lang="zh-CN" altLang="en-US" sz="2400" dirty="0">
                <a:solidFill>
                  <a:srgbClr val="D60093"/>
                </a:solidFill>
              </a:rPr>
              <a:t>直通</a:t>
            </a:r>
            <a:r>
              <a:rPr lang="en-US" altLang="zh-CN" sz="2400" dirty="0"/>
              <a:t>/</a:t>
            </a:r>
            <a:r>
              <a:rPr lang="zh-CN" altLang="en-US" sz="2400" dirty="0">
                <a:solidFill>
                  <a:srgbClr val="0000FF"/>
                </a:solidFill>
              </a:rPr>
              <a:t>相关直接通路</a:t>
            </a:r>
            <a:r>
              <a:rPr lang="zh-CN" altLang="en-US" sz="2400" dirty="0"/>
              <a:t>技术：</a:t>
            </a:r>
            <a:br>
              <a:rPr lang="zh-CN" altLang="en-US" sz="2400" dirty="0"/>
            </a:br>
            <a:r>
              <a:rPr lang="zh-CN" altLang="en-US" sz="2400" dirty="0"/>
              <a:t>将运算结果经</a:t>
            </a:r>
            <a:r>
              <a:rPr lang="zh-CN" altLang="en-US" sz="2400" dirty="0">
                <a:solidFill>
                  <a:srgbClr val="0000FF"/>
                </a:solidFill>
              </a:rPr>
              <a:t>相关直接通路</a:t>
            </a:r>
            <a:r>
              <a:rPr lang="zh-CN" altLang="en-US" sz="2400" dirty="0"/>
              <a:t>直接送入所需部件。</a:t>
            </a:r>
          </a:p>
          <a:p>
            <a:pPr marL="534988" lvl="1" indent="-268288">
              <a:spcBef>
                <a:spcPct val="10000"/>
              </a:spcBef>
            </a:pPr>
            <a:r>
              <a:rPr lang="zh-CN" altLang="en-US" sz="2400" dirty="0"/>
              <a:t>增加</a:t>
            </a:r>
            <a:r>
              <a:rPr lang="zh-CN" altLang="en-US" sz="2400" dirty="0">
                <a:solidFill>
                  <a:srgbClr val="CC0000"/>
                </a:solidFill>
              </a:rPr>
              <a:t>专用硬件</a:t>
            </a:r>
            <a:r>
              <a:rPr lang="en-US" altLang="zh-CN" sz="2400" dirty="0">
                <a:latin typeface="+mn-ea"/>
              </a:rPr>
              <a:t>(</a:t>
            </a:r>
            <a:r>
              <a:rPr lang="zh-CN" altLang="en-US" sz="2400" dirty="0">
                <a:solidFill>
                  <a:srgbClr val="0000FF"/>
                </a:solidFill>
              </a:rPr>
              <a:t>推后法</a:t>
            </a:r>
            <a:r>
              <a:rPr lang="en-US" altLang="zh-CN" sz="2400" dirty="0">
                <a:latin typeface="+mn-ea"/>
              </a:rPr>
              <a:t>)</a:t>
            </a:r>
            <a:r>
              <a:rPr lang="zh-CN" altLang="en-US" sz="2400" dirty="0">
                <a:solidFill>
                  <a:srgbClr val="CC0000"/>
                </a:solidFill>
              </a:rPr>
              <a:t> </a:t>
            </a:r>
            <a:br>
              <a:rPr lang="zh-CN" altLang="en-US" sz="2400" dirty="0"/>
            </a:br>
            <a:r>
              <a:rPr lang="zh-CN" altLang="en-US" sz="2400" dirty="0"/>
              <a:t>增加流水线互锁</a:t>
            </a:r>
            <a:r>
              <a:rPr lang="en-US" altLang="zh-CN" sz="2400" dirty="0">
                <a:latin typeface="+mn-ea"/>
              </a:rPr>
              <a:t>(</a:t>
            </a:r>
            <a:r>
              <a:rPr lang="en-US" altLang="zh-CN" sz="2400" dirty="0"/>
              <a:t>Pipeline Interlock</a:t>
            </a:r>
            <a:r>
              <a:rPr lang="en-US" altLang="zh-CN" sz="2400" dirty="0">
                <a:latin typeface="+mn-ea"/>
              </a:rPr>
              <a:t>)</a:t>
            </a:r>
            <a:r>
              <a:rPr lang="zh-CN" altLang="en-US" sz="2400" dirty="0"/>
              <a:t>硬件。互锁硬件先要检测流水线中指令的数据相关性，当互锁硬件发现数据相关时，使流水线工作</a:t>
            </a:r>
            <a:r>
              <a:rPr lang="zh-CN" altLang="en-US" sz="2400" dirty="0">
                <a:solidFill>
                  <a:srgbClr val="CC0000"/>
                </a:solidFill>
              </a:rPr>
              <a:t>停顿</a:t>
            </a:r>
            <a:r>
              <a:rPr lang="zh-CN" altLang="en-US" sz="2400" dirty="0"/>
              <a:t>下来，直到相关消失为止。</a:t>
            </a:r>
          </a:p>
          <a:p>
            <a:pPr marL="534988" lvl="1" indent="-268288">
              <a:spcBef>
                <a:spcPct val="10000"/>
              </a:spcBef>
            </a:pPr>
            <a:r>
              <a:rPr lang="zh-CN" altLang="en-US" sz="2400" dirty="0"/>
              <a:t>利用</a:t>
            </a:r>
            <a:r>
              <a:rPr lang="zh-CN" altLang="en-US" sz="2400" dirty="0">
                <a:solidFill>
                  <a:srgbClr val="CC0000"/>
                </a:solidFill>
              </a:rPr>
              <a:t>编译器</a:t>
            </a:r>
            <a:br>
              <a:rPr lang="zh-CN" altLang="en-US" sz="2400" dirty="0"/>
            </a:br>
            <a:r>
              <a:rPr lang="zh-CN" altLang="en-US" sz="2400" dirty="0"/>
              <a:t>流水线调度</a:t>
            </a:r>
            <a:r>
              <a:rPr lang="en-US" altLang="zh-CN" sz="2400" dirty="0"/>
              <a:t>/</a:t>
            </a:r>
            <a:r>
              <a:rPr lang="zh-CN" altLang="en-US" sz="2400" dirty="0"/>
              <a:t>指令调度：编译器可以对指令重新排序或插入空操作指令，使得加载任何冲突数据的操作被延迟，但对程序逻辑或输出不受影响。</a:t>
            </a:r>
            <a:endParaRPr lang="en-US" altLang="zh-CN" sz="2400" dirty="0"/>
          </a:p>
          <a:p>
            <a:pPr marL="534988" lvl="1" indent="-268288">
              <a:spcBef>
                <a:spcPct val="10000"/>
              </a:spcBef>
            </a:pPr>
            <a:r>
              <a:rPr lang="zh-CN" altLang="en-US" sz="2400" dirty="0"/>
              <a:t>对</a:t>
            </a:r>
            <a:r>
              <a:rPr lang="zh-CN" altLang="en-US" sz="2400" dirty="0">
                <a:solidFill>
                  <a:srgbClr val="FF0000"/>
                </a:solidFill>
              </a:rPr>
              <a:t>寄存器读写</a:t>
            </a:r>
            <a:r>
              <a:rPr lang="zh-CN" altLang="en-US" sz="2400" dirty="0"/>
              <a:t>做</a:t>
            </a:r>
            <a:r>
              <a:rPr lang="zh-CN" altLang="en-US" sz="2400" dirty="0">
                <a:solidFill>
                  <a:srgbClr val="FF0000"/>
                </a:solidFill>
              </a:rPr>
              <a:t>特别设计</a:t>
            </a:r>
            <a:r>
              <a:rPr lang="en-US" altLang="zh-CN" sz="2400" dirty="0">
                <a:latin typeface="+mn-ea"/>
              </a:rPr>
              <a:t>(</a:t>
            </a:r>
            <a:r>
              <a:rPr lang="en-US" altLang="zh-CN" sz="2400" dirty="0"/>
              <a:t>RISC-V</a:t>
            </a:r>
            <a:r>
              <a:rPr lang="en-US" altLang="zh-CN" sz="2400" dirty="0">
                <a:latin typeface="+mn-ea"/>
              </a:rPr>
              <a:t>)</a:t>
            </a:r>
            <a:r>
              <a:rPr lang="zh-CN" altLang="en-US" sz="2400" dirty="0"/>
              <a:t>：</a:t>
            </a:r>
            <a:endParaRPr lang="en-US" altLang="zh-CN" sz="2400" dirty="0"/>
          </a:p>
          <a:p>
            <a:pPr marL="893763" lvl="2" indent="-268288">
              <a:spcBef>
                <a:spcPct val="10000"/>
              </a:spcBef>
            </a:pPr>
            <a:r>
              <a:rPr lang="zh-CN" altLang="en-US" sz="2400" dirty="0"/>
              <a:t>在流水线</a:t>
            </a:r>
            <a:r>
              <a:rPr lang="zh-CN" altLang="en-US" sz="2400" dirty="0">
                <a:solidFill>
                  <a:srgbClr val="008000"/>
                </a:solidFill>
              </a:rPr>
              <a:t>时钟周期</a:t>
            </a:r>
            <a:r>
              <a:rPr lang="zh-CN" altLang="en-US" sz="2400" dirty="0"/>
              <a:t>的</a:t>
            </a:r>
            <a:r>
              <a:rPr lang="zh-CN" altLang="en-US" sz="2400" dirty="0">
                <a:solidFill>
                  <a:srgbClr val="0000FF"/>
                </a:solidFill>
              </a:rPr>
              <a:t>前半部分</a:t>
            </a:r>
            <a:r>
              <a:rPr lang="zh-CN" altLang="en-US" sz="2400" dirty="0">
                <a:solidFill>
                  <a:srgbClr val="CC00CC"/>
                </a:solidFill>
              </a:rPr>
              <a:t>写寄存器</a:t>
            </a:r>
            <a:r>
              <a:rPr lang="zh-CN" altLang="en-US" sz="2400" dirty="0"/>
              <a:t>，</a:t>
            </a:r>
            <a:r>
              <a:rPr lang="zh-CN" altLang="en-US" sz="2400" dirty="0">
                <a:solidFill>
                  <a:srgbClr val="0000FF"/>
                </a:solidFill>
              </a:rPr>
              <a:t>后半部分</a:t>
            </a:r>
            <a:r>
              <a:rPr lang="zh-CN" altLang="en-US" sz="2400" dirty="0">
                <a:solidFill>
                  <a:srgbClr val="CC00CC"/>
                </a:solidFill>
              </a:rPr>
              <a:t>读寄存器</a:t>
            </a:r>
            <a:r>
              <a:rPr lang="zh-CN" altLang="en-US" sz="2400" dirty="0"/>
              <a:t>。</a:t>
            </a:r>
            <a:r>
              <a:rPr lang="en-US" altLang="zh-CN" sz="2400" dirty="0"/>
              <a:t>—— </a:t>
            </a:r>
            <a:r>
              <a:rPr lang="zh-CN" altLang="en-US" sz="2400" dirty="0"/>
              <a:t>同一时钟周期，对同一寄存器先写后读。</a:t>
            </a:r>
            <a:endParaRPr lang="en-US" altLang="zh-CN" sz="2400" dirty="0"/>
          </a:p>
          <a:p>
            <a:pPr marL="893763" lvl="2" indent="-268288">
              <a:spcBef>
                <a:spcPct val="10000"/>
              </a:spcBef>
            </a:pPr>
            <a:r>
              <a:rPr lang="zh-CN" altLang="en-US" sz="2400" dirty="0"/>
              <a:t>当不同的流水线段在同一时钟周期内发生</a:t>
            </a:r>
            <a:r>
              <a:rPr lang="en-US" altLang="zh-CN" sz="2400" dirty="0"/>
              <a:t>RAW</a:t>
            </a:r>
            <a:r>
              <a:rPr lang="zh-CN" altLang="en-US" sz="2400" dirty="0"/>
              <a:t>，不会产生数据冒险</a:t>
            </a:r>
            <a:r>
              <a:rPr lang="en-US" altLang="zh-CN" sz="2400" dirty="0">
                <a:latin typeface="楷体" panose="02010609060101010101" pitchFamily="49" charset="-122"/>
              </a:rPr>
              <a:t>(</a:t>
            </a:r>
            <a:r>
              <a:rPr lang="zh-CN" altLang="en-US" sz="2400" dirty="0"/>
              <a:t>数据相关</a:t>
            </a:r>
            <a:r>
              <a:rPr lang="en-US" altLang="zh-CN" sz="2400" dirty="0">
                <a:latin typeface="楷体" panose="02010609060101010101" pitchFamily="49" charset="-122"/>
              </a:rPr>
              <a:t>)</a:t>
            </a:r>
            <a:r>
              <a:rPr lang="zh-CN" altLang="en-US" sz="2400" dirty="0"/>
              <a:t>。</a:t>
            </a:r>
            <a:endParaRPr lang="en-US" altLang="zh-CN" sz="2400" dirty="0"/>
          </a:p>
        </p:txBody>
      </p:sp>
      <p:sp>
        <p:nvSpPr>
          <p:cNvPr id="2" name="动作按钮: 获取信息 1">
            <a:hlinkClick r:id="rId2" action="ppaction://hlinksldjump" highlightClick="1"/>
            <a:extLst>
              <a:ext uri="{FF2B5EF4-FFF2-40B4-BE49-F238E27FC236}">
                <a16:creationId xmlns:a16="http://schemas.microsoft.com/office/drawing/2014/main" id="{30B2AC81-55AC-4A56-9962-BD3B9142B25B}"/>
              </a:ext>
            </a:extLst>
          </p:cNvPr>
          <p:cNvSpPr/>
          <p:nvPr/>
        </p:nvSpPr>
        <p:spPr bwMode="auto">
          <a:xfrm>
            <a:off x="234268" y="3789040"/>
            <a:ext cx="523875" cy="523875"/>
          </a:xfrm>
          <a:prstGeom prst="actionButtonInformation">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charset="-122"/>
            </a:endParaRPr>
          </a:p>
        </p:txBody>
      </p:sp>
    </p:spTree>
  </p:cSld>
  <p:clrMapOvr>
    <a:masterClrMapping/>
  </p:clrMapOvr>
  <p:transition spd="me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7.6.3 </a:t>
            </a:r>
            <a:r>
              <a:rPr lang="zh-CN" altLang="en-US" dirty="0"/>
              <a:t>超长指令字处理器</a:t>
            </a:r>
          </a:p>
        </p:txBody>
      </p:sp>
      <p:sp>
        <p:nvSpPr>
          <p:cNvPr id="3" name="内容占位符 2"/>
          <p:cNvSpPr>
            <a:spLocks noGrp="1"/>
          </p:cNvSpPr>
          <p:nvPr>
            <p:ph idx="1"/>
          </p:nvPr>
        </p:nvSpPr>
        <p:spPr>
          <a:xfrm>
            <a:off x="457200" y="1495933"/>
            <a:ext cx="8362950" cy="5101419"/>
          </a:xfrm>
        </p:spPr>
        <p:txBody>
          <a:bodyPr/>
          <a:lstStyle/>
          <a:p>
            <a:pPr>
              <a:spcBef>
                <a:spcPts val="0"/>
              </a:spcBef>
            </a:pPr>
            <a:r>
              <a:rPr lang="zh-CN" altLang="en-US" sz="2400" dirty="0"/>
              <a:t>定位尴尬。</a:t>
            </a:r>
            <a:endParaRPr lang="en-US" altLang="zh-CN" sz="2400" dirty="0"/>
          </a:p>
          <a:p>
            <a:pPr lvl="1">
              <a:spcBef>
                <a:spcPts val="0"/>
              </a:spcBef>
            </a:pPr>
            <a:r>
              <a:rPr lang="zh-CN" altLang="en-US" sz="2400" dirty="0">
                <a:solidFill>
                  <a:srgbClr val="0000FF"/>
                </a:solidFill>
              </a:rPr>
              <a:t>价格</a:t>
            </a:r>
            <a:r>
              <a:rPr lang="zh-CN" altLang="en-US" sz="2400" dirty="0"/>
              <a:t>高于同档次</a:t>
            </a:r>
            <a:r>
              <a:rPr lang="en-US" altLang="zh-CN" sz="2400" dirty="0"/>
              <a:t>x86</a:t>
            </a:r>
            <a:r>
              <a:rPr lang="zh-CN" altLang="en-US" sz="2400" dirty="0"/>
              <a:t>服务器。</a:t>
            </a:r>
            <a:endParaRPr lang="en-US" altLang="zh-CN" sz="2400" dirty="0"/>
          </a:p>
          <a:p>
            <a:pPr lvl="1">
              <a:spcBef>
                <a:spcPts val="0"/>
              </a:spcBef>
            </a:pPr>
            <a:r>
              <a:rPr lang="zh-CN" altLang="en-US" sz="2400" dirty="0">
                <a:solidFill>
                  <a:srgbClr val="0000FF"/>
                </a:solidFill>
              </a:rPr>
              <a:t>性能</a:t>
            </a:r>
            <a:r>
              <a:rPr lang="zh-CN" altLang="en-US" sz="2400" dirty="0"/>
              <a:t>低于同档次</a:t>
            </a:r>
            <a:r>
              <a:rPr lang="en-US" altLang="zh-CN" sz="2400" dirty="0"/>
              <a:t>IBM</a:t>
            </a:r>
            <a:r>
              <a:rPr lang="zh-CN" altLang="en-US" sz="2400" dirty="0"/>
              <a:t>的</a:t>
            </a:r>
            <a:r>
              <a:rPr lang="en-US" altLang="zh-CN" sz="2400" dirty="0"/>
              <a:t>Power</a:t>
            </a:r>
            <a:r>
              <a:rPr lang="zh-CN" altLang="en-US" sz="2400" dirty="0"/>
              <a:t>小型机。</a:t>
            </a:r>
            <a:endParaRPr lang="en-US" altLang="zh-CN" sz="2400" dirty="0"/>
          </a:p>
          <a:p>
            <a:pPr lvl="1">
              <a:spcBef>
                <a:spcPts val="0"/>
              </a:spcBef>
            </a:pPr>
            <a:r>
              <a:rPr lang="en-US" altLang="zh-CN" sz="2400" dirty="0"/>
              <a:t>2014</a:t>
            </a:r>
            <a:r>
              <a:rPr lang="zh-CN" altLang="en-US" sz="2400" dirty="0"/>
              <a:t>年初，随着</a:t>
            </a:r>
            <a:r>
              <a:rPr lang="en-US" altLang="zh-CN" sz="2400" dirty="0"/>
              <a:t>Intel</a:t>
            </a:r>
            <a:r>
              <a:rPr lang="zh-CN" altLang="en-US" sz="2400" dirty="0"/>
              <a:t>不断发力，性能方面也已经落后于</a:t>
            </a:r>
            <a:r>
              <a:rPr lang="en-US" altLang="zh-CN" sz="2400" dirty="0"/>
              <a:t>x86</a:t>
            </a:r>
            <a:r>
              <a:rPr lang="zh-CN" altLang="en-US" sz="2400" dirty="0"/>
              <a:t>，此时，</a:t>
            </a:r>
            <a:r>
              <a:rPr lang="en-US" altLang="zh-CN" sz="2400" dirty="0"/>
              <a:t>HP</a:t>
            </a:r>
            <a:r>
              <a:rPr lang="zh-CN" altLang="en-US" sz="2400" dirty="0"/>
              <a:t>小型机仅存</a:t>
            </a:r>
            <a:r>
              <a:rPr lang="zh-CN" altLang="en-US" sz="2400" dirty="0">
                <a:solidFill>
                  <a:srgbClr val="0000FF"/>
                </a:solidFill>
              </a:rPr>
              <a:t>稳定性</a:t>
            </a:r>
            <a:r>
              <a:rPr lang="zh-CN" altLang="en-US" sz="2400" dirty="0"/>
              <a:t>方面的优势了。</a:t>
            </a:r>
            <a:endParaRPr lang="en-US" altLang="zh-CN" sz="2400" dirty="0"/>
          </a:p>
          <a:p>
            <a:pPr>
              <a:spcBef>
                <a:spcPts val="0"/>
              </a:spcBef>
            </a:pPr>
            <a:r>
              <a:rPr lang="zh-CN" altLang="en-US" sz="2400" dirty="0"/>
              <a:t>没有公司愿意继续开发</a:t>
            </a:r>
            <a:r>
              <a:rPr lang="zh-CN" altLang="en-US" sz="2400" dirty="0">
                <a:solidFill>
                  <a:srgbClr val="008000"/>
                </a:solidFill>
              </a:rPr>
              <a:t>软件</a:t>
            </a:r>
            <a:r>
              <a:rPr lang="zh-CN" altLang="en-US" sz="2400" dirty="0"/>
              <a:t>。</a:t>
            </a:r>
            <a:endParaRPr lang="en-US" altLang="zh-CN" sz="2400" dirty="0"/>
          </a:p>
          <a:p>
            <a:pPr lvl="1">
              <a:spcBef>
                <a:spcPts val="0"/>
              </a:spcBef>
            </a:pPr>
            <a:r>
              <a:rPr lang="zh-CN" altLang="en-US" sz="2400" dirty="0"/>
              <a:t>微软已停止研发基于</a:t>
            </a:r>
            <a:r>
              <a:rPr lang="en-US" altLang="zh-CN" sz="2400" dirty="0"/>
              <a:t>IA-64</a:t>
            </a:r>
            <a:r>
              <a:rPr lang="zh-CN" altLang="en-US" sz="2400" dirty="0"/>
              <a:t>的</a:t>
            </a:r>
            <a:r>
              <a:rPr lang="en-US" altLang="zh-CN" sz="2400" dirty="0"/>
              <a:t>Windows</a:t>
            </a:r>
            <a:r>
              <a:rPr lang="zh-CN" altLang="en-US" sz="2400" dirty="0"/>
              <a:t>。</a:t>
            </a:r>
            <a:endParaRPr lang="en-US" altLang="zh-CN" sz="2400" dirty="0"/>
          </a:p>
          <a:p>
            <a:pPr lvl="1">
              <a:spcBef>
                <a:spcPts val="0"/>
              </a:spcBef>
            </a:pPr>
            <a:r>
              <a:rPr lang="zh-CN" altLang="en-US" sz="2400" dirty="0"/>
              <a:t>处理器架构不开放，只能安装专用的</a:t>
            </a:r>
            <a:r>
              <a:rPr lang="en-US" altLang="zh-CN" sz="2400" dirty="0"/>
              <a:t>OS</a:t>
            </a:r>
            <a:r>
              <a:rPr lang="zh-CN" altLang="en-US" sz="2400" dirty="0"/>
              <a:t>和软件，</a:t>
            </a:r>
            <a:r>
              <a:rPr lang="en-US" altLang="zh-CN" sz="2400" dirty="0"/>
              <a:t>OS</a:t>
            </a:r>
            <a:r>
              <a:rPr lang="zh-CN" altLang="en-US" sz="2400" dirty="0"/>
              <a:t>之上软件开发的难度大。</a:t>
            </a:r>
            <a:endParaRPr lang="en-US" altLang="zh-CN" sz="2400" dirty="0"/>
          </a:p>
          <a:p>
            <a:pPr>
              <a:spcBef>
                <a:spcPts val="0"/>
              </a:spcBef>
            </a:pPr>
            <a:r>
              <a:rPr lang="zh-CN" altLang="en-US" sz="2400" dirty="0">
                <a:solidFill>
                  <a:srgbClr val="FF0066"/>
                </a:solidFill>
              </a:rPr>
              <a:t>维保费用</a:t>
            </a:r>
            <a:r>
              <a:rPr lang="zh-CN" altLang="en-US" sz="2400" dirty="0"/>
              <a:t>昂贵。</a:t>
            </a:r>
            <a:endParaRPr lang="en-US" altLang="zh-CN" sz="2400" dirty="0"/>
          </a:p>
          <a:p>
            <a:pPr lvl="1">
              <a:spcBef>
                <a:spcPts val="0"/>
              </a:spcBef>
            </a:pPr>
            <a:r>
              <a:rPr lang="zh-CN" altLang="en-US" sz="2400" dirty="0"/>
              <a:t>每年交给</a:t>
            </a:r>
            <a:r>
              <a:rPr lang="en-US" altLang="zh-CN" sz="2400" dirty="0"/>
              <a:t>HP</a:t>
            </a:r>
            <a:r>
              <a:rPr lang="zh-CN" altLang="en-US" sz="2400" dirty="0"/>
              <a:t>的维保费用就足够新买一套对等性能的</a:t>
            </a:r>
            <a:r>
              <a:rPr lang="en-US" altLang="zh-CN" sz="2400" dirty="0"/>
              <a:t>x86</a:t>
            </a:r>
            <a:r>
              <a:rPr lang="zh-CN" altLang="en-US" sz="2400" dirty="0"/>
              <a:t>服务器。</a:t>
            </a:r>
            <a:endParaRPr lang="en-US" altLang="zh-CN" sz="2400" dirty="0"/>
          </a:p>
          <a:p>
            <a:pPr lvl="1">
              <a:spcBef>
                <a:spcPts val="0"/>
              </a:spcBef>
            </a:pPr>
            <a:r>
              <a:rPr lang="zh-CN" altLang="en-US" sz="2400" dirty="0"/>
              <a:t>还要给开发应用软件的外包开发商高额的维护费。</a:t>
            </a:r>
          </a:p>
        </p:txBody>
      </p:sp>
      <p:sp>
        <p:nvSpPr>
          <p:cNvPr id="4" name="灯片编号占位符 3"/>
          <p:cNvSpPr>
            <a:spLocks noGrp="1"/>
          </p:cNvSpPr>
          <p:nvPr>
            <p:ph type="sldNum" sz="quarter" idx="11"/>
          </p:nvPr>
        </p:nvSpPr>
        <p:spPr/>
        <p:txBody>
          <a:bodyPr/>
          <a:lstStyle/>
          <a:p>
            <a:fld id="{881EBAA6-2597-4CA0-87A5-70365BBCDE64}" type="slidenum">
              <a:rPr lang="zh-CN" altLang="en-US" smtClean="0"/>
              <a:pPr/>
              <a:t>110</a:t>
            </a:fld>
            <a:endParaRPr lang="en-US" altLang="zh-CN"/>
          </a:p>
        </p:txBody>
      </p:sp>
      <p:sp>
        <p:nvSpPr>
          <p:cNvPr id="5" name="标题 1"/>
          <p:cNvSpPr txBox="1">
            <a:spLocks/>
          </p:cNvSpPr>
          <p:nvPr/>
        </p:nvSpPr>
        <p:spPr bwMode="auto">
          <a:xfrm>
            <a:off x="457200" y="559656"/>
            <a:ext cx="8356973" cy="5238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800" b="1">
                <a:solidFill>
                  <a:schemeClr val="bg2"/>
                </a:solidFill>
                <a:latin typeface="+mj-lt"/>
                <a:ea typeface="+mj-ea"/>
                <a:cs typeface="+mj-cs"/>
              </a:defRPr>
            </a:lvl1pPr>
            <a:lvl2pPr algn="l" rtl="0" fontAlgn="base">
              <a:spcBef>
                <a:spcPct val="0"/>
              </a:spcBef>
              <a:spcAft>
                <a:spcPct val="0"/>
              </a:spcAft>
              <a:defRPr sz="2800" b="1">
                <a:solidFill>
                  <a:schemeClr val="bg2"/>
                </a:solidFill>
                <a:latin typeface="Arial" charset="0"/>
                <a:ea typeface="黑体" pitchFamily="2" charset="-122"/>
              </a:defRPr>
            </a:lvl2pPr>
            <a:lvl3pPr algn="l" rtl="0" fontAlgn="base">
              <a:spcBef>
                <a:spcPct val="0"/>
              </a:spcBef>
              <a:spcAft>
                <a:spcPct val="0"/>
              </a:spcAft>
              <a:defRPr sz="2800" b="1">
                <a:solidFill>
                  <a:schemeClr val="bg2"/>
                </a:solidFill>
                <a:latin typeface="Arial" charset="0"/>
                <a:ea typeface="黑体" pitchFamily="2" charset="-122"/>
              </a:defRPr>
            </a:lvl3pPr>
            <a:lvl4pPr algn="l" rtl="0" fontAlgn="base">
              <a:spcBef>
                <a:spcPct val="0"/>
              </a:spcBef>
              <a:spcAft>
                <a:spcPct val="0"/>
              </a:spcAft>
              <a:defRPr sz="2800" b="1">
                <a:solidFill>
                  <a:schemeClr val="bg2"/>
                </a:solidFill>
                <a:latin typeface="Arial" charset="0"/>
                <a:ea typeface="黑体" pitchFamily="2" charset="-122"/>
              </a:defRPr>
            </a:lvl4pPr>
            <a:lvl5pPr algn="l" rtl="0" fontAlgn="base">
              <a:spcBef>
                <a:spcPct val="0"/>
              </a:spcBef>
              <a:spcAft>
                <a:spcPct val="0"/>
              </a:spcAft>
              <a:defRPr sz="2800" b="1">
                <a:solidFill>
                  <a:schemeClr val="bg2"/>
                </a:solidFill>
                <a:latin typeface="Arial" charset="0"/>
                <a:ea typeface="黑体" pitchFamily="2" charset="-122"/>
              </a:defRPr>
            </a:lvl5pPr>
            <a:lvl6pPr marL="457200" algn="l" rtl="0" fontAlgn="base">
              <a:spcBef>
                <a:spcPct val="0"/>
              </a:spcBef>
              <a:spcAft>
                <a:spcPct val="0"/>
              </a:spcAft>
              <a:defRPr sz="2800" b="1">
                <a:solidFill>
                  <a:schemeClr val="bg2"/>
                </a:solidFill>
                <a:latin typeface="Arial" charset="0"/>
                <a:ea typeface="黑体" pitchFamily="2" charset="-122"/>
              </a:defRPr>
            </a:lvl6pPr>
            <a:lvl7pPr marL="914400" algn="l" rtl="0" fontAlgn="base">
              <a:spcBef>
                <a:spcPct val="0"/>
              </a:spcBef>
              <a:spcAft>
                <a:spcPct val="0"/>
              </a:spcAft>
              <a:defRPr sz="2800" b="1">
                <a:solidFill>
                  <a:schemeClr val="bg2"/>
                </a:solidFill>
                <a:latin typeface="Arial" charset="0"/>
                <a:ea typeface="黑体" pitchFamily="2" charset="-122"/>
              </a:defRPr>
            </a:lvl7pPr>
            <a:lvl8pPr marL="1371600" algn="l" rtl="0" fontAlgn="base">
              <a:spcBef>
                <a:spcPct val="0"/>
              </a:spcBef>
              <a:spcAft>
                <a:spcPct val="0"/>
              </a:spcAft>
              <a:defRPr sz="2800" b="1">
                <a:solidFill>
                  <a:schemeClr val="bg2"/>
                </a:solidFill>
                <a:latin typeface="Arial" charset="0"/>
                <a:ea typeface="黑体" pitchFamily="2" charset="-122"/>
              </a:defRPr>
            </a:lvl8pPr>
            <a:lvl9pPr marL="1828800" algn="l" rtl="0" fontAlgn="base">
              <a:spcBef>
                <a:spcPct val="0"/>
              </a:spcBef>
              <a:spcAft>
                <a:spcPct val="0"/>
              </a:spcAft>
              <a:defRPr sz="2800" b="1">
                <a:solidFill>
                  <a:schemeClr val="bg2"/>
                </a:solidFill>
                <a:latin typeface="Arial" charset="0"/>
                <a:ea typeface="黑体" pitchFamily="2" charset="-122"/>
              </a:defRPr>
            </a:lvl9pPr>
          </a:lstStyle>
          <a:p>
            <a:r>
              <a:rPr lang="en-US" altLang="zh-CN" kern="0" dirty="0">
                <a:solidFill>
                  <a:srgbClr val="FF0066"/>
                </a:solidFill>
              </a:rPr>
              <a:t>VLIW</a:t>
            </a:r>
            <a:r>
              <a:rPr lang="zh-CN" altLang="en-US" kern="0" dirty="0">
                <a:solidFill>
                  <a:srgbClr val="FF0066"/>
                </a:solidFill>
              </a:rPr>
              <a:t>计算机存在的问题：</a:t>
            </a:r>
          </a:p>
        </p:txBody>
      </p:sp>
      <p:sp>
        <p:nvSpPr>
          <p:cNvPr id="6" name="内容占位符 2"/>
          <p:cNvSpPr txBox="1">
            <a:spLocks/>
          </p:cNvSpPr>
          <p:nvPr/>
        </p:nvSpPr>
        <p:spPr bwMode="auto">
          <a:xfrm>
            <a:off x="451223" y="1022673"/>
            <a:ext cx="8362950" cy="53411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5000"/>
              <a:buFont typeface="Wingdings" pitchFamily="2" charset="2"/>
              <a:buChar char="n"/>
              <a:defRPr sz="2800" b="1">
                <a:solidFill>
                  <a:schemeClr val="tx1"/>
                </a:solidFill>
                <a:latin typeface="+mn-lt"/>
                <a:ea typeface="+mn-ea"/>
                <a:cs typeface="+mn-cs"/>
              </a:defRPr>
            </a:lvl1pPr>
            <a:lvl2pPr marL="801688" indent="-279400" algn="l" rtl="0" fontAlgn="base">
              <a:spcBef>
                <a:spcPct val="20000"/>
              </a:spcBef>
              <a:spcAft>
                <a:spcPct val="0"/>
              </a:spcAft>
              <a:buClr>
                <a:srgbClr val="006600"/>
              </a:buClr>
              <a:buSzPct val="75000"/>
              <a:buFont typeface="Wingdings" pitchFamily="2" charset="2"/>
              <a:buChar char="l"/>
              <a:defRPr sz="2800" b="1">
                <a:solidFill>
                  <a:schemeClr val="tx1"/>
                </a:solidFill>
                <a:latin typeface="+mn-lt"/>
                <a:ea typeface="+mn-ea"/>
              </a:defRPr>
            </a:lvl2pPr>
            <a:lvl3pPr marL="1339850" indent="-358775" algn="l" rtl="0" fontAlgn="base">
              <a:spcBef>
                <a:spcPct val="20000"/>
              </a:spcBef>
              <a:spcAft>
                <a:spcPct val="0"/>
              </a:spcAft>
              <a:buClr>
                <a:srgbClr val="FF6600"/>
              </a:buClr>
              <a:buSzPct val="65000"/>
              <a:buFont typeface="Wingdings" pitchFamily="2" charset="2"/>
              <a:buChar char="p"/>
              <a:defRPr sz="2800" b="1">
                <a:solidFill>
                  <a:schemeClr val="tx1"/>
                </a:solidFill>
                <a:latin typeface="+mn-lt"/>
                <a:ea typeface="+mn-ea"/>
              </a:defRPr>
            </a:lvl3pPr>
            <a:lvl4pPr marL="1879600" indent="-360363" algn="l" rtl="0" fontAlgn="base">
              <a:spcBef>
                <a:spcPct val="20000"/>
              </a:spcBef>
              <a:spcAft>
                <a:spcPct val="0"/>
              </a:spcAft>
              <a:buClr>
                <a:srgbClr val="FF0066"/>
              </a:buClr>
              <a:buSzPct val="75000"/>
              <a:buFont typeface="Wingdings" pitchFamily="2" charset="2"/>
              <a:buChar char="u"/>
              <a:defRPr sz="2400" b="1">
                <a:solidFill>
                  <a:schemeClr val="tx1"/>
                </a:solidFill>
                <a:latin typeface="+mn-lt"/>
                <a:ea typeface="楷体_GB2312" pitchFamily="49" charset="-122"/>
              </a:defRPr>
            </a:lvl4pPr>
            <a:lvl5pPr marL="23304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5pPr>
            <a:lvl6pPr marL="27876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6pPr>
            <a:lvl7pPr marL="32448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7pPr>
            <a:lvl8pPr marL="37020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8pPr>
            <a:lvl9pPr marL="41592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9pPr>
          </a:lstStyle>
          <a:p>
            <a:pPr marL="0" indent="0">
              <a:buNone/>
            </a:pPr>
            <a:r>
              <a:rPr lang="en-US" altLang="zh-CN" kern="0" dirty="0"/>
              <a:t>HP</a:t>
            </a:r>
            <a:r>
              <a:rPr lang="zh-CN" altLang="en-US" kern="0" dirty="0"/>
              <a:t>小型机 </a:t>
            </a:r>
            <a:r>
              <a:rPr lang="en-US" altLang="zh-CN" kern="0" dirty="0"/>
              <a:t>RX6600</a:t>
            </a:r>
            <a:r>
              <a:rPr lang="zh-CN" altLang="en-US" kern="0" dirty="0"/>
              <a:t>、</a:t>
            </a:r>
            <a:r>
              <a:rPr lang="en-US" altLang="zh-CN" kern="0" dirty="0"/>
              <a:t>RX8640</a:t>
            </a:r>
            <a:r>
              <a:rPr lang="zh-CN" altLang="en-US" kern="0" dirty="0"/>
              <a:t>，安腾处理器</a:t>
            </a:r>
          </a:p>
        </p:txBody>
      </p:sp>
    </p:spTree>
    <p:extLst>
      <p:ext uri="{BB962C8B-B14F-4D97-AF65-F5344CB8AC3E}">
        <p14:creationId xmlns:p14="http://schemas.microsoft.com/office/powerpoint/2010/main" val="3234020794"/>
      </p:ext>
    </p:extLst>
  </p:cSld>
  <p:clrMapOvr>
    <a:masterClrMapping/>
  </p:clrMapOvr>
  <p:transition spd="me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7.6.3 </a:t>
            </a:r>
            <a:r>
              <a:rPr lang="zh-CN" altLang="en-US" dirty="0"/>
              <a:t>超长指令字处理器</a:t>
            </a:r>
          </a:p>
        </p:txBody>
      </p:sp>
      <p:sp>
        <p:nvSpPr>
          <p:cNvPr id="4" name="灯片编号占位符 3"/>
          <p:cNvSpPr>
            <a:spLocks noGrp="1"/>
          </p:cNvSpPr>
          <p:nvPr>
            <p:ph type="sldNum" sz="quarter" idx="11"/>
          </p:nvPr>
        </p:nvSpPr>
        <p:spPr/>
        <p:txBody>
          <a:bodyPr/>
          <a:lstStyle/>
          <a:p>
            <a:fld id="{881EBAA6-2597-4CA0-87A5-70365BBCDE64}" type="slidenum">
              <a:rPr lang="zh-CN" altLang="en-US" smtClean="0"/>
              <a:pPr/>
              <a:t>111</a:t>
            </a:fld>
            <a:endParaRPr lang="en-US" altLang="zh-CN"/>
          </a:p>
        </p:txBody>
      </p:sp>
      <p:sp>
        <p:nvSpPr>
          <p:cNvPr id="5" name="标题 1"/>
          <p:cNvSpPr txBox="1">
            <a:spLocks/>
          </p:cNvSpPr>
          <p:nvPr/>
        </p:nvSpPr>
        <p:spPr bwMode="auto">
          <a:xfrm>
            <a:off x="755576" y="1052736"/>
            <a:ext cx="8058597" cy="5238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800" b="1">
                <a:solidFill>
                  <a:schemeClr val="bg2"/>
                </a:solidFill>
                <a:latin typeface="+mj-lt"/>
                <a:ea typeface="+mj-ea"/>
                <a:cs typeface="+mj-cs"/>
              </a:defRPr>
            </a:lvl1pPr>
            <a:lvl2pPr algn="l" rtl="0" fontAlgn="base">
              <a:spcBef>
                <a:spcPct val="0"/>
              </a:spcBef>
              <a:spcAft>
                <a:spcPct val="0"/>
              </a:spcAft>
              <a:defRPr sz="2800" b="1">
                <a:solidFill>
                  <a:schemeClr val="bg2"/>
                </a:solidFill>
                <a:latin typeface="Arial" charset="0"/>
                <a:ea typeface="黑体" pitchFamily="2" charset="-122"/>
              </a:defRPr>
            </a:lvl2pPr>
            <a:lvl3pPr algn="l" rtl="0" fontAlgn="base">
              <a:spcBef>
                <a:spcPct val="0"/>
              </a:spcBef>
              <a:spcAft>
                <a:spcPct val="0"/>
              </a:spcAft>
              <a:defRPr sz="2800" b="1">
                <a:solidFill>
                  <a:schemeClr val="bg2"/>
                </a:solidFill>
                <a:latin typeface="Arial" charset="0"/>
                <a:ea typeface="黑体" pitchFamily="2" charset="-122"/>
              </a:defRPr>
            </a:lvl3pPr>
            <a:lvl4pPr algn="l" rtl="0" fontAlgn="base">
              <a:spcBef>
                <a:spcPct val="0"/>
              </a:spcBef>
              <a:spcAft>
                <a:spcPct val="0"/>
              </a:spcAft>
              <a:defRPr sz="2800" b="1">
                <a:solidFill>
                  <a:schemeClr val="bg2"/>
                </a:solidFill>
                <a:latin typeface="Arial" charset="0"/>
                <a:ea typeface="黑体" pitchFamily="2" charset="-122"/>
              </a:defRPr>
            </a:lvl4pPr>
            <a:lvl5pPr algn="l" rtl="0" fontAlgn="base">
              <a:spcBef>
                <a:spcPct val="0"/>
              </a:spcBef>
              <a:spcAft>
                <a:spcPct val="0"/>
              </a:spcAft>
              <a:defRPr sz="2800" b="1">
                <a:solidFill>
                  <a:schemeClr val="bg2"/>
                </a:solidFill>
                <a:latin typeface="Arial" charset="0"/>
                <a:ea typeface="黑体" pitchFamily="2" charset="-122"/>
              </a:defRPr>
            </a:lvl5pPr>
            <a:lvl6pPr marL="457200" algn="l" rtl="0" fontAlgn="base">
              <a:spcBef>
                <a:spcPct val="0"/>
              </a:spcBef>
              <a:spcAft>
                <a:spcPct val="0"/>
              </a:spcAft>
              <a:defRPr sz="2800" b="1">
                <a:solidFill>
                  <a:schemeClr val="bg2"/>
                </a:solidFill>
                <a:latin typeface="Arial" charset="0"/>
                <a:ea typeface="黑体" pitchFamily="2" charset="-122"/>
              </a:defRPr>
            </a:lvl6pPr>
            <a:lvl7pPr marL="914400" algn="l" rtl="0" fontAlgn="base">
              <a:spcBef>
                <a:spcPct val="0"/>
              </a:spcBef>
              <a:spcAft>
                <a:spcPct val="0"/>
              </a:spcAft>
              <a:defRPr sz="2800" b="1">
                <a:solidFill>
                  <a:schemeClr val="bg2"/>
                </a:solidFill>
                <a:latin typeface="Arial" charset="0"/>
                <a:ea typeface="黑体" pitchFamily="2" charset="-122"/>
              </a:defRPr>
            </a:lvl7pPr>
            <a:lvl8pPr marL="1371600" algn="l" rtl="0" fontAlgn="base">
              <a:spcBef>
                <a:spcPct val="0"/>
              </a:spcBef>
              <a:spcAft>
                <a:spcPct val="0"/>
              </a:spcAft>
              <a:defRPr sz="2800" b="1">
                <a:solidFill>
                  <a:schemeClr val="bg2"/>
                </a:solidFill>
                <a:latin typeface="Arial" charset="0"/>
                <a:ea typeface="黑体" pitchFamily="2" charset="-122"/>
              </a:defRPr>
            </a:lvl8pPr>
            <a:lvl9pPr marL="1828800" algn="l" rtl="0" fontAlgn="base">
              <a:spcBef>
                <a:spcPct val="0"/>
              </a:spcBef>
              <a:spcAft>
                <a:spcPct val="0"/>
              </a:spcAft>
              <a:defRPr sz="2800" b="1">
                <a:solidFill>
                  <a:schemeClr val="bg2"/>
                </a:solidFill>
                <a:latin typeface="Arial" charset="0"/>
                <a:ea typeface="黑体" pitchFamily="2" charset="-122"/>
              </a:defRPr>
            </a:lvl9pPr>
          </a:lstStyle>
          <a:p>
            <a:r>
              <a:rPr lang="zh-CN" altLang="en-US" kern="0" dirty="0">
                <a:solidFill>
                  <a:srgbClr val="FF0066"/>
                </a:solidFill>
              </a:rPr>
              <a:t>对比</a:t>
            </a:r>
            <a:r>
              <a:rPr lang="en-US" altLang="zh-CN" kern="0" dirty="0">
                <a:solidFill>
                  <a:srgbClr val="FF0066"/>
                </a:solidFill>
              </a:rPr>
              <a:t>VLIW</a:t>
            </a:r>
            <a:r>
              <a:rPr lang="zh-CN" altLang="en-US" kern="0" dirty="0">
                <a:solidFill>
                  <a:srgbClr val="FF0066"/>
                </a:solidFill>
              </a:rPr>
              <a:t>，</a:t>
            </a:r>
            <a:r>
              <a:rPr lang="en-US" altLang="zh-CN" kern="0" dirty="0">
                <a:solidFill>
                  <a:srgbClr val="FF0066"/>
                </a:solidFill>
              </a:rPr>
              <a:t>x86</a:t>
            </a:r>
            <a:r>
              <a:rPr lang="zh-CN" altLang="en-US" kern="0" dirty="0">
                <a:solidFill>
                  <a:srgbClr val="FF0066"/>
                </a:solidFill>
              </a:rPr>
              <a:t>的优势：</a:t>
            </a:r>
          </a:p>
        </p:txBody>
      </p:sp>
      <p:sp>
        <p:nvSpPr>
          <p:cNvPr id="7" name="内容占位符 6"/>
          <p:cNvSpPr>
            <a:spLocks noGrp="1"/>
          </p:cNvSpPr>
          <p:nvPr>
            <p:ph idx="1"/>
          </p:nvPr>
        </p:nvSpPr>
        <p:spPr>
          <a:xfrm>
            <a:off x="755576" y="1700808"/>
            <a:ext cx="8064574" cy="4536480"/>
          </a:xfrm>
        </p:spPr>
        <p:txBody>
          <a:bodyPr/>
          <a:lstStyle/>
          <a:p>
            <a:r>
              <a:rPr lang="zh-CN" altLang="en-US" dirty="0"/>
              <a:t>便宜</a:t>
            </a:r>
            <a:endParaRPr lang="en-US" altLang="zh-CN" dirty="0"/>
          </a:p>
          <a:p>
            <a:r>
              <a:rPr lang="zh-CN" altLang="en-US" dirty="0"/>
              <a:t>性能足够</a:t>
            </a:r>
            <a:endParaRPr lang="en-US" altLang="zh-CN" dirty="0"/>
          </a:p>
          <a:p>
            <a:r>
              <a:rPr lang="zh-CN" altLang="en-US" dirty="0"/>
              <a:t>开放</a:t>
            </a:r>
          </a:p>
          <a:p>
            <a:endParaRPr lang="zh-CN" altLang="en-US" dirty="0"/>
          </a:p>
        </p:txBody>
      </p:sp>
      <p:pic>
        <p:nvPicPr>
          <p:cNvPr id="6" name="Picture 5">
            <a:hlinkClick r:id="" action="ppaction://noaction"/>
            <a:extLst>
              <a:ext uri="{FF2B5EF4-FFF2-40B4-BE49-F238E27FC236}">
                <a16:creationId xmlns:a16="http://schemas.microsoft.com/office/drawing/2014/main" id="{00D80138-84D6-41B9-A84B-07061D88CE41}"/>
              </a:ext>
            </a:extLst>
          </p:cNvPr>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7956376" y="0"/>
            <a:ext cx="1187624" cy="816492"/>
          </a:xfrm>
          <a:prstGeom prst="rect">
            <a:avLst/>
          </a:prstGeom>
          <a:noFill/>
          <a:ln w="9525">
            <a:noFill/>
            <a:miter lim="800000"/>
            <a:headEnd/>
            <a:tailEnd/>
          </a:ln>
        </p:spPr>
      </p:pic>
      <p:sp>
        <p:nvSpPr>
          <p:cNvPr id="8" name="TextBox 6">
            <a:extLst>
              <a:ext uri="{FF2B5EF4-FFF2-40B4-BE49-F238E27FC236}">
                <a16:creationId xmlns:a16="http://schemas.microsoft.com/office/drawing/2014/main" id="{57A71913-5789-498D-896E-2F61C7E4A3C5}"/>
              </a:ext>
            </a:extLst>
          </p:cNvPr>
          <p:cNvSpPr txBox="1"/>
          <p:nvPr/>
        </p:nvSpPr>
        <p:spPr>
          <a:xfrm>
            <a:off x="6622908" y="262389"/>
            <a:ext cx="1584176" cy="646331"/>
          </a:xfrm>
          <a:prstGeom prst="rect">
            <a:avLst/>
          </a:prstGeom>
          <a:noFill/>
        </p:spPr>
        <p:txBody>
          <a:bodyPr wrap="square" rtlCol="0">
            <a:spAutoFit/>
          </a:bodyPr>
          <a:lstStyle/>
          <a:p>
            <a:r>
              <a:rPr lang="en-US" altLang="zh-CN" sz="3600" dirty="0">
                <a:solidFill>
                  <a:srgbClr val="0066FF"/>
                </a:solidFill>
                <a:latin typeface="Vladimir Script" pitchFamily="66" charset="0"/>
              </a:rPr>
              <a:t>The End</a:t>
            </a:r>
            <a:endParaRPr lang="zh-CN" altLang="en-US" sz="3600" dirty="0">
              <a:solidFill>
                <a:srgbClr val="0066FF"/>
              </a:solidFill>
              <a:latin typeface="Vladimir Script" pitchFamily="66" charset="0"/>
            </a:endParaRPr>
          </a:p>
        </p:txBody>
      </p:sp>
    </p:spTree>
    <p:extLst>
      <p:ext uri="{BB962C8B-B14F-4D97-AF65-F5344CB8AC3E}">
        <p14:creationId xmlns:p14="http://schemas.microsoft.com/office/powerpoint/2010/main" val="347822558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937AA419-03C1-4BB8-96F6-9C15590087D1}"/>
              </a:ext>
            </a:extLst>
          </p:cNvPr>
          <p:cNvSpPr>
            <a:spLocks noGrp="1"/>
          </p:cNvSpPr>
          <p:nvPr>
            <p:ph type="sldNum" sz="quarter" idx="11"/>
          </p:nvPr>
        </p:nvSpPr>
        <p:spPr/>
        <p:txBody>
          <a:bodyPr/>
          <a:lstStyle/>
          <a:p>
            <a:fld id="{B5E4C242-AE92-4B4B-A87C-2F2AC850EF6D}" type="slidenum">
              <a:rPr lang="zh-CN" altLang="en-US" smtClean="0"/>
              <a:pPr/>
              <a:t>112</a:t>
            </a:fld>
            <a:endParaRPr lang="en-US" altLang="zh-CN"/>
          </a:p>
        </p:txBody>
      </p:sp>
      <p:pic>
        <p:nvPicPr>
          <p:cNvPr id="6" name="图片 5">
            <a:extLst>
              <a:ext uri="{FF2B5EF4-FFF2-40B4-BE49-F238E27FC236}">
                <a16:creationId xmlns:a16="http://schemas.microsoft.com/office/drawing/2014/main" id="{D4800304-CC99-4FAF-8F7B-7777DC436A21}"/>
              </a:ext>
            </a:extLst>
          </p:cNvPr>
          <p:cNvPicPr>
            <a:picLocks noChangeAspect="1"/>
          </p:cNvPicPr>
          <p:nvPr/>
        </p:nvPicPr>
        <p:blipFill rotWithShape="1">
          <a:blip r:embed="rId2">
            <a:extLst>
              <a:ext uri="{28A0092B-C50C-407E-A947-70E740481C1C}">
                <a14:useLocalDpi xmlns:a14="http://schemas.microsoft.com/office/drawing/2010/main" val="0"/>
              </a:ext>
            </a:extLst>
          </a:blip>
          <a:srcRect t="13946"/>
          <a:stretch/>
        </p:blipFill>
        <p:spPr>
          <a:xfrm>
            <a:off x="251519" y="1"/>
            <a:ext cx="8512665" cy="6858000"/>
          </a:xfrm>
          <a:prstGeom prst="rect">
            <a:avLst/>
          </a:prstGeom>
        </p:spPr>
      </p:pic>
      <p:sp>
        <p:nvSpPr>
          <p:cNvPr id="7" name="矩形 6">
            <a:extLst>
              <a:ext uri="{FF2B5EF4-FFF2-40B4-BE49-F238E27FC236}">
                <a16:creationId xmlns:a16="http://schemas.microsoft.com/office/drawing/2014/main" id="{DE78B38A-4FC4-455B-935E-E92A9B65B5BB}"/>
              </a:ext>
            </a:extLst>
          </p:cNvPr>
          <p:cNvSpPr/>
          <p:nvPr/>
        </p:nvSpPr>
        <p:spPr>
          <a:xfrm>
            <a:off x="6749325" y="6309320"/>
            <a:ext cx="1927131" cy="461665"/>
          </a:xfrm>
          <a:prstGeom prst="rect">
            <a:avLst/>
          </a:prstGeom>
        </p:spPr>
        <p:txBody>
          <a:bodyPr wrap="none">
            <a:spAutoFit/>
          </a:bodyPr>
          <a:lstStyle/>
          <a:p>
            <a:r>
              <a:rPr lang="zh-CN" altLang="en-US" sz="2400" dirty="0">
                <a:solidFill>
                  <a:srgbClr val="0000FF"/>
                </a:solidFill>
              </a:rPr>
              <a:t>ark.intel.com</a:t>
            </a:r>
          </a:p>
        </p:txBody>
      </p:sp>
      <p:pic>
        <p:nvPicPr>
          <p:cNvPr id="9" name="图片 8">
            <a:extLst>
              <a:ext uri="{FF2B5EF4-FFF2-40B4-BE49-F238E27FC236}">
                <a16:creationId xmlns:a16="http://schemas.microsoft.com/office/drawing/2014/main" id="{B052387A-962C-4A33-9AEA-6BB9D0FD234A}"/>
              </a:ext>
            </a:extLst>
          </p:cNvPr>
          <p:cNvPicPr>
            <a:picLocks noChangeAspect="1"/>
          </p:cNvPicPr>
          <p:nvPr/>
        </p:nvPicPr>
        <p:blipFill>
          <a:blip r:embed="rId3"/>
          <a:stretch>
            <a:fillRect/>
          </a:stretch>
        </p:blipFill>
        <p:spPr>
          <a:xfrm>
            <a:off x="3376888" y="548680"/>
            <a:ext cx="619048" cy="609524"/>
          </a:xfrm>
          <a:prstGeom prst="rect">
            <a:avLst/>
          </a:prstGeom>
        </p:spPr>
      </p:pic>
      <p:pic>
        <p:nvPicPr>
          <p:cNvPr id="10" name="图片 9">
            <a:extLst>
              <a:ext uri="{FF2B5EF4-FFF2-40B4-BE49-F238E27FC236}">
                <a16:creationId xmlns:a16="http://schemas.microsoft.com/office/drawing/2014/main" id="{B6E721E8-0B04-4A05-B27B-1D861D7F31AD}"/>
              </a:ext>
            </a:extLst>
          </p:cNvPr>
          <p:cNvPicPr>
            <a:picLocks noChangeAspect="1"/>
          </p:cNvPicPr>
          <p:nvPr/>
        </p:nvPicPr>
        <p:blipFill>
          <a:blip r:embed="rId4"/>
          <a:stretch>
            <a:fillRect/>
          </a:stretch>
        </p:blipFill>
        <p:spPr>
          <a:xfrm>
            <a:off x="5690668" y="548680"/>
            <a:ext cx="609524" cy="619048"/>
          </a:xfrm>
          <a:prstGeom prst="rect">
            <a:avLst/>
          </a:prstGeom>
        </p:spPr>
      </p:pic>
      <p:pic>
        <p:nvPicPr>
          <p:cNvPr id="11" name="图片 10">
            <a:extLst>
              <a:ext uri="{FF2B5EF4-FFF2-40B4-BE49-F238E27FC236}">
                <a16:creationId xmlns:a16="http://schemas.microsoft.com/office/drawing/2014/main" id="{DEFB2B20-426E-4E73-AFAD-21FDF782997B}"/>
              </a:ext>
            </a:extLst>
          </p:cNvPr>
          <p:cNvPicPr>
            <a:picLocks noChangeAspect="1"/>
          </p:cNvPicPr>
          <p:nvPr/>
        </p:nvPicPr>
        <p:blipFill>
          <a:blip r:embed="rId5"/>
          <a:stretch>
            <a:fillRect/>
          </a:stretch>
        </p:blipFill>
        <p:spPr>
          <a:xfrm>
            <a:off x="7524328" y="548680"/>
            <a:ext cx="609524" cy="609524"/>
          </a:xfrm>
          <a:prstGeom prst="rect">
            <a:avLst/>
          </a:prstGeom>
        </p:spPr>
      </p:pic>
    </p:spTree>
    <p:extLst>
      <p:ext uri="{BB962C8B-B14F-4D97-AF65-F5344CB8AC3E}">
        <p14:creationId xmlns:p14="http://schemas.microsoft.com/office/powerpoint/2010/main" val="301498101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074F9CFE-7C32-4F85-B564-1AC08ED0F66E}" type="slidenum">
              <a:rPr lang="zh-CN" altLang="en-US"/>
              <a:pPr/>
              <a:t>113</a:t>
            </a:fld>
            <a:endParaRPr lang="en-US" altLang="zh-CN"/>
          </a:p>
        </p:txBody>
      </p:sp>
      <p:sp>
        <p:nvSpPr>
          <p:cNvPr id="1704962" name="Rectangle 2"/>
          <p:cNvSpPr>
            <a:spLocks noGrp="1" noChangeArrowheads="1"/>
          </p:cNvSpPr>
          <p:nvPr>
            <p:ph type="title"/>
          </p:nvPr>
        </p:nvSpPr>
        <p:spPr/>
        <p:txBody>
          <a:bodyPr/>
          <a:lstStyle/>
          <a:p>
            <a:r>
              <a:rPr lang="en-US" altLang="zh-CN" dirty="0"/>
              <a:t>7.6.4 </a:t>
            </a:r>
            <a:r>
              <a:rPr lang="zh-CN" altLang="en-US" dirty="0"/>
              <a:t>多发射处理器的限制</a:t>
            </a:r>
          </a:p>
        </p:txBody>
      </p:sp>
      <p:sp>
        <p:nvSpPr>
          <p:cNvPr id="1704963" name="Rectangle 3"/>
          <p:cNvSpPr>
            <a:spLocks noGrp="1" noChangeArrowheads="1"/>
          </p:cNvSpPr>
          <p:nvPr>
            <p:ph type="body" idx="1"/>
          </p:nvPr>
        </p:nvSpPr>
        <p:spPr>
          <a:xfrm>
            <a:off x="457200" y="836613"/>
            <a:ext cx="8362950" cy="5545137"/>
          </a:xfrm>
        </p:spPr>
        <p:txBody>
          <a:bodyPr/>
          <a:lstStyle/>
          <a:p>
            <a:pPr>
              <a:spcBef>
                <a:spcPct val="10000"/>
              </a:spcBef>
            </a:pPr>
            <a:r>
              <a:rPr lang="zh-CN" altLang="en-US">
                <a:solidFill>
                  <a:srgbClr val="990099"/>
                </a:solidFill>
              </a:rPr>
              <a:t>超标量结构</a:t>
            </a:r>
          </a:p>
          <a:p>
            <a:pPr lvl="1">
              <a:spcBef>
                <a:spcPct val="10000"/>
              </a:spcBef>
            </a:pPr>
            <a:r>
              <a:rPr lang="zh-CN" altLang="en-US" sz="2400"/>
              <a:t>控制逻辑复杂</a:t>
            </a:r>
          </a:p>
          <a:p>
            <a:pPr lvl="1">
              <a:spcBef>
                <a:spcPct val="10000"/>
              </a:spcBef>
            </a:pPr>
            <a:r>
              <a:rPr lang="zh-CN" altLang="en-US" sz="2400"/>
              <a:t>多指令译码、发射机制实现困难</a:t>
            </a:r>
          </a:p>
          <a:p>
            <a:pPr lvl="1">
              <a:spcBef>
                <a:spcPct val="10000"/>
              </a:spcBef>
            </a:pPr>
            <a:r>
              <a:rPr lang="en-US" altLang="zh-CN" sz="2400"/>
              <a:t>ILP</a:t>
            </a:r>
            <a:r>
              <a:rPr lang="zh-CN" altLang="en-US" sz="2400"/>
              <a:t>度一般不超过</a:t>
            </a:r>
            <a:r>
              <a:rPr lang="en-US" altLang="zh-CN" sz="2400"/>
              <a:t>8</a:t>
            </a:r>
            <a:endParaRPr lang="zh-CN" altLang="en-US" sz="2400"/>
          </a:p>
          <a:p>
            <a:pPr>
              <a:spcBef>
                <a:spcPct val="10000"/>
              </a:spcBef>
            </a:pPr>
            <a:r>
              <a:rPr lang="en-US" altLang="zh-CN">
                <a:solidFill>
                  <a:srgbClr val="990099"/>
                </a:solidFill>
              </a:rPr>
              <a:t>VLIW</a:t>
            </a:r>
            <a:r>
              <a:rPr lang="zh-CN" altLang="en-US">
                <a:solidFill>
                  <a:srgbClr val="990099"/>
                </a:solidFill>
              </a:rPr>
              <a:t>结构</a:t>
            </a:r>
          </a:p>
          <a:p>
            <a:pPr lvl="1">
              <a:spcBef>
                <a:spcPct val="10000"/>
              </a:spcBef>
            </a:pPr>
            <a:r>
              <a:rPr lang="zh-CN" altLang="en-US" sz="2400"/>
              <a:t>需要强大的</a:t>
            </a:r>
            <a:r>
              <a:rPr lang="zh-CN" altLang="en-US" sz="2400">
                <a:solidFill>
                  <a:srgbClr val="0000FF"/>
                </a:solidFill>
              </a:rPr>
              <a:t>编译技术</a:t>
            </a:r>
            <a:r>
              <a:rPr lang="zh-CN" altLang="en-US" sz="2400"/>
              <a:t>支持；可利用的并行机制有限</a:t>
            </a:r>
          </a:p>
          <a:p>
            <a:pPr lvl="1">
              <a:spcBef>
                <a:spcPct val="10000"/>
              </a:spcBef>
            </a:pPr>
            <a:r>
              <a:rPr lang="zh-CN" altLang="en-US" sz="2400"/>
              <a:t>为了避免相关，有时需要在</a:t>
            </a:r>
            <a:r>
              <a:rPr lang="en-US" altLang="zh-CN" sz="2400"/>
              <a:t>VLIW</a:t>
            </a:r>
            <a:r>
              <a:rPr lang="zh-CN" altLang="en-US" sz="2400"/>
              <a:t>指令槽中插入空操作指令，而</a:t>
            </a:r>
            <a:r>
              <a:rPr lang="zh-CN" altLang="en-US" sz="2400">
                <a:solidFill>
                  <a:srgbClr val="0000FF"/>
                </a:solidFill>
              </a:rPr>
              <a:t>较低的槽利用率</a:t>
            </a:r>
            <a:r>
              <a:rPr lang="zh-CN" altLang="en-US" sz="2400"/>
              <a:t>会浪费宝贵的处理器资源</a:t>
            </a:r>
          </a:p>
          <a:p>
            <a:pPr lvl="1">
              <a:spcBef>
                <a:spcPct val="10000"/>
              </a:spcBef>
            </a:pPr>
            <a:r>
              <a:rPr lang="zh-CN" altLang="en-US" sz="2400"/>
              <a:t>如何有效地设计</a:t>
            </a:r>
            <a:r>
              <a:rPr lang="en-US" altLang="zh-CN" sz="2400"/>
              <a:t>VLIW</a:t>
            </a:r>
            <a:r>
              <a:rPr lang="zh-CN" altLang="en-US" sz="2400">
                <a:solidFill>
                  <a:srgbClr val="0000FF"/>
                </a:solidFill>
              </a:rPr>
              <a:t>指令格式及编码</a:t>
            </a:r>
            <a:r>
              <a:rPr lang="zh-CN" altLang="en-US" sz="2400"/>
              <a:t>是设计中的难题</a:t>
            </a:r>
          </a:p>
          <a:p>
            <a:pPr>
              <a:spcBef>
                <a:spcPct val="10000"/>
              </a:spcBef>
            </a:pPr>
            <a:r>
              <a:rPr lang="zh-CN" altLang="en-US">
                <a:solidFill>
                  <a:srgbClr val="FF0000"/>
                </a:solidFill>
              </a:rPr>
              <a:t>多核处理器</a:t>
            </a:r>
            <a:r>
              <a:rPr lang="zh-CN" altLang="en-US"/>
              <a:t>：将</a:t>
            </a:r>
            <a:r>
              <a:rPr lang="zh-CN" altLang="en-US">
                <a:solidFill>
                  <a:srgbClr val="D60093"/>
                </a:solidFill>
              </a:rPr>
              <a:t>指令级并行</a:t>
            </a:r>
            <a:r>
              <a:rPr lang="zh-CN" altLang="en-US"/>
              <a:t>上升到了</a:t>
            </a:r>
            <a:r>
              <a:rPr lang="zh-CN" altLang="en-US">
                <a:solidFill>
                  <a:srgbClr val="D60093"/>
                </a:solidFill>
              </a:rPr>
              <a:t>线程级并行</a:t>
            </a:r>
          </a:p>
          <a:p>
            <a:pPr lvl="1">
              <a:spcBef>
                <a:spcPct val="10000"/>
              </a:spcBef>
            </a:pPr>
            <a:r>
              <a:rPr lang="zh-CN" altLang="en-US" sz="2400"/>
              <a:t>是目前可以替代并超越</a:t>
            </a:r>
            <a:r>
              <a:rPr lang="zh-CN" altLang="en-US" sz="2400">
                <a:solidFill>
                  <a:srgbClr val="0000FF"/>
                </a:solidFill>
              </a:rPr>
              <a:t>超标量处理器</a:t>
            </a:r>
            <a:r>
              <a:rPr lang="zh-CN" altLang="en-US" sz="2400"/>
              <a:t>和</a:t>
            </a:r>
            <a:r>
              <a:rPr lang="zh-CN" altLang="en-US" sz="2400">
                <a:solidFill>
                  <a:srgbClr val="0000FF"/>
                </a:solidFill>
              </a:rPr>
              <a:t>超长指令字处理器</a:t>
            </a:r>
            <a:r>
              <a:rPr lang="zh-CN" altLang="en-US" sz="2400"/>
              <a:t>的最佳选择</a:t>
            </a:r>
            <a:endParaRPr lang="en-US" altLang="zh-CN" sz="2400"/>
          </a:p>
          <a:p>
            <a:pPr lvl="1">
              <a:spcBef>
                <a:spcPct val="10000"/>
              </a:spcBef>
            </a:pPr>
            <a:r>
              <a:rPr lang="en-US" altLang="zh-CN" sz="2400"/>
              <a:t>UltraSPARC T2</a:t>
            </a:r>
            <a:r>
              <a:rPr lang="zh-CN" altLang="en-US" sz="2400"/>
              <a:t>：</a:t>
            </a:r>
            <a:r>
              <a:rPr lang="en-US" altLang="zh-CN" sz="2400"/>
              <a:t>8</a:t>
            </a:r>
            <a:r>
              <a:rPr lang="zh-CN" altLang="en-US" sz="2400"/>
              <a:t>个内核</a:t>
            </a:r>
          </a:p>
        </p:txBody>
      </p:sp>
    </p:spTree>
  </p:cSld>
  <p:clrMapOvr>
    <a:masterClrMapping/>
  </p:clrMapOvr>
  <p:transition spd="me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5682" name="Rectangle 2"/>
          <p:cNvSpPr>
            <a:spLocks noGrp="1" noChangeArrowheads="1"/>
          </p:cNvSpPr>
          <p:nvPr>
            <p:ph type="subTitle" idx="1"/>
          </p:nvPr>
        </p:nvSpPr>
        <p:spPr>
          <a:xfrm>
            <a:off x="395288" y="1700213"/>
            <a:ext cx="8604250" cy="2592387"/>
          </a:xfrm>
          <a:noFill/>
          <a:ln/>
        </p:spPr>
        <p:txBody>
          <a:bodyPr anchor="ctr"/>
          <a:lstStyle/>
          <a:p>
            <a:pPr>
              <a:spcBef>
                <a:spcPct val="0"/>
              </a:spcBef>
              <a:buClrTx/>
              <a:buFont typeface="Arial" charset="0"/>
              <a:buNone/>
            </a:pPr>
            <a:r>
              <a:rPr lang="zh-CN" altLang="en-US" sz="4000" b="0" dirty="0">
                <a:solidFill>
                  <a:srgbClr val="FFFFFF"/>
                </a:solidFill>
                <a:latin typeface="Arial" charset="0"/>
                <a:ea typeface="黑体" pitchFamily="2" charset="-122"/>
              </a:rPr>
              <a:t>计算机</a:t>
            </a:r>
            <a:r>
              <a:rPr lang="zh-CN" altLang="en-US" sz="4000" b="0" dirty="0">
                <a:solidFill>
                  <a:srgbClr val="FFCC00"/>
                </a:solidFill>
                <a:latin typeface="Arial" charset="0"/>
                <a:ea typeface="黑体" pitchFamily="2" charset="-122"/>
              </a:rPr>
              <a:t>组成</a:t>
            </a:r>
            <a:r>
              <a:rPr lang="zh-CN" altLang="en-US" sz="4000" b="0" dirty="0">
                <a:solidFill>
                  <a:srgbClr val="FFFFFF"/>
                </a:solidFill>
                <a:latin typeface="Arial" charset="0"/>
                <a:ea typeface="黑体" pitchFamily="2" charset="-122"/>
              </a:rPr>
              <a:t>与</a:t>
            </a:r>
            <a:r>
              <a:rPr lang="zh-CN" altLang="en-US" dirty="0">
                <a:solidFill>
                  <a:srgbClr val="FFCC00"/>
                </a:solidFill>
                <a:latin typeface="Arial" charset="0"/>
                <a:ea typeface="黑体" pitchFamily="2" charset="-122"/>
              </a:rPr>
              <a:t>系统</a:t>
            </a:r>
            <a:r>
              <a:rPr lang="zh-CN" altLang="en-US" sz="4000" b="0" dirty="0">
                <a:solidFill>
                  <a:srgbClr val="FFCC00"/>
                </a:solidFill>
                <a:latin typeface="Arial" charset="0"/>
                <a:ea typeface="黑体" pitchFamily="2" charset="-122"/>
              </a:rPr>
              <a:t>结构</a:t>
            </a:r>
            <a:endParaRPr lang="zh-CN" altLang="en-US" sz="4000" b="0" dirty="0">
              <a:solidFill>
                <a:srgbClr val="FFFFFF"/>
              </a:solidFill>
              <a:latin typeface="Arial" charset="0"/>
              <a:ea typeface="黑体" pitchFamily="2" charset="-122"/>
            </a:endParaRPr>
          </a:p>
          <a:p>
            <a:pPr>
              <a:spcBef>
                <a:spcPct val="0"/>
              </a:spcBef>
              <a:buClrTx/>
              <a:buFont typeface="Arial" charset="0"/>
              <a:buNone/>
            </a:pPr>
            <a:r>
              <a:rPr lang="zh-CN" altLang="en-US" sz="4000" b="0" dirty="0">
                <a:solidFill>
                  <a:srgbClr val="FFFFFF"/>
                </a:solidFill>
                <a:latin typeface="Arial" charset="0"/>
                <a:ea typeface="黑体" pitchFamily="2" charset="-122"/>
              </a:rPr>
              <a:t>第</a:t>
            </a:r>
            <a:r>
              <a:rPr lang="en-US" altLang="zh-CN" sz="7300" b="0" dirty="0">
                <a:solidFill>
                  <a:srgbClr val="FFFFFF"/>
                </a:solidFill>
                <a:latin typeface="Arial" charset="0"/>
                <a:ea typeface="黑体" pitchFamily="2" charset="-122"/>
              </a:rPr>
              <a:t>7</a:t>
            </a:r>
            <a:r>
              <a:rPr lang="zh-CN" altLang="en-US" sz="4000" b="0" dirty="0">
                <a:solidFill>
                  <a:srgbClr val="FFFFFF"/>
                </a:solidFill>
                <a:latin typeface="Arial" charset="0"/>
                <a:ea typeface="黑体" pitchFamily="2" charset="-122"/>
              </a:rPr>
              <a:t>章</a:t>
            </a:r>
            <a:r>
              <a:rPr lang="zh-CN" altLang="en-US" sz="3600" b="0" dirty="0">
                <a:solidFill>
                  <a:srgbClr val="FFFFFF"/>
                </a:solidFill>
                <a:latin typeface="Arial" charset="0"/>
                <a:ea typeface="黑体" pitchFamily="2" charset="-122"/>
              </a:rPr>
              <a:t>  </a:t>
            </a:r>
            <a:r>
              <a:rPr lang="zh-CN" altLang="en-US" sz="3600" b="0" dirty="0">
                <a:solidFill>
                  <a:srgbClr val="99FF66"/>
                </a:solidFill>
                <a:latin typeface="Arial" charset="0"/>
                <a:ea typeface="黑体" pitchFamily="2" charset="-122"/>
              </a:rPr>
              <a:t>流水线技术</a:t>
            </a:r>
            <a:r>
              <a:rPr lang="zh-CN" altLang="en-US" sz="3600" b="0" dirty="0">
                <a:solidFill>
                  <a:srgbClr val="FFFFFF"/>
                </a:solidFill>
                <a:latin typeface="Arial" charset="0"/>
                <a:ea typeface="黑体" pitchFamily="2" charset="-122"/>
              </a:rPr>
              <a:t>与</a:t>
            </a:r>
            <a:r>
              <a:rPr lang="zh-CN" altLang="en-US" sz="3600" b="0" dirty="0">
                <a:solidFill>
                  <a:srgbClr val="FF99FF"/>
                </a:solidFill>
                <a:latin typeface="Arial" charset="0"/>
                <a:ea typeface="黑体" pitchFamily="2" charset="-122"/>
              </a:rPr>
              <a:t>指令级并行</a:t>
            </a:r>
          </a:p>
        </p:txBody>
      </p:sp>
      <p:sp>
        <p:nvSpPr>
          <p:cNvPr id="1735683" name="Rectangle 3"/>
          <p:cNvSpPr>
            <a:spLocks noChangeArrowheads="1"/>
          </p:cNvSpPr>
          <p:nvPr/>
        </p:nvSpPr>
        <p:spPr bwMode="auto">
          <a:xfrm>
            <a:off x="467544" y="4581128"/>
            <a:ext cx="8497069" cy="792088"/>
          </a:xfrm>
          <a:prstGeom prst="rect">
            <a:avLst/>
          </a:prstGeom>
          <a:noFill/>
          <a:ln w="9525">
            <a:noFill/>
            <a:miter lim="800000"/>
            <a:headEnd/>
            <a:tailEnd/>
          </a:ln>
          <a:effectLst/>
        </p:spPr>
        <p:txBody>
          <a:bodyPr/>
          <a:lstStyle/>
          <a:p>
            <a:pPr marL="0" marR="0" lvl="0" indent="0" algn="r" defTabSz="914400" rtl="0" eaLnBrk="1" fontAlgn="base" latinLnBrk="0" hangingPunct="1">
              <a:lnSpc>
                <a:spcPct val="100000"/>
              </a:lnSpc>
              <a:spcBef>
                <a:spcPct val="20000"/>
              </a:spcBef>
              <a:spcAft>
                <a:spcPct val="0"/>
              </a:spcAft>
              <a:buClr>
                <a:srgbClr val="00007D"/>
              </a:buClr>
              <a:buSzPct val="75000"/>
              <a:buFont typeface="Wingdings" pitchFamily="2" charset="2"/>
              <a:buNone/>
              <a:tabLst/>
              <a:defRPr/>
            </a:pPr>
            <a:r>
              <a:rPr kumimoji="0" lang="en-US" altLang="zh-CN" sz="4000" b="0" i="0" u="none" strike="noStrike" kern="1200" cap="none" spc="0" normalizeH="0" baseline="0" noProof="0" dirty="0">
                <a:ln>
                  <a:noFill/>
                </a:ln>
                <a:solidFill>
                  <a:srgbClr val="000000"/>
                </a:solidFill>
                <a:effectLst/>
                <a:uLnTx/>
                <a:uFillTx/>
                <a:latin typeface="Times New Roman" pitchFamily="18" charset="0"/>
                <a:ea typeface="楷体" panose="02010609060101010101" pitchFamily="49" charset="-122"/>
                <a:cs typeface="+mn-cs"/>
              </a:rPr>
              <a:t>7.7  </a:t>
            </a:r>
            <a:r>
              <a:rPr kumimoji="0" lang="zh-CN" altLang="en-US" sz="4000" b="0" i="0" u="none" strike="noStrike" kern="1200" cap="none" spc="0" normalizeH="0" baseline="0" noProof="0" dirty="0">
                <a:ln>
                  <a:noFill/>
                </a:ln>
                <a:solidFill>
                  <a:srgbClr val="000000"/>
                </a:solidFill>
                <a:effectLst/>
                <a:uLnTx/>
                <a:uFillTx/>
                <a:latin typeface="Times New Roman" pitchFamily="18" charset="0"/>
                <a:ea typeface="楷体" panose="02010609060101010101" pitchFamily="49" charset="-122"/>
                <a:cs typeface="+mn-cs"/>
              </a:rPr>
              <a:t>指令级并行概念</a:t>
            </a:r>
            <a:endParaRPr kumimoji="0" lang="zh-CN" altLang="en-US" sz="3600" b="0" i="0" u="none" strike="noStrike" kern="1200" cap="none" spc="0" normalizeH="0" baseline="0" noProof="0" dirty="0">
              <a:ln>
                <a:noFill/>
              </a:ln>
              <a:solidFill>
                <a:srgbClr val="C00000"/>
              </a:solidFill>
              <a:effectLst/>
              <a:uLnTx/>
              <a:uFillTx/>
              <a:latin typeface="Times New Roman" pitchFamily="18" charset="0"/>
              <a:ea typeface="楷体" panose="02010609060101010101" pitchFamily="49" charset="-122"/>
              <a:cs typeface="+mn-cs"/>
            </a:endParaRPr>
          </a:p>
        </p:txBody>
      </p:sp>
    </p:spTree>
    <p:extLst>
      <p:ext uri="{BB962C8B-B14F-4D97-AF65-F5344CB8AC3E}">
        <p14:creationId xmlns:p14="http://schemas.microsoft.com/office/powerpoint/2010/main" val="352577417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afterEffect">
                                  <p:stCondLst>
                                    <p:cond delay="0"/>
                                  </p:stCondLst>
                                  <p:childTnLst>
                                    <p:set>
                                      <p:cBhvr>
                                        <p:cTn id="6" dur="1" fill="hold">
                                          <p:stCondLst>
                                            <p:cond delay="0"/>
                                          </p:stCondLst>
                                        </p:cTn>
                                        <p:tgtEl>
                                          <p:spTgt spid="1735682">
                                            <p:txEl>
                                              <p:pRg st="0" end="0"/>
                                            </p:txEl>
                                          </p:spTgt>
                                        </p:tgtEl>
                                        <p:attrNameLst>
                                          <p:attrName>style.visibility</p:attrName>
                                        </p:attrNameLst>
                                      </p:cBhvr>
                                      <p:to>
                                        <p:strVal val="visible"/>
                                      </p:to>
                                    </p:set>
                                    <p:anim calcmode="lin" valueType="num">
                                      <p:cBhvr>
                                        <p:cTn id="7" dur="500" fill="hold"/>
                                        <p:tgtEl>
                                          <p:spTgt spid="1735682">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1735682">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1735682">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1735682">
                                            <p:txEl>
                                              <p:pRg st="0" end="0"/>
                                            </p:txEl>
                                          </p:spTgt>
                                        </p:tgtEl>
                                        <p:attrNameLst>
                                          <p:attrName>ppt_y</p:attrName>
                                        </p:attrNameLst>
                                      </p:cBhvr>
                                      <p:tavLst>
                                        <p:tav tm="0">
                                          <p:val>
                                            <p:strVal val="#ppt_y"/>
                                          </p:val>
                                        </p:tav>
                                        <p:tav tm="100000">
                                          <p:val>
                                            <p:strVal val="#ppt_y"/>
                                          </p:val>
                                        </p:tav>
                                      </p:tavLst>
                                    </p:anim>
                                  </p:childTnLst>
                                </p:cTn>
                              </p:par>
                            </p:childTnLst>
                          </p:cTn>
                        </p:par>
                        <p:par>
                          <p:cTn id="11" fill="hold">
                            <p:stCondLst>
                              <p:cond delay="500"/>
                            </p:stCondLst>
                            <p:childTnLst>
                              <p:par>
                                <p:cTn id="12" presetID="2" presetClass="entr" presetSubtype="2" fill="hold" nodeType="afterEffect">
                                  <p:stCondLst>
                                    <p:cond delay="0"/>
                                  </p:stCondLst>
                                  <p:childTnLst>
                                    <p:set>
                                      <p:cBhvr>
                                        <p:cTn id="13" dur="1" fill="hold">
                                          <p:stCondLst>
                                            <p:cond delay="0"/>
                                          </p:stCondLst>
                                        </p:cTn>
                                        <p:tgtEl>
                                          <p:spTgt spid="1735682">
                                            <p:txEl>
                                              <p:pRg st="1" end="1"/>
                                            </p:txEl>
                                          </p:spTgt>
                                        </p:tgtEl>
                                        <p:attrNameLst>
                                          <p:attrName>style.visibility</p:attrName>
                                        </p:attrNameLst>
                                      </p:cBhvr>
                                      <p:to>
                                        <p:strVal val="visible"/>
                                      </p:to>
                                    </p:set>
                                    <p:anim calcmode="lin" valueType="num">
                                      <p:cBhvr additive="base">
                                        <p:cTn id="14" dur="500" fill="hold"/>
                                        <p:tgtEl>
                                          <p:spTgt spid="1735682">
                                            <p:txEl>
                                              <p:pRg st="1" end="1"/>
                                            </p:tx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1735682">
                                            <p:txEl>
                                              <p:pRg st="1" end="1"/>
                                            </p:txEl>
                                          </p:spTgt>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8" fill="hold" nodeType="afterEffect">
                                  <p:stCondLst>
                                    <p:cond delay="0"/>
                                  </p:stCondLst>
                                  <p:childTnLst>
                                    <p:set>
                                      <p:cBhvr>
                                        <p:cTn id="18" dur="1" fill="hold">
                                          <p:stCondLst>
                                            <p:cond delay="0"/>
                                          </p:stCondLst>
                                        </p:cTn>
                                        <p:tgtEl>
                                          <p:spTgt spid="1735683">
                                            <p:txEl>
                                              <p:pRg st="0" end="0"/>
                                            </p:txEl>
                                          </p:spTgt>
                                        </p:tgtEl>
                                        <p:attrNameLst>
                                          <p:attrName>style.visibility</p:attrName>
                                        </p:attrNameLst>
                                      </p:cBhvr>
                                      <p:to>
                                        <p:strVal val="visible"/>
                                      </p:to>
                                    </p:set>
                                    <p:anim calcmode="lin" valueType="num">
                                      <p:cBhvr additive="base">
                                        <p:cTn id="19" dur="500" fill="hold"/>
                                        <p:tgtEl>
                                          <p:spTgt spid="1735683">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3568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F881EB6-4564-427D-B8C0-7EED88E27313}" type="slidenum">
              <a:rPr kumimoji="0" lang="zh-CN" altLang="en-US" sz="1200" b="0" i="0" u="none" strike="noStrike" kern="1200" cap="none" spc="0" normalizeH="0" baseline="0" noProof="0">
                <a:ln>
                  <a:noFill/>
                </a:ln>
                <a:solidFill>
                  <a:srgbClr val="000000"/>
                </a:solidFill>
                <a:effectLst/>
                <a:uLnTx/>
                <a:uFillTx/>
                <a:latin typeface="Arial Black"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115</a:t>
            </a:fld>
            <a:endParaRPr kumimoji="0" lang="en-US" altLang="zh-CN" sz="1200" b="0" i="0" u="none" strike="noStrike" kern="1200" cap="none" spc="0" normalizeH="0" baseline="0" noProof="0">
              <a:ln>
                <a:noFill/>
              </a:ln>
              <a:solidFill>
                <a:srgbClr val="000000"/>
              </a:solidFill>
              <a:effectLst/>
              <a:uLnTx/>
              <a:uFillTx/>
              <a:latin typeface="Arial Black" pitchFamily="34" charset="0"/>
              <a:ea typeface="宋体" charset="-122"/>
              <a:cs typeface="+mn-cs"/>
            </a:endParaRPr>
          </a:p>
        </p:txBody>
      </p:sp>
      <p:sp>
        <p:nvSpPr>
          <p:cNvPr id="1670146" name="Rectangle 2"/>
          <p:cNvSpPr>
            <a:spLocks noGrp="1" noChangeArrowheads="1"/>
          </p:cNvSpPr>
          <p:nvPr>
            <p:ph type="title"/>
          </p:nvPr>
        </p:nvSpPr>
        <p:spPr/>
        <p:txBody>
          <a:bodyPr/>
          <a:lstStyle/>
          <a:p>
            <a:r>
              <a:rPr lang="en-US" altLang="zh-CN" dirty="0"/>
              <a:t>7.7 </a:t>
            </a:r>
            <a:r>
              <a:rPr lang="zh-CN" altLang="en-US" dirty="0"/>
              <a:t>指令级并行概念</a:t>
            </a:r>
          </a:p>
        </p:txBody>
      </p:sp>
      <p:sp>
        <p:nvSpPr>
          <p:cNvPr id="1670147" name="Rectangle 3"/>
          <p:cNvSpPr>
            <a:spLocks noGrp="1" noChangeArrowheads="1"/>
          </p:cNvSpPr>
          <p:nvPr>
            <p:ph type="body" idx="1"/>
          </p:nvPr>
        </p:nvSpPr>
        <p:spPr>
          <a:xfrm>
            <a:off x="250825" y="836613"/>
            <a:ext cx="8713788" cy="5400675"/>
          </a:xfrm>
        </p:spPr>
        <p:txBody>
          <a:bodyPr/>
          <a:lstStyle/>
          <a:p>
            <a:r>
              <a:rPr lang="zh-CN" altLang="en-US" dirty="0"/>
              <a:t>指令级并行：</a:t>
            </a:r>
            <a:r>
              <a:rPr lang="en-US" altLang="zh-CN" dirty="0">
                <a:solidFill>
                  <a:srgbClr val="FF0000"/>
                </a:solidFill>
              </a:rPr>
              <a:t>I</a:t>
            </a:r>
            <a:r>
              <a:rPr lang="en-US" altLang="zh-CN" dirty="0"/>
              <a:t>nstruction-</a:t>
            </a:r>
            <a:r>
              <a:rPr lang="en-US" altLang="zh-CN" dirty="0">
                <a:solidFill>
                  <a:srgbClr val="FF0000"/>
                </a:solidFill>
              </a:rPr>
              <a:t>L</a:t>
            </a:r>
            <a:r>
              <a:rPr lang="en-US" altLang="zh-CN" dirty="0"/>
              <a:t>evel </a:t>
            </a:r>
            <a:r>
              <a:rPr lang="en-US" altLang="zh-CN" dirty="0">
                <a:solidFill>
                  <a:srgbClr val="FF0000"/>
                </a:solidFill>
              </a:rPr>
              <a:t>P</a:t>
            </a:r>
            <a:r>
              <a:rPr lang="en-US" altLang="zh-CN" dirty="0"/>
              <a:t>arallelism</a:t>
            </a:r>
          </a:p>
          <a:p>
            <a:r>
              <a:rPr lang="zh-CN" altLang="en-US" dirty="0"/>
              <a:t>开发指令级并行的方法：</a:t>
            </a:r>
          </a:p>
          <a:p>
            <a:pPr marL="715963" lvl="1" indent="-354013"/>
            <a:r>
              <a:rPr lang="zh-CN" altLang="en-US" dirty="0"/>
              <a:t>依赖于</a:t>
            </a:r>
            <a:r>
              <a:rPr lang="zh-CN" altLang="en-US" dirty="0">
                <a:solidFill>
                  <a:srgbClr val="CC0000"/>
                </a:solidFill>
              </a:rPr>
              <a:t>硬件</a:t>
            </a:r>
            <a:r>
              <a:rPr lang="zh-CN" altLang="en-US" dirty="0"/>
              <a:t>，动态地发现和开发指令级并行。</a:t>
            </a:r>
            <a:br>
              <a:rPr lang="en-US" altLang="zh-CN" dirty="0"/>
            </a:br>
            <a:r>
              <a:rPr lang="en-US" altLang="zh-CN" dirty="0"/>
              <a:t>Intel</a:t>
            </a:r>
            <a:r>
              <a:rPr lang="zh-CN" altLang="en-US" dirty="0"/>
              <a:t>的</a:t>
            </a:r>
            <a:r>
              <a:rPr lang="en-US" altLang="zh-CN" dirty="0"/>
              <a:t>Pentium</a:t>
            </a:r>
            <a:r>
              <a:rPr lang="zh-CN" altLang="en-US" dirty="0"/>
              <a:t>系列</a:t>
            </a:r>
          </a:p>
          <a:p>
            <a:pPr marL="715963" lvl="1" indent="-354013"/>
            <a:r>
              <a:rPr lang="zh-CN" altLang="en-US" dirty="0"/>
              <a:t>依赖于</a:t>
            </a:r>
            <a:r>
              <a:rPr lang="zh-CN" altLang="en-US" dirty="0">
                <a:solidFill>
                  <a:srgbClr val="CC0000"/>
                </a:solidFill>
              </a:rPr>
              <a:t>软件</a:t>
            </a:r>
            <a:r>
              <a:rPr lang="zh-CN" altLang="en-US" dirty="0"/>
              <a:t>技术，在编译阶段静态地发现并行。</a:t>
            </a:r>
            <a:br>
              <a:rPr lang="zh-CN" altLang="en-US" dirty="0"/>
            </a:br>
            <a:r>
              <a:rPr lang="en-US" altLang="zh-CN" dirty="0"/>
              <a:t>Intel</a:t>
            </a:r>
            <a:r>
              <a:rPr lang="zh-CN" altLang="en-US" dirty="0"/>
              <a:t>的</a:t>
            </a:r>
            <a:r>
              <a:rPr lang="en-US" altLang="zh-CN" dirty="0"/>
              <a:t>Itanium</a:t>
            </a:r>
            <a:r>
              <a:rPr lang="zh-CN" altLang="en-US" dirty="0"/>
              <a:t>处理器</a:t>
            </a:r>
          </a:p>
        </p:txBody>
      </p:sp>
    </p:spTree>
    <p:extLst>
      <p:ext uri="{BB962C8B-B14F-4D97-AF65-F5344CB8AC3E}">
        <p14:creationId xmlns:p14="http://schemas.microsoft.com/office/powerpoint/2010/main" val="2261836348"/>
      </p:ext>
    </p:extLst>
  </p:cSld>
  <p:clrMapOvr>
    <a:masterClrMapping/>
  </p:clrMapOvr>
  <p:transition spd="me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D1EBAD8-14F9-4823-942D-C894569FD99B}" type="slidenum">
              <a:rPr kumimoji="0" lang="zh-CN" altLang="en-US" sz="1200" b="0" i="0" u="none" strike="noStrike" kern="1200" cap="none" spc="0" normalizeH="0" baseline="0" noProof="0">
                <a:ln>
                  <a:noFill/>
                </a:ln>
                <a:solidFill>
                  <a:srgbClr val="000000"/>
                </a:solidFill>
                <a:effectLst/>
                <a:uLnTx/>
                <a:uFillTx/>
                <a:latin typeface="Arial Black"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116</a:t>
            </a:fld>
            <a:endParaRPr kumimoji="0" lang="en-US" altLang="zh-CN" sz="1200" b="0" i="0" u="none" strike="noStrike" kern="1200" cap="none" spc="0" normalizeH="0" baseline="0" noProof="0">
              <a:ln>
                <a:noFill/>
              </a:ln>
              <a:solidFill>
                <a:srgbClr val="000000"/>
              </a:solidFill>
              <a:effectLst/>
              <a:uLnTx/>
              <a:uFillTx/>
              <a:latin typeface="Arial Black" pitchFamily="34" charset="0"/>
              <a:ea typeface="宋体" charset="-122"/>
              <a:cs typeface="+mn-cs"/>
            </a:endParaRPr>
          </a:p>
        </p:txBody>
      </p:sp>
      <p:sp>
        <p:nvSpPr>
          <p:cNvPr id="1671170" name="Rectangle 2"/>
          <p:cNvSpPr>
            <a:spLocks noGrp="1" noChangeArrowheads="1"/>
          </p:cNvSpPr>
          <p:nvPr>
            <p:ph type="title"/>
          </p:nvPr>
        </p:nvSpPr>
        <p:spPr/>
        <p:txBody>
          <a:bodyPr/>
          <a:lstStyle/>
          <a:p>
            <a:r>
              <a:rPr lang="en-US" altLang="zh-CN" dirty="0"/>
              <a:t>7.7.1 </a:t>
            </a:r>
            <a:r>
              <a:rPr lang="zh-CN" altLang="en-US" dirty="0"/>
              <a:t>指令流水线的限制</a:t>
            </a:r>
          </a:p>
        </p:txBody>
      </p:sp>
      <p:sp>
        <p:nvSpPr>
          <p:cNvPr id="1671171" name="Rectangle 3"/>
          <p:cNvSpPr>
            <a:spLocks noGrp="1" noChangeArrowheads="1"/>
          </p:cNvSpPr>
          <p:nvPr>
            <p:ph type="body" idx="1"/>
          </p:nvPr>
        </p:nvSpPr>
        <p:spPr>
          <a:xfrm>
            <a:off x="457200" y="1782763"/>
            <a:ext cx="8362950" cy="4454525"/>
          </a:xfrm>
        </p:spPr>
        <p:txBody>
          <a:bodyPr/>
          <a:lstStyle/>
          <a:p>
            <a:r>
              <a:rPr lang="zh-CN" altLang="en-US"/>
              <a:t>增加指令</a:t>
            </a:r>
            <a:r>
              <a:rPr lang="zh-CN" altLang="en-US">
                <a:solidFill>
                  <a:srgbClr val="0000FF"/>
                </a:solidFill>
              </a:rPr>
              <a:t>发射</a:t>
            </a:r>
            <a:r>
              <a:rPr lang="zh-CN" altLang="en-US"/>
              <a:t>的</a:t>
            </a:r>
            <a:r>
              <a:rPr lang="zh-CN" altLang="en-US">
                <a:solidFill>
                  <a:srgbClr val="CC0000"/>
                </a:solidFill>
              </a:rPr>
              <a:t>宽度</a:t>
            </a:r>
            <a:r>
              <a:rPr lang="zh-CN" altLang="en-US"/>
              <a:t>和</a:t>
            </a:r>
            <a:r>
              <a:rPr lang="zh-CN" altLang="en-US">
                <a:solidFill>
                  <a:srgbClr val="0000FF"/>
                </a:solidFill>
              </a:rPr>
              <a:t>指令流水线</a:t>
            </a:r>
            <a:r>
              <a:rPr lang="zh-CN" altLang="en-US"/>
              <a:t>的</a:t>
            </a:r>
            <a:r>
              <a:rPr lang="zh-CN" altLang="en-US">
                <a:solidFill>
                  <a:srgbClr val="CC0000"/>
                </a:solidFill>
              </a:rPr>
              <a:t>深度</a:t>
            </a:r>
            <a:r>
              <a:rPr lang="zh-CN" altLang="en-US"/>
              <a:t>，要求</a:t>
            </a:r>
            <a:r>
              <a:rPr lang="zh-CN" altLang="en-US">
                <a:solidFill>
                  <a:srgbClr val="006600"/>
                </a:solidFill>
              </a:rPr>
              <a:t>复杂硬件电路</a:t>
            </a:r>
            <a:r>
              <a:rPr lang="zh-CN" altLang="en-US"/>
              <a:t>和</a:t>
            </a:r>
            <a:r>
              <a:rPr lang="zh-CN" altLang="en-US">
                <a:solidFill>
                  <a:srgbClr val="006600"/>
                </a:solidFill>
              </a:rPr>
              <a:t>高频率时钟</a:t>
            </a:r>
            <a:r>
              <a:rPr lang="zh-CN" altLang="en-US"/>
              <a:t>的支持。这导致</a:t>
            </a:r>
            <a:r>
              <a:rPr lang="en-US" altLang="zh-CN"/>
              <a:t>CPU</a:t>
            </a:r>
            <a:r>
              <a:rPr lang="zh-CN" altLang="en-US">
                <a:solidFill>
                  <a:srgbClr val="CC0000"/>
                </a:solidFill>
              </a:rPr>
              <a:t>功耗</a:t>
            </a:r>
            <a:r>
              <a:rPr lang="zh-CN" altLang="en-US"/>
              <a:t>的上升。</a:t>
            </a:r>
          </a:p>
          <a:p>
            <a:r>
              <a:rPr lang="zh-CN" altLang="en-US"/>
              <a:t>目前已逐渐形成的共识是，</a:t>
            </a:r>
            <a:r>
              <a:rPr lang="zh-CN" altLang="en-US">
                <a:solidFill>
                  <a:srgbClr val="CC0000"/>
                </a:solidFill>
              </a:rPr>
              <a:t>功耗</a:t>
            </a:r>
            <a:r>
              <a:rPr lang="zh-CN" altLang="en-US"/>
              <a:t>是限制当代处理器发展的首要因素。</a:t>
            </a:r>
          </a:p>
        </p:txBody>
      </p:sp>
    </p:spTree>
    <p:extLst>
      <p:ext uri="{BB962C8B-B14F-4D97-AF65-F5344CB8AC3E}">
        <p14:creationId xmlns:p14="http://schemas.microsoft.com/office/powerpoint/2010/main" val="2325445631"/>
      </p:ext>
    </p:extLst>
  </p:cSld>
  <p:clrMapOvr>
    <a:masterClrMapping/>
  </p:clrMapOvr>
  <p:transition spd="me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558224A-1328-42A5-BA0A-8BC9DEB842DC}" type="slidenum">
              <a:rPr kumimoji="0" lang="zh-CN" altLang="en-US" sz="1200" b="0" i="0" u="none" strike="noStrike" kern="1200" cap="none" spc="0" normalizeH="0" baseline="0" noProof="0">
                <a:ln>
                  <a:noFill/>
                </a:ln>
                <a:solidFill>
                  <a:srgbClr val="000000"/>
                </a:solidFill>
                <a:effectLst/>
                <a:uLnTx/>
                <a:uFillTx/>
                <a:latin typeface="Arial Black"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117</a:t>
            </a:fld>
            <a:endParaRPr kumimoji="0" lang="en-US" altLang="zh-CN" sz="1200" b="0" i="0" u="none" strike="noStrike" kern="1200" cap="none" spc="0" normalizeH="0" baseline="0" noProof="0">
              <a:ln>
                <a:noFill/>
              </a:ln>
              <a:solidFill>
                <a:srgbClr val="000000"/>
              </a:solidFill>
              <a:effectLst/>
              <a:uLnTx/>
              <a:uFillTx/>
              <a:latin typeface="Arial Black" pitchFamily="34" charset="0"/>
              <a:ea typeface="宋体" charset="-122"/>
              <a:cs typeface="+mn-cs"/>
            </a:endParaRPr>
          </a:p>
        </p:txBody>
      </p:sp>
      <p:sp>
        <p:nvSpPr>
          <p:cNvPr id="1672194" name="Rectangle 2"/>
          <p:cNvSpPr>
            <a:spLocks noGrp="1" noChangeArrowheads="1"/>
          </p:cNvSpPr>
          <p:nvPr>
            <p:ph type="title"/>
          </p:nvPr>
        </p:nvSpPr>
        <p:spPr/>
        <p:txBody>
          <a:bodyPr/>
          <a:lstStyle/>
          <a:p>
            <a:r>
              <a:rPr lang="en-US" altLang="zh-CN" dirty="0"/>
              <a:t>7.7.2 </a:t>
            </a:r>
            <a:r>
              <a:rPr lang="zh-CN" altLang="en-US" dirty="0"/>
              <a:t>突破限制的途径</a:t>
            </a:r>
          </a:p>
        </p:txBody>
      </p:sp>
      <p:sp>
        <p:nvSpPr>
          <p:cNvPr id="1672195" name="Rectangle 3"/>
          <p:cNvSpPr>
            <a:spLocks noGrp="1" noChangeArrowheads="1"/>
          </p:cNvSpPr>
          <p:nvPr>
            <p:ph type="body" idx="1"/>
          </p:nvPr>
        </p:nvSpPr>
        <p:spPr>
          <a:xfrm>
            <a:off x="250825" y="692697"/>
            <a:ext cx="8785225" cy="2160239"/>
          </a:xfrm>
        </p:spPr>
        <p:txBody>
          <a:bodyPr/>
          <a:lstStyle/>
          <a:p>
            <a:r>
              <a:rPr lang="en-US" altLang="zh-CN"/>
              <a:t>CPU</a:t>
            </a:r>
            <a:r>
              <a:rPr lang="zh-CN" altLang="en-US"/>
              <a:t>时钟频率</a:t>
            </a:r>
            <a:endParaRPr lang="en-US" altLang="zh-CN"/>
          </a:p>
          <a:p>
            <a:r>
              <a:rPr lang="zh-CN" altLang="en-US"/>
              <a:t>流水线深度</a:t>
            </a:r>
          </a:p>
          <a:p>
            <a:r>
              <a:rPr lang="zh-CN" altLang="en-US"/>
              <a:t>从更深层次地解决流水线中可能存在的各种相关性</a:t>
            </a:r>
          </a:p>
          <a:p>
            <a:r>
              <a:rPr lang="zh-CN" altLang="en-US"/>
              <a:t>多核</a:t>
            </a:r>
            <a:r>
              <a:rPr lang="en-US" altLang="zh-CN"/>
              <a:t>CPU</a:t>
            </a:r>
            <a:r>
              <a:rPr lang="zh-CN" altLang="en-US"/>
              <a:t>，多指令流水线</a:t>
            </a:r>
          </a:p>
        </p:txBody>
      </p:sp>
      <p:sp>
        <p:nvSpPr>
          <p:cNvPr id="6" name="Rectangle 3"/>
          <p:cNvSpPr txBox="1">
            <a:spLocks noChangeArrowheads="1"/>
          </p:cNvSpPr>
          <p:nvPr/>
        </p:nvSpPr>
        <p:spPr bwMode="auto">
          <a:xfrm>
            <a:off x="251520" y="5733256"/>
            <a:ext cx="8785225" cy="64807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007D"/>
              </a:buClr>
              <a:buSzPct val="75000"/>
              <a:buFont typeface="Wingdings" pitchFamily="2" charset="2"/>
              <a:buChar char="n"/>
              <a:tabLst/>
              <a:defRPr/>
            </a:pPr>
            <a:r>
              <a:rPr kumimoji="0" lang="zh-CN" altLang="en-US" sz="2800" b="1" i="0" u="none" strike="noStrike" kern="0" cap="none" spc="0" normalizeH="0" baseline="0" noProof="0">
                <a:ln>
                  <a:noFill/>
                </a:ln>
                <a:solidFill>
                  <a:srgbClr val="000000"/>
                </a:solidFill>
                <a:effectLst/>
                <a:uLnTx/>
                <a:uFillTx/>
                <a:latin typeface="Times New Roman"/>
                <a:ea typeface="宋体"/>
                <a:cs typeface="+mn-cs"/>
              </a:rPr>
              <a:t>现代处理器中，比较成熟的提高指令级并行的技术：</a:t>
            </a:r>
          </a:p>
        </p:txBody>
      </p:sp>
      <p:sp>
        <p:nvSpPr>
          <p:cNvPr id="7" name="Rectangle 3"/>
          <p:cNvSpPr txBox="1">
            <a:spLocks noChangeArrowheads="1"/>
          </p:cNvSpPr>
          <p:nvPr/>
        </p:nvSpPr>
        <p:spPr bwMode="auto">
          <a:xfrm>
            <a:off x="611560" y="2780928"/>
            <a:ext cx="8425185" cy="28803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007D"/>
              </a:buClr>
              <a:buSzPct val="75000"/>
              <a:buFontTx/>
              <a:buNone/>
              <a:tabLst/>
              <a:defRPr/>
            </a:pPr>
            <a:r>
              <a:rPr kumimoji="0" lang="zh-CN" altLang="en-US" sz="2800" b="1" i="0" u="none" strike="noStrike" kern="0" cap="none" spc="0" normalizeH="0" baseline="0" noProof="0">
                <a:ln>
                  <a:noFill/>
                </a:ln>
                <a:solidFill>
                  <a:srgbClr val="FF6600"/>
                </a:solidFill>
                <a:effectLst/>
                <a:uLnTx/>
                <a:uFillTx/>
                <a:latin typeface="黑体"/>
                <a:ea typeface="黑体"/>
                <a:cs typeface="+mn-cs"/>
              </a:rPr>
              <a:t>相关：</a:t>
            </a:r>
            <a:endParaRPr kumimoji="0" lang="en-US" altLang="zh-CN" sz="2800" b="1" i="0" u="none" strike="noStrike" kern="0" cap="none" spc="0" normalizeH="0" baseline="0" noProof="0">
              <a:ln>
                <a:noFill/>
              </a:ln>
              <a:solidFill>
                <a:srgbClr val="FF6600"/>
              </a:solidFill>
              <a:effectLst/>
              <a:uLnTx/>
              <a:uFillTx/>
              <a:latin typeface="黑体"/>
              <a:ea typeface="黑体"/>
              <a:cs typeface="+mn-cs"/>
            </a:endParaRPr>
          </a:p>
          <a:p>
            <a:pPr marL="892175" marR="0" lvl="1" indent="-434975" algn="l" defTabSz="914400" rtl="0" eaLnBrk="1" fontAlgn="base" latinLnBrk="0" hangingPunct="1">
              <a:lnSpc>
                <a:spcPct val="100000"/>
              </a:lnSpc>
              <a:spcBef>
                <a:spcPct val="20000"/>
              </a:spcBef>
              <a:spcAft>
                <a:spcPct val="0"/>
              </a:spcAft>
              <a:buClr>
                <a:srgbClr val="0000FF"/>
              </a:buClr>
              <a:buSzPct val="100000"/>
              <a:buFont typeface="Wingdings" pitchFamily="2" charset="2"/>
              <a:buChar char=""/>
              <a:tabLst/>
              <a:defRPr/>
            </a:pPr>
            <a:r>
              <a:rPr kumimoji="0" lang="zh-CN" altLang="en-US" sz="2800" b="1" i="0" u="none" strike="noStrike" kern="0" cap="none" spc="0" normalizeH="0" baseline="0" noProof="0">
                <a:ln>
                  <a:noFill/>
                </a:ln>
                <a:solidFill>
                  <a:srgbClr val="FF0000"/>
                </a:solidFill>
                <a:effectLst/>
                <a:uLnTx/>
                <a:uFillTx/>
                <a:latin typeface="Times New Roman"/>
                <a:ea typeface="宋体"/>
                <a:cs typeface="+mn-cs"/>
              </a:rPr>
              <a:t>流水线</a:t>
            </a:r>
            <a:r>
              <a:rPr kumimoji="0" lang="zh-CN" altLang="en-US" sz="2800" b="1" i="0" u="none" strike="noStrike" kern="0" cap="none" spc="0" normalizeH="0" baseline="0" noProof="0">
                <a:ln>
                  <a:noFill/>
                </a:ln>
                <a:solidFill>
                  <a:srgbClr val="000000"/>
                </a:solidFill>
                <a:effectLst/>
                <a:uLnTx/>
                <a:uFillTx/>
                <a:latin typeface="Times New Roman"/>
                <a:ea typeface="宋体"/>
                <a:cs typeface="+mn-cs"/>
              </a:rPr>
              <a:t>内部</a:t>
            </a:r>
            <a:endParaRPr kumimoji="0" lang="en-US" altLang="zh-CN" sz="2800" b="1" i="0" u="none" strike="noStrike" kern="0" cap="none" spc="0" normalizeH="0" baseline="0" noProof="0">
              <a:ln>
                <a:noFill/>
              </a:ln>
              <a:solidFill>
                <a:srgbClr val="000000"/>
              </a:solidFill>
              <a:effectLst/>
              <a:uLnTx/>
              <a:uFillTx/>
              <a:latin typeface="Times New Roman"/>
              <a:ea typeface="宋体"/>
              <a:cs typeface="+mn-cs"/>
            </a:endParaRPr>
          </a:p>
          <a:p>
            <a:pPr marL="892175" marR="0" lvl="1" indent="-434975" algn="l" defTabSz="914400" rtl="0" eaLnBrk="1" fontAlgn="base" latinLnBrk="0" hangingPunct="1">
              <a:lnSpc>
                <a:spcPct val="100000"/>
              </a:lnSpc>
              <a:spcBef>
                <a:spcPct val="20000"/>
              </a:spcBef>
              <a:spcAft>
                <a:spcPct val="0"/>
              </a:spcAft>
              <a:buClr>
                <a:srgbClr val="0000FF"/>
              </a:buClr>
              <a:buSzPct val="100000"/>
              <a:buFont typeface="Wingdings" pitchFamily="2" charset="2"/>
              <a:buChar char=""/>
              <a:tabLst/>
              <a:defRPr/>
            </a:pPr>
            <a:r>
              <a:rPr kumimoji="0" lang="zh-CN" altLang="en-US" sz="2800" b="1" i="0" u="none" strike="noStrike" kern="0" cap="none" spc="0" normalizeH="0" baseline="0" noProof="0">
                <a:ln>
                  <a:noFill/>
                </a:ln>
                <a:solidFill>
                  <a:srgbClr val="FF0000"/>
                </a:solidFill>
                <a:effectLst/>
                <a:uLnTx/>
                <a:uFillTx/>
                <a:latin typeface="Times New Roman"/>
                <a:ea typeface="宋体"/>
                <a:cs typeface="+mn-cs"/>
              </a:rPr>
              <a:t>流水线</a:t>
            </a:r>
            <a:r>
              <a:rPr kumimoji="0" lang="zh-CN" altLang="en-US" sz="2800" b="1" i="0" u="none" strike="noStrike" kern="0" cap="none" spc="0" normalizeH="0" baseline="0" noProof="0">
                <a:ln>
                  <a:noFill/>
                </a:ln>
                <a:solidFill>
                  <a:srgbClr val="000000"/>
                </a:solidFill>
                <a:effectLst/>
                <a:uLnTx/>
                <a:uFillTx/>
                <a:latin typeface="Times New Roman"/>
                <a:ea typeface="宋体"/>
                <a:cs typeface="+mn-cs"/>
              </a:rPr>
              <a:t>之间</a:t>
            </a:r>
            <a:endParaRPr kumimoji="0" lang="en-US" altLang="zh-CN" sz="2800" b="1" i="0" u="none" strike="noStrike" kern="0" cap="none" spc="0" normalizeH="0" baseline="0" noProof="0">
              <a:ln>
                <a:noFill/>
              </a:ln>
              <a:solidFill>
                <a:srgbClr val="000000"/>
              </a:solidFill>
              <a:effectLst/>
              <a:uLnTx/>
              <a:uFillTx/>
              <a:latin typeface="Times New Roman"/>
              <a:ea typeface="宋体"/>
              <a:cs typeface="+mn-cs"/>
            </a:endParaRPr>
          </a:p>
          <a:p>
            <a:pPr marL="892175" marR="0" lvl="1" indent="-434975" algn="l" defTabSz="914400" rtl="0" eaLnBrk="1" fontAlgn="base" latinLnBrk="0" hangingPunct="1">
              <a:lnSpc>
                <a:spcPct val="100000"/>
              </a:lnSpc>
              <a:spcBef>
                <a:spcPct val="20000"/>
              </a:spcBef>
              <a:spcAft>
                <a:spcPct val="0"/>
              </a:spcAft>
              <a:buClr>
                <a:srgbClr val="0000FF"/>
              </a:buClr>
              <a:buSzPct val="100000"/>
              <a:buFont typeface="Wingdings" pitchFamily="2" charset="2"/>
              <a:buChar char=""/>
              <a:tabLst/>
              <a:defRPr/>
            </a:pPr>
            <a:r>
              <a:rPr kumimoji="0" lang="zh-CN" altLang="en-US" sz="2800" b="1" i="0" u="none" strike="noStrike" kern="0" cap="none" spc="0" normalizeH="0" baseline="0" noProof="0">
                <a:ln>
                  <a:noFill/>
                </a:ln>
                <a:solidFill>
                  <a:srgbClr val="FF0000"/>
                </a:solidFill>
                <a:effectLst/>
                <a:uLnTx/>
                <a:uFillTx/>
                <a:latin typeface="Times New Roman"/>
                <a:ea typeface="宋体"/>
                <a:cs typeface="+mn-cs"/>
              </a:rPr>
              <a:t>指令</a:t>
            </a:r>
            <a:r>
              <a:rPr kumimoji="0" lang="zh-CN" altLang="en-US" sz="2800" b="1" i="0" u="none" strike="noStrike" kern="0" cap="none" spc="0" normalizeH="0" baseline="0" noProof="0">
                <a:ln>
                  <a:noFill/>
                </a:ln>
                <a:solidFill>
                  <a:srgbClr val="000000"/>
                </a:solidFill>
                <a:effectLst/>
                <a:uLnTx/>
                <a:uFillTx/>
                <a:latin typeface="Times New Roman"/>
                <a:ea typeface="宋体"/>
                <a:cs typeface="+mn-cs"/>
              </a:rPr>
              <a:t>之间</a:t>
            </a:r>
            <a:endParaRPr kumimoji="0" lang="en-US" altLang="zh-CN" sz="2800" b="1" i="0" u="none" strike="noStrike" kern="0" cap="none" spc="0" normalizeH="0" baseline="0" noProof="0">
              <a:ln>
                <a:noFill/>
              </a:ln>
              <a:solidFill>
                <a:srgbClr val="000000"/>
              </a:solidFill>
              <a:effectLst/>
              <a:uLnTx/>
              <a:uFillTx/>
              <a:latin typeface="Times New Roman"/>
              <a:ea typeface="宋体"/>
              <a:cs typeface="+mn-cs"/>
            </a:endParaRPr>
          </a:p>
          <a:p>
            <a:pPr marL="892175" marR="0" lvl="1" indent="-434975" algn="l" defTabSz="914400" rtl="0" eaLnBrk="1" fontAlgn="base" latinLnBrk="0" hangingPunct="1">
              <a:lnSpc>
                <a:spcPct val="100000"/>
              </a:lnSpc>
              <a:spcBef>
                <a:spcPct val="20000"/>
              </a:spcBef>
              <a:spcAft>
                <a:spcPct val="0"/>
              </a:spcAft>
              <a:buClr>
                <a:srgbClr val="0000FF"/>
              </a:buClr>
              <a:buSzPct val="100000"/>
              <a:buFont typeface="Wingdings" pitchFamily="2" charset="2"/>
              <a:buChar char=""/>
              <a:tabLst/>
              <a:defRPr/>
            </a:pPr>
            <a:r>
              <a:rPr kumimoji="0" lang="zh-CN" altLang="en-US" sz="2800" b="1" i="0" u="none" strike="noStrike" kern="0" cap="none" spc="0" normalizeH="0" baseline="0" noProof="0">
                <a:ln>
                  <a:noFill/>
                </a:ln>
                <a:solidFill>
                  <a:srgbClr val="FF0000"/>
                </a:solidFill>
                <a:effectLst/>
                <a:uLnTx/>
                <a:uFillTx/>
                <a:latin typeface="Times New Roman"/>
                <a:ea typeface="宋体"/>
                <a:cs typeface="+mn-cs"/>
              </a:rPr>
              <a:t>线程</a:t>
            </a:r>
            <a:r>
              <a:rPr kumimoji="0" lang="zh-CN" altLang="en-US" sz="2800" b="1" i="0" u="none" strike="noStrike" kern="0" cap="none" spc="0" normalizeH="0" baseline="0" noProof="0">
                <a:ln>
                  <a:noFill/>
                </a:ln>
                <a:solidFill>
                  <a:srgbClr val="000000"/>
                </a:solidFill>
                <a:effectLst/>
                <a:uLnTx/>
                <a:uFillTx/>
                <a:latin typeface="Times New Roman"/>
                <a:ea typeface="宋体"/>
                <a:cs typeface="+mn-cs"/>
              </a:rPr>
              <a:t>之间</a:t>
            </a:r>
          </a:p>
        </p:txBody>
      </p:sp>
      <p:sp>
        <p:nvSpPr>
          <p:cNvPr id="9" name="爆炸形 1 8"/>
          <p:cNvSpPr/>
          <p:nvPr/>
        </p:nvSpPr>
        <p:spPr bwMode="auto">
          <a:xfrm>
            <a:off x="323528" y="2564904"/>
            <a:ext cx="1584176" cy="1080120"/>
          </a:xfrm>
          <a:prstGeom prst="irregularSeal1">
            <a:avLst/>
          </a:prstGeom>
          <a:noFill/>
          <a:ln w="28575" cap="flat" cmpd="sng" algn="ctr">
            <a:solidFill>
              <a:srgbClr val="FF006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Tree>
    <p:extLst>
      <p:ext uri="{BB962C8B-B14F-4D97-AF65-F5344CB8AC3E}">
        <p14:creationId xmlns:p14="http://schemas.microsoft.com/office/powerpoint/2010/main" val="2660817318"/>
      </p:ext>
    </p:extLst>
  </p:cSld>
  <p:clrMapOvr>
    <a:masterClrMapping/>
  </p:clrMapOvr>
  <p:transition spd="me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1E7ABAE-29A7-4E51-B561-D968C20DB055}" type="slidenum">
              <a:rPr kumimoji="0" lang="zh-CN" altLang="en-US" sz="1200" b="0" i="0" u="none" strike="noStrike" kern="1200" cap="none" spc="0" normalizeH="0" baseline="0" noProof="0">
                <a:ln>
                  <a:noFill/>
                </a:ln>
                <a:solidFill>
                  <a:srgbClr val="000000"/>
                </a:solidFill>
                <a:effectLst/>
                <a:uLnTx/>
                <a:uFillTx/>
                <a:latin typeface="Arial Black"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118</a:t>
            </a:fld>
            <a:endParaRPr kumimoji="0" lang="en-US" altLang="zh-CN" sz="1200" b="0" i="0" u="none" strike="noStrike" kern="1200" cap="none" spc="0" normalizeH="0" baseline="0" noProof="0">
              <a:ln>
                <a:noFill/>
              </a:ln>
              <a:solidFill>
                <a:srgbClr val="000000"/>
              </a:solidFill>
              <a:effectLst/>
              <a:uLnTx/>
              <a:uFillTx/>
              <a:latin typeface="Arial Black" pitchFamily="34" charset="0"/>
              <a:ea typeface="宋体" charset="-122"/>
              <a:cs typeface="+mn-cs"/>
            </a:endParaRPr>
          </a:p>
        </p:txBody>
      </p:sp>
      <p:sp>
        <p:nvSpPr>
          <p:cNvPr id="1673218" name="Rectangle 2"/>
          <p:cNvSpPr>
            <a:spLocks noGrp="1" noChangeArrowheads="1"/>
          </p:cNvSpPr>
          <p:nvPr>
            <p:ph type="title"/>
          </p:nvPr>
        </p:nvSpPr>
        <p:spPr/>
        <p:txBody>
          <a:bodyPr/>
          <a:lstStyle/>
          <a:p>
            <a:r>
              <a:rPr lang="en-US" altLang="zh-CN" dirty="0"/>
              <a:t>7.7.2 </a:t>
            </a:r>
            <a:r>
              <a:rPr lang="zh-CN" altLang="en-US" dirty="0"/>
              <a:t>突破限制的途径</a:t>
            </a:r>
          </a:p>
        </p:txBody>
      </p:sp>
      <p:graphicFrame>
        <p:nvGraphicFramePr>
          <p:cNvPr id="1673219" name="Group 3"/>
          <p:cNvGraphicFramePr>
            <a:graphicFrameLocks noGrp="1"/>
          </p:cNvGraphicFramePr>
          <p:nvPr/>
        </p:nvGraphicFramePr>
        <p:xfrm>
          <a:off x="179388" y="1412875"/>
          <a:ext cx="8858250" cy="4544695"/>
        </p:xfrm>
        <a:graphic>
          <a:graphicData uri="http://schemas.openxmlformats.org/drawingml/2006/table">
            <a:tbl>
              <a:tblPr/>
              <a:tblGrid>
                <a:gridCol w="1728787">
                  <a:extLst>
                    <a:ext uri="{9D8B030D-6E8A-4147-A177-3AD203B41FA5}">
                      <a16:colId xmlns:a16="http://schemas.microsoft.com/office/drawing/2014/main" val="20000"/>
                    </a:ext>
                  </a:extLst>
                </a:gridCol>
                <a:gridCol w="4105275">
                  <a:extLst>
                    <a:ext uri="{9D8B030D-6E8A-4147-A177-3AD203B41FA5}">
                      <a16:colId xmlns:a16="http://schemas.microsoft.com/office/drawing/2014/main" val="20001"/>
                    </a:ext>
                  </a:extLst>
                </a:gridCol>
                <a:gridCol w="3024188">
                  <a:extLst>
                    <a:ext uri="{9D8B030D-6E8A-4147-A177-3AD203B41FA5}">
                      <a16:colId xmlns:a16="http://schemas.microsoft.com/office/drawing/2014/main" val="20002"/>
                    </a:ext>
                  </a:extLst>
                </a:gridCol>
              </a:tblGrid>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宋体" charset="-122"/>
                          <a:cs typeface="Times New Roman" pitchFamily="18" charset="0"/>
                        </a:rPr>
                        <a:t>技术</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宋体" charset="-122"/>
                          <a:cs typeface="Times New Roman" pitchFamily="18" charset="0"/>
                        </a:rPr>
                        <a:t>简要说明</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宋体" charset="-122"/>
                          <a:cs typeface="Times New Roman" pitchFamily="18" charset="0"/>
                        </a:rPr>
                        <a:t>主要解决问题</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0"/>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宋体" charset="-122"/>
                          <a:cs typeface="Times New Roman" pitchFamily="18" charset="0"/>
                        </a:rPr>
                        <a:t>转发和旁路</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宋体" charset="-122"/>
                          <a:cs typeface="Times New Roman" pitchFamily="18" charset="0"/>
                        </a:rPr>
                        <a:t>在流水线段间建立直接的连接通路</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宋体" charset="-122"/>
                          <a:cs typeface="Times New Roman" pitchFamily="18" charset="0"/>
                        </a:rPr>
                        <a:t>潜在的数据相关停顿</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宋体" charset="-122"/>
                          <a:cs typeface="Times New Roman" pitchFamily="18" charset="0"/>
                        </a:rPr>
                        <a:t>简单转移调度</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宋体" charset="-122"/>
                          <a:cs typeface="Times New Roman" pitchFamily="18" charset="0"/>
                        </a:rPr>
                        <a:t>冻结流水线，预取分支目标，多流，循环缓冲器等</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宋体" charset="-122"/>
                          <a:cs typeface="Times New Roman" pitchFamily="18" charset="0"/>
                        </a:rPr>
                        <a:t>控制相关停顿</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2"/>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宋体" charset="-122"/>
                          <a:cs typeface="Times New Roman" pitchFamily="18" charset="0"/>
                        </a:rPr>
                        <a:t>延迟分支</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宋体" charset="-122"/>
                          <a:cs typeface="Times New Roman" pitchFamily="18" charset="0"/>
                        </a:rPr>
                        <a:t>利用编译器调度，填充延迟槽</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宋体" charset="-122"/>
                          <a:cs typeface="Times New Roman" pitchFamily="18" charset="0"/>
                        </a:rPr>
                        <a:t>控制相关停顿</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3"/>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宋体" charset="-122"/>
                          <a:cs typeface="Times New Roman" pitchFamily="18" charset="0"/>
                        </a:rPr>
                        <a:t>基本动态调度（记分板）</a:t>
                      </a:r>
                      <a:endParaRPr kumimoji="1" lang="en-US" altLang="zh-CN" sz="2000" b="1" i="0" u="none" strike="noStrike" cap="none" normalizeH="0" baseline="0" dirty="0">
                        <a:ln>
                          <a:noFill/>
                        </a:ln>
                        <a:solidFill>
                          <a:schemeClr val="tx1"/>
                        </a:solidFill>
                        <a:effectLst/>
                        <a:latin typeface="Times New Roman" pitchFamily="18" charset="0"/>
                        <a:ea typeface="宋体" charset="-122"/>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宋体" charset="-122"/>
                          <a:cs typeface="Times New Roman" pitchFamily="18" charset="0"/>
                        </a:rPr>
                        <a:t>RAW</a:t>
                      </a:r>
                      <a:r>
                        <a:rPr kumimoji="1" lang="zh-CN" altLang="en-US" sz="2000" b="1" i="0" u="none" strike="noStrike" cap="none" normalizeH="0" baseline="0" dirty="0">
                          <a:ln>
                            <a:noFill/>
                          </a:ln>
                          <a:solidFill>
                            <a:schemeClr val="tx1"/>
                          </a:solidFill>
                          <a:effectLst/>
                          <a:latin typeface="Times New Roman" pitchFamily="18" charset="0"/>
                          <a:ea typeface="宋体" charset="-122"/>
                          <a:cs typeface="Times New Roman" pitchFamily="18" charset="0"/>
                        </a:rPr>
                        <a:t>停顿，乱序执行</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宋体" charset="-122"/>
                          <a:cs typeface="Times New Roman" pitchFamily="18" charset="0"/>
                        </a:rPr>
                        <a:t>真相关引起的数据相关停顿</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4"/>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宋体" charset="-122"/>
                          <a:cs typeface="Times New Roman" pitchFamily="18" charset="0"/>
                        </a:rPr>
                        <a:t>重命名动态</a:t>
                      </a:r>
                    </a:p>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宋体" charset="-122"/>
                          <a:cs typeface="Times New Roman" pitchFamily="18" charset="0"/>
                        </a:rPr>
                        <a:t>调度</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宋体" charset="-122"/>
                          <a:cs typeface="Times New Roman" pitchFamily="18" charset="0"/>
                        </a:rPr>
                        <a:t>WAW</a:t>
                      </a:r>
                      <a:r>
                        <a:rPr kumimoji="1" lang="zh-CN" altLang="en-US" sz="2000" b="1" i="0" u="none" strike="noStrike" cap="none" normalizeH="0" baseline="0" dirty="0">
                          <a:ln>
                            <a:noFill/>
                          </a:ln>
                          <a:solidFill>
                            <a:schemeClr val="tx1"/>
                          </a:solidFill>
                          <a:effectLst/>
                          <a:latin typeface="Times New Roman" pitchFamily="18" charset="0"/>
                          <a:ea typeface="宋体" charset="-122"/>
                          <a:cs typeface="Times New Roman" pitchFamily="18" charset="0"/>
                        </a:rPr>
                        <a:t>和</a:t>
                      </a:r>
                      <a:r>
                        <a:rPr kumimoji="1" lang="en-US" altLang="zh-CN" sz="2000" b="1" i="0" u="none" strike="noStrike" cap="none" normalizeH="0" baseline="0" dirty="0">
                          <a:ln>
                            <a:noFill/>
                          </a:ln>
                          <a:solidFill>
                            <a:schemeClr val="tx1"/>
                          </a:solidFill>
                          <a:effectLst/>
                          <a:latin typeface="Times New Roman" pitchFamily="18" charset="0"/>
                          <a:ea typeface="宋体" charset="-122"/>
                          <a:cs typeface="Times New Roman" pitchFamily="18" charset="0"/>
                        </a:rPr>
                        <a:t>WAR</a:t>
                      </a:r>
                      <a:r>
                        <a:rPr kumimoji="1" lang="zh-CN" altLang="en-US" sz="2000" b="1" i="0" u="none" strike="noStrike" cap="none" normalizeH="0" baseline="0" dirty="0">
                          <a:ln>
                            <a:noFill/>
                          </a:ln>
                          <a:solidFill>
                            <a:schemeClr val="tx1"/>
                          </a:solidFill>
                          <a:effectLst/>
                          <a:latin typeface="Times New Roman" pitchFamily="18" charset="0"/>
                          <a:ea typeface="宋体" charset="-122"/>
                          <a:cs typeface="Times New Roman" pitchFamily="18" charset="0"/>
                        </a:rPr>
                        <a:t>停顿，乱序执行</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宋体" charset="-122"/>
                          <a:cs typeface="Times New Roman" pitchFamily="18" charset="0"/>
                        </a:rPr>
                        <a:t>数据相关停顿、反相关和输出相关引起的停顿</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5"/>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宋体" charset="-122"/>
                          <a:cs typeface="Times New Roman" pitchFamily="18" charset="0"/>
                        </a:rPr>
                        <a:t>分支预测</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宋体" charset="-122"/>
                          <a:cs typeface="Times New Roman" pitchFamily="18" charset="0"/>
                        </a:rPr>
                        <a:t>动态分支预测，静态分支预测</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宋体" charset="-122"/>
                          <a:cs typeface="Times New Roman" pitchFamily="18" charset="0"/>
                        </a:rPr>
                        <a:t>控制相关停顿</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6"/>
                  </a:ext>
                </a:extLst>
              </a:tr>
              <a:tr h="4603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宋体" charset="-122"/>
                          <a:cs typeface="Times New Roman" pitchFamily="18" charset="0"/>
                        </a:rPr>
                        <a:t>多指令发射</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宋体" charset="-122"/>
                          <a:cs typeface="Times New Roman" pitchFamily="18" charset="0"/>
                        </a:rPr>
                        <a:t>多指令流出（超标量和超长指令字）</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宋体" charset="-122"/>
                          <a:cs typeface="Times New Roman" pitchFamily="18" charset="0"/>
                        </a:rPr>
                        <a:t>理想</a:t>
                      </a:r>
                      <a:r>
                        <a:rPr kumimoji="1" lang="en-US" altLang="zh-CN" sz="2000" b="1" i="0" u="none" strike="noStrike" cap="none" normalizeH="0" baseline="0" dirty="0">
                          <a:ln>
                            <a:noFill/>
                          </a:ln>
                          <a:solidFill>
                            <a:schemeClr val="tx1"/>
                          </a:solidFill>
                          <a:effectLst/>
                          <a:latin typeface="Times New Roman" pitchFamily="18" charset="0"/>
                          <a:ea typeface="宋体" charset="-122"/>
                          <a:cs typeface="Times New Roman" pitchFamily="18" charset="0"/>
                        </a:rPr>
                        <a:t>CPI</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7"/>
                  </a:ext>
                </a:extLst>
              </a:tr>
              <a:tr h="2397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宋体" charset="-122"/>
                          <a:cs typeface="Times New Roman" pitchFamily="18" charset="0"/>
                        </a:rPr>
                        <a:t>硬件推测</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宋体" charset="-122"/>
                          <a:cs typeface="Times New Roman" pitchFamily="18" charset="0"/>
                        </a:rPr>
                        <a:t>用于多指令发射，使用重排序缓存</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宋体" charset="-122"/>
                          <a:cs typeface="Times New Roman" pitchFamily="18" charset="0"/>
                        </a:rPr>
                        <a:t>数据相关和控制相关停顿</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8"/>
                  </a:ext>
                </a:extLst>
              </a:tr>
            </a:tbl>
          </a:graphicData>
        </a:graphic>
      </p:graphicFrame>
      <p:sp>
        <p:nvSpPr>
          <p:cNvPr id="1673261" name="Rectangle 45"/>
          <p:cNvSpPr>
            <a:spLocks noChangeArrowheads="1"/>
          </p:cNvSpPr>
          <p:nvPr/>
        </p:nvSpPr>
        <p:spPr bwMode="auto">
          <a:xfrm>
            <a:off x="2124075" y="836613"/>
            <a:ext cx="4824413" cy="519112"/>
          </a:xfrm>
          <a:prstGeom prst="rect">
            <a:avLst/>
          </a:prstGeom>
          <a:noFill/>
          <a:ln w="28575" algn="ctr">
            <a:noFill/>
            <a:miter lim="800000"/>
            <a:headEnd/>
            <a:tailE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00007D"/>
                </a:solidFill>
                <a:effectLst/>
                <a:uLnTx/>
                <a:uFillTx/>
                <a:latin typeface="Times New Roman" pitchFamily="18" charset="0"/>
                <a:ea typeface="楷体" panose="02010609060101010101" pitchFamily="49" charset="-122"/>
                <a:cs typeface="+mn-cs"/>
              </a:rPr>
              <a:t>表</a:t>
            </a:r>
            <a:r>
              <a:rPr kumimoji="1" lang="en-US" altLang="zh-CN" sz="2800" b="1" i="0" u="none" strike="noStrike" kern="1200" cap="none" spc="0" normalizeH="0" baseline="0" noProof="0" dirty="0">
                <a:ln>
                  <a:noFill/>
                </a:ln>
                <a:solidFill>
                  <a:srgbClr val="00007D"/>
                </a:solidFill>
                <a:effectLst/>
                <a:uLnTx/>
                <a:uFillTx/>
                <a:latin typeface="Times New Roman" pitchFamily="18" charset="0"/>
                <a:ea typeface="楷体" panose="02010609060101010101" pitchFamily="49" charset="-122"/>
                <a:cs typeface="+mn-cs"/>
              </a:rPr>
              <a:t>7.9  </a:t>
            </a:r>
            <a:r>
              <a:rPr kumimoji="1" lang="zh-CN" altLang="en-US" sz="2800" b="1" i="0" u="none" strike="noStrike" kern="1200" cap="none" spc="0" normalizeH="0" baseline="0" noProof="0" dirty="0">
                <a:ln>
                  <a:noFill/>
                </a:ln>
                <a:solidFill>
                  <a:srgbClr val="00007D"/>
                </a:solidFill>
                <a:effectLst/>
                <a:uLnTx/>
                <a:uFillTx/>
                <a:latin typeface="Times New Roman" pitchFamily="18" charset="0"/>
                <a:ea typeface="楷体" panose="02010609060101010101" pitchFamily="49" charset="-122"/>
                <a:cs typeface="+mn-cs"/>
              </a:rPr>
              <a:t>提高指令级并行的技术 </a:t>
            </a:r>
          </a:p>
        </p:txBody>
      </p:sp>
    </p:spTree>
    <p:extLst>
      <p:ext uri="{BB962C8B-B14F-4D97-AF65-F5344CB8AC3E}">
        <p14:creationId xmlns:p14="http://schemas.microsoft.com/office/powerpoint/2010/main" val="232571638"/>
      </p:ext>
    </p:extLst>
  </p:cSld>
  <p:clrMapOvr>
    <a:masterClrMapping/>
  </p:clrMapOvr>
  <p:transition spd="me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8EB3AAD-B034-426E-B66E-28BEC981FF1E}" type="slidenum">
              <a:rPr kumimoji="0" lang="zh-CN" altLang="en-US" sz="1200" b="0" i="0" u="none" strike="noStrike" kern="1200" cap="none" spc="0" normalizeH="0" baseline="0" noProof="0">
                <a:ln>
                  <a:noFill/>
                </a:ln>
                <a:solidFill>
                  <a:srgbClr val="000000"/>
                </a:solidFill>
                <a:effectLst/>
                <a:uLnTx/>
                <a:uFillTx/>
                <a:latin typeface="Arial Black"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119</a:t>
            </a:fld>
            <a:endParaRPr kumimoji="0" lang="en-US" altLang="zh-CN" sz="1200" b="0" i="0" u="none" strike="noStrike" kern="1200" cap="none" spc="0" normalizeH="0" baseline="0" noProof="0">
              <a:ln>
                <a:noFill/>
              </a:ln>
              <a:solidFill>
                <a:srgbClr val="000000"/>
              </a:solidFill>
              <a:effectLst/>
              <a:uLnTx/>
              <a:uFillTx/>
              <a:latin typeface="Arial Black" pitchFamily="34" charset="0"/>
              <a:ea typeface="宋体" charset="-122"/>
              <a:cs typeface="+mn-cs"/>
            </a:endParaRPr>
          </a:p>
        </p:txBody>
      </p:sp>
      <p:sp>
        <p:nvSpPr>
          <p:cNvPr id="1674242" name="Rectangle 2"/>
          <p:cNvSpPr>
            <a:spLocks noGrp="1" noChangeArrowheads="1"/>
          </p:cNvSpPr>
          <p:nvPr>
            <p:ph type="title"/>
          </p:nvPr>
        </p:nvSpPr>
        <p:spPr/>
        <p:txBody>
          <a:bodyPr/>
          <a:lstStyle/>
          <a:p>
            <a:r>
              <a:rPr lang="en-US" altLang="zh-CN" dirty="0"/>
              <a:t>7.7.2 </a:t>
            </a:r>
            <a:r>
              <a:rPr lang="zh-CN" altLang="en-US" dirty="0"/>
              <a:t>突破限制的途径</a:t>
            </a:r>
          </a:p>
        </p:txBody>
      </p:sp>
      <p:graphicFrame>
        <p:nvGraphicFramePr>
          <p:cNvPr id="1674243" name="Group 3"/>
          <p:cNvGraphicFramePr>
            <a:graphicFrameLocks noGrp="1"/>
          </p:cNvGraphicFramePr>
          <p:nvPr/>
        </p:nvGraphicFramePr>
        <p:xfrm>
          <a:off x="250825" y="1557338"/>
          <a:ext cx="8569325" cy="4815840"/>
        </p:xfrm>
        <a:graphic>
          <a:graphicData uri="http://schemas.openxmlformats.org/drawingml/2006/table">
            <a:tbl>
              <a:tblPr/>
              <a:tblGrid>
                <a:gridCol w="2808288">
                  <a:extLst>
                    <a:ext uri="{9D8B030D-6E8A-4147-A177-3AD203B41FA5}">
                      <a16:colId xmlns:a16="http://schemas.microsoft.com/office/drawing/2014/main" val="20000"/>
                    </a:ext>
                  </a:extLst>
                </a:gridCol>
                <a:gridCol w="3529012">
                  <a:extLst>
                    <a:ext uri="{9D8B030D-6E8A-4147-A177-3AD203B41FA5}">
                      <a16:colId xmlns:a16="http://schemas.microsoft.com/office/drawing/2014/main" val="20001"/>
                    </a:ext>
                  </a:extLst>
                </a:gridCol>
                <a:gridCol w="2232025">
                  <a:extLst>
                    <a:ext uri="{9D8B030D-6E8A-4147-A177-3AD203B41FA5}">
                      <a16:colId xmlns:a16="http://schemas.microsoft.com/office/drawing/2014/main" val="20002"/>
                    </a:ext>
                  </a:extLst>
                </a:gridCol>
              </a:tblGrid>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宋体" charset="-122"/>
                          <a:cs typeface="Times New Roman" pitchFamily="18" charset="0"/>
                        </a:rPr>
                        <a:t>技术</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宋体" charset="-122"/>
                          <a:cs typeface="Times New Roman" pitchFamily="18" charset="0"/>
                        </a:rPr>
                        <a:t>简要说明</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宋体" charset="-122"/>
                          <a:cs typeface="Times New Roman" pitchFamily="18" charset="0"/>
                        </a:rPr>
                        <a:t>主要解决问题</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0"/>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宋体" charset="-122"/>
                          <a:cs typeface="Times New Roman" pitchFamily="18" charset="0"/>
                        </a:rPr>
                        <a:t>循环展开</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宋体" charset="-122"/>
                          <a:cs typeface="Times New Roman" pitchFamily="18" charset="0"/>
                        </a:rPr>
                        <a:t>将循环展开为直线代码，消除判断、分支开销，加速流水</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宋体" charset="-122"/>
                          <a:cs typeface="Times New Roman" pitchFamily="18" charset="0"/>
                        </a:rPr>
                        <a:t>控制相关停顿</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宋体" charset="-122"/>
                          <a:cs typeface="Times New Roman" pitchFamily="18" charset="0"/>
                        </a:rPr>
                        <a:t>基本编译器流水线调度</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宋体" charset="-122"/>
                          <a:cs typeface="Times New Roman" pitchFamily="18" charset="0"/>
                        </a:rPr>
                        <a:t>对数据相关指令重排序</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宋体" charset="-122"/>
                          <a:cs typeface="Times New Roman" pitchFamily="18" charset="0"/>
                        </a:rPr>
                        <a:t>数据相关停顿</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2"/>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宋体" charset="-122"/>
                          <a:cs typeface="Times New Roman" pitchFamily="18" charset="0"/>
                        </a:rPr>
                        <a:t>编译器相关性分析</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宋体" charset="-122"/>
                          <a:cs typeface="Times New Roman" pitchFamily="18" charset="0"/>
                        </a:rPr>
                        <a:t>利用编译器发现相关</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宋体" charset="-122"/>
                          <a:cs typeface="Times New Roman" pitchFamily="18" charset="0"/>
                        </a:rPr>
                        <a:t>理想</a:t>
                      </a:r>
                      <a:r>
                        <a:rPr kumimoji="1" lang="en-US" altLang="zh-CN" sz="2000" b="1" i="0" u="none" strike="noStrike" cap="none" normalizeH="0" baseline="0" dirty="0">
                          <a:ln>
                            <a:noFill/>
                          </a:ln>
                          <a:solidFill>
                            <a:schemeClr val="tx1"/>
                          </a:solidFill>
                          <a:effectLst/>
                          <a:latin typeface="Times New Roman" pitchFamily="18" charset="0"/>
                          <a:ea typeface="宋体" charset="-122"/>
                          <a:cs typeface="Times New Roman" pitchFamily="18" charset="0"/>
                        </a:rPr>
                        <a:t>CPI</a:t>
                      </a:r>
                      <a:r>
                        <a:rPr kumimoji="1" lang="zh-CN" altLang="en-US" sz="2000" b="1" i="0" u="none" strike="noStrike" cap="none" normalizeH="0" baseline="0" dirty="0">
                          <a:ln>
                            <a:noFill/>
                          </a:ln>
                          <a:solidFill>
                            <a:schemeClr val="tx1"/>
                          </a:solidFill>
                          <a:effectLst/>
                          <a:latin typeface="Times New Roman" pitchFamily="18" charset="0"/>
                          <a:ea typeface="宋体" charset="-122"/>
                          <a:cs typeface="Times New Roman" pitchFamily="18" charset="0"/>
                        </a:rPr>
                        <a:t>，数据相关停顿</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3"/>
                  </a:ext>
                </a:extLst>
              </a:tr>
              <a:tr h="3968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宋体" charset="-122"/>
                          <a:cs typeface="Times New Roman" pitchFamily="18" charset="0"/>
                        </a:rPr>
                        <a:t>软件流水线，踪迹调度</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宋体" charset="-122"/>
                          <a:cs typeface="Times New Roman" pitchFamily="18" charset="0"/>
                        </a:rPr>
                        <a:t>软件流水：对循环进行重构，使得每次迭代执行的指令是属于原循环的不同迭代过程的。</a:t>
                      </a: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宋体" charset="-122"/>
                          <a:cs typeface="Times New Roman" pitchFamily="18" charset="0"/>
                        </a:rPr>
                        <a:t>踪迹调度：跨越</a:t>
                      </a:r>
                      <a:r>
                        <a:rPr kumimoji="1" lang="en-US" altLang="zh-CN" sz="2000" b="1" i="0" u="none" strike="noStrike" cap="none" normalizeH="0" baseline="0" dirty="0">
                          <a:ln>
                            <a:noFill/>
                          </a:ln>
                          <a:solidFill>
                            <a:schemeClr val="tx1"/>
                          </a:solidFill>
                          <a:effectLst/>
                          <a:latin typeface="Times New Roman" pitchFamily="18" charset="0"/>
                          <a:ea typeface="宋体" charset="-122"/>
                          <a:cs typeface="Times New Roman" pitchFamily="18" charset="0"/>
                        </a:rPr>
                        <a:t>IF</a:t>
                      </a:r>
                      <a:r>
                        <a:rPr kumimoji="1" lang="zh-CN" altLang="en-US" sz="2000" b="1" i="0" u="none" strike="noStrike" cap="none" normalizeH="0" baseline="0" dirty="0">
                          <a:ln>
                            <a:noFill/>
                          </a:ln>
                          <a:solidFill>
                            <a:schemeClr val="tx1"/>
                          </a:solidFill>
                          <a:effectLst/>
                          <a:latin typeface="Times New Roman" pitchFamily="18" charset="0"/>
                          <a:ea typeface="宋体" charset="-122"/>
                          <a:cs typeface="Times New Roman" pitchFamily="18" charset="0"/>
                        </a:rPr>
                        <a:t>基本块的并行度。</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宋体" charset="-122"/>
                          <a:cs typeface="Times New Roman" pitchFamily="18" charset="0"/>
                        </a:rPr>
                        <a:t>数据相关和控制相关停顿</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4"/>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宋体" charset="-122"/>
                          <a:cs typeface="Times New Roman" pitchFamily="18" charset="0"/>
                        </a:rPr>
                        <a:t>硬件支持编译器推测</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宋体" charset="-122"/>
                          <a:cs typeface="Times New Roman" pitchFamily="18" charset="0"/>
                        </a:rPr>
                        <a:t>软硬件推测结合</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宋体" charset="-122"/>
                          <a:cs typeface="Times New Roman" pitchFamily="18" charset="0"/>
                        </a:rPr>
                        <a:t>理想</a:t>
                      </a:r>
                      <a:r>
                        <a:rPr kumimoji="1" lang="en-US" altLang="zh-CN" sz="2000" b="1" i="0" u="none" strike="noStrike" cap="none" normalizeH="0" baseline="0" dirty="0">
                          <a:ln>
                            <a:noFill/>
                          </a:ln>
                          <a:solidFill>
                            <a:schemeClr val="tx1"/>
                          </a:solidFill>
                          <a:effectLst/>
                          <a:latin typeface="Times New Roman" pitchFamily="18" charset="0"/>
                          <a:ea typeface="宋体" charset="-122"/>
                          <a:cs typeface="Times New Roman" pitchFamily="18" charset="0"/>
                        </a:rPr>
                        <a:t>CPI</a:t>
                      </a:r>
                      <a:r>
                        <a:rPr kumimoji="1" lang="zh-CN" altLang="en-US" sz="2000" b="1" i="0" u="none" strike="noStrike" cap="none" normalizeH="0" baseline="0" dirty="0">
                          <a:ln>
                            <a:noFill/>
                          </a:ln>
                          <a:solidFill>
                            <a:schemeClr val="tx1"/>
                          </a:solidFill>
                          <a:effectLst/>
                          <a:latin typeface="Times New Roman" pitchFamily="18" charset="0"/>
                          <a:ea typeface="宋体" charset="-122"/>
                          <a:cs typeface="Times New Roman" pitchFamily="18" charset="0"/>
                        </a:rPr>
                        <a:t>，数据相关停顿，转换相关停顿</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5"/>
                  </a:ext>
                </a:extLst>
              </a:tr>
            </a:tbl>
          </a:graphicData>
        </a:graphic>
      </p:graphicFrame>
      <p:sp>
        <p:nvSpPr>
          <p:cNvPr id="1674273" name="Rectangle 33"/>
          <p:cNvSpPr>
            <a:spLocks noChangeArrowheads="1"/>
          </p:cNvSpPr>
          <p:nvPr/>
        </p:nvSpPr>
        <p:spPr bwMode="auto">
          <a:xfrm>
            <a:off x="2124075" y="836613"/>
            <a:ext cx="5895975" cy="519112"/>
          </a:xfrm>
          <a:prstGeom prst="rect">
            <a:avLst/>
          </a:prstGeom>
          <a:noFill/>
          <a:ln w="28575" algn="ctr">
            <a:noFill/>
            <a:miter lim="800000"/>
            <a:headEnd/>
            <a:tailE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00007D"/>
                </a:solidFill>
                <a:effectLst/>
                <a:uLnTx/>
                <a:uFillTx/>
                <a:latin typeface="Times New Roman" pitchFamily="18" charset="0"/>
                <a:ea typeface="楷体" panose="02010609060101010101" pitchFamily="49" charset="-122"/>
                <a:cs typeface="+mn-cs"/>
              </a:rPr>
              <a:t>表</a:t>
            </a:r>
            <a:r>
              <a:rPr kumimoji="1" lang="en-US" altLang="zh-CN" sz="2800" b="1" i="0" u="none" strike="noStrike" kern="1200" cap="none" spc="0" normalizeH="0" baseline="0" noProof="0" dirty="0">
                <a:ln>
                  <a:noFill/>
                </a:ln>
                <a:solidFill>
                  <a:srgbClr val="00007D"/>
                </a:solidFill>
                <a:effectLst/>
                <a:uLnTx/>
                <a:uFillTx/>
                <a:latin typeface="Times New Roman" pitchFamily="18" charset="0"/>
                <a:ea typeface="楷体" panose="02010609060101010101" pitchFamily="49" charset="-122"/>
                <a:cs typeface="+mn-cs"/>
              </a:rPr>
              <a:t>7.9  </a:t>
            </a:r>
            <a:r>
              <a:rPr kumimoji="1" lang="zh-CN" altLang="en-US" sz="2800" b="1" i="0" u="none" strike="noStrike" kern="1200" cap="none" spc="0" normalizeH="0" baseline="0" noProof="0" dirty="0">
                <a:ln>
                  <a:noFill/>
                </a:ln>
                <a:solidFill>
                  <a:srgbClr val="00007D"/>
                </a:solidFill>
                <a:effectLst/>
                <a:uLnTx/>
                <a:uFillTx/>
                <a:latin typeface="Times New Roman" pitchFamily="18" charset="0"/>
                <a:ea typeface="楷体" panose="02010609060101010101" pitchFamily="49" charset="-122"/>
                <a:cs typeface="+mn-cs"/>
              </a:rPr>
              <a:t>提高指令级并行的技术（续） </a:t>
            </a:r>
          </a:p>
        </p:txBody>
      </p:sp>
    </p:spTree>
    <p:extLst>
      <p:ext uri="{BB962C8B-B14F-4D97-AF65-F5344CB8AC3E}">
        <p14:creationId xmlns:p14="http://schemas.microsoft.com/office/powerpoint/2010/main" val="422530192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CAA3C3-0DF0-49F7-9EF0-DD6A1A8D1B25}"/>
              </a:ext>
            </a:extLst>
          </p:cNvPr>
          <p:cNvSpPr>
            <a:spLocks noGrp="1"/>
          </p:cNvSpPr>
          <p:nvPr>
            <p:ph type="title"/>
          </p:nvPr>
        </p:nvSpPr>
        <p:spPr/>
        <p:txBody>
          <a:bodyPr/>
          <a:lstStyle/>
          <a:p>
            <a:r>
              <a:rPr lang="en-US" altLang="zh-CN" dirty="0"/>
              <a:t>7.5.3 </a:t>
            </a:r>
            <a:r>
              <a:rPr lang="zh-CN" altLang="en-US" dirty="0"/>
              <a:t>数据相关</a:t>
            </a:r>
          </a:p>
        </p:txBody>
      </p:sp>
      <p:sp>
        <p:nvSpPr>
          <p:cNvPr id="3" name="内容占位符 2">
            <a:extLst>
              <a:ext uri="{FF2B5EF4-FFF2-40B4-BE49-F238E27FC236}">
                <a16:creationId xmlns:a16="http://schemas.microsoft.com/office/drawing/2014/main" id="{8F56CA2B-2235-419E-8407-7306FF3136D6}"/>
              </a:ext>
            </a:extLst>
          </p:cNvPr>
          <p:cNvSpPr>
            <a:spLocks noGrp="1"/>
          </p:cNvSpPr>
          <p:nvPr>
            <p:ph idx="1"/>
          </p:nvPr>
        </p:nvSpPr>
        <p:spPr>
          <a:xfrm>
            <a:off x="179512" y="612775"/>
            <a:ext cx="8856984" cy="1808113"/>
          </a:xfrm>
        </p:spPr>
        <p:txBody>
          <a:bodyPr/>
          <a:lstStyle/>
          <a:p>
            <a:pPr marL="0" indent="0">
              <a:buNone/>
            </a:pPr>
            <a:r>
              <a:rPr lang="en-US" altLang="zh-CN" sz="2400" dirty="0"/>
              <a:t>p321</a:t>
            </a:r>
            <a:r>
              <a:rPr lang="zh-CN" altLang="en-US" sz="2400" dirty="0"/>
              <a:t>，习题 </a:t>
            </a:r>
            <a:r>
              <a:rPr lang="en-US" altLang="zh-CN" sz="2400" dirty="0"/>
              <a:t>7.6</a:t>
            </a:r>
          </a:p>
          <a:p>
            <a:pPr marL="0" indent="0">
              <a:buNone/>
            </a:pPr>
            <a:r>
              <a:rPr lang="zh-CN" altLang="en-US" sz="2400" dirty="0"/>
              <a:t>请为连续执行下列两表达式生成在流水线上没有暂停的指令序列。</a:t>
            </a:r>
            <a:endParaRPr lang="en-US" altLang="zh-CN" sz="2400" dirty="0"/>
          </a:p>
          <a:p>
            <a:pPr marL="0" indent="0">
              <a:spcBef>
                <a:spcPts val="0"/>
              </a:spcBef>
              <a:buNone/>
            </a:pPr>
            <a:r>
              <a:rPr lang="en-US" altLang="zh-CN" b="0" dirty="0">
                <a:latin typeface="Consolas" panose="020B0609020204030204" pitchFamily="49" charset="0"/>
              </a:rPr>
              <a:t>	a=</a:t>
            </a:r>
            <a:r>
              <a:rPr lang="en-US" altLang="zh-CN" b="0" dirty="0" err="1">
                <a:latin typeface="Consolas" panose="020B0609020204030204" pitchFamily="49" charset="0"/>
              </a:rPr>
              <a:t>b+c</a:t>
            </a:r>
            <a:endParaRPr lang="en-US" altLang="zh-CN" b="0" dirty="0">
              <a:latin typeface="Consolas" panose="020B0609020204030204" pitchFamily="49" charset="0"/>
            </a:endParaRPr>
          </a:p>
          <a:p>
            <a:pPr marL="0" indent="0">
              <a:spcBef>
                <a:spcPts val="0"/>
              </a:spcBef>
              <a:buNone/>
            </a:pPr>
            <a:r>
              <a:rPr lang="en-US" altLang="zh-CN" b="0" dirty="0">
                <a:latin typeface="Consolas" panose="020B0609020204030204" pitchFamily="49" charset="0"/>
              </a:rPr>
              <a:t>	d=e-f</a:t>
            </a:r>
            <a:endParaRPr lang="zh-CN" altLang="en-US" b="0" dirty="0">
              <a:latin typeface="Consolas" panose="020B0609020204030204" pitchFamily="49" charset="0"/>
            </a:endParaRPr>
          </a:p>
        </p:txBody>
      </p:sp>
      <p:sp>
        <p:nvSpPr>
          <p:cNvPr id="4" name="灯片编号占位符 3">
            <a:extLst>
              <a:ext uri="{FF2B5EF4-FFF2-40B4-BE49-F238E27FC236}">
                <a16:creationId xmlns:a16="http://schemas.microsoft.com/office/drawing/2014/main" id="{A857515E-6416-46BB-B940-E137F22BCF0E}"/>
              </a:ext>
            </a:extLst>
          </p:cNvPr>
          <p:cNvSpPr>
            <a:spLocks noGrp="1"/>
          </p:cNvSpPr>
          <p:nvPr>
            <p:ph type="sldNum" sz="quarter" idx="11"/>
          </p:nvPr>
        </p:nvSpPr>
        <p:spPr/>
        <p:txBody>
          <a:bodyPr/>
          <a:lstStyle/>
          <a:p>
            <a:fld id="{881EBAA6-2597-4CA0-87A5-70365BBCDE64}" type="slidenum">
              <a:rPr lang="zh-CN" altLang="en-US" smtClean="0"/>
              <a:pPr/>
              <a:t>12</a:t>
            </a:fld>
            <a:endParaRPr lang="en-US" altLang="zh-CN"/>
          </a:p>
        </p:txBody>
      </p:sp>
      <p:sp>
        <p:nvSpPr>
          <p:cNvPr id="5" name="矩形 4">
            <a:extLst>
              <a:ext uri="{FF2B5EF4-FFF2-40B4-BE49-F238E27FC236}">
                <a16:creationId xmlns:a16="http://schemas.microsoft.com/office/drawing/2014/main" id="{7B0BD262-24D2-42CA-8DFA-7A61123B6FC7}"/>
              </a:ext>
            </a:extLst>
          </p:cNvPr>
          <p:cNvSpPr/>
          <p:nvPr/>
        </p:nvSpPr>
        <p:spPr>
          <a:xfrm>
            <a:off x="1085198" y="2420888"/>
            <a:ext cx="2550698" cy="3539430"/>
          </a:xfrm>
          <a:prstGeom prst="rect">
            <a:avLst/>
          </a:prstGeom>
          <a:solidFill>
            <a:srgbClr val="FFFFCC"/>
          </a:solidFill>
          <a:ln w="28575">
            <a:solidFill>
              <a:srgbClr val="FF6600"/>
            </a:solidFill>
          </a:ln>
          <a:effectLst>
            <a:outerShdw blurRad="50800" dist="38100" dir="2700000" algn="tl" rotWithShape="0">
              <a:prstClr val="black">
                <a:alpha val="40000"/>
              </a:prstClr>
            </a:outerShdw>
          </a:effectLst>
        </p:spPr>
        <p:txBody>
          <a:bodyPr wrap="none">
            <a:spAutoFit/>
          </a:bodyPr>
          <a:lstStyle/>
          <a:p>
            <a:pPr algn="l">
              <a:spcBef>
                <a:spcPts val="0"/>
              </a:spcBef>
            </a:pPr>
            <a:r>
              <a:rPr lang="zh-CN" altLang="en-US" b="0" dirty="0">
                <a:solidFill>
                  <a:srgbClr val="CC00CC"/>
                </a:solidFill>
                <a:latin typeface="Consolas" panose="020B0609020204030204" pitchFamily="49" charset="0"/>
              </a:rPr>
              <a:t>LW  Rb,b</a:t>
            </a:r>
            <a:endParaRPr lang="en-US" altLang="zh-CN" b="0" dirty="0">
              <a:solidFill>
                <a:srgbClr val="CC00CC"/>
              </a:solidFill>
              <a:latin typeface="Consolas" panose="020B0609020204030204" pitchFamily="49" charset="0"/>
            </a:endParaRPr>
          </a:p>
          <a:p>
            <a:pPr algn="l">
              <a:spcBef>
                <a:spcPts val="0"/>
              </a:spcBef>
            </a:pPr>
            <a:r>
              <a:rPr lang="en-US" altLang="zh-CN" b="0" dirty="0">
                <a:solidFill>
                  <a:srgbClr val="CC00CC"/>
                </a:solidFill>
                <a:latin typeface="Consolas" panose="020B0609020204030204" pitchFamily="49" charset="0"/>
              </a:rPr>
              <a:t>LW  </a:t>
            </a:r>
            <a:r>
              <a:rPr lang="en-US" altLang="zh-CN" b="0" dirty="0" err="1">
                <a:solidFill>
                  <a:srgbClr val="CC00CC"/>
                </a:solidFill>
                <a:latin typeface="Consolas" panose="020B0609020204030204" pitchFamily="49" charset="0"/>
              </a:rPr>
              <a:t>Rc,c</a:t>
            </a:r>
            <a:endParaRPr lang="en-US" altLang="zh-CN" b="0" dirty="0">
              <a:solidFill>
                <a:srgbClr val="CC00CC"/>
              </a:solidFill>
              <a:latin typeface="Consolas" panose="020B0609020204030204" pitchFamily="49" charset="0"/>
            </a:endParaRPr>
          </a:p>
          <a:p>
            <a:pPr algn="l">
              <a:spcBef>
                <a:spcPts val="0"/>
              </a:spcBef>
            </a:pPr>
            <a:r>
              <a:rPr lang="en-US" altLang="zh-CN" b="0" dirty="0">
                <a:latin typeface="Consolas" panose="020B0609020204030204" pitchFamily="49" charset="0"/>
              </a:rPr>
              <a:t>ADD </a:t>
            </a:r>
            <a:r>
              <a:rPr lang="en-US" altLang="zh-CN" b="0" dirty="0" err="1">
                <a:latin typeface="Consolas" panose="020B0609020204030204" pitchFamily="49" charset="0"/>
              </a:rPr>
              <a:t>Ra,Rb,Rc</a:t>
            </a:r>
            <a:endParaRPr lang="en-US" altLang="zh-CN" b="0" dirty="0">
              <a:latin typeface="Consolas" panose="020B0609020204030204" pitchFamily="49" charset="0"/>
            </a:endParaRPr>
          </a:p>
          <a:p>
            <a:pPr algn="l">
              <a:spcBef>
                <a:spcPts val="0"/>
              </a:spcBef>
            </a:pPr>
            <a:r>
              <a:rPr lang="en-US" altLang="zh-CN" b="0" dirty="0">
                <a:solidFill>
                  <a:srgbClr val="008000"/>
                </a:solidFill>
                <a:latin typeface="Consolas" panose="020B0609020204030204" pitchFamily="49" charset="0"/>
              </a:rPr>
              <a:t>SW  </a:t>
            </a:r>
            <a:r>
              <a:rPr lang="en-US" altLang="zh-CN" b="0" dirty="0" err="1">
                <a:solidFill>
                  <a:srgbClr val="008000"/>
                </a:solidFill>
                <a:latin typeface="Consolas" panose="020B0609020204030204" pitchFamily="49" charset="0"/>
              </a:rPr>
              <a:t>a,Ra</a:t>
            </a:r>
            <a:endParaRPr lang="en-US" altLang="zh-CN" b="0" dirty="0">
              <a:solidFill>
                <a:srgbClr val="008000"/>
              </a:solidFill>
              <a:latin typeface="Consolas" panose="020B0609020204030204" pitchFamily="49" charset="0"/>
            </a:endParaRPr>
          </a:p>
          <a:p>
            <a:pPr algn="l">
              <a:spcBef>
                <a:spcPts val="0"/>
              </a:spcBef>
            </a:pPr>
            <a:r>
              <a:rPr lang="en-US" altLang="zh-CN" b="0" dirty="0">
                <a:solidFill>
                  <a:srgbClr val="FF0000"/>
                </a:solidFill>
                <a:latin typeface="Consolas" panose="020B0609020204030204" pitchFamily="49" charset="0"/>
              </a:rPr>
              <a:t>LW  </a:t>
            </a:r>
            <a:r>
              <a:rPr lang="en-US" altLang="zh-CN" b="0" dirty="0" err="1">
                <a:solidFill>
                  <a:srgbClr val="FF0000"/>
                </a:solidFill>
                <a:latin typeface="Consolas" panose="020B0609020204030204" pitchFamily="49" charset="0"/>
              </a:rPr>
              <a:t>Re,e</a:t>
            </a:r>
            <a:endParaRPr lang="en-US" altLang="zh-CN" b="0" dirty="0">
              <a:solidFill>
                <a:srgbClr val="FF0000"/>
              </a:solidFill>
              <a:latin typeface="Consolas" panose="020B0609020204030204" pitchFamily="49" charset="0"/>
            </a:endParaRPr>
          </a:p>
          <a:p>
            <a:pPr algn="l">
              <a:spcBef>
                <a:spcPts val="0"/>
              </a:spcBef>
            </a:pPr>
            <a:r>
              <a:rPr lang="en-US" altLang="zh-CN" b="0" dirty="0">
                <a:solidFill>
                  <a:srgbClr val="FF0000"/>
                </a:solidFill>
                <a:latin typeface="Consolas" panose="020B0609020204030204" pitchFamily="49" charset="0"/>
              </a:rPr>
              <a:t>LW  </a:t>
            </a:r>
            <a:r>
              <a:rPr lang="en-US" altLang="zh-CN" b="0" dirty="0" err="1">
                <a:solidFill>
                  <a:srgbClr val="FF0000"/>
                </a:solidFill>
                <a:latin typeface="Consolas" panose="020B0609020204030204" pitchFamily="49" charset="0"/>
              </a:rPr>
              <a:t>Rf,f</a:t>
            </a:r>
            <a:endParaRPr lang="en-US" altLang="zh-CN" b="0" dirty="0">
              <a:solidFill>
                <a:srgbClr val="FF0000"/>
              </a:solidFill>
              <a:latin typeface="Consolas" panose="020B0609020204030204" pitchFamily="49" charset="0"/>
            </a:endParaRPr>
          </a:p>
          <a:p>
            <a:pPr algn="l">
              <a:spcBef>
                <a:spcPts val="0"/>
              </a:spcBef>
            </a:pPr>
            <a:r>
              <a:rPr lang="en-US" altLang="zh-CN" b="0" dirty="0">
                <a:latin typeface="Consolas" panose="020B0609020204030204" pitchFamily="49" charset="0"/>
              </a:rPr>
              <a:t>SUB </a:t>
            </a:r>
            <a:r>
              <a:rPr lang="en-US" altLang="zh-CN" b="0" dirty="0" err="1">
                <a:latin typeface="Consolas" panose="020B0609020204030204" pitchFamily="49" charset="0"/>
              </a:rPr>
              <a:t>Rd,Re,Rf</a:t>
            </a:r>
            <a:endParaRPr lang="en-US" altLang="zh-CN" b="0" dirty="0">
              <a:latin typeface="Consolas" panose="020B0609020204030204" pitchFamily="49" charset="0"/>
            </a:endParaRPr>
          </a:p>
          <a:p>
            <a:pPr algn="l">
              <a:spcBef>
                <a:spcPts val="0"/>
              </a:spcBef>
            </a:pPr>
            <a:r>
              <a:rPr lang="en-US" altLang="zh-CN" b="0" dirty="0">
                <a:solidFill>
                  <a:srgbClr val="008000"/>
                </a:solidFill>
                <a:latin typeface="Consolas" panose="020B0609020204030204" pitchFamily="49" charset="0"/>
              </a:rPr>
              <a:t>SW  </a:t>
            </a:r>
            <a:r>
              <a:rPr lang="en-US" altLang="zh-CN" b="0" dirty="0" err="1">
                <a:solidFill>
                  <a:srgbClr val="008000"/>
                </a:solidFill>
                <a:latin typeface="Consolas" panose="020B0609020204030204" pitchFamily="49" charset="0"/>
              </a:rPr>
              <a:t>d,Rd</a:t>
            </a:r>
            <a:endParaRPr lang="zh-CN" altLang="en-US" b="0" dirty="0">
              <a:solidFill>
                <a:srgbClr val="008000"/>
              </a:solidFill>
              <a:latin typeface="Consolas" panose="020B0609020204030204" pitchFamily="49" charset="0"/>
            </a:endParaRPr>
          </a:p>
        </p:txBody>
      </p:sp>
      <p:sp>
        <p:nvSpPr>
          <p:cNvPr id="6" name="矩形 5">
            <a:extLst>
              <a:ext uri="{FF2B5EF4-FFF2-40B4-BE49-F238E27FC236}">
                <a16:creationId xmlns:a16="http://schemas.microsoft.com/office/drawing/2014/main" id="{C9D9F021-383D-43CB-9BDD-758C73D7C346}"/>
              </a:ext>
            </a:extLst>
          </p:cNvPr>
          <p:cNvSpPr/>
          <p:nvPr/>
        </p:nvSpPr>
        <p:spPr>
          <a:xfrm>
            <a:off x="4901622" y="2420888"/>
            <a:ext cx="2550698" cy="3970318"/>
          </a:xfrm>
          <a:prstGeom prst="rect">
            <a:avLst/>
          </a:prstGeom>
          <a:solidFill>
            <a:srgbClr val="FFFFCC"/>
          </a:solidFill>
          <a:ln w="28575">
            <a:solidFill>
              <a:srgbClr val="FF6600"/>
            </a:solidFill>
          </a:ln>
          <a:effectLst>
            <a:outerShdw blurRad="50800" dist="38100" dir="2700000" algn="tl" rotWithShape="0">
              <a:prstClr val="black">
                <a:alpha val="40000"/>
              </a:prstClr>
            </a:outerShdw>
          </a:effectLst>
        </p:spPr>
        <p:txBody>
          <a:bodyPr wrap="none">
            <a:spAutoFit/>
          </a:bodyPr>
          <a:lstStyle/>
          <a:p>
            <a:pPr algn="l">
              <a:spcBef>
                <a:spcPts val="0"/>
              </a:spcBef>
            </a:pPr>
            <a:r>
              <a:rPr lang="zh-CN" altLang="en-US" b="0" dirty="0">
                <a:solidFill>
                  <a:srgbClr val="CC00CC"/>
                </a:solidFill>
                <a:latin typeface="Consolas" panose="020B0609020204030204" pitchFamily="49" charset="0"/>
              </a:rPr>
              <a:t>LW  Rb,b</a:t>
            </a:r>
            <a:endParaRPr lang="en-US" altLang="zh-CN" b="0" dirty="0">
              <a:solidFill>
                <a:srgbClr val="CC00CC"/>
              </a:solidFill>
              <a:latin typeface="Consolas" panose="020B0609020204030204" pitchFamily="49" charset="0"/>
            </a:endParaRPr>
          </a:p>
          <a:p>
            <a:pPr algn="l">
              <a:spcBef>
                <a:spcPts val="0"/>
              </a:spcBef>
            </a:pPr>
            <a:r>
              <a:rPr lang="en-US" altLang="zh-CN" b="0" dirty="0">
                <a:solidFill>
                  <a:srgbClr val="CC00CC"/>
                </a:solidFill>
                <a:latin typeface="Consolas" panose="020B0609020204030204" pitchFamily="49" charset="0"/>
              </a:rPr>
              <a:t>LW  </a:t>
            </a:r>
            <a:r>
              <a:rPr lang="en-US" altLang="zh-CN" b="0" dirty="0" err="1">
                <a:solidFill>
                  <a:srgbClr val="CC00CC"/>
                </a:solidFill>
                <a:latin typeface="Consolas" panose="020B0609020204030204" pitchFamily="49" charset="0"/>
              </a:rPr>
              <a:t>Rc,c</a:t>
            </a:r>
            <a:endParaRPr lang="en-US" altLang="zh-CN" b="0" dirty="0">
              <a:solidFill>
                <a:srgbClr val="CC00CC"/>
              </a:solidFill>
              <a:latin typeface="Consolas" panose="020B0609020204030204" pitchFamily="49" charset="0"/>
            </a:endParaRPr>
          </a:p>
          <a:p>
            <a:pPr algn="l">
              <a:spcBef>
                <a:spcPts val="0"/>
              </a:spcBef>
            </a:pPr>
            <a:r>
              <a:rPr lang="en-US" altLang="zh-CN" b="0" dirty="0">
                <a:solidFill>
                  <a:srgbClr val="FF0000"/>
                </a:solidFill>
                <a:latin typeface="Consolas" panose="020B0609020204030204" pitchFamily="49" charset="0"/>
              </a:rPr>
              <a:t>LW  </a:t>
            </a:r>
            <a:r>
              <a:rPr lang="en-US" altLang="zh-CN" b="0" dirty="0" err="1">
                <a:solidFill>
                  <a:srgbClr val="FF0000"/>
                </a:solidFill>
                <a:latin typeface="Consolas" panose="020B0609020204030204" pitchFamily="49" charset="0"/>
              </a:rPr>
              <a:t>Re,e</a:t>
            </a:r>
            <a:endParaRPr lang="en-US" altLang="zh-CN" b="0" dirty="0">
              <a:solidFill>
                <a:srgbClr val="FF0000"/>
              </a:solidFill>
              <a:latin typeface="Consolas" panose="020B0609020204030204" pitchFamily="49" charset="0"/>
            </a:endParaRPr>
          </a:p>
          <a:p>
            <a:pPr algn="l">
              <a:spcBef>
                <a:spcPts val="0"/>
              </a:spcBef>
            </a:pPr>
            <a:r>
              <a:rPr lang="en-US" altLang="zh-CN" b="0" dirty="0">
                <a:latin typeface="Consolas" panose="020B0609020204030204" pitchFamily="49" charset="0"/>
              </a:rPr>
              <a:t>ADD </a:t>
            </a:r>
            <a:r>
              <a:rPr lang="en-US" altLang="zh-CN" b="0" dirty="0" err="1">
                <a:latin typeface="Consolas" panose="020B0609020204030204" pitchFamily="49" charset="0"/>
              </a:rPr>
              <a:t>Ra,Rb,Rc</a:t>
            </a:r>
            <a:endParaRPr lang="en-US" altLang="zh-CN" b="0" dirty="0">
              <a:latin typeface="Consolas" panose="020B0609020204030204" pitchFamily="49" charset="0"/>
            </a:endParaRPr>
          </a:p>
          <a:p>
            <a:pPr algn="l">
              <a:spcBef>
                <a:spcPts val="0"/>
              </a:spcBef>
            </a:pPr>
            <a:r>
              <a:rPr lang="en-US" altLang="zh-CN" b="0" dirty="0">
                <a:solidFill>
                  <a:srgbClr val="FF0000"/>
                </a:solidFill>
                <a:latin typeface="Consolas" panose="020B0609020204030204" pitchFamily="49" charset="0"/>
              </a:rPr>
              <a:t>LW  </a:t>
            </a:r>
            <a:r>
              <a:rPr lang="en-US" altLang="zh-CN" b="0" dirty="0" err="1">
                <a:solidFill>
                  <a:srgbClr val="FF0000"/>
                </a:solidFill>
                <a:latin typeface="Consolas" panose="020B0609020204030204" pitchFamily="49" charset="0"/>
              </a:rPr>
              <a:t>Rf,f</a:t>
            </a:r>
            <a:endParaRPr lang="en-US" altLang="zh-CN" b="0" dirty="0">
              <a:solidFill>
                <a:srgbClr val="FF0000"/>
              </a:solidFill>
              <a:latin typeface="Consolas" panose="020B0609020204030204" pitchFamily="49" charset="0"/>
            </a:endParaRPr>
          </a:p>
          <a:p>
            <a:pPr algn="l">
              <a:spcBef>
                <a:spcPts val="0"/>
              </a:spcBef>
            </a:pPr>
            <a:r>
              <a:rPr lang="en-US" altLang="zh-CN" b="0" dirty="0">
                <a:solidFill>
                  <a:srgbClr val="008000"/>
                </a:solidFill>
                <a:latin typeface="Consolas" panose="020B0609020204030204" pitchFamily="49" charset="0"/>
              </a:rPr>
              <a:t>SW  </a:t>
            </a:r>
            <a:r>
              <a:rPr lang="en-US" altLang="zh-CN" b="0" dirty="0" err="1">
                <a:solidFill>
                  <a:srgbClr val="008000"/>
                </a:solidFill>
                <a:latin typeface="Consolas" panose="020B0609020204030204" pitchFamily="49" charset="0"/>
              </a:rPr>
              <a:t>a,Ra</a:t>
            </a:r>
            <a:endParaRPr lang="en-US" altLang="zh-CN" b="0" dirty="0">
              <a:solidFill>
                <a:srgbClr val="008000"/>
              </a:solidFill>
              <a:latin typeface="Consolas" panose="020B0609020204030204" pitchFamily="49" charset="0"/>
            </a:endParaRPr>
          </a:p>
          <a:p>
            <a:pPr algn="l">
              <a:spcBef>
                <a:spcPts val="0"/>
              </a:spcBef>
            </a:pPr>
            <a:r>
              <a:rPr lang="en-US" altLang="zh-CN" b="0" dirty="0">
                <a:latin typeface="Consolas" panose="020B0609020204030204" pitchFamily="49" charset="0"/>
              </a:rPr>
              <a:t>SUB </a:t>
            </a:r>
            <a:r>
              <a:rPr lang="en-US" altLang="zh-CN" b="0" dirty="0" err="1">
                <a:latin typeface="Consolas" panose="020B0609020204030204" pitchFamily="49" charset="0"/>
              </a:rPr>
              <a:t>Rd,Re,Rf</a:t>
            </a:r>
            <a:endParaRPr lang="en-US" altLang="zh-CN" b="0" dirty="0">
              <a:latin typeface="Consolas" panose="020B0609020204030204" pitchFamily="49" charset="0"/>
            </a:endParaRPr>
          </a:p>
          <a:p>
            <a:pPr algn="l">
              <a:spcBef>
                <a:spcPts val="0"/>
              </a:spcBef>
            </a:pPr>
            <a:r>
              <a:rPr lang="en-US" altLang="zh-CN" b="0" dirty="0">
                <a:solidFill>
                  <a:srgbClr val="0000FF"/>
                </a:solidFill>
                <a:latin typeface="Consolas" panose="020B0609020204030204" pitchFamily="49" charset="0"/>
              </a:rPr>
              <a:t>NOP</a:t>
            </a:r>
          </a:p>
          <a:p>
            <a:pPr algn="l">
              <a:spcBef>
                <a:spcPts val="0"/>
              </a:spcBef>
            </a:pPr>
            <a:r>
              <a:rPr lang="en-US" altLang="zh-CN" b="0" dirty="0">
                <a:solidFill>
                  <a:srgbClr val="008000"/>
                </a:solidFill>
                <a:latin typeface="Consolas" panose="020B0609020204030204" pitchFamily="49" charset="0"/>
              </a:rPr>
              <a:t>SW  </a:t>
            </a:r>
            <a:r>
              <a:rPr lang="en-US" altLang="zh-CN" b="0" dirty="0" err="1">
                <a:solidFill>
                  <a:srgbClr val="008000"/>
                </a:solidFill>
                <a:latin typeface="Consolas" panose="020B0609020204030204" pitchFamily="49" charset="0"/>
              </a:rPr>
              <a:t>d,Rd</a:t>
            </a:r>
            <a:endParaRPr lang="zh-CN" altLang="en-US" b="0" dirty="0">
              <a:solidFill>
                <a:srgbClr val="008000"/>
              </a:solidFill>
              <a:latin typeface="Consolas" panose="020B0609020204030204" pitchFamily="49" charset="0"/>
            </a:endParaRPr>
          </a:p>
        </p:txBody>
      </p:sp>
      <p:cxnSp>
        <p:nvCxnSpPr>
          <p:cNvPr id="8" name="直接箭头连接符 7">
            <a:extLst>
              <a:ext uri="{FF2B5EF4-FFF2-40B4-BE49-F238E27FC236}">
                <a16:creationId xmlns:a16="http://schemas.microsoft.com/office/drawing/2014/main" id="{91FF68B6-41A9-4BCD-9F22-C4013E8091AF}"/>
              </a:ext>
            </a:extLst>
          </p:cNvPr>
          <p:cNvCxnSpPr/>
          <p:nvPr/>
        </p:nvCxnSpPr>
        <p:spPr bwMode="auto">
          <a:xfrm flipV="1">
            <a:off x="2900104" y="3555764"/>
            <a:ext cx="2057814" cy="833031"/>
          </a:xfrm>
          <a:prstGeom prst="straightConnector1">
            <a:avLst/>
          </a:prstGeom>
          <a:solidFill>
            <a:srgbClr val="FFFF99"/>
          </a:solidFill>
          <a:ln w="28575" cap="flat" cmpd="sng" algn="ctr">
            <a:solidFill>
              <a:srgbClr val="00B0F0"/>
            </a:solidFill>
            <a:prstDash val="solid"/>
            <a:round/>
            <a:headEnd type="none" w="med" len="med"/>
            <a:tailEnd type="triangle" w="med" len="lg"/>
          </a:ln>
          <a:effectLst/>
        </p:spPr>
      </p:cxnSp>
      <p:cxnSp>
        <p:nvCxnSpPr>
          <p:cNvPr id="9" name="直接箭头连接符 8">
            <a:extLst>
              <a:ext uri="{FF2B5EF4-FFF2-40B4-BE49-F238E27FC236}">
                <a16:creationId xmlns:a16="http://schemas.microsoft.com/office/drawing/2014/main" id="{67032C8B-751E-4147-B2D1-E9F23BED98B7}"/>
              </a:ext>
            </a:extLst>
          </p:cNvPr>
          <p:cNvCxnSpPr>
            <a:cxnSpLocks/>
          </p:cNvCxnSpPr>
          <p:nvPr/>
        </p:nvCxnSpPr>
        <p:spPr bwMode="auto">
          <a:xfrm flipV="1">
            <a:off x="2886938" y="4406047"/>
            <a:ext cx="2057814" cy="416516"/>
          </a:xfrm>
          <a:prstGeom prst="straightConnector1">
            <a:avLst/>
          </a:prstGeom>
          <a:solidFill>
            <a:srgbClr val="FFFF99"/>
          </a:solidFill>
          <a:ln w="28575" cap="flat" cmpd="sng" algn="ctr">
            <a:solidFill>
              <a:srgbClr val="00B0F0"/>
            </a:solidFill>
            <a:prstDash val="solid"/>
            <a:round/>
            <a:headEnd type="none" w="med" len="med"/>
            <a:tailEnd type="triangle" w="med" len="lg"/>
          </a:ln>
          <a:effectLst/>
        </p:spPr>
      </p:cxnSp>
      <p:sp>
        <p:nvSpPr>
          <p:cNvPr id="11" name="动作按钮: 上一张 10">
            <a:hlinkClick r:id="" action="ppaction://hlinkshowjump?jump=lastslideviewed" highlightClick="1"/>
            <a:extLst>
              <a:ext uri="{FF2B5EF4-FFF2-40B4-BE49-F238E27FC236}">
                <a16:creationId xmlns:a16="http://schemas.microsoft.com/office/drawing/2014/main" id="{DF028DCE-8E51-4C01-A83C-06DEFBCB130C}"/>
              </a:ext>
            </a:extLst>
          </p:cNvPr>
          <p:cNvSpPr/>
          <p:nvPr/>
        </p:nvSpPr>
        <p:spPr bwMode="auto">
          <a:xfrm>
            <a:off x="8316416" y="260648"/>
            <a:ext cx="576064" cy="576064"/>
          </a:xfrm>
          <a:prstGeom prst="actionButtonReturn">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charset="-122"/>
            </a:endParaRPr>
          </a:p>
        </p:txBody>
      </p:sp>
    </p:spTree>
    <p:extLst>
      <p:ext uri="{BB962C8B-B14F-4D97-AF65-F5344CB8AC3E}">
        <p14:creationId xmlns:p14="http://schemas.microsoft.com/office/powerpoint/2010/main" val="207317555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3"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strips(upRight)">
                                      <p:cBhvr>
                                        <p:cTn id="21" dur="500"/>
                                        <p:tgtEl>
                                          <p:spTgt spid="8"/>
                                        </p:tgtEl>
                                      </p:cBhvr>
                                    </p:animEffect>
                                  </p:childTnLst>
                                </p:cTn>
                              </p:par>
                              <p:par>
                                <p:cTn id="22" presetID="18" presetClass="entr" presetSubtype="3"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strips(upRight)">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B96E95A3-C91B-4A2B-98E8-1DB212670709}" type="slidenum">
              <a:rPr lang="zh-CN" altLang="en-US"/>
              <a:pPr/>
              <a:t>120</a:t>
            </a:fld>
            <a:endParaRPr lang="en-US" altLang="zh-CN"/>
          </a:p>
        </p:txBody>
      </p:sp>
      <p:sp>
        <p:nvSpPr>
          <p:cNvPr id="1707010" name="Rectangle 2"/>
          <p:cNvSpPr>
            <a:spLocks noGrp="1" noChangeArrowheads="1"/>
          </p:cNvSpPr>
          <p:nvPr>
            <p:ph type="title"/>
          </p:nvPr>
        </p:nvSpPr>
        <p:spPr/>
        <p:txBody>
          <a:bodyPr/>
          <a:lstStyle/>
          <a:p>
            <a:r>
              <a:rPr lang="en-US" altLang="zh-CN" dirty="0"/>
              <a:t>7.7.3 </a:t>
            </a:r>
            <a:r>
              <a:rPr lang="zh-CN" altLang="en-US" dirty="0"/>
              <a:t>指令级并行的限制</a:t>
            </a:r>
          </a:p>
        </p:txBody>
      </p:sp>
      <p:sp>
        <p:nvSpPr>
          <p:cNvPr id="1707011" name="Rectangle 3"/>
          <p:cNvSpPr>
            <a:spLocks noGrp="1" noChangeArrowheads="1"/>
          </p:cNvSpPr>
          <p:nvPr>
            <p:ph type="body" idx="1"/>
          </p:nvPr>
        </p:nvSpPr>
        <p:spPr>
          <a:xfrm>
            <a:off x="179387" y="836613"/>
            <a:ext cx="8929117" cy="5641975"/>
          </a:xfrm>
        </p:spPr>
        <p:txBody>
          <a:bodyPr/>
          <a:lstStyle/>
          <a:p>
            <a:pPr>
              <a:spcBef>
                <a:spcPct val="10000"/>
              </a:spcBef>
            </a:pPr>
            <a:r>
              <a:rPr lang="zh-CN" altLang="en-US" dirty="0"/>
              <a:t>从单一线程中已经不太可能提取更多的</a:t>
            </a:r>
            <a:r>
              <a:rPr lang="zh-CN" altLang="en-US" dirty="0">
                <a:solidFill>
                  <a:srgbClr val="FF0000"/>
                </a:solidFill>
              </a:rPr>
              <a:t>指令级</a:t>
            </a:r>
            <a:r>
              <a:rPr lang="zh-CN" altLang="en-US" dirty="0">
                <a:solidFill>
                  <a:srgbClr val="0000FF"/>
                </a:solidFill>
              </a:rPr>
              <a:t>并行性</a:t>
            </a:r>
            <a:r>
              <a:rPr lang="zh-CN" altLang="en-US" dirty="0"/>
              <a:t>，主要原因：</a:t>
            </a:r>
          </a:p>
          <a:p>
            <a:pPr marL="630238" lvl="1" indent="-271463">
              <a:spcBef>
                <a:spcPct val="10000"/>
              </a:spcBef>
            </a:pPr>
            <a:r>
              <a:rPr lang="zh-CN" altLang="en-US" sz="2400" dirty="0"/>
              <a:t>不断增加的芯片面积提高了生产成本</a:t>
            </a:r>
          </a:p>
          <a:p>
            <a:pPr marL="630238" lvl="1" indent="-271463">
              <a:spcBef>
                <a:spcPct val="10000"/>
              </a:spcBef>
            </a:pPr>
            <a:r>
              <a:rPr lang="zh-CN" altLang="en-US" sz="2400" dirty="0"/>
              <a:t>设计和验证所花费的时间变得更长</a:t>
            </a:r>
          </a:p>
          <a:p>
            <a:pPr>
              <a:spcBef>
                <a:spcPct val="10000"/>
              </a:spcBef>
            </a:pPr>
            <a:r>
              <a:rPr lang="zh-CN" altLang="en-US" dirty="0"/>
              <a:t>主流商业应用一般都具有较高的</a:t>
            </a:r>
            <a:r>
              <a:rPr lang="zh-CN" altLang="en-US" dirty="0">
                <a:solidFill>
                  <a:srgbClr val="FF0000"/>
                </a:solidFill>
              </a:rPr>
              <a:t>线程级</a:t>
            </a:r>
            <a:r>
              <a:rPr lang="zh-CN" altLang="en-US" dirty="0">
                <a:solidFill>
                  <a:srgbClr val="0000FF"/>
                </a:solidFill>
              </a:rPr>
              <a:t>并行性</a:t>
            </a:r>
            <a:r>
              <a:rPr lang="en-US" altLang="zh-CN" dirty="0">
                <a:latin typeface="宋体" charset="-122"/>
              </a:rPr>
              <a:t>(</a:t>
            </a:r>
            <a:r>
              <a:rPr lang="en-US" altLang="zh-CN" dirty="0"/>
              <a:t>Thread Level Parallelism, TLP</a:t>
            </a:r>
            <a:r>
              <a:rPr lang="en-US" altLang="zh-CN" dirty="0">
                <a:latin typeface="宋体" charset="-122"/>
              </a:rPr>
              <a:t>)</a:t>
            </a:r>
            <a:br>
              <a:rPr lang="en-US" altLang="zh-CN" dirty="0">
                <a:latin typeface="宋体" charset="-122"/>
              </a:rPr>
            </a:br>
            <a:r>
              <a:rPr lang="zh-CN" altLang="zh-CN" dirty="0">
                <a:latin typeface="宋体" charset="-122"/>
              </a:rPr>
              <a:t>→</a:t>
            </a:r>
            <a:r>
              <a:rPr lang="zh-CN" altLang="en-US" dirty="0">
                <a:latin typeface="宋体" charset="-122"/>
              </a:rPr>
              <a:t> </a:t>
            </a:r>
            <a:r>
              <a:rPr lang="zh-CN" altLang="en-US" dirty="0"/>
              <a:t>两种新型体系结构：</a:t>
            </a:r>
          </a:p>
          <a:p>
            <a:pPr lvl="1">
              <a:spcBef>
                <a:spcPct val="10000"/>
              </a:spcBef>
            </a:pPr>
            <a:r>
              <a:rPr lang="zh-CN" altLang="en-US" sz="2400" dirty="0">
                <a:solidFill>
                  <a:srgbClr val="990099"/>
                </a:solidFill>
              </a:rPr>
              <a:t>单芯片多处理器</a:t>
            </a:r>
            <a:r>
              <a:rPr lang="en-US" altLang="zh-CN" sz="2400" dirty="0">
                <a:latin typeface="宋体" charset="-122"/>
              </a:rPr>
              <a:t>(</a:t>
            </a:r>
            <a:r>
              <a:rPr lang="en-US" altLang="zh-CN" sz="2400" dirty="0"/>
              <a:t>CMP</a:t>
            </a:r>
            <a:r>
              <a:rPr lang="en-US" altLang="zh-CN" sz="2400" dirty="0">
                <a:latin typeface="宋体" charset="-122"/>
              </a:rPr>
              <a:t>)</a:t>
            </a:r>
            <a:endParaRPr lang="zh-CN" altLang="en-US" sz="2400" dirty="0">
              <a:latin typeface="宋体" charset="-122"/>
            </a:endParaRPr>
          </a:p>
          <a:p>
            <a:pPr lvl="1">
              <a:spcBef>
                <a:spcPct val="10000"/>
              </a:spcBef>
            </a:pPr>
            <a:r>
              <a:rPr lang="zh-CN" altLang="en-US" sz="2400" dirty="0">
                <a:solidFill>
                  <a:srgbClr val="990099"/>
                </a:solidFill>
              </a:rPr>
              <a:t>同时多线程处理器</a:t>
            </a:r>
            <a:r>
              <a:rPr lang="en-US" altLang="zh-CN" sz="2400" dirty="0">
                <a:latin typeface="宋体" charset="-122"/>
              </a:rPr>
              <a:t>(</a:t>
            </a:r>
            <a:r>
              <a:rPr lang="en-US" altLang="zh-CN" sz="2400" dirty="0"/>
              <a:t>Simultaneous Multithreading, SMT</a:t>
            </a:r>
            <a:r>
              <a:rPr lang="en-US" altLang="zh-CN" sz="2400" dirty="0">
                <a:latin typeface="宋体" charset="-122"/>
              </a:rPr>
              <a:t>)</a:t>
            </a:r>
          </a:p>
          <a:p>
            <a:pPr>
              <a:spcBef>
                <a:spcPct val="10000"/>
              </a:spcBef>
            </a:pPr>
            <a:r>
              <a:rPr lang="en-US" altLang="zh-CN" dirty="0"/>
              <a:t>TLP</a:t>
            </a:r>
            <a:r>
              <a:rPr lang="zh-CN" altLang="en-US" dirty="0"/>
              <a:t>处理的基本思想：</a:t>
            </a:r>
            <a:br>
              <a:rPr lang="zh-CN" altLang="en-US" dirty="0"/>
            </a:br>
            <a:r>
              <a:rPr lang="zh-CN" altLang="en-US" sz="2400" dirty="0"/>
              <a:t>当某一个线程由于等待内存访问结果而空闲时，可以立刻导入其他的就绪线程来运行。处理器流水线就能够始终处于忙碌的状态，系统的处理能力提高了，吞吐量也相应提升。</a:t>
            </a:r>
            <a:endParaRPr lang="en-US" altLang="zh-CN" sz="2400" dirty="0"/>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 name="灯片编号占位符 4"/>
          <p:cNvSpPr>
            <a:spLocks noGrp="1"/>
          </p:cNvSpPr>
          <p:nvPr>
            <p:ph type="sldNum" sz="quarter" idx="11"/>
          </p:nvPr>
        </p:nvSpPr>
        <p:spPr/>
        <p:txBody>
          <a:bodyPr/>
          <a:lstStyle/>
          <a:p>
            <a:fld id="{55BF4CE8-2505-4D98-A189-0111127F5447}" type="slidenum">
              <a:rPr lang="zh-CN" altLang="en-US"/>
              <a:pPr/>
              <a:t>13</a:t>
            </a:fld>
            <a:endParaRPr lang="en-US" altLang="zh-CN"/>
          </a:p>
        </p:txBody>
      </p:sp>
      <p:sp>
        <p:nvSpPr>
          <p:cNvPr id="1710082" name="Rectangle 2"/>
          <p:cNvSpPr>
            <a:spLocks noGrp="1" noChangeArrowheads="1"/>
          </p:cNvSpPr>
          <p:nvPr>
            <p:ph type="title"/>
          </p:nvPr>
        </p:nvSpPr>
        <p:spPr/>
        <p:txBody>
          <a:bodyPr/>
          <a:lstStyle/>
          <a:p>
            <a:r>
              <a:rPr lang="en-US" altLang="zh-CN"/>
              <a:t>7.5.3 </a:t>
            </a:r>
            <a:r>
              <a:rPr lang="zh-CN" altLang="en-US"/>
              <a:t>数据相关</a:t>
            </a:r>
          </a:p>
        </p:txBody>
      </p:sp>
      <p:sp>
        <p:nvSpPr>
          <p:cNvPr id="1710083" name="Rectangle 3"/>
          <p:cNvSpPr>
            <a:spLocks noGrp="1" noChangeArrowheads="1"/>
          </p:cNvSpPr>
          <p:nvPr>
            <p:ph type="body" idx="1"/>
          </p:nvPr>
        </p:nvSpPr>
        <p:spPr>
          <a:xfrm>
            <a:off x="323850" y="549275"/>
            <a:ext cx="8712200" cy="1008063"/>
          </a:xfrm>
        </p:spPr>
        <p:txBody>
          <a:bodyPr/>
          <a:lstStyle/>
          <a:p>
            <a:pPr marL="266700" indent="-266700">
              <a:spcBef>
                <a:spcPct val="10000"/>
              </a:spcBef>
            </a:pPr>
            <a:r>
              <a:rPr lang="zh-CN" altLang="en-US" sz="2400" dirty="0">
                <a:solidFill>
                  <a:srgbClr val="FF0066"/>
                </a:solidFill>
                <a:ea typeface="黑体" pitchFamily="2" charset="-122"/>
              </a:rPr>
              <a:t>解决办法</a:t>
            </a:r>
            <a:r>
              <a:rPr lang="zh-CN" altLang="en-US" sz="2400" dirty="0"/>
              <a:t>：</a:t>
            </a:r>
          </a:p>
          <a:p>
            <a:pPr marL="534988" lvl="1" indent="-268288">
              <a:spcBef>
                <a:spcPct val="10000"/>
              </a:spcBef>
            </a:pPr>
            <a:r>
              <a:rPr lang="zh-CN" altLang="en-US" sz="2400" dirty="0"/>
              <a:t>采用</a:t>
            </a:r>
            <a:r>
              <a:rPr lang="zh-CN" altLang="en-US" sz="2400" dirty="0">
                <a:solidFill>
                  <a:srgbClr val="FF0000"/>
                </a:solidFill>
              </a:rPr>
              <a:t>转发</a:t>
            </a:r>
            <a:r>
              <a:rPr lang="en-US" altLang="zh-CN" sz="2400" dirty="0">
                <a:latin typeface="+mn-ea"/>
              </a:rPr>
              <a:t>(</a:t>
            </a:r>
            <a:r>
              <a:rPr lang="en-US" altLang="zh-CN" sz="2400" dirty="0"/>
              <a:t>Forwarding</a:t>
            </a:r>
            <a:r>
              <a:rPr lang="en-US" altLang="zh-CN" sz="2400" dirty="0">
                <a:latin typeface="+mn-ea"/>
              </a:rPr>
              <a:t>)</a:t>
            </a:r>
            <a:r>
              <a:rPr lang="en-US" altLang="zh-CN" sz="2400" dirty="0"/>
              <a:t>/</a:t>
            </a:r>
            <a:r>
              <a:rPr lang="zh-CN" altLang="en-US" sz="2400" dirty="0">
                <a:solidFill>
                  <a:srgbClr val="D60093"/>
                </a:solidFill>
              </a:rPr>
              <a:t>直通</a:t>
            </a:r>
            <a:r>
              <a:rPr lang="en-US" altLang="zh-CN" sz="2400" dirty="0"/>
              <a:t>/</a:t>
            </a:r>
            <a:r>
              <a:rPr lang="zh-CN" altLang="en-US" sz="2400" dirty="0">
                <a:solidFill>
                  <a:srgbClr val="0000FF"/>
                </a:solidFill>
              </a:rPr>
              <a:t>相关直接通路</a:t>
            </a:r>
            <a:r>
              <a:rPr lang="zh-CN" altLang="en-US" sz="2400" dirty="0"/>
              <a:t>技术：</a:t>
            </a:r>
            <a:endParaRPr lang="en-US" altLang="zh-CN" dirty="0"/>
          </a:p>
        </p:txBody>
      </p:sp>
      <p:sp>
        <p:nvSpPr>
          <p:cNvPr id="1710084" name="Text Box 4"/>
          <p:cNvSpPr txBox="1">
            <a:spLocks noChangeArrowheads="1"/>
          </p:cNvSpPr>
          <p:nvPr/>
        </p:nvSpPr>
        <p:spPr bwMode="auto">
          <a:xfrm>
            <a:off x="2430463" y="5981700"/>
            <a:ext cx="4518025" cy="485775"/>
          </a:xfrm>
          <a:prstGeom prst="rect">
            <a:avLst/>
          </a:prstGeom>
          <a:solidFill>
            <a:srgbClr val="FFFFFF"/>
          </a:solidFill>
          <a:ln w="9525">
            <a:noFill/>
            <a:miter lim="800000"/>
            <a:headEnd/>
            <a:tailEnd/>
          </a:ln>
        </p:spPr>
        <p:txBody>
          <a:bodyPr lIns="0" tIns="0" rIns="0" bIns="0" anchor="ctr"/>
          <a:lstStyle/>
          <a:p>
            <a:pPr>
              <a:spcBef>
                <a:spcPct val="0"/>
              </a:spcBef>
            </a:pPr>
            <a:r>
              <a:rPr lang="zh-CN" altLang="en-US" sz="2400" dirty="0">
                <a:solidFill>
                  <a:schemeClr val="bg2"/>
                </a:solidFill>
                <a:ea typeface="楷体" panose="02010609060101010101" pitchFamily="49" charset="-122"/>
              </a:rPr>
              <a:t>图</a:t>
            </a:r>
            <a:r>
              <a:rPr lang="en-US" altLang="zh-CN" sz="2400" dirty="0">
                <a:solidFill>
                  <a:schemeClr val="bg2"/>
                </a:solidFill>
                <a:ea typeface="楷体" panose="02010609060101010101" pitchFamily="49" charset="-122"/>
              </a:rPr>
              <a:t>7.25  </a:t>
            </a:r>
            <a:r>
              <a:rPr lang="zh-CN" altLang="en-US" sz="2400" dirty="0">
                <a:solidFill>
                  <a:schemeClr val="bg2"/>
                </a:solidFill>
                <a:ea typeface="楷体" panose="02010609060101010101" pitchFamily="49" charset="-122"/>
              </a:rPr>
              <a:t>采用直通技术的流水线</a:t>
            </a:r>
          </a:p>
        </p:txBody>
      </p:sp>
      <p:sp>
        <p:nvSpPr>
          <p:cNvPr id="1710085" name="Text Box 5"/>
          <p:cNvSpPr txBox="1">
            <a:spLocks noChangeArrowheads="1"/>
          </p:cNvSpPr>
          <p:nvPr/>
        </p:nvSpPr>
        <p:spPr bwMode="auto">
          <a:xfrm>
            <a:off x="515938" y="2976563"/>
            <a:ext cx="766762" cy="663575"/>
          </a:xfrm>
          <a:prstGeom prst="rect">
            <a:avLst/>
          </a:prstGeom>
          <a:solidFill>
            <a:srgbClr val="FFFF99"/>
          </a:solidFill>
          <a:ln w="28575">
            <a:solidFill>
              <a:srgbClr val="000000"/>
            </a:solidFill>
            <a:miter lim="800000"/>
            <a:headEnd/>
            <a:tailEnd/>
          </a:ln>
        </p:spPr>
        <p:txBody>
          <a:bodyPr lIns="0" tIns="0" rIns="0" bIns="0" anchor="ctr"/>
          <a:lstStyle/>
          <a:p>
            <a:pPr>
              <a:spcBef>
                <a:spcPts val="300"/>
              </a:spcBef>
            </a:pPr>
            <a:r>
              <a:rPr lang="en-US" altLang="zh-CN" sz="2400" dirty="0">
                <a:ea typeface="楷体" panose="02010609060101010101" pitchFamily="49" charset="-122"/>
              </a:rPr>
              <a:t>IM</a:t>
            </a:r>
          </a:p>
        </p:txBody>
      </p:sp>
      <p:sp>
        <p:nvSpPr>
          <p:cNvPr id="1710086" name="Text Box 6"/>
          <p:cNvSpPr txBox="1">
            <a:spLocks noChangeArrowheads="1"/>
          </p:cNvSpPr>
          <p:nvPr/>
        </p:nvSpPr>
        <p:spPr bwMode="auto">
          <a:xfrm>
            <a:off x="2306638" y="3103563"/>
            <a:ext cx="765175" cy="665162"/>
          </a:xfrm>
          <a:prstGeom prst="rect">
            <a:avLst/>
          </a:prstGeom>
          <a:solidFill>
            <a:srgbClr val="FFFF99"/>
          </a:solidFill>
          <a:ln w="28575">
            <a:solidFill>
              <a:srgbClr val="000000"/>
            </a:solidFill>
            <a:miter lim="800000"/>
            <a:headEnd/>
            <a:tailEnd/>
          </a:ln>
        </p:spPr>
        <p:txBody>
          <a:bodyPr lIns="0" tIns="0" rIns="0" bIns="0" anchor="ctr"/>
          <a:lstStyle/>
          <a:p>
            <a:pPr>
              <a:spcBef>
                <a:spcPts val="300"/>
              </a:spcBef>
            </a:pPr>
            <a:r>
              <a:rPr lang="en-US" altLang="zh-CN" sz="2400" dirty="0">
                <a:ea typeface="楷体" panose="02010609060101010101" pitchFamily="49" charset="-122"/>
              </a:rPr>
              <a:t>R</a:t>
            </a:r>
          </a:p>
        </p:txBody>
      </p:sp>
      <p:sp>
        <p:nvSpPr>
          <p:cNvPr id="1710087" name="Text Box 7"/>
          <p:cNvSpPr txBox="1">
            <a:spLocks noChangeArrowheads="1"/>
          </p:cNvSpPr>
          <p:nvPr/>
        </p:nvSpPr>
        <p:spPr bwMode="auto">
          <a:xfrm>
            <a:off x="6143625" y="3103563"/>
            <a:ext cx="768350" cy="665162"/>
          </a:xfrm>
          <a:prstGeom prst="rect">
            <a:avLst/>
          </a:prstGeom>
          <a:solidFill>
            <a:srgbClr val="FFFF99"/>
          </a:solidFill>
          <a:ln w="28575">
            <a:solidFill>
              <a:srgbClr val="000000"/>
            </a:solidFill>
            <a:miter lim="800000"/>
            <a:headEnd/>
            <a:tailEnd/>
          </a:ln>
        </p:spPr>
        <p:txBody>
          <a:bodyPr lIns="0" tIns="0" rIns="0" bIns="0" anchor="ctr"/>
          <a:lstStyle/>
          <a:p>
            <a:pPr>
              <a:spcBef>
                <a:spcPts val="300"/>
              </a:spcBef>
            </a:pPr>
            <a:r>
              <a:rPr lang="en-US" altLang="zh-CN" sz="2400" dirty="0">
                <a:ea typeface="楷体" panose="02010609060101010101" pitchFamily="49" charset="-122"/>
              </a:rPr>
              <a:t>DM</a:t>
            </a:r>
          </a:p>
        </p:txBody>
      </p:sp>
      <p:sp>
        <p:nvSpPr>
          <p:cNvPr id="1710088" name="Text Box 8"/>
          <p:cNvSpPr txBox="1">
            <a:spLocks noChangeArrowheads="1"/>
          </p:cNvSpPr>
          <p:nvPr/>
        </p:nvSpPr>
        <p:spPr bwMode="auto">
          <a:xfrm>
            <a:off x="7932738" y="2976563"/>
            <a:ext cx="766762" cy="663575"/>
          </a:xfrm>
          <a:prstGeom prst="rect">
            <a:avLst/>
          </a:prstGeom>
          <a:solidFill>
            <a:srgbClr val="FFFF99"/>
          </a:solidFill>
          <a:ln w="28575">
            <a:solidFill>
              <a:srgbClr val="000000"/>
            </a:solidFill>
            <a:miter lim="800000"/>
            <a:headEnd/>
            <a:tailEnd/>
          </a:ln>
        </p:spPr>
        <p:txBody>
          <a:bodyPr lIns="0" tIns="0" rIns="0" bIns="0" anchor="ctr"/>
          <a:lstStyle/>
          <a:p>
            <a:pPr>
              <a:spcBef>
                <a:spcPts val="300"/>
              </a:spcBef>
            </a:pPr>
            <a:r>
              <a:rPr lang="en-US" altLang="zh-CN" sz="2400" dirty="0">
                <a:ea typeface="楷体" panose="02010609060101010101" pitchFamily="49" charset="-122"/>
              </a:rPr>
              <a:t>R</a:t>
            </a:r>
          </a:p>
        </p:txBody>
      </p:sp>
      <p:sp>
        <p:nvSpPr>
          <p:cNvPr id="1710089" name="Rectangle 9"/>
          <p:cNvSpPr>
            <a:spLocks noChangeArrowheads="1"/>
          </p:cNvSpPr>
          <p:nvPr/>
        </p:nvSpPr>
        <p:spPr bwMode="auto">
          <a:xfrm>
            <a:off x="1538288" y="2217738"/>
            <a:ext cx="257175" cy="2436812"/>
          </a:xfrm>
          <a:prstGeom prst="rect">
            <a:avLst/>
          </a:prstGeom>
          <a:solidFill>
            <a:srgbClr val="CCFFFF"/>
          </a:solidFill>
          <a:ln w="28575">
            <a:solidFill>
              <a:srgbClr val="000000"/>
            </a:solidFill>
            <a:miter lim="800000"/>
            <a:headEnd/>
            <a:tailEnd/>
          </a:ln>
        </p:spPr>
        <p:txBody>
          <a:bodyPr anchor="ctr"/>
          <a:lstStyle/>
          <a:p>
            <a:endParaRPr lang="zh-CN" altLang="en-US"/>
          </a:p>
        </p:txBody>
      </p:sp>
      <p:sp>
        <p:nvSpPr>
          <p:cNvPr id="1710090" name="Line 10"/>
          <p:cNvSpPr>
            <a:spLocks noChangeShapeType="1"/>
          </p:cNvSpPr>
          <p:nvPr/>
        </p:nvSpPr>
        <p:spPr bwMode="auto">
          <a:xfrm>
            <a:off x="1282700" y="3325813"/>
            <a:ext cx="258763" cy="1587"/>
          </a:xfrm>
          <a:prstGeom prst="line">
            <a:avLst/>
          </a:prstGeom>
          <a:noFill/>
          <a:ln w="28575">
            <a:solidFill>
              <a:srgbClr val="000000"/>
            </a:solidFill>
            <a:round/>
            <a:headEnd/>
            <a:tailEnd/>
          </a:ln>
        </p:spPr>
        <p:txBody>
          <a:bodyPr anchor="ctr"/>
          <a:lstStyle/>
          <a:p>
            <a:endParaRPr lang="zh-CN" altLang="en-US"/>
          </a:p>
        </p:txBody>
      </p:sp>
      <p:sp>
        <p:nvSpPr>
          <p:cNvPr id="1710091" name="Line 11"/>
          <p:cNvSpPr>
            <a:spLocks noChangeShapeType="1"/>
          </p:cNvSpPr>
          <p:nvPr/>
        </p:nvSpPr>
        <p:spPr bwMode="auto">
          <a:xfrm>
            <a:off x="1795463" y="3325813"/>
            <a:ext cx="511175" cy="0"/>
          </a:xfrm>
          <a:prstGeom prst="line">
            <a:avLst/>
          </a:prstGeom>
          <a:noFill/>
          <a:ln w="28575">
            <a:solidFill>
              <a:srgbClr val="000000"/>
            </a:solidFill>
            <a:round/>
            <a:headEnd/>
            <a:tailEnd/>
          </a:ln>
        </p:spPr>
        <p:txBody>
          <a:bodyPr anchor="ctr"/>
          <a:lstStyle/>
          <a:p>
            <a:endParaRPr lang="zh-CN" altLang="en-US"/>
          </a:p>
        </p:txBody>
      </p:sp>
      <p:sp>
        <p:nvSpPr>
          <p:cNvPr id="1710092" name="Line 12"/>
          <p:cNvSpPr>
            <a:spLocks noChangeShapeType="1"/>
          </p:cNvSpPr>
          <p:nvPr/>
        </p:nvSpPr>
        <p:spPr bwMode="auto">
          <a:xfrm>
            <a:off x="2051050" y="3325813"/>
            <a:ext cx="0" cy="220662"/>
          </a:xfrm>
          <a:prstGeom prst="line">
            <a:avLst/>
          </a:prstGeom>
          <a:noFill/>
          <a:ln w="28575">
            <a:solidFill>
              <a:srgbClr val="000000"/>
            </a:solidFill>
            <a:round/>
            <a:headEnd/>
            <a:tailEnd/>
          </a:ln>
        </p:spPr>
        <p:txBody>
          <a:bodyPr anchor="ctr"/>
          <a:lstStyle/>
          <a:p>
            <a:endParaRPr lang="zh-CN" altLang="en-US"/>
          </a:p>
        </p:txBody>
      </p:sp>
      <p:sp>
        <p:nvSpPr>
          <p:cNvPr id="1710093" name="Line 13"/>
          <p:cNvSpPr>
            <a:spLocks noChangeShapeType="1"/>
          </p:cNvSpPr>
          <p:nvPr/>
        </p:nvSpPr>
        <p:spPr bwMode="auto">
          <a:xfrm>
            <a:off x="2051050" y="3546475"/>
            <a:ext cx="255588" cy="0"/>
          </a:xfrm>
          <a:prstGeom prst="line">
            <a:avLst/>
          </a:prstGeom>
          <a:noFill/>
          <a:ln w="28575">
            <a:solidFill>
              <a:srgbClr val="000000"/>
            </a:solidFill>
            <a:round/>
            <a:headEnd/>
            <a:tailEnd/>
          </a:ln>
        </p:spPr>
        <p:txBody>
          <a:bodyPr anchor="ctr"/>
          <a:lstStyle/>
          <a:p>
            <a:endParaRPr lang="zh-CN" altLang="en-US"/>
          </a:p>
        </p:txBody>
      </p:sp>
      <p:sp>
        <p:nvSpPr>
          <p:cNvPr id="1710094" name="Line 14"/>
          <p:cNvSpPr>
            <a:spLocks noChangeShapeType="1"/>
          </p:cNvSpPr>
          <p:nvPr/>
        </p:nvSpPr>
        <p:spPr bwMode="auto">
          <a:xfrm>
            <a:off x="3073400" y="3325813"/>
            <a:ext cx="257175" cy="0"/>
          </a:xfrm>
          <a:prstGeom prst="line">
            <a:avLst/>
          </a:prstGeom>
          <a:noFill/>
          <a:ln w="28575">
            <a:solidFill>
              <a:srgbClr val="000000"/>
            </a:solidFill>
            <a:round/>
            <a:headEnd/>
            <a:tailEnd/>
          </a:ln>
        </p:spPr>
        <p:txBody>
          <a:bodyPr anchor="ctr"/>
          <a:lstStyle/>
          <a:p>
            <a:endParaRPr lang="zh-CN" altLang="en-US"/>
          </a:p>
        </p:txBody>
      </p:sp>
      <p:sp>
        <p:nvSpPr>
          <p:cNvPr id="1710095" name="Line 15"/>
          <p:cNvSpPr>
            <a:spLocks noChangeShapeType="1"/>
          </p:cNvSpPr>
          <p:nvPr/>
        </p:nvSpPr>
        <p:spPr bwMode="auto">
          <a:xfrm>
            <a:off x="3073400" y="3546475"/>
            <a:ext cx="257175" cy="0"/>
          </a:xfrm>
          <a:prstGeom prst="line">
            <a:avLst/>
          </a:prstGeom>
          <a:noFill/>
          <a:ln w="28575">
            <a:solidFill>
              <a:srgbClr val="000000"/>
            </a:solidFill>
            <a:round/>
            <a:headEnd/>
            <a:tailEnd/>
          </a:ln>
        </p:spPr>
        <p:txBody>
          <a:bodyPr anchor="ctr"/>
          <a:lstStyle/>
          <a:p>
            <a:endParaRPr lang="zh-CN" altLang="en-US"/>
          </a:p>
        </p:txBody>
      </p:sp>
      <p:sp>
        <p:nvSpPr>
          <p:cNvPr id="1710096" name="Rectangle 16"/>
          <p:cNvSpPr>
            <a:spLocks noChangeArrowheads="1"/>
          </p:cNvSpPr>
          <p:nvPr/>
        </p:nvSpPr>
        <p:spPr bwMode="auto">
          <a:xfrm>
            <a:off x="7451725" y="2217738"/>
            <a:ext cx="257175" cy="2436812"/>
          </a:xfrm>
          <a:prstGeom prst="rect">
            <a:avLst/>
          </a:prstGeom>
          <a:solidFill>
            <a:srgbClr val="CCFFFF"/>
          </a:solidFill>
          <a:ln w="28575">
            <a:solidFill>
              <a:srgbClr val="000000"/>
            </a:solidFill>
            <a:miter lim="800000"/>
            <a:headEnd/>
            <a:tailEnd/>
          </a:ln>
        </p:spPr>
        <p:txBody>
          <a:bodyPr anchor="ctr"/>
          <a:lstStyle/>
          <a:p>
            <a:endParaRPr lang="zh-CN" altLang="en-US"/>
          </a:p>
        </p:txBody>
      </p:sp>
      <p:sp>
        <p:nvSpPr>
          <p:cNvPr id="1710097" name="Rectangle 17"/>
          <p:cNvSpPr>
            <a:spLocks noChangeArrowheads="1"/>
          </p:cNvSpPr>
          <p:nvPr/>
        </p:nvSpPr>
        <p:spPr bwMode="auto">
          <a:xfrm>
            <a:off x="5375275" y="2217738"/>
            <a:ext cx="258763" cy="2436812"/>
          </a:xfrm>
          <a:prstGeom prst="rect">
            <a:avLst/>
          </a:prstGeom>
          <a:solidFill>
            <a:srgbClr val="CCFFFF"/>
          </a:solidFill>
          <a:ln w="28575">
            <a:solidFill>
              <a:srgbClr val="000000"/>
            </a:solidFill>
            <a:miter lim="800000"/>
            <a:headEnd/>
            <a:tailEnd/>
          </a:ln>
        </p:spPr>
        <p:txBody>
          <a:bodyPr anchor="ctr"/>
          <a:lstStyle/>
          <a:p>
            <a:endParaRPr lang="zh-CN" altLang="en-US"/>
          </a:p>
        </p:txBody>
      </p:sp>
      <p:sp>
        <p:nvSpPr>
          <p:cNvPr id="1710098" name="Rectangle 18"/>
          <p:cNvSpPr>
            <a:spLocks noChangeArrowheads="1"/>
          </p:cNvSpPr>
          <p:nvPr/>
        </p:nvSpPr>
        <p:spPr bwMode="auto">
          <a:xfrm>
            <a:off x="3330575" y="2217738"/>
            <a:ext cx="255588" cy="2436812"/>
          </a:xfrm>
          <a:prstGeom prst="rect">
            <a:avLst/>
          </a:prstGeom>
          <a:solidFill>
            <a:srgbClr val="CCFFFF"/>
          </a:solidFill>
          <a:ln w="28575">
            <a:solidFill>
              <a:srgbClr val="000000"/>
            </a:solidFill>
            <a:miter lim="800000"/>
            <a:headEnd/>
            <a:tailEnd/>
          </a:ln>
        </p:spPr>
        <p:txBody>
          <a:bodyPr anchor="ctr"/>
          <a:lstStyle/>
          <a:p>
            <a:endParaRPr lang="zh-CN" altLang="en-US"/>
          </a:p>
        </p:txBody>
      </p:sp>
      <p:sp>
        <p:nvSpPr>
          <p:cNvPr id="1710099" name="AutoShape 19"/>
          <p:cNvSpPr>
            <a:spLocks noChangeArrowheads="1"/>
          </p:cNvSpPr>
          <p:nvPr/>
        </p:nvSpPr>
        <p:spPr bwMode="auto">
          <a:xfrm rot="-5400000">
            <a:off x="3960813" y="3052762"/>
            <a:ext cx="1550988" cy="766763"/>
          </a:xfrm>
          <a:prstGeom prst="flowChartManualOperation">
            <a:avLst/>
          </a:prstGeom>
          <a:solidFill>
            <a:srgbClr val="FFFF99"/>
          </a:solidFill>
          <a:ln w="28575">
            <a:solidFill>
              <a:srgbClr val="000000"/>
            </a:solidFill>
            <a:miter lim="800000"/>
            <a:headEnd/>
            <a:tailEnd/>
          </a:ln>
        </p:spPr>
        <p:txBody>
          <a:bodyPr anchor="ctr"/>
          <a:lstStyle/>
          <a:p>
            <a:endParaRPr lang="zh-CN" altLang="en-US"/>
          </a:p>
        </p:txBody>
      </p:sp>
      <p:sp>
        <p:nvSpPr>
          <p:cNvPr id="1710100" name="Text Box 20"/>
          <p:cNvSpPr txBox="1">
            <a:spLocks noChangeArrowheads="1"/>
          </p:cNvSpPr>
          <p:nvPr/>
        </p:nvSpPr>
        <p:spPr bwMode="auto">
          <a:xfrm>
            <a:off x="4371975" y="3144838"/>
            <a:ext cx="682625" cy="623887"/>
          </a:xfrm>
          <a:prstGeom prst="rect">
            <a:avLst/>
          </a:prstGeom>
          <a:solidFill>
            <a:srgbClr val="FFFF99"/>
          </a:solidFill>
          <a:ln w="9525">
            <a:noFill/>
            <a:miter lim="800000"/>
            <a:headEnd/>
            <a:tailEnd/>
          </a:ln>
        </p:spPr>
        <p:txBody>
          <a:bodyPr lIns="0" tIns="0" rIns="0" bIns="0" anchor="ctr"/>
          <a:lstStyle/>
          <a:p>
            <a:pPr>
              <a:spcBef>
                <a:spcPts val="300"/>
              </a:spcBef>
            </a:pPr>
            <a:r>
              <a:rPr lang="en-US" altLang="zh-CN" sz="2400" dirty="0">
                <a:ea typeface="楷体" panose="02010609060101010101" pitchFamily="49" charset="-122"/>
              </a:rPr>
              <a:t>ALU</a:t>
            </a:r>
          </a:p>
        </p:txBody>
      </p:sp>
      <p:sp>
        <p:nvSpPr>
          <p:cNvPr id="1710101" name="Line 21"/>
          <p:cNvSpPr>
            <a:spLocks noChangeShapeType="1"/>
          </p:cNvSpPr>
          <p:nvPr/>
        </p:nvSpPr>
        <p:spPr bwMode="auto">
          <a:xfrm>
            <a:off x="3584575" y="3325813"/>
            <a:ext cx="768350" cy="0"/>
          </a:xfrm>
          <a:prstGeom prst="line">
            <a:avLst/>
          </a:prstGeom>
          <a:noFill/>
          <a:ln w="28575">
            <a:solidFill>
              <a:srgbClr val="000000"/>
            </a:solidFill>
            <a:round/>
            <a:headEnd/>
            <a:tailEnd/>
          </a:ln>
        </p:spPr>
        <p:txBody>
          <a:bodyPr anchor="ctr"/>
          <a:lstStyle/>
          <a:p>
            <a:endParaRPr lang="zh-CN" altLang="en-US"/>
          </a:p>
        </p:txBody>
      </p:sp>
      <p:sp>
        <p:nvSpPr>
          <p:cNvPr id="1710102" name="Line 22"/>
          <p:cNvSpPr>
            <a:spLocks noChangeShapeType="1"/>
          </p:cNvSpPr>
          <p:nvPr/>
        </p:nvSpPr>
        <p:spPr bwMode="auto">
          <a:xfrm>
            <a:off x="3584575" y="3546475"/>
            <a:ext cx="768350" cy="1588"/>
          </a:xfrm>
          <a:prstGeom prst="line">
            <a:avLst/>
          </a:prstGeom>
          <a:noFill/>
          <a:ln w="28575">
            <a:solidFill>
              <a:srgbClr val="000000"/>
            </a:solidFill>
            <a:round/>
            <a:headEnd/>
            <a:tailEnd/>
          </a:ln>
        </p:spPr>
        <p:txBody>
          <a:bodyPr anchor="ctr"/>
          <a:lstStyle/>
          <a:p>
            <a:endParaRPr lang="zh-CN" altLang="en-US"/>
          </a:p>
        </p:txBody>
      </p:sp>
      <p:sp>
        <p:nvSpPr>
          <p:cNvPr id="1710103" name="Line 23"/>
          <p:cNvSpPr>
            <a:spLocks noChangeShapeType="1"/>
          </p:cNvSpPr>
          <p:nvPr/>
        </p:nvSpPr>
        <p:spPr bwMode="auto">
          <a:xfrm>
            <a:off x="5119688" y="3325813"/>
            <a:ext cx="255587" cy="1587"/>
          </a:xfrm>
          <a:prstGeom prst="line">
            <a:avLst/>
          </a:prstGeom>
          <a:noFill/>
          <a:ln w="28575">
            <a:solidFill>
              <a:srgbClr val="000000"/>
            </a:solidFill>
            <a:round/>
            <a:headEnd/>
            <a:tailEnd/>
          </a:ln>
        </p:spPr>
        <p:txBody>
          <a:bodyPr anchor="ctr"/>
          <a:lstStyle/>
          <a:p>
            <a:endParaRPr lang="zh-CN" altLang="en-US"/>
          </a:p>
        </p:txBody>
      </p:sp>
      <p:sp>
        <p:nvSpPr>
          <p:cNvPr id="1710104" name="Line 24"/>
          <p:cNvSpPr>
            <a:spLocks noChangeShapeType="1"/>
          </p:cNvSpPr>
          <p:nvPr/>
        </p:nvSpPr>
        <p:spPr bwMode="auto">
          <a:xfrm>
            <a:off x="5630863" y="3325813"/>
            <a:ext cx="512762" cy="0"/>
          </a:xfrm>
          <a:prstGeom prst="line">
            <a:avLst/>
          </a:prstGeom>
          <a:noFill/>
          <a:ln w="28575">
            <a:solidFill>
              <a:srgbClr val="000000"/>
            </a:solidFill>
            <a:round/>
            <a:headEnd/>
            <a:tailEnd/>
          </a:ln>
        </p:spPr>
        <p:txBody>
          <a:bodyPr anchor="ctr"/>
          <a:lstStyle/>
          <a:p>
            <a:endParaRPr lang="zh-CN" altLang="en-US"/>
          </a:p>
        </p:txBody>
      </p:sp>
      <p:sp>
        <p:nvSpPr>
          <p:cNvPr id="1710105" name="Line 25"/>
          <p:cNvSpPr>
            <a:spLocks noChangeShapeType="1"/>
          </p:cNvSpPr>
          <p:nvPr/>
        </p:nvSpPr>
        <p:spPr bwMode="auto">
          <a:xfrm>
            <a:off x="5886450" y="3325813"/>
            <a:ext cx="0" cy="665162"/>
          </a:xfrm>
          <a:prstGeom prst="line">
            <a:avLst/>
          </a:prstGeom>
          <a:noFill/>
          <a:ln w="28575">
            <a:solidFill>
              <a:srgbClr val="000000"/>
            </a:solidFill>
            <a:round/>
            <a:headEnd/>
            <a:tailEnd/>
          </a:ln>
        </p:spPr>
        <p:txBody>
          <a:bodyPr anchor="ctr"/>
          <a:lstStyle/>
          <a:p>
            <a:endParaRPr lang="zh-CN" altLang="en-US"/>
          </a:p>
        </p:txBody>
      </p:sp>
      <p:sp>
        <p:nvSpPr>
          <p:cNvPr id="1710106" name="Line 26"/>
          <p:cNvSpPr>
            <a:spLocks noChangeShapeType="1"/>
          </p:cNvSpPr>
          <p:nvPr/>
        </p:nvSpPr>
        <p:spPr bwMode="auto">
          <a:xfrm>
            <a:off x="5886450" y="3990975"/>
            <a:ext cx="1279525" cy="1588"/>
          </a:xfrm>
          <a:prstGeom prst="line">
            <a:avLst/>
          </a:prstGeom>
          <a:noFill/>
          <a:ln w="28575">
            <a:solidFill>
              <a:srgbClr val="000000"/>
            </a:solidFill>
            <a:round/>
            <a:headEnd/>
            <a:tailEnd/>
          </a:ln>
        </p:spPr>
        <p:txBody>
          <a:bodyPr anchor="ctr"/>
          <a:lstStyle/>
          <a:p>
            <a:endParaRPr lang="zh-CN" altLang="en-US"/>
          </a:p>
        </p:txBody>
      </p:sp>
      <p:sp>
        <p:nvSpPr>
          <p:cNvPr id="1710107" name="Line 27"/>
          <p:cNvSpPr>
            <a:spLocks noChangeShapeType="1"/>
          </p:cNvSpPr>
          <p:nvPr/>
        </p:nvSpPr>
        <p:spPr bwMode="auto">
          <a:xfrm>
            <a:off x="7702550" y="3325813"/>
            <a:ext cx="230188" cy="0"/>
          </a:xfrm>
          <a:prstGeom prst="line">
            <a:avLst/>
          </a:prstGeom>
          <a:noFill/>
          <a:ln w="28575">
            <a:solidFill>
              <a:srgbClr val="000000"/>
            </a:solidFill>
            <a:round/>
            <a:headEnd/>
            <a:tailEnd/>
          </a:ln>
        </p:spPr>
        <p:txBody>
          <a:bodyPr anchor="ctr"/>
          <a:lstStyle/>
          <a:p>
            <a:endParaRPr lang="zh-CN" altLang="en-US"/>
          </a:p>
        </p:txBody>
      </p:sp>
      <p:sp>
        <p:nvSpPr>
          <p:cNvPr id="1710108" name="Line 28"/>
          <p:cNvSpPr>
            <a:spLocks noChangeShapeType="1"/>
          </p:cNvSpPr>
          <p:nvPr/>
        </p:nvSpPr>
        <p:spPr bwMode="auto">
          <a:xfrm>
            <a:off x="6910388" y="3325813"/>
            <a:ext cx="554037" cy="0"/>
          </a:xfrm>
          <a:prstGeom prst="line">
            <a:avLst/>
          </a:prstGeom>
          <a:noFill/>
          <a:ln w="28575">
            <a:solidFill>
              <a:srgbClr val="000000"/>
            </a:solidFill>
            <a:round/>
            <a:headEnd/>
            <a:tailEnd/>
          </a:ln>
        </p:spPr>
        <p:txBody>
          <a:bodyPr anchor="ctr"/>
          <a:lstStyle/>
          <a:p>
            <a:endParaRPr lang="zh-CN" altLang="en-US"/>
          </a:p>
        </p:txBody>
      </p:sp>
      <p:sp>
        <p:nvSpPr>
          <p:cNvPr id="1710109" name="Line 29"/>
          <p:cNvSpPr>
            <a:spLocks noChangeShapeType="1"/>
          </p:cNvSpPr>
          <p:nvPr/>
        </p:nvSpPr>
        <p:spPr bwMode="auto">
          <a:xfrm>
            <a:off x="7165975" y="3546475"/>
            <a:ext cx="288925" cy="0"/>
          </a:xfrm>
          <a:prstGeom prst="line">
            <a:avLst/>
          </a:prstGeom>
          <a:noFill/>
          <a:ln w="28575">
            <a:solidFill>
              <a:srgbClr val="000000"/>
            </a:solidFill>
            <a:round/>
            <a:headEnd/>
            <a:tailEnd/>
          </a:ln>
        </p:spPr>
        <p:txBody>
          <a:bodyPr anchor="ctr"/>
          <a:lstStyle/>
          <a:p>
            <a:endParaRPr lang="zh-CN" altLang="en-US"/>
          </a:p>
        </p:txBody>
      </p:sp>
      <p:sp>
        <p:nvSpPr>
          <p:cNvPr id="1710110" name="Line 30"/>
          <p:cNvSpPr>
            <a:spLocks noChangeShapeType="1"/>
          </p:cNvSpPr>
          <p:nvPr/>
        </p:nvSpPr>
        <p:spPr bwMode="auto">
          <a:xfrm>
            <a:off x="7165975" y="3546475"/>
            <a:ext cx="0" cy="444500"/>
          </a:xfrm>
          <a:prstGeom prst="line">
            <a:avLst/>
          </a:prstGeom>
          <a:noFill/>
          <a:ln w="28575">
            <a:solidFill>
              <a:srgbClr val="000000"/>
            </a:solidFill>
            <a:round/>
            <a:headEnd/>
            <a:tailEnd/>
          </a:ln>
        </p:spPr>
        <p:txBody>
          <a:bodyPr anchor="ctr"/>
          <a:lstStyle/>
          <a:p>
            <a:endParaRPr lang="zh-CN" altLang="en-US"/>
          </a:p>
        </p:txBody>
      </p:sp>
      <p:sp>
        <p:nvSpPr>
          <p:cNvPr id="1710111" name="Line 31"/>
          <p:cNvSpPr>
            <a:spLocks noChangeShapeType="1"/>
          </p:cNvSpPr>
          <p:nvPr/>
        </p:nvSpPr>
        <p:spPr bwMode="auto">
          <a:xfrm>
            <a:off x="4095750" y="2003425"/>
            <a:ext cx="1588" cy="1550988"/>
          </a:xfrm>
          <a:prstGeom prst="line">
            <a:avLst/>
          </a:prstGeom>
          <a:noFill/>
          <a:ln w="19050">
            <a:solidFill>
              <a:srgbClr val="000000"/>
            </a:solidFill>
            <a:prstDash val="dash"/>
            <a:round/>
            <a:headEnd/>
            <a:tailEnd/>
          </a:ln>
        </p:spPr>
        <p:txBody>
          <a:bodyPr anchor="ctr"/>
          <a:lstStyle/>
          <a:p>
            <a:endParaRPr lang="zh-CN" altLang="en-US"/>
          </a:p>
        </p:txBody>
      </p:sp>
      <p:sp>
        <p:nvSpPr>
          <p:cNvPr id="1710112" name="Line 32"/>
          <p:cNvSpPr>
            <a:spLocks noChangeShapeType="1"/>
          </p:cNvSpPr>
          <p:nvPr/>
        </p:nvSpPr>
        <p:spPr bwMode="auto">
          <a:xfrm>
            <a:off x="4095750" y="1995488"/>
            <a:ext cx="1384300" cy="1587"/>
          </a:xfrm>
          <a:prstGeom prst="line">
            <a:avLst/>
          </a:prstGeom>
          <a:noFill/>
          <a:ln w="19050">
            <a:solidFill>
              <a:srgbClr val="000000"/>
            </a:solidFill>
            <a:prstDash val="dash"/>
            <a:round/>
            <a:headEnd/>
            <a:tailEnd/>
          </a:ln>
        </p:spPr>
        <p:txBody>
          <a:bodyPr anchor="ctr"/>
          <a:lstStyle/>
          <a:p>
            <a:endParaRPr lang="zh-CN" altLang="en-US"/>
          </a:p>
        </p:txBody>
      </p:sp>
      <p:sp>
        <p:nvSpPr>
          <p:cNvPr id="1710113" name="Line 33"/>
          <p:cNvSpPr>
            <a:spLocks noChangeShapeType="1"/>
          </p:cNvSpPr>
          <p:nvPr/>
        </p:nvSpPr>
        <p:spPr bwMode="auto">
          <a:xfrm>
            <a:off x="5500688" y="1982788"/>
            <a:ext cx="3175" cy="220662"/>
          </a:xfrm>
          <a:prstGeom prst="line">
            <a:avLst/>
          </a:prstGeom>
          <a:noFill/>
          <a:ln w="19050">
            <a:solidFill>
              <a:srgbClr val="000000"/>
            </a:solidFill>
            <a:prstDash val="dash"/>
            <a:round/>
            <a:headEnd/>
            <a:tailEnd/>
          </a:ln>
        </p:spPr>
        <p:txBody>
          <a:bodyPr anchor="ctr"/>
          <a:lstStyle/>
          <a:p>
            <a:endParaRPr lang="zh-CN" altLang="en-US"/>
          </a:p>
        </p:txBody>
      </p:sp>
      <p:sp>
        <p:nvSpPr>
          <p:cNvPr id="1710114" name="Line 34"/>
          <p:cNvSpPr>
            <a:spLocks noChangeShapeType="1"/>
          </p:cNvSpPr>
          <p:nvPr/>
        </p:nvSpPr>
        <p:spPr bwMode="auto">
          <a:xfrm>
            <a:off x="3841750" y="1781175"/>
            <a:ext cx="1588" cy="1552575"/>
          </a:xfrm>
          <a:prstGeom prst="line">
            <a:avLst/>
          </a:prstGeom>
          <a:noFill/>
          <a:ln w="19050">
            <a:solidFill>
              <a:srgbClr val="000000"/>
            </a:solidFill>
            <a:prstDash val="dash"/>
            <a:round/>
            <a:headEnd/>
            <a:tailEnd/>
          </a:ln>
        </p:spPr>
        <p:txBody>
          <a:bodyPr anchor="ctr"/>
          <a:lstStyle/>
          <a:p>
            <a:endParaRPr lang="zh-CN" altLang="en-US"/>
          </a:p>
        </p:txBody>
      </p:sp>
      <p:sp>
        <p:nvSpPr>
          <p:cNvPr id="1710115" name="Line 35"/>
          <p:cNvSpPr>
            <a:spLocks noChangeShapeType="1"/>
          </p:cNvSpPr>
          <p:nvPr/>
        </p:nvSpPr>
        <p:spPr bwMode="auto">
          <a:xfrm>
            <a:off x="3841750" y="1773238"/>
            <a:ext cx="3792538" cy="1587"/>
          </a:xfrm>
          <a:prstGeom prst="line">
            <a:avLst/>
          </a:prstGeom>
          <a:noFill/>
          <a:ln w="19050">
            <a:solidFill>
              <a:srgbClr val="000000"/>
            </a:solidFill>
            <a:prstDash val="dash"/>
            <a:round/>
            <a:headEnd/>
            <a:tailEnd/>
          </a:ln>
        </p:spPr>
        <p:txBody>
          <a:bodyPr anchor="ctr"/>
          <a:lstStyle/>
          <a:p>
            <a:endParaRPr lang="zh-CN" altLang="en-US"/>
          </a:p>
        </p:txBody>
      </p:sp>
      <p:sp>
        <p:nvSpPr>
          <p:cNvPr id="1710116" name="Line 36"/>
          <p:cNvSpPr>
            <a:spLocks noChangeShapeType="1"/>
          </p:cNvSpPr>
          <p:nvPr/>
        </p:nvSpPr>
        <p:spPr bwMode="auto">
          <a:xfrm>
            <a:off x="7635875" y="1785938"/>
            <a:ext cx="1588" cy="433387"/>
          </a:xfrm>
          <a:prstGeom prst="line">
            <a:avLst/>
          </a:prstGeom>
          <a:noFill/>
          <a:ln w="19050">
            <a:solidFill>
              <a:srgbClr val="000000"/>
            </a:solidFill>
            <a:prstDash val="dash"/>
            <a:round/>
            <a:headEnd/>
            <a:tailEnd/>
          </a:ln>
        </p:spPr>
        <p:txBody>
          <a:bodyPr anchor="ctr"/>
          <a:lstStyle/>
          <a:p>
            <a:endParaRPr lang="zh-CN" altLang="en-US"/>
          </a:p>
        </p:txBody>
      </p:sp>
      <p:sp>
        <p:nvSpPr>
          <p:cNvPr id="1710117" name="Text Box 37"/>
          <p:cNvSpPr txBox="1">
            <a:spLocks noChangeArrowheads="1"/>
          </p:cNvSpPr>
          <p:nvPr/>
        </p:nvSpPr>
        <p:spPr bwMode="auto">
          <a:xfrm>
            <a:off x="323850" y="5003800"/>
            <a:ext cx="8496300" cy="887413"/>
          </a:xfrm>
          <a:prstGeom prst="rect">
            <a:avLst/>
          </a:prstGeom>
          <a:solidFill>
            <a:srgbClr val="FFFFFF"/>
          </a:solidFill>
          <a:ln w="9525">
            <a:noFill/>
            <a:miter lim="800000"/>
            <a:headEnd/>
            <a:tailEnd/>
          </a:ln>
        </p:spPr>
        <p:txBody>
          <a:bodyPr lIns="0" tIns="0" rIns="0" bIns="0" anchor="ctr"/>
          <a:lstStyle/>
          <a:p>
            <a:pPr marL="622300" indent="-622300" algn="just">
              <a:spcBef>
                <a:spcPct val="0"/>
              </a:spcBef>
            </a:pPr>
            <a:r>
              <a:rPr lang="zh-CN" altLang="en-US" sz="2400" dirty="0">
                <a:ea typeface="楷体" panose="02010609060101010101" pitchFamily="49" charset="-122"/>
              </a:rPr>
              <a:t>注：虚线为直通专用通路，</a:t>
            </a:r>
            <a:r>
              <a:rPr lang="en-US" altLang="zh-CN" sz="2400" dirty="0">
                <a:ea typeface="楷体" panose="02010609060101010101" pitchFamily="49" charset="-122"/>
              </a:rPr>
              <a:t>IM</a:t>
            </a:r>
            <a:r>
              <a:rPr lang="zh-CN" altLang="en-US" sz="2400" dirty="0">
                <a:ea typeface="楷体" panose="02010609060101010101" pitchFamily="49" charset="-122"/>
              </a:rPr>
              <a:t>为指令储存器，</a:t>
            </a:r>
            <a:r>
              <a:rPr lang="en-US" altLang="zh-CN" sz="2400" dirty="0">
                <a:ea typeface="楷体" panose="02010609060101010101" pitchFamily="49" charset="-122"/>
              </a:rPr>
              <a:t>R</a:t>
            </a:r>
            <a:r>
              <a:rPr lang="zh-CN" altLang="en-US" sz="2400" dirty="0">
                <a:ea typeface="楷体" panose="02010609060101010101" pitchFamily="49" charset="-122"/>
              </a:rPr>
              <a:t>为寄存器组，</a:t>
            </a:r>
            <a:r>
              <a:rPr lang="en-US" altLang="zh-CN" sz="2400" dirty="0">
                <a:ea typeface="楷体" panose="02010609060101010101" pitchFamily="49" charset="-122"/>
              </a:rPr>
              <a:t>ALU</a:t>
            </a:r>
            <a:r>
              <a:rPr lang="zh-CN" altLang="en-US" sz="2400" dirty="0">
                <a:ea typeface="楷体" panose="02010609060101010101" pitchFamily="49" charset="-122"/>
              </a:rPr>
              <a:t>为运算器，</a:t>
            </a:r>
            <a:r>
              <a:rPr lang="en-US" altLang="zh-CN" sz="2400" dirty="0">
                <a:ea typeface="楷体" panose="02010609060101010101" pitchFamily="49" charset="-122"/>
              </a:rPr>
              <a:t>DM</a:t>
            </a:r>
            <a:r>
              <a:rPr lang="zh-CN" altLang="en-US" sz="2400" dirty="0">
                <a:ea typeface="楷体" panose="02010609060101010101" pitchFamily="49" charset="-122"/>
              </a:rPr>
              <a:t>为数据储存器</a:t>
            </a:r>
          </a:p>
        </p:txBody>
      </p:sp>
      <p:sp>
        <p:nvSpPr>
          <p:cNvPr id="1710118" name="Line 38"/>
          <p:cNvSpPr>
            <a:spLocks noChangeShapeType="1"/>
          </p:cNvSpPr>
          <p:nvPr/>
        </p:nvSpPr>
        <p:spPr bwMode="auto">
          <a:xfrm>
            <a:off x="5972175" y="2025650"/>
            <a:ext cx="1588" cy="1293813"/>
          </a:xfrm>
          <a:prstGeom prst="line">
            <a:avLst/>
          </a:prstGeom>
          <a:noFill/>
          <a:ln w="19050">
            <a:solidFill>
              <a:srgbClr val="000000"/>
            </a:solidFill>
            <a:prstDash val="dash"/>
            <a:round/>
            <a:headEnd/>
            <a:tailEnd/>
          </a:ln>
        </p:spPr>
        <p:txBody>
          <a:bodyPr anchor="ctr"/>
          <a:lstStyle/>
          <a:p>
            <a:endParaRPr lang="zh-CN" altLang="en-US"/>
          </a:p>
        </p:txBody>
      </p:sp>
      <p:sp>
        <p:nvSpPr>
          <p:cNvPr id="1710119" name="Line 39"/>
          <p:cNvSpPr>
            <a:spLocks noChangeShapeType="1"/>
          </p:cNvSpPr>
          <p:nvPr/>
        </p:nvSpPr>
        <p:spPr bwMode="auto">
          <a:xfrm>
            <a:off x="6032500" y="1995488"/>
            <a:ext cx="1385888" cy="1587"/>
          </a:xfrm>
          <a:prstGeom prst="line">
            <a:avLst/>
          </a:prstGeom>
          <a:noFill/>
          <a:ln w="19050">
            <a:solidFill>
              <a:srgbClr val="000000"/>
            </a:solidFill>
            <a:prstDash val="dash"/>
            <a:round/>
            <a:headEnd/>
            <a:tailEnd/>
          </a:ln>
        </p:spPr>
        <p:txBody>
          <a:bodyPr anchor="ctr"/>
          <a:lstStyle/>
          <a:p>
            <a:endParaRPr lang="zh-CN" altLang="en-US"/>
          </a:p>
        </p:txBody>
      </p:sp>
      <p:sp>
        <p:nvSpPr>
          <p:cNvPr id="1710120" name="Line 40"/>
          <p:cNvSpPr>
            <a:spLocks noChangeShapeType="1"/>
          </p:cNvSpPr>
          <p:nvPr/>
        </p:nvSpPr>
        <p:spPr bwMode="auto">
          <a:xfrm>
            <a:off x="7500938" y="2003425"/>
            <a:ext cx="4762" cy="222250"/>
          </a:xfrm>
          <a:prstGeom prst="line">
            <a:avLst/>
          </a:prstGeom>
          <a:noFill/>
          <a:ln w="19050">
            <a:solidFill>
              <a:srgbClr val="000000"/>
            </a:solidFill>
            <a:prstDash val="dash"/>
            <a:round/>
            <a:headEnd/>
            <a:tailEnd/>
          </a:ln>
        </p:spPr>
        <p:txBody>
          <a:bodyPr anchor="ctr"/>
          <a:lstStyle/>
          <a:p>
            <a:endParaRPr lang="zh-CN" altLang="en-US"/>
          </a:p>
        </p:txBody>
      </p:sp>
      <p:sp>
        <p:nvSpPr>
          <p:cNvPr id="1710121" name="Text Box 41"/>
          <p:cNvSpPr txBox="1">
            <a:spLocks noChangeArrowheads="1"/>
          </p:cNvSpPr>
          <p:nvPr/>
        </p:nvSpPr>
        <p:spPr bwMode="auto">
          <a:xfrm>
            <a:off x="250825" y="2133600"/>
            <a:ext cx="1152525" cy="830997"/>
          </a:xfrm>
          <a:prstGeom prst="rect">
            <a:avLst/>
          </a:prstGeom>
          <a:noFill/>
          <a:ln w="28575" algn="ctr">
            <a:noFill/>
            <a:miter lim="800000"/>
            <a:headEnd/>
            <a:tailEnd/>
          </a:ln>
          <a:effectLst/>
        </p:spPr>
        <p:txBody>
          <a:bodyPr>
            <a:spAutoFit/>
          </a:bodyPr>
          <a:lstStyle/>
          <a:p>
            <a:r>
              <a:rPr lang="zh-CN" altLang="en-US" sz="2400" dirty="0">
                <a:ea typeface="楷体" panose="02010609060101010101" pitchFamily="49" charset="-122"/>
              </a:rPr>
              <a:t>指令</a:t>
            </a:r>
            <a:br>
              <a:rPr lang="zh-CN" altLang="en-US" sz="2400" dirty="0">
                <a:ea typeface="楷体" panose="02010609060101010101" pitchFamily="49" charset="-122"/>
              </a:rPr>
            </a:br>
            <a:r>
              <a:rPr lang="zh-CN" altLang="en-US" sz="2400" dirty="0">
                <a:ea typeface="楷体" panose="02010609060101010101" pitchFamily="49" charset="-122"/>
              </a:rPr>
              <a:t>储存器</a:t>
            </a:r>
          </a:p>
        </p:txBody>
      </p:sp>
      <p:sp>
        <p:nvSpPr>
          <p:cNvPr id="1710122" name="Text Box 42"/>
          <p:cNvSpPr txBox="1">
            <a:spLocks noChangeArrowheads="1"/>
          </p:cNvSpPr>
          <p:nvPr/>
        </p:nvSpPr>
        <p:spPr bwMode="auto">
          <a:xfrm>
            <a:off x="1763713" y="2611438"/>
            <a:ext cx="1584325" cy="457200"/>
          </a:xfrm>
          <a:prstGeom prst="rect">
            <a:avLst/>
          </a:prstGeom>
          <a:noFill/>
          <a:ln w="28575" algn="ctr">
            <a:noFill/>
            <a:miter lim="800000"/>
            <a:headEnd/>
            <a:tailEnd/>
          </a:ln>
          <a:effectLst/>
        </p:spPr>
        <p:txBody>
          <a:bodyPr>
            <a:spAutoFit/>
          </a:bodyPr>
          <a:lstStyle/>
          <a:p>
            <a:r>
              <a:rPr lang="zh-CN" altLang="en-US" sz="2400" dirty="0">
                <a:ea typeface="楷体" panose="02010609060101010101" pitchFamily="49" charset="-122"/>
              </a:rPr>
              <a:t>寄存器组</a:t>
            </a:r>
          </a:p>
        </p:txBody>
      </p:sp>
      <p:sp>
        <p:nvSpPr>
          <p:cNvPr id="1710123" name="Text Box 43"/>
          <p:cNvSpPr txBox="1">
            <a:spLocks noChangeArrowheads="1"/>
          </p:cNvSpPr>
          <p:nvPr/>
        </p:nvSpPr>
        <p:spPr bwMode="auto">
          <a:xfrm>
            <a:off x="7740650" y="3644900"/>
            <a:ext cx="1223963" cy="830997"/>
          </a:xfrm>
          <a:prstGeom prst="rect">
            <a:avLst/>
          </a:prstGeom>
          <a:noFill/>
          <a:ln w="28575" algn="ctr">
            <a:noFill/>
            <a:miter lim="800000"/>
            <a:headEnd/>
            <a:tailEnd/>
          </a:ln>
          <a:effectLst/>
        </p:spPr>
        <p:txBody>
          <a:bodyPr>
            <a:spAutoFit/>
          </a:bodyPr>
          <a:lstStyle/>
          <a:p>
            <a:r>
              <a:rPr lang="zh-CN" altLang="en-US" sz="2400" dirty="0">
                <a:ea typeface="楷体" panose="02010609060101010101" pitchFamily="49" charset="-122"/>
              </a:rPr>
              <a:t>寄存器组</a:t>
            </a:r>
          </a:p>
        </p:txBody>
      </p:sp>
      <p:sp>
        <p:nvSpPr>
          <p:cNvPr id="1710124" name="Text Box 44"/>
          <p:cNvSpPr txBox="1">
            <a:spLocks noChangeArrowheads="1"/>
          </p:cNvSpPr>
          <p:nvPr/>
        </p:nvSpPr>
        <p:spPr bwMode="auto">
          <a:xfrm>
            <a:off x="6011863" y="2246313"/>
            <a:ext cx="1152525" cy="830997"/>
          </a:xfrm>
          <a:prstGeom prst="rect">
            <a:avLst/>
          </a:prstGeom>
          <a:noFill/>
          <a:ln w="28575" algn="ctr">
            <a:noFill/>
            <a:miter lim="800000"/>
            <a:headEnd/>
            <a:tailEnd/>
          </a:ln>
          <a:effectLst/>
        </p:spPr>
        <p:txBody>
          <a:bodyPr>
            <a:spAutoFit/>
          </a:bodyPr>
          <a:lstStyle/>
          <a:p>
            <a:r>
              <a:rPr lang="zh-CN" altLang="en-US" sz="2400" dirty="0">
                <a:ea typeface="楷体" panose="02010609060101010101" pitchFamily="49" charset="-122"/>
              </a:rPr>
              <a:t>数据</a:t>
            </a:r>
            <a:br>
              <a:rPr lang="zh-CN" altLang="en-US" sz="2400" dirty="0">
                <a:ea typeface="楷体" panose="02010609060101010101" pitchFamily="49" charset="-122"/>
              </a:rPr>
            </a:br>
            <a:r>
              <a:rPr lang="zh-CN" altLang="en-US" sz="2400" dirty="0">
                <a:ea typeface="楷体" panose="02010609060101010101" pitchFamily="49" charset="-122"/>
              </a:rPr>
              <a:t>储存器</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灯片编号占位符 4"/>
          <p:cNvSpPr>
            <a:spLocks noGrp="1"/>
          </p:cNvSpPr>
          <p:nvPr>
            <p:ph type="sldNum" sz="quarter" idx="11"/>
          </p:nvPr>
        </p:nvSpPr>
        <p:spPr/>
        <p:txBody>
          <a:bodyPr/>
          <a:lstStyle/>
          <a:p>
            <a:fld id="{22AB6E7A-0B17-4ED8-B513-149B9972F8BC}" type="slidenum">
              <a:rPr lang="zh-CN" altLang="en-US"/>
              <a:pPr/>
              <a:t>14</a:t>
            </a:fld>
            <a:endParaRPr lang="en-US" altLang="zh-CN"/>
          </a:p>
        </p:txBody>
      </p:sp>
      <p:sp>
        <p:nvSpPr>
          <p:cNvPr id="1711106" name="Rectangle 2"/>
          <p:cNvSpPr>
            <a:spLocks noGrp="1" noChangeArrowheads="1"/>
          </p:cNvSpPr>
          <p:nvPr>
            <p:ph type="title"/>
          </p:nvPr>
        </p:nvSpPr>
        <p:spPr/>
        <p:txBody>
          <a:bodyPr/>
          <a:lstStyle/>
          <a:p>
            <a:r>
              <a:rPr lang="en-US" altLang="zh-CN"/>
              <a:t>7.5.3 </a:t>
            </a:r>
            <a:r>
              <a:rPr lang="zh-CN" altLang="en-US"/>
              <a:t>数据相关</a:t>
            </a:r>
          </a:p>
        </p:txBody>
      </p:sp>
      <p:sp>
        <p:nvSpPr>
          <p:cNvPr id="1711107" name="Rectangle 3"/>
          <p:cNvSpPr>
            <a:spLocks noGrp="1" noChangeArrowheads="1"/>
          </p:cNvSpPr>
          <p:nvPr>
            <p:ph type="body" idx="1"/>
          </p:nvPr>
        </p:nvSpPr>
        <p:spPr>
          <a:xfrm>
            <a:off x="323850" y="549275"/>
            <a:ext cx="8712200" cy="1008063"/>
          </a:xfrm>
        </p:spPr>
        <p:txBody>
          <a:bodyPr/>
          <a:lstStyle/>
          <a:p>
            <a:pPr marL="266700" indent="-266700">
              <a:spcBef>
                <a:spcPct val="10000"/>
              </a:spcBef>
            </a:pPr>
            <a:r>
              <a:rPr lang="zh-CN" altLang="en-US" sz="2400" dirty="0">
                <a:solidFill>
                  <a:srgbClr val="FF0066"/>
                </a:solidFill>
                <a:ea typeface="黑体" pitchFamily="2" charset="-122"/>
              </a:rPr>
              <a:t>解决办法</a:t>
            </a:r>
            <a:r>
              <a:rPr lang="zh-CN" altLang="en-US" sz="2400" dirty="0"/>
              <a:t>：</a:t>
            </a:r>
          </a:p>
          <a:p>
            <a:pPr marL="534988" lvl="1" indent="-268288">
              <a:spcBef>
                <a:spcPct val="10000"/>
              </a:spcBef>
            </a:pPr>
            <a:r>
              <a:rPr lang="zh-CN" altLang="en-US" sz="2400" dirty="0"/>
              <a:t>采用</a:t>
            </a:r>
            <a:r>
              <a:rPr lang="zh-CN" altLang="en-US" sz="2400" dirty="0">
                <a:solidFill>
                  <a:srgbClr val="FF0000"/>
                </a:solidFill>
              </a:rPr>
              <a:t>转发</a:t>
            </a:r>
            <a:r>
              <a:rPr lang="en-US" altLang="zh-CN" sz="2400" dirty="0">
                <a:latin typeface="+mn-ea"/>
              </a:rPr>
              <a:t>(</a:t>
            </a:r>
            <a:r>
              <a:rPr lang="en-US" altLang="zh-CN" sz="2400" dirty="0"/>
              <a:t>Forwarding</a:t>
            </a:r>
            <a:r>
              <a:rPr lang="en-US" altLang="zh-CN" sz="2400" dirty="0">
                <a:latin typeface="+mn-ea"/>
              </a:rPr>
              <a:t>)</a:t>
            </a:r>
            <a:r>
              <a:rPr lang="en-US" altLang="zh-CN" sz="2400" dirty="0"/>
              <a:t>/</a:t>
            </a:r>
            <a:r>
              <a:rPr lang="zh-CN" altLang="en-US" sz="2400" dirty="0">
                <a:solidFill>
                  <a:srgbClr val="D60093"/>
                </a:solidFill>
              </a:rPr>
              <a:t>直通</a:t>
            </a:r>
            <a:r>
              <a:rPr lang="en-US" altLang="zh-CN" sz="2400" dirty="0"/>
              <a:t>/</a:t>
            </a:r>
            <a:r>
              <a:rPr lang="zh-CN" altLang="en-US" sz="2400" dirty="0">
                <a:solidFill>
                  <a:srgbClr val="0000FF"/>
                </a:solidFill>
              </a:rPr>
              <a:t>相关直接通路</a:t>
            </a:r>
            <a:r>
              <a:rPr lang="zh-CN" altLang="en-US" sz="2400" dirty="0"/>
              <a:t>技术：</a:t>
            </a:r>
            <a:endParaRPr lang="en-US" altLang="zh-CN" dirty="0"/>
          </a:p>
        </p:txBody>
      </p:sp>
      <p:sp>
        <p:nvSpPr>
          <p:cNvPr id="1711149" name="Rectangle 45"/>
          <p:cNvSpPr>
            <a:spLocks noChangeArrowheads="1"/>
          </p:cNvSpPr>
          <p:nvPr/>
        </p:nvSpPr>
        <p:spPr bwMode="auto">
          <a:xfrm>
            <a:off x="6516688" y="2709863"/>
            <a:ext cx="2447925" cy="2663825"/>
          </a:xfrm>
          <a:prstGeom prst="rect">
            <a:avLst/>
          </a:prstGeom>
          <a:noFill/>
          <a:ln w="9525">
            <a:noFill/>
            <a:miter lim="800000"/>
            <a:headEnd/>
            <a:tailEnd/>
          </a:ln>
          <a:effectLst/>
        </p:spPr>
        <p:txBody>
          <a:bodyPr/>
          <a:lstStyle/>
          <a:p>
            <a:pPr algn="l">
              <a:spcBef>
                <a:spcPct val="20000"/>
              </a:spcBef>
              <a:buClr>
                <a:schemeClr val="bg2"/>
              </a:buClr>
              <a:buSzPct val="75000"/>
              <a:buFont typeface="Wingdings" pitchFamily="2" charset="2"/>
              <a:buNone/>
            </a:pPr>
            <a:r>
              <a:rPr lang="en-US" altLang="zh-CN" sz="2000">
                <a:solidFill>
                  <a:srgbClr val="0000FF"/>
                </a:solidFill>
                <a:latin typeface="宋体" charset="-122"/>
              </a:rPr>
              <a:t>k:   R0←(R1)</a:t>
            </a:r>
          </a:p>
          <a:p>
            <a:pPr algn="l">
              <a:spcBef>
                <a:spcPct val="20000"/>
              </a:spcBef>
              <a:buClr>
                <a:schemeClr val="bg2"/>
              </a:buClr>
              <a:buSzPct val="75000"/>
              <a:buFont typeface="Wingdings" pitchFamily="2" charset="2"/>
              <a:buNone/>
            </a:pPr>
            <a:r>
              <a:rPr lang="en-US" altLang="zh-CN" sz="2000">
                <a:solidFill>
                  <a:srgbClr val="0000FF"/>
                </a:solidFill>
                <a:latin typeface="宋体" charset="-122"/>
              </a:rPr>
              <a:t>k+1: ……</a:t>
            </a:r>
          </a:p>
          <a:p>
            <a:pPr algn="l">
              <a:spcBef>
                <a:spcPct val="20000"/>
              </a:spcBef>
              <a:buClr>
                <a:schemeClr val="bg2"/>
              </a:buClr>
              <a:buSzPct val="75000"/>
              <a:buFont typeface="Wingdings" pitchFamily="2" charset="2"/>
              <a:buNone/>
            </a:pPr>
            <a:r>
              <a:rPr lang="en-US" altLang="zh-CN" sz="2000">
                <a:solidFill>
                  <a:srgbClr val="0000FF"/>
                </a:solidFill>
                <a:latin typeface="宋体" charset="-122"/>
              </a:rPr>
              <a:t>k+2: R2←(R0)+(R3)</a:t>
            </a:r>
          </a:p>
          <a:p>
            <a:pPr algn="l">
              <a:spcBef>
                <a:spcPct val="20000"/>
              </a:spcBef>
              <a:buClr>
                <a:schemeClr val="bg2"/>
              </a:buClr>
              <a:buSzPct val="75000"/>
              <a:buFont typeface="Wingdings" pitchFamily="2" charset="2"/>
              <a:buNone/>
            </a:pPr>
            <a:r>
              <a:rPr lang="en-US" altLang="zh-CN" sz="2000">
                <a:solidFill>
                  <a:srgbClr val="0000FF"/>
                </a:solidFill>
                <a:latin typeface="宋体" charset="-122"/>
              </a:rPr>
              <a:t>k+3: ……</a:t>
            </a:r>
          </a:p>
          <a:p>
            <a:pPr algn="l">
              <a:spcBef>
                <a:spcPct val="20000"/>
              </a:spcBef>
              <a:buClr>
                <a:schemeClr val="bg2"/>
              </a:buClr>
              <a:buSzPct val="75000"/>
              <a:buFont typeface="Wingdings" pitchFamily="2" charset="2"/>
              <a:buNone/>
            </a:pPr>
            <a:r>
              <a:rPr lang="en-US" altLang="zh-CN" sz="2000">
                <a:solidFill>
                  <a:srgbClr val="0000FF"/>
                </a:solidFill>
                <a:latin typeface="宋体" charset="-122"/>
              </a:rPr>
              <a:t>k+4: ……</a:t>
            </a:r>
          </a:p>
          <a:p>
            <a:pPr algn="l">
              <a:spcBef>
                <a:spcPct val="20000"/>
              </a:spcBef>
              <a:buClr>
                <a:schemeClr val="bg2"/>
              </a:buClr>
              <a:buSzPct val="75000"/>
              <a:buFont typeface="Wingdings" pitchFamily="2" charset="2"/>
              <a:buNone/>
            </a:pPr>
            <a:r>
              <a:rPr lang="en-US" altLang="zh-CN" sz="2000">
                <a:solidFill>
                  <a:srgbClr val="0000FF"/>
                </a:solidFill>
                <a:latin typeface="宋体" charset="-122"/>
              </a:rPr>
              <a:t>k+5: ……</a:t>
            </a:r>
          </a:p>
          <a:p>
            <a:pPr algn="l">
              <a:spcBef>
                <a:spcPct val="20000"/>
              </a:spcBef>
              <a:buClr>
                <a:schemeClr val="bg2"/>
              </a:buClr>
              <a:buSzPct val="75000"/>
              <a:buFont typeface="Wingdings" pitchFamily="2" charset="2"/>
              <a:buNone/>
            </a:pPr>
            <a:r>
              <a:rPr lang="en-US" altLang="zh-CN" sz="2000">
                <a:solidFill>
                  <a:srgbClr val="0000FF"/>
                </a:solidFill>
                <a:latin typeface="宋体" charset="-122"/>
              </a:rPr>
              <a:t>     ……</a:t>
            </a:r>
          </a:p>
        </p:txBody>
      </p:sp>
      <p:sp>
        <p:nvSpPr>
          <p:cNvPr id="1711150" name="Rectangle 46"/>
          <p:cNvSpPr>
            <a:spLocks noChangeArrowheads="1"/>
          </p:cNvSpPr>
          <p:nvPr/>
        </p:nvSpPr>
        <p:spPr bwMode="auto">
          <a:xfrm>
            <a:off x="1189038" y="2058988"/>
            <a:ext cx="431800" cy="576262"/>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S</a:t>
            </a:r>
            <a:r>
              <a:rPr lang="en-US" altLang="zh-CN" sz="1800" baseline="-25000"/>
              <a:t>1</a:t>
            </a:r>
          </a:p>
        </p:txBody>
      </p:sp>
      <p:sp>
        <p:nvSpPr>
          <p:cNvPr id="1711151" name="Line 47"/>
          <p:cNvSpPr>
            <a:spLocks noChangeShapeType="1"/>
          </p:cNvSpPr>
          <p:nvPr/>
        </p:nvSpPr>
        <p:spPr bwMode="auto">
          <a:xfrm>
            <a:off x="757238" y="2347913"/>
            <a:ext cx="431800"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711152" name="Rectangle 48"/>
          <p:cNvSpPr>
            <a:spLocks noChangeArrowheads="1"/>
          </p:cNvSpPr>
          <p:nvPr/>
        </p:nvSpPr>
        <p:spPr bwMode="auto">
          <a:xfrm>
            <a:off x="2052638" y="2058988"/>
            <a:ext cx="431800" cy="576262"/>
          </a:xfrm>
          <a:prstGeom prst="rect">
            <a:avLst/>
          </a:prstGeom>
          <a:solidFill>
            <a:srgbClr val="FFFF66"/>
          </a:solidFill>
          <a:ln w="28575" algn="ctr">
            <a:solidFill>
              <a:schemeClr val="tx1"/>
            </a:solidFill>
            <a:miter lim="800000"/>
            <a:headEnd/>
            <a:tailEnd type="none" w="med" len="lg"/>
          </a:ln>
          <a:effectLst/>
        </p:spPr>
        <p:txBody>
          <a:bodyPr wrap="none" anchor="ctr"/>
          <a:lstStyle/>
          <a:p>
            <a:pPr>
              <a:spcBef>
                <a:spcPct val="0"/>
              </a:spcBef>
            </a:pPr>
            <a:r>
              <a:rPr lang="en-US" altLang="zh-CN" sz="1800"/>
              <a:t>S</a:t>
            </a:r>
            <a:r>
              <a:rPr lang="en-US" altLang="zh-CN" sz="1800" baseline="-25000"/>
              <a:t>2</a:t>
            </a:r>
          </a:p>
        </p:txBody>
      </p:sp>
      <p:sp>
        <p:nvSpPr>
          <p:cNvPr id="1711153" name="Line 49"/>
          <p:cNvSpPr>
            <a:spLocks noChangeShapeType="1"/>
          </p:cNvSpPr>
          <p:nvPr/>
        </p:nvSpPr>
        <p:spPr bwMode="auto">
          <a:xfrm>
            <a:off x="1620838" y="2347913"/>
            <a:ext cx="431800"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711154" name="Rectangle 50"/>
          <p:cNvSpPr>
            <a:spLocks noChangeArrowheads="1"/>
          </p:cNvSpPr>
          <p:nvPr/>
        </p:nvSpPr>
        <p:spPr bwMode="auto">
          <a:xfrm>
            <a:off x="2916238" y="2058988"/>
            <a:ext cx="431800" cy="576262"/>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S</a:t>
            </a:r>
            <a:r>
              <a:rPr lang="en-US" altLang="zh-CN" sz="1800" baseline="-25000"/>
              <a:t>3</a:t>
            </a:r>
          </a:p>
        </p:txBody>
      </p:sp>
      <p:sp>
        <p:nvSpPr>
          <p:cNvPr id="1711155" name="Line 51"/>
          <p:cNvSpPr>
            <a:spLocks noChangeShapeType="1"/>
          </p:cNvSpPr>
          <p:nvPr/>
        </p:nvSpPr>
        <p:spPr bwMode="auto">
          <a:xfrm>
            <a:off x="2484438" y="2347913"/>
            <a:ext cx="431800"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711156" name="Rectangle 52"/>
          <p:cNvSpPr>
            <a:spLocks noChangeArrowheads="1"/>
          </p:cNvSpPr>
          <p:nvPr/>
        </p:nvSpPr>
        <p:spPr bwMode="auto">
          <a:xfrm>
            <a:off x="3779838" y="2058988"/>
            <a:ext cx="431800" cy="576262"/>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S</a:t>
            </a:r>
            <a:r>
              <a:rPr lang="en-US" altLang="zh-CN" sz="1800" baseline="-25000"/>
              <a:t>4</a:t>
            </a:r>
          </a:p>
        </p:txBody>
      </p:sp>
      <p:sp>
        <p:nvSpPr>
          <p:cNvPr id="1711157" name="Line 53"/>
          <p:cNvSpPr>
            <a:spLocks noChangeShapeType="1"/>
          </p:cNvSpPr>
          <p:nvPr/>
        </p:nvSpPr>
        <p:spPr bwMode="auto">
          <a:xfrm>
            <a:off x="3348038" y="2347913"/>
            <a:ext cx="431800"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711158" name="Rectangle 54"/>
          <p:cNvSpPr>
            <a:spLocks noChangeArrowheads="1"/>
          </p:cNvSpPr>
          <p:nvPr/>
        </p:nvSpPr>
        <p:spPr bwMode="auto">
          <a:xfrm>
            <a:off x="4645025" y="2058988"/>
            <a:ext cx="431800" cy="576262"/>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S</a:t>
            </a:r>
            <a:r>
              <a:rPr lang="en-US" altLang="zh-CN" sz="1800" baseline="-25000"/>
              <a:t>5</a:t>
            </a:r>
          </a:p>
        </p:txBody>
      </p:sp>
      <p:sp>
        <p:nvSpPr>
          <p:cNvPr id="1711159" name="Line 55"/>
          <p:cNvSpPr>
            <a:spLocks noChangeShapeType="1"/>
          </p:cNvSpPr>
          <p:nvPr/>
        </p:nvSpPr>
        <p:spPr bwMode="auto">
          <a:xfrm>
            <a:off x="4213225" y="2347913"/>
            <a:ext cx="431800"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711160" name="Rectangle 56"/>
          <p:cNvSpPr>
            <a:spLocks noChangeArrowheads="1"/>
          </p:cNvSpPr>
          <p:nvPr/>
        </p:nvSpPr>
        <p:spPr bwMode="auto">
          <a:xfrm>
            <a:off x="5508625" y="2058988"/>
            <a:ext cx="431800" cy="576262"/>
          </a:xfrm>
          <a:prstGeom prst="rect">
            <a:avLst/>
          </a:prstGeom>
          <a:solidFill>
            <a:srgbClr val="FF99CC"/>
          </a:solidFill>
          <a:ln w="28575" algn="ctr">
            <a:solidFill>
              <a:schemeClr val="tx1"/>
            </a:solidFill>
            <a:miter lim="800000"/>
            <a:headEnd/>
            <a:tailEnd type="none" w="med" len="lg"/>
          </a:ln>
          <a:effectLst/>
        </p:spPr>
        <p:txBody>
          <a:bodyPr wrap="none" anchor="ctr"/>
          <a:lstStyle/>
          <a:p>
            <a:pPr>
              <a:spcBef>
                <a:spcPct val="0"/>
              </a:spcBef>
            </a:pPr>
            <a:r>
              <a:rPr lang="en-US" altLang="zh-CN" sz="1800"/>
              <a:t>S</a:t>
            </a:r>
            <a:r>
              <a:rPr lang="en-US" altLang="zh-CN" sz="1800" baseline="-25000"/>
              <a:t>6</a:t>
            </a:r>
          </a:p>
        </p:txBody>
      </p:sp>
      <p:sp>
        <p:nvSpPr>
          <p:cNvPr id="1711161" name="Line 57"/>
          <p:cNvSpPr>
            <a:spLocks noChangeShapeType="1"/>
          </p:cNvSpPr>
          <p:nvPr/>
        </p:nvSpPr>
        <p:spPr bwMode="auto">
          <a:xfrm>
            <a:off x="5076825" y="2347913"/>
            <a:ext cx="431800"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711162" name="Line 58"/>
          <p:cNvSpPr>
            <a:spLocks noChangeShapeType="1"/>
          </p:cNvSpPr>
          <p:nvPr/>
        </p:nvSpPr>
        <p:spPr bwMode="auto">
          <a:xfrm>
            <a:off x="5940425" y="2347913"/>
            <a:ext cx="431800"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711163" name="Rectangle 59"/>
          <p:cNvSpPr>
            <a:spLocks noChangeArrowheads="1"/>
          </p:cNvSpPr>
          <p:nvPr/>
        </p:nvSpPr>
        <p:spPr bwMode="auto">
          <a:xfrm>
            <a:off x="3276600" y="2995613"/>
            <a:ext cx="1223963" cy="433387"/>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zh-CN" altLang="en-US" sz="1800"/>
              <a:t>寄存器</a:t>
            </a:r>
            <a:r>
              <a:rPr lang="en-US" altLang="zh-CN" sz="1800"/>
              <a:t>R</a:t>
            </a:r>
            <a:r>
              <a:rPr lang="en-US" altLang="zh-CN" sz="1800" baseline="-25000"/>
              <a:t>0</a:t>
            </a:r>
          </a:p>
        </p:txBody>
      </p:sp>
      <p:sp>
        <p:nvSpPr>
          <p:cNvPr id="1711164" name="Line 60"/>
          <p:cNvSpPr>
            <a:spLocks noChangeShapeType="1"/>
          </p:cNvSpPr>
          <p:nvPr/>
        </p:nvSpPr>
        <p:spPr bwMode="auto">
          <a:xfrm flipH="1">
            <a:off x="4500563" y="3211513"/>
            <a:ext cx="1584325"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711165" name="Line 61"/>
          <p:cNvSpPr>
            <a:spLocks noChangeShapeType="1"/>
          </p:cNvSpPr>
          <p:nvPr/>
        </p:nvSpPr>
        <p:spPr bwMode="auto">
          <a:xfrm>
            <a:off x="6084888" y="2347913"/>
            <a:ext cx="0" cy="863600"/>
          </a:xfrm>
          <a:prstGeom prst="line">
            <a:avLst/>
          </a:prstGeom>
          <a:noFill/>
          <a:ln w="28575">
            <a:solidFill>
              <a:schemeClr val="tx1"/>
            </a:solidFill>
            <a:round/>
            <a:headEnd/>
            <a:tailEnd type="none" w="med" len="lg"/>
          </a:ln>
          <a:effectLst/>
        </p:spPr>
        <p:txBody>
          <a:bodyPr wrap="none" anchor="ctr"/>
          <a:lstStyle/>
          <a:p>
            <a:endParaRPr lang="zh-CN" altLang="en-US"/>
          </a:p>
        </p:txBody>
      </p:sp>
      <p:sp>
        <p:nvSpPr>
          <p:cNvPr id="1711166" name="Line 62"/>
          <p:cNvSpPr>
            <a:spLocks noChangeShapeType="1"/>
          </p:cNvSpPr>
          <p:nvPr/>
        </p:nvSpPr>
        <p:spPr bwMode="auto">
          <a:xfrm>
            <a:off x="1765300" y="2490788"/>
            <a:ext cx="287338"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711167" name="Line 63"/>
          <p:cNvSpPr>
            <a:spLocks noChangeShapeType="1"/>
          </p:cNvSpPr>
          <p:nvPr/>
        </p:nvSpPr>
        <p:spPr bwMode="auto">
          <a:xfrm>
            <a:off x="1765300" y="2490788"/>
            <a:ext cx="0" cy="720725"/>
          </a:xfrm>
          <a:prstGeom prst="line">
            <a:avLst/>
          </a:prstGeom>
          <a:noFill/>
          <a:ln w="28575">
            <a:solidFill>
              <a:schemeClr val="tx1"/>
            </a:solidFill>
            <a:round/>
            <a:headEnd/>
            <a:tailEnd type="none" w="med" len="lg"/>
          </a:ln>
          <a:effectLst/>
        </p:spPr>
        <p:txBody>
          <a:bodyPr wrap="none" anchor="ctr"/>
          <a:lstStyle/>
          <a:p>
            <a:endParaRPr lang="zh-CN" altLang="en-US"/>
          </a:p>
        </p:txBody>
      </p:sp>
      <p:sp>
        <p:nvSpPr>
          <p:cNvPr id="1711168" name="Line 64"/>
          <p:cNvSpPr>
            <a:spLocks noChangeShapeType="1"/>
          </p:cNvSpPr>
          <p:nvPr/>
        </p:nvSpPr>
        <p:spPr bwMode="auto">
          <a:xfrm>
            <a:off x="1765300" y="3211513"/>
            <a:ext cx="1511300" cy="0"/>
          </a:xfrm>
          <a:prstGeom prst="line">
            <a:avLst/>
          </a:prstGeom>
          <a:noFill/>
          <a:ln w="28575">
            <a:solidFill>
              <a:schemeClr val="tx1"/>
            </a:solidFill>
            <a:round/>
            <a:headEnd/>
            <a:tailEnd type="none" w="med" len="lg"/>
          </a:ln>
          <a:effectLst/>
        </p:spPr>
        <p:txBody>
          <a:bodyPr wrap="none" anchor="ctr"/>
          <a:lstStyle/>
          <a:p>
            <a:endParaRPr lang="zh-CN" altLang="en-US"/>
          </a:p>
        </p:txBody>
      </p:sp>
      <p:sp>
        <p:nvSpPr>
          <p:cNvPr id="1711169" name="Oval 65"/>
          <p:cNvSpPr>
            <a:spLocks noChangeArrowheads="1"/>
          </p:cNvSpPr>
          <p:nvPr/>
        </p:nvSpPr>
        <p:spPr bwMode="auto">
          <a:xfrm>
            <a:off x="6048375" y="2312988"/>
            <a:ext cx="73025" cy="73025"/>
          </a:xfrm>
          <a:prstGeom prst="ellipse">
            <a:avLst/>
          </a:prstGeom>
          <a:solidFill>
            <a:schemeClr val="tx1"/>
          </a:solidFill>
          <a:ln w="28575" algn="ctr">
            <a:solidFill>
              <a:schemeClr val="tx1"/>
            </a:solidFill>
            <a:round/>
            <a:headEnd/>
            <a:tailEnd type="none" w="med" len="lg"/>
          </a:ln>
          <a:effectLst/>
        </p:spPr>
        <p:txBody>
          <a:bodyPr wrap="none" anchor="ctr"/>
          <a:lstStyle/>
          <a:p>
            <a:endParaRPr lang="zh-CN" altLang="en-US"/>
          </a:p>
        </p:txBody>
      </p:sp>
      <p:sp>
        <p:nvSpPr>
          <p:cNvPr id="1711170" name="Text Box 66"/>
          <p:cNvSpPr txBox="1">
            <a:spLocks noChangeArrowheads="1"/>
          </p:cNvSpPr>
          <p:nvPr/>
        </p:nvSpPr>
        <p:spPr bwMode="auto">
          <a:xfrm>
            <a:off x="107950" y="2132013"/>
            <a:ext cx="863600" cy="396875"/>
          </a:xfrm>
          <a:prstGeom prst="rect">
            <a:avLst/>
          </a:prstGeom>
          <a:noFill/>
          <a:ln w="28575" algn="ctr">
            <a:noFill/>
            <a:miter lim="800000"/>
            <a:headEnd/>
            <a:tailEnd type="none" w="med" len="lg"/>
          </a:ln>
          <a:effectLst/>
        </p:spPr>
        <p:txBody>
          <a:bodyPr>
            <a:spAutoFit/>
          </a:bodyPr>
          <a:lstStyle/>
          <a:p>
            <a:pPr algn="l"/>
            <a:r>
              <a:rPr lang="zh-CN" altLang="en-US" sz="2000">
                <a:latin typeface="Arial" charset="0"/>
              </a:rPr>
              <a:t>输入</a:t>
            </a:r>
          </a:p>
        </p:txBody>
      </p:sp>
      <p:sp>
        <p:nvSpPr>
          <p:cNvPr id="1711171" name="Text Box 67"/>
          <p:cNvSpPr txBox="1">
            <a:spLocks noChangeArrowheads="1"/>
          </p:cNvSpPr>
          <p:nvPr/>
        </p:nvSpPr>
        <p:spPr bwMode="auto">
          <a:xfrm>
            <a:off x="6300788" y="2132013"/>
            <a:ext cx="792162" cy="396875"/>
          </a:xfrm>
          <a:prstGeom prst="rect">
            <a:avLst/>
          </a:prstGeom>
          <a:noFill/>
          <a:ln w="28575" algn="ctr">
            <a:noFill/>
            <a:miter lim="800000"/>
            <a:headEnd/>
            <a:tailEnd type="none" w="med" len="lg"/>
          </a:ln>
          <a:effectLst/>
        </p:spPr>
        <p:txBody>
          <a:bodyPr>
            <a:spAutoFit/>
          </a:bodyPr>
          <a:lstStyle/>
          <a:p>
            <a:r>
              <a:rPr lang="zh-CN" altLang="en-US" sz="2000">
                <a:latin typeface="Arial" charset="0"/>
              </a:rPr>
              <a:t>输出</a:t>
            </a:r>
          </a:p>
        </p:txBody>
      </p:sp>
      <p:sp>
        <p:nvSpPr>
          <p:cNvPr id="1711172" name="Text Box 68"/>
          <p:cNvSpPr txBox="1">
            <a:spLocks noChangeArrowheads="1"/>
          </p:cNvSpPr>
          <p:nvPr/>
        </p:nvSpPr>
        <p:spPr bwMode="auto">
          <a:xfrm>
            <a:off x="1981200" y="1628775"/>
            <a:ext cx="574675" cy="396875"/>
          </a:xfrm>
          <a:prstGeom prst="rect">
            <a:avLst/>
          </a:prstGeom>
          <a:noFill/>
          <a:ln w="28575" algn="ctr">
            <a:noFill/>
            <a:miter lim="800000"/>
            <a:headEnd/>
            <a:tailEnd type="none" w="med" len="lg"/>
          </a:ln>
          <a:effectLst/>
        </p:spPr>
        <p:txBody>
          <a:bodyPr>
            <a:spAutoFit/>
          </a:bodyPr>
          <a:lstStyle/>
          <a:p>
            <a:r>
              <a:rPr lang="zh-CN" altLang="en-US" sz="2000">
                <a:solidFill>
                  <a:srgbClr val="FF0066"/>
                </a:solidFill>
                <a:latin typeface="Arial" charset="0"/>
              </a:rPr>
              <a:t>读</a:t>
            </a:r>
          </a:p>
        </p:txBody>
      </p:sp>
      <p:sp>
        <p:nvSpPr>
          <p:cNvPr id="1711173" name="Text Box 69"/>
          <p:cNvSpPr txBox="1">
            <a:spLocks noChangeArrowheads="1"/>
          </p:cNvSpPr>
          <p:nvPr/>
        </p:nvSpPr>
        <p:spPr bwMode="auto">
          <a:xfrm>
            <a:off x="5437188" y="1628775"/>
            <a:ext cx="574675" cy="396875"/>
          </a:xfrm>
          <a:prstGeom prst="rect">
            <a:avLst/>
          </a:prstGeom>
          <a:noFill/>
          <a:ln w="28575" algn="ctr">
            <a:noFill/>
            <a:miter lim="800000"/>
            <a:headEnd/>
            <a:tailEnd type="none" w="med" len="lg"/>
          </a:ln>
          <a:effectLst/>
        </p:spPr>
        <p:txBody>
          <a:bodyPr>
            <a:spAutoFit/>
          </a:bodyPr>
          <a:lstStyle/>
          <a:p>
            <a:r>
              <a:rPr lang="zh-CN" altLang="en-US" sz="2000">
                <a:solidFill>
                  <a:srgbClr val="FF0066"/>
                </a:solidFill>
                <a:latin typeface="Arial" charset="0"/>
              </a:rPr>
              <a:t>写</a:t>
            </a:r>
          </a:p>
        </p:txBody>
      </p:sp>
      <p:sp>
        <p:nvSpPr>
          <p:cNvPr id="1711174" name="Rectangle 70"/>
          <p:cNvSpPr>
            <a:spLocks noChangeArrowheads="1"/>
          </p:cNvSpPr>
          <p:nvPr/>
        </p:nvSpPr>
        <p:spPr bwMode="auto">
          <a:xfrm>
            <a:off x="1836738" y="5876925"/>
            <a:ext cx="576262" cy="360363"/>
          </a:xfrm>
          <a:prstGeom prst="rect">
            <a:avLst/>
          </a:prstGeom>
          <a:solidFill>
            <a:srgbClr val="99FF66"/>
          </a:solidFill>
          <a:ln w="28575" algn="ctr">
            <a:solidFill>
              <a:schemeClr val="tx1"/>
            </a:solidFill>
            <a:miter lim="800000"/>
            <a:headEnd/>
            <a:tailEnd type="none" w="med" len="lg"/>
          </a:ln>
          <a:effectLst/>
        </p:spPr>
        <p:txBody>
          <a:bodyPr wrap="none" anchor="ctr"/>
          <a:lstStyle/>
          <a:p>
            <a:pPr>
              <a:spcBef>
                <a:spcPct val="0"/>
              </a:spcBef>
            </a:pPr>
            <a:r>
              <a:rPr lang="en-US" altLang="zh-CN" sz="1800"/>
              <a:t>k+5</a:t>
            </a:r>
            <a:endParaRPr lang="en-US" altLang="zh-CN" sz="1800" baseline="-25000"/>
          </a:p>
        </p:txBody>
      </p:sp>
      <p:sp>
        <p:nvSpPr>
          <p:cNvPr id="1711175" name="Rectangle 71"/>
          <p:cNvSpPr>
            <a:spLocks noChangeArrowheads="1"/>
          </p:cNvSpPr>
          <p:nvPr/>
        </p:nvSpPr>
        <p:spPr bwMode="auto">
          <a:xfrm>
            <a:off x="1836738" y="5516563"/>
            <a:ext cx="576262" cy="360362"/>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k+3</a:t>
            </a:r>
            <a:endParaRPr lang="en-US" altLang="zh-CN" sz="1800" baseline="-25000"/>
          </a:p>
        </p:txBody>
      </p:sp>
      <p:sp>
        <p:nvSpPr>
          <p:cNvPr id="1711176" name="Rectangle 72"/>
          <p:cNvSpPr>
            <a:spLocks noChangeArrowheads="1"/>
          </p:cNvSpPr>
          <p:nvPr/>
        </p:nvSpPr>
        <p:spPr bwMode="auto">
          <a:xfrm>
            <a:off x="1836738" y="5156200"/>
            <a:ext cx="576262" cy="360363"/>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k+3</a:t>
            </a:r>
            <a:endParaRPr lang="en-US" altLang="zh-CN" sz="1800" baseline="-25000"/>
          </a:p>
        </p:txBody>
      </p:sp>
      <p:sp>
        <p:nvSpPr>
          <p:cNvPr id="1711177" name="Rectangle 73"/>
          <p:cNvSpPr>
            <a:spLocks noChangeArrowheads="1"/>
          </p:cNvSpPr>
          <p:nvPr/>
        </p:nvSpPr>
        <p:spPr bwMode="auto">
          <a:xfrm>
            <a:off x="1836738" y="4795838"/>
            <a:ext cx="576262" cy="360362"/>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k+3</a:t>
            </a:r>
            <a:endParaRPr lang="en-US" altLang="zh-CN" sz="1800" baseline="-25000"/>
          </a:p>
        </p:txBody>
      </p:sp>
      <p:sp>
        <p:nvSpPr>
          <p:cNvPr id="1711178" name="Rectangle 74"/>
          <p:cNvSpPr>
            <a:spLocks noChangeArrowheads="1"/>
          </p:cNvSpPr>
          <p:nvPr/>
        </p:nvSpPr>
        <p:spPr bwMode="auto">
          <a:xfrm>
            <a:off x="1836738" y="4437063"/>
            <a:ext cx="576262" cy="360362"/>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k+3</a:t>
            </a:r>
            <a:endParaRPr lang="en-US" altLang="zh-CN" sz="1800" baseline="-25000"/>
          </a:p>
        </p:txBody>
      </p:sp>
      <p:sp>
        <p:nvSpPr>
          <p:cNvPr id="1711179" name="Rectangle 75"/>
          <p:cNvSpPr>
            <a:spLocks noChangeArrowheads="1"/>
          </p:cNvSpPr>
          <p:nvPr/>
        </p:nvSpPr>
        <p:spPr bwMode="auto">
          <a:xfrm>
            <a:off x="1836738" y="4076700"/>
            <a:ext cx="576262" cy="360363"/>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k+4</a:t>
            </a:r>
            <a:endParaRPr lang="en-US" altLang="zh-CN" sz="1800" baseline="-25000"/>
          </a:p>
        </p:txBody>
      </p:sp>
      <p:sp>
        <p:nvSpPr>
          <p:cNvPr id="1711180" name="Rectangle 76"/>
          <p:cNvSpPr>
            <a:spLocks noChangeArrowheads="1"/>
          </p:cNvSpPr>
          <p:nvPr/>
        </p:nvSpPr>
        <p:spPr bwMode="auto">
          <a:xfrm>
            <a:off x="1836738" y="6237288"/>
            <a:ext cx="576262" cy="360362"/>
          </a:xfrm>
          <a:prstGeom prst="rect">
            <a:avLst/>
          </a:prstGeom>
          <a:noFill/>
          <a:ln w="28575" algn="ctr">
            <a:noFill/>
            <a:miter lim="800000"/>
            <a:headEnd/>
            <a:tailEnd type="none" w="med" len="lg"/>
          </a:ln>
          <a:effectLst/>
        </p:spPr>
        <p:txBody>
          <a:bodyPr wrap="none" anchor="ctr"/>
          <a:lstStyle/>
          <a:p>
            <a:pPr>
              <a:spcBef>
                <a:spcPct val="0"/>
              </a:spcBef>
            </a:pPr>
            <a:r>
              <a:rPr lang="en-US" altLang="zh-CN" sz="1800"/>
              <a:t>S</a:t>
            </a:r>
            <a:r>
              <a:rPr lang="en-US" altLang="zh-CN" sz="1800" baseline="-25000"/>
              <a:t>1</a:t>
            </a:r>
          </a:p>
        </p:txBody>
      </p:sp>
      <p:sp>
        <p:nvSpPr>
          <p:cNvPr id="1711181" name="Rectangle 77"/>
          <p:cNvSpPr>
            <a:spLocks noChangeArrowheads="1"/>
          </p:cNvSpPr>
          <p:nvPr/>
        </p:nvSpPr>
        <p:spPr bwMode="auto">
          <a:xfrm>
            <a:off x="2413000" y="5876925"/>
            <a:ext cx="576263" cy="360363"/>
          </a:xfrm>
          <a:prstGeom prst="rect">
            <a:avLst/>
          </a:prstGeom>
          <a:solidFill>
            <a:srgbClr val="99FF66"/>
          </a:solidFill>
          <a:ln w="28575" algn="ctr">
            <a:solidFill>
              <a:schemeClr val="tx1"/>
            </a:solidFill>
            <a:miter lim="800000"/>
            <a:headEnd/>
            <a:tailEnd type="none" w="med" len="lg"/>
          </a:ln>
          <a:effectLst/>
        </p:spPr>
        <p:txBody>
          <a:bodyPr wrap="none" anchor="ctr"/>
          <a:lstStyle/>
          <a:p>
            <a:pPr>
              <a:spcBef>
                <a:spcPct val="0"/>
              </a:spcBef>
            </a:pPr>
            <a:r>
              <a:rPr lang="en-US" altLang="zh-CN" sz="1800"/>
              <a:t>k+4</a:t>
            </a:r>
            <a:endParaRPr lang="en-US" altLang="zh-CN" sz="1800" baseline="-25000"/>
          </a:p>
        </p:txBody>
      </p:sp>
      <p:sp>
        <p:nvSpPr>
          <p:cNvPr id="1711182" name="Rectangle 78"/>
          <p:cNvSpPr>
            <a:spLocks noChangeArrowheads="1"/>
          </p:cNvSpPr>
          <p:nvPr/>
        </p:nvSpPr>
        <p:spPr bwMode="auto">
          <a:xfrm>
            <a:off x="2989263" y="5876925"/>
            <a:ext cx="576262" cy="360363"/>
          </a:xfrm>
          <a:prstGeom prst="rect">
            <a:avLst/>
          </a:prstGeom>
          <a:solidFill>
            <a:srgbClr val="99FF66"/>
          </a:solidFill>
          <a:ln w="28575" algn="ctr">
            <a:solidFill>
              <a:schemeClr val="tx1"/>
            </a:solidFill>
            <a:miter lim="800000"/>
            <a:headEnd/>
            <a:tailEnd type="none" w="med" len="lg"/>
          </a:ln>
          <a:effectLst/>
        </p:spPr>
        <p:txBody>
          <a:bodyPr wrap="none" anchor="ctr"/>
          <a:lstStyle/>
          <a:p>
            <a:pPr>
              <a:spcBef>
                <a:spcPct val="0"/>
              </a:spcBef>
            </a:pPr>
            <a:r>
              <a:rPr lang="en-US" altLang="zh-CN" sz="1800"/>
              <a:t>k+3</a:t>
            </a:r>
            <a:endParaRPr lang="en-US" altLang="zh-CN" sz="1800" baseline="-25000"/>
          </a:p>
        </p:txBody>
      </p:sp>
      <p:sp>
        <p:nvSpPr>
          <p:cNvPr id="1711183" name="Rectangle 79"/>
          <p:cNvSpPr>
            <a:spLocks noChangeArrowheads="1"/>
          </p:cNvSpPr>
          <p:nvPr/>
        </p:nvSpPr>
        <p:spPr bwMode="auto">
          <a:xfrm>
            <a:off x="3563938" y="5876925"/>
            <a:ext cx="576262" cy="360363"/>
          </a:xfrm>
          <a:prstGeom prst="rect">
            <a:avLst/>
          </a:prstGeom>
          <a:solidFill>
            <a:srgbClr val="99FF66"/>
          </a:solidFill>
          <a:ln w="28575" algn="ctr">
            <a:solidFill>
              <a:schemeClr val="tx1"/>
            </a:solidFill>
            <a:miter lim="800000"/>
            <a:headEnd/>
            <a:tailEnd type="none" w="med" len="lg"/>
          </a:ln>
          <a:effectLst/>
        </p:spPr>
        <p:txBody>
          <a:bodyPr wrap="none" anchor="ctr"/>
          <a:lstStyle/>
          <a:p>
            <a:pPr>
              <a:spcBef>
                <a:spcPct val="0"/>
              </a:spcBef>
            </a:pPr>
            <a:r>
              <a:rPr lang="en-US" altLang="zh-CN" sz="1800"/>
              <a:t>k+2</a:t>
            </a:r>
            <a:endParaRPr lang="en-US" altLang="zh-CN" sz="1800" baseline="-25000"/>
          </a:p>
        </p:txBody>
      </p:sp>
      <p:sp>
        <p:nvSpPr>
          <p:cNvPr id="1711184" name="Rectangle 80"/>
          <p:cNvSpPr>
            <a:spLocks noChangeArrowheads="1"/>
          </p:cNvSpPr>
          <p:nvPr/>
        </p:nvSpPr>
        <p:spPr bwMode="auto">
          <a:xfrm>
            <a:off x="4140200" y="5876925"/>
            <a:ext cx="576263" cy="360363"/>
          </a:xfrm>
          <a:prstGeom prst="rect">
            <a:avLst/>
          </a:prstGeom>
          <a:solidFill>
            <a:srgbClr val="99FF66"/>
          </a:solidFill>
          <a:ln w="28575" algn="ctr">
            <a:solidFill>
              <a:schemeClr val="tx1"/>
            </a:solidFill>
            <a:miter lim="800000"/>
            <a:headEnd/>
            <a:tailEnd type="none" w="med" len="lg"/>
          </a:ln>
          <a:effectLst/>
        </p:spPr>
        <p:txBody>
          <a:bodyPr wrap="none" anchor="ctr"/>
          <a:lstStyle/>
          <a:p>
            <a:pPr>
              <a:spcBef>
                <a:spcPct val="0"/>
              </a:spcBef>
            </a:pPr>
            <a:r>
              <a:rPr lang="en-US" altLang="zh-CN" sz="1800"/>
              <a:t>k+1</a:t>
            </a:r>
            <a:endParaRPr lang="en-US" altLang="zh-CN" sz="1800" baseline="-25000"/>
          </a:p>
        </p:txBody>
      </p:sp>
      <p:sp>
        <p:nvSpPr>
          <p:cNvPr id="1711185" name="Rectangle 81"/>
          <p:cNvSpPr>
            <a:spLocks noChangeArrowheads="1"/>
          </p:cNvSpPr>
          <p:nvPr/>
        </p:nvSpPr>
        <p:spPr bwMode="auto">
          <a:xfrm>
            <a:off x="4716463" y="5876925"/>
            <a:ext cx="576262" cy="360363"/>
          </a:xfrm>
          <a:prstGeom prst="rect">
            <a:avLst/>
          </a:prstGeom>
          <a:solidFill>
            <a:srgbClr val="99FF66"/>
          </a:solidFill>
          <a:ln w="28575" algn="ctr">
            <a:solidFill>
              <a:schemeClr val="tx1"/>
            </a:solidFill>
            <a:miter lim="800000"/>
            <a:headEnd/>
            <a:tailEnd type="none" w="med" len="lg"/>
          </a:ln>
          <a:effectLst/>
        </p:spPr>
        <p:txBody>
          <a:bodyPr wrap="none" anchor="ctr"/>
          <a:lstStyle/>
          <a:p>
            <a:pPr>
              <a:spcBef>
                <a:spcPct val="0"/>
              </a:spcBef>
            </a:pPr>
            <a:r>
              <a:rPr lang="en-US" altLang="zh-CN" sz="1800"/>
              <a:t>k</a:t>
            </a:r>
            <a:endParaRPr lang="en-US" altLang="zh-CN" sz="1800" baseline="-25000"/>
          </a:p>
        </p:txBody>
      </p:sp>
      <p:sp>
        <p:nvSpPr>
          <p:cNvPr id="1711186" name="Rectangle 82"/>
          <p:cNvSpPr>
            <a:spLocks noChangeArrowheads="1"/>
          </p:cNvSpPr>
          <p:nvPr/>
        </p:nvSpPr>
        <p:spPr bwMode="auto">
          <a:xfrm>
            <a:off x="684213" y="5876925"/>
            <a:ext cx="1152525" cy="360363"/>
          </a:xfrm>
          <a:prstGeom prst="rect">
            <a:avLst/>
          </a:prstGeom>
          <a:noFill/>
          <a:ln w="28575" algn="ctr">
            <a:noFill/>
            <a:miter lim="800000"/>
            <a:headEnd/>
            <a:tailEnd type="none" w="med" len="lg"/>
          </a:ln>
          <a:effectLst/>
        </p:spPr>
        <p:txBody>
          <a:bodyPr wrap="none" anchor="ctr"/>
          <a:lstStyle/>
          <a:p>
            <a:pPr algn="r">
              <a:spcBef>
                <a:spcPct val="0"/>
              </a:spcBef>
            </a:pPr>
            <a:r>
              <a:rPr lang="zh-CN" altLang="en-US" sz="1800"/>
              <a:t>正常流动</a:t>
            </a:r>
            <a:endParaRPr lang="zh-CN" altLang="en-US" sz="1800" baseline="-25000"/>
          </a:p>
        </p:txBody>
      </p:sp>
      <p:sp>
        <p:nvSpPr>
          <p:cNvPr id="1711187" name="Rectangle 83"/>
          <p:cNvSpPr>
            <a:spLocks noChangeArrowheads="1"/>
          </p:cNvSpPr>
          <p:nvPr/>
        </p:nvSpPr>
        <p:spPr bwMode="auto">
          <a:xfrm>
            <a:off x="684213" y="6237288"/>
            <a:ext cx="1152525" cy="360362"/>
          </a:xfrm>
          <a:prstGeom prst="rect">
            <a:avLst/>
          </a:prstGeom>
          <a:noFill/>
          <a:ln w="28575" algn="ctr">
            <a:noFill/>
            <a:miter lim="800000"/>
            <a:headEnd/>
            <a:tailEnd type="none" w="med" len="lg"/>
          </a:ln>
          <a:effectLst/>
        </p:spPr>
        <p:txBody>
          <a:bodyPr wrap="none" anchor="ctr"/>
          <a:lstStyle/>
          <a:p>
            <a:pPr algn="r">
              <a:spcBef>
                <a:spcPct val="0"/>
              </a:spcBef>
            </a:pPr>
            <a:r>
              <a:rPr lang="zh-CN" altLang="en-US" sz="1800"/>
              <a:t>功能段</a:t>
            </a:r>
            <a:endParaRPr lang="zh-CN" altLang="en-US" sz="1800" baseline="-25000"/>
          </a:p>
        </p:txBody>
      </p:sp>
      <p:sp>
        <p:nvSpPr>
          <p:cNvPr id="1711188" name="Rectangle 84"/>
          <p:cNvSpPr>
            <a:spLocks noChangeArrowheads="1"/>
          </p:cNvSpPr>
          <p:nvPr/>
        </p:nvSpPr>
        <p:spPr bwMode="auto">
          <a:xfrm>
            <a:off x="684213" y="5516563"/>
            <a:ext cx="1152525" cy="360362"/>
          </a:xfrm>
          <a:prstGeom prst="rect">
            <a:avLst/>
          </a:prstGeom>
          <a:noFill/>
          <a:ln w="28575" algn="ctr">
            <a:noFill/>
            <a:miter lim="800000"/>
            <a:headEnd/>
            <a:tailEnd type="none" w="med" len="lg"/>
          </a:ln>
          <a:effectLst/>
        </p:spPr>
        <p:txBody>
          <a:bodyPr wrap="none" anchor="ctr"/>
          <a:lstStyle/>
          <a:p>
            <a:pPr algn="r">
              <a:spcBef>
                <a:spcPct val="0"/>
              </a:spcBef>
            </a:pPr>
            <a:r>
              <a:rPr lang="en-US" altLang="zh-CN" sz="2000" i="1">
                <a:solidFill>
                  <a:srgbClr val="FF0000"/>
                </a:solidFill>
              </a:rPr>
              <a:t>t</a:t>
            </a:r>
            <a:r>
              <a:rPr lang="en-US" altLang="zh-CN" sz="2000" i="1" baseline="-25000">
                <a:solidFill>
                  <a:srgbClr val="FF0000"/>
                </a:solidFill>
              </a:rPr>
              <a:t>i</a:t>
            </a:r>
          </a:p>
        </p:txBody>
      </p:sp>
      <p:sp>
        <p:nvSpPr>
          <p:cNvPr id="1711189" name="Rectangle 85"/>
          <p:cNvSpPr>
            <a:spLocks noChangeArrowheads="1"/>
          </p:cNvSpPr>
          <p:nvPr/>
        </p:nvSpPr>
        <p:spPr bwMode="auto">
          <a:xfrm>
            <a:off x="684213" y="5156200"/>
            <a:ext cx="1152525" cy="360363"/>
          </a:xfrm>
          <a:prstGeom prst="rect">
            <a:avLst/>
          </a:prstGeom>
          <a:noFill/>
          <a:ln w="28575" algn="ctr">
            <a:noFill/>
            <a:miter lim="800000"/>
            <a:headEnd/>
            <a:tailEnd type="none" w="med" len="lg"/>
          </a:ln>
          <a:effectLst/>
        </p:spPr>
        <p:txBody>
          <a:bodyPr wrap="none" anchor="ctr"/>
          <a:lstStyle/>
          <a:p>
            <a:pPr algn="r">
              <a:spcBef>
                <a:spcPct val="0"/>
              </a:spcBef>
            </a:pPr>
            <a:r>
              <a:rPr lang="en-US" altLang="zh-CN" sz="2000" i="1">
                <a:solidFill>
                  <a:srgbClr val="FF0000"/>
                </a:solidFill>
              </a:rPr>
              <a:t>t</a:t>
            </a:r>
            <a:r>
              <a:rPr lang="en-US" altLang="zh-CN" sz="2000" i="1" baseline="-25000">
                <a:solidFill>
                  <a:srgbClr val="FF0000"/>
                </a:solidFill>
              </a:rPr>
              <a:t>i+</a:t>
            </a:r>
            <a:r>
              <a:rPr lang="en-US" altLang="zh-CN" sz="2000" baseline="-25000">
                <a:solidFill>
                  <a:srgbClr val="FF0000"/>
                </a:solidFill>
              </a:rPr>
              <a:t>1</a:t>
            </a:r>
          </a:p>
        </p:txBody>
      </p:sp>
      <p:sp>
        <p:nvSpPr>
          <p:cNvPr id="1711190" name="Rectangle 86"/>
          <p:cNvSpPr>
            <a:spLocks noChangeArrowheads="1"/>
          </p:cNvSpPr>
          <p:nvPr/>
        </p:nvSpPr>
        <p:spPr bwMode="auto">
          <a:xfrm>
            <a:off x="684213" y="4795838"/>
            <a:ext cx="1152525" cy="360362"/>
          </a:xfrm>
          <a:prstGeom prst="rect">
            <a:avLst/>
          </a:prstGeom>
          <a:noFill/>
          <a:ln w="28575" algn="ctr">
            <a:noFill/>
            <a:miter lim="800000"/>
            <a:headEnd/>
            <a:tailEnd type="none" w="med" len="lg"/>
          </a:ln>
          <a:effectLst/>
        </p:spPr>
        <p:txBody>
          <a:bodyPr wrap="none" anchor="ctr"/>
          <a:lstStyle/>
          <a:p>
            <a:pPr algn="r">
              <a:spcBef>
                <a:spcPct val="0"/>
              </a:spcBef>
            </a:pPr>
            <a:r>
              <a:rPr lang="en-US" altLang="zh-CN" sz="2000" i="1">
                <a:solidFill>
                  <a:srgbClr val="FF0000"/>
                </a:solidFill>
              </a:rPr>
              <a:t>t</a:t>
            </a:r>
            <a:r>
              <a:rPr lang="en-US" altLang="zh-CN" sz="2000" i="1" baseline="-25000">
                <a:solidFill>
                  <a:srgbClr val="FF0000"/>
                </a:solidFill>
              </a:rPr>
              <a:t>i+</a:t>
            </a:r>
            <a:r>
              <a:rPr lang="en-US" altLang="zh-CN" sz="2000" baseline="-25000">
                <a:solidFill>
                  <a:srgbClr val="FF0000"/>
                </a:solidFill>
              </a:rPr>
              <a:t>2</a:t>
            </a:r>
          </a:p>
        </p:txBody>
      </p:sp>
      <p:sp>
        <p:nvSpPr>
          <p:cNvPr id="1711191" name="Rectangle 87"/>
          <p:cNvSpPr>
            <a:spLocks noChangeArrowheads="1"/>
          </p:cNvSpPr>
          <p:nvPr/>
        </p:nvSpPr>
        <p:spPr bwMode="auto">
          <a:xfrm>
            <a:off x="684213" y="4437063"/>
            <a:ext cx="1152525" cy="360362"/>
          </a:xfrm>
          <a:prstGeom prst="rect">
            <a:avLst/>
          </a:prstGeom>
          <a:noFill/>
          <a:ln w="28575" algn="ctr">
            <a:noFill/>
            <a:miter lim="800000"/>
            <a:headEnd/>
            <a:tailEnd type="none" w="med" len="lg"/>
          </a:ln>
          <a:effectLst/>
        </p:spPr>
        <p:txBody>
          <a:bodyPr wrap="none" anchor="ctr"/>
          <a:lstStyle/>
          <a:p>
            <a:pPr algn="r">
              <a:spcBef>
                <a:spcPct val="0"/>
              </a:spcBef>
            </a:pPr>
            <a:r>
              <a:rPr lang="en-US" altLang="zh-CN" sz="2000" i="1">
                <a:solidFill>
                  <a:srgbClr val="FF0000"/>
                </a:solidFill>
              </a:rPr>
              <a:t>t</a:t>
            </a:r>
            <a:r>
              <a:rPr lang="en-US" altLang="zh-CN" sz="2000" i="1" baseline="-25000">
                <a:solidFill>
                  <a:srgbClr val="FF0000"/>
                </a:solidFill>
              </a:rPr>
              <a:t>i+</a:t>
            </a:r>
            <a:r>
              <a:rPr lang="en-US" altLang="zh-CN" sz="2000" baseline="-25000">
                <a:solidFill>
                  <a:srgbClr val="FF0000"/>
                </a:solidFill>
              </a:rPr>
              <a:t>3</a:t>
            </a:r>
          </a:p>
        </p:txBody>
      </p:sp>
      <p:sp>
        <p:nvSpPr>
          <p:cNvPr id="1711192" name="Rectangle 88"/>
          <p:cNvSpPr>
            <a:spLocks noChangeArrowheads="1"/>
          </p:cNvSpPr>
          <p:nvPr/>
        </p:nvSpPr>
        <p:spPr bwMode="auto">
          <a:xfrm>
            <a:off x="684213" y="4076700"/>
            <a:ext cx="1152525" cy="360363"/>
          </a:xfrm>
          <a:prstGeom prst="rect">
            <a:avLst/>
          </a:prstGeom>
          <a:noFill/>
          <a:ln w="28575" algn="ctr">
            <a:noFill/>
            <a:miter lim="800000"/>
            <a:headEnd/>
            <a:tailEnd type="none" w="med" len="lg"/>
          </a:ln>
          <a:effectLst/>
        </p:spPr>
        <p:txBody>
          <a:bodyPr wrap="none" anchor="ctr"/>
          <a:lstStyle/>
          <a:p>
            <a:pPr algn="r">
              <a:spcBef>
                <a:spcPct val="0"/>
              </a:spcBef>
            </a:pPr>
            <a:r>
              <a:rPr lang="en-US" altLang="zh-CN" sz="2000" i="1">
                <a:solidFill>
                  <a:srgbClr val="FF0000"/>
                </a:solidFill>
              </a:rPr>
              <a:t>t</a:t>
            </a:r>
            <a:r>
              <a:rPr lang="en-US" altLang="zh-CN" sz="2000" i="1" baseline="-25000">
                <a:solidFill>
                  <a:srgbClr val="FF0000"/>
                </a:solidFill>
              </a:rPr>
              <a:t>i+</a:t>
            </a:r>
            <a:r>
              <a:rPr lang="en-US" altLang="zh-CN" sz="2000" baseline="-25000">
                <a:solidFill>
                  <a:srgbClr val="FF0000"/>
                </a:solidFill>
              </a:rPr>
              <a:t>4</a:t>
            </a:r>
          </a:p>
        </p:txBody>
      </p:sp>
      <p:sp>
        <p:nvSpPr>
          <p:cNvPr id="1711193" name="Line 89"/>
          <p:cNvSpPr>
            <a:spLocks noChangeShapeType="1"/>
          </p:cNvSpPr>
          <p:nvPr/>
        </p:nvSpPr>
        <p:spPr bwMode="auto">
          <a:xfrm flipV="1">
            <a:off x="1836738" y="3717925"/>
            <a:ext cx="0" cy="2519363"/>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711194" name="Line 90"/>
          <p:cNvSpPr>
            <a:spLocks noChangeShapeType="1"/>
          </p:cNvSpPr>
          <p:nvPr/>
        </p:nvSpPr>
        <p:spPr bwMode="auto">
          <a:xfrm>
            <a:off x="1836738" y="6237288"/>
            <a:ext cx="4032250"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711195" name="Rectangle 91"/>
          <p:cNvSpPr>
            <a:spLocks noChangeArrowheads="1"/>
          </p:cNvSpPr>
          <p:nvPr/>
        </p:nvSpPr>
        <p:spPr bwMode="auto">
          <a:xfrm>
            <a:off x="2411413" y="5518150"/>
            <a:ext cx="576262" cy="360363"/>
          </a:xfrm>
          <a:prstGeom prst="rect">
            <a:avLst/>
          </a:prstGeom>
          <a:solidFill>
            <a:srgbClr val="FFFF66"/>
          </a:solidFill>
          <a:ln w="28575" algn="ctr">
            <a:solidFill>
              <a:schemeClr val="tx1"/>
            </a:solidFill>
            <a:miter lim="800000"/>
            <a:headEnd/>
            <a:tailEnd type="none" w="med" len="lg"/>
          </a:ln>
          <a:effectLst/>
        </p:spPr>
        <p:txBody>
          <a:bodyPr wrap="none" anchor="ctr"/>
          <a:lstStyle/>
          <a:p>
            <a:pPr>
              <a:spcBef>
                <a:spcPct val="0"/>
              </a:spcBef>
            </a:pPr>
            <a:r>
              <a:rPr lang="en-US" altLang="zh-CN" sz="1800"/>
              <a:t>k+2</a:t>
            </a:r>
            <a:endParaRPr lang="en-US" altLang="zh-CN" sz="1800" baseline="-25000"/>
          </a:p>
        </p:txBody>
      </p:sp>
      <p:sp>
        <p:nvSpPr>
          <p:cNvPr id="1711196" name="Rectangle 92"/>
          <p:cNvSpPr>
            <a:spLocks noChangeArrowheads="1"/>
          </p:cNvSpPr>
          <p:nvPr/>
        </p:nvSpPr>
        <p:spPr bwMode="auto">
          <a:xfrm>
            <a:off x="2987675" y="5518150"/>
            <a:ext cx="576263" cy="360363"/>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k+1</a:t>
            </a:r>
            <a:endParaRPr lang="en-US" altLang="zh-CN" sz="1800" baseline="-25000"/>
          </a:p>
        </p:txBody>
      </p:sp>
      <p:sp>
        <p:nvSpPr>
          <p:cNvPr id="1711197" name="Rectangle 93"/>
          <p:cNvSpPr>
            <a:spLocks noChangeArrowheads="1"/>
          </p:cNvSpPr>
          <p:nvPr/>
        </p:nvSpPr>
        <p:spPr bwMode="auto">
          <a:xfrm>
            <a:off x="3562350" y="5518150"/>
            <a:ext cx="576263" cy="360363"/>
          </a:xfrm>
          <a:prstGeom prst="rect">
            <a:avLst/>
          </a:prstGeom>
          <a:solidFill>
            <a:srgbClr val="FF99CC"/>
          </a:solidFill>
          <a:ln w="28575" algn="ctr">
            <a:solidFill>
              <a:schemeClr val="tx1"/>
            </a:solidFill>
            <a:miter lim="800000"/>
            <a:headEnd/>
            <a:tailEnd type="none" w="med" len="lg"/>
          </a:ln>
          <a:effectLst/>
        </p:spPr>
        <p:txBody>
          <a:bodyPr wrap="none" anchor="ctr"/>
          <a:lstStyle/>
          <a:p>
            <a:pPr>
              <a:spcBef>
                <a:spcPct val="0"/>
              </a:spcBef>
            </a:pPr>
            <a:r>
              <a:rPr lang="en-US" altLang="zh-CN" sz="1800"/>
              <a:t>k</a:t>
            </a:r>
            <a:endParaRPr lang="en-US" altLang="zh-CN" sz="1800" baseline="-25000"/>
          </a:p>
        </p:txBody>
      </p:sp>
      <p:sp>
        <p:nvSpPr>
          <p:cNvPr id="1711198" name="Rectangle 94"/>
          <p:cNvSpPr>
            <a:spLocks noChangeArrowheads="1"/>
          </p:cNvSpPr>
          <p:nvPr/>
        </p:nvSpPr>
        <p:spPr bwMode="auto">
          <a:xfrm>
            <a:off x="4138613" y="5518150"/>
            <a:ext cx="576262" cy="360363"/>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k-1</a:t>
            </a:r>
            <a:endParaRPr lang="en-US" altLang="zh-CN" sz="1800" baseline="-25000"/>
          </a:p>
        </p:txBody>
      </p:sp>
      <p:sp>
        <p:nvSpPr>
          <p:cNvPr id="1711199" name="Rectangle 95"/>
          <p:cNvSpPr>
            <a:spLocks noChangeArrowheads="1"/>
          </p:cNvSpPr>
          <p:nvPr/>
        </p:nvSpPr>
        <p:spPr bwMode="auto">
          <a:xfrm>
            <a:off x="4714875" y="5518150"/>
            <a:ext cx="576263" cy="360363"/>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k-2</a:t>
            </a:r>
            <a:endParaRPr lang="en-US" altLang="zh-CN" sz="1800" baseline="-25000"/>
          </a:p>
        </p:txBody>
      </p:sp>
      <p:sp>
        <p:nvSpPr>
          <p:cNvPr id="1711200" name="Rectangle 96"/>
          <p:cNvSpPr>
            <a:spLocks noChangeArrowheads="1"/>
          </p:cNvSpPr>
          <p:nvPr/>
        </p:nvSpPr>
        <p:spPr bwMode="auto">
          <a:xfrm>
            <a:off x="2411413" y="6237288"/>
            <a:ext cx="576262" cy="360362"/>
          </a:xfrm>
          <a:prstGeom prst="rect">
            <a:avLst/>
          </a:prstGeom>
          <a:noFill/>
          <a:ln w="28575" algn="ctr">
            <a:noFill/>
            <a:miter lim="800000"/>
            <a:headEnd/>
            <a:tailEnd type="none" w="med" len="lg"/>
          </a:ln>
          <a:effectLst/>
        </p:spPr>
        <p:txBody>
          <a:bodyPr wrap="none" anchor="ctr"/>
          <a:lstStyle/>
          <a:p>
            <a:pPr>
              <a:spcBef>
                <a:spcPct val="0"/>
              </a:spcBef>
            </a:pPr>
            <a:r>
              <a:rPr lang="en-US" altLang="zh-CN" sz="1800"/>
              <a:t>S</a:t>
            </a:r>
            <a:r>
              <a:rPr lang="en-US" altLang="zh-CN" sz="1800" baseline="-25000"/>
              <a:t>2</a:t>
            </a:r>
          </a:p>
        </p:txBody>
      </p:sp>
      <p:sp>
        <p:nvSpPr>
          <p:cNvPr id="1711201" name="Rectangle 97"/>
          <p:cNvSpPr>
            <a:spLocks noChangeArrowheads="1"/>
          </p:cNvSpPr>
          <p:nvPr/>
        </p:nvSpPr>
        <p:spPr bwMode="auto">
          <a:xfrm>
            <a:off x="2987675" y="6237288"/>
            <a:ext cx="576263" cy="360362"/>
          </a:xfrm>
          <a:prstGeom prst="rect">
            <a:avLst/>
          </a:prstGeom>
          <a:noFill/>
          <a:ln w="28575" algn="ctr">
            <a:noFill/>
            <a:miter lim="800000"/>
            <a:headEnd/>
            <a:tailEnd type="none" w="med" len="lg"/>
          </a:ln>
          <a:effectLst/>
        </p:spPr>
        <p:txBody>
          <a:bodyPr wrap="none" anchor="ctr"/>
          <a:lstStyle/>
          <a:p>
            <a:pPr>
              <a:spcBef>
                <a:spcPct val="0"/>
              </a:spcBef>
            </a:pPr>
            <a:r>
              <a:rPr lang="en-US" altLang="zh-CN" sz="1800"/>
              <a:t>S</a:t>
            </a:r>
            <a:r>
              <a:rPr lang="en-US" altLang="zh-CN" sz="1800" baseline="-25000"/>
              <a:t>3</a:t>
            </a:r>
          </a:p>
        </p:txBody>
      </p:sp>
      <p:sp>
        <p:nvSpPr>
          <p:cNvPr id="1711202" name="Rectangle 98"/>
          <p:cNvSpPr>
            <a:spLocks noChangeArrowheads="1"/>
          </p:cNvSpPr>
          <p:nvPr/>
        </p:nvSpPr>
        <p:spPr bwMode="auto">
          <a:xfrm>
            <a:off x="3563938" y="6237288"/>
            <a:ext cx="576262" cy="360362"/>
          </a:xfrm>
          <a:prstGeom prst="rect">
            <a:avLst/>
          </a:prstGeom>
          <a:noFill/>
          <a:ln w="28575" algn="ctr">
            <a:noFill/>
            <a:miter lim="800000"/>
            <a:headEnd/>
            <a:tailEnd type="none" w="med" len="lg"/>
          </a:ln>
          <a:effectLst/>
        </p:spPr>
        <p:txBody>
          <a:bodyPr wrap="none" anchor="ctr"/>
          <a:lstStyle/>
          <a:p>
            <a:pPr>
              <a:spcBef>
                <a:spcPct val="0"/>
              </a:spcBef>
            </a:pPr>
            <a:r>
              <a:rPr lang="en-US" altLang="zh-CN" sz="1800"/>
              <a:t>S</a:t>
            </a:r>
            <a:r>
              <a:rPr lang="en-US" altLang="zh-CN" sz="1800" baseline="-25000"/>
              <a:t>4</a:t>
            </a:r>
          </a:p>
        </p:txBody>
      </p:sp>
      <p:sp>
        <p:nvSpPr>
          <p:cNvPr id="1711203" name="Rectangle 99"/>
          <p:cNvSpPr>
            <a:spLocks noChangeArrowheads="1"/>
          </p:cNvSpPr>
          <p:nvPr/>
        </p:nvSpPr>
        <p:spPr bwMode="auto">
          <a:xfrm>
            <a:off x="4138613" y="6237288"/>
            <a:ext cx="576262" cy="360362"/>
          </a:xfrm>
          <a:prstGeom prst="rect">
            <a:avLst/>
          </a:prstGeom>
          <a:noFill/>
          <a:ln w="28575" algn="ctr">
            <a:noFill/>
            <a:miter lim="800000"/>
            <a:headEnd/>
            <a:tailEnd type="none" w="med" len="lg"/>
          </a:ln>
          <a:effectLst/>
        </p:spPr>
        <p:txBody>
          <a:bodyPr wrap="none" anchor="ctr"/>
          <a:lstStyle/>
          <a:p>
            <a:pPr>
              <a:spcBef>
                <a:spcPct val="0"/>
              </a:spcBef>
            </a:pPr>
            <a:r>
              <a:rPr lang="en-US" altLang="zh-CN" sz="1800"/>
              <a:t>S</a:t>
            </a:r>
            <a:r>
              <a:rPr lang="en-US" altLang="zh-CN" sz="1800" baseline="-25000"/>
              <a:t>5</a:t>
            </a:r>
          </a:p>
        </p:txBody>
      </p:sp>
      <p:sp>
        <p:nvSpPr>
          <p:cNvPr id="1711204" name="Rectangle 100"/>
          <p:cNvSpPr>
            <a:spLocks noChangeArrowheads="1"/>
          </p:cNvSpPr>
          <p:nvPr/>
        </p:nvSpPr>
        <p:spPr bwMode="auto">
          <a:xfrm>
            <a:off x="4714875" y="6237288"/>
            <a:ext cx="576263" cy="360362"/>
          </a:xfrm>
          <a:prstGeom prst="rect">
            <a:avLst/>
          </a:prstGeom>
          <a:noFill/>
          <a:ln w="28575" algn="ctr">
            <a:noFill/>
            <a:miter lim="800000"/>
            <a:headEnd/>
            <a:tailEnd type="none" w="med" len="lg"/>
          </a:ln>
          <a:effectLst/>
        </p:spPr>
        <p:txBody>
          <a:bodyPr wrap="none" anchor="ctr"/>
          <a:lstStyle/>
          <a:p>
            <a:pPr>
              <a:spcBef>
                <a:spcPct val="0"/>
              </a:spcBef>
            </a:pPr>
            <a:r>
              <a:rPr lang="en-US" altLang="zh-CN" sz="1800"/>
              <a:t>S</a:t>
            </a:r>
            <a:r>
              <a:rPr lang="en-US" altLang="zh-CN" sz="1800" baseline="-25000"/>
              <a:t>6</a:t>
            </a:r>
          </a:p>
        </p:txBody>
      </p:sp>
      <p:sp>
        <p:nvSpPr>
          <p:cNvPr id="1711205" name="Rectangle 101"/>
          <p:cNvSpPr>
            <a:spLocks noChangeArrowheads="1"/>
          </p:cNvSpPr>
          <p:nvPr/>
        </p:nvSpPr>
        <p:spPr bwMode="auto">
          <a:xfrm>
            <a:off x="2411413" y="5157788"/>
            <a:ext cx="576262" cy="360362"/>
          </a:xfrm>
          <a:prstGeom prst="rect">
            <a:avLst/>
          </a:prstGeom>
          <a:solidFill>
            <a:srgbClr val="FFFF66"/>
          </a:solidFill>
          <a:ln w="28575" algn="ctr">
            <a:solidFill>
              <a:schemeClr val="tx1"/>
            </a:solidFill>
            <a:miter lim="800000"/>
            <a:headEnd/>
            <a:tailEnd type="none" w="med" len="lg"/>
          </a:ln>
          <a:effectLst/>
        </p:spPr>
        <p:txBody>
          <a:bodyPr wrap="none" anchor="ctr"/>
          <a:lstStyle/>
          <a:p>
            <a:pPr>
              <a:spcBef>
                <a:spcPct val="0"/>
              </a:spcBef>
            </a:pPr>
            <a:r>
              <a:rPr lang="en-US" altLang="zh-CN" sz="1800"/>
              <a:t>k+2</a:t>
            </a:r>
            <a:endParaRPr lang="en-US" altLang="zh-CN" sz="1800" baseline="-25000"/>
          </a:p>
        </p:txBody>
      </p:sp>
      <p:sp>
        <p:nvSpPr>
          <p:cNvPr id="1711206" name="Rectangle 102"/>
          <p:cNvSpPr>
            <a:spLocks noChangeArrowheads="1"/>
          </p:cNvSpPr>
          <p:nvPr/>
        </p:nvSpPr>
        <p:spPr bwMode="auto">
          <a:xfrm>
            <a:off x="2411413" y="4797425"/>
            <a:ext cx="576262" cy="360363"/>
          </a:xfrm>
          <a:prstGeom prst="rect">
            <a:avLst/>
          </a:prstGeom>
          <a:solidFill>
            <a:srgbClr val="FFFF66"/>
          </a:solidFill>
          <a:ln w="28575" algn="ctr">
            <a:solidFill>
              <a:schemeClr val="tx1"/>
            </a:solidFill>
            <a:miter lim="800000"/>
            <a:headEnd/>
            <a:tailEnd type="none" w="med" len="lg"/>
          </a:ln>
          <a:effectLst/>
        </p:spPr>
        <p:txBody>
          <a:bodyPr wrap="none" anchor="ctr"/>
          <a:lstStyle/>
          <a:p>
            <a:pPr>
              <a:spcBef>
                <a:spcPct val="0"/>
              </a:spcBef>
            </a:pPr>
            <a:r>
              <a:rPr lang="en-US" altLang="zh-CN" sz="1800"/>
              <a:t>k+2</a:t>
            </a:r>
            <a:endParaRPr lang="en-US" altLang="zh-CN" sz="1800" baseline="-25000"/>
          </a:p>
        </p:txBody>
      </p:sp>
      <p:sp>
        <p:nvSpPr>
          <p:cNvPr id="1711207" name="Rectangle 103"/>
          <p:cNvSpPr>
            <a:spLocks noChangeArrowheads="1"/>
          </p:cNvSpPr>
          <p:nvPr/>
        </p:nvSpPr>
        <p:spPr bwMode="auto">
          <a:xfrm>
            <a:off x="2411413" y="4437063"/>
            <a:ext cx="576262" cy="360362"/>
          </a:xfrm>
          <a:prstGeom prst="rect">
            <a:avLst/>
          </a:prstGeom>
          <a:solidFill>
            <a:srgbClr val="FF9933"/>
          </a:solidFill>
          <a:ln w="28575" algn="ctr">
            <a:solidFill>
              <a:schemeClr val="tx1"/>
            </a:solidFill>
            <a:miter lim="800000"/>
            <a:headEnd/>
            <a:tailEnd type="none" w="med" len="lg"/>
          </a:ln>
          <a:effectLst/>
        </p:spPr>
        <p:txBody>
          <a:bodyPr wrap="none" anchor="ctr"/>
          <a:lstStyle/>
          <a:p>
            <a:pPr>
              <a:spcBef>
                <a:spcPct val="0"/>
              </a:spcBef>
            </a:pPr>
            <a:r>
              <a:rPr lang="en-US" altLang="zh-CN" sz="1800"/>
              <a:t>k+2</a:t>
            </a:r>
            <a:endParaRPr lang="en-US" altLang="zh-CN" sz="1800" baseline="-25000"/>
          </a:p>
        </p:txBody>
      </p:sp>
      <p:sp>
        <p:nvSpPr>
          <p:cNvPr id="1711208" name="Rectangle 104"/>
          <p:cNvSpPr>
            <a:spLocks noChangeArrowheads="1"/>
          </p:cNvSpPr>
          <p:nvPr/>
        </p:nvSpPr>
        <p:spPr bwMode="auto">
          <a:xfrm>
            <a:off x="2411413" y="4078288"/>
            <a:ext cx="576262" cy="360362"/>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k+3</a:t>
            </a:r>
            <a:endParaRPr lang="en-US" altLang="zh-CN" sz="1800" baseline="-25000"/>
          </a:p>
        </p:txBody>
      </p:sp>
      <p:sp>
        <p:nvSpPr>
          <p:cNvPr id="1711209" name="Rectangle 105"/>
          <p:cNvSpPr>
            <a:spLocks noChangeArrowheads="1"/>
          </p:cNvSpPr>
          <p:nvPr/>
        </p:nvSpPr>
        <p:spPr bwMode="auto">
          <a:xfrm>
            <a:off x="3563938" y="5157788"/>
            <a:ext cx="576262" cy="360362"/>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k+1</a:t>
            </a:r>
            <a:endParaRPr lang="en-US" altLang="zh-CN" sz="1800" baseline="-25000"/>
          </a:p>
        </p:txBody>
      </p:sp>
      <p:sp>
        <p:nvSpPr>
          <p:cNvPr id="1711210" name="Rectangle 106"/>
          <p:cNvSpPr>
            <a:spLocks noChangeArrowheads="1"/>
          </p:cNvSpPr>
          <p:nvPr/>
        </p:nvSpPr>
        <p:spPr bwMode="auto">
          <a:xfrm>
            <a:off x="4138613" y="5157788"/>
            <a:ext cx="576262" cy="360362"/>
          </a:xfrm>
          <a:prstGeom prst="rect">
            <a:avLst/>
          </a:prstGeom>
          <a:solidFill>
            <a:srgbClr val="FF99CC"/>
          </a:solidFill>
          <a:ln w="28575" algn="ctr">
            <a:solidFill>
              <a:schemeClr val="tx1"/>
            </a:solidFill>
            <a:miter lim="800000"/>
            <a:headEnd/>
            <a:tailEnd type="none" w="med" len="lg"/>
          </a:ln>
          <a:effectLst/>
        </p:spPr>
        <p:txBody>
          <a:bodyPr wrap="none" anchor="ctr"/>
          <a:lstStyle/>
          <a:p>
            <a:pPr>
              <a:spcBef>
                <a:spcPct val="0"/>
              </a:spcBef>
            </a:pPr>
            <a:r>
              <a:rPr lang="en-US" altLang="zh-CN" sz="1800"/>
              <a:t>k</a:t>
            </a:r>
            <a:endParaRPr lang="en-US" altLang="zh-CN" sz="1800" baseline="-25000"/>
          </a:p>
        </p:txBody>
      </p:sp>
      <p:sp>
        <p:nvSpPr>
          <p:cNvPr id="1711211" name="Rectangle 107"/>
          <p:cNvSpPr>
            <a:spLocks noChangeArrowheads="1"/>
          </p:cNvSpPr>
          <p:nvPr/>
        </p:nvSpPr>
        <p:spPr bwMode="auto">
          <a:xfrm>
            <a:off x="4714875" y="5157788"/>
            <a:ext cx="576263" cy="360362"/>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k-1</a:t>
            </a:r>
            <a:endParaRPr lang="en-US" altLang="zh-CN" sz="1800" baseline="-25000"/>
          </a:p>
        </p:txBody>
      </p:sp>
      <p:sp>
        <p:nvSpPr>
          <p:cNvPr id="1711212" name="Rectangle 108"/>
          <p:cNvSpPr>
            <a:spLocks noChangeArrowheads="1"/>
          </p:cNvSpPr>
          <p:nvPr/>
        </p:nvSpPr>
        <p:spPr bwMode="auto">
          <a:xfrm>
            <a:off x="4140200" y="4797425"/>
            <a:ext cx="576263" cy="360363"/>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k+1</a:t>
            </a:r>
            <a:endParaRPr lang="en-US" altLang="zh-CN" sz="1800" baseline="-25000"/>
          </a:p>
        </p:txBody>
      </p:sp>
      <p:sp>
        <p:nvSpPr>
          <p:cNvPr id="1711213" name="Rectangle 109"/>
          <p:cNvSpPr>
            <a:spLocks noChangeArrowheads="1"/>
          </p:cNvSpPr>
          <p:nvPr/>
        </p:nvSpPr>
        <p:spPr bwMode="auto">
          <a:xfrm>
            <a:off x="4714875" y="4797425"/>
            <a:ext cx="576263" cy="360363"/>
          </a:xfrm>
          <a:prstGeom prst="rect">
            <a:avLst/>
          </a:prstGeom>
          <a:solidFill>
            <a:srgbClr val="FF99CC"/>
          </a:solidFill>
          <a:ln w="28575" algn="ctr">
            <a:solidFill>
              <a:schemeClr val="tx1"/>
            </a:solidFill>
            <a:miter lim="800000"/>
            <a:headEnd/>
            <a:tailEnd type="none" w="med" len="lg"/>
          </a:ln>
          <a:effectLst/>
        </p:spPr>
        <p:txBody>
          <a:bodyPr wrap="none" anchor="ctr"/>
          <a:lstStyle/>
          <a:p>
            <a:pPr>
              <a:spcBef>
                <a:spcPct val="0"/>
              </a:spcBef>
            </a:pPr>
            <a:r>
              <a:rPr lang="en-US" altLang="zh-CN" sz="1800"/>
              <a:t>k</a:t>
            </a:r>
            <a:endParaRPr lang="en-US" altLang="zh-CN" sz="1800" baseline="-25000"/>
          </a:p>
        </p:txBody>
      </p:sp>
      <p:sp>
        <p:nvSpPr>
          <p:cNvPr id="1711214" name="Rectangle 110"/>
          <p:cNvSpPr>
            <a:spLocks noChangeArrowheads="1"/>
          </p:cNvSpPr>
          <p:nvPr/>
        </p:nvSpPr>
        <p:spPr bwMode="auto">
          <a:xfrm>
            <a:off x="4716463" y="4437063"/>
            <a:ext cx="576262" cy="360362"/>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k+1</a:t>
            </a:r>
            <a:endParaRPr lang="en-US" altLang="zh-CN" sz="1800" baseline="-25000"/>
          </a:p>
        </p:txBody>
      </p:sp>
      <p:sp>
        <p:nvSpPr>
          <p:cNvPr id="1711215" name="Rectangle 111"/>
          <p:cNvSpPr>
            <a:spLocks noChangeArrowheads="1"/>
          </p:cNvSpPr>
          <p:nvPr/>
        </p:nvSpPr>
        <p:spPr bwMode="auto">
          <a:xfrm>
            <a:off x="2987675" y="4078288"/>
            <a:ext cx="576263" cy="360362"/>
          </a:xfrm>
          <a:prstGeom prst="rect">
            <a:avLst/>
          </a:prstGeom>
          <a:solidFill>
            <a:srgbClr val="FFFF66"/>
          </a:solidFill>
          <a:ln w="28575" algn="ctr">
            <a:solidFill>
              <a:schemeClr val="tx1"/>
            </a:solidFill>
            <a:miter lim="800000"/>
            <a:headEnd/>
            <a:tailEnd type="none" w="med" len="lg"/>
          </a:ln>
          <a:effectLst/>
        </p:spPr>
        <p:txBody>
          <a:bodyPr wrap="none" anchor="ctr"/>
          <a:lstStyle/>
          <a:p>
            <a:pPr>
              <a:spcBef>
                <a:spcPct val="0"/>
              </a:spcBef>
            </a:pPr>
            <a:r>
              <a:rPr lang="en-US" altLang="zh-CN" sz="1800"/>
              <a:t>k+2</a:t>
            </a:r>
            <a:endParaRPr lang="en-US" altLang="zh-CN" sz="1800" baseline="-25000"/>
          </a:p>
        </p:txBody>
      </p:sp>
      <p:sp>
        <p:nvSpPr>
          <p:cNvPr id="1711216" name="Rectangle 112"/>
          <p:cNvSpPr>
            <a:spLocks noChangeArrowheads="1"/>
          </p:cNvSpPr>
          <p:nvPr/>
        </p:nvSpPr>
        <p:spPr bwMode="auto">
          <a:xfrm>
            <a:off x="2987675" y="5157788"/>
            <a:ext cx="576263" cy="360362"/>
          </a:xfrm>
          <a:prstGeom prst="rect">
            <a:avLst/>
          </a:prstGeom>
          <a:solidFill>
            <a:schemeClr val="folHlink"/>
          </a:solidFill>
          <a:ln w="28575" algn="ctr">
            <a:solidFill>
              <a:schemeClr val="tx1"/>
            </a:solidFill>
            <a:miter lim="800000"/>
            <a:headEnd/>
            <a:tailEnd type="none" w="med" len="lg"/>
          </a:ln>
          <a:effectLst/>
        </p:spPr>
        <p:txBody>
          <a:bodyPr wrap="none" anchor="ctr"/>
          <a:lstStyle/>
          <a:p>
            <a:pPr>
              <a:spcBef>
                <a:spcPct val="0"/>
              </a:spcBef>
            </a:pPr>
            <a:r>
              <a:rPr lang="zh-CN" altLang="en-US" sz="1800">
                <a:solidFill>
                  <a:srgbClr val="0000FF"/>
                </a:solidFill>
              </a:rPr>
              <a:t>空闲</a:t>
            </a:r>
            <a:endParaRPr lang="zh-CN" altLang="en-US" sz="1800" baseline="-25000">
              <a:solidFill>
                <a:srgbClr val="0000FF"/>
              </a:solidFill>
            </a:endParaRPr>
          </a:p>
        </p:txBody>
      </p:sp>
      <p:sp>
        <p:nvSpPr>
          <p:cNvPr id="1711217" name="Rectangle 113"/>
          <p:cNvSpPr>
            <a:spLocks noChangeArrowheads="1"/>
          </p:cNvSpPr>
          <p:nvPr/>
        </p:nvSpPr>
        <p:spPr bwMode="auto">
          <a:xfrm>
            <a:off x="2987675" y="4797425"/>
            <a:ext cx="576263" cy="360363"/>
          </a:xfrm>
          <a:prstGeom prst="rect">
            <a:avLst/>
          </a:prstGeom>
          <a:solidFill>
            <a:schemeClr val="folHlink"/>
          </a:solidFill>
          <a:ln w="28575" algn="ctr">
            <a:solidFill>
              <a:schemeClr val="tx1"/>
            </a:solidFill>
            <a:miter lim="800000"/>
            <a:headEnd/>
            <a:tailEnd type="none" w="med" len="lg"/>
          </a:ln>
          <a:effectLst/>
        </p:spPr>
        <p:txBody>
          <a:bodyPr wrap="none" anchor="ctr"/>
          <a:lstStyle/>
          <a:p>
            <a:pPr>
              <a:spcBef>
                <a:spcPct val="0"/>
              </a:spcBef>
            </a:pPr>
            <a:r>
              <a:rPr lang="zh-CN" altLang="en-US" sz="1800">
                <a:solidFill>
                  <a:srgbClr val="0000FF"/>
                </a:solidFill>
              </a:rPr>
              <a:t>空闲</a:t>
            </a:r>
            <a:endParaRPr lang="zh-CN" altLang="en-US" sz="1800" baseline="-25000">
              <a:solidFill>
                <a:srgbClr val="0000FF"/>
              </a:solidFill>
            </a:endParaRPr>
          </a:p>
        </p:txBody>
      </p:sp>
      <p:sp>
        <p:nvSpPr>
          <p:cNvPr id="1711218" name="Rectangle 114"/>
          <p:cNvSpPr>
            <a:spLocks noChangeArrowheads="1"/>
          </p:cNvSpPr>
          <p:nvPr/>
        </p:nvSpPr>
        <p:spPr bwMode="auto">
          <a:xfrm>
            <a:off x="3563938" y="4797425"/>
            <a:ext cx="576262" cy="360363"/>
          </a:xfrm>
          <a:prstGeom prst="rect">
            <a:avLst/>
          </a:prstGeom>
          <a:solidFill>
            <a:schemeClr val="folHlink"/>
          </a:solidFill>
          <a:ln w="28575" algn="ctr">
            <a:solidFill>
              <a:schemeClr val="tx1"/>
            </a:solidFill>
            <a:miter lim="800000"/>
            <a:headEnd/>
            <a:tailEnd type="none" w="med" len="lg"/>
          </a:ln>
          <a:effectLst/>
        </p:spPr>
        <p:txBody>
          <a:bodyPr wrap="none" anchor="ctr"/>
          <a:lstStyle/>
          <a:p>
            <a:pPr>
              <a:spcBef>
                <a:spcPct val="0"/>
              </a:spcBef>
            </a:pPr>
            <a:r>
              <a:rPr lang="zh-CN" altLang="en-US" sz="1800">
                <a:solidFill>
                  <a:srgbClr val="0000FF"/>
                </a:solidFill>
              </a:rPr>
              <a:t>空闲</a:t>
            </a:r>
            <a:endParaRPr lang="zh-CN" altLang="en-US" sz="1800" baseline="-25000">
              <a:solidFill>
                <a:srgbClr val="0000FF"/>
              </a:solidFill>
            </a:endParaRPr>
          </a:p>
        </p:txBody>
      </p:sp>
      <p:sp>
        <p:nvSpPr>
          <p:cNvPr id="1711219" name="Rectangle 115"/>
          <p:cNvSpPr>
            <a:spLocks noChangeArrowheads="1"/>
          </p:cNvSpPr>
          <p:nvPr/>
        </p:nvSpPr>
        <p:spPr bwMode="auto">
          <a:xfrm>
            <a:off x="2987675" y="4437063"/>
            <a:ext cx="576263" cy="360362"/>
          </a:xfrm>
          <a:prstGeom prst="rect">
            <a:avLst/>
          </a:prstGeom>
          <a:solidFill>
            <a:schemeClr val="folHlink"/>
          </a:solidFill>
          <a:ln w="28575" algn="ctr">
            <a:solidFill>
              <a:schemeClr val="tx1"/>
            </a:solidFill>
            <a:miter lim="800000"/>
            <a:headEnd/>
            <a:tailEnd type="none" w="med" len="lg"/>
          </a:ln>
          <a:effectLst/>
        </p:spPr>
        <p:txBody>
          <a:bodyPr wrap="none" anchor="ctr"/>
          <a:lstStyle/>
          <a:p>
            <a:pPr>
              <a:spcBef>
                <a:spcPct val="0"/>
              </a:spcBef>
            </a:pPr>
            <a:r>
              <a:rPr lang="zh-CN" altLang="en-US" sz="1800">
                <a:solidFill>
                  <a:srgbClr val="0000FF"/>
                </a:solidFill>
              </a:rPr>
              <a:t>空闲</a:t>
            </a:r>
            <a:endParaRPr lang="zh-CN" altLang="en-US" sz="1800" baseline="-25000">
              <a:solidFill>
                <a:srgbClr val="0000FF"/>
              </a:solidFill>
            </a:endParaRPr>
          </a:p>
        </p:txBody>
      </p:sp>
      <p:sp>
        <p:nvSpPr>
          <p:cNvPr id="1711220" name="Rectangle 116"/>
          <p:cNvSpPr>
            <a:spLocks noChangeArrowheads="1"/>
          </p:cNvSpPr>
          <p:nvPr/>
        </p:nvSpPr>
        <p:spPr bwMode="auto">
          <a:xfrm>
            <a:off x="3563938" y="4437063"/>
            <a:ext cx="576262" cy="360362"/>
          </a:xfrm>
          <a:prstGeom prst="rect">
            <a:avLst/>
          </a:prstGeom>
          <a:solidFill>
            <a:schemeClr val="folHlink"/>
          </a:solidFill>
          <a:ln w="28575" algn="ctr">
            <a:solidFill>
              <a:schemeClr val="tx1"/>
            </a:solidFill>
            <a:miter lim="800000"/>
            <a:headEnd/>
            <a:tailEnd type="none" w="med" len="lg"/>
          </a:ln>
          <a:effectLst/>
        </p:spPr>
        <p:txBody>
          <a:bodyPr wrap="none" anchor="ctr"/>
          <a:lstStyle/>
          <a:p>
            <a:pPr>
              <a:spcBef>
                <a:spcPct val="0"/>
              </a:spcBef>
            </a:pPr>
            <a:r>
              <a:rPr lang="zh-CN" altLang="en-US" sz="1800">
                <a:solidFill>
                  <a:srgbClr val="0000FF"/>
                </a:solidFill>
              </a:rPr>
              <a:t>空闲</a:t>
            </a:r>
            <a:endParaRPr lang="zh-CN" altLang="en-US" sz="1800" baseline="-25000">
              <a:solidFill>
                <a:srgbClr val="0000FF"/>
              </a:solidFill>
            </a:endParaRPr>
          </a:p>
        </p:txBody>
      </p:sp>
      <p:sp>
        <p:nvSpPr>
          <p:cNvPr id="1711221" name="Rectangle 117"/>
          <p:cNvSpPr>
            <a:spLocks noChangeArrowheads="1"/>
          </p:cNvSpPr>
          <p:nvPr/>
        </p:nvSpPr>
        <p:spPr bwMode="auto">
          <a:xfrm>
            <a:off x="4140200" y="4437063"/>
            <a:ext cx="576263" cy="360362"/>
          </a:xfrm>
          <a:prstGeom prst="rect">
            <a:avLst/>
          </a:prstGeom>
          <a:solidFill>
            <a:schemeClr val="folHlink"/>
          </a:solidFill>
          <a:ln w="28575" algn="ctr">
            <a:solidFill>
              <a:schemeClr val="tx1"/>
            </a:solidFill>
            <a:miter lim="800000"/>
            <a:headEnd/>
            <a:tailEnd type="none" w="med" len="lg"/>
          </a:ln>
          <a:effectLst/>
        </p:spPr>
        <p:txBody>
          <a:bodyPr wrap="none" anchor="ctr"/>
          <a:lstStyle/>
          <a:p>
            <a:pPr>
              <a:spcBef>
                <a:spcPct val="0"/>
              </a:spcBef>
            </a:pPr>
            <a:r>
              <a:rPr lang="zh-CN" altLang="en-US" sz="1800">
                <a:solidFill>
                  <a:srgbClr val="0000FF"/>
                </a:solidFill>
              </a:rPr>
              <a:t>空闲</a:t>
            </a:r>
            <a:endParaRPr lang="zh-CN" altLang="en-US" sz="1800" baseline="-25000">
              <a:solidFill>
                <a:srgbClr val="0000FF"/>
              </a:solidFill>
            </a:endParaRPr>
          </a:p>
        </p:txBody>
      </p:sp>
      <p:sp>
        <p:nvSpPr>
          <p:cNvPr id="1711222" name="Rectangle 118"/>
          <p:cNvSpPr>
            <a:spLocks noChangeArrowheads="1"/>
          </p:cNvSpPr>
          <p:nvPr/>
        </p:nvSpPr>
        <p:spPr bwMode="auto">
          <a:xfrm>
            <a:off x="3563938" y="4078288"/>
            <a:ext cx="576262" cy="360362"/>
          </a:xfrm>
          <a:prstGeom prst="rect">
            <a:avLst/>
          </a:prstGeom>
          <a:solidFill>
            <a:schemeClr val="folHlink"/>
          </a:solidFill>
          <a:ln w="28575" algn="ctr">
            <a:solidFill>
              <a:schemeClr val="tx1"/>
            </a:solidFill>
            <a:miter lim="800000"/>
            <a:headEnd/>
            <a:tailEnd type="none" w="med" len="lg"/>
          </a:ln>
          <a:effectLst/>
        </p:spPr>
        <p:txBody>
          <a:bodyPr wrap="none" anchor="ctr"/>
          <a:lstStyle/>
          <a:p>
            <a:pPr>
              <a:spcBef>
                <a:spcPct val="0"/>
              </a:spcBef>
            </a:pPr>
            <a:r>
              <a:rPr lang="zh-CN" altLang="en-US" sz="1800">
                <a:solidFill>
                  <a:srgbClr val="0000FF"/>
                </a:solidFill>
              </a:rPr>
              <a:t>空闲</a:t>
            </a:r>
            <a:endParaRPr lang="zh-CN" altLang="en-US" sz="1800" baseline="-25000">
              <a:solidFill>
                <a:srgbClr val="0000FF"/>
              </a:solidFill>
            </a:endParaRPr>
          </a:p>
        </p:txBody>
      </p:sp>
      <p:sp>
        <p:nvSpPr>
          <p:cNvPr id="1711223" name="Rectangle 119"/>
          <p:cNvSpPr>
            <a:spLocks noChangeArrowheads="1"/>
          </p:cNvSpPr>
          <p:nvPr/>
        </p:nvSpPr>
        <p:spPr bwMode="auto">
          <a:xfrm>
            <a:off x="4140200" y="4078288"/>
            <a:ext cx="576263" cy="360362"/>
          </a:xfrm>
          <a:prstGeom prst="rect">
            <a:avLst/>
          </a:prstGeom>
          <a:solidFill>
            <a:schemeClr val="folHlink"/>
          </a:solidFill>
          <a:ln w="28575" algn="ctr">
            <a:solidFill>
              <a:schemeClr val="tx1"/>
            </a:solidFill>
            <a:miter lim="800000"/>
            <a:headEnd/>
            <a:tailEnd type="none" w="med" len="lg"/>
          </a:ln>
          <a:effectLst/>
        </p:spPr>
        <p:txBody>
          <a:bodyPr wrap="none" anchor="ctr"/>
          <a:lstStyle/>
          <a:p>
            <a:pPr>
              <a:spcBef>
                <a:spcPct val="0"/>
              </a:spcBef>
            </a:pPr>
            <a:r>
              <a:rPr lang="zh-CN" altLang="en-US" sz="1800">
                <a:solidFill>
                  <a:srgbClr val="0000FF"/>
                </a:solidFill>
              </a:rPr>
              <a:t>空闲</a:t>
            </a:r>
            <a:endParaRPr lang="zh-CN" altLang="en-US" sz="1800" baseline="-25000">
              <a:solidFill>
                <a:srgbClr val="0000FF"/>
              </a:solidFill>
            </a:endParaRPr>
          </a:p>
        </p:txBody>
      </p:sp>
      <p:sp>
        <p:nvSpPr>
          <p:cNvPr id="1711224" name="Rectangle 120"/>
          <p:cNvSpPr>
            <a:spLocks noChangeArrowheads="1"/>
          </p:cNvSpPr>
          <p:nvPr/>
        </p:nvSpPr>
        <p:spPr bwMode="auto">
          <a:xfrm>
            <a:off x="4716463" y="4078288"/>
            <a:ext cx="576262" cy="360362"/>
          </a:xfrm>
          <a:prstGeom prst="rect">
            <a:avLst/>
          </a:prstGeom>
          <a:solidFill>
            <a:schemeClr val="folHlink"/>
          </a:solidFill>
          <a:ln w="28575" algn="ctr">
            <a:solidFill>
              <a:schemeClr val="tx1"/>
            </a:solidFill>
            <a:miter lim="800000"/>
            <a:headEnd/>
            <a:tailEnd type="none" w="med" len="lg"/>
          </a:ln>
          <a:effectLst/>
        </p:spPr>
        <p:txBody>
          <a:bodyPr wrap="none" anchor="ctr"/>
          <a:lstStyle/>
          <a:p>
            <a:pPr>
              <a:spcBef>
                <a:spcPct val="0"/>
              </a:spcBef>
            </a:pPr>
            <a:r>
              <a:rPr lang="zh-CN" altLang="en-US" sz="1800">
                <a:solidFill>
                  <a:srgbClr val="0000FF"/>
                </a:solidFill>
              </a:rPr>
              <a:t>空闲</a:t>
            </a:r>
            <a:endParaRPr lang="zh-CN" altLang="en-US" sz="1800" baseline="-25000">
              <a:solidFill>
                <a:srgbClr val="0000FF"/>
              </a:solidFill>
            </a:endParaRPr>
          </a:p>
        </p:txBody>
      </p:sp>
      <p:sp>
        <p:nvSpPr>
          <p:cNvPr id="1711225" name="Rectangle 121"/>
          <p:cNvSpPr>
            <a:spLocks noChangeArrowheads="1"/>
          </p:cNvSpPr>
          <p:nvPr/>
        </p:nvSpPr>
        <p:spPr bwMode="auto">
          <a:xfrm>
            <a:off x="1763713" y="3573463"/>
            <a:ext cx="1295400" cy="360362"/>
          </a:xfrm>
          <a:prstGeom prst="rect">
            <a:avLst/>
          </a:prstGeom>
          <a:noFill/>
          <a:ln w="28575" algn="ctr">
            <a:noFill/>
            <a:miter lim="800000"/>
            <a:headEnd/>
            <a:tailEnd type="none" w="med" len="lg"/>
          </a:ln>
          <a:effectLst/>
        </p:spPr>
        <p:txBody>
          <a:bodyPr wrap="none" anchor="ctr"/>
          <a:lstStyle/>
          <a:p>
            <a:pPr algn="r">
              <a:spcBef>
                <a:spcPct val="0"/>
              </a:spcBef>
            </a:pPr>
            <a:r>
              <a:rPr lang="zh-CN" altLang="en-US" sz="1800"/>
              <a:t>时钟周期 </a:t>
            </a:r>
            <a:r>
              <a:rPr lang="en-US" altLang="zh-CN" sz="2000" i="1"/>
              <a:t>t</a:t>
            </a:r>
            <a:endParaRPr lang="en-US" altLang="zh-CN" sz="2000" i="1" baseline="-25000"/>
          </a:p>
        </p:txBody>
      </p:sp>
      <p:sp>
        <p:nvSpPr>
          <p:cNvPr id="1711226" name="Rectangle 122"/>
          <p:cNvSpPr>
            <a:spLocks noChangeArrowheads="1"/>
          </p:cNvSpPr>
          <p:nvPr/>
        </p:nvSpPr>
        <p:spPr bwMode="auto">
          <a:xfrm>
            <a:off x="5364163" y="5876925"/>
            <a:ext cx="1008062" cy="360363"/>
          </a:xfrm>
          <a:prstGeom prst="rect">
            <a:avLst/>
          </a:prstGeom>
          <a:noFill/>
          <a:ln w="28575" algn="ctr">
            <a:noFill/>
            <a:miter lim="800000"/>
            <a:headEnd/>
            <a:tailEnd type="none" w="med" len="lg"/>
          </a:ln>
          <a:effectLst/>
        </p:spPr>
        <p:txBody>
          <a:bodyPr wrap="none" anchor="ctr"/>
          <a:lstStyle/>
          <a:p>
            <a:pPr algn="r">
              <a:spcBef>
                <a:spcPct val="0"/>
              </a:spcBef>
            </a:pPr>
            <a:r>
              <a:rPr lang="zh-CN" altLang="en-US" sz="1800"/>
              <a:t>功能段</a:t>
            </a:r>
            <a:r>
              <a:rPr lang="en-US" altLang="zh-CN" sz="1800"/>
              <a:t>S</a:t>
            </a:r>
            <a:endParaRPr lang="en-US" altLang="zh-CN" sz="2000" i="1" baseline="-25000"/>
          </a:p>
        </p:txBody>
      </p:sp>
      <p:sp>
        <p:nvSpPr>
          <p:cNvPr id="1711228" name="AutoShape 124">
            <a:hlinkClick r:id="" action="ppaction://hlinkshowjump?jump=nextslide" highlightClick="1"/>
          </p:cNvPr>
          <p:cNvSpPr>
            <a:spLocks noChangeArrowheads="1"/>
          </p:cNvSpPr>
          <p:nvPr/>
        </p:nvSpPr>
        <p:spPr bwMode="auto">
          <a:xfrm>
            <a:off x="6948488" y="5734050"/>
            <a:ext cx="503237" cy="503238"/>
          </a:xfrm>
          <a:prstGeom prst="actionButtonForwardNex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灯片编号占位符 4"/>
          <p:cNvSpPr>
            <a:spLocks noGrp="1"/>
          </p:cNvSpPr>
          <p:nvPr>
            <p:ph type="sldNum" sz="quarter" idx="11"/>
          </p:nvPr>
        </p:nvSpPr>
        <p:spPr/>
        <p:txBody>
          <a:bodyPr/>
          <a:lstStyle/>
          <a:p>
            <a:fld id="{8769F419-E0FB-4A9E-AD02-9F741FDFCEEF}" type="slidenum">
              <a:rPr lang="zh-CN" altLang="en-US"/>
              <a:pPr/>
              <a:t>15</a:t>
            </a:fld>
            <a:endParaRPr lang="en-US" altLang="zh-CN"/>
          </a:p>
        </p:txBody>
      </p:sp>
      <p:sp>
        <p:nvSpPr>
          <p:cNvPr id="1712130" name="Rectangle 2"/>
          <p:cNvSpPr>
            <a:spLocks noGrp="1" noChangeArrowheads="1"/>
          </p:cNvSpPr>
          <p:nvPr>
            <p:ph type="title"/>
          </p:nvPr>
        </p:nvSpPr>
        <p:spPr/>
        <p:txBody>
          <a:bodyPr/>
          <a:lstStyle/>
          <a:p>
            <a:r>
              <a:rPr lang="en-US" altLang="zh-CN"/>
              <a:t>7.5.3 </a:t>
            </a:r>
            <a:r>
              <a:rPr lang="zh-CN" altLang="en-US"/>
              <a:t>数据相关</a:t>
            </a:r>
          </a:p>
        </p:txBody>
      </p:sp>
      <p:sp>
        <p:nvSpPr>
          <p:cNvPr id="1712131" name="Rectangle 3"/>
          <p:cNvSpPr>
            <a:spLocks noGrp="1" noChangeArrowheads="1"/>
          </p:cNvSpPr>
          <p:nvPr>
            <p:ph type="body" idx="1"/>
          </p:nvPr>
        </p:nvSpPr>
        <p:spPr>
          <a:xfrm>
            <a:off x="323850" y="549275"/>
            <a:ext cx="8712200" cy="1008063"/>
          </a:xfrm>
        </p:spPr>
        <p:txBody>
          <a:bodyPr/>
          <a:lstStyle/>
          <a:p>
            <a:pPr marL="266700" indent="-266700">
              <a:spcBef>
                <a:spcPct val="10000"/>
              </a:spcBef>
            </a:pPr>
            <a:r>
              <a:rPr lang="zh-CN" altLang="en-US" sz="2400" dirty="0">
                <a:solidFill>
                  <a:srgbClr val="FF0066"/>
                </a:solidFill>
                <a:ea typeface="黑体" pitchFamily="2" charset="-122"/>
              </a:rPr>
              <a:t>解决办法</a:t>
            </a:r>
            <a:r>
              <a:rPr lang="zh-CN" altLang="en-US" sz="2400" dirty="0"/>
              <a:t>：</a:t>
            </a:r>
          </a:p>
          <a:p>
            <a:pPr marL="534988" lvl="1" indent="-268288">
              <a:spcBef>
                <a:spcPct val="10000"/>
              </a:spcBef>
            </a:pPr>
            <a:r>
              <a:rPr lang="zh-CN" altLang="en-US" sz="2400" dirty="0"/>
              <a:t>采用</a:t>
            </a:r>
            <a:r>
              <a:rPr lang="zh-CN" altLang="en-US" sz="2400" dirty="0">
                <a:solidFill>
                  <a:srgbClr val="FF0000"/>
                </a:solidFill>
              </a:rPr>
              <a:t>转发</a:t>
            </a:r>
            <a:r>
              <a:rPr lang="en-US" altLang="zh-CN" sz="2400" dirty="0">
                <a:latin typeface="+mn-ea"/>
              </a:rPr>
              <a:t>(</a:t>
            </a:r>
            <a:r>
              <a:rPr lang="en-US" altLang="zh-CN" sz="2400" dirty="0"/>
              <a:t>Forwarding</a:t>
            </a:r>
            <a:r>
              <a:rPr lang="en-US" altLang="zh-CN" sz="2400" dirty="0">
                <a:latin typeface="+mn-ea"/>
              </a:rPr>
              <a:t>)</a:t>
            </a:r>
            <a:r>
              <a:rPr lang="en-US" altLang="zh-CN" sz="2400" dirty="0"/>
              <a:t>/</a:t>
            </a:r>
            <a:r>
              <a:rPr lang="zh-CN" altLang="en-US" sz="2400" dirty="0">
                <a:solidFill>
                  <a:srgbClr val="D60093"/>
                </a:solidFill>
              </a:rPr>
              <a:t>直通</a:t>
            </a:r>
            <a:r>
              <a:rPr lang="en-US" altLang="zh-CN" sz="2400" dirty="0"/>
              <a:t>/</a:t>
            </a:r>
            <a:r>
              <a:rPr lang="zh-CN" altLang="en-US" sz="2400" dirty="0">
                <a:solidFill>
                  <a:srgbClr val="0000FF"/>
                </a:solidFill>
              </a:rPr>
              <a:t>相关直接通路</a:t>
            </a:r>
            <a:r>
              <a:rPr lang="zh-CN" altLang="en-US" sz="2400" dirty="0"/>
              <a:t>技术：</a:t>
            </a:r>
            <a:endParaRPr lang="en-US" altLang="zh-CN" dirty="0"/>
          </a:p>
        </p:txBody>
      </p:sp>
      <p:sp>
        <p:nvSpPr>
          <p:cNvPr id="1712210" name="Rectangle 82"/>
          <p:cNvSpPr>
            <a:spLocks noChangeArrowheads="1"/>
          </p:cNvSpPr>
          <p:nvPr/>
        </p:nvSpPr>
        <p:spPr bwMode="auto">
          <a:xfrm>
            <a:off x="6516688" y="2708275"/>
            <a:ext cx="2447925" cy="2663825"/>
          </a:xfrm>
          <a:prstGeom prst="rect">
            <a:avLst/>
          </a:prstGeom>
          <a:noFill/>
          <a:ln w="9525">
            <a:noFill/>
            <a:miter lim="800000"/>
            <a:headEnd/>
            <a:tailEnd/>
          </a:ln>
          <a:effectLst/>
        </p:spPr>
        <p:txBody>
          <a:bodyPr/>
          <a:lstStyle/>
          <a:p>
            <a:pPr algn="l">
              <a:spcBef>
                <a:spcPct val="20000"/>
              </a:spcBef>
              <a:buClr>
                <a:schemeClr val="bg2"/>
              </a:buClr>
              <a:buSzPct val="75000"/>
              <a:buFont typeface="Wingdings" pitchFamily="2" charset="2"/>
              <a:buNone/>
            </a:pPr>
            <a:r>
              <a:rPr lang="en-US" altLang="zh-CN" sz="2000">
                <a:solidFill>
                  <a:srgbClr val="0000FF"/>
                </a:solidFill>
                <a:latin typeface="宋体" charset="-122"/>
              </a:rPr>
              <a:t>k:   R0←(R1)</a:t>
            </a:r>
          </a:p>
          <a:p>
            <a:pPr algn="l">
              <a:spcBef>
                <a:spcPct val="20000"/>
              </a:spcBef>
              <a:buClr>
                <a:schemeClr val="bg2"/>
              </a:buClr>
              <a:buSzPct val="75000"/>
              <a:buFont typeface="Wingdings" pitchFamily="2" charset="2"/>
              <a:buNone/>
            </a:pPr>
            <a:r>
              <a:rPr lang="en-US" altLang="zh-CN" sz="2000">
                <a:solidFill>
                  <a:srgbClr val="0000FF"/>
                </a:solidFill>
                <a:latin typeface="宋体" charset="-122"/>
              </a:rPr>
              <a:t>k+1: ……</a:t>
            </a:r>
          </a:p>
          <a:p>
            <a:pPr algn="l">
              <a:spcBef>
                <a:spcPct val="20000"/>
              </a:spcBef>
              <a:buClr>
                <a:schemeClr val="bg2"/>
              </a:buClr>
              <a:buSzPct val="75000"/>
              <a:buFont typeface="Wingdings" pitchFamily="2" charset="2"/>
              <a:buNone/>
            </a:pPr>
            <a:r>
              <a:rPr lang="en-US" altLang="zh-CN" sz="2000">
                <a:solidFill>
                  <a:srgbClr val="0000FF"/>
                </a:solidFill>
                <a:latin typeface="宋体" charset="-122"/>
              </a:rPr>
              <a:t>k+2: R2←(R0)+(R3)</a:t>
            </a:r>
          </a:p>
          <a:p>
            <a:pPr algn="l">
              <a:spcBef>
                <a:spcPct val="20000"/>
              </a:spcBef>
              <a:buClr>
                <a:schemeClr val="bg2"/>
              </a:buClr>
              <a:buSzPct val="75000"/>
              <a:buFont typeface="Wingdings" pitchFamily="2" charset="2"/>
              <a:buNone/>
            </a:pPr>
            <a:r>
              <a:rPr lang="en-US" altLang="zh-CN" sz="2000">
                <a:solidFill>
                  <a:srgbClr val="0000FF"/>
                </a:solidFill>
                <a:latin typeface="宋体" charset="-122"/>
              </a:rPr>
              <a:t>k+3: ……</a:t>
            </a:r>
          </a:p>
          <a:p>
            <a:pPr algn="l">
              <a:spcBef>
                <a:spcPct val="20000"/>
              </a:spcBef>
              <a:buClr>
                <a:schemeClr val="bg2"/>
              </a:buClr>
              <a:buSzPct val="75000"/>
              <a:buFont typeface="Wingdings" pitchFamily="2" charset="2"/>
              <a:buNone/>
            </a:pPr>
            <a:r>
              <a:rPr lang="en-US" altLang="zh-CN" sz="2000">
                <a:solidFill>
                  <a:srgbClr val="0000FF"/>
                </a:solidFill>
                <a:latin typeface="宋体" charset="-122"/>
              </a:rPr>
              <a:t>k+4: ……</a:t>
            </a:r>
          </a:p>
          <a:p>
            <a:pPr algn="l">
              <a:spcBef>
                <a:spcPct val="20000"/>
              </a:spcBef>
              <a:buClr>
                <a:schemeClr val="bg2"/>
              </a:buClr>
              <a:buSzPct val="75000"/>
              <a:buFont typeface="Wingdings" pitchFamily="2" charset="2"/>
              <a:buNone/>
            </a:pPr>
            <a:r>
              <a:rPr lang="en-US" altLang="zh-CN" sz="2000">
                <a:solidFill>
                  <a:srgbClr val="0000FF"/>
                </a:solidFill>
                <a:latin typeface="宋体" charset="-122"/>
              </a:rPr>
              <a:t>k+5: ……</a:t>
            </a:r>
          </a:p>
          <a:p>
            <a:pPr algn="l">
              <a:spcBef>
                <a:spcPct val="20000"/>
              </a:spcBef>
              <a:buClr>
                <a:schemeClr val="bg2"/>
              </a:buClr>
              <a:buSzPct val="75000"/>
              <a:buFont typeface="Wingdings" pitchFamily="2" charset="2"/>
              <a:buNone/>
            </a:pPr>
            <a:r>
              <a:rPr lang="en-US" altLang="zh-CN" sz="2000">
                <a:solidFill>
                  <a:srgbClr val="0000FF"/>
                </a:solidFill>
                <a:latin typeface="宋体" charset="-122"/>
              </a:rPr>
              <a:t>     ……</a:t>
            </a:r>
          </a:p>
        </p:txBody>
      </p:sp>
      <p:sp>
        <p:nvSpPr>
          <p:cNvPr id="1712211" name="Rectangle 83"/>
          <p:cNvSpPr>
            <a:spLocks noChangeArrowheads="1"/>
          </p:cNvSpPr>
          <p:nvPr/>
        </p:nvSpPr>
        <p:spPr bwMode="auto">
          <a:xfrm>
            <a:off x="1189038" y="2057400"/>
            <a:ext cx="431800" cy="576263"/>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S</a:t>
            </a:r>
            <a:r>
              <a:rPr lang="en-US" altLang="zh-CN" sz="1800" baseline="-25000"/>
              <a:t>1</a:t>
            </a:r>
          </a:p>
        </p:txBody>
      </p:sp>
      <p:sp>
        <p:nvSpPr>
          <p:cNvPr id="1712212" name="Line 84"/>
          <p:cNvSpPr>
            <a:spLocks noChangeShapeType="1"/>
          </p:cNvSpPr>
          <p:nvPr/>
        </p:nvSpPr>
        <p:spPr bwMode="auto">
          <a:xfrm>
            <a:off x="757238" y="2346325"/>
            <a:ext cx="431800"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712213" name="Rectangle 85"/>
          <p:cNvSpPr>
            <a:spLocks noChangeArrowheads="1"/>
          </p:cNvSpPr>
          <p:nvPr/>
        </p:nvSpPr>
        <p:spPr bwMode="auto">
          <a:xfrm>
            <a:off x="2052638" y="2057400"/>
            <a:ext cx="431800" cy="576263"/>
          </a:xfrm>
          <a:prstGeom prst="rect">
            <a:avLst/>
          </a:prstGeom>
          <a:solidFill>
            <a:srgbClr val="FFFF66"/>
          </a:solidFill>
          <a:ln w="28575" algn="ctr">
            <a:solidFill>
              <a:schemeClr val="tx1"/>
            </a:solidFill>
            <a:miter lim="800000"/>
            <a:headEnd/>
            <a:tailEnd type="none" w="med" len="lg"/>
          </a:ln>
          <a:effectLst/>
        </p:spPr>
        <p:txBody>
          <a:bodyPr wrap="none" anchor="ctr"/>
          <a:lstStyle/>
          <a:p>
            <a:pPr>
              <a:spcBef>
                <a:spcPct val="0"/>
              </a:spcBef>
            </a:pPr>
            <a:r>
              <a:rPr lang="en-US" altLang="zh-CN" sz="1800"/>
              <a:t>S</a:t>
            </a:r>
            <a:r>
              <a:rPr lang="en-US" altLang="zh-CN" sz="1800" baseline="-25000"/>
              <a:t>2</a:t>
            </a:r>
          </a:p>
        </p:txBody>
      </p:sp>
      <p:sp>
        <p:nvSpPr>
          <p:cNvPr id="1712214" name="Line 86"/>
          <p:cNvSpPr>
            <a:spLocks noChangeShapeType="1"/>
          </p:cNvSpPr>
          <p:nvPr/>
        </p:nvSpPr>
        <p:spPr bwMode="auto">
          <a:xfrm>
            <a:off x="1620838" y="2346325"/>
            <a:ext cx="431800"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712215" name="Rectangle 87"/>
          <p:cNvSpPr>
            <a:spLocks noChangeArrowheads="1"/>
          </p:cNvSpPr>
          <p:nvPr/>
        </p:nvSpPr>
        <p:spPr bwMode="auto">
          <a:xfrm>
            <a:off x="2916238" y="2057400"/>
            <a:ext cx="431800" cy="576263"/>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S</a:t>
            </a:r>
            <a:r>
              <a:rPr lang="en-US" altLang="zh-CN" sz="1800" baseline="-25000"/>
              <a:t>3</a:t>
            </a:r>
          </a:p>
        </p:txBody>
      </p:sp>
      <p:sp>
        <p:nvSpPr>
          <p:cNvPr id="1712216" name="Line 88"/>
          <p:cNvSpPr>
            <a:spLocks noChangeShapeType="1"/>
          </p:cNvSpPr>
          <p:nvPr/>
        </p:nvSpPr>
        <p:spPr bwMode="auto">
          <a:xfrm>
            <a:off x="2484438" y="2346325"/>
            <a:ext cx="431800"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712217" name="Rectangle 89"/>
          <p:cNvSpPr>
            <a:spLocks noChangeArrowheads="1"/>
          </p:cNvSpPr>
          <p:nvPr/>
        </p:nvSpPr>
        <p:spPr bwMode="auto">
          <a:xfrm>
            <a:off x="3779838" y="2057400"/>
            <a:ext cx="431800" cy="576263"/>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S</a:t>
            </a:r>
            <a:r>
              <a:rPr lang="en-US" altLang="zh-CN" sz="1800" baseline="-25000"/>
              <a:t>4</a:t>
            </a:r>
          </a:p>
        </p:txBody>
      </p:sp>
      <p:sp>
        <p:nvSpPr>
          <p:cNvPr id="1712218" name="Line 90"/>
          <p:cNvSpPr>
            <a:spLocks noChangeShapeType="1"/>
          </p:cNvSpPr>
          <p:nvPr/>
        </p:nvSpPr>
        <p:spPr bwMode="auto">
          <a:xfrm>
            <a:off x="3348038" y="2346325"/>
            <a:ext cx="431800"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712219" name="Rectangle 91"/>
          <p:cNvSpPr>
            <a:spLocks noChangeArrowheads="1"/>
          </p:cNvSpPr>
          <p:nvPr/>
        </p:nvSpPr>
        <p:spPr bwMode="auto">
          <a:xfrm>
            <a:off x="4645025" y="2057400"/>
            <a:ext cx="431800" cy="576263"/>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S</a:t>
            </a:r>
            <a:r>
              <a:rPr lang="en-US" altLang="zh-CN" sz="1800" baseline="-25000"/>
              <a:t>5</a:t>
            </a:r>
          </a:p>
        </p:txBody>
      </p:sp>
      <p:sp>
        <p:nvSpPr>
          <p:cNvPr id="1712220" name="Line 92"/>
          <p:cNvSpPr>
            <a:spLocks noChangeShapeType="1"/>
          </p:cNvSpPr>
          <p:nvPr/>
        </p:nvSpPr>
        <p:spPr bwMode="auto">
          <a:xfrm>
            <a:off x="4213225" y="2346325"/>
            <a:ext cx="431800"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712221" name="Rectangle 93"/>
          <p:cNvSpPr>
            <a:spLocks noChangeArrowheads="1"/>
          </p:cNvSpPr>
          <p:nvPr/>
        </p:nvSpPr>
        <p:spPr bwMode="auto">
          <a:xfrm>
            <a:off x="5508625" y="2057400"/>
            <a:ext cx="431800" cy="576263"/>
          </a:xfrm>
          <a:prstGeom prst="rect">
            <a:avLst/>
          </a:prstGeom>
          <a:solidFill>
            <a:srgbClr val="FF99CC"/>
          </a:solidFill>
          <a:ln w="28575" algn="ctr">
            <a:solidFill>
              <a:schemeClr val="tx1"/>
            </a:solidFill>
            <a:miter lim="800000"/>
            <a:headEnd/>
            <a:tailEnd type="none" w="med" len="lg"/>
          </a:ln>
          <a:effectLst/>
        </p:spPr>
        <p:txBody>
          <a:bodyPr wrap="none" anchor="ctr"/>
          <a:lstStyle/>
          <a:p>
            <a:pPr>
              <a:spcBef>
                <a:spcPct val="0"/>
              </a:spcBef>
            </a:pPr>
            <a:r>
              <a:rPr lang="en-US" altLang="zh-CN" sz="1800"/>
              <a:t>S</a:t>
            </a:r>
            <a:r>
              <a:rPr lang="en-US" altLang="zh-CN" sz="1800" baseline="-25000"/>
              <a:t>6</a:t>
            </a:r>
          </a:p>
        </p:txBody>
      </p:sp>
      <p:sp>
        <p:nvSpPr>
          <p:cNvPr id="1712222" name="Line 94"/>
          <p:cNvSpPr>
            <a:spLocks noChangeShapeType="1"/>
          </p:cNvSpPr>
          <p:nvPr/>
        </p:nvSpPr>
        <p:spPr bwMode="auto">
          <a:xfrm>
            <a:off x="5076825" y="2346325"/>
            <a:ext cx="431800"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712223" name="Line 95"/>
          <p:cNvSpPr>
            <a:spLocks noChangeShapeType="1"/>
          </p:cNvSpPr>
          <p:nvPr/>
        </p:nvSpPr>
        <p:spPr bwMode="auto">
          <a:xfrm>
            <a:off x="5940425" y="2346325"/>
            <a:ext cx="431800"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712224" name="Line 96"/>
          <p:cNvSpPr>
            <a:spLocks noChangeShapeType="1"/>
          </p:cNvSpPr>
          <p:nvPr/>
        </p:nvSpPr>
        <p:spPr bwMode="auto">
          <a:xfrm flipV="1">
            <a:off x="5221288" y="1841500"/>
            <a:ext cx="0" cy="504825"/>
          </a:xfrm>
          <a:prstGeom prst="line">
            <a:avLst/>
          </a:prstGeom>
          <a:noFill/>
          <a:ln w="28575">
            <a:solidFill>
              <a:srgbClr val="FF6600"/>
            </a:solidFill>
            <a:round/>
            <a:headEnd/>
            <a:tailEnd type="none" w="med" len="lg"/>
          </a:ln>
          <a:effectLst/>
        </p:spPr>
        <p:txBody>
          <a:bodyPr wrap="none" anchor="ctr"/>
          <a:lstStyle/>
          <a:p>
            <a:endParaRPr lang="zh-CN" altLang="en-US"/>
          </a:p>
        </p:txBody>
      </p:sp>
      <p:sp>
        <p:nvSpPr>
          <p:cNvPr id="1712225" name="Line 97"/>
          <p:cNvSpPr>
            <a:spLocks noChangeShapeType="1"/>
          </p:cNvSpPr>
          <p:nvPr/>
        </p:nvSpPr>
        <p:spPr bwMode="auto">
          <a:xfrm flipH="1">
            <a:off x="2628900" y="1841500"/>
            <a:ext cx="2592388" cy="0"/>
          </a:xfrm>
          <a:prstGeom prst="line">
            <a:avLst/>
          </a:prstGeom>
          <a:noFill/>
          <a:ln w="28575">
            <a:solidFill>
              <a:srgbClr val="FF6600"/>
            </a:solidFill>
            <a:round/>
            <a:headEnd/>
            <a:tailEnd type="none" w="med" len="lg"/>
          </a:ln>
          <a:effectLst/>
        </p:spPr>
        <p:txBody>
          <a:bodyPr wrap="none" anchor="ctr"/>
          <a:lstStyle/>
          <a:p>
            <a:endParaRPr lang="zh-CN" altLang="en-US"/>
          </a:p>
        </p:txBody>
      </p:sp>
      <p:sp>
        <p:nvSpPr>
          <p:cNvPr id="1712226" name="Line 98"/>
          <p:cNvSpPr>
            <a:spLocks noChangeShapeType="1"/>
          </p:cNvSpPr>
          <p:nvPr/>
        </p:nvSpPr>
        <p:spPr bwMode="auto">
          <a:xfrm>
            <a:off x="2628900" y="1841500"/>
            <a:ext cx="0" cy="360363"/>
          </a:xfrm>
          <a:prstGeom prst="line">
            <a:avLst/>
          </a:prstGeom>
          <a:noFill/>
          <a:ln w="28575">
            <a:solidFill>
              <a:srgbClr val="FF6600"/>
            </a:solidFill>
            <a:round/>
            <a:headEnd/>
            <a:tailEnd type="none" w="med" len="lg"/>
          </a:ln>
          <a:effectLst/>
        </p:spPr>
        <p:txBody>
          <a:bodyPr wrap="none" anchor="ctr"/>
          <a:lstStyle/>
          <a:p>
            <a:endParaRPr lang="zh-CN" altLang="en-US"/>
          </a:p>
        </p:txBody>
      </p:sp>
      <p:sp>
        <p:nvSpPr>
          <p:cNvPr id="1712227" name="Line 99"/>
          <p:cNvSpPr>
            <a:spLocks noChangeShapeType="1"/>
          </p:cNvSpPr>
          <p:nvPr/>
        </p:nvSpPr>
        <p:spPr bwMode="auto">
          <a:xfrm>
            <a:off x="2628900" y="2201863"/>
            <a:ext cx="287338" cy="0"/>
          </a:xfrm>
          <a:prstGeom prst="line">
            <a:avLst/>
          </a:prstGeom>
          <a:noFill/>
          <a:ln w="28575">
            <a:solidFill>
              <a:srgbClr val="FF6600"/>
            </a:solidFill>
            <a:round/>
            <a:headEnd/>
            <a:tailEnd type="triangle" w="med" len="lg"/>
          </a:ln>
          <a:effectLst/>
        </p:spPr>
        <p:txBody>
          <a:bodyPr wrap="none" anchor="ctr"/>
          <a:lstStyle/>
          <a:p>
            <a:endParaRPr lang="zh-CN" altLang="en-US"/>
          </a:p>
        </p:txBody>
      </p:sp>
      <p:sp>
        <p:nvSpPr>
          <p:cNvPr id="1712228" name="Rectangle 100"/>
          <p:cNvSpPr>
            <a:spLocks noChangeArrowheads="1"/>
          </p:cNvSpPr>
          <p:nvPr/>
        </p:nvSpPr>
        <p:spPr bwMode="auto">
          <a:xfrm>
            <a:off x="3276600" y="2994025"/>
            <a:ext cx="1223963" cy="433388"/>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zh-CN" altLang="en-US" sz="1800"/>
              <a:t>寄存器</a:t>
            </a:r>
            <a:r>
              <a:rPr lang="en-US" altLang="zh-CN" sz="1800"/>
              <a:t>R</a:t>
            </a:r>
            <a:r>
              <a:rPr lang="en-US" altLang="zh-CN" sz="1800" baseline="-25000"/>
              <a:t>0</a:t>
            </a:r>
          </a:p>
        </p:txBody>
      </p:sp>
      <p:sp>
        <p:nvSpPr>
          <p:cNvPr id="1712229" name="Line 101"/>
          <p:cNvSpPr>
            <a:spLocks noChangeShapeType="1"/>
          </p:cNvSpPr>
          <p:nvPr/>
        </p:nvSpPr>
        <p:spPr bwMode="auto">
          <a:xfrm flipH="1">
            <a:off x="4500563" y="3209925"/>
            <a:ext cx="1584325"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712230" name="Line 102"/>
          <p:cNvSpPr>
            <a:spLocks noChangeShapeType="1"/>
          </p:cNvSpPr>
          <p:nvPr/>
        </p:nvSpPr>
        <p:spPr bwMode="auto">
          <a:xfrm>
            <a:off x="6084888" y="2346325"/>
            <a:ext cx="0" cy="863600"/>
          </a:xfrm>
          <a:prstGeom prst="line">
            <a:avLst/>
          </a:prstGeom>
          <a:noFill/>
          <a:ln w="28575">
            <a:solidFill>
              <a:schemeClr val="tx1"/>
            </a:solidFill>
            <a:round/>
            <a:headEnd/>
            <a:tailEnd type="none" w="med" len="lg"/>
          </a:ln>
          <a:effectLst/>
        </p:spPr>
        <p:txBody>
          <a:bodyPr wrap="none" anchor="ctr"/>
          <a:lstStyle/>
          <a:p>
            <a:endParaRPr lang="zh-CN" altLang="en-US"/>
          </a:p>
        </p:txBody>
      </p:sp>
      <p:sp>
        <p:nvSpPr>
          <p:cNvPr id="1712231" name="Line 103"/>
          <p:cNvSpPr>
            <a:spLocks noChangeShapeType="1"/>
          </p:cNvSpPr>
          <p:nvPr/>
        </p:nvSpPr>
        <p:spPr bwMode="auto">
          <a:xfrm>
            <a:off x="1765300" y="2489200"/>
            <a:ext cx="287338"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712232" name="Line 104"/>
          <p:cNvSpPr>
            <a:spLocks noChangeShapeType="1"/>
          </p:cNvSpPr>
          <p:nvPr/>
        </p:nvSpPr>
        <p:spPr bwMode="auto">
          <a:xfrm>
            <a:off x="1765300" y="2489200"/>
            <a:ext cx="0" cy="720725"/>
          </a:xfrm>
          <a:prstGeom prst="line">
            <a:avLst/>
          </a:prstGeom>
          <a:noFill/>
          <a:ln w="28575">
            <a:solidFill>
              <a:schemeClr val="tx1"/>
            </a:solidFill>
            <a:round/>
            <a:headEnd/>
            <a:tailEnd type="none" w="med" len="lg"/>
          </a:ln>
          <a:effectLst/>
        </p:spPr>
        <p:txBody>
          <a:bodyPr wrap="none" anchor="ctr"/>
          <a:lstStyle/>
          <a:p>
            <a:endParaRPr lang="zh-CN" altLang="en-US"/>
          </a:p>
        </p:txBody>
      </p:sp>
      <p:sp>
        <p:nvSpPr>
          <p:cNvPr id="1712233" name="Line 105"/>
          <p:cNvSpPr>
            <a:spLocks noChangeShapeType="1"/>
          </p:cNvSpPr>
          <p:nvPr/>
        </p:nvSpPr>
        <p:spPr bwMode="auto">
          <a:xfrm>
            <a:off x="1765300" y="3209925"/>
            <a:ext cx="1511300" cy="0"/>
          </a:xfrm>
          <a:prstGeom prst="line">
            <a:avLst/>
          </a:prstGeom>
          <a:noFill/>
          <a:ln w="28575">
            <a:solidFill>
              <a:schemeClr val="tx1"/>
            </a:solidFill>
            <a:round/>
            <a:headEnd/>
            <a:tailEnd type="none" w="med" len="lg"/>
          </a:ln>
          <a:effectLst/>
        </p:spPr>
        <p:txBody>
          <a:bodyPr wrap="none" anchor="ctr"/>
          <a:lstStyle/>
          <a:p>
            <a:endParaRPr lang="zh-CN" altLang="en-US"/>
          </a:p>
        </p:txBody>
      </p:sp>
      <p:sp>
        <p:nvSpPr>
          <p:cNvPr id="1712234" name="Oval 106"/>
          <p:cNvSpPr>
            <a:spLocks noChangeArrowheads="1"/>
          </p:cNvSpPr>
          <p:nvPr/>
        </p:nvSpPr>
        <p:spPr bwMode="auto">
          <a:xfrm>
            <a:off x="5183188" y="2308225"/>
            <a:ext cx="73025" cy="73025"/>
          </a:xfrm>
          <a:prstGeom prst="ellipse">
            <a:avLst/>
          </a:prstGeom>
          <a:solidFill>
            <a:srgbClr val="FF6600"/>
          </a:solidFill>
          <a:ln w="28575" algn="ctr">
            <a:solidFill>
              <a:srgbClr val="FF6600"/>
            </a:solidFill>
            <a:round/>
            <a:headEnd/>
            <a:tailEnd type="none" w="med" len="lg"/>
          </a:ln>
          <a:effectLst/>
        </p:spPr>
        <p:txBody>
          <a:bodyPr wrap="none" anchor="ctr"/>
          <a:lstStyle/>
          <a:p>
            <a:endParaRPr lang="zh-CN" altLang="en-US"/>
          </a:p>
        </p:txBody>
      </p:sp>
      <p:sp>
        <p:nvSpPr>
          <p:cNvPr id="1712235" name="Oval 107"/>
          <p:cNvSpPr>
            <a:spLocks noChangeArrowheads="1"/>
          </p:cNvSpPr>
          <p:nvPr/>
        </p:nvSpPr>
        <p:spPr bwMode="auto">
          <a:xfrm>
            <a:off x="6048375" y="2311400"/>
            <a:ext cx="73025" cy="73025"/>
          </a:xfrm>
          <a:prstGeom prst="ellipse">
            <a:avLst/>
          </a:prstGeom>
          <a:solidFill>
            <a:schemeClr val="tx1"/>
          </a:solidFill>
          <a:ln w="28575" algn="ctr">
            <a:solidFill>
              <a:schemeClr val="tx1"/>
            </a:solidFill>
            <a:round/>
            <a:headEnd/>
            <a:tailEnd type="none" w="med" len="lg"/>
          </a:ln>
          <a:effectLst/>
        </p:spPr>
        <p:txBody>
          <a:bodyPr wrap="none" anchor="ctr"/>
          <a:lstStyle/>
          <a:p>
            <a:endParaRPr lang="zh-CN" altLang="en-US"/>
          </a:p>
        </p:txBody>
      </p:sp>
      <p:sp>
        <p:nvSpPr>
          <p:cNvPr id="1712236" name="Text Box 108"/>
          <p:cNvSpPr txBox="1">
            <a:spLocks noChangeArrowheads="1"/>
          </p:cNvSpPr>
          <p:nvPr/>
        </p:nvSpPr>
        <p:spPr bwMode="auto">
          <a:xfrm>
            <a:off x="107950" y="2130425"/>
            <a:ext cx="863600" cy="396875"/>
          </a:xfrm>
          <a:prstGeom prst="rect">
            <a:avLst/>
          </a:prstGeom>
          <a:noFill/>
          <a:ln w="28575" algn="ctr">
            <a:noFill/>
            <a:miter lim="800000"/>
            <a:headEnd/>
            <a:tailEnd type="none" w="med" len="lg"/>
          </a:ln>
          <a:effectLst/>
        </p:spPr>
        <p:txBody>
          <a:bodyPr>
            <a:spAutoFit/>
          </a:bodyPr>
          <a:lstStyle/>
          <a:p>
            <a:pPr algn="l"/>
            <a:r>
              <a:rPr lang="zh-CN" altLang="en-US" sz="2000">
                <a:latin typeface="Arial" charset="0"/>
              </a:rPr>
              <a:t>输入</a:t>
            </a:r>
          </a:p>
        </p:txBody>
      </p:sp>
      <p:sp>
        <p:nvSpPr>
          <p:cNvPr id="1712237" name="Text Box 109"/>
          <p:cNvSpPr txBox="1">
            <a:spLocks noChangeArrowheads="1"/>
          </p:cNvSpPr>
          <p:nvPr/>
        </p:nvSpPr>
        <p:spPr bwMode="auto">
          <a:xfrm>
            <a:off x="6300788" y="2130425"/>
            <a:ext cx="792162" cy="396875"/>
          </a:xfrm>
          <a:prstGeom prst="rect">
            <a:avLst/>
          </a:prstGeom>
          <a:noFill/>
          <a:ln w="28575" algn="ctr">
            <a:noFill/>
            <a:miter lim="800000"/>
            <a:headEnd/>
            <a:tailEnd type="none" w="med" len="lg"/>
          </a:ln>
          <a:effectLst/>
        </p:spPr>
        <p:txBody>
          <a:bodyPr>
            <a:spAutoFit/>
          </a:bodyPr>
          <a:lstStyle/>
          <a:p>
            <a:r>
              <a:rPr lang="zh-CN" altLang="en-US" sz="2000">
                <a:latin typeface="Arial" charset="0"/>
              </a:rPr>
              <a:t>输出</a:t>
            </a:r>
          </a:p>
        </p:txBody>
      </p:sp>
      <p:sp>
        <p:nvSpPr>
          <p:cNvPr id="1712238" name="Text Box 110"/>
          <p:cNvSpPr txBox="1">
            <a:spLocks noChangeArrowheads="1"/>
          </p:cNvSpPr>
          <p:nvPr/>
        </p:nvSpPr>
        <p:spPr bwMode="auto">
          <a:xfrm>
            <a:off x="2628900" y="1446213"/>
            <a:ext cx="2592388" cy="396875"/>
          </a:xfrm>
          <a:prstGeom prst="rect">
            <a:avLst/>
          </a:prstGeom>
          <a:noFill/>
          <a:ln w="28575" algn="ctr">
            <a:noFill/>
            <a:miter lim="800000"/>
            <a:headEnd/>
            <a:tailEnd type="none" w="med" len="lg"/>
          </a:ln>
          <a:effectLst/>
        </p:spPr>
        <p:txBody>
          <a:bodyPr>
            <a:spAutoFit/>
          </a:bodyPr>
          <a:lstStyle/>
          <a:p>
            <a:r>
              <a:rPr lang="zh-CN" altLang="en-US" sz="2000">
                <a:solidFill>
                  <a:srgbClr val="FF6600"/>
                </a:solidFill>
                <a:latin typeface="Arial" charset="0"/>
              </a:rPr>
              <a:t>相关专用通路</a:t>
            </a:r>
          </a:p>
        </p:txBody>
      </p:sp>
      <p:sp>
        <p:nvSpPr>
          <p:cNvPr id="1712239" name="Text Box 111"/>
          <p:cNvSpPr txBox="1">
            <a:spLocks noChangeArrowheads="1"/>
          </p:cNvSpPr>
          <p:nvPr/>
        </p:nvSpPr>
        <p:spPr bwMode="auto">
          <a:xfrm>
            <a:off x="1981200" y="1627188"/>
            <a:ext cx="574675" cy="396875"/>
          </a:xfrm>
          <a:prstGeom prst="rect">
            <a:avLst/>
          </a:prstGeom>
          <a:noFill/>
          <a:ln w="28575" algn="ctr">
            <a:noFill/>
            <a:miter lim="800000"/>
            <a:headEnd/>
            <a:tailEnd type="none" w="med" len="lg"/>
          </a:ln>
          <a:effectLst/>
        </p:spPr>
        <p:txBody>
          <a:bodyPr>
            <a:spAutoFit/>
          </a:bodyPr>
          <a:lstStyle/>
          <a:p>
            <a:r>
              <a:rPr lang="zh-CN" altLang="en-US" sz="2000">
                <a:solidFill>
                  <a:srgbClr val="FF0066"/>
                </a:solidFill>
                <a:latin typeface="Arial" charset="0"/>
              </a:rPr>
              <a:t>读</a:t>
            </a:r>
          </a:p>
        </p:txBody>
      </p:sp>
      <p:sp>
        <p:nvSpPr>
          <p:cNvPr id="1712240" name="Text Box 112"/>
          <p:cNvSpPr txBox="1">
            <a:spLocks noChangeArrowheads="1"/>
          </p:cNvSpPr>
          <p:nvPr/>
        </p:nvSpPr>
        <p:spPr bwMode="auto">
          <a:xfrm>
            <a:off x="5437188" y="1627188"/>
            <a:ext cx="574675" cy="396875"/>
          </a:xfrm>
          <a:prstGeom prst="rect">
            <a:avLst/>
          </a:prstGeom>
          <a:noFill/>
          <a:ln w="28575" algn="ctr">
            <a:noFill/>
            <a:miter lim="800000"/>
            <a:headEnd/>
            <a:tailEnd type="none" w="med" len="lg"/>
          </a:ln>
          <a:effectLst/>
        </p:spPr>
        <p:txBody>
          <a:bodyPr>
            <a:spAutoFit/>
          </a:bodyPr>
          <a:lstStyle/>
          <a:p>
            <a:r>
              <a:rPr lang="zh-CN" altLang="en-US" sz="2000">
                <a:solidFill>
                  <a:srgbClr val="FF0066"/>
                </a:solidFill>
                <a:latin typeface="Arial" charset="0"/>
              </a:rPr>
              <a:t>写</a:t>
            </a:r>
          </a:p>
        </p:txBody>
      </p:sp>
      <p:grpSp>
        <p:nvGrpSpPr>
          <p:cNvPr id="1712241" name="Group 113"/>
          <p:cNvGrpSpPr>
            <a:grpSpLocks/>
          </p:cNvGrpSpPr>
          <p:nvPr/>
        </p:nvGrpSpPr>
        <p:grpSpPr bwMode="auto">
          <a:xfrm>
            <a:off x="684213" y="3571875"/>
            <a:ext cx="5688012" cy="2665413"/>
            <a:chOff x="431" y="2160"/>
            <a:chExt cx="3583" cy="1679"/>
          </a:xfrm>
        </p:grpSpPr>
        <p:sp>
          <p:nvSpPr>
            <p:cNvPr id="1712242" name="Rectangle 114"/>
            <p:cNvSpPr>
              <a:spLocks noChangeArrowheads="1"/>
            </p:cNvSpPr>
            <p:nvPr/>
          </p:nvSpPr>
          <p:spPr bwMode="auto">
            <a:xfrm>
              <a:off x="1157" y="3384"/>
              <a:ext cx="363" cy="227"/>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k+3</a:t>
              </a:r>
              <a:endParaRPr lang="en-US" altLang="zh-CN" sz="1800" baseline="-25000"/>
            </a:p>
          </p:txBody>
        </p:sp>
        <p:sp>
          <p:nvSpPr>
            <p:cNvPr id="1712243" name="Rectangle 115"/>
            <p:cNvSpPr>
              <a:spLocks noChangeArrowheads="1"/>
            </p:cNvSpPr>
            <p:nvPr/>
          </p:nvSpPr>
          <p:spPr bwMode="auto">
            <a:xfrm>
              <a:off x="1157" y="3157"/>
              <a:ext cx="363" cy="227"/>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k+3</a:t>
              </a:r>
              <a:endParaRPr lang="en-US" altLang="zh-CN" sz="1800" baseline="-25000"/>
            </a:p>
          </p:txBody>
        </p:sp>
        <p:sp>
          <p:nvSpPr>
            <p:cNvPr id="1712244" name="Rectangle 116"/>
            <p:cNvSpPr>
              <a:spLocks noChangeArrowheads="1"/>
            </p:cNvSpPr>
            <p:nvPr/>
          </p:nvSpPr>
          <p:spPr bwMode="auto">
            <a:xfrm>
              <a:off x="1157" y="2930"/>
              <a:ext cx="363" cy="227"/>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k+4</a:t>
              </a:r>
              <a:endParaRPr lang="en-US" altLang="zh-CN" sz="1800" baseline="-25000"/>
            </a:p>
          </p:txBody>
        </p:sp>
        <p:sp>
          <p:nvSpPr>
            <p:cNvPr id="1712245" name="Rectangle 117"/>
            <p:cNvSpPr>
              <a:spLocks noChangeArrowheads="1"/>
            </p:cNvSpPr>
            <p:nvPr/>
          </p:nvSpPr>
          <p:spPr bwMode="auto">
            <a:xfrm>
              <a:off x="1157" y="2704"/>
              <a:ext cx="363" cy="227"/>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k+5</a:t>
              </a:r>
              <a:endParaRPr lang="en-US" altLang="zh-CN" sz="1800" baseline="-25000"/>
            </a:p>
          </p:txBody>
        </p:sp>
        <p:sp>
          <p:nvSpPr>
            <p:cNvPr id="1712246" name="Rectangle 118"/>
            <p:cNvSpPr>
              <a:spLocks noChangeArrowheads="1"/>
            </p:cNvSpPr>
            <p:nvPr/>
          </p:nvSpPr>
          <p:spPr bwMode="auto">
            <a:xfrm>
              <a:off x="1157" y="3612"/>
              <a:ext cx="363" cy="227"/>
            </a:xfrm>
            <a:prstGeom prst="rect">
              <a:avLst/>
            </a:prstGeom>
            <a:noFill/>
            <a:ln w="28575" algn="ctr">
              <a:noFill/>
              <a:miter lim="800000"/>
              <a:headEnd/>
              <a:tailEnd type="none" w="med" len="lg"/>
            </a:ln>
            <a:effectLst/>
          </p:spPr>
          <p:txBody>
            <a:bodyPr wrap="none" anchor="ctr"/>
            <a:lstStyle/>
            <a:p>
              <a:pPr>
                <a:spcBef>
                  <a:spcPct val="0"/>
                </a:spcBef>
              </a:pPr>
              <a:r>
                <a:rPr lang="en-US" altLang="zh-CN" sz="1800"/>
                <a:t>S</a:t>
              </a:r>
              <a:r>
                <a:rPr lang="en-US" altLang="zh-CN" sz="1800" baseline="-25000"/>
                <a:t>1</a:t>
              </a:r>
            </a:p>
          </p:txBody>
        </p:sp>
        <p:sp>
          <p:nvSpPr>
            <p:cNvPr id="1712247" name="Rectangle 119"/>
            <p:cNvSpPr>
              <a:spLocks noChangeArrowheads="1"/>
            </p:cNvSpPr>
            <p:nvPr/>
          </p:nvSpPr>
          <p:spPr bwMode="auto">
            <a:xfrm>
              <a:off x="431" y="3612"/>
              <a:ext cx="726" cy="227"/>
            </a:xfrm>
            <a:prstGeom prst="rect">
              <a:avLst/>
            </a:prstGeom>
            <a:noFill/>
            <a:ln w="28575" algn="ctr">
              <a:noFill/>
              <a:miter lim="800000"/>
              <a:headEnd/>
              <a:tailEnd type="none" w="med" len="lg"/>
            </a:ln>
            <a:effectLst/>
          </p:spPr>
          <p:txBody>
            <a:bodyPr wrap="none" anchor="ctr"/>
            <a:lstStyle/>
            <a:p>
              <a:pPr algn="r">
                <a:spcBef>
                  <a:spcPct val="0"/>
                </a:spcBef>
              </a:pPr>
              <a:r>
                <a:rPr lang="zh-CN" altLang="en-US" sz="1800"/>
                <a:t>功能段</a:t>
              </a:r>
              <a:endParaRPr lang="zh-CN" altLang="en-US" sz="1800" baseline="-25000"/>
            </a:p>
          </p:txBody>
        </p:sp>
        <p:sp>
          <p:nvSpPr>
            <p:cNvPr id="1712248" name="Rectangle 120"/>
            <p:cNvSpPr>
              <a:spLocks noChangeArrowheads="1"/>
            </p:cNvSpPr>
            <p:nvPr/>
          </p:nvSpPr>
          <p:spPr bwMode="auto">
            <a:xfrm>
              <a:off x="431" y="3384"/>
              <a:ext cx="726" cy="227"/>
            </a:xfrm>
            <a:prstGeom prst="rect">
              <a:avLst/>
            </a:prstGeom>
            <a:noFill/>
            <a:ln w="28575" algn="ctr">
              <a:noFill/>
              <a:miter lim="800000"/>
              <a:headEnd/>
              <a:tailEnd type="none" w="med" len="lg"/>
            </a:ln>
            <a:effectLst/>
          </p:spPr>
          <p:txBody>
            <a:bodyPr wrap="none" anchor="ctr"/>
            <a:lstStyle/>
            <a:p>
              <a:pPr algn="r">
                <a:spcBef>
                  <a:spcPct val="0"/>
                </a:spcBef>
              </a:pPr>
              <a:r>
                <a:rPr lang="en-US" altLang="zh-CN" sz="2000" i="1">
                  <a:solidFill>
                    <a:srgbClr val="FF0000"/>
                  </a:solidFill>
                </a:rPr>
                <a:t>t</a:t>
              </a:r>
              <a:r>
                <a:rPr lang="en-US" altLang="zh-CN" sz="2000" i="1" baseline="-25000">
                  <a:solidFill>
                    <a:srgbClr val="FF0000"/>
                  </a:solidFill>
                </a:rPr>
                <a:t>i</a:t>
              </a:r>
            </a:p>
          </p:txBody>
        </p:sp>
        <p:sp>
          <p:nvSpPr>
            <p:cNvPr id="1712249" name="Rectangle 121"/>
            <p:cNvSpPr>
              <a:spLocks noChangeArrowheads="1"/>
            </p:cNvSpPr>
            <p:nvPr/>
          </p:nvSpPr>
          <p:spPr bwMode="auto">
            <a:xfrm>
              <a:off x="431" y="3157"/>
              <a:ext cx="726" cy="227"/>
            </a:xfrm>
            <a:prstGeom prst="rect">
              <a:avLst/>
            </a:prstGeom>
            <a:noFill/>
            <a:ln w="28575" algn="ctr">
              <a:noFill/>
              <a:miter lim="800000"/>
              <a:headEnd/>
              <a:tailEnd type="none" w="med" len="lg"/>
            </a:ln>
            <a:effectLst/>
          </p:spPr>
          <p:txBody>
            <a:bodyPr wrap="none" anchor="ctr"/>
            <a:lstStyle/>
            <a:p>
              <a:pPr algn="r">
                <a:spcBef>
                  <a:spcPct val="0"/>
                </a:spcBef>
              </a:pPr>
              <a:r>
                <a:rPr lang="en-US" altLang="zh-CN" sz="2000" i="1">
                  <a:solidFill>
                    <a:srgbClr val="FF0000"/>
                  </a:solidFill>
                </a:rPr>
                <a:t>t</a:t>
              </a:r>
              <a:r>
                <a:rPr lang="en-US" altLang="zh-CN" sz="2000" i="1" baseline="-25000">
                  <a:solidFill>
                    <a:srgbClr val="FF0000"/>
                  </a:solidFill>
                </a:rPr>
                <a:t>i+</a:t>
              </a:r>
              <a:r>
                <a:rPr lang="en-US" altLang="zh-CN" sz="2000" baseline="-25000">
                  <a:solidFill>
                    <a:srgbClr val="FF0000"/>
                  </a:solidFill>
                </a:rPr>
                <a:t>1</a:t>
              </a:r>
            </a:p>
          </p:txBody>
        </p:sp>
        <p:sp>
          <p:nvSpPr>
            <p:cNvPr id="1712250" name="Rectangle 122"/>
            <p:cNvSpPr>
              <a:spLocks noChangeArrowheads="1"/>
            </p:cNvSpPr>
            <p:nvPr/>
          </p:nvSpPr>
          <p:spPr bwMode="auto">
            <a:xfrm>
              <a:off x="431" y="2930"/>
              <a:ext cx="726" cy="227"/>
            </a:xfrm>
            <a:prstGeom prst="rect">
              <a:avLst/>
            </a:prstGeom>
            <a:noFill/>
            <a:ln w="28575" algn="ctr">
              <a:noFill/>
              <a:miter lim="800000"/>
              <a:headEnd/>
              <a:tailEnd type="none" w="med" len="lg"/>
            </a:ln>
            <a:effectLst/>
          </p:spPr>
          <p:txBody>
            <a:bodyPr wrap="none" anchor="ctr"/>
            <a:lstStyle/>
            <a:p>
              <a:pPr algn="r">
                <a:spcBef>
                  <a:spcPct val="0"/>
                </a:spcBef>
              </a:pPr>
              <a:r>
                <a:rPr lang="en-US" altLang="zh-CN" sz="2000" i="1">
                  <a:solidFill>
                    <a:srgbClr val="FF0000"/>
                  </a:solidFill>
                </a:rPr>
                <a:t>t</a:t>
              </a:r>
              <a:r>
                <a:rPr lang="en-US" altLang="zh-CN" sz="2000" i="1" baseline="-25000">
                  <a:solidFill>
                    <a:srgbClr val="FF0000"/>
                  </a:solidFill>
                </a:rPr>
                <a:t>i+</a:t>
              </a:r>
              <a:r>
                <a:rPr lang="en-US" altLang="zh-CN" sz="2000" baseline="-25000">
                  <a:solidFill>
                    <a:srgbClr val="FF0000"/>
                  </a:solidFill>
                </a:rPr>
                <a:t>2</a:t>
              </a:r>
            </a:p>
          </p:txBody>
        </p:sp>
        <p:sp>
          <p:nvSpPr>
            <p:cNvPr id="1712251" name="Rectangle 123"/>
            <p:cNvSpPr>
              <a:spLocks noChangeArrowheads="1"/>
            </p:cNvSpPr>
            <p:nvPr/>
          </p:nvSpPr>
          <p:spPr bwMode="auto">
            <a:xfrm>
              <a:off x="431" y="2704"/>
              <a:ext cx="726" cy="227"/>
            </a:xfrm>
            <a:prstGeom prst="rect">
              <a:avLst/>
            </a:prstGeom>
            <a:noFill/>
            <a:ln w="28575" algn="ctr">
              <a:noFill/>
              <a:miter lim="800000"/>
              <a:headEnd/>
              <a:tailEnd type="none" w="med" len="lg"/>
            </a:ln>
            <a:effectLst/>
          </p:spPr>
          <p:txBody>
            <a:bodyPr wrap="none" anchor="ctr"/>
            <a:lstStyle/>
            <a:p>
              <a:pPr algn="r">
                <a:spcBef>
                  <a:spcPct val="0"/>
                </a:spcBef>
              </a:pPr>
              <a:r>
                <a:rPr lang="en-US" altLang="zh-CN" sz="2000" i="1">
                  <a:solidFill>
                    <a:srgbClr val="FF0000"/>
                  </a:solidFill>
                </a:rPr>
                <a:t>t</a:t>
              </a:r>
              <a:r>
                <a:rPr lang="en-US" altLang="zh-CN" sz="2000" i="1" baseline="-25000">
                  <a:solidFill>
                    <a:srgbClr val="FF0000"/>
                  </a:solidFill>
                </a:rPr>
                <a:t>i+</a:t>
              </a:r>
              <a:r>
                <a:rPr lang="en-US" altLang="zh-CN" sz="2000" baseline="-25000">
                  <a:solidFill>
                    <a:srgbClr val="FF0000"/>
                  </a:solidFill>
                </a:rPr>
                <a:t>3</a:t>
              </a:r>
            </a:p>
          </p:txBody>
        </p:sp>
        <p:sp>
          <p:nvSpPr>
            <p:cNvPr id="1712252" name="Line 124"/>
            <p:cNvSpPr>
              <a:spLocks noChangeShapeType="1"/>
            </p:cNvSpPr>
            <p:nvPr/>
          </p:nvSpPr>
          <p:spPr bwMode="auto">
            <a:xfrm flipV="1">
              <a:off x="1156" y="2251"/>
              <a:ext cx="1" cy="1361"/>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712253" name="Line 125"/>
            <p:cNvSpPr>
              <a:spLocks noChangeShapeType="1"/>
            </p:cNvSpPr>
            <p:nvPr/>
          </p:nvSpPr>
          <p:spPr bwMode="auto">
            <a:xfrm>
              <a:off x="1157" y="3612"/>
              <a:ext cx="2540"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712254" name="Rectangle 126"/>
            <p:cNvSpPr>
              <a:spLocks noChangeArrowheads="1"/>
            </p:cNvSpPr>
            <p:nvPr/>
          </p:nvSpPr>
          <p:spPr bwMode="auto">
            <a:xfrm>
              <a:off x="1519" y="3385"/>
              <a:ext cx="363" cy="227"/>
            </a:xfrm>
            <a:prstGeom prst="rect">
              <a:avLst/>
            </a:prstGeom>
            <a:solidFill>
              <a:srgbClr val="FFFF66"/>
            </a:solidFill>
            <a:ln w="28575" algn="ctr">
              <a:solidFill>
                <a:schemeClr val="tx1"/>
              </a:solidFill>
              <a:miter lim="800000"/>
              <a:headEnd/>
              <a:tailEnd type="none" w="med" len="lg"/>
            </a:ln>
            <a:effectLst/>
          </p:spPr>
          <p:txBody>
            <a:bodyPr wrap="none" anchor="ctr"/>
            <a:lstStyle/>
            <a:p>
              <a:pPr>
                <a:spcBef>
                  <a:spcPct val="0"/>
                </a:spcBef>
              </a:pPr>
              <a:r>
                <a:rPr lang="en-US" altLang="zh-CN" sz="1800"/>
                <a:t>k+2</a:t>
              </a:r>
              <a:endParaRPr lang="en-US" altLang="zh-CN" sz="1800" baseline="-25000"/>
            </a:p>
          </p:txBody>
        </p:sp>
        <p:sp>
          <p:nvSpPr>
            <p:cNvPr id="1712255" name="Rectangle 127"/>
            <p:cNvSpPr>
              <a:spLocks noChangeArrowheads="1"/>
            </p:cNvSpPr>
            <p:nvPr/>
          </p:nvSpPr>
          <p:spPr bwMode="auto">
            <a:xfrm>
              <a:off x="1882" y="3385"/>
              <a:ext cx="363" cy="227"/>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k+1</a:t>
              </a:r>
              <a:endParaRPr lang="en-US" altLang="zh-CN" sz="1800" baseline="-25000"/>
            </a:p>
          </p:txBody>
        </p:sp>
        <p:sp>
          <p:nvSpPr>
            <p:cNvPr id="1712256" name="Rectangle 128"/>
            <p:cNvSpPr>
              <a:spLocks noChangeArrowheads="1"/>
            </p:cNvSpPr>
            <p:nvPr/>
          </p:nvSpPr>
          <p:spPr bwMode="auto">
            <a:xfrm>
              <a:off x="2244" y="3385"/>
              <a:ext cx="363" cy="227"/>
            </a:xfrm>
            <a:prstGeom prst="rect">
              <a:avLst/>
            </a:prstGeom>
            <a:solidFill>
              <a:srgbClr val="FF99CC"/>
            </a:solidFill>
            <a:ln w="28575" algn="ctr">
              <a:solidFill>
                <a:schemeClr val="tx1"/>
              </a:solidFill>
              <a:miter lim="800000"/>
              <a:headEnd/>
              <a:tailEnd type="none" w="med" len="lg"/>
            </a:ln>
            <a:effectLst/>
          </p:spPr>
          <p:txBody>
            <a:bodyPr wrap="none" anchor="ctr"/>
            <a:lstStyle/>
            <a:p>
              <a:pPr>
                <a:spcBef>
                  <a:spcPct val="0"/>
                </a:spcBef>
              </a:pPr>
              <a:r>
                <a:rPr lang="en-US" altLang="zh-CN" sz="1800"/>
                <a:t>k</a:t>
              </a:r>
              <a:endParaRPr lang="en-US" altLang="zh-CN" sz="1800" baseline="-25000"/>
            </a:p>
          </p:txBody>
        </p:sp>
        <p:sp>
          <p:nvSpPr>
            <p:cNvPr id="1712257" name="Rectangle 129"/>
            <p:cNvSpPr>
              <a:spLocks noChangeArrowheads="1"/>
            </p:cNvSpPr>
            <p:nvPr/>
          </p:nvSpPr>
          <p:spPr bwMode="auto">
            <a:xfrm>
              <a:off x="2607" y="3385"/>
              <a:ext cx="363" cy="227"/>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k-1</a:t>
              </a:r>
              <a:endParaRPr lang="en-US" altLang="zh-CN" sz="1800" baseline="-25000"/>
            </a:p>
          </p:txBody>
        </p:sp>
        <p:sp>
          <p:nvSpPr>
            <p:cNvPr id="1712258" name="Rectangle 130"/>
            <p:cNvSpPr>
              <a:spLocks noChangeArrowheads="1"/>
            </p:cNvSpPr>
            <p:nvPr/>
          </p:nvSpPr>
          <p:spPr bwMode="auto">
            <a:xfrm>
              <a:off x="2970" y="3385"/>
              <a:ext cx="363" cy="227"/>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k-2</a:t>
              </a:r>
              <a:endParaRPr lang="en-US" altLang="zh-CN" sz="1800" baseline="-25000"/>
            </a:p>
          </p:txBody>
        </p:sp>
        <p:sp>
          <p:nvSpPr>
            <p:cNvPr id="1712259" name="Rectangle 131"/>
            <p:cNvSpPr>
              <a:spLocks noChangeArrowheads="1"/>
            </p:cNvSpPr>
            <p:nvPr/>
          </p:nvSpPr>
          <p:spPr bwMode="auto">
            <a:xfrm>
              <a:off x="1519" y="3612"/>
              <a:ext cx="363" cy="227"/>
            </a:xfrm>
            <a:prstGeom prst="rect">
              <a:avLst/>
            </a:prstGeom>
            <a:noFill/>
            <a:ln w="28575" algn="ctr">
              <a:noFill/>
              <a:miter lim="800000"/>
              <a:headEnd/>
              <a:tailEnd type="none" w="med" len="lg"/>
            </a:ln>
            <a:effectLst/>
          </p:spPr>
          <p:txBody>
            <a:bodyPr wrap="none" anchor="ctr"/>
            <a:lstStyle/>
            <a:p>
              <a:pPr>
                <a:spcBef>
                  <a:spcPct val="0"/>
                </a:spcBef>
              </a:pPr>
              <a:r>
                <a:rPr lang="en-US" altLang="zh-CN" sz="1800"/>
                <a:t>S</a:t>
              </a:r>
              <a:r>
                <a:rPr lang="en-US" altLang="zh-CN" sz="1800" baseline="-25000"/>
                <a:t>2</a:t>
              </a:r>
            </a:p>
          </p:txBody>
        </p:sp>
        <p:sp>
          <p:nvSpPr>
            <p:cNvPr id="1712260" name="Rectangle 132"/>
            <p:cNvSpPr>
              <a:spLocks noChangeArrowheads="1"/>
            </p:cNvSpPr>
            <p:nvPr/>
          </p:nvSpPr>
          <p:spPr bwMode="auto">
            <a:xfrm>
              <a:off x="1882" y="3612"/>
              <a:ext cx="363" cy="227"/>
            </a:xfrm>
            <a:prstGeom prst="rect">
              <a:avLst/>
            </a:prstGeom>
            <a:noFill/>
            <a:ln w="28575" algn="ctr">
              <a:noFill/>
              <a:miter lim="800000"/>
              <a:headEnd/>
              <a:tailEnd type="none" w="med" len="lg"/>
            </a:ln>
            <a:effectLst/>
          </p:spPr>
          <p:txBody>
            <a:bodyPr wrap="none" anchor="ctr"/>
            <a:lstStyle/>
            <a:p>
              <a:pPr>
                <a:spcBef>
                  <a:spcPct val="0"/>
                </a:spcBef>
              </a:pPr>
              <a:r>
                <a:rPr lang="en-US" altLang="zh-CN" sz="1800"/>
                <a:t>S</a:t>
              </a:r>
              <a:r>
                <a:rPr lang="en-US" altLang="zh-CN" sz="1800" baseline="-25000"/>
                <a:t>3</a:t>
              </a:r>
            </a:p>
          </p:txBody>
        </p:sp>
        <p:sp>
          <p:nvSpPr>
            <p:cNvPr id="1712261" name="Rectangle 133"/>
            <p:cNvSpPr>
              <a:spLocks noChangeArrowheads="1"/>
            </p:cNvSpPr>
            <p:nvPr/>
          </p:nvSpPr>
          <p:spPr bwMode="auto">
            <a:xfrm>
              <a:off x="2245" y="3612"/>
              <a:ext cx="363" cy="227"/>
            </a:xfrm>
            <a:prstGeom prst="rect">
              <a:avLst/>
            </a:prstGeom>
            <a:noFill/>
            <a:ln w="28575" algn="ctr">
              <a:noFill/>
              <a:miter lim="800000"/>
              <a:headEnd/>
              <a:tailEnd type="none" w="med" len="lg"/>
            </a:ln>
            <a:effectLst/>
          </p:spPr>
          <p:txBody>
            <a:bodyPr wrap="none" anchor="ctr"/>
            <a:lstStyle/>
            <a:p>
              <a:pPr>
                <a:spcBef>
                  <a:spcPct val="0"/>
                </a:spcBef>
              </a:pPr>
              <a:r>
                <a:rPr lang="en-US" altLang="zh-CN" sz="1800"/>
                <a:t>S</a:t>
              </a:r>
              <a:r>
                <a:rPr lang="en-US" altLang="zh-CN" sz="1800" baseline="-25000"/>
                <a:t>4</a:t>
              </a:r>
            </a:p>
          </p:txBody>
        </p:sp>
        <p:sp>
          <p:nvSpPr>
            <p:cNvPr id="1712262" name="Rectangle 134"/>
            <p:cNvSpPr>
              <a:spLocks noChangeArrowheads="1"/>
            </p:cNvSpPr>
            <p:nvPr/>
          </p:nvSpPr>
          <p:spPr bwMode="auto">
            <a:xfrm>
              <a:off x="2607" y="3612"/>
              <a:ext cx="363" cy="227"/>
            </a:xfrm>
            <a:prstGeom prst="rect">
              <a:avLst/>
            </a:prstGeom>
            <a:noFill/>
            <a:ln w="28575" algn="ctr">
              <a:noFill/>
              <a:miter lim="800000"/>
              <a:headEnd/>
              <a:tailEnd type="none" w="med" len="lg"/>
            </a:ln>
            <a:effectLst/>
          </p:spPr>
          <p:txBody>
            <a:bodyPr wrap="none" anchor="ctr"/>
            <a:lstStyle/>
            <a:p>
              <a:pPr>
                <a:spcBef>
                  <a:spcPct val="0"/>
                </a:spcBef>
              </a:pPr>
              <a:r>
                <a:rPr lang="en-US" altLang="zh-CN" sz="1800"/>
                <a:t>S</a:t>
              </a:r>
              <a:r>
                <a:rPr lang="en-US" altLang="zh-CN" sz="1800" baseline="-25000"/>
                <a:t>5</a:t>
              </a:r>
            </a:p>
          </p:txBody>
        </p:sp>
        <p:sp>
          <p:nvSpPr>
            <p:cNvPr id="1712263" name="Rectangle 135"/>
            <p:cNvSpPr>
              <a:spLocks noChangeArrowheads="1"/>
            </p:cNvSpPr>
            <p:nvPr/>
          </p:nvSpPr>
          <p:spPr bwMode="auto">
            <a:xfrm>
              <a:off x="2970" y="3612"/>
              <a:ext cx="363" cy="227"/>
            </a:xfrm>
            <a:prstGeom prst="rect">
              <a:avLst/>
            </a:prstGeom>
            <a:noFill/>
            <a:ln w="28575" algn="ctr">
              <a:noFill/>
              <a:miter lim="800000"/>
              <a:headEnd/>
              <a:tailEnd type="none" w="med" len="lg"/>
            </a:ln>
            <a:effectLst/>
          </p:spPr>
          <p:txBody>
            <a:bodyPr wrap="none" anchor="ctr"/>
            <a:lstStyle/>
            <a:p>
              <a:pPr>
                <a:spcBef>
                  <a:spcPct val="0"/>
                </a:spcBef>
              </a:pPr>
              <a:r>
                <a:rPr lang="en-US" altLang="zh-CN" sz="1800"/>
                <a:t>S</a:t>
              </a:r>
              <a:r>
                <a:rPr lang="en-US" altLang="zh-CN" sz="1800" baseline="-25000"/>
                <a:t>6</a:t>
              </a:r>
            </a:p>
          </p:txBody>
        </p:sp>
        <p:sp>
          <p:nvSpPr>
            <p:cNvPr id="1712264" name="Rectangle 136"/>
            <p:cNvSpPr>
              <a:spLocks noChangeArrowheads="1"/>
            </p:cNvSpPr>
            <p:nvPr/>
          </p:nvSpPr>
          <p:spPr bwMode="auto">
            <a:xfrm>
              <a:off x="1519" y="3158"/>
              <a:ext cx="363" cy="227"/>
            </a:xfrm>
            <a:prstGeom prst="rect">
              <a:avLst/>
            </a:prstGeom>
            <a:solidFill>
              <a:srgbClr val="FF9933"/>
            </a:solidFill>
            <a:ln w="28575" algn="ctr">
              <a:solidFill>
                <a:schemeClr val="tx1"/>
              </a:solidFill>
              <a:miter lim="800000"/>
              <a:headEnd/>
              <a:tailEnd type="none" w="med" len="lg"/>
            </a:ln>
            <a:effectLst/>
          </p:spPr>
          <p:txBody>
            <a:bodyPr wrap="none" anchor="ctr"/>
            <a:lstStyle/>
            <a:p>
              <a:pPr>
                <a:spcBef>
                  <a:spcPct val="0"/>
                </a:spcBef>
              </a:pPr>
              <a:r>
                <a:rPr lang="en-US" altLang="zh-CN" sz="1800"/>
                <a:t>k+2</a:t>
              </a:r>
              <a:endParaRPr lang="en-US" altLang="zh-CN" sz="1800" baseline="-25000"/>
            </a:p>
          </p:txBody>
        </p:sp>
        <p:sp>
          <p:nvSpPr>
            <p:cNvPr id="1712265" name="Rectangle 137"/>
            <p:cNvSpPr>
              <a:spLocks noChangeArrowheads="1"/>
            </p:cNvSpPr>
            <p:nvPr/>
          </p:nvSpPr>
          <p:spPr bwMode="auto">
            <a:xfrm>
              <a:off x="1882" y="2931"/>
              <a:ext cx="363" cy="227"/>
            </a:xfrm>
            <a:prstGeom prst="rect">
              <a:avLst/>
            </a:prstGeom>
            <a:solidFill>
              <a:srgbClr val="FFFF66"/>
            </a:solidFill>
            <a:ln w="28575" algn="ctr">
              <a:solidFill>
                <a:schemeClr val="tx1"/>
              </a:solidFill>
              <a:miter lim="800000"/>
              <a:headEnd/>
              <a:tailEnd type="none" w="med" len="lg"/>
            </a:ln>
            <a:effectLst/>
          </p:spPr>
          <p:txBody>
            <a:bodyPr wrap="none" anchor="ctr"/>
            <a:lstStyle/>
            <a:p>
              <a:pPr>
                <a:spcBef>
                  <a:spcPct val="0"/>
                </a:spcBef>
              </a:pPr>
              <a:r>
                <a:rPr lang="en-US" altLang="zh-CN" sz="1800"/>
                <a:t>k+2</a:t>
              </a:r>
              <a:endParaRPr lang="en-US" altLang="zh-CN" sz="1800" baseline="-25000"/>
            </a:p>
          </p:txBody>
        </p:sp>
        <p:sp>
          <p:nvSpPr>
            <p:cNvPr id="1712266" name="Rectangle 138"/>
            <p:cNvSpPr>
              <a:spLocks noChangeArrowheads="1"/>
            </p:cNvSpPr>
            <p:nvPr/>
          </p:nvSpPr>
          <p:spPr bwMode="auto">
            <a:xfrm>
              <a:off x="2245" y="2704"/>
              <a:ext cx="363" cy="227"/>
            </a:xfrm>
            <a:prstGeom prst="rect">
              <a:avLst/>
            </a:prstGeom>
            <a:solidFill>
              <a:srgbClr val="FFFF66"/>
            </a:solidFill>
            <a:ln w="28575" algn="ctr">
              <a:solidFill>
                <a:schemeClr val="tx1"/>
              </a:solidFill>
              <a:miter lim="800000"/>
              <a:headEnd/>
              <a:tailEnd type="none" w="med" len="lg"/>
            </a:ln>
            <a:effectLst/>
          </p:spPr>
          <p:txBody>
            <a:bodyPr wrap="none" anchor="ctr"/>
            <a:lstStyle/>
            <a:p>
              <a:pPr>
                <a:spcBef>
                  <a:spcPct val="0"/>
                </a:spcBef>
              </a:pPr>
              <a:r>
                <a:rPr lang="en-US" altLang="zh-CN" sz="1800"/>
                <a:t>k+2</a:t>
              </a:r>
              <a:endParaRPr lang="en-US" altLang="zh-CN" sz="1800" baseline="-25000"/>
            </a:p>
          </p:txBody>
        </p:sp>
        <p:sp>
          <p:nvSpPr>
            <p:cNvPr id="1712267" name="Rectangle 139"/>
            <p:cNvSpPr>
              <a:spLocks noChangeArrowheads="1"/>
            </p:cNvSpPr>
            <p:nvPr/>
          </p:nvSpPr>
          <p:spPr bwMode="auto">
            <a:xfrm>
              <a:off x="2245" y="3158"/>
              <a:ext cx="363" cy="227"/>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k+1</a:t>
              </a:r>
              <a:endParaRPr lang="en-US" altLang="zh-CN" sz="1800" baseline="-25000"/>
            </a:p>
          </p:txBody>
        </p:sp>
        <p:sp>
          <p:nvSpPr>
            <p:cNvPr id="1712268" name="Rectangle 140"/>
            <p:cNvSpPr>
              <a:spLocks noChangeArrowheads="1"/>
            </p:cNvSpPr>
            <p:nvPr/>
          </p:nvSpPr>
          <p:spPr bwMode="auto">
            <a:xfrm>
              <a:off x="2607" y="3158"/>
              <a:ext cx="363" cy="227"/>
            </a:xfrm>
            <a:prstGeom prst="rect">
              <a:avLst/>
            </a:prstGeom>
            <a:solidFill>
              <a:srgbClr val="FF99CC"/>
            </a:solidFill>
            <a:ln w="28575" algn="ctr">
              <a:solidFill>
                <a:schemeClr val="tx1"/>
              </a:solidFill>
              <a:miter lim="800000"/>
              <a:headEnd/>
              <a:tailEnd type="none" w="med" len="lg"/>
            </a:ln>
            <a:effectLst/>
          </p:spPr>
          <p:txBody>
            <a:bodyPr wrap="none" anchor="ctr"/>
            <a:lstStyle/>
            <a:p>
              <a:pPr>
                <a:spcBef>
                  <a:spcPct val="0"/>
                </a:spcBef>
              </a:pPr>
              <a:r>
                <a:rPr lang="en-US" altLang="zh-CN" sz="1800"/>
                <a:t>k</a:t>
              </a:r>
              <a:endParaRPr lang="en-US" altLang="zh-CN" sz="1800" baseline="-25000"/>
            </a:p>
          </p:txBody>
        </p:sp>
        <p:sp>
          <p:nvSpPr>
            <p:cNvPr id="1712269" name="Rectangle 141"/>
            <p:cNvSpPr>
              <a:spLocks noChangeArrowheads="1"/>
            </p:cNvSpPr>
            <p:nvPr/>
          </p:nvSpPr>
          <p:spPr bwMode="auto">
            <a:xfrm>
              <a:off x="2970" y="3158"/>
              <a:ext cx="363" cy="227"/>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k-1</a:t>
              </a:r>
              <a:endParaRPr lang="en-US" altLang="zh-CN" sz="1800" baseline="-25000"/>
            </a:p>
          </p:txBody>
        </p:sp>
        <p:sp>
          <p:nvSpPr>
            <p:cNvPr id="1712270" name="Rectangle 142"/>
            <p:cNvSpPr>
              <a:spLocks noChangeArrowheads="1"/>
            </p:cNvSpPr>
            <p:nvPr/>
          </p:nvSpPr>
          <p:spPr bwMode="auto">
            <a:xfrm>
              <a:off x="1882" y="3158"/>
              <a:ext cx="363" cy="227"/>
            </a:xfrm>
            <a:prstGeom prst="rect">
              <a:avLst/>
            </a:prstGeom>
            <a:solidFill>
              <a:schemeClr val="folHlink"/>
            </a:solidFill>
            <a:ln w="28575" algn="ctr">
              <a:solidFill>
                <a:schemeClr val="tx1"/>
              </a:solidFill>
              <a:miter lim="800000"/>
              <a:headEnd/>
              <a:tailEnd type="none" w="med" len="lg"/>
            </a:ln>
            <a:effectLst/>
          </p:spPr>
          <p:txBody>
            <a:bodyPr wrap="none" anchor="ctr"/>
            <a:lstStyle/>
            <a:p>
              <a:pPr>
                <a:spcBef>
                  <a:spcPct val="0"/>
                </a:spcBef>
              </a:pPr>
              <a:r>
                <a:rPr lang="zh-CN" altLang="en-US" sz="1800">
                  <a:solidFill>
                    <a:srgbClr val="0000FF"/>
                  </a:solidFill>
                </a:rPr>
                <a:t>空闲</a:t>
              </a:r>
              <a:endParaRPr lang="zh-CN" altLang="en-US" sz="1800" baseline="-25000">
                <a:solidFill>
                  <a:srgbClr val="0000FF"/>
                </a:solidFill>
              </a:endParaRPr>
            </a:p>
          </p:txBody>
        </p:sp>
        <p:sp>
          <p:nvSpPr>
            <p:cNvPr id="1712271" name="Rectangle 143"/>
            <p:cNvSpPr>
              <a:spLocks noChangeArrowheads="1"/>
            </p:cNvSpPr>
            <p:nvPr/>
          </p:nvSpPr>
          <p:spPr bwMode="auto">
            <a:xfrm>
              <a:off x="1111" y="2160"/>
              <a:ext cx="816" cy="227"/>
            </a:xfrm>
            <a:prstGeom prst="rect">
              <a:avLst/>
            </a:prstGeom>
            <a:noFill/>
            <a:ln w="28575" algn="ctr">
              <a:noFill/>
              <a:miter lim="800000"/>
              <a:headEnd/>
              <a:tailEnd type="none" w="med" len="lg"/>
            </a:ln>
            <a:effectLst/>
          </p:spPr>
          <p:txBody>
            <a:bodyPr wrap="none" anchor="ctr"/>
            <a:lstStyle/>
            <a:p>
              <a:pPr algn="r">
                <a:spcBef>
                  <a:spcPct val="0"/>
                </a:spcBef>
              </a:pPr>
              <a:r>
                <a:rPr lang="zh-CN" altLang="en-US" sz="1800"/>
                <a:t>时钟周期 </a:t>
              </a:r>
              <a:r>
                <a:rPr lang="en-US" altLang="zh-CN" sz="2000" i="1"/>
                <a:t>t</a:t>
              </a:r>
              <a:endParaRPr lang="en-US" altLang="zh-CN" sz="2000" i="1" baseline="-25000"/>
            </a:p>
          </p:txBody>
        </p:sp>
        <p:sp>
          <p:nvSpPr>
            <p:cNvPr id="1712272" name="Rectangle 144"/>
            <p:cNvSpPr>
              <a:spLocks noChangeArrowheads="1"/>
            </p:cNvSpPr>
            <p:nvPr/>
          </p:nvSpPr>
          <p:spPr bwMode="auto">
            <a:xfrm>
              <a:off x="3379" y="3385"/>
              <a:ext cx="635" cy="227"/>
            </a:xfrm>
            <a:prstGeom prst="rect">
              <a:avLst/>
            </a:prstGeom>
            <a:noFill/>
            <a:ln w="28575" algn="ctr">
              <a:noFill/>
              <a:miter lim="800000"/>
              <a:headEnd/>
              <a:tailEnd type="none" w="med" len="lg"/>
            </a:ln>
            <a:effectLst/>
          </p:spPr>
          <p:txBody>
            <a:bodyPr wrap="none" anchor="ctr"/>
            <a:lstStyle/>
            <a:p>
              <a:pPr algn="r">
                <a:spcBef>
                  <a:spcPct val="0"/>
                </a:spcBef>
              </a:pPr>
              <a:r>
                <a:rPr lang="zh-CN" altLang="en-US" sz="1800"/>
                <a:t>功能段</a:t>
              </a:r>
              <a:r>
                <a:rPr lang="en-US" altLang="zh-CN" sz="1800"/>
                <a:t>S</a:t>
              </a:r>
              <a:endParaRPr lang="en-US" altLang="zh-CN" sz="2000" i="1" baseline="-25000"/>
            </a:p>
          </p:txBody>
        </p:sp>
        <p:sp>
          <p:nvSpPr>
            <p:cNvPr id="1712273" name="Rectangle 145"/>
            <p:cNvSpPr>
              <a:spLocks noChangeArrowheads="1"/>
            </p:cNvSpPr>
            <p:nvPr/>
          </p:nvSpPr>
          <p:spPr bwMode="auto">
            <a:xfrm>
              <a:off x="2971" y="2931"/>
              <a:ext cx="363" cy="227"/>
            </a:xfrm>
            <a:prstGeom prst="rect">
              <a:avLst/>
            </a:prstGeom>
            <a:solidFill>
              <a:srgbClr val="FF99CC"/>
            </a:solidFill>
            <a:ln w="28575" algn="ctr">
              <a:solidFill>
                <a:schemeClr val="tx1"/>
              </a:solidFill>
              <a:miter lim="800000"/>
              <a:headEnd/>
              <a:tailEnd type="none" w="med" len="lg"/>
            </a:ln>
            <a:effectLst/>
          </p:spPr>
          <p:txBody>
            <a:bodyPr wrap="none" anchor="ctr"/>
            <a:lstStyle/>
            <a:p>
              <a:pPr>
                <a:spcBef>
                  <a:spcPct val="0"/>
                </a:spcBef>
              </a:pPr>
              <a:r>
                <a:rPr lang="en-US" altLang="zh-CN" sz="1800"/>
                <a:t>k</a:t>
              </a:r>
              <a:endParaRPr lang="en-US" altLang="zh-CN" sz="1800" baseline="-25000"/>
            </a:p>
          </p:txBody>
        </p:sp>
        <p:sp>
          <p:nvSpPr>
            <p:cNvPr id="1712274" name="Rectangle 146"/>
            <p:cNvSpPr>
              <a:spLocks noChangeArrowheads="1"/>
            </p:cNvSpPr>
            <p:nvPr/>
          </p:nvSpPr>
          <p:spPr bwMode="auto">
            <a:xfrm>
              <a:off x="1519" y="2931"/>
              <a:ext cx="363" cy="227"/>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k+3</a:t>
              </a:r>
              <a:endParaRPr lang="en-US" altLang="zh-CN" sz="1800" baseline="-25000"/>
            </a:p>
          </p:txBody>
        </p:sp>
        <p:sp>
          <p:nvSpPr>
            <p:cNvPr id="1712275" name="Rectangle 147"/>
            <p:cNvSpPr>
              <a:spLocks noChangeArrowheads="1"/>
            </p:cNvSpPr>
            <p:nvPr/>
          </p:nvSpPr>
          <p:spPr bwMode="auto">
            <a:xfrm>
              <a:off x="1519" y="2704"/>
              <a:ext cx="363" cy="227"/>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k+4</a:t>
              </a:r>
              <a:endParaRPr lang="en-US" altLang="zh-CN" sz="1800" baseline="-25000"/>
            </a:p>
          </p:txBody>
        </p:sp>
        <p:sp>
          <p:nvSpPr>
            <p:cNvPr id="1712276" name="Rectangle 148"/>
            <p:cNvSpPr>
              <a:spLocks noChangeArrowheads="1"/>
            </p:cNvSpPr>
            <p:nvPr/>
          </p:nvSpPr>
          <p:spPr bwMode="auto">
            <a:xfrm>
              <a:off x="1881" y="2705"/>
              <a:ext cx="363" cy="227"/>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k+3</a:t>
              </a:r>
              <a:endParaRPr lang="en-US" altLang="zh-CN" sz="1800" baseline="-25000"/>
            </a:p>
          </p:txBody>
        </p:sp>
        <p:sp>
          <p:nvSpPr>
            <p:cNvPr id="1712277" name="Rectangle 149"/>
            <p:cNvSpPr>
              <a:spLocks noChangeArrowheads="1"/>
            </p:cNvSpPr>
            <p:nvPr/>
          </p:nvSpPr>
          <p:spPr bwMode="auto">
            <a:xfrm>
              <a:off x="2245" y="2931"/>
              <a:ext cx="363" cy="227"/>
            </a:xfrm>
            <a:prstGeom prst="rect">
              <a:avLst/>
            </a:prstGeom>
            <a:solidFill>
              <a:schemeClr val="folHlink"/>
            </a:solidFill>
            <a:ln w="28575" algn="ctr">
              <a:solidFill>
                <a:schemeClr val="tx1"/>
              </a:solidFill>
              <a:miter lim="800000"/>
              <a:headEnd/>
              <a:tailEnd type="none" w="med" len="lg"/>
            </a:ln>
            <a:effectLst/>
          </p:spPr>
          <p:txBody>
            <a:bodyPr wrap="none" anchor="ctr"/>
            <a:lstStyle/>
            <a:p>
              <a:pPr>
                <a:spcBef>
                  <a:spcPct val="0"/>
                </a:spcBef>
              </a:pPr>
              <a:r>
                <a:rPr lang="zh-CN" altLang="en-US" sz="1800">
                  <a:solidFill>
                    <a:srgbClr val="0000FF"/>
                  </a:solidFill>
                </a:rPr>
                <a:t>空闲</a:t>
              </a:r>
              <a:endParaRPr lang="zh-CN" altLang="en-US" sz="1800" baseline="-25000">
                <a:solidFill>
                  <a:srgbClr val="0000FF"/>
                </a:solidFill>
              </a:endParaRPr>
            </a:p>
          </p:txBody>
        </p:sp>
        <p:sp>
          <p:nvSpPr>
            <p:cNvPr id="1712278" name="Rectangle 150"/>
            <p:cNvSpPr>
              <a:spLocks noChangeArrowheads="1"/>
            </p:cNvSpPr>
            <p:nvPr/>
          </p:nvSpPr>
          <p:spPr bwMode="auto">
            <a:xfrm>
              <a:off x="2608" y="2704"/>
              <a:ext cx="363" cy="227"/>
            </a:xfrm>
            <a:prstGeom prst="rect">
              <a:avLst/>
            </a:prstGeom>
            <a:solidFill>
              <a:schemeClr val="folHlink"/>
            </a:solidFill>
            <a:ln w="28575" algn="ctr">
              <a:solidFill>
                <a:schemeClr val="tx1"/>
              </a:solidFill>
              <a:miter lim="800000"/>
              <a:headEnd/>
              <a:tailEnd type="none" w="med" len="lg"/>
            </a:ln>
            <a:effectLst/>
          </p:spPr>
          <p:txBody>
            <a:bodyPr wrap="none" anchor="ctr"/>
            <a:lstStyle/>
            <a:p>
              <a:pPr>
                <a:spcBef>
                  <a:spcPct val="0"/>
                </a:spcBef>
              </a:pPr>
              <a:r>
                <a:rPr lang="zh-CN" altLang="en-US" sz="1800">
                  <a:solidFill>
                    <a:srgbClr val="0000FF"/>
                  </a:solidFill>
                </a:rPr>
                <a:t>空闲</a:t>
              </a:r>
              <a:endParaRPr lang="zh-CN" altLang="en-US" sz="1800" baseline="-25000">
                <a:solidFill>
                  <a:srgbClr val="0000FF"/>
                </a:solidFill>
              </a:endParaRPr>
            </a:p>
          </p:txBody>
        </p:sp>
        <p:sp>
          <p:nvSpPr>
            <p:cNvPr id="1712279" name="Rectangle 151"/>
            <p:cNvSpPr>
              <a:spLocks noChangeArrowheads="1"/>
            </p:cNvSpPr>
            <p:nvPr/>
          </p:nvSpPr>
          <p:spPr bwMode="auto">
            <a:xfrm>
              <a:off x="2608" y="2931"/>
              <a:ext cx="363" cy="227"/>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k+1</a:t>
              </a:r>
              <a:endParaRPr lang="en-US" altLang="zh-CN" sz="1800" baseline="-25000"/>
            </a:p>
          </p:txBody>
        </p:sp>
        <p:sp>
          <p:nvSpPr>
            <p:cNvPr id="1712280" name="Rectangle 152"/>
            <p:cNvSpPr>
              <a:spLocks noChangeArrowheads="1"/>
            </p:cNvSpPr>
            <p:nvPr/>
          </p:nvSpPr>
          <p:spPr bwMode="auto">
            <a:xfrm>
              <a:off x="2971" y="2704"/>
              <a:ext cx="363" cy="227"/>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k+1</a:t>
              </a:r>
              <a:endParaRPr lang="en-US" altLang="zh-CN" sz="1800" baseline="-25000"/>
            </a:p>
          </p:txBody>
        </p:sp>
      </p:grpSp>
      <p:sp>
        <p:nvSpPr>
          <p:cNvPr id="1712281" name="AutoShape 153">
            <a:hlinkClick r:id="" action="ppaction://hlinkshowjump?jump=previousslide" highlightClick="1"/>
          </p:cNvPr>
          <p:cNvSpPr>
            <a:spLocks noChangeArrowheads="1"/>
          </p:cNvSpPr>
          <p:nvPr/>
        </p:nvSpPr>
        <p:spPr bwMode="auto">
          <a:xfrm>
            <a:off x="6948488" y="5734050"/>
            <a:ext cx="503237" cy="503238"/>
          </a:xfrm>
          <a:prstGeom prst="actionButtonBackPrevious">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12234"/>
                                        </p:tgtEl>
                                        <p:attrNameLst>
                                          <p:attrName>style.visibility</p:attrName>
                                        </p:attrNameLst>
                                      </p:cBhvr>
                                      <p:to>
                                        <p:strVal val="visible"/>
                                      </p:to>
                                    </p:set>
                                  </p:childTnLst>
                                </p:cTn>
                              </p:par>
                            </p:childTnLst>
                          </p:cTn>
                        </p:par>
                        <p:par>
                          <p:cTn id="7" fill="hold">
                            <p:stCondLst>
                              <p:cond delay="0"/>
                            </p:stCondLst>
                            <p:childTnLst>
                              <p:par>
                                <p:cTn id="8" presetID="17" presetClass="entr" presetSubtype="4" fill="hold" grpId="0" nodeType="afterEffect">
                                  <p:stCondLst>
                                    <p:cond delay="0"/>
                                  </p:stCondLst>
                                  <p:childTnLst>
                                    <p:set>
                                      <p:cBhvr>
                                        <p:cTn id="9" dur="1" fill="hold">
                                          <p:stCondLst>
                                            <p:cond delay="0"/>
                                          </p:stCondLst>
                                        </p:cTn>
                                        <p:tgtEl>
                                          <p:spTgt spid="1712224"/>
                                        </p:tgtEl>
                                        <p:attrNameLst>
                                          <p:attrName>style.visibility</p:attrName>
                                        </p:attrNameLst>
                                      </p:cBhvr>
                                      <p:to>
                                        <p:strVal val="visible"/>
                                      </p:to>
                                    </p:set>
                                    <p:anim calcmode="lin" valueType="num">
                                      <p:cBhvr>
                                        <p:cTn id="10" dur="500" fill="hold"/>
                                        <p:tgtEl>
                                          <p:spTgt spid="1712224"/>
                                        </p:tgtEl>
                                        <p:attrNameLst>
                                          <p:attrName>ppt_x</p:attrName>
                                        </p:attrNameLst>
                                      </p:cBhvr>
                                      <p:tavLst>
                                        <p:tav tm="0">
                                          <p:val>
                                            <p:strVal val="#ppt_x"/>
                                          </p:val>
                                        </p:tav>
                                        <p:tav tm="100000">
                                          <p:val>
                                            <p:strVal val="#ppt_x"/>
                                          </p:val>
                                        </p:tav>
                                      </p:tavLst>
                                    </p:anim>
                                    <p:anim calcmode="lin" valueType="num">
                                      <p:cBhvr>
                                        <p:cTn id="11" dur="500" fill="hold"/>
                                        <p:tgtEl>
                                          <p:spTgt spid="1712224"/>
                                        </p:tgtEl>
                                        <p:attrNameLst>
                                          <p:attrName>ppt_y</p:attrName>
                                        </p:attrNameLst>
                                      </p:cBhvr>
                                      <p:tavLst>
                                        <p:tav tm="0">
                                          <p:val>
                                            <p:strVal val="#ppt_y+#ppt_h/2"/>
                                          </p:val>
                                        </p:tav>
                                        <p:tav tm="100000">
                                          <p:val>
                                            <p:strVal val="#ppt_y"/>
                                          </p:val>
                                        </p:tav>
                                      </p:tavLst>
                                    </p:anim>
                                    <p:anim calcmode="lin" valueType="num">
                                      <p:cBhvr>
                                        <p:cTn id="12" dur="500" fill="hold"/>
                                        <p:tgtEl>
                                          <p:spTgt spid="1712224"/>
                                        </p:tgtEl>
                                        <p:attrNameLst>
                                          <p:attrName>ppt_w</p:attrName>
                                        </p:attrNameLst>
                                      </p:cBhvr>
                                      <p:tavLst>
                                        <p:tav tm="0">
                                          <p:val>
                                            <p:strVal val="#ppt_w"/>
                                          </p:val>
                                        </p:tav>
                                        <p:tav tm="100000">
                                          <p:val>
                                            <p:strVal val="#ppt_w"/>
                                          </p:val>
                                        </p:tav>
                                      </p:tavLst>
                                    </p:anim>
                                    <p:anim calcmode="lin" valueType="num">
                                      <p:cBhvr>
                                        <p:cTn id="13" dur="500" fill="hold"/>
                                        <p:tgtEl>
                                          <p:spTgt spid="1712224"/>
                                        </p:tgtEl>
                                        <p:attrNameLst>
                                          <p:attrName>ppt_h</p:attrName>
                                        </p:attrNameLst>
                                      </p:cBhvr>
                                      <p:tavLst>
                                        <p:tav tm="0">
                                          <p:val>
                                            <p:fltVal val="0"/>
                                          </p:val>
                                        </p:tav>
                                        <p:tav tm="100000">
                                          <p:val>
                                            <p:strVal val="#ppt_h"/>
                                          </p:val>
                                        </p:tav>
                                      </p:tavLst>
                                    </p:anim>
                                  </p:childTnLst>
                                </p:cTn>
                              </p:par>
                            </p:childTnLst>
                          </p:cTn>
                        </p:par>
                        <p:par>
                          <p:cTn id="14" fill="hold">
                            <p:stCondLst>
                              <p:cond delay="500"/>
                            </p:stCondLst>
                            <p:childTnLst>
                              <p:par>
                                <p:cTn id="15" presetID="17" presetClass="entr" presetSubtype="2" fill="hold" grpId="0" nodeType="afterEffect">
                                  <p:stCondLst>
                                    <p:cond delay="0"/>
                                  </p:stCondLst>
                                  <p:childTnLst>
                                    <p:set>
                                      <p:cBhvr>
                                        <p:cTn id="16" dur="1" fill="hold">
                                          <p:stCondLst>
                                            <p:cond delay="0"/>
                                          </p:stCondLst>
                                        </p:cTn>
                                        <p:tgtEl>
                                          <p:spTgt spid="1712225"/>
                                        </p:tgtEl>
                                        <p:attrNameLst>
                                          <p:attrName>style.visibility</p:attrName>
                                        </p:attrNameLst>
                                      </p:cBhvr>
                                      <p:to>
                                        <p:strVal val="visible"/>
                                      </p:to>
                                    </p:set>
                                    <p:anim calcmode="lin" valueType="num">
                                      <p:cBhvr>
                                        <p:cTn id="17" dur="500" fill="hold"/>
                                        <p:tgtEl>
                                          <p:spTgt spid="1712225"/>
                                        </p:tgtEl>
                                        <p:attrNameLst>
                                          <p:attrName>ppt_x</p:attrName>
                                        </p:attrNameLst>
                                      </p:cBhvr>
                                      <p:tavLst>
                                        <p:tav tm="0">
                                          <p:val>
                                            <p:strVal val="#ppt_x+#ppt_w/2"/>
                                          </p:val>
                                        </p:tav>
                                        <p:tav tm="100000">
                                          <p:val>
                                            <p:strVal val="#ppt_x"/>
                                          </p:val>
                                        </p:tav>
                                      </p:tavLst>
                                    </p:anim>
                                    <p:anim calcmode="lin" valueType="num">
                                      <p:cBhvr>
                                        <p:cTn id="18" dur="500" fill="hold"/>
                                        <p:tgtEl>
                                          <p:spTgt spid="1712225"/>
                                        </p:tgtEl>
                                        <p:attrNameLst>
                                          <p:attrName>ppt_y</p:attrName>
                                        </p:attrNameLst>
                                      </p:cBhvr>
                                      <p:tavLst>
                                        <p:tav tm="0">
                                          <p:val>
                                            <p:strVal val="#ppt_y"/>
                                          </p:val>
                                        </p:tav>
                                        <p:tav tm="100000">
                                          <p:val>
                                            <p:strVal val="#ppt_y"/>
                                          </p:val>
                                        </p:tav>
                                      </p:tavLst>
                                    </p:anim>
                                    <p:anim calcmode="lin" valueType="num">
                                      <p:cBhvr>
                                        <p:cTn id="19" dur="500" fill="hold"/>
                                        <p:tgtEl>
                                          <p:spTgt spid="1712225"/>
                                        </p:tgtEl>
                                        <p:attrNameLst>
                                          <p:attrName>ppt_w</p:attrName>
                                        </p:attrNameLst>
                                      </p:cBhvr>
                                      <p:tavLst>
                                        <p:tav tm="0">
                                          <p:val>
                                            <p:fltVal val="0"/>
                                          </p:val>
                                        </p:tav>
                                        <p:tav tm="100000">
                                          <p:val>
                                            <p:strVal val="#ppt_w"/>
                                          </p:val>
                                        </p:tav>
                                      </p:tavLst>
                                    </p:anim>
                                    <p:anim calcmode="lin" valueType="num">
                                      <p:cBhvr>
                                        <p:cTn id="20" dur="500" fill="hold"/>
                                        <p:tgtEl>
                                          <p:spTgt spid="1712225"/>
                                        </p:tgtEl>
                                        <p:attrNameLst>
                                          <p:attrName>ppt_h</p:attrName>
                                        </p:attrNameLst>
                                      </p:cBhvr>
                                      <p:tavLst>
                                        <p:tav tm="0">
                                          <p:val>
                                            <p:strVal val="#ppt_h"/>
                                          </p:val>
                                        </p:tav>
                                        <p:tav tm="100000">
                                          <p:val>
                                            <p:strVal val="#ppt_h"/>
                                          </p:val>
                                        </p:tav>
                                      </p:tavLst>
                                    </p:anim>
                                  </p:childTnLst>
                                </p:cTn>
                              </p:par>
                              <p:par>
                                <p:cTn id="21" presetID="22" presetClass="entr" presetSubtype="2" fill="hold" grpId="0" nodeType="withEffect">
                                  <p:stCondLst>
                                    <p:cond delay="0"/>
                                  </p:stCondLst>
                                  <p:childTnLst>
                                    <p:set>
                                      <p:cBhvr>
                                        <p:cTn id="22" dur="1" fill="hold">
                                          <p:stCondLst>
                                            <p:cond delay="0"/>
                                          </p:stCondLst>
                                        </p:cTn>
                                        <p:tgtEl>
                                          <p:spTgt spid="1712238"/>
                                        </p:tgtEl>
                                        <p:attrNameLst>
                                          <p:attrName>style.visibility</p:attrName>
                                        </p:attrNameLst>
                                      </p:cBhvr>
                                      <p:to>
                                        <p:strVal val="visible"/>
                                      </p:to>
                                    </p:set>
                                    <p:animEffect transition="in" filter="wipe(right)">
                                      <p:cBhvr>
                                        <p:cTn id="23" dur="500"/>
                                        <p:tgtEl>
                                          <p:spTgt spid="1712238"/>
                                        </p:tgtEl>
                                      </p:cBhvr>
                                    </p:animEffect>
                                  </p:childTnLst>
                                </p:cTn>
                              </p:par>
                            </p:childTnLst>
                          </p:cTn>
                        </p:par>
                        <p:par>
                          <p:cTn id="24" fill="hold">
                            <p:stCondLst>
                              <p:cond delay="1000"/>
                            </p:stCondLst>
                            <p:childTnLst>
                              <p:par>
                                <p:cTn id="25" presetID="17" presetClass="entr" presetSubtype="1" fill="hold" grpId="0" nodeType="afterEffect">
                                  <p:stCondLst>
                                    <p:cond delay="0"/>
                                  </p:stCondLst>
                                  <p:childTnLst>
                                    <p:set>
                                      <p:cBhvr>
                                        <p:cTn id="26" dur="1" fill="hold">
                                          <p:stCondLst>
                                            <p:cond delay="0"/>
                                          </p:stCondLst>
                                        </p:cTn>
                                        <p:tgtEl>
                                          <p:spTgt spid="1712226"/>
                                        </p:tgtEl>
                                        <p:attrNameLst>
                                          <p:attrName>style.visibility</p:attrName>
                                        </p:attrNameLst>
                                      </p:cBhvr>
                                      <p:to>
                                        <p:strVal val="visible"/>
                                      </p:to>
                                    </p:set>
                                    <p:anim calcmode="lin" valueType="num">
                                      <p:cBhvr>
                                        <p:cTn id="27" dur="500" fill="hold"/>
                                        <p:tgtEl>
                                          <p:spTgt spid="1712226"/>
                                        </p:tgtEl>
                                        <p:attrNameLst>
                                          <p:attrName>ppt_x</p:attrName>
                                        </p:attrNameLst>
                                      </p:cBhvr>
                                      <p:tavLst>
                                        <p:tav tm="0">
                                          <p:val>
                                            <p:strVal val="#ppt_x"/>
                                          </p:val>
                                        </p:tav>
                                        <p:tav tm="100000">
                                          <p:val>
                                            <p:strVal val="#ppt_x"/>
                                          </p:val>
                                        </p:tav>
                                      </p:tavLst>
                                    </p:anim>
                                    <p:anim calcmode="lin" valueType="num">
                                      <p:cBhvr>
                                        <p:cTn id="28" dur="500" fill="hold"/>
                                        <p:tgtEl>
                                          <p:spTgt spid="1712226"/>
                                        </p:tgtEl>
                                        <p:attrNameLst>
                                          <p:attrName>ppt_y</p:attrName>
                                        </p:attrNameLst>
                                      </p:cBhvr>
                                      <p:tavLst>
                                        <p:tav tm="0">
                                          <p:val>
                                            <p:strVal val="#ppt_y-#ppt_h/2"/>
                                          </p:val>
                                        </p:tav>
                                        <p:tav tm="100000">
                                          <p:val>
                                            <p:strVal val="#ppt_y"/>
                                          </p:val>
                                        </p:tav>
                                      </p:tavLst>
                                    </p:anim>
                                    <p:anim calcmode="lin" valueType="num">
                                      <p:cBhvr>
                                        <p:cTn id="29" dur="500" fill="hold"/>
                                        <p:tgtEl>
                                          <p:spTgt spid="1712226"/>
                                        </p:tgtEl>
                                        <p:attrNameLst>
                                          <p:attrName>ppt_w</p:attrName>
                                        </p:attrNameLst>
                                      </p:cBhvr>
                                      <p:tavLst>
                                        <p:tav tm="0">
                                          <p:val>
                                            <p:strVal val="#ppt_w"/>
                                          </p:val>
                                        </p:tav>
                                        <p:tav tm="100000">
                                          <p:val>
                                            <p:strVal val="#ppt_w"/>
                                          </p:val>
                                        </p:tav>
                                      </p:tavLst>
                                    </p:anim>
                                    <p:anim calcmode="lin" valueType="num">
                                      <p:cBhvr>
                                        <p:cTn id="30" dur="500" fill="hold"/>
                                        <p:tgtEl>
                                          <p:spTgt spid="1712226"/>
                                        </p:tgtEl>
                                        <p:attrNameLst>
                                          <p:attrName>ppt_h</p:attrName>
                                        </p:attrNameLst>
                                      </p:cBhvr>
                                      <p:tavLst>
                                        <p:tav tm="0">
                                          <p:val>
                                            <p:fltVal val="0"/>
                                          </p:val>
                                        </p:tav>
                                        <p:tav tm="100000">
                                          <p:val>
                                            <p:strVal val="#ppt_h"/>
                                          </p:val>
                                        </p:tav>
                                      </p:tavLst>
                                    </p:anim>
                                  </p:childTnLst>
                                </p:cTn>
                              </p:par>
                            </p:childTnLst>
                          </p:cTn>
                        </p:par>
                        <p:par>
                          <p:cTn id="31" fill="hold">
                            <p:stCondLst>
                              <p:cond delay="1500"/>
                            </p:stCondLst>
                            <p:childTnLst>
                              <p:par>
                                <p:cTn id="32" presetID="17" presetClass="entr" presetSubtype="8" fill="hold" grpId="0" nodeType="afterEffect">
                                  <p:stCondLst>
                                    <p:cond delay="0"/>
                                  </p:stCondLst>
                                  <p:childTnLst>
                                    <p:set>
                                      <p:cBhvr>
                                        <p:cTn id="33" dur="1" fill="hold">
                                          <p:stCondLst>
                                            <p:cond delay="0"/>
                                          </p:stCondLst>
                                        </p:cTn>
                                        <p:tgtEl>
                                          <p:spTgt spid="1712227"/>
                                        </p:tgtEl>
                                        <p:attrNameLst>
                                          <p:attrName>style.visibility</p:attrName>
                                        </p:attrNameLst>
                                      </p:cBhvr>
                                      <p:to>
                                        <p:strVal val="visible"/>
                                      </p:to>
                                    </p:set>
                                    <p:anim calcmode="lin" valueType="num">
                                      <p:cBhvr>
                                        <p:cTn id="34" dur="500" fill="hold"/>
                                        <p:tgtEl>
                                          <p:spTgt spid="1712227"/>
                                        </p:tgtEl>
                                        <p:attrNameLst>
                                          <p:attrName>ppt_x</p:attrName>
                                        </p:attrNameLst>
                                      </p:cBhvr>
                                      <p:tavLst>
                                        <p:tav tm="0">
                                          <p:val>
                                            <p:strVal val="#ppt_x-#ppt_w/2"/>
                                          </p:val>
                                        </p:tav>
                                        <p:tav tm="100000">
                                          <p:val>
                                            <p:strVal val="#ppt_x"/>
                                          </p:val>
                                        </p:tav>
                                      </p:tavLst>
                                    </p:anim>
                                    <p:anim calcmode="lin" valueType="num">
                                      <p:cBhvr>
                                        <p:cTn id="35" dur="500" fill="hold"/>
                                        <p:tgtEl>
                                          <p:spTgt spid="1712227"/>
                                        </p:tgtEl>
                                        <p:attrNameLst>
                                          <p:attrName>ppt_y</p:attrName>
                                        </p:attrNameLst>
                                      </p:cBhvr>
                                      <p:tavLst>
                                        <p:tav tm="0">
                                          <p:val>
                                            <p:strVal val="#ppt_y"/>
                                          </p:val>
                                        </p:tav>
                                        <p:tav tm="100000">
                                          <p:val>
                                            <p:strVal val="#ppt_y"/>
                                          </p:val>
                                        </p:tav>
                                      </p:tavLst>
                                    </p:anim>
                                    <p:anim calcmode="lin" valueType="num">
                                      <p:cBhvr>
                                        <p:cTn id="36" dur="500" fill="hold"/>
                                        <p:tgtEl>
                                          <p:spTgt spid="1712227"/>
                                        </p:tgtEl>
                                        <p:attrNameLst>
                                          <p:attrName>ppt_w</p:attrName>
                                        </p:attrNameLst>
                                      </p:cBhvr>
                                      <p:tavLst>
                                        <p:tav tm="0">
                                          <p:val>
                                            <p:fltVal val="0"/>
                                          </p:val>
                                        </p:tav>
                                        <p:tav tm="100000">
                                          <p:val>
                                            <p:strVal val="#ppt_w"/>
                                          </p:val>
                                        </p:tav>
                                      </p:tavLst>
                                    </p:anim>
                                    <p:anim calcmode="lin" valueType="num">
                                      <p:cBhvr>
                                        <p:cTn id="37" dur="500" fill="hold"/>
                                        <p:tgtEl>
                                          <p:spTgt spid="1712227"/>
                                        </p:tgtEl>
                                        <p:attrNameLst>
                                          <p:attrName>ppt_h</p:attrName>
                                        </p:attrNameLst>
                                      </p:cBhvr>
                                      <p:tavLst>
                                        <p:tav tm="0">
                                          <p:val>
                                            <p:strVal val="#ppt_h"/>
                                          </p:val>
                                        </p:tav>
                                        <p:tav tm="100000">
                                          <p:val>
                                            <p:strVal val="#ppt_h"/>
                                          </p:val>
                                        </p:tav>
                                      </p:tavLst>
                                    </p:anim>
                                  </p:childTnLst>
                                </p:cTn>
                              </p:par>
                            </p:childTnLst>
                          </p:cTn>
                        </p:par>
                        <p:par>
                          <p:cTn id="38" fill="hold">
                            <p:stCondLst>
                              <p:cond delay="2000"/>
                            </p:stCondLst>
                            <p:childTnLst>
                              <p:par>
                                <p:cTn id="39" presetID="53" presetClass="entr" presetSubtype="0" fill="hold" nodeType="afterEffect">
                                  <p:stCondLst>
                                    <p:cond delay="0"/>
                                  </p:stCondLst>
                                  <p:childTnLst>
                                    <p:set>
                                      <p:cBhvr>
                                        <p:cTn id="40" dur="1" fill="hold">
                                          <p:stCondLst>
                                            <p:cond delay="0"/>
                                          </p:stCondLst>
                                        </p:cTn>
                                        <p:tgtEl>
                                          <p:spTgt spid="1712241"/>
                                        </p:tgtEl>
                                        <p:attrNameLst>
                                          <p:attrName>style.visibility</p:attrName>
                                        </p:attrNameLst>
                                      </p:cBhvr>
                                      <p:to>
                                        <p:strVal val="visible"/>
                                      </p:to>
                                    </p:set>
                                    <p:anim calcmode="lin" valueType="num">
                                      <p:cBhvr>
                                        <p:cTn id="41" dur="500" fill="hold"/>
                                        <p:tgtEl>
                                          <p:spTgt spid="1712241"/>
                                        </p:tgtEl>
                                        <p:attrNameLst>
                                          <p:attrName>ppt_w</p:attrName>
                                        </p:attrNameLst>
                                      </p:cBhvr>
                                      <p:tavLst>
                                        <p:tav tm="0">
                                          <p:val>
                                            <p:fltVal val="0"/>
                                          </p:val>
                                        </p:tav>
                                        <p:tav tm="100000">
                                          <p:val>
                                            <p:strVal val="#ppt_w"/>
                                          </p:val>
                                        </p:tav>
                                      </p:tavLst>
                                    </p:anim>
                                    <p:anim calcmode="lin" valueType="num">
                                      <p:cBhvr>
                                        <p:cTn id="42" dur="500" fill="hold"/>
                                        <p:tgtEl>
                                          <p:spTgt spid="1712241"/>
                                        </p:tgtEl>
                                        <p:attrNameLst>
                                          <p:attrName>ppt_h</p:attrName>
                                        </p:attrNameLst>
                                      </p:cBhvr>
                                      <p:tavLst>
                                        <p:tav tm="0">
                                          <p:val>
                                            <p:fltVal val="0"/>
                                          </p:val>
                                        </p:tav>
                                        <p:tav tm="100000">
                                          <p:val>
                                            <p:strVal val="#ppt_h"/>
                                          </p:val>
                                        </p:tav>
                                      </p:tavLst>
                                    </p:anim>
                                    <p:animEffect transition="in" filter="fade">
                                      <p:cBhvr>
                                        <p:cTn id="43" dur="500"/>
                                        <p:tgtEl>
                                          <p:spTgt spid="17122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2224" grpId="0" animBg="1"/>
      <p:bldP spid="1712225" grpId="0" animBg="1"/>
      <p:bldP spid="1712226" grpId="0" animBg="1"/>
      <p:bldP spid="1712227" grpId="0" animBg="1"/>
      <p:bldP spid="1712234" grpId="0" animBg="1"/>
      <p:bldP spid="171223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灯片编号占位符 4"/>
          <p:cNvSpPr>
            <a:spLocks noGrp="1"/>
          </p:cNvSpPr>
          <p:nvPr>
            <p:ph type="sldNum" sz="quarter" idx="11"/>
          </p:nvPr>
        </p:nvSpPr>
        <p:spPr/>
        <p:txBody>
          <a:bodyPr/>
          <a:lstStyle/>
          <a:p>
            <a:fld id="{822D0716-18DB-439D-A128-5F0180D8AC65}" type="slidenum">
              <a:rPr lang="zh-CN" altLang="en-US"/>
              <a:pPr/>
              <a:t>16</a:t>
            </a:fld>
            <a:endParaRPr lang="en-US" altLang="zh-CN"/>
          </a:p>
        </p:txBody>
      </p:sp>
      <p:sp>
        <p:nvSpPr>
          <p:cNvPr id="1713154" name="Rectangle 2"/>
          <p:cNvSpPr>
            <a:spLocks noGrp="1" noChangeArrowheads="1"/>
          </p:cNvSpPr>
          <p:nvPr>
            <p:ph type="title"/>
          </p:nvPr>
        </p:nvSpPr>
        <p:spPr/>
        <p:txBody>
          <a:bodyPr/>
          <a:lstStyle/>
          <a:p>
            <a:r>
              <a:rPr lang="en-US" altLang="zh-CN"/>
              <a:t>7.5.3 </a:t>
            </a:r>
            <a:r>
              <a:rPr lang="zh-CN" altLang="en-US"/>
              <a:t>数据相关</a:t>
            </a:r>
          </a:p>
        </p:txBody>
      </p:sp>
      <p:sp>
        <p:nvSpPr>
          <p:cNvPr id="1713155" name="Rectangle 3"/>
          <p:cNvSpPr>
            <a:spLocks noGrp="1" noChangeArrowheads="1"/>
          </p:cNvSpPr>
          <p:nvPr>
            <p:ph type="body" idx="1"/>
          </p:nvPr>
        </p:nvSpPr>
        <p:spPr>
          <a:xfrm>
            <a:off x="323850" y="549275"/>
            <a:ext cx="8712200" cy="1008063"/>
          </a:xfrm>
        </p:spPr>
        <p:txBody>
          <a:bodyPr/>
          <a:lstStyle/>
          <a:p>
            <a:pPr marL="266700" indent="-266700">
              <a:spcBef>
                <a:spcPct val="10000"/>
              </a:spcBef>
            </a:pPr>
            <a:r>
              <a:rPr lang="zh-CN" altLang="en-US" sz="2400" dirty="0">
                <a:solidFill>
                  <a:srgbClr val="FF0066"/>
                </a:solidFill>
                <a:ea typeface="黑体" pitchFamily="2" charset="-122"/>
              </a:rPr>
              <a:t>解决办法</a:t>
            </a:r>
            <a:r>
              <a:rPr lang="zh-CN" altLang="en-US" sz="2400" dirty="0"/>
              <a:t>：</a:t>
            </a:r>
          </a:p>
          <a:p>
            <a:pPr marL="534988" lvl="1" indent="-268288">
              <a:spcBef>
                <a:spcPct val="10000"/>
              </a:spcBef>
            </a:pPr>
            <a:r>
              <a:rPr lang="zh-CN" altLang="en-US" sz="2400" dirty="0"/>
              <a:t>采用</a:t>
            </a:r>
            <a:r>
              <a:rPr lang="zh-CN" altLang="en-US" sz="2400" dirty="0">
                <a:solidFill>
                  <a:srgbClr val="FF0000"/>
                </a:solidFill>
              </a:rPr>
              <a:t>转发</a:t>
            </a:r>
            <a:r>
              <a:rPr lang="en-US" altLang="zh-CN" sz="2400" dirty="0">
                <a:latin typeface="+mn-ea"/>
              </a:rPr>
              <a:t>(</a:t>
            </a:r>
            <a:r>
              <a:rPr lang="en-US" altLang="zh-CN" sz="2400" dirty="0"/>
              <a:t>Forwarding</a:t>
            </a:r>
            <a:r>
              <a:rPr lang="en-US" altLang="zh-CN" sz="2400" dirty="0">
                <a:latin typeface="+mn-ea"/>
              </a:rPr>
              <a:t>)</a:t>
            </a:r>
            <a:r>
              <a:rPr lang="en-US" altLang="zh-CN" sz="2400" dirty="0"/>
              <a:t>/</a:t>
            </a:r>
            <a:r>
              <a:rPr lang="zh-CN" altLang="en-US" sz="2400" dirty="0">
                <a:solidFill>
                  <a:srgbClr val="D60093"/>
                </a:solidFill>
              </a:rPr>
              <a:t>直通</a:t>
            </a:r>
            <a:r>
              <a:rPr lang="en-US" altLang="zh-CN" sz="2400" dirty="0"/>
              <a:t>/</a:t>
            </a:r>
            <a:r>
              <a:rPr lang="zh-CN" altLang="en-US" sz="2400" dirty="0">
                <a:solidFill>
                  <a:srgbClr val="0000FF"/>
                </a:solidFill>
              </a:rPr>
              <a:t>相关直接通路</a:t>
            </a:r>
            <a:r>
              <a:rPr lang="zh-CN" altLang="en-US" sz="2400" dirty="0"/>
              <a:t>技术：</a:t>
            </a:r>
            <a:endParaRPr lang="en-US" altLang="zh-CN" dirty="0"/>
          </a:p>
        </p:txBody>
      </p:sp>
      <p:sp>
        <p:nvSpPr>
          <p:cNvPr id="1713227" name="Rectangle 75"/>
          <p:cNvSpPr>
            <a:spLocks noChangeArrowheads="1"/>
          </p:cNvSpPr>
          <p:nvPr/>
        </p:nvSpPr>
        <p:spPr bwMode="auto">
          <a:xfrm>
            <a:off x="6516688" y="2349500"/>
            <a:ext cx="2447925" cy="2663825"/>
          </a:xfrm>
          <a:prstGeom prst="rect">
            <a:avLst/>
          </a:prstGeom>
          <a:noFill/>
          <a:ln w="9525">
            <a:noFill/>
            <a:miter lim="800000"/>
            <a:headEnd/>
            <a:tailEnd/>
          </a:ln>
          <a:effectLst/>
        </p:spPr>
        <p:txBody>
          <a:bodyPr/>
          <a:lstStyle/>
          <a:p>
            <a:pPr algn="l">
              <a:spcBef>
                <a:spcPct val="20000"/>
              </a:spcBef>
              <a:buClr>
                <a:schemeClr val="bg2"/>
              </a:buClr>
              <a:buSzPct val="75000"/>
              <a:buFont typeface="Wingdings" pitchFamily="2" charset="2"/>
              <a:buNone/>
            </a:pPr>
            <a:r>
              <a:rPr lang="en-US" altLang="zh-CN" sz="2000">
                <a:solidFill>
                  <a:srgbClr val="0000FF"/>
                </a:solidFill>
                <a:latin typeface="宋体" charset="-122"/>
              </a:rPr>
              <a:t>k:   R0←(R1)</a:t>
            </a:r>
          </a:p>
          <a:p>
            <a:pPr algn="l">
              <a:spcBef>
                <a:spcPct val="20000"/>
              </a:spcBef>
              <a:buClr>
                <a:schemeClr val="bg2"/>
              </a:buClr>
              <a:buSzPct val="75000"/>
              <a:buFont typeface="Wingdings" pitchFamily="2" charset="2"/>
              <a:buNone/>
            </a:pPr>
            <a:r>
              <a:rPr lang="en-US" altLang="zh-CN" sz="2000">
                <a:solidFill>
                  <a:srgbClr val="0000FF"/>
                </a:solidFill>
                <a:latin typeface="宋体" charset="-122"/>
              </a:rPr>
              <a:t>k+1: ……</a:t>
            </a:r>
          </a:p>
          <a:p>
            <a:pPr algn="l">
              <a:spcBef>
                <a:spcPct val="20000"/>
              </a:spcBef>
              <a:buClr>
                <a:schemeClr val="bg2"/>
              </a:buClr>
              <a:buSzPct val="75000"/>
              <a:buFont typeface="Wingdings" pitchFamily="2" charset="2"/>
              <a:buNone/>
            </a:pPr>
            <a:r>
              <a:rPr lang="en-US" altLang="zh-CN" sz="2000">
                <a:solidFill>
                  <a:srgbClr val="0000FF"/>
                </a:solidFill>
                <a:latin typeface="宋体" charset="-122"/>
              </a:rPr>
              <a:t>k+2: R2←(R0)+(R3)</a:t>
            </a:r>
          </a:p>
          <a:p>
            <a:pPr algn="l">
              <a:spcBef>
                <a:spcPct val="20000"/>
              </a:spcBef>
              <a:buClr>
                <a:schemeClr val="bg2"/>
              </a:buClr>
              <a:buSzPct val="75000"/>
              <a:buFont typeface="Wingdings" pitchFamily="2" charset="2"/>
              <a:buNone/>
            </a:pPr>
            <a:r>
              <a:rPr lang="en-US" altLang="zh-CN" sz="2000">
                <a:solidFill>
                  <a:srgbClr val="0000FF"/>
                </a:solidFill>
                <a:latin typeface="宋体" charset="-122"/>
              </a:rPr>
              <a:t>k+3: ……</a:t>
            </a:r>
          </a:p>
          <a:p>
            <a:pPr algn="l">
              <a:spcBef>
                <a:spcPct val="20000"/>
              </a:spcBef>
              <a:buClr>
                <a:schemeClr val="bg2"/>
              </a:buClr>
              <a:buSzPct val="75000"/>
              <a:buFont typeface="Wingdings" pitchFamily="2" charset="2"/>
              <a:buNone/>
            </a:pPr>
            <a:r>
              <a:rPr lang="en-US" altLang="zh-CN" sz="2000">
                <a:solidFill>
                  <a:srgbClr val="0000FF"/>
                </a:solidFill>
                <a:latin typeface="宋体" charset="-122"/>
              </a:rPr>
              <a:t>k+4: ……</a:t>
            </a:r>
          </a:p>
          <a:p>
            <a:pPr algn="l">
              <a:spcBef>
                <a:spcPct val="20000"/>
              </a:spcBef>
              <a:buClr>
                <a:schemeClr val="bg2"/>
              </a:buClr>
              <a:buSzPct val="75000"/>
              <a:buFont typeface="Wingdings" pitchFamily="2" charset="2"/>
              <a:buNone/>
            </a:pPr>
            <a:r>
              <a:rPr lang="en-US" altLang="zh-CN" sz="2000">
                <a:solidFill>
                  <a:srgbClr val="0000FF"/>
                </a:solidFill>
                <a:latin typeface="宋体" charset="-122"/>
              </a:rPr>
              <a:t>k+5: ……</a:t>
            </a:r>
          </a:p>
          <a:p>
            <a:pPr algn="l">
              <a:spcBef>
                <a:spcPct val="20000"/>
              </a:spcBef>
              <a:buClr>
                <a:schemeClr val="bg2"/>
              </a:buClr>
              <a:buSzPct val="75000"/>
              <a:buFont typeface="Wingdings" pitchFamily="2" charset="2"/>
              <a:buNone/>
            </a:pPr>
            <a:r>
              <a:rPr lang="en-US" altLang="zh-CN" sz="2000">
                <a:solidFill>
                  <a:srgbClr val="0000FF"/>
                </a:solidFill>
                <a:latin typeface="宋体" charset="-122"/>
              </a:rPr>
              <a:t>     ……</a:t>
            </a:r>
          </a:p>
        </p:txBody>
      </p:sp>
      <p:sp>
        <p:nvSpPr>
          <p:cNvPr id="1713228" name="Rectangle 76"/>
          <p:cNvSpPr>
            <a:spLocks noChangeArrowheads="1"/>
          </p:cNvSpPr>
          <p:nvPr/>
        </p:nvSpPr>
        <p:spPr bwMode="auto">
          <a:xfrm>
            <a:off x="1189038" y="1698625"/>
            <a:ext cx="431800" cy="576263"/>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S</a:t>
            </a:r>
            <a:r>
              <a:rPr lang="en-US" altLang="zh-CN" sz="1800" baseline="-25000"/>
              <a:t>1</a:t>
            </a:r>
          </a:p>
        </p:txBody>
      </p:sp>
      <p:sp>
        <p:nvSpPr>
          <p:cNvPr id="1713229" name="Line 77"/>
          <p:cNvSpPr>
            <a:spLocks noChangeShapeType="1"/>
          </p:cNvSpPr>
          <p:nvPr/>
        </p:nvSpPr>
        <p:spPr bwMode="auto">
          <a:xfrm>
            <a:off x="757238" y="1987550"/>
            <a:ext cx="431800"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713230" name="Rectangle 78"/>
          <p:cNvSpPr>
            <a:spLocks noChangeArrowheads="1"/>
          </p:cNvSpPr>
          <p:nvPr/>
        </p:nvSpPr>
        <p:spPr bwMode="auto">
          <a:xfrm>
            <a:off x="2052638" y="1698625"/>
            <a:ext cx="431800" cy="576263"/>
          </a:xfrm>
          <a:prstGeom prst="rect">
            <a:avLst/>
          </a:prstGeom>
          <a:solidFill>
            <a:srgbClr val="FFFF66"/>
          </a:solidFill>
          <a:ln w="28575" algn="ctr">
            <a:solidFill>
              <a:schemeClr val="tx1"/>
            </a:solidFill>
            <a:miter lim="800000"/>
            <a:headEnd/>
            <a:tailEnd type="none" w="med" len="lg"/>
          </a:ln>
          <a:effectLst/>
        </p:spPr>
        <p:txBody>
          <a:bodyPr wrap="none" anchor="ctr"/>
          <a:lstStyle/>
          <a:p>
            <a:pPr>
              <a:spcBef>
                <a:spcPct val="0"/>
              </a:spcBef>
            </a:pPr>
            <a:r>
              <a:rPr lang="en-US" altLang="zh-CN" sz="1800"/>
              <a:t>S</a:t>
            </a:r>
            <a:r>
              <a:rPr lang="en-US" altLang="zh-CN" sz="1800" baseline="-25000"/>
              <a:t>2</a:t>
            </a:r>
          </a:p>
        </p:txBody>
      </p:sp>
      <p:sp>
        <p:nvSpPr>
          <p:cNvPr id="1713231" name="Line 79"/>
          <p:cNvSpPr>
            <a:spLocks noChangeShapeType="1"/>
          </p:cNvSpPr>
          <p:nvPr/>
        </p:nvSpPr>
        <p:spPr bwMode="auto">
          <a:xfrm>
            <a:off x="1620838" y="1987550"/>
            <a:ext cx="431800"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713232" name="Rectangle 80"/>
          <p:cNvSpPr>
            <a:spLocks noChangeArrowheads="1"/>
          </p:cNvSpPr>
          <p:nvPr/>
        </p:nvSpPr>
        <p:spPr bwMode="auto">
          <a:xfrm>
            <a:off x="2916238" y="1698625"/>
            <a:ext cx="431800" cy="576263"/>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S</a:t>
            </a:r>
            <a:r>
              <a:rPr lang="en-US" altLang="zh-CN" sz="1800" baseline="-25000"/>
              <a:t>3</a:t>
            </a:r>
          </a:p>
        </p:txBody>
      </p:sp>
      <p:sp>
        <p:nvSpPr>
          <p:cNvPr id="1713233" name="Line 81"/>
          <p:cNvSpPr>
            <a:spLocks noChangeShapeType="1"/>
          </p:cNvSpPr>
          <p:nvPr/>
        </p:nvSpPr>
        <p:spPr bwMode="auto">
          <a:xfrm>
            <a:off x="2484438" y="1987550"/>
            <a:ext cx="431800"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713234" name="Rectangle 82"/>
          <p:cNvSpPr>
            <a:spLocks noChangeArrowheads="1"/>
          </p:cNvSpPr>
          <p:nvPr/>
        </p:nvSpPr>
        <p:spPr bwMode="auto">
          <a:xfrm>
            <a:off x="3779838" y="1698625"/>
            <a:ext cx="431800" cy="576263"/>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S</a:t>
            </a:r>
            <a:r>
              <a:rPr lang="en-US" altLang="zh-CN" sz="1800" baseline="-25000"/>
              <a:t>4</a:t>
            </a:r>
          </a:p>
        </p:txBody>
      </p:sp>
      <p:sp>
        <p:nvSpPr>
          <p:cNvPr id="1713235" name="Line 83"/>
          <p:cNvSpPr>
            <a:spLocks noChangeShapeType="1"/>
          </p:cNvSpPr>
          <p:nvPr/>
        </p:nvSpPr>
        <p:spPr bwMode="auto">
          <a:xfrm>
            <a:off x="3348038" y="1987550"/>
            <a:ext cx="431800"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713236" name="Rectangle 84"/>
          <p:cNvSpPr>
            <a:spLocks noChangeArrowheads="1"/>
          </p:cNvSpPr>
          <p:nvPr/>
        </p:nvSpPr>
        <p:spPr bwMode="auto">
          <a:xfrm>
            <a:off x="4645025" y="1698625"/>
            <a:ext cx="431800" cy="576263"/>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S</a:t>
            </a:r>
            <a:r>
              <a:rPr lang="en-US" altLang="zh-CN" sz="1800" baseline="-25000"/>
              <a:t>5</a:t>
            </a:r>
          </a:p>
        </p:txBody>
      </p:sp>
      <p:sp>
        <p:nvSpPr>
          <p:cNvPr id="1713237" name="Line 85"/>
          <p:cNvSpPr>
            <a:spLocks noChangeShapeType="1"/>
          </p:cNvSpPr>
          <p:nvPr/>
        </p:nvSpPr>
        <p:spPr bwMode="auto">
          <a:xfrm>
            <a:off x="4213225" y="1987550"/>
            <a:ext cx="431800"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713238" name="Rectangle 86"/>
          <p:cNvSpPr>
            <a:spLocks noChangeArrowheads="1"/>
          </p:cNvSpPr>
          <p:nvPr/>
        </p:nvSpPr>
        <p:spPr bwMode="auto">
          <a:xfrm>
            <a:off x="5508625" y="1698625"/>
            <a:ext cx="431800" cy="576263"/>
          </a:xfrm>
          <a:prstGeom prst="rect">
            <a:avLst/>
          </a:prstGeom>
          <a:solidFill>
            <a:srgbClr val="FF99CC"/>
          </a:solidFill>
          <a:ln w="28575" algn="ctr">
            <a:solidFill>
              <a:schemeClr val="tx1"/>
            </a:solidFill>
            <a:miter lim="800000"/>
            <a:headEnd/>
            <a:tailEnd type="none" w="med" len="lg"/>
          </a:ln>
          <a:effectLst/>
        </p:spPr>
        <p:txBody>
          <a:bodyPr wrap="none" anchor="ctr"/>
          <a:lstStyle/>
          <a:p>
            <a:pPr>
              <a:spcBef>
                <a:spcPct val="0"/>
              </a:spcBef>
            </a:pPr>
            <a:r>
              <a:rPr lang="en-US" altLang="zh-CN" sz="1800"/>
              <a:t>S</a:t>
            </a:r>
            <a:r>
              <a:rPr lang="en-US" altLang="zh-CN" sz="1800" baseline="-25000"/>
              <a:t>6</a:t>
            </a:r>
          </a:p>
        </p:txBody>
      </p:sp>
      <p:sp>
        <p:nvSpPr>
          <p:cNvPr id="1713239" name="Line 87"/>
          <p:cNvSpPr>
            <a:spLocks noChangeShapeType="1"/>
          </p:cNvSpPr>
          <p:nvPr/>
        </p:nvSpPr>
        <p:spPr bwMode="auto">
          <a:xfrm>
            <a:off x="5076825" y="1987550"/>
            <a:ext cx="431800"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713240" name="Line 88"/>
          <p:cNvSpPr>
            <a:spLocks noChangeShapeType="1"/>
          </p:cNvSpPr>
          <p:nvPr/>
        </p:nvSpPr>
        <p:spPr bwMode="auto">
          <a:xfrm>
            <a:off x="5940425" y="1987550"/>
            <a:ext cx="431800"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713241" name="Rectangle 89"/>
          <p:cNvSpPr>
            <a:spLocks noChangeArrowheads="1"/>
          </p:cNvSpPr>
          <p:nvPr/>
        </p:nvSpPr>
        <p:spPr bwMode="auto">
          <a:xfrm>
            <a:off x="3276600" y="2635250"/>
            <a:ext cx="1223963" cy="433388"/>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zh-CN" altLang="en-US" sz="1800"/>
              <a:t>寄存器</a:t>
            </a:r>
            <a:r>
              <a:rPr lang="en-US" altLang="zh-CN" sz="1800"/>
              <a:t>R</a:t>
            </a:r>
            <a:r>
              <a:rPr lang="en-US" altLang="zh-CN" sz="1800" baseline="-25000"/>
              <a:t>0</a:t>
            </a:r>
          </a:p>
        </p:txBody>
      </p:sp>
      <p:sp>
        <p:nvSpPr>
          <p:cNvPr id="1713242" name="Line 90"/>
          <p:cNvSpPr>
            <a:spLocks noChangeShapeType="1"/>
          </p:cNvSpPr>
          <p:nvPr/>
        </p:nvSpPr>
        <p:spPr bwMode="auto">
          <a:xfrm flipH="1">
            <a:off x="4500563" y="2851150"/>
            <a:ext cx="1584325"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713243" name="Line 91"/>
          <p:cNvSpPr>
            <a:spLocks noChangeShapeType="1"/>
          </p:cNvSpPr>
          <p:nvPr/>
        </p:nvSpPr>
        <p:spPr bwMode="auto">
          <a:xfrm>
            <a:off x="6084888" y="1987550"/>
            <a:ext cx="0" cy="863600"/>
          </a:xfrm>
          <a:prstGeom prst="line">
            <a:avLst/>
          </a:prstGeom>
          <a:noFill/>
          <a:ln w="28575">
            <a:solidFill>
              <a:schemeClr val="tx1"/>
            </a:solidFill>
            <a:round/>
            <a:headEnd/>
            <a:tailEnd type="none" w="med" len="lg"/>
          </a:ln>
          <a:effectLst/>
        </p:spPr>
        <p:txBody>
          <a:bodyPr wrap="none" anchor="ctr"/>
          <a:lstStyle/>
          <a:p>
            <a:endParaRPr lang="zh-CN" altLang="en-US"/>
          </a:p>
        </p:txBody>
      </p:sp>
      <p:sp>
        <p:nvSpPr>
          <p:cNvPr id="1713244" name="Line 92"/>
          <p:cNvSpPr>
            <a:spLocks noChangeShapeType="1"/>
          </p:cNvSpPr>
          <p:nvPr/>
        </p:nvSpPr>
        <p:spPr bwMode="auto">
          <a:xfrm>
            <a:off x="1765300" y="2130425"/>
            <a:ext cx="287338"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713245" name="Line 93"/>
          <p:cNvSpPr>
            <a:spLocks noChangeShapeType="1"/>
          </p:cNvSpPr>
          <p:nvPr/>
        </p:nvSpPr>
        <p:spPr bwMode="auto">
          <a:xfrm>
            <a:off x="1765300" y="2130425"/>
            <a:ext cx="0" cy="720725"/>
          </a:xfrm>
          <a:prstGeom prst="line">
            <a:avLst/>
          </a:prstGeom>
          <a:noFill/>
          <a:ln w="28575">
            <a:solidFill>
              <a:schemeClr val="tx1"/>
            </a:solidFill>
            <a:round/>
            <a:headEnd/>
            <a:tailEnd type="none" w="med" len="lg"/>
          </a:ln>
          <a:effectLst/>
        </p:spPr>
        <p:txBody>
          <a:bodyPr wrap="none" anchor="ctr"/>
          <a:lstStyle/>
          <a:p>
            <a:endParaRPr lang="zh-CN" altLang="en-US"/>
          </a:p>
        </p:txBody>
      </p:sp>
      <p:sp>
        <p:nvSpPr>
          <p:cNvPr id="1713246" name="Line 94"/>
          <p:cNvSpPr>
            <a:spLocks noChangeShapeType="1"/>
          </p:cNvSpPr>
          <p:nvPr/>
        </p:nvSpPr>
        <p:spPr bwMode="auto">
          <a:xfrm>
            <a:off x="1765300" y="2851150"/>
            <a:ext cx="1511300" cy="0"/>
          </a:xfrm>
          <a:prstGeom prst="line">
            <a:avLst/>
          </a:prstGeom>
          <a:noFill/>
          <a:ln w="28575">
            <a:solidFill>
              <a:schemeClr val="tx1"/>
            </a:solidFill>
            <a:round/>
            <a:headEnd/>
            <a:tailEnd type="none" w="med" len="lg"/>
          </a:ln>
          <a:effectLst/>
        </p:spPr>
        <p:txBody>
          <a:bodyPr wrap="none" anchor="ctr"/>
          <a:lstStyle/>
          <a:p>
            <a:endParaRPr lang="zh-CN" altLang="en-US"/>
          </a:p>
        </p:txBody>
      </p:sp>
      <p:sp>
        <p:nvSpPr>
          <p:cNvPr id="1713247" name="Oval 95"/>
          <p:cNvSpPr>
            <a:spLocks noChangeArrowheads="1"/>
          </p:cNvSpPr>
          <p:nvPr/>
        </p:nvSpPr>
        <p:spPr bwMode="auto">
          <a:xfrm>
            <a:off x="6048375" y="1952625"/>
            <a:ext cx="73025" cy="73025"/>
          </a:xfrm>
          <a:prstGeom prst="ellipse">
            <a:avLst/>
          </a:prstGeom>
          <a:solidFill>
            <a:schemeClr val="tx1"/>
          </a:solidFill>
          <a:ln w="28575" algn="ctr">
            <a:solidFill>
              <a:schemeClr val="tx1"/>
            </a:solidFill>
            <a:round/>
            <a:headEnd/>
            <a:tailEnd type="none" w="med" len="lg"/>
          </a:ln>
          <a:effectLst/>
        </p:spPr>
        <p:txBody>
          <a:bodyPr wrap="none" anchor="ctr"/>
          <a:lstStyle/>
          <a:p>
            <a:endParaRPr lang="zh-CN" altLang="en-US"/>
          </a:p>
        </p:txBody>
      </p:sp>
      <p:sp>
        <p:nvSpPr>
          <p:cNvPr id="1713248" name="Text Box 96"/>
          <p:cNvSpPr txBox="1">
            <a:spLocks noChangeArrowheads="1"/>
          </p:cNvSpPr>
          <p:nvPr/>
        </p:nvSpPr>
        <p:spPr bwMode="auto">
          <a:xfrm>
            <a:off x="107950" y="1771650"/>
            <a:ext cx="863600" cy="396875"/>
          </a:xfrm>
          <a:prstGeom prst="rect">
            <a:avLst/>
          </a:prstGeom>
          <a:noFill/>
          <a:ln w="28575" algn="ctr">
            <a:noFill/>
            <a:miter lim="800000"/>
            <a:headEnd/>
            <a:tailEnd type="none" w="med" len="lg"/>
          </a:ln>
          <a:effectLst/>
        </p:spPr>
        <p:txBody>
          <a:bodyPr>
            <a:spAutoFit/>
          </a:bodyPr>
          <a:lstStyle/>
          <a:p>
            <a:pPr algn="l"/>
            <a:r>
              <a:rPr lang="zh-CN" altLang="en-US" sz="2000">
                <a:latin typeface="Arial" charset="0"/>
              </a:rPr>
              <a:t>输入</a:t>
            </a:r>
          </a:p>
        </p:txBody>
      </p:sp>
      <p:sp>
        <p:nvSpPr>
          <p:cNvPr id="1713249" name="Text Box 97"/>
          <p:cNvSpPr txBox="1">
            <a:spLocks noChangeArrowheads="1"/>
          </p:cNvSpPr>
          <p:nvPr/>
        </p:nvSpPr>
        <p:spPr bwMode="auto">
          <a:xfrm>
            <a:off x="6300788" y="1771650"/>
            <a:ext cx="792162" cy="396875"/>
          </a:xfrm>
          <a:prstGeom prst="rect">
            <a:avLst/>
          </a:prstGeom>
          <a:noFill/>
          <a:ln w="28575" algn="ctr">
            <a:noFill/>
            <a:miter lim="800000"/>
            <a:headEnd/>
            <a:tailEnd type="none" w="med" len="lg"/>
          </a:ln>
          <a:effectLst/>
        </p:spPr>
        <p:txBody>
          <a:bodyPr>
            <a:spAutoFit/>
          </a:bodyPr>
          <a:lstStyle/>
          <a:p>
            <a:r>
              <a:rPr lang="zh-CN" altLang="en-US" sz="2000">
                <a:latin typeface="Arial" charset="0"/>
              </a:rPr>
              <a:t>输出</a:t>
            </a:r>
          </a:p>
        </p:txBody>
      </p:sp>
      <p:sp>
        <p:nvSpPr>
          <p:cNvPr id="1713250" name="Text Box 98"/>
          <p:cNvSpPr txBox="1">
            <a:spLocks noChangeArrowheads="1"/>
          </p:cNvSpPr>
          <p:nvPr/>
        </p:nvSpPr>
        <p:spPr bwMode="auto">
          <a:xfrm>
            <a:off x="1981200" y="2239963"/>
            <a:ext cx="574675" cy="396875"/>
          </a:xfrm>
          <a:prstGeom prst="rect">
            <a:avLst/>
          </a:prstGeom>
          <a:noFill/>
          <a:ln w="28575" algn="ctr">
            <a:noFill/>
            <a:miter lim="800000"/>
            <a:headEnd/>
            <a:tailEnd type="none" w="med" len="lg"/>
          </a:ln>
          <a:effectLst/>
        </p:spPr>
        <p:txBody>
          <a:bodyPr>
            <a:spAutoFit/>
          </a:bodyPr>
          <a:lstStyle/>
          <a:p>
            <a:r>
              <a:rPr lang="zh-CN" altLang="en-US" sz="2000">
                <a:solidFill>
                  <a:srgbClr val="FF0066"/>
                </a:solidFill>
                <a:latin typeface="Arial" charset="0"/>
              </a:rPr>
              <a:t>读</a:t>
            </a:r>
          </a:p>
        </p:txBody>
      </p:sp>
      <p:sp>
        <p:nvSpPr>
          <p:cNvPr id="1713251" name="Text Box 99"/>
          <p:cNvSpPr txBox="1">
            <a:spLocks noChangeArrowheads="1"/>
          </p:cNvSpPr>
          <p:nvPr/>
        </p:nvSpPr>
        <p:spPr bwMode="auto">
          <a:xfrm>
            <a:off x="5437188" y="2239963"/>
            <a:ext cx="574675" cy="396875"/>
          </a:xfrm>
          <a:prstGeom prst="rect">
            <a:avLst/>
          </a:prstGeom>
          <a:noFill/>
          <a:ln w="28575" algn="ctr">
            <a:noFill/>
            <a:miter lim="800000"/>
            <a:headEnd/>
            <a:tailEnd type="none" w="med" len="lg"/>
          </a:ln>
          <a:effectLst/>
        </p:spPr>
        <p:txBody>
          <a:bodyPr>
            <a:spAutoFit/>
          </a:bodyPr>
          <a:lstStyle/>
          <a:p>
            <a:r>
              <a:rPr lang="zh-CN" altLang="en-US" sz="2000">
                <a:solidFill>
                  <a:srgbClr val="FF0066"/>
                </a:solidFill>
                <a:latin typeface="Arial" charset="0"/>
              </a:rPr>
              <a:t>写</a:t>
            </a:r>
          </a:p>
        </p:txBody>
      </p:sp>
      <p:sp>
        <p:nvSpPr>
          <p:cNvPr id="1713252" name="Rectangle 100"/>
          <p:cNvSpPr>
            <a:spLocks noChangeArrowheads="1"/>
          </p:cNvSpPr>
          <p:nvPr/>
        </p:nvSpPr>
        <p:spPr bwMode="auto">
          <a:xfrm>
            <a:off x="1581150" y="5886450"/>
            <a:ext cx="700088" cy="390525"/>
          </a:xfrm>
          <a:prstGeom prst="rect">
            <a:avLst/>
          </a:prstGeom>
          <a:solidFill>
            <a:srgbClr val="99FF66"/>
          </a:solidFill>
          <a:ln w="28575" algn="ctr">
            <a:solidFill>
              <a:schemeClr val="tx1"/>
            </a:solidFill>
            <a:miter lim="800000"/>
            <a:headEnd/>
            <a:tailEnd type="none" w="med" len="lg"/>
          </a:ln>
          <a:effectLst/>
        </p:spPr>
        <p:txBody>
          <a:bodyPr wrap="none" anchor="ctr"/>
          <a:lstStyle/>
          <a:p>
            <a:pPr>
              <a:spcBef>
                <a:spcPct val="0"/>
              </a:spcBef>
            </a:pPr>
            <a:r>
              <a:rPr lang="en-US" altLang="zh-CN" sz="1800"/>
              <a:t>k+5</a:t>
            </a:r>
            <a:endParaRPr lang="en-US" altLang="zh-CN" sz="1800" baseline="-25000"/>
          </a:p>
        </p:txBody>
      </p:sp>
      <p:sp>
        <p:nvSpPr>
          <p:cNvPr id="1713253" name="Rectangle 101"/>
          <p:cNvSpPr>
            <a:spLocks noChangeArrowheads="1"/>
          </p:cNvSpPr>
          <p:nvPr/>
        </p:nvSpPr>
        <p:spPr bwMode="auto">
          <a:xfrm>
            <a:off x="1581150" y="5494338"/>
            <a:ext cx="700088" cy="392112"/>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k+2</a:t>
            </a:r>
            <a:endParaRPr lang="en-US" altLang="zh-CN" sz="1800" baseline="-25000"/>
          </a:p>
        </p:txBody>
      </p:sp>
      <p:sp>
        <p:nvSpPr>
          <p:cNvPr id="1713254" name="Rectangle 102"/>
          <p:cNvSpPr>
            <a:spLocks noChangeArrowheads="1"/>
          </p:cNvSpPr>
          <p:nvPr/>
        </p:nvSpPr>
        <p:spPr bwMode="auto">
          <a:xfrm>
            <a:off x="1581150" y="6276975"/>
            <a:ext cx="700088" cy="392113"/>
          </a:xfrm>
          <a:prstGeom prst="rect">
            <a:avLst/>
          </a:prstGeom>
          <a:noFill/>
          <a:ln w="28575" algn="ctr">
            <a:noFill/>
            <a:miter lim="800000"/>
            <a:headEnd/>
            <a:tailEnd type="none" w="med" len="lg"/>
          </a:ln>
          <a:effectLst/>
        </p:spPr>
        <p:txBody>
          <a:bodyPr wrap="none" anchor="ctr"/>
          <a:lstStyle/>
          <a:p>
            <a:pPr>
              <a:spcBef>
                <a:spcPct val="0"/>
              </a:spcBef>
            </a:pPr>
            <a:r>
              <a:rPr lang="en-US" altLang="zh-CN" sz="1800"/>
              <a:t>S</a:t>
            </a:r>
            <a:r>
              <a:rPr lang="en-US" altLang="zh-CN" sz="1800" baseline="-25000"/>
              <a:t>1</a:t>
            </a:r>
          </a:p>
        </p:txBody>
      </p:sp>
      <p:sp>
        <p:nvSpPr>
          <p:cNvPr id="1713255" name="Rectangle 103"/>
          <p:cNvSpPr>
            <a:spLocks noChangeArrowheads="1"/>
          </p:cNvSpPr>
          <p:nvPr/>
        </p:nvSpPr>
        <p:spPr bwMode="auto">
          <a:xfrm>
            <a:off x="2281238" y="5886450"/>
            <a:ext cx="700087" cy="390525"/>
          </a:xfrm>
          <a:prstGeom prst="rect">
            <a:avLst/>
          </a:prstGeom>
          <a:solidFill>
            <a:srgbClr val="99FF66"/>
          </a:solidFill>
          <a:ln w="28575" algn="ctr">
            <a:solidFill>
              <a:schemeClr val="tx1"/>
            </a:solidFill>
            <a:miter lim="800000"/>
            <a:headEnd/>
            <a:tailEnd type="none" w="med" len="lg"/>
          </a:ln>
          <a:effectLst/>
        </p:spPr>
        <p:txBody>
          <a:bodyPr wrap="none" anchor="ctr"/>
          <a:lstStyle/>
          <a:p>
            <a:pPr>
              <a:lnSpc>
                <a:spcPct val="70000"/>
              </a:lnSpc>
              <a:spcBef>
                <a:spcPct val="0"/>
              </a:spcBef>
            </a:pPr>
            <a:r>
              <a:rPr lang="en-US" altLang="zh-CN" sz="1800"/>
              <a:t>k+4</a:t>
            </a:r>
            <a:endParaRPr lang="en-US" altLang="zh-CN" sz="1800" baseline="-25000"/>
          </a:p>
        </p:txBody>
      </p:sp>
      <p:sp>
        <p:nvSpPr>
          <p:cNvPr id="1713256" name="Rectangle 104"/>
          <p:cNvSpPr>
            <a:spLocks noChangeArrowheads="1"/>
          </p:cNvSpPr>
          <p:nvPr/>
        </p:nvSpPr>
        <p:spPr bwMode="auto">
          <a:xfrm>
            <a:off x="2981325" y="5886450"/>
            <a:ext cx="701675" cy="390525"/>
          </a:xfrm>
          <a:prstGeom prst="rect">
            <a:avLst/>
          </a:prstGeom>
          <a:solidFill>
            <a:srgbClr val="99FF66"/>
          </a:solidFill>
          <a:ln w="28575" algn="ctr">
            <a:solidFill>
              <a:schemeClr val="tx1"/>
            </a:solidFill>
            <a:miter lim="800000"/>
            <a:headEnd/>
            <a:tailEnd type="none" w="med" len="lg"/>
          </a:ln>
          <a:effectLst/>
        </p:spPr>
        <p:txBody>
          <a:bodyPr wrap="none" anchor="ctr"/>
          <a:lstStyle/>
          <a:p>
            <a:pPr>
              <a:spcBef>
                <a:spcPct val="0"/>
              </a:spcBef>
            </a:pPr>
            <a:r>
              <a:rPr lang="en-US" altLang="zh-CN" sz="1800"/>
              <a:t>k+3</a:t>
            </a:r>
            <a:endParaRPr lang="en-US" altLang="zh-CN" sz="1800" baseline="-25000"/>
          </a:p>
        </p:txBody>
      </p:sp>
      <p:sp>
        <p:nvSpPr>
          <p:cNvPr id="1713257" name="Rectangle 105"/>
          <p:cNvSpPr>
            <a:spLocks noChangeArrowheads="1"/>
          </p:cNvSpPr>
          <p:nvPr/>
        </p:nvSpPr>
        <p:spPr bwMode="auto">
          <a:xfrm>
            <a:off x="3679825" y="5886450"/>
            <a:ext cx="700088" cy="390525"/>
          </a:xfrm>
          <a:prstGeom prst="rect">
            <a:avLst/>
          </a:prstGeom>
          <a:solidFill>
            <a:srgbClr val="99FF66"/>
          </a:solidFill>
          <a:ln w="28575" algn="ctr">
            <a:solidFill>
              <a:schemeClr val="tx1"/>
            </a:solidFill>
            <a:miter lim="800000"/>
            <a:headEnd/>
            <a:tailEnd type="none" w="med" len="lg"/>
          </a:ln>
          <a:effectLst/>
        </p:spPr>
        <p:txBody>
          <a:bodyPr wrap="none" anchor="ctr"/>
          <a:lstStyle/>
          <a:p>
            <a:pPr>
              <a:spcBef>
                <a:spcPct val="0"/>
              </a:spcBef>
            </a:pPr>
            <a:r>
              <a:rPr lang="en-US" altLang="zh-CN" sz="1800"/>
              <a:t>k+2</a:t>
            </a:r>
            <a:endParaRPr lang="en-US" altLang="zh-CN" sz="1800" baseline="-25000"/>
          </a:p>
        </p:txBody>
      </p:sp>
      <p:sp>
        <p:nvSpPr>
          <p:cNvPr id="1713258" name="Rectangle 106"/>
          <p:cNvSpPr>
            <a:spLocks noChangeArrowheads="1"/>
          </p:cNvSpPr>
          <p:nvPr/>
        </p:nvSpPr>
        <p:spPr bwMode="auto">
          <a:xfrm>
            <a:off x="4379913" y="5886450"/>
            <a:ext cx="701675" cy="390525"/>
          </a:xfrm>
          <a:prstGeom prst="rect">
            <a:avLst/>
          </a:prstGeom>
          <a:solidFill>
            <a:srgbClr val="99FF66"/>
          </a:solidFill>
          <a:ln w="28575" algn="ctr">
            <a:solidFill>
              <a:schemeClr val="tx1"/>
            </a:solidFill>
            <a:miter lim="800000"/>
            <a:headEnd/>
            <a:tailEnd type="none" w="med" len="lg"/>
          </a:ln>
          <a:effectLst/>
        </p:spPr>
        <p:txBody>
          <a:bodyPr wrap="none" anchor="ctr"/>
          <a:lstStyle/>
          <a:p>
            <a:pPr>
              <a:spcBef>
                <a:spcPct val="0"/>
              </a:spcBef>
            </a:pPr>
            <a:r>
              <a:rPr lang="en-US" altLang="zh-CN" sz="1800"/>
              <a:t>k+1</a:t>
            </a:r>
            <a:endParaRPr lang="en-US" altLang="zh-CN" sz="1800" baseline="-25000"/>
          </a:p>
        </p:txBody>
      </p:sp>
      <p:sp>
        <p:nvSpPr>
          <p:cNvPr id="1713259" name="Rectangle 107"/>
          <p:cNvSpPr>
            <a:spLocks noChangeArrowheads="1"/>
          </p:cNvSpPr>
          <p:nvPr/>
        </p:nvSpPr>
        <p:spPr bwMode="auto">
          <a:xfrm>
            <a:off x="5081588" y="5886450"/>
            <a:ext cx="700087" cy="390525"/>
          </a:xfrm>
          <a:prstGeom prst="rect">
            <a:avLst/>
          </a:prstGeom>
          <a:solidFill>
            <a:srgbClr val="99FF66"/>
          </a:solidFill>
          <a:ln w="28575" algn="ctr">
            <a:solidFill>
              <a:schemeClr val="tx1"/>
            </a:solidFill>
            <a:miter lim="800000"/>
            <a:headEnd/>
            <a:tailEnd type="none" w="med" len="lg"/>
          </a:ln>
          <a:effectLst/>
        </p:spPr>
        <p:txBody>
          <a:bodyPr wrap="none" anchor="ctr"/>
          <a:lstStyle/>
          <a:p>
            <a:pPr>
              <a:spcBef>
                <a:spcPct val="0"/>
              </a:spcBef>
            </a:pPr>
            <a:r>
              <a:rPr lang="en-US" altLang="zh-CN" sz="1800"/>
              <a:t>k</a:t>
            </a:r>
            <a:endParaRPr lang="en-US" altLang="zh-CN" sz="1800" baseline="-25000"/>
          </a:p>
        </p:txBody>
      </p:sp>
      <p:sp>
        <p:nvSpPr>
          <p:cNvPr id="1713260" name="Line 108"/>
          <p:cNvSpPr>
            <a:spLocks noChangeShapeType="1"/>
          </p:cNvSpPr>
          <p:nvPr/>
        </p:nvSpPr>
        <p:spPr bwMode="auto">
          <a:xfrm flipH="1" flipV="1">
            <a:off x="1579563" y="3148013"/>
            <a:ext cx="1587" cy="3128962"/>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713261" name="Line 109"/>
          <p:cNvSpPr>
            <a:spLocks noChangeShapeType="1"/>
          </p:cNvSpPr>
          <p:nvPr/>
        </p:nvSpPr>
        <p:spPr bwMode="auto">
          <a:xfrm>
            <a:off x="1581150" y="6276975"/>
            <a:ext cx="4900613"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713262" name="Rectangle 110"/>
          <p:cNvSpPr>
            <a:spLocks noChangeArrowheads="1"/>
          </p:cNvSpPr>
          <p:nvPr/>
        </p:nvSpPr>
        <p:spPr bwMode="auto">
          <a:xfrm>
            <a:off x="5081588" y="5494338"/>
            <a:ext cx="700087" cy="392112"/>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k-3</a:t>
            </a:r>
            <a:endParaRPr lang="en-US" altLang="zh-CN" sz="1800" baseline="-25000"/>
          </a:p>
        </p:txBody>
      </p:sp>
      <p:sp>
        <p:nvSpPr>
          <p:cNvPr id="1713263" name="Rectangle 111"/>
          <p:cNvSpPr>
            <a:spLocks noChangeArrowheads="1"/>
          </p:cNvSpPr>
          <p:nvPr/>
        </p:nvSpPr>
        <p:spPr bwMode="auto">
          <a:xfrm>
            <a:off x="2979738" y="5494338"/>
            <a:ext cx="700087" cy="392112"/>
          </a:xfrm>
          <a:prstGeom prst="rect">
            <a:avLst/>
          </a:prstGeom>
          <a:solidFill>
            <a:srgbClr val="FF99CC"/>
          </a:solidFill>
          <a:ln w="28575" algn="ctr">
            <a:solidFill>
              <a:schemeClr val="tx1"/>
            </a:solidFill>
            <a:miter lim="800000"/>
            <a:headEnd/>
            <a:tailEnd type="none" w="med" len="lg"/>
          </a:ln>
          <a:effectLst/>
        </p:spPr>
        <p:txBody>
          <a:bodyPr wrap="none" anchor="ctr"/>
          <a:lstStyle/>
          <a:p>
            <a:pPr>
              <a:spcBef>
                <a:spcPct val="0"/>
              </a:spcBef>
            </a:pPr>
            <a:r>
              <a:rPr lang="en-US" altLang="zh-CN" sz="1800"/>
              <a:t>k</a:t>
            </a:r>
            <a:endParaRPr lang="en-US" altLang="zh-CN" sz="1800" baseline="-25000"/>
          </a:p>
        </p:txBody>
      </p:sp>
      <p:sp>
        <p:nvSpPr>
          <p:cNvPr id="1713264" name="Rectangle 112"/>
          <p:cNvSpPr>
            <a:spLocks noChangeArrowheads="1"/>
          </p:cNvSpPr>
          <p:nvPr/>
        </p:nvSpPr>
        <p:spPr bwMode="auto">
          <a:xfrm>
            <a:off x="3679825" y="5494338"/>
            <a:ext cx="700088" cy="392112"/>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k-1</a:t>
            </a:r>
            <a:endParaRPr lang="en-US" altLang="zh-CN" sz="1800" baseline="-25000"/>
          </a:p>
        </p:txBody>
      </p:sp>
      <p:sp>
        <p:nvSpPr>
          <p:cNvPr id="1713265" name="Rectangle 113"/>
          <p:cNvSpPr>
            <a:spLocks noChangeArrowheads="1"/>
          </p:cNvSpPr>
          <p:nvPr/>
        </p:nvSpPr>
        <p:spPr bwMode="auto">
          <a:xfrm>
            <a:off x="4379913" y="5494338"/>
            <a:ext cx="701675" cy="392112"/>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k-2</a:t>
            </a:r>
            <a:endParaRPr lang="en-US" altLang="zh-CN" sz="1800" baseline="-25000"/>
          </a:p>
        </p:txBody>
      </p:sp>
      <p:sp>
        <p:nvSpPr>
          <p:cNvPr id="1713266" name="Rectangle 114"/>
          <p:cNvSpPr>
            <a:spLocks noChangeArrowheads="1"/>
          </p:cNvSpPr>
          <p:nvPr/>
        </p:nvSpPr>
        <p:spPr bwMode="auto">
          <a:xfrm>
            <a:off x="2279650" y="6276975"/>
            <a:ext cx="700088" cy="392113"/>
          </a:xfrm>
          <a:prstGeom prst="rect">
            <a:avLst/>
          </a:prstGeom>
          <a:noFill/>
          <a:ln w="28575" algn="ctr">
            <a:noFill/>
            <a:miter lim="800000"/>
            <a:headEnd/>
            <a:tailEnd type="none" w="med" len="lg"/>
          </a:ln>
          <a:effectLst/>
        </p:spPr>
        <p:txBody>
          <a:bodyPr wrap="none" anchor="ctr"/>
          <a:lstStyle/>
          <a:p>
            <a:pPr>
              <a:spcBef>
                <a:spcPct val="0"/>
              </a:spcBef>
            </a:pPr>
            <a:r>
              <a:rPr lang="en-US" altLang="zh-CN" sz="1800"/>
              <a:t>S</a:t>
            </a:r>
            <a:r>
              <a:rPr lang="en-US" altLang="zh-CN" sz="1800" baseline="-25000"/>
              <a:t>2</a:t>
            </a:r>
          </a:p>
        </p:txBody>
      </p:sp>
      <p:sp>
        <p:nvSpPr>
          <p:cNvPr id="1713267" name="Rectangle 115"/>
          <p:cNvSpPr>
            <a:spLocks noChangeArrowheads="1"/>
          </p:cNvSpPr>
          <p:nvPr/>
        </p:nvSpPr>
        <p:spPr bwMode="auto">
          <a:xfrm>
            <a:off x="2979738" y="6276975"/>
            <a:ext cx="700087" cy="392113"/>
          </a:xfrm>
          <a:prstGeom prst="rect">
            <a:avLst/>
          </a:prstGeom>
          <a:noFill/>
          <a:ln w="28575" algn="ctr">
            <a:noFill/>
            <a:miter lim="800000"/>
            <a:headEnd/>
            <a:tailEnd type="none" w="med" len="lg"/>
          </a:ln>
          <a:effectLst/>
        </p:spPr>
        <p:txBody>
          <a:bodyPr wrap="none" anchor="ctr"/>
          <a:lstStyle/>
          <a:p>
            <a:pPr>
              <a:spcBef>
                <a:spcPct val="0"/>
              </a:spcBef>
            </a:pPr>
            <a:r>
              <a:rPr lang="en-US" altLang="zh-CN" sz="1800"/>
              <a:t>S</a:t>
            </a:r>
            <a:r>
              <a:rPr lang="en-US" altLang="zh-CN" sz="1800" baseline="-25000"/>
              <a:t>3</a:t>
            </a:r>
          </a:p>
        </p:txBody>
      </p:sp>
      <p:sp>
        <p:nvSpPr>
          <p:cNvPr id="1713268" name="Rectangle 116"/>
          <p:cNvSpPr>
            <a:spLocks noChangeArrowheads="1"/>
          </p:cNvSpPr>
          <p:nvPr/>
        </p:nvSpPr>
        <p:spPr bwMode="auto">
          <a:xfrm>
            <a:off x="3679825" y="6276975"/>
            <a:ext cx="700088" cy="392113"/>
          </a:xfrm>
          <a:prstGeom prst="rect">
            <a:avLst/>
          </a:prstGeom>
          <a:noFill/>
          <a:ln w="28575" algn="ctr">
            <a:noFill/>
            <a:miter lim="800000"/>
            <a:headEnd/>
            <a:tailEnd type="none" w="med" len="lg"/>
          </a:ln>
          <a:effectLst/>
        </p:spPr>
        <p:txBody>
          <a:bodyPr wrap="none" anchor="ctr"/>
          <a:lstStyle/>
          <a:p>
            <a:pPr>
              <a:spcBef>
                <a:spcPct val="0"/>
              </a:spcBef>
            </a:pPr>
            <a:r>
              <a:rPr lang="en-US" altLang="zh-CN" sz="1800"/>
              <a:t>S</a:t>
            </a:r>
            <a:r>
              <a:rPr lang="en-US" altLang="zh-CN" sz="1800" baseline="-25000"/>
              <a:t>4</a:t>
            </a:r>
          </a:p>
        </p:txBody>
      </p:sp>
      <p:sp>
        <p:nvSpPr>
          <p:cNvPr id="1713269" name="Rectangle 117"/>
          <p:cNvSpPr>
            <a:spLocks noChangeArrowheads="1"/>
          </p:cNvSpPr>
          <p:nvPr/>
        </p:nvSpPr>
        <p:spPr bwMode="auto">
          <a:xfrm>
            <a:off x="4378325" y="6276975"/>
            <a:ext cx="700088" cy="392113"/>
          </a:xfrm>
          <a:prstGeom prst="rect">
            <a:avLst/>
          </a:prstGeom>
          <a:noFill/>
          <a:ln w="28575" algn="ctr">
            <a:noFill/>
            <a:miter lim="800000"/>
            <a:headEnd/>
            <a:tailEnd type="none" w="med" len="lg"/>
          </a:ln>
          <a:effectLst/>
        </p:spPr>
        <p:txBody>
          <a:bodyPr wrap="none" anchor="ctr"/>
          <a:lstStyle/>
          <a:p>
            <a:pPr>
              <a:spcBef>
                <a:spcPct val="0"/>
              </a:spcBef>
            </a:pPr>
            <a:r>
              <a:rPr lang="en-US" altLang="zh-CN" sz="1800"/>
              <a:t>S</a:t>
            </a:r>
            <a:r>
              <a:rPr lang="en-US" altLang="zh-CN" sz="1800" baseline="-25000"/>
              <a:t>5</a:t>
            </a:r>
          </a:p>
        </p:txBody>
      </p:sp>
      <p:sp>
        <p:nvSpPr>
          <p:cNvPr id="1713270" name="Rectangle 118"/>
          <p:cNvSpPr>
            <a:spLocks noChangeArrowheads="1"/>
          </p:cNvSpPr>
          <p:nvPr/>
        </p:nvSpPr>
        <p:spPr bwMode="auto">
          <a:xfrm>
            <a:off x="5078413" y="6276975"/>
            <a:ext cx="700087" cy="392113"/>
          </a:xfrm>
          <a:prstGeom prst="rect">
            <a:avLst/>
          </a:prstGeom>
          <a:noFill/>
          <a:ln w="28575" algn="ctr">
            <a:noFill/>
            <a:miter lim="800000"/>
            <a:headEnd/>
            <a:tailEnd type="none" w="med" len="lg"/>
          </a:ln>
          <a:effectLst/>
        </p:spPr>
        <p:txBody>
          <a:bodyPr wrap="none" anchor="ctr"/>
          <a:lstStyle/>
          <a:p>
            <a:pPr>
              <a:spcBef>
                <a:spcPct val="0"/>
              </a:spcBef>
            </a:pPr>
            <a:r>
              <a:rPr lang="en-US" altLang="zh-CN" sz="1800"/>
              <a:t>S</a:t>
            </a:r>
            <a:r>
              <a:rPr lang="en-US" altLang="zh-CN" sz="1800" baseline="-25000"/>
              <a:t>6</a:t>
            </a:r>
          </a:p>
        </p:txBody>
      </p:sp>
      <p:sp>
        <p:nvSpPr>
          <p:cNvPr id="1713271" name="Rectangle 119"/>
          <p:cNvSpPr>
            <a:spLocks noChangeArrowheads="1"/>
          </p:cNvSpPr>
          <p:nvPr/>
        </p:nvSpPr>
        <p:spPr bwMode="auto">
          <a:xfrm>
            <a:off x="2279650" y="5494338"/>
            <a:ext cx="700088" cy="392112"/>
          </a:xfrm>
          <a:prstGeom prst="rect">
            <a:avLst/>
          </a:prstGeom>
          <a:solidFill>
            <a:srgbClr val="FFFF66"/>
          </a:solidFill>
          <a:ln w="28575" algn="ctr">
            <a:solidFill>
              <a:schemeClr val="tx1"/>
            </a:solidFill>
            <a:miter lim="800000"/>
            <a:headEnd/>
            <a:tailEnd type="none" w="med" len="lg"/>
          </a:ln>
          <a:effectLst/>
        </p:spPr>
        <p:txBody>
          <a:bodyPr wrap="none" anchor="b" anchorCtr="0"/>
          <a:lstStyle/>
          <a:p>
            <a:pPr>
              <a:lnSpc>
                <a:spcPct val="70000"/>
              </a:lnSpc>
              <a:spcBef>
                <a:spcPct val="0"/>
              </a:spcBef>
            </a:pPr>
            <a:r>
              <a:rPr lang="en-US" altLang="zh-CN" sz="1800" dirty="0"/>
              <a:t>k+1</a:t>
            </a:r>
            <a:endParaRPr lang="en-US" altLang="zh-CN" sz="1800" baseline="-25000" dirty="0"/>
          </a:p>
        </p:txBody>
      </p:sp>
      <p:sp>
        <p:nvSpPr>
          <p:cNvPr id="1713272" name="Rectangle 120"/>
          <p:cNvSpPr>
            <a:spLocks noChangeArrowheads="1"/>
          </p:cNvSpPr>
          <p:nvPr/>
        </p:nvSpPr>
        <p:spPr bwMode="auto">
          <a:xfrm>
            <a:off x="1611313" y="3068638"/>
            <a:ext cx="1231900" cy="392112"/>
          </a:xfrm>
          <a:prstGeom prst="rect">
            <a:avLst/>
          </a:prstGeom>
          <a:noFill/>
          <a:ln w="28575" algn="ctr">
            <a:noFill/>
            <a:miter lim="800000"/>
            <a:headEnd/>
            <a:tailEnd type="none" w="med" len="lg"/>
          </a:ln>
          <a:effectLst/>
        </p:spPr>
        <p:txBody>
          <a:bodyPr wrap="none" anchor="ctr"/>
          <a:lstStyle/>
          <a:p>
            <a:pPr algn="r">
              <a:spcBef>
                <a:spcPct val="0"/>
              </a:spcBef>
            </a:pPr>
            <a:r>
              <a:rPr lang="zh-CN" altLang="en-US" sz="1800"/>
              <a:t>时钟周期 </a:t>
            </a:r>
            <a:r>
              <a:rPr lang="en-US" altLang="zh-CN" sz="2000" i="1"/>
              <a:t>t</a:t>
            </a:r>
            <a:endParaRPr lang="en-US" altLang="zh-CN" sz="2000" i="1" baseline="-25000"/>
          </a:p>
        </p:txBody>
      </p:sp>
      <p:sp>
        <p:nvSpPr>
          <p:cNvPr id="1713273" name="Rectangle 121"/>
          <p:cNvSpPr>
            <a:spLocks noChangeArrowheads="1"/>
          </p:cNvSpPr>
          <p:nvPr/>
        </p:nvSpPr>
        <p:spPr bwMode="auto">
          <a:xfrm>
            <a:off x="5868988" y="5886450"/>
            <a:ext cx="1008062" cy="390525"/>
          </a:xfrm>
          <a:prstGeom prst="rect">
            <a:avLst/>
          </a:prstGeom>
          <a:noFill/>
          <a:ln w="28575" algn="ctr">
            <a:noFill/>
            <a:miter lim="800000"/>
            <a:headEnd/>
            <a:tailEnd type="none" w="med" len="lg"/>
          </a:ln>
          <a:effectLst/>
        </p:spPr>
        <p:txBody>
          <a:bodyPr wrap="none" anchor="ctr"/>
          <a:lstStyle/>
          <a:p>
            <a:pPr algn="r">
              <a:spcBef>
                <a:spcPct val="0"/>
              </a:spcBef>
            </a:pPr>
            <a:r>
              <a:rPr lang="zh-CN" altLang="en-US" sz="1800"/>
              <a:t>功能段</a:t>
            </a:r>
            <a:r>
              <a:rPr lang="en-US" altLang="zh-CN" sz="1800"/>
              <a:t>S</a:t>
            </a:r>
            <a:endParaRPr lang="en-US" altLang="zh-CN" sz="2000" i="1" baseline="-25000"/>
          </a:p>
        </p:txBody>
      </p:sp>
      <p:sp>
        <p:nvSpPr>
          <p:cNvPr id="1713274" name="Rectangle 122"/>
          <p:cNvSpPr>
            <a:spLocks noChangeArrowheads="1"/>
          </p:cNvSpPr>
          <p:nvPr/>
        </p:nvSpPr>
        <p:spPr bwMode="auto">
          <a:xfrm>
            <a:off x="468313" y="5886450"/>
            <a:ext cx="1112837" cy="390525"/>
          </a:xfrm>
          <a:prstGeom prst="rect">
            <a:avLst/>
          </a:prstGeom>
          <a:noFill/>
          <a:ln w="28575" algn="ctr">
            <a:noFill/>
            <a:miter lim="800000"/>
            <a:headEnd/>
            <a:tailEnd type="none" w="med" len="lg"/>
          </a:ln>
          <a:effectLst/>
        </p:spPr>
        <p:txBody>
          <a:bodyPr wrap="none" anchor="ctr"/>
          <a:lstStyle/>
          <a:p>
            <a:pPr algn="r">
              <a:spcBef>
                <a:spcPct val="0"/>
              </a:spcBef>
            </a:pPr>
            <a:r>
              <a:rPr lang="zh-CN" altLang="en-US" sz="1800"/>
              <a:t>正常流动</a:t>
            </a:r>
            <a:endParaRPr lang="zh-CN" altLang="en-US" sz="1800" baseline="-25000"/>
          </a:p>
        </p:txBody>
      </p:sp>
      <p:sp>
        <p:nvSpPr>
          <p:cNvPr id="1713275" name="Rectangle 123"/>
          <p:cNvSpPr>
            <a:spLocks noChangeArrowheads="1"/>
          </p:cNvSpPr>
          <p:nvPr/>
        </p:nvSpPr>
        <p:spPr bwMode="auto">
          <a:xfrm>
            <a:off x="468313" y="6276975"/>
            <a:ext cx="1112837" cy="392113"/>
          </a:xfrm>
          <a:prstGeom prst="rect">
            <a:avLst/>
          </a:prstGeom>
          <a:noFill/>
          <a:ln w="28575" algn="ctr">
            <a:noFill/>
            <a:miter lim="800000"/>
            <a:headEnd/>
            <a:tailEnd type="none" w="med" len="lg"/>
          </a:ln>
          <a:effectLst/>
        </p:spPr>
        <p:txBody>
          <a:bodyPr wrap="none" anchor="ctr"/>
          <a:lstStyle/>
          <a:p>
            <a:pPr algn="r">
              <a:spcBef>
                <a:spcPct val="0"/>
              </a:spcBef>
            </a:pPr>
            <a:r>
              <a:rPr lang="zh-CN" altLang="en-US" sz="1800"/>
              <a:t>功能段</a:t>
            </a:r>
            <a:endParaRPr lang="zh-CN" altLang="en-US" sz="1800" baseline="-25000"/>
          </a:p>
        </p:txBody>
      </p:sp>
      <p:sp>
        <p:nvSpPr>
          <p:cNvPr id="1713276" name="Rectangle 124"/>
          <p:cNvSpPr>
            <a:spLocks noChangeArrowheads="1"/>
          </p:cNvSpPr>
          <p:nvPr/>
        </p:nvSpPr>
        <p:spPr bwMode="auto">
          <a:xfrm>
            <a:off x="468313" y="5494338"/>
            <a:ext cx="1112837" cy="392112"/>
          </a:xfrm>
          <a:prstGeom prst="rect">
            <a:avLst/>
          </a:prstGeom>
          <a:noFill/>
          <a:ln w="28575" algn="ctr">
            <a:noFill/>
            <a:miter lim="800000"/>
            <a:headEnd/>
            <a:tailEnd type="none" w="med" len="lg"/>
          </a:ln>
          <a:effectLst/>
        </p:spPr>
        <p:txBody>
          <a:bodyPr wrap="none" anchor="ctr"/>
          <a:lstStyle/>
          <a:p>
            <a:pPr algn="r">
              <a:spcBef>
                <a:spcPct val="0"/>
              </a:spcBef>
            </a:pPr>
            <a:r>
              <a:rPr lang="en-US" altLang="zh-CN" sz="2000" i="1">
                <a:solidFill>
                  <a:srgbClr val="FF0000"/>
                </a:solidFill>
              </a:rPr>
              <a:t>t</a:t>
            </a:r>
            <a:r>
              <a:rPr lang="en-US" altLang="zh-CN" sz="2000" i="1" baseline="-25000">
                <a:solidFill>
                  <a:srgbClr val="FF0000"/>
                </a:solidFill>
              </a:rPr>
              <a:t>i</a:t>
            </a:r>
          </a:p>
        </p:txBody>
      </p:sp>
      <p:sp>
        <p:nvSpPr>
          <p:cNvPr id="1713277" name="Rectangle 125"/>
          <p:cNvSpPr>
            <a:spLocks noChangeArrowheads="1"/>
          </p:cNvSpPr>
          <p:nvPr/>
        </p:nvSpPr>
        <p:spPr bwMode="auto">
          <a:xfrm>
            <a:off x="468313" y="5102225"/>
            <a:ext cx="1112837" cy="392113"/>
          </a:xfrm>
          <a:prstGeom prst="rect">
            <a:avLst/>
          </a:prstGeom>
          <a:noFill/>
          <a:ln w="28575" algn="ctr">
            <a:noFill/>
            <a:miter lim="800000"/>
            <a:headEnd/>
            <a:tailEnd type="none" w="med" len="lg"/>
          </a:ln>
          <a:effectLst/>
        </p:spPr>
        <p:txBody>
          <a:bodyPr wrap="none" anchor="ctr"/>
          <a:lstStyle/>
          <a:p>
            <a:pPr algn="r">
              <a:spcBef>
                <a:spcPct val="0"/>
              </a:spcBef>
            </a:pPr>
            <a:r>
              <a:rPr lang="en-US" altLang="zh-CN" sz="2000" i="1">
                <a:solidFill>
                  <a:srgbClr val="FF0000"/>
                </a:solidFill>
              </a:rPr>
              <a:t>t</a:t>
            </a:r>
            <a:r>
              <a:rPr lang="en-US" altLang="zh-CN" sz="2000" i="1" baseline="-25000">
                <a:solidFill>
                  <a:srgbClr val="FF0000"/>
                </a:solidFill>
              </a:rPr>
              <a:t>i+</a:t>
            </a:r>
            <a:r>
              <a:rPr lang="en-US" altLang="zh-CN" sz="2000" baseline="-25000">
                <a:solidFill>
                  <a:srgbClr val="FF0000"/>
                </a:solidFill>
              </a:rPr>
              <a:t>1</a:t>
            </a:r>
          </a:p>
        </p:txBody>
      </p:sp>
      <p:sp>
        <p:nvSpPr>
          <p:cNvPr id="1713278" name="Rectangle 126"/>
          <p:cNvSpPr>
            <a:spLocks noChangeArrowheads="1"/>
          </p:cNvSpPr>
          <p:nvPr/>
        </p:nvSpPr>
        <p:spPr bwMode="auto">
          <a:xfrm>
            <a:off x="468313" y="4711700"/>
            <a:ext cx="1112837" cy="390525"/>
          </a:xfrm>
          <a:prstGeom prst="rect">
            <a:avLst/>
          </a:prstGeom>
          <a:noFill/>
          <a:ln w="28575" algn="ctr">
            <a:noFill/>
            <a:miter lim="800000"/>
            <a:headEnd/>
            <a:tailEnd type="none" w="med" len="lg"/>
          </a:ln>
          <a:effectLst/>
        </p:spPr>
        <p:txBody>
          <a:bodyPr wrap="none" anchor="ctr"/>
          <a:lstStyle/>
          <a:p>
            <a:pPr algn="r">
              <a:spcBef>
                <a:spcPct val="0"/>
              </a:spcBef>
            </a:pPr>
            <a:r>
              <a:rPr lang="en-US" altLang="zh-CN" sz="2000" i="1">
                <a:solidFill>
                  <a:srgbClr val="FF0000"/>
                </a:solidFill>
              </a:rPr>
              <a:t>t</a:t>
            </a:r>
            <a:r>
              <a:rPr lang="en-US" altLang="zh-CN" sz="2000" i="1" baseline="-25000">
                <a:solidFill>
                  <a:srgbClr val="FF0000"/>
                </a:solidFill>
              </a:rPr>
              <a:t>i+</a:t>
            </a:r>
            <a:r>
              <a:rPr lang="en-US" altLang="zh-CN" sz="2000" baseline="-25000">
                <a:solidFill>
                  <a:srgbClr val="FF0000"/>
                </a:solidFill>
              </a:rPr>
              <a:t>2</a:t>
            </a:r>
          </a:p>
        </p:txBody>
      </p:sp>
      <p:sp>
        <p:nvSpPr>
          <p:cNvPr id="1713279" name="Rectangle 127"/>
          <p:cNvSpPr>
            <a:spLocks noChangeArrowheads="1"/>
          </p:cNvSpPr>
          <p:nvPr/>
        </p:nvSpPr>
        <p:spPr bwMode="auto">
          <a:xfrm>
            <a:off x="468313" y="4321175"/>
            <a:ext cx="1112837" cy="392113"/>
          </a:xfrm>
          <a:prstGeom prst="rect">
            <a:avLst/>
          </a:prstGeom>
          <a:noFill/>
          <a:ln w="28575" algn="ctr">
            <a:noFill/>
            <a:miter lim="800000"/>
            <a:headEnd/>
            <a:tailEnd type="none" w="med" len="lg"/>
          </a:ln>
          <a:effectLst/>
        </p:spPr>
        <p:txBody>
          <a:bodyPr wrap="none" anchor="ctr"/>
          <a:lstStyle/>
          <a:p>
            <a:pPr algn="r">
              <a:spcBef>
                <a:spcPct val="0"/>
              </a:spcBef>
            </a:pPr>
            <a:r>
              <a:rPr lang="en-US" altLang="zh-CN" sz="2000" i="1">
                <a:solidFill>
                  <a:srgbClr val="FF0000"/>
                </a:solidFill>
              </a:rPr>
              <a:t>t</a:t>
            </a:r>
            <a:r>
              <a:rPr lang="en-US" altLang="zh-CN" sz="2000" i="1" baseline="-25000">
                <a:solidFill>
                  <a:srgbClr val="FF0000"/>
                </a:solidFill>
              </a:rPr>
              <a:t>i+</a:t>
            </a:r>
            <a:r>
              <a:rPr lang="en-US" altLang="zh-CN" sz="2000" baseline="-25000">
                <a:solidFill>
                  <a:srgbClr val="FF0000"/>
                </a:solidFill>
              </a:rPr>
              <a:t>3</a:t>
            </a:r>
          </a:p>
        </p:txBody>
      </p:sp>
      <p:sp>
        <p:nvSpPr>
          <p:cNvPr id="1713280" name="Rectangle 128"/>
          <p:cNvSpPr>
            <a:spLocks noChangeArrowheads="1"/>
          </p:cNvSpPr>
          <p:nvPr/>
        </p:nvSpPr>
        <p:spPr bwMode="auto">
          <a:xfrm>
            <a:off x="468313" y="3929063"/>
            <a:ext cx="1112837" cy="392112"/>
          </a:xfrm>
          <a:prstGeom prst="rect">
            <a:avLst/>
          </a:prstGeom>
          <a:noFill/>
          <a:ln w="28575" algn="ctr">
            <a:noFill/>
            <a:miter lim="800000"/>
            <a:headEnd/>
            <a:tailEnd type="none" w="med" len="lg"/>
          </a:ln>
          <a:effectLst/>
        </p:spPr>
        <p:txBody>
          <a:bodyPr wrap="none" anchor="ctr"/>
          <a:lstStyle/>
          <a:p>
            <a:pPr algn="r">
              <a:spcBef>
                <a:spcPct val="0"/>
              </a:spcBef>
            </a:pPr>
            <a:r>
              <a:rPr lang="en-US" altLang="zh-CN" sz="2000" i="1">
                <a:solidFill>
                  <a:srgbClr val="FF0000"/>
                </a:solidFill>
              </a:rPr>
              <a:t>t</a:t>
            </a:r>
            <a:r>
              <a:rPr lang="en-US" altLang="zh-CN" sz="2000" i="1" baseline="-25000">
                <a:solidFill>
                  <a:srgbClr val="FF0000"/>
                </a:solidFill>
              </a:rPr>
              <a:t>i+</a:t>
            </a:r>
            <a:r>
              <a:rPr lang="en-US" altLang="zh-CN" sz="2000" baseline="-25000">
                <a:solidFill>
                  <a:srgbClr val="FF0000"/>
                </a:solidFill>
              </a:rPr>
              <a:t>4</a:t>
            </a:r>
          </a:p>
        </p:txBody>
      </p:sp>
      <p:sp>
        <p:nvSpPr>
          <p:cNvPr id="1713281" name="Rectangle 129"/>
          <p:cNvSpPr>
            <a:spLocks noChangeArrowheads="1"/>
          </p:cNvSpPr>
          <p:nvPr/>
        </p:nvSpPr>
        <p:spPr bwMode="auto">
          <a:xfrm>
            <a:off x="468313" y="3540125"/>
            <a:ext cx="1112837" cy="390525"/>
          </a:xfrm>
          <a:prstGeom prst="rect">
            <a:avLst/>
          </a:prstGeom>
          <a:noFill/>
          <a:ln w="28575" algn="ctr">
            <a:noFill/>
            <a:miter lim="800000"/>
            <a:headEnd/>
            <a:tailEnd type="none" w="med" len="lg"/>
          </a:ln>
          <a:effectLst/>
        </p:spPr>
        <p:txBody>
          <a:bodyPr wrap="none" anchor="ctr"/>
          <a:lstStyle/>
          <a:p>
            <a:pPr algn="r">
              <a:spcBef>
                <a:spcPct val="0"/>
              </a:spcBef>
            </a:pPr>
            <a:r>
              <a:rPr lang="en-US" altLang="zh-CN" sz="2000" i="1">
                <a:solidFill>
                  <a:srgbClr val="FF0000"/>
                </a:solidFill>
              </a:rPr>
              <a:t>t</a:t>
            </a:r>
            <a:r>
              <a:rPr lang="en-US" altLang="zh-CN" sz="2000" i="1" baseline="-25000">
                <a:solidFill>
                  <a:srgbClr val="FF0000"/>
                </a:solidFill>
              </a:rPr>
              <a:t>i+</a:t>
            </a:r>
            <a:r>
              <a:rPr lang="en-US" altLang="zh-CN" sz="2000" baseline="-25000">
                <a:solidFill>
                  <a:srgbClr val="FF0000"/>
                </a:solidFill>
              </a:rPr>
              <a:t>5</a:t>
            </a:r>
          </a:p>
        </p:txBody>
      </p:sp>
      <p:sp>
        <p:nvSpPr>
          <p:cNvPr id="1713282" name="Rectangle 130"/>
          <p:cNvSpPr>
            <a:spLocks noChangeArrowheads="1"/>
          </p:cNvSpPr>
          <p:nvPr/>
        </p:nvSpPr>
        <p:spPr bwMode="auto">
          <a:xfrm>
            <a:off x="2279650" y="5103813"/>
            <a:ext cx="700088" cy="392112"/>
          </a:xfrm>
          <a:prstGeom prst="rect">
            <a:avLst/>
          </a:prstGeom>
          <a:solidFill>
            <a:srgbClr val="FFFF66"/>
          </a:solidFill>
          <a:ln w="28575" algn="ctr">
            <a:solidFill>
              <a:schemeClr val="tx1"/>
            </a:solidFill>
            <a:miter lim="800000"/>
            <a:headEnd/>
            <a:tailEnd type="none" w="med" len="lg"/>
          </a:ln>
          <a:effectLst/>
        </p:spPr>
        <p:txBody>
          <a:bodyPr wrap="none" tIns="54000" bIns="54000" anchor="t" anchorCtr="0"/>
          <a:lstStyle/>
          <a:p>
            <a:pPr>
              <a:lnSpc>
                <a:spcPct val="70000"/>
              </a:lnSpc>
              <a:spcBef>
                <a:spcPct val="0"/>
              </a:spcBef>
            </a:pPr>
            <a:r>
              <a:rPr lang="en-US" altLang="zh-CN" sz="1600"/>
              <a:t>k+3</a:t>
            </a:r>
          </a:p>
          <a:p>
            <a:pPr>
              <a:lnSpc>
                <a:spcPct val="70000"/>
              </a:lnSpc>
              <a:spcBef>
                <a:spcPct val="0"/>
              </a:spcBef>
            </a:pPr>
            <a:r>
              <a:rPr lang="en-US" altLang="zh-CN" sz="1600"/>
              <a:t>(k+2)</a:t>
            </a:r>
          </a:p>
        </p:txBody>
      </p:sp>
      <p:sp>
        <p:nvSpPr>
          <p:cNvPr id="1713283" name="Rectangle 131"/>
          <p:cNvSpPr>
            <a:spLocks noChangeArrowheads="1"/>
          </p:cNvSpPr>
          <p:nvPr/>
        </p:nvSpPr>
        <p:spPr bwMode="auto">
          <a:xfrm>
            <a:off x="3679825" y="5103813"/>
            <a:ext cx="700088" cy="392112"/>
          </a:xfrm>
          <a:prstGeom prst="rect">
            <a:avLst/>
          </a:prstGeom>
          <a:solidFill>
            <a:srgbClr val="FF99CC"/>
          </a:solidFill>
          <a:ln w="28575" algn="ctr">
            <a:solidFill>
              <a:schemeClr val="tx1"/>
            </a:solidFill>
            <a:miter lim="800000"/>
            <a:headEnd/>
            <a:tailEnd type="none" w="med" len="lg"/>
          </a:ln>
          <a:effectLst/>
        </p:spPr>
        <p:txBody>
          <a:bodyPr wrap="none" anchor="ctr"/>
          <a:lstStyle/>
          <a:p>
            <a:pPr>
              <a:spcBef>
                <a:spcPct val="0"/>
              </a:spcBef>
            </a:pPr>
            <a:r>
              <a:rPr lang="en-US" altLang="zh-CN" sz="1800"/>
              <a:t>k</a:t>
            </a:r>
            <a:endParaRPr lang="en-US" altLang="zh-CN" sz="1800" baseline="-25000"/>
          </a:p>
        </p:txBody>
      </p:sp>
      <p:sp>
        <p:nvSpPr>
          <p:cNvPr id="1713284" name="Rectangle 132"/>
          <p:cNvSpPr>
            <a:spLocks noChangeArrowheads="1"/>
          </p:cNvSpPr>
          <p:nvPr/>
        </p:nvSpPr>
        <p:spPr bwMode="auto">
          <a:xfrm>
            <a:off x="4379913" y="5103813"/>
            <a:ext cx="701675" cy="392112"/>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k-1</a:t>
            </a:r>
            <a:endParaRPr lang="en-US" altLang="zh-CN" sz="1800" baseline="-25000"/>
          </a:p>
        </p:txBody>
      </p:sp>
      <p:sp>
        <p:nvSpPr>
          <p:cNvPr id="1713285" name="Rectangle 133"/>
          <p:cNvSpPr>
            <a:spLocks noChangeArrowheads="1"/>
          </p:cNvSpPr>
          <p:nvPr/>
        </p:nvSpPr>
        <p:spPr bwMode="auto">
          <a:xfrm>
            <a:off x="5081588" y="5103813"/>
            <a:ext cx="700087" cy="392112"/>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k-2</a:t>
            </a:r>
            <a:endParaRPr lang="en-US" altLang="zh-CN" sz="1800" baseline="-25000"/>
          </a:p>
        </p:txBody>
      </p:sp>
      <p:sp>
        <p:nvSpPr>
          <p:cNvPr id="1713286" name="Rectangle 134"/>
          <p:cNvSpPr>
            <a:spLocks noChangeArrowheads="1"/>
          </p:cNvSpPr>
          <p:nvPr/>
        </p:nvSpPr>
        <p:spPr bwMode="auto">
          <a:xfrm>
            <a:off x="2979738" y="5103813"/>
            <a:ext cx="700087" cy="392112"/>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k+1</a:t>
            </a:r>
            <a:endParaRPr lang="en-US" altLang="zh-CN" sz="1800" baseline="-25000"/>
          </a:p>
        </p:txBody>
      </p:sp>
      <p:sp>
        <p:nvSpPr>
          <p:cNvPr id="1713287" name="Rectangle 135"/>
          <p:cNvSpPr>
            <a:spLocks noChangeArrowheads="1"/>
          </p:cNvSpPr>
          <p:nvPr/>
        </p:nvSpPr>
        <p:spPr bwMode="auto">
          <a:xfrm>
            <a:off x="1579563" y="5103813"/>
            <a:ext cx="700087" cy="392112"/>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k+4</a:t>
            </a:r>
            <a:endParaRPr lang="en-US" altLang="zh-CN" sz="1800" baseline="-25000"/>
          </a:p>
        </p:txBody>
      </p:sp>
      <p:sp>
        <p:nvSpPr>
          <p:cNvPr id="1713288" name="Rectangle 136"/>
          <p:cNvSpPr>
            <a:spLocks noChangeArrowheads="1"/>
          </p:cNvSpPr>
          <p:nvPr/>
        </p:nvSpPr>
        <p:spPr bwMode="auto">
          <a:xfrm>
            <a:off x="4379913" y="4713288"/>
            <a:ext cx="701675" cy="390525"/>
          </a:xfrm>
          <a:prstGeom prst="rect">
            <a:avLst/>
          </a:prstGeom>
          <a:solidFill>
            <a:srgbClr val="FF99CC"/>
          </a:solidFill>
          <a:ln w="28575" algn="ctr">
            <a:solidFill>
              <a:schemeClr val="tx1"/>
            </a:solidFill>
            <a:miter lim="800000"/>
            <a:headEnd/>
            <a:tailEnd type="none" w="med" len="lg"/>
          </a:ln>
          <a:effectLst/>
        </p:spPr>
        <p:txBody>
          <a:bodyPr wrap="none" anchor="ctr"/>
          <a:lstStyle/>
          <a:p>
            <a:pPr>
              <a:spcBef>
                <a:spcPct val="0"/>
              </a:spcBef>
            </a:pPr>
            <a:r>
              <a:rPr lang="en-US" altLang="zh-CN" sz="1800"/>
              <a:t>k</a:t>
            </a:r>
            <a:endParaRPr lang="en-US" altLang="zh-CN" sz="1800" baseline="-25000"/>
          </a:p>
        </p:txBody>
      </p:sp>
      <p:sp>
        <p:nvSpPr>
          <p:cNvPr id="1713289" name="Rectangle 137"/>
          <p:cNvSpPr>
            <a:spLocks noChangeArrowheads="1"/>
          </p:cNvSpPr>
          <p:nvPr/>
        </p:nvSpPr>
        <p:spPr bwMode="auto">
          <a:xfrm>
            <a:off x="5081588" y="4713288"/>
            <a:ext cx="700087" cy="390525"/>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k-1</a:t>
            </a:r>
            <a:endParaRPr lang="en-US" altLang="zh-CN" sz="1800" baseline="-25000"/>
          </a:p>
        </p:txBody>
      </p:sp>
      <p:sp>
        <p:nvSpPr>
          <p:cNvPr id="1713290" name="Rectangle 138"/>
          <p:cNvSpPr>
            <a:spLocks noChangeArrowheads="1"/>
          </p:cNvSpPr>
          <p:nvPr/>
        </p:nvSpPr>
        <p:spPr bwMode="auto">
          <a:xfrm>
            <a:off x="3679825" y="4713288"/>
            <a:ext cx="700088" cy="390525"/>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k+1</a:t>
            </a:r>
            <a:endParaRPr lang="en-US" altLang="zh-CN" sz="1800" baseline="-25000"/>
          </a:p>
        </p:txBody>
      </p:sp>
      <p:sp>
        <p:nvSpPr>
          <p:cNvPr id="1713291" name="Rectangle 139"/>
          <p:cNvSpPr>
            <a:spLocks noChangeArrowheads="1"/>
          </p:cNvSpPr>
          <p:nvPr/>
        </p:nvSpPr>
        <p:spPr bwMode="auto">
          <a:xfrm>
            <a:off x="2979738" y="4713288"/>
            <a:ext cx="700087" cy="390525"/>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k+3</a:t>
            </a:r>
            <a:endParaRPr lang="en-US" altLang="zh-CN" sz="1800" baseline="-25000"/>
          </a:p>
        </p:txBody>
      </p:sp>
      <p:sp>
        <p:nvSpPr>
          <p:cNvPr id="1713292" name="Rectangle 140"/>
          <p:cNvSpPr>
            <a:spLocks noChangeArrowheads="1"/>
          </p:cNvSpPr>
          <p:nvPr/>
        </p:nvSpPr>
        <p:spPr bwMode="auto">
          <a:xfrm>
            <a:off x="2279650" y="4713288"/>
            <a:ext cx="700088" cy="390525"/>
          </a:xfrm>
          <a:prstGeom prst="rect">
            <a:avLst/>
          </a:prstGeom>
          <a:solidFill>
            <a:srgbClr val="FFFF66"/>
          </a:solidFill>
          <a:ln w="28575" algn="ctr">
            <a:solidFill>
              <a:schemeClr val="tx1"/>
            </a:solidFill>
            <a:miter lim="800000"/>
            <a:headEnd/>
            <a:tailEnd type="none" w="med" len="lg"/>
          </a:ln>
          <a:effectLst/>
        </p:spPr>
        <p:txBody>
          <a:bodyPr wrap="none" tIns="54000" bIns="54000" anchor="t" anchorCtr="0"/>
          <a:lstStyle/>
          <a:p>
            <a:pPr>
              <a:lnSpc>
                <a:spcPct val="70000"/>
              </a:lnSpc>
              <a:spcBef>
                <a:spcPct val="0"/>
              </a:spcBef>
            </a:pPr>
            <a:r>
              <a:rPr lang="en-US" altLang="zh-CN" sz="1600"/>
              <a:t>k+4</a:t>
            </a:r>
          </a:p>
          <a:p>
            <a:pPr>
              <a:lnSpc>
                <a:spcPct val="70000"/>
              </a:lnSpc>
              <a:spcBef>
                <a:spcPct val="0"/>
              </a:spcBef>
            </a:pPr>
            <a:r>
              <a:rPr lang="en-US" altLang="zh-CN" sz="1600"/>
              <a:t>(k+2)</a:t>
            </a:r>
          </a:p>
        </p:txBody>
      </p:sp>
      <p:sp>
        <p:nvSpPr>
          <p:cNvPr id="1713293" name="Rectangle 141"/>
          <p:cNvSpPr>
            <a:spLocks noChangeArrowheads="1"/>
          </p:cNvSpPr>
          <p:nvPr/>
        </p:nvSpPr>
        <p:spPr bwMode="auto">
          <a:xfrm>
            <a:off x="1579563" y="4713288"/>
            <a:ext cx="700087" cy="390525"/>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k+5</a:t>
            </a:r>
            <a:endParaRPr lang="en-US" altLang="zh-CN" sz="1800" baseline="-25000"/>
          </a:p>
        </p:txBody>
      </p:sp>
      <p:sp>
        <p:nvSpPr>
          <p:cNvPr id="1713294" name="Rectangle 142"/>
          <p:cNvSpPr>
            <a:spLocks noChangeArrowheads="1"/>
          </p:cNvSpPr>
          <p:nvPr/>
        </p:nvSpPr>
        <p:spPr bwMode="auto">
          <a:xfrm>
            <a:off x="5081588" y="4321175"/>
            <a:ext cx="700087" cy="392113"/>
          </a:xfrm>
          <a:prstGeom prst="rect">
            <a:avLst/>
          </a:prstGeom>
          <a:solidFill>
            <a:srgbClr val="FF99CC"/>
          </a:solidFill>
          <a:ln w="28575" algn="ctr">
            <a:solidFill>
              <a:schemeClr val="tx1"/>
            </a:solidFill>
            <a:miter lim="800000"/>
            <a:headEnd/>
            <a:tailEnd type="none" w="med" len="lg"/>
          </a:ln>
          <a:effectLst/>
        </p:spPr>
        <p:txBody>
          <a:bodyPr wrap="none" anchor="ctr"/>
          <a:lstStyle/>
          <a:p>
            <a:pPr>
              <a:spcBef>
                <a:spcPct val="0"/>
              </a:spcBef>
            </a:pPr>
            <a:r>
              <a:rPr lang="en-US" altLang="zh-CN" sz="1800"/>
              <a:t>k</a:t>
            </a:r>
            <a:endParaRPr lang="en-US" altLang="zh-CN" sz="1800" baseline="-25000"/>
          </a:p>
        </p:txBody>
      </p:sp>
      <p:sp>
        <p:nvSpPr>
          <p:cNvPr id="1713295" name="Rectangle 143"/>
          <p:cNvSpPr>
            <a:spLocks noChangeArrowheads="1"/>
          </p:cNvSpPr>
          <p:nvPr/>
        </p:nvSpPr>
        <p:spPr bwMode="auto">
          <a:xfrm>
            <a:off x="4379913" y="4321175"/>
            <a:ext cx="701675" cy="392113"/>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k+1</a:t>
            </a:r>
            <a:endParaRPr lang="en-US" altLang="zh-CN" sz="1800" baseline="-25000"/>
          </a:p>
        </p:txBody>
      </p:sp>
      <p:sp>
        <p:nvSpPr>
          <p:cNvPr id="1713296" name="Rectangle 144"/>
          <p:cNvSpPr>
            <a:spLocks noChangeArrowheads="1"/>
          </p:cNvSpPr>
          <p:nvPr/>
        </p:nvSpPr>
        <p:spPr bwMode="auto">
          <a:xfrm>
            <a:off x="3679825" y="4321175"/>
            <a:ext cx="700088" cy="392113"/>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k+3</a:t>
            </a:r>
            <a:endParaRPr lang="en-US" altLang="zh-CN" sz="1800" baseline="-25000"/>
          </a:p>
        </p:txBody>
      </p:sp>
      <p:sp>
        <p:nvSpPr>
          <p:cNvPr id="1713297" name="Rectangle 145"/>
          <p:cNvSpPr>
            <a:spLocks noChangeArrowheads="1"/>
          </p:cNvSpPr>
          <p:nvPr/>
        </p:nvSpPr>
        <p:spPr bwMode="auto">
          <a:xfrm>
            <a:off x="2979738" y="4321175"/>
            <a:ext cx="700087" cy="392113"/>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k+4</a:t>
            </a:r>
            <a:endParaRPr lang="en-US" altLang="zh-CN" sz="1800" baseline="-25000"/>
          </a:p>
        </p:txBody>
      </p:sp>
      <p:sp>
        <p:nvSpPr>
          <p:cNvPr id="1713298" name="Rectangle 146"/>
          <p:cNvSpPr>
            <a:spLocks noChangeArrowheads="1"/>
          </p:cNvSpPr>
          <p:nvPr/>
        </p:nvSpPr>
        <p:spPr bwMode="auto">
          <a:xfrm>
            <a:off x="2279650" y="4321175"/>
            <a:ext cx="700088" cy="392113"/>
          </a:xfrm>
          <a:prstGeom prst="rect">
            <a:avLst/>
          </a:prstGeom>
          <a:solidFill>
            <a:srgbClr val="FFFF66"/>
          </a:solidFill>
          <a:ln w="28575" algn="ctr">
            <a:solidFill>
              <a:schemeClr val="tx1"/>
            </a:solidFill>
            <a:miter lim="800000"/>
            <a:headEnd/>
            <a:tailEnd type="none" w="med" len="lg"/>
          </a:ln>
          <a:effectLst/>
        </p:spPr>
        <p:txBody>
          <a:bodyPr wrap="none" tIns="54000" bIns="54000" anchor="t" anchorCtr="0"/>
          <a:lstStyle/>
          <a:p>
            <a:pPr>
              <a:lnSpc>
                <a:spcPct val="70000"/>
              </a:lnSpc>
              <a:spcBef>
                <a:spcPct val="0"/>
              </a:spcBef>
            </a:pPr>
            <a:r>
              <a:rPr lang="en-US" altLang="zh-CN" sz="1600"/>
              <a:t>k+5</a:t>
            </a:r>
          </a:p>
          <a:p>
            <a:pPr>
              <a:lnSpc>
                <a:spcPct val="70000"/>
              </a:lnSpc>
              <a:spcBef>
                <a:spcPct val="0"/>
              </a:spcBef>
            </a:pPr>
            <a:r>
              <a:rPr lang="en-US" altLang="zh-CN" sz="1600"/>
              <a:t>(k+2)</a:t>
            </a:r>
          </a:p>
        </p:txBody>
      </p:sp>
      <p:sp>
        <p:nvSpPr>
          <p:cNvPr id="1713299" name="Rectangle 147"/>
          <p:cNvSpPr>
            <a:spLocks noChangeArrowheads="1"/>
          </p:cNvSpPr>
          <p:nvPr/>
        </p:nvSpPr>
        <p:spPr bwMode="auto">
          <a:xfrm>
            <a:off x="1579563" y="4321175"/>
            <a:ext cx="700087" cy="392113"/>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k+6</a:t>
            </a:r>
            <a:endParaRPr lang="en-US" altLang="zh-CN" sz="1800" baseline="-25000"/>
          </a:p>
        </p:txBody>
      </p:sp>
      <p:sp>
        <p:nvSpPr>
          <p:cNvPr id="1713300" name="Rectangle 148"/>
          <p:cNvSpPr>
            <a:spLocks noChangeArrowheads="1"/>
          </p:cNvSpPr>
          <p:nvPr/>
        </p:nvSpPr>
        <p:spPr bwMode="auto">
          <a:xfrm>
            <a:off x="5081588" y="3929063"/>
            <a:ext cx="700087" cy="392112"/>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k+1</a:t>
            </a:r>
            <a:endParaRPr lang="en-US" altLang="zh-CN" sz="1800" baseline="-25000"/>
          </a:p>
        </p:txBody>
      </p:sp>
      <p:sp>
        <p:nvSpPr>
          <p:cNvPr id="1713301" name="Rectangle 149"/>
          <p:cNvSpPr>
            <a:spLocks noChangeArrowheads="1"/>
          </p:cNvSpPr>
          <p:nvPr/>
        </p:nvSpPr>
        <p:spPr bwMode="auto">
          <a:xfrm>
            <a:off x="4379913" y="3929063"/>
            <a:ext cx="701675" cy="392112"/>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k+3</a:t>
            </a:r>
            <a:endParaRPr lang="en-US" altLang="zh-CN" sz="1800" baseline="-25000"/>
          </a:p>
        </p:txBody>
      </p:sp>
      <p:sp>
        <p:nvSpPr>
          <p:cNvPr id="1713302" name="Rectangle 150"/>
          <p:cNvSpPr>
            <a:spLocks noChangeArrowheads="1"/>
          </p:cNvSpPr>
          <p:nvPr/>
        </p:nvSpPr>
        <p:spPr bwMode="auto">
          <a:xfrm>
            <a:off x="3679825" y="3929063"/>
            <a:ext cx="700088" cy="392112"/>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k+4</a:t>
            </a:r>
            <a:endParaRPr lang="en-US" altLang="zh-CN" sz="1800" baseline="-25000"/>
          </a:p>
        </p:txBody>
      </p:sp>
      <p:sp>
        <p:nvSpPr>
          <p:cNvPr id="1713303" name="Rectangle 151"/>
          <p:cNvSpPr>
            <a:spLocks noChangeArrowheads="1"/>
          </p:cNvSpPr>
          <p:nvPr/>
        </p:nvSpPr>
        <p:spPr bwMode="auto">
          <a:xfrm>
            <a:off x="2979738" y="3929063"/>
            <a:ext cx="700087" cy="392112"/>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k+5</a:t>
            </a:r>
            <a:endParaRPr lang="en-US" altLang="zh-CN" sz="1800" baseline="-25000"/>
          </a:p>
        </p:txBody>
      </p:sp>
      <p:sp>
        <p:nvSpPr>
          <p:cNvPr id="1713304" name="Rectangle 152"/>
          <p:cNvSpPr>
            <a:spLocks noChangeArrowheads="1"/>
          </p:cNvSpPr>
          <p:nvPr/>
        </p:nvSpPr>
        <p:spPr bwMode="auto">
          <a:xfrm>
            <a:off x="2279650" y="3929063"/>
            <a:ext cx="700088" cy="392112"/>
          </a:xfrm>
          <a:prstGeom prst="rect">
            <a:avLst/>
          </a:prstGeom>
          <a:solidFill>
            <a:srgbClr val="FFFF66"/>
          </a:solidFill>
          <a:ln w="28575" algn="ctr">
            <a:solidFill>
              <a:schemeClr val="tx1"/>
            </a:solidFill>
            <a:miter lim="800000"/>
            <a:headEnd/>
            <a:tailEnd type="none" w="med" len="lg"/>
          </a:ln>
          <a:effectLst/>
        </p:spPr>
        <p:txBody>
          <a:bodyPr wrap="none" tIns="54000" bIns="54000" anchor="t" anchorCtr="0"/>
          <a:lstStyle/>
          <a:p>
            <a:pPr>
              <a:lnSpc>
                <a:spcPct val="70000"/>
              </a:lnSpc>
              <a:spcBef>
                <a:spcPct val="0"/>
              </a:spcBef>
            </a:pPr>
            <a:r>
              <a:rPr lang="en-US" altLang="zh-CN" sz="1600"/>
              <a:t>(k+6)</a:t>
            </a:r>
          </a:p>
          <a:p>
            <a:pPr>
              <a:lnSpc>
                <a:spcPct val="70000"/>
              </a:lnSpc>
              <a:spcBef>
                <a:spcPct val="0"/>
              </a:spcBef>
            </a:pPr>
            <a:r>
              <a:rPr lang="en-US" altLang="zh-CN" sz="1600"/>
              <a:t>k+2</a:t>
            </a:r>
          </a:p>
        </p:txBody>
      </p:sp>
      <p:sp>
        <p:nvSpPr>
          <p:cNvPr id="1713305" name="Rectangle 153"/>
          <p:cNvSpPr>
            <a:spLocks noChangeArrowheads="1"/>
          </p:cNvSpPr>
          <p:nvPr/>
        </p:nvSpPr>
        <p:spPr bwMode="auto">
          <a:xfrm>
            <a:off x="1579563" y="3929063"/>
            <a:ext cx="700087" cy="392112"/>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k+7</a:t>
            </a:r>
            <a:endParaRPr lang="en-US" altLang="zh-CN" sz="1800" baseline="-25000"/>
          </a:p>
        </p:txBody>
      </p:sp>
      <p:sp>
        <p:nvSpPr>
          <p:cNvPr id="1713306" name="Rectangle 154"/>
          <p:cNvSpPr>
            <a:spLocks noChangeArrowheads="1"/>
          </p:cNvSpPr>
          <p:nvPr/>
        </p:nvSpPr>
        <p:spPr bwMode="auto">
          <a:xfrm>
            <a:off x="5081588" y="3538538"/>
            <a:ext cx="700087" cy="390525"/>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k+3</a:t>
            </a:r>
            <a:endParaRPr lang="en-US" altLang="zh-CN" sz="1800" baseline="-25000"/>
          </a:p>
        </p:txBody>
      </p:sp>
      <p:sp>
        <p:nvSpPr>
          <p:cNvPr id="1713307" name="Rectangle 155"/>
          <p:cNvSpPr>
            <a:spLocks noChangeArrowheads="1"/>
          </p:cNvSpPr>
          <p:nvPr/>
        </p:nvSpPr>
        <p:spPr bwMode="auto">
          <a:xfrm>
            <a:off x="4379913" y="3538538"/>
            <a:ext cx="701675" cy="390525"/>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k+4</a:t>
            </a:r>
            <a:endParaRPr lang="en-US" altLang="zh-CN" sz="1800" baseline="-25000"/>
          </a:p>
        </p:txBody>
      </p:sp>
      <p:sp>
        <p:nvSpPr>
          <p:cNvPr id="1713308" name="Rectangle 156"/>
          <p:cNvSpPr>
            <a:spLocks noChangeArrowheads="1"/>
          </p:cNvSpPr>
          <p:nvPr/>
        </p:nvSpPr>
        <p:spPr bwMode="auto">
          <a:xfrm>
            <a:off x="3679825" y="3538538"/>
            <a:ext cx="700088" cy="390525"/>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k+5</a:t>
            </a:r>
            <a:endParaRPr lang="en-US" altLang="zh-CN" sz="1800" baseline="-25000"/>
          </a:p>
        </p:txBody>
      </p:sp>
      <p:sp>
        <p:nvSpPr>
          <p:cNvPr id="1713309" name="Rectangle 157"/>
          <p:cNvSpPr>
            <a:spLocks noChangeArrowheads="1"/>
          </p:cNvSpPr>
          <p:nvPr/>
        </p:nvSpPr>
        <p:spPr bwMode="auto">
          <a:xfrm>
            <a:off x="2979738" y="3538538"/>
            <a:ext cx="700087" cy="390525"/>
          </a:xfrm>
          <a:prstGeom prst="rect">
            <a:avLst/>
          </a:prstGeom>
          <a:solidFill>
            <a:srgbClr val="FFFF66"/>
          </a:solidFill>
          <a:ln w="28575" algn="ctr">
            <a:solidFill>
              <a:schemeClr val="tx1"/>
            </a:solidFill>
            <a:miter lim="800000"/>
            <a:headEnd/>
            <a:tailEnd type="none" w="med" len="lg"/>
          </a:ln>
          <a:effectLst/>
        </p:spPr>
        <p:txBody>
          <a:bodyPr wrap="none" anchor="ctr"/>
          <a:lstStyle/>
          <a:p>
            <a:pPr>
              <a:spcBef>
                <a:spcPct val="0"/>
              </a:spcBef>
            </a:pPr>
            <a:r>
              <a:rPr lang="en-US" altLang="zh-CN" sz="1800"/>
              <a:t>k+2</a:t>
            </a:r>
            <a:endParaRPr lang="en-US" altLang="zh-CN" sz="1800" baseline="-25000"/>
          </a:p>
        </p:txBody>
      </p:sp>
      <p:sp>
        <p:nvSpPr>
          <p:cNvPr id="1713310" name="Rectangle 158"/>
          <p:cNvSpPr>
            <a:spLocks noChangeArrowheads="1"/>
          </p:cNvSpPr>
          <p:nvPr/>
        </p:nvSpPr>
        <p:spPr bwMode="auto">
          <a:xfrm>
            <a:off x="2279650" y="3538538"/>
            <a:ext cx="700088" cy="390525"/>
          </a:xfrm>
          <a:prstGeom prst="rect">
            <a:avLst/>
          </a:prstGeom>
          <a:solidFill>
            <a:schemeClr val="bg1"/>
          </a:solidFill>
          <a:ln w="28575" algn="ctr">
            <a:solidFill>
              <a:schemeClr val="tx1"/>
            </a:solidFill>
            <a:miter lim="800000"/>
            <a:headEnd/>
            <a:tailEnd type="none" w="med" len="lg"/>
          </a:ln>
          <a:effectLst/>
        </p:spPr>
        <p:txBody>
          <a:bodyPr wrap="none" tIns="54000" bIns="54000" anchor="t" anchorCtr="0"/>
          <a:lstStyle/>
          <a:p>
            <a:pPr>
              <a:lnSpc>
                <a:spcPct val="70000"/>
              </a:lnSpc>
              <a:spcBef>
                <a:spcPct val="0"/>
              </a:spcBef>
            </a:pPr>
            <a:r>
              <a:rPr lang="en-US" altLang="zh-CN" sz="1600" dirty="0"/>
              <a:t>(k+7)</a:t>
            </a:r>
          </a:p>
          <a:p>
            <a:pPr>
              <a:lnSpc>
                <a:spcPct val="70000"/>
              </a:lnSpc>
              <a:spcBef>
                <a:spcPct val="0"/>
              </a:spcBef>
            </a:pPr>
            <a:r>
              <a:rPr lang="en-US" altLang="zh-CN" sz="1600" dirty="0"/>
              <a:t>k+6</a:t>
            </a:r>
          </a:p>
        </p:txBody>
      </p:sp>
      <p:sp>
        <p:nvSpPr>
          <p:cNvPr id="1713311" name="Rectangle 159"/>
          <p:cNvSpPr>
            <a:spLocks noChangeArrowheads="1"/>
          </p:cNvSpPr>
          <p:nvPr/>
        </p:nvSpPr>
        <p:spPr bwMode="auto">
          <a:xfrm>
            <a:off x="1579563" y="3538538"/>
            <a:ext cx="700087" cy="390525"/>
          </a:xfrm>
          <a:prstGeom prst="rect">
            <a:avLst/>
          </a:prstGeom>
          <a:noFill/>
          <a:ln w="28575" algn="ctr">
            <a:solidFill>
              <a:schemeClr val="tx1"/>
            </a:solidFill>
            <a:miter lim="800000"/>
            <a:headEnd/>
            <a:tailEnd type="none" w="med" len="lg"/>
          </a:ln>
          <a:effectLst/>
        </p:spPr>
        <p:txBody>
          <a:bodyPr wrap="none" anchor="ctr"/>
          <a:lstStyle/>
          <a:p>
            <a:pPr>
              <a:spcBef>
                <a:spcPct val="0"/>
              </a:spcBef>
            </a:pPr>
            <a:r>
              <a:rPr lang="en-US" altLang="zh-CN" sz="1800"/>
              <a:t>k+8</a:t>
            </a:r>
            <a:endParaRPr lang="en-US" altLang="zh-CN" sz="1800" baseline="-25000"/>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4"/>
          <p:cNvSpPr>
            <a:spLocks noGrp="1"/>
          </p:cNvSpPr>
          <p:nvPr>
            <p:ph type="sldNum" sz="quarter" idx="11"/>
          </p:nvPr>
        </p:nvSpPr>
        <p:spPr/>
        <p:txBody>
          <a:bodyPr/>
          <a:lstStyle/>
          <a:p>
            <a:fld id="{91CB6C17-1716-4F27-BFB3-DAB5A64E8329}" type="slidenum">
              <a:rPr lang="zh-CN" altLang="en-US"/>
              <a:pPr/>
              <a:t>17</a:t>
            </a:fld>
            <a:endParaRPr lang="en-US" altLang="zh-CN"/>
          </a:p>
        </p:txBody>
      </p:sp>
      <p:sp>
        <p:nvSpPr>
          <p:cNvPr id="1714178" name="Rectangle 2"/>
          <p:cNvSpPr>
            <a:spLocks noGrp="1" noChangeArrowheads="1"/>
          </p:cNvSpPr>
          <p:nvPr>
            <p:ph type="title"/>
          </p:nvPr>
        </p:nvSpPr>
        <p:spPr/>
        <p:txBody>
          <a:bodyPr/>
          <a:lstStyle/>
          <a:p>
            <a:r>
              <a:rPr lang="en-US" altLang="zh-CN"/>
              <a:t>7.5.3 </a:t>
            </a:r>
            <a:r>
              <a:rPr lang="zh-CN" altLang="en-US"/>
              <a:t>数据相关</a:t>
            </a:r>
          </a:p>
        </p:txBody>
      </p:sp>
      <p:sp>
        <p:nvSpPr>
          <p:cNvPr id="1714265" name="Rectangle 89"/>
          <p:cNvSpPr>
            <a:spLocks noChangeArrowheads="1"/>
          </p:cNvSpPr>
          <p:nvPr/>
        </p:nvSpPr>
        <p:spPr bwMode="auto">
          <a:xfrm>
            <a:off x="971550" y="1844329"/>
            <a:ext cx="3756025" cy="1584176"/>
          </a:xfrm>
          <a:prstGeom prst="rect">
            <a:avLst/>
          </a:prstGeom>
          <a:noFill/>
          <a:ln w="9525">
            <a:noFill/>
            <a:miter lim="800000"/>
            <a:headEnd/>
            <a:tailEnd/>
          </a:ln>
          <a:effectLst/>
        </p:spPr>
        <p:txBody>
          <a:bodyPr/>
          <a:lstStyle/>
          <a:p>
            <a:pPr algn="l">
              <a:spcBef>
                <a:spcPct val="20000"/>
              </a:spcBef>
              <a:buClr>
                <a:srgbClr val="FF0066"/>
              </a:buClr>
              <a:buSzPct val="75000"/>
              <a:buFont typeface="Wingdings" pitchFamily="2" charset="2"/>
              <a:buNone/>
            </a:pPr>
            <a:r>
              <a:rPr lang="zh-CN" altLang="en-US" dirty="0">
                <a:latin typeface="黑体" pitchFamily="2" charset="-122"/>
              </a:rPr>
              <a:t>异步流动方式引起：</a:t>
            </a:r>
          </a:p>
          <a:p>
            <a:pPr algn="l">
              <a:spcBef>
                <a:spcPct val="20000"/>
              </a:spcBef>
              <a:buClr>
                <a:srgbClr val="FF0066"/>
              </a:buClr>
              <a:buSzPct val="75000"/>
              <a:buFont typeface="Wingdings" pitchFamily="2" charset="2"/>
              <a:buNone/>
            </a:pPr>
            <a:r>
              <a:rPr lang="zh-CN" altLang="en-US" dirty="0">
                <a:latin typeface="宋体"/>
              </a:rPr>
              <a:t>“</a:t>
            </a:r>
            <a:r>
              <a:rPr lang="zh-CN" altLang="en-US" dirty="0">
                <a:solidFill>
                  <a:srgbClr val="FF0000"/>
                </a:solidFill>
                <a:latin typeface="黑体" pitchFamily="2" charset="-122"/>
              </a:rPr>
              <a:t>写－写相关</a:t>
            </a:r>
            <a:r>
              <a:rPr lang="zh-CN" altLang="en-US" dirty="0">
                <a:latin typeface="宋体"/>
              </a:rPr>
              <a:t>”</a:t>
            </a:r>
            <a:endParaRPr lang="zh-CN" altLang="en-US" dirty="0">
              <a:latin typeface="黑体" pitchFamily="2" charset="-122"/>
            </a:endParaRPr>
          </a:p>
          <a:p>
            <a:pPr algn="l">
              <a:spcBef>
                <a:spcPct val="20000"/>
              </a:spcBef>
              <a:buClr>
                <a:srgbClr val="FF0066"/>
              </a:buClr>
              <a:buSzPct val="75000"/>
              <a:buFont typeface="Wingdings" pitchFamily="2" charset="2"/>
              <a:buNone/>
            </a:pPr>
            <a:r>
              <a:rPr lang="zh-CN" altLang="en-US" dirty="0">
                <a:latin typeface="宋体"/>
              </a:rPr>
              <a:t>“</a:t>
            </a:r>
            <a:r>
              <a:rPr lang="zh-CN" altLang="en-US" dirty="0">
                <a:solidFill>
                  <a:srgbClr val="FF0000"/>
                </a:solidFill>
                <a:latin typeface="黑体" pitchFamily="2" charset="-122"/>
              </a:rPr>
              <a:t>先读后写相关</a:t>
            </a:r>
            <a:r>
              <a:rPr lang="zh-CN" altLang="en-US" dirty="0">
                <a:latin typeface="宋体"/>
              </a:rPr>
              <a:t>”</a:t>
            </a:r>
            <a:endParaRPr lang="zh-CN" altLang="en-US" dirty="0"/>
          </a:p>
        </p:txBody>
      </p:sp>
      <p:sp>
        <p:nvSpPr>
          <p:cNvPr id="1714266" name="Text Box 90"/>
          <p:cNvSpPr txBox="1">
            <a:spLocks noChangeArrowheads="1"/>
          </p:cNvSpPr>
          <p:nvPr/>
        </p:nvSpPr>
        <p:spPr bwMode="auto">
          <a:xfrm>
            <a:off x="4932363" y="1772816"/>
            <a:ext cx="2879725" cy="2862322"/>
          </a:xfrm>
          <a:prstGeom prst="rect">
            <a:avLst/>
          </a:prstGeom>
          <a:solidFill>
            <a:srgbClr val="FFFF99"/>
          </a:solidFill>
          <a:ln w="28575" algn="ctr">
            <a:solidFill>
              <a:srgbClr val="FF6600"/>
            </a:solidFill>
            <a:miter lim="800000"/>
            <a:headEnd/>
            <a:tailEnd type="none" w="med" len="lg"/>
          </a:ln>
          <a:effectLst>
            <a:outerShdw blurRad="50800" dist="38100" dir="2700000" algn="tl" rotWithShape="0">
              <a:prstClr val="black">
                <a:alpha val="40000"/>
              </a:prstClr>
            </a:outerShdw>
          </a:effectLst>
        </p:spPr>
        <p:txBody>
          <a:bodyPr>
            <a:spAutoFit/>
          </a:bodyPr>
          <a:lstStyle/>
          <a:p>
            <a:pPr algn="l">
              <a:spcBef>
                <a:spcPct val="30000"/>
              </a:spcBef>
            </a:pPr>
            <a:r>
              <a:rPr lang="en-US" altLang="zh-CN" sz="2400">
                <a:solidFill>
                  <a:srgbClr val="0000FF"/>
                </a:solidFill>
                <a:latin typeface="Courier New" pitchFamily="49" charset="0"/>
              </a:rPr>
              <a:t>k:   R0</a:t>
            </a:r>
            <a:r>
              <a:rPr lang="zh-CN" altLang="zh-CN" sz="2400">
                <a:solidFill>
                  <a:srgbClr val="0000FF"/>
                </a:solidFill>
                <a:latin typeface="+mn-ea"/>
                <a:ea typeface="+mn-ea"/>
              </a:rPr>
              <a:t>←</a:t>
            </a:r>
            <a:r>
              <a:rPr lang="en-US" altLang="zh-CN" sz="2400">
                <a:solidFill>
                  <a:srgbClr val="0000FF"/>
                </a:solidFill>
                <a:latin typeface="Courier New" pitchFamily="49" charset="0"/>
              </a:rPr>
              <a:t>R1×R4</a:t>
            </a:r>
          </a:p>
          <a:p>
            <a:pPr algn="l">
              <a:spcBef>
                <a:spcPct val="30000"/>
              </a:spcBef>
            </a:pPr>
            <a:r>
              <a:rPr lang="en-US" altLang="zh-CN" sz="2400">
                <a:solidFill>
                  <a:srgbClr val="0000FF"/>
                </a:solidFill>
                <a:latin typeface="Courier New" pitchFamily="49" charset="0"/>
              </a:rPr>
              <a:t>k+1: R6</a:t>
            </a:r>
            <a:r>
              <a:rPr lang="zh-CN" altLang="zh-CN" sz="2400">
                <a:solidFill>
                  <a:srgbClr val="0000FF"/>
                </a:solidFill>
                <a:latin typeface="+mn-ea"/>
                <a:ea typeface="+mn-ea"/>
              </a:rPr>
              <a:t>←</a:t>
            </a:r>
            <a:r>
              <a:rPr lang="zh-CN" altLang="en-US" sz="2000">
                <a:solidFill>
                  <a:srgbClr val="0000FF"/>
                </a:solidFill>
                <a:latin typeface="Arial" charset="0"/>
              </a:rPr>
              <a:t> </a:t>
            </a:r>
            <a:r>
              <a:rPr lang="en-US" altLang="zh-CN" sz="2400">
                <a:solidFill>
                  <a:srgbClr val="0000FF"/>
                </a:solidFill>
                <a:latin typeface="Courier New" pitchFamily="49" charset="0"/>
              </a:rPr>
              <a:t>R5</a:t>
            </a:r>
            <a:r>
              <a:rPr lang="zh-CN" altLang="en-US" sz="2400">
                <a:solidFill>
                  <a:srgbClr val="0000FF"/>
                </a:solidFill>
                <a:latin typeface="Courier New" pitchFamily="49" charset="0"/>
              </a:rPr>
              <a:t>＋</a:t>
            </a:r>
            <a:r>
              <a:rPr lang="en-US" altLang="zh-CN" sz="2400">
                <a:solidFill>
                  <a:srgbClr val="0000FF"/>
                </a:solidFill>
                <a:latin typeface="Courier New" pitchFamily="49" charset="0"/>
              </a:rPr>
              <a:t>1</a:t>
            </a:r>
          </a:p>
          <a:p>
            <a:pPr algn="l">
              <a:spcBef>
                <a:spcPct val="30000"/>
              </a:spcBef>
            </a:pPr>
            <a:r>
              <a:rPr lang="en-US" altLang="zh-CN" sz="2400">
                <a:solidFill>
                  <a:srgbClr val="0000FF"/>
                </a:solidFill>
                <a:latin typeface="Courier New" pitchFamily="49" charset="0"/>
              </a:rPr>
              <a:t>k+2: R2</a:t>
            </a:r>
            <a:r>
              <a:rPr lang="zh-CN" altLang="zh-CN" sz="2400">
                <a:solidFill>
                  <a:srgbClr val="0000FF"/>
                </a:solidFill>
                <a:latin typeface="+mn-ea"/>
                <a:ea typeface="+mn-ea"/>
              </a:rPr>
              <a:t>←</a:t>
            </a:r>
            <a:r>
              <a:rPr lang="zh-CN" altLang="en-US" sz="2000">
                <a:solidFill>
                  <a:srgbClr val="0000FF"/>
                </a:solidFill>
                <a:latin typeface="Arial" charset="0"/>
              </a:rPr>
              <a:t> </a:t>
            </a:r>
            <a:r>
              <a:rPr lang="en-US" altLang="zh-CN" sz="2400">
                <a:solidFill>
                  <a:srgbClr val="0000FF"/>
                </a:solidFill>
                <a:latin typeface="Courier New" pitchFamily="49" charset="0"/>
              </a:rPr>
              <a:t>R0×R3</a:t>
            </a:r>
          </a:p>
          <a:p>
            <a:pPr algn="l">
              <a:spcBef>
                <a:spcPct val="30000"/>
              </a:spcBef>
            </a:pPr>
            <a:r>
              <a:rPr lang="en-US" altLang="zh-CN" sz="2400">
                <a:solidFill>
                  <a:srgbClr val="0000FF"/>
                </a:solidFill>
                <a:latin typeface="Courier New" pitchFamily="49" charset="0"/>
              </a:rPr>
              <a:t>k+3: R3</a:t>
            </a:r>
            <a:r>
              <a:rPr lang="zh-CN" altLang="zh-CN" sz="2400">
                <a:solidFill>
                  <a:srgbClr val="0000FF"/>
                </a:solidFill>
                <a:latin typeface="+mn-ea"/>
                <a:ea typeface="+mn-ea"/>
              </a:rPr>
              <a:t>←</a:t>
            </a:r>
            <a:r>
              <a:rPr lang="zh-CN" altLang="en-US" sz="2000">
                <a:solidFill>
                  <a:srgbClr val="0000FF"/>
                </a:solidFill>
                <a:latin typeface="Arial" charset="0"/>
              </a:rPr>
              <a:t> </a:t>
            </a:r>
            <a:r>
              <a:rPr lang="en-US" altLang="zh-CN" sz="2400">
                <a:solidFill>
                  <a:srgbClr val="0000FF"/>
                </a:solidFill>
                <a:latin typeface="Courier New" pitchFamily="49" charset="0"/>
              </a:rPr>
              <a:t>R4</a:t>
            </a:r>
            <a:r>
              <a:rPr lang="zh-CN" altLang="en-US" sz="2400">
                <a:solidFill>
                  <a:srgbClr val="0000FF"/>
                </a:solidFill>
                <a:latin typeface="Courier New" pitchFamily="49" charset="0"/>
              </a:rPr>
              <a:t>－</a:t>
            </a:r>
            <a:r>
              <a:rPr lang="en-US" altLang="zh-CN" sz="2400">
                <a:solidFill>
                  <a:srgbClr val="0000FF"/>
                </a:solidFill>
                <a:latin typeface="Courier New" pitchFamily="49" charset="0"/>
              </a:rPr>
              <a:t>1</a:t>
            </a:r>
          </a:p>
          <a:p>
            <a:pPr algn="l">
              <a:spcBef>
                <a:spcPct val="30000"/>
              </a:spcBef>
            </a:pPr>
            <a:r>
              <a:rPr lang="en-US" altLang="zh-CN" sz="2400">
                <a:solidFill>
                  <a:srgbClr val="0000FF"/>
                </a:solidFill>
                <a:latin typeface="Courier New" pitchFamily="49" charset="0"/>
              </a:rPr>
              <a:t>k+4: R2</a:t>
            </a:r>
            <a:r>
              <a:rPr lang="zh-CN" altLang="zh-CN" sz="2400">
                <a:solidFill>
                  <a:srgbClr val="0000FF"/>
                </a:solidFill>
                <a:latin typeface="+mn-ea"/>
                <a:ea typeface="+mn-ea"/>
              </a:rPr>
              <a:t>←</a:t>
            </a:r>
            <a:r>
              <a:rPr lang="zh-CN" altLang="en-US" sz="2000">
                <a:solidFill>
                  <a:srgbClr val="0000FF"/>
                </a:solidFill>
                <a:latin typeface="Arial" charset="0"/>
              </a:rPr>
              <a:t> </a:t>
            </a:r>
            <a:r>
              <a:rPr lang="en-US" altLang="zh-CN" sz="2400">
                <a:solidFill>
                  <a:srgbClr val="0000FF"/>
                </a:solidFill>
                <a:latin typeface="Courier New" pitchFamily="49" charset="0"/>
              </a:rPr>
              <a:t>R5</a:t>
            </a:r>
          </a:p>
          <a:p>
            <a:pPr algn="l">
              <a:spcBef>
                <a:spcPct val="30000"/>
              </a:spcBef>
            </a:pPr>
            <a:r>
              <a:rPr lang="en-US" altLang="zh-CN" sz="2400">
                <a:solidFill>
                  <a:srgbClr val="0000FF"/>
                </a:solidFill>
                <a:latin typeface="Courier New" pitchFamily="49" charset="0"/>
              </a:rPr>
              <a:t>k+5: </a:t>
            </a:r>
            <a:r>
              <a:rPr lang="en-US" altLang="zh-CN" sz="2400">
                <a:solidFill>
                  <a:srgbClr val="0000FF"/>
                </a:solidFill>
                <a:latin typeface="宋体"/>
              </a:rPr>
              <a:t>…………</a:t>
            </a:r>
            <a:endParaRPr lang="en-US" altLang="zh-CN" sz="2400">
              <a:solidFill>
                <a:srgbClr val="0000FF"/>
              </a:solidFill>
              <a:latin typeface="Courier New" pitchFamily="49" charset="0"/>
            </a:endParaRPr>
          </a:p>
        </p:txBody>
      </p:sp>
      <p:sp>
        <p:nvSpPr>
          <p:cNvPr id="1714267" name="Line 91"/>
          <p:cNvSpPr>
            <a:spLocks noChangeShapeType="1"/>
          </p:cNvSpPr>
          <p:nvPr/>
        </p:nvSpPr>
        <p:spPr bwMode="auto">
          <a:xfrm>
            <a:off x="6135688" y="2101429"/>
            <a:ext cx="519112" cy="730250"/>
          </a:xfrm>
          <a:prstGeom prst="line">
            <a:avLst/>
          </a:prstGeom>
          <a:noFill/>
          <a:ln w="19050">
            <a:solidFill>
              <a:srgbClr val="FF0066"/>
            </a:solidFill>
            <a:round/>
            <a:headEnd/>
            <a:tailEnd type="triangle" w="med" len="lg"/>
          </a:ln>
          <a:effectLst/>
        </p:spPr>
        <p:txBody>
          <a:bodyPr wrap="none" anchor="ctr"/>
          <a:lstStyle/>
          <a:p>
            <a:endParaRPr lang="zh-CN" altLang="en-US"/>
          </a:p>
        </p:txBody>
      </p:sp>
      <p:sp>
        <p:nvSpPr>
          <p:cNvPr id="1714268" name="Line 92"/>
          <p:cNvSpPr>
            <a:spLocks noChangeShapeType="1"/>
          </p:cNvSpPr>
          <p:nvPr/>
        </p:nvSpPr>
        <p:spPr bwMode="auto">
          <a:xfrm flipH="1">
            <a:off x="6294438" y="3057104"/>
            <a:ext cx="1003300" cy="277812"/>
          </a:xfrm>
          <a:prstGeom prst="line">
            <a:avLst/>
          </a:prstGeom>
          <a:noFill/>
          <a:ln w="19050">
            <a:solidFill>
              <a:srgbClr val="FF0066"/>
            </a:solidFill>
            <a:round/>
            <a:headEnd/>
            <a:tailEnd type="triangle" w="med" len="lg"/>
          </a:ln>
          <a:effectLst/>
        </p:spPr>
        <p:txBody>
          <a:bodyPr wrap="none" anchor="ctr"/>
          <a:lstStyle/>
          <a:p>
            <a:endParaRPr lang="zh-CN" altLang="en-US"/>
          </a:p>
        </p:txBody>
      </p:sp>
      <p:sp>
        <p:nvSpPr>
          <p:cNvPr id="1714269" name="Freeform 93"/>
          <p:cNvSpPr>
            <a:spLocks/>
          </p:cNvSpPr>
          <p:nvPr/>
        </p:nvSpPr>
        <p:spPr bwMode="auto">
          <a:xfrm>
            <a:off x="5694363" y="3031704"/>
            <a:ext cx="215900" cy="779462"/>
          </a:xfrm>
          <a:custGeom>
            <a:avLst/>
            <a:gdLst/>
            <a:ahLst/>
            <a:cxnLst>
              <a:cxn ang="0">
                <a:pos x="136" y="0"/>
              </a:cxn>
              <a:cxn ang="0">
                <a:pos x="0" y="227"/>
              </a:cxn>
              <a:cxn ang="0">
                <a:pos x="136" y="545"/>
              </a:cxn>
            </a:cxnLst>
            <a:rect l="0" t="0" r="r" b="b"/>
            <a:pathLst>
              <a:path w="136" h="545">
                <a:moveTo>
                  <a:pt x="136" y="0"/>
                </a:moveTo>
                <a:cubicBezTo>
                  <a:pt x="68" y="68"/>
                  <a:pt x="0" y="136"/>
                  <a:pt x="0" y="227"/>
                </a:cubicBezTo>
                <a:cubicBezTo>
                  <a:pt x="0" y="318"/>
                  <a:pt x="68" y="431"/>
                  <a:pt x="136" y="545"/>
                </a:cubicBezTo>
              </a:path>
            </a:pathLst>
          </a:custGeom>
          <a:noFill/>
          <a:ln w="19050" cap="flat" cmpd="sng">
            <a:solidFill>
              <a:srgbClr val="FF0066"/>
            </a:solidFill>
            <a:prstDash val="solid"/>
            <a:round/>
            <a:headEnd type="none" w="med" len="med"/>
            <a:tailEnd type="triangle" w="med" len="lg"/>
          </a:ln>
          <a:effectLst/>
        </p:spPr>
        <p:txBody>
          <a:bodyPr wrap="none" anchor="ctr"/>
          <a:lstStyle/>
          <a:p>
            <a:endParaRPr lang="zh-CN" altLang="en-US"/>
          </a:p>
        </p:txBody>
      </p:sp>
      <p:sp>
        <p:nvSpPr>
          <p:cNvPr id="2" name="矩形 1">
            <a:extLst>
              <a:ext uri="{FF2B5EF4-FFF2-40B4-BE49-F238E27FC236}">
                <a16:creationId xmlns:a16="http://schemas.microsoft.com/office/drawing/2014/main" id="{E5017F3D-A02B-435C-BCB1-8A528C6FED15}"/>
              </a:ext>
            </a:extLst>
          </p:cNvPr>
          <p:cNvSpPr/>
          <p:nvPr/>
        </p:nvSpPr>
        <p:spPr>
          <a:xfrm>
            <a:off x="996206" y="4031026"/>
            <a:ext cx="3070071" cy="954107"/>
          </a:xfrm>
          <a:prstGeom prst="rect">
            <a:avLst/>
          </a:prstGeom>
        </p:spPr>
        <p:txBody>
          <a:bodyPr wrap="none">
            <a:spAutoFit/>
          </a:bodyPr>
          <a:lstStyle/>
          <a:p>
            <a:pPr algn="l">
              <a:spcBef>
                <a:spcPts val="0"/>
              </a:spcBef>
            </a:pPr>
            <a:r>
              <a:rPr lang="zh-CN" altLang="en-US" dirty="0">
                <a:solidFill>
                  <a:srgbClr val="CC00CC"/>
                </a:solidFill>
                <a:latin typeface="黑体" pitchFamily="2" charset="-122"/>
              </a:rPr>
              <a:t>寄存器重命名</a:t>
            </a:r>
            <a:r>
              <a:rPr lang="zh-CN" altLang="en-US" dirty="0">
                <a:latin typeface="黑体" pitchFamily="2" charset="-122"/>
              </a:rPr>
              <a:t>技术</a:t>
            </a:r>
            <a:endParaRPr lang="en-US" altLang="zh-CN" dirty="0">
              <a:latin typeface="黑体" pitchFamily="2" charset="-122"/>
            </a:endParaRPr>
          </a:p>
          <a:p>
            <a:pPr algn="l">
              <a:spcBef>
                <a:spcPts val="0"/>
              </a:spcBef>
            </a:pPr>
            <a:r>
              <a:rPr lang="zh-CN" altLang="en-US" dirty="0">
                <a:solidFill>
                  <a:srgbClr val="CC00CC"/>
                </a:solidFill>
                <a:latin typeface="黑体" pitchFamily="2" charset="-122"/>
              </a:rPr>
              <a:t>数据重定向</a:t>
            </a:r>
            <a:r>
              <a:rPr lang="zh-CN" altLang="en-US" dirty="0">
                <a:latin typeface="黑体" pitchFamily="2" charset="-122"/>
              </a:rPr>
              <a:t>技术</a:t>
            </a:r>
            <a:endParaRPr lang="zh-CN" altLang="en-US" dirty="0"/>
          </a:p>
        </p:txBody>
      </p:sp>
      <p:sp>
        <p:nvSpPr>
          <p:cNvPr id="3" name="箭头: 下 2">
            <a:extLst>
              <a:ext uri="{FF2B5EF4-FFF2-40B4-BE49-F238E27FC236}">
                <a16:creationId xmlns:a16="http://schemas.microsoft.com/office/drawing/2014/main" id="{497BEB21-ECF0-4648-BDC4-01F679DE6DF8}"/>
              </a:ext>
            </a:extLst>
          </p:cNvPr>
          <p:cNvSpPr/>
          <p:nvPr/>
        </p:nvSpPr>
        <p:spPr bwMode="auto">
          <a:xfrm>
            <a:off x="2267744" y="3421435"/>
            <a:ext cx="360040" cy="609591"/>
          </a:xfrm>
          <a:prstGeom prst="downArrow">
            <a:avLst/>
          </a:prstGeom>
          <a:solidFill>
            <a:srgbClr val="6699FF"/>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714266"/>
                                        </p:tgtEl>
                                        <p:attrNameLst>
                                          <p:attrName>style.visibility</p:attrName>
                                        </p:attrNameLst>
                                      </p:cBhvr>
                                      <p:to>
                                        <p:strVal val="visible"/>
                                      </p:to>
                                    </p:set>
                                    <p:animEffect transition="in" filter="strips(downRight)">
                                      <p:cBhvr>
                                        <p:cTn id="7" dur="500"/>
                                        <p:tgtEl>
                                          <p:spTgt spid="171426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714267"/>
                                        </p:tgtEl>
                                        <p:attrNameLst>
                                          <p:attrName>style.visibility</p:attrName>
                                        </p:attrNameLst>
                                      </p:cBhvr>
                                      <p:to>
                                        <p:strVal val="visible"/>
                                      </p:to>
                                    </p:set>
                                    <p:animEffect transition="in" filter="strips(downRight)">
                                      <p:cBhvr>
                                        <p:cTn id="12" dur="500"/>
                                        <p:tgtEl>
                                          <p:spTgt spid="1714267"/>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1714268"/>
                                        </p:tgtEl>
                                        <p:attrNameLst>
                                          <p:attrName>style.visibility</p:attrName>
                                        </p:attrNameLst>
                                      </p:cBhvr>
                                      <p:to>
                                        <p:strVal val="visible"/>
                                      </p:to>
                                    </p:set>
                                    <p:animEffect transition="in" filter="strips(downLeft)">
                                      <p:cBhvr>
                                        <p:cTn id="17" dur="500"/>
                                        <p:tgtEl>
                                          <p:spTgt spid="1714268"/>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714269"/>
                                        </p:tgtEl>
                                        <p:attrNameLst>
                                          <p:attrName>style.visibility</p:attrName>
                                        </p:attrNameLst>
                                      </p:cBhvr>
                                      <p:to>
                                        <p:strVal val="visible"/>
                                      </p:to>
                                    </p:set>
                                    <p:animEffect transition="in" filter="strips(downRight)">
                                      <p:cBhvr>
                                        <p:cTn id="22" dur="500"/>
                                        <p:tgtEl>
                                          <p:spTgt spid="171426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up)">
                                      <p:cBhvr>
                                        <p:cTn id="27" dur="500"/>
                                        <p:tgtEl>
                                          <p:spTgt spid="3"/>
                                        </p:tgtEl>
                                      </p:cBhvr>
                                    </p:animEffect>
                                  </p:childTnLst>
                                </p:cTn>
                              </p:par>
                            </p:childTnLst>
                          </p:cTn>
                        </p:par>
                        <p:par>
                          <p:cTn id="28" fill="hold">
                            <p:stCondLst>
                              <p:cond delay="500"/>
                            </p:stCondLst>
                            <p:childTnLst>
                              <p:par>
                                <p:cTn id="29" presetID="53" presetClass="entr" presetSubtype="16" fill="hold" grpId="0" nodeType="after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p:cTn id="31" dur="500" fill="hold"/>
                                        <p:tgtEl>
                                          <p:spTgt spid="2"/>
                                        </p:tgtEl>
                                        <p:attrNameLst>
                                          <p:attrName>ppt_w</p:attrName>
                                        </p:attrNameLst>
                                      </p:cBhvr>
                                      <p:tavLst>
                                        <p:tav tm="0">
                                          <p:val>
                                            <p:fltVal val="0"/>
                                          </p:val>
                                        </p:tav>
                                        <p:tav tm="100000">
                                          <p:val>
                                            <p:strVal val="#ppt_w"/>
                                          </p:val>
                                        </p:tav>
                                      </p:tavLst>
                                    </p:anim>
                                    <p:anim calcmode="lin" valueType="num">
                                      <p:cBhvr>
                                        <p:cTn id="32" dur="500" fill="hold"/>
                                        <p:tgtEl>
                                          <p:spTgt spid="2"/>
                                        </p:tgtEl>
                                        <p:attrNameLst>
                                          <p:attrName>ppt_h</p:attrName>
                                        </p:attrNameLst>
                                      </p:cBhvr>
                                      <p:tavLst>
                                        <p:tav tm="0">
                                          <p:val>
                                            <p:fltVal val="0"/>
                                          </p:val>
                                        </p:tav>
                                        <p:tav tm="100000">
                                          <p:val>
                                            <p:strVal val="#ppt_h"/>
                                          </p:val>
                                        </p:tav>
                                      </p:tavLst>
                                    </p:anim>
                                    <p:animEffect transition="in" filter="fade">
                                      <p:cBhvr>
                                        <p:cTn id="3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4266" grpId="0" animBg="1"/>
      <p:bldP spid="1714267" grpId="0" animBg="1"/>
      <p:bldP spid="1714268" grpId="0" animBg="1"/>
      <p:bldP spid="1714269" grpId="0" animBg="1"/>
      <p:bldP spid="2" grpId="0"/>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灯片编号占位符 4"/>
          <p:cNvSpPr>
            <a:spLocks noGrp="1"/>
          </p:cNvSpPr>
          <p:nvPr>
            <p:ph type="sldNum" sz="quarter" idx="11"/>
          </p:nvPr>
        </p:nvSpPr>
        <p:spPr/>
        <p:txBody>
          <a:bodyPr/>
          <a:lstStyle/>
          <a:p>
            <a:fld id="{A868E30D-5878-4532-8D5D-6264E67898E4}" type="slidenum">
              <a:rPr lang="zh-CN" altLang="en-US"/>
              <a:pPr/>
              <a:t>18</a:t>
            </a:fld>
            <a:endParaRPr lang="en-US" altLang="zh-CN"/>
          </a:p>
        </p:txBody>
      </p:sp>
      <p:sp>
        <p:nvSpPr>
          <p:cNvPr id="1655810" name="Rectangle 2"/>
          <p:cNvSpPr>
            <a:spLocks noGrp="1" noChangeArrowheads="1"/>
          </p:cNvSpPr>
          <p:nvPr>
            <p:ph type="title"/>
          </p:nvPr>
        </p:nvSpPr>
        <p:spPr/>
        <p:txBody>
          <a:bodyPr/>
          <a:lstStyle/>
          <a:p>
            <a:r>
              <a:rPr lang="en-US" altLang="zh-CN"/>
              <a:t>7.5.4 </a:t>
            </a:r>
            <a:r>
              <a:rPr lang="zh-CN" altLang="en-US"/>
              <a:t>控制相关</a:t>
            </a:r>
          </a:p>
        </p:txBody>
      </p:sp>
      <p:sp>
        <p:nvSpPr>
          <p:cNvPr id="1655811" name="Rectangle 3"/>
          <p:cNvSpPr>
            <a:spLocks noGrp="1" noChangeArrowheads="1"/>
          </p:cNvSpPr>
          <p:nvPr>
            <p:ph type="body" idx="1"/>
          </p:nvPr>
        </p:nvSpPr>
        <p:spPr>
          <a:xfrm>
            <a:off x="323850" y="619125"/>
            <a:ext cx="8496300" cy="6049963"/>
          </a:xfrm>
        </p:spPr>
        <p:txBody>
          <a:bodyPr/>
          <a:lstStyle/>
          <a:p>
            <a:pPr>
              <a:spcBef>
                <a:spcPct val="10000"/>
              </a:spcBef>
            </a:pPr>
            <a:r>
              <a:rPr lang="zh-CN" altLang="en-US"/>
              <a:t>使程序执行顺序发生改变的转移指令有两类：</a:t>
            </a:r>
          </a:p>
          <a:p>
            <a:pPr lvl="1">
              <a:spcBef>
                <a:spcPct val="10000"/>
              </a:spcBef>
            </a:pPr>
            <a:r>
              <a:rPr lang="zh-CN" altLang="en-US" sz="2400">
                <a:solidFill>
                  <a:srgbClr val="CC0000"/>
                </a:solidFill>
              </a:rPr>
              <a:t>无条件转移</a:t>
            </a:r>
            <a:r>
              <a:rPr lang="zh-CN" altLang="en-US" sz="2400"/>
              <a:t>指令（如</a:t>
            </a:r>
            <a:r>
              <a:rPr lang="zh-CN" altLang="en-US" sz="2400">
                <a:solidFill>
                  <a:srgbClr val="0000FF"/>
                </a:solidFill>
              </a:rPr>
              <a:t>无条件跳转</a:t>
            </a:r>
            <a:r>
              <a:rPr lang="zh-CN" altLang="en-US" sz="2400"/>
              <a:t>、</a:t>
            </a:r>
            <a:r>
              <a:rPr lang="zh-CN" altLang="en-US" sz="2400">
                <a:solidFill>
                  <a:srgbClr val="0000FF"/>
                </a:solidFill>
              </a:rPr>
              <a:t>调用</a:t>
            </a:r>
            <a:r>
              <a:rPr lang="zh-CN" altLang="en-US" sz="2400"/>
              <a:t>、</a:t>
            </a:r>
            <a:r>
              <a:rPr lang="zh-CN" altLang="en-US" sz="2400">
                <a:solidFill>
                  <a:srgbClr val="0000FF"/>
                </a:solidFill>
              </a:rPr>
              <a:t>返回</a:t>
            </a:r>
            <a:r>
              <a:rPr lang="zh-CN" altLang="en-US" sz="2400"/>
              <a:t>指令等）</a:t>
            </a:r>
          </a:p>
          <a:p>
            <a:pPr lvl="2">
              <a:spcBef>
                <a:spcPct val="10000"/>
              </a:spcBef>
            </a:pPr>
            <a:r>
              <a:rPr lang="zh-CN" altLang="en-US" sz="2400"/>
              <a:t>某些</a:t>
            </a:r>
            <a:r>
              <a:rPr lang="en-US" altLang="zh-CN" sz="2400"/>
              <a:t>CPU</a:t>
            </a:r>
            <a:r>
              <a:rPr lang="zh-CN" altLang="en-US" sz="2400"/>
              <a:t>（如</a:t>
            </a:r>
            <a:r>
              <a:rPr lang="en-US" altLang="zh-CN" sz="2400"/>
              <a:t>UltraSPARC III</a:t>
            </a:r>
            <a:r>
              <a:rPr lang="zh-CN" altLang="en-US" sz="2400"/>
              <a:t>）：紧跟在无条件转移指令之后的指令必须执行。</a:t>
            </a:r>
          </a:p>
          <a:p>
            <a:pPr lvl="2">
              <a:spcBef>
                <a:spcPct val="10000"/>
              </a:spcBef>
            </a:pPr>
            <a:r>
              <a:rPr lang="zh-CN" altLang="en-US" sz="2400"/>
              <a:t>另一些</a:t>
            </a:r>
            <a:r>
              <a:rPr lang="en-US" altLang="zh-CN" sz="2400"/>
              <a:t>CPU</a:t>
            </a:r>
            <a:r>
              <a:rPr lang="zh-CN" altLang="en-US" sz="2400"/>
              <a:t>：采取相对复杂的方法，如提前计算出转移目标地址。</a:t>
            </a:r>
          </a:p>
          <a:p>
            <a:pPr lvl="1">
              <a:spcBef>
                <a:spcPct val="10000"/>
              </a:spcBef>
            </a:pPr>
            <a:r>
              <a:rPr lang="zh-CN" altLang="en-US" sz="2400">
                <a:solidFill>
                  <a:srgbClr val="CC0000"/>
                </a:solidFill>
              </a:rPr>
              <a:t>条件分支转移</a:t>
            </a:r>
            <a:r>
              <a:rPr lang="zh-CN" altLang="en-US" sz="2400"/>
              <a:t>指令（</a:t>
            </a:r>
            <a:r>
              <a:rPr lang="zh-CN" altLang="en-US" sz="2400">
                <a:solidFill>
                  <a:srgbClr val="0000FF"/>
                </a:solidFill>
              </a:rPr>
              <a:t>为零跳转</a:t>
            </a:r>
            <a:r>
              <a:rPr lang="zh-CN" altLang="en-US" sz="2400"/>
              <a:t>、</a:t>
            </a:r>
            <a:r>
              <a:rPr lang="zh-CN" altLang="en-US" sz="2400">
                <a:solidFill>
                  <a:srgbClr val="0000FF"/>
                </a:solidFill>
              </a:rPr>
              <a:t>循环控制</a:t>
            </a:r>
            <a:r>
              <a:rPr lang="zh-CN" altLang="en-US" sz="2400"/>
              <a:t>指令等）</a:t>
            </a:r>
          </a:p>
          <a:p>
            <a:pPr lvl="2">
              <a:spcBef>
                <a:spcPct val="10000"/>
              </a:spcBef>
            </a:pPr>
            <a:r>
              <a:rPr lang="zh-CN" altLang="en-US" sz="2400"/>
              <a:t>不仅需要延迟槽，而且一直到流水线的深处，取指单元才能知道到哪里去取下一条指令。</a:t>
            </a:r>
          </a:p>
          <a:p>
            <a:pPr lvl="2">
              <a:spcBef>
                <a:spcPct val="10000"/>
              </a:spcBef>
            </a:pPr>
            <a:r>
              <a:rPr lang="zh-CN" altLang="en-US" sz="2400"/>
              <a:t>条件分支指令对流水线性能的影响远比无条件转移指令要大。</a:t>
            </a:r>
          </a:p>
          <a:p>
            <a:pPr>
              <a:spcBef>
                <a:spcPct val="10000"/>
              </a:spcBef>
            </a:pPr>
            <a:r>
              <a:rPr lang="zh-CN" altLang="en-US"/>
              <a:t>分支延迟槽（</a:t>
            </a:r>
            <a:r>
              <a:rPr lang="en-US" altLang="zh-CN"/>
              <a:t>branch delay slot</a:t>
            </a:r>
            <a:r>
              <a:rPr lang="zh-CN" altLang="en-US"/>
              <a:t>）：程序中位于转移指令后面的存储单元位置。</a:t>
            </a:r>
            <a:endParaRPr lang="en-US" altLang="zh-CN"/>
          </a:p>
        </p:txBody>
      </p:sp>
      <p:sp>
        <p:nvSpPr>
          <p:cNvPr id="1655812" name="AutoShape 4"/>
          <p:cNvSpPr>
            <a:spLocks noChangeArrowheads="1"/>
          </p:cNvSpPr>
          <p:nvPr/>
        </p:nvSpPr>
        <p:spPr bwMode="auto">
          <a:xfrm>
            <a:off x="684213" y="3068638"/>
            <a:ext cx="7991475" cy="1943100"/>
          </a:xfrm>
          <a:prstGeom prst="wedgeRoundRectCallout">
            <a:avLst>
              <a:gd name="adj1" fmla="val -54528"/>
              <a:gd name="adj2" fmla="val 47222"/>
              <a:gd name="adj3" fmla="val 16667"/>
            </a:avLst>
          </a:prstGeom>
          <a:noFill/>
          <a:ln w="28575" algn="ctr">
            <a:solidFill>
              <a:srgbClr val="FF6600"/>
            </a:solidFill>
            <a:miter lim="800000"/>
            <a:headEnd/>
            <a:tailEnd/>
          </a:ln>
          <a:effectLst/>
        </p:spPr>
        <p:txBody>
          <a:bodyPr anchor="ctr"/>
          <a:lstStyle/>
          <a:p>
            <a:pPr>
              <a:spcBef>
                <a:spcPct val="0"/>
              </a:spcBef>
            </a:pPr>
            <a:endParaRPr lang="zh-CN" altLang="en-US" sz="2400"/>
          </a:p>
        </p:txBody>
      </p:sp>
      <p:grpSp>
        <p:nvGrpSpPr>
          <p:cNvPr id="1655813" name="Group 5"/>
          <p:cNvGrpSpPr>
            <a:grpSpLocks/>
          </p:cNvGrpSpPr>
          <p:nvPr/>
        </p:nvGrpSpPr>
        <p:grpSpPr bwMode="auto">
          <a:xfrm>
            <a:off x="192088" y="4935538"/>
            <a:ext cx="647700" cy="1300162"/>
            <a:chOff x="113" y="3203"/>
            <a:chExt cx="408" cy="953"/>
          </a:xfrm>
        </p:grpSpPr>
        <p:sp>
          <p:nvSpPr>
            <p:cNvPr id="1655814" name="Line 6"/>
            <p:cNvSpPr>
              <a:spLocks noChangeShapeType="1"/>
            </p:cNvSpPr>
            <p:nvPr/>
          </p:nvSpPr>
          <p:spPr bwMode="auto">
            <a:xfrm flipH="1">
              <a:off x="113" y="3203"/>
              <a:ext cx="91" cy="91"/>
            </a:xfrm>
            <a:prstGeom prst="line">
              <a:avLst/>
            </a:prstGeom>
            <a:noFill/>
            <a:ln w="38100">
              <a:solidFill>
                <a:srgbClr val="FF6600"/>
              </a:solidFill>
              <a:round/>
              <a:headEnd/>
              <a:tailEnd/>
            </a:ln>
            <a:effectLst/>
          </p:spPr>
          <p:txBody>
            <a:bodyPr wrap="none" anchor="ctr"/>
            <a:lstStyle/>
            <a:p>
              <a:endParaRPr lang="zh-CN" altLang="en-US"/>
            </a:p>
          </p:txBody>
        </p:sp>
        <p:sp>
          <p:nvSpPr>
            <p:cNvPr id="1655815" name="Line 7"/>
            <p:cNvSpPr>
              <a:spLocks noChangeShapeType="1"/>
            </p:cNvSpPr>
            <p:nvPr/>
          </p:nvSpPr>
          <p:spPr bwMode="auto">
            <a:xfrm>
              <a:off x="113" y="3294"/>
              <a:ext cx="0" cy="454"/>
            </a:xfrm>
            <a:prstGeom prst="line">
              <a:avLst/>
            </a:prstGeom>
            <a:noFill/>
            <a:ln w="38100">
              <a:solidFill>
                <a:srgbClr val="FF6600"/>
              </a:solidFill>
              <a:round/>
              <a:headEnd/>
              <a:tailEnd/>
            </a:ln>
            <a:effectLst/>
          </p:spPr>
          <p:txBody>
            <a:bodyPr wrap="none" anchor="ctr"/>
            <a:lstStyle/>
            <a:p>
              <a:endParaRPr lang="zh-CN" altLang="en-US"/>
            </a:p>
          </p:txBody>
        </p:sp>
        <p:sp>
          <p:nvSpPr>
            <p:cNvPr id="1655816" name="Line 8"/>
            <p:cNvSpPr>
              <a:spLocks noChangeShapeType="1"/>
            </p:cNvSpPr>
            <p:nvPr/>
          </p:nvSpPr>
          <p:spPr bwMode="auto">
            <a:xfrm>
              <a:off x="113" y="3748"/>
              <a:ext cx="408" cy="408"/>
            </a:xfrm>
            <a:prstGeom prst="line">
              <a:avLst/>
            </a:prstGeom>
            <a:noFill/>
            <a:ln w="38100">
              <a:solidFill>
                <a:srgbClr val="FF6600"/>
              </a:solidFill>
              <a:round/>
              <a:headEnd/>
              <a:tailEnd type="triangle" w="med" len="lg"/>
            </a:ln>
            <a:effectLst/>
          </p:spPr>
          <p:txBody>
            <a:bodyPr wrap="none" anchor="ctr"/>
            <a:lstStyle/>
            <a:p>
              <a:endParaRPr lang="zh-CN" altLang="en-US"/>
            </a:p>
          </p:txBody>
        </p:sp>
      </p:grpSp>
      <p:sp>
        <p:nvSpPr>
          <p:cNvPr id="1655817" name="Rectangle 9"/>
          <p:cNvSpPr>
            <a:spLocks noChangeArrowheads="1"/>
          </p:cNvSpPr>
          <p:nvPr/>
        </p:nvSpPr>
        <p:spPr bwMode="auto">
          <a:xfrm>
            <a:off x="755650" y="6076950"/>
            <a:ext cx="4916488" cy="519113"/>
          </a:xfrm>
          <a:prstGeom prst="rect">
            <a:avLst/>
          </a:prstGeom>
          <a:noFill/>
          <a:ln w="28575" algn="ctr">
            <a:noFill/>
            <a:miter lim="800000"/>
            <a:headEnd/>
            <a:tailEnd/>
          </a:ln>
          <a:effectLst/>
        </p:spPr>
        <p:txBody>
          <a:bodyPr wrap="none" anchor="ctr">
            <a:spAutoFit/>
          </a:bodyPr>
          <a:lstStyle/>
          <a:p>
            <a:pPr algn="l">
              <a:spcBef>
                <a:spcPct val="0"/>
              </a:spcBef>
            </a:pPr>
            <a:r>
              <a:rPr kumimoji="1" lang="zh-CN" altLang="en-US" dirty="0">
                <a:solidFill>
                  <a:srgbClr val="FF0000"/>
                </a:solidFill>
                <a:ea typeface="楷体" panose="02010609060101010101" pitchFamily="49" charset="-122"/>
              </a:rPr>
              <a:t>对条件分支指令的处理方法：</a:t>
            </a:r>
            <a:r>
              <a:rPr kumimoji="1" lang="en-US" altLang="zh-CN" dirty="0">
                <a:solidFill>
                  <a:srgbClr val="FF0000"/>
                </a:solidFill>
                <a:ea typeface="楷体" panose="02010609060101010101" pitchFamily="49" charset="-122"/>
              </a:rPr>
              <a:t> </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4"/>
          <p:cNvSpPr>
            <a:spLocks noGrp="1"/>
          </p:cNvSpPr>
          <p:nvPr>
            <p:ph type="sldNum" sz="quarter" idx="11"/>
          </p:nvPr>
        </p:nvSpPr>
        <p:spPr/>
        <p:txBody>
          <a:bodyPr/>
          <a:lstStyle/>
          <a:p>
            <a:fld id="{2FE2FD21-F85C-4CED-A726-48F4FC8338DE}" type="slidenum">
              <a:rPr lang="zh-CN" altLang="en-US"/>
              <a:pPr/>
              <a:t>19</a:t>
            </a:fld>
            <a:endParaRPr lang="en-US" altLang="zh-CN"/>
          </a:p>
        </p:txBody>
      </p:sp>
      <p:sp>
        <p:nvSpPr>
          <p:cNvPr id="1656834" name="Rectangle 2"/>
          <p:cNvSpPr>
            <a:spLocks noGrp="1" noChangeArrowheads="1"/>
          </p:cNvSpPr>
          <p:nvPr>
            <p:ph type="title"/>
          </p:nvPr>
        </p:nvSpPr>
        <p:spPr/>
        <p:txBody>
          <a:bodyPr/>
          <a:lstStyle/>
          <a:p>
            <a:r>
              <a:rPr lang="en-US" altLang="zh-CN"/>
              <a:t>7.5.4 </a:t>
            </a:r>
            <a:r>
              <a:rPr lang="zh-CN" altLang="en-US"/>
              <a:t>控制相关</a:t>
            </a:r>
            <a:r>
              <a:rPr lang="zh-CN" altLang="en-US">
                <a:solidFill>
                  <a:srgbClr val="006600"/>
                </a:solidFill>
              </a:rPr>
              <a:t>－</a:t>
            </a:r>
            <a:r>
              <a:rPr kumimoji="1" lang="zh-CN" altLang="en-US">
                <a:solidFill>
                  <a:srgbClr val="CC0066"/>
                </a:solidFill>
              </a:rPr>
              <a:t>对</a:t>
            </a:r>
            <a:r>
              <a:rPr kumimoji="1" lang="zh-CN" altLang="en-US">
                <a:solidFill>
                  <a:srgbClr val="FF0000"/>
                </a:solidFill>
              </a:rPr>
              <a:t>条件分支</a:t>
            </a:r>
            <a:r>
              <a:rPr kumimoji="1" lang="zh-CN" altLang="en-US">
                <a:solidFill>
                  <a:srgbClr val="CC0066"/>
                </a:solidFill>
              </a:rPr>
              <a:t>指令的处理方法</a:t>
            </a:r>
          </a:p>
        </p:txBody>
      </p:sp>
      <p:sp>
        <p:nvSpPr>
          <p:cNvPr id="1656835" name="Rectangle 3"/>
          <p:cNvSpPr>
            <a:spLocks noGrp="1" noChangeArrowheads="1"/>
          </p:cNvSpPr>
          <p:nvPr>
            <p:ph type="body" idx="1"/>
          </p:nvPr>
        </p:nvSpPr>
        <p:spPr>
          <a:xfrm>
            <a:off x="754930" y="836737"/>
            <a:ext cx="5329238" cy="5256559"/>
          </a:xfrm>
        </p:spPr>
        <p:txBody>
          <a:bodyPr/>
          <a:lstStyle/>
          <a:p>
            <a:pPr marL="444500" indent="-444500">
              <a:spcBef>
                <a:spcPct val="10000"/>
              </a:spcBef>
              <a:buSzTx/>
              <a:buFont typeface="Wingdings" pitchFamily="2" charset="2"/>
              <a:buAutoNum type="arabicPeriod"/>
            </a:pPr>
            <a:r>
              <a:rPr lang="zh-CN" altLang="en-US" dirty="0">
                <a:latin typeface="Arial" charset="0"/>
              </a:rPr>
              <a:t>冻结流水线</a:t>
            </a:r>
          </a:p>
          <a:p>
            <a:pPr marL="444500" indent="-444500">
              <a:spcBef>
                <a:spcPct val="10000"/>
              </a:spcBef>
              <a:buSzTx/>
              <a:buFont typeface="Wingdings" pitchFamily="2" charset="2"/>
              <a:buAutoNum type="arabicPeriod"/>
            </a:pPr>
            <a:r>
              <a:rPr lang="zh-CN" altLang="en-US" dirty="0">
                <a:solidFill>
                  <a:srgbClr val="FF0000"/>
                </a:solidFill>
                <a:latin typeface="Arial" charset="0"/>
              </a:rPr>
              <a:t>静态</a:t>
            </a:r>
            <a:r>
              <a:rPr lang="zh-CN" altLang="en-US" dirty="0">
                <a:latin typeface="Arial" charset="0"/>
              </a:rPr>
              <a:t>分支预测</a:t>
            </a:r>
          </a:p>
          <a:p>
            <a:pPr marL="801688" lvl="1" indent="-352425">
              <a:spcBef>
                <a:spcPct val="10000"/>
              </a:spcBef>
              <a:buFont typeface="Wingdings" pitchFamily="2" charset="2"/>
              <a:buChar char="u"/>
            </a:pPr>
            <a:r>
              <a:rPr lang="zh-CN" altLang="en-US" dirty="0">
                <a:latin typeface="Arial" charset="0"/>
              </a:rPr>
              <a:t>预测分支</a:t>
            </a:r>
            <a:r>
              <a:rPr lang="zh-CN" altLang="en-US" dirty="0">
                <a:solidFill>
                  <a:srgbClr val="0000FF"/>
                </a:solidFill>
                <a:latin typeface="Arial" charset="0"/>
              </a:rPr>
              <a:t>不会发生</a:t>
            </a:r>
          </a:p>
          <a:p>
            <a:pPr marL="801688" lvl="1" indent="-352425">
              <a:spcBef>
                <a:spcPct val="10000"/>
              </a:spcBef>
              <a:buFont typeface="Wingdings" pitchFamily="2" charset="2"/>
              <a:buChar char="u"/>
            </a:pPr>
            <a:r>
              <a:rPr lang="zh-CN" altLang="en-US" dirty="0">
                <a:latin typeface="Arial" charset="0"/>
              </a:rPr>
              <a:t>预测分支</a:t>
            </a:r>
            <a:r>
              <a:rPr lang="zh-CN" altLang="en-US" dirty="0">
                <a:solidFill>
                  <a:srgbClr val="0000FF"/>
                </a:solidFill>
                <a:latin typeface="Arial" charset="0"/>
              </a:rPr>
              <a:t>总是发生</a:t>
            </a:r>
          </a:p>
          <a:p>
            <a:pPr marL="801688" lvl="1" indent="-352425">
              <a:spcBef>
                <a:spcPct val="10000"/>
              </a:spcBef>
              <a:buFont typeface="Wingdings" pitchFamily="2" charset="2"/>
              <a:buChar char="u"/>
            </a:pPr>
            <a:r>
              <a:rPr lang="zh-CN" altLang="en-US" dirty="0">
                <a:latin typeface="Arial" charset="0"/>
              </a:rPr>
              <a:t>由</a:t>
            </a:r>
            <a:r>
              <a:rPr lang="zh-CN" altLang="en-US" dirty="0">
                <a:solidFill>
                  <a:srgbClr val="0000FF"/>
                </a:solidFill>
                <a:latin typeface="Arial" charset="0"/>
              </a:rPr>
              <a:t>编译器</a:t>
            </a:r>
            <a:r>
              <a:rPr lang="zh-CN" altLang="en-US" dirty="0">
                <a:latin typeface="Arial" charset="0"/>
              </a:rPr>
              <a:t>预测</a:t>
            </a:r>
          </a:p>
          <a:p>
            <a:pPr marL="801688" lvl="1" indent="-352425">
              <a:spcBef>
                <a:spcPct val="10000"/>
              </a:spcBef>
              <a:buFont typeface="Wingdings" pitchFamily="2" charset="2"/>
              <a:buChar char="u"/>
            </a:pPr>
            <a:r>
              <a:rPr lang="zh-CN" altLang="en-US" dirty="0">
                <a:solidFill>
                  <a:srgbClr val="0000FF"/>
                </a:solidFill>
                <a:latin typeface="Arial" charset="0"/>
              </a:rPr>
              <a:t>测试</a:t>
            </a:r>
            <a:r>
              <a:rPr lang="zh-CN" altLang="en-US" dirty="0">
                <a:latin typeface="Arial" charset="0"/>
              </a:rPr>
              <a:t>法</a:t>
            </a:r>
          </a:p>
          <a:p>
            <a:pPr marL="514350" lvl="1" indent="-514350">
              <a:spcBef>
                <a:spcPct val="10000"/>
              </a:spcBef>
              <a:buClr>
                <a:schemeClr val="bg2"/>
              </a:buClr>
              <a:buSzTx/>
              <a:buFont typeface="+mj-lt"/>
              <a:buAutoNum type="arabicPeriod" startAt="3"/>
            </a:pPr>
            <a:r>
              <a:rPr lang="zh-CN" altLang="en-US" dirty="0">
                <a:solidFill>
                  <a:srgbClr val="FF0000"/>
                </a:solidFill>
                <a:latin typeface="Arial" charset="0"/>
                <a:cs typeface="+mn-cs"/>
              </a:rPr>
              <a:t>动态</a:t>
            </a:r>
            <a:r>
              <a:rPr lang="zh-CN" altLang="en-US" dirty="0">
                <a:latin typeface="Arial" charset="0"/>
                <a:cs typeface="+mn-cs"/>
              </a:rPr>
              <a:t>分支预测</a:t>
            </a:r>
          </a:p>
          <a:p>
            <a:pPr marL="801688" lvl="1" indent="-365125">
              <a:spcBef>
                <a:spcPct val="10000"/>
              </a:spcBef>
              <a:buFont typeface="Wingdings" pitchFamily="2" charset="2"/>
              <a:buChar char="u"/>
            </a:pPr>
            <a:r>
              <a:rPr lang="zh-CN" altLang="en-US" dirty="0">
                <a:latin typeface="Arial" charset="0"/>
              </a:rPr>
              <a:t>分支历史表</a:t>
            </a:r>
          </a:p>
          <a:p>
            <a:pPr marL="801688" lvl="1" indent="-365125">
              <a:spcBef>
                <a:spcPct val="10000"/>
              </a:spcBef>
              <a:buFont typeface="Wingdings" pitchFamily="2" charset="2"/>
              <a:buChar char="u"/>
            </a:pPr>
            <a:r>
              <a:rPr lang="zh-CN" altLang="en-US" dirty="0">
                <a:latin typeface="Arial" charset="0"/>
              </a:rPr>
              <a:t>分支历史移位寄存器</a:t>
            </a:r>
            <a:endParaRPr lang="en-US" altLang="zh-CN" dirty="0">
              <a:latin typeface="Arial" charset="0"/>
            </a:endParaRPr>
          </a:p>
          <a:p>
            <a:pPr marL="514350" indent="-514350">
              <a:spcBef>
                <a:spcPct val="10000"/>
              </a:spcBef>
              <a:buSzTx/>
              <a:buFont typeface="+mj-lt"/>
              <a:buAutoNum type="arabicPeriod" startAt="4"/>
            </a:pPr>
            <a:r>
              <a:rPr lang="zh-CN" altLang="en-US" dirty="0">
                <a:latin typeface="Arial" charset="0"/>
              </a:rPr>
              <a:t>延迟分支</a:t>
            </a:r>
          </a:p>
          <a:p>
            <a:pPr marL="425450" indent="-365125">
              <a:spcBef>
                <a:spcPct val="10000"/>
              </a:spcBef>
              <a:buFont typeface="Wingdings" pitchFamily="2" charset="2"/>
              <a:buChar char="u"/>
            </a:pPr>
            <a:endParaRPr lang="zh-CN" altLang="en-US" sz="2400" dirty="0">
              <a:latin typeface="Arial" charset="0"/>
            </a:endParaRPr>
          </a:p>
        </p:txBody>
      </p:sp>
      <p:sp>
        <p:nvSpPr>
          <p:cNvPr id="1656851" name="Freeform 19"/>
          <p:cNvSpPr>
            <a:spLocks noChangeAspect="1"/>
          </p:cNvSpPr>
          <p:nvPr/>
        </p:nvSpPr>
        <p:spPr bwMode="auto">
          <a:xfrm flipV="1">
            <a:off x="6659563" y="4508500"/>
            <a:ext cx="1824037" cy="1743075"/>
          </a:xfrm>
          <a:custGeom>
            <a:avLst/>
            <a:gdLst/>
            <a:ahLst/>
            <a:cxnLst>
              <a:cxn ang="0">
                <a:pos x="8914" y="8634"/>
              </a:cxn>
              <a:cxn ang="0">
                <a:pos x="8871" y="8626"/>
              </a:cxn>
              <a:cxn ang="0">
                <a:pos x="8840" y="8588"/>
              </a:cxn>
              <a:cxn ang="0">
                <a:pos x="6747" y="9060"/>
              </a:cxn>
              <a:cxn ang="0">
                <a:pos x="6597" y="9225"/>
              </a:cxn>
              <a:cxn ang="0">
                <a:pos x="6457" y="9399"/>
              </a:cxn>
              <a:cxn ang="0">
                <a:pos x="6328" y="9581"/>
              </a:cxn>
              <a:cxn ang="0">
                <a:pos x="6209" y="9773"/>
              </a:cxn>
              <a:cxn ang="0">
                <a:pos x="6099" y="9974"/>
              </a:cxn>
              <a:cxn ang="0">
                <a:pos x="6001" y="10185"/>
              </a:cxn>
              <a:cxn ang="0">
                <a:pos x="5915" y="10402"/>
              </a:cxn>
              <a:cxn ang="0">
                <a:pos x="5842" y="10621"/>
              </a:cxn>
              <a:cxn ang="0">
                <a:pos x="5785" y="10840"/>
              </a:cxn>
              <a:cxn ang="0">
                <a:pos x="5740" y="11061"/>
              </a:cxn>
              <a:cxn ang="0">
                <a:pos x="5710" y="11282"/>
              </a:cxn>
              <a:cxn ang="0">
                <a:pos x="5695" y="11506"/>
              </a:cxn>
              <a:cxn ang="0">
                <a:pos x="4209" y="12980"/>
              </a:cxn>
              <a:cxn ang="0">
                <a:pos x="4205" y="11461"/>
              </a:cxn>
              <a:cxn ang="0">
                <a:pos x="4186" y="11235"/>
              </a:cxn>
              <a:cxn ang="0">
                <a:pos x="4156" y="11013"/>
              </a:cxn>
              <a:cxn ang="0">
                <a:pos x="4111" y="10792"/>
              </a:cxn>
              <a:cxn ang="0">
                <a:pos x="4054" y="10575"/>
              </a:cxn>
              <a:cxn ang="0">
                <a:pos x="3981" y="10359"/>
              </a:cxn>
              <a:cxn ang="0">
                <a:pos x="3896" y="10148"/>
              </a:cxn>
              <a:cxn ang="0">
                <a:pos x="3756" y="9864"/>
              </a:cxn>
              <a:cxn ang="0">
                <a:pos x="3593" y="9595"/>
              </a:cxn>
              <a:cxn ang="0">
                <a:pos x="3463" y="9412"/>
              </a:cxn>
              <a:cxn ang="0">
                <a:pos x="3320" y="9236"/>
              </a:cxn>
              <a:cxn ang="0">
                <a:pos x="3165" y="9068"/>
              </a:cxn>
              <a:cxn ang="0">
                <a:pos x="899" y="8561"/>
              </a:cxn>
              <a:cxn ang="0">
                <a:pos x="0" y="5015"/>
              </a:cxn>
              <a:cxn ang="0">
                <a:pos x="10" y="4968"/>
              </a:cxn>
              <a:cxn ang="0">
                <a:pos x="37" y="4925"/>
              </a:cxn>
              <a:cxn ang="0">
                <a:pos x="76" y="4887"/>
              </a:cxn>
              <a:cxn ang="0">
                <a:pos x="120" y="4865"/>
              </a:cxn>
              <a:cxn ang="0">
                <a:pos x="168" y="4857"/>
              </a:cxn>
              <a:cxn ang="0">
                <a:pos x="3708" y="5740"/>
              </a:cxn>
              <a:cxn ang="0">
                <a:pos x="3736" y="5760"/>
              </a:cxn>
              <a:cxn ang="0">
                <a:pos x="3772" y="5830"/>
              </a:cxn>
              <a:cxn ang="0">
                <a:pos x="3771" y="5868"/>
              </a:cxn>
              <a:cxn ang="0">
                <a:pos x="3743" y="5895"/>
              </a:cxn>
              <a:cxn ang="0">
                <a:pos x="3720" y="5903"/>
              </a:cxn>
              <a:cxn ang="0">
                <a:pos x="2986" y="3294"/>
              </a:cxn>
              <a:cxn ang="0">
                <a:pos x="2972" y="3249"/>
              </a:cxn>
              <a:cxn ang="0">
                <a:pos x="4841" y="51"/>
              </a:cxn>
              <a:cxn ang="0">
                <a:pos x="4885" y="17"/>
              </a:cxn>
              <a:cxn ang="0">
                <a:pos x="4929" y="3"/>
              </a:cxn>
              <a:cxn ang="0">
                <a:pos x="4986" y="1"/>
              </a:cxn>
              <a:cxn ang="0">
                <a:pos x="5040" y="13"/>
              </a:cxn>
              <a:cxn ang="0">
                <a:pos x="5076" y="37"/>
              </a:cxn>
              <a:cxn ang="0">
                <a:pos x="6948" y="3197"/>
              </a:cxn>
              <a:cxn ang="0">
                <a:pos x="6935" y="3268"/>
              </a:cxn>
              <a:cxn ang="0">
                <a:pos x="6918" y="3289"/>
              </a:cxn>
              <a:cxn ang="0">
                <a:pos x="6851" y="3309"/>
              </a:cxn>
              <a:cxn ang="0">
                <a:pos x="6165" y="5936"/>
              </a:cxn>
              <a:cxn ang="0">
                <a:pos x="9723" y="4853"/>
              </a:cxn>
              <a:cxn ang="0">
                <a:pos x="9773" y="4850"/>
              </a:cxn>
              <a:cxn ang="0">
                <a:pos x="9822" y="4866"/>
              </a:cxn>
              <a:cxn ang="0">
                <a:pos x="9868" y="4901"/>
              </a:cxn>
              <a:cxn ang="0">
                <a:pos x="9899" y="4946"/>
              </a:cxn>
              <a:cxn ang="0">
                <a:pos x="9909" y="4997"/>
              </a:cxn>
              <a:cxn ang="0">
                <a:pos x="9899" y="5055"/>
              </a:cxn>
            </a:cxnLst>
            <a:rect l="0" t="0" r="r" b="b"/>
            <a:pathLst>
              <a:path w="9909" h="12980">
                <a:moveTo>
                  <a:pt x="9899" y="5055"/>
                </a:moveTo>
                <a:lnTo>
                  <a:pt x="9002" y="8561"/>
                </a:lnTo>
                <a:lnTo>
                  <a:pt x="8936" y="8627"/>
                </a:lnTo>
                <a:lnTo>
                  <a:pt x="8925" y="8631"/>
                </a:lnTo>
                <a:lnTo>
                  <a:pt x="8914" y="8634"/>
                </a:lnTo>
                <a:lnTo>
                  <a:pt x="8904" y="8635"/>
                </a:lnTo>
                <a:lnTo>
                  <a:pt x="8894" y="8635"/>
                </a:lnTo>
                <a:lnTo>
                  <a:pt x="8886" y="8633"/>
                </a:lnTo>
                <a:lnTo>
                  <a:pt x="8878" y="8630"/>
                </a:lnTo>
                <a:lnTo>
                  <a:pt x="8871" y="8626"/>
                </a:lnTo>
                <a:lnTo>
                  <a:pt x="8865" y="8620"/>
                </a:lnTo>
                <a:lnTo>
                  <a:pt x="8854" y="8608"/>
                </a:lnTo>
                <a:lnTo>
                  <a:pt x="8845" y="8598"/>
                </a:lnTo>
                <a:lnTo>
                  <a:pt x="8842" y="8593"/>
                </a:lnTo>
                <a:lnTo>
                  <a:pt x="8840" y="8588"/>
                </a:lnTo>
                <a:lnTo>
                  <a:pt x="8839" y="8583"/>
                </a:lnTo>
                <a:lnTo>
                  <a:pt x="8839" y="8578"/>
                </a:lnTo>
                <a:lnTo>
                  <a:pt x="8398" y="7420"/>
                </a:lnTo>
                <a:lnTo>
                  <a:pt x="6778" y="9028"/>
                </a:lnTo>
                <a:lnTo>
                  <a:pt x="6747" y="9060"/>
                </a:lnTo>
                <a:lnTo>
                  <a:pt x="6716" y="9092"/>
                </a:lnTo>
                <a:lnTo>
                  <a:pt x="6685" y="9125"/>
                </a:lnTo>
                <a:lnTo>
                  <a:pt x="6656" y="9158"/>
                </a:lnTo>
                <a:lnTo>
                  <a:pt x="6626" y="9191"/>
                </a:lnTo>
                <a:lnTo>
                  <a:pt x="6597" y="9225"/>
                </a:lnTo>
                <a:lnTo>
                  <a:pt x="6568" y="9259"/>
                </a:lnTo>
                <a:lnTo>
                  <a:pt x="6539" y="9293"/>
                </a:lnTo>
                <a:lnTo>
                  <a:pt x="6512" y="9328"/>
                </a:lnTo>
                <a:lnTo>
                  <a:pt x="6484" y="9364"/>
                </a:lnTo>
                <a:lnTo>
                  <a:pt x="6457" y="9399"/>
                </a:lnTo>
                <a:lnTo>
                  <a:pt x="6430" y="9434"/>
                </a:lnTo>
                <a:lnTo>
                  <a:pt x="6404" y="9471"/>
                </a:lnTo>
                <a:lnTo>
                  <a:pt x="6378" y="9508"/>
                </a:lnTo>
                <a:lnTo>
                  <a:pt x="6353" y="9545"/>
                </a:lnTo>
                <a:lnTo>
                  <a:pt x="6328" y="9581"/>
                </a:lnTo>
                <a:lnTo>
                  <a:pt x="6303" y="9619"/>
                </a:lnTo>
                <a:lnTo>
                  <a:pt x="6279" y="9657"/>
                </a:lnTo>
                <a:lnTo>
                  <a:pt x="6255" y="9696"/>
                </a:lnTo>
                <a:lnTo>
                  <a:pt x="6231" y="9734"/>
                </a:lnTo>
                <a:lnTo>
                  <a:pt x="6209" y="9773"/>
                </a:lnTo>
                <a:lnTo>
                  <a:pt x="6186" y="9813"/>
                </a:lnTo>
                <a:lnTo>
                  <a:pt x="6164" y="9853"/>
                </a:lnTo>
                <a:lnTo>
                  <a:pt x="6142" y="9893"/>
                </a:lnTo>
                <a:lnTo>
                  <a:pt x="6121" y="9934"/>
                </a:lnTo>
                <a:lnTo>
                  <a:pt x="6099" y="9974"/>
                </a:lnTo>
                <a:lnTo>
                  <a:pt x="6079" y="10016"/>
                </a:lnTo>
                <a:lnTo>
                  <a:pt x="6059" y="10057"/>
                </a:lnTo>
                <a:lnTo>
                  <a:pt x="6039" y="10100"/>
                </a:lnTo>
                <a:lnTo>
                  <a:pt x="6020" y="10142"/>
                </a:lnTo>
                <a:lnTo>
                  <a:pt x="6001" y="10185"/>
                </a:lnTo>
                <a:lnTo>
                  <a:pt x="5982" y="10228"/>
                </a:lnTo>
                <a:lnTo>
                  <a:pt x="5965" y="10272"/>
                </a:lnTo>
                <a:lnTo>
                  <a:pt x="5947" y="10315"/>
                </a:lnTo>
                <a:lnTo>
                  <a:pt x="5931" y="10358"/>
                </a:lnTo>
                <a:lnTo>
                  <a:pt x="5915" y="10402"/>
                </a:lnTo>
                <a:lnTo>
                  <a:pt x="5899" y="10446"/>
                </a:lnTo>
                <a:lnTo>
                  <a:pt x="5884" y="10489"/>
                </a:lnTo>
                <a:lnTo>
                  <a:pt x="5870" y="10533"/>
                </a:lnTo>
                <a:lnTo>
                  <a:pt x="5855" y="10577"/>
                </a:lnTo>
                <a:lnTo>
                  <a:pt x="5842" y="10621"/>
                </a:lnTo>
                <a:lnTo>
                  <a:pt x="5830" y="10665"/>
                </a:lnTo>
                <a:lnTo>
                  <a:pt x="5818" y="10709"/>
                </a:lnTo>
                <a:lnTo>
                  <a:pt x="5806" y="10752"/>
                </a:lnTo>
                <a:lnTo>
                  <a:pt x="5795" y="10796"/>
                </a:lnTo>
                <a:lnTo>
                  <a:pt x="5785" y="10840"/>
                </a:lnTo>
                <a:lnTo>
                  <a:pt x="5775" y="10884"/>
                </a:lnTo>
                <a:lnTo>
                  <a:pt x="5766" y="10928"/>
                </a:lnTo>
                <a:lnTo>
                  <a:pt x="5756" y="10972"/>
                </a:lnTo>
                <a:lnTo>
                  <a:pt x="5748" y="11017"/>
                </a:lnTo>
                <a:lnTo>
                  <a:pt x="5740" y="11061"/>
                </a:lnTo>
                <a:lnTo>
                  <a:pt x="5733" y="11105"/>
                </a:lnTo>
                <a:lnTo>
                  <a:pt x="5727" y="11150"/>
                </a:lnTo>
                <a:lnTo>
                  <a:pt x="5721" y="11194"/>
                </a:lnTo>
                <a:lnTo>
                  <a:pt x="5716" y="11238"/>
                </a:lnTo>
                <a:lnTo>
                  <a:pt x="5710" y="11282"/>
                </a:lnTo>
                <a:lnTo>
                  <a:pt x="5706" y="11327"/>
                </a:lnTo>
                <a:lnTo>
                  <a:pt x="5702" y="11371"/>
                </a:lnTo>
                <a:lnTo>
                  <a:pt x="5699" y="11416"/>
                </a:lnTo>
                <a:lnTo>
                  <a:pt x="5697" y="11461"/>
                </a:lnTo>
                <a:lnTo>
                  <a:pt x="5695" y="11506"/>
                </a:lnTo>
                <a:lnTo>
                  <a:pt x="5693" y="11551"/>
                </a:lnTo>
                <a:lnTo>
                  <a:pt x="5692" y="11596"/>
                </a:lnTo>
                <a:lnTo>
                  <a:pt x="5692" y="11641"/>
                </a:lnTo>
                <a:lnTo>
                  <a:pt x="5692" y="12980"/>
                </a:lnTo>
                <a:lnTo>
                  <a:pt x="4209" y="12980"/>
                </a:lnTo>
                <a:lnTo>
                  <a:pt x="4209" y="11644"/>
                </a:lnTo>
                <a:lnTo>
                  <a:pt x="4209" y="11598"/>
                </a:lnTo>
                <a:lnTo>
                  <a:pt x="4208" y="11552"/>
                </a:lnTo>
                <a:lnTo>
                  <a:pt x="4206" y="11507"/>
                </a:lnTo>
                <a:lnTo>
                  <a:pt x="4205" y="11461"/>
                </a:lnTo>
                <a:lnTo>
                  <a:pt x="4202" y="11416"/>
                </a:lnTo>
                <a:lnTo>
                  <a:pt x="4199" y="11370"/>
                </a:lnTo>
                <a:lnTo>
                  <a:pt x="4196" y="11325"/>
                </a:lnTo>
                <a:lnTo>
                  <a:pt x="4192" y="11280"/>
                </a:lnTo>
                <a:lnTo>
                  <a:pt x="4186" y="11235"/>
                </a:lnTo>
                <a:lnTo>
                  <a:pt x="4181" y="11190"/>
                </a:lnTo>
                <a:lnTo>
                  <a:pt x="4176" y="11146"/>
                </a:lnTo>
                <a:lnTo>
                  <a:pt x="4170" y="11102"/>
                </a:lnTo>
                <a:lnTo>
                  <a:pt x="4163" y="11057"/>
                </a:lnTo>
                <a:lnTo>
                  <a:pt x="4156" y="11013"/>
                </a:lnTo>
                <a:lnTo>
                  <a:pt x="4148" y="10968"/>
                </a:lnTo>
                <a:lnTo>
                  <a:pt x="4139" y="10924"/>
                </a:lnTo>
                <a:lnTo>
                  <a:pt x="4131" y="10880"/>
                </a:lnTo>
                <a:lnTo>
                  <a:pt x="4121" y="10836"/>
                </a:lnTo>
                <a:lnTo>
                  <a:pt x="4111" y="10792"/>
                </a:lnTo>
                <a:lnTo>
                  <a:pt x="4101" y="10748"/>
                </a:lnTo>
                <a:lnTo>
                  <a:pt x="4089" y="10704"/>
                </a:lnTo>
                <a:lnTo>
                  <a:pt x="4078" y="10662"/>
                </a:lnTo>
                <a:lnTo>
                  <a:pt x="4066" y="10618"/>
                </a:lnTo>
                <a:lnTo>
                  <a:pt x="4054" y="10575"/>
                </a:lnTo>
                <a:lnTo>
                  <a:pt x="4039" y="10531"/>
                </a:lnTo>
                <a:lnTo>
                  <a:pt x="4026" y="10488"/>
                </a:lnTo>
                <a:lnTo>
                  <a:pt x="4012" y="10445"/>
                </a:lnTo>
                <a:lnTo>
                  <a:pt x="3997" y="10402"/>
                </a:lnTo>
                <a:lnTo>
                  <a:pt x="3981" y="10359"/>
                </a:lnTo>
                <a:lnTo>
                  <a:pt x="3965" y="10316"/>
                </a:lnTo>
                <a:lnTo>
                  <a:pt x="3949" y="10274"/>
                </a:lnTo>
                <a:lnTo>
                  <a:pt x="3931" y="10232"/>
                </a:lnTo>
                <a:lnTo>
                  <a:pt x="3914" y="10190"/>
                </a:lnTo>
                <a:lnTo>
                  <a:pt x="3896" y="10148"/>
                </a:lnTo>
                <a:lnTo>
                  <a:pt x="3877" y="10106"/>
                </a:lnTo>
                <a:lnTo>
                  <a:pt x="3858" y="10065"/>
                </a:lnTo>
                <a:lnTo>
                  <a:pt x="3819" y="9984"/>
                </a:lnTo>
                <a:lnTo>
                  <a:pt x="3777" y="9904"/>
                </a:lnTo>
                <a:lnTo>
                  <a:pt x="3756" y="9864"/>
                </a:lnTo>
                <a:lnTo>
                  <a:pt x="3734" y="9824"/>
                </a:lnTo>
                <a:lnTo>
                  <a:pt x="3712" y="9785"/>
                </a:lnTo>
                <a:lnTo>
                  <a:pt x="3689" y="9747"/>
                </a:lnTo>
                <a:lnTo>
                  <a:pt x="3642" y="9670"/>
                </a:lnTo>
                <a:lnTo>
                  <a:pt x="3593" y="9595"/>
                </a:lnTo>
                <a:lnTo>
                  <a:pt x="3568" y="9558"/>
                </a:lnTo>
                <a:lnTo>
                  <a:pt x="3542" y="9521"/>
                </a:lnTo>
                <a:lnTo>
                  <a:pt x="3516" y="9484"/>
                </a:lnTo>
                <a:lnTo>
                  <a:pt x="3489" y="9448"/>
                </a:lnTo>
                <a:lnTo>
                  <a:pt x="3463" y="9412"/>
                </a:lnTo>
                <a:lnTo>
                  <a:pt x="3435" y="9376"/>
                </a:lnTo>
                <a:lnTo>
                  <a:pt x="3407" y="9340"/>
                </a:lnTo>
                <a:lnTo>
                  <a:pt x="3379" y="9306"/>
                </a:lnTo>
                <a:lnTo>
                  <a:pt x="3349" y="9271"/>
                </a:lnTo>
                <a:lnTo>
                  <a:pt x="3320" y="9236"/>
                </a:lnTo>
                <a:lnTo>
                  <a:pt x="3290" y="9201"/>
                </a:lnTo>
                <a:lnTo>
                  <a:pt x="3260" y="9168"/>
                </a:lnTo>
                <a:lnTo>
                  <a:pt x="3229" y="9134"/>
                </a:lnTo>
                <a:lnTo>
                  <a:pt x="3197" y="9100"/>
                </a:lnTo>
                <a:lnTo>
                  <a:pt x="3165" y="9068"/>
                </a:lnTo>
                <a:lnTo>
                  <a:pt x="3133" y="9034"/>
                </a:lnTo>
                <a:lnTo>
                  <a:pt x="1503" y="7403"/>
                </a:lnTo>
                <a:lnTo>
                  <a:pt x="1062" y="8578"/>
                </a:lnTo>
                <a:lnTo>
                  <a:pt x="981" y="8627"/>
                </a:lnTo>
                <a:lnTo>
                  <a:pt x="899" y="8561"/>
                </a:lnTo>
                <a:lnTo>
                  <a:pt x="2" y="5055"/>
                </a:lnTo>
                <a:lnTo>
                  <a:pt x="1" y="5045"/>
                </a:lnTo>
                <a:lnTo>
                  <a:pt x="0" y="5034"/>
                </a:lnTo>
                <a:lnTo>
                  <a:pt x="0" y="5025"/>
                </a:lnTo>
                <a:lnTo>
                  <a:pt x="0" y="5015"/>
                </a:lnTo>
                <a:lnTo>
                  <a:pt x="1" y="5005"/>
                </a:lnTo>
                <a:lnTo>
                  <a:pt x="2" y="4996"/>
                </a:lnTo>
                <a:lnTo>
                  <a:pt x="4" y="4986"/>
                </a:lnTo>
                <a:lnTo>
                  <a:pt x="7" y="4977"/>
                </a:lnTo>
                <a:lnTo>
                  <a:pt x="10" y="4968"/>
                </a:lnTo>
                <a:lnTo>
                  <a:pt x="14" y="4959"/>
                </a:lnTo>
                <a:lnTo>
                  <a:pt x="20" y="4951"/>
                </a:lnTo>
                <a:lnTo>
                  <a:pt x="25" y="4942"/>
                </a:lnTo>
                <a:lnTo>
                  <a:pt x="30" y="4933"/>
                </a:lnTo>
                <a:lnTo>
                  <a:pt x="37" y="4925"/>
                </a:lnTo>
                <a:lnTo>
                  <a:pt x="44" y="4917"/>
                </a:lnTo>
                <a:lnTo>
                  <a:pt x="51" y="4909"/>
                </a:lnTo>
                <a:lnTo>
                  <a:pt x="59" y="4901"/>
                </a:lnTo>
                <a:lnTo>
                  <a:pt x="68" y="4894"/>
                </a:lnTo>
                <a:lnTo>
                  <a:pt x="76" y="4887"/>
                </a:lnTo>
                <a:lnTo>
                  <a:pt x="84" y="4881"/>
                </a:lnTo>
                <a:lnTo>
                  <a:pt x="93" y="4876"/>
                </a:lnTo>
                <a:lnTo>
                  <a:pt x="101" y="4872"/>
                </a:lnTo>
                <a:lnTo>
                  <a:pt x="110" y="4868"/>
                </a:lnTo>
                <a:lnTo>
                  <a:pt x="120" y="4865"/>
                </a:lnTo>
                <a:lnTo>
                  <a:pt x="129" y="4862"/>
                </a:lnTo>
                <a:lnTo>
                  <a:pt x="138" y="4860"/>
                </a:lnTo>
                <a:lnTo>
                  <a:pt x="148" y="4858"/>
                </a:lnTo>
                <a:lnTo>
                  <a:pt x="157" y="4857"/>
                </a:lnTo>
                <a:lnTo>
                  <a:pt x="168" y="4857"/>
                </a:lnTo>
                <a:lnTo>
                  <a:pt x="178" y="4857"/>
                </a:lnTo>
                <a:lnTo>
                  <a:pt x="188" y="4858"/>
                </a:lnTo>
                <a:lnTo>
                  <a:pt x="198" y="4860"/>
                </a:lnTo>
                <a:lnTo>
                  <a:pt x="3704" y="5740"/>
                </a:lnTo>
                <a:lnTo>
                  <a:pt x="3708" y="5740"/>
                </a:lnTo>
                <a:lnTo>
                  <a:pt x="3712" y="5741"/>
                </a:lnTo>
                <a:lnTo>
                  <a:pt x="3716" y="5743"/>
                </a:lnTo>
                <a:lnTo>
                  <a:pt x="3720" y="5745"/>
                </a:lnTo>
                <a:lnTo>
                  <a:pt x="3728" y="5751"/>
                </a:lnTo>
                <a:lnTo>
                  <a:pt x="3736" y="5760"/>
                </a:lnTo>
                <a:lnTo>
                  <a:pt x="3743" y="5772"/>
                </a:lnTo>
                <a:lnTo>
                  <a:pt x="3752" y="5786"/>
                </a:lnTo>
                <a:lnTo>
                  <a:pt x="3760" y="5802"/>
                </a:lnTo>
                <a:lnTo>
                  <a:pt x="3769" y="5822"/>
                </a:lnTo>
                <a:lnTo>
                  <a:pt x="3772" y="5830"/>
                </a:lnTo>
                <a:lnTo>
                  <a:pt x="3774" y="5838"/>
                </a:lnTo>
                <a:lnTo>
                  <a:pt x="3775" y="5846"/>
                </a:lnTo>
                <a:lnTo>
                  <a:pt x="3775" y="5853"/>
                </a:lnTo>
                <a:lnTo>
                  <a:pt x="3774" y="5861"/>
                </a:lnTo>
                <a:lnTo>
                  <a:pt x="3771" y="5868"/>
                </a:lnTo>
                <a:lnTo>
                  <a:pt x="3767" y="5874"/>
                </a:lnTo>
                <a:lnTo>
                  <a:pt x="3762" y="5881"/>
                </a:lnTo>
                <a:lnTo>
                  <a:pt x="3756" y="5886"/>
                </a:lnTo>
                <a:lnTo>
                  <a:pt x="3750" y="5891"/>
                </a:lnTo>
                <a:lnTo>
                  <a:pt x="3743" y="5895"/>
                </a:lnTo>
                <a:lnTo>
                  <a:pt x="3738" y="5898"/>
                </a:lnTo>
                <a:lnTo>
                  <a:pt x="3733" y="5900"/>
                </a:lnTo>
                <a:lnTo>
                  <a:pt x="3728" y="5902"/>
                </a:lnTo>
                <a:lnTo>
                  <a:pt x="3724" y="5903"/>
                </a:lnTo>
                <a:lnTo>
                  <a:pt x="3720" y="5903"/>
                </a:lnTo>
                <a:lnTo>
                  <a:pt x="2579" y="6376"/>
                </a:lnTo>
                <a:lnTo>
                  <a:pt x="4209" y="8007"/>
                </a:lnTo>
                <a:lnTo>
                  <a:pt x="4209" y="2804"/>
                </a:lnTo>
                <a:lnTo>
                  <a:pt x="3084" y="3310"/>
                </a:lnTo>
                <a:lnTo>
                  <a:pt x="2986" y="3294"/>
                </a:lnTo>
                <a:lnTo>
                  <a:pt x="2983" y="3289"/>
                </a:lnTo>
                <a:lnTo>
                  <a:pt x="2979" y="3282"/>
                </a:lnTo>
                <a:lnTo>
                  <a:pt x="2977" y="3273"/>
                </a:lnTo>
                <a:lnTo>
                  <a:pt x="2974" y="3262"/>
                </a:lnTo>
                <a:lnTo>
                  <a:pt x="2972" y="3249"/>
                </a:lnTo>
                <a:lnTo>
                  <a:pt x="2971" y="3233"/>
                </a:lnTo>
                <a:lnTo>
                  <a:pt x="2970" y="3216"/>
                </a:lnTo>
                <a:lnTo>
                  <a:pt x="2970" y="3197"/>
                </a:lnTo>
                <a:lnTo>
                  <a:pt x="4829" y="65"/>
                </a:lnTo>
                <a:lnTo>
                  <a:pt x="4841" y="51"/>
                </a:lnTo>
                <a:lnTo>
                  <a:pt x="4854" y="37"/>
                </a:lnTo>
                <a:lnTo>
                  <a:pt x="4861" y="31"/>
                </a:lnTo>
                <a:lnTo>
                  <a:pt x="4869" y="26"/>
                </a:lnTo>
                <a:lnTo>
                  <a:pt x="4876" y="21"/>
                </a:lnTo>
                <a:lnTo>
                  <a:pt x="4885" y="17"/>
                </a:lnTo>
                <a:lnTo>
                  <a:pt x="4893" y="13"/>
                </a:lnTo>
                <a:lnTo>
                  <a:pt x="4902" y="10"/>
                </a:lnTo>
                <a:lnTo>
                  <a:pt x="4910" y="7"/>
                </a:lnTo>
                <a:lnTo>
                  <a:pt x="4919" y="4"/>
                </a:lnTo>
                <a:lnTo>
                  <a:pt x="4929" y="3"/>
                </a:lnTo>
                <a:lnTo>
                  <a:pt x="4939" y="1"/>
                </a:lnTo>
                <a:lnTo>
                  <a:pt x="4948" y="1"/>
                </a:lnTo>
                <a:lnTo>
                  <a:pt x="4958" y="0"/>
                </a:lnTo>
                <a:lnTo>
                  <a:pt x="4972" y="1"/>
                </a:lnTo>
                <a:lnTo>
                  <a:pt x="4986" y="1"/>
                </a:lnTo>
                <a:lnTo>
                  <a:pt x="4998" y="3"/>
                </a:lnTo>
                <a:lnTo>
                  <a:pt x="5009" y="4"/>
                </a:lnTo>
                <a:lnTo>
                  <a:pt x="5020" y="7"/>
                </a:lnTo>
                <a:lnTo>
                  <a:pt x="5031" y="10"/>
                </a:lnTo>
                <a:lnTo>
                  <a:pt x="5040" y="13"/>
                </a:lnTo>
                <a:lnTo>
                  <a:pt x="5048" y="17"/>
                </a:lnTo>
                <a:lnTo>
                  <a:pt x="5056" y="21"/>
                </a:lnTo>
                <a:lnTo>
                  <a:pt x="5063" y="26"/>
                </a:lnTo>
                <a:lnTo>
                  <a:pt x="5069" y="31"/>
                </a:lnTo>
                <a:lnTo>
                  <a:pt x="5076" y="37"/>
                </a:lnTo>
                <a:lnTo>
                  <a:pt x="5080" y="44"/>
                </a:lnTo>
                <a:lnTo>
                  <a:pt x="5084" y="51"/>
                </a:lnTo>
                <a:lnTo>
                  <a:pt x="5087" y="58"/>
                </a:lnTo>
                <a:lnTo>
                  <a:pt x="5089" y="65"/>
                </a:lnTo>
                <a:lnTo>
                  <a:pt x="6948" y="3197"/>
                </a:lnTo>
                <a:lnTo>
                  <a:pt x="6947" y="3216"/>
                </a:lnTo>
                <a:lnTo>
                  <a:pt x="6946" y="3233"/>
                </a:lnTo>
                <a:lnTo>
                  <a:pt x="6943" y="3249"/>
                </a:lnTo>
                <a:lnTo>
                  <a:pt x="6937" y="3262"/>
                </a:lnTo>
                <a:lnTo>
                  <a:pt x="6935" y="3268"/>
                </a:lnTo>
                <a:lnTo>
                  <a:pt x="6932" y="3273"/>
                </a:lnTo>
                <a:lnTo>
                  <a:pt x="6929" y="3278"/>
                </a:lnTo>
                <a:lnTo>
                  <a:pt x="6925" y="3282"/>
                </a:lnTo>
                <a:lnTo>
                  <a:pt x="6922" y="3286"/>
                </a:lnTo>
                <a:lnTo>
                  <a:pt x="6918" y="3289"/>
                </a:lnTo>
                <a:lnTo>
                  <a:pt x="6913" y="3292"/>
                </a:lnTo>
                <a:lnTo>
                  <a:pt x="6909" y="3294"/>
                </a:lnTo>
                <a:lnTo>
                  <a:pt x="6887" y="3301"/>
                </a:lnTo>
                <a:lnTo>
                  <a:pt x="6868" y="3306"/>
                </a:lnTo>
                <a:lnTo>
                  <a:pt x="6851" y="3309"/>
                </a:lnTo>
                <a:lnTo>
                  <a:pt x="6833" y="3310"/>
                </a:lnTo>
                <a:lnTo>
                  <a:pt x="5692" y="2804"/>
                </a:lnTo>
                <a:lnTo>
                  <a:pt x="5692" y="8007"/>
                </a:lnTo>
                <a:lnTo>
                  <a:pt x="7322" y="6343"/>
                </a:lnTo>
                <a:lnTo>
                  <a:pt x="6165" y="5936"/>
                </a:lnTo>
                <a:lnTo>
                  <a:pt x="6099" y="5854"/>
                </a:lnTo>
                <a:lnTo>
                  <a:pt x="6165" y="5773"/>
                </a:lnTo>
                <a:lnTo>
                  <a:pt x="9703" y="4860"/>
                </a:lnTo>
                <a:lnTo>
                  <a:pt x="9713" y="4856"/>
                </a:lnTo>
                <a:lnTo>
                  <a:pt x="9723" y="4853"/>
                </a:lnTo>
                <a:lnTo>
                  <a:pt x="9733" y="4851"/>
                </a:lnTo>
                <a:lnTo>
                  <a:pt x="9744" y="4849"/>
                </a:lnTo>
                <a:lnTo>
                  <a:pt x="9754" y="4849"/>
                </a:lnTo>
                <a:lnTo>
                  <a:pt x="9764" y="4849"/>
                </a:lnTo>
                <a:lnTo>
                  <a:pt x="9773" y="4850"/>
                </a:lnTo>
                <a:lnTo>
                  <a:pt x="9783" y="4852"/>
                </a:lnTo>
                <a:lnTo>
                  <a:pt x="9794" y="4854"/>
                </a:lnTo>
                <a:lnTo>
                  <a:pt x="9803" y="4857"/>
                </a:lnTo>
                <a:lnTo>
                  <a:pt x="9812" y="4861"/>
                </a:lnTo>
                <a:lnTo>
                  <a:pt x="9822" y="4866"/>
                </a:lnTo>
                <a:lnTo>
                  <a:pt x="9831" y="4871"/>
                </a:lnTo>
                <a:lnTo>
                  <a:pt x="9841" y="4878"/>
                </a:lnTo>
                <a:lnTo>
                  <a:pt x="9850" y="4884"/>
                </a:lnTo>
                <a:lnTo>
                  <a:pt x="9859" y="4893"/>
                </a:lnTo>
                <a:lnTo>
                  <a:pt x="9868" y="4901"/>
                </a:lnTo>
                <a:lnTo>
                  <a:pt x="9876" y="4909"/>
                </a:lnTo>
                <a:lnTo>
                  <a:pt x="9884" y="4917"/>
                </a:lnTo>
                <a:lnTo>
                  <a:pt x="9890" y="4926"/>
                </a:lnTo>
                <a:lnTo>
                  <a:pt x="9895" y="4935"/>
                </a:lnTo>
                <a:lnTo>
                  <a:pt x="9899" y="4946"/>
                </a:lnTo>
                <a:lnTo>
                  <a:pt x="9903" y="4955"/>
                </a:lnTo>
                <a:lnTo>
                  <a:pt x="9906" y="4965"/>
                </a:lnTo>
                <a:lnTo>
                  <a:pt x="9908" y="4975"/>
                </a:lnTo>
                <a:lnTo>
                  <a:pt x="9909" y="4986"/>
                </a:lnTo>
                <a:lnTo>
                  <a:pt x="9909" y="4997"/>
                </a:lnTo>
                <a:lnTo>
                  <a:pt x="9909" y="5008"/>
                </a:lnTo>
                <a:lnTo>
                  <a:pt x="9908" y="5020"/>
                </a:lnTo>
                <a:lnTo>
                  <a:pt x="9905" y="5031"/>
                </a:lnTo>
                <a:lnTo>
                  <a:pt x="9902" y="5044"/>
                </a:lnTo>
                <a:lnTo>
                  <a:pt x="9899" y="5055"/>
                </a:lnTo>
                <a:close/>
              </a:path>
            </a:pathLst>
          </a:custGeom>
          <a:solidFill>
            <a:srgbClr val="99CCFF"/>
          </a:solidFill>
          <a:ln w="28575" cmpd="sng">
            <a:solidFill>
              <a:srgbClr val="FF6600"/>
            </a:solidFill>
            <a:prstDash val="solid"/>
            <a:round/>
            <a:headEnd/>
            <a:tailEnd/>
          </a:ln>
        </p:spPr>
        <p:txBody>
          <a:bodyPr/>
          <a:lstStyle/>
          <a:p>
            <a:endParaRPr lang="zh-CN" altLang="en-US"/>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94D4E794-585F-4CB1-8528-D8F2440107E0}" type="slidenum">
              <a:rPr lang="zh-CN" altLang="en-US"/>
              <a:pPr/>
              <a:t>2</a:t>
            </a:fld>
            <a:endParaRPr lang="en-US" altLang="zh-CN"/>
          </a:p>
        </p:txBody>
      </p:sp>
      <p:sp>
        <p:nvSpPr>
          <p:cNvPr id="1708034" name="Rectangle 2"/>
          <p:cNvSpPr>
            <a:spLocks noGrp="1" noChangeArrowheads="1"/>
          </p:cNvSpPr>
          <p:nvPr>
            <p:ph type="title"/>
          </p:nvPr>
        </p:nvSpPr>
        <p:spPr/>
        <p:txBody>
          <a:bodyPr/>
          <a:lstStyle/>
          <a:p>
            <a:r>
              <a:rPr lang="zh-CN" altLang="en-US" dirty="0"/>
              <a:t>本章余下的内容</a:t>
            </a:r>
          </a:p>
        </p:txBody>
      </p:sp>
      <p:sp>
        <p:nvSpPr>
          <p:cNvPr id="1708035" name="Rectangle 3"/>
          <p:cNvSpPr>
            <a:spLocks noGrp="1" noChangeArrowheads="1"/>
          </p:cNvSpPr>
          <p:nvPr>
            <p:ph type="body" idx="1"/>
          </p:nvPr>
        </p:nvSpPr>
        <p:spPr>
          <a:xfrm>
            <a:off x="590551" y="692150"/>
            <a:ext cx="8229600" cy="5903913"/>
          </a:xfrm>
        </p:spPr>
        <p:txBody>
          <a:bodyPr/>
          <a:lstStyle/>
          <a:p>
            <a:pPr>
              <a:spcBef>
                <a:spcPct val="10000"/>
              </a:spcBef>
            </a:pPr>
            <a:r>
              <a:rPr lang="zh-CN" altLang="en-US" dirty="0"/>
              <a:t>指令流水线的性能提高</a:t>
            </a:r>
          </a:p>
          <a:p>
            <a:pPr lvl="1">
              <a:spcBef>
                <a:spcPct val="10000"/>
              </a:spcBef>
              <a:buClr>
                <a:srgbClr val="FF6600"/>
              </a:buClr>
              <a:buSzPct val="80000"/>
              <a:buFont typeface="Wingdings" panose="05000000000000000000" pitchFamily="2" charset="2"/>
              <a:buChar char=""/>
            </a:pPr>
            <a:r>
              <a:rPr lang="zh-CN" altLang="en-US" dirty="0"/>
              <a:t>结构</a:t>
            </a:r>
            <a:r>
              <a:rPr lang="zh-CN" altLang="en-US" dirty="0">
                <a:solidFill>
                  <a:srgbClr val="FF0000"/>
                </a:solidFill>
              </a:rPr>
              <a:t>相关</a:t>
            </a:r>
            <a:r>
              <a:rPr lang="zh-CN" altLang="en-US" dirty="0"/>
              <a:t>（结构</a:t>
            </a:r>
            <a:r>
              <a:rPr lang="zh-CN" altLang="en-US" dirty="0">
                <a:solidFill>
                  <a:srgbClr val="CC00CC"/>
                </a:solidFill>
              </a:rPr>
              <a:t>冒险</a:t>
            </a:r>
            <a:r>
              <a:rPr lang="zh-CN" altLang="en-US" dirty="0"/>
              <a:t>）</a:t>
            </a:r>
          </a:p>
          <a:p>
            <a:pPr lvl="1">
              <a:spcBef>
                <a:spcPct val="10000"/>
              </a:spcBef>
              <a:buClr>
                <a:srgbClr val="FF6600"/>
              </a:buClr>
              <a:buSzPct val="80000"/>
              <a:buFont typeface="Wingdings" panose="05000000000000000000" pitchFamily="2" charset="2"/>
              <a:buChar char=""/>
            </a:pPr>
            <a:r>
              <a:rPr lang="zh-CN" altLang="en-US" dirty="0"/>
              <a:t>数据</a:t>
            </a:r>
            <a:r>
              <a:rPr lang="zh-CN" altLang="en-US" dirty="0">
                <a:solidFill>
                  <a:srgbClr val="FF0000"/>
                </a:solidFill>
              </a:rPr>
              <a:t>相关</a:t>
            </a:r>
            <a:r>
              <a:rPr lang="zh-CN" altLang="en-US" dirty="0"/>
              <a:t>（数据</a:t>
            </a:r>
            <a:r>
              <a:rPr lang="zh-CN" altLang="en-US" dirty="0">
                <a:solidFill>
                  <a:srgbClr val="CC00CC"/>
                </a:solidFill>
              </a:rPr>
              <a:t>冒险</a:t>
            </a:r>
            <a:r>
              <a:rPr lang="zh-CN" altLang="en-US" dirty="0"/>
              <a:t>）</a:t>
            </a:r>
          </a:p>
          <a:p>
            <a:pPr lvl="1">
              <a:spcBef>
                <a:spcPct val="10000"/>
              </a:spcBef>
              <a:buClr>
                <a:srgbClr val="FF6600"/>
              </a:buClr>
              <a:buSzPct val="80000"/>
              <a:buFont typeface="Wingdings" panose="05000000000000000000" pitchFamily="2" charset="2"/>
              <a:buChar char=""/>
            </a:pPr>
            <a:r>
              <a:rPr lang="zh-CN" altLang="en-US" dirty="0"/>
              <a:t>控制</a:t>
            </a:r>
            <a:r>
              <a:rPr lang="zh-CN" altLang="en-US" dirty="0">
                <a:solidFill>
                  <a:srgbClr val="FF0000"/>
                </a:solidFill>
              </a:rPr>
              <a:t>相关</a:t>
            </a:r>
            <a:r>
              <a:rPr lang="zh-CN" altLang="en-US" dirty="0"/>
              <a:t>（控制</a:t>
            </a:r>
            <a:r>
              <a:rPr lang="zh-CN" altLang="en-US" dirty="0">
                <a:solidFill>
                  <a:srgbClr val="CC00CC"/>
                </a:solidFill>
              </a:rPr>
              <a:t>冒险</a:t>
            </a:r>
            <a:r>
              <a:rPr lang="zh-CN" altLang="en-US" dirty="0"/>
              <a:t>）</a:t>
            </a:r>
          </a:p>
          <a:p>
            <a:pPr>
              <a:spcBef>
                <a:spcPct val="10000"/>
              </a:spcBef>
            </a:pPr>
            <a:r>
              <a:rPr lang="zh-CN" altLang="en-US" dirty="0"/>
              <a:t>提高</a:t>
            </a:r>
            <a:r>
              <a:rPr lang="zh-CN" altLang="en-US" dirty="0">
                <a:solidFill>
                  <a:srgbClr val="0000FF"/>
                </a:solidFill>
              </a:rPr>
              <a:t>指令级并行</a:t>
            </a:r>
            <a:r>
              <a:rPr lang="zh-CN" altLang="en-US" dirty="0"/>
              <a:t>的技术</a:t>
            </a:r>
          </a:p>
          <a:p>
            <a:pPr lvl="1">
              <a:spcBef>
                <a:spcPct val="10000"/>
              </a:spcBef>
              <a:buClr>
                <a:srgbClr val="FF6600"/>
              </a:buClr>
              <a:buSzPct val="80000"/>
              <a:buFont typeface="Wingdings" panose="05000000000000000000" pitchFamily="2" charset="2"/>
              <a:buChar char="þ"/>
            </a:pPr>
            <a:r>
              <a:rPr lang="zh-CN" altLang="en-US" dirty="0"/>
              <a:t>乱序执行、寄存器重命名</a:t>
            </a:r>
          </a:p>
          <a:p>
            <a:pPr lvl="1">
              <a:spcBef>
                <a:spcPct val="10000"/>
              </a:spcBef>
              <a:buClr>
                <a:srgbClr val="FF6600"/>
              </a:buClr>
              <a:buSzPct val="80000"/>
              <a:buFont typeface="Wingdings" panose="05000000000000000000" pitchFamily="2" charset="2"/>
              <a:buChar char="þ"/>
            </a:pPr>
            <a:r>
              <a:rPr lang="zh-CN" altLang="en-US" dirty="0"/>
              <a:t>推测执行</a:t>
            </a:r>
          </a:p>
          <a:p>
            <a:pPr>
              <a:spcBef>
                <a:spcPct val="10000"/>
              </a:spcBef>
            </a:pPr>
            <a:r>
              <a:rPr lang="zh-CN" altLang="en-US" dirty="0"/>
              <a:t>多发射处理器</a:t>
            </a:r>
          </a:p>
          <a:p>
            <a:pPr lvl="1">
              <a:spcBef>
                <a:spcPct val="10000"/>
              </a:spcBef>
              <a:buClr>
                <a:srgbClr val="FF6600"/>
              </a:buClr>
              <a:buSzPct val="80000"/>
              <a:buFont typeface="Wingdings" panose="05000000000000000000" pitchFamily="2" charset="2"/>
              <a:buChar char="þ"/>
            </a:pPr>
            <a:r>
              <a:rPr lang="zh-CN" altLang="en-US" dirty="0">
                <a:solidFill>
                  <a:srgbClr val="008000"/>
                </a:solidFill>
              </a:rPr>
              <a:t>超标量</a:t>
            </a:r>
            <a:r>
              <a:rPr lang="zh-CN" altLang="en-US" dirty="0"/>
              <a:t>处理器</a:t>
            </a:r>
          </a:p>
          <a:p>
            <a:pPr lvl="1">
              <a:spcBef>
                <a:spcPct val="10000"/>
              </a:spcBef>
              <a:buClr>
                <a:srgbClr val="FF6600"/>
              </a:buClr>
              <a:buSzPct val="80000"/>
              <a:buFont typeface="Wingdings" panose="05000000000000000000" pitchFamily="2" charset="2"/>
              <a:buChar char="þ"/>
            </a:pPr>
            <a:r>
              <a:rPr lang="zh-CN" altLang="en-US" dirty="0">
                <a:solidFill>
                  <a:srgbClr val="008000"/>
                </a:solidFill>
              </a:rPr>
              <a:t>超长指令字</a:t>
            </a:r>
            <a:r>
              <a:rPr lang="zh-CN" altLang="en-US" dirty="0"/>
              <a:t>处理器</a:t>
            </a:r>
          </a:p>
          <a:p>
            <a:pPr>
              <a:spcBef>
                <a:spcPct val="10000"/>
              </a:spcBef>
            </a:pPr>
            <a:r>
              <a:rPr lang="zh-CN" altLang="en-US" dirty="0">
                <a:solidFill>
                  <a:srgbClr val="0000FF"/>
                </a:solidFill>
              </a:rPr>
              <a:t>指令级并行</a:t>
            </a:r>
            <a:r>
              <a:rPr lang="zh-CN" altLang="en-US" dirty="0"/>
              <a:t>的概念</a:t>
            </a:r>
          </a:p>
        </p:txBody>
      </p:sp>
      <p:sp>
        <p:nvSpPr>
          <p:cNvPr id="2" name="矩形 1">
            <a:extLst>
              <a:ext uri="{FF2B5EF4-FFF2-40B4-BE49-F238E27FC236}">
                <a16:creationId xmlns:a16="http://schemas.microsoft.com/office/drawing/2014/main" id="{A10CC445-A15C-4F08-850B-07311B0371E1}"/>
              </a:ext>
            </a:extLst>
          </p:cNvPr>
          <p:cNvSpPr/>
          <p:nvPr/>
        </p:nvSpPr>
        <p:spPr>
          <a:xfrm>
            <a:off x="5547686" y="1196752"/>
            <a:ext cx="3121367" cy="954107"/>
          </a:xfrm>
          <a:prstGeom prst="rect">
            <a:avLst/>
          </a:prstGeom>
          <a:solidFill>
            <a:srgbClr val="FFFFCC"/>
          </a:solidFill>
          <a:ln w="19050">
            <a:solidFill>
              <a:srgbClr val="FF6600"/>
            </a:solidFill>
          </a:ln>
          <a:effectLst>
            <a:outerShdw blurRad="50800" dist="38100" dir="2700000" algn="tl" rotWithShape="0">
              <a:prstClr val="black">
                <a:alpha val="40000"/>
              </a:prstClr>
            </a:outerShdw>
          </a:effectLst>
        </p:spPr>
        <p:txBody>
          <a:bodyPr wrap="none">
            <a:spAutoFit/>
          </a:bodyPr>
          <a:lstStyle/>
          <a:p>
            <a:pPr algn="l">
              <a:spcBef>
                <a:spcPts val="0"/>
              </a:spcBef>
            </a:pPr>
            <a:r>
              <a:rPr lang="zh-CN" altLang="en-US" dirty="0"/>
              <a:t>相关：</a:t>
            </a:r>
            <a:r>
              <a:rPr lang="zh-CN" altLang="en-US" i="1" dirty="0"/>
              <a:t>Dependence</a:t>
            </a:r>
            <a:endParaRPr lang="en-US" altLang="zh-CN" i="1" dirty="0"/>
          </a:p>
          <a:p>
            <a:pPr algn="l">
              <a:spcBef>
                <a:spcPts val="0"/>
              </a:spcBef>
            </a:pPr>
            <a:r>
              <a:rPr lang="zh-CN" altLang="en-US" dirty="0"/>
              <a:t>冒险：</a:t>
            </a:r>
            <a:r>
              <a:rPr lang="zh-CN" altLang="en-US" i="1" dirty="0"/>
              <a:t>Hazard</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4"/>
          <p:cNvSpPr>
            <a:spLocks noGrp="1"/>
          </p:cNvSpPr>
          <p:nvPr>
            <p:ph type="sldNum" sz="quarter" idx="11"/>
          </p:nvPr>
        </p:nvSpPr>
        <p:spPr/>
        <p:txBody>
          <a:bodyPr/>
          <a:lstStyle/>
          <a:p>
            <a:fld id="{FC1119F2-9258-422D-8886-A8662FD6B9CA}" type="slidenum">
              <a:rPr lang="zh-CN" altLang="en-US"/>
              <a:pPr/>
              <a:t>20</a:t>
            </a:fld>
            <a:endParaRPr lang="en-US" altLang="zh-CN"/>
          </a:p>
        </p:txBody>
      </p:sp>
      <p:sp>
        <p:nvSpPr>
          <p:cNvPr id="1718274" name="Rectangle 2"/>
          <p:cNvSpPr>
            <a:spLocks noGrp="1" noChangeArrowheads="1"/>
          </p:cNvSpPr>
          <p:nvPr>
            <p:ph type="title"/>
          </p:nvPr>
        </p:nvSpPr>
        <p:spPr/>
        <p:txBody>
          <a:bodyPr/>
          <a:lstStyle/>
          <a:p>
            <a:r>
              <a:rPr lang="en-US" altLang="zh-CN"/>
              <a:t>7.5.4 </a:t>
            </a:r>
            <a:r>
              <a:rPr lang="zh-CN" altLang="en-US"/>
              <a:t>控制相关</a:t>
            </a:r>
            <a:r>
              <a:rPr lang="zh-CN" altLang="en-US">
                <a:solidFill>
                  <a:srgbClr val="006600"/>
                </a:solidFill>
              </a:rPr>
              <a:t>－</a:t>
            </a:r>
            <a:r>
              <a:rPr kumimoji="1" lang="zh-CN" altLang="en-US">
                <a:solidFill>
                  <a:srgbClr val="CC0066"/>
                </a:solidFill>
              </a:rPr>
              <a:t>对</a:t>
            </a:r>
            <a:r>
              <a:rPr kumimoji="1" lang="zh-CN" altLang="en-US">
                <a:solidFill>
                  <a:srgbClr val="FF0000"/>
                </a:solidFill>
              </a:rPr>
              <a:t>条件分支</a:t>
            </a:r>
            <a:r>
              <a:rPr kumimoji="1" lang="zh-CN" altLang="en-US">
                <a:solidFill>
                  <a:srgbClr val="CC0066"/>
                </a:solidFill>
              </a:rPr>
              <a:t>指令的处理方法</a:t>
            </a:r>
          </a:p>
        </p:txBody>
      </p:sp>
      <p:sp>
        <p:nvSpPr>
          <p:cNvPr id="1718275" name="Rectangle 3"/>
          <p:cNvSpPr>
            <a:spLocks noGrp="1" noChangeArrowheads="1"/>
          </p:cNvSpPr>
          <p:nvPr>
            <p:ph type="body" idx="1"/>
          </p:nvPr>
        </p:nvSpPr>
        <p:spPr>
          <a:xfrm>
            <a:off x="323850" y="1196752"/>
            <a:ext cx="8496300" cy="5472336"/>
          </a:xfrm>
        </p:spPr>
        <p:txBody>
          <a:bodyPr/>
          <a:lstStyle/>
          <a:p>
            <a:pPr>
              <a:spcBef>
                <a:spcPct val="10000"/>
              </a:spcBef>
            </a:pPr>
            <a:r>
              <a:rPr lang="zh-CN" altLang="en-US" dirty="0"/>
              <a:t>一旦在指令</a:t>
            </a:r>
            <a:r>
              <a:rPr lang="zh-CN" altLang="en-US" dirty="0">
                <a:solidFill>
                  <a:srgbClr val="0000FF"/>
                </a:solidFill>
              </a:rPr>
              <a:t>译码段</a:t>
            </a:r>
            <a:r>
              <a:rPr lang="zh-CN" altLang="en-US" dirty="0">
                <a:solidFill>
                  <a:srgbClr val="CC00CC"/>
                </a:solidFill>
              </a:rPr>
              <a:t>检测</a:t>
            </a:r>
            <a:r>
              <a:rPr lang="zh-CN" altLang="en-US" dirty="0"/>
              <a:t>到</a:t>
            </a:r>
            <a:r>
              <a:rPr lang="zh-CN" altLang="en-US" dirty="0">
                <a:solidFill>
                  <a:srgbClr val="CC00CC"/>
                </a:solidFill>
              </a:rPr>
              <a:t>分支指令</a:t>
            </a:r>
            <a:r>
              <a:rPr lang="zh-CN" altLang="en-US" dirty="0"/>
              <a:t>，</a:t>
            </a:r>
            <a:br>
              <a:rPr lang="en-US" altLang="zh-CN" dirty="0"/>
            </a:br>
            <a:r>
              <a:rPr lang="zh-CN" altLang="en-US" dirty="0"/>
              <a:t>就在转移目标地址确定之前</a:t>
            </a:r>
            <a:r>
              <a:rPr lang="zh-CN" altLang="en-US" dirty="0">
                <a:solidFill>
                  <a:srgbClr val="FF0000"/>
                </a:solidFill>
              </a:rPr>
              <a:t>清除</a:t>
            </a:r>
            <a:r>
              <a:rPr lang="zh-CN" altLang="en-US" dirty="0"/>
              <a:t>所有紧随分支指令之后发送到流水线中的指令，</a:t>
            </a:r>
            <a:br>
              <a:rPr lang="en-US" altLang="zh-CN" dirty="0"/>
            </a:br>
            <a:r>
              <a:rPr lang="zh-CN" altLang="en-US" dirty="0"/>
              <a:t>并插入</a:t>
            </a:r>
            <a:r>
              <a:rPr lang="zh-CN" altLang="en-US" dirty="0">
                <a:solidFill>
                  <a:srgbClr val="FF0000"/>
                </a:solidFill>
              </a:rPr>
              <a:t>流水线气泡</a:t>
            </a:r>
            <a:r>
              <a:rPr lang="en-US" altLang="zh-CN" dirty="0">
                <a:latin typeface="+mn-ea"/>
              </a:rPr>
              <a:t>(</a:t>
            </a:r>
            <a:r>
              <a:rPr lang="zh-CN" altLang="en-US" dirty="0"/>
              <a:t>空操作指令</a:t>
            </a:r>
            <a:r>
              <a:rPr lang="en-US" altLang="zh-CN" dirty="0" err="1">
                <a:solidFill>
                  <a:srgbClr val="FF0000"/>
                </a:solidFill>
              </a:rPr>
              <a:t>nop</a:t>
            </a:r>
            <a:r>
              <a:rPr lang="en-US" altLang="zh-CN" dirty="0">
                <a:latin typeface="+mn-ea"/>
              </a:rPr>
              <a:t>)</a:t>
            </a:r>
            <a:r>
              <a:rPr lang="zh-CN" altLang="en-US" dirty="0"/>
              <a:t>，</a:t>
            </a:r>
            <a:br>
              <a:rPr lang="en-US" altLang="zh-CN" dirty="0"/>
            </a:br>
            <a:r>
              <a:rPr lang="zh-CN" altLang="en-US" dirty="0"/>
              <a:t>当分支指令从执行段流出、确定出新的</a:t>
            </a:r>
            <a:r>
              <a:rPr lang="en-US" altLang="zh-CN" dirty="0"/>
              <a:t>PC</a:t>
            </a:r>
            <a:r>
              <a:rPr lang="zh-CN" altLang="en-US" dirty="0"/>
              <a:t>值时，流水线才继续依据新</a:t>
            </a:r>
            <a:r>
              <a:rPr lang="en-US" altLang="zh-CN" dirty="0"/>
              <a:t>PC</a:t>
            </a:r>
            <a:r>
              <a:rPr lang="zh-CN" altLang="en-US" dirty="0"/>
              <a:t>值填充流水线。</a:t>
            </a:r>
          </a:p>
          <a:p>
            <a:pPr>
              <a:spcBef>
                <a:spcPct val="10000"/>
              </a:spcBef>
            </a:pPr>
            <a:r>
              <a:rPr lang="zh-CN" altLang="en-US" dirty="0"/>
              <a:t>控制简单，能保证程序正确运行。</a:t>
            </a:r>
            <a:endParaRPr lang="en-US" altLang="zh-CN" dirty="0"/>
          </a:p>
          <a:p>
            <a:pPr>
              <a:spcBef>
                <a:spcPct val="10000"/>
              </a:spcBef>
            </a:pPr>
            <a:r>
              <a:rPr lang="zh-CN" altLang="en-US" dirty="0"/>
              <a:t>会严重地影响流水线的性能。</a:t>
            </a:r>
          </a:p>
          <a:p>
            <a:pPr>
              <a:spcBef>
                <a:spcPct val="10000"/>
              </a:spcBef>
            </a:pPr>
            <a:r>
              <a:rPr lang="zh-CN" altLang="en-US" dirty="0"/>
              <a:t>早期的</a:t>
            </a:r>
            <a:r>
              <a:rPr lang="en-US" altLang="zh-CN" dirty="0"/>
              <a:t>CPU</a:t>
            </a:r>
            <a:r>
              <a:rPr lang="zh-CN" altLang="en-US" dirty="0"/>
              <a:t>。</a:t>
            </a:r>
          </a:p>
        </p:txBody>
      </p:sp>
      <p:sp>
        <p:nvSpPr>
          <p:cNvPr id="1718276" name="Rectangle 4"/>
          <p:cNvSpPr>
            <a:spLocks noChangeArrowheads="1"/>
          </p:cNvSpPr>
          <p:nvPr/>
        </p:nvSpPr>
        <p:spPr bwMode="auto">
          <a:xfrm>
            <a:off x="719138" y="533623"/>
            <a:ext cx="8245475" cy="519113"/>
          </a:xfrm>
          <a:prstGeom prst="rect">
            <a:avLst/>
          </a:prstGeom>
          <a:noFill/>
          <a:ln w="28575" algn="ctr">
            <a:noFill/>
            <a:miter lim="800000"/>
            <a:headEnd/>
            <a:tailEnd/>
          </a:ln>
          <a:effectLst/>
        </p:spPr>
        <p:txBody>
          <a:bodyPr anchor="ctr">
            <a:spAutoFit/>
          </a:bodyPr>
          <a:lstStyle/>
          <a:p>
            <a:pPr algn="l">
              <a:spcBef>
                <a:spcPct val="0"/>
              </a:spcBef>
            </a:pPr>
            <a:r>
              <a:rPr kumimoji="1" lang="zh-CN" altLang="en-US" dirty="0">
                <a:solidFill>
                  <a:srgbClr val="006600"/>
                </a:solidFill>
                <a:latin typeface="Arial" charset="0"/>
                <a:ea typeface="黑体" pitchFamily="2" charset="-122"/>
              </a:rPr>
              <a:t>方法</a:t>
            </a:r>
            <a:r>
              <a:rPr kumimoji="1" lang="en-US" altLang="zh-CN" dirty="0">
                <a:solidFill>
                  <a:srgbClr val="006600"/>
                </a:solidFill>
                <a:latin typeface="Arial" charset="0"/>
                <a:ea typeface="黑体" pitchFamily="2" charset="-122"/>
              </a:rPr>
              <a:t>1</a:t>
            </a:r>
            <a:r>
              <a:rPr kumimoji="1" lang="zh-CN" altLang="en-US" dirty="0">
                <a:solidFill>
                  <a:srgbClr val="006600"/>
                </a:solidFill>
                <a:latin typeface="Arial" charset="0"/>
                <a:ea typeface="黑体" pitchFamily="2" charset="-122"/>
              </a:rPr>
              <a:t>：冻结（</a:t>
            </a:r>
            <a:r>
              <a:rPr kumimoji="1" lang="en-US" altLang="zh-CN" dirty="0">
                <a:solidFill>
                  <a:srgbClr val="006600"/>
                </a:solidFill>
                <a:latin typeface="Arial" charset="0"/>
                <a:ea typeface="黑体" pitchFamily="2" charset="-122"/>
              </a:rPr>
              <a:t>Freeze</a:t>
            </a:r>
            <a:r>
              <a:rPr kumimoji="1" lang="zh-CN" altLang="en-US" dirty="0">
                <a:solidFill>
                  <a:srgbClr val="006600"/>
                </a:solidFill>
                <a:latin typeface="Arial" charset="0"/>
                <a:ea typeface="黑体" pitchFamily="2" charset="-122"/>
              </a:rPr>
              <a:t>）流水线</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11F9DD7C-2C8B-4176-81B7-DE9BCAE7ADA4}" type="slidenum">
              <a:rPr lang="zh-CN" altLang="en-US"/>
              <a:pPr/>
              <a:t>21</a:t>
            </a:fld>
            <a:endParaRPr lang="en-US" altLang="zh-CN"/>
          </a:p>
        </p:txBody>
      </p:sp>
      <p:sp>
        <p:nvSpPr>
          <p:cNvPr id="1716226" name="Rectangle 2"/>
          <p:cNvSpPr>
            <a:spLocks noGrp="1" noChangeArrowheads="1"/>
          </p:cNvSpPr>
          <p:nvPr>
            <p:ph type="title"/>
          </p:nvPr>
        </p:nvSpPr>
        <p:spPr/>
        <p:txBody>
          <a:bodyPr/>
          <a:lstStyle/>
          <a:p>
            <a:r>
              <a:rPr lang="en-US" altLang="zh-CN"/>
              <a:t>7.5.4 </a:t>
            </a:r>
            <a:r>
              <a:rPr lang="zh-CN" altLang="en-US"/>
              <a:t>控制相关</a:t>
            </a:r>
            <a:r>
              <a:rPr lang="zh-CN" altLang="en-US">
                <a:solidFill>
                  <a:srgbClr val="006600"/>
                </a:solidFill>
              </a:rPr>
              <a:t>－</a:t>
            </a:r>
            <a:r>
              <a:rPr kumimoji="1" lang="zh-CN" altLang="en-US">
                <a:solidFill>
                  <a:srgbClr val="CC0066"/>
                </a:solidFill>
              </a:rPr>
              <a:t>对</a:t>
            </a:r>
            <a:r>
              <a:rPr kumimoji="1" lang="zh-CN" altLang="en-US">
                <a:solidFill>
                  <a:srgbClr val="FF0000"/>
                </a:solidFill>
              </a:rPr>
              <a:t>条件分支</a:t>
            </a:r>
            <a:r>
              <a:rPr kumimoji="1" lang="zh-CN" altLang="en-US">
                <a:solidFill>
                  <a:srgbClr val="CC0066"/>
                </a:solidFill>
              </a:rPr>
              <a:t>指令的处理方法</a:t>
            </a:r>
          </a:p>
        </p:txBody>
      </p:sp>
      <p:sp>
        <p:nvSpPr>
          <p:cNvPr id="1716228" name="Rectangle 4"/>
          <p:cNvSpPr>
            <a:spLocks noChangeArrowheads="1"/>
          </p:cNvSpPr>
          <p:nvPr/>
        </p:nvSpPr>
        <p:spPr bwMode="auto">
          <a:xfrm>
            <a:off x="719138" y="533623"/>
            <a:ext cx="8245475" cy="519113"/>
          </a:xfrm>
          <a:prstGeom prst="rect">
            <a:avLst/>
          </a:prstGeom>
          <a:noFill/>
          <a:ln w="28575" algn="ctr">
            <a:noFill/>
            <a:miter lim="800000"/>
            <a:headEnd/>
            <a:tailEnd/>
          </a:ln>
          <a:effectLst/>
        </p:spPr>
        <p:txBody>
          <a:bodyPr anchor="ctr">
            <a:spAutoFit/>
          </a:bodyPr>
          <a:lstStyle/>
          <a:p>
            <a:pPr algn="l">
              <a:spcBef>
                <a:spcPct val="0"/>
              </a:spcBef>
            </a:pPr>
            <a:r>
              <a:rPr kumimoji="1" lang="zh-CN" altLang="en-US" dirty="0">
                <a:solidFill>
                  <a:srgbClr val="006600"/>
                </a:solidFill>
                <a:latin typeface="Arial" charset="0"/>
                <a:ea typeface="黑体" pitchFamily="2" charset="-122"/>
              </a:rPr>
              <a:t>方法</a:t>
            </a:r>
            <a:r>
              <a:rPr kumimoji="1" lang="en-US" altLang="zh-CN" dirty="0">
                <a:solidFill>
                  <a:srgbClr val="006600"/>
                </a:solidFill>
                <a:latin typeface="Arial" charset="0"/>
                <a:ea typeface="黑体" pitchFamily="2" charset="-122"/>
              </a:rPr>
              <a:t>2</a:t>
            </a:r>
            <a:r>
              <a:rPr kumimoji="1" lang="en-US" altLang="zh-CN" dirty="0">
                <a:solidFill>
                  <a:srgbClr val="006600"/>
                </a:solidFill>
                <a:latin typeface="+mn-ea"/>
                <a:ea typeface="+mn-ea"/>
              </a:rPr>
              <a:t>,</a:t>
            </a:r>
            <a:r>
              <a:rPr kumimoji="1" lang="en-US" altLang="zh-CN" dirty="0">
                <a:solidFill>
                  <a:srgbClr val="006600"/>
                </a:solidFill>
                <a:latin typeface="Arial" charset="0"/>
                <a:ea typeface="黑体" pitchFamily="2" charset="-122"/>
              </a:rPr>
              <a:t>3</a:t>
            </a:r>
            <a:r>
              <a:rPr kumimoji="1" lang="zh-CN" altLang="en-US" dirty="0">
                <a:solidFill>
                  <a:srgbClr val="006600"/>
                </a:solidFill>
                <a:latin typeface="Arial" charset="0"/>
                <a:ea typeface="黑体" pitchFamily="2" charset="-122"/>
              </a:rPr>
              <a:t>：</a:t>
            </a:r>
            <a:r>
              <a:rPr kumimoji="1" lang="en-US" altLang="en-US" dirty="0" err="1">
                <a:solidFill>
                  <a:srgbClr val="006600"/>
                </a:solidFill>
                <a:latin typeface="Arial" charset="0"/>
                <a:ea typeface="黑体" pitchFamily="2" charset="-122"/>
              </a:rPr>
              <a:t>分支预测（Branch</a:t>
            </a:r>
            <a:r>
              <a:rPr kumimoji="1" lang="en-US" altLang="en-US" dirty="0">
                <a:solidFill>
                  <a:srgbClr val="006600"/>
                </a:solidFill>
                <a:latin typeface="Arial" charset="0"/>
                <a:ea typeface="黑体" pitchFamily="2" charset="-122"/>
              </a:rPr>
              <a:t> Prediction）</a:t>
            </a:r>
            <a:endParaRPr kumimoji="1" lang="zh-CN" altLang="en-US" dirty="0">
              <a:solidFill>
                <a:srgbClr val="006600"/>
              </a:solidFill>
              <a:latin typeface="Arial" charset="0"/>
              <a:ea typeface="黑体" pitchFamily="2" charset="-122"/>
            </a:endParaRPr>
          </a:p>
        </p:txBody>
      </p:sp>
      <p:sp>
        <p:nvSpPr>
          <p:cNvPr id="1716230" name="Rectangle 6"/>
          <p:cNvSpPr>
            <a:spLocks noGrp="1" noChangeArrowheads="1"/>
          </p:cNvSpPr>
          <p:nvPr>
            <p:ph type="body" idx="1"/>
          </p:nvPr>
        </p:nvSpPr>
        <p:spPr>
          <a:xfrm>
            <a:off x="457200" y="1125538"/>
            <a:ext cx="8435280" cy="5399087"/>
          </a:xfrm>
        </p:spPr>
        <p:txBody>
          <a:bodyPr/>
          <a:lstStyle/>
          <a:p>
            <a:pPr>
              <a:lnSpc>
                <a:spcPct val="110000"/>
              </a:lnSpc>
              <a:spcBef>
                <a:spcPct val="0"/>
              </a:spcBef>
              <a:buFont typeface="Wingdings" pitchFamily="2" charset="2"/>
              <a:buNone/>
            </a:pPr>
            <a:r>
              <a:rPr lang="zh-CN" altLang="en-US" dirty="0">
                <a:solidFill>
                  <a:srgbClr val="800000"/>
                </a:solidFill>
                <a:ea typeface="黑体" pitchFamily="2" charset="-122"/>
              </a:rPr>
              <a:t>条件分支在流水线中的执行过程：</a:t>
            </a:r>
          </a:p>
          <a:p>
            <a:pPr marL="0" indent="0">
              <a:lnSpc>
                <a:spcPct val="110000"/>
              </a:lnSpc>
              <a:spcBef>
                <a:spcPct val="0"/>
              </a:spcBef>
              <a:buFont typeface="Wingdings" pitchFamily="2" charset="2"/>
              <a:buNone/>
            </a:pPr>
            <a:r>
              <a:rPr lang="zh-CN" altLang="en-US" dirty="0"/>
              <a:t>因为第 </a:t>
            </a:r>
            <a:r>
              <a:rPr lang="en-US" altLang="zh-CN" i="1" dirty="0" err="1"/>
              <a:t>i</a:t>
            </a:r>
            <a:r>
              <a:rPr lang="en-US" altLang="zh-CN" i="1" dirty="0"/>
              <a:t> </a:t>
            </a:r>
            <a:r>
              <a:rPr lang="zh-CN" altLang="en-US" dirty="0"/>
              <a:t>条指令所需要的条件码由第 </a:t>
            </a:r>
            <a:r>
              <a:rPr lang="en-US" altLang="zh-CN" i="1" dirty="0"/>
              <a:t>i</a:t>
            </a:r>
            <a:r>
              <a:rPr lang="en-US" altLang="zh-CN" dirty="0"/>
              <a:t>-1 </a:t>
            </a:r>
            <a:r>
              <a:rPr lang="zh-CN" altLang="en-US" dirty="0"/>
              <a:t>条指令给出；在一条由</a:t>
            </a:r>
            <a:r>
              <a:rPr lang="en-US" altLang="zh-CN" i="1" dirty="0"/>
              <a:t>k</a:t>
            </a:r>
            <a:r>
              <a:rPr lang="zh-CN" altLang="en-US" dirty="0"/>
              <a:t>个功能段的流水线中，第 </a:t>
            </a:r>
            <a:r>
              <a:rPr lang="en-US" altLang="zh-CN" i="1" dirty="0"/>
              <a:t>i</a:t>
            </a:r>
            <a:r>
              <a:rPr lang="en-US" altLang="zh-CN" dirty="0"/>
              <a:t>-1 </a:t>
            </a:r>
            <a:r>
              <a:rPr lang="zh-CN" altLang="en-US" dirty="0"/>
              <a:t>条指令要等到第 </a:t>
            </a:r>
            <a:r>
              <a:rPr lang="en-US" altLang="zh-CN" i="1" dirty="0"/>
              <a:t>i</a:t>
            </a:r>
            <a:r>
              <a:rPr lang="en-US" altLang="zh-CN" dirty="0"/>
              <a:t>+</a:t>
            </a:r>
            <a:r>
              <a:rPr lang="en-US" altLang="zh-CN" i="1" dirty="0"/>
              <a:t>k</a:t>
            </a:r>
            <a:r>
              <a:rPr lang="en-US" altLang="zh-CN" dirty="0"/>
              <a:t>-2 </a:t>
            </a:r>
            <a:r>
              <a:rPr lang="zh-CN" altLang="en-US" dirty="0"/>
              <a:t>条指令进入流水线时才能形成条件码。</a:t>
            </a:r>
          </a:p>
          <a:p>
            <a:pPr>
              <a:lnSpc>
                <a:spcPct val="110000"/>
              </a:lnSpc>
              <a:spcBef>
                <a:spcPct val="0"/>
              </a:spcBef>
            </a:pPr>
            <a:r>
              <a:rPr lang="zh-CN" altLang="en-US" dirty="0"/>
              <a:t>转移不成功，猜测正确，</a:t>
            </a:r>
            <a:br>
              <a:rPr lang="en-US" altLang="zh-CN" dirty="0"/>
            </a:br>
            <a:r>
              <a:rPr lang="zh-CN" altLang="en-US" dirty="0"/>
              <a:t>流水线的吞吐率和效率没有降低；</a:t>
            </a:r>
            <a:endParaRPr lang="en-US" altLang="zh-CN" dirty="0"/>
          </a:p>
          <a:p>
            <a:pPr>
              <a:lnSpc>
                <a:spcPct val="110000"/>
              </a:lnSpc>
              <a:spcBef>
                <a:spcPct val="0"/>
              </a:spcBef>
            </a:pPr>
            <a:r>
              <a:rPr lang="zh-CN" altLang="en-US" dirty="0"/>
              <a:t>转移成功，猜测错误，</a:t>
            </a:r>
            <a:endParaRPr lang="en-US" altLang="zh-CN" dirty="0"/>
          </a:p>
          <a:p>
            <a:pPr lvl="1">
              <a:lnSpc>
                <a:spcPct val="110000"/>
              </a:lnSpc>
              <a:spcBef>
                <a:spcPct val="0"/>
              </a:spcBef>
            </a:pPr>
            <a:r>
              <a:rPr lang="zh-CN" altLang="en-US" dirty="0"/>
              <a:t>要先作废流水线中已经执行的 </a:t>
            </a:r>
            <a:r>
              <a:rPr lang="en-US" altLang="zh-CN" i="1" dirty="0"/>
              <a:t>i</a:t>
            </a:r>
            <a:r>
              <a:rPr lang="en-US" altLang="zh-CN" dirty="0"/>
              <a:t>+1</a:t>
            </a:r>
            <a:r>
              <a:rPr lang="zh-CN" altLang="en-US" dirty="0"/>
              <a:t>、</a:t>
            </a:r>
            <a:r>
              <a:rPr lang="en-US" altLang="zh-CN" i="1" dirty="0"/>
              <a:t>i</a:t>
            </a:r>
            <a:r>
              <a:rPr lang="en-US" altLang="zh-CN" dirty="0"/>
              <a:t>+2</a:t>
            </a:r>
            <a:r>
              <a:rPr lang="zh-CN" altLang="en-US" dirty="0"/>
              <a:t>、</a:t>
            </a:r>
            <a:r>
              <a:rPr lang="en-US" altLang="zh-CN" dirty="0">
                <a:latin typeface="+mn-ea"/>
              </a:rPr>
              <a:t>……</a:t>
            </a:r>
            <a:r>
              <a:rPr lang="zh-CN" altLang="en-US" dirty="0"/>
              <a:t>、</a:t>
            </a:r>
            <a:r>
              <a:rPr lang="en-US" altLang="zh-CN" i="1" dirty="0"/>
              <a:t>i</a:t>
            </a:r>
            <a:r>
              <a:rPr lang="en-US" altLang="zh-CN" dirty="0"/>
              <a:t>+</a:t>
            </a:r>
            <a:r>
              <a:rPr lang="en-US" altLang="zh-CN" i="1" dirty="0"/>
              <a:t>k</a:t>
            </a:r>
            <a:r>
              <a:rPr lang="en-US" altLang="zh-CN" dirty="0"/>
              <a:t>-2 </a:t>
            </a:r>
            <a:r>
              <a:rPr lang="zh-CN" altLang="en-US" dirty="0"/>
              <a:t>指令；</a:t>
            </a:r>
            <a:endParaRPr lang="en-US" altLang="zh-CN" dirty="0"/>
          </a:p>
          <a:p>
            <a:pPr lvl="1">
              <a:lnSpc>
                <a:spcPct val="110000"/>
              </a:lnSpc>
              <a:spcBef>
                <a:spcPct val="0"/>
              </a:spcBef>
            </a:pPr>
            <a:r>
              <a:rPr lang="zh-CN" altLang="en-US" dirty="0"/>
              <a:t>然后再从分支点开始执行第 </a:t>
            </a:r>
            <a:r>
              <a:rPr lang="en-US" altLang="zh-CN" i="1" dirty="0"/>
              <a:t>p</a:t>
            </a:r>
            <a:r>
              <a:rPr lang="zh-CN" altLang="en-US" dirty="0"/>
              <a:t>、</a:t>
            </a:r>
            <a:r>
              <a:rPr lang="en-US" altLang="zh-CN" i="1" dirty="0"/>
              <a:t>p</a:t>
            </a:r>
            <a:r>
              <a:rPr lang="en-US" altLang="zh-CN" dirty="0"/>
              <a:t>+1</a:t>
            </a:r>
            <a:r>
              <a:rPr lang="zh-CN" altLang="en-US" dirty="0"/>
              <a:t>、</a:t>
            </a:r>
            <a:r>
              <a:rPr lang="en-US" altLang="zh-CN" dirty="0">
                <a:latin typeface="+mn-ea"/>
              </a:rPr>
              <a:t>……</a:t>
            </a:r>
            <a:r>
              <a:rPr lang="en-US" altLang="zh-CN" dirty="0"/>
              <a:t> </a:t>
            </a:r>
            <a:r>
              <a:rPr lang="zh-CN" altLang="en-US" dirty="0"/>
              <a:t>指令。</a:t>
            </a:r>
            <a:br>
              <a:rPr lang="en-US" altLang="zh-CN" dirty="0"/>
            </a:br>
            <a:r>
              <a:rPr lang="zh-CN" altLang="en-US" dirty="0"/>
              <a:t>一条 </a:t>
            </a:r>
            <a:r>
              <a:rPr lang="en-US" altLang="zh-CN" i="1" dirty="0"/>
              <a:t>k </a:t>
            </a:r>
            <a:r>
              <a:rPr lang="zh-CN" altLang="en-US" dirty="0"/>
              <a:t>段流水线有 </a:t>
            </a:r>
            <a:r>
              <a:rPr lang="en-US" altLang="zh-CN" i="1" dirty="0"/>
              <a:t>k</a:t>
            </a:r>
            <a:r>
              <a:rPr lang="en-US" altLang="zh-CN" dirty="0"/>
              <a:t>-</a:t>
            </a:r>
            <a:r>
              <a:rPr lang="en-US" altLang="zh-CN" i="1" dirty="0"/>
              <a:t>2 </a:t>
            </a:r>
            <a:r>
              <a:rPr lang="zh-CN" altLang="en-US" dirty="0"/>
              <a:t>个功能段是浪费的。</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4"/>
          <p:cNvSpPr>
            <a:spLocks noGrp="1"/>
          </p:cNvSpPr>
          <p:nvPr>
            <p:ph type="sldNum" sz="quarter" idx="11"/>
          </p:nvPr>
        </p:nvSpPr>
        <p:spPr/>
        <p:txBody>
          <a:bodyPr/>
          <a:lstStyle/>
          <a:p>
            <a:fld id="{9DA806A9-B54C-4B0C-ABBA-AA19B4E1B490}" type="slidenum">
              <a:rPr lang="zh-CN" altLang="en-US"/>
              <a:pPr/>
              <a:t>22</a:t>
            </a:fld>
            <a:endParaRPr lang="en-US" altLang="zh-CN"/>
          </a:p>
        </p:txBody>
      </p:sp>
      <p:sp>
        <p:nvSpPr>
          <p:cNvPr id="1717250" name="Rectangle 2"/>
          <p:cNvSpPr>
            <a:spLocks noGrp="1" noChangeArrowheads="1"/>
          </p:cNvSpPr>
          <p:nvPr>
            <p:ph type="title"/>
          </p:nvPr>
        </p:nvSpPr>
        <p:spPr/>
        <p:txBody>
          <a:bodyPr/>
          <a:lstStyle/>
          <a:p>
            <a:r>
              <a:rPr lang="en-US" altLang="zh-CN"/>
              <a:t>7.5.4 </a:t>
            </a:r>
            <a:r>
              <a:rPr lang="zh-CN" altLang="en-US"/>
              <a:t>控制相关</a:t>
            </a:r>
            <a:r>
              <a:rPr lang="zh-CN" altLang="en-US">
                <a:solidFill>
                  <a:srgbClr val="006600"/>
                </a:solidFill>
              </a:rPr>
              <a:t>－</a:t>
            </a:r>
            <a:r>
              <a:rPr kumimoji="1" lang="zh-CN" altLang="en-US">
                <a:solidFill>
                  <a:srgbClr val="CC0066"/>
                </a:solidFill>
              </a:rPr>
              <a:t>对</a:t>
            </a:r>
            <a:r>
              <a:rPr kumimoji="1" lang="zh-CN" altLang="en-US">
                <a:solidFill>
                  <a:srgbClr val="FF0000"/>
                </a:solidFill>
              </a:rPr>
              <a:t>条件分支</a:t>
            </a:r>
            <a:r>
              <a:rPr kumimoji="1" lang="zh-CN" altLang="en-US">
                <a:solidFill>
                  <a:srgbClr val="CC0066"/>
                </a:solidFill>
              </a:rPr>
              <a:t>指令的处理方法</a:t>
            </a:r>
          </a:p>
        </p:txBody>
      </p:sp>
      <p:sp>
        <p:nvSpPr>
          <p:cNvPr id="1717251" name="Rectangle 3"/>
          <p:cNvSpPr>
            <a:spLocks noChangeArrowheads="1"/>
          </p:cNvSpPr>
          <p:nvPr/>
        </p:nvSpPr>
        <p:spPr bwMode="auto">
          <a:xfrm>
            <a:off x="719138" y="533623"/>
            <a:ext cx="8245475" cy="519113"/>
          </a:xfrm>
          <a:prstGeom prst="rect">
            <a:avLst/>
          </a:prstGeom>
          <a:noFill/>
          <a:ln w="28575" algn="ctr">
            <a:noFill/>
            <a:miter lim="800000"/>
            <a:headEnd/>
            <a:tailEnd/>
          </a:ln>
          <a:effectLst/>
        </p:spPr>
        <p:txBody>
          <a:bodyPr anchor="ctr">
            <a:spAutoFit/>
          </a:bodyPr>
          <a:lstStyle/>
          <a:p>
            <a:pPr algn="l">
              <a:spcBef>
                <a:spcPct val="0"/>
              </a:spcBef>
            </a:pPr>
            <a:r>
              <a:rPr kumimoji="1" lang="zh-CN" altLang="en-US" dirty="0">
                <a:solidFill>
                  <a:srgbClr val="006600"/>
                </a:solidFill>
                <a:latin typeface="Arial" charset="0"/>
                <a:ea typeface="黑体" pitchFamily="2" charset="-122"/>
              </a:rPr>
              <a:t>方法</a:t>
            </a:r>
            <a:r>
              <a:rPr kumimoji="1" lang="en-US" altLang="zh-CN" dirty="0">
                <a:solidFill>
                  <a:srgbClr val="006600"/>
                </a:solidFill>
                <a:latin typeface="Arial" charset="0"/>
                <a:ea typeface="黑体" pitchFamily="2" charset="-122"/>
              </a:rPr>
              <a:t>2</a:t>
            </a:r>
            <a:r>
              <a:rPr kumimoji="1" lang="en-US" altLang="zh-CN" dirty="0">
                <a:solidFill>
                  <a:srgbClr val="006600"/>
                </a:solidFill>
                <a:latin typeface="+mn-ea"/>
              </a:rPr>
              <a:t>,</a:t>
            </a:r>
            <a:r>
              <a:rPr kumimoji="1" lang="en-US" altLang="zh-CN" dirty="0">
                <a:solidFill>
                  <a:srgbClr val="006600"/>
                </a:solidFill>
                <a:latin typeface="Arial" charset="0"/>
                <a:ea typeface="黑体" pitchFamily="2" charset="-122"/>
              </a:rPr>
              <a:t>3</a:t>
            </a:r>
            <a:r>
              <a:rPr kumimoji="1" lang="zh-CN" altLang="en-US" dirty="0">
                <a:solidFill>
                  <a:srgbClr val="006600"/>
                </a:solidFill>
                <a:latin typeface="Arial" charset="0"/>
                <a:ea typeface="黑体" pitchFamily="2" charset="-122"/>
              </a:rPr>
              <a:t>：</a:t>
            </a:r>
            <a:r>
              <a:rPr kumimoji="1" lang="en-US" altLang="en-US" dirty="0" err="1">
                <a:solidFill>
                  <a:srgbClr val="006600"/>
                </a:solidFill>
                <a:latin typeface="Arial" charset="0"/>
                <a:ea typeface="黑体" pitchFamily="2" charset="-122"/>
              </a:rPr>
              <a:t>分支预测（Branch</a:t>
            </a:r>
            <a:r>
              <a:rPr kumimoji="1" lang="en-US" altLang="en-US" dirty="0">
                <a:solidFill>
                  <a:srgbClr val="006600"/>
                </a:solidFill>
                <a:latin typeface="Arial" charset="0"/>
                <a:ea typeface="黑体" pitchFamily="2" charset="-122"/>
              </a:rPr>
              <a:t> Prediction）</a:t>
            </a:r>
            <a:endParaRPr kumimoji="1" lang="zh-CN" altLang="en-US" dirty="0">
              <a:solidFill>
                <a:srgbClr val="006600"/>
              </a:solidFill>
              <a:latin typeface="Arial" charset="0"/>
              <a:ea typeface="黑体" pitchFamily="2" charset="-122"/>
            </a:endParaRPr>
          </a:p>
        </p:txBody>
      </p:sp>
      <p:sp>
        <p:nvSpPr>
          <p:cNvPr id="1717254" name="Rectangle 6"/>
          <p:cNvSpPr>
            <a:spLocks noGrp="1" noChangeArrowheads="1"/>
          </p:cNvSpPr>
          <p:nvPr>
            <p:ph type="body" idx="1"/>
          </p:nvPr>
        </p:nvSpPr>
        <p:spPr>
          <a:xfrm>
            <a:off x="457200" y="1412875"/>
            <a:ext cx="8435975" cy="647700"/>
          </a:xfrm>
          <a:noFill/>
          <a:ln/>
        </p:spPr>
        <p:txBody>
          <a:bodyPr/>
          <a:lstStyle/>
          <a:p>
            <a:pPr marL="352425" indent="-352425">
              <a:buFont typeface="Wingdings" pitchFamily="2" charset="2"/>
              <a:buNone/>
            </a:pPr>
            <a:r>
              <a:rPr lang="zh-CN" altLang="en-US"/>
              <a:t>猜选 </a:t>
            </a:r>
            <a:r>
              <a:rPr lang="en-US" altLang="zh-CN" i="1"/>
              <a:t>i</a:t>
            </a:r>
            <a:r>
              <a:rPr lang="en-US" altLang="zh-CN"/>
              <a:t>+1 </a:t>
            </a:r>
            <a:r>
              <a:rPr lang="zh-CN" altLang="en-US"/>
              <a:t>和 </a:t>
            </a:r>
            <a:r>
              <a:rPr lang="en-US" altLang="zh-CN" i="1"/>
              <a:t>p </a:t>
            </a:r>
            <a:r>
              <a:rPr lang="zh-CN" altLang="en-US"/>
              <a:t>中的一个分支继续流入流水线。</a:t>
            </a:r>
            <a:endParaRPr lang="en-US" altLang="zh-CN"/>
          </a:p>
        </p:txBody>
      </p:sp>
      <p:graphicFrame>
        <p:nvGraphicFramePr>
          <p:cNvPr id="1717258" name="Object 10"/>
          <p:cNvGraphicFramePr>
            <a:graphicFrameLocks noChangeAspect="1"/>
          </p:cNvGraphicFramePr>
          <p:nvPr/>
        </p:nvGraphicFramePr>
        <p:xfrm>
          <a:off x="146050" y="2517775"/>
          <a:ext cx="8626475" cy="3100388"/>
        </p:xfrm>
        <a:graphic>
          <a:graphicData uri="http://schemas.openxmlformats.org/presentationml/2006/ole">
            <mc:AlternateContent xmlns:mc="http://schemas.openxmlformats.org/markup-compatibility/2006">
              <mc:Choice xmlns:v="urn:schemas-microsoft-com:vml" Requires="v">
                <p:oleObj spid="_x0000_s1717328" name="文档" r:id="rId3" imgW="5210922" imgH="1874094" progId="Word.Document.8">
                  <p:embed/>
                </p:oleObj>
              </mc:Choice>
              <mc:Fallback>
                <p:oleObj name="文档" r:id="rId3" imgW="5210922" imgH="1874094" progId="Word.Document.8">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050" y="2517775"/>
                        <a:ext cx="8626475" cy="3100388"/>
                      </a:xfrm>
                      <a:prstGeom prst="rect">
                        <a:avLst/>
                      </a:prstGeom>
                      <a:noFill/>
                      <a:ln>
                        <a:noFill/>
                      </a:ln>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717259" name="Text Box 11"/>
          <p:cNvSpPr txBox="1">
            <a:spLocks noChangeArrowheads="1"/>
          </p:cNvSpPr>
          <p:nvPr/>
        </p:nvSpPr>
        <p:spPr bwMode="auto">
          <a:xfrm>
            <a:off x="2590800" y="2300288"/>
            <a:ext cx="2133600" cy="366712"/>
          </a:xfrm>
          <a:prstGeom prst="rect">
            <a:avLst/>
          </a:prstGeom>
          <a:noFill/>
          <a:ln w="28575" algn="ctr">
            <a:noFill/>
            <a:miter lim="800000"/>
            <a:headEnd/>
            <a:tailEnd type="none" w="med" len="lg"/>
          </a:ln>
          <a:effectLst/>
        </p:spPr>
        <p:txBody>
          <a:bodyPr>
            <a:spAutoFit/>
          </a:bodyPr>
          <a:lstStyle/>
          <a:p>
            <a:r>
              <a:rPr lang="zh-CN" altLang="en-US" sz="1800">
                <a:solidFill>
                  <a:srgbClr val="FF0000"/>
                </a:solidFill>
                <a:latin typeface="Arial" charset="0"/>
              </a:rPr>
              <a:t>指令的执行顺序</a:t>
            </a:r>
          </a:p>
        </p:txBody>
      </p:sp>
      <p:sp>
        <p:nvSpPr>
          <p:cNvPr id="1717260" name="Text Box 12"/>
          <p:cNvSpPr txBox="1">
            <a:spLocks noChangeArrowheads="1"/>
          </p:cNvSpPr>
          <p:nvPr/>
        </p:nvSpPr>
        <p:spPr bwMode="auto">
          <a:xfrm>
            <a:off x="2514600" y="5791200"/>
            <a:ext cx="3429000" cy="366713"/>
          </a:xfrm>
          <a:prstGeom prst="rect">
            <a:avLst/>
          </a:prstGeom>
          <a:noFill/>
          <a:ln w="28575" algn="ctr">
            <a:noFill/>
            <a:miter lim="800000"/>
            <a:headEnd/>
            <a:tailEnd type="none" w="med" len="lg"/>
          </a:ln>
          <a:effectLst/>
        </p:spPr>
        <p:txBody>
          <a:bodyPr>
            <a:spAutoFit/>
          </a:bodyPr>
          <a:lstStyle/>
          <a:p>
            <a:r>
              <a:rPr lang="zh-CN" altLang="en-US" sz="1800">
                <a:solidFill>
                  <a:srgbClr val="FF0000"/>
                </a:solidFill>
                <a:latin typeface="Arial" charset="0"/>
              </a:rPr>
              <a:t>指令在流水线中的流动方向</a:t>
            </a:r>
          </a:p>
        </p:txBody>
      </p:sp>
      <p:sp>
        <p:nvSpPr>
          <p:cNvPr id="1717261" name="Line 13"/>
          <p:cNvSpPr>
            <a:spLocks noChangeShapeType="1"/>
          </p:cNvSpPr>
          <p:nvPr/>
        </p:nvSpPr>
        <p:spPr bwMode="auto">
          <a:xfrm flipH="1">
            <a:off x="2057400" y="5791200"/>
            <a:ext cx="4343400" cy="0"/>
          </a:xfrm>
          <a:prstGeom prst="line">
            <a:avLst/>
          </a:prstGeom>
          <a:noFill/>
          <a:ln w="28575">
            <a:solidFill>
              <a:srgbClr val="6600FF"/>
            </a:solidFill>
            <a:round/>
            <a:headEnd/>
            <a:tailEnd type="triangle" w="med" len="lg"/>
          </a:ln>
          <a:effectLst/>
        </p:spPr>
        <p:txBody>
          <a:bodyPr/>
          <a:lstStyle/>
          <a:p>
            <a:endParaRPr lang="zh-CN" altLang="en-US"/>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11"/>
          </p:nvPr>
        </p:nvSpPr>
        <p:spPr/>
        <p:txBody>
          <a:bodyPr/>
          <a:lstStyle/>
          <a:p>
            <a:fld id="{1358526A-3F47-4C07-BAA8-769FEB5AEA1D}" type="slidenum">
              <a:rPr lang="zh-CN" altLang="en-US"/>
              <a:pPr/>
              <a:t>23</a:t>
            </a:fld>
            <a:endParaRPr lang="en-US" altLang="zh-CN"/>
          </a:p>
        </p:txBody>
      </p:sp>
      <p:sp>
        <p:nvSpPr>
          <p:cNvPr id="1660930" name="Rectangle 2"/>
          <p:cNvSpPr>
            <a:spLocks noGrp="1" noChangeArrowheads="1"/>
          </p:cNvSpPr>
          <p:nvPr>
            <p:ph type="title"/>
          </p:nvPr>
        </p:nvSpPr>
        <p:spPr/>
        <p:txBody>
          <a:bodyPr/>
          <a:lstStyle/>
          <a:p>
            <a:r>
              <a:rPr lang="en-US" altLang="zh-CN"/>
              <a:t>7.5.4 </a:t>
            </a:r>
            <a:r>
              <a:rPr lang="zh-CN" altLang="en-US"/>
              <a:t>控制相关</a:t>
            </a:r>
            <a:r>
              <a:rPr lang="zh-CN" altLang="en-US">
                <a:solidFill>
                  <a:srgbClr val="006600"/>
                </a:solidFill>
              </a:rPr>
              <a:t>－</a:t>
            </a:r>
            <a:r>
              <a:rPr kumimoji="1" lang="zh-CN" altLang="en-US">
                <a:solidFill>
                  <a:srgbClr val="CC0066"/>
                </a:solidFill>
              </a:rPr>
              <a:t>对</a:t>
            </a:r>
            <a:r>
              <a:rPr kumimoji="1" lang="zh-CN" altLang="en-US">
                <a:solidFill>
                  <a:srgbClr val="FF0000"/>
                </a:solidFill>
              </a:rPr>
              <a:t>条件分支</a:t>
            </a:r>
            <a:r>
              <a:rPr kumimoji="1" lang="zh-CN" altLang="en-US">
                <a:solidFill>
                  <a:srgbClr val="CC0066"/>
                </a:solidFill>
              </a:rPr>
              <a:t>指令的处理方法</a:t>
            </a:r>
          </a:p>
        </p:txBody>
      </p:sp>
      <p:sp>
        <p:nvSpPr>
          <p:cNvPr id="1660931" name="Rectangle 3"/>
          <p:cNvSpPr>
            <a:spLocks noGrp="1" noChangeArrowheads="1"/>
          </p:cNvSpPr>
          <p:nvPr>
            <p:ph type="body" idx="1"/>
          </p:nvPr>
        </p:nvSpPr>
        <p:spPr>
          <a:xfrm>
            <a:off x="250825" y="1268761"/>
            <a:ext cx="8785671" cy="5400328"/>
          </a:xfrm>
        </p:spPr>
        <p:txBody>
          <a:bodyPr/>
          <a:lstStyle/>
          <a:p>
            <a:r>
              <a:rPr lang="zh-CN" altLang="en-US" dirty="0"/>
              <a:t>可以采用的预测方法：</a:t>
            </a:r>
          </a:p>
          <a:p>
            <a:pPr lvl="1"/>
            <a:r>
              <a:rPr lang="zh-CN" altLang="en-US" dirty="0"/>
              <a:t>预测分支不会发生（</a:t>
            </a:r>
            <a:r>
              <a:rPr lang="en-US" altLang="zh-CN" dirty="0"/>
              <a:t>Predict Never Taken</a:t>
            </a:r>
            <a:r>
              <a:rPr lang="zh-CN" altLang="en-US" dirty="0"/>
              <a:t>）</a:t>
            </a:r>
            <a:br>
              <a:rPr lang="zh-CN" altLang="en-US" dirty="0"/>
            </a:br>
            <a:r>
              <a:rPr lang="zh-CN" altLang="en-US" dirty="0"/>
              <a:t>“出错检测处理”</a:t>
            </a:r>
          </a:p>
          <a:p>
            <a:pPr lvl="1"/>
            <a:r>
              <a:rPr lang="zh-CN" altLang="en-US" dirty="0"/>
              <a:t>预测分支总是发生（</a:t>
            </a:r>
            <a:r>
              <a:rPr lang="en-US" altLang="zh-CN" dirty="0"/>
              <a:t>Predict Always Taken</a:t>
            </a:r>
            <a:r>
              <a:rPr lang="zh-CN" altLang="en-US" dirty="0"/>
              <a:t>）</a:t>
            </a:r>
            <a:br>
              <a:rPr lang="zh-CN" altLang="en-US" dirty="0"/>
            </a:br>
            <a:r>
              <a:rPr lang="zh-CN" altLang="en-US" dirty="0"/>
              <a:t>“循环”</a:t>
            </a:r>
          </a:p>
          <a:p>
            <a:pPr lvl="1"/>
            <a:r>
              <a:rPr lang="zh-CN" altLang="en-US" dirty="0"/>
              <a:t>由编译器预测</a:t>
            </a:r>
            <a:br>
              <a:rPr lang="en-US" altLang="zh-CN" dirty="0"/>
            </a:br>
            <a:r>
              <a:rPr lang="en-US" altLang="zh-CN" dirty="0"/>
              <a:t>UltraSPARC III</a:t>
            </a:r>
            <a:r>
              <a:rPr lang="zh-CN" altLang="en-US" dirty="0"/>
              <a:t>：跳转指令中有</a:t>
            </a:r>
            <a:r>
              <a:rPr lang="en-US" altLang="zh-CN" dirty="0"/>
              <a:t>1</a:t>
            </a:r>
            <a:r>
              <a:rPr lang="zh-CN" altLang="en-US" dirty="0"/>
              <a:t>位由编译器设置。</a:t>
            </a:r>
          </a:p>
          <a:p>
            <a:pPr lvl="1"/>
            <a:r>
              <a:rPr lang="zh-CN" altLang="en-US" dirty="0"/>
              <a:t>测试法（</a:t>
            </a:r>
            <a:r>
              <a:rPr lang="en-US" altLang="zh-CN" dirty="0"/>
              <a:t>Profiling</a:t>
            </a:r>
            <a:r>
              <a:rPr lang="zh-CN" altLang="en-US" dirty="0"/>
              <a:t>）</a:t>
            </a:r>
            <a:br>
              <a:rPr lang="zh-CN" altLang="en-US" dirty="0"/>
            </a:br>
            <a:r>
              <a:rPr lang="zh-CN" altLang="en-US" dirty="0"/>
              <a:t>实际运行该程序</a:t>
            </a:r>
            <a:r>
              <a:rPr lang="en-US" altLang="zh-CN" dirty="0">
                <a:latin typeface="宋体" charset="-122"/>
              </a:rPr>
              <a:t>(</a:t>
            </a:r>
            <a:r>
              <a:rPr lang="zh-CN" altLang="en-US" dirty="0"/>
              <a:t>一般是在模拟器上</a:t>
            </a:r>
            <a:r>
              <a:rPr lang="en-US" altLang="zh-CN" dirty="0">
                <a:latin typeface="宋体" charset="-122"/>
              </a:rPr>
              <a:t>)</a:t>
            </a:r>
            <a:r>
              <a:rPr lang="en-US" altLang="zh-CN" dirty="0"/>
              <a:t> </a:t>
            </a:r>
            <a:r>
              <a:rPr lang="zh-CN" altLang="en-US" dirty="0"/>
              <a:t>，</a:t>
            </a:r>
            <a:br>
              <a:rPr lang="en-US" altLang="zh-CN" dirty="0"/>
            </a:br>
            <a:r>
              <a:rPr lang="zh-CN" altLang="en-US" dirty="0"/>
              <a:t>然后将有关信息送给编译器。</a:t>
            </a:r>
          </a:p>
        </p:txBody>
      </p:sp>
      <p:sp>
        <p:nvSpPr>
          <p:cNvPr id="1660932" name="Rectangle 4"/>
          <p:cNvSpPr>
            <a:spLocks noChangeArrowheads="1"/>
          </p:cNvSpPr>
          <p:nvPr/>
        </p:nvSpPr>
        <p:spPr bwMode="auto">
          <a:xfrm>
            <a:off x="719138" y="533623"/>
            <a:ext cx="8245475" cy="519113"/>
          </a:xfrm>
          <a:prstGeom prst="rect">
            <a:avLst/>
          </a:prstGeom>
          <a:noFill/>
          <a:ln w="28575" algn="ctr">
            <a:noFill/>
            <a:miter lim="800000"/>
            <a:headEnd/>
            <a:tailEnd/>
          </a:ln>
          <a:effectLst/>
        </p:spPr>
        <p:txBody>
          <a:bodyPr anchor="ctr">
            <a:spAutoFit/>
          </a:bodyPr>
          <a:lstStyle/>
          <a:p>
            <a:pPr algn="l">
              <a:spcBef>
                <a:spcPct val="0"/>
              </a:spcBef>
            </a:pPr>
            <a:r>
              <a:rPr kumimoji="1" lang="zh-CN" altLang="en-US" dirty="0">
                <a:solidFill>
                  <a:srgbClr val="008000"/>
                </a:solidFill>
                <a:latin typeface="Arial" charset="0"/>
                <a:ea typeface="黑体" pitchFamily="2" charset="-122"/>
              </a:rPr>
              <a:t>方法</a:t>
            </a:r>
            <a:r>
              <a:rPr kumimoji="1" lang="en-US" altLang="zh-CN" dirty="0">
                <a:solidFill>
                  <a:srgbClr val="008000"/>
                </a:solidFill>
                <a:latin typeface="Arial" charset="0"/>
                <a:ea typeface="黑体" pitchFamily="2" charset="-122"/>
              </a:rPr>
              <a:t>2</a:t>
            </a:r>
            <a:r>
              <a:rPr kumimoji="1" lang="zh-CN" altLang="en-US" dirty="0">
                <a:solidFill>
                  <a:srgbClr val="008000"/>
                </a:solidFill>
                <a:latin typeface="Arial" charset="0"/>
                <a:ea typeface="黑体" pitchFamily="2" charset="-122"/>
              </a:rPr>
              <a:t>：</a:t>
            </a:r>
            <a:r>
              <a:rPr kumimoji="1" lang="en-US" altLang="en-US" dirty="0" err="1">
                <a:solidFill>
                  <a:srgbClr val="CC00CC"/>
                </a:solidFill>
                <a:latin typeface="Arial" charset="0"/>
                <a:ea typeface="黑体" pitchFamily="2" charset="-122"/>
              </a:rPr>
              <a:t>静态</a:t>
            </a:r>
            <a:r>
              <a:rPr kumimoji="1" lang="en-US" altLang="en-US" dirty="0" err="1">
                <a:solidFill>
                  <a:srgbClr val="008000"/>
                </a:solidFill>
                <a:latin typeface="Arial" charset="0"/>
                <a:ea typeface="黑体" pitchFamily="2" charset="-122"/>
              </a:rPr>
              <a:t>分支预测（</a:t>
            </a:r>
            <a:r>
              <a:rPr kumimoji="1" lang="en-US" altLang="en-US" dirty="0" err="1">
                <a:solidFill>
                  <a:srgbClr val="008000"/>
                </a:solidFill>
                <a:ea typeface="黑体" pitchFamily="2" charset="-122"/>
              </a:rPr>
              <a:t>Static</a:t>
            </a:r>
            <a:r>
              <a:rPr kumimoji="1" lang="en-US" altLang="en-US" dirty="0">
                <a:solidFill>
                  <a:srgbClr val="008000"/>
                </a:solidFill>
                <a:ea typeface="黑体" pitchFamily="2" charset="-122"/>
              </a:rPr>
              <a:t> Branch Prediction</a:t>
            </a:r>
            <a:r>
              <a:rPr kumimoji="1" lang="en-US" altLang="en-US" dirty="0">
                <a:solidFill>
                  <a:srgbClr val="008000"/>
                </a:solidFill>
                <a:latin typeface="Arial" charset="0"/>
                <a:ea typeface="黑体" pitchFamily="2" charset="-122"/>
              </a:rPr>
              <a:t>）</a:t>
            </a:r>
            <a:endParaRPr kumimoji="1" lang="zh-CN" altLang="en-US" dirty="0">
              <a:solidFill>
                <a:srgbClr val="008000"/>
              </a:solidFill>
              <a:latin typeface="Arial" charset="0"/>
              <a:ea typeface="黑体" pitchFamily="2" charset="-122"/>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11"/>
          </p:nvPr>
        </p:nvSpPr>
        <p:spPr/>
        <p:txBody>
          <a:bodyPr/>
          <a:lstStyle/>
          <a:p>
            <a:fld id="{57E26B29-EB8D-4210-8ACA-7A7DAE0C49B1}" type="slidenum">
              <a:rPr lang="zh-CN" altLang="en-US"/>
              <a:pPr/>
              <a:t>24</a:t>
            </a:fld>
            <a:endParaRPr lang="en-US" altLang="zh-CN"/>
          </a:p>
        </p:txBody>
      </p:sp>
      <p:sp>
        <p:nvSpPr>
          <p:cNvPr id="1722370" name="Rectangle 2"/>
          <p:cNvSpPr>
            <a:spLocks noGrp="1" noChangeArrowheads="1"/>
          </p:cNvSpPr>
          <p:nvPr>
            <p:ph type="title"/>
          </p:nvPr>
        </p:nvSpPr>
        <p:spPr/>
        <p:txBody>
          <a:bodyPr/>
          <a:lstStyle/>
          <a:p>
            <a:r>
              <a:rPr lang="en-US" altLang="zh-CN"/>
              <a:t>7.5.4 </a:t>
            </a:r>
            <a:r>
              <a:rPr lang="zh-CN" altLang="en-US"/>
              <a:t>控制相关</a:t>
            </a:r>
            <a:r>
              <a:rPr lang="zh-CN" altLang="en-US">
                <a:solidFill>
                  <a:srgbClr val="006600"/>
                </a:solidFill>
              </a:rPr>
              <a:t>－</a:t>
            </a:r>
            <a:r>
              <a:rPr kumimoji="1" lang="zh-CN" altLang="en-US">
                <a:solidFill>
                  <a:srgbClr val="CC0066"/>
                </a:solidFill>
              </a:rPr>
              <a:t>对</a:t>
            </a:r>
            <a:r>
              <a:rPr kumimoji="1" lang="zh-CN" altLang="en-US">
                <a:solidFill>
                  <a:srgbClr val="FF0000"/>
                </a:solidFill>
              </a:rPr>
              <a:t>条件分支</a:t>
            </a:r>
            <a:r>
              <a:rPr kumimoji="1" lang="zh-CN" altLang="en-US">
                <a:solidFill>
                  <a:srgbClr val="CC0066"/>
                </a:solidFill>
              </a:rPr>
              <a:t>指令的处理方法</a:t>
            </a:r>
          </a:p>
        </p:txBody>
      </p:sp>
      <p:sp>
        <p:nvSpPr>
          <p:cNvPr id="1722371" name="Rectangle 3"/>
          <p:cNvSpPr>
            <a:spLocks noGrp="1" noChangeArrowheads="1"/>
          </p:cNvSpPr>
          <p:nvPr>
            <p:ph type="body" idx="1"/>
          </p:nvPr>
        </p:nvSpPr>
        <p:spPr>
          <a:xfrm>
            <a:off x="590549" y="1700808"/>
            <a:ext cx="8374063" cy="4176117"/>
          </a:xfrm>
        </p:spPr>
        <p:txBody>
          <a:bodyPr/>
          <a:lstStyle/>
          <a:p>
            <a:pPr marL="0" indent="0">
              <a:lnSpc>
                <a:spcPct val="110000"/>
              </a:lnSpc>
              <a:spcBef>
                <a:spcPct val="0"/>
              </a:spcBef>
              <a:buNone/>
            </a:pPr>
            <a:r>
              <a:rPr lang="zh-CN" altLang="en-US" dirty="0"/>
              <a:t>要保证猜错时可恢复分支点处原来的现场，</a:t>
            </a:r>
            <a:endParaRPr lang="en-US" altLang="zh-CN" dirty="0"/>
          </a:p>
          <a:p>
            <a:pPr marL="0" indent="0">
              <a:lnSpc>
                <a:spcPct val="110000"/>
              </a:lnSpc>
              <a:spcBef>
                <a:spcPct val="0"/>
              </a:spcBef>
              <a:buNone/>
            </a:pPr>
            <a:r>
              <a:rPr lang="en-US" altLang="zh-CN" dirty="0"/>
              <a:t>3</a:t>
            </a:r>
            <a:r>
              <a:rPr lang="zh-CN" altLang="en-US" dirty="0"/>
              <a:t>种方法：</a:t>
            </a:r>
          </a:p>
          <a:p>
            <a:pPr marL="468313" indent="-468313">
              <a:lnSpc>
                <a:spcPct val="110000"/>
              </a:lnSpc>
              <a:spcBef>
                <a:spcPct val="0"/>
              </a:spcBef>
              <a:buClr>
                <a:srgbClr val="008000"/>
              </a:buClr>
              <a:buSzTx/>
              <a:buFont typeface="Wingdings" pitchFamily="2" charset="2"/>
              <a:buAutoNum type="circleNumDbPlain"/>
            </a:pPr>
            <a:r>
              <a:rPr lang="zh-CN" altLang="en-US" dirty="0"/>
              <a:t>只</a:t>
            </a:r>
            <a:r>
              <a:rPr lang="zh-CN" altLang="en-US" dirty="0">
                <a:solidFill>
                  <a:srgbClr val="0000FF"/>
                </a:solidFill>
              </a:rPr>
              <a:t>译码</a:t>
            </a:r>
            <a:r>
              <a:rPr lang="zh-CN" altLang="en-US" dirty="0"/>
              <a:t>和</a:t>
            </a:r>
            <a:r>
              <a:rPr lang="zh-CN" altLang="en-US" dirty="0">
                <a:solidFill>
                  <a:srgbClr val="0000FF"/>
                </a:solidFill>
              </a:rPr>
              <a:t>准备好操作数</a:t>
            </a:r>
            <a:r>
              <a:rPr lang="zh-CN" altLang="en-US" dirty="0"/>
              <a:t>，在转移条件码出现之前不运算。如：</a:t>
            </a:r>
            <a:r>
              <a:rPr lang="en-US" altLang="zh-CN" dirty="0"/>
              <a:t>IBM360/91</a:t>
            </a:r>
          </a:p>
          <a:p>
            <a:pPr marL="468313" indent="-468313">
              <a:lnSpc>
                <a:spcPct val="110000"/>
              </a:lnSpc>
              <a:spcBef>
                <a:spcPct val="0"/>
              </a:spcBef>
              <a:buClr>
                <a:srgbClr val="008000"/>
              </a:buClr>
              <a:buSzTx/>
              <a:buFont typeface="Wingdings" pitchFamily="2" charset="2"/>
              <a:buAutoNum type="circleNumDbPlain"/>
            </a:pPr>
            <a:r>
              <a:rPr lang="zh-CN" altLang="en-US" dirty="0"/>
              <a:t>执行，但</a:t>
            </a:r>
            <a:r>
              <a:rPr lang="zh-CN" altLang="en-US" dirty="0">
                <a:solidFill>
                  <a:srgbClr val="0000FF"/>
                </a:solidFill>
              </a:rPr>
              <a:t>不送回运算结果</a:t>
            </a:r>
            <a:r>
              <a:rPr lang="zh-CN" altLang="en-US" dirty="0"/>
              <a:t>。</a:t>
            </a:r>
          </a:p>
          <a:p>
            <a:pPr marL="468313" indent="-468313">
              <a:lnSpc>
                <a:spcPct val="110000"/>
              </a:lnSpc>
              <a:spcBef>
                <a:spcPct val="0"/>
              </a:spcBef>
              <a:buClr>
                <a:srgbClr val="008000"/>
              </a:buClr>
              <a:buSzTx/>
              <a:buFont typeface="Wingdings" pitchFamily="2" charset="2"/>
              <a:buAutoNum type="circleNumDbPlain"/>
            </a:pPr>
            <a:r>
              <a:rPr lang="zh-CN" altLang="en-US" dirty="0"/>
              <a:t>采用</a:t>
            </a:r>
            <a:r>
              <a:rPr lang="zh-CN" altLang="en-US" dirty="0">
                <a:solidFill>
                  <a:srgbClr val="CC0000"/>
                </a:solidFill>
              </a:rPr>
              <a:t>后援寄存器</a:t>
            </a:r>
            <a:r>
              <a:rPr lang="zh-CN" altLang="en-US" dirty="0"/>
              <a:t>，将原始状态都保存起来，一旦猜错就取出后援寄存器的内容恢复分支点现场。</a:t>
            </a:r>
          </a:p>
        </p:txBody>
      </p:sp>
      <p:sp>
        <p:nvSpPr>
          <p:cNvPr id="1722372" name="Rectangle 4"/>
          <p:cNvSpPr>
            <a:spLocks noChangeArrowheads="1"/>
          </p:cNvSpPr>
          <p:nvPr/>
        </p:nvSpPr>
        <p:spPr bwMode="auto">
          <a:xfrm>
            <a:off x="719138" y="533623"/>
            <a:ext cx="8245475" cy="519113"/>
          </a:xfrm>
          <a:prstGeom prst="rect">
            <a:avLst/>
          </a:prstGeom>
          <a:noFill/>
          <a:ln w="28575" algn="ctr">
            <a:noFill/>
            <a:miter lim="800000"/>
            <a:headEnd/>
            <a:tailEnd/>
          </a:ln>
          <a:effectLst/>
        </p:spPr>
        <p:txBody>
          <a:bodyPr anchor="ctr">
            <a:spAutoFit/>
          </a:bodyPr>
          <a:lstStyle/>
          <a:p>
            <a:pPr algn="l">
              <a:spcBef>
                <a:spcPct val="0"/>
              </a:spcBef>
            </a:pPr>
            <a:r>
              <a:rPr kumimoji="1" lang="zh-CN" altLang="en-US" dirty="0">
                <a:solidFill>
                  <a:srgbClr val="008000"/>
                </a:solidFill>
                <a:latin typeface="Arial" charset="0"/>
                <a:ea typeface="黑体" pitchFamily="2" charset="-122"/>
              </a:rPr>
              <a:t>方法</a:t>
            </a:r>
            <a:r>
              <a:rPr kumimoji="1" lang="en-US" altLang="zh-CN" dirty="0">
                <a:solidFill>
                  <a:srgbClr val="008000"/>
                </a:solidFill>
                <a:latin typeface="Arial" charset="0"/>
                <a:ea typeface="黑体" pitchFamily="2" charset="-122"/>
              </a:rPr>
              <a:t>2</a:t>
            </a:r>
            <a:r>
              <a:rPr kumimoji="1" lang="zh-CN" altLang="en-US" dirty="0">
                <a:solidFill>
                  <a:srgbClr val="008000"/>
                </a:solidFill>
                <a:latin typeface="Arial" charset="0"/>
                <a:ea typeface="黑体" pitchFamily="2" charset="-122"/>
              </a:rPr>
              <a:t>：</a:t>
            </a:r>
            <a:r>
              <a:rPr kumimoji="1" lang="en-US" altLang="en-US" dirty="0" err="1">
                <a:solidFill>
                  <a:srgbClr val="CC00CC"/>
                </a:solidFill>
                <a:latin typeface="Arial" charset="0"/>
                <a:ea typeface="黑体" pitchFamily="2" charset="-122"/>
              </a:rPr>
              <a:t>静态</a:t>
            </a:r>
            <a:r>
              <a:rPr kumimoji="1" lang="en-US" altLang="en-US" dirty="0" err="1">
                <a:solidFill>
                  <a:srgbClr val="008000"/>
                </a:solidFill>
                <a:latin typeface="Arial" charset="0"/>
                <a:ea typeface="黑体" pitchFamily="2" charset="-122"/>
              </a:rPr>
              <a:t>分支预测（</a:t>
            </a:r>
            <a:r>
              <a:rPr kumimoji="1" lang="en-US" altLang="en-US" dirty="0" err="1">
                <a:solidFill>
                  <a:srgbClr val="008000"/>
                </a:solidFill>
                <a:ea typeface="黑体" pitchFamily="2" charset="-122"/>
              </a:rPr>
              <a:t>Static</a:t>
            </a:r>
            <a:r>
              <a:rPr kumimoji="1" lang="en-US" altLang="en-US" dirty="0">
                <a:solidFill>
                  <a:srgbClr val="008000"/>
                </a:solidFill>
                <a:ea typeface="黑体" pitchFamily="2" charset="-122"/>
              </a:rPr>
              <a:t> Branch Prediction</a:t>
            </a:r>
            <a:r>
              <a:rPr kumimoji="1" lang="en-US" altLang="en-US" dirty="0">
                <a:solidFill>
                  <a:srgbClr val="008000"/>
                </a:solidFill>
                <a:latin typeface="Arial" charset="0"/>
                <a:ea typeface="黑体" pitchFamily="2" charset="-122"/>
              </a:rPr>
              <a:t>）</a:t>
            </a:r>
            <a:endParaRPr kumimoji="1" lang="zh-CN" altLang="en-US" dirty="0">
              <a:solidFill>
                <a:srgbClr val="008000"/>
              </a:solidFill>
              <a:latin typeface="Arial" charset="0"/>
              <a:ea typeface="黑体" pitchFamily="2" charset="-122"/>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11"/>
          </p:nvPr>
        </p:nvSpPr>
        <p:spPr/>
        <p:txBody>
          <a:bodyPr/>
          <a:lstStyle/>
          <a:p>
            <a:fld id="{F1A3DAA8-098E-4DF3-A52C-D4A7F1B93C27}" type="slidenum">
              <a:rPr lang="zh-CN" altLang="en-US"/>
              <a:pPr/>
              <a:t>25</a:t>
            </a:fld>
            <a:endParaRPr lang="en-US" altLang="zh-CN"/>
          </a:p>
        </p:txBody>
      </p:sp>
      <p:sp>
        <p:nvSpPr>
          <p:cNvPr id="1661954" name="Rectangle 2"/>
          <p:cNvSpPr>
            <a:spLocks noGrp="1" noChangeArrowheads="1"/>
          </p:cNvSpPr>
          <p:nvPr>
            <p:ph type="title"/>
          </p:nvPr>
        </p:nvSpPr>
        <p:spPr/>
        <p:txBody>
          <a:bodyPr/>
          <a:lstStyle/>
          <a:p>
            <a:r>
              <a:rPr lang="en-US" altLang="zh-CN"/>
              <a:t>7.5.4 </a:t>
            </a:r>
            <a:r>
              <a:rPr lang="zh-CN" altLang="en-US"/>
              <a:t>控制相关</a:t>
            </a:r>
            <a:r>
              <a:rPr lang="zh-CN" altLang="en-US">
                <a:solidFill>
                  <a:srgbClr val="006600"/>
                </a:solidFill>
              </a:rPr>
              <a:t>－</a:t>
            </a:r>
            <a:r>
              <a:rPr kumimoji="1" lang="zh-CN" altLang="en-US">
                <a:solidFill>
                  <a:srgbClr val="CC0066"/>
                </a:solidFill>
              </a:rPr>
              <a:t>对</a:t>
            </a:r>
            <a:r>
              <a:rPr kumimoji="1" lang="zh-CN" altLang="en-US">
                <a:solidFill>
                  <a:srgbClr val="FF0000"/>
                </a:solidFill>
              </a:rPr>
              <a:t>条件分支</a:t>
            </a:r>
            <a:r>
              <a:rPr kumimoji="1" lang="zh-CN" altLang="en-US">
                <a:solidFill>
                  <a:srgbClr val="CC0066"/>
                </a:solidFill>
              </a:rPr>
              <a:t>指令的处理方法</a:t>
            </a:r>
          </a:p>
        </p:txBody>
      </p:sp>
      <p:sp>
        <p:nvSpPr>
          <p:cNvPr id="1661955" name="Rectangle 3"/>
          <p:cNvSpPr>
            <a:spLocks noGrp="1" noChangeArrowheads="1"/>
          </p:cNvSpPr>
          <p:nvPr>
            <p:ph type="body" idx="1"/>
          </p:nvPr>
        </p:nvSpPr>
        <p:spPr>
          <a:xfrm>
            <a:off x="250825" y="1341438"/>
            <a:ext cx="8893175" cy="5327650"/>
          </a:xfrm>
        </p:spPr>
        <p:txBody>
          <a:bodyPr/>
          <a:lstStyle/>
          <a:p>
            <a:pPr>
              <a:spcBef>
                <a:spcPct val="10000"/>
              </a:spcBef>
            </a:pPr>
            <a:r>
              <a:rPr lang="zh-CN" altLang="en-US" dirty="0"/>
              <a:t>通过记录分支指令的近期运行历史，并以此作为预测的依据，来提高分支预测的准确度。</a:t>
            </a:r>
          </a:p>
          <a:p>
            <a:pPr>
              <a:spcBef>
                <a:spcPct val="10000"/>
              </a:spcBef>
            </a:pPr>
            <a:r>
              <a:rPr lang="zh-CN" altLang="en-US" dirty="0">
                <a:solidFill>
                  <a:srgbClr val="CC0000"/>
                </a:solidFill>
              </a:rPr>
              <a:t>分支历史表</a:t>
            </a:r>
            <a:r>
              <a:rPr lang="zh-CN" altLang="en-US" dirty="0"/>
              <a:t>（</a:t>
            </a:r>
            <a:r>
              <a:rPr lang="en-US" altLang="zh-CN" dirty="0"/>
              <a:t>Branch History Table</a:t>
            </a:r>
            <a:r>
              <a:rPr lang="zh-CN" altLang="en-US" dirty="0"/>
              <a:t>）</a:t>
            </a:r>
            <a:br>
              <a:rPr lang="zh-CN" altLang="en-US" dirty="0"/>
            </a:br>
            <a:r>
              <a:rPr lang="zh-CN" altLang="en-US" dirty="0"/>
              <a:t>也称</a:t>
            </a:r>
            <a:r>
              <a:rPr lang="zh-CN" altLang="en-US" dirty="0">
                <a:solidFill>
                  <a:srgbClr val="0000FF"/>
                </a:solidFill>
              </a:rPr>
              <a:t>分支预测缓存</a:t>
            </a:r>
            <a:r>
              <a:rPr lang="zh-CN" altLang="en-US" dirty="0"/>
              <a:t>（</a:t>
            </a:r>
            <a:r>
              <a:rPr lang="en-US" altLang="zh-CN" dirty="0"/>
              <a:t>Branch-Prediction Buffer</a:t>
            </a:r>
            <a:r>
              <a:rPr lang="zh-CN" altLang="en-US" dirty="0"/>
              <a:t>）</a:t>
            </a:r>
          </a:p>
        </p:txBody>
      </p:sp>
      <p:sp>
        <p:nvSpPr>
          <p:cNvPr id="1661956" name="Rectangle 4"/>
          <p:cNvSpPr>
            <a:spLocks noChangeArrowheads="1"/>
          </p:cNvSpPr>
          <p:nvPr/>
        </p:nvSpPr>
        <p:spPr bwMode="auto">
          <a:xfrm>
            <a:off x="719138" y="533623"/>
            <a:ext cx="8424862" cy="519113"/>
          </a:xfrm>
          <a:prstGeom prst="rect">
            <a:avLst/>
          </a:prstGeom>
          <a:noFill/>
          <a:ln w="28575" algn="ctr">
            <a:noFill/>
            <a:miter lim="800000"/>
            <a:headEnd/>
            <a:tailEnd/>
          </a:ln>
          <a:effectLst/>
        </p:spPr>
        <p:txBody>
          <a:bodyPr wrap="square" anchor="ctr">
            <a:spAutoFit/>
          </a:bodyPr>
          <a:lstStyle/>
          <a:p>
            <a:pPr algn="l">
              <a:spcBef>
                <a:spcPct val="0"/>
              </a:spcBef>
            </a:pPr>
            <a:r>
              <a:rPr kumimoji="1" lang="zh-CN" altLang="en-US" dirty="0">
                <a:solidFill>
                  <a:srgbClr val="008000"/>
                </a:solidFill>
                <a:latin typeface="Arial" charset="0"/>
                <a:ea typeface="黑体" pitchFamily="2" charset="-122"/>
              </a:rPr>
              <a:t>方法</a:t>
            </a:r>
            <a:r>
              <a:rPr kumimoji="1" lang="en-US" altLang="zh-CN" dirty="0">
                <a:solidFill>
                  <a:srgbClr val="008000"/>
                </a:solidFill>
                <a:latin typeface="Arial" charset="0"/>
                <a:ea typeface="黑体" pitchFamily="2" charset="-122"/>
              </a:rPr>
              <a:t>3</a:t>
            </a:r>
            <a:r>
              <a:rPr kumimoji="1" lang="zh-CN" altLang="en-US" dirty="0">
                <a:solidFill>
                  <a:srgbClr val="008000"/>
                </a:solidFill>
                <a:latin typeface="Arial" charset="0"/>
                <a:ea typeface="黑体" pitchFamily="2" charset="-122"/>
              </a:rPr>
              <a:t>：</a:t>
            </a:r>
            <a:r>
              <a:rPr kumimoji="1" lang="zh-CN" altLang="en-US" dirty="0">
                <a:solidFill>
                  <a:srgbClr val="FF6600"/>
                </a:solidFill>
                <a:latin typeface="Arial" charset="0"/>
                <a:ea typeface="黑体" pitchFamily="2" charset="-122"/>
              </a:rPr>
              <a:t>动态</a:t>
            </a:r>
            <a:r>
              <a:rPr kumimoji="1" lang="zh-CN" altLang="en-US" dirty="0">
                <a:solidFill>
                  <a:srgbClr val="008000"/>
                </a:solidFill>
                <a:latin typeface="Arial" charset="0"/>
                <a:ea typeface="黑体" pitchFamily="2" charset="-122"/>
              </a:rPr>
              <a:t>分支预测（</a:t>
            </a:r>
            <a:r>
              <a:rPr kumimoji="1" lang="en-US" altLang="zh-CN" dirty="0">
                <a:solidFill>
                  <a:srgbClr val="008000"/>
                </a:solidFill>
                <a:ea typeface="黑体" pitchFamily="2" charset="-122"/>
              </a:rPr>
              <a:t>Dynamic Branch Prediction</a:t>
            </a:r>
            <a:r>
              <a:rPr kumimoji="1" lang="zh-CN" altLang="en-US" dirty="0">
                <a:solidFill>
                  <a:srgbClr val="008000"/>
                </a:solidFill>
                <a:latin typeface="Arial" charset="0"/>
                <a:ea typeface="黑体" pitchFamily="2" charset="-122"/>
              </a:rPr>
              <a:t>）</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灯片编号占位符 4"/>
          <p:cNvSpPr>
            <a:spLocks noGrp="1"/>
          </p:cNvSpPr>
          <p:nvPr>
            <p:ph type="sldNum" sz="quarter" idx="11"/>
          </p:nvPr>
        </p:nvSpPr>
        <p:spPr/>
        <p:txBody>
          <a:bodyPr/>
          <a:lstStyle/>
          <a:p>
            <a:fld id="{4DBCA62B-0636-45E6-95D4-500371BABECF}" type="slidenum">
              <a:rPr lang="zh-CN" altLang="en-US"/>
              <a:pPr/>
              <a:t>26</a:t>
            </a:fld>
            <a:endParaRPr lang="en-US" altLang="zh-CN"/>
          </a:p>
        </p:txBody>
      </p:sp>
      <p:sp>
        <p:nvSpPr>
          <p:cNvPr id="1662978" name="Rectangle 2"/>
          <p:cNvSpPr>
            <a:spLocks noGrp="1" noChangeArrowheads="1"/>
          </p:cNvSpPr>
          <p:nvPr>
            <p:ph type="title"/>
          </p:nvPr>
        </p:nvSpPr>
        <p:spPr/>
        <p:txBody>
          <a:bodyPr/>
          <a:lstStyle/>
          <a:p>
            <a:r>
              <a:rPr lang="en-US" altLang="zh-CN"/>
              <a:t>7.5.4 </a:t>
            </a:r>
            <a:r>
              <a:rPr lang="zh-CN" altLang="en-US"/>
              <a:t>控制相关</a:t>
            </a:r>
            <a:r>
              <a:rPr lang="zh-CN" altLang="en-US">
                <a:solidFill>
                  <a:srgbClr val="006600"/>
                </a:solidFill>
              </a:rPr>
              <a:t>－</a:t>
            </a:r>
            <a:r>
              <a:rPr kumimoji="1" lang="zh-CN" altLang="en-US">
                <a:solidFill>
                  <a:srgbClr val="CC0066"/>
                </a:solidFill>
              </a:rPr>
              <a:t>对</a:t>
            </a:r>
            <a:r>
              <a:rPr kumimoji="1" lang="zh-CN" altLang="en-US">
                <a:solidFill>
                  <a:srgbClr val="FF0000"/>
                </a:solidFill>
              </a:rPr>
              <a:t>条件分支</a:t>
            </a:r>
            <a:r>
              <a:rPr kumimoji="1" lang="zh-CN" altLang="en-US">
                <a:solidFill>
                  <a:srgbClr val="CC0066"/>
                </a:solidFill>
              </a:rPr>
              <a:t>指令的处理方法</a:t>
            </a:r>
          </a:p>
        </p:txBody>
      </p:sp>
      <p:sp>
        <p:nvSpPr>
          <p:cNvPr id="1662979" name="Rectangle 3"/>
          <p:cNvSpPr>
            <a:spLocks noGrp="1" noChangeArrowheads="1"/>
          </p:cNvSpPr>
          <p:nvPr>
            <p:ph type="body" idx="1"/>
          </p:nvPr>
        </p:nvSpPr>
        <p:spPr>
          <a:xfrm>
            <a:off x="107508" y="1052736"/>
            <a:ext cx="8424862" cy="574675"/>
          </a:xfrm>
        </p:spPr>
        <p:txBody>
          <a:bodyPr/>
          <a:lstStyle/>
          <a:p>
            <a:pPr marL="0" indent="0" algn="ctr">
              <a:spcBef>
                <a:spcPct val="10000"/>
              </a:spcBef>
              <a:buNone/>
            </a:pPr>
            <a:r>
              <a:rPr lang="zh-CN" altLang="en-US" dirty="0">
                <a:solidFill>
                  <a:srgbClr val="CC0000"/>
                </a:solidFill>
              </a:rPr>
              <a:t>分支历史表</a:t>
            </a:r>
            <a:r>
              <a:rPr lang="zh-CN" altLang="en-US" dirty="0"/>
              <a:t>（</a:t>
            </a:r>
            <a:r>
              <a:rPr lang="en-US" altLang="zh-CN" dirty="0"/>
              <a:t>Branch History Table</a:t>
            </a:r>
            <a:r>
              <a:rPr lang="zh-CN" altLang="en-US" dirty="0"/>
              <a:t>）</a:t>
            </a:r>
          </a:p>
        </p:txBody>
      </p:sp>
      <p:sp>
        <p:nvSpPr>
          <p:cNvPr id="1662980" name="Rectangle 4"/>
          <p:cNvSpPr>
            <a:spLocks noChangeArrowheads="1"/>
          </p:cNvSpPr>
          <p:nvPr/>
        </p:nvSpPr>
        <p:spPr bwMode="auto">
          <a:xfrm>
            <a:off x="719138" y="533623"/>
            <a:ext cx="8424862" cy="519113"/>
          </a:xfrm>
          <a:prstGeom prst="rect">
            <a:avLst/>
          </a:prstGeom>
          <a:noFill/>
          <a:ln w="28575" algn="ctr">
            <a:noFill/>
            <a:miter lim="800000"/>
            <a:headEnd/>
            <a:tailEnd/>
          </a:ln>
          <a:effectLst/>
        </p:spPr>
        <p:txBody>
          <a:bodyPr wrap="square" anchor="ctr">
            <a:spAutoFit/>
          </a:bodyPr>
          <a:lstStyle/>
          <a:p>
            <a:pPr algn="l">
              <a:spcBef>
                <a:spcPct val="0"/>
              </a:spcBef>
            </a:pPr>
            <a:r>
              <a:rPr kumimoji="1" lang="zh-CN" altLang="en-US" dirty="0">
                <a:solidFill>
                  <a:srgbClr val="008000"/>
                </a:solidFill>
                <a:latin typeface="Arial" charset="0"/>
                <a:ea typeface="黑体" pitchFamily="2" charset="-122"/>
              </a:rPr>
              <a:t>方法</a:t>
            </a:r>
            <a:r>
              <a:rPr kumimoji="1" lang="en-US" altLang="zh-CN" dirty="0">
                <a:solidFill>
                  <a:srgbClr val="008000"/>
                </a:solidFill>
                <a:latin typeface="Arial" charset="0"/>
                <a:ea typeface="黑体" pitchFamily="2" charset="-122"/>
              </a:rPr>
              <a:t>3</a:t>
            </a:r>
            <a:r>
              <a:rPr kumimoji="1" lang="zh-CN" altLang="en-US" dirty="0">
                <a:solidFill>
                  <a:srgbClr val="008000"/>
                </a:solidFill>
                <a:latin typeface="Arial" charset="0"/>
                <a:ea typeface="黑体" pitchFamily="2" charset="-122"/>
              </a:rPr>
              <a:t>：</a:t>
            </a:r>
            <a:r>
              <a:rPr kumimoji="1" lang="zh-CN" altLang="en-US" dirty="0">
                <a:solidFill>
                  <a:srgbClr val="FF6600"/>
                </a:solidFill>
                <a:latin typeface="Arial" charset="0"/>
                <a:ea typeface="黑体" pitchFamily="2" charset="-122"/>
              </a:rPr>
              <a:t>动态</a:t>
            </a:r>
            <a:r>
              <a:rPr kumimoji="1" lang="zh-CN" altLang="en-US" dirty="0">
                <a:solidFill>
                  <a:srgbClr val="008000"/>
                </a:solidFill>
                <a:latin typeface="Arial" charset="0"/>
                <a:ea typeface="黑体" pitchFamily="2" charset="-122"/>
              </a:rPr>
              <a:t>分支预测（</a:t>
            </a:r>
            <a:r>
              <a:rPr kumimoji="1" lang="en-US" altLang="zh-CN" dirty="0">
                <a:solidFill>
                  <a:srgbClr val="008000"/>
                </a:solidFill>
                <a:ea typeface="黑体" pitchFamily="2" charset="-122"/>
              </a:rPr>
              <a:t>Dynamic Branch Prediction</a:t>
            </a:r>
            <a:r>
              <a:rPr kumimoji="1" lang="zh-CN" altLang="en-US" dirty="0">
                <a:solidFill>
                  <a:srgbClr val="008000"/>
                </a:solidFill>
                <a:latin typeface="Arial" charset="0"/>
                <a:ea typeface="黑体" pitchFamily="2" charset="-122"/>
              </a:rPr>
              <a:t>）</a:t>
            </a:r>
          </a:p>
        </p:txBody>
      </p:sp>
      <p:graphicFrame>
        <p:nvGraphicFramePr>
          <p:cNvPr id="1662982" name="Group 6"/>
          <p:cNvGraphicFramePr>
            <a:graphicFrameLocks noGrp="1"/>
          </p:cNvGraphicFramePr>
          <p:nvPr>
            <p:extLst>
              <p:ext uri="{D42A27DB-BD31-4B8C-83A1-F6EECF244321}">
                <p14:modId xmlns:p14="http://schemas.microsoft.com/office/powerpoint/2010/main" val="1288442941"/>
              </p:ext>
            </p:extLst>
          </p:nvPr>
        </p:nvGraphicFramePr>
        <p:xfrm>
          <a:off x="409824" y="2786087"/>
          <a:ext cx="1895475" cy="3161983"/>
        </p:xfrm>
        <a:graphic>
          <a:graphicData uri="http://schemas.openxmlformats.org/drawingml/2006/table">
            <a:tbl>
              <a:tblPr/>
              <a:tblGrid>
                <a:gridCol w="288925">
                  <a:extLst>
                    <a:ext uri="{9D8B030D-6E8A-4147-A177-3AD203B41FA5}">
                      <a16:colId xmlns:a16="http://schemas.microsoft.com/office/drawing/2014/main" val="20000"/>
                    </a:ext>
                  </a:extLst>
                </a:gridCol>
                <a:gridCol w="360362">
                  <a:extLst>
                    <a:ext uri="{9D8B030D-6E8A-4147-A177-3AD203B41FA5}">
                      <a16:colId xmlns:a16="http://schemas.microsoft.com/office/drawing/2014/main" val="20001"/>
                    </a:ext>
                  </a:extLst>
                </a:gridCol>
                <a:gridCol w="863600">
                  <a:extLst>
                    <a:ext uri="{9D8B030D-6E8A-4147-A177-3AD203B41FA5}">
                      <a16:colId xmlns:a16="http://schemas.microsoft.com/office/drawing/2014/main" val="20002"/>
                    </a:ext>
                  </a:extLst>
                </a:gridCol>
                <a:gridCol w="382588">
                  <a:extLst>
                    <a:ext uri="{9D8B030D-6E8A-4147-A177-3AD203B41FA5}">
                      <a16:colId xmlns:a16="http://schemas.microsoft.com/office/drawing/2014/main" val="20003"/>
                    </a:ext>
                  </a:extLst>
                </a:gridCol>
              </a:tblGrid>
              <a:tr h="60166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87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a:ln>
                            <a:noFill/>
                          </a:ln>
                          <a:solidFill>
                            <a:schemeClr val="tx1"/>
                          </a:solidFill>
                          <a:effectLst/>
                          <a:latin typeface="Arial" charset="0"/>
                          <a:ea typeface="宋体" charset="-122"/>
                        </a:rPr>
                        <a:t>6</a:t>
                      </a:r>
                    </a:p>
                  </a:txBody>
                  <a:tcPr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603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a:ln>
                            <a:noFill/>
                          </a:ln>
                          <a:solidFill>
                            <a:schemeClr val="tx1"/>
                          </a:solidFill>
                          <a:effectLst/>
                          <a:latin typeface="Arial" charset="0"/>
                          <a:ea typeface="宋体" charset="-122"/>
                        </a:rPr>
                        <a:t>5</a:t>
                      </a:r>
                    </a:p>
                  </a:txBody>
                  <a:tcPr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603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a:ln>
                            <a:noFill/>
                          </a:ln>
                          <a:solidFill>
                            <a:schemeClr val="tx1"/>
                          </a:solidFill>
                          <a:effectLst/>
                          <a:latin typeface="Arial" charset="0"/>
                          <a:ea typeface="宋体" charset="-122"/>
                        </a:rPr>
                        <a:t>4</a:t>
                      </a:r>
                    </a:p>
                  </a:txBody>
                  <a:tcPr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603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a:ln>
                            <a:noFill/>
                          </a:ln>
                          <a:solidFill>
                            <a:schemeClr val="tx1"/>
                          </a:solidFill>
                          <a:effectLst/>
                          <a:latin typeface="Arial" charset="0"/>
                          <a:ea typeface="宋体" charset="-122"/>
                        </a:rPr>
                        <a:t>3</a:t>
                      </a:r>
                    </a:p>
                  </a:txBody>
                  <a:tcPr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587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a:ln>
                            <a:noFill/>
                          </a:ln>
                          <a:solidFill>
                            <a:schemeClr val="tx1"/>
                          </a:solidFill>
                          <a:effectLst/>
                          <a:latin typeface="Arial" charset="0"/>
                          <a:ea typeface="宋体" charset="-122"/>
                        </a:rPr>
                        <a:t>2</a:t>
                      </a:r>
                    </a:p>
                  </a:txBody>
                  <a:tcPr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603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a:ln>
                            <a:noFill/>
                          </a:ln>
                          <a:solidFill>
                            <a:schemeClr val="tx1"/>
                          </a:solidFill>
                          <a:effectLst/>
                          <a:latin typeface="Arial" charset="0"/>
                          <a:ea typeface="宋体" charset="-122"/>
                        </a:rPr>
                        <a:t>1</a:t>
                      </a:r>
                    </a:p>
                  </a:txBody>
                  <a:tcPr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603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a:ln>
                            <a:noFill/>
                          </a:ln>
                          <a:solidFill>
                            <a:schemeClr val="tx1"/>
                          </a:solidFill>
                          <a:effectLst/>
                          <a:latin typeface="Arial" charset="0"/>
                          <a:ea typeface="宋体" charset="-122"/>
                        </a:rPr>
                        <a:t>0</a:t>
                      </a:r>
                    </a:p>
                  </a:txBody>
                  <a:tcPr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pSp>
        <p:nvGrpSpPr>
          <p:cNvPr id="1663038" name="Group 62"/>
          <p:cNvGrpSpPr>
            <a:grpSpLocks/>
          </p:cNvGrpSpPr>
          <p:nvPr/>
        </p:nvGrpSpPr>
        <p:grpSpPr bwMode="auto">
          <a:xfrm>
            <a:off x="554286" y="3001987"/>
            <a:ext cx="287338" cy="144463"/>
            <a:chOff x="431" y="1608"/>
            <a:chExt cx="453" cy="249"/>
          </a:xfrm>
        </p:grpSpPr>
        <p:sp>
          <p:nvSpPr>
            <p:cNvPr id="1663039" name="Freeform 63"/>
            <p:cNvSpPr>
              <a:spLocks/>
            </p:cNvSpPr>
            <p:nvPr/>
          </p:nvSpPr>
          <p:spPr bwMode="auto">
            <a:xfrm>
              <a:off x="431" y="1608"/>
              <a:ext cx="453" cy="151"/>
            </a:xfrm>
            <a:custGeom>
              <a:avLst/>
              <a:gdLst/>
              <a:ahLst/>
              <a:cxnLst>
                <a:cxn ang="0">
                  <a:pos x="0" y="98"/>
                </a:cxn>
                <a:cxn ang="0">
                  <a:pos x="136" y="8"/>
                </a:cxn>
                <a:cxn ang="0">
                  <a:pos x="317" y="144"/>
                </a:cxn>
                <a:cxn ang="0">
                  <a:pos x="453" y="53"/>
                </a:cxn>
              </a:cxnLst>
              <a:rect l="0" t="0" r="r" b="b"/>
              <a:pathLst>
                <a:path w="453" h="151">
                  <a:moveTo>
                    <a:pt x="0" y="98"/>
                  </a:moveTo>
                  <a:cubicBezTo>
                    <a:pt x="41" y="49"/>
                    <a:pt x="83" y="0"/>
                    <a:pt x="136" y="8"/>
                  </a:cubicBezTo>
                  <a:cubicBezTo>
                    <a:pt x="189" y="16"/>
                    <a:pt x="264" y="137"/>
                    <a:pt x="317" y="144"/>
                  </a:cubicBezTo>
                  <a:cubicBezTo>
                    <a:pt x="370" y="151"/>
                    <a:pt x="411" y="102"/>
                    <a:pt x="453" y="53"/>
                  </a:cubicBezTo>
                </a:path>
              </a:pathLst>
            </a:custGeom>
            <a:noFill/>
            <a:ln w="28575" cap="flat" cmpd="sng">
              <a:solidFill>
                <a:schemeClr val="tx1"/>
              </a:solidFill>
              <a:prstDash val="solid"/>
              <a:round/>
              <a:headEnd/>
              <a:tailEnd/>
            </a:ln>
            <a:effectLst/>
          </p:spPr>
          <p:txBody>
            <a:bodyPr wrap="none" anchor="ctr"/>
            <a:lstStyle/>
            <a:p>
              <a:endParaRPr lang="zh-CN" altLang="en-US"/>
            </a:p>
          </p:txBody>
        </p:sp>
        <p:sp>
          <p:nvSpPr>
            <p:cNvPr id="1663040" name="Freeform 64"/>
            <p:cNvSpPr>
              <a:spLocks/>
            </p:cNvSpPr>
            <p:nvPr/>
          </p:nvSpPr>
          <p:spPr bwMode="auto">
            <a:xfrm>
              <a:off x="431" y="1706"/>
              <a:ext cx="453" cy="151"/>
            </a:xfrm>
            <a:custGeom>
              <a:avLst/>
              <a:gdLst/>
              <a:ahLst/>
              <a:cxnLst>
                <a:cxn ang="0">
                  <a:pos x="0" y="98"/>
                </a:cxn>
                <a:cxn ang="0">
                  <a:pos x="136" y="8"/>
                </a:cxn>
                <a:cxn ang="0">
                  <a:pos x="317" y="144"/>
                </a:cxn>
                <a:cxn ang="0">
                  <a:pos x="453" y="53"/>
                </a:cxn>
              </a:cxnLst>
              <a:rect l="0" t="0" r="r" b="b"/>
              <a:pathLst>
                <a:path w="453" h="151">
                  <a:moveTo>
                    <a:pt x="0" y="98"/>
                  </a:moveTo>
                  <a:cubicBezTo>
                    <a:pt x="41" y="49"/>
                    <a:pt x="83" y="0"/>
                    <a:pt x="136" y="8"/>
                  </a:cubicBezTo>
                  <a:cubicBezTo>
                    <a:pt x="189" y="16"/>
                    <a:pt x="264" y="137"/>
                    <a:pt x="317" y="144"/>
                  </a:cubicBezTo>
                  <a:cubicBezTo>
                    <a:pt x="370" y="151"/>
                    <a:pt x="411" y="102"/>
                    <a:pt x="453" y="53"/>
                  </a:cubicBezTo>
                </a:path>
              </a:pathLst>
            </a:custGeom>
            <a:noFill/>
            <a:ln w="28575" cap="flat" cmpd="sng">
              <a:solidFill>
                <a:schemeClr val="tx1"/>
              </a:solidFill>
              <a:prstDash val="solid"/>
              <a:round/>
              <a:headEnd/>
              <a:tailEnd/>
            </a:ln>
            <a:effectLst/>
          </p:spPr>
          <p:txBody>
            <a:bodyPr wrap="none" anchor="ctr"/>
            <a:lstStyle/>
            <a:p>
              <a:endParaRPr lang="zh-CN" altLang="en-US"/>
            </a:p>
          </p:txBody>
        </p:sp>
      </p:grpSp>
      <p:grpSp>
        <p:nvGrpSpPr>
          <p:cNvPr id="1663041" name="Group 65"/>
          <p:cNvGrpSpPr>
            <a:grpSpLocks/>
          </p:cNvGrpSpPr>
          <p:nvPr/>
        </p:nvGrpSpPr>
        <p:grpSpPr bwMode="auto">
          <a:xfrm>
            <a:off x="914649" y="3001987"/>
            <a:ext cx="287337" cy="144463"/>
            <a:chOff x="431" y="1608"/>
            <a:chExt cx="453" cy="249"/>
          </a:xfrm>
        </p:grpSpPr>
        <p:sp>
          <p:nvSpPr>
            <p:cNvPr id="1663042" name="Freeform 66"/>
            <p:cNvSpPr>
              <a:spLocks/>
            </p:cNvSpPr>
            <p:nvPr/>
          </p:nvSpPr>
          <p:spPr bwMode="auto">
            <a:xfrm>
              <a:off x="431" y="1608"/>
              <a:ext cx="453" cy="151"/>
            </a:xfrm>
            <a:custGeom>
              <a:avLst/>
              <a:gdLst/>
              <a:ahLst/>
              <a:cxnLst>
                <a:cxn ang="0">
                  <a:pos x="0" y="98"/>
                </a:cxn>
                <a:cxn ang="0">
                  <a:pos x="136" y="8"/>
                </a:cxn>
                <a:cxn ang="0">
                  <a:pos x="317" y="144"/>
                </a:cxn>
                <a:cxn ang="0">
                  <a:pos x="453" y="53"/>
                </a:cxn>
              </a:cxnLst>
              <a:rect l="0" t="0" r="r" b="b"/>
              <a:pathLst>
                <a:path w="453" h="151">
                  <a:moveTo>
                    <a:pt x="0" y="98"/>
                  </a:moveTo>
                  <a:cubicBezTo>
                    <a:pt x="41" y="49"/>
                    <a:pt x="83" y="0"/>
                    <a:pt x="136" y="8"/>
                  </a:cubicBezTo>
                  <a:cubicBezTo>
                    <a:pt x="189" y="16"/>
                    <a:pt x="264" y="137"/>
                    <a:pt x="317" y="144"/>
                  </a:cubicBezTo>
                  <a:cubicBezTo>
                    <a:pt x="370" y="151"/>
                    <a:pt x="411" y="102"/>
                    <a:pt x="453" y="53"/>
                  </a:cubicBezTo>
                </a:path>
              </a:pathLst>
            </a:custGeom>
            <a:noFill/>
            <a:ln w="28575" cap="flat" cmpd="sng">
              <a:solidFill>
                <a:schemeClr val="tx1"/>
              </a:solidFill>
              <a:prstDash val="solid"/>
              <a:round/>
              <a:headEnd/>
              <a:tailEnd/>
            </a:ln>
            <a:effectLst/>
          </p:spPr>
          <p:txBody>
            <a:bodyPr wrap="none" anchor="ctr"/>
            <a:lstStyle/>
            <a:p>
              <a:endParaRPr lang="zh-CN" altLang="en-US"/>
            </a:p>
          </p:txBody>
        </p:sp>
        <p:sp>
          <p:nvSpPr>
            <p:cNvPr id="1663043" name="Freeform 67"/>
            <p:cNvSpPr>
              <a:spLocks/>
            </p:cNvSpPr>
            <p:nvPr/>
          </p:nvSpPr>
          <p:spPr bwMode="auto">
            <a:xfrm>
              <a:off x="431" y="1706"/>
              <a:ext cx="453" cy="151"/>
            </a:xfrm>
            <a:custGeom>
              <a:avLst/>
              <a:gdLst/>
              <a:ahLst/>
              <a:cxnLst>
                <a:cxn ang="0">
                  <a:pos x="0" y="98"/>
                </a:cxn>
                <a:cxn ang="0">
                  <a:pos x="136" y="8"/>
                </a:cxn>
                <a:cxn ang="0">
                  <a:pos x="317" y="144"/>
                </a:cxn>
                <a:cxn ang="0">
                  <a:pos x="453" y="53"/>
                </a:cxn>
              </a:cxnLst>
              <a:rect l="0" t="0" r="r" b="b"/>
              <a:pathLst>
                <a:path w="453" h="151">
                  <a:moveTo>
                    <a:pt x="0" y="98"/>
                  </a:moveTo>
                  <a:cubicBezTo>
                    <a:pt x="41" y="49"/>
                    <a:pt x="83" y="0"/>
                    <a:pt x="136" y="8"/>
                  </a:cubicBezTo>
                  <a:cubicBezTo>
                    <a:pt x="189" y="16"/>
                    <a:pt x="264" y="137"/>
                    <a:pt x="317" y="144"/>
                  </a:cubicBezTo>
                  <a:cubicBezTo>
                    <a:pt x="370" y="151"/>
                    <a:pt x="411" y="102"/>
                    <a:pt x="453" y="53"/>
                  </a:cubicBezTo>
                </a:path>
              </a:pathLst>
            </a:custGeom>
            <a:noFill/>
            <a:ln w="28575" cap="flat" cmpd="sng">
              <a:solidFill>
                <a:schemeClr val="tx1"/>
              </a:solidFill>
              <a:prstDash val="solid"/>
              <a:round/>
              <a:headEnd/>
              <a:tailEnd/>
            </a:ln>
            <a:effectLst/>
          </p:spPr>
          <p:txBody>
            <a:bodyPr wrap="none" anchor="ctr"/>
            <a:lstStyle/>
            <a:p>
              <a:endParaRPr lang="zh-CN" altLang="en-US"/>
            </a:p>
          </p:txBody>
        </p:sp>
      </p:grpSp>
      <p:grpSp>
        <p:nvGrpSpPr>
          <p:cNvPr id="1663044" name="Group 68"/>
          <p:cNvGrpSpPr>
            <a:grpSpLocks/>
          </p:cNvGrpSpPr>
          <p:nvPr/>
        </p:nvGrpSpPr>
        <p:grpSpPr bwMode="auto">
          <a:xfrm>
            <a:off x="1778249" y="3001987"/>
            <a:ext cx="287337" cy="144463"/>
            <a:chOff x="431" y="1608"/>
            <a:chExt cx="453" cy="249"/>
          </a:xfrm>
        </p:grpSpPr>
        <p:sp>
          <p:nvSpPr>
            <p:cNvPr id="1663045" name="Freeform 69"/>
            <p:cNvSpPr>
              <a:spLocks/>
            </p:cNvSpPr>
            <p:nvPr/>
          </p:nvSpPr>
          <p:spPr bwMode="auto">
            <a:xfrm>
              <a:off x="431" y="1608"/>
              <a:ext cx="453" cy="151"/>
            </a:xfrm>
            <a:custGeom>
              <a:avLst/>
              <a:gdLst/>
              <a:ahLst/>
              <a:cxnLst>
                <a:cxn ang="0">
                  <a:pos x="0" y="98"/>
                </a:cxn>
                <a:cxn ang="0">
                  <a:pos x="136" y="8"/>
                </a:cxn>
                <a:cxn ang="0">
                  <a:pos x="317" y="144"/>
                </a:cxn>
                <a:cxn ang="0">
                  <a:pos x="453" y="53"/>
                </a:cxn>
              </a:cxnLst>
              <a:rect l="0" t="0" r="r" b="b"/>
              <a:pathLst>
                <a:path w="453" h="151">
                  <a:moveTo>
                    <a:pt x="0" y="98"/>
                  </a:moveTo>
                  <a:cubicBezTo>
                    <a:pt x="41" y="49"/>
                    <a:pt x="83" y="0"/>
                    <a:pt x="136" y="8"/>
                  </a:cubicBezTo>
                  <a:cubicBezTo>
                    <a:pt x="189" y="16"/>
                    <a:pt x="264" y="137"/>
                    <a:pt x="317" y="144"/>
                  </a:cubicBezTo>
                  <a:cubicBezTo>
                    <a:pt x="370" y="151"/>
                    <a:pt x="411" y="102"/>
                    <a:pt x="453" y="53"/>
                  </a:cubicBezTo>
                </a:path>
              </a:pathLst>
            </a:custGeom>
            <a:noFill/>
            <a:ln w="28575" cap="flat" cmpd="sng">
              <a:solidFill>
                <a:schemeClr val="tx1"/>
              </a:solidFill>
              <a:prstDash val="solid"/>
              <a:round/>
              <a:headEnd/>
              <a:tailEnd/>
            </a:ln>
            <a:effectLst/>
          </p:spPr>
          <p:txBody>
            <a:bodyPr wrap="none" anchor="ctr"/>
            <a:lstStyle/>
            <a:p>
              <a:endParaRPr lang="zh-CN" altLang="en-US"/>
            </a:p>
          </p:txBody>
        </p:sp>
        <p:sp>
          <p:nvSpPr>
            <p:cNvPr id="1663046" name="Freeform 70"/>
            <p:cNvSpPr>
              <a:spLocks/>
            </p:cNvSpPr>
            <p:nvPr/>
          </p:nvSpPr>
          <p:spPr bwMode="auto">
            <a:xfrm>
              <a:off x="431" y="1706"/>
              <a:ext cx="453" cy="151"/>
            </a:xfrm>
            <a:custGeom>
              <a:avLst/>
              <a:gdLst/>
              <a:ahLst/>
              <a:cxnLst>
                <a:cxn ang="0">
                  <a:pos x="0" y="98"/>
                </a:cxn>
                <a:cxn ang="0">
                  <a:pos x="136" y="8"/>
                </a:cxn>
                <a:cxn ang="0">
                  <a:pos x="317" y="144"/>
                </a:cxn>
                <a:cxn ang="0">
                  <a:pos x="453" y="53"/>
                </a:cxn>
              </a:cxnLst>
              <a:rect l="0" t="0" r="r" b="b"/>
              <a:pathLst>
                <a:path w="453" h="151">
                  <a:moveTo>
                    <a:pt x="0" y="98"/>
                  </a:moveTo>
                  <a:cubicBezTo>
                    <a:pt x="41" y="49"/>
                    <a:pt x="83" y="0"/>
                    <a:pt x="136" y="8"/>
                  </a:cubicBezTo>
                  <a:cubicBezTo>
                    <a:pt x="189" y="16"/>
                    <a:pt x="264" y="137"/>
                    <a:pt x="317" y="144"/>
                  </a:cubicBezTo>
                  <a:cubicBezTo>
                    <a:pt x="370" y="151"/>
                    <a:pt x="411" y="102"/>
                    <a:pt x="453" y="53"/>
                  </a:cubicBezTo>
                </a:path>
              </a:pathLst>
            </a:custGeom>
            <a:noFill/>
            <a:ln w="28575" cap="flat" cmpd="sng">
              <a:solidFill>
                <a:schemeClr val="tx1"/>
              </a:solidFill>
              <a:prstDash val="solid"/>
              <a:round/>
              <a:headEnd/>
              <a:tailEnd/>
            </a:ln>
            <a:effectLst/>
          </p:spPr>
          <p:txBody>
            <a:bodyPr wrap="none" anchor="ctr"/>
            <a:lstStyle/>
            <a:p>
              <a:endParaRPr lang="zh-CN" altLang="en-US"/>
            </a:p>
          </p:txBody>
        </p:sp>
      </p:grpSp>
      <p:grpSp>
        <p:nvGrpSpPr>
          <p:cNvPr id="1663047" name="Group 71"/>
          <p:cNvGrpSpPr>
            <a:grpSpLocks/>
          </p:cNvGrpSpPr>
          <p:nvPr/>
        </p:nvGrpSpPr>
        <p:grpSpPr bwMode="auto">
          <a:xfrm>
            <a:off x="2138611" y="3001987"/>
            <a:ext cx="287338" cy="144463"/>
            <a:chOff x="431" y="1608"/>
            <a:chExt cx="453" cy="249"/>
          </a:xfrm>
        </p:grpSpPr>
        <p:sp>
          <p:nvSpPr>
            <p:cNvPr id="1663048" name="Freeform 72"/>
            <p:cNvSpPr>
              <a:spLocks/>
            </p:cNvSpPr>
            <p:nvPr/>
          </p:nvSpPr>
          <p:spPr bwMode="auto">
            <a:xfrm>
              <a:off x="431" y="1608"/>
              <a:ext cx="453" cy="151"/>
            </a:xfrm>
            <a:custGeom>
              <a:avLst/>
              <a:gdLst/>
              <a:ahLst/>
              <a:cxnLst>
                <a:cxn ang="0">
                  <a:pos x="0" y="98"/>
                </a:cxn>
                <a:cxn ang="0">
                  <a:pos x="136" y="8"/>
                </a:cxn>
                <a:cxn ang="0">
                  <a:pos x="317" y="144"/>
                </a:cxn>
                <a:cxn ang="0">
                  <a:pos x="453" y="53"/>
                </a:cxn>
              </a:cxnLst>
              <a:rect l="0" t="0" r="r" b="b"/>
              <a:pathLst>
                <a:path w="453" h="151">
                  <a:moveTo>
                    <a:pt x="0" y="98"/>
                  </a:moveTo>
                  <a:cubicBezTo>
                    <a:pt x="41" y="49"/>
                    <a:pt x="83" y="0"/>
                    <a:pt x="136" y="8"/>
                  </a:cubicBezTo>
                  <a:cubicBezTo>
                    <a:pt x="189" y="16"/>
                    <a:pt x="264" y="137"/>
                    <a:pt x="317" y="144"/>
                  </a:cubicBezTo>
                  <a:cubicBezTo>
                    <a:pt x="370" y="151"/>
                    <a:pt x="411" y="102"/>
                    <a:pt x="453" y="53"/>
                  </a:cubicBezTo>
                </a:path>
              </a:pathLst>
            </a:custGeom>
            <a:noFill/>
            <a:ln w="28575" cap="flat" cmpd="sng">
              <a:solidFill>
                <a:schemeClr val="tx1"/>
              </a:solidFill>
              <a:prstDash val="solid"/>
              <a:round/>
              <a:headEnd/>
              <a:tailEnd/>
            </a:ln>
            <a:effectLst/>
          </p:spPr>
          <p:txBody>
            <a:bodyPr wrap="none" anchor="ctr"/>
            <a:lstStyle/>
            <a:p>
              <a:endParaRPr lang="zh-CN" altLang="en-US"/>
            </a:p>
          </p:txBody>
        </p:sp>
        <p:sp>
          <p:nvSpPr>
            <p:cNvPr id="1663049" name="Freeform 73"/>
            <p:cNvSpPr>
              <a:spLocks/>
            </p:cNvSpPr>
            <p:nvPr/>
          </p:nvSpPr>
          <p:spPr bwMode="auto">
            <a:xfrm>
              <a:off x="431" y="1706"/>
              <a:ext cx="453" cy="151"/>
            </a:xfrm>
            <a:custGeom>
              <a:avLst/>
              <a:gdLst/>
              <a:ahLst/>
              <a:cxnLst>
                <a:cxn ang="0">
                  <a:pos x="0" y="98"/>
                </a:cxn>
                <a:cxn ang="0">
                  <a:pos x="136" y="8"/>
                </a:cxn>
                <a:cxn ang="0">
                  <a:pos x="317" y="144"/>
                </a:cxn>
                <a:cxn ang="0">
                  <a:pos x="453" y="53"/>
                </a:cxn>
              </a:cxnLst>
              <a:rect l="0" t="0" r="r" b="b"/>
              <a:pathLst>
                <a:path w="453" h="151">
                  <a:moveTo>
                    <a:pt x="0" y="98"/>
                  </a:moveTo>
                  <a:cubicBezTo>
                    <a:pt x="41" y="49"/>
                    <a:pt x="83" y="0"/>
                    <a:pt x="136" y="8"/>
                  </a:cubicBezTo>
                  <a:cubicBezTo>
                    <a:pt x="189" y="16"/>
                    <a:pt x="264" y="137"/>
                    <a:pt x="317" y="144"/>
                  </a:cubicBezTo>
                  <a:cubicBezTo>
                    <a:pt x="370" y="151"/>
                    <a:pt x="411" y="102"/>
                    <a:pt x="453" y="53"/>
                  </a:cubicBezTo>
                </a:path>
              </a:pathLst>
            </a:custGeom>
            <a:noFill/>
            <a:ln w="28575" cap="flat" cmpd="sng">
              <a:solidFill>
                <a:schemeClr val="tx1"/>
              </a:solidFill>
              <a:prstDash val="solid"/>
              <a:round/>
              <a:headEnd/>
              <a:tailEnd/>
            </a:ln>
            <a:effectLst/>
          </p:spPr>
          <p:txBody>
            <a:bodyPr wrap="none" anchor="ctr"/>
            <a:lstStyle/>
            <a:p>
              <a:endParaRPr lang="zh-CN" altLang="en-US"/>
            </a:p>
          </p:txBody>
        </p:sp>
      </p:grpSp>
      <p:sp>
        <p:nvSpPr>
          <p:cNvPr id="1663050" name="Rectangle 74"/>
          <p:cNvSpPr>
            <a:spLocks noChangeArrowheads="1"/>
          </p:cNvSpPr>
          <p:nvPr/>
        </p:nvSpPr>
        <p:spPr bwMode="auto">
          <a:xfrm>
            <a:off x="870199" y="2138387"/>
            <a:ext cx="1339850" cy="701675"/>
          </a:xfrm>
          <a:prstGeom prst="rect">
            <a:avLst/>
          </a:prstGeom>
          <a:noFill/>
          <a:ln w="28575" algn="ctr">
            <a:noFill/>
            <a:miter lim="800000"/>
            <a:headEnd/>
            <a:tailEnd/>
          </a:ln>
          <a:effectLst/>
        </p:spPr>
        <p:txBody>
          <a:bodyPr wrap="none" anchor="ctr">
            <a:spAutoFit/>
          </a:bodyPr>
          <a:lstStyle/>
          <a:p>
            <a:pPr algn="l">
              <a:spcBef>
                <a:spcPct val="0"/>
              </a:spcBef>
            </a:pPr>
            <a:r>
              <a:rPr kumimoji="1" lang="zh-CN" altLang="en-US" sz="2000" dirty="0">
                <a:solidFill>
                  <a:srgbClr val="0000FF"/>
                </a:solidFill>
                <a:ea typeface="楷体" panose="02010609060101010101" pitchFamily="49" charset="-122"/>
              </a:rPr>
              <a:t>分支指令</a:t>
            </a:r>
          </a:p>
          <a:p>
            <a:pPr algn="l">
              <a:spcBef>
                <a:spcPct val="0"/>
              </a:spcBef>
            </a:pPr>
            <a:r>
              <a:rPr kumimoji="1" lang="zh-CN" altLang="en-US" sz="2000" dirty="0">
                <a:solidFill>
                  <a:srgbClr val="0000FF"/>
                </a:solidFill>
                <a:ea typeface="楷体" panose="02010609060101010101" pitchFamily="49" charset="-122"/>
              </a:rPr>
              <a:t>地址</a:t>
            </a:r>
            <a:r>
              <a:rPr kumimoji="1" lang="en-US" altLang="zh-CN" sz="2000" dirty="0">
                <a:solidFill>
                  <a:srgbClr val="0000FF"/>
                </a:solidFill>
                <a:ea typeface="楷体" panose="02010609060101010101" pitchFamily="49" charset="-122"/>
              </a:rPr>
              <a:t>/</a:t>
            </a:r>
            <a:r>
              <a:rPr kumimoji="1" lang="zh-CN" altLang="en-US" sz="2000" dirty="0">
                <a:solidFill>
                  <a:srgbClr val="0000FF"/>
                </a:solidFill>
                <a:ea typeface="楷体" panose="02010609060101010101" pitchFamily="49" charset="-122"/>
              </a:rPr>
              <a:t>标识 </a:t>
            </a:r>
          </a:p>
        </p:txBody>
      </p:sp>
      <p:sp>
        <p:nvSpPr>
          <p:cNvPr id="1663051" name="Rectangle 75"/>
          <p:cNvSpPr>
            <a:spLocks noChangeArrowheads="1"/>
          </p:cNvSpPr>
          <p:nvPr/>
        </p:nvSpPr>
        <p:spPr bwMode="auto">
          <a:xfrm>
            <a:off x="395536" y="1792312"/>
            <a:ext cx="950913" cy="366713"/>
          </a:xfrm>
          <a:prstGeom prst="rect">
            <a:avLst/>
          </a:prstGeom>
          <a:noFill/>
          <a:ln w="28575" algn="ctr">
            <a:noFill/>
            <a:miter lim="800000"/>
            <a:headEnd/>
            <a:tailEnd/>
          </a:ln>
          <a:effectLst/>
        </p:spPr>
        <p:txBody>
          <a:bodyPr wrap="none" anchor="ctr">
            <a:spAutoFit/>
          </a:bodyPr>
          <a:lstStyle/>
          <a:p>
            <a:pPr algn="l">
              <a:lnSpc>
                <a:spcPct val="90000"/>
              </a:lnSpc>
              <a:spcBef>
                <a:spcPct val="0"/>
              </a:spcBef>
            </a:pPr>
            <a:r>
              <a:rPr kumimoji="1" lang="zh-CN" altLang="en-US" sz="2000" dirty="0">
                <a:solidFill>
                  <a:srgbClr val="FF3300"/>
                </a:solidFill>
                <a:ea typeface="楷体" panose="02010609060101010101" pitchFamily="49" charset="-122"/>
              </a:rPr>
              <a:t>有效位</a:t>
            </a:r>
          </a:p>
        </p:txBody>
      </p:sp>
      <p:sp>
        <p:nvSpPr>
          <p:cNvPr id="1663052" name="Line 76"/>
          <p:cNvSpPr>
            <a:spLocks noChangeShapeType="1"/>
          </p:cNvSpPr>
          <p:nvPr/>
        </p:nvSpPr>
        <p:spPr bwMode="auto">
          <a:xfrm>
            <a:off x="841624" y="2138387"/>
            <a:ext cx="0" cy="647700"/>
          </a:xfrm>
          <a:prstGeom prst="line">
            <a:avLst/>
          </a:prstGeom>
          <a:noFill/>
          <a:ln w="28575">
            <a:solidFill>
              <a:srgbClr val="FF6600"/>
            </a:solidFill>
            <a:round/>
            <a:headEnd/>
            <a:tailEnd type="triangle" w="med" len="lg"/>
          </a:ln>
          <a:effectLst/>
        </p:spPr>
        <p:txBody>
          <a:bodyPr wrap="none" anchor="ctr"/>
          <a:lstStyle/>
          <a:p>
            <a:endParaRPr lang="zh-CN" altLang="en-US"/>
          </a:p>
        </p:txBody>
      </p:sp>
      <p:sp>
        <p:nvSpPr>
          <p:cNvPr id="1663053" name="Rectangle 77"/>
          <p:cNvSpPr>
            <a:spLocks noChangeArrowheads="1"/>
          </p:cNvSpPr>
          <p:nvPr/>
        </p:nvSpPr>
        <p:spPr bwMode="auto">
          <a:xfrm>
            <a:off x="1633786" y="1639912"/>
            <a:ext cx="950913" cy="641350"/>
          </a:xfrm>
          <a:prstGeom prst="rect">
            <a:avLst/>
          </a:prstGeom>
          <a:noFill/>
          <a:ln w="28575" algn="ctr">
            <a:noFill/>
            <a:miter lim="800000"/>
            <a:headEnd/>
            <a:tailEnd/>
          </a:ln>
          <a:effectLst/>
        </p:spPr>
        <p:txBody>
          <a:bodyPr wrap="none" anchor="ctr">
            <a:spAutoFit/>
          </a:bodyPr>
          <a:lstStyle/>
          <a:p>
            <a:pPr>
              <a:lnSpc>
                <a:spcPct val="90000"/>
              </a:lnSpc>
              <a:spcBef>
                <a:spcPct val="0"/>
              </a:spcBef>
            </a:pPr>
            <a:r>
              <a:rPr kumimoji="1" lang="zh-CN" altLang="en-US" sz="2000" dirty="0">
                <a:solidFill>
                  <a:srgbClr val="FF3300"/>
                </a:solidFill>
                <a:ea typeface="楷体" panose="02010609060101010101" pitchFamily="49" charset="-122"/>
              </a:rPr>
              <a:t>转移</a:t>
            </a:r>
            <a:r>
              <a:rPr kumimoji="1" lang="en-US" altLang="zh-CN" sz="2000" dirty="0">
                <a:solidFill>
                  <a:srgbClr val="FF3300"/>
                </a:solidFill>
                <a:ea typeface="楷体" panose="02010609060101010101" pitchFamily="49" charset="-122"/>
              </a:rPr>
              <a:t>/</a:t>
            </a:r>
          </a:p>
          <a:p>
            <a:pPr>
              <a:lnSpc>
                <a:spcPct val="90000"/>
              </a:lnSpc>
              <a:spcBef>
                <a:spcPct val="0"/>
              </a:spcBef>
            </a:pPr>
            <a:r>
              <a:rPr kumimoji="1" lang="zh-CN" altLang="en-US" sz="2000" dirty="0">
                <a:solidFill>
                  <a:srgbClr val="FF3300"/>
                </a:solidFill>
                <a:ea typeface="楷体" panose="02010609060101010101" pitchFamily="49" charset="-122"/>
              </a:rPr>
              <a:t>不转移</a:t>
            </a:r>
          </a:p>
        </p:txBody>
      </p:sp>
      <p:sp>
        <p:nvSpPr>
          <p:cNvPr id="1663054" name="Line 78"/>
          <p:cNvSpPr>
            <a:spLocks noChangeShapeType="1"/>
          </p:cNvSpPr>
          <p:nvPr/>
        </p:nvSpPr>
        <p:spPr bwMode="auto">
          <a:xfrm>
            <a:off x="2138611" y="2289200"/>
            <a:ext cx="0" cy="496887"/>
          </a:xfrm>
          <a:prstGeom prst="line">
            <a:avLst/>
          </a:prstGeom>
          <a:noFill/>
          <a:ln w="28575">
            <a:solidFill>
              <a:srgbClr val="FF6600"/>
            </a:solidFill>
            <a:round/>
            <a:headEnd/>
            <a:tailEnd type="triangle" w="med" len="lg"/>
          </a:ln>
          <a:effectLst/>
        </p:spPr>
        <p:txBody>
          <a:bodyPr wrap="none" anchor="ctr"/>
          <a:lstStyle/>
          <a:p>
            <a:endParaRPr lang="zh-CN" altLang="en-US"/>
          </a:p>
        </p:txBody>
      </p:sp>
      <p:graphicFrame>
        <p:nvGraphicFramePr>
          <p:cNvPr id="1663055" name="Group 79"/>
          <p:cNvGraphicFramePr>
            <a:graphicFrameLocks noGrp="1"/>
          </p:cNvGraphicFramePr>
          <p:nvPr>
            <p:extLst>
              <p:ext uri="{D42A27DB-BD31-4B8C-83A1-F6EECF244321}">
                <p14:modId xmlns:p14="http://schemas.microsoft.com/office/powerpoint/2010/main" val="302299397"/>
              </p:ext>
            </p:extLst>
          </p:nvPr>
        </p:nvGraphicFramePr>
        <p:xfrm>
          <a:off x="2743449" y="2786087"/>
          <a:ext cx="2232025" cy="3161983"/>
        </p:xfrm>
        <a:graphic>
          <a:graphicData uri="http://schemas.openxmlformats.org/drawingml/2006/table">
            <a:tbl>
              <a:tblPr/>
              <a:tblGrid>
                <a:gridCol w="288925">
                  <a:extLst>
                    <a:ext uri="{9D8B030D-6E8A-4147-A177-3AD203B41FA5}">
                      <a16:colId xmlns:a16="http://schemas.microsoft.com/office/drawing/2014/main" val="20000"/>
                    </a:ext>
                  </a:extLst>
                </a:gridCol>
                <a:gridCol w="360362">
                  <a:extLst>
                    <a:ext uri="{9D8B030D-6E8A-4147-A177-3AD203B41FA5}">
                      <a16:colId xmlns:a16="http://schemas.microsoft.com/office/drawing/2014/main" val="20001"/>
                    </a:ext>
                  </a:extLst>
                </a:gridCol>
                <a:gridCol w="863600">
                  <a:extLst>
                    <a:ext uri="{9D8B030D-6E8A-4147-A177-3AD203B41FA5}">
                      <a16:colId xmlns:a16="http://schemas.microsoft.com/office/drawing/2014/main" val="20002"/>
                    </a:ext>
                  </a:extLst>
                </a:gridCol>
                <a:gridCol w="358775">
                  <a:extLst>
                    <a:ext uri="{9D8B030D-6E8A-4147-A177-3AD203B41FA5}">
                      <a16:colId xmlns:a16="http://schemas.microsoft.com/office/drawing/2014/main" val="20003"/>
                    </a:ext>
                  </a:extLst>
                </a:gridCol>
                <a:gridCol w="360363">
                  <a:extLst>
                    <a:ext uri="{9D8B030D-6E8A-4147-A177-3AD203B41FA5}">
                      <a16:colId xmlns:a16="http://schemas.microsoft.com/office/drawing/2014/main" val="20004"/>
                    </a:ext>
                  </a:extLst>
                </a:gridCol>
              </a:tblGrid>
              <a:tr h="60166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87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a:ln>
                            <a:noFill/>
                          </a:ln>
                          <a:solidFill>
                            <a:schemeClr val="tx1"/>
                          </a:solidFill>
                          <a:effectLst/>
                          <a:latin typeface="Arial" charset="0"/>
                          <a:ea typeface="宋体" charset="-122"/>
                        </a:rPr>
                        <a:t>6</a:t>
                      </a:r>
                    </a:p>
                  </a:txBody>
                  <a:tcPr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603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a:ln>
                            <a:noFill/>
                          </a:ln>
                          <a:solidFill>
                            <a:schemeClr val="tx1"/>
                          </a:solidFill>
                          <a:effectLst/>
                          <a:latin typeface="Arial" charset="0"/>
                          <a:ea typeface="宋体" charset="-122"/>
                        </a:rPr>
                        <a:t>5</a:t>
                      </a:r>
                    </a:p>
                  </a:txBody>
                  <a:tcPr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603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a:ln>
                            <a:noFill/>
                          </a:ln>
                          <a:solidFill>
                            <a:schemeClr val="tx1"/>
                          </a:solidFill>
                          <a:effectLst/>
                          <a:latin typeface="Arial" charset="0"/>
                          <a:ea typeface="宋体" charset="-122"/>
                        </a:rPr>
                        <a:t>4</a:t>
                      </a:r>
                    </a:p>
                  </a:txBody>
                  <a:tcPr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603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a:ln>
                            <a:noFill/>
                          </a:ln>
                          <a:solidFill>
                            <a:schemeClr val="tx1"/>
                          </a:solidFill>
                          <a:effectLst/>
                          <a:latin typeface="Arial" charset="0"/>
                          <a:ea typeface="宋体" charset="-122"/>
                        </a:rPr>
                        <a:t>3</a:t>
                      </a:r>
                    </a:p>
                  </a:txBody>
                  <a:tcPr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587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a:ln>
                            <a:noFill/>
                          </a:ln>
                          <a:solidFill>
                            <a:schemeClr val="tx1"/>
                          </a:solidFill>
                          <a:effectLst/>
                          <a:latin typeface="Arial" charset="0"/>
                          <a:ea typeface="宋体" charset="-122"/>
                        </a:rPr>
                        <a:t>2</a:t>
                      </a:r>
                    </a:p>
                  </a:txBody>
                  <a:tcPr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603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a:ln>
                            <a:noFill/>
                          </a:ln>
                          <a:solidFill>
                            <a:schemeClr val="tx1"/>
                          </a:solidFill>
                          <a:effectLst/>
                          <a:latin typeface="Arial" charset="0"/>
                          <a:ea typeface="宋体" charset="-122"/>
                        </a:rPr>
                        <a:t>1</a:t>
                      </a:r>
                    </a:p>
                  </a:txBody>
                  <a:tcPr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603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a:ln>
                            <a:noFill/>
                          </a:ln>
                          <a:solidFill>
                            <a:schemeClr val="tx1"/>
                          </a:solidFill>
                          <a:effectLst/>
                          <a:latin typeface="Arial" charset="0"/>
                          <a:ea typeface="宋体" charset="-122"/>
                        </a:rPr>
                        <a:t>0</a:t>
                      </a:r>
                    </a:p>
                  </a:txBody>
                  <a:tcPr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pSp>
        <p:nvGrpSpPr>
          <p:cNvPr id="1663120" name="Group 144"/>
          <p:cNvGrpSpPr>
            <a:grpSpLocks/>
          </p:cNvGrpSpPr>
          <p:nvPr/>
        </p:nvGrpSpPr>
        <p:grpSpPr bwMode="auto">
          <a:xfrm>
            <a:off x="2887911" y="3001987"/>
            <a:ext cx="287338" cy="144463"/>
            <a:chOff x="431" y="1608"/>
            <a:chExt cx="453" cy="249"/>
          </a:xfrm>
        </p:grpSpPr>
        <p:sp>
          <p:nvSpPr>
            <p:cNvPr id="1663121" name="Freeform 145"/>
            <p:cNvSpPr>
              <a:spLocks/>
            </p:cNvSpPr>
            <p:nvPr/>
          </p:nvSpPr>
          <p:spPr bwMode="auto">
            <a:xfrm>
              <a:off x="431" y="1608"/>
              <a:ext cx="453" cy="151"/>
            </a:xfrm>
            <a:custGeom>
              <a:avLst/>
              <a:gdLst/>
              <a:ahLst/>
              <a:cxnLst>
                <a:cxn ang="0">
                  <a:pos x="0" y="98"/>
                </a:cxn>
                <a:cxn ang="0">
                  <a:pos x="136" y="8"/>
                </a:cxn>
                <a:cxn ang="0">
                  <a:pos x="317" y="144"/>
                </a:cxn>
                <a:cxn ang="0">
                  <a:pos x="453" y="53"/>
                </a:cxn>
              </a:cxnLst>
              <a:rect l="0" t="0" r="r" b="b"/>
              <a:pathLst>
                <a:path w="453" h="151">
                  <a:moveTo>
                    <a:pt x="0" y="98"/>
                  </a:moveTo>
                  <a:cubicBezTo>
                    <a:pt x="41" y="49"/>
                    <a:pt x="83" y="0"/>
                    <a:pt x="136" y="8"/>
                  </a:cubicBezTo>
                  <a:cubicBezTo>
                    <a:pt x="189" y="16"/>
                    <a:pt x="264" y="137"/>
                    <a:pt x="317" y="144"/>
                  </a:cubicBezTo>
                  <a:cubicBezTo>
                    <a:pt x="370" y="151"/>
                    <a:pt x="411" y="102"/>
                    <a:pt x="453" y="53"/>
                  </a:cubicBezTo>
                </a:path>
              </a:pathLst>
            </a:custGeom>
            <a:noFill/>
            <a:ln w="28575" cap="flat" cmpd="sng">
              <a:solidFill>
                <a:schemeClr val="tx1"/>
              </a:solidFill>
              <a:prstDash val="solid"/>
              <a:round/>
              <a:headEnd/>
              <a:tailEnd/>
            </a:ln>
            <a:effectLst/>
          </p:spPr>
          <p:txBody>
            <a:bodyPr wrap="none" anchor="ctr"/>
            <a:lstStyle/>
            <a:p>
              <a:endParaRPr lang="zh-CN" altLang="en-US"/>
            </a:p>
          </p:txBody>
        </p:sp>
        <p:sp>
          <p:nvSpPr>
            <p:cNvPr id="1663122" name="Freeform 146"/>
            <p:cNvSpPr>
              <a:spLocks/>
            </p:cNvSpPr>
            <p:nvPr/>
          </p:nvSpPr>
          <p:spPr bwMode="auto">
            <a:xfrm>
              <a:off x="431" y="1706"/>
              <a:ext cx="453" cy="151"/>
            </a:xfrm>
            <a:custGeom>
              <a:avLst/>
              <a:gdLst/>
              <a:ahLst/>
              <a:cxnLst>
                <a:cxn ang="0">
                  <a:pos x="0" y="98"/>
                </a:cxn>
                <a:cxn ang="0">
                  <a:pos x="136" y="8"/>
                </a:cxn>
                <a:cxn ang="0">
                  <a:pos x="317" y="144"/>
                </a:cxn>
                <a:cxn ang="0">
                  <a:pos x="453" y="53"/>
                </a:cxn>
              </a:cxnLst>
              <a:rect l="0" t="0" r="r" b="b"/>
              <a:pathLst>
                <a:path w="453" h="151">
                  <a:moveTo>
                    <a:pt x="0" y="98"/>
                  </a:moveTo>
                  <a:cubicBezTo>
                    <a:pt x="41" y="49"/>
                    <a:pt x="83" y="0"/>
                    <a:pt x="136" y="8"/>
                  </a:cubicBezTo>
                  <a:cubicBezTo>
                    <a:pt x="189" y="16"/>
                    <a:pt x="264" y="137"/>
                    <a:pt x="317" y="144"/>
                  </a:cubicBezTo>
                  <a:cubicBezTo>
                    <a:pt x="370" y="151"/>
                    <a:pt x="411" y="102"/>
                    <a:pt x="453" y="53"/>
                  </a:cubicBezTo>
                </a:path>
              </a:pathLst>
            </a:custGeom>
            <a:noFill/>
            <a:ln w="28575" cap="flat" cmpd="sng">
              <a:solidFill>
                <a:schemeClr val="tx1"/>
              </a:solidFill>
              <a:prstDash val="solid"/>
              <a:round/>
              <a:headEnd/>
              <a:tailEnd/>
            </a:ln>
            <a:effectLst/>
          </p:spPr>
          <p:txBody>
            <a:bodyPr wrap="none" anchor="ctr"/>
            <a:lstStyle/>
            <a:p>
              <a:endParaRPr lang="zh-CN" altLang="en-US"/>
            </a:p>
          </p:txBody>
        </p:sp>
      </p:grpSp>
      <p:grpSp>
        <p:nvGrpSpPr>
          <p:cNvPr id="1663123" name="Group 147"/>
          <p:cNvGrpSpPr>
            <a:grpSpLocks/>
          </p:cNvGrpSpPr>
          <p:nvPr/>
        </p:nvGrpSpPr>
        <p:grpSpPr bwMode="auto">
          <a:xfrm>
            <a:off x="3248274" y="3001987"/>
            <a:ext cx="287337" cy="144463"/>
            <a:chOff x="431" y="1608"/>
            <a:chExt cx="453" cy="249"/>
          </a:xfrm>
        </p:grpSpPr>
        <p:sp>
          <p:nvSpPr>
            <p:cNvPr id="1663124" name="Freeform 148"/>
            <p:cNvSpPr>
              <a:spLocks/>
            </p:cNvSpPr>
            <p:nvPr/>
          </p:nvSpPr>
          <p:spPr bwMode="auto">
            <a:xfrm>
              <a:off x="431" y="1608"/>
              <a:ext cx="453" cy="151"/>
            </a:xfrm>
            <a:custGeom>
              <a:avLst/>
              <a:gdLst/>
              <a:ahLst/>
              <a:cxnLst>
                <a:cxn ang="0">
                  <a:pos x="0" y="98"/>
                </a:cxn>
                <a:cxn ang="0">
                  <a:pos x="136" y="8"/>
                </a:cxn>
                <a:cxn ang="0">
                  <a:pos x="317" y="144"/>
                </a:cxn>
                <a:cxn ang="0">
                  <a:pos x="453" y="53"/>
                </a:cxn>
              </a:cxnLst>
              <a:rect l="0" t="0" r="r" b="b"/>
              <a:pathLst>
                <a:path w="453" h="151">
                  <a:moveTo>
                    <a:pt x="0" y="98"/>
                  </a:moveTo>
                  <a:cubicBezTo>
                    <a:pt x="41" y="49"/>
                    <a:pt x="83" y="0"/>
                    <a:pt x="136" y="8"/>
                  </a:cubicBezTo>
                  <a:cubicBezTo>
                    <a:pt x="189" y="16"/>
                    <a:pt x="264" y="137"/>
                    <a:pt x="317" y="144"/>
                  </a:cubicBezTo>
                  <a:cubicBezTo>
                    <a:pt x="370" y="151"/>
                    <a:pt x="411" y="102"/>
                    <a:pt x="453" y="53"/>
                  </a:cubicBezTo>
                </a:path>
              </a:pathLst>
            </a:custGeom>
            <a:noFill/>
            <a:ln w="28575" cap="flat" cmpd="sng">
              <a:solidFill>
                <a:schemeClr val="tx1"/>
              </a:solidFill>
              <a:prstDash val="solid"/>
              <a:round/>
              <a:headEnd/>
              <a:tailEnd/>
            </a:ln>
            <a:effectLst/>
          </p:spPr>
          <p:txBody>
            <a:bodyPr wrap="none" anchor="ctr"/>
            <a:lstStyle/>
            <a:p>
              <a:endParaRPr lang="zh-CN" altLang="en-US"/>
            </a:p>
          </p:txBody>
        </p:sp>
        <p:sp>
          <p:nvSpPr>
            <p:cNvPr id="1663125" name="Freeform 149"/>
            <p:cNvSpPr>
              <a:spLocks/>
            </p:cNvSpPr>
            <p:nvPr/>
          </p:nvSpPr>
          <p:spPr bwMode="auto">
            <a:xfrm>
              <a:off x="431" y="1706"/>
              <a:ext cx="453" cy="151"/>
            </a:xfrm>
            <a:custGeom>
              <a:avLst/>
              <a:gdLst/>
              <a:ahLst/>
              <a:cxnLst>
                <a:cxn ang="0">
                  <a:pos x="0" y="98"/>
                </a:cxn>
                <a:cxn ang="0">
                  <a:pos x="136" y="8"/>
                </a:cxn>
                <a:cxn ang="0">
                  <a:pos x="317" y="144"/>
                </a:cxn>
                <a:cxn ang="0">
                  <a:pos x="453" y="53"/>
                </a:cxn>
              </a:cxnLst>
              <a:rect l="0" t="0" r="r" b="b"/>
              <a:pathLst>
                <a:path w="453" h="151">
                  <a:moveTo>
                    <a:pt x="0" y="98"/>
                  </a:moveTo>
                  <a:cubicBezTo>
                    <a:pt x="41" y="49"/>
                    <a:pt x="83" y="0"/>
                    <a:pt x="136" y="8"/>
                  </a:cubicBezTo>
                  <a:cubicBezTo>
                    <a:pt x="189" y="16"/>
                    <a:pt x="264" y="137"/>
                    <a:pt x="317" y="144"/>
                  </a:cubicBezTo>
                  <a:cubicBezTo>
                    <a:pt x="370" y="151"/>
                    <a:pt x="411" y="102"/>
                    <a:pt x="453" y="53"/>
                  </a:cubicBezTo>
                </a:path>
              </a:pathLst>
            </a:custGeom>
            <a:noFill/>
            <a:ln w="28575" cap="flat" cmpd="sng">
              <a:solidFill>
                <a:schemeClr val="tx1"/>
              </a:solidFill>
              <a:prstDash val="solid"/>
              <a:round/>
              <a:headEnd/>
              <a:tailEnd/>
            </a:ln>
            <a:effectLst/>
          </p:spPr>
          <p:txBody>
            <a:bodyPr wrap="none" anchor="ctr"/>
            <a:lstStyle/>
            <a:p>
              <a:endParaRPr lang="zh-CN" altLang="en-US"/>
            </a:p>
          </p:txBody>
        </p:sp>
      </p:grpSp>
      <p:grpSp>
        <p:nvGrpSpPr>
          <p:cNvPr id="1663126" name="Group 150"/>
          <p:cNvGrpSpPr>
            <a:grpSpLocks/>
          </p:cNvGrpSpPr>
          <p:nvPr/>
        </p:nvGrpSpPr>
        <p:grpSpPr bwMode="auto">
          <a:xfrm>
            <a:off x="4111874" y="3001987"/>
            <a:ext cx="287337" cy="144463"/>
            <a:chOff x="431" y="1608"/>
            <a:chExt cx="453" cy="249"/>
          </a:xfrm>
        </p:grpSpPr>
        <p:sp>
          <p:nvSpPr>
            <p:cNvPr id="1663127" name="Freeform 151"/>
            <p:cNvSpPr>
              <a:spLocks/>
            </p:cNvSpPr>
            <p:nvPr/>
          </p:nvSpPr>
          <p:spPr bwMode="auto">
            <a:xfrm>
              <a:off x="431" y="1608"/>
              <a:ext cx="453" cy="151"/>
            </a:xfrm>
            <a:custGeom>
              <a:avLst/>
              <a:gdLst/>
              <a:ahLst/>
              <a:cxnLst>
                <a:cxn ang="0">
                  <a:pos x="0" y="98"/>
                </a:cxn>
                <a:cxn ang="0">
                  <a:pos x="136" y="8"/>
                </a:cxn>
                <a:cxn ang="0">
                  <a:pos x="317" y="144"/>
                </a:cxn>
                <a:cxn ang="0">
                  <a:pos x="453" y="53"/>
                </a:cxn>
              </a:cxnLst>
              <a:rect l="0" t="0" r="r" b="b"/>
              <a:pathLst>
                <a:path w="453" h="151">
                  <a:moveTo>
                    <a:pt x="0" y="98"/>
                  </a:moveTo>
                  <a:cubicBezTo>
                    <a:pt x="41" y="49"/>
                    <a:pt x="83" y="0"/>
                    <a:pt x="136" y="8"/>
                  </a:cubicBezTo>
                  <a:cubicBezTo>
                    <a:pt x="189" y="16"/>
                    <a:pt x="264" y="137"/>
                    <a:pt x="317" y="144"/>
                  </a:cubicBezTo>
                  <a:cubicBezTo>
                    <a:pt x="370" y="151"/>
                    <a:pt x="411" y="102"/>
                    <a:pt x="453" y="53"/>
                  </a:cubicBezTo>
                </a:path>
              </a:pathLst>
            </a:custGeom>
            <a:noFill/>
            <a:ln w="28575" cap="flat" cmpd="sng">
              <a:solidFill>
                <a:schemeClr val="tx1"/>
              </a:solidFill>
              <a:prstDash val="solid"/>
              <a:round/>
              <a:headEnd/>
              <a:tailEnd/>
            </a:ln>
            <a:effectLst/>
          </p:spPr>
          <p:txBody>
            <a:bodyPr wrap="none" anchor="ctr"/>
            <a:lstStyle/>
            <a:p>
              <a:endParaRPr lang="zh-CN" altLang="en-US"/>
            </a:p>
          </p:txBody>
        </p:sp>
        <p:sp>
          <p:nvSpPr>
            <p:cNvPr id="1663128" name="Freeform 152"/>
            <p:cNvSpPr>
              <a:spLocks/>
            </p:cNvSpPr>
            <p:nvPr/>
          </p:nvSpPr>
          <p:spPr bwMode="auto">
            <a:xfrm>
              <a:off x="431" y="1706"/>
              <a:ext cx="453" cy="151"/>
            </a:xfrm>
            <a:custGeom>
              <a:avLst/>
              <a:gdLst/>
              <a:ahLst/>
              <a:cxnLst>
                <a:cxn ang="0">
                  <a:pos x="0" y="98"/>
                </a:cxn>
                <a:cxn ang="0">
                  <a:pos x="136" y="8"/>
                </a:cxn>
                <a:cxn ang="0">
                  <a:pos x="317" y="144"/>
                </a:cxn>
                <a:cxn ang="0">
                  <a:pos x="453" y="53"/>
                </a:cxn>
              </a:cxnLst>
              <a:rect l="0" t="0" r="r" b="b"/>
              <a:pathLst>
                <a:path w="453" h="151">
                  <a:moveTo>
                    <a:pt x="0" y="98"/>
                  </a:moveTo>
                  <a:cubicBezTo>
                    <a:pt x="41" y="49"/>
                    <a:pt x="83" y="0"/>
                    <a:pt x="136" y="8"/>
                  </a:cubicBezTo>
                  <a:cubicBezTo>
                    <a:pt x="189" y="16"/>
                    <a:pt x="264" y="137"/>
                    <a:pt x="317" y="144"/>
                  </a:cubicBezTo>
                  <a:cubicBezTo>
                    <a:pt x="370" y="151"/>
                    <a:pt x="411" y="102"/>
                    <a:pt x="453" y="53"/>
                  </a:cubicBezTo>
                </a:path>
              </a:pathLst>
            </a:custGeom>
            <a:noFill/>
            <a:ln w="28575" cap="flat" cmpd="sng">
              <a:solidFill>
                <a:schemeClr val="tx1"/>
              </a:solidFill>
              <a:prstDash val="solid"/>
              <a:round/>
              <a:headEnd/>
              <a:tailEnd/>
            </a:ln>
            <a:effectLst/>
          </p:spPr>
          <p:txBody>
            <a:bodyPr wrap="none" anchor="ctr"/>
            <a:lstStyle/>
            <a:p>
              <a:endParaRPr lang="zh-CN" altLang="en-US"/>
            </a:p>
          </p:txBody>
        </p:sp>
      </p:grpSp>
      <p:grpSp>
        <p:nvGrpSpPr>
          <p:cNvPr id="1663129" name="Group 153"/>
          <p:cNvGrpSpPr>
            <a:grpSpLocks/>
          </p:cNvGrpSpPr>
          <p:nvPr/>
        </p:nvGrpSpPr>
        <p:grpSpPr bwMode="auto">
          <a:xfrm>
            <a:off x="4472236" y="3001987"/>
            <a:ext cx="287338" cy="144463"/>
            <a:chOff x="431" y="1608"/>
            <a:chExt cx="453" cy="249"/>
          </a:xfrm>
        </p:grpSpPr>
        <p:sp>
          <p:nvSpPr>
            <p:cNvPr id="1663130" name="Freeform 154"/>
            <p:cNvSpPr>
              <a:spLocks/>
            </p:cNvSpPr>
            <p:nvPr/>
          </p:nvSpPr>
          <p:spPr bwMode="auto">
            <a:xfrm>
              <a:off x="431" y="1608"/>
              <a:ext cx="453" cy="151"/>
            </a:xfrm>
            <a:custGeom>
              <a:avLst/>
              <a:gdLst/>
              <a:ahLst/>
              <a:cxnLst>
                <a:cxn ang="0">
                  <a:pos x="0" y="98"/>
                </a:cxn>
                <a:cxn ang="0">
                  <a:pos x="136" y="8"/>
                </a:cxn>
                <a:cxn ang="0">
                  <a:pos x="317" y="144"/>
                </a:cxn>
                <a:cxn ang="0">
                  <a:pos x="453" y="53"/>
                </a:cxn>
              </a:cxnLst>
              <a:rect l="0" t="0" r="r" b="b"/>
              <a:pathLst>
                <a:path w="453" h="151">
                  <a:moveTo>
                    <a:pt x="0" y="98"/>
                  </a:moveTo>
                  <a:cubicBezTo>
                    <a:pt x="41" y="49"/>
                    <a:pt x="83" y="0"/>
                    <a:pt x="136" y="8"/>
                  </a:cubicBezTo>
                  <a:cubicBezTo>
                    <a:pt x="189" y="16"/>
                    <a:pt x="264" y="137"/>
                    <a:pt x="317" y="144"/>
                  </a:cubicBezTo>
                  <a:cubicBezTo>
                    <a:pt x="370" y="151"/>
                    <a:pt x="411" y="102"/>
                    <a:pt x="453" y="53"/>
                  </a:cubicBezTo>
                </a:path>
              </a:pathLst>
            </a:custGeom>
            <a:noFill/>
            <a:ln w="28575" cap="flat" cmpd="sng">
              <a:solidFill>
                <a:schemeClr val="tx1"/>
              </a:solidFill>
              <a:prstDash val="solid"/>
              <a:round/>
              <a:headEnd/>
              <a:tailEnd/>
            </a:ln>
            <a:effectLst/>
          </p:spPr>
          <p:txBody>
            <a:bodyPr wrap="none" anchor="ctr"/>
            <a:lstStyle/>
            <a:p>
              <a:endParaRPr lang="zh-CN" altLang="en-US"/>
            </a:p>
          </p:txBody>
        </p:sp>
        <p:sp>
          <p:nvSpPr>
            <p:cNvPr id="1663131" name="Freeform 155"/>
            <p:cNvSpPr>
              <a:spLocks/>
            </p:cNvSpPr>
            <p:nvPr/>
          </p:nvSpPr>
          <p:spPr bwMode="auto">
            <a:xfrm>
              <a:off x="431" y="1706"/>
              <a:ext cx="453" cy="151"/>
            </a:xfrm>
            <a:custGeom>
              <a:avLst/>
              <a:gdLst/>
              <a:ahLst/>
              <a:cxnLst>
                <a:cxn ang="0">
                  <a:pos x="0" y="98"/>
                </a:cxn>
                <a:cxn ang="0">
                  <a:pos x="136" y="8"/>
                </a:cxn>
                <a:cxn ang="0">
                  <a:pos x="317" y="144"/>
                </a:cxn>
                <a:cxn ang="0">
                  <a:pos x="453" y="53"/>
                </a:cxn>
              </a:cxnLst>
              <a:rect l="0" t="0" r="r" b="b"/>
              <a:pathLst>
                <a:path w="453" h="151">
                  <a:moveTo>
                    <a:pt x="0" y="98"/>
                  </a:moveTo>
                  <a:cubicBezTo>
                    <a:pt x="41" y="49"/>
                    <a:pt x="83" y="0"/>
                    <a:pt x="136" y="8"/>
                  </a:cubicBezTo>
                  <a:cubicBezTo>
                    <a:pt x="189" y="16"/>
                    <a:pt x="264" y="137"/>
                    <a:pt x="317" y="144"/>
                  </a:cubicBezTo>
                  <a:cubicBezTo>
                    <a:pt x="370" y="151"/>
                    <a:pt x="411" y="102"/>
                    <a:pt x="453" y="53"/>
                  </a:cubicBezTo>
                </a:path>
              </a:pathLst>
            </a:custGeom>
            <a:noFill/>
            <a:ln w="28575" cap="flat" cmpd="sng">
              <a:solidFill>
                <a:schemeClr val="tx1"/>
              </a:solidFill>
              <a:prstDash val="solid"/>
              <a:round/>
              <a:headEnd/>
              <a:tailEnd/>
            </a:ln>
            <a:effectLst/>
          </p:spPr>
          <p:txBody>
            <a:bodyPr wrap="none" anchor="ctr"/>
            <a:lstStyle/>
            <a:p>
              <a:endParaRPr lang="zh-CN" altLang="en-US"/>
            </a:p>
          </p:txBody>
        </p:sp>
      </p:grpSp>
      <p:sp>
        <p:nvSpPr>
          <p:cNvPr id="1663132" name="Rectangle 156"/>
          <p:cNvSpPr>
            <a:spLocks noChangeArrowheads="1"/>
          </p:cNvSpPr>
          <p:nvPr/>
        </p:nvSpPr>
        <p:spPr bwMode="auto">
          <a:xfrm>
            <a:off x="3203824" y="1849462"/>
            <a:ext cx="1339850" cy="701675"/>
          </a:xfrm>
          <a:prstGeom prst="rect">
            <a:avLst/>
          </a:prstGeom>
          <a:noFill/>
          <a:ln w="28575" algn="ctr">
            <a:noFill/>
            <a:miter lim="800000"/>
            <a:headEnd/>
            <a:tailEnd/>
          </a:ln>
          <a:effectLst/>
        </p:spPr>
        <p:txBody>
          <a:bodyPr wrap="none" anchor="ctr">
            <a:spAutoFit/>
          </a:bodyPr>
          <a:lstStyle/>
          <a:p>
            <a:pPr algn="l">
              <a:spcBef>
                <a:spcPct val="0"/>
              </a:spcBef>
            </a:pPr>
            <a:r>
              <a:rPr kumimoji="1" lang="zh-CN" altLang="en-US" sz="2000" dirty="0">
                <a:solidFill>
                  <a:srgbClr val="0000FF"/>
                </a:solidFill>
                <a:ea typeface="楷体" panose="02010609060101010101" pitchFamily="49" charset="-122"/>
              </a:rPr>
              <a:t>分支指令</a:t>
            </a:r>
          </a:p>
          <a:p>
            <a:pPr algn="l">
              <a:spcBef>
                <a:spcPct val="0"/>
              </a:spcBef>
            </a:pPr>
            <a:r>
              <a:rPr kumimoji="1" lang="zh-CN" altLang="en-US" sz="2000" dirty="0">
                <a:solidFill>
                  <a:srgbClr val="0000FF"/>
                </a:solidFill>
                <a:ea typeface="楷体" panose="02010609060101010101" pitchFamily="49" charset="-122"/>
              </a:rPr>
              <a:t>地址</a:t>
            </a:r>
            <a:r>
              <a:rPr kumimoji="1" lang="en-US" altLang="zh-CN" sz="2000" dirty="0">
                <a:solidFill>
                  <a:srgbClr val="0000FF"/>
                </a:solidFill>
                <a:ea typeface="楷体" panose="02010609060101010101" pitchFamily="49" charset="-122"/>
              </a:rPr>
              <a:t>/</a:t>
            </a:r>
            <a:r>
              <a:rPr kumimoji="1" lang="zh-CN" altLang="en-US" sz="2000" dirty="0">
                <a:solidFill>
                  <a:srgbClr val="0000FF"/>
                </a:solidFill>
                <a:ea typeface="楷体" panose="02010609060101010101" pitchFamily="49" charset="-122"/>
              </a:rPr>
              <a:t>标识 </a:t>
            </a:r>
          </a:p>
        </p:txBody>
      </p:sp>
      <p:sp>
        <p:nvSpPr>
          <p:cNvPr id="1663133" name="Rectangle 157"/>
          <p:cNvSpPr>
            <a:spLocks noChangeArrowheads="1"/>
          </p:cNvSpPr>
          <p:nvPr/>
        </p:nvSpPr>
        <p:spPr bwMode="auto">
          <a:xfrm>
            <a:off x="2729161" y="1628800"/>
            <a:ext cx="950913" cy="366712"/>
          </a:xfrm>
          <a:prstGeom prst="rect">
            <a:avLst/>
          </a:prstGeom>
          <a:noFill/>
          <a:ln w="28575" algn="ctr">
            <a:noFill/>
            <a:miter lim="800000"/>
            <a:headEnd/>
            <a:tailEnd/>
          </a:ln>
          <a:effectLst/>
        </p:spPr>
        <p:txBody>
          <a:bodyPr wrap="none" anchor="ctr">
            <a:spAutoFit/>
          </a:bodyPr>
          <a:lstStyle/>
          <a:p>
            <a:pPr algn="l">
              <a:lnSpc>
                <a:spcPct val="90000"/>
              </a:lnSpc>
              <a:spcBef>
                <a:spcPct val="0"/>
              </a:spcBef>
            </a:pPr>
            <a:r>
              <a:rPr kumimoji="1" lang="zh-CN" altLang="en-US" sz="2000" dirty="0">
                <a:solidFill>
                  <a:srgbClr val="FF3300"/>
                </a:solidFill>
                <a:ea typeface="楷体" panose="02010609060101010101" pitchFamily="49" charset="-122"/>
              </a:rPr>
              <a:t>有效位</a:t>
            </a:r>
          </a:p>
        </p:txBody>
      </p:sp>
      <p:sp>
        <p:nvSpPr>
          <p:cNvPr id="1663134" name="Line 158"/>
          <p:cNvSpPr>
            <a:spLocks noChangeShapeType="1"/>
          </p:cNvSpPr>
          <p:nvPr/>
        </p:nvSpPr>
        <p:spPr bwMode="auto">
          <a:xfrm>
            <a:off x="3175249" y="1922487"/>
            <a:ext cx="0" cy="863600"/>
          </a:xfrm>
          <a:prstGeom prst="line">
            <a:avLst/>
          </a:prstGeom>
          <a:noFill/>
          <a:ln w="28575">
            <a:solidFill>
              <a:srgbClr val="FF6600"/>
            </a:solidFill>
            <a:round/>
            <a:headEnd/>
            <a:tailEnd type="triangle" w="med" len="lg"/>
          </a:ln>
          <a:effectLst/>
        </p:spPr>
        <p:txBody>
          <a:bodyPr wrap="none" anchor="ctr"/>
          <a:lstStyle/>
          <a:p>
            <a:endParaRPr lang="zh-CN" altLang="en-US"/>
          </a:p>
        </p:txBody>
      </p:sp>
      <p:sp>
        <p:nvSpPr>
          <p:cNvPr id="1663135" name="Rectangle 159"/>
          <p:cNvSpPr>
            <a:spLocks noChangeArrowheads="1"/>
          </p:cNvSpPr>
          <p:nvPr/>
        </p:nvSpPr>
        <p:spPr bwMode="auto">
          <a:xfrm>
            <a:off x="4111874" y="1628800"/>
            <a:ext cx="950912" cy="366712"/>
          </a:xfrm>
          <a:prstGeom prst="rect">
            <a:avLst/>
          </a:prstGeom>
          <a:noFill/>
          <a:ln w="28575" algn="ctr">
            <a:noFill/>
            <a:miter lim="800000"/>
            <a:headEnd/>
            <a:tailEnd/>
          </a:ln>
          <a:effectLst/>
        </p:spPr>
        <p:txBody>
          <a:bodyPr wrap="none" anchor="ctr">
            <a:spAutoFit/>
          </a:bodyPr>
          <a:lstStyle/>
          <a:p>
            <a:pPr>
              <a:lnSpc>
                <a:spcPct val="90000"/>
              </a:lnSpc>
              <a:spcBef>
                <a:spcPct val="0"/>
              </a:spcBef>
            </a:pPr>
            <a:r>
              <a:rPr kumimoji="1" lang="zh-CN" altLang="en-US" sz="2000" dirty="0">
                <a:solidFill>
                  <a:srgbClr val="FF3300"/>
                </a:solidFill>
                <a:ea typeface="楷体" panose="02010609060101010101" pitchFamily="49" charset="-122"/>
              </a:rPr>
              <a:t>预测位</a:t>
            </a:r>
          </a:p>
        </p:txBody>
      </p:sp>
      <p:sp>
        <p:nvSpPr>
          <p:cNvPr id="1663136" name="Line 160"/>
          <p:cNvSpPr>
            <a:spLocks noChangeShapeType="1"/>
          </p:cNvSpPr>
          <p:nvPr/>
        </p:nvSpPr>
        <p:spPr bwMode="auto">
          <a:xfrm>
            <a:off x="4615111" y="1922487"/>
            <a:ext cx="0" cy="574675"/>
          </a:xfrm>
          <a:prstGeom prst="line">
            <a:avLst/>
          </a:prstGeom>
          <a:noFill/>
          <a:ln w="28575">
            <a:solidFill>
              <a:srgbClr val="FF6600"/>
            </a:solidFill>
            <a:round/>
            <a:headEnd/>
            <a:tailEnd type="triangle" w="med" len="lg"/>
          </a:ln>
          <a:effectLst/>
        </p:spPr>
        <p:txBody>
          <a:bodyPr wrap="none" anchor="ctr"/>
          <a:lstStyle/>
          <a:p>
            <a:endParaRPr lang="zh-CN" altLang="en-US"/>
          </a:p>
        </p:txBody>
      </p:sp>
      <p:grpSp>
        <p:nvGrpSpPr>
          <p:cNvPr id="1663137" name="Group 161"/>
          <p:cNvGrpSpPr>
            <a:grpSpLocks/>
          </p:cNvGrpSpPr>
          <p:nvPr/>
        </p:nvGrpSpPr>
        <p:grpSpPr bwMode="auto">
          <a:xfrm>
            <a:off x="4832599" y="3001987"/>
            <a:ext cx="287337" cy="144463"/>
            <a:chOff x="431" y="1608"/>
            <a:chExt cx="453" cy="249"/>
          </a:xfrm>
        </p:grpSpPr>
        <p:sp>
          <p:nvSpPr>
            <p:cNvPr id="1663138" name="Freeform 162"/>
            <p:cNvSpPr>
              <a:spLocks/>
            </p:cNvSpPr>
            <p:nvPr/>
          </p:nvSpPr>
          <p:spPr bwMode="auto">
            <a:xfrm>
              <a:off x="431" y="1608"/>
              <a:ext cx="453" cy="151"/>
            </a:xfrm>
            <a:custGeom>
              <a:avLst/>
              <a:gdLst/>
              <a:ahLst/>
              <a:cxnLst>
                <a:cxn ang="0">
                  <a:pos x="0" y="98"/>
                </a:cxn>
                <a:cxn ang="0">
                  <a:pos x="136" y="8"/>
                </a:cxn>
                <a:cxn ang="0">
                  <a:pos x="317" y="144"/>
                </a:cxn>
                <a:cxn ang="0">
                  <a:pos x="453" y="53"/>
                </a:cxn>
              </a:cxnLst>
              <a:rect l="0" t="0" r="r" b="b"/>
              <a:pathLst>
                <a:path w="453" h="151">
                  <a:moveTo>
                    <a:pt x="0" y="98"/>
                  </a:moveTo>
                  <a:cubicBezTo>
                    <a:pt x="41" y="49"/>
                    <a:pt x="83" y="0"/>
                    <a:pt x="136" y="8"/>
                  </a:cubicBezTo>
                  <a:cubicBezTo>
                    <a:pt x="189" y="16"/>
                    <a:pt x="264" y="137"/>
                    <a:pt x="317" y="144"/>
                  </a:cubicBezTo>
                  <a:cubicBezTo>
                    <a:pt x="370" y="151"/>
                    <a:pt x="411" y="102"/>
                    <a:pt x="453" y="53"/>
                  </a:cubicBezTo>
                </a:path>
              </a:pathLst>
            </a:custGeom>
            <a:noFill/>
            <a:ln w="28575" cap="flat" cmpd="sng">
              <a:solidFill>
                <a:schemeClr val="tx1"/>
              </a:solidFill>
              <a:prstDash val="solid"/>
              <a:round/>
              <a:headEnd/>
              <a:tailEnd/>
            </a:ln>
            <a:effectLst/>
          </p:spPr>
          <p:txBody>
            <a:bodyPr wrap="none" anchor="ctr"/>
            <a:lstStyle/>
            <a:p>
              <a:endParaRPr lang="zh-CN" altLang="en-US"/>
            </a:p>
          </p:txBody>
        </p:sp>
        <p:sp>
          <p:nvSpPr>
            <p:cNvPr id="1663139" name="Freeform 163"/>
            <p:cNvSpPr>
              <a:spLocks/>
            </p:cNvSpPr>
            <p:nvPr/>
          </p:nvSpPr>
          <p:spPr bwMode="auto">
            <a:xfrm>
              <a:off x="431" y="1706"/>
              <a:ext cx="453" cy="151"/>
            </a:xfrm>
            <a:custGeom>
              <a:avLst/>
              <a:gdLst/>
              <a:ahLst/>
              <a:cxnLst>
                <a:cxn ang="0">
                  <a:pos x="0" y="98"/>
                </a:cxn>
                <a:cxn ang="0">
                  <a:pos x="136" y="8"/>
                </a:cxn>
                <a:cxn ang="0">
                  <a:pos x="317" y="144"/>
                </a:cxn>
                <a:cxn ang="0">
                  <a:pos x="453" y="53"/>
                </a:cxn>
              </a:cxnLst>
              <a:rect l="0" t="0" r="r" b="b"/>
              <a:pathLst>
                <a:path w="453" h="151">
                  <a:moveTo>
                    <a:pt x="0" y="98"/>
                  </a:moveTo>
                  <a:cubicBezTo>
                    <a:pt x="41" y="49"/>
                    <a:pt x="83" y="0"/>
                    <a:pt x="136" y="8"/>
                  </a:cubicBezTo>
                  <a:cubicBezTo>
                    <a:pt x="189" y="16"/>
                    <a:pt x="264" y="137"/>
                    <a:pt x="317" y="144"/>
                  </a:cubicBezTo>
                  <a:cubicBezTo>
                    <a:pt x="370" y="151"/>
                    <a:pt x="411" y="102"/>
                    <a:pt x="453" y="53"/>
                  </a:cubicBezTo>
                </a:path>
              </a:pathLst>
            </a:custGeom>
            <a:noFill/>
            <a:ln w="28575" cap="flat" cmpd="sng">
              <a:solidFill>
                <a:schemeClr val="tx1"/>
              </a:solidFill>
              <a:prstDash val="solid"/>
              <a:round/>
              <a:headEnd/>
              <a:tailEnd/>
            </a:ln>
            <a:effectLst/>
          </p:spPr>
          <p:txBody>
            <a:bodyPr wrap="none" anchor="ctr"/>
            <a:lstStyle/>
            <a:p>
              <a:endParaRPr lang="zh-CN" altLang="en-US"/>
            </a:p>
          </p:txBody>
        </p:sp>
      </p:grpSp>
      <p:sp>
        <p:nvSpPr>
          <p:cNvPr id="1663140" name="AutoShape 164"/>
          <p:cNvSpPr>
            <a:spLocks/>
          </p:cNvSpPr>
          <p:nvPr/>
        </p:nvSpPr>
        <p:spPr bwMode="auto">
          <a:xfrm rot="5400000">
            <a:off x="4543673" y="2354288"/>
            <a:ext cx="144463" cy="576262"/>
          </a:xfrm>
          <a:prstGeom prst="leftBrace">
            <a:avLst>
              <a:gd name="adj1" fmla="val 33242"/>
              <a:gd name="adj2" fmla="val 50000"/>
            </a:avLst>
          </a:prstGeom>
          <a:noFill/>
          <a:ln w="28575">
            <a:solidFill>
              <a:srgbClr val="FF6600"/>
            </a:solidFill>
            <a:round/>
            <a:headEnd/>
            <a:tailEnd/>
          </a:ln>
          <a:effectLst/>
        </p:spPr>
        <p:txBody>
          <a:bodyPr wrap="none" anchor="ctr"/>
          <a:lstStyle/>
          <a:p>
            <a:endParaRPr lang="zh-CN" altLang="en-US"/>
          </a:p>
        </p:txBody>
      </p:sp>
      <p:sp>
        <p:nvSpPr>
          <p:cNvPr id="1663141" name="Line 165"/>
          <p:cNvSpPr>
            <a:spLocks noChangeShapeType="1"/>
          </p:cNvSpPr>
          <p:nvPr/>
        </p:nvSpPr>
        <p:spPr bwMode="auto">
          <a:xfrm>
            <a:off x="3822949" y="2497162"/>
            <a:ext cx="0" cy="288925"/>
          </a:xfrm>
          <a:prstGeom prst="line">
            <a:avLst/>
          </a:prstGeom>
          <a:noFill/>
          <a:ln w="28575">
            <a:solidFill>
              <a:srgbClr val="0000FF"/>
            </a:solidFill>
            <a:round/>
            <a:headEnd/>
            <a:tailEnd type="triangle" w="med" len="lg"/>
          </a:ln>
          <a:effectLst/>
        </p:spPr>
        <p:txBody>
          <a:bodyPr wrap="none" anchor="ctr"/>
          <a:lstStyle/>
          <a:p>
            <a:endParaRPr lang="zh-CN" altLang="en-US"/>
          </a:p>
        </p:txBody>
      </p:sp>
      <p:graphicFrame>
        <p:nvGraphicFramePr>
          <p:cNvPr id="1663142" name="Group 166"/>
          <p:cNvGraphicFramePr>
            <a:graphicFrameLocks noGrp="1"/>
          </p:cNvGraphicFramePr>
          <p:nvPr>
            <p:extLst>
              <p:ext uri="{D42A27DB-BD31-4B8C-83A1-F6EECF244321}">
                <p14:modId xmlns:p14="http://schemas.microsoft.com/office/powerpoint/2010/main" val="3303082430"/>
              </p:ext>
            </p:extLst>
          </p:nvPr>
        </p:nvGraphicFramePr>
        <p:xfrm>
          <a:off x="5392986" y="2786087"/>
          <a:ext cx="2735263" cy="3161983"/>
        </p:xfrm>
        <a:graphic>
          <a:graphicData uri="http://schemas.openxmlformats.org/drawingml/2006/table">
            <a:tbl>
              <a:tblPr/>
              <a:tblGrid>
                <a:gridCol w="288925">
                  <a:extLst>
                    <a:ext uri="{9D8B030D-6E8A-4147-A177-3AD203B41FA5}">
                      <a16:colId xmlns:a16="http://schemas.microsoft.com/office/drawing/2014/main" val="20000"/>
                    </a:ext>
                  </a:extLst>
                </a:gridCol>
                <a:gridCol w="360363">
                  <a:extLst>
                    <a:ext uri="{9D8B030D-6E8A-4147-A177-3AD203B41FA5}">
                      <a16:colId xmlns:a16="http://schemas.microsoft.com/office/drawing/2014/main" val="20001"/>
                    </a:ext>
                  </a:extLst>
                </a:gridCol>
                <a:gridCol w="863600">
                  <a:extLst>
                    <a:ext uri="{9D8B030D-6E8A-4147-A177-3AD203B41FA5}">
                      <a16:colId xmlns:a16="http://schemas.microsoft.com/office/drawing/2014/main" val="20002"/>
                    </a:ext>
                  </a:extLst>
                </a:gridCol>
                <a:gridCol w="358775">
                  <a:extLst>
                    <a:ext uri="{9D8B030D-6E8A-4147-A177-3AD203B41FA5}">
                      <a16:colId xmlns:a16="http://schemas.microsoft.com/office/drawing/2014/main" val="20003"/>
                    </a:ext>
                  </a:extLst>
                </a:gridCol>
                <a:gridCol w="863600">
                  <a:extLst>
                    <a:ext uri="{9D8B030D-6E8A-4147-A177-3AD203B41FA5}">
                      <a16:colId xmlns:a16="http://schemas.microsoft.com/office/drawing/2014/main" val="20004"/>
                    </a:ext>
                  </a:extLst>
                </a:gridCol>
              </a:tblGrid>
              <a:tr h="60166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87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a:ln>
                            <a:noFill/>
                          </a:ln>
                          <a:solidFill>
                            <a:schemeClr val="tx1"/>
                          </a:solidFill>
                          <a:effectLst/>
                          <a:latin typeface="Arial" charset="0"/>
                          <a:ea typeface="宋体" charset="-122"/>
                        </a:rPr>
                        <a:t>6</a:t>
                      </a:r>
                    </a:p>
                  </a:txBody>
                  <a:tcPr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603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a:ln>
                            <a:noFill/>
                          </a:ln>
                          <a:solidFill>
                            <a:schemeClr val="tx1"/>
                          </a:solidFill>
                          <a:effectLst/>
                          <a:latin typeface="Arial" charset="0"/>
                          <a:ea typeface="宋体" charset="-122"/>
                        </a:rPr>
                        <a:t>5</a:t>
                      </a:r>
                    </a:p>
                  </a:txBody>
                  <a:tcPr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603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a:ln>
                            <a:noFill/>
                          </a:ln>
                          <a:solidFill>
                            <a:schemeClr val="tx1"/>
                          </a:solidFill>
                          <a:effectLst/>
                          <a:latin typeface="Arial" charset="0"/>
                          <a:ea typeface="宋体" charset="-122"/>
                        </a:rPr>
                        <a:t>4</a:t>
                      </a:r>
                    </a:p>
                  </a:txBody>
                  <a:tcPr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603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a:ln>
                            <a:noFill/>
                          </a:ln>
                          <a:solidFill>
                            <a:schemeClr val="tx1"/>
                          </a:solidFill>
                          <a:effectLst/>
                          <a:latin typeface="Arial" charset="0"/>
                          <a:ea typeface="宋体" charset="-122"/>
                        </a:rPr>
                        <a:t>3</a:t>
                      </a:r>
                    </a:p>
                  </a:txBody>
                  <a:tcPr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587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a:ln>
                            <a:noFill/>
                          </a:ln>
                          <a:solidFill>
                            <a:schemeClr val="tx1"/>
                          </a:solidFill>
                          <a:effectLst/>
                          <a:latin typeface="Arial" charset="0"/>
                          <a:ea typeface="宋体" charset="-122"/>
                        </a:rPr>
                        <a:t>2</a:t>
                      </a:r>
                    </a:p>
                  </a:txBody>
                  <a:tcPr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603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a:ln>
                            <a:noFill/>
                          </a:ln>
                          <a:solidFill>
                            <a:schemeClr val="tx1"/>
                          </a:solidFill>
                          <a:effectLst/>
                          <a:latin typeface="Arial" charset="0"/>
                          <a:ea typeface="宋体" charset="-122"/>
                        </a:rPr>
                        <a:t>1</a:t>
                      </a:r>
                    </a:p>
                  </a:txBody>
                  <a:tcPr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603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a:ln>
                            <a:noFill/>
                          </a:ln>
                          <a:solidFill>
                            <a:schemeClr val="tx1"/>
                          </a:solidFill>
                          <a:effectLst/>
                          <a:latin typeface="Arial" charset="0"/>
                          <a:ea typeface="宋体" charset="-122"/>
                        </a:rPr>
                        <a:t>0</a:t>
                      </a:r>
                    </a:p>
                  </a:txBody>
                  <a:tcPr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pSp>
        <p:nvGrpSpPr>
          <p:cNvPr id="1663207" name="Group 231"/>
          <p:cNvGrpSpPr>
            <a:grpSpLocks/>
          </p:cNvGrpSpPr>
          <p:nvPr/>
        </p:nvGrpSpPr>
        <p:grpSpPr bwMode="auto">
          <a:xfrm>
            <a:off x="5537449" y="3001987"/>
            <a:ext cx="287337" cy="144463"/>
            <a:chOff x="431" y="1608"/>
            <a:chExt cx="453" cy="249"/>
          </a:xfrm>
        </p:grpSpPr>
        <p:sp>
          <p:nvSpPr>
            <p:cNvPr id="1663208" name="Freeform 232"/>
            <p:cNvSpPr>
              <a:spLocks/>
            </p:cNvSpPr>
            <p:nvPr/>
          </p:nvSpPr>
          <p:spPr bwMode="auto">
            <a:xfrm>
              <a:off x="431" y="1608"/>
              <a:ext cx="453" cy="151"/>
            </a:xfrm>
            <a:custGeom>
              <a:avLst/>
              <a:gdLst/>
              <a:ahLst/>
              <a:cxnLst>
                <a:cxn ang="0">
                  <a:pos x="0" y="98"/>
                </a:cxn>
                <a:cxn ang="0">
                  <a:pos x="136" y="8"/>
                </a:cxn>
                <a:cxn ang="0">
                  <a:pos x="317" y="144"/>
                </a:cxn>
                <a:cxn ang="0">
                  <a:pos x="453" y="53"/>
                </a:cxn>
              </a:cxnLst>
              <a:rect l="0" t="0" r="r" b="b"/>
              <a:pathLst>
                <a:path w="453" h="151">
                  <a:moveTo>
                    <a:pt x="0" y="98"/>
                  </a:moveTo>
                  <a:cubicBezTo>
                    <a:pt x="41" y="49"/>
                    <a:pt x="83" y="0"/>
                    <a:pt x="136" y="8"/>
                  </a:cubicBezTo>
                  <a:cubicBezTo>
                    <a:pt x="189" y="16"/>
                    <a:pt x="264" y="137"/>
                    <a:pt x="317" y="144"/>
                  </a:cubicBezTo>
                  <a:cubicBezTo>
                    <a:pt x="370" y="151"/>
                    <a:pt x="411" y="102"/>
                    <a:pt x="453" y="53"/>
                  </a:cubicBezTo>
                </a:path>
              </a:pathLst>
            </a:custGeom>
            <a:noFill/>
            <a:ln w="28575" cap="flat" cmpd="sng">
              <a:solidFill>
                <a:schemeClr val="tx1"/>
              </a:solidFill>
              <a:prstDash val="solid"/>
              <a:round/>
              <a:headEnd/>
              <a:tailEnd/>
            </a:ln>
            <a:effectLst/>
          </p:spPr>
          <p:txBody>
            <a:bodyPr wrap="none" anchor="ctr"/>
            <a:lstStyle/>
            <a:p>
              <a:endParaRPr lang="zh-CN" altLang="en-US"/>
            </a:p>
          </p:txBody>
        </p:sp>
        <p:sp>
          <p:nvSpPr>
            <p:cNvPr id="1663209" name="Freeform 233"/>
            <p:cNvSpPr>
              <a:spLocks/>
            </p:cNvSpPr>
            <p:nvPr/>
          </p:nvSpPr>
          <p:spPr bwMode="auto">
            <a:xfrm>
              <a:off x="431" y="1706"/>
              <a:ext cx="453" cy="151"/>
            </a:xfrm>
            <a:custGeom>
              <a:avLst/>
              <a:gdLst/>
              <a:ahLst/>
              <a:cxnLst>
                <a:cxn ang="0">
                  <a:pos x="0" y="98"/>
                </a:cxn>
                <a:cxn ang="0">
                  <a:pos x="136" y="8"/>
                </a:cxn>
                <a:cxn ang="0">
                  <a:pos x="317" y="144"/>
                </a:cxn>
                <a:cxn ang="0">
                  <a:pos x="453" y="53"/>
                </a:cxn>
              </a:cxnLst>
              <a:rect l="0" t="0" r="r" b="b"/>
              <a:pathLst>
                <a:path w="453" h="151">
                  <a:moveTo>
                    <a:pt x="0" y="98"/>
                  </a:moveTo>
                  <a:cubicBezTo>
                    <a:pt x="41" y="49"/>
                    <a:pt x="83" y="0"/>
                    <a:pt x="136" y="8"/>
                  </a:cubicBezTo>
                  <a:cubicBezTo>
                    <a:pt x="189" y="16"/>
                    <a:pt x="264" y="137"/>
                    <a:pt x="317" y="144"/>
                  </a:cubicBezTo>
                  <a:cubicBezTo>
                    <a:pt x="370" y="151"/>
                    <a:pt x="411" y="102"/>
                    <a:pt x="453" y="53"/>
                  </a:cubicBezTo>
                </a:path>
              </a:pathLst>
            </a:custGeom>
            <a:noFill/>
            <a:ln w="28575" cap="flat" cmpd="sng">
              <a:solidFill>
                <a:schemeClr val="tx1"/>
              </a:solidFill>
              <a:prstDash val="solid"/>
              <a:round/>
              <a:headEnd/>
              <a:tailEnd/>
            </a:ln>
            <a:effectLst/>
          </p:spPr>
          <p:txBody>
            <a:bodyPr wrap="none" anchor="ctr"/>
            <a:lstStyle/>
            <a:p>
              <a:endParaRPr lang="zh-CN" altLang="en-US"/>
            </a:p>
          </p:txBody>
        </p:sp>
      </p:grpSp>
      <p:grpSp>
        <p:nvGrpSpPr>
          <p:cNvPr id="1663210" name="Group 234"/>
          <p:cNvGrpSpPr>
            <a:grpSpLocks/>
          </p:cNvGrpSpPr>
          <p:nvPr/>
        </p:nvGrpSpPr>
        <p:grpSpPr bwMode="auto">
          <a:xfrm>
            <a:off x="5897811" y="3001987"/>
            <a:ext cx="287338" cy="144463"/>
            <a:chOff x="431" y="1608"/>
            <a:chExt cx="453" cy="249"/>
          </a:xfrm>
        </p:grpSpPr>
        <p:sp>
          <p:nvSpPr>
            <p:cNvPr id="1663211" name="Freeform 235"/>
            <p:cNvSpPr>
              <a:spLocks/>
            </p:cNvSpPr>
            <p:nvPr/>
          </p:nvSpPr>
          <p:spPr bwMode="auto">
            <a:xfrm>
              <a:off x="431" y="1608"/>
              <a:ext cx="453" cy="151"/>
            </a:xfrm>
            <a:custGeom>
              <a:avLst/>
              <a:gdLst/>
              <a:ahLst/>
              <a:cxnLst>
                <a:cxn ang="0">
                  <a:pos x="0" y="98"/>
                </a:cxn>
                <a:cxn ang="0">
                  <a:pos x="136" y="8"/>
                </a:cxn>
                <a:cxn ang="0">
                  <a:pos x="317" y="144"/>
                </a:cxn>
                <a:cxn ang="0">
                  <a:pos x="453" y="53"/>
                </a:cxn>
              </a:cxnLst>
              <a:rect l="0" t="0" r="r" b="b"/>
              <a:pathLst>
                <a:path w="453" h="151">
                  <a:moveTo>
                    <a:pt x="0" y="98"/>
                  </a:moveTo>
                  <a:cubicBezTo>
                    <a:pt x="41" y="49"/>
                    <a:pt x="83" y="0"/>
                    <a:pt x="136" y="8"/>
                  </a:cubicBezTo>
                  <a:cubicBezTo>
                    <a:pt x="189" y="16"/>
                    <a:pt x="264" y="137"/>
                    <a:pt x="317" y="144"/>
                  </a:cubicBezTo>
                  <a:cubicBezTo>
                    <a:pt x="370" y="151"/>
                    <a:pt x="411" y="102"/>
                    <a:pt x="453" y="53"/>
                  </a:cubicBezTo>
                </a:path>
              </a:pathLst>
            </a:custGeom>
            <a:noFill/>
            <a:ln w="28575" cap="flat" cmpd="sng">
              <a:solidFill>
                <a:schemeClr val="tx1"/>
              </a:solidFill>
              <a:prstDash val="solid"/>
              <a:round/>
              <a:headEnd/>
              <a:tailEnd/>
            </a:ln>
            <a:effectLst/>
          </p:spPr>
          <p:txBody>
            <a:bodyPr wrap="none" anchor="ctr"/>
            <a:lstStyle/>
            <a:p>
              <a:endParaRPr lang="zh-CN" altLang="en-US"/>
            </a:p>
          </p:txBody>
        </p:sp>
        <p:sp>
          <p:nvSpPr>
            <p:cNvPr id="1663212" name="Freeform 236"/>
            <p:cNvSpPr>
              <a:spLocks/>
            </p:cNvSpPr>
            <p:nvPr/>
          </p:nvSpPr>
          <p:spPr bwMode="auto">
            <a:xfrm>
              <a:off x="431" y="1706"/>
              <a:ext cx="453" cy="151"/>
            </a:xfrm>
            <a:custGeom>
              <a:avLst/>
              <a:gdLst/>
              <a:ahLst/>
              <a:cxnLst>
                <a:cxn ang="0">
                  <a:pos x="0" y="98"/>
                </a:cxn>
                <a:cxn ang="0">
                  <a:pos x="136" y="8"/>
                </a:cxn>
                <a:cxn ang="0">
                  <a:pos x="317" y="144"/>
                </a:cxn>
                <a:cxn ang="0">
                  <a:pos x="453" y="53"/>
                </a:cxn>
              </a:cxnLst>
              <a:rect l="0" t="0" r="r" b="b"/>
              <a:pathLst>
                <a:path w="453" h="151">
                  <a:moveTo>
                    <a:pt x="0" y="98"/>
                  </a:moveTo>
                  <a:cubicBezTo>
                    <a:pt x="41" y="49"/>
                    <a:pt x="83" y="0"/>
                    <a:pt x="136" y="8"/>
                  </a:cubicBezTo>
                  <a:cubicBezTo>
                    <a:pt x="189" y="16"/>
                    <a:pt x="264" y="137"/>
                    <a:pt x="317" y="144"/>
                  </a:cubicBezTo>
                  <a:cubicBezTo>
                    <a:pt x="370" y="151"/>
                    <a:pt x="411" y="102"/>
                    <a:pt x="453" y="53"/>
                  </a:cubicBezTo>
                </a:path>
              </a:pathLst>
            </a:custGeom>
            <a:noFill/>
            <a:ln w="28575" cap="flat" cmpd="sng">
              <a:solidFill>
                <a:schemeClr val="tx1"/>
              </a:solidFill>
              <a:prstDash val="solid"/>
              <a:round/>
              <a:headEnd/>
              <a:tailEnd/>
            </a:ln>
            <a:effectLst/>
          </p:spPr>
          <p:txBody>
            <a:bodyPr wrap="none" anchor="ctr"/>
            <a:lstStyle/>
            <a:p>
              <a:endParaRPr lang="zh-CN" altLang="en-US"/>
            </a:p>
          </p:txBody>
        </p:sp>
      </p:grpSp>
      <p:grpSp>
        <p:nvGrpSpPr>
          <p:cNvPr id="1663213" name="Group 237"/>
          <p:cNvGrpSpPr>
            <a:grpSpLocks/>
          </p:cNvGrpSpPr>
          <p:nvPr/>
        </p:nvGrpSpPr>
        <p:grpSpPr bwMode="auto">
          <a:xfrm>
            <a:off x="6761411" y="3001987"/>
            <a:ext cx="287338" cy="144463"/>
            <a:chOff x="431" y="1608"/>
            <a:chExt cx="453" cy="249"/>
          </a:xfrm>
        </p:grpSpPr>
        <p:sp>
          <p:nvSpPr>
            <p:cNvPr id="1663214" name="Freeform 238"/>
            <p:cNvSpPr>
              <a:spLocks/>
            </p:cNvSpPr>
            <p:nvPr/>
          </p:nvSpPr>
          <p:spPr bwMode="auto">
            <a:xfrm>
              <a:off x="431" y="1608"/>
              <a:ext cx="453" cy="151"/>
            </a:xfrm>
            <a:custGeom>
              <a:avLst/>
              <a:gdLst/>
              <a:ahLst/>
              <a:cxnLst>
                <a:cxn ang="0">
                  <a:pos x="0" y="98"/>
                </a:cxn>
                <a:cxn ang="0">
                  <a:pos x="136" y="8"/>
                </a:cxn>
                <a:cxn ang="0">
                  <a:pos x="317" y="144"/>
                </a:cxn>
                <a:cxn ang="0">
                  <a:pos x="453" y="53"/>
                </a:cxn>
              </a:cxnLst>
              <a:rect l="0" t="0" r="r" b="b"/>
              <a:pathLst>
                <a:path w="453" h="151">
                  <a:moveTo>
                    <a:pt x="0" y="98"/>
                  </a:moveTo>
                  <a:cubicBezTo>
                    <a:pt x="41" y="49"/>
                    <a:pt x="83" y="0"/>
                    <a:pt x="136" y="8"/>
                  </a:cubicBezTo>
                  <a:cubicBezTo>
                    <a:pt x="189" y="16"/>
                    <a:pt x="264" y="137"/>
                    <a:pt x="317" y="144"/>
                  </a:cubicBezTo>
                  <a:cubicBezTo>
                    <a:pt x="370" y="151"/>
                    <a:pt x="411" y="102"/>
                    <a:pt x="453" y="53"/>
                  </a:cubicBezTo>
                </a:path>
              </a:pathLst>
            </a:custGeom>
            <a:noFill/>
            <a:ln w="28575" cap="flat" cmpd="sng">
              <a:solidFill>
                <a:schemeClr val="tx1"/>
              </a:solidFill>
              <a:prstDash val="solid"/>
              <a:round/>
              <a:headEnd/>
              <a:tailEnd/>
            </a:ln>
            <a:effectLst/>
          </p:spPr>
          <p:txBody>
            <a:bodyPr wrap="none" anchor="ctr"/>
            <a:lstStyle/>
            <a:p>
              <a:endParaRPr lang="zh-CN" altLang="en-US"/>
            </a:p>
          </p:txBody>
        </p:sp>
        <p:sp>
          <p:nvSpPr>
            <p:cNvPr id="1663215" name="Freeform 239"/>
            <p:cNvSpPr>
              <a:spLocks/>
            </p:cNvSpPr>
            <p:nvPr/>
          </p:nvSpPr>
          <p:spPr bwMode="auto">
            <a:xfrm>
              <a:off x="431" y="1706"/>
              <a:ext cx="453" cy="151"/>
            </a:xfrm>
            <a:custGeom>
              <a:avLst/>
              <a:gdLst/>
              <a:ahLst/>
              <a:cxnLst>
                <a:cxn ang="0">
                  <a:pos x="0" y="98"/>
                </a:cxn>
                <a:cxn ang="0">
                  <a:pos x="136" y="8"/>
                </a:cxn>
                <a:cxn ang="0">
                  <a:pos x="317" y="144"/>
                </a:cxn>
                <a:cxn ang="0">
                  <a:pos x="453" y="53"/>
                </a:cxn>
              </a:cxnLst>
              <a:rect l="0" t="0" r="r" b="b"/>
              <a:pathLst>
                <a:path w="453" h="151">
                  <a:moveTo>
                    <a:pt x="0" y="98"/>
                  </a:moveTo>
                  <a:cubicBezTo>
                    <a:pt x="41" y="49"/>
                    <a:pt x="83" y="0"/>
                    <a:pt x="136" y="8"/>
                  </a:cubicBezTo>
                  <a:cubicBezTo>
                    <a:pt x="189" y="16"/>
                    <a:pt x="264" y="137"/>
                    <a:pt x="317" y="144"/>
                  </a:cubicBezTo>
                  <a:cubicBezTo>
                    <a:pt x="370" y="151"/>
                    <a:pt x="411" y="102"/>
                    <a:pt x="453" y="53"/>
                  </a:cubicBezTo>
                </a:path>
              </a:pathLst>
            </a:custGeom>
            <a:noFill/>
            <a:ln w="28575" cap="flat" cmpd="sng">
              <a:solidFill>
                <a:schemeClr val="tx1"/>
              </a:solidFill>
              <a:prstDash val="solid"/>
              <a:round/>
              <a:headEnd/>
              <a:tailEnd/>
            </a:ln>
            <a:effectLst/>
          </p:spPr>
          <p:txBody>
            <a:bodyPr wrap="none" anchor="ctr"/>
            <a:lstStyle/>
            <a:p>
              <a:endParaRPr lang="zh-CN" altLang="en-US"/>
            </a:p>
          </p:txBody>
        </p:sp>
      </p:grpSp>
      <p:grpSp>
        <p:nvGrpSpPr>
          <p:cNvPr id="1663216" name="Group 240"/>
          <p:cNvGrpSpPr>
            <a:grpSpLocks/>
          </p:cNvGrpSpPr>
          <p:nvPr/>
        </p:nvGrpSpPr>
        <p:grpSpPr bwMode="auto">
          <a:xfrm>
            <a:off x="7121774" y="3001987"/>
            <a:ext cx="287337" cy="144463"/>
            <a:chOff x="431" y="1608"/>
            <a:chExt cx="453" cy="249"/>
          </a:xfrm>
        </p:grpSpPr>
        <p:sp>
          <p:nvSpPr>
            <p:cNvPr id="1663217" name="Freeform 241"/>
            <p:cNvSpPr>
              <a:spLocks/>
            </p:cNvSpPr>
            <p:nvPr/>
          </p:nvSpPr>
          <p:spPr bwMode="auto">
            <a:xfrm>
              <a:off x="431" y="1608"/>
              <a:ext cx="453" cy="151"/>
            </a:xfrm>
            <a:custGeom>
              <a:avLst/>
              <a:gdLst/>
              <a:ahLst/>
              <a:cxnLst>
                <a:cxn ang="0">
                  <a:pos x="0" y="98"/>
                </a:cxn>
                <a:cxn ang="0">
                  <a:pos x="136" y="8"/>
                </a:cxn>
                <a:cxn ang="0">
                  <a:pos x="317" y="144"/>
                </a:cxn>
                <a:cxn ang="0">
                  <a:pos x="453" y="53"/>
                </a:cxn>
              </a:cxnLst>
              <a:rect l="0" t="0" r="r" b="b"/>
              <a:pathLst>
                <a:path w="453" h="151">
                  <a:moveTo>
                    <a:pt x="0" y="98"/>
                  </a:moveTo>
                  <a:cubicBezTo>
                    <a:pt x="41" y="49"/>
                    <a:pt x="83" y="0"/>
                    <a:pt x="136" y="8"/>
                  </a:cubicBezTo>
                  <a:cubicBezTo>
                    <a:pt x="189" y="16"/>
                    <a:pt x="264" y="137"/>
                    <a:pt x="317" y="144"/>
                  </a:cubicBezTo>
                  <a:cubicBezTo>
                    <a:pt x="370" y="151"/>
                    <a:pt x="411" y="102"/>
                    <a:pt x="453" y="53"/>
                  </a:cubicBezTo>
                </a:path>
              </a:pathLst>
            </a:custGeom>
            <a:noFill/>
            <a:ln w="28575" cap="flat" cmpd="sng">
              <a:solidFill>
                <a:schemeClr val="tx1"/>
              </a:solidFill>
              <a:prstDash val="solid"/>
              <a:round/>
              <a:headEnd/>
              <a:tailEnd/>
            </a:ln>
            <a:effectLst/>
          </p:spPr>
          <p:txBody>
            <a:bodyPr wrap="none" anchor="ctr"/>
            <a:lstStyle/>
            <a:p>
              <a:endParaRPr lang="zh-CN" altLang="en-US"/>
            </a:p>
          </p:txBody>
        </p:sp>
        <p:sp>
          <p:nvSpPr>
            <p:cNvPr id="1663218" name="Freeform 242"/>
            <p:cNvSpPr>
              <a:spLocks/>
            </p:cNvSpPr>
            <p:nvPr/>
          </p:nvSpPr>
          <p:spPr bwMode="auto">
            <a:xfrm>
              <a:off x="431" y="1706"/>
              <a:ext cx="453" cy="151"/>
            </a:xfrm>
            <a:custGeom>
              <a:avLst/>
              <a:gdLst/>
              <a:ahLst/>
              <a:cxnLst>
                <a:cxn ang="0">
                  <a:pos x="0" y="98"/>
                </a:cxn>
                <a:cxn ang="0">
                  <a:pos x="136" y="8"/>
                </a:cxn>
                <a:cxn ang="0">
                  <a:pos x="317" y="144"/>
                </a:cxn>
                <a:cxn ang="0">
                  <a:pos x="453" y="53"/>
                </a:cxn>
              </a:cxnLst>
              <a:rect l="0" t="0" r="r" b="b"/>
              <a:pathLst>
                <a:path w="453" h="151">
                  <a:moveTo>
                    <a:pt x="0" y="98"/>
                  </a:moveTo>
                  <a:cubicBezTo>
                    <a:pt x="41" y="49"/>
                    <a:pt x="83" y="0"/>
                    <a:pt x="136" y="8"/>
                  </a:cubicBezTo>
                  <a:cubicBezTo>
                    <a:pt x="189" y="16"/>
                    <a:pt x="264" y="137"/>
                    <a:pt x="317" y="144"/>
                  </a:cubicBezTo>
                  <a:cubicBezTo>
                    <a:pt x="370" y="151"/>
                    <a:pt x="411" y="102"/>
                    <a:pt x="453" y="53"/>
                  </a:cubicBezTo>
                </a:path>
              </a:pathLst>
            </a:custGeom>
            <a:noFill/>
            <a:ln w="28575" cap="flat" cmpd="sng">
              <a:solidFill>
                <a:schemeClr val="tx1"/>
              </a:solidFill>
              <a:prstDash val="solid"/>
              <a:round/>
              <a:headEnd/>
              <a:tailEnd/>
            </a:ln>
            <a:effectLst/>
          </p:spPr>
          <p:txBody>
            <a:bodyPr wrap="none" anchor="ctr"/>
            <a:lstStyle/>
            <a:p>
              <a:endParaRPr lang="zh-CN" altLang="en-US"/>
            </a:p>
          </p:txBody>
        </p:sp>
      </p:grpSp>
      <p:sp>
        <p:nvSpPr>
          <p:cNvPr id="1663219" name="Rectangle 243"/>
          <p:cNvSpPr>
            <a:spLocks noChangeArrowheads="1"/>
          </p:cNvSpPr>
          <p:nvPr/>
        </p:nvSpPr>
        <p:spPr bwMode="auto">
          <a:xfrm>
            <a:off x="5853361" y="1849462"/>
            <a:ext cx="1339850" cy="701675"/>
          </a:xfrm>
          <a:prstGeom prst="rect">
            <a:avLst/>
          </a:prstGeom>
          <a:noFill/>
          <a:ln w="28575" algn="ctr">
            <a:noFill/>
            <a:miter lim="800000"/>
            <a:headEnd/>
            <a:tailEnd/>
          </a:ln>
          <a:effectLst/>
        </p:spPr>
        <p:txBody>
          <a:bodyPr wrap="none" anchor="ctr">
            <a:spAutoFit/>
          </a:bodyPr>
          <a:lstStyle/>
          <a:p>
            <a:pPr algn="l">
              <a:spcBef>
                <a:spcPct val="0"/>
              </a:spcBef>
            </a:pPr>
            <a:r>
              <a:rPr kumimoji="1" lang="zh-CN" altLang="en-US" sz="2000" dirty="0">
                <a:solidFill>
                  <a:srgbClr val="0000FF"/>
                </a:solidFill>
                <a:ea typeface="楷体" panose="02010609060101010101" pitchFamily="49" charset="-122"/>
              </a:rPr>
              <a:t>分支指令</a:t>
            </a:r>
          </a:p>
          <a:p>
            <a:pPr algn="l">
              <a:spcBef>
                <a:spcPct val="0"/>
              </a:spcBef>
            </a:pPr>
            <a:r>
              <a:rPr kumimoji="1" lang="zh-CN" altLang="en-US" sz="2000" dirty="0">
                <a:solidFill>
                  <a:srgbClr val="0000FF"/>
                </a:solidFill>
                <a:ea typeface="楷体" panose="02010609060101010101" pitchFamily="49" charset="-122"/>
              </a:rPr>
              <a:t>地址</a:t>
            </a:r>
            <a:r>
              <a:rPr kumimoji="1" lang="en-US" altLang="zh-CN" sz="2000" dirty="0">
                <a:solidFill>
                  <a:srgbClr val="0000FF"/>
                </a:solidFill>
                <a:ea typeface="楷体" panose="02010609060101010101" pitchFamily="49" charset="-122"/>
              </a:rPr>
              <a:t>/</a:t>
            </a:r>
            <a:r>
              <a:rPr kumimoji="1" lang="zh-CN" altLang="en-US" sz="2000" dirty="0">
                <a:solidFill>
                  <a:srgbClr val="0000FF"/>
                </a:solidFill>
                <a:ea typeface="楷体" panose="02010609060101010101" pitchFamily="49" charset="-122"/>
              </a:rPr>
              <a:t>标识 </a:t>
            </a:r>
          </a:p>
        </p:txBody>
      </p:sp>
      <p:sp>
        <p:nvSpPr>
          <p:cNvPr id="1663220" name="Rectangle 244"/>
          <p:cNvSpPr>
            <a:spLocks noChangeArrowheads="1"/>
          </p:cNvSpPr>
          <p:nvPr/>
        </p:nvSpPr>
        <p:spPr bwMode="auto">
          <a:xfrm>
            <a:off x="5378699" y="1628800"/>
            <a:ext cx="950912" cy="366712"/>
          </a:xfrm>
          <a:prstGeom prst="rect">
            <a:avLst/>
          </a:prstGeom>
          <a:noFill/>
          <a:ln w="28575" algn="ctr">
            <a:noFill/>
            <a:miter lim="800000"/>
            <a:headEnd/>
            <a:tailEnd/>
          </a:ln>
          <a:effectLst/>
        </p:spPr>
        <p:txBody>
          <a:bodyPr wrap="none" anchor="ctr">
            <a:spAutoFit/>
          </a:bodyPr>
          <a:lstStyle/>
          <a:p>
            <a:pPr algn="l">
              <a:lnSpc>
                <a:spcPct val="90000"/>
              </a:lnSpc>
              <a:spcBef>
                <a:spcPct val="0"/>
              </a:spcBef>
            </a:pPr>
            <a:r>
              <a:rPr kumimoji="1" lang="zh-CN" altLang="en-US" sz="2000" dirty="0">
                <a:solidFill>
                  <a:srgbClr val="FF3300"/>
                </a:solidFill>
                <a:ea typeface="楷体" panose="02010609060101010101" pitchFamily="49" charset="-122"/>
              </a:rPr>
              <a:t>有效位</a:t>
            </a:r>
          </a:p>
        </p:txBody>
      </p:sp>
      <p:sp>
        <p:nvSpPr>
          <p:cNvPr id="1663221" name="Line 245"/>
          <p:cNvSpPr>
            <a:spLocks noChangeShapeType="1"/>
          </p:cNvSpPr>
          <p:nvPr/>
        </p:nvSpPr>
        <p:spPr bwMode="auto">
          <a:xfrm>
            <a:off x="5824786" y="1922487"/>
            <a:ext cx="0" cy="863600"/>
          </a:xfrm>
          <a:prstGeom prst="line">
            <a:avLst/>
          </a:prstGeom>
          <a:noFill/>
          <a:ln w="28575">
            <a:solidFill>
              <a:srgbClr val="FF6600"/>
            </a:solidFill>
            <a:round/>
            <a:headEnd/>
            <a:tailEnd type="triangle" w="med" len="lg"/>
          </a:ln>
          <a:effectLst/>
        </p:spPr>
        <p:txBody>
          <a:bodyPr wrap="none" anchor="ctr"/>
          <a:lstStyle/>
          <a:p>
            <a:endParaRPr lang="zh-CN" altLang="en-US"/>
          </a:p>
        </p:txBody>
      </p:sp>
      <p:sp>
        <p:nvSpPr>
          <p:cNvPr id="1663222" name="Rectangle 246"/>
          <p:cNvSpPr>
            <a:spLocks noChangeArrowheads="1"/>
          </p:cNvSpPr>
          <p:nvPr/>
        </p:nvSpPr>
        <p:spPr bwMode="auto">
          <a:xfrm>
            <a:off x="6616949" y="1628800"/>
            <a:ext cx="950912" cy="366712"/>
          </a:xfrm>
          <a:prstGeom prst="rect">
            <a:avLst/>
          </a:prstGeom>
          <a:noFill/>
          <a:ln w="28575" algn="ctr">
            <a:noFill/>
            <a:miter lim="800000"/>
            <a:headEnd/>
            <a:tailEnd/>
          </a:ln>
          <a:effectLst/>
        </p:spPr>
        <p:txBody>
          <a:bodyPr wrap="none" anchor="ctr">
            <a:spAutoFit/>
          </a:bodyPr>
          <a:lstStyle/>
          <a:p>
            <a:pPr>
              <a:lnSpc>
                <a:spcPct val="90000"/>
              </a:lnSpc>
              <a:spcBef>
                <a:spcPct val="0"/>
              </a:spcBef>
            </a:pPr>
            <a:r>
              <a:rPr kumimoji="1" lang="zh-CN" altLang="en-US" sz="2000" dirty="0">
                <a:solidFill>
                  <a:srgbClr val="FF3300"/>
                </a:solidFill>
                <a:ea typeface="楷体" panose="02010609060101010101" pitchFamily="49" charset="-122"/>
              </a:rPr>
              <a:t>预测位</a:t>
            </a:r>
          </a:p>
        </p:txBody>
      </p:sp>
      <p:sp>
        <p:nvSpPr>
          <p:cNvPr id="1663223" name="Line 247"/>
          <p:cNvSpPr>
            <a:spLocks noChangeShapeType="1"/>
          </p:cNvSpPr>
          <p:nvPr/>
        </p:nvSpPr>
        <p:spPr bwMode="auto">
          <a:xfrm>
            <a:off x="7120186" y="1922487"/>
            <a:ext cx="0" cy="863600"/>
          </a:xfrm>
          <a:prstGeom prst="line">
            <a:avLst/>
          </a:prstGeom>
          <a:noFill/>
          <a:ln w="28575">
            <a:solidFill>
              <a:srgbClr val="FF6600"/>
            </a:solidFill>
            <a:round/>
            <a:headEnd/>
            <a:tailEnd type="triangle" w="med" len="lg"/>
          </a:ln>
          <a:effectLst/>
        </p:spPr>
        <p:txBody>
          <a:bodyPr wrap="none" anchor="ctr"/>
          <a:lstStyle/>
          <a:p>
            <a:endParaRPr lang="zh-CN" altLang="en-US"/>
          </a:p>
        </p:txBody>
      </p:sp>
      <p:grpSp>
        <p:nvGrpSpPr>
          <p:cNvPr id="1663224" name="Group 248"/>
          <p:cNvGrpSpPr>
            <a:grpSpLocks/>
          </p:cNvGrpSpPr>
          <p:nvPr/>
        </p:nvGrpSpPr>
        <p:grpSpPr bwMode="auto">
          <a:xfrm>
            <a:off x="7985374" y="3001987"/>
            <a:ext cx="287337" cy="144463"/>
            <a:chOff x="431" y="1608"/>
            <a:chExt cx="453" cy="249"/>
          </a:xfrm>
        </p:grpSpPr>
        <p:sp>
          <p:nvSpPr>
            <p:cNvPr id="1663225" name="Freeform 249"/>
            <p:cNvSpPr>
              <a:spLocks/>
            </p:cNvSpPr>
            <p:nvPr/>
          </p:nvSpPr>
          <p:spPr bwMode="auto">
            <a:xfrm>
              <a:off x="431" y="1608"/>
              <a:ext cx="453" cy="151"/>
            </a:xfrm>
            <a:custGeom>
              <a:avLst/>
              <a:gdLst/>
              <a:ahLst/>
              <a:cxnLst>
                <a:cxn ang="0">
                  <a:pos x="0" y="98"/>
                </a:cxn>
                <a:cxn ang="0">
                  <a:pos x="136" y="8"/>
                </a:cxn>
                <a:cxn ang="0">
                  <a:pos x="317" y="144"/>
                </a:cxn>
                <a:cxn ang="0">
                  <a:pos x="453" y="53"/>
                </a:cxn>
              </a:cxnLst>
              <a:rect l="0" t="0" r="r" b="b"/>
              <a:pathLst>
                <a:path w="453" h="151">
                  <a:moveTo>
                    <a:pt x="0" y="98"/>
                  </a:moveTo>
                  <a:cubicBezTo>
                    <a:pt x="41" y="49"/>
                    <a:pt x="83" y="0"/>
                    <a:pt x="136" y="8"/>
                  </a:cubicBezTo>
                  <a:cubicBezTo>
                    <a:pt x="189" y="16"/>
                    <a:pt x="264" y="137"/>
                    <a:pt x="317" y="144"/>
                  </a:cubicBezTo>
                  <a:cubicBezTo>
                    <a:pt x="370" y="151"/>
                    <a:pt x="411" y="102"/>
                    <a:pt x="453" y="53"/>
                  </a:cubicBezTo>
                </a:path>
              </a:pathLst>
            </a:custGeom>
            <a:noFill/>
            <a:ln w="28575" cap="flat" cmpd="sng">
              <a:solidFill>
                <a:schemeClr val="tx1"/>
              </a:solidFill>
              <a:prstDash val="solid"/>
              <a:round/>
              <a:headEnd/>
              <a:tailEnd/>
            </a:ln>
            <a:effectLst/>
          </p:spPr>
          <p:txBody>
            <a:bodyPr wrap="none" anchor="ctr"/>
            <a:lstStyle/>
            <a:p>
              <a:endParaRPr lang="zh-CN" altLang="en-US"/>
            </a:p>
          </p:txBody>
        </p:sp>
        <p:sp>
          <p:nvSpPr>
            <p:cNvPr id="1663226" name="Freeform 250"/>
            <p:cNvSpPr>
              <a:spLocks/>
            </p:cNvSpPr>
            <p:nvPr/>
          </p:nvSpPr>
          <p:spPr bwMode="auto">
            <a:xfrm>
              <a:off x="431" y="1706"/>
              <a:ext cx="453" cy="151"/>
            </a:xfrm>
            <a:custGeom>
              <a:avLst/>
              <a:gdLst/>
              <a:ahLst/>
              <a:cxnLst>
                <a:cxn ang="0">
                  <a:pos x="0" y="98"/>
                </a:cxn>
                <a:cxn ang="0">
                  <a:pos x="136" y="8"/>
                </a:cxn>
                <a:cxn ang="0">
                  <a:pos x="317" y="144"/>
                </a:cxn>
                <a:cxn ang="0">
                  <a:pos x="453" y="53"/>
                </a:cxn>
              </a:cxnLst>
              <a:rect l="0" t="0" r="r" b="b"/>
              <a:pathLst>
                <a:path w="453" h="151">
                  <a:moveTo>
                    <a:pt x="0" y="98"/>
                  </a:moveTo>
                  <a:cubicBezTo>
                    <a:pt x="41" y="49"/>
                    <a:pt x="83" y="0"/>
                    <a:pt x="136" y="8"/>
                  </a:cubicBezTo>
                  <a:cubicBezTo>
                    <a:pt x="189" y="16"/>
                    <a:pt x="264" y="137"/>
                    <a:pt x="317" y="144"/>
                  </a:cubicBezTo>
                  <a:cubicBezTo>
                    <a:pt x="370" y="151"/>
                    <a:pt x="411" y="102"/>
                    <a:pt x="453" y="53"/>
                  </a:cubicBezTo>
                </a:path>
              </a:pathLst>
            </a:custGeom>
            <a:noFill/>
            <a:ln w="28575" cap="flat" cmpd="sng">
              <a:solidFill>
                <a:schemeClr val="tx1"/>
              </a:solidFill>
              <a:prstDash val="solid"/>
              <a:round/>
              <a:headEnd/>
              <a:tailEnd/>
            </a:ln>
            <a:effectLst/>
          </p:spPr>
          <p:txBody>
            <a:bodyPr wrap="none" anchor="ctr"/>
            <a:lstStyle/>
            <a:p>
              <a:endParaRPr lang="zh-CN" altLang="en-US"/>
            </a:p>
          </p:txBody>
        </p:sp>
      </p:grpSp>
      <p:sp>
        <p:nvSpPr>
          <p:cNvPr id="1663227" name="Line 251"/>
          <p:cNvSpPr>
            <a:spLocks noChangeShapeType="1"/>
          </p:cNvSpPr>
          <p:nvPr/>
        </p:nvSpPr>
        <p:spPr bwMode="auto">
          <a:xfrm>
            <a:off x="6472486" y="2497162"/>
            <a:ext cx="0" cy="288925"/>
          </a:xfrm>
          <a:prstGeom prst="line">
            <a:avLst/>
          </a:prstGeom>
          <a:noFill/>
          <a:ln w="28575">
            <a:solidFill>
              <a:srgbClr val="0000FF"/>
            </a:solidFill>
            <a:round/>
            <a:headEnd/>
            <a:tailEnd type="triangle" w="med" len="lg"/>
          </a:ln>
          <a:effectLst/>
        </p:spPr>
        <p:txBody>
          <a:bodyPr wrap="none" anchor="ctr"/>
          <a:lstStyle/>
          <a:p>
            <a:endParaRPr lang="zh-CN" altLang="en-US"/>
          </a:p>
        </p:txBody>
      </p:sp>
      <p:sp>
        <p:nvSpPr>
          <p:cNvPr id="1663228" name="Rectangle 252"/>
          <p:cNvSpPr>
            <a:spLocks noChangeArrowheads="1"/>
          </p:cNvSpPr>
          <p:nvPr/>
        </p:nvSpPr>
        <p:spPr bwMode="auto">
          <a:xfrm>
            <a:off x="7120186" y="1849462"/>
            <a:ext cx="1270000" cy="701675"/>
          </a:xfrm>
          <a:prstGeom prst="rect">
            <a:avLst/>
          </a:prstGeom>
          <a:noFill/>
          <a:ln w="28575" algn="ctr">
            <a:noFill/>
            <a:miter lim="800000"/>
            <a:headEnd/>
            <a:tailEnd/>
          </a:ln>
          <a:effectLst/>
        </p:spPr>
        <p:txBody>
          <a:bodyPr wrap="none" anchor="ctr">
            <a:spAutoFit/>
          </a:bodyPr>
          <a:lstStyle/>
          <a:p>
            <a:pPr>
              <a:spcBef>
                <a:spcPct val="0"/>
              </a:spcBef>
            </a:pPr>
            <a:r>
              <a:rPr kumimoji="1" lang="zh-CN" altLang="en-US" sz="2000" dirty="0">
                <a:solidFill>
                  <a:srgbClr val="0000FF"/>
                </a:solidFill>
                <a:ea typeface="楷体" panose="02010609060101010101" pitchFamily="49" charset="-122"/>
              </a:rPr>
              <a:t>实际</a:t>
            </a:r>
          </a:p>
          <a:p>
            <a:pPr>
              <a:spcBef>
                <a:spcPct val="0"/>
              </a:spcBef>
            </a:pPr>
            <a:r>
              <a:rPr kumimoji="1" lang="zh-CN" altLang="en-US" sz="2000" dirty="0">
                <a:solidFill>
                  <a:srgbClr val="0000FF"/>
                </a:solidFill>
                <a:ea typeface="楷体" panose="02010609060101010101" pitchFamily="49" charset="-122"/>
              </a:rPr>
              <a:t>目标地址 </a:t>
            </a:r>
          </a:p>
        </p:txBody>
      </p:sp>
      <p:sp>
        <p:nvSpPr>
          <p:cNvPr id="1663229" name="Line 253"/>
          <p:cNvSpPr>
            <a:spLocks noChangeShapeType="1"/>
          </p:cNvSpPr>
          <p:nvPr/>
        </p:nvSpPr>
        <p:spPr bwMode="auto">
          <a:xfrm>
            <a:off x="7696449" y="2497162"/>
            <a:ext cx="0" cy="288925"/>
          </a:xfrm>
          <a:prstGeom prst="line">
            <a:avLst/>
          </a:prstGeom>
          <a:noFill/>
          <a:ln w="28575">
            <a:solidFill>
              <a:srgbClr val="0000FF"/>
            </a:solidFill>
            <a:round/>
            <a:headEnd/>
            <a:tailEnd type="triangle" w="med" len="lg"/>
          </a:ln>
          <a:effectLst/>
        </p:spPr>
        <p:txBody>
          <a:bodyPr wrap="none" anchor="ctr"/>
          <a:lstStyle/>
          <a:p>
            <a:endParaRPr lang="zh-CN" altLang="en-US"/>
          </a:p>
        </p:txBody>
      </p:sp>
      <p:sp>
        <p:nvSpPr>
          <p:cNvPr id="1663230" name="Rectangle 254"/>
          <p:cNvSpPr>
            <a:spLocks noChangeArrowheads="1"/>
          </p:cNvSpPr>
          <p:nvPr/>
        </p:nvSpPr>
        <p:spPr bwMode="auto">
          <a:xfrm>
            <a:off x="409824" y="5973787"/>
            <a:ext cx="2174875" cy="457200"/>
          </a:xfrm>
          <a:prstGeom prst="rect">
            <a:avLst/>
          </a:prstGeom>
          <a:noFill/>
          <a:ln w="28575" algn="ctr">
            <a:noFill/>
            <a:miter lim="800000"/>
            <a:headEnd/>
            <a:tailEnd/>
          </a:ln>
          <a:effectLst/>
        </p:spPr>
        <p:txBody>
          <a:bodyPr wrap="none" anchor="ctr">
            <a:spAutoFit/>
          </a:bodyPr>
          <a:lstStyle/>
          <a:p>
            <a:pPr algn="l">
              <a:spcBef>
                <a:spcPct val="0"/>
              </a:spcBef>
            </a:pPr>
            <a:r>
              <a:rPr kumimoji="1" lang="en-US" altLang="zh-CN" sz="2400" dirty="0">
                <a:ea typeface="楷体" panose="02010609060101010101" pitchFamily="49" charset="-122"/>
              </a:rPr>
              <a:t>1</a:t>
            </a:r>
            <a:r>
              <a:rPr kumimoji="1" lang="zh-CN" altLang="en-US" sz="2400" dirty="0">
                <a:ea typeface="楷体" panose="02010609060101010101" pitchFamily="49" charset="-122"/>
              </a:rPr>
              <a:t>位跳转历史位</a:t>
            </a:r>
          </a:p>
        </p:txBody>
      </p:sp>
      <p:sp>
        <p:nvSpPr>
          <p:cNvPr id="1663231" name="Rectangle 255"/>
          <p:cNvSpPr>
            <a:spLocks noChangeArrowheads="1"/>
          </p:cNvSpPr>
          <p:nvPr/>
        </p:nvSpPr>
        <p:spPr bwMode="auto">
          <a:xfrm>
            <a:off x="2943474" y="5954737"/>
            <a:ext cx="2174875" cy="457200"/>
          </a:xfrm>
          <a:prstGeom prst="rect">
            <a:avLst/>
          </a:prstGeom>
          <a:noFill/>
          <a:ln w="28575" algn="ctr">
            <a:noFill/>
            <a:miter lim="800000"/>
            <a:headEnd/>
            <a:tailEnd/>
          </a:ln>
          <a:effectLst/>
        </p:spPr>
        <p:txBody>
          <a:bodyPr wrap="none" anchor="ctr">
            <a:spAutoFit/>
          </a:bodyPr>
          <a:lstStyle/>
          <a:p>
            <a:pPr algn="l">
              <a:spcBef>
                <a:spcPct val="0"/>
              </a:spcBef>
            </a:pPr>
            <a:r>
              <a:rPr kumimoji="1" lang="en-US" altLang="zh-CN" sz="2400" dirty="0">
                <a:ea typeface="楷体" panose="02010609060101010101" pitchFamily="49" charset="-122"/>
              </a:rPr>
              <a:t>2</a:t>
            </a:r>
            <a:r>
              <a:rPr kumimoji="1" lang="zh-CN" altLang="en-US" sz="2400" dirty="0">
                <a:ea typeface="楷体" panose="02010609060101010101" pitchFamily="49" charset="-122"/>
              </a:rPr>
              <a:t>位跳转历史位</a:t>
            </a:r>
          </a:p>
        </p:txBody>
      </p:sp>
      <p:sp>
        <p:nvSpPr>
          <p:cNvPr id="1663232" name="Rectangle 256"/>
          <p:cNvSpPr>
            <a:spLocks noChangeArrowheads="1"/>
          </p:cNvSpPr>
          <p:nvPr/>
        </p:nvSpPr>
        <p:spPr bwMode="auto">
          <a:xfrm>
            <a:off x="5319961" y="5995693"/>
            <a:ext cx="2969083" cy="683264"/>
          </a:xfrm>
          <a:prstGeom prst="rect">
            <a:avLst/>
          </a:prstGeom>
          <a:noFill/>
          <a:ln w="28575" algn="ctr">
            <a:noFill/>
            <a:miter lim="800000"/>
            <a:headEnd/>
            <a:tailEnd/>
          </a:ln>
          <a:effectLst/>
        </p:spPr>
        <p:txBody>
          <a:bodyPr wrap="none" anchor="ctr">
            <a:spAutoFit/>
          </a:bodyPr>
          <a:lstStyle/>
          <a:p>
            <a:pPr algn="l">
              <a:lnSpc>
                <a:spcPct val="80000"/>
              </a:lnSpc>
              <a:spcBef>
                <a:spcPct val="0"/>
              </a:spcBef>
            </a:pPr>
            <a:r>
              <a:rPr kumimoji="1" lang="zh-CN" altLang="en-US" sz="2400" dirty="0">
                <a:ea typeface="楷体" panose="02010609060101010101" pitchFamily="49" charset="-122"/>
              </a:rPr>
              <a:t>分支指令地址和实际</a:t>
            </a:r>
          </a:p>
          <a:p>
            <a:pPr algn="l">
              <a:lnSpc>
                <a:spcPct val="80000"/>
              </a:lnSpc>
              <a:spcBef>
                <a:spcPct val="0"/>
              </a:spcBef>
            </a:pPr>
            <a:r>
              <a:rPr kumimoji="1" lang="zh-CN" altLang="en-US" sz="2400" dirty="0">
                <a:ea typeface="楷体" panose="02010609060101010101" pitchFamily="49" charset="-122"/>
              </a:rPr>
              <a:t>目标地址之间的映射</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灯片编号占位符 4"/>
          <p:cNvSpPr>
            <a:spLocks noGrp="1"/>
          </p:cNvSpPr>
          <p:nvPr>
            <p:ph type="sldNum" sz="quarter" idx="11"/>
          </p:nvPr>
        </p:nvSpPr>
        <p:spPr/>
        <p:txBody>
          <a:bodyPr/>
          <a:lstStyle/>
          <a:p>
            <a:fld id="{DF71AE72-718E-46D0-AD58-6D9F844302AB}" type="slidenum">
              <a:rPr lang="zh-CN" altLang="en-US"/>
              <a:pPr/>
              <a:t>27</a:t>
            </a:fld>
            <a:endParaRPr lang="en-US" altLang="zh-CN"/>
          </a:p>
        </p:txBody>
      </p:sp>
      <p:sp>
        <p:nvSpPr>
          <p:cNvPr id="1664002" name="Rectangle 2"/>
          <p:cNvSpPr>
            <a:spLocks noGrp="1" noChangeArrowheads="1"/>
          </p:cNvSpPr>
          <p:nvPr>
            <p:ph type="title"/>
          </p:nvPr>
        </p:nvSpPr>
        <p:spPr/>
        <p:txBody>
          <a:bodyPr/>
          <a:lstStyle/>
          <a:p>
            <a:r>
              <a:rPr lang="en-US" altLang="zh-CN" dirty="0"/>
              <a:t>7.5.4 </a:t>
            </a:r>
            <a:r>
              <a:rPr lang="zh-CN" altLang="en-US" dirty="0"/>
              <a:t>控制相关</a:t>
            </a:r>
            <a:r>
              <a:rPr lang="zh-CN" altLang="en-US" dirty="0">
                <a:solidFill>
                  <a:srgbClr val="006600"/>
                </a:solidFill>
              </a:rPr>
              <a:t>－</a:t>
            </a:r>
            <a:r>
              <a:rPr kumimoji="1" lang="zh-CN" altLang="en-US" dirty="0">
                <a:solidFill>
                  <a:srgbClr val="CC0066"/>
                </a:solidFill>
              </a:rPr>
              <a:t>对</a:t>
            </a:r>
            <a:r>
              <a:rPr kumimoji="1" lang="zh-CN" altLang="en-US" dirty="0">
                <a:solidFill>
                  <a:srgbClr val="FF0000"/>
                </a:solidFill>
              </a:rPr>
              <a:t>条件分支</a:t>
            </a:r>
            <a:r>
              <a:rPr kumimoji="1" lang="zh-CN" altLang="en-US" dirty="0">
                <a:solidFill>
                  <a:srgbClr val="CC0066"/>
                </a:solidFill>
              </a:rPr>
              <a:t>指令的处理方法</a:t>
            </a:r>
          </a:p>
        </p:txBody>
      </p:sp>
      <p:sp>
        <p:nvSpPr>
          <p:cNvPr id="1664003" name="Rectangle 3"/>
          <p:cNvSpPr>
            <a:spLocks noGrp="1" noChangeArrowheads="1"/>
          </p:cNvSpPr>
          <p:nvPr>
            <p:ph type="body" idx="1"/>
          </p:nvPr>
        </p:nvSpPr>
        <p:spPr>
          <a:xfrm>
            <a:off x="250825" y="1341438"/>
            <a:ext cx="8713663" cy="574675"/>
          </a:xfrm>
        </p:spPr>
        <p:txBody>
          <a:bodyPr/>
          <a:lstStyle/>
          <a:p>
            <a:pPr marL="0" indent="0" algn="ctr">
              <a:spcBef>
                <a:spcPct val="10000"/>
              </a:spcBef>
              <a:buNone/>
            </a:pPr>
            <a:r>
              <a:rPr lang="zh-CN" altLang="en-US" dirty="0">
                <a:solidFill>
                  <a:schemeClr val="bg2"/>
                </a:solidFill>
              </a:rPr>
              <a:t>用于分支预测的</a:t>
            </a:r>
            <a:r>
              <a:rPr lang="en-US" altLang="zh-CN" dirty="0">
                <a:solidFill>
                  <a:schemeClr val="bg2"/>
                </a:solidFill>
              </a:rPr>
              <a:t>2</a:t>
            </a:r>
            <a:r>
              <a:rPr lang="zh-CN" altLang="en-US" dirty="0">
                <a:solidFill>
                  <a:schemeClr val="bg2"/>
                </a:solidFill>
              </a:rPr>
              <a:t>位有限状态机</a:t>
            </a:r>
          </a:p>
        </p:txBody>
      </p:sp>
      <p:sp>
        <p:nvSpPr>
          <p:cNvPr id="1664004" name="Rectangle 4"/>
          <p:cNvSpPr>
            <a:spLocks noChangeArrowheads="1"/>
          </p:cNvSpPr>
          <p:nvPr/>
        </p:nvSpPr>
        <p:spPr bwMode="auto">
          <a:xfrm>
            <a:off x="719138" y="533623"/>
            <a:ext cx="8424862" cy="519113"/>
          </a:xfrm>
          <a:prstGeom prst="rect">
            <a:avLst/>
          </a:prstGeom>
          <a:noFill/>
          <a:ln w="28575" algn="ctr">
            <a:noFill/>
            <a:miter lim="800000"/>
            <a:headEnd/>
            <a:tailEnd/>
          </a:ln>
          <a:effectLst/>
        </p:spPr>
        <p:txBody>
          <a:bodyPr wrap="square" anchor="ctr">
            <a:spAutoFit/>
          </a:bodyPr>
          <a:lstStyle/>
          <a:p>
            <a:pPr algn="l">
              <a:spcBef>
                <a:spcPct val="0"/>
              </a:spcBef>
            </a:pPr>
            <a:r>
              <a:rPr kumimoji="1" lang="zh-CN" altLang="en-US" dirty="0">
                <a:solidFill>
                  <a:srgbClr val="008000"/>
                </a:solidFill>
                <a:latin typeface="Arial" charset="0"/>
                <a:ea typeface="黑体" pitchFamily="2" charset="-122"/>
              </a:rPr>
              <a:t>方法</a:t>
            </a:r>
            <a:r>
              <a:rPr kumimoji="1" lang="en-US" altLang="zh-CN" dirty="0">
                <a:solidFill>
                  <a:srgbClr val="008000"/>
                </a:solidFill>
                <a:latin typeface="Arial" charset="0"/>
                <a:ea typeface="黑体" pitchFamily="2" charset="-122"/>
              </a:rPr>
              <a:t>3</a:t>
            </a:r>
            <a:r>
              <a:rPr kumimoji="1" lang="zh-CN" altLang="en-US" dirty="0">
                <a:solidFill>
                  <a:srgbClr val="008000"/>
                </a:solidFill>
                <a:latin typeface="Arial" charset="0"/>
                <a:ea typeface="黑体" pitchFamily="2" charset="-122"/>
              </a:rPr>
              <a:t>：</a:t>
            </a:r>
            <a:r>
              <a:rPr kumimoji="1" lang="zh-CN" altLang="en-US" dirty="0">
                <a:solidFill>
                  <a:srgbClr val="FF6600"/>
                </a:solidFill>
                <a:latin typeface="Arial" charset="0"/>
                <a:ea typeface="黑体" pitchFamily="2" charset="-122"/>
              </a:rPr>
              <a:t>动态</a:t>
            </a:r>
            <a:r>
              <a:rPr kumimoji="1" lang="zh-CN" altLang="en-US" dirty="0">
                <a:solidFill>
                  <a:srgbClr val="008000"/>
                </a:solidFill>
                <a:latin typeface="Arial" charset="0"/>
                <a:ea typeface="黑体" pitchFamily="2" charset="-122"/>
              </a:rPr>
              <a:t>分支预测（</a:t>
            </a:r>
            <a:r>
              <a:rPr kumimoji="1" lang="en-US" altLang="zh-CN" dirty="0">
                <a:solidFill>
                  <a:srgbClr val="008000"/>
                </a:solidFill>
                <a:ea typeface="黑体" pitchFamily="2" charset="-122"/>
              </a:rPr>
              <a:t>Dynamic Branch Prediction</a:t>
            </a:r>
            <a:r>
              <a:rPr kumimoji="1" lang="zh-CN" altLang="en-US" dirty="0">
                <a:solidFill>
                  <a:srgbClr val="008000"/>
                </a:solidFill>
                <a:latin typeface="Arial" charset="0"/>
                <a:ea typeface="黑体" pitchFamily="2" charset="-122"/>
              </a:rPr>
              <a:t>）</a:t>
            </a:r>
          </a:p>
        </p:txBody>
      </p:sp>
      <p:sp>
        <p:nvSpPr>
          <p:cNvPr id="1664007" name="Text Box 7"/>
          <p:cNvSpPr txBox="1">
            <a:spLocks noChangeAspect="1" noChangeArrowheads="1"/>
          </p:cNvSpPr>
          <p:nvPr/>
        </p:nvSpPr>
        <p:spPr bwMode="auto">
          <a:xfrm>
            <a:off x="539552" y="2208734"/>
            <a:ext cx="1112838" cy="284162"/>
          </a:xfrm>
          <a:prstGeom prst="rect">
            <a:avLst/>
          </a:prstGeom>
          <a:solidFill>
            <a:srgbClr val="FFFFFF"/>
          </a:solidFill>
          <a:ln w="9525">
            <a:noFill/>
            <a:miter lim="800000"/>
            <a:headEnd/>
            <a:tailEnd/>
          </a:ln>
        </p:spPr>
        <p:txBody>
          <a:bodyPr lIns="0" tIns="0" rIns="0" bIns="0" anchor="ctr"/>
          <a:lstStyle/>
          <a:p>
            <a:pPr>
              <a:lnSpc>
                <a:spcPct val="80000"/>
              </a:lnSpc>
              <a:spcBef>
                <a:spcPct val="0"/>
              </a:spcBef>
            </a:pPr>
            <a:r>
              <a:rPr lang="zh-CN" altLang="en-US" sz="2400" dirty="0">
                <a:ea typeface="楷体" panose="02010609060101010101" pitchFamily="49" charset="-122"/>
              </a:rPr>
              <a:t>不跳转</a:t>
            </a:r>
          </a:p>
        </p:txBody>
      </p:sp>
      <p:sp>
        <p:nvSpPr>
          <p:cNvPr id="1664008" name="Text Box 8"/>
          <p:cNvSpPr txBox="1">
            <a:spLocks noChangeAspect="1" noChangeArrowheads="1"/>
          </p:cNvSpPr>
          <p:nvPr/>
        </p:nvSpPr>
        <p:spPr bwMode="auto">
          <a:xfrm>
            <a:off x="7422746" y="2188995"/>
            <a:ext cx="939800" cy="295275"/>
          </a:xfrm>
          <a:prstGeom prst="rect">
            <a:avLst/>
          </a:prstGeom>
          <a:solidFill>
            <a:srgbClr val="FFFFFF"/>
          </a:solidFill>
          <a:ln w="9525">
            <a:noFill/>
            <a:miter lim="800000"/>
            <a:headEnd/>
            <a:tailEnd/>
          </a:ln>
        </p:spPr>
        <p:txBody>
          <a:bodyPr lIns="0" tIns="0" rIns="0" bIns="0" anchor="ctr"/>
          <a:lstStyle/>
          <a:p>
            <a:pPr>
              <a:spcBef>
                <a:spcPct val="0"/>
              </a:spcBef>
            </a:pPr>
            <a:r>
              <a:rPr lang="zh-CN" altLang="en-US" sz="2400" dirty="0">
                <a:ea typeface="楷体" panose="02010609060101010101" pitchFamily="49" charset="-122"/>
              </a:rPr>
              <a:t>跳转</a:t>
            </a:r>
          </a:p>
        </p:txBody>
      </p:sp>
      <p:sp>
        <p:nvSpPr>
          <p:cNvPr id="1664009" name="Rectangle 9"/>
          <p:cNvSpPr>
            <a:spLocks noChangeAspect="1" noChangeArrowheads="1"/>
          </p:cNvSpPr>
          <p:nvPr/>
        </p:nvSpPr>
        <p:spPr bwMode="auto">
          <a:xfrm rot="2099592">
            <a:off x="1519238" y="3039319"/>
            <a:ext cx="314325" cy="204787"/>
          </a:xfrm>
          <a:prstGeom prst="rect">
            <a:avLst/>
          </a:prstGeom>
          <a:solidFill>
            <a:srgbClr val="FFFFFF"/>
          </a:solidFill>
          <a:ln w="9525">
            <a:noFill/>
            <a:miter lim="800000"/>
            <a:headEnd/>
            <a:tailEnd/>
          </a:ln>
        </p:spPr>
        <p:txBody>
          <a:bodyPr anchor="ctr"/>
          <a:lstStyle/>
          <a:p>
            <a:endParaRPr lang="zh-CN" altLang="en-US"/>
          </a:p>
        </p:txBody>
      </p:sp>
      <p:sp>
        <p:nvSpPr>
          <p:cNvPr id="1664010" name="Text Box 10"/>
          <p:cNvSpPr txBox="1">
            <a:spLocks noChangeAspect="1" noChangeArrowheads="1"/>
          </p:cNvSpPr>
          <p:nvPr/>
        </p:nvSpPr>
        <p:spPr bwMode="auto">
          <a:xfrm>
            <a:off x="1692275" y="4315669"/>
            <a:ext cx="1092200" cy="365125"/>
          </a:xfrm>
          <a:prstGeom prst="rect">
            <a:avLst/>
          </a:prstGeom>
          <a:solidFill>
            <a:srgbClr val="FFFFFF"/>
          </a:solidFill>
          <a:ln w="9525">
            <a:noFill/>
            <a:miter lim="800000"/>
            <a:headEnd/>
            <a:tailEnd/>
          </a:ln>
        </p:spPr>
        <p:txBody>
          <a:bodyPr lIns="0" tIns="0" rIns="0" bIns="0" anchor="ctr"/>
          <a:lstStyle/>
          <a:p>
            <a:pPr>
              <a:lnSpc>
                <a:spcPct val="80000"/>
              </a:lnSpc>
              <a:spcBef>
                <a:spcPct val="0"/>
              </a:spcBef>
            </a:pPr>
            <a:r>
              <a:rPr lang="zh-CN" altLang="en-US" sz="2400" dirty="0">
                <a:ea typeface="楷体" panose="02010609060101010101" pitchFamily="49" charset="-122"/>
              </a:rPr>
              <a:t>不跳转</a:t>
            </a:r>
          </a:p>
        </p:txBody>
      </p:sp>
      <p:sp>
        <p:nvSpPr>
          <p:cNvPr id="1664011" name="Text Box 11"/>
          <p:cNvSpPr txBox="1">
            <a:spLocks noChangeAspect="1" noChangeArrowheads="1"/>
          </p:cNvSpPr>
          <p:nvPr/>
        </p:nvSpPr>
        <p:spPr bwMode="auto">
          <a:xfrm>
            <a:off x="1979613" y="3477469"/>
            <a:ext cx="830262" cy="296862"/>
          </a:xfrm>
          <a:prstGeom prst="rect">
            <a:avLst/>
          </a:prstGeom>
          <a:solidFill>
            <a:srgbClr val="FFFFFF"/>
          </a:solidFill>
          <a:ln w="9525">
            <a:noFill/>
            <a:miter lim="800000"/>
            <a:headEnd/>
            <a:tailEnd/>
          </a:ln>
        </p:spPr>
        <p:txBody>
          <a:bodyPr lIns="0" tIns="0" rIns="0" bIns="0" anchor="ctr"/>
          <a:lstStyle/>
          <a:p>
            <a:pPr algn="just">
              <a:spcBef>
                <a:spcPct val="0"/>
              </a:spcBef>
            </a:pPr>
            <a:r>
              <a:rPr lang="zh-CN" altLang="en-US" sz="2400" dirty="0">
                <a:ea typeface="楷体" panose="02010609060101010101" pitchFamily="49" charset="-122"/>
              </a:rPr>
              <a:t>跳转</a:t>
            </a:r>
          </a:p>
        </p:txBody>
      </p:sp>
      <p:sp>
        <p:nvSpPr>
          <p:cNvPr id="1664012" name="Oval 12"/>
          <p:cNvSpPr>
            <a:spLocks noChangeAspect="1" noChangeArrowheads="1"/>
          </p:cNvSpPr>
          <p:nvPr/>
        </p:nvSpPr>
        <p:spPr bwMode="auto">
          <a:xfrm>
            <a:off x="395288" y="3204419"/>
            <a:ext cx="1566862" cy="1566862"/>
          </a:xfrm>
          <a:prstGeom prst="ellipse">
            <a:avLst/>
          </a:prstGeom>
          <a:solidFill>
            <a:srgbClr val="FFCCFF"/>
          </a:solidFill>
          <a:ln w="28575">
            <a:solidFill>
              <a:srgbClr val="000000"/>
            </a:solidFill>
            <a:round/>
            <a:headEnd/>
            <a:tailEnd/>
          </a:ln>
        </p:spPr>
        <p:txBody>
          <a:bodyPr anchor="ctr"/>
          <a:lstStyle/>
          <a:p>
            <a:endParaRPr lang="zh-CN" altLang="en-US"/>
          </a:p>
        </p:txBody>
      </p:sp>
      <p:sp>
        <p:nvSpPr>
          <p:cNvPr id="1664013" name="Text Box 13"/>
          <p:cNvSpPr txBox="1">
            <a:spLocks noChangeAspect="1" noChangeArrowheads="1"/>
          </p:cNvSpPr>
          <p:nvPr/>
        </p:nvSpPr>
        <p:spPr bwMode="auto">
          <a:xfrm>
            <a:off x="719138" y="3460006"/>
            <a:ext cx="933450" cy="962025"/>
          </a:xfrm>
          <a:prstGeom prst="rect">
            <a:avLst/>
          </a:prstGeom>
          <a:noFill/>
          <a:ln w="28575">
            <a:noFill/>
            <a:miter lim="800000"/>
            <a:headEnd/>
            <a:tailEnd/>
          </a:ln>
        </p:spPr>
        <p:txBody>
          <a:bodyPr lIns="0" tIns="0" rIns="0" bIns="0" anchor="ctr"/>
          <a:lstStyle/>
          <a:p>
            <a:pPr>
              <a:spcBef>
                <a:spcPct val="0"/>
              </a:spcBef>
            </a:pPr>
            <a:r>
              <a:rPr lang="en-US" altLang="zh-CN" sz="2400" dirty="0">
                <a:ea typeface="楷体" panose="02010609060101010101" pitchFamily="49" charset="-122"/>
              </a:rPr>
              <a:t>00</a:t>
            </a:r>
          </a:p>
          <a:p>
            <a:pPr>
              <a:lnSpc>
                <a:spcPct val="80000"/>
              </a:lnSpc>
              <a:spcBef>
                <a:spcPct val="0"/>
              </a:spcBef>
            </a:pPr>
            <a:r>
              <a:rPr lang="zh-CN" altLang="en-US" sz="2400" dirty="0">
                <a:ea typeface="楷体" panose="02010609060101010101" pitchFamily="49" charset="-122"/>
              </a:rPr>
              <a:t>预测</a:t>
            </a:r>
          </a:p>
          <a:p>
            <a:pPr>
              <a:lnSpc>
                <a:spcPct val="80000"/>
              </a:lnSpc>
              <a:spcBef>
                <a:spcPct val="0"/>
              </a:spcBef>
            </a:pPr>
            <a:r>
              <a:rPr lang="zh-CN" altLang="en-US" sz="2400" dirty="0">
                <a:ea typeface="楷体" panose="02010609060101010101" pitchFamily="49" charset="-122"/>
              </a:rPr>
              <a:t>不跳转</a:t>
            </a:r>
          </a:p>
        </p:txBody>
      </p:sp>
      <p:sp>
        <p:nvSpPr>
          <p:cNvPr id="1664014" name="Oval 14"/>
          <p:cNvSpPr>
            <a:spLocks noChangeAspect="1" noChangeArrowheads="1"/>
          </p:cNvSpPr>
          <p:nvPr/>
        </p:nvSpPr>
        <p:spPr bwMode="auto">
          <a:xfrm>
            <a:off x="2562225" y="3204419"/>
            <a:ext cx="1566863" cy="1566862"/>
          </a:xfrm>
          <a:prstGeom prst="ellipse">
            <a:avLst/>
          </a:prstGeom>
          <a:solidFill>
            <a:srgbClr val="FFCCFF"/>
          </a:solidFill>
          <a:ln w="28575">
            <a:solidFill>
              <a:srgbClr val="000000"/>
            </a:solidFill>
            <a:round/>
            <a:headEnd/>
            <a:tailEnd/>
          </a:ln>
        </p:spPr>
        <p:txBody>
          <a:bodyPr anchor="ctr"/>
          <a:lstStyle/>
          <a:p>
            <a:endParaRPr lang="zh-CN" altLang="en-US"/>
          </a:p>
        </p:txBody>
      </p:sp>
      <p:sp>
        <p:nvSpPr>
          <p:cNvPr id="1664015" name="Text Box 15"/>
          <p:cNvSpPr txBox="1">
            <a:spLocks noChangeAspect="1" noChangeArrowheads="1"/>
          </p:cNvSpPr>
          <p:nvPr/>
        </p:nvSpPr>
        <p:spPr bwMode="auto">
          <a:xfrm>
            <a:off x="2668588" y="3460006"/>
            <a:ext cx="1398587" cy="962025"/>
          </a:xfrm>
          <a:prstGeom prst="rect">
            <a:avLst/>
          </a:prstGeom>
          <a:noFill/>
          <a:ln w="9525">
            <a:noFill/>
            <a:miter lim="800000"/>
            <a:headEnd/>
            <a:tailEnd/>
          </a:ln>
        </p:spPr>
        <p:txBody>
          <a:bodyPr lIns="0" tIns="0" rIns="0" bIns="0" anchor="ctr"/>
          <a:lstStyle/>
          <a:p>
            <a:pPr>
              <a:spcBef>
                <a:spcPct val="0"/>
              </a:spcBef>
            </a:pPr>
            <a:r>
              <a:rPr lang="en-US" altLang="zh-CN" sz="2400" dirty="0">
                <a:ea typeface="楷体" panose="02010609060101010101" pitchFamily="49" charset="-122"/>
              </a:rPr>
              <a:t>01</a:t>
            </a:r>
          </a:p>
          <a:p>
            <a:pPr>
              <a:lnSpc>
                <a:spcPct val="80000"/>
              </a:lnSpc>
              <a:spcBef>
                <a:spcPct val="0"/>
              </a:spcBef>
            </a:pPr>
            <a:r>
              <a:rPr lang="zh-CN" altLang="en-US" sz="2400" dirty="0">
                <a:ea typeface="楷体" panose="02010609060101010101" pitchFamily="49" charset="-122"/>
              </a:rPr>
              <a:t>再次预测</a:t>
            </a:r>
          </a:p>
          <a:p>
            <a:pPr>
              <a:lnSpc>
                <a:spcPct val="80000"/>
              </a:lnSpc>
              <a:spcBef>
                <a:spcPct val="0"/>
              </a:spcBef>
            </a:pPr>
            <a:r>
              <a:rPr lang="zh-CN" altLang="en-US" sz="2400" dirty="0">
                <a:ea typeface="楷体" panose="02010609060101010101" pitchFamily="49" charset="-122"/>
              </a:rPr>
              <a:t>不跳转</a:t>
            </a:r>
          </a:p>
        </p:txBody>
      </p:sp>
      <p:sp>
        <p:nvSpPr>
          <p:cNvPr id="1664016" name="Text Box 16"/>
          <p:cNvSpPr txBox="1">
            <a:spLocks noChangeAspect="1" noChangeArrowheads="1"/>
          </p:cNvSpPr>
          <p:nvPr/>
        </p:nvSpPr>
        <p:spPr bwMode="auto">
          <a:xfrm>
            <a:off x="6299200" y="4301381"/>
            <a:ext cx="1009650" cy="338138"/>
          </a:xfrm>
          <a:prstGeom prst="rect">
            <a:avLst/>
          </a:prstGeom>
          <a:solidFill>
            <a:srgbClr val="FFFFFF"/>
          </a:solidFill>
          <a:ln w="9525">
            <a:noFill/>
            <a:miter lim="800000"/>
            <a:headEnd/>
            <a:tailEnd/>
          </a:ln>
        </p:spPr>
        <p:txBody>
          <a:bodyPr lIns="0" tIns="0" rIns="0" bIns="0" anchor="ctr"/>
          <a:lstStyle/>
          <a:p>
            <a:pPr>
              <a:lnSpc>
                <a:spcPct val="80000"/>
              </a:lnSpc>
              <a:spcBef>
                <a:spcPct val="0"/>
              </a:spcBef>
            </a:pPr>
            <a:r>
              <a:rPr lang="zh-CN" altLang="en-US" sz="2400" dirty="0">
                <a:ea typeface="楷体" panose="02010609060101010101" pitchFamily="49" charset="-122"/>
              </a:rPr>
              <a:t>不跳转</a:t>
            </a:r>
          </a:p>
        </p:txBody>
      </p:sp>
      <p:sp>
        <p:nvSpPr>
          <p:cNvPr id="1664017" name="Text Box 17"/>
          <p:cNvSpPr txBox="1">
            <a:spLocks noChangeAspect="1" noChangeArrowheads="1"/>
          </p:cNvSpPr>
          <p:nvPr/>
        </p:nvSpPr>
        <p:spPr bwMode="auto">
          <a:xfrm>
            <a:off x="6435037" y="3520388"/>
            <a:ext cx="782637" cy="314325"/>
          </a:xfrm>
          <a:prstGeom prst="rect">
            <a:avLst/>
          </a:prstGeom>
          <a:solidFill>
            <a:srgbClr val="FFFFFF"/>
          </a:solidFill>
          <a:ln w="9525">
            <a:noFill/>
            <a:miter lim="800000"/>
            <a:headEnd/>
            <a:tailEnd/>
          </a:ln>
        </p:spPr>
        <p:txBody>
          <a:bodyPr lIns="0" tIns="0" rIns="0" bIns="0" anchor="ctr"/>
          <a:lstStyle/>
          <a:p>
            <a:pPr>
              <a:spcBef>
                <a:spcPct val="0"/>
              </a:spcBef>
            </a:pPr>
            <a:r>
              <a:rPr lang="zh-CN" altLang="en-US" sz="2400" dirty="0">
                <a:ea typeface="楷体" panose="02010609060101010101" pitchFamily="49" charset="-122"/>
              </a:rPr>
              <a:t>跳转</a:t>
            </a:r>
          </a:p>
        </p:txBody>
      </p:sp>
      <p:sp>
        <p:nvSpPr>
          <p:cNvPr id="1664018" name="Oval 18"/>
          <p:cNvSpPr>
            <a:spLocks noChangeAspect="1" noChangeArrowheads="1"/>
          </p:cNvSpPr>
          <p:nvPr/>
        </p:nvSpPr>
        <p:spPr bwMode="auto">
          <a:xfrm>
            <a:off x="4941888" y="3204419"/>
            <a:ext cx="1566862" cy="1566862"/>
          </a:xfrm>
          <a:prstGeom prst="ellipse">
            <a:avLst/>
          </a:prstGeom>
          <a:solidFill>
            <a:srgbClr val="FFCCFF"/>
          </a:solidFill>
          <a:ln w="28575">
            <a:solidFill>
              <a:srgbClr val="000000"/>
            </a:solidFill>
            <a:round/>
            <a:headEnd/>
            <a:tailEnd/>
          </a:ln>
        </p:spPr>
        <p:txBody>
          <a:bodyPr anchor="ctr"/>
          <a:lstStyle/>
          <a:p>
            <a:endParaRPr lang="zh-CN" altLang="en-US"/>
          </a:p>
        </p:txBody>
      </p:sp>
      <p:sp>
        <p:nvSpPr>
          <p:cNvPr id="1664019" name="Text Box 19"/>
          <p:cNvSpPr txBox="1">
            <a:spLocks noChangeAspect="1" noChangeArrowheads="1"/>
          </p:cNvSpPr>
          <p:nvPr/>
        </p:nvSpPr>
        <p:spPr bwMode="auto">
          <a:xfrm>
            <a:off x="5003800" y="3460006"/>
            <a:ext cx="1411288" cy="962025"/>
          </a:xfrm>
          <a:prstGeom prst="rect">
            <a:avLst/>
          </a:prstGeom>
          <a:noFill/>
          <a:ln w="9525">
            <a:noFill/>
            <a:miter lim="800000"/>
            <a:headEnd/>
            <a:tailEnd/>
          </a:ln>
        </p:spPr>
        <p:txBody>
          <a:bodyPr lIns="0" tIns="0" rIns="0" bIns="0" anchor="ctr"/>
          <a:lstStyle/>
          <a:p>
            <a:pPr>
              <a:spcBef>
                <a:spcPct val="0"/>
              </a:spcBef>
            </a:pPr>
            <a:r>
              <a:rPr lang="en-US" altLang="zh-CN" sz="2400" dirty="0">
                <a:ea typeface="楷体" panose="02010609060101010101" pitchFamily="49" charset="-122"/>
              </a:rPr>
              <a:t>10</a:t>
            </a:r>
          </a:p>
          <a:p>
            <a:pPr>
              <a:lnSpc>
                <a:spcPct val="80000"/>
              </a:lnSpc>
              <a:spcBef>
                <a:spcPct val="0"/>
              </a:spcBef>
            </a:pPr>
            <a:r>
              <a:rPr lang="zh-CN" altLang="en-US" sz="2400" dirty="0">
                <a:ea typeface="楷体" panose="02010609060101010101" pitchFamily="49" charset="-122"/>
              </a:rPr>
              <a:t>再次预测</a:t>
            </a:r>
          </a:p>
          <a:p>
            <a:pPr>
              <a:lnSpc>
                <a:spcPct val="80000"/>
              </a:lnSpc>
              <a:spcBef>
                <a:spcPct val="0"/>
              </a:spcBef>
            </a:pPr>
            <a:r>
              <a:rPr lang="zh-CN" altLang="en-US" sz="2400" dirty="0">
                <a:ea typeface="楷体" panose="02010609060101010101" pitchFamily="49" charset="-122"/>
              </a:rPr>
              <a:t>跳转</a:t>
            </a:r>
          </a:p>
        </p:txBody>
      </p:sp>
      <p:sp>
        <p:nvSpPr>
          <p:cNvPr id="1664020" name="Oval 20"/>
          <p:cNvSpPr>
            <a:spLocks noChangeAspect="1" noChangeArrowheads="1"/>
          </p:cNvSpPr>
          <p:nvPr/>
        </p:nvSpPr>
        <p:spPr bwMode="auto">
          <a:xfrm>
            <a:off x="7108825" y="3204419"/>
            <a:ext cx="1566863" cy="1566862"/>
          </a:xfrm>
          <a:prstGeom prst="ellipse">
            <a:avLst/>
          </a:prstGeom>
          <a:solidFill>
            <a:srgbClr val="FFCCFF"/>
          </a:solidFill>
          <a:ln w="28575">
            <a:solidFill>
              <a:srgbClr val="000000"/>
            </a:solidFill>
            <a:round/>
            <a:headEnd/>
            <a:tailEnd/>
          </a:ln>
        </p:spPr>
        <p:txBody>
          <a:bodyPr anchor="ctr"/>
          <a:lstStyle/>
          <a:p>
            <a:endParaRPr lang="zh-CN" altLang="en-US"/>
          </a:p>
        </p:txBody>
      </p:sp>
      <p:sp>
        <p:nvSpPr>
          <p:cNvPr id="1664021" name="Text Box 21"/>
          <p:cNvSpPr txBox="1">
            <a:spLocks noChangeAspect="1" noChangeArrowheads="1"/>
          </p:cNvSpPr>
          <p:nvPr/>
        </p:nvSpPr>
        <p:spPr bwMode="auto">
          <a:xfrm>
            <a:off x="7432675" y="3460006"/>
            <a:ext cx="933450" cy="962025"/>
          </a:xfrm>
          <a:prstGeom prst="rect">
            <a:avLst/>
          </a:prstGeom>
          <a:noFill/>
          <a:ln w="28575">
            <a:noFill/>
            <a:miter lim="800000"/>
            <a:headEnd/>
            <a:tailEnd/>
          </a:ln>
        </p:spPr>
        <p:txBody>
          <a:bodyPr lIns="0" tIns="0" rIns="0" bIns="0" anchor="ctr"/>
          <a:lstStyle/>
          <a:p>
            <a:pPr>
              <a:spcBef>
                <a:spcPct val="0"/>
              </a:spcBef>
            </a:pPr>
            <a:r>
              <a:rPr lang="en-US" altLang="zh-CN" sz="2400" dirty="0">
                <a:ea typeface="楷体" panose="02010609060101010101" pitchFamily="49" charset="-122"/>
              </a:rPr>
              <a:t>11</a:t>
            </a:r>
          </a:p>
          <a:p>
            <a:pPr>
              <a:lnSpc>
                <a:spcPct val="80000"/>
              </a:lnSpc>
              <a:spcBef>
                <a:spcPct val="0"/>
              </a:spcBef>
            </a:pPr>
            <a:r>
              <a:rPr lang="zh-CN" altLang="en-US" sz="2400" dirty="0">
                <a:ea typeface="楷体" panose="02010609060101010101" pitchFamily="49" charset="-122"/>
              </a:rPr>
              <a:t>预测</a:t>
            </a:r>
          </a:p>
          <a:p>
            <a:pPr>
              <a:lnSpc>
                <a:spcPct val="80000"/>
              </a:lnSpc>
              <a:spcBef>
                <a:spcPct val="0"/>
              </a:spcBef>
            </a:pPr>
            <a:r>
              <a:rPr lang="zh-CN" altLang="en-US" sz="2400" dirty="0">
                <a:ea typeface="楷体" panose="02010609060101010101" pitchFamily="49" charset="-122"/>
              </a:rPr>
              <a:t>跳转</a:t>
            </a:r>
          </a:p>
        </p:txBody>
      </p:sp>
      <p:sp>
        <p:nvSpPr>
          <p:cNvPr id="1664022" name="Rectangle 22"/>
          <p:cNvSpPr>
            <a:spLocks noChangeAspect="1" noChangeArrowheads="1"/>
          </p:cNvSpPr>
          <p:nvPr/>
        </p:nvSpPr>
        <p:spPr bwMode="auto">
          <a:xfrm rot="1943612">
            <a:off x="8205788" y="3020269"/>
            <a:ext cx="314325" cy="204787"/>
          </a:xfrm>
          <a:prstGeom prst="rect">
            <a:avLst/>
          </a:prstGeom>
          <a:solidFill>
            <a:srgbClr val="FFFFFF"/>
          </a:solidFill>
          <a:ln w="9525">
            <a:noFill/>
            <a:miter lim="800000"/>
            <a:headEnd/>
            <a:tailEnd/>
          </a:ln>
        </p:spPr>
        <p:txBody>
          <a:bodyPr anchor="ctr"/>
          <a:lstStyle/>
          <a:p>
            <a:endParaRPr lang="zh-CN" altLang="en-US"/>
          </a:p>
        </p:txBody>
      </p:sp>
      <p:sp>
        <p:nvSpPr>
          <p:cNvPr id="1664023" name="Text Box 23"/>
          <p:cNvSpPr txBox="1">
            <a:spLocks noChangeAspect="1" noChangeArrowheads="1"/>
          </p:cNvSpPr>
          <p:nvPr/>
        </p:nvSpPr>
        <p:spPr bwMode="auto">
          <a:xfrm>
            <a:off x="5011738" y="2132856"/>
            <a:ext cx="855662" cy="295275"/>
          </a:xfrm>
          <a:prstGeom prst="rect">
            <a:avLst/>
          </a:prstGeom>
          <a:solidFill>
            <a:srgbClr val="FFFFFF"/>
          </a:solidFill>
          <a:ln w="9525">
            <a:noFill/>
            <a:miter lim="800000"/>
            <a:headEnd/>
            <a:tailEnd/>
          </a:ln>
        </p:spPr>
        <p:txBody>
          <a:bodyPr lIns="0" tIns="0" rIns="0" bIns="0" anchor="ctr"/>
          <a:lstStyle/>
          <a:p>
            <a:pPr algn="just">
              <a:spcBef>
                <a:spcPct val="0"/>
              </a:spcBef>
            </a:pPr>
            <a:r>
              <a:rPr lang="zh-CN" altLang="en-US" sz="2400" dirty="0">
                <a:ea typeface="楷体" panose="02010609060101010101" pitchFamily="49" charset="-122"/>
              </a:rPr>
              <a:t>跳转</a:t>
            </a:r>
          </a:p>
        </p:txBody>
      </p:sp>
      <p:sp>
        <p:nvSpPr>
          <p:cNvPr id="1664024" name="Text Box 24"/>
          <p:cNvSpPr txBox="1">
            <a:spLocks noChangeAspect="1" noChangeArrowheads="1"/>
          </p:cNvSpPr>
          <p:nvPr/>
        </p:nvSpPr>
        <p:spPr bwMode="auto">
          <a:xfrm>
            <a:off x="3059113" y="5052269"/>
            <a:ext cx="1177925" cy="401637"/>
          </a:xfrm>
          <a:prstGeom prst="rect">
            <a:avLst/>
          </a:prstGeom>
          <a:solidFill>
            <a:srgbClr val="FFFFFF"/>
          </a:solidFill>
          <a:ln w="9525">
            <a:noFill/>
            <a:miter lim="800000"/>
            <a:headEnd/>
            <a:tailEnd/>
          </a:ln>
        </p:spPr>
        <p:txBody>
          <a:bodyPr lIns="0" tIns="0" rIns="0" bIns="0" anchor="ctr"/>
          <a:lstStyle/>
          <a:p>
            <a:pPr>
              <a:lnSpc>
                <a:spcPct val="80000"/>
              </a:lnSpc>
              <a:spcBef>
                <a:spcPct val="0"/>
              </a:spcBef>
            </a:pPr>
            <a:r>
              <a:rPr lang="zh-CN" altLang="en-US" sz="2400" dirty="0">
                <a:ea typeface="楷体" panose="02010609060101010101" pitchFamily="49" charset="-122"/>
              </a:rPr>
              <a:t>不跳转</a:t>
            </a:r>
          </a:p>
        </p:txBody>
      </p:sp>
      <p:sp>
        <p:nvSpPr>
          <p:cNvPr id="1664025" name="Freeform 25"/>
          <p:cNvSpPr>
            <a:spLocks/>
          </p:cNvSpPr>
          <p:nvPr/>
        </p:nvSpPr>
        <p:spPr bwMode="auto">
          <a:xfrm>
            <a:off x="755650" y="2501156"/>
            <a:ext cx="757238" cy="719138"/>
          </a:xfrm>
          <a:custGeom>
            <a:avLst/>
            <a:gdLst/>
            <a:ahLst/>
            <a:cxnLst>
              <a:cxn ang="0">
                <a:pos x="144" y="559"/>
              </a:cxn>
              <a:cxn ang="0">
                <a:pos x="8" y="378"/>
              </a:cxn>
              <a:cxn ang="0">
                <a:pos x="98" y="60"/>
              </a:cxn>
              <a:cxn ang="0">
                <a:pos x="370" y="15"/>
              </a:cxn>
              <a:cxn ang="0">
                <a:pos x="507" y="151"/>
              </a:cxn>
              <a:cxn ang="0">
                <a:pos x="507" y="333"/>
              </a:cxn>
              <a:cxn ang="0">
                <a:pos x="416" y="559"/>
              </a:cxn>
            </a:cxnLst>
            <a:rect l="0" t="0" r="r" b="b"/>
            <a:pathLst>
              <a:path w="530" h="559">
                <a:moveTo>
                  <a:pt x="144" y="559"/>
                </a:moveTo>
                <a:cubicBezTo>
                  <a:pt x="80" y="510"/>
                  <a:pt x="16" y="461"/>
                  <a:pt x="8" y="378"/>
                </a:cubicBezTo>
                <a:cubicBezTo>
                  <a:pt x="0" y="295"/>
                  <a:pt x="38" y="120"/>
                  <a:pt x="98" y="60"/>
                </a:cubicBezTo>
                <a:cubicBezTo>
                  <a:pt x="158" y="0"/>
                  <a:pt x="302" y="0"/>
                  <a:pt x="370" y="15"/>
                </a:cubicBezTo>
                <a:cubicBezTo>
                  <a:pt x="438" y="30"/>
                  <a:pt x="484" y="98"/>
                  <a:pt x="507" y="151"/>
                </a:cubicBezTo>
                <a:cubicBezTo>
                  <a:pt x="530" y="204"/>
                  <a:pt x="522" y="265"/>
                  <a:pt x="507" y="333"/>
                </a:cubicBezTo>
                <a:cubicBezTo>
                  <a:pt x="492" y="401"/>
                  <a:pt x="439" y="521"/>
                  <a:pt x="416" y="559"/>
                </a:cubicBezTo>
              </a:path>
            </a:pathLst>
          </a:custGeom>
          <a:noFill/>
          <a:ln w="28575" cap="flat" cmpd="sng">
            <a:solidFill>
              <a:schemeClr val="tx1"/>
            </a:solidFill>
            <a:prstDash val="solid"/>
            <a:round/>
            <a:headEnd type="none" w="med" len="med"/>
            <a:tailEnd type="triangle" w="med" len="lg"/>
          </a:ln>
          <a:effectLst/>
        </p:spPr>
        <p:txBody>
          <a:bodyPr wrap="none" anchor="ctr"/>
          <a:lstStyle/>
          <a:p>
            <a:endParaRPr lang="zh-CN" altLang="en-US"/>
          </a:p>
        </p:txBody>
      </p:sp>
      <p:sp>
        <p:nvSpPr>
          <p:cNvPr id="1664026" name="Freeform 26"/>
          <p:cNvSpPr>
            <a:spLocks/>
          </p:cNvSpPr>
          <p:nvPr/>
        </p:nvSpPr>
        <p:spPr bwMode="auto">
          <a:xfrm>
            <a:off x="7524750" y="2501156"/>
            <a:ext cx="757238" cy="719138"/>
          </a:xfrm>
          <a:custGeom>
            <a:avLst/>
            <a:gdLst/>
            <a:ahLst/>
            <a:cxnLst>
              <a:cxn ang="0">
                <a:pos x="144" y="559"/>
              </a:cxn>
              <a:cxn ang="0">
                <a:pos x="8" y="378"/>
              </a:cxn>
              <a:cxn ang="0">
                <a:pos x="98" y="60"/>
              </a:cxn>
              <a:cxn ang="0">
                <a:pos x="370" y="15"/>
              </a:cxn>
              <a:cxn ang="0">
                <a:pos x="507" y="151"/>
              </a:cxn>
              <a:cxn ang="0">
                <a:pos x="507" y="333"/>
              </a:cxn>
              <a:cxn ang="0">
                <a:pos x="416" y="559"/>
              </a:cxn>
            </a:cxnLst>
            <a:rect l="0" t="0" r="r" b="b"/>
            <a:pathLst>
              <a:path w="530" h="559">
                <a:moveTo>
                  <a:pt x="144" y="559"/>
                </a:moveTo>
                <a:cubicBezTo>
                  <a:pt x="80" y="510"/>
                  <a:pt x="16" y="461"/>
                  <a:pt x="8" y="378"/>
                </a:cubicBezTo>
                <a:cubicBezTo>
                  <a:pt x="0" y="295"/>
                  <a:pt x="38" y="120"/>
                  <a:pt x="98" y="60"/>
                </a:cubicBezTo>
                <a:cubicBezTo>
                  <a:pt x="158" y="0"/>
                  <a:pt x="302" y="0"/>
                  <a:pt x="370" y="15"/>
                </a:cubicBezTo>
                <a:cubicBezTo>
                  <a:pt x="438" y="30"/>
                  <a:pt x="484" y="98"/>
                  <a:pt x="507" y="151"/>
                </a:cubicBezTo>
                <a:cubicBezTo>
                  <a:pt x="530" y="204"/>
                  <a:pt x="522" y="265"/>
                  <a:pt x="507" y="333"/>
                </a:cubicBezTo>
                <a:cubicBezTo>
                  <a:pt x="492" y="401"/>
                  <a:pt x="439" y="521"/>
                  <a:pt x="416" y="559"/>
                </a:cubicBezTo>
              </a:path>
            </a:pathLst>
          </a:custGeom>
          <a:noFill/>
          <a:ln w="28575" cap="flat" cmpd="sng">
            <a:solidFill>
              <a:schemeClr val="tx1"/>
            </a:solidFill>
            <a:prstDash val="solid"/>
            <a:round/>
            <a:headEnd type="none" w="med" len="med"/>
            <a:tailEnd type="triangle" w="med" len="lg"/>
          </a:ln>
          <a:effectLst/>
        </p:spPr>
        <p:txBody>
          <a:bodyPr wrap="none" anchor="ctr"/>
          <a:lstStyle/>
          <a:p>
            <a:endParaRPr lang="zh-CN" altLang="en-US"/>
          </a:p>
        </p:txBody>
      </p:sp>
      <p:sp>
        <p:nvSpPr>
          <p:cNvPr id="1664027" name="Line 27"/>
          <p:cNvSpPr>
            <a:spLocks noChangeShapeType="1"/>
          </p:cNvSpPr>
          <p:nvPr/>
        </p:nvSpPr>
        <p:spPr bwMode="auto">
          <a:xfrm>
            <a:off x="1979613" y="3869581"/>
            <a:ext cx="576262"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664028" name="Line 28"/>
          <p:cNvSpPr>
            <a:spLocks noChangeShapeType="1"/>
          </p:cNvSpPr>
          <p:nvPr/>
        </p:nvSpPr>
        <p:spPr bwMode="auto">
          <a:xfrm flipH="1">
            <a:off x="1908175" y="4228356"/>
            <a:ext cx="719138"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664029" name="Line 29"/>
          <p:cNvSpPr>
            <a:spLocks noChangeShapeType="1"/>
          </p:cNvSpPr>
          <p:nvPr/>
        </p:nvSpPr>
        <p:spPr bwMode="auto">
          <a:xfrm>
            <a:off x="6515100" y="3869581"/>
            <a:ext cx="576263"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664030" name="Line 30"/>
          <p:cNvSpPr>
            <a:spLocks noChangeShapeType="1"/>
          </p:cNvSpPr>
          <p:nvPr/>
        </p:nvSpPr>
        <p:spPr bwMode="auto">
          <a:xfrm flipH="1">
            <a:off x="6443663" y="4228356"/>
            <a:ext cx="719137" cy="0"/>
          </a:xfrm>
          <a:prstGeom prst="line">
            <a:avLst/>
          </a:prstGeom>
          <a:noFill/>
          <a:ln w="28575">
            <a:solidFill>
              <a:schemeClr val="tx1"/>
            </a:solidFill>
            <a:round/>
            <a:headEnd/>
            <a:tailEnd type="triangle" w="med" len="lg"/>
          </a:ln>
          <a:effectLst/>
        </p:spPr>
        <p:txBody>
          <a:bodyPr wrap="none" anchor="ctr"/>
          <a:lstStyle/>
          <a:p>
            <a:endParaRPr lang="zh-CN" altLang="en-US"/>
          </a:p>
        </p:txBody>
      </p:sp>
      <p:grpSp>
        <p:nvGrpSpPr>
          <p:cNvPr id="1664031" name="Group 31"/>
          <p:cNvGrpSpPr>
            <a:grpSpLocks/>
          </p:cNvGrpSpPr>
          <p:nvPr/>
        </p:nvGrpSpPr>
        <p:grpSpPr bwMode="auto">
          <a:xfrm>
            <a:off x="3563938" y="2501156"/>
            <a:ext cx="3744912" cy="935038"/>
            <a:chOff x="2245" y="1752"/>
            <a:chExt cx="2359" cy="589"/>
          </a:xfrm>
        </p:grpSpPr>
        <p:sp>
          <p:nvSpPr>
            <p:cNvPr id="1664032" name="Line 32"/>
            <p:cNvSpPr>
              <a:spLocks noChangeShapeType="1"/>
            </p:cNvSpPr>
            <p:nvPr/>
          </p:nvSpPr>
          <p:spPr bwMode="auto">
            <a:xfrm flipV="1">
              <a:off x="2245" y="1752"/>
              <a:ext cx="454" cy="453"/>
            </a:xfrm>
            <a:prstGeom prst="line">
              <a:avLst/>
            </a:prstGeom>
            <a:noFill/>
            <a:ln w="28575">
              <a:solidFill>
                <a:schemeClr val="tx1"/>
              </a:solidFill>
              <a:round/>
              <a:headEnd/>
              <a:tailEnd/>
            </a:ln>
            <a:effectLst/>
          </p:spPr>
          <p:txBody>
            <a:bodyPr wrap="none" anchor="ctr"/>
            <a:lstStyle/>
            <a:p>
              <a:endParaRPr lang="zh-CN" altLang="en-US"/>
            </a:p>
          </p:txBody>
        </p:sp>
        <p:sp>
          <p:nvSpPr>
            <p:cNvPr id="1664033" name="Line 33"/>
            <p:cNvSpPr>
              <a:spLocks noChangeShapeType="1"/>
            </p:cNvSpPr>
            <p:nvPr/>
          </p:nvSpPr>
          <p:spPr bwMode="auto">
            <a:xfrm>
              <a:off x="2699" y="1752"/>
              <a:ext cx="1315" cy="0"/>
            </a:xfrm>
            <a:prstGeom prst="line">
              <a:avLst/>
            </a:prstGeom>
            <a:noFill/>
            <a:ln w="28575">
              <a:solidFill>
                <a:schemeClr val="tx1"/>
              </a:solidFill>
              <a:round/>
              <a:headEnd/>
              <a:tailEnd/>
            </a:ln>
            <a:effectLst/>
          </p:spPr>
          <p:txBody>
            <a:bodyPr wrap="none" anchor="ctr"/>
            <a:lstStyle/>
            <a:p>
              <a:endParaRPr lang="zh-CN" altLang="en-US"/>
            </a:p>
          </p:txBody>
        </p:sp>
        <p:sp>
          <p:nvSpPr>
            <p:cNvPr id="1664034" name="Line 34"/>
            <p:cNvSpPr>
              <a:spLocks noChangeShapeType="1"/>
            </p:cNvSpPr>
            <p:nvPr/>
          </p:nvSpPr>
          <p:spPr bwMode="auto">
            <a:xfrm>
              <a:off x="4014" y="1752"/>
              <a:ext cx="590" cy="589"/>
            </a:xfrm>
            <a:prstGeom prst="line">
              <a:avLst/>
            </a:prstGeom>
            <a:noFill/>
            <a:ln w="28575">
              <a:solidFill>
                <a:schemeClr val="tx1"/>
              </a:solidFill>
              <a:round/>
              <a:headEnd/>
              <a:tailEnd type="triangle" w="med" len="lg"/>
            </a:ln>
            <a:effectLst/>
          </p:spPr>
          <p:txBody>
            <a:bodyPr wrap="none" anchor="ctr"/>
            <a:lstStyle/>
            <a:p>
              <a:endParaRPr lang="zh-CN" altLang="en-US"/>
            </a:p>
          </p:txBody>
        </p:sp>
      </p:grpSp>
      <p:grpSp>
        <p:nvGrpSpPr>
          <p:cNvPr id="1664035" name="Group 35"/>
          <p:cNvGrpSpPr>
            <a:grpSpLocks/>
          </p:cNvGrpSpPr>
          <p:nvPr/>
        </p:nvGrpSpPr>
        <p:grpSpPr bwMode="auto">
          <a:xfrm>
            <a:off x="1547813" y="4661744"/>
            <a:ext cx="3960812" cy="790575"/>
            <a:chOff x="975" y="3113"/>
            <a:chExt cx="2495" cy="498"/>
          </a:xfrm>
        </p:grpSpPr>
        <p:sp>
          <p:nvSpPr>
            <p:cNvPr id="1664036" name="Line 36"/>
            <p:cNvSpPr>
              <a:spLocks noChangeShapeType="1"/>
            </p:cNvSpPr>
            <p:nvPr/>
          </p:nvSpPr>
          <p:spPr bwMode="auto">
            <a:xfrm flipH="1">
              <a:off x="3016" y="3158"/>
              <a:ext cx="454" cy="453"/>
            </a:xfrm>
            <a:prstGeom prst="line">
              <a:avLst/>
            </a:prstGeom>
            <a:noFill/>
            <a:ln w="28575">
              <a:solidFill>
                <a:schemeClr val="tx1"/>
              </a:solidFill>
              <a:round/>
              <a:headEnd/>
              <a:tailEnd/>
            </a:ln>
            <a:effectLst/>
          </p:spPr>
          <p:txBody>
            <a:bodyPr wrap="none" anchor="ctr"/>
            <a:lstStyle/>
            <a:p>
              <a:endParaRPr lang="zh-CN" altLang="en-US"/>
            </a:p>
          </p:txBody>
        </p:sp>
        <p:sp>
          <p:nvSpPr>
            <p:cNvPr id="1664037" name="Line 37"/>
            <p:cNvSpPr>
              <a:spLocks noChangeShapeType="1"/>
            </p:cNvSpPr>
            <p:nvPr/>
          </p:nvSpPr>
          <p:spPr bwMode="auto">
            <a:xfrm flipH="1" flipV="1">
              <a:off x="1701" y="3611"/>
              <a:ext cx="1315" cy="0"/>
            </a:xfrm>
            <a:prstGeom prst="line">
              <a:avLst/>
            </a:prstGeom>
            <a:noFill/>
            <a:ln w="28575">
              <a:solidFill>
                <a:schemeClr val="tx1"/>
              </a:solidFill>
              <a:round/>
              <a:headEnd/>
              <a:tailEnd/>
            </a:ln>
            <a:effectLst/>
          </p:spPr>
          <p:txBody>
            <a:bodyPr wrap="none" anchor="ctr"/>
            <a:lstStyle/>
            <a:p>
              <a:endParaRPr lang="zh-CN" altLang="en-US"/>
            </a:p>
          </p:txBody>
        </p:sp>
        <p:sp>
          <p:nvSpPr>
            <p:cNvPr id="1664038" name="Line 38"/>
            <p:cNvSpPr>
              <a:spLocks noChangeShapeType="1"/>
            </p:cNvSpPr>
            <p:nvPr/>
          </p:nvSpPr>
          <p:spPr bwMode="auto">
            <a:xfrm flipH="1" flipV="1">
              <a:off x="975" y="3113"/>
              <a:ext cx="726" cy="498"/>
            </a:xfrm>
            <a:prstGeom prst="line">
              <a:avLst/>
            </a:prstGeom>
            <a:noFill/>
            <a:ln w="28575">
              <a:solidFill>
                <a:schemeClr val="tx1"/>
              </a:solidFill>
              <a:round/>
              <a:headEnd/>
              <a:tailEnd type="triangle" w="med" len="lg"/>
            </a:ln>
            <a:effectLst/>
          </p:spPr>
          <p:txBody>
            <a:bodyPr wrap="none" anchor="ctr"/>
            <a:lstStyle/>
            <a:p>
              <a:endParaRPr lang="zh-CN" altLang="en-US"/>
            </a:p>
          </p:txBody>
        </p:sp>
      </p:grpSp>
      <p:sp>
        <p:nvSpPr>
          <p:cNvPr id="41" name="动作按钮: 前进或下一项 40">
            <a:hlinkClick r:id="rId2" action="ppaction://hlinksldjump" highlightClick="1"/>
            <a:extLst>
              <a:ext uri="{FF2B5EF4-FFF2-40B4-BE49-F238E27FC236}">
                <a16:creationId xmlns:a16="http://schemas.microsoft.com/office/drawing/2014/main" id="{4ECCE2D7-FB43-4B33-8169-06BE61666AA4}"/>
              </a:ext>
            </a:extLst>
          </p:cNvPr>
          <p:cNvSpPr/>
          <p:nvPr/>
        </p:nvSpPr>
        <p:spPr bwMode="auto">
          <a:xfrm>
            <a:off x="7738706" y="5805686"/>
            <a:ext cx="936104" cy="576064"/>
          </a:xfrm>
          <a:prstGeom prst="actionButtonForwardNex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charset="-122"/>
            </a:endParaRPr>
          </a:p>
        </p:txBody>
      </p:sp>
      <p:sp>
        <p:nvSpPr>
          <p:cNvPr id="2" name="矩形 1">
            <a:extLst>
              <a:ext uri="{FF2B5EF4-FFF2-40B4-BE49-F238E27FC236}">
                <a16:creationId xmlns:a16="http://schemas.microsoft.com/office/drawing/2014/main" id="{7C38AEDD-D42E-4375-8CC4-3B0951299C19}"/>
              </a:ext>
            </a:extLst>
          </p:cNvPr>
          <p:cNvSpPr/>
          <p:nvPr/>
        </p:nvSpPr>
        <p:spPr>
          <a:xfrm>
            <a:off x="6995553" y="5360685"/>
            <a:ext cx="2040943" cy="461665"/>
          </a:xfrm>
          <a:prstGeom prst="rect">
            <a:avLst/>
          </a:prstGeom>
        </p:spPr>
        <p:txBody>
          <a:bodyPr wrap="none">
            <a:spAutoFit/>
          </a:bodyPr>
          <a:lstStyle/>
          <a:p>
            <a:r>
              <a:rPr lang="zh-CN" altLang="en-US" sz="2400" dirty="0">
                <a:solidFill>
                  <a:srgbClr val="C00000"/>
                </a:solidFill>
              </a:rPr>
              <a:t>延迟转移技术</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080648-B4EB-4815-A73E-F14BDDAA6695}"/>
              </a:ext>
            </a:extLst>
          </p:cNvPr>
          <p:cNvSpPr>
            <a:spLocks noGrp="1"/>
          </p:cNvSpPr>
          <p:nvPr>
            <p:ph type="title"/>
          </p:nvPr>
        </p:nvSpPr>
        <p:spPr/>
        <p:txBody>
          <a:bodyPr/>
          <a:lstStyle/>
          <a:p>
            <a:r>
              <a:rPr lang="en-US" altLang="zh-CN" dirty="0"/>
              <a:t>7.5.4 </a:t>
            </a:r>
            <a:r>
              <a:rPr lang="zh-CN" altLang="en-US" dirty="0"/>
              <a:t>控制相关</a:t>
            </a:r>
            <a:r>
              <a:rPr lang="zh-CN" altLang="en-US" dirty="0">
                <a:solidFill>
                  <a:srgbClr val="006600"/>
                </a:solidFill>
              </a:rPr>
              <a:t>－</a:t>
            </a:r>
            <a:r>
              <a:rPr kumimoji="1" lang="zh-CN" altLang="en-US" dirty="0">
                <a:solidFill>
                  <a:srgbClr val="CC0066"/>
                </a:solidFill>
              </a:rPr>
              <a:t>对</a:t>
            </a:r>
            <a:r>
              <a:rPr kumimoji="1" lang="zh-CN" altLang="en-US" dirty="0">
                <a:solidFill>
                  <a:srgbClr val="FF0000"/>
                </a:solidFill>
              </a:rPr>
              <a:t>条件分支</a:t>
            </a:r>
            <a:r>
              <a:rPr kumimoji="1" lang="zh-CN" altLang="en-US" dirty="0">
                <a:solidFill>
                  <a:srgbClr val="CC0066"/>
                </a:solidFill>
              </a:rPr>
              <a:t>指令的处理方法</a:t>
            </a:r>
            <a:endParaRPr lang="zh-CN" altLang="en-US" dirty="0"/>
          </a:p>
        </p:txBody>
      </p:sp>
      <p:sp>
        <p:nvSpPr>
          <p:cNvPr id="3" name="内容占位符 2">
            <a:extLst>
              <a:ext uri="{FF2B5EF4-FFF2-40B4-BE49-F238E27FC236}">
                <a16:creationId xmlns:a16="http://schemas.microsoft.com/office/drawing/2014/main" id="{4DE98008-FB8C-493C-A5E3-456D1CB70537}"/>
              </a:ext>
            </a:extLst>
          </p:cNvPr>
          <p:cNvSpPr>
            <a:spLocks noGrp="1"/>
          </p:cNvSpPr>
          <p:nvPr>
            <p:ph idx="1"/>
          </p:nvPr>
        </p:nvSpPr>
        <p:spPr>
          <a:xfrm>
            <a:off x="457200" y="1052737"/>
            <a:ext cx="8362950" cy="5328591"/>
          </a:xfrm>
        </p:spPr>
        <p:txBody>
          <a:bodyPr/>
          <a:lstStyle/>
          <a:p>
            <a:pPr marL="0" indent="0">
              <a:buNone/>
            </a:pPr>
            <a:r>
              <a:rPr lang="en-US" altLang="zh-CN" dirty="0"/>
              <a:t>【</a:t>
            </a:r>
            <a:r>
              <a:rPr lang="zh-CN" altLang="en-US" dirty="0"/>
              <a:t>例</a:t>
            </a:r>
            <a:r>
              <a:rPr lang="en-US" altLang="zh-CN" dirty="0"/>
              <a:t>7.10】</a:t>
            </a:r>
            <a:r>
              <a:rPr lang="zh-CN" altLang="en-US" dirty="0"/>
              <a:t>考虑三种分支预测方案：</a:t>
            </a:r>
            <a:endParaRPr lang="en-US" altLang="zh-CN" dirty="0"/>
          </a:p>
          <a:p>
            <a:pPr marL="0" indent="0">
              <a:buNone/>
            </a:pPr>
            <a:r>
              <a:rPr lang="en-US" altLang="zh-CN" dirty="0"/>
              <a:t>A. </a:t>
            </a:r>
            <a:r>
              <a:rPr lang="zh-CN" altLang="en-US" dirty="0"/>
              <a:t>预测分支跳转绝不会发生</a:t>
            </a:r>
            <a:endParaRPr lang="en-US" altLang="zh-CN" dirty="0"/>
          </a:p>
          <a:p>
            <a:pPr marL="0" indent="0">
              <a:buNone/>
            </a:pPr>
            <a:r>
              <a:rPr lang="en-US" altLang="zh-CN" dirty="0"/>
              <a:t>B. </a:t>
            </a:r>
            <a:r>
              <a:rPr lang="zh-CN" altLang="en-US" dirty="0"/>
              <a:t>预测分支跳转总是会发生</a:t>
            </a:r>
            <a:endParaRPr lang="en-US" altLang="zh-CN" dirty="0"/>
          </a:p>
          <a:p>
            <a:pPr marL="0" indent="0">
              <a:buNone/>
            </a:pPr>
            <a:r>
              <a:rPr lang="en-US" altLang="zh-CN" dirty="0"/>
              <a:t>C. </a:t>
            </a:r>
            <a:r>
              <a:rPr lang="zh-CN" altLang="en-US" dirty="0"/>
              <a:t>动态分支预测</a:t>
            </a:r>
            <a:endParaRPr lang="en-US" altLang="zh-CN" dirty="0"/>
          </a:p>
          <a:p>
            <a:pPr marL="0" indent="0">
              <a:buNone/>
            </a:pPr>
            <a:r>
              <a:rPr lang="zh-CN" altLang="en-US" dirty="0"/>
              <a:t>正确预测零惩罚，错误预测有两个时钟周期的惩罚。</a:t>
            </a:r>
            <a:endParaRPr lang="en-US" altLang="zh-CN" dirty="0"/>
          </a:p>
          <a:p>
            <a:pPr marL="0" indent="0">
              <a:buNone/>
            </a:pPr>
            <a:r>
              <a:rPr lang="zh-CN" altLang="en-US" dirty="0"/>
              <a:t>动态预测器的平均预测准确度为</a:t>
            </a:r>
            <a:r>
              <a:rPr lang="en-US" altLang="zh-CN" dirty="0"/>
              <a:t>90%</a:t>
            </a:r>
            <a:r>
              <a:rPr lang="zh-CN" altLang="en-US" dirty="0"/>
              <a:t>。</a:t>
            </a:r>
            <a:endParaRPr lang="en-US" altLang="zh-CN" dirty="0"/>
          </a:p>
          <a:p>
            <a:pPr marL="0" indent="0">
              <a:buNone/>
            </a:pPr>
            <a:r>
              <a:rPr lang="zh-CN" altLang="en-US" dirty="0"/>
              <a:t>下列分支情形，哪个预测器是最佳选择？</a:t>
            </a:r>
            <a:endParaRPr lang="en-US" altLang="zh-CN" dirty="0"/>
          </a:p>
          <a:p>
            <a:pPr marL="0" indent="0">
              <a:buNone/>
            </a:pPr>
            <a:r>
              <a:rPr lang="zh-CN" altLang="en-US" dirty="0"/>
              <a:t>（</a:t>
            </a:r>
            <a:r>
              <a:rPr lang="en-US" altLang="zh-CN" dirty="0"/>
              <a:t>1</a:t>
            </a:r>
            <a:r>
              <a:rPr lang="zh-CN" altLang="en-US" dirty="0"/>
              <a:t>）条件分支发生跳转的频率为</a:t>
            </a:r>
            <a:r>
              <a:rPr lang="en-US" altLang="zh-CN" dirty="0"/>
              <a:t>5%</a:t>
            </a:r>
          </a:p>
          <a:p>
            <a:pPr marL="0" indent="0">
              <a:buNone/>
            </a:pPr>
            <a:r>
              <a:rPr lang="zh-CN" altLang="en-US" dirty="0"/>
              <a:t>（</a:t>
            </a:r>
            <a:r>
              <a:rPr lang="en-US" altLang="zh-CN" dirty="0"/>
              <a:t>2</a:t>
            </a:r>
            <a:r>
              <a:rPr lang="zh-CN" altLang="en-US" dirty="0"/>
              <a:t>）条件分支发生跳转的频率为</a:t>
            </a:r>
            <a:r>
              <a:rPr lang="en-US" altLang="zh-CN" dirty="0"/>
              <a:t>95%</a:t>
            </a:r>
          </a:p>
          <a:p>
            <a:pPr marL="0" indent="0">
              <a:buNone/>
            </a:pPr>
            <a:r>
              <a:rPr lang="zh-CN" altLang="en-US" dirty="0"/>
              <a:t>（</a:t>
            </a:r>
            <a:r>
              <a:rPr lang="en-US" altLang="zh-CN" dirty="0"/>
              <a:t>3</a:t>
            </a:r>
            <a:r>
              <a:rPr lang="zh-CN" altLang="en-US" dirty="0"/>
              <a:t>）条件分支发生跳转的频率为</a:t>
            </a:r>
            <a:r>
              <a:rPr lang="en-US" altLang="zh-CN" dirty="0"/>
              <a:t>70%</a:t>
            </a:r>
            <a:endParaRPr lang="zh-CN" altLang="en-US" dirty="0"/>
          </a:p>
        </p:txBody>
      </p:sp>
      <p:sp>
        <p:nvSpPr>
          <p:cNvPr id="4" name="灯片编号占位符 3">
            <a:extLst>
              <a:ext uri="{FF2B5EF4-FFF2-40B4-BE49-F238E27FC236}">
                <a16:creationId xmlns:a16="http://schemas.microsoft.com/office/drawing/2014/main" id="{EC96320B-130F-412D-89FC-FA7E96A6249F}"/>
              </a:ext>
            </a:extLst>
          </p:cNvPr>
          <p:cNvSpPr>
            <a:spLocks noGrp="1"/>
          </p:cNvSpPr>
          <p:nvPr>
            <p:ph type="sldNum" sz="quarter" idx="11"/>
          </p:nvPr>
        </p:nvSpPr>
        <p:spPr/>
        <p:txBody>
          <a:bodyPr/>
          <a:lstStyle/>
          <a:p>
            <a:fld id="{881EBAA6-2597-4CA0-87A5-70365BBCDE64}" type="slidenum">
              <a:rPr lang="zh-CN" altLang="en-US" smtClean="0"/>
              <a:pPr/>
              <a:t>28</a:t>
            </a:fld>
            <a:endParaRPr lang="en-US" altLang="zh-CN"/>
          </a:p>
        </p:txBody>
      </p:sp>
      <p:sp>
        <p:nvSpPr>
          <p:cNvPr id="6" name="矩形 5">
            <a:extLst>
              <a:ext uri="{FF2B5EF4-FFF2-40B4-BE49-F238E27FC236}">
                <a16:creationId xmlns:a16="http://schemas.microsoft.com/office/drawing/2014/main" id="{9793D1E2-C20F-4180-BF4E-AFA42369CCDA}"/>
              </a:ext>
            </a:extLst>
          </p:cNvPr>
          <p:cNvSpPr/>
          <p:nvPr/>
        </p:nvSpPr>
        <p:spPr>
          <a:xfrm>
            <a:off x="6444208" y="4581128"/>
            <a:ext cx="979755" cy="646331"/>
          </a:xfrm>
          <a:prstGeom prst="rect">
            <a:avLst/>
          </a:prstGeom>
        </p:spPr>
        <p:txBody>
          <a:bodyPr wrap="none">
            <a:spAutoFit/>
          </a:bodyPr>
          <a:lstStyle/>
          <a:p>
            <a:pPr algn="l"/>
            <a:r>
              <a:rPr lang="en-US" altLang="zh-CN" sz="3600" dirty="0">
                <a:solidFill>
                  <a:srgbClr val="FF0000"/>
                </a:solidFill>
                <a:latin typeface="宋体" panose="02010600030101010101" pitchFamily="2" charset="-122"/>
                <a:ea typeface="宋体" panose="02010600030101010101" pitchFamily="2" charset="-122"/>
              </a:rPr>
              <a:t>→</a:t>
            </a:r>
            <a:r>
              <a:rPr lang="en-US" altLang="zh-CN" sz="3600" dirty="0">
                <a:solidFill>
                  <a:srgbClr val="FF0000"/>
                </a:solidFill>
              </a:rPr>
              <a:t>A</a:t>
            </a:r>
            <a:endParaRPr lang="zh-CN" altLang="en-US" sz="3600" dirty="0">
              <a:solidFill>
                <a:srgbClr val="FF0000"/>
              </a:solidFill>
            </a:endParaRPr>
          </a:p>
        </p:txBody>
      </p:sp>
      <p:sp>
        <p:nvSpPr>
          <p:cNvPr id="7" name="矩形 6">
            <a:extLst>
              <a:ext uri="{FF2B5EF4-FFF2-40B4-BE49-F238E27FC236}">
                <a16:creationId xmlns:a16="http://schemas.microsoft.com/office/drawing/2014/main" id="{58DC5343-2F9A-4C01-9E0F-60D151123319}"/>
              </a:ext>
            </a:extLst>
          </p:cNvPr>
          <p:cNvSpPr/>
          <p:nvPr/>
        </p:nvSpPr>
        <p:spPr>
          <a:xfrm>
            <a:off x="6456230" y="5085184"/>
            <a:ext cx="955711" cy="646331"/>
          </a:xfrm>
          <a:prstGeom prst="rect">
            <a:avLst/>
          </a:prstGeom>
        </p:spPr>
        <p:txBody>
          <a:bodyPr wrap="none">
            <a:spAutoFit/>
          </a:bodyPr>
          <a:lstStyle/>
          <a:p>
            <a:pPr algn="l"/>
            <a:r>
              <a:rPr lang="en-US" altLang="zh-CN" sz="3600" dirty="0">
                <a:solidFill>
                  <a:srgbClr val="FF0000"/>
                </a:solidFill>
                <a:latin typeface="宋体" panose="02010600030101010101" pitchFamily="2" charset="-122"/>
                <a:ea typeface="宋体" panose="02010600030101010101" pitchFamily="2" charset="-122"/>
              </a:rPr>
              <a:t>→</a:t>
            </a:r>
            <a:r>
              <a:rPr lang="en-US" altLang="zh-CN" sz="3600" dirty="0">
                <a:solidFill>
                  <a:srgbClr val="FF0000"/>
                </a:solidFill>
              </a:rPr>
              <a:t>B</a:t>
            </a:r>
            <a:endParaRPr lang="zh-CN" altLang="en-US" sz="3600" dirty="0">
              <a:solidFill>
                <a:srgbClr val="FF0000"/>
              </a:solidFill>
            </a:endParaRPr>
          </a:p>
        </p:txBody>
      </p:sp>
      <p:sp>
        <p:nvSpPr>
          <p:cNvPr id="8" name="矩形 7">
            <a:extLst>
              <a:ext uri="{FF2B5EF4-FFF2-40B4-BE49-F238E27FC236}">
                <a16:creationId xmlns:a16="http://schemas.microsoft.com/office/drawing/2014/main" id="{F6BEDC8E-CEF4-450F-9260-D74A6DD6E85E}"/>
              </a:ext>
            </a:extLst>
          </p:cNvPr>
          <p:cNvSpPr/>
          <p:nvPr/>
        </p:nvSpPr>
        <p:spPr>
          <a:xfrm>
            <a:off x="6459170" y="5594784"/>
            <a:ext cx="981359" cy="646331"/>
          </a:xfrm>
          <a:prstGeom prst="rect">
            <a:avLst/>
          </a:prstGeom>
        </p:spPr>
        <p:txBody>
          <a:bodyPr wrap="none">
            <a:spAutoFit/>
          </a:bodyPr>
          <a:lstStyle/>
          <a:p>
            <a:pPr algn="l"/>
            <a:r>
              <a:rPr lang="en-US" altLang="zh-CN" sz="3600" dirty="0">
                <a:solidFill>
                  <a:srgbClr val="FF0000"/>
                </a:solidFill>
                <a:latin typeface="宋体" panose="02010600030101010101" pitchFamily="2" charset="-122"/>
                <a:ea typeface="宋体" panose="02010600030101010101" pitchFamily="2" charset="-122"/>
              </a:rPr>
              <a:t>→</a:t>
            </a:r>
            <a:r>
              <a:rPr lang="en-US" altLang="zh-CN" sz="3600" dirty="0">
                <a:solidFill>
                  <a:srgbClr val="FF0000"/>
                </a:solidFill>
              </a:rPr>
              <a:t>C</a:t>
            </a:r>
            <a:endParaRPr lang="zh-CN" altLang="en-US" sz="3600" dirty="0">
              <a:solidFill>
                <a:srgbClr val="FF0000"/>
              </a:solidFill>
            </a:endParaRPr>
          </a:p>
        </p:txBody>
      </p:sp>
      <p:sp>
        <p:nvSpPr>
          <p:cNvPr id="9" name="Rectangle 3">
            <a:extLst>
              <a:ext uri="{FF2B5EF4-FFF2-40B4-BE49-F238E27FC236}">
                <a16:creationId xmlns:a16="http://schemas.microsoft.com/office/drawing/2014/main" id="{DC923D7A-0C26-4B33-91E2-57347F93964D}"/>
              </a:ext>
            </a:extLst>
          </p:cNvPr>
          <p:cNvSpPr>
            <a:spLocks noChangeArrowheads="1"/>
          </p:cNvSpPr>
          <p:nvPr/>
        </p:nvSpPr>
        <p:spPr bwMode="auto">
          <a:xfrm>
            <a:off x="719138" y="533623"/>
            <a:ext cx="8245475" cy="519113"/>
          </a:xfrm>
          <a:prstGeom prst="rect">
            <a:avLst/>
          </a:prstGeom>
          <a:noFill/>
          <a:ln w="28575" algn="ctr">
            <a:noFill/>
            <a:miter lim="800000"/>
            <a:headEnd/>
            <a:tailEnd/>
          </a:ln>
          <a:effectLst/>
        </p:spPr>
        <p:txBody>
          <a:bodyPr anchor="ctr">
            <a:spAutoFit/>
          </a:bodyPr>
          <a:lstStyle/>
          <a:p>
            <a:pPr algn="l">
              <a:spcBef>
                <a:spcPct val="0"/>
              </a:spcBef>
            </a:pPr>
            <a:r>
              <a:rPr kumimoji="1" lang="zh-CN" altLang="en-US" dirty="0">
                <a:solidFill>
                  <a:srgbClr val="006600"/>
                </a:solidFill>
                <a:latin typeface="Arial" charset="0"/>
                <a:ea typeface="黑体" pitchFamily="2" charset="-122"/>
              </a:rPr>
              <a:t>方法</a:t>
            </a:r>
            <a:r>
              <a:rPr kumimoji="1" lang="en-US" altLang="zh-CN" dirty="0">
                <a:solidFill>
                  <a:srgbClr val="006600"/>
                </a:solidFill>
                <a:latin typeface="Arial" charset="0"/>
                <a:ea typeface="黑体" pitchFamily="2" charset="-122"/>
              </a:rPr>
              <a:t>2</a:t>
            </a:r>
            <a:r>
              <a:rPr kumimoji="1" lang="en-US" altLang="zh-CN" dirty="0">
                <a:solidFill>
                  <a:srgbClr val="006600"/>
                </a:solidFill>
                <a:latin typeface="+mn-ea"/>
              </a:rPr>
              <a:t>,</a:t>
            </a:r>
            <a:r>
              <a:rPr kumimoji="1" lang="en-US" altLang="zh-CN" dirty="0">
                <a:solidFill>
                  <a:srgbClr val="006600"/>
                </a:solidFill>
                <a:latin typeface="Arial" charset="0"/>
                <a:ea typeface="黑体" pitchFamily="2" charset="-122"/>
              </a:rPr>
              <a:t>3</a:t>
            </a:r>
            <a:r>
              <a:rPr kumimoji="1" lang="zh-CN" altLang="en-US" dirty="0">
                <a:solidFill>
                  <a:srgbClr val="006600"/>
                </a:solidFill>
                <a:latin typeface="Arial" charset="0"/>
                <a:ea typeface="黑体" pitchFamily="2" charset="-122"/>
              </a:rPr>
              <a:t>：</a:t>
            </a:r>
            <a:r>
              <a:rPr kumimoji="1" lang="en-US" altLang="en-US" dirty="0" err="1">
                <a:solidFill>
                  <a:srgbClr val="006600"/>
                </a:solidFill>
                <a:latin typeface="Arial" charset="0"/>
                <a:ea typeface="黑体" pitchFamily="2" charset="-122"/>
              </a:rPr>
              <a:t>分支预测（Branch</a:t>
            </a:r>
            <a:r>
              <a:rPr kumimoji="1" lang="en-US" altLang="en-US" dirty="0">
                <a:solidFill>
                  <a:srgbClr val="006600"/>
                </a:solidFill>
                <a:latin typeface="Arial" charset="0"/>
                <a:ea typeface="黑体" pitchFamily="2" charset="-122"/>
              </a:rPr>
              <a:t> Prediction）</a:t>
            </a:r>
            <a:endParaRPr kumimoji="1" lang="zh-CN" altLang="en-US" dirty="0">
              <a:solidFill>
                <a:srgbClr val="006600"/>
              </a:solidFill>
              <a:latin typeface="Arial" charset="0"/>
              <a:ea typeface="黑体" pitchFamily="2" charset="-122"/>
            </a:endParaRPr>
          </a:p>
        </p:txBody>
      </p:sp>
    </p:spTree>
    <p:extLst>
      <p:ext uri="{BB962C8B-B14F-4D97-AF65-F5344CB8AC3E}">
        <p14:creationId xmlns:p14="http://schemas.microsoft.com/office/powerpoint/2010/main" val="367131065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080648-B4EB-4815-A73E-F14BDDAA6695}"/>
              </a:ext>
            </a:extLst>
          </p:cNvPr>
          <p:cNvSpPr>
            <a:spLocks noGrp="1"/>
          </p:cNvSpPr>
          <p:nvPr>
            <p:ph type="title"/>
          </p:nvPr>
        </p:nvSpPr>
        <p:spPr/>
        <p:txBody>
          <a:bodyPr/>
          <a:lstStyle/>
          <a:p>
            <a:r>
              <a:rPr lang="en-US" altLang="zh-CN" dirty="0"/>
              <a:t>7.5.4 </a:t>
            </a:r>
            <a:r>
              <a:rPr lang="zh-CN" altLang="en-US" dirty="0"/>
              <a:t>控制相关</a:t>
            </a:r>
            <a:r>
              <a:rPr lang="zh-CN" altLang="en-US" dirty="0">
                <a:solidFill>
                  <a:srgbClr val="006600"/>
                </a:solidFill>
              </a:rPr>
              <a:t>－</a:t>
            </a:r>
            <a:r>
              <a:rPr kumimoji="1" lang="zh-CN" altLang="en-US" dirty="0">
                <a:solidFill>
                  <a:srgbClr val="CC0066"/>
                </a:solidFill>
              </a:rPr>
              <a:t>对</a:t>
            </a:r>
            <a:r>
              <a:rPr kumimoji="1" lang="zh-CN" altLang="en-US" dirty="0">
                <a:solidFill>
                  <a:srgbClr val="FF0000"/>
                </a:solidFill>
              </a:rPr>
              <a:t>条件分支</a:t>
            </a:r>
            <a:r>
              <a:rPr kumimoji="1" lang="zh-CN" altLang="en-US" dirty="0">
                <a:solidFill>
                  <a:srgbClr val="CC0066"/>
                </a:solidFill>
              </a:rPr>
              <a:t>指令的处理方法</a:t>
            </a:r>
            <a:endParaRPr lang="zh-CN" altLang="en-US" dirty="0"/>
          </a:p>
        </p:txBody>
      </p:sp>
      <p:sp>
        <p:nvSpPr>
          <p:cNvPr id="3" name="内容占位符 2">
            <a:extLst>
              <a:ext uri="{FF2B5EF4-FFF2-40B4-BE49-F238E27FC236}">
                <a16:creationId xmlns:a16="http://schemas.microsoft.com/office/drawing/2014/main" id="{4DE98008-FB8C-493C-A5E3-456D1CB70537}"/>
              </a:ext>
            </a:extLst>
          </p:cNvPr>
          <p:cNvSpPr>
            <a:spLocks noGrp="1"/>
          </p:cNvSpPr>
          <p:nvPr>
            <p:ph idx="1"/>
          </p:nvPr>
        </p:nvSpPr>
        <p:spPr>
          <a:xfrm>
            <a:off x="457200" y="1052737"/>
            <a:ext cx="8362950" cy="5328591"/>
          </a:xfrm>
        </p:spPr>
        <p:txBody>
          <a:bodyPr/>
          <a:lstStyle/>
          <a:p>
            <a:pPr marL="0" indent="0">
              <a:buNone/>
            </a:pPr>
            <a:r>
              <a:rPr lang="en-US" altLang="zh-CN" dirty="0"/>
              <a:t>【</a:t>
            </a:r>
            <a:r>
              <a:rPr lang="zh-CN" altLang="en-US" dirty="0"/>
              <a:t>例</a:t>
            </a:r>
            <a:r>
              <a:rPr lang="en-US" altLang="zh-CN" dirty="0"/>
              <a:t>7.11】</a:t>
            </a:r>
            <a:r>
              <a:rPr lang="zh-CN" altLang="en-US" dirty="0"/>
              <a:t>一个有</a:t>
            </a:r>
            <a:r>
              <a:rPr lang="en-US" altLang="zh-CN" dirty="0"/>
              <a:t>10</a:t>
            </a:r>
            <a:r>
              <a:rPr lang="zh-CN" altLang="en-US" dirty="0"/>
              <a:t>轮循环的循环程序段，</a:t>
            </a:r>
            <a:br>
              <a:rPr lang="en-US" altLang="zh-CN" dirty="0"/>
            </a:br>
            <a:r>
              <a:rPr lang="zh-CN" altLang="en-US" dirty="0"/>
              <a:t>假设采用</a:t>
            </a:r>
            <a:r>
              <a:rPr lang="en-US" altLang="zh-CN" dirty="0">
                <a:solidFill>
                  <a:srgbClr val="0000FF"/>
                </a:solidFill>
              </a:rPr>
              <a:t>1</a:t>
            </a:r>
            <a:r>
              <a:rPr lang="zh-CN" altLang="en-US" dirty="0">
                <a:solidFill>
                  <a:srgbClr val="0000FF"/>
                </a:solidFill>
              </a:rPr>
              <a:t>位</a:t>
            </a:r>
            <a:r>
              <a:rPr lang="zh-CN" altLang="en-US" dirty="0">
                <a:solidFill>
                  <a:srgbClr val="CC00CC"/>
                </a:solidFill>
              </a:rPr>
              <a:t>分支历史表</a:t>
            </a:r>
            <a:r>
              <a:rPr lang="zh-CN" altLang="en-US" dirty="0"/>
              <a:t>进行是否继续循环的预测，</a:t>
            </a:r>
            <a:br>
              <a:rPr lang="en-US" altLang="zh-CN" dirty="0"/>
            </a:br>
            <a:r>
              <a:rPr lang="zh-CN" altLang="en-US" dirty="0"/>
              <a:t>则该循环分支的预测准确度为多少？</a:t>
            </a:r>
            <a:endParaRPr lang="en-US" altLang="zh-CN" dirty="0"/>
          </a:p>
          <a:p>
            <a:pPr marL="0" indent="0">
              <a:buNone/>
            </a:pPr>
            <a:endParaRPr lang="en-US" altLang="zh-CN" dirty="0"/>
          </a:p>
          <a:p>
            <a:pPr marL="0" indent="0">
              <a:buNone/>
            </a:pPr>
            <a:r>
              <a:rPr lang="zh-CN" altLang="en-US" dirty="0"/>
              <a:t>如果该循环程序段仅执行一次，</a:t>
            </a:r>
            <a:endParaRPr lang="en-US" altLang="zh-CN" dirty="0"/>
          </a:p>
          <a:p>
            <a:pPr marL="0" indent="0">
              <a:buNone/>
            </a:pPr>
            <a:r>
              <a:rPr lang="zh-CN" altLang="en-US" dirty="0"/>
              <a:t>且之前已将预测位设置为跳转：</a:t>
            </a:r>
            <a:endParaRPr lang="en-US" altLang="zh-CN" dirty="0"/>
          </a:p>
          <a:p>
            <a:pPr marL="0" indent="0">
              <a:buNone/>
            </a:pPr>
            <a:endParaRPr lang="en-US" altLang="zh-CN" dirty="0"/>
          </a:p>
          <a:p>
            <a:pPr marL="0" indent="0">
              <a:buNone/>
            </a:pPr>
            <a:r>
              <a:rPr lang="zh-CN" altLang="en-US" dirty="0"/>
              <a:t>如果该循环程序段执行多次：</a:t>
            </a:r>
          </a:p>
        </p:txBody>
      </p:sp>
      <p:sp>
        <p:nvSpPr>
          <p:cNvPr id="4" name="灯片编号占位符 3">
            <a:extLst>
              <a:ext uri="{FF2B5EF4-FFF2-40B4-BE49-F238E27FC236}">
                <a16:creationId xmlns:a16="http://schemas.microsoft.com/office/drawing/2014/main" id="{EC96320B-130F-412D-89FC-FA7E96A6249F}"/>
              </a:ext>
            </a:extLst>
          </p:cNvPr>
          <p:cNvSpPr>
            <a:spLocks noGrp="1"/>
          </p:cNvSpPr>
          <p:nvPr>
            <p:ph type="sldNum" sz="quarter" idx="11"/>
          </p:nvPr>
        </p:nvSpPr>
        <p:spPr/>
        <p:txBody>
          <a:bodyPr/>
          <a:lstStyle/>
          <a:p>
            <a:fld id="{881EBAA6-2597-4CA0-87A5-70365BBCDE64}" type="slidenum">
              <a:rPr lang="zh-CN" altLang="en-US" smtClean="0"/>
              <a:pPr/>
              <a:t>29</a:t>
            </a:fld>
            <a:endParaRPr lang="en-US" altLang="zh-CN"/>
          </a:p>
        </p:txBody>
      </p:sp>
      <p:sp>
        <p:nvSpPr>
          <p:cNvPr id="9" name="Rectangle 3">
            <a:extLst>
              <a:ext uri="{FF2B5EF4-FFF2-40B4-BE49-F238E27FC236}">
                <a16:creationId xmlns:a16="http://schemas.microsoft.com/office/drawing/2014/main" id="{DC923D7A-0C26-4B33-91E2-57347F93964D}"/>
              </a:ext>
            </a:extLst>
          </p:cNvPr>
          <p:cNvSpPr>
            <a:spLocks noChangeArrowheads="1"/>
          </p:cNvSpPr>
          <p:nvPr/>
        </p:nvSpPr>
        <p:spPr bwMode="auto">
          <a:xfrm>
            <a:off x="719138" y="533623"/>
            <a:ext cx="8245475" cy="519113"/>
          </a:xfrm>
          <a:prstGeom prst="rect">
            <a:avLst/>
          </a:prstGeom>
          <a:noFill/>
          <a:ln w="28575" algn="ctr">
            <a:noFill/>
            <a:miter lim="800000"/>
            <a:headEnd/>
            <a:tailEnd/>
          </a:ln>
          <a:effectLst/>
        </p:spPr>
        <p:txBody>
          <a:bodyPr anchor="ctr">
            <a:spAutoFit/>
          </a:bodyPr>
          <a:lstStyle/>
          <a:p>
            <a:pPr algn="l">
              <a:spcBef>
                <a:spcPct val="0"/>
              </a:spcBef>
            </a:pPr>
            <a:r>
              <a:rPr kumimoji="1" lang="zh-CN" altLang="en-US" dirty="0">
                <a:solidFill>
                  <a:srgbClr val="006600"/>
                </a:solidFill>
                <a:latin typeface="Arial" charset="0"/>
                <a:ea typeface="黑体" pitchFamily="2" charset="-122"/>
              </a:rPr>
              <a:t>方法</a:t>
            </a:r>
            <a:r>
              <a:rPr kumimoji="1" lang="en-US" altLang="zh-CN" dirty="0">
                <a:solidFill>
                  <a:srgbClr val="006600"/>
                </a:solidFill>
                <a:latin typeface="Arial" charset="0"/>
                <a:ea typeface="黑体" pitchFamily="2" charset="-122"/>
              </a:rPr>
              <a:t>2</a:t>
            </a:r>
            <a:r>
              <a:rPr kumimoji="1" lang="en-US" altLang="zh-CN" dirty="0">
                <a:solidFill>
                  <a:srgbClr val="006600"/>
                </a:solidFill>
                <a:latin typeface="+mn-ea"/>
              </a:rPr>
              <a:t>,</a:t>
            </a:r>
            <a:r>
              <a:rPr kumimoji="1" lang="en-US" altLang="zh-CN" dirty="0">
                <a:solidFill>
                  <a:srgbClr val="006600"/>
                </a:solidFill>
                <a:latin typeface="Arial" charset="0"/>
                <a:ea typeface="黑体" pitchFamily="2" charset="-122"/>
              </a:rPr>
              <a:t>3</a:t>
            </a:r>
            <a:r>
              <a:rPr kumimoji="1" lang="zh-CN" altLang="en-US" dirty="0">
                <a:solidFill>
                  <a:srgbClr val="006600"/>
                </a:solidFill>
                <a:latin typeface="Arial" charset="0"/>
                <a:ea typeface="黑体" pitchFamily="2" charset="-122"/>
              </a:rPr>
              <a:t>：</a:t>
            </a:r>
            <a:r>
              <a:rPr kumimoji="1" lang="en-US" altLang="en-US" dirty="0" err="1">
                <a:solidFill>
                  <a:srgbClr val="006600"/>
                </a:solidFill>
                <a:latin typeface="Arial" charset="0"/>
                <a:ea typeface="黑体" pitchFamily="2" charset="-122"/>
              </a:rPr>
              <a:t>分支预测（Branch</a:t>
            </a:r>
            <a:r>
              <a:rPr kumimoji="1" lang="en-US" altLang="en-US" dirty="0">
                <a:solidFill>
                  <a:srgbClr val="006600"/>
                </a:solidFill>
                <a:latin typeface="Arial" charset="0"/>
                <a:ea typeface="黑体" pitchFamily="2" charset="-122"/>
              </a:rPr>
              <a:t> Prediction）</a:t>
            </a:r>
            <a:endParaRPr kumimoji="1" lang="zh-CN" altLang="en-US" dirty="0">
              <a:solidFill>
                <a:srgbClr val="006600"/>
              </a:solidFill>
              <a:latin typeface="Arial" charset="0"/>
              <a:ea typeface="黑体" pitchFamily="2" charset="-122"/>
            </a:endParaRPr>
          </a:p>
        </p:txBody>
      </p:sp>
      <p:sp>
        <p:nvSpPr>
          <p:cNvPr id="10" name="矩形 9">
            <a:extLst>
              <a:ext uri="{FF2B5EF4-FFF2-40B4-BE49-F238E27FC236}">
                <a16:creationId xmlns:a16="http://schemas.microsoft.com/office/drawing/2014/main" id="{C770362C-EE2F-423B-BBDB-4A5DC783EC12}"/>
              </a:ext>
            </a:extLst>
          </p:cNvPr>
          <p:cNvSpPr/>
          <p:nvPr/>
        </p:nvSpPr>
        <p:spPr>
          <a:xfrm>
            <a:off x="5508104" y="3367988"/>
            <a:ext cx="1107996" cy="646331"/>
          </a:xfrm>
          <a:prstGeom prst="rect">
            <a:avLst/>
          </a:prstGeom>
        </p:spPr>
        <p:txBody>
          <a:bodyPr wrap="none">
            <a:spAutoFit/>
          </a:bodyPr>
          <a:lstStyle/>
          <a:p>
            <a:pPr algn="l"/>
            <a:r>
              <a:rPr lang="en-US" altLang="zh-CN" sz="3600" dirty="0">
                <a:solidFill>
                  <a:srgbClr val="FF0000"/>
                </a:solidFill>
                <a:latin typeface="+mn-lt"/>
                <a:ea typeface="宋体" panose="02010600030101010101" pitchFamily="2" charset="-122"/>
              </a:rPr>
              <a:t>90%</a:t>
            </a:r>
            <a:endParaRPr lang="zh-CN" altLang="en-US" sz="3600" dirty="0">
              <a:solidFill>
                <a:srgbClr val="FF0000"/>
              </a:solidFill>
              <a:latin typeface="+mn-lt"/>
            </a:endParaRPr>
          </a:p>
        </p:txBody>
      </p:sp>
      <p:sp>
        <p:nvSpPr>
          <p:cNvPr id="11" name="矩形 10">
            <a:extLst>
              <a:ext uri="{FF2B5EF4-FFF2-40B4-BE49-F238E27FC236}">
                <a16:creationId xmlns:a16="http://schemas.microsoft.com/office/drawing/2014/main" id="{142A564A-15F7-4E2B-ABE8-41C1FC3F2453}"/>
              </a:ext>
            </a:extLst>
          </p:cNvPr>
          <p:cNvSpPr/>
          <p:nvPr/>
        </p:nvSpPr>
        <p:spPr>
          <a:xfrm>
            <a:off x="5220072" y="4416860"/>
            <a:ext cx="1107996" cy="646331"/>
          </a:xfrm>
          <a:prstGeom prst="rect">
            <a:avLst/>
          </a:prstGeom>
        </p:spPr>
        <p:txBody>
          <a:bodyPr wrap="none">
            <a:spAutoFit/>
          </a:bodyPr>
          <a:lstStyle/>
          <a:p>
            <a:pPr algn="l"/>
            <a:r>
              <a:rPr lang="en-US" altLang="zh-CN" sz="3600" dirty="0">
                <a:solidFill>
                  <a:srgbClr val="FF0000"/>
                </a:solidFill>
                <a:latin typeface="+mn-lt"/>
                <a:ea typeface="宋体" panose="02010600030101010101" pitchFamily="2" charset="-122"/>
              </a:rPr>
              <a:t>80%</a:t>
            </a:r>
            <a:endParaRPr lang="zh-CN" altLang="en-US" sz="3600" dirty="0">
              <a:solidFill>
                <a:srgbClr val="FF0000"/>
              </a:solidFill>
              <a:latin typeface="+mn-lt"/>
            </a:endParaRPr>
          </a:p>
        </p:txBody>
      </p:sp>
    </p:spTree>
    <p:extLst>
      <p:ext uri="{BB962C8B-B14F-4D97-AF65-F5344CB8AC3E}">
        <p14:creationId xmlns:p14="http://schemas.microsoft.com/office/powerpoint/2010/main" val="33159915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ppt_w</p:attrName>
                                        </p:attrNameLst>
                                      </p:cBhvr>
                                      <p:tavLst>
                                        <p:tav tm="0">
                                          <p:val>
                                            <p:fltVal val="0"/>
                                          </p:val>
                                        </p:tav>
                                        <p:tav tm="100000">
                                          <p:val>
                                            <p:strVal val="#ppt_w"/>
                                          </p:val>
                                        </p:tav>
                                      </p:tavLst>
                                    </p:anim>
                                    <p:anim calcmode="lin" valueType="num">
                                      <p:cBhvr>
                                        <p:cTn id="15" dur="500" fill="hold"/>
                                        <p:tgtEl>
                                          <p:spTgt spid="11"/>
                                        </p:tgtEl>
                                        <p:attrNameLst>
                                          <p:attrName>ppt_h</p:attrName>
                                        </p:attrNameLst>
                                      </p:cBhvr>
                                      <p:tavLst>
                                        <p:tav tm="0">
                                          <p:val>
                                            <p:fltVal val="0"/>
                                          </p:val>
                                        </p:tav>
                                        <p:tav tm="100000">
                                          <p:val>
                                            <p:strVal val="#ppt_h"/>
                                          </p:val>
                                        </p:tav>
                                      </p:tavLst>
                                    </p:anim>
                                    <p:animEffect transition="in" filter="fade">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9058" name="Rectangle 2"/>
          <p:cNvSpPr>
            <a:spLocks noGrp="1" noChangeArrowheads="1"/>
          </p:cNvSpPr>
          <p:nvPr>
            <p:ph type="subTitle" idx="1"/>
          </p:nvPr>
        </p:nvSpPr>
        <p:spPr>
          <a:xfrm>
            <a:off x="395288" y="1700213"/>
            <a:ext cx="8604250" cy="2592387"/>
          </a:xfrm>
          <a:noFill/>
          <a:ln/>
        </p:spPr>
        <p:txBody>
          <a:bodyPr anchor="ctr"/>
          <a:lstStyle/>
          <a:p>
            <a:pPr>
              <a:spcBef>
                <a:spcPct val="0"/>
              </a:spcBef>
              <a:buClrTx/>
              <a:buFont typeface="Arial" charset="0"/>
              <a:buNone/>
            </a:pPr>
            <a:r>
              <a:rPr lang="zh-CN" altLang="en-US" sz="4000" b="0" dirty="0">
                <a:solidFill>
                  <a:srgbClr val="FFFFFF"/>
                </a:solidFill>
                <a:latin typeface="Arial" charset="0"/>
                <a:ea typeface="黑体" pitchFamily="2" charset="-122"/>
              </a:rPr>
              <a:t>计算机</a:t>
            </a:r>
            <a:r>
              <a:rPr lang="zh-CN" altLang="en-US" sz="4000" b="0" dirty="0">
                <a:solidFill>
                  <a:srgbClr val="FFCC00"/>
                </a:solidFill>
                <a:latin typeface="Arial" charset="0"/>
                <a:ea typeface="黑体" pitchFamily="2" charset="-122"/>
              </a:rPr>
              <a:t>组成</a:t>
            </a:r>
            <a:r>
              <a:rPr lang="zh-CN" altLang="en-US" sz="4000" b="0" dirty="0">
                <a:solidFill>
                  <a:srgbClr val="FFFFFF"/>
                </a:solidFill>
                <a:latin typeface="Arial" charset="0"/>
                <a:ea typeface="黑体" pitchFamily="2" charset="-122"/>
              </a:rPr>
              <a:t>与</a:t>
            </a:r>
            <a:r>
              <a:rPr lang="zh-CN" altLang="en-US" sz="4000" b="0" dirty="0">
                <a:solidFill>
                  <a:srgbClr val="FFCC00"/>
                </a:solidFill>
                <a:latin typeface="Arial" charset="0"/>
                <a:ea typeface="黑体" pitchFamily="2" charset="-122"/>
              </a:rPr>
              <a:t>系统结构</a:t>
            </a:r>
            <a:endParaRPr lang="zh-CN" altLang="en-US" sz="4000" b="0" dirty="0">
              <a:solidFill>
                <a:srgbClr val="FFFFFF"/>
              </a:solidFill>
              <a:latin typeface="Arial" charset="0"/>
              <a:ea typeface="黑体" pitchFamily="2" charset="-122"/>
            </a:endParaRPr>
          </a:p>
          <a:p>
            <a:pPr>
              <a:spcBef>
                <a:spcPct val="0"/>
              </a:spcBef>
              <a:buClrTx/>
              <a:buFont typeface="Arial" charset="0"/>
              <a:buNone/>
            </a:pPr>
            <a:r>
              <a:rPr lang="zh-CN" altLang="en-US" sz="4000" b="0" dirty="0">
                <a:solidFill>
                  <a:srgbClr val="FFFFFF"/>
                </a:solidFill>
                <a:latin typeface="Arial" charset="0"/>
                <a:ea typeface="黑体" pitchFamily="2" charset="-122"/>
              </a:rPr>
              <a:t>第</a:t>
            </a:r>
            <a:r>
              <a:rPr lang="en-US" altLang="zh-CN" sz="7300" b="0" dirty="0">
                <a:solidFill>
                  <a:srgbClr val="FFFFFF"/>
                </a:solidFill>
                <a:latin typeface="Arial" charset="0"/>
                <a:ea typeface="黑体" pitchFamily="2" charset="-122"/>
              </a:rPr>
              <a:t>7</a:t>
            </a:r>
            <a:r>
              <a:rPr lang="zh-CN" altLang="en-US" sz="4000" b="0" dirty="0">
                <a:solidFill>
                  <a:srgbClr val="FFFFFF"/>
                </a:solidFill>
                <a:latin typeface="Arial" charset="0"/>
                <a:ea typeface="黑体" pitchFamily="2" charset="-122"/>
              </a:rPr>
              <a:t>章</a:t>
            </a:r>
            <a:r>
              <a:rPr lang="zh-CN" altLang="en-US" sz="3600" b="0" dirty="0">
                <a:solidFill>
                  <a:srgbClr val="FFFFFF"/>
                </a:solidFill>
                <a:latin typeface="Arial" charset="0"/>
                <a:ea typeface="黑体" pitchFamily="2" charset="-122"/>
              </a:rPr>
              <a:t>  </a:t>
            </a:r>
            <a:r>
              <a:rPr lang="zh-CN" altLang="en-US" sz="3600" b="0" dirty="0">
                <a:solidFill>
                  <a:srgbClr val="99FF66"/>
                </a:solidFill>
                <a:latin typeface="Arial" charset="0"/>
                <a:ea typeface="黑体" pitchFamily="2" charset="-122"/>
              </a:rPr>
              <a:t>流水线技术</a:t>
            </a:r>
            <a:r>
              <a:rPr lang="zh-CN" altLang="en-US" sz="3600" b="0" dirty="0">
                <a:solidFill>
                  <a:srgbClr val="FFFFFF"/>
                </a:solidFill>
                <a:latin typeface="Arial" charset="0"/>
                <a:ea typeface="黑体" pitchFamily="2" charset="-122"/>
              </a:rPr>
              <a:t>与</a:t>
            </a:r>
            <a:r>
              <a:rPr lang="zh-CN" altLang="en-US" sz="3600" b="0" dirty="0">
                <a:solidFill>
                  <a:srgbClr val="FF99FF"/>
                </a:solidFill>
                <a:latin typeface="Arial" charset="0"/>
                <a:ea typeface="黑体" pitchFamily="2" charset="-122"/>
              </a:rPr>
              <a:t>指令级并行</a:t>
            </a:r>
          </a:p>
        </p:txBody>
      </p:sp>
      <p:sp>
        <p:nvSpPr>
          <p:cNvPr id="1709059" name="Rectangle 3"/>
          <p:cNvSpPr>
            <a:spLocks noChangeArrowheads="1"/>
          </p:cNvSpPr>
          <p:nvPr/>
        </p:nvSpPr>
        <p:spPr bwMode="auto">
          <a:xfrm>
            <a:off x="1979613" y="4437112"/>
            <a:ext cx="6985000" cy="720675"/>
          </a:xfrm>
          <a:prstGeom prst="rect">
            <a:avLst/>
          </a:prstGeom>
          <a:noFill/>
          <a:ln w="9525">
            <a:noFill/>
            <a:miter lim="800000"/>
            <a:headEnd/>
            <a:tailEnd/>
          </a:ln>
          <a:effectLst/>
        </p:spPr>
        <p:txBody>
          <a:bodyPr/>
          <a:lstStyle/>
          <a:p>
            <a:pPr algn="r">
              <a:spcBef>
                <a:spcPct val="20000"/>
              </a:spcBef>
              <a:buClr>
                <a:schemeClr val="bg2"/>
              </a:buClr>
              <a:buSzPct val="75000"/>
              <a:buFont typeface="Wingdings" pitchFamily="2" charset="2"/>
              <a:buNone/>
            </a:pPr>
            <a:r>
              <a:rPr lang="en-US" altLang="zh-CN" sz="4000" b="0" dirty="0">
                <a:ea typeface="楷体" panose="02010609060101010101" pitchFamily="49" charset="-122"/>
              </a:rPr>
              <a:t>7.5 </a:t>
            </a:r>
            <a:r>
              <a:rPr lang="zh-CN" altLang="en-US" sz="4000" b="0" dirty="0">
                <a:ea typeface="楷体" panose="02010609060101010101" pitchFamily="49" charset="-122"/>
              </a:rPr>
              <a:t>指令流水线的性能提高</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afterEffect">
                                  <p:stCondLst>
                                    <p:cond delay="0"/>
                                  </p:stCondLst>
                                  <p:childTnLst>
                                    <p:set>
                                      <p:cBhvr>
                                        <p:cTn id="6" dur="1" fill="hold">
                                          <p:stCondLst>
                                            <p:cond delay="0"/>
                                          </p:stCondLst>
                                        </p:cTn>
                                        <p:tgtEl>
                                          <p:spTgt spid="1709058">
                                            <p:txEl>
                                              <p:pRg st="0" end="0"/>
                                            </p:txEl>
                                          </p:spTgt>
                                        </p:tgtEl>
                                        <p:attrNameLst>
                                          <p:attrName>style.visibility</p:attrName>
                                        </p:attrNameLst>
                                      </p:cBhvr>
                                      <p:to>
                                        <p:strVal val="visible"/>
                                      </p:to>
                                    </p:set>
                                    <p:anim calcmode="lin" valueType="num">
                                      <p:cBhvr>
                                        <p:cTn id="7" dur="500" fill="hold"/>
                                        <p:tgtEl>
                                          <p:spTgt spid="1709058">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1709058">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1709058">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1709058">
                                            <p:txEl>
                                              <p:pRg st="0" end="0"/>
                                            </p:txEl>
                                          </p:spTgt>
                                        </p:tgtEl>
                                        <p:attrNameLst>
                                          <p:attrName>ppt_y</p:attrName>
                                        </p:attrNameLst>
                                      </p:cBhvr>
                                      <p:tavLst>
                                        <p:tav tm="0">
                                          <p:val>
                                            <p:strVal val="#ppt_y"/>
                                          </p:val>
                                        </p:tav>
                                        <p:tav tm="100000">
                                          <p:val>
                                            <p:strVal val="#ppt_y"/>
                                          </p:val>
                                        </p:tav>
                                      </p:tavLst>
                                    </p:anim>
                                  </p:childTnLst>
                                </p:cTn>
                              </p:par>
                            </p:childTnLst>
                          </p:cTn>
                        </p:par>
                        <p:par>
                          <p:cTn id="11" fill="hold">
                            <p:stCondLst>
                              <p:cond delay="500"/>
                            </p:stCondLst>
                            <p:childTnLst>
                              <p:par>
                                <p:cTn id="12" presetID="2" presetClass="entr" presetSubtype="2" fill="hold" nodeType="afterEffect">
                                  <p:stCondLst>
                                    <p:cond delay="0"/>
                                  </p:stCondLst>
                                  <p:childTnLst>
                                    <p:set>
                                      <p:cBhvr>
                                        <p:cTn id="13" dur="1" fill="hold">
                                          <p:stCondLst>
                                            <p:cond delay="0"/>
                                          </p:stCondLst>
                                        </p:cTn>
                                        <p:tgtEl>
                                          <p:spTgt spid="1709058">
                                            <p:txEl>
                                              <p:pRg st="1" end="1"/>
                                            </p:txEl>
                                          </p:spTgt>
                                        </p:tgtEl>
                                        <p:attrNameLst>
                                          <p:attrName>style.visibility</p:attrName>
                                        </p:attrNameLst>
                                      </p:cBhvr>
                                      <p:to>
                                        <p:strVal val="visible"/>
                                      </p:to>
                                    </p:set>
                                    <p:anim calcmode="lin" valueType="num">
                                      <p:cBhvr additive="base">
                                        <p:cTn id="14" dur="500" fill="hold"/>
                                        <p:tgtEl>
                                          <p:spTgt spid="1709058">
                                            <p:txEl>
                                              <p:pRg st="1" end="1"/>
                                            </p:tx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1709058">
                                            <p:txEl>
                                              <p:pRg st="1" end="1"/>
                                            </p:txEl>
                                          </p:spTgt>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8" fill="hold" nodeType="afterEffect">
                                  <p:stCondLst>
                                    <p:cond delay="0"/>
                                  </p:stCondLst>
                                  <p:childTnLst>
                                    <p:set>
                                      <p:cBhvr>
                                        <p:cTn id="18" dur="1" fill="hold">
                                          <p:stCondLst>
                                            <p:cond delay="0"/>
                                          </p:stCondLst>
                                        </p:cTn>
                                        <p:tgtEl>
                                          <p:spTgt spid="1709059">
                                            <p:txEl>
                                              <p:pRg st="0" end="0"/>
                                            </p:txEl>
                                          </p:spTgt>
                                        </p:tgtEl>
                                        <p:attrNameLst>
                                          <p:attrName>style.visibility</p:attrName>
                                        </p:attrNameLst>
                                      </p:cBhvr>
                                      <p:to>
                                        <p:strVal val="visible"/>
                                      </p:to>
                                    </p:set>
                                    <p:anim calcmode="lin" valueType="num">
                                      <p:cBhvr additive="base">
                                        <p:cTn id="19" dur="500" fill="hold"/>
                                        <p:tgtEl>
                                          <p:spTgt spid="1709059">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0905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23FC0719-51A7-474A-BBE9-42477B1A7870}" type="slidenum">
              <a:rPr lang="zh-CN" altLang="en-US"/>
              <a:pPr/>
              <a:t>30</a:t>
            </a:fld>
            <a:endParaRPr lang="en-US" altLang="zh-CN"/>
          </a:p>
        </p:txBody>
      </p:sp>
      <p:sp>
        <p:nvSpPr>
          <p:cNvPr id="1729538" name="Rectangle 2"/>
          <p:cNvSpPr>
            <a:spLocks noGrp="1" noChangeArrowheads="1"/>
          </p:cNvSpPr>
          <p:nvPr>
            <p:ph type="title"/>
          </p:nvPr>
        </p:nvSpPr>
        <p:spPr/>
        <p:txBody>
          <a:bodyPr/>
          <a:lstStyle/>
          <a:p>
            <a:r>
              <a:rPr lang="en-US" altLang="zh-CN"/>
              <a:t>7.5.4 </a:t>
            </a:r>
            <a:r>
              <a:rPr lang="zh-CN" altLang="en-US"/>
              <a:t>控制相关</a:t>
            </a:r>
            <a:r>
              <a:rPr lang="zh-CN" altLang="en-US">
                <a:solidFill>
                  <a:srgbClr val="006600"/>
                </a:solidFill>
              </a:rPr>
              <a:t>－</a:t>
            </a:r>
            <a:r>
              <a:rPr kumimoji="1" lang="zh-CN" altLang="en-US">
                <a:solidFill>
                  <a:srgbClr val="CC0066"/>
                </a:solidFill>
              </a:rPr>
              <a:t>对</a:t>
            </a:r>
            <a:r>
              <a:rPr kumimoji="1" lang="zh-CN" altLang="en-US">
                <a:solidFill>
                  <a:srgbClr val="FF0000"/>
                </a:solidFill>
              </a:rPr>
              <a:t>条件分支</a:t>
            </a:r>
            <a:r>
              <a:rPr kumimoji="1" lang="zh-CN" altLang="en-US">
                <a:solidFill>
                  <a:srgbClr val="CC0066"/>
                </a:solidFill>
              </a:rPr>
              <a:t>指令的处理方法</a:t>
            </a:r>
          </a:p>
        </p:txBody>
      </p:sp>
      <p:sp>
        <p:nvSpPr>
          <p:cNvPr id="1729539" name="Rectangle 3"/>
          <p:cNvSpPr>
            <a:spLocks noGrp="1" noChangeArrowheads="1"/>
          </p:cNvSpPr>
          <p:nvPr>
            <p:ph type="body" idx="1"/>
          </p:nvPr>
        </p:nvSpPr>
        <p:spPr>
          <a:xfrm>
            <a:off x="395288" y="1125538"/>
            <a:ext cx="8497887" cy="5543550"/>
          </a:xfrm>
        </p:spPr>
        <p:txBody>
          <a:bodyPr/>
          <a:lstStyle/>
          <a:p>
            <a:pPr>
              <a:spcBef>
                <a:spcPct val="0"/>
              </a:spcBef>
              <a:buFont typeface="Wingdings" pitchFamily="2" charset="2"/>
              <a:buNone/>
            </a:pPr>
            <a:r>
              <a:rPr lang="zh-CN" altLang="en-US">
                <a:solidFill>
                  <a:srgbClr val="800000"/>
                </a:solidFill>
                <a:latin typeface="黑体" pitchFamily="2" charset="-122"/>
                <a:ea typeface="黑体" pitchFamily="2" charset="-122"/>
              </a:rPr>
              <a:t>延迟转移技术</a:t>
            </a:r>
          </a:p>
          <a:p>
            <a:pPr>
              <a:lnSpc>
                <a:spcPct val="120000"/>
              </a:lnSpc>
              <a:spcBef>
                <a:spcPct val="10000"/>
              </a:spcBef>
            </a:pPr>
            <a:r>
              <a:rPr lang="zh-CN" altLang="en-US"/>
              <a:t>为了使指令流水线不断流，在转移指令之后插入一条没有</a:t>
            </a:r>
            <a:r>
              <a:rPr lang="zh-CN" altLang="en-US">
                <a:solidFill>
                  <a:srgbClr val="FF0000"/>
                </a:solidFill>
              </a:rPr>
              <a:t>数据相关</a:t>
            </a:r>
            <a:r>
              <a:rPr lang="zh-CN" altLang="en-US"/>
              <a:t>和</a:t>
            </a:r>
            <a:r>
              <a:rPr lang="zh-CN" altLang="en-US">
                <a:solidFill>
                  <a:srgbClr val="FF0000"/>
                </a:solidFill>
              </a:rPr>
              <a:t>控制相关</a:t>
            </a:r>
            <a:r>
              <a:rPr lang="zh-CN" altLang="en-US"/>
              <a:t>的有效指令，而转移指令被延迟执行，这种技术称为</a:t>
            </a:r>
            <a:r>
              <a:rPr lang="zh-CN" altLang="en-US">
                <a:solidFill>
                  <a:srgbClr val="FF0000"/>
                </a:solidFill>
              </a:rPr>
              <a:t>延迟转移技术</a:t>
            </a:r>
            <a:r>
              <a:rPr lang="zh-CN" altLang="en-US"/>
              <a:t>。</a:t>
            </a:r>
          </a:p>
          <a:p>
            <a:pPr>
              <a:lnSpc>
                <a:spcPct val="120000"/>
              </a:lnSpc>
              <a:spcBef>
                <a:spcPct val="10000"/>
              </a:spcBef>
            </a:pPr>
            <a:r>
              <a:rPr lang="zh-CN" altLang="en-US"/>
              <a:t>采用指令延迟转移技术时，</a:t>
            </a:r>
            <a:r>
              <a:rPr lang="zh-CN" altLang="en-US">
                <a:solidFill>
                  <a:srgbClr val="0000FF"/>
                </a:solidFill>
              </a:rPr>
              <a:t>指令序列</a:t>
            </a:r>
            <a:r>
              <a:rPr lang="zh-CN" altLang="en-US"/>
              <a:t>的</a:t>
            </a:r>
            <a:r>
              <a:rPr lang="zh-CN" altLang="en-US">
                <a:solidFill>
                  <a:srgbClr val="0000FF"/>
                </a:solidFill>
              </a:rPr>
              <a:t>调整</a:t>
            </a:r>
            <a:r>
              <a:rPr lang="zh-CN" altLang="en-US"/>
              <a:t>由</a:t>
            </a:r>
            <a:r>
              <a:rPr lang="zh-CN" altLang="en-US">
                <a:solidFill>
                  <a:srgbClr val="FF0000"/>
                </a:solidFill>
              </a:rPr>
              <a:t>编译器</a:t>
            </a:r>
            <a:r>
              <a:rPr lang="zh-CN" altLang="en-US"/>
              <a:t>自动进行，用户不必干预。</a:t>
            </a:r>
          </a:p>
          <a:p>
            <a:pPr>
              <a:lnSpc>
                <a:spcPct val="120000"/>
              </a:lnSpc>
              <a:spcBef>
                <a:spcPct val="10000"/>
              </a:spcBef>
            </a:pPr>
            <a:r>
              <a:rPr lang="zh-CN" altLang="en-US">
                <a:sym typeface="Symbol" pitchFamily="18" charset="2"/>
              </a:rPr>
              <a:t>读采用延迟转移的程序，必须十分小心。</a:t>
            </a:r>
          </a:p>
        </p:txBody>
      </p:sp>
      <p:sp>
        <p:nvSpPr>
          <p:cNvPr id="1729540" name="Rectangle 4"/>
          <p:cNvSpPr>
            <a:spLocks noChangeArrowheads="1"/>
          </p:cNvSpPr>
          <p:nvPr/>
        </p:nvSpPr>
        <p:spPr bwMode="auto">
          <a:xfrm>
            <a:off x="719138" y="533623"/>
            <a:ext cx="8245475" cy="519113"/>
          </a:xfrm>
          <a:prstGeom prst="rect">
            <a:avLst/>
          </a:prstGeom>
          <a:noFill/>
          <a:ln w="28575" algn="ctr">
            <a:noFill/>
            <a:miter lim="800000"/>
            <a:headEnd/>
            <a:tailEnd/>
          </a:ln>
          <a:effectLst/>
        </p:spPr>
        <p:txBody>
          <a:bodyPr anchor="ctr">
            <a:spAutoFit/>
          </a:bodyPr>
          <a:lstStyle/>
          <a:p>
            <a:pPr algn="l">
              <a:spcBef>
                <a:spcPct val="0"/>
              </a:spcBef>
            </a:pPr>
            <a:r>
              <a:rPr kumimoji="1" lang="zh-CN" altLang="en-US" dirty="0">
                <a:solidFill>
                  <a:srgbClr val="006600"/>
                </a:solidFill>
                <a:latin typeface="Arial" charset="0"/>
                <a:ea typeface="黑体" pitchFamily="2" charset="-122"/>
              </a:rPr>
              <a:t>方法</a:t>
            </a:r>
            <a:r>
              <a:rPr kumimoji="1" lang="en-US" altLang="zh-CN" dirty="0">
                <a:solidFill>
                  <a:srgbClr val="006600"/>
                </a:solidFill>
                <a:latin typeface="Arial" charset="0"/>
                <a:ea typeface="黑体" pitchFamily="2" charset="-122"/>
              </a:rPr>
              <a:t>4</a:t>
            </a:r>
            <a:r>
              <a:rPr kumimoji="1" lang="zh-CN" altLang="en-US" dirty="0">
                <a:solidFill>
                  <a:srgbClr val="006600"/>
                </a:solidFill>
                <a:latin typeface="Arial" charset="0"/>
                <a:ea typeface="黑体" pitchFamily="2" charset="-122"/>
              </a:rPr>
              <a:t>：延迟分支（</a:t>
            </a:r>
            <a:r>
              <a:rPr kumimoji="1" lang="en-US" altLang="zh-CN" dirty="0">
                <a:solidFill>
                  <a:srgbClr val="006600"/>
                </a:solidFill>
                <a:latin typeface="Arial" charset="0"/>
                <a:ea typeface="黑体" pitchFamily="2" charset="-122"/>
              </a:rPr>
              <a:t>Delayed Branch</a:t>
            </a:r>
            <a:r>
              <a:rPr kumimoji="1" lang="zh-CN" altLang="en-US" dirty="0">
                <a:solidFill>
                  <a:srgbClr val="006600"/>
                </a:solidFill>
                <a:latin typeface="Arial" charset="0"/>
                <a:ea typeface="黑体" pitchFamily="2" charset="-122"/>
              </a:rPr>
              <a:t>）</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4"/>
          <p:cNvSpPr>
            <a:spLocks noGrp="1"/>
          </p:cNvSpPr>
          <p:nvPr>
            <p:ph type="sldNum" sz="quarter" idx="11"/>
          </p:nvPr>
        </p:nvSpPr>
        <p:spPr/>
        <p:txBody>
          <a:bodyPr/>
          <a:lstStyle/>
          <a:p>
            <a:fld id="{C6454219-E3DA-460A-800B-5F9832561494}" type="slidenum">
              <a:rPr lang="zh-CN" altLang="en-US"/>
              <a:pPr/>
              <a:t>31</a:t>
            </a:fld>
            <a:endParaRPr lang="en-US" altLang="zh-CN"/>
          </a:p>
        </p:txBody>
      </p:sp>
      <p:sp>
        <p:nvSpPr>
          <p:cNvPr id="1730562" name="Rectangle 2"/>
          <p:cNvSpPr>
            <a:spLocks noGrp="1" noChangeArrowheads="1"/>
          </p:cNvSpPr>
          <p:nvPr>
            <p:ph type="title"/>
          </p:nvPr>
        </p:nvSpPr>
        <p:spPr/>
        <p:txBody>
          <a:bodyPr/>
          <a:lstStyle/>
          <a:p>
            <a:r>
              <a:rPr lang="en-US" altLang="zh-CN"/>
              <a:t>7.5.4 </a:t>
            </a:r>
            <a:r>
              <a:rPr lang="zh-CN" altLang="en-US"/>
              <a:t>控制相关</a:t>
            </a:r>
            <a:r>
              <a:rPr lang="zh-CN" altLang="en-US">
                <a:solidFill>
                  <a:srgbClr val="006600"/>
                </a:solidFill>
              </a:rPr>
              <a:t>－</a:t>
            </a:r>
            <a:r>
              <a:rPr kumimoji="1" lang="zh-CN" altLang="en-US">
                <a:solidFill>
                  <a:srgbClr val="CC0066"/>
                </a:solidFill>
              </a:rPr>
              <a:t>对</a:t>
            </a:r>
            <a:r>
              <a:rPr kumimoji="1" lang="zh-CN" altLang="en-US">
                <a:solidFill>
                  <a:srgbClr val="FF0000"/>
                </a:solidFill>
              </a:rPr>
              <a:t>条件分支</a:t>
            </a:r>
            <a:r>
              <a:rPr kumimoji="1" lang="zh-CN" altLang="en-US">
                <a:solidFill>
                  <a:srgbClr val="CC0066"/>
                </a:solidFill>
              </a:rPr>
              <a:t>指令的处理方法</a:t>
            </a:r>
          </a:p>
        </p:txBody>
      </p:sp>
      <p:sp>
        <p:nvSpPr>
          <p:cNvPr id="1730563" name="Rectangle 3"/>
          <p:cNvSpPr>
            <a:spLocks noGrp="1" noChangeArrowheads="1"/>
          </p:cNvSpPr>
          <p:nvPr>
            <p:ph type="body" idx="1"/>
          </p:nvPr>
        </p:nvSpPr>
        <p:spPr>
          <a:xfrm>
            <a:off x="395288" y="1125538"/>
            <a:ext cx="8497887" cy="574675"/>
          </a:xfrm>
        </p:spPr>
        <p:txBody>
          <a:bodyPr/>
          <a:lstStyle/>
          <a:p>
            <a:pPr>
              <a:spcBef>
                <a:spcPct val="0"/>
              </a:spcBef>
              <a:buFont typeface="Wingdings" pitchFamily="2" charset="2"/>
              <a:buNone/>
            </a:pPr>
            <a:r>
              <a:rPr lang="zh-CN" altLang="en-US" dirty="0">
                <a:solidFill>
                  <a:srgbClr val="800000"/>
                </a:solidFill>
                <a:latin typeface="黑体" pitchFamily="2" charset="-122"/>
                <a:ea typeface="黑体" pitchFamily="2" charset="-122"/>
              </a:rPr>
              <a:t>延迟转移技术</a:t>
            </a:r>
            <a:endParaRPr lang="zh-CN" altLang="en-US" dirty="0">
              <a:sym typeface="Symbol" pitchFamily="18" charset="2"/>
            </a:endParaRPr>
          </a:p>
        </p:txBody>
      </p:sp>
      <p:sp>
        <p:nvSpPr>
          <p:cNvPr id="1730564" name="Rectangle 4"/>
          <p:cNvSpPr>
            <a:spLocks noChangeArrowheads="1"/>
          </p:cNvSpPr>
          <p:nvPr/>
        </p:nvSpPr>
        <p:spPr bwMode="auto">
          <a:xfrm>
            <a:off x="719138" y="533623"/>
            <a:ext cx="8245475" cy="519113"/>
          </a:xfrm>
          <a:prstGeom prst="rect">
            <a:avLst/>
          </a:prstGeom>
          <a:noFill/>
          <a:ln w="28575" algn="ctr">
            <a:noFill/>
            <a:miter lim="800000"/>
            <a:headEnd/>
            <a:tailEnd/>
          </a:ln>
          <a:effectLst/>
        </p:spPr>
        <p:txBody>
          <a:bodyPr anchor="ctr">
            <a:spAutoFit/>
          </a:bodyPr>
          <a:lstStyle/>
          <a:p>
            <a:pPr algn="l">
              <a:spcBef>
                <a:spcPct val="0"/>
              </a:spcBef>
            </a:pPr>
            <a:r>
              <a:rPr kumimoji="1" lang="zh-CN" altLang="en-US" dirty="0">
                <a:solidFill>
                  <a:srgbClr val="006600"/>
                </a:solidFill>
                <a:latin typeface="Arial" charset="0"/>
                <a:ea typeface="黑体" pitchFamily="2" charset="-122"/>
              </a:rPr>
              <a:t>方法</a:t>
            </a:r>
            <a:r>
              <a:rPr kumimoji="1" lang="en-US" altLang="zh-CN" dirty="0">
                <a:solidFill>
                  <a:srgbClr val="006600"/>
                </a:solidFill>
                <a:latin typeface="Arial" charset="0"/>
                <a:ea typeface="黑体" pitchFamily="2" charset="-122"/>
              </a:rPr>
              <a:t>4</a:t>
            </a:r>
            <a:r>
              <a:rPr kumimoji="1" lang="zh-CN" altLang="en-US" dirty="0">
                <a:solidFill>
                  <a:srgbClr val="006600"/>
                </a:solidFill>
                <a:latin typeface="Arial" charset="0"/>
                <a:ea typeface="黑体" pitchFamily="2" charset="-122"/>
              </a:rPr>
              <a:t>：延迟分支（</a:t>
            </a:r>
            <a:r>
              <a:rPr kumimoji="1" lang="en-US" altLang="zh-CN" dirty="0">
                <a:solidFill>
                  <a:srgbClr val="006600"/>
                </a:solidFill>
                <a:latin typeface="Arial" charset="0"/>
                <a:ea typeface="黑体" pitchFamily="2" charset="-122"/>
              </a:rPr>
              <a:t>Delayed Branch</a:t>
            </a:r>
            <a:r>
              <a:rPr kumimoji="1" lang="zh-CN" altLang="en-US" dirty="0">
                <a:solidFill>
                  <a:srgbClr val="006600"/>
                </a:solidFill>
                <a:latin typeface="Arial" charset="0"/>
                <a:ea typeface="黑体" pitchFamily="2" charset="-122"/>
              </a:rPr>
              <a:t>）</a:t>
            </a:r>
          </a:p>
        </p:txBody>
      </p:sp>
      <p:graphicFrame>
        <p:nvGraphicFramePr>
          <p:cNvPr id="1730565" name="Object 5"/>
          <p:cNvGraphicFramePr>
            <a:graphicFrameLocks noChangeAspect="1"/>
          </p:cNvGraphicFramePr>
          <p:nvPr/>
        </p:nvGraphicFramePr>
        <p:xfrm>
          <a:off x="0" y="1801813"/>
          <a:ext cx="8958263" cy="2279650"/>
        </p:xfrm>
        <a:graphic>
          <a:graphicData uri="http://schemas.openxmlformats.org/presentationml/2006/ole">
            <mc:AlternateContent xmlns:mc="http://schemas.openxmlformats.org/markup-compatibility/2006">
              <mc:Choice xmlns:v="urn:schemas-microsoft-com:vml" Requires="v">
                <p:oleObj spid="_x0000_s1730707" name="文档" r:id="rId3" imgW="6378974" imgH="1626519" progId="Word.Document.8">
                  <p:embed/>
                </p:oleObj>
              </mc:Choice>
              <mc:Fallback>
                <p:oleObj name="文档" r:id="rId3" imgW="6378974" imgH="1626519" progId="Word.Document.8">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801813"/>
                        <a:ext cx="8958263" cy="227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1730566" name="Object 6"/>
          <p:cNvGraphicFramePr>
            <a:graphicFrameLocks noChangeAspect="1"/>
          </p:cNvGraphicFramePr>
          <p:nvPr/>
        </p:nvGraphicFramePr>
        <p:xfrm>
          <a:off x="0" y="4086225"/>
          <a:ext cx="8945563" cy="2438400"/>
        </p:xfrm>
        <a:graphic>
          <a:graphicData uri="http://schemas.openxmlformats.org/presentationml/2006/ole">
            <mc:AlternateContent xmlns:mc="http://schemas.openxmlformats.org/markup-compatibility/2006">
              <mc:Choice xmlns:v="urn:schemas-microsoft-com:vml" Requires="v">
                <p:oleObj spid="_x0000_s1730708" name="文档" r:id="rId5" imgW="6369615" imgH="1739562" progId="Word.Document.8">
                  <p:embed/>
                </p:oleObj>
              </mc:Choice>
              <mc:Fallback>
                <p:oleObj name="文档" r:id="rId5" imgW="6369615" imgH="1739562" progId="Word.Document.8">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086225"/>
                        <a:ext cx="8945563"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730567" name="Rectangle 7"/>
          <p:cNvSpPr>
            <a:spLocks noChangeArrowheads="1"/>
          </p:cNvSpPr>
          <p:nvPr/>
        </p:nvSpPr>
        <p:spPr bwMode="auto">
          <a:xfrm>
            <a:off x="2741613" y="1125538"/>
            <a:ext cx="5791200" cy="519112"/>
          </a:xfrm>
          <a:prstGeom prst="rect">
            <a:avLst/>
          </a:prstGeom>
          <a:noFill/>
          <a:ln w="9525">
            <a:noFill/>
            <a:miter lim="800000"/>
            <a:headEnd/>
            <a:tailEnd/>
          </a:ln>
        </p:spPr>
        <p:txBody>
          <a:bodyPr>
            <a:spAutoFit/>
          </a:bodyPr>
          <a:lstStyle/>
          <a:p>
            <a:pPr algn="l" eaLnBrk="0" hangingPunct="0">
              <a:spcBef>
                <a:spcPct val="10000"/>
              </a:spcBef>
            </a:pPr>
            <a:r>
              <a:rPr kumimoji="1" lang="zh-CN" altLang="en-US">
                <a:sym typeface="Symbol" pitchFamily="18" charset="2"/>
              </a:rPr>
              <a:t>无条件转移指令的延迟执行：</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4"/>
          <p:cNvSpPr>
            <a:spLocks noGrp="1"/>
          </p:cNvSpPr>
          <p:nvPr>
            <p:ph type="sldNum" sz="quarter" idx="11"/>
          </p:nvPr>
        </p:nvSpPr>
        <p:spPr/>
        <p:txBody>
          <a:bodyPr/>
          <a:lstStyle/>
          <a:p>
            <a:fld id="{9B05C226-D48A-445F-9EF0-CEA10D0D46BD}" type="slidenum">
              <a:rPr lang="zh-CN" altLang="en-US"/>
              <a:pPr/>
              <a:t>32</a:t>
            </a:fld>
            <a:endParaRPr lang="en-US" altLang="zh-CN"/>
          </a:p>
        </p:txBody>
      </p:sp>
      <p:sp>
        <p:nvSpPr>
          <p:cNvPr id="1731586" name="Rectangle 2"/>
          <p:cNvSpPr>
            <a:spLocks noGrp="1" noChangeArrowheads="1"/>
          </p:cNvSpPr>
          <p:nvPr>
            <p:ph type="title"/>
          </p:nvPr>
        </p:nvSpPr>
        <p:spPr/>
        <p:txBody>
          <a:bodyPr/>
          <a:lstStyle/>
          <a:p>
            <a:r>
              <a:rPr lang="en-US" altLang="zh-CN"/>
              <a:t>7.5.4 </a:t>
            </a:r>
            <a:r>
              <a:rPr lang="zh-CN" altLang="en-US"/>
              <a:t>控制相关</a:t>
            </a:r>
            <a:r>
              <a:rPr lang="zh-CN" altLang="en-US">
                <a:solidFill>
                  <a:srgbClr val="006600"/>
                </a:solidFill>
              </a:rPr>
              <a:t>－</a:t>
            </a:r>
            <a:r>
              <a:rPr kumimoji="1" lang="zh-CN" altLang="en-US">
                <a:solidFill>
                  <a:srgbClr val="CC0066"/>
                </a:solidFill>
              </a:rPr>
              <a:t>对</a:t>
            </a:r>
            <a:r>
              <a:rPr kumimoji="1" lang="zh-CN" altLang="en-US">
                <a:solidFill>
                  <a:srgbClr val="FF0000"/>
                </a:solidFill>
              </a:rPr>
              <a:t>条件分支</a:t>
            </a:r>
            <a:r>
              <a:rPr kumimoji="1" lang="zh-CN" altLang="en-US">
                <a:solidFill>
                  <a:srgbClr val="CC0066"/>
                </a:solidFill>
              </a:rPr>
              <a:t>指令的处理方法</a:t>
            </a:r>
          </a:p>
        </p:txBody>
      </p:sp>
      <p:sp>
        <p:nvSpPr>
          <p:cNvPr id="1731587" name="Rectangle 3"/>
          <p:cNvSpPr>
            <a:spLocks noGrp="1" noChangeArrowheads="1"/>
          </p:cNvSpPr>
          <p:nvPr>
            <p:ph type="body" idx="1"/>
          </p:nvPr>
        </p:nvSpPr>
        <p:spPr>
          <a:xfrm>
            <a:off x="6084888" y="1126133"/>
            <a:ext cx="2736850" cy="574675"/>
          </a:xfrm>
          <a:solidFill>
            <a:srgbClr val="FFFF99"/>
          </a:solidFill>
          <a:ln w="28575">
            <a:solidFill>
              <a:srgbClr val="FF6600"/>
            </a:solidFill>
          </a:ln>
          <a:effectLst>
            <a:outerShdw blurRad="50800" dist="38100" dir="2700000" algn="tl" rotWithShape="0">
              <a:prstClr val="black">
                <a:alpha val="40000"/>
              </a:prstClr>
            </a:outerShdw>
          </a:effectLst>
        </p:spPr>
        <p:txBody>
          <a:bodyPr anchor="ctr" anchorCtr="0"/>
          <a:lstStyle/>
          <a:p>
            <a:pPr algn="ctr">
              <a:spcBef>
                <a:spcPct val="0"/>
              </a:spcBef>
              <a:buFont typeface="Wingdings" pitchFamily="2" charset="2"/>
              <a:buNone/>
            </a:pPr>
            <a:r>
              <a:rPr lang="zh-CN" altLang="en-US">
                <a:solidFill>
                  <a:srgbClr val="800000"/>
                </a:solidFill>
                <a:latin typeface="黑体" pitchFamily="2" charset="-122"/>
                <a:ea typeface="黑体" pitchFamily="2" charset="-122"/>
              </a:rPr>
              <a:t>延迟转移技术</a:t>
            </a:r>
            <a:endParaRPr lang="zh-CN" altLang="en-US">
              <a:sym typeface="Symbol" pitchFamily="18" charset="2"/>
            </a:endParaRPr>
          </a:p>
        </p:txBody>
      </p:sp>
      <p:sp>
        <p:nvSpPr>
          <p:cNvPr id="1731588" name="Rectangle 4"/>
          <p:cNvSpPr>
            <a:spLocks noChangeArrowheads="1"/>
          </p:cNvSpPr>
          <p:nvPr/>
        </p:nvSpPr>
        <p:spPr bwMode="auto">
          <a:xfrm>
            <a:off x="719138" y="533623"/>
            <a:ext cx="8245475" cy="519113"/>
          </a:xfrm>
          <a:prstGeom prst="rect">
            <a:avLst/>
          </a:prstGeom>
          <a:noFill/>
          <a:ln w="28575" algn="ctr">
            <a:noFill/>
            <a:miter lim="800000"/>
            <a:headEnd/>
            <a:tailEnd/>
          </a:ln>
          <a:effectLst/>
        </p:spPr>
        <p:txBody>
          <a:bodyPr anchor="ctr">
            <a:spAutoFit/>
          </a:bodyPr>
          <a:lstStyle/>
          <a:p>
            <a:pPr algn="l">
              <a:spcBef>
                <a:spcPct val="0"/>
              </a:spcBef>
            </a:pPr>
            <a:r>
              <a:rPr kumimoji="1" lang="zh-CN" altLang="en-US" dirty="0">
                <a:solidFill>
                  <a:srgbClr val="006600"/>
                </a:solidFill>
                <a:latin typeface="Arial" charset="0"/>
                <a:ea typeface="黑体" pitchFamily="2" charset="-122"/>
              </a:rPr>
              <a:t>方法</a:t>
            </a:r>
            <a:r>
              <a:rPr kumimoji="1" lang="en-US" altLang="zh-CN" dirty="0">
                <a:solidFill>
                  <a:srgbClr val="006600"/>
                </a:solidFill>
                <a:latin typeface="Arial" charset="0"/>
                <a:ea typeface="黑体" pitchFamily="2" charset="-122"/>
              </a:rPr>
              <a:t>4</a:t>
            </a:r>
            <a:r>
              <a:rPr kumimoji="1" lang="zh-CN" altLang="en-US" dirty="0">
                <a:solidFill>
                  <a:srgbClr val="006600"/>
                </a:solidFill>
                <a:latin typeface="Arial" charset="0"/>
                <a:ea typeface="黑体" pitchFamily="2" charset="-122"/>
              </a:rPr>
              <a:t>：延迟分支（</a:t>
            </a:r>
            <a:r>
              <a:rPr kumimoji="1" lang="en-US" altLang="zh-CN" dirty="0">
                <a:solidFill>
                  <a:srgbClr val="006600"/>
                </a:solidFill>
                <a:latin typeface="Arial" charset="0"/>
                <a:ea typeface="黑体" pitchFamily="2" charset="-122"/>
              </a:rPr>
              <a:t>Delayed Branch</a:t>
            </a:r>
            <a:r>
              <a:rPr kumimoji="1" lang="zh-CN" altLang="en-US" dirty="0">
                <a:solidFill>
                  <a:srgbClr val="006600"/>
                </a:solidFill>
                <a:latin typeface="Arial" charset="0"/>
                <a:ea typeface="黑体" pitchFamily="2" charset="-122"/>
              </a:rPr>
              <a:t>）</a:t>
            </a:r>
          </a:p>
        </p:txBody>
      </p:sp>
      <p:sp>
        <p:nvSpPr>
          <p:cNvPr id="1731589" name="Rectangle 5"/>
          <p:cNvSpPr>
            <a:spLocks noChangeArrowheads="1"/>
          </p:cNvSpPr>
          <p:nvPr/>
        </p:nvSpPr>
        <p:spPr bwMode="auto">
          <a:xfrm>
            <a:off x="533400" y="1049338"/>
            <a:ext cx="7710488" cy="3027362"/>
          </a:xfrm>
          <a:prstGeom prst="rect">
            <a:avLst/>
          </a:prstGeom>
          <a:noFill/>
          <a:ln w="9525">
            <a:noFill/>
            <a:miter lim="800000"/>
            <a:headEnd/>
            <a:tailEnd/>
          </a:ln>
          <a:effectLst/>
        </p:spPr>
        <p:txBody>
          <a:bodyPr/>
          <a:lstStyle/>
          <a:p>
            <a:pPr marL="363538" indent="-363538" algn="l">
              <a:spcBef>
                <a:spcPct val="0"/>
              </a:spcBef>
              <a:buClr>
                <a:schemeClr val="bg2"/>
              </a:buClr>
              <a:buSzPct val="75000"/>
              <a:buFont typeface="Wingdings" pitchFamily="2" charset="2"/>
              <a:buNone/>
            </a:pPr>
            <a:r>
              <a:rPr lang="zh-CN" altLang="en-US">
                <a:latin typeface="宋体" charset="-122"/>
                <a:sym typeface="Symbol" pitchFamily="18" charset="2"/>
              </a:rPr>
              <a:t>条件转移指令的延迟执行</a:t>
            </a:r>
            <a:endParaRPr lang="zh-CN" altLang="en-US">
              <a:latin typeface="宋体" charset="-122"/>
            </a:endParaRPr>
          </a:p>
          <a:p>
            <a:pPr marL="363538" indent="-363538" algn="l">
              <a:spcBef>
                <a:spcPct val="0"/>
              </a:spcBef>
              <a:buClr>
                <a:srgbClr val="000066"/>
              </a:buClr>
              <a:buSzPct val="75000"/>
              <a:buFont typeface="Wingdings" pitchFamily="2" charset="2"/>
              <a:buChar char="n"/>
            </a:pPr>
            <a:r>
              <a:rPr lang="zh-CN" altLang="en-US">
                <a:latin typeface="宋体" charset="-122"/>
              </a:rPr>
              <a:t>调整前的指令序列：</a:t>
            </a:r>
          </a:p>
          <a:p>
            <a:pPr marL="363538" indent="-363538" algn="l">
              <a:spcBef>
                <a:spcPct val="0"/>
              </a:spcBef>
              <a:buClr>
                <a:schemeClr val="bg2"/>
              </a:buClr>
              <a:buSzPct val="75000"/>
              <a:buFont typeface="Wingdings" pitchFamily="2" charset="2"/>
              <a:buNone/>
            </a:pPr>
            <a:r>
              <a:rPr lang="zh-CN" altLang="en-US">
                <a:latin typeface="宋体" charset="-122"/>
              </a:rPr>
              <a:t>   </a:t>
            </a:r>
            <a:r>
              <a:rPr lang="en-US" altLang="zh-CN">
                <a:solidFill>
                  <a:srgbClr val="FF0000"/>
                </a:solidFill>
                <a:latin typeface="宋体" charset="-122"/>
              </a:rPr>
              <a:t>1</a:t>
            </a:r>
            <a:r>
              <a:rPr lang="zh-CN" altLang="en-US">
                <a:solidFill>
                  <a:srgbClr val="FF0000"/>
                </a:solidFill>
                <a:latin typeface="宋体" charset="-122"/>
              </a:rPr>
              <a:t>：</a:t>
            </a:r>
            <a:r>
              <a:rPr lang="en-US" altLang="zh-CN">
                <a:solidFill>
                  <a:srgbClr val="FF0000"/>
                </a:solidFill>
                <a:latin typeface="宋体" charset="-122"/>
              </a:rPr>
              <a:t>MOVE R1, R2</a:t>
            </a:r>
          </a:p>
          <a:p>
            <a:pPr marL="363538" indent="-363538" algn="l">
              <a:spcBef>
                <a:spcPct val="0"/>
              </a:spcBef>
              <a:buClr>
                <a:schemeClr val="bg2"/>
              </a:buClr>
              <a:buSzPct val="75000"/>
              <a:buFont typeface="Wingdings" pitchFamily="2" charset="2"/>
              <a:buNone/>
            </a:pPr>
            <a:r>
              <a:rPr lang="en-US" altLang="zh-CN">
                <a:latin typeface="宋体" charset="-122"/>
              </a:rPr>
              <a:t>   2</a:t>
            </a:r>
            <a:r>
              <a:rPr lang="zh-CN" altLang="en-US">
                <a:latin typeface="宋体" charset="-122"/>
              </a:rPr>
              <a:t>：</a:t>
            </a:r>
            <a:r>
              <a:rPr lang="en-US" altLang="zh-CN">
                <a:latin typeface="宋体" charset="-122"/>
              </a:rPr>
              <a:t>CMP  R3, R4   ;(R3)</a:t>
            </a:r>
            <a:r>
              <a:rPr lang="zh-CN" altLang="en-US">
                <a:latin typeface="宋体" charset="-122"/>
              </a:rPr>
              <a:t>与</a:t>
            </a:r>
            <a:r>
              <a:rPr lang="en-US" altLang="zh-CN">
                <a:latin typeface="宋体" charset="-122"/>
              </a:rPr>
              <a:t>(R4)</a:t>
            </a:r>
            <a:r>
              <a:rPr lang="zh-CN" altLang="en-US">
                <a:latin typeface="宋体" charset="-122"/>
              </a:rPr>
              <a:t>比较</a:t>
            </a:r>
          </a:p>
          <a:p>
            <a:pPr marL="363538" indent="-363538" algn="l">
              <a:spcBef>
                <a:spcPct val="0"/>
              </a:spcBef>
              <a:buClr>
                <a:schemeClr val="bg2"/>
              </a:buClr>
              <a:buSzPct val="75000"/>
              <a:buFont typeface="Wingdings" pitchFamily="2" charset="2"/>
              <a:buNone/>
            </a:pPr>
            <a:r>
              <a:rPr lang="zh-CN" altLang="en-US">
                <a:latin typeface="宋体" charset="-122"/>
              </a:rPr>
              <a:t>   </a:t>
            </a:r>
            <a:r>
              <a:rPr lang="en-US" altLang="zh-CN">
                <a:latin typeface="宋体" charset="-122"/>
              </a:rPr>
              <a:t>3</a:t>
            </a:r>
            <a:r>
              <a:rPr lang="zh-CN" altLang="en-US">
                <a:latin typeface="宋体" charset="-122"/>
              </a:rPr>
              <a:t>：</a:t>
            </a:r>
            <a:r>
              <a:rPr lang="en-US" altLang="zh-CN">
                <a:latin typeface="宋体" charset="-122"/>
              </a:rPr>
              <a:t>BEQ  EXIT     ;</a:t>
            </a:r>
            <a:r>
              <a:rPr lang="zh-CN" altLang="en-US">
                <a:latin typeface="宋体" charset="-122"/>
              </a:rPr>
              <a:t>如果</a:t>
            </a:r>
            <a:r>
              <a:rPr lang="en-US" altLang="zh-CN">
                <a:latin typeface="宋体" charset="-122"/>
              </a:rPr>
              <a:t>(R3)=(R4)</a:t>
            </a:r>
            <a:r>
              <a:rPr lang="zh-CN" altLang="en-US">
                <a:latin typeface="宋体" charset="-122"/>
              </a:rPr>
              <a:t>则转移</a:t>
            </a:r>
          </a:p>
          <a:p>
            <a:pPr marL="363538" indent="-363538" algn="l">
              <a:lnSpc>
                <a:spcPct val="80000"/>
              </a:lnSpc>
              <a:spcBef>
                <a:spcPct val="0"/>
              </a:spcBef>
              <a:buClr>
                <a:schemeClr val="bg2"/>
              </a:buClr>
              <a:buSzPct val="75000"/>
              <a:buFont typeface="Wingdings" pitchFamily="2" charset="2"/>
              <a:buNone/>
            </a:pPr>
            <a:r>
              <a:rPr lang="zh-CN" altLang="en-US">
                <a:latin typeface="宋体" charset="-122"/>
              </a:rPr>
              <a:t>      </a:t>
            </a:r>
            <a:r>
              <a:rPr lang="en-US" altLang="zh-CN">
                <a:latin typeface="宋体" charset="-122"/>
              </a:rPr>
              <a:t>………</a:t>
            </a:r>
          </a:p>
          <a:p>
            <a:pPr marL="363538" indent="-363538" algn="l">
              <a:lnSpc>
                <a:spcPct val="80000"/>
              </a:lnSpc>
              <a:spcBef>
                <a:spcPct val="0"/>
              </a:spcBef>
              <a:buClr>
                <a:schemeClr val="bg2"/>
              </a:buClr>
              <a:buSzPct val="75000"/>
              <a:buFont typeface="Wingdings" pitchFamily="2" charset="2"/>
              <a:buNone/>
            </a:pPr>
            <a:r>
              <a:rPr lang="en-US" altLang="zh-CN">
                <a:latin typeface="宋体" charset="-122"/>
              </a:rPr>
              <a:t>NEXT: MOVE R4, A</a:t>
            </a:r>
          </a:p>
        </p:txBody>
      </p:sp>
      <p:sp>
        <p:nvSpPr>
          <p:cNvPr id="1731590" name="Rectangle 6"/>
          <p:cNvSpPr>
            <a:spLocks noChangeArrowheads="1"/>
          </p:cNvSpPr>
          <p:nvPr/>
        </p:nvSpPr>
        <p:spPr bwMode="auto">
          <a:xfrm>
            <a:off x="468313" y="4005263"/>
            <a:ext cx="7775575" cy="2482850"/>
          </a:xfrm>
          <a:prstGeom prst="rect">
            <a:avLst/>
          </a:prstGeom>
          <a:solidFill>
            <a:srgbClr val="CCFFFF"/>
          </a:solidFill>
          <a:ln w="9525">
            <a:noFill/>
            <a:miter lim="800000"/>
            <a:headEnd/>
            <a:tailEnd/>
          </a:ln>
        </p:spPr>
        <p:txBody>
          <a:bodyPr>
            <a:spAutoFit/>
          </a:bodyPr>
          <a:lstStyle/>
          <a:p>
            <a:pPr algn="l" eaLnBrk="0" hangingPunct="0">
              <a:spcBef>
                <a:spcPct val="0"/>
              </a:spcBef>
              <a:buClr>
                <a:srgbClr val="000066"/>
              </a:buClr>
              <a:buSzPct val="75000"/>
              <a:buFont typeface="Wingdings" pitchFamily="2" charset="2"/>
              <a:buChar char="n"/>
            </a:pPr>
            <a:r>
              <a:rPr kumimoji="1" lang="zh-CN" altLang="en-US">
                <a:latin typeface="宋体" charset="-122"/>
              </a:rPr>
              <a:t> 调整后的指令序列：</a:t>
            </a:r>
          </a:p>
          <a:p>
            <a:pPr algn="l" eaLnBrk="0" hangingPunct="0">
              <a:spcBef>
                <a:spcPct val="0"/>
              </a:spcBef>
            </a:pPr>
            <a:r>
              <a:rPr kumimoji="1" lang="zh-CN" altLang="en-US">
                <a:latin typeface="宋体" charset="-122"/>
              </a:rPr>
              <a:t>   </a:t>
            </a:r>
            <a:r>
              <a:rPr kumimoji="1" lang="en-US" altLang="zh-CN">
                <a:latin typeface="宋体" charset="-122"/>
              </a:rPr>
              <a:t>1</a:t>
            </a:r>
            <a:r>
              <a:rPr kumimoji="1" lang="zh-CN" altLang="en-US">
                <a:latin typeface="宋体" charset="-122"/>
              </a:rPr>
              <a:t>：</a:t>
            </a:r>
            <a:r>
              <a:rPr kumimoji="1" lang="en-US" altLang="zh-CN">
                <a:latin typeface="宋体" charset="-122"/>
              </a:rPr>
              <a:t>CMP R3, R4    ;(R3)</a:t>
            </a:r>
            <a:r>
              <a:rPr kumimoji="1" lang="zh-CN" altLang="en-US">
                <a:latin typeface="宋体" charset="-122"/>
              </a:rPr>
              <a:t>与</a:t>
            </a:r>
            <a:r>
              <a:rPr kumimoji="1" lang="en-US" altLang="zh-CN">
                <a:latin typeface="宋体" charset="-122"/>
              </a:rPr>
              <a:t>(R4)</a:t>
            </a:r>
            <a:r>
              <a:rPr kumimoji="1" lang="zh-CN" altLang="en-US">
                <a:latin typeface="宋体" charset="-122"/>
              </a:rPr>
              <a:t>比较</a:t>
            </a:r>
          </a:p>
          <a:p>
            <a:pPr algn="l" eaLnBrk="0" hangingPunct="0">
              <a:spcBef>
                <a:spcPct val="0"/>
              </a:spcBef>
            </a:pPr>
            <a:r>
              <a:rPr kumimoji="1" lang="zh-CN" altLang="en-US">
                <a:latin typeface="宋体" charset="-122"/>
              </a:rPr>
              <a:t>   </a:t>
            </a:r>
            <a:r>
              <a:rPr kumimoji="1" lang="en-US" altLang="zh-CN">
                <a:latin typeface="宋体" charset="-122"/>
              </a:rPr>
              <a:t>2</a:t>
            </a:r>
            <a:r>
              <a:rPr kumimoji="1" lang="zh-CN" altLang="en-US">
                <a:latin typeface="宋体" charset="-122"/>
              </a:rPr>
              <a:t>：</a:t>
            </a:r>
            <a:r>
              <a:rPr kumimoji="1" lang="en-US" altLang="zh-CN">
                <a:latin typeface="宋体" charset="-122"/>
              </a:rPr>
              <a:t>BEQ EXIT      ;</a:t>
            </a:r>
            <a:r>
              <a:rPr kumimoji="1" lang="zh-CN" altLang="en-US">
                <a:latin typeface="宋体" charset="-122"/>
              </a:rPr>
              <a:t>如果</a:t>
            </a:r>
            <a:r>
              <a:rPr kumimoji="1" lang="en-US" altLang="zh-CN">
                <a:latin typeface="宋体" charset="-122"/>
              </a:rPr>
              <a:t>(R3)=(R4)</a:t>
            </a:r>
            <a:r>
              <a:rPr kumimoji="1" lang="zh-CN" altLang="en-US">
                <a:latin typeface="宋体" charset="-122"/>
              </a:rPr>
              <a:t>则转移</a:t>
            </a:r>
          </a:p>
          <a:p>
            <a:pPr algn="l" eaLnBrk="0" hangingPunct="0">
              <a:spcBef>
                <a:spcPct val="0"/>
              </a:spcBef>
            </a:pPr>
            <a:r>
              <a:rPr kumimoji="1" lang="zh-CN" altLang="en-US">
                <a:latin typeface="宋体" charset="-122"/>
              </a:rPr>
              <a:t>   </a:t>
            </a:r>
            <a:r>
              <a:rPr kumimoji="1" lang="en-US" altLang="zh-CN">
                <a:solidFill>
                  <a:srgbClr val="FF0000"/>
                </a:solidFill>
                <a:latin typeface="宋体" charset="-122"/>
              </a:rPr>
              <a:t>3</a:t>
            </a:r>
            <a:r>
              <a:rPr kumimoji="1" lang="zh-CN" altLang="en-US">
                <a:solidFill>
                  <a:srgbClr val="FF0000"/>
                </a:solidFill>
                <a:latin typeface="宋体" charset="-122"/>
              </a:rPr>
              <a:t>：</a:t>
            </a:r>
            <a:r>
              <a:rPr kumimoji="1" lang="en-US" altLang="zh-CN">
                <a:solidFill>
                  <a:srgbClr val="FF0000"/>
                </a:solidFill>
                <a:latin typeface="宋体" charset="-122"/>
              </a:rPr>
              <a:t>MOVE R1,R2    ;</a:t>
            </a:r>
            <a:r>
              <a:rPr kumimoji="1" lang="zh-CN" altLang="en-US">
                <a:solidFill>
                  <a:srgbClr val="FF0000"/>
                </a:solidFill>
                <a:latin typeface="宋体" charset="-122"/>
              </a:rPr>
              <a:t>被插入的指令</a:t>
            </a:r>
          </a:p>
          <a:p>
            <a:pPr algn="l" eaLnBrk="0" hangingPunct="0">
              <a:lnSpc>
                <a:spcPct val="80000"/>
              </a:lnSpc>
              <a:spcBef>
                <a:spcPct val="0"/>
              </a:spcBef>
            </a:pPr>
            <a:r>
              <a:rPr kumimoji="1" lang="zh-CN" altLang="en-US">
                <a:latin typeface="宋体" charset="-122"/>
              </a:rPr>
              <a:t>      </a:t>
            </a:r>
            <a:r>
              <a:rPr kumimoji="1" lang="en-US" altLang="zh-CN">
                <a:latin typeface="Times New Roman"/>
              </a:rPr>
              <a:t>………</a:t>
            </a:r>
            <a:endParaRPr kumimoji="1" lang="en-US" altLang="zh-CN">
              <a:latin typeface="宋体" charset="-122"/>
            </a:endParaRPr>
          </a:p>
          <a:p>
            <a:pPr algn="l" eaLnBrk="0" hangingPunct="0">
              <a:lnSpc>
                <a:spcPct val="80000"/>
              </a:lnSpc>
              <a:spcBef>
                <a:spcPct val="0"/>
              </a:spcBef>
            </a:pPr>
            <a:r>
              <a:rPr kumimoji="1" lang="en-US" altLang="zh-CN">
                <a:latin typeface="宋体" charset="-122"/>
              </a:rPr>
              <a:t>NEXT: MOVE  R4, A</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731590"/>
                                        </p:tgtEl>
                                        <p:attrNameLst>
                                          <p:attrName>style.visibility</p:attrName>
                                        </p:attrNameLst>
                                      </p:cBhvr>
                                      <p:to>
                                        <p:strVal val="visible"/>
                                      </p:to>
                                    </p:set>
                                    <p:anim calcmode="lin" valueType="num">
                                      <p:cBhvr>
                                        <p:cTn id="7" dur="500" fill="hold"/>
                                        <p:tgtEl>
                                          <p:spTgt spid="1731590"/>
                                        </p:tgtEl>
                                        <p:attrNameLst>
                                          <p:attrName>ppt_w</p:attrName>
                                        </p:attrNameLst>
                                      </p:cBhvr>
                                      <p:tavLst>
                                        <p:tav tm="0">
                                          <p:val>
                                            <p:fltVal val="0"/>
                                          </p:val>
                                        </p:tav>
                                        <p:tav tm="100000">
                                          <p:val>
                                            <p:strVal val="#ppt_w"/>
                                          </p:val>
                                        </p:tav>
                                      </p:tavLst>
                                    </p:anim>
                                    <p:anim calcmode="lin" valueType="num">
                                      <p:cBhvr>
                                        <p:cTn id="8" dur="500" fill="hold"/>
                                        <p:tgtEl>
                                          <p:spTgt spid="173159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1590"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109BDB09-10D1-4D84-8C50-88FB57A59466}" type="slidenum">
              <a:rPr lang="zh-CN" altLang="en-US"/>
              <a:pPr/>
              <a:t>33</a:t>
            </a:fld>
            <a:endParaRPr lang="en-US" altLang="zh-CN"/>
          </a:p>
        </p:txBody>
      </p:sp>
      <p:sp>
        <p:nvSpPr>
          <p:cNvPr id="1732610" name="Rectangle 2"/>
          <p:cNvSpPr>
            <a:spLocks noGrp="1" noChangeArrowheads="1"/>
          </p:cNvSpPr>
          <p:nvPr>
            <p:ph type="title"/>
          </p:nvPr>
        </p:nvSpPr>
        <p:spPr/>
        <p:txBody>
          <a:bodyPr/>
          <a:lstStyle/>
          <a:p>
            <a:r>
              <a:rPr lang="en-US" altLang="zh-CN"/>
              <a:t>7.5.4 </a:t>
            </a:r>
            <a:r>
              <a:rPr lang="zh-CN" altLang="en-US"/>
              <a:t>控制相关</a:t>
            </a:r>
            <a:r>
              <a:rPr lang="zh-CN" altLang="en-US">
                <a:solidFill>
                  <a:srgbClr val="006600"/>
                </a:solidFill>
              </a:rPr>
              <a:t>－</a:t>
            </a:r>
            <a:r>
              <a:rPr kumimoji="1" lang="zh-CN" altLang="en-US">
                <a:solidFill>
                  <a:srgbClr val="CC0066"/>
                </a:solidFill>
              </a:rPr>
              <a:t>对</a:t>
            </a:r>
            <a:r>
              <a:rPr kumimoji="1" lang="zh-CN" altLang="en-US">
                <a:solidFill>
                  <a:srgbClr val="FF0000"/>
                </a:solidFill>
              </a:rPr>
              <a:t>条件分支</a:t>
            </a:r>
            <a:r>
              <a:rPr kumimoji="1" lang="zh-CN" altLang="en-US">
                <a:solidFill>
                  <a:srgbClr val="CC0066"/>
                </a:solidFill>
              </a:rPr>
              <a:t>指令的处理方法</a:t>
            </a:r>
          </a:p>
        </p:txBody>
      </p:sp>
      <p:sp>
        <p:nvSpPr>
          <p:cNvPr id="1732611" name="Rectangle 3"/>
          <p:cNvSpPr>
            <a:spLocks noGrp="1" noChangeArrowheads="1"/>
          </p:cNvSpPr>
          <p:nvPr>
            <p:ph type="body" idx="1"/>
          </p:nvPr>
        </p:nvSpPr>
        <p:spPr>
          <a:xfrm>
            <a:off x="395288" y="1125538"/>
            <a:ext cx="8497887" cy="5543550"/>
          </a:xfrm>
        </p:spPr>
        <p:txBody>
          <a:bodyPr/>
          <a:lstStyle/>
          <a:p>
            <a:pPr>
              <a:spcBef>
                <a:spcPct val="0"/>
              </a:spcBef>
              <a:buFont typeface="Wingdings" pitchFamily="2" charset="2"/>
              <a:buNone/>
            </a:pPr>
            <a:r>
              <a:rPr lang="zh-CN" altLang="en-US" dirty="0">
                <a:solidFill>
                  <a:srgbClr val="800000"/>
                </a:solidFill>
                <a:latin typeface="黑体" pitchFamily="2" charset="-122"/>
                <a:ea typeface="黑体" pitchFamily="2" charset="-122"/>
              </a:rPr>
              <a:t>延迟转移技术</a:t>
            </a:r>
          </a:p>
          <a:p>
            <a:pPr>
              <a:lnSpc>
                <a:spcPct val="110000"/>
              </a:lnSpc>
              <a:spcBef>
                <a:spcPts val="1200"/>
              </a:spcBef>
            </a:pPr>
            <a:r>
              <a:rPr lang="zh-CN" altLang="en-US" dirty="0"/>
              <a:t>采用延迟转移技术的两个限制条件：</a:t>
            </a:r>
          </a:p>
          <a:p>
            <a:pPr marL="715963" lvl="1" indent="-354013">
              <a:lnSpc>
                <a:spcPct val="110000"/>
              </a:lnSpc>
              <a:spcBef>
                <a:spcPct val="0"/>
              </a:spcBef>
              <a:buClr>
                <a:srgbClr val="008000"/>
              </a:buClr>
              <a:buFont typeface="Wingdings" pitchFamily="2" charset="2"/>
              <a:buChar char="p"/>
            </a:pPr>
            <a:r>
              <a:rPr lang="zh-CN" altLang="en-US" dirty="0"/>
              <a:t>被移动指令在移动过程中与所经过的指令之间</a:t>
            </a:r>
            <a:r>
              <a:rPr lang="zh-CN" altLang="en-US" dirty="0">
                <a:solidFill>
                  <a:srgbClr val="FF0000"/>
                </a:solidFill>
              </a:rPr>
              <a:t>没有数据相关</a:t>
            </a:r>
            <a:r>
              <a:rPr lang="zh-CN" altLang="en-US" dirty="0"/>
              <a:t>。</a:t>
            </a:r>
          </a:p>
          <a:p>
            <a:pPr marL="715963" lvl="1" indent="-354013">
              <a:lnSpc>
                <a:spcPct val="110000"/>
              </a:lnSpc>
              <a:spcBef>
                <a:spcPct val="0"/>
              </a:spcBef>
              <a:buClr>
                <a:srgbClr val="008000"/>
              </a:buClr>
              <a:buFont typeface="Wingdings" pitchFamily="2" charset="2"/>
              <a:buChar char="p"/>
            </a:pPr>
            <a:r>
              <a:rPr lang="zh-CN" altLang="en-US" dirty="0"/>
              <a:t>被移动指令</a:t>
            </a:r>
            <a:r>
              <a:rPr lang="zh-CN" altLang="en-US" dirty="0">
                <a:solidFill>
                  <a:srgbClr val="FF0000"/>
                </a:solidFill>
              </a:rPr>
              <a:t>不破坏条件码</a:t>
            </a:r>
            <a:r>
              <a:rPr lang="zh-CN" altLang="en-US" dirty="0"/>
              <a:t>，至少不影响后面的指令使用条件码。</a:t>
            </a:r>
          </a:p>
          <a:p>
            <a:pPr>
              <a:lnSpc>
                <a:spcPct val="110000"/>
              </a:lnSpc>
              <a:spcBef>
                <a:spcPct val="0"/>
              </a:spcBef>
            </a:pPr>
            <a:r>
              <a:rPr lang="zh-CN" altLang="en-US" dirty="0"/>
              <a:t>如果找不到符合上述条件的指令，必须在条件转移指令后面插入空操作。</a:t>
            </a:r>
          </a:p>
          <a:p>
            <a:pPr>
              <a:lnSpc>
                <a:spcPct val="110000"/>
              </a:lnSpc>
              <a:spcBef>
                <a:spcPct val="0"/>
              </a:spcBef>
            </a:pPr>
            <a:r>
              <a:rPr lang="zh-CN" altLang="en-US" dirty="0"/>
              <a:t>如果指令的执行过程分为多个流水段，则要插入多条指令。</a:t>
            </a:r>
            <a:endParaRPr lang="zh-CN" altLang="en-US" dirty="0">
              <a:sym typeface="Symbol" pitchFamily="18" charset="2"/>
            </a:endParaRPr>
          </a:p>
        </p:txBody>
      </p:sp>
      <p:sp>
        <p:nvSpPr>
          <p:cNvPr id="1732612" name="Rectangle 4"/>
          <p:cNvSpPr>
            <a:spLocks noChangeArrowheads="1"/>
          </p:cNvSpPr>
          <p:nvPr/>
        </p:nvSpPr>
        <p:spPr bwMode="auto">
          <a:xfrm>
            <a:off x="719138" y="533623"/>
            <a:ext cx="8245475" cy="519113"/>
          </a:xfrm>
          <a:prstGeom prst="rect">
            <a:avLst/>
          </a:prstGeom>
          <a:noFill/>
          <a:ln w="28575" algn="ctr">
            <a:noFill/>
            <a:miter lim="800000"/>
            <a:headEnd/>
            <a:tailEnd/>
          </a:ln>
          <a:effectLst/>
        </p:spPr>
        <p:txBody>
          <a:bodyPr anchor="ctr">
            <a:spAutoFit/>
          </a:bodyPr>
          <a:lstStyle/>
          <a:p>
            <a:pPr algn="l">
              <a:spcBef>
                <a:spcPct val="0"/>
              </a:spcBef>
            </a:pPr>
            <a:r>
              <a:rPr kumimoji="1" lang="zh-CN" altLang="en-US" dirty="0">
                <a:solidFill>
                  <a:srgbClr val="006600"/>
                </a:solidFill>
                <a:latin typeface="Arial" charset="0"/>
                <a:ea typeface="黑体" pitchFamily="2" charset="-122"/>
              </a:rPr>
              <a:t>方法</a:t>
            </a:r>
            <a:r>
              <a:rPr kumimoji="1" lang="en-US" altLang="zh-CN" dirty="0">
                <a:solidFill>
                  <a:srgbClr val="006600"/>
                </a:solidFill>
                <a:latin typeface="Arial" charset="0"/>
                <a:ea typeface="黑体" pitchFamily="2" charset="-122"/>
              </a:rPr>
              <a:t>4</a:t>
            </a:r>
            <a:r>
              <a:rPr kumimoji="1" lang="zh-CN" altLang="en-US" dirty="0">
                <a:solidFill>
                  <a:srgbClr val="006600"/>
                </a:solidFill>
                <a:latin typeface="Arial" charset="0"/>
                <a:ea typeface="黑体" pitchFamily="2" charset="-122"/>
              </a:rPr>
              <a:t>：延迟分支（</a:t>
            </a:r>
            <a:r>
              <a:rPr kumimoji="1" lang="en-US" altLang="zh-CN" dirty="0">
                <a:solidFill>
                  <a:srgbClr val="006600"/>
                </a:solidFill>
                <a:latin typeface="Arial" charset="0"/>
                <a:ea typeface="黑体" pitchFamily="2" charset="-122"/>
              </a:rPr>
              <a:t>Delayed Branch</a:t>
            </a:r>
            <a:r>
              <a:rPr kumimoji="1" lang="zh-CN" altLang="en-US" dirty="0">
                <a:solidFill>
                  <a:srgbClr val="006600"/>
                </a:solidFill>
                <a:latin typeface="Arial" charset="0"/>
                <a:ea typeface="黑体" pitchFamily="2" charset="-122"/>
              </a:rPr>
              <a:t>）</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11"/>
          </p:nvPr>
        </p:nvSpPr>
        <p:spPr/>
        <p:txBody>
          <a:bodyPr/>
          <a:lstStyle/>
          <a:p>
            <a:fld id="{E10C7879-B943-4555-91C0-9BB5B07F8FFD}" type="slidenum">
              <a:rPr lang="zh-CN" altLang="en-US"/>
              <a:pPr/>
              <a:t>34</a:t>
            </a:fld>
            <a:endParaRPr lang="en-US" altLang="zh-CN"/>
          </a:p>
        </p:txBody>
      </p:sp>
      <p:sp>
        <p:nvSpPr>
          <p:cNvPr id="1733634" name="Rectangle 2"/>
          <p:cNvSpPr>
            <a:spLocks noGrp="1" noChangeArrowheads="1"/>
          </p:cNvSpPr>
          <p:nvPr>
            <p:ph type="title"/>
          </p:nvPr>
        </p:nvSpPr>
        <p:spPr/>
        <p:txBody>
          <a:bodyPr/>
          <a:lstStyle/>
          <a:p>
            <a:r>
              <a:rPr lang="en-US" altLang="zh-CN"/>
              <a:t>7.5.4 </a:t>
            </a:r>
            <a:r>
              <a:rPr lang="zh-CN" altLang="en-US"/>
              <a:t>控制相关</a:t>
            </a:r>
            <a:r>
              <a:rPr lang="zh-CN" altLang="en-US">
                <a:solidFill>
                  <a:srgbClr val="006600"/>
                </a:solidFill>
              </a:rPr>
              <a:t>－</a:t>
            </a:r>
            <a:r>
              <a:rPr kumimoji="1" lang="zh-CN" altLang="en-US">
                <a:solidFill>
                  <a:srgbClr val="CC0066"/>
                </a:solidFill>
              </a:rPr>
              <a:t>对</a:t>
            </a:r>
            <a:r>
              <a:rPr kumimoji="1" lang="zh-CN" altLang="en-US">
                <a:solidFill>
                  <a:srgbClr val="FF0000"/>
                </a:solidFill>
              </a:rPr>
              <a:t>条件分支</a:t>
            </a:r>
            <a:r>
              <a:rPr kumimoji="1" lang="zh-CN" altLang="en-US">
                <a:solidFill>
                  <a:srgbClr val="CC0066"/>
                </a:solidFill>
              </a:rPr>
              <a:t>指令的处理方法</a:t>
            </a:r>
          </a:p>
        </p:txBody>
      </p:sp>
      <p:sp>
        <p:nvSpPr>
          <p:cNvPr id="1733635" name="Rectangle 3"/>
          <p:cNvSpPr>
            <a:spLocks noGrp="1" noChangeArrowheads="1"/>
          </p:cNvSpPr>
          <p:nvPr>
            <p:ph type="body" idx="1"/>
          </p:nvPr>
        </p:nvSpPr>
        <p:spPr>
          <a:xfrm>
            <a:off x="395288" y="2492375"/>
            <a:ext cx="8497887" cy="4176713"/>
          </a:xfrm>
        </p:spPr>
        <p:txBody>
          <a:bodyPr/>
          <a:lstStyle/>
          <a:p>
            <a:pPr>
              <a:lnSpc>
                <a:spcPct val="110000"/>
              </a:lnSpc>
              <a:spcBef>
                <a:spcPct val="0"/>
              </a:spcBef>
              <a:buFont typeface="Wingdings" pitchFamily="2" charset="2"/>
              <a:buNone/>
            </a:pPr>
            <a:r>
              <a:rPr lang="en-US" altLang="zh-CN" dirty="0">
                <a:solidFill>
                  <a:srgbClr val="0000FF"/>
                </a:solidFill>
              </a:rPr>
              <a:t>(1)  </a:t>
            </a:r>
            <a:r>
              <a:rPr lang="zh-CN" altLang="en-US" dirty="0">
                <a:solidFill>
                  <a:srgbClr val="0000FF"/>
                </a:solidFill>
              </a:rPr>
              <a:t>向后转移（适用于循环程序）</a:t>
            </a:r>
          </a:p>
          <a:p>
            <a:pPr marL="812800" lvl="1" indent="-290513">
              <a:lnSpc>
                <a:spcPct val="110000"/>
              </a:lnSpc>
              <a:spcBef>
                <a:spcPct val="0"/>
              </a:spcBef>
            </a:pPr>
            <a:r>
              <a:rPr lang="zh-CN" altLang="en-US" sz="2400" dirty="0"/>
              <a:t>循环体的</a:t>
            </a:r>
            <a:r>
              <a:rPr lang="zh-CN" altLang="en-US" sz="2400" dirty="0">
                <a:solidFill>
                  <a:srgbClr val="008000"/>
                </a:solidFill>
                <a:ea typeface="黑体" pitchFamily="2" charset="-122"/>
              </a:rPr>
              <a:t>第一条指令</a:t>
            </a:r>
            <a:r>
              <a:rPr lang="zh-CN" altLang="en-US" sz="2400" dirty="0"/>
              <a:t>安放在两个位置，分别在循环体的前面和后面。</a:t>
            </a:r>
          </a:p>
          <a:p>
            <a:pPr marL="812800" lvl="1" indent="-290513">
              <a:lnSpc>
                <a:spcPct val="110000"/>
              </a:lnSpc>
              <a:spcBef>
                <a:spcPct val="0"/>
              </a:spcBef>
            </a:pPr>
            <a:r>
              <a:rPr lang="zh-CN" altLang="en-US" sz="2400" dirty="0"/>
              <a:t>如果转移</a:t>
            </a:r>
            <a:r>
              <a:rPr lang="zh-CN" altLang="en-US" sz="2400" dirty="0">
                <a:solidFill>
                  <a:srgbClr val="008000"/>
                </a:solidFill>
                <a:ea typeface="黑体" pitchFamily="2" charset="-122"/>
              </a:rPr>
              <a:t>成功</a:t>
            </a:r>
            <a:r>
              <a:rPr lang="zh-CN" altLang="en-US" sz="2400" dirty="0"/>
              <a:t>，则执行</a:t>
            </a:r>
            <a:r>
              <a:rPr lang="zh-CN" altLang="en-US" sz="2400" dirty="0">
                <a:sym typeface="Symbol" pitchFamily="18" charset="2"/>
              </a:rPr>
              <a:t>转移指令</a:t>
            </a:r>
            <a:r>
              <a:rPr lang="en-US" altLang="zh-CN" sz="2400" dirty="0">
                <a:latin typeface="宋体" charset="-122"/>
                <a:sym typeface="Symbol" pitchFamily="18" charset="2"/>
              </a:rPr>
              <a:t>(</a:t>
            </a:r>
            <a:r>
              <a:rPr lang="zh-CN" altLang="en-US" sz="2400" dirty="0"/>
              <a:t>循环体</a:t>
            </a:r>
            <a:r>
              <a:rPr lang="en-US" altLang="zh-CN" sz="2400" dirty="0">
                <a:latin typeface="宋体" charset="-122"/>
              </a:rPr>
              <a:t>)</a:t>
            </a:r>
            <a:r>
              <a:rPr lang="zh-CN" altLang="en-US" sz="2400" dirty="0"/>
              <a:t>后面的指令，然后</a:t>
            </a:r>
            <a:r>
              <a:rPr lang="zh-CN" altLang="en-US" sz="2400" dirty="0">
                <a:sym typeface="Symbol" pitchFamily="18" charset="2"/>
              </a:rPr>
              <a:t>转移到目标地址</a:t>
            </a:r>
            <a:r>
              <a:rPr lang="en-US" altLang="zh-CN" sz="2400" dirty="0">
                <a:latin typeface="宋体" charset="-122"/>
              </a:rPr>
              <a:t>(</a:t>
            </a:r>
            <a:r>
              <a:rPr lang="zh-CN" altLang="en-US" sz="2400" dirty="0"/>
              <a:t>循环体的开始位置</a:t>
            </a:r>
            <a:r>
              <a:rPr lang="en-US" altLang="zh-CN" sz="2400" dirty="0">
                <a:latin typeface="宋体" charset="-122"/>
              </a:rPr>
              <a:t>)</a:t>
            </a:r>
            <a:r>
              <a:rPr lang="zh-CN" altLang="en-US" sz="2400" dirty="0"/>
              <a:t>；</a:t>
            </a:r>
          </a:p>
          <a:p>
            <a:pPr marL="812800" lvl="1" indent="-290513">
              <a:lnSpc>
                <a:spcPct val="110000"/>
              </a:lnSpc>
              <a:spcBef>
                <a:spcPct val="0"/>
              </a:spcBef>
            </a:pPr>
            <a:r>
              <a:rPr lang="zh-CN" altLang="en-US" sz="2400" dirty="0">
                <a:solidFill>
                  <a:srgbClr val="008000"/>
                </a:solidFill>
                <a:ea typeface="黑体" pitchFamily="2" charset="-122"/>
              </a:rPr>
              <a:t>否则</a:t>
            </a:r>
            <a:r>
              <a:rPr lang="zh-CN" altLang="en-US" sz="2400" dirty="0"/>
              <a:t>取消</a:t>
            </a:r>
            <a:r>
              <a:rPr lang="zh-CN" altLang="en-US" sz="2400" dirty="0">
                <a:sym typeface="Symbol" pitchFamily="18" charset="2"/>
              </a:rPr>
              <a:t>转移指令</a:t>
            </a:r>
            <a:r>
              <a:rPr lang="en-US" altLang="zh-CN" sz="2400" dirty="0">
                <a:latin typeface="宋体" charset="-122"/>
                <a:sym typeface="Symbol" pitchFamily="18" charset="2"/>
              </a:rPr>
              <a:t>(</a:t>
            </a:r>
            <a:r>
              <a:rPr lang="zh-CN" altLang="en-US" sz="2400" dirty="0"/>
              <a:t>循环体</a:t>
            </a:r>
            <a:r>
              <a:rPr lang="en-US" altLang="zh-CN" sz="2400" dirty="0">
                <a:latin typeface="宋体" charset="-122"/>
              </a:rPr>
              <a:t>)</a:t>
            </a:r>
            <a:r>
              <a:rPr lang="zh-CN" altLang="en-US" sz="2400" dirty="0"/>
              <a:t>后面的指令。</a:t>
            </a:r>
          </a:p>
          <a:p>
            <a:pPr>
              <a:lnSpc>
                <a:spcPct val="110000"/>
              </a:lnSpc>
              <a:spcBef>
                <a:spcPct val="0"/>
              </a:spcBef>
              <a:buFont typeface="Wingdings" pitchFamily="2" charset="2"/>
              <a:buNone/>
            </a:pPr>
            <a:r>
              <a:rPr lang="en-US" altLang="zh-CN" dirty="0">
                <a:solidFill>
                  <a:srgbClr val="0000FF"/>
                </a:solidFill>
              </a:rPr>
              <a:t>(2) </a:t>
            </a:r>
            <a:r>
              <a:rPr lang="zh-CN" altLang="en-US" dirty="0">
                <a:solidFill>
                  <a:srgbClr val="0000FF"/>
                </a:solidFill>
              </a:rPr>
              <a:t>向前转移</a:t>
            </a:r>
          </a:p>
          <a:p>
            <a:pPr marL="812800" lvl="1" indent="-290513">
              <a:lnSpc>
                <a:spcPct val="110000"/>
              </a:lnSpc>
              <a:spcBef>
                <a:spcPct val="0"/>
              </a:spcBef>
            </a:pPr>
            <a:r>
              <a:rPr lang="zh-CN" altLang="en-US" sz="2400" dirty="0">
                <a:sym typeface="Symbol" pitchFamily="18" charset="2"/>
              </a:rPr>
              <a:t>如果转移</a:t>
            </a:r>
            <a:r>
              <a:rPr lang="zh-CN" altLang="en-US" sz="2400" dirty="0">
                <a:solidFill>
                  <a:srgbClr val="008000"/>
                </a:solidFill>
                <a:ea typeface="黑体" pitchFamily="2" charset="-122"/>
                <a:sym typeface="Symbol" pitchFamily="18" charset="2"/>
              </a:rPr>
              <a:t>不成功</a:t>
            </a:r>
            <a:r>
              <a:rPr lang="zh-CN" altLang="en-US" sz="2400" dirty="0">
                <a:sym typeface="Symbol" pitchFamily="18" charset="2"/>
              </a:rPr>
              <a:t>，执行转移指令之后的下条指令；</a:t>
            </a:r>
          </a:p>
          <a:p>
            <a:pPr marL="812800" lvl="1" indent="-290513">
              <a:lnSpc>
                <a:spcPct val="110000"/>
              </a:lnSpc>
              <a:spcBef>
                <a:spcPct val="0"/>
              </a:spcBef>
            </a:pPr>
            <a:r>
              <a:rPr lang="zh-CN" altLang="en-US" sz="2400" dirty="0">
                <a:solidFill>
                  <a:srgbClr val="008000"/>
                </a:solidFill>
                <a:ea typeface="黑体" pitchFamily="2" charset="-122"/>
                <a:sym typeface="Symbol" pitchFamily="18" charset="2"/>
              </a:rPr>
              <a:t>否则</a:t>
            </a:r>
            <a:r>
              <a:rPr lang="zh-CN" altLang="en-US" sz="2400" dirty="0">
                <a:sym typeface="Symbol" pitchFamily="18" charset="2"/>
              </a:rPr>
              <a:t>取消下条指令，转移到目标地址执行。</a:t>
            </a:r>
          </a:p>
        </p:txBody>
      </p:sp>
      <p:sp>
        <p:nvSpPr>
          <p:cNvPr id="1733636" name="Rectangle 4"/>
          <p:cNvSpPr>
            <a:spLocks noChangeArrowheads="1"/>
          </p:cNvSpPr>
          <p:nvPr/>
        </p:nvSpPr>
        <p:spPr bwMode="auto">
          <a:xfrm>
            <a:off x="719138" y="533623"/>
            <a:ext cx="8245475" cy="519113"/>
          </a:xfrm>
          <a:prstGeom prst="rect">
            <a:avLst/>
          </a:prstGeom>
          <a:noFill/>
          <a:ln w="28575" algn="ctr">
            <a:noFill/>
            <a:miter lim="800000"/>
            <a:headEnd/>
            <a:tailEnd/>
          </a:ln>
          <a:effectLst/>
        </p:spPr>
        <p:txBody>
          <a:bodyPr anchor="ctr">
            <a:spAutoFit/>
          </a:bodyPr>
          <a:lstStyle/>
          <a:p>
            <a:pPr algn="l">
              <a:spcBef>
                <a:spcPct val="0"/>
              </a:spcBef>
            </a:pPr>
            <a:r>
              <a:rPr kumimoji="1" lang="zh-CN" altLang="en-US" dirty="0">
                <a:solidFill>
                  <a:srgbClr val="006600"/>
                </a:solidFill>
                <a:latin typeface="Arial" charset="0"/>
                <a:ea typeface="黑体" pitchFamily="2" charset="-122"/>
              </a:rPr>
              <a:t>方法</a:t>
            </a:r>
            <a:r>
              <a:rPr kumimoji="1" lang="en-US" altLang="zh-CN" dirty="0">
                <a:solidFill>
                  <a:srgbClr val="006600"/>
                </a:solidFill>
                <a:latin typeface="Arial" charset="0"/>
                <a:ea typeface="黑体" pitchFamily="2" charset="-122"/>
              </a:rPr>
              <a:t>4</a:t>
            </a:r>
            <a:r>
              <a:rPr kumimoji="1" lang="zh-CN" altLang="en-US" dirty="0">
                <a:solidFill>
                  <a:srgbClr val="006600"/>
                </a:solidFill>
                <a:latin typeface="Arial" charset="0"/>
                <a:ea typeface="黑体" pitchFamily="2" charset="-122"/>
              </a:rPr>
              <a:t>：延迟分支（</a:t>
            </a:r>
            <a:r>
              <a:rPr kumimoji="1" lang="en-US" altLang="zh-CN" dirty="0">
                <a:solidFill>
                  <a:srgbClr val="006600"/>
                </a:solidFill>
                <a:latin typeface="Arial" charset="0"/>
                <a:ea typeface="黑体" pitchFamily="2" charset="-122"/>
              </a:rPr>
              <a:t>Delayed Branch</a:t>
            </a:r>
            <a:r>
              <a:rPr kumimoji="1" lang="zh-CN" altLang="en-US" dirty="0">
                <a:solidFill>
                  <a:srgbClr val="006600"/>
                </a:solidFill>
                <a:latin typeface="Arial" charset="0"/>
                <a:ea typeface="黑体" pitchFamily="2" charset="-122"/>
              </a:rPr>
              <a:t>）</a:t>
            </a:r>
          </a:p>
        </p:txBody>
      </p:sp>
      <p:sp>
        <p:nvSpPr>
          <p:cNvPr id="1733637" name="Rectangle 5"/>
          <p:cNvSpPr>
            <a:spLocks noChangeArrowheads="1"/>
          </p:cNvSpPr>
          <p:nvPr/>
        </p:nvSpPr>
        <p:spPr bwMode="auto">
          <a:xfrm>
            <a:off x="395288" y="981075"/>
            <a:ext cx="8497887" cy="1511300"/>
          </a:xfrm>
          <a:prstGeom prst="rect">
            <a:avLst/>
          </a:prstGeom>
          <a:noFill/>
          <a:ln w="9525">
            <a:noFill/>
            <a:miter lim="800000"/>
            <a:headEnd/>
            <a:tailEnd/>
          </a:ln>
          <a:effectLst/>
        </p:spPr>
        <p:txBody>
          <a:bodyPr/>
          <a:lstStyle/>
          <a:p>
            <a:pPr algn="l">
              <a:spcBef>
                <a:spcPct val="0"/>
              </a:spcBef>
              <a:spcAft>
                <a:spcPts val="600"/>
              </a:spcAft>
              <a:buClr>
                <a:schemeClr val="bg2"/>
              </a:buClr>
              <a:buSzPct val="75000"/>
              <a:buFont typeface="Wingdings" pitchFamily="2" charset="2"/>
              <a:buNone/>
            </a:pPr>
            <a:r>
              <a:rPr lang="zh-CN" altLang="en-US" dirty="0">
                <a:solidFill>
                  <a:srgbClr val="800000"/>
                </a:solidFill>
                <a:latin typeface="黑体" pitchFamily="2" charset="-122"/>
                <a:ea typeface="黑体" pitchFamily="2" charset="-122"/>
              </a:rPr>
              <a:t>指令取消技术</a:t>
            </a:r>
          </a:p>
          <a:p>
            <a:pPr algn="l">
              <a:lnSpc>
                <a:spcPct val="110000"/>
              </a:lnSpc>
              <a:spcBef>
                <a:spcPct val="0"/>
              </a:spcBef>
              <a:buClr>
                <a:schemeClr val="bg2"/>
              </a:buClr>
              <a:buSzPct val="75000"/>
              <a:buFont typeface="Wingdings" pitchFamily="2" charset="2"/>
              <a:buNone/>
            </a:pPr>
            <a:r>
              <a:rPr lang="zh-CN" altLang="en-US" dirty="0"/>
              <a:t>采用指令延时技术，经常找不到可以用来调整的指令，可考虑采用另一种方法：</a:t>
            </a:r>
            <a:r>
              <a:rPr lang="zh-CN" altLang="en-US" dirty="0">
                <a:solidFill>
                  <a:srgbClr val="CC0000"/>
                </a:solidFill>
              </a:rPr>
              <a:t>指令取消技术</a:t>
            </a:r>
            <a:endParaRPr lang="zh-CN" altLang="en-US" dirty="0">
              <a:solidFill>
                <a:srgbClr val="CC0000"/>
              </a:solidFill>
              <a:sym typeface="Symbol" pitchFamily="18" charset="2"/>
            </a:endParaRP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4"/>
          <p:cNvSpPr>
            <a:spLocks noGrp="1"/>
          </p:cNvSpPr>
          <p:nvPr>
            <p:ph type="sldNum" sz="quarter" idx="11"/>
          </p:nvPr>
        </p:nvSpPr>
        <p:spPr/>
        <p:txBody>
          <a:bodyPr/>
          <a:lstStyle/>
          <a:p>
            <a:fld id="{A86F62C2-DC6E-473A-9B7D-1CD4EB62A2CD}" type="slidenum">
              <a:rPr lang="zh-CN" altLang="en-US"/>
              <a:pPr/>
              <a:t>35</a:t>
            </a:fld>
            <a:endParaRPr lang="en-US" altLang="zh-CN"/>
          </a:p>
        </p:txBody>
      </p:sp>
      <p:sp>
        <p:nvSpPr>
          <p:cNvPr id="1734658" name="Rectangle 2"/>
          <p:cNvSpPr>
            <a:spLocks noGrp="1" noChangeArrowheads="1"/>
          </p:cNvSpPr>
          <p:nvPr>
            <p:ph type="title"/>
          </p:nvPr>
        </p:nvSpPr>
        <p:spPr/>
        <p:txBody>
          <a:bodyPr/>
          <a:lstStyle/>
          <a:p>
            <a:r>
              <a:rPr lang="en-US" altLang="zh-CN"/>
              <a:t>7.5.4 </a:t>
            </a:r>
            <a:r>
              <a:rPr lang="zh-CN" altLang="en-US"/>
              <a:t>控制相关</a:t>
            </a:r>
            <a:r>
              <a:rPr lang="zh-CN" altLang="en-US">
                <a:solidFill>
                  <a:srgbClr val="006600"/>
                </a:solidFill>
              </a:rPr>
              <a:t>－</a:t>
            </a:r>
            <a:r>
              <a:rPr kumimoji="1" lang="zh-CN" altLang="en-US">
                <a:solidFill>
                  <a:srgbClr val="CC0066"/>
                </a:solidFill>
              </a:rPr>
              <a:t>对</a:t>
            </a:r>
            <a:r>
              <a:rPr kumimoji="1" lang="zh-CN" altLang="en-US">
                <a:solidFill>
                  <a:srgbClr val="FF0000"/>
                </a:solidFill>
              </a:rPr>
              <a:t>条件分支</a:t>
            </a:r>
            <a:r>
              <a:rPr kumimoji="1" lang="zh-CN" altLang="en-US">
                <a:solidFill>
                  <a:srgbClr val="CC0066"/>
                </a:solidFill>
              </a:rPr>
              <a:t>指令的处理方法</a:t>
            </a:r>
          </a:p>
        </p:txBody>
      </p:sp>
      <p:sp>
        <p:nvSpPr>
          <p:cNvPr id="1734659" name="Rectangle 3"/>
          <p:cNvSpPr>
            <a:spLocks noGrp="1" noChangeArrowheads="1"/>
          </p:cNvSpPr>
          <p:nvPr>
            <p:ph type="body" idx="1"/>
          </p:nvPr>
        </p:nvSpPr>
        <p:spPr>
          <a:xfrm>
            <a:off x="3563938" y="1052536"/>
            <a:ext cx="3384550" cy="576264"/>
          </a:xfrm>
        </p:spPr>
        <p:txBody>
          <a:bodyPr/>
          <a:lstStyle/>
          <a:p>
            <a:pPr>
              <a:lnSpc>
                <a:spcPct val="110000"/>
              </a:lnSpc>
              <a:spcBef>
                <a:spcPct val="0"/>
              </a:spcBef>
              <a:buFont typeface="Wingdings" pitchFamily="2" charset="2"/>
              <a:buNone/>
            </a:pPr>
            <a:r>
              <a:rPr lang="zh-CN" altLang="en-US" dirty="0">
                <a:solidFill>
                  <a:srgbClr val="0000FF"/>
                </a:solidFill>
              </a:rPr>
              <a:t>向后转移</a:t>
            </a:r>
            <a:r>
              <a:rPr lang="zh-CN" altLang="en-US" dirty="0"/>
              <a:t>的例子：</a:t>
            </a:r>
            <a:endParaRPr lang="zh-CN" altLang="en-US" sz="2400" dirty="0">
              <a:sym typeface="Symbol" pitchFamily="18" charset="2"/>
            </a:endParaRPr>
          </a:p>
        </p:txBody>
      </p:sp>
      <p:sp>
        <p:nvSpPr>
          <p:cNvPr id="1734660" name="Rectangle 4"/>
          <p:cNvSpPr>
            <a:spLocks noChangeArrowheads="1"/>
          </p:cNvSpPr>
          <p:nvPr/>
        </p:nvSpPr>
        <p:spPr bwMode="auto">
          <a:xfrm>
            <a:off x="719138" y="533623"/>
            <a:ext cx="8245475" cy="519113"/>
          </a:xfrm>
          <a:prstGeom prst="rect">
            <a:avLst/>
          </a:prstGeom>
          <a:noFill/>
          <a:ln w="28575" algn="ctr">
            <a:noFill/>
            <a:miter lim="800000"/>
            <a:headEnd/>
            <a:tailEnd/>
          </a:ln>
          <a:effectLst/>
        </p:spPr>
        <p:txBody>
          <a:bodyPr anchor="ctr">
            <a:spAutoFit/>
          </a:bodyPr>
          <a:lstStyle/>
          <a:p>
            <a:pPr algn="l">
              <a:spcBef>
                <a:spcPct val="0"/>
              </a:spcBef>
            </a:pPr>
            <a:r>
              <a:rPr kumimoji="1" lang="zh-CN" altLang="en-US" dirty="0">
                <a:solidFill>
                  <a:srgbClr val="006600"/>
                </a:solidFill>
                <a:latin typeface="Arial" charset="0"/>
                <a:ea typeface="黑体" pitchFamily="2" charset="-122"/>
              </a:rPr>
              <a:t>方法</a:t>
            </a:r>
            <a:r>
              <a:rPr kumimoji="1" lang="en-US" altLang="zh-CN" dirty="0">
                <a:solidFill>
                  <a:srgbClr val="006600"/>
                </a:solidFill>
                <a:latin typeface="Arial" charset="0"/>
                <a:ea typeface="黑体" pitchFamily="2" charset="-122"/>
              </a:rPr>
              <a:t>4</a:t>
            </a:r>
            <a:r>
              <a:rPr kumimoji="1" lang="zh-CN" altLang="en-US" dirty="0">
                <a:solidFill>
                  <a:srgbClr val="006600"/>
                </a:solidFill>
                <a:latin typeface="Arial" charset="0"/>
                <a:ea typeface="黑体" pitchFamily="2" charset="-122"/>
              </a:rPr>
              <a:t>：延迟分支（</a:t>
            </a:r>
            <a:r>
              <a:rPr kumimoji="1" lang="en-US" altLang="zh-CN" dirty="0">
                <a:solidFill>
                  <a:srgbClr val="006600"/>
                </a:solidFill>
                <a:latin typeface="Arial" charset="0"/>
                <a:ea typeface="黑体" pitchFamily="2" charset="-122"/>
              </a:rPr>
              <a:t>Delayed Branch</a:t>
            </a:r>
            <a:r>
              <a:rPr kumimoji="1" lang="zh-CN" altLang="en-US" dirty="0">
                <a:solidFill>
                  <a:srgbClr val="006600"/>
                </a:solidFill>
                <a:latin typeface="Arial" charset="0"/>
                <a:ea typeface="黑体" pitchFamily="2" charset="-122"/>
              </a:rPr>
              <a:t>）</a:t>
            </a:r>
          </a:p>
        </p:txBody>
      </p:sp>
      <p:sp>
        <p:nvSpPr>
          <p:cNvPr id="1734661" name="Rectangle 5"/>
          <p:cNvSpPr>
            <a:spLocks noChangeArrowheads="1"/>
          </p:cNvSpPr>
          <p:nvPr/>
        </p:nvSpPr>
        <p:spPr bwMode="auto">
          <a:xfrm>
            <a:off x="395288" y="1052537"/>
            <a:ext cx="8497887" cy="576263"/>
          </a:xfrm>
          <a:prstGeom prst="rect">
            <a:avLst/>
          </a:prstGeom>
          <a:noFill/>
          <a:ln w="9525">
            <a:noFill/>
            <a:miter lim="800000"/>
            <a:headEnd/>
            <a:tailEnd/>
          </a:ln>
          <a:effectLst/>
        </p:spPr>
        <p:txBody>
          <a:bodyPr/>
          <a:lstStyle/>
          <a:p>
            <a:pPr algn="l">
              <a:spcBef>
                <a:spcPct val="0"/>
              </a:spcBef>
              <a:buClr>
                <a:schemeClr val="bg2"/>
              </a:buClr>
              <a:buSzPct val="75000"/>
              <a:buFont typeface="Wingdings" pitchFamily="2" charset="2"/>
              <a:buNone/>
            </a:pPr>
            <a:r>
              <a:rPr lang="zh-CN" altLang="en-US" dirty="0">
                <a:solidFill>
                  <a:srgbClr val="800000"/>
                </a:solidFill>
                <a:latin typeface="黑体" pitchFamily="2" charset="-122"/>
                <a:ea typeface="黑体" pitchFamily="2" charset="-122"/>
              </a:rPr>
              <a:t>指令取消技术</a:t>
            </a:r>
            <a:endParaRPr lang="zh-CN" altLang="en-US" dirty="0">
              <a:solidFill>
                <a:srgbClr val="CC0000"/>
              </a:solidFill>
              <a:sym typeface="Symbol" pitchFamily="18" charset="2"/>
            </a:endParaRPr>
          </a:p>
        </p:txBody>
      </p:sp>
      <p:sp>
        <p:nvSpPr>
          <p:cNvPr id="1734662" name="Text Box 6"/>
          <p:cNvSpPr txBox="1">
            <a:spLocks noChangeArrowheads="1"/>
          </p:cNvSpPr>
          <p:nvPr/>
        </p:nvSpPr>
        <p:spPr bwMode="auto">
          <a:xfrm>
            <a:off x="539750" y="1700213"/>
            <a:ext cx="3527425" cy="2311400"/>
          </a:xfrm>
          <a:prstGeom prst="rect">
            <a:avLst/>
          </a:prstGeom>
          <a:solidFill>
            <a:srgbClr val="FFFF99"/>
          </a:solidFill>
          <a:ln w="28575" algn="ctr">
            <a:solidFill>
              <a:srgbClr val="FF6600"/>
            </a:solidFill>
            <a:miter lim="800000"/>
            <a:headEnd/>
            <a:tailEnd/>
          </a:ln>
          <a:effectLst/>
        </p:spPr>
        <p:txBody>
          <a:bodyPr>
            <a:spAutoFit/>
          </a:bodyPr>
          <a:lstStyle/>
          <a:p>
            <a:pPr algn="l">
              <a:spcBef>
                <a:spcPct val="0"/>
              </a:spcBef>
            </a:pPr>
            <a:r>
              <a:rPr lang="en-US" altLang="zh-CN" sz="2400">
                <a:latin typeface="宋体" charset="-122"/>
              </a:rPr>
              <a:t>LOOP: X X X</a:t>
            </a:r>
          </a:p>
          <a:p>
            <a:pPr algn="l">
              <a:spcBef>
                <a:spcPct val="0"/>
              </a:spcBef>
            </a:pPr>
            <a:r>
              <a:rPr lang="en-US" altLang="zh-CN" sz="2400">
                <a:latin typeface="宋体" charset="-122"/>
              </a:rPr>
              <a:t>      Y Y Y</a:t>
            </a:r>
          </a:p>
          <a:p>
            <a:pPr algn="l">
              <a:spcBef>
                <a:spcPct val="0"/>
              </a:spcBef>
            </a:pPr>
            <a:r>
              <a:rPr lang="en-US" altLang="zh-CN" sz="2400">
                <a:latin typeface="宋体" charset="-122"/>
              </a:rPr>
              <a:t>      Z Z Z</a:t>
            </a:r>
          </a:p>
          <a:p>
            <a:pPr algn="l">
              <a:spcBef>
                <a:spcPct val="0"/>
              </a:spcBef>
            </a:pPr>
            <a:r>
              <a:rPr lang="en-US" altLang="zh-CN" sz="2400">
                <a:latin typeface="宋体" charset="-122"/>
              </a:rPr>
              <a:t>      ……</a:t>
            </a:r>
          </a:p>
          <a:p>
            <a:pPr algn="l">
              <a:spcBef>
                <a:spcPct val="0"/>
              </a:spcBef>
            </a:pPr>
            <a:r>
              <a:rPr lang="en-US" altLang="zh-CN" sz="2400">
                <a:latin typeface="宋体" charset="-122"/>
              </a:rPr>
              <a:t>      COMP R1,R2,LOOP</a:t>
            </a:r>
          </a:p>
          <a:p>
            <a:pPr algn="l">
              <a:spcBef>
                <a:spcPct val="0"/>
              </a:spcBef>
            </a:pPr>
            <a:r>
              <a:rPr lang="en-US" altLang="zh-CN" sz="2400">
                <a:latin typeface="宋体" charset="-122"/>
              </a:rPr>
              <a:t>      W W W</a:t>
            </a:r>
          </a:p>
        </p:txBody>
      </p:sp>
      <p:sp>
        <p:nvSpPr>
          <p:cNvPr id="1734663" name="Text Box 7"/>
          <p:cNvSpPr txBox="1">
            <a:spLocks noChangeArrowheads="1"/>
          </p:cNvSpPr>
          <p:nvPr/>
        </p:nvSpPr>
        <p:spPr bwMode="auto">
          <a:xfrm>
            <a:off x="5076825" y="1700213"/>
            <a:ext cx="3527425" cy="2676525"/>
          </a:xfrm>
          <a:prstGeom prst="rect">
            <a:avLst/>
          </a:prstGeom>
          <a:solidFill>
            <a:srgbClr val="CCFFFF"/>
          </a:solidFill>
          <a:ln w="28575" algn="ctr">
            <a:solidFill>
              <a:srgbClr val="0000FF"/>
            </a:solidFill>
            <a:miter lim="800000"/>
            <a:headEnd/>
            <a:tailEnd/>
          </a:ln>
          <a:effectLst/>
        </p:spPr>
        <p:txBody>
          <a:bodyPr>
            <a:spAutoFit/>
          </a:bodyPr>
          <a:lstStyle/>
          <a:p>
            <a:pPr algn="l">
              <a:spcBef>
                <a:spcPct val="0"/>
              </a:spcBef>
            </a:pPr>
            <a:r>
              <a:rPr lang="en-US" altLang="zh-CN" sz="2400">
                <a:latin typeface="宋体" charset="-122"/>
              </a:rPr>
              <a:t>      X X X</a:t>
            </a:r>
          </a:p>
          <a:p>
            <a:pPr algn="l">
              <a:spcBef>
                <a:spcPct val="0"/>
              </a:spcBef>
            </a:pPr>
            <a:r>
              <a:rPr lang="en-US" altLang="zh-CN" sz="2400">
                <a:latin typeface="宋体" charset="-122"/>
              </a:rPr>
              <a:t>LOOP: Y Y Y</a:t>
            </a:r>
          </a:p>
          <a:p>
            <a:pPr algn="l">
              <a:spcBef>
                <a:spcPct val="0"/>
              </a:spcBef>
            </a:pPr>
            <a:r>
              <a:rPr lang="en-US" altLang="zh-CN" sz="2400">
                <a:latin typeface="宋体" charset="-122"/>
              </a:rPr>
              <a:t>      Z Z Z</a:t>
            </a:r>
          </a:p>
          <a:p>
            <a:pPr algn="l">
              <a:spcBef>
                <a:spcPct val="0"/>
              </a:spcBef>
            </a:pPr>
            <a:r>
              <a:rPr lang="en-US" altLang="zh-CN" sz="2400">
                <a:latin typeface="宋体" charset="-122"/>
              </a:rPr>
              <a:t>      ……</a:t>
            </a:r>
          </a:p>
          <a:p>
            <a:pPr algn="l">
              <a:spcBef>
                <a:spcPct val="0"/>
              </a:spcBef>
            </a:pPr>
            <a:r>
              <a:rPr lang="en-US" altLang="zh-CN" sz="2400">
                <a:latin typeface="宋体" charset="-122"/>
              </a:rPr>
              <a:t>      COMP R1,R2,LOOP</a:t>
            </a:r>
          </a:p>
          <a:p>
            <a:pPr algn="l">
              <a:spcBef>
                <a:spcPct val="0"/>
              </a:spcBef>
            </a:pPr>
            <a:r>
              <a:rPr lang="en-US" altLang="zh-CN" sz="2400">
                <a:latin typeface="宋体" charset="-122"/>
              </a:rPr>
              <a:t>      X X X</a:t>
            </a:r>
          </a:p>
          <a:p>
            <a:pPr algn="l">
              <a:spcBef>
                <a:spcPct val="0"/>
              </a:spcBef>
            </a:pPr>
            <a:r>
              <a:rPr lang="en-US" altLang="zh-CN" sz="2400">
                <a:latin typeface="宋体" charset="-122"/>
              </a:rPr>
              <a:t>      W W W</a:t>
            </a:r>
          </a:p>
        </p:txBody>
      </p:sp>
      <p:sp>
        <p:nvSpPr>
          <p:cNvPr id="1734664" name="AutoShape 8"/>
          <p:cNvSpPr>
            <a:spLocks noChangeArrowheads="1"/>
          </p:cNvSpPr>
          <p:nvPr/>
        </p:nvSpPr>
        <p:spPr bwMode="auto">
          <a:xfrm>
            <a:off x="4138613" y="2636838"/>
            <a:ext cx="865187" cy="431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6666FF"/>
          </a:solidFill>
          <a:ln w="28575" algn="ctr">
            <a:noFill/>
            <a:miter lim="800000"/>
            <a:headEnd/>
            <a:tailEnd/>
          </a:ln>
          <a:effectLst/>
        </p:spPr>
        <p:txBody>
          <a:bodyPr wrap="none" anchor="ctr"/>
          <a:lstStyle/>
          <a:p>
            <a:endParaRPr lang="zh-CN" altLang="en-US"/>
          </a:p>
        </p:txBody>
      </p:sp>
      <p:sp>
        <p:nvSpPr>
          <p:cNvPr id="1734665" name="Rectangle 9"/>
          <p:cNvSpPr>
            <a:spLocks noChangeArrowheads="1"/>
          </p:cNvSpPr>
          <p:nvPr/>
        </p:nvSpPr>
        <p:spPr bwMode="auto">
          <a:xfrm>
            <a:off x="468313" y="4221163"/>
            <a:ext cx="7921625" cy="1808162"/>
          </a:xfrm>
          <a:prstGeom prst="rect">
            <a:avLst/>
          </a:prstGeom>
          <a:noFill/>
          <a:ln w="9525">
            <a:noFill/>
            <a:miter lim="800000"/>
            <a:headEnd/>
            <a:tailEnd/>
          </a:ln>
        </p:spPr>
        <p:txBody>
          <a:bodyPr>
            <a:spAutoFit/>
          </a:bodyPr>
          <a:lstStyle/>
          <a:p>
            <a:pPr algn="l">
              <a:lnSpc>
                <a:spcPct val="110000"/>
              </a:lnSpc>
              <a:spcBef>
                <a:spcPct val="10000"/>
              </a:spcBef>
            </a:pPr>
            <a:r>
              <a:rPr kumimoji="1" lang="zh-CN" altLang="en-US" sz="2400">
                <a:solidFill>
                  <a:srgbClr val="FF0000"/>
                </a:solidFill>
                <a:latin typeface="宋体" charset="-122"/>
              </a:rPr>
              <a:t>效果：</a:t>
            </a:r>
          </a:p>
          <a:p>
            <a:pPr algn="l">
              <a:lnSpc>
                <a:spcPct val="110000"/>
              </a:lnSpc>
              <a:spcBef>
                <a:spcPct val="10000"/>
              </a:spcBef>
            </a:pPr>
            <a:r>
              <a:rPr kumimoji="1" lang="zh-CN" altLang="en-US" sz="2400">
                <a:solidFill>
                  <a:srgbClr val="FF0000"/>
                </a:solidFill>
                <a:latin typeface="宋体" charset="-122"/>
              </a:rPr>
              <a:t>  </a:t>
            </a:r>
            <a:r>
              <a:rPr kumimoji="1" lang="zh-CN" altLang="en-US" sz="2400">
                <a:latin typeface="宋体" charset="-122"/>
              </a:rPr>
              <a:t>能够使指令流水线在绝大多数情况下不断流。</a:t>
            </a:r>
          </a:p>
          <a:p>
            <a:pPr algn="l">
              <a:lnSpc>
                <a:spcPct val="110000"/>
              </a:lnSpc>
              <a:spcBef>
                <a:spcPct val="10000"/>
              </a:spcBef>
            </a:pPr>
            <a:r>
              <a:rPr kumimoji="1" lang="zh-CN" altLang="en-US" sz="2400">
                <a:latin typeface="宋体" charset="-122"/>
              </a:rPr>
              <a:t>  对于循环程序，由于绝大多数情况下，转移是成功的。</a:t>
            </a:r>
          </a:p>
          <a:p>
            <a:pPr algn="l">
              <a:lnSpc>
                <a:spcPct val="110000"/>
              </a:lnSpc>
              <a:spcBef>
                <a:spcPct val="10000"/>
              </a:spcBef>
            </a:pPr>
            <a:r>
              <a:rPr kumimoji="1" lang="zh-CN" altLang="en-US" sz="2400">
                <a:latin typeface="宋体" charset="-122"/>
              </a:rPr>
              <a:t>  只有最后一次出循环时，转移不成功。</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A8086BDD-1D0C-434A-8691-8BB560B5314A}" type="slidenum">
              <a:rPr lang="zh-CN" altLang="en-US"/>
              <a:pPr/>
              <a:t>36</a:t>
            </a:fld>
            <a:endParaRPr lang="en-US" altLang="zh-CN"/>
          </a:p>
        </p:txBody>
      </p:sp>
      <p:sp>
        <p:nvSpPr>
          <p:cNvPr id="1666050" name="Rectangle 2"/>
          <p:cNvSpPr>
            <a:spLocks noGrp="1" noChangeArrowheads="1"/>
          </p:cNvSpPr>
          <p:nvPr>
            <p:ph type="title"/>
          </p:nvPr>
        </p:nvSpPr>
        <p:spPr/>
        <p:txBody>
          <a:bodyPr/>
          <a:lstStyle/>
          <a:p>
            <a:r>
              <a:rPr lang="en-US" altLang="zh-CN"/>
              <a:t>7.5.4 </a:t>
            </a:r>
            <a:r>
              <a:rPr lang="zh-CN" altLang="en-US"/>
              <a:t>控制相关</a:t>
            </a:r>
            <a:r>
              <a:rPr lang="zh-CN" altLang="en-US">
                <a:solidFill>
                  <a:srgbClr val="006600"/>
                </a:solidFill>
              </a:rPr>
              <a:t>－</a:t>
            </a:r>
            <a:r>
              <a:rPr kumimoji="1" lang="zh-CN" altLang="en-US">
                <a:solidFill>
                  <a:srgbClr val="CC0066"/>
                </a:solidFill>
              </a:rPr>
              <a:t>对</a:t>
            </a:r>
            <a:r>
              <a:rPr kumimoji="1" lang="zh-CN" altLang="en-US">
                <a:solidFill>
                  <a:srgbClr val="FF0000"/>
                </a:solidFill>
              </a:rPr>
              <a:t>条件分支</a:t>
            </a:r>
            <a:r>
              <a:rPr kumimoji="1" lang="zh-CN" altLang="en-US">
                <a:solidFill>
                  <a:srgbClr val="CC0066"/>
                </a:solidFill>
              </a:rPr>
              <a:t>指令的处理方法</a:t>
            </a:r>
          </a:p>
        </p:txBody>
      </p:sp>
      <p:sp>
        <p:nvSpPr>
          <p:cNvPr id="1666051" name="Rectangle 3"/>
          <p:cNvSpPr>
            <a:spLocks noGrp="1" noChangeArrowheads="1"/>
          </p:cNvSpPr>
          <p:nvPr>
            <p:ph type="body" idx="1"/>
          </p:nvPr>
        </p:nvSpPr>
        <p:spPr>
          <a:xfrm>
            <a:off x="250825" y="1052513"/>
            <a:ext cx="8713788" cy="5616575"/>
          </a:xfrm>
        </p:spPr>
        <p:txBody>
          <a:bodyPr/>
          <a:lstStyle/>
          <a:p>
            <a:pPr>
              <a:spcBef>
                <a:spcPct val="10000"/>
              </a:spcBef>
            </a:pPr>
            <a:r>
              <a:rPr lang="zh-CN" altLang="en-US"/>
              <a:t>流水线遇到分支指令时，按正常方式处理，同时执行</a:t>
            </a:r>
            <a:r>
              <a:rPr lang="zh-CN" altLang="en-US">
                <a:solidFill>
                  <a:srgbClr val="FF0066"/>
                </a:solidFill>
                <a:ea typeface="黑体" pitchFamily="2" charset="-122"/>
              </a:rPr>
              <a:t>延迟槽</a:t>
            </a:r>
            <a:r>
              <a:rPr lang="zh-CN" altLang="en-US"/>
              <a:t>中的指令。</a:t>
            </a:r>
          </a:p>
          <a:p>
            <a:pPr>
              <a:spcBef>
                <a:spcPct val="10000"/>
              </a:spcBef>
            </a:pPr>
            <a:r>
              <a:rPr lang="zh-CN" altLang="en-US"/>
              <a:t>编译器的任务就是在</a:t>
            </a:r>
            <a:r>
              <a:rPr lang="zh-CN" altLang="en-US">
                <a:solidFill>
                  <a:srgbClr val="FF0066"/>
                </a:solidFill>
                <a:ea typeface="黑体" pitchFamily="2" charset="-122"/>
              </a:rPr>
              <a:t>延迟槽</a:t>
            </a:r>
            <a:r>
              <a:rPr lang="zh-CN" altLang="en-US"/>
              <a:t>中放入有用的指令，称为</a:t>
            </a:r>
            <a:r>
              <a:rPr lang="zh-CN" altLang="en-US">
                <a:solidFill>
                  <a:srgbClr val="0000FF"/>
                </a:solidFill>
                <a:ea typeface="黑体" pitchFamily="2" charset="-122"/>
              </a:rPr>
              <a:t>延迟槽调度</a:t>
            </a:r>
            <a:r>
              <a:rPr lang="zh-CN" altLang="en-US"/>
              <a:t>。有三种调度方法：</a:t>
            </a:r>
          </a:p>
          <a:p>
            <a:pPr lvl="1">
              <a:spcBef>
                <a:spcPct val="10000"/>
              </a:spcBef>
            </a:pPr>
            <a:r>
              <a:rPr lang="zh-CN" altLang="en-US"/>
              <a:t>从分支前（</a:t>
            </a:r>
            <a:r>
              <a:rPr lang="en-US" altLang="zh-CN"/>
              <a:t>from before</a:t>
            </a:r>
            <a:r>
              <a:rPr lang="zh-CN" altLang="en-US"/>
              <a:t>）调入</a:t>
            </a:r>
          </a:p>
          <a:p>
            <a:pPr lvl="1">
              <a:spcBef>
                <a:spcPct val="10000"/>
              </a:spcBef>
            </a:pPr>
            <a:r>
              <a:rPr lang="zh-CN" altLang="en-US"/>
              <a:t>从目标处（</a:t>
            </a:r>
            <a:r>
              <a:rPr lang="en-US" altLang="zh-CN"/>
              <a:t>from target</a:t>
            </a:r>
            <a:r>
              <a:rPr lang="zh-CN" altLang="en-US"/>
              <a:t>）调入</a:t>
            </a:r>
          </a:p>
          <a:p>
            <a:pPr lvl="1">
              <a:spcBef>
                <a:spcPct val="10000"/>
              </a:spcBef>
            </a:pPr>
            <a:r>
              <a:rPr lang="zh-CN" altLang="en-US"/>
              <a:t>从失败处（</a:t>
            </a:r>
            <a:r>
              <a:rPr lang="en-US" altLang="zh-CN"/>
              <a:t>from fall-through</a:t>
            </a:r>
            <a:r>
              <a:rPr lang="zh-CN" altLang="en-US"/>
              <a:t>）调入</a:t>
            </a:r>
          </a:p>
          <a:p>
            <a:pPr>
              <a:spcBef>
                <a:spcPct val="10000"/>
              </a:spcBef>
            </a:pPr>
            <a:r>
              <a:rPr lang="zh-CN" altLang="en-US"/>
              <a:t>采用延迟分支法的限制：</a:t>
            </a:r>
          </a:p>
          <a:p>
            <a:pPr lvl="1">
              <a:spcBef>
                <a:spcPct val="10000"/>
              </a:spcBef>
            </a:pPr>
            <a:r>
              <a:rPr lang="zh-CN" altLang="en-US"/>
              <a:t>放入延迟槽的指令需要满足一定的条件</a:t>
            </a:r>
          </a:p>
          <a:p>
            <a:pPr lvl="1">
              <a:spcBef>
                <a:spcPct val="10000"/>
              </a:spcBef>
            </a:pPr>
            <a:r>
              <a:rPr lang="zh-CN" altLang="en-US"/>
              <a:t>编译器要有预测分支是否成功的能力</a:t>
            </a:r>
          </a:p>
        </p:txBody>
      </p:sp>
      <p:sp>
        <p:nvSpPr>
          <p:cNvPr id="1666052" name="Rectangle 4"/>
          <p:cNvSpPr>
            <a:spLocks noChangeArrowheads="1"/>
          </p:cNvSpPr>
          <p:nvPr/>
        </p:nvSpPr>
        <p:spPr bwMode="auto">
          <a:xfrm>
            <a:off x="719138" y="533623"/>
            <a:ext cx="8245475" cy="519113"/>
          </a:xfrm>
          <a:prstGeom prst="rect">
            <a:avLst/>
          </a:prstGeom>
          <a:noFill/>
          <a:ln w="28575" algn="ctr">
            <a:noFill/>
            <a:miter lim="800000"/>
            <a:headEnd/>
            <a:tailEnd/>
          </a:ln>
          <a:effectLst/>
        </p:spPr>
        <p:txBody>
          <a:bodyPr anchor="ctr">
            <a:spAutoFit/>
          </a:bodyPr>
          <a:lstStyle/>
          <a:p>
            <a:pPr algn="l">
              <a:spcBef>
                <a:spcPct val="0"/>
              </a:spcBef>
            </a:pPr>
            <a:r>
              <a:rPr kumimoji="1" lang="zh-CN" altLang="en-US" dirty="0">
                <a:solidFill>
                  <a:srgbClr val="006600"/>
                </a:solidFill>
                <a:latin typeface="Arial" charset="0"/>
                <a:ea typeface="黑体" pitchFamily="2" charset="-122"/>
              </a:rPr>
              <a:t>方法</a:t>
            </a:r>
            <a:r>
              <a:rPr kumimoji="1" lang="en-US" altLang="zh-CN" dirty="0">
                <a:solidFill>
                  <a:srgbClr val="006600"/>
                </a:solidFill>
                <a:latin typeface="Arial" charset="0"/>
                <a:ea typeface="黑体" pitchFamily="2" charset="-122"/>
              </a:rPr>
              <a:t>4</a:t>
            </a:r>
            <a:r>
              <a:rPr kumimoji="1" lang="zh-CN" altLang="en-US" dirty="0">
                <a:solidFill>
                  <a:srgbClr val="006600"/>
                </a:solidFill>
                <a:latin typeface="Arial" charset="0"/>
                <a:ea typeface="黑体" pitchFamily="2" charset="-122"/>
              </a:rPr>
              <a:t>：延迟分支（</a:t>
            </a:r>
            <a:r>
              <a:rPr kumimoji="1" lang="en-US" altLang="zh-CN" dirty="0">
                <a:solidFill>
                  <a:srgbClr val="006600"/>
                </a:solidFill>
                <a:latin typeface="Arial" charset="0"/>
                <a:ea typeface="黑体" pitchFamily="2" charset="-122"/>
              </a:rPr>
              <a:t>Delayed Branch</a:t>
            </a:r>
            <a:r>
              <a:rPr kumimoji="1" lang="zh-CN" altLang="en-US" dirty="0">
                <a:solidFill>
                  <a:srgbClr val="006600"/>
                </a:solidFill>
                <a:latin typeface="Arial" charset="0"/>
                <a:ea typeface="黑体" pitchFamily="2" charset="-122"/>
              </a:rPr>
              <a:t>）</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灯片编号占位符 4"/>
          <p:cNvSpPr>
            <a:spLocks noGrp="1"/>
          </p:cNvSpPr>
          <p:nvPr>
            <p:ph type="sldNum" sz="quarter" idx="11"/>
          </p:nvPr>
        </p:nvSpPr>
        <p:spPr/>
        <p:txBody>
          <a:bodyPr/>
          <a:lstStyle/>
          <a:p>
            <a:fld id="{51439990-1AFC-4791-B482-0D1C7E309CFF}" type="slidenum">
              <a:rPr lang="zh-CN" altLang="en-US"/>
              <a:pPr/>
              <a:t>37</a:t>
            </a:fld>
            <a:endParaRPr lang="en-US" altLang="zh-CN"/>
          </a:p>
        </p:txBody>
      </p:sp>
      <p:sp>
        <p:nvSpPr>
          <p:cNvPr id="1667074" name="Text Box 2"/>
          <p:cNvSpPr txBox="1">
            <a:spLocks noChangeAspect="1" noChangeArrowheads="1"/>
          </p:cNvSpPr>
          <p:nvPr/>
        </p:nvSpPr>
        <p:spPr bwMode="auto">
          <a:xfrm>
            <a:off x="3157538" y="3062288"/>
            <a:ext cx="2198687" cy="2082800"/>
          </a:xfrm>
          <a:prstGeom prst="rect">
            <a:avLst/>
          </a:prstGeom>
          <a:solidFill>
            <a:srgbClr val="FFFF99"/>
          </a:solidFill>
          <a:ln w="28575">
            <a:solidFill>
              <a:srgbClr val="FF6600"/>
            </a:solidFill>
            <a:miter lim="800000"/>
            <a:headEnd/>
            <a:tailEnd/>
          </a:ln>
        </p:spPr>
        <p:txBody>
          <a:bodyPr/>
          <a:lstStyle/>
          <a:p>
            <a:pPr algn="just">
              <a:spcBef>
                <a:spcPct val="0"/>
              </a:spcBef>
            </a:pPr>
            <a:r>
              <a:rPr lang="pt-BR" altLang="zh-CN" sz="2000" dirty="0">
                <a:ea typeface="楷体" panose="02010609060101010101" pitchFamily="49" charset="-122"/>
              </a:rPr>
              <a:t>SUB R4,R5,R6</a:t>
            </a:r>
          </a:p>
          <a:p>
            <a:pPr algn="just">
              <a:spcBef>
                <a:spcPct val="0"/>
              </a:spcBef>
            </a:pPr>
            <a:endParaRPr lang="pt-BR" altLang="zh-CN" sz="2000" dirty="0">
              <a:ea typeface="楷体" panose="02010609060101010101" pitchFamily="49" charset="-122"/>
            </a:endParaRPr>
          </a:p>
          <a:p>
            <a:pPr algn="just">
              <a:spcBef>
                <a:spcPct val="0"/>
              </a:spcBef>
            </a:pPr>
            <a:r>
              <a:rPr lang="pt-BR" altLang="zh-CN" sz="2000" dirty="0">
                <a:ea typeface="楷体" panose="02010609060101010101" pitchFamily="49" charset="-122"/>
              </a:rPr>
              <a:t>ADD R1,R2,R3</a:t>
            </a:r>
          </a:p>
          <a:p>
            <a:pPr algn="just">
              <a:spcBef>
                <a:spcPct val="0"/>
              </a:spcBef>
            </a:pPr>
            <a:r>
              <a:rPr lang="en-US" altLang="zh-CN" sz="2000" dirty="0">
                <a:ea typeface="楷体" panose="02010609060101010101" pitchFamily="49" charset="-122"/>
              </a:rPr>
              <a:t>If R1=0 then</a:t>
            </a:r>
          </a:p>
        </p:txBody>
      </p:sp>
      <p:sp>
        <p:nvSpPr>
          <p:cNvPr id="1667075" name="Text Box 3"/>
          <p:cNvSpPr txBox="1">
            <a:spLocks noChangeAspect="1" noChangeArrowheads="1"/>
          </p:cNvSpPr>
          <p:nvPr/>
        </p:nvSpPr>
        <p:spPr bwMode="auto">
          <a:xfrm>
            <a:off x="539750" y="288925"/>
            <a:ext cx="2200275" cy="2081213"/>
          </a:xfrm>
          <a:prstGeom prst="rect">
            <a:avLst/>
          </a:prstGeom>
          <a:solidFill>
            <a:srgbClr val="FFFF99"/>
          </a:solidFill>
          <a:ln w="28575">
            <a:solidFill>
              <a:srgbClr val="FF6600"/>
            </a:solidFill>
            <a:miter lim="800000"/>
            <a:headEnd/>
            <a:tailEnd/>
          </a:ln>
        </p:spPr>
        <p:txBody>
          <a:bodyPr/>
          <a:lstStyle/>
          <a:p>
            <a:pPr algn="just">
              <a:spcBef>
                <a:spcPct val="0"/>
              </a:spcBef>
            </a:pPr>
            <a:r>
              <a:rPr lang="pt-BR" altLang="zh-CN" sz="2000" dirty="0">
                <a:ea typeface="楷体" panose="02010609060101010101" pitchFamily="49" charset="-122"/>
              </a:rPr>
              <a:t>ADD R1, R2, R3</a:t>
            </a:r>
          </a:p>
          <a:p>
            <a:pPr algn="just">
              <a:spcBef>
                <a:spcPct val="0"/>
              </a:spcBef>
            </a:pPr>
            <a:r>
              <a:rPr lang="pt-BR" altLang="zh-CN" sz="2000" dirty="0">
                <a:ea typeface="楷体" panose="02010609060101010101" pitchFamily="49" charset="-122"/>
              </a:rPr>
              <a:t>If  R2=0 then</a:t>
            </a:r>
            <a:endParaRPr lang="en-US" altLang="zh-CN" sz="2000" dirty="0">
              <a:ea typeface="楷体" panose="02010609060101010101" pitchFamily="49" charset="-122"/>
            </a:endParaRPr>
          </a:p>
        </p:txBody>
      </p:sp>
      <p:sp>
        <p:nvSpPr>
          <p:cNvPr id="1667076" name="Text Box 4"/>
          <p:cNvSpPr txBox="1">
            <a:spLocks noChangeAspect="1" noChangeArrowheads="1"/>
          </p:cNvSpPr>
          <p:nvPr/>
        </p:nvSpPr>
        <p:spPr bwMode="auto">
          <a:xfrm>
            <a:off x="739775" y="1157288"/>
            <a:ext cx="1600200" cy="346075"/>
          </a:xfrm>
          <a:prstGeom prst="rect">
            <a:avLst/>
          </a:prstGeom>
          <a:solidFill>
            <a:srgbClr val="CCFFCC"/>
          </a:solidFill>
          <a:ln w="28575">
            <a:solidFill>
              <a:srgbClr val="000000"/>
            </a:solidFill>
            <a:miter lim="800000"/>
            <a:headEnd/>
            <a:tailEnd/>
          </a:ln>
        </p:spPr>
        <p:txBody>
          <a:bodyPr lIns="0" tIns="0" rIns="0" bIns="0" anchor="ctr"/>
          <a:lstStyle/>
          <a:p>
            <a:pPr>
              <a:spcBef>
                <a:spcPct val="0"/>
              </a:spcBef>
            </a:pPr>
            <a:r>
              <a:rPr lang="zh-CN" altLang="en-US" sz="2000" dirty="0">
                <a:ea typeface="楷体" panose="02010609060101010101" pitchFamily="49" charset="-122"/>
              </a:rPr>
              <a:t>延迟槽</a:t>
            </a:r>
          </a:p>
        </p:txBody>
      </p:sp>
      <p:sp>
        <p:nvSpPr>
          <p:cNvPr id="1667077" name="Line 5"/>
          <p:cNvSpPr>
            <a:spLocks noChangeAspect="1" noChangeShapeType="1"/>
          </p:cNvSpPr>
          <p:nvPr/>
        </p:nvSpPr>
        <p:spPr bwMode="auto">
          <a:xfrm>
            <a:off x="2139950" y="833438"/>
            <a:ext cx="400050" cy="0"/>
          </a:xfrm>
          <a:prstGeom prst="line">
            <a:avLst/>
          </a:prstGeom>
          <a:noFill/>
          <a:ln w="28575">
            <a:solidFill>
              <a:srgbClr val="000000"/>
            </a:solidFill>
            <a:round/>
            <a:headEnd/>
            <a:tailEnd/>
          </a:ln>
        </p:spPr>
        <p:txBody>
          <a:bodyPr/>
          <a:lstStyle/>
          <a:p>
            <a:endParaRPr lang="zh-CN" altLang="en-US"/>
          </a:p>
        </p:txBody>
      </p:sp>
      <p:sp>
        <p:nvSpPr>
          <p:cNvPr id="1667078" name="Line 6"/>
          <p:cNvSpPr>
            <a:spLocks noChangeAspect="1" noChangeShapeType="1"/>
          </p:cNvSpPr>
          <p:nvPr/>
        </p:nvSpPr>
        <p:spPr bwMode="auto">
          <a:xfrm>
            <a:off x="2540000" y="833438"/>
            <a:ext cx="1588" cy="1039812"/>
          </a:xfrm>
          <a:prstGeom prst="line">
            <a:avLst/>
          </a:prstGeom>
          <a:noFill/>
          <a:ln w="28575">
            <a:solidFill>
              <a:srgbClr val="000000"/>
            </a:solidFill>
            <a:round/>
            <a:headEnd/>
            <a:tailEnd/>
          </a:ln>
        </p:spPr>
        <p:txBody>
          <a:bodyPr/>
          <a:lstStyle/>
          <a:p>
            <a:endParaRPr lang="zh-CN" altLang="en-US"/>
          </a:p>
        </p:txBody>
      </p:sp>
      <p:sp>
        <p:nvSpPr>
          <p:cNvPr id="1667079" name="Line 7"/>
          <p:cNvSpPr>
            <a:spLocks noChangeAspect="1" noChangeShapeType="1"/>
          </p:cNvSpPr>
          <p:nvPr/>
        </p:nvSpPr>
        <p:spPr bwMode="auto">
          <a:xfrm flipH="1">
            <a:off x="1939925" y="1873250"/>
            <a:ext cx="600075" cy="0"/>
          </a:xfrm>
          <a:prstGeom prst="line">
            <a:avLst/>
          </a:prstGeom>
          <a:noFill/>
          <a:ln w="28575">
            <a:solidFill>
              <a:srgbClr val="000000"/>
            </a:solidFill>
            <a:round/>
            <a:headEnd/>
            <a:tailEnd type="triangle" w="med" len="lg"/>
          </a:ln>
        </p:spPr>
        <p:txBody>
          <a:bodyPr/>
          <a:lstStyle/>
          <a:p>
            <a:endParaRPr lang="zh-CN" altLang="en-US"/>
          </a:p>
        </p:txBody>
      </p:sp>
      <p:sp>
        <p:nvSpPr>
          <p:cNvPr id="1667080" name="Line 8"/>
          <p:cNvSpPr>
            <a:spLocks noChangeAspect="1" noChangeShapeType="1"/>
          </p:cNvSpPr>
          <p:nvPr/>
        </p:nvSpPr>
        <p:spPr bwMode="auto">
          <a:xfrm>
            <a:off x="1539875" y="2370138"/>
            <a:ext cx="0" cy="693737"/>
          </a:xfrm>
          <a:prstGeom prst="line">
            <a:avLst/>
          </a:prstGeom>
          <a:noFill/>
          <a:ln w="28575">
            <a:solidFill>
              <a:srgbClr val="000000"/>
            </a:solidFill>
            <a:round/>
            <a:headEnd/>
            <a:tailEnd type="triangle" w="med" len="lg"/>
          </a:ln>
          <a:effectLst/>
        </p:spPr>
        <p:txBody>
          <a:bodyPr/>
          <a:lstStyle/>
          <a:p>
            <a:endParaRPr lang="zh-CN" altLang="en-US"/>
          </a:p>
        </p:txBody>
      </p:sp>
      <p:sp>
        <p:nvSpPr>
          <p:cNvPr id="1667081" name="Text Box 9"/>
          <p:cNvSpPr txBox="1">
            <a:spLocks noChangeAspect="1" noChangeArrowheads="1"/>
          </p:cNvSpPr>
          <p:nvPr/>
        </p:nvSpPr>
        <p:spPr bwMode="auto">
          <a:xfrm>
            <a:off x="1619250" y="2544763"/>
            <a:ext cx="800100" cy="346075"/>
          </a:xfrm>
          <a:prstGeom prst="rect">
            <a:avLst/>
          </a:prstGeom>
          <a:solidFill>
            <a:srgbClr val="FFFFFF"/>
          </a:solidFill>
          <a:ln w="9525">
            <a:noFill/>
            <a:miter lim="800000"/>
            <a:headEnd/>
            <a:tailEnd/>
          </a:ln>
        </p:spPr>
        <p:txBody>
          <a:bodyPr lIns="0" tIns="0" rIns="0" bIns="0"/>
          <a:lstStyle/>
          <a:p>
            <a:pPr algn="just">
              <a:spcBef>
                <a:spcPct val="0"/>
              </a:spcBef>
            </a:pPr>
            <a:r>
              <a:rPr lang="zh-CN" altLang="en-US" sz="2000" dirty="0">
                <a:ea typeface="楷体" panose="02010609060101010101" pitchFamily="49" charset="-122"/>
              </a:rPr>
              <a:t>调度后</a:t>
            </a:r>
          </a:p>
        </p:txBody>
      </p:sp>
      <p:sp>
        <p:nvSpPr>
          <p:cNvPr id="1667082" name="Text Box 10"/>
          <p:cNvSpPr txBox="1">
            <a:spLocks noChangeAspect="1" noChangeArrowheads="1"/>
          </p:cNvSpPr>
          <p:nvPr/>
        </p:nvSpPr>
        <p:spPr bwMode="auto">
          <a:xfrm>
            <a:off x="539750" y="3063875"/>
            <a:ext cx="2200275" cy="2082800"/>
          </a:xfrm>
          <a:prstGeom prst="rect">
            <a:avLst/>
          </a:prstGeom>
          <a:solidFill>
            <a:srgbClr val="FFFF99"/>
          </a:solidFill>
          <a:ln w="28575">
            <a:solidFill>
              <a:srgbClr val="FF6600"/>
            </a:solidFill>
            <a:miter lim="800000"/>
            <a:headEnd/>
            <a:tailEnd/>
          </a:ln>
        </p:spPr>
        <p:txBody>
          <a:bodyPr/>
          <a:lstStyle/>
          <a:p>
            <a:pPr algn="just">
              <a:spcBef>
                <a:spcPct val="0"/>
              </a:spcBef>
            </a:pPr>
            <a:endParaRPr lang="zh-CN" altLang="en-US" sz="2000" dirty="0">
              <a:ea typeface="楷体" panose="02010609060101010101" pitchFamily="49" charset="-122"/>
            </a:endParaRPr>
          </a:p>
          <a:p>
            <a:pPr algn="just">
              <a:spcBef>
                <a:spcPct val="0"/>
              </a:spcBef>
            </a:pPr>
            <a:r>
              <a:rPr lang="en-US" altLang="zh-CN" sz="2000" dirty="0">
                <a:ea typeface="楷体" panose="02010609060101010101" pitchFamily="49" charset="-122"/>
              </a:rPr>
              <a:t>If R2=0 then</a:t>
            </a:r>
          </a:p>
        </p:txBody>
      </p:sp>
      <p:sp>
        <p:nvSpPr>
          <p:cNvPr id="1667083" name="Text Box 11"/>
          <p:cNvSpPr txBox="1">
            <a:spLocks noChangeAspect="1" noChangeArrowheads="1"/>
          </p:cNvSpPr>
          <p:nvPr/>
        </p:nvSpPr>
        <p:spPr bwMode="auto">
          <a:xfrm>
            <a:off x="682625" y="3932238"/>
            <a:ext cx="1873250" cy="388937"/>
          </a:xfrm>
          <a:prstGeom prst="rect">
            <a:avLst/>
          </a:prstGeom>
          <a:solidFill>
            <a:srgbClr val="CCFFCC"/>
          </a:solidFill>
          <a:ln w="28575" algn="ctr">
            <a:solidFill>
              <a:srgbClr val="000000"/>
            </a:solidFill>
            <a:miter lim="800000"/>
            <a:headEnd/>
            <a:tailEnd/>
          </a:ln>
          <a:effectLst/>
        </p:spPr>
        <p:txBody>
          <a:bodyPr lIns="0" tIns="0" rIns="0" bIns="0" anchor="ctr"/>
          <a:lstStyle/>
          <a:p>
            <a:pPr>
              <a:spcBef>
                <a:spcPct val="0"/>
              </a:spcBef>
            </a:pPr>
            <a:r>
              <a:rPr lang="en-US" altLang="zh-CN" sz="2000" dirty="0">
                <a:ea typeface="楷体" panose="02010609060101010101" pitchFamily="49" charset="-122"/>
              </a:rPr>
              <a:t>ADD R1,R2,R3</a:t>
            </a:r>
          </a:p>
        </p:txBody>
      </p:sp>
      <p:sp>
        <p:nvSpPr>
          <p:cNvPr id="1667084" name="Text Box 12"/>
          <p:cNvSpPr txBox="1">
            <a:spLocks noChangeAspect="1" noChangeArrowheads="1"/>
          </p:cNvSpPr>
          <p:nvPr/>
        </p:nvSpPr>
        <p:spPr bwMode="auto">
          <a:xfrm>
            <a:off x="3140075" y="288925"/>
            <a:ext cx="2201863" cy="2084388"/>
          </a:xfrm>
          <a:prstGeom prst="rect">
            <a:avLst/>
          </a:prstGeom>
          <a:solidFill>
            <a:srgbClr val="FFFF99"/>
          </a:solidFill>
          <a:ln w="28575">
            <a:solidFill>
              <a:srgbClr val="FF6600"/>
            </a:solidFill>
            <a:miter lim="800000"/>
            <a:headEnd/>
            <a:tailEnd/>
          </a:ln>
        </p:spPr>
        <p:txBody>
          <a:bodyPr/>
          <a:lstStyle/>
          <a:p>
            <a:pPr algn="just">
              <a:spcBef>
                <a:spcPct val="0"/>
              </a:spcBef>
            </a:pPr>
            <a:r>
              <a:rPr lang="pt-BR" altLang="zh-CN" sz="2000" dirty="0">
                <a:ea typeface="楷体" panose="02010609060101010101" pitchFamily="49" charset="-122"/>
              </a:rPr>
              <a:t>SUB R4,R5,R6</a:t>
            </a:r>
          </a:p>
          <a:p>
            <a:pPr algn="just">
              <a:spcBef>
                <a:spcPct val="0"/>
              </a:spcBef>
            </a:pPr>
            <a:endParaRPr lang="pt-BR" altLang="zh-CN" sz="2000" dirty="0">
              <a:ea typeface="楷体" panose="02010609060101010101" pitchFamily="49" charset="-122"/>
            </a:endParaRPr>
          </a:p>
          <a:p>
            <a:pPr algn="just">
              <a:spcBef>
                <a:spcPct val="0"/>
              </a:spcBef>
            </a:pPr>
            <a:r>
              <a:rPr lang="pt-BR" altLang="zh-CN" sz="2000" dirty="0">
                <a:ea typeface="楷体" panose="02010609060101010101" pitchFamily="49" charset="-122"/>
              </a:rPr>
              <a:t>ADD R1,R2,R3</a:t>
            </a:r>
          </a:p>
          <a:p>
            <a:pPr algn="just">
              <a:spcBef>
                <a:spcPct val="0"/>
              </a:spcBef>
            </a:pPr>
            <a:r>
              <a:rPr lang="en-US" altLang="zh-CN" sz="2000" dirty="0">
                <a:ea typeface="楷体" panose="02010609060101010101" pitchFamily="49" charset="-122"/>
              </a:rPr>
              <a:t>If R1=0 then</a:t>
            </a:r>
          </a:p>
        </p:txBody>
      </p:sp>
      <p:sp>
        <p:nvSpPr>
          <p:cNvPr id="1667085" name="Text Box 13"/>
          <p:cNvSpPr txBox="1">
            <a:spLocks noChangeAspect="1" noChangeArrowheads="1"/>
          </p:cNvSpPr>
          <p:nvPr/>
        </p:nvSpPr>
        <p:spPr bwMode="auto">
          <a:xfrm>
            <a:off x="3340100" y="1728788"/>
            <a:ext cx="1600200" cy="347662"/>
          </a:xfrm>
          <a:prstGeom prst="rect">
            <a:avLst/>
          </a:prstGeom>
          <a:solidFill>
            <a:srgbClr val="CCFFCC"/>
          </a:solidFill>
          <a:ln w="28575" algn="ctr">
            <a:solidFill>
              <a:srgbClr val="000000"/>
            </a:solidFill>
            <a:miter lim="800000"/>
            <a:headEnd/>
            <a:tailEnd/>
          </a:ln>
          <a:effectLst/>
        </p:spPr>
        <p:txBody>
          <a:bodyPr lIns="0" tIns="0" rIns="0" bIns="0" anchor="ctr"/>
          <a:lstStyle/>
          <a:p>
            <a:pPr>
              <a:spcBef>
                <a:spcPct val="0"/>
              </a:spcBef>
            </a:pPr>
            <a:r>
              <a:rPr lang="zh-CN" altLang="en-US" sz="2000" dirty="0">
                <a:ea typeface="楷体" panose="02010609060101010101" pitchFamily="49" charset="-122"/>
              </a:rPr>
              <a:t>延迟槽</a:t>
            </a:r>
          </a:p>
        </p:txBody>
      </p:sp>
      <p:grpSp>
        <p:nvGrpSpPr>
          <p:cNvPr id="1667086" name="Group 14"/>
          <p:cNvGrpSpPr>
            <a:grpSpLocks/>
          </p:cNvGrpSpPr>
          <p:nvPr/>
        </p:nvGrpSpPr>
        <p:grpSpPr bwMode="auto">
          <a:xfrm>
            <a:off x="4511675" y="3590925"/>
            <a:ext cx="604838" cy="625475"/>
            <a:chOff x="2962" y="2175"/>
            <a:chExt cx="381" cy="394"/>
          </a:xfrm>
        </p:grpSpPr>
        <p:sp>
          <p:nvSpPr>
            <p:cNvPr id="1667087" name="Line 15"/>
            <p:cNvSpPr>
              <a:spLocks noChangeAspect="1" noChangeShapeType="1"/>
            </p:cNvSpPr>
            <p:nvPr/>
          </p:nvSpPr>
          <p:spPr bwMode="auto">
            <a:xfrm>
              <a:off x="3089" y="2568"/>
              <a:ext cx="252" cy="1"/>
            </a:xfrm>
            <a:prstGeom prst="line">
              <a:avLst/>
            </a:prstGeom>
            <a:noFill/>
            <a:ln w="28575">
              <a:solidFill>
                <a:srgbClr val="000000"/>
              </a:solidFill>
              <a:round/>
              <a:headEnd/>
              <a:tailEnd/>
            </a:ln>
          </p:spPr>
          <p:txBody>
            <a:bodyPr/>
            <a:lstStyle/>
            <a:p>
              <a:endParaRPr lang="zh-CN" altLang="en-US"/>
            </a:p>
          </p:txBody>
        </p:sp>
        <p:sp>
          <p:nvSpPr>
            <p:cNvPr id="1667088" name="Line 16"/>
            <p:cNvSpPr>
              <a:spLocks noChangeAspect="1" noChangeShapeType="1"/>
            </p:cNvSpPr>
            <p:nvPr/>
          </p:nvSpPr>
          <p:spPr bwMode="auto">
            <a:xfrm flipH="1">
              <a:off x="3342" y="2175"/>
              <a:ext cx="1" cy="393"/>
            </a:xfrm>
            <a:prstGeom prst="line">
              <a:avLst/>
            </a:prstGeom>
            <a:noFill/>
            <a:ln w="28575">
              <a:solidFill>
                <a:srgbClr val="000000"/>
              </a:solidFill>
              <a:round/>
              <a:headEnd/>
              <a:tailEnd/>
            </a:ln>
          </p:spPr>
          <p:txBody>
            <a:bodyPr/>
            <a:lstStyle/>
            <a:p>
              <a:endParaRPr lang="zh-CN" altLang="en-US"/>
            </a:p>
          </p:txBody>
        </p:sp>
        <p:sp>
          <p:nvSpPr>
            <p:cNvPr id="1667089" name="Line 17"/>
            <p:cNvSpPr>
              <a:spLocks noChangeAspect="1" noChangeShapeType="1"/>
            </p:cNvSpPr>
            <p:nvPr/>
          </p:nvSpPr>
          <p:spPr bwMode="auto">
            <a:xfrm flipH="1">
              <a:off x="2962" y="2175"/>
              <a:ext cx="379" cy="2"/>
            </a:xfrm>
            <a:prstGeom prst="line">
              <a:avLst/>
            </a:prstGeom>
            <a:noFill/>
            <a:ln w="28575">
              <a:solidFill>
                <a:srgbClr val="000000"/>
              </a:solidFill>
              <a:round/>
              <a:headEnd/>
              <a:tailEnd type="triangle" w="med" len="lg"/>
            </a:ln>
            <a:effectLst/>
          </p:spPr>
          <p:txBody>
            <a:bodyPr/>
            <a:lstStyle/>
            <a:p>
              <a:endParaRPr lang="zh-CN" altLang="en-US"/>
            </a:p>
          </p:txBody>
        </p:sp>
      </p:grpSp>
      <p:sp>
        <p:nvSpPr>
          <p:cNvPr id="1667090" name="Line 18"/>
          <p:cNvSpPr>
            <a:spLocks noChangeAspect="1" noChangeShapeType="1"/>
          </p:cNvSpPr>
          <p:nvPr/>
        </p:nvSpPr>
        <p:spPr bwMode="auto">
          <a:xfrm>
            <a:off x="4140200" y="2373313"/>
            <a:ext cx="1588" cy="690562"/>
          </a:xfrm>
          <a:prstGeom prst="line">
            <a:avLst/>
          </a:prstGeom>
          <a:noFill/>
          <a:ln w="28575">
            <a:solidFill>
              <a:srgbClr val="000000"/>
            </a:solidFill>
            <a:round/>
            <a:headEnd/>
            <a:tailEnd type="triangle" w="med" len="lg"/>
          </a:ln>
          <a:effectLst/>
        </p:spPr>
        <p:txBody>
          <a:bodyPr/>
          <a:lstStyle/>
          <a:p>
            <a:endParaRPr lang="zh-CN" altLang="en-US"/>
          </a:p>
        </p:txBody>
      </p:sp>
      <p:sp>
        <p:nvSpPr>
          <p:cNvPr id="1667091" name="Text Box 19"/>
          <p:cNvSpPr txBox="1">
            <a:spLocks noChangeAspect="1" noChangeArrowheads="1"/>
          </p:cNvSpPr>
          <p:nvPr/>
        </p:nvSpPr>
        <p:spPr bwMode="auto">
          <a:xfrm>
            <a:off x="4211638" y="2544763"/>
            <a:ext cx="800100" cy="346075"/>
          </a:xfrm>
          <a:prstGeom prst="rect">
            <a:avLst/>
          </a:prstGeom>
          <a:solidFill>
            <a:srgbClr val="FFFFFF"/>
          </a:solidFill>
          <a:ln w="9525">
            <a:noFill/>
            <a:miter lim="800000"/>
            <a:headEnd/>
            <a:tailEnd/>
          </a:ln>
        </p:spPr>
        <p:txBody>
          <a:bodyPr lIns="0" tIns="0" rIns="0" bIns="0"/>
          <a:lstStyle/>
          <a:p>
            <a:pPr algn="just">
              <a:spcBef>
                <a:spcPct val="0"/>
              </a:spcBef>
            </a:pPr>
            <a:r>
              <a:rPr lang="zh-CN" altLang="en-US" sz="2000" dirty="0">
                <a:ea typeface="楷体" panose="02010609060101010101" pitchFamily="49" charset="-122"/>
              </a:rPr>
              <a:t>调度后</a:t>
            </a:r>
          </a:p>
        </p:txBody>
      </p:sp>
      <p:sp>
        <p:nvSpPr>
          <p:cNvPr id="1667092" name="Text Box 20"/>
          <p:cNvSpPr txBox="1">
            <a:spLocks noChangeAspect="1" noChangeArrowheads="1"/>
          </p:cNvSpPr>
          <p:nvPr/>
        </p:nvSpPr>
        <p:spPr bwMode="auto">
          <a:xfrm>
            <a:off x="3276600" y="4465638"/>
            <a:ext cx="1876425" cy="360362"/>
          </a:xfrm>
          <a:prstGeom prst="rect">
            <a:avLst/>
          </a:prstGeom>
          <a:solidFill>
            <a:srgbClr val="CCFFCC"/>
          </a:solidFill>
          <a:ln w="28575" algn="ctr">
            <a:solidFill>
              <a:srgbClr val="000000"/>
            </a:solidFill>
            <a:miter lim="800000"/>
            <a:headEnd/>
            <a:tailEnd/>
          </a:ln>
          <a:effectLst/>
        </p:spPr>
        <p:txBody>
          <a:bodyPr lIns="0" tIns="0" rIns="0" bIns="0" anchor="ctr"/>
          <a:lstStyle/>
          <a:p>
            <a:pPr>
              <a:spcBef>
                <a:spcPct val="0"/>
              </a:spcBef>
            </a:pPr>
            <a:r>
              <a:rPr lang="pt-BR" altLang="zh-CN" sz="2000" dirty="0">
                <a:ea typeface="楷体" panose="02010609060101010101" pitchFamily="49" charset="-122"/>
              </a:rPr>
              <a:t>SUB R4,R5,R6</a:t>
            </a:r>
            <a:endParaRPr lang="en-US" altLang="zh-CN" sz="2000" dirty="0">
              <a:ea typeface="楷体" panose="02010609060101010101" pitchFamily="49" charset="-122"/>
            </a:endParaRPr>
          </a:p>
        </p:txBody>
      </p:sp>
      <p:sp>
        <p:nvSpPr>
          <p:cNvPr id="1667093" name="Text Box 21"/>
          <p:cNvSpPr txBox="1">
            <a:spLocks noChangeAspect="1" noChangeArrowheads="1"/>
          </p:cNvSpPr>
          <p:nvPr/>
        </p:nvSpPr>
        <p:spPr bwMode="auto">
          <a:xfrm>
            <a:off x="5756275" y="292100"/>
            <a:ext cx="2200275" cy="2081213"/>
          </a:xfrm>
          <a:prstGeom prst="rect">
            <a:avLst/>
          </a:prstGeom>
          <a:solidFill>
            <a:srgbClr val="FFFF99"/>
          </a:solidFill>
          <a:ln w="28575">
            <a:solidFill>
              <a:srgbClr val="FF6600"/>
            </a:solidFill>
            <a:miter lim="800000"/>
            <a:headEnd/>
            <a:tailEnd/>
          </a:ln>
        </p:spPr>
        <p:txBody>
          <a:bodyPr/>
          <a:lstStyle/>
          <a:p>
            <a:pPr algn="just">
              <a:spcBef>
                <a:spcPct val="0"/>
              </a:spcBef>
            </a:pPr>
            <a:r>
              <a:rPr lang="pt-BR" altLang="zh-CN" sz="2000" dirty="0">
                <a:ea typeface="楷体" panose="02010609060101010101" pitchFamily="49" charset="-122"/>
              </a:rPr>
              <a:t>ADD R1,R2,R3</a:t>
            </a:r>
          </a:p>
          <a:p>
            <a:pPr algn="just">
              <a:spcBef>
                <a:spcPct val="0"/>
              </a:spcBef>
            </a:pPr>
            <a:r>
              <a:rPr lang="pt-BR" altLang="zh-CN" sz="2000" dirty="0">
                <a:ea typeface="楷体" panose="02010609060101010101" pitchFamily="49" charset="-122"/>
              </a:rPr>
              <a:t>If R1=0 then</a:t>
            </a:r>
          </a:p>
          <a:p>
            <a:pPr algn="just">
              <a:spcBef>
                <a:spcPct val="0"/>
              </a:spcBef>
            </a:pPr>
            <a:endParaRPr lang="pt-BR" altLang="zh-CN" sz="2000" dirty="0">
              <a:ea typeface="楷体" panose="02010609060101010101" pitchFamily="49" charset="-122"/>
            </a:endParaRPr>
          </a:p>
          <a:p>
            <a:pPr algn="just">
              <a:spcBef>
                <a:spcPct val="0"/>
              </a:spcBef>
            </a:pPr>
            <a:endParaRPr lang="pt-BR" altLang="zh-CN" sz="2000" dirty="0">
              <a:ea typeface="楷体" panose="02010609060101010101" pitchFamily="49" charset="-122"/>
            </a:endParaRPr>
          </a:p>
          <a:p>
            <a:pPr algn="just">
              <a:spcBef>
                <a:spcPts val="775"/>
              </a:spcBef>
            </a:pPr>
            <a:r>
              <a:rPr lang="pt-BR" altLang="zh-CN" sz="2000" dirty="0">
                <a:ea typeface="楷体" panose="02010609060101010101" pitchFamily="49" charset="-122"/>
              </a:rPr>
              <a:t>OR R7,R8,R9</a:t>
            </a:r>
          </a:p>
          <a:p>
            <a:pPr algn="just">
              <a:spcBef>
                <a:spcPct val="0"/>
              </a:spcBef>
            </a:pPr>
            <a:r>
              <a:rPr lang="pt-BR" altLang="zh-CN" sz="2000" dirty="0">
                <a:ea typeface="楷体" panose="02010609060101010101" pitchFamily="49" charset="-122"/>
              </a:rPr>
              <a:t>SUB R4,R5,R6</a:t>
            </a:r>
            <a:endParaRPr lang="en-US" altLang="zh-CN" sz="2000" dirty="0">
              <a:ea typeface="楷体" panose="02010609060101010101" pitchFamily="49" charset="-122"/>
            </a:endParaRPr>
          </a:p>
        </p:txBody>
      </p:sp>
      <p:sp>
        <p:nvSpPr>
          <p:cNvPr id="1667094" name="Text Box 22"/>
          <p:cNvSpPr txBox="1">
            <a:spLocks noChangeAspect="1" noChangeArrowheads="1"/>
          </p:cNvSpPr>
          <p:nvPr/>
        </p:nvSpPr>
        <p:spPr bwMode="auto">
          <a:xfrm>
            <a:off x="5940425" y="1157288"/>
            <a:ext cx="1600200" cy="346075"/>
          </a:xfrm>
          <a:prstGeom prst="rect">
            <a:avLst/>
          </a:prstGeom>
          <a:solidFill>
            <a:srgbClr val="CCFFCC"/>
          </a:solidFill>
          <a:ln w="28575" algn="ctr">
            <a:solidFill>
              <a:srgbClr val="000000"/>
            </a:solidFill>
            <a:miter lim="800000"/>
            <a:headEnd/>
            <a:tailEnd/>
          </a:ln>
          <a:effectLst/>
        </p:spPr>
        <p:txBody>
          <a:bodyPr lIns="0" tIns="0" rIns="0" bIns="0" anchor="ctr"/>
          <a:lstStyle/>
          <a:p>
            <a:pPr>
              <a:spcBef>
                <a:spcPct val="0"/>
              </a:spcBef>
            </a:pPr>
            <a:r>
              <a:rPr lang="zh-CN" altLang="en-US" sz="2000" dirty="0">
                <a:ea typeface="楷体" panose="02010609060101010101" pitchFamily="49" charset="-122"/>
              </a:rPr>
              <a:t>延迟槽</a:t>
            </a:r>
          </a:p>
        </p:txBody>
      </p:sp>
      <p:sp>
        <p:nvSpPr>
          <p:cNvPr id="1667095" name="Line 23"/>
          <p:cNvSpPr>
            <a:spLocks noChangeAspect="1" noChangeShapeType="1"/>
          </p:cNvSpPr>
          <p:nvPr/>
        </p:nvSpPr>
        <p:spPr bwMode="auto">
          <a:xfrm flipV="1">
            <a:off x="7321550" y="833438"/>
            <a:ext cx="454025" cy="0"/>
          </a:xfrm>
          <a:prstGeom prst="line">
            <a:avLst/>
          </a:prstGeom>
          <a:noFill/>
          <a:ln w="28575">
            <a:solidFill>
              <a:srgbClr val="000000"/>
            </a:solidFill>
            <a:round/>
            <a:headEnd/>
            <a:tailEnd/>
          </a:ln>
        </p:spPr>
        <p:txBody>
          <a:bodyPr/>
          <a:lstStyle/>
          <a:p>
            <a:endParaRPr lang="zh-CN" altLang="en-US"/>
          </a:p>
        </p:txBody>
      </p:sp>
      <p:sp>
        <p:nvSpPr>
          <p:cNvPr id="1667096" name="Line 24"/>
          <p:cNvSpPr>
            <a:spLocks noChangeAspect="1" noChangeShapeType="1"/>
          </p:cNvSpPr>
          <p:nvPr/>
        </p:nvSpPr>
        <p:spPr bwMode="auto">
          <a:xfrm>
            <a:off x="7775575" y="833438"/>
            <a:ext cx="1588" cy="1301750"/>
          </a:xfrm>
          <a:prstGeom prst="line">
            <a:avLst/>
          </a:prstGeom>
          <a:noFill/>
          <a:ln w="28575">
            <a:solidFill>
              <a:srgbClr val="000000"/>
            </a:solidFill>
            <a:round/>
            <a:headEnd/>
            <a:tailEnd/>
          </a:ln>
        </p:spPr>
        <p:txBody>
          <a:bodyPr/>
          <a:lstStyle/>
          <a:p>
            <a:endParaRPr lang="zh-CN" altLang="en-US"/>
          </a:p>
        </p:txBody>
      </p:sp>
      <p:sp>
        <p:nvSpPr>
          <p:cNvPr id="1667097" name="Line 25"/>
          <p:cNvSpPr>
            <a:spLocks noChangeAspect="1" noChangeShapeType="1"/>
          </p:cNvSpPr>
          <p:nvPr/>
        </p:nvSpPr>
        <p:spPr bwMode="auto">
          <a:xfrm flipH="1" flipV="1">
            <a:off x="7524750" y="2133600"/>
            <a:ext cx="254000" cy="1588"/>
          </a:xfrm>
          <a:prstGeom prst="line">
            <a:avLst/>
          </a:prstGeom>
          <a:noFill/>
          <a:ln w="28575">
            <a:solidFill>
              <a:srgbClr val="000000"/>
            </a:solidFill>
            <a:round/>
            <a:headEnd/>
            <a:tailEnd type="triangle" w="med" len="lg"/>
          </a:ln>
          <a:effectLst/>
        </p:spPr>
        <p:txBody>
          <a:bodyPr/>
          <a:lstStyle/>
          <a:p>
            <a:endParaRPr lang="zh-CN" altLang="en-US"/>
          </a:p>
        </p:txBody>
      </p:sp>
      <p:sp>
        <p:nvSpPr>
          <p:cNvPr id="1667098" name="Line 26"/>
          <p:cNvSpPr>
            <a:spLocks noChangeAspect="1" noChangeShapeType="1"/>
          </p:cNvSpPr>
          <p:nvPr/>
        </p:nvSpPr>
        <p:spPr bwMode="auto">
          <a:xfrm>
            <a:off x="6740525" y="2373313"/>
            <a:ext cx="1588" cy="692150"/>
          </a:xfrm>
          <a:prstGeom prst="line">
            <a:avLst/>
          </a:prstGeom>
          <a:noFill/>
          <a:ln w="28575">
            <a:solidFill>
              <a:srgbClr val="000000"/>
            </a:solidFill>
            <a:round/>
            <a:headEnd/>
            <a:tailEnd type="triangle" w="med" len="lg"/>
          </a:ln>
          <a:effectLst/>
        </p:spPr>
        <p:txBody>
          <a:bodyPr/>
          <a:lstStyle/>
          <a:p>
            <a:endParaRPr lang="zh-CN" altLang="en-US"/>
          </a:p>
        </p:txBody>
      </p:sp>
      <p:sp>
        <p:nvSpPr>
          <p:cNvPr id="1667099" name="Text Box 27"/>
          <p:cNvSpPr txBox="1">
            <a:spLocks noChangeAspect="1" noChangeArrowheads="1"/>
          </p:cNvSpPr>
          <p:nvPr/>
        </p:nvSpPr>
        <p:spPr bwMode="auto">
          <a:xfrm>
            <a:off x="6804025" y="2544763"/>
            <a:ext cx="801688" cy="349250"/>
          </a:xfrm>
          <a:prstGeom prst="rect">
            <a:avLst/>
          </a:prstGeom>
          <a:solidFill>
            <a:srgbClr val="FFFFFF"/>
          </a:solidFill>
          <a:ln w="9525">
            <a:noFill/>
            <a:miter lim="800000"/>
            <a:headEnd/>
            <a:tailEnd/>
          </a:ln>
        </p:spPr>
        <p:txBody>
          <a:bodyPr lIns="0" tIns="0" rIns="0" bIns="0"/>
          <a:lstStyle/>
          <a:p>
            <a:pPr algn="just">
              <a:spcBef>
                <a:spcPct val="0"/>
              </a:spcBef>
            </a:pPr>
            <a:r>
              <a:rPr lang="zh-CN" altLang="en-US" sz="2000" dirty="0">
                <a:ea typeface="楷体" panose="02010609060101010101" pitchFamily="49" charset="-122"/>
              </a:rPr>
              <a:t>调度后</a:t>
            </a:r>
          </a:p>
        </p:txBody>
      </p:sp>
      <p:sp>
        <p:nvSpPr>
          <p:cNvPr id="1667100" name="Text Box 28"/>
          <p:cNvSpPr txBox="1">
            <a:spLocks noChangeAspect="1" noChangeArrowheads="1"/>
          </p:cNvSpPr>
          <p:nvPr/>
        </p:nvSpPr>
        <p:spPr bwMode="auto">
          <a:xfrm>
            <a:off x="5756275" y="3051175"/>
            <a:ext cx="2200275" cy="2079625"/>
          </a:xfrm>
          <a:prstGeom prst="rect">
            <a:avLst/>
          </a:prstGeom>
          <a:solidFill>
            <a:srgbClr val="FFFF99"/>
          </a:solidFill>
          <a:ln w="28575">
            <a:solidFill>
              <a:srgbClr val="FF6600"/>
            </a:solidFill>
            <a:miter lim="800000"/>
            <a:headEnd/>
            <a:tailEnd/>
          </a:ln>
        </p:spPr>
        <p:txBody>
          <a:bodyPr/>
          <a:lstStyle/>
          <a:p>
            <a:pPr algn="just">
              <a:spcBef>
                <a:spcPct val="0"/>
              </a:spcBef>
            </a:pPr>
            <a:r>
              <a:rPr lang="pt-BR" altLang="zh-CN" sz="2000" dirty="0">
                <a:ea typeface="楷体" panose="02010609060101010101" pitchFamily="49" charset="-122"/>
              </a:rPr>
              <a:t>ADD R1,R2,R3</a:t>
            </a:r>
          </a:p>
          <a:p>
            <a:pPr algn="just">
              <a:spcBef>
                <a:spcPct val="0"/>
              </a:spcBef>
            </a:pPr>
            <a:r>
              <a:rPr lang="pt-BR" altLang="zh-CN" sz="2000" dirty="0">
                <a:ea typeface="楷体" panose="02010609060101010101" pitchFamily="49" charset="-122"/>
              </a:rPr>
              <a:t>If R1=0 then</a:t>
            </a:r>
          </a:p>
          <a:p>
            <a:pPr algn="just">
              <a:spcBef>
                <a:spcPct val="0"/>
              </a:spcBef>
            </a:pPr>
            <a:endParaRPr lang="pt-BR" altLang="zh-CN" sz="2000" dirty="0">
              <a:ea typeface="楷体" panose="02010609060101010101" pitchFamily="49" charset="-122"/>
            </a:endParaRPr>
          </a:p>
          <a:p>
            <a:pPr algn="just">
              <a:spcBef>
                <a:spcPct val="0"/>
              </a:spcBef>
            </a:pPr>
            <a:endParaRPr lang="pt-BR" altLang="zh-CN" sz="2000" dirty="0">
              <a:ea typeface="楷体" panose="02010609060101010101" pitchFamily="49" charset="-122"/>
            </a:endParaRPr>
          </a:p>
          <a:p>
            <a:pPr algn="just">
              <a:spcBef>
                <a:spcPts val="775"/>
              </a:spcBef>
            </a:pPr>
            <a:r>
              <a:rPr lang="pt-BR" altLang="zh-CN" sz="2000" dirty="0">
                <a:ea typeface="楷体" panose="02010609060101010101" pitchFamily="49" charset="-122"/>
              </a:rPr>
              <a:t>SUB R4,R5,R6</a:t>
            </a:r>
            <a:endParaRPr lang="en-US" altLang="zh-CN" sz="2000" dirty="0">
              <a:ea typeface="楷体" panose="02010609060101010101" pitchFamily="49" charset="-122"/>
            </a:endParaRPr>
          </a:p>
        </p:txBody>
      </p:sp>
      <p:sp>
        <p:nvSpPr>
          <p:cNvPr id="1667101" name="Text Box 29"/>
          <p:cNvSpPr txBox="1">
            <a:spLocks noChangeAspect="1" noChangeArrowheads="1"/>
          </p:cNvSpPr>
          <p:nvPr/>
        </p:nvSpPr>
        <p:spPr bwMode="auto">
          <a:xfrm>
            <a:off x="5940425" y="3933825"/>
            <a:ext cx="1600200" cy="346075"/>
          </a:xfrm>
          <a:prstGeom prst="rect">
            <a:avLst/>
          </a:prstGeom>
          <a:solidFill>
            <a:srgbClr val="CCFFCC"/>
          </a:solidFill>
          <a:ln w="28575" algn="ctr">
            <a:solidFill>
              <a:srgbClr val="000000"/>
            </a:solidFill>
            <a:miter lim="800000"/>
            <a:headEnd/>
            <a:tailEnd/>
          </a:ln>
          <a:effectLst/>
        </p:spPr>
        <p:txBody>
          <a:bodyPr lIns="0" tIns="0" rIns="0" bIns="0" anchor="ctr"/>
          <a:lstStyle/>
          <a:p>
            <a:pPr>
              <a:spcBef>
                <a:spcPct val="0"/>
              </a:spcBef>
            </a:pPr>
            <a:r>
              <a:rPr lang="pt-BR" altLang="zh-CN" sz="2000" dirty="0">
                <a:ea typeface="楷体" panose="02010609060101010101" pitchFamily="49" charset="-122"/>
              </a:rPr>
              <a:t>OR R7,R8,R9</a:t>
            </a:r>
            <a:endParaRPr lang="en-US" altLang="zh-CN" sz="2000" dirty="0">
              <a:ea typeface="楷体" panose="02010609060101010101" pitchFamily="49" charset="-122"/>
            </a:endParaRPr>
          </a:p>
        </p:txBody>
      </p:sp>
      <p:sp>
        <p:nvSpPr>
          <p:cNvPr id="1667102" name="Line 30"/>
          <p:cNvSpPr>
            <a:spLocks noChangeAspect="1" noChangeShapeType="1"/>
          </p:cNvSpPr>
          <p:nvPr/>
        </p:nvSpPr>
        <p:spPr bwMode="auto">
          <a:xfrm>
            <a:off x="4716463" y="1439863"/>
            <a:ext cx="501650" cy="1587"/>
          </a:xfrm>
          <a:prstGeom prst="line">
            <a:avLst/>
          </a:prstGeom>
          <a:noFill/>
          <a:ln w="28575">
            <a:solidFill>
              <a:srgbClr val="000000"/>
            </a:solidFill>
            <a:round/>
            <a:headEnd/>
            <a:tailEnd/>
          </a:ln>
        </p:spPr>
        <p:txBody>
          <a:bodyPr/>
          <a:lstStyle/>
          <a:p>
            <a:endParaRPr lang="zh-CN" altLang="en-US"/>
          </a:p>
        </p:txBody>
      </p:sp>
      <p:sp>
        <p:nvSpPr>
          <p:cNvPr id="1667103" name="Line 31"/>
          <p:cNvSpPr>
            <a:spLocks noChangeAspect="1" noChangeShapeType="1"/>
          </p:cNvSpPr>
          <p:nvPr/>
        </p:nvSpPr>
        <p:spPr bwMode="auto">
          <a:xfrm>
            <a:off x="5218113" y="504825"/>
            <a:ext cx="1587" cy="935038"/>
          </a:xfrm>
          <a:prstGeom prst="line">
            <a:avLst/>
          </a:prstGeom>
          <a:noFill/>
          <a:ln w="28575">
            <a:solidFill>
              <a:srgbClr val="000000"/>
            </a:solidFill>
            <a:round/>
            <a:headEnd/>
            <a:tailEnd/>
          </a:ln>
        </p:spPr>
        <p:txBody>
          <a:bodyPr/>
          <a:lstStyle/>
          <a:p>
            <a:endParaRPr lang="zh-CN" altLang="en-US"/>
          </a:p>
        </p:txBody>
      </p:sp>
      <p:sp>
        <p:nvSpPr>
          <p:cNvPr id="1667104" name="Line 32"/>
          <p:cNvSpPr>
            <a:spLocks noChangeAspect="1" noChangeShapeType="1"/>
          </p:cNvSpPr>
          <p:nvPr/>
        </p:nvSpPr>
        <p:spPr bwMode="auto">
          <a:xfrm flipH="1">
            <a:off x="4951413" y="503238"/>
            <a:ext cx="266700" cy="1587"/>
          </a:xfrm>
          <a:prstGeom prst="line">
            <a:avLst/>
          </a:prstGeom>
          <a:noFill/>
          <a:ln w="28575">
            <a:solidFill>
              <a:srgbClr val="000000"/>
            </a:solidFill>
            <a:round/>
            <a:headEnd/>
            <a:tailEnd type="triangle" w="med" len="lg"/>
          </a:ln>
          <a:effectLst/>
        </p:spPr>
        <p:txBody>
          <a:bodyPr/>
          <a:lstStyle/>
          <a:p>
            <a:endParaRPr lang="zh-CN" altLang="en-US"/>
          </a:p>
        </p:txBody>
      </p:sp>
      <p:sp>
        <p:nvSpPr>
          <p:cNvPr id="1667105" name="Line 33"/>
          <p:cNvSpPr>
            <a:spLocks noChangeAspect="1" noChangeShapeType="1"/>
          </p:cNvSpPr>
          <p:nvPr/>
        </p:nvSpPr>
        <p:spPr bwMode="auto">
          <a:xfrm flipV="1">
            <a:off x="7321550" y="3600450"/>
            <a:ext cx="454025" cy="1588"/>
          </a:xfrm>
          <a:prstGeom prst="line">
            <a:avLst/>
          </a:prstGeom>
          <a:noFill/>
          <a:ln w="28575">
            <a:solidFill>
              <a:srgbClr val="000000"/>
            </a:solidFill>
            <a:round/>
            <a:headEnd/>
            <a:tailEnd/>
          </a:ln>
        </p:spPr>
        <p:txBody>
          <a:bodyPr/>
          <a:lstStyle/>
          <a:p>
            <a:endParaRPr lang="zh-CN" altLang="en-US"/>
          </a:p>
        </p:txBody>
      </p:sp>
      <p:sp>
        <p:nvSpPr>
          <p:cNvPr id="1667106" name="Line 34"/>
          <p:cNvSpPr>
            <a:spLocks noChangeAspect="1" noChangeShapeType="1"/>
          </p:cNvSpPr>
          <p:nvPr/>
        </p:nvSpPr>
        <p:spPr bwMode="auto">
          <a:xfrm>
            <a:off x="7775575" y="3600450"/>
            <a:ext cx="1588" cy="1008063"/>
          </a:xfrm>
          <a:prstGeom prst="line">
            <a:avLst/>
          </a:prstGeom>
          <a:noFill/>
          <a:ln w="28575">
            <a:solidFill>
              <a:srgbClr val="000000"/>
            </a:solidFill>
            <a:round/>
            <a:headEnd/>
            <a:tailEnd/>
          </a:ln>
        </p:spPr>
        <p:txBody>
          <a:bodyPr/>
          <a:lstStyle/>
          <a:p>
            <a:endParaRPr lang="zh-CN" altLang="en-US"/>
          </a:p>
        </p:txBody>
      </p:sp>
      <p:sp>
        <p:nvSpPr>
          <p:cNvPr id="1667107" name="Line 35"/>
          <p:cNvSpPr>
            <a:spLocks noChangeAspect="1" noChangeShapeType="1"/>
          </p:cNvSpPr>
          <p:nvPr/>
        </p:nvSpPr>
        <p:spPr bwMode="auto">
          <a:xfrm flipH="1" flipV="1">
            <a:off x="7524750" y="4608513"/>
            <a:ext cx="250825" cy="0"/>
          </a:xfrm>
          <a:prstGeom prst="line">
            <a:avLst/>
          </a:prstGeom>
          <a:noFill/>
          <a:ln w="28575">
            <a:solidFill>
              <a:srgbClr val="000000"/>
            </a:solidFill>
            <a:round/>
            <a:headEnd/>
            <a:tailEnd type="triangle" w="med" len="lg"/>
          </a:ln>
          <a:effectLst/>
        </p:spPr>
        <p:txBody>
          <a:bodyPr/>
          <a:lstStyle/>
          <a:p>
            <a:endParaRPr lang="zh-CN" altLang="en-US"/>
          </a:p>
        </p:txBody>
      </p:sp>
      <p:sp>
        <p:nvSpPr>
          <p:cNvPr id="1667108" name="Text Box 36"/>
          <p:cNvSpPr txBox="1">
            <a:spLocks noChangeAspect="1" noChangeArrowheads="1"/>
          </p:cNvSpPr>
          <p:nvPr/>
        </p:nvSpPr>
        <p:spPr bwMode="auto">
          <a:xfrm>
            <a:off x="755650" y="5257800"/>
            <a:ext cx="1871663" cy="1014413"/>
          </a:xfrm>
          <a:prstGeom prst="rect">
            <a:avLst/>
          </a:prstGeom>
          <a:solidFill>
            <a:srgbClr val="FFFFFF"/>
          </a:solidFill>
          <a:ln w="9525">
            <a:noFill/>
            <a:miter lim="800000"/>
            <a:headEnd/>
            <a:tailEnd/>
          </a:ln>
        </p:spPr>
        <p:txBody>
          <a:bodyPr lIns="0" tIns="0" rIns="0" bIns="0"/>
          <a:lstStyle/>
          <a:p>
            <a:pPr algn="just">
              <a:spcBef>
                <a:spcPct val="0"/>
              </a:spcBef>
            </a:pPr>
            <a:r>
              <a:rPr lang="en-US" altLang="zh-CN" sz="2000" dirty="0">
                <a:ea typeface="楷体" panose="02010609060101010101" pitchFamily="49" charset="-122"/>
              </a:rPr>
              <a:t>(a) </a:t>
            </a:r>
            <a:r>
              <a:rPr lang="zh-CN" altLang="en-US" sz="2000" dirty="0">
                <a:ea typeface="楷体" panose="02010609060101010101" pitchFamily="49" charset="-122"/>
              </a:rPr>
              <a:t>从分支前</a:t>
            </a:r>
          </a:p>
          <a:p>
            <a:pPr algn="just">
              <a:spcBef>
                <a:spcPct val="0"/>
              </a:spcBef>
            </a:pPr>
            <a:r>
              <a:rPr lang="en-US" altLang="zh-CN" sz="2000" dirty="0">
                <a:latin typeface="宋体" charset="-122"/>
              </a:rPr>
              <a:t>(</a:t>
            </a:r>
            <a:r>
              <a:rPr lang="zh-CN" altLang="en-US" sz="2000" dirty="0">
                <a:ea typeface="楷体" panose="02010609060101010101" pitchFamily="49" charset="-122"/>
              </a:rPr>
              <a:t>被调度的指令必须与分支无关</a:t>
            </a:r>
            <a:r>
              <a:rPr lang="en-US" altLang="zh-CN" sz="2000" dirty="0">
                <a:latin typeface="宋体" charset="-122"/>
              </a:rPr>
              <a:t>)</a:t>
            </a:r>
          </a:p>
        </p:txBody>
      </p:sp>
      <p:sp>
        <p:nvSpPr>
          <p:cNvPr id="1667109" name="Text Box 37"/>
          <p:cNvSpPr txBox="1">
            <a:spLocks noChangeAspect="1" noChangeArrowheads="1"/>
          </p:cNvSpPr>
          <p:nvPr/>
        </p:nvSpPr>
        <p:spPr bwMode="auto">
          <a:xfrm>
            <a:off x="2987675" y="5257800"/>
            <a:ext cx="2376488" cy="1339850"/>
          </a:xfrm>
          <a:prstGeom prst="rect">
            <a:avLst/>
          </a:prstGeom>
          <a:solidFill>
            <a:srgbClr val="FFFFFF"/>
          </a:solidFill>
          <a:ln w="9525">
            <a:noFill/>
            <a:miter lim="800000"/>
            <a:headEnd/>
            <a:tailEnd/>
          </a:ln>
        </p:spPr>
        <p:txBody>
          <a:bodyPr lIns="0" tIns="0" rIns="0" bIns="0"/>
          <a:lstStyle/>
          <a:p>
            <a:pPr algn="just">
              <a:spcBef>
                <a:spcPct val="0"/>
              </a:spcBef>
            </a:pPr>
            <a:r>
              <a:rPr lang="en-US" altLang="zh-CN" sz="2000" dirty="0">
                <a:ea typeface="楷体" panose="02010609060101010101" pitchFamily="49" charset="-122"/>
              </a:rPr>
              <a:t>(b) </a:t>
            </a:r>
            <a:r>
              <a:rPr lang="zh-CN" altLang="en-US" sz="2000" dirty="0">
                <a:ea typeface="楷体" panose="02010609060101010101" pitchFamily="49" charset="-122"/>
              </a:rPr>
              <a:t>从目标处</a:t>
            </a:r>
          </a:p>
          <a:p>
            <a:pPr algn="just">
              <a:lnSpc>
                <a:spcPct val="88000"/>
              </a:lnSpc>
              <a:spcBef>
                <a:spcPct val="0"/>
              </a:spcBef>
            </a:pPr>
            <a:r>
              <a:rPr lang="en-US" altLang="zh-CN" sz="2000" dirty="0">
                <a:latin typeface="宋体" charset="-122"/>
              </a:rPr>
              <a:t>(</a:t>
            </a:r>
            <a:r>
              <a:rPr lang="zh-CN" altLang="en-US" sz="2000" dirty="0">
                <a:ea typeface="楷体" panose="02010609060101010101" pitchFamily="49" charset="-122"/>
              </a:rPr>
              <a:t>必须保证在分支失败时执行被调度的指令不会导致错误。有可能需要复制指令</a:t>
            </a:r>
            <a:r>
              <a:rPr lang="en-US" altLang="zh-CN" sz="2000" dirty="0">
                <a:latin typeface="宋体" charset="-122"/>
              </a:rPr>
              <a:t>)</a:t>
            </a:r>
          </a:p>
        </p:txBody>
      </p:sp>
      <p:sp>
        <p:nvSpPr>
          <p:cNvPr id="1667110" name="Text Box 38"/>
          <p:cNvSpPr txBox="1">
            <a:spLocks noChangeAspect="1" noChangeArrowheads="1"/>
          </p:cNvSpPr>
          <p:nvPr/>
        </p:nvSpPr>
        <p:spPr bwMode="auto">
          <a:xfrm>
            <a:off x="5795963" y="5226050"/>
            <a:ext cx="2193925" cy="1111250"/>
          </a:xfrm>
          <a:prstGeom prst="rect">
            <a:avLst/>
          </a:prstGeom>
          <a:solidFill>
            <a:srgbClr val="FFFFFF"/>
          </a:solidFill>
          <a:ln w="9525">
            <a:noFill/>
            <a:miter lim="800000"/>
            <a:headEnd/>
            <a:tailEnd/>
          </a:ln>
        </p:spPr>
        <p:txBody>
          <a:bodyPr lIns="0" tIns="0" rIns="0" bIns="0"/>
          <a:lstStyle/>
          <a:p>
            <a:pPr algn="just">
              <a:spcBef>
                <a:spcPct val="0"/>
              </a:spcBef>
            </a:pPr>
            <a:r>
              <a:rPr lang="en-US" altLang="zh-CN" sz="2000" dirty="0">
                <a:ea typeface="楷体" panose="02010609060101010101" pitchFamily="49" charset="-122"/>
              </a:rPr>
              <a:t>(c) </a:t>
            </a:r>
            <a:r>
              <a:rPr lang="zh-CN" altLang="en-US" sz="2000" dirty="0">
                <a:ea typeface="楷体" panose="02010609060101010101" pitchFamily="49" charset="-122"/>
              </a:rPr>
              <a:t>从分支失败处</a:t>
            </a:r>
          </a:p>
          <a:p>
            <a:pPr algn="just">
              <a:lnSpc>
                <a:spcPct val="88000"/>
              </a:lnSpc>
              <a:spcBef>
                <a:spcPct val="0"/>
              </a:spcBef>
            </a:pPr>
            <a:r>
              <a:rPr lang="en-US" altLang="zh-CN" sz="2000" dirty="0">
                <a:latin typeface="宋体" charset="-122"/>
              </a:rPr>
              <a:t>(</a:t>
            </a:r>
            <a:r>
              <a:rPr lang="zh-CN" altLang="en-US" sz="2000" dirty="0">
                <a:ea typeface="楷体" panose="02010609060101010101" pitchFamily="49" charset="-122"/>
              </a:rPr>
              <a:t>必须保证在分支成功时执行被调度的指令不会导致错误</a:t>
            </a:r>
            <a:r>
              <a:rPr lang="en-US" altLang="zh-CN" sz="2000" dirty="0">
                <a:latin typeface="宋体" charset="-122"/>
              </a:rPr>
              <a:t>)</a:t>
            </a:r>
          </a:p>
        </p:txBody>
      </p:sp>
      <p:sp>
        <p:nvSpPr>
          <p:cNvPr id="1667111" name="Text Box 39"/>
          <p:cNvSpPr txBox="1">
            <a:spLocks noChangeAspect="1" noChangeArrowheads="1"/>
          </p:cNvSpPr>
          <p:nvPr/>
        </p:nvSpPr>
        <p:spPr bwMode="auto">
          <a:xfrm>
            <a:off x="7993063" y="2305050"/>
            <a:ext cx="971550" cy="3671888"/>
          </a:xfrm>
          <a:prstGeom prst="rect">
            <a:avLst/>
          </a:prstGeom>
          <a:noFill/>
          <a:ln w="9525">
            <a:noFill/>
            <a:miter lim="800000"/>
            <a:headEnd/>
            <a:tailEnd/>
          </a:ln>
        </p:spPr>
        <p:txBody>
          <a:bodyPr lIns="0" tIns="0" rIns="0" bIns="0" anchor="ctr"/>
          <a:lstStyle/>
          <a:p>
            <a:pPr>
              <a:spcBef>
                <a:spcPct val="0"/>
              </a:spcBef>
            </a:pPr>
            <a:r>
              <a:rPr lang="zh-CN" altLang="en-US" sz="2400" dirty="0">
                <a:solidFill>
                  <a:schemeClr val="bg2"/>
                </a:solidFill>
                <a:ea typeface="楷体" panose="02010609060101010101" pitchFamily="49" charset="-122"/>
              </a:rPr>
              <a:t>图</a:t>
            </a:r>
            <a:r>
              <a:rPr lang="en-US" altLang="zh-CN" sz="2400" dirty="0">
                <a:solidFill>
                  <a:schemeClr val="bg2"/>
                </a:solidFill>
                <a:ea typeface="楷体" panose="02010609060101010101" pitchFamily="49" charset="-122"/>
              </a:rPr>
              <a:t>7.28</a:t>
            </a:r>
          </a:p>
          <a:p>
            <a:pPr>
              <a:spcBef>
                <a:spcPct val="0"/>
              </a:spcBef>
            </a:pPr>
            <a:r>
              <a:rPr lang="zh-CN" altLang="en-US" sz="2400" dirty="0">
                <a:solidFill>
                  <a:schemeClr val="bg2"/>
                </a:solidFill>
                <a:ea typeface="楷体" panose="02010609060101010101" pitchFamily="49" charset="-122"/>
              </a:rPr>
              <a:t>调</a:t>
            </a:r>
          </a:p>
          <a:p>
            <a:pPr>
              <a:spcBef>
                <a:spcPct val="0"/>
              </a:spcBef>
            </a:pPr>
            <a:r>
              <a:rPr lang="zh-CN" altLang="en-US" sz="2400" dirty="0">
                <a:solidFill>
                  <a:schemeClr val="bg2"/>
                </a:solidFill>
                <a:ea typeface="楷体" panose="02010609060101010101" pitchFamily="49" charset="-122"/>
              </a:rPr>
              <a:t>度</a:t>
            </a:r>
          </a:p>
          <a:p>
            <a:pPr>
              <a:spcBef>
                <a:spcPct val="0"/>
              </a:spcBef>
            </a:pPr>
            <a:r>
              <a:rPr lang="zh-CN" altLang="en-US" sz="2400" dirty="0">
                <a:solidFill>
                  <a:schemeClr val="bg2"/>
                </a:solidFill>
                <a:ea typeface="楷体" panose="02010609060101010101" pitchFamily="49" charset="-122"/>
              </a:rPr>
              <a:t>延</a:t>
            </a:r>
          </a:p>
          <a:p>
            <a:pPr>
              <a:spcBef>
                <a:spcPct val="0"/>
              </a:spcBef>
            </a:pPr>
            <a:r>
              <a:rPr lang="zh-CN" altLang="en-US" sz="2400" dirty="0">
                <a:solidFill>
                  <a:schemeClr val="bg2"/>
                </a:solidFill>
                <a:ea typeface="楷体" panose="02010609060101010101" pitchFamily="49" charset="-122"/>
              </a:rPr>
              <a:t>迟</a:t>
            </a:r>
          </a:p>
          <a:p>
            <a:pPr>
              <a:spcBef>
                <a:spcPct val="0"/>
              </a:spcBef>
            </a:pPr>
            <a:r>
              <a:rPr lang="zh-CN" altLang="en-US" sz="2400" dirty="0">
                <a:solidFill>
                  <a:schemeClr val="bg2"/>
                </a:solidFill>
                <a:ea typeface="楷体" panose="02010609060101010101" pitchFamily="49" charset="-122"/>
              </a:rPr>
              <a:t>槽</a:t>
            </a:r>
          </a:p>
          <a:p>
            <a:pPr>
              <a:spcBef>
                <a:spcPct val="0"/>
              </a:spcBef>
            </a:pPr>
            <a:r>
              <a:rPr lang="zh-CN" altLang="en-US" sz="2400" dirty="0">
                <a:solidFill>
                  <a:schemeClr val="bg2"/>
                </a:solidFill>
                <a:ea typeface="楷体" panose="02010609060101010101" pitchFamily="49" charset="-122"/>
              </a:rPr>
              <a:t>的</a:t>
            </a:r>
          </a:p>
          <a:p>
            <a:pPr>
              <a:spcBef>
                <a:spcPct val="0"/>
              </a:spcBef>
            </a:pPr>
            <a:r>
              <a:rPr lang="zh-CN" altLang="en-US" sz="2400" dirty="0">
                <a:solidFill>
                  <a:schemeClr val="bg2"/>
                </a:solidFill>
                <a:ea typeface="楷体" panose="02010609060101010101" pitchFamily="49" charset="-122"/>
              </a:rPr>
              <a:t>方</a:t>
            </a:r>
          </a:p>
          <a:p>
            <a:pPr>
              <a:spcBef>
                <a:spcPct val="0"/>
              </a:spcBef>
            </a:pPr>
            <a:r>
              <a:rPr lang="zh-CN" altLang="en-US" sz="2400" dirty="0">
                <a:solidFill>
                  <a:schemeClr val="bg2"/>
                </a:solidFill>
                <a:ea typeface="楷体" panose="02010609060101010101" pitchFamily="49" charset="-122"/>
              </a:rPr>
              <a:t>法</a:t>
            </a:r>
          </a:p>
        </p:txBody>
      </p:sp>
      <p:sp>
        <p:nvSpPr>
          <p:cNvPr id="1667112" name="Line 40"/>
          <p:cNvSpPr>
            <a:spLocks noChangeAspect="1" noChangeShapeType="1"/>
          </p:cNvSpPr>
          <p:nvPr/>
        </p:nvSpPr>
        <p:spPr bwMode="auto">
          <a:xfrm>
            <a:off x="2124075" y="3600450"/>
            <a:ext cx="528638" cy="0"/>
          </a:xfrm>
          <a:prstGeom prst="line">
            <a:avLst/>
          </a:prstGeom>
          <a:noFill/>
          <a:ln w="28575">
            <a:solidFill>
              <a:srgbClr val="000000"/>
            </a:solidFill>
            <a:round/>
            <a:headEnd/>
            <a:tailEnd/>
          </a:ln>
        </p:spPr>
        <p:txBody>
          <a:bodyPr/>
          <a:lstStyle/>
          <a:p>
            <a:endParaRPr lang="zh-CN" altLang="en-US"/>
          </a:p>
        </p:txBody>
      </p:sp>
      <p:sp>
        <p:nvSpPr>
          <p:cNvPr id="1667113" name="Line 41"/>
          <p:cNvSpPr>
            <a:spLocks noChangeAspect="1" noChangeShapeType="1"/>
          </p:cNvSpPr>
          <p:nvPr/>
        </p:nvSpPr>
        <p:spPr bwMode="auto">
          <a:xfrm>
            <a:off x="2652713" y="3600450"/>
            <a:ext cx="1587" cy="1039813"/>
          </a:xfrm>
          <a:prstGeom prst="line">
            <a:avLst/>
          </a:prstGeom>
          <a:noFill/>
          <a:ln w="28575">
            <a:solidFill>
              <a:srgbClr val="000000"/>
            </a:solidFill>
            <a:round/>
            <a:headEnd/>
            <a:tailEnd/>
          </a:ln>
        </p:spPr>
        <p:txBody>
          <a:bodyPr/>
          <a:lstStyle/>
          <a:p>
            <a:endParaRPr lang="zh-CN" altLang="en-US"/>
          </a:p>
        </p:txBody>
      </p:sp>
      <p:sp>
        <p:nvSpPr>
          <p:cNvPr id="1667114" name="Line 42"/>
          <p:cNvSpPr>
            <a:spLocks noChangeAspect="1" noChangeShapeType="1"/>
          </p:cNvSpPr>
          <p:nvPr/>
        </p:nvSpPr>
        <p:spPr bwMode="auto">
          <a:xfrm flipH="1">
            <a:off x="2052638" y="4640263"/>
            <a:ext cx="600075" cy="0"/>
          </a:xfrm>
          <a:prstGeom prst="line">
            <a:avLst/>
          </a:prstGeom>
          <a:noFill/>
          <a:ln w="28575">
            <a:solidFill>
              <a:srgbClr val="000000"/>
            </a:solidFill>
            <a:round/>
            <a:headEnd/>
            <a:tailEnd type="triangle" w="med" len="lg"/>
          </a:ln>
        </p:spPr>
        <p:txBody>
          <a:bodyPr/>
          <a:lstStyle/>
          <a:p>
            <a:endParaRPr lang="zh-CN" altLang="en-US"/>
          </a:p>
        </p:txBody>
      </p:sp>
      <p:sp>
        <p:nvSpPr>
          <p:cNvPr id="1667115" name="Text Box 43"/>
          <p:cNvSpPr txBox="1">
            <a:spLocks noChangeAspect="1" noChangeArrowheads="1"/>
          </p:cNvSpPr>
          <p:nvPr/>
        </p:nvSpPr>
        <p:spPr bwMode="auto">
          <a:xfrm>
            <a:off x="395288" y="2651125"/>
            <a:ext cx="1223962" cy="346075"/>
          </a:xfrm>
          <a:prstGeom prst="rect">
            <a:avLst/>
          </a:prstGeom>
          <a:noFill/>
          <a:ln w="9525">
            <a:noFill/>
            <a:miter lim="800000"/>
            <a:headEnd/>
            <a:tailEnd/>
          </a:ln>
        </p:spPr>
        <p:txBody>
          <a:bodyPr lIns="0" tIns="0" rIns="0" bIns="0"/>
          <a:lstStyle/>
          <a:p>
            <a:pPr algn="just">
              <a:spcBef>
                <a:spcPct val="0"/>
              </a:spcBef>
            </a:pPr>
            <a:r>
              <a:rPr lang="zh-CN" altLang="en-US" sz="2000" dirty="0">
                <a:solidFill>
                  <a:srgbClr val="FF0000"/>
                </a:solidFill>
                <a:ea typeface="楷体" panose="02010609060101010101" pitchFamily="49" charset="-122"/>
              </a:rPr>
              <a:t>延迟转移</a:t>
            </a:r>
          </a:p>
        </p:txBody>
      </p:sp>
      <p:sp>
        <p:nvSpPr>
          <p:cNvPr id="1667116" name="Text Box 44"/>
          <p:cNvSpPr txBox="1">
            <a:spLocks noChangeAspect="1" noChangeArrowheads="1"/>
          </p:cNvSpPr>
          <p:nvPr/>
        </p:nvSpPr>
        <p:spPr bwMode="auto">
          <a:xfrm>
            <a:off x="2987675" y="2420938"/>
            <a:ext cx="1584325" cy="720725"/>
          </a:xfrm>
          <a:prstGeom prst="rect">
            <a:avLst/>
          </a:prstGeom>
          <a:noFill/>
          <a:ln w="9525">
            <a:noFill/>
            <a:miter lim="800000"/>
            <a:headEnd/>
            <a:tailEnd/>
          </a:ln>
        </p:spPr>
        <p:txBody>
          <a:bodyPr lIns="0" tIns="0" rIns="0" bIns="0"/>
          <a:lstStyle/>
          <a:p>
            <a:pPr algn="just">
              <a:spcBef>
                <a:spcPct val="0"/>
              </a:spcBef>
            </a:pPr>
            <a:r>
              <a:rPr lang="zh-CN" altLang="en-US" sz="2000" dirty="0">
                <a:solidFill>
                  <a:srgbClr val="FF0000"/>
                </a:solidFill>
                <a:ea typeface="楷体" panose="02010609060101010101" pitchFamily="49" charset="-122"/>
              </a:rPr>
              <a:t>指令取消：</a:t>
            </a:r>
          </a:p>
          <a:p>
            <a:pPr algn="just">
              <a:spcBef>
                <a:spcPct val="0"/>
              </a:spcBef>
            </a:pPr>
            <a:r>
              <a:rPr lang="zh-CN" altLang="en-US" sz="2000" dirty="0">
                <a:solidFill>
                  <a:srgbClr val="FF0000"/>
                </a:solidFill>
                <a:ea typeface="楷体" panose="02010609060101010101" pitchFamily="49" charset="-122"/>
              </a:rPr>
              <a:t>向后转移</a:t>
            </a:r>
          </a:p>
        </p:txBody>
      </p:sp>
      <p:sp>
        <p:nvSpPr>
          <p:cNvPr id="1667117" name="Text Box 45"/>
          <p:cNvSpPr txBox="1">
            <a:spLocks noChangeAspect="1" noChangeArrowheads="1"/>
          </p:cNvSpPr>
          <p:nvPr/>
        </p:nvSpPr>
        <p:spPr bwMode="auto">
          <a:xfrm>
            <a:off x="5580063" y="2420938"/>
            <a:ext cx="1584325" cy="720725"/>
          </a:xfrm>
          <a:prstGeom prst="rect">
            <a:avLst/>
          </a:prstGeom>
          <a:noFill/>
          <a:ln w="9525">
            <a:noFill/>
            <a:miter lim="800000"/>
            <a:headEnd/>
            <a:tailEnd/>
          </a:ln>
        </p:spPr>
        <p:txBody>
          <a:bodyPr lIns="0" tIns="0" rIns="0" bIns="0"/>
          <a:lstStyle/>
          <a:p>
            <a:pPr algn="just">
              <a:spcBef>
                <a:spcPct val="0"/>
              </a:spcBef>
            </a:pPr>
            <a:r>
              <a:rPr lang="zh-CN" altLang="en-US" sz="2000" dirty="0">
                <a:solidFill>
                  <a:srgbClr val="FF0000"/>
                </a:solidFill>
                <a:ea typeface="楷体" panose="02010609060101010101" pitchFamily="49" charset="-122"/>
              </a:rPr>
              <a:t>指令取消：</a:t>
            </a:r>
          </a:p>
          <a:p>
            <a:pPr algn="just">
              <a:spcBef>
                <a:spcPct val="0"/>
              </a:spcBef>
            </a:pPr>
            <a:r>
              <a:rPr lang="zh-CN" altLang="en-US" sz="2000" dirty="0">
                <a:solidFill>
                  <a:srgbClr val="FF0000"/>
                </a:solidFill>
                <a:ea typeface="楷体" panose="02010609060101010101" pitchFamily="49" charset="-122"/>
              </a:rPr>
              <a:t>向前转移</a:t>
            </a:r>
          </a:p>
        </p:txBody>
      </p:sp>
      <p:sp>
        <p:nvSpPr>
          <p:cNvPr id="2" name="动作按钮: 前进或下一项 1">
            <a:hlinkClick r:id="rId2" action="ppaction://hlinksldjump" highlightClick="1"/>
            <a:extLst>
              <a:ext uri="{FF2B5EF4-FFF2-40B4-BE49-F238E27FC236}">
                <a16:creationId xmlns:a16="http://schemas.microsoft.com/office/drawing/2014/main" id="{1A71C844-81A4-4108-A5B4-383E15EF9677}"/>
              </a:ext>
            </a:extLst>
          </p:cNvPr>
          <p:cNvSpPr/>
          <p:nvPr/>
        </p:nvSpPr>
        <p:spPr bwMode="auto">
          <a:xfrm>
            <a:off x="8330719" y="301000"/>
            <a:ext cx="576189" cy="432048"/>
          </a:xfrm>
          <a:prstGeom prst="actionButtonForwardNex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charset="-122"/>
            </a:endParaRP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AE2E2D-59D7-490B-AC95-259EF053F7FB}"/>
              </a:ext>
            </a:extLst>
          </p:cNvPr>
          <p:cNvSpPr>
            <a:spLocks noGrp="1"/>
          </p:cNvSpPr>
          <p:nvPr>
            <p:ph type="title"/>
          </p:nvPr>
        </p:nvSpPr>
        <p:spPr/>
        <p:txBody>
          <a:bodyPr/>
          <a:lstStyle/>
          <a:p>
            <a:r>
              <a:rPr lang="en-US" altLang="zh-CN" dirty="0"/>
              <a:t>7.5 </a:t>
            </a:r>
            <a:r>
              <a:rPr lang="zh-CN" altLang="en-US" dirty="0">
                <a:solidFill>
                  <a:srgbClr val="CC00CC"/>
                </a:solidFill>
              </a:rPr>
              <a:t>指令流水线</a:t>
            </a:r>
            <a:r>
              <a:rPr lang="zh-CN" altLang="en-US" dirty="0"/>
              <a:t>：处理的指令之间存在</a:t>
            </a:r>
            <a:r>
              <a:rPr lang="zh-CN" altLang="en-US" dirty="0">
                <a:solidFill>
                  <a:srgbClr val="FF6600"/>
                </a:solidFill>
              </a:rPr>
              <a:t>相关</a:t>
            </a:r>
          </a:p>
        </p:txBody>
      </p:sp>
      <p:sp>
        <p:nvSpPr>
          <p:cNvPr id="3" name="内容占位符 2">
            <a:extLst>
              <a:ext uri="{FF2B5EF4-FFF2-40B4-BE49-F238E27FC236}">
                <a16:creationId xmlns:a16="http://schemas.microsoft.com/office/drawing/2014/main" id="{44658FAF-54E3-4AE9-8F75-4C0130A63865}"/>
              </a:ext>
            </a:extLst>
          </p:cNvPr>
          <p:cNvSpPr>
            <a:spLocks noGrp="1"/>
          </p:cNvSpPr>
          <p:nvPr>
            <p:ph idx="1"/>
          </p:nvPr>
        </p:nvSpPr>
        <p:spPr>
          <a:xfrm>
            <a:off x="179512" y="568325"/>
            <a:ext cx="8640638" cy="6137275"/>
          </a:xfrm>
        </p:spPr>
        <p:txBody>
          <a:bodyPr/>
          <a:lstStyle/>
          <a:p>
            <a:pPr>
              <a:spcBef>
                <a:spcPts val="300"/>
              </a:spcBef>
            </a:pPr>
            <a:r>
              <a:rPr lang="zh-CN" altLang="en-US" b="0" dirty="0">
                <a:solidFill>
                  <a:srgbClr val="0000FF"/>
                </a:solidFill>
                <a:latin typeface="微软雅黑" panose="020B0503020204020204" pitchFamily="34" charset="-122"/>
                <a:ea typeface="微软雅黑" panose="020B0503020204020204" pitchFamily="34" charset="-122"/>
              </a:rPr>
              <a:t>结构相关</a:t>
            </a:r>
            <a:r>
              <a:rPr lang="zh-CN" altLang="en-US" dirty="0"/>
              <a:t>：</a:t>
            </a:r>
            <a:r>
              <a:rPr lang="zh-CN" altLang="en-US" sz="2400" dirty="0"/>
              <a:t>增加资源副本</a:t>
            </a:r>
            <a:endParaRPr lang="en-US" altLang="zh-CN" dirty="0"/>
          </a:p>
          <a:p>
            <a:pPr lvl="1">
              <a:spcBef>
                <a:spcPts val="300"/>
              </a:spcBef>
              <a:buClr>
                <a:srgbClr val="FF0066"/>
              </a:buClr>
              <a:buFont typeface="Wingdings" panose="05000000000000000000" pitchFamily="2" charset="2"/>
              <a:buChar char=""/>
            </a:pPr>
            <a:r>
              <a:rPr lang="zh-CN" altLang="en-US" sz="2400" dirty="0"/>
              <a:t>主存访问冲突：哈佛结构</a:t>
            </a:r>
          </a:p>
          <a:p>
            <a:pPr lvl="1">
              <a:spcBef>
                <a:spcPts val="300"/>
              </a:spcBef>
              <a:buClr>
                <a:srgbClr val="FF0066"/>
              </a:buClr>
              <a:buFont typeface="Wingdings" panose="05000000000000000000" pitchFamily="2" charset="2"/>
              <a:buChar char=""/>
            </a:pPr>
            <a:r>
              <a:rPr lang="zh-CN" altLang="en-US" sz="2400" dirty="0"/>
              <a:t>两个加法器：</a:t>
            </a:r>
            <a:r>
              <a:rPr lang="en-US" altLang="zh-CN" sz="2400" dirty="0"/>
              <a:t>ALU</a:t>
            </a:r>
            <a:r>
              <a:rPr lang="zh-CN" altLang="en-US" sz="2400" dirty="0"/>
              <a:t>、地址加法器</a:t>
            </a:r>
          </a:p>
          <a:p>
            <a:pPr>
              <a:spcBef>
                <a:spcPts val="300"/>
              </a:spcBef>
            </a:pPr>
            <a:r>
              <a:rPr lang="zh-CN" altLang="en-US" b="0" dirty="0">
                <a:solidFill>
                  <a:srgbClr val="0000FF"/>
                </a:solidFill>
                <a:latin typeface="微软雅黑" panose="020B0503020204020204" pitchFamily="34" charset="-122"/>
                <a:ea typeface="微软雅黑" panose="020B0503020204020204" pitchFamily="34" charset="-122"/>
              </a:rPr>
              <a:t>数据相关</a:t>
            </a:r>
            <a:endParaRPr lang="en-US" altLang="zh-CN" b="0" dirty="0">
              <a:solidFill>
                <a:srgbClr val="0000FF"/>
              </a:solidFill>
              <a:latin typeface="微软雅黑" panose="020B0503020204020204" pitchFamily="34" charset="-122"/>
              <a:ea typeface="微软雅黑" panose="020B0503020204020204" pitchFamily="34" charset="-122"/>
            </a:endParaRPr>
          </a:p>
          <a:p>
            <a:pPr lvl="1">
              <a:spcBef>
                <a:spcPts val="300"/>
              </a:spcBef>
            </a:pPr>
            <a:r>
              <a:rPr lang="zh-CN" altLang="en-US" dirty="0">
                <a:solidFill>
                  <a:srgbClr val="0066FF"/>
                </a:solidFill>
                <a:latin typeface="黑体" panose="02010609060101010101" pitchFamily="49" charset="-122"/>
                <a:ea typeface="黑体" panose="02010609060101010101" pitchFamily="49" charset="-122"/>
              </a:rPr>
              <a:t>先写后读</a:t>
            </a:r>
            <a:r>
              <a:rPr lang="zh-CN" altLang="en-US" dirty="0"/>
              <a:t>（</a:t>
            </a:r>
            <a:r>
              <a:rPr lang="en-US" altLang="zh-CN" dirty="0">
                <a:solidFill>
                  <a:srgbClr val="FF0000"/>
                </a:solidFill>
              </a:rPr>
              <a:t>R</a:t>
            </a:r>
            <a:r>
              <a:rPr lang="en-US" altLang="zh-CN" dirty="0"/>
              <a:t>ead </a:t>
            </a:r>
            <a:r>
              <a:rPr lang="en-US" altLang="zh-CN" dirty="0">
                <a:solidFill>
                  <a:srgbClr val="FF0000"/>
                </a:solidFill>
              </a:rPr>
              <a:t>A</a:t>
            </a:r>
            <a:r>
              <a:rPr lang="en-US" altLang="zh-CN" dirty="0"/>
              <a:t>fter </a:t>
            </a:r>
            <a:r>
              <a:rPr lang="en-US" altLang="zh-CN" dirty="0">
                <a:solidFill>
                  <a:srgbClr val="FF0000"/>
                </a:solidFill>
              </a:rPr>
              <a:t>W</a:t>
            </a:r>
            <a:r>
              <a:rPr lang="en-US" altLang="zh-CN" dirty="0"/>
              <a:t>rite</a:t>
            </a:r>
            <a:r>
              <a:rPr lang="zh-CN" altLang="en-US" dirty="0"/>
              <a:t>）</a:t>
            </a:r>
            <a:endParaRPr lang="en-US" altLang="zh-CN" dirty="0"/>
          </a:p>
          <a:p>
            <a:pPr marL="1250950" lvl="2" indent="-269875">
              <a:spcBef>
                <a:spcPts val="300"/>
              </a:spcBef>
              <a:buClr>
                <a:srgbClr val="FF0066"/>
              </a:buClr>
              <a:buSzPct val="75000"/>
              <a:buFont typeface="Wingdings" panose="05000000000000000000" pitchFamily="2" charset="2"/>
              <a:buChar char="þ"/>
            </a:pPr>
            <a:r>
              <a:rPr lang="zh-CN" altLang="en-US" sz="2400" dirty="0"/>
              <a:t>增加专用硬件（推后法） </a:t>
            </a:r>
          </a:p>
          <a:p>
            <a:pPr marL="1250950" lvl="2" indent="-269875">
              <a:spcBef>
                <a:spcPts val="300"/>
              </a:spcBef>
              <a:buClr>
                <a:srgbClr val="FF0066"/>
              </a:buClr>
              <a:buSzPct val="75000"/>
              <a:buFont typeface="Wingdings" panose="05000000000000000000" pitchFamily="2" charset="2"/>
              <a:buChar char="þ"/>
            </a:pPr>
            <a:r>
              <a:rPr lang="zh-CN" altLang="en-US" sz="2400" dirty="0"/>
              <a:t>采用转发（</a:t>
            </a:r>
            <a:r>
              <a:rPr lang="en-US" altLang="zh-CN" sz="2400" dirty="0"/>
              <a:t>Forwarding</a:t>
            </a:r>
            <a:r>
              <a:rPr lang="zh-CN" altLang="en-US" sz="2400" dirty="0"/>
              <a:t>）技术（相关直接通路）</a:t>
            </a:r>
          </a:p>
          <a:p>
            <a:pPr marL="1250950" lvl="2" indent="-269875">
              <a:spcBef>
                <a:spcPts val="300"/>
              </a:spcBef>
              <a:buClr>
                <a:srgbClr val="FF0066"/>
              </a:buClr>
              <a:buSzPct val="75000"/>
              <a:buFont typeface="Wingdings" panose="05000000000000000000" pitchFamily="2" charset="2"/>
              <a:buChar char="þ"/>
            </a:pPr>
            <a:r>
              <a:rPr lang="zh-CN" altLang="en-US" sz="2400" dirty="0"/>
              <a:t>乱序：利用编译器（</a:t>
            </a:r>
            <a:r>
              <a:rPr lang="en-US" altLang="zh-CN" sz="2400" dirty="0"/>
              <a:t>RISC</a:t>
            </a:r>
            <a:r>
              <a:rPr lang="zh-CN" altLang="en-US" sz="2400" dirty="0"/>
              <a:t>）、利用硬件（</a:t>
            </a:r>
            <a:r>
              <a:rPr lang="en-US" altLang="zh-CN" sz="2400" dirty="0"/>
              <a:t>CISC</a:t>
            </a:r>
            <a:r>
              <a:rPr lang="zh-CN" altLang="en-US" sz="2400" dirty="0"/>
              <a:t>）</a:t>
            </a:r>
          </a:p>
          <a:p>
            <a:pPr lvl="1">
              <a:spcBef>
                <a:spcPts val="300"/>
              </a:spcBef>
            </a:pPr>
            <a:r>
              <a:rPr lang="zh-CN" altLang="en-US" dirty="0">
                <a:solidFill>
                  <a:srgbClr val="0066FF"/>
                </a:solidFill>
                <a:latin typeface="黑体" panose="02010609060101010101" pitchFamily="49" charset="-122"/>
                <a:ea typeface="黑体" panose="02010609060101010101" pitchFamily="49" charset="-122"/>
              </a:rPr>
              <a:t>先读后写</a:t>
            </a:r>
            <a:r>
              <a:rPr lang="zh-CN" altLang="en-US" dirty="0"/>
              <a:t>（</a:t>
            </a:r>
            <a:r>
              <a:rPr lang="en-US" altLang="zh-CN" dirty="0">
                <a:solidFill>
                  <a:srgbClr val="FF0000"/>
                </a:solidFill>
              </a:rPr>
              <a:t>W</a:t>
            </a:r>
            <a:r>
              <a:rPr lang="en-US" altLang="zh-CN" dirty="0"/>
              <a:t>rite </a:t>
            </a:r>
            <a:r>
              <a:rPr lang="en-US" altLang="zh-CN" dirty="0">
                <a:solidFill>
                  <a:srgbClr val="FF0000"/>
                </a:solidFill>
              </a:rPr>
              <a:t>A</a:t>
            </a:r>
            <a:r>
              <a:rPr lang="en-US" altLang="zh-CN" dirty="0"/>
              <a:t>fter </a:t>
            </a:r>
            <a:r>
              <a:rPr lang="en-US" altLang="zh-CN" dirty="0">
                <a:solidFill>
                  <a:srgbClr val="FF0000"/>
                </a:solidFill>
              </a:rPr>
              <a:t>R</a:t>
            </a:r>
            <a:r>
              <a:rPr lang="en-US" altLang="zh-CN" dirty="0"/>
              <a:t>ead</a:t>
            </a:r>
            <a:r>
              <a:rPr lang="zh-CN" altLang="en-US" dirty="0"/>
              <a:t>）</a:t>
            </a:r>
          </a:p>
          <a:p>
            <a:pPr lvl="1">
              <a:spcBef>
                <a:spcPts val="300"/>
              </a:spcBef>
            </a:pPr>
            <a:r>
              <a:rPr lang="zh-CN" altLang="en-US" dirty="0">
                <a:solidFill>
                  <a:srgbClr val="0066FF"/>
                </a:solidFill>
                <a:latin typeface="黑体" panose="02010609060101010101" pitchFamily="49" charset="-122"/>
                <a:ea typeface="黑体" panose="02010609060101010101" pitchFamily="49" charset="-122"/>
              </a:rPr>
              <a:t>写－写</a:t>
            </a:r>
            <a:r>
              <a:rPr lang="zh-CN" altLang="en-US" dirty="0"/>
              <a:t>（</a:t>
            </a:r>
            <a:r>
              <a:rPr lang="en-US" altLang="zh-CN" dirty="0">
                <a:solidFill>
                  <a:srgbClr val="FF0000"/>
                </a:solidFill>
              </a:rPr>
              <a:t>W</a:t>
            </a:r>
            <a:r>
              <a:rPr lang="en-US" altLang="zh-CN" dirty="0"/>
              <a:t>rite </a:t>
            </a:r>
            <a:r>
              <a:rPr lang="en-US" altLang="zh-CN" dirty="0">
                <a:solidFill>
                  <a:srgbClr val="FF0000"/>
                </a:solidFill>
              </a:rPr>
              <a:t>A</a:t>
            </a:r>
            <a:r>
              <a:rPr lang="en-US" altLang="zh-CN" dirty="0"/>
              <a:t>fter </a:t>
            </a:r>
            <a:r>
              <a:rPr lang="en-US" altLang="zh-CN" dirty="0">
                <a:solidFill>
                  <a:srgbClr val="FF0000"/>
                </a:solidFill>
              </a:rPr>
              <a:t>W</a:t>
            </a:r>
            <a:r>
              <a:rPr lang="en-US" altLang="zh-CN" dirty="0"/>
              <a:t>rite</a:t>
            </a:r>
            <a:r>
              <a:rPr lang="zh-CN" altLang="en-US" dirty="0"/>
              <a:t>）</a:t>
            </a:r>
            <a:endParaRPr lang="en-US" altLang="zh-CN" dirty="0"/>
          </a:p>
          <a:p>
            <a:pPr>
              <a:spcBef>
                <a:spcPts val="300"/>
              </a:spcBef>
            </a:pPr>
            <a:r>
              <a:rPr lang="zh-CN" altLang="en-US" b="0" dirty="0">
                <a:solidFill>
                  <a:srgbClr val="0000FF"/>
                </a:solidFill>
                <a:latin typeface="微软雅黑" panose="020B0503020204020204" pitchFamily="34" charset="-122"/>
                <a:ea typeface="微软雅黑" panose="020B0503020204020204" pitchFamily="34" charset="-122"/>
              </a:rPr>
              <a:t>控制相关</a:t>
            </a:r>
            <a:endParaRPr lang="en-US" altLang="zh-CN" b="0" dirty="0">
              <a:solidFill>
                <a:srgbClr val="0000FF"/>
              </a:solidFill>
              <a:latin typeface="微软雅黑" panose="020B0503020204020204" pitchFamily="34" charset="-122"/>
              <a:ea typeface="微软雅黑" panose="020B0503020204020204" pitchFamily="34" charset="-122"/>
            </a:endParaRPr>
          </a:p>
          <a:p>
            <a:pPr lvl="1">
              <a:spcBef>
                <a:spcPts val="300"/>
              </a:spcBef>
              <a:buClr>
                <a:srgbClr val="FF0066"/>
              </a:buClr>
              <a:buFont typeface="Wingdings" panose="05000000000000000000" pitchFamily="2" charset="2"/>
              <a:buChar char="þ"/>
            </a:pPr>
            <a:r>
              <a:rPr lang="zh-CN" altLang="en-US" sz="2400" dirty="0"/>
              <a:t>分支预测：静态（软件、硬件）、动态（硬件）</a:t>
            </a:r>
          </a:p>
          <a:p>
            <a:pPr lvl="1">
              <a:spcBef>
                <a:spcPts val="300"/>
              </a:spcBef>
              <a:buClr>
                <a:srgbClr val="FF0066"/>
              </a:buClr>
              <a:buFont typeface="Wingdings" panose="05000000000000000000" pitchFamily="2" charset="2"/>
              <a:buChar char="þ"/>
            </a:pPr>
            <a:r>
              <a:rPr lang="zh-CN" altLang="en-US" sz="2400" dirty="0"/>
              <a:t>延迟转移技术（</a:t>
            </a:r>
            <a:r>
              <a:rPr lang="en-US" altLang="zh-CN" sz="2400" dirty="0"/>
              <a:t>RISC</a:t>
            </a:r>
            <a:r>
              <a:rPr lang="zh-CN" altLang="en-US" sz="2400" dirty="0"/>
              <a:t>）</a:t>
            </a:r>
          </a:p>
        </p:txBody>
      </p:sp>
      <p:sp>
        <p:nvSpPr>
          <p:cNvPr id="4" name="灯片编号占位符 3">
            <a:extLst>
              <a:ext uri="{FF2B5EF4-FFF2-40B4-BE49-F238E27FC236}">
                <a16:creationId xmlns:a16="http://schemas.microsoft.com/office/drawing/2014/main" id="{8084F076-0D94-42D1-A996-D408B22E6C84}"/>
              </a:ext>
            </a:extLst>
          </p:cNvPr>
          <p:cNvSpPr>
            <a:spLocks noGrp="1"/>
          </p:cNvSpPr>
          <p:nvPr>
            <p:ph type="sldNum" sz="quarter" idx="11"/>
          </p:nvPr>
        </p:nvSpPr>
        <p:spPr/>
        <p:txBody>
          <a:bodyPr/>
          <a:lstStyle/>
          <a:p>
            <a:fld id="{881EBAA6-2597-4CA0-87A5-70365BBCDE64}" type="slidenum">
              <a:rPr lang="zh-CN" altLang="en-US" smtClean="0"/>
              <a:pPr/>
              <a:t>38</a:t>
            </a:fld>
            <a:endParaRPr lang="en-US" altLang="zh-CN"/>
          </a:p>
        </p:txBody>
      </p:sp>
      <p:sp>
        <p:nvSpPr>
          <p:cNvPr id="5" name="矩形 4">
            <a:extLst>
              <a:ext uri="{FF2B5EF4-FFF2-40B4-BE49-F238E27FC236}">
                <a16:creationId xmlns:a16="http://schemas.microsoft.com/office/drawing/2014/main" id="{6AF56B7B-B48D-4734-9B5D-B1EAC5A0A0EB}"/>
              </a:ext>
            </a:extLst>
          </p:cNvPr>
          <p:cNvSpPr/>
          <p:nvPr/>
        </p:nvSpPr>
        <p:spPr>
          <a:xfrm>
            <a:off x="6012160" y="4005064"/>
            <a:ext cx="3096344" cy="830997"/>
          </a:xfrm>
          <a:prstGeom prst="rect">
            <a:avLst/>
          </a:prstGeom>
        </p:spPr>
        <p:txBody>
          <a:bodyPr wrap="square">
            <a:spAutoFit/>
          </a:bodyPr>
          <a:lstStyle/>
          <a:p>
            <a:pPr marL="342900" indent="-342900" algn="l">
              <a:spcBef>
                <a:spcPts val="0"/>
              </a:spcBef>
              <a:buClr>
                <a:srgbClr val="FF0066"/>
              </a:buClr>
              <a:buSzPct val="75000"/>
              <a:buFont typeface="Wingdings" panose="05000000000000000000" pitchFamily="2" charset="2"/>
              <a:buChar char="þ"/>
            </a:pPr>
            <a:r>
              <a:rPr lang="zh-CN" altLang="en-US" sz="2400" dirty="0"/>
              <a:t>寄存器重命名技术</a:t>
            </a:r>
          </a:p>
          <a:p>
            <a:pPr marL="342900" indent="-342900" algn="l">
              <a:spcBef>
                <a:spcPts val="0"/>
              </a:spcBef>
              <a:buClr>
                <a:srgbClr val="FF0066"/>
              </a:buClr>
              <a:buSzPct val="75000"/>
              <a:buFont typeface="Wingdings" panose="05000000000000000000" pitchFamily="2" charset="2"/>
              <a:buChar char="þ"/>
            </a:pPr>
            <a:r>
              <a:rPr lang="zh-CN" altLang="en-US" sz="2400" dirty="0"/>
              <a:t>数据重定向技术</a:t>
            </a:r>
          </a:p>
        </p:txBody>
      </p:sp>
      <p:sp>
        <p:nvSpPr>
          <p:cNvPr id="6" name="右大括号 5">
            <a:extLst>
              <a:ext uri="{FF2B5EF4-FFF2-40B4-BE49-F238E27FC236}">
                <a16:creationId xmlns:a16="http://schemas.microsoft.com/office/drawing/2014/main" id="{C13287D3-4E36-47B7-930A-8B675C8E42FE}"/>
              </a:ext>
            </a:extLst>
          </p:cNvPr>
          <p:cNvSpPr/>
          <p:nvPr/>
        </p:nvSpPr>
        <p:spPr bwMode="auto">
          <a:xfrm>
            <a:off x="5709135" y="4067548"/>
            <a:ext cx="216024" cy="830997"/>
          </a:xfrm>
          <a:prstGeom prst="rightBrace">
            <a:avLst>
              <a:gd name="adj1" fmla="val 36442"/>
              <a:gd name="adj2" fmla="val 50000"/>
            </a:avLst>
          </a:prstGeom>
          <a:noFill/>
          <a:ln w="28575" cap="flat" cmpd="sng" algn="ctr">
            <a:solidFill>
              <a:srgbClr val="00B0F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charset="-122"/>
            </a:endParaRPr>
          </a:p>
        </p:txBody>
      </p:sp>
      <p:cxnSp>
        <p:nvCxnSpPr>
          <p:cNvPr id="8" name="直接连接符 7">
            <a:extLst>
              <a:ext uri="{FF2B5EF4-FFF2-40B4-BE49-F238E27FC236}">
                <a16:creationId xmlns:a16="http://schemas.microsoft.com/office/drawing/2014/main" id="{94B1D861-FFCD-4A68-B550-526C67A8B45A}"/>
              </a:ext>
            </a:extLst>
          </p:cNvPr>
          <p:cNvCxnSpPr/>
          <p:nvPr/>
        </p:nvCxnSpPr>
        <p:spPr bwMode="auto">
          <a:xfrm>
            <a:off x="6012160" y="4149080"/>
            <a:ext cx="0" cy="686981"/>
          </a:xfrm>
          <a:prstGeom prst="line">
            <a:avLst/>
          </a:prstGeom>
          <a:solidFill>
            <a:srgbClr val="FFFF99"/>
          </a:solidFill>
          <a:ln w="76200" cap="rnd" cmpd="tri" algn="ctr">
            <a:solidFill>
              <a:srgbClr val="00B0F0"/>
            </a:solidFill>
            <a:prstDash val="solid"/>
            <a:round/>
            <a:headEnd type="none" w="med" len="med"/>
            <a:tailEnd type="none" w="med" len="med"/>
          </a:ln>
          <a:effectLst/>
        </p:spPr>
      </p:cxnSp>
      <p:cxnSp>
        <p:nvCxnSpPr>
          <p:cNvPr id="10" name="直接连接符 9">
            <a:extLst>
              <a:ext uri="{FF2B5EF4-FFF2-40B4-BE49-F238E27FC236}">
                <a16:creationId xmlns:a16="http://schemas.microsoft.com/office/drawing/2014/main" id="{EC5388B9-AC55-4489-B6DA-B17A5410BD75}"/>
              </a:ext>
            </a:extLst>
          </p:cNvPr>
          <p:cNvCxnSpPr/>
          <p:nvPr/>
        </p:nvCxnSpPr>
        <p:spPr bwMode="auto">
          <a:xfrm>
            <a:off x="6012160" y="4836061"/>
            <a:ext cx="2807990" cy="0"/>
          </a:xfrm>
          <a:prstGeom prst="line">
            <a:avLst/>
          </a:prstGeom>
          <a:solidFill>
            <a:srgbClr val="FFFF99"/>
          </a:solidFill>
          <a:ln w="76200" cap="rnd" cmpd="tri" algn="ctr">
            <a:solidFill>
              <a:srgbClr val="00B0F0"/>
            </a:solidFill>
            <a:prstDash val="solid"/>
            <a:round/>
            <a:headEnd type="none" w="med" len="med"/>
            <a:tailEnd type="none" w="med" len="med"/>
          </a:ln>
          <a:effectLst/>
        </p:spPr>
      </p:cxnSp>
    </p:spTree>
    <p:extLst>
      <p:ext uri="{BB962C8B-B14F-4D97-AF65-F5344CB8AC3E}">
        <p14:creationId xmlns:p14="http://schemas.microsoft.com/office/powerpoint/2010/main" val="1508081793"/>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FB450730-FB58-4ACC-9ECA-3F8E893170DA}" type="slidenum">
              <a:rPr lang="zh-CN" altLang="en-US"/>
              <a:pPr/>
              <a:t>39</a:t>
            </a:fld>
            <a:endParaRPr lang="en-US" altLang="zh-CN"/>
          </a:p>
        </p:txBody>
      </p:sp>
      <p:sp>
        <p:nvSpPr>
          <p:cNvPr id="1668098" name="Rectangle 2"/>
          <p:cNvSpPr>
            <a:spLocks noGrp="1" noChangeArrowheads="1"/>
          </p:cNvSpPr>
          <p:nvPr>
            <p:ph type="title"/>
          </p:nvPr>
        </p:nvSpPr>
        <p:spPr/>
        <p:txBody>
          <a:bodyPr/>
          <a:lstStyle/>
          <a:p>
            <a:r>
              <a:rPr lang="en-US" altLang="zh-CN"/>
              <a:t>7.5.4 </a:t>
            </a:r>
            <a:r>
              <a:rPr lang="zh-CN" altLang="en-US"/>
              <a:t>控制相关－</a:t>
            </a:r>
            <a:r>
              <a:rPr kumimoji="1" lang="zh-CN" altLang="en-US">
                <a:solidFill>
                  <a:srgbClr val="006600"/>
                </a:solidFill>
              </a:rPr>
              <a:t>带转移开销的流水线</a:t>
            </a:r>
            <a:r>
              <a:rPr kumimoji="1" lang="zh-CN" altLang="en-US">
                <a:solidFill>
                  <a:srgbClr val="FF0000"/>
                </a:solidFill>
              </a:rPr>
              <a:t>性能</a:t>
            </a:r>
          </a:p>
        </p:txBody>
      </p:sp>
      <mc:AlternateContent xmlns:mc="http://schemas.openxmlformats.org/markup-compatibility/2006" xmlns:a14="http://schemas.microsoft.com/office/drawing/2010/main">
        <mc:Choice Requires="a14">
          <p:sp>
            <p:nvSpPr>
              <p:cNvPr id="1668099" name="Rectangle 3"/>
              <p:cNvSpPr>
                <a:spLocks noGrp="1" noChangeArrowheads="1"/>
              </p:cNvSpPr>
              <p:nvPr>
                <p:ph type="body" idx="1"/>
              </p:nvPr>
            </p:nvSpPr>
            <p:spPr>
              <a:xfrm>
                <a:off x="394841" y="836712"/>
                <a:ext cx="8641655" cy="5400600"/>
              </a:xfrm>
            </p:spPr>
            <p:txBody>
              <a:bodyPr/>
              <a:lstStyle/>
              <a:p>
                <a:pPr>
                  <a:spcBef>
                    <a:spcPts val="0"/>
                  </a:spcBef>
                </a:pPr>
                <a:r>
                  <a:rPr lang="zh-CN" altLang="en-US" sz="2400" dirty="0">
                    <a:solidFill>
                      <a:srgbClr val="0000FF"/>
                    </a:solidFill>
                  </a:rPr>
                  <a:t>控制相关</a:t>
                </a:r>
                <a:r>
                  <a:rPr lang="zh-CN" altLang="en-US" sz="2400" dirty="0"/>
                  <a:t>对流水线性能造成的损失远比</a:t>
                </a:r>
                <a:r>
                  <a:rPr lang="zh-CN" altLang="en-US" sz="2400" dirty="0">
                    <a:solidFill>
                      <a:srgbClr val="0000FF"/>
                    </a:solidFill>
                  </a:rPr>
                  <a:t>数据相关</a:t>
                </a:r>
                <a:r>
                  <a:rPr lang="zh-CN" altLang="en-US" sz="2400" dirty="0"/>
                  <a:t>要大得多。</a:t>
                </a:r>
                <a:endParaRPr lang="en-US" altLang="zh-CN" sz="2400" dirty="0">
                  <a:solidFill>
                    <a:srgbClr val="008000"/>
                  </a:solidFill>
                </a:endParaRPr>
              </a:p>
              <a:p>
                <a:pPr>
                  <a:spcBef>
                    <a:spcPts val="1200"/>
                  </a:spcBef>
                </a:pPr>
                <a:r>
                  <a:rPr lang="zh-CN" altLang="en-US" sz="2400" dirty="0">
                    <a:solidFill>
                      <a:srgbClr val="008000"/>
                    </a:solidFill>
                  </a:rPr>
                  <a:t>有停顿流水线的</a:t>
                </a:r>
                <a:r>
                  <a:rPr lang="zh-CN" altLang="en-US" sz="2400" dirty="0">
                    <a:solidFill>
                      <a:srgbClr val="FF0000"/>
                    </a:solidFill>
                  </a:rPr>
                  <a:t>实际</a:t>
                </a:r>
                <a:r>
                  <a:rPr lang="en-US" altLang="zh-CN" sz="2400" dirty="0">
                    <a:solidFill>
                      <a:srgbClr val="FF0000"/>
                    </a:solidFill>
                  </a:rPr>
                  <a:t>CPI</a:t>
                </a:r>
                <a:br>
                  <a:rPr lang="en-US" altLang="zh-CN" sz="2400" dirty="0"/>
                </a:br>
                <a:r>
                  <a:rPr lang="zh-CN" altLang="en-US" sz="2400" dirty="0"/>
                  <a:t>＝</a:t>
                </a:r>
                <a:r>
                  <a:rPr lang="zh-CN" altLang="en-US" sz="2400" dirty="0">
                    <a:solidFill>
                      <a:srgbClr val="CC00CC"/>
                    </a:solidFill>
                  </a:rPr>
                  <a:t>理想</a:t>
                </a:r>
                <a:r>
                  <a:rPr lang="en-US" altLang="zh-CN" sz="2400" dirty="0">
                    <a:solidFill>
                      <a:srgbClr val="CC00CC"/>
                    </a:solidFill>
                  </a:rPr>
                  <a:t>CPI</a:t>
                </a:r>
                <a:r>
                  <a:rPr lang="zh-CN" altLang="en-US" sz="2400" dirty="0"/>
                  <a:t>＋</a:t>
                </a:r>
                <a14:m>
                  <m:oMath xmlns:m="http://schemas.openxmlformats.org/officeDocument/2006/math">
                    <m:f>
                      <m:fPr>
                        <m:ctrlPr>
                          <a:rPr lang="en-US" altLang="zh-CN" sz="2400" i="1" smtClean="0">
                            <a:latin typeface="Cambria Math" panose="02040503050406030204" pitchFamily="18" charset="0"/>
                          </a:rPr>
                        </m:ctrlPr>
                      </m:fPr>
                      <m:num>
                        <m:r>
                          <m:rPr>
                            <m:nor/>
                          </m:rPr>
                          <a:rPr lang="zh-CN" altLang="en-US" sz="2400" i="0">
                            <a:latin typeface="Cambria Math" panose="02040503050406030204" pitchFamily="18" charset="0"/>
                          </a:rPr>
                          <m:t>各种</m:t>
                        </m:r>
                        <m:r>
                          <m:rPr>
                            <m:nor/>
                          </m:rPr>
                          <a:rPr lang="zh-CN" altLang="en-US" sz="2400" i="0" smtClean="0">
                            <a:latin typeface="Cambria Math" panose="02040503050406030204" pitchFamily="18" charset="0"/>
                          </a:rPr>
                          <m:t>相关</m:t>
                        </m:r>
                        <m:r>
                          <m:rPr>
                            <m:nor/>
                          </m:rPr>
                          <a:rPr lang="zh-CN" altLang="en-US" sz="2400" i="0">
                            <a:latin typeface="Cambria Math" panose="02040503050406030204" pitchFamily="18" charset="0"/>
                          </a:rPr>
                          <m:t>造成停顿</m:t>
                        </m:r>
                        <m:r>
                          <m:rPr>
                            <m:nor/>
                          </m:rPr>
                          <a:rPr lang="zh-CN" altLang="en-US" sz="2400" i="0" smtClean="0">
                            <a:latin typeface="Cambria Math" panose="02040503050406030204" pitchFamily="18" charset="0"/>
                          </a:rPr>
                          <m:t>的</m:t>
                        </m:r>
                        <m:r>
                          <m:rPr>
                            <m:nor/>
                          </m:rPr>
                          <a:rPr lang="zh-CN" altLang="en-US" sz="2400" i="0">
                            <a:latin typeface="Cambria Math" panose="02040503050406030204" pitchFamily="18" charset="0"/>
                          </a:rPr>
                          <m:t>周期</m:t>
                        </m:r>
                        <m:r>
                          <m:rPr>
                            <m:nor/>
                          </m:rPr>
                          <a:rPr lang="zh-CN" altLang="en-US" sz="2400" i="0" smtClean="0">
                            <a:latin typeface="Cambria Math" panose="02040503050406030204" pitchFamily="18" charset="0"/>
                          </a:rPr>
                          <m:t>数</m:t>
                        </m:r>
                      </m:num>
                      <m:den>
                        <m:r>
                          <m:rPr>
                            <m:nor/>
                          </m:rPr>
                          <a:rPr lang="zh-CN" altLang="en-US" sz="2400" i="0">
                            <a:latin typeface="Cambria Math" panose="02040503050406030204" pitchFamily="18" charset="0"/>
                          </a:rPr>
                          <m:t>指令数</m:t>
                        </m:r>
                      </m:den>
                    </m:f>
                  </m:oMath>
                </a14:m>
                <a:br>
                  <a:rPr lang="en-US" altLang="zh-CN" sz="2400" dirty="0"/>
                </a:br>
                <a:r>
                  <a:rPr lang="zh-CN" altLang="en-US" sz="2400" dirty="0"/>
                  <a:t>＝</a:t>
                </a:r>
                <a:r>
                  <a:rPr lang="en-US" altLang="zh-CN" sz="2400" dirty="0">
                    <a:solidFill>
                      <a:srgbClr val="CC00CC"/>
                    </a:solidFill>
                  </a:rPr>
                  <a:t>1</a:t>
                </a:r>
                <a:r>
                  <a:rPr lang="zh-CN" altLang="en-US" sz="2400" dirty="0"/>
                  <a:t>＋</a:t>
                </a:r>
                <a14:m>
                  <m:oMath xmlns:m="http://schemas.openxmlformats.org/officeDocument/2006/math">
                    <m:f>
                      <m:fPr>
                        <m:ctrlPr>
                          <a:rPr lang="en-US" altLang="zh-CN" sz="2400" i="1" smtClean="0">
                            <a:latin typeface="Cambria Math" panose="02040503050406030204" pitchFamily="18" charset="0"/>
                          </a:rPr>
                        </m:ctrlPr>
                      </m:fPr>
                      <m:num>
                        <m:r>
                          <m:rPr>
                            <m:nor/>
                          </m:rPr>
                          <a:rPr lang="zh-CN" altLang="en-US" sz="2400" i="0" smtClean="0">
                            <a:solidFill>
                              <a:srgbClr val="0000FF"/>
                            </a:solidFill>
                            <a:latin typeface="Cambria Math" panose="02040503050406030204" pitchFamily="18" charset="0"/>
                          </a:rPr>
                          <m:t>结构相关</m:t>
                        </m:r>
                        <m:r>
                          <m:rPr>
                            <m:nor/>
                          </m:rPr>
                          <a:rPr lang="zh-CN" altLang="en-US" sz="2400" i="0">
                            <a:latin typeface="Cambria Math" panose="02040503050406030204" pitchFamily="18" charset="0"/>
                          </a:rPr>
                          <m:t>停顿</m:t>
                        </m:r>
                        <m:r>
                          <m:rPr>
                            <m:nor/>
                          </m:rPr>
                          <a:rPr lang="zh-CN" altLang="en-US" sz="2400" i="0" smtClean="0">
                            <a:latin typeface="Cambria Math" panose="02040503050406030204" pitchFamily="18" charset="0"/>
                          </a:rPr>
                          <m:t>＋</m:t>
                        </m:r>
                        <m:r>
                          <m:rPr>
                            <m:nor/>
                          </m:rPr>
                          <a:rPr lang="zh-CN" altLang="en-US" sz="2400" i="0" smtClean="0">
                            <a:solidFill>
                              <a:srgbClr val="0000FF"/>
                            </a:solidFill>
                            <a:latin typeface="Cambria Math" panose="02040503050406030204" pitchFamily="18" charset="0"/>
                          </a:rPr>
                          <m:t>数据相关</m:t>
                        </m:r>
                        <m:r>
                          <m:rPr>
                            <m:nor/>
                          </m:rPr>
                          <a:rPr lang="zh-CN" altLang="en-US" sz="2400" i="0" smtClean="0">
                            <a:latin typeface="Cambria Math" panose="02040503050406030204" pitchFamily="18" charset="0"/>
                          </a:rPr>
                          <m:t>停顿</m:t>
                        </m:r>
                        <m:r>
                          <m:rPr>
                            <m:nor/>
                          </m:rPr>
                          <a:rPr lang="zh-CN" altLang="en-US" sz="2400" i="0">
                            <a:latin typeface="Cambria Math" panose="02040503050406030204" pitchFamily="18" charset="0"/>
                          </a:rPr>
                          <m:t>＋</m:t>
                        </m:r>
                        <m:r>
                          <m:rPr>
                            <m:nor/>
                          </m:rPr>
                          <a:rPr lang="zh-CN" altLang="en-US" sz="2400" i="0" smtClean="0">
                            <a:solidFill>
                              <a:srgbClr val="0000FF"/>
                            </a:solidFill>
                            <a:latin typeface="Cambria Math" panose="02040503050406030204" pitchFamily="18" charset="0"/>
                          </a:rPr>
                          <m:t>控制相关</m:t>
                        </m:r>
                        <m:r>
                          <m:rPr>
                            <m:nor/>
                          </m:rPr>
                          <a:rPr lang="zh-CN" altLang="en-US" sz="2400" i="0" smtClean="0">
                            <a:latin typeface="Cambria Math" panose="02040503050406030204" pitchFamily="18" charset="0"/>
                          </a:rPr>
                          <m:t>停顿</m:t>
                        </m:r>
                      </m:num>
                      <m:den>
                        <m:r>
                          <m:rPr>
                            <m:nor/>
                          </m:rPr>
                          <a:rPr lang="zh-CN" altLang="en-US" sz="2400" i="0">
                            <a:latin typeface="Cambria Math" panose="02040503050406030204" pitchFamily="18" charset="0"/>
                          </a:rPr>
                          <m:t>指令数</m:t>
                        </m:r>
                      </m:den>
                    </m:f>
                  </m:oMath>
                </a14:m>
                <a:br>
                  <a:rPr lang="en-US" altLang="zh-CN" sz="2400" dirty="0"/>
                </a:br>
                <a:r>
                  <a:rPr lang="zh-CN" altLang="en-US" sz="2400" dirty="0"/>
                  <a:t>＝</a:t>
                </a:r>
                <a:r>
                  <a:rPr lang="en-US" altLang="zh-CN" sz="2400" dirty="0">
                    <a:solidFill>
                      <a:srgbClr val="CC00CC"/>
                    </a:solidFill>
                  </a:rPr>
                  <a:t>1</a:t>
                </a:r>
                <a:r>
                  <a:rPr lang="zh-CN" altLang="en-US" sz="2400" dirty="0"/>
                  <a:t>＋</a:t>
                </a:r>
                <a14:m>
                  <m:oMath xmlns:m="http://schemas.openxmlformats.org/officeDocument/2006/math">
                    <m:nary>
                      <m:naryPr>
                        <m:chr m:val="∑"/>
                        <m:subHide m:val="on"/>
                        <m:supHide m:val="on"/>
                        <m:ctrlPr>
                          <a:rPr lang="zh-CN" altLang="en-US" sz="2400" i="1" smtClean="0">
                            <a:latin typeface="Cambria Math" panose="02040503050406030204" pitchFamily="18" charset="0"/>
                          </a:rPr>
                        </m:ctrlPr>
                      </m:naryPr>
                      <m:sub/>
                      <m:sup/>
                      <m:e>
                        <m:d>
                          <m:dPr>
                            <m:ctrlPr>
                              <a:rPr lang="en-US" altLang="zh-CN" sz="2400" i="1" smtClean="0">
                                <a:latin typeface="Cambria Math" panose="02040503050406030204" pitchFamily="18" charset="0"/>
                              </a:rPr>
                            </m:ctrlPr>
                          </m:dPr>
                          <m:e>
                            <m:r>
                              <m:rPr>
                                <m:nor/>
                              </m:rPr>
                              <a:rPr lang="zh-CN" altLang="en-US" sz="2400" dirty="0" smtClean="0">
                                <a:solidFill>
                                  <a:srgbClr val="FF6600"/>
                                </a:solidFill>
                              </a:rPr>
                              <m:t>相关指令造成</m:t>
                            </m:r>
                            <m:r>
                              <m:rPr>
                                <m:nor/>
                              </m:rPr>
                              <a:rPr lang="zh-CN" altLang="en-US" sz="2400" i="0" dirty="0">
                                <a:solidFill>
                                  <a:srgbClr val="FF6600"/>
                                </a:solidFill>
                                <a:latin typeface="Cambria Math" panose="02040503050406030204" pitchFamily="18" charset="0"/>
                              </a:rPr>
                              <m:t>停顿</m:t>
                            </m:r>
                            <m:r>
                              <m:rPr>
                                <m:nor/>
                              </m:rPr>
                              <a:rPr lang="zh-CN" altLang="en-US" sz="2400" dirty="0" smtClean="0">
                                <a:solidFill>
                                  <a:srgbClr val="FF6600"/>
                                </a:solidFill>
                              </a:rPr>
                              <m:t>的周期数</m:t>
                            </m:r>
                            <m:r>
                              <m:rPr>
                                <m:nor/>
                              </m:rPr>
                              <a:rPr lang="en-US" altLang="zh-CN" sz="2400" dirty="0"/>
                              <m:t>×</m:t>
                            </m:r>
                            <m:r>
                              <m:rPr>
                                <m:nor/>
                              </m:rPr>
                              <a:rPr lang="zh-CN" altLang="en-US" sz="2400" dirty="0" smtClean="0">
                                <a:solidFill>
                                  <a:srgbClr val="9933FF"/>
                                </a:solidFill>
                              </a:rPr>
                              <m:t>相关指令的频度</m:t>
                            </m:r>
                          </m:e>
                        </m:d>
                      </m:e>
                    </m:nary>
                  </m:oMath>
                </a14:m>
                <a:endParaRPr lang="en-US" altLang="zh-CN" sz="2400" dirty="0"/>
              </a:p>
              <a:p>
                <a:pPr>
                  <a:spcBef>
                    <a:spcPts val="1200"/>
                  </a:spcBef>
                </a:pPr>
                <a:r>
                  <a:rPr lang="zh-CN" altLang="en-US" sz="2400" dirty="0"/>
                  <a:t>带转移开销流水线的加速比＝</a:t>
                </a:r>
                <a14:m>
                  <m:oMath xmlns:m="http://schemas.openxmlformats.org/officeDocument/2006/math">
                    <m:f>
                      <m:fPr>
                        <m:ctrlPr>
                          <a:rPr lang="en-US" altLang="zh-CN" sz="2400" i="1" smtClean="0">
                            <a:latin typeface="Cambria Math" panose="02040503050406030204" pitchFamily="18" charset="0"/>
                          </a:rPr>
                        </m:ctrlPr>
                      </m:fPr>
                      <m:num>
                        <m:r>
                          <m:rPr>
                            <m:nor/>
                          </m:rPr>
                          <a:rPr lang="zh-CN" altLang="en-US" sz="2400" i="0"/>
                          <m:t>流水线</m:t>
                        </m:r>
                        <m:r>
                          <m:rPr>
                            <m:nor/>
                          </m:rPr>
                          <a:rPr lang="zh-CN" altLang="en-US" sz="2400" i="0" smtClean="0"/>
                          <m:t>深度</m:t>
                        </m:r>
                      </m:num>
                      <m:den>
                        <m:r>
                          <m:rPr>
                            <m:nor/>
                          </m:rPr>
                          <a:rPr lang="zh-CN" altLang="en-US" sz="2400" i="0" smtClean="0">
                            <a:solidFill>
                              <a:srgbClr val="008000"/>
                            </a:solidFill>
                          </a:rPr>
                          <m:t>有停顿流水线的</m:t>
                        </m:r>
                        <m:r>
                          <m:rPr>
                            <m:nor/>
                          </m:rPr>
                          <a:rPr lang="zh-CN" altLang="en-US" sz="2400" i="0" smtClean="0">
                            <a:solidFill>
                              <a:srgbClr val="FF0000"/>
                            </a:solidFill>
                          </a:rPr>
                          <m:t>实际</m:t>
                        </m:r>
                        <m:r>
                          <m:rPr>
                            <m:nor/>
                          </m:rPr>
                          <a:rPr lang="en-US" altLang="zh-CN" sz="2400" b="1" i="0" smtClean="0">
                            <a:solidFill>
                              <a:srgbClr val="FF0000"/>
                            </a:solidFill>
                          </a:rPr>
                          <m:t>CPI</m:t>
                        </m:r>
                      </m:den>
                    </m:f>
                  </m:oMath>
                </a14:m>
                <a:endParaRPr lang="zh-CN" altLang="en-US" sz="2400" dirty="0"/>
              </a:p>
              <a:p>
                <a:pPr>
                  <a:spcBef>
                    <a:spcPts val="1200"/>
                  </a:spcBef>
                </a:pPr>
                <a:r>
                  <a:rPr lang="zh-CN" altLang="en-US" sz="2400" dirty="0"/>
                  <a:t>某流水线每条</a:t>
                </a:r>
                <a:r>
                  <a:rPr lang="zh-CN" altLang="en-US" sz="2400" dirty="0">
                    <a:solidFill>
                      <a:srgbClr val="C00000"/>
                    </a:solidFill>
                    <a:effectLst>
                      <a:outerShdw blurRad="38100" dist="38100" dir="2700000" algn="tl">
                        <a:srgbClr val="000000">
                          <a:alpha val="43137"/>
                        </a:srgbClr>
                      </a:outerShdw>
                    </a:effectLst>
                  </a:rPr>
                  <a:t>分支指令</a:t>
                </a:r>
                <a:r>
                  <a:rPr lang="zh-CN" altLang="en-US" sz="2400" dirty="0"/>
                  <a:t>会导致</a:t>
                </a:r>
                <a:r>
                  <a:rPr lang="en-US" altLang="zh-CN" sz="2400" dirty="0"/>
                  <a:t>3</a:t>
                </a:r>
                <a:r>
                  <a:rPr lang="zh-CN" altLang="en-US" sz="2400" dirty="0"/>
                  <a:t>个时钟周期的停顿，</a:t>
                </a:r>
                <a:br>
                  <a:rPr lang="en-US" altLang="zh-CN" sz="2400" dirty="0"/>
                </a:br>
                <a:r>
                  <a:rPr lang="zh-CN" altLang="en-US" sz="2400" dirty="0"/>
                  <a:t>分支指令的频度为</a:t>
                </a:r>
                <a:r>
                  <a:rPr lang="en-US" altLang="zh-CN" sz="2400" dirty="0"/>
                  <a:t>30</a:t>
                </a:r>
                <a:r>
                  <a:rPr lang="zh-CN" altLang="en-US" sz="2400" dirty="0"/>
                  <a:t>％，理想</a:t>
                </a:r>
                <a:r>
                  <a:rPr lang="en-US" altLang="zh-CN" sz="2400" dirty="0"/>
                  <a:t>CPI</a:t>
                </a:r>
                <a:r>
                  <a:rPr lang="zh-CN" altLang="en-US" sz="2400" dirty="0"/>
                  <a:t>＝</a:t>
                </a:r>
                <a:r>
                  <a:rPr lang="en-US" altLang="zh-CN" sz="2400" dirty="0"/>
                  <a:t>1</a:t>
                </a:r>
                <a:r>
                  <a:rPr lang="zh-CN" altLang="en-US" sz="2400" dirty="0"/>
                  <a:t>，</a:t>
                </a:r>
                <a:br>
                  <a:rPr lang="en-US" altLang="zh-CN" sz="2400" dirty="0"/>
                </a:br>
                <a:r>
                  <a:rPr lang="zh-CN" altLang="en-US" sz="2400" dirty="0"/>
                  <a:t>则</a:t>
                </a:r>
                <a:r>
                  <a:rPr lang="zh-CN" altLang="en-US" sz="2400" dirty="0">
                    <a:solidFill>
                      <a:srgbClr val="FF0000"/>
                    </a:solidFill>
                  </a:rPr>
                  <a:t>实际</a:t>
                </a:r>
                <a:r>
                  <a:rPr lang="en-US" altLang="zh-CN" sz="2400" dirty="0">
                    <a:solidFill>
                      <a:srgbClr val="FF0000"/>
                    </a:solidFill>
                  </a:rPr>
                  <a:t>CPI</a:t>
                </a:r>
                <a:r>
                  <a:rPr lang="zh-CN" altLang="en-US" sz="2400" dirty="0"/>
                  <a:t>＝</a:t>
                </a:r>
                <a:r>
                  <a:rPr lang="en-US" altLang="zh-CN" sz="2400" dirty="0">
                    <a:solidFill>
                      <a:srgbClr val="CC00CC"/>
                    </a:solidFill>
                  </a:rPr>
                  <a:t>1</a:t>
                </a:r>
                <a:r>
                  <a:rPr lang="zh-CN" altLang="en-US" sz="2400" dirty="0"/>
                  <a:t>＋</a:t>
                </a:r>
                <a:r>
                  <a:rPr lang="en-US" altLang="zh-CN" sz="2400" dirty="0">
                    <a:solidFill>
                      <a:srgbClr val="FF6600"/>
                    </a:solidFill>
                  </a:rPr>
                  <a:t>3</a:t>
                </a:r>
                <a:r>
                  <a:rPr lang="en-US" altLang="zh-CN" sz="2400" dirty="0"/>
                  <a:t>×</a:t>
                </a:r>
                <a:r>
                  <a:rPr lang="en-US" altLang="zh-CN" sz="2400" dirty="0">
                    <a:solidFill>
                      <a:srgbClr val="9933FF"/>
                    </a:solidFill>
                  </a:rPr>
                  <a:t>30</a:t>
                </a:r>
                <a:r>
                  <a:rPr lang="zh-CN" altLang="en-US" sz="2400" dirty="0">
                    <a:solidFill>
                      <a:srgbClr val="9933FF"/>
                    </a:solidFill>
                  </a:rPr>
                  <a:t>％</a:t>
                </a:r>
                <a:r>
                  <a:rPr lang="en-US" altLang="zh-CN" sz="2400" dirty="0">
                    <a:latin typeface="+mn-ea"/>
                  </a:rPr>
                  <a:t>≈</a:t>
                </a:r>
                <a:r>
                  <a:rPr lang="en-US" altLang="zh-CN" sz="2400" dirty="0"/>
                  <a:t>2</a:t>
                </a:r>
                <a:r>
                  <a:rPr lang="zh-CN" altLang="en-US" sz="2400" dirty="0"/>
                  <a:t>，</a:t>
                </a:r>
                <a:br>
                  <a:rPr lang="en-US" altLang="zh-CN" sz="2400" dirty="0"/>
                </a:br>
                <a:r>
                  <a:rPr lang="zh-CN" altLang="en-US" sz="2400" dirty="0"/>
                  <a:t>实际的加速比将只能达到理想加速比的</a:t>
                </a:r>
                <a:r>
                  <a:rPr lang="en-US" altLang="zh-CN" sz="2400" dirty="0"/>
                  <a:t>50%</a:t>
                </a:r>
                <a:r>
                  <a:rPr lang="zh-CN" altLang="en-US" sz="2400" dirty="0"/>
                  <a:t>。</a:t>
                </a:r>
              </a:p>
            </p:txBody>
          </p:sp>
        </mc:Choice>
        <mc:Fallback xmlns="">
          <p:sp>
            <p:nvSpPr>
              <p:cNvPr id="1668099" name="Rectangle 3"/>
              <p:cNvSpPr>
                <a:spLocks noGrp="1" noRot="1" noChangeAspect="1" noMove="1" noResize="1" noEditPoints="1" noAdjustHandles="1" noChangeArrowheads="1" noChangeShapeType="1" noTextEdit="1"/>
              </p:cNvSpPr>
              <p:nvPr>
                <p:ph type="body" idx="1"/>
              </p:nvPr>
            </p:nvSpPr>
            <p:spPr>
              <a:xfrm>
                <a:off x="394841" y="836712"/>
                <a:ext cx="8641655" cy="5400600"/>
              </a:xfrm>
              <a:blipFill>
                <a:blip r:embed="rId3"/>
                <a:stretch>
                  <a:fillRect l="-494" t="-1242"/>
                </a:stretch>
              </a:blipFill>
            </p:spPr>
            <p:txBody>
              <a:bodyPr/>
              <a:lstStyle/>
              <a:p>
                <a:r>
                  <a:rPr lang="zh-CN" altLang="en-US">
                    <a:noFill/>
                  </a:rPr>
                  <a:t> </a:t>
                </a:r>
              </a:p>
            </p:txBody>
          </p:sp>
        </mc:Fallback>
      </mc:AlternateContent>
      <p:sp>
        <p:nvSpPr>
          <p:cNvPr id="2" name="动作按钮: 前进或下一项 1">
            <a:hlinkClick r:id="rId4" action="ppaction://hlinksldjump" highlightClick="1"/>
            <a:extLst>
              <a:ext uri="{FF2B5EF4-FFF2-40B4-BE49-F238E27FC236}">
                <a16:creationId xmlns:a16="http://schemas.microsoft.com/office/drawing/2014/main" id="{7134DC98-4F5A-4463-9965-514F2F8EF5C3}"/>
              </a:ext>
            </a:extLst>
          </p:cNvPr>
          <p:cNvSpPr/>
          <p:nvPr/>
        </p:nvSpPr>
        <p:spPr bwMode="auto">
          <a:xfrm>
            <a:off x="8094915" y="5229200"/>
            <a:ext cx="720080" cy="432048"/>
          </a:xfrm>
          <a:prstGeom prst="actionButtonForwardNex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charset="-122"/>
            </a:endParaRPr>
          </a:p>
        </p:txBody>
      </p:sp>
      <p:sp>
        <p:nvSpPr>
          <p:cNvPr id="7" name="动作按钮: 前进或下一项 6">
            <a:hlinkClick r:id="rId5" action="ppaction://hlinksldjump" highlightClick="1"/>
            <a:extLst>
              <a:ext uri="{FF2B5EF4-FFF2-40B4-BE49-F238E27FC236}">
                <a16:creationId xmlns:a16="http://schemas.microsoft.com/office/drawing/2014/main" id="{E256DABA-6B1F-4505-9221-182E8D569C7F}"/>
              </a:ext>
            </a:extLst>
          </p:cNvPr>
          <p:cNvSpPr/>
          <p:nvPr/>
        </p:nvSpPr>
        <p:spPr bwMode="auto">
          <a:xfrm>
            <a:off x="8100392" y="5805264"/>
            <a:ext cx="720080" cy="432048"/>
          </a:xfrm>
          <a:prstGeom prst="actionButtonForwardNex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charset="-122"/>
            </a:endParaRPr>
          </a:p>
        </p:txBody>
      </p:sp>
      <p:sp>
        <p:nvSpPr>
          <p:cNvPr id="3" name="矩形 2">
            <a:extLst>
              <a:ext uri="{FF2B5EF4-FFF2-40B4-BE49-F238E27FC236}">
                <a16:creationId xmlns:a16="http://schemas.microsoft.com/office/drawing/2014/main" id="{8A6D6092-AC9E-4403-A5B5-2F2C4AEC907B}"/>
              </a:ext>
            </a:extLst>
          </p:cNvPr>
          <p:cNvSpPr/>
          <p:nvPr/>
        </p:nvSpPr>
        <p:spPr>
          <a:xfrm>
            <a:off x="6898409" y="5248292"/>
            <a:ext cx="1243161" cy="400110"/>
          </a:xfrm>
          <a:prstGeom prst="rect">
            <a:avLst/>
          </a:prstGeom>
        </p:spPr>
        <p:txBody>
          <a:bodyPr wrap="none">
            <a:spAutoFit/>
          </a:bodyPr>
          <a:lstStyle/>
          <a:p>
            <a:r>
              <a:rPr lang="en-US" altLang="zh-CN" sz="2000" dirty="0" err="1">
                <a:solidFill>
                  <a:srgbClr val="9999FF"/>
                </a:solidFill>
              </a:rPr>
              <a:t>Tomasulo</a:t>
            </a:r>
            <a:endParaRPr lang="zh-CN" altLang="en-US" sz="2000" dirty="0">
              <a:solidFill>
                <a:srgbClr val="9999FF"/>
              </a:solidFill>
            </a:endParaRPr>
          </a:p>
        </p:txBody>
      </p:sp>
      <p:sp>
        <p:nvSpPr>
          <p:cNvPr id="9" name="矩形 8">
            <a:extLst>
              <a:ext uri="{FF2B5EF4-FFF2-40B4-BE49-F238E27FC236}">
                <a16:creationId xmlns:a16="http://schemas.microsoft.com/office/drawing/2014/main" id="{937163F7-E627-4B4D-8C73-1FA521103C8C}"/>
              </a:ext>
            </a:extLst>
          </p:cNvPr>
          <p:cNvSpPr/>
          <p:nvPr/>
        </p:nvSpPr>
        <p:spPr>
          <a:xfrm>
            <a:off x="7440737" y="5848290"/>
            <a:ext cx="700833" cy="400110"/>
          </a:xfrm>
          <a:prstGeom prst="rect">
            <a:avLst/>
          </a:prstGeom>
        </p:spPr>
        <p:txBody>
          <a:bodyPr wrap="none">
            <a:spAutoFit/>
          </a:bodyPr>
          <a:lstStyle/>
          <a:p>
            <a:r>
              <a:rPr lang="zh-CN" altLang="en-US" sz="2000" dirty="0">
                <a:solidFill>
                  <a:srgbClr val="9999FF"/>
                </a:solidFill>
              </a:rPr>
              <a:t>中断</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4"/>
          <p:cNvSpPr>
            <a:spLocks noGrp="1"/>
          </p:cNvSpPr>
          <p:nvPr>
            <p:ph type="sldNum" sz="quarter" idx="11"/>
          </p:nvPr>
        </p:nvSpPr>
        <p:spPr/>
        <p:txBody>
          <a:bodyPr/>
          <a:lstStyle/>
          <a:p>
            <a:fld id="{CECFD2F0-646B-4588-87CB-D0300062EABA}" type="slidenum">
              <a:rPr lang="zh-CN" altLang="en-US"/>
              <a:pPr/>
              <a:t>4</a:t>
            </a:fld>
            <a:endParaRPr lang="en-US" altLang="zh-CN"/>
          </a:p>
        </p:txBody>
      </p:sp>
      <p:sp>
        <p:nvSpPr>
          <p:cNvPr id="1647618" name="Rectangle 2"/>
          <p:cNvSpPr>
            <a:spLocks noGrp="1" noChangeArrowheads="1"/>
          </p:cNvSpPr>
          <p:nvPr>
            <p:ph type="title"/>
          </p:nvPr>
        </p:nvSpPr>
        <p:spPr/>
        <p:txBody>
          <a:bodyPr/>
          <a:lstStyle/>
          <a:p>
            <a:r>
              <a:rPr lang="en-US" altLang="zh-CN"/>
              <a:t>7.5.1 </a:t>
            </a:r>
            <a:r>
              <a:rPr lang="zh-CN" altLang="en-US"/>
              <a:t>流水线的基本性能问题</a:t>
            </a:r>
          </a:p>
        </p:txBody>
      </p:sp>
      <p:sp>
        <p:nvSpPr>
          <p:cNvPr id="1647619" name="Rectangle 3"/>
          <p:cNvSpPr>
            <a:spLocks noGrp="1" noChangeArrowheads="1"/>
          </p:cNvSpPr>
          <p:nvPr>
            <p:ph type="body" idx="1"/>
          </p:nvPr>
        </p:nvSpPr>
        <p:spPr>
          <a:xfrm>
            <a:off x="349696" y="620713"/>
            <a:ext cx="8686800" cy="5761037"/>
          </a:xfrm>
        </p:spPr>
        <p:txBody>
          <a:bodyPr/>
          <a:lstStyle/>
          <a:p>
            <a:pPr>
              <a:spcBef>
                <a:spcPct val="10000"/>
              </a:spcBef>
            </a:pPr>
            <a:r>
              <a:rPr lang="zh-CN" altLang="en-US" dirty="0"/>
              <a:t>限制指令流水线性能提高的因素：</a:t>
            </a:r>
          </a:p>
          <a:p>
            <a:pPr lvl="1">
              <a:spcBef>
                <a:spcPct val="10000"/>
              </a:spcBef>
            </a:pPr>
            <a:r>
              <a:rPr lang="zh-CN" altLang="en-US" sz="2400" dirty="0"/>
              <a:t>流水线的</a:t>
            </a:r>
            <a:r>
              <a:rPr lang="zh-CN" altLang="en-US" sz="2400" dirty="0">
                <a:solidFill>
                  <a:srgbClr val="0000FF"/>
                </a:solidFill>
              </a:rPr>
              <a:t>深度</a:t>
            </a:r>
            <a:r>
              <a:rPr lang="zh-CN" altLang="en-US" sz="2400" dirty="0"/>
              <a:t>受限于流水线的延迟、流水线段的时间</a:t>
            </a:r>
            <a:br>
              <a:rPr lang="en-US" altLang="zh-CN" sz="2400" dirty="0"/>
            </a:br>
            <a:r>
              <a:rPr lang="zh-CN" altLang="en-US" sz="2400" dirty="0"/>
              <a:t>不均衡和流水线的额外开销。</a:t>
            </a:r>
          </a:p>
          <a:p>
            <a:pPr lvl="1">
              <a:spcBef>
                <a:spcPct val="10000"/>
              </a:spcBef>
            </a:pPr>
            <a:r>
              <a:rPr lang="zh-CN" altLang="en-US" sz="2400" dirty="0"/>
              <a:t>指令执行时可能存在的</a:t>
            </a:r>
            <a:r>
              <a:rPr lang="zh-CN" altLang="en-US" sz="2400" dirty="0">
                <a:solidFill>
                  <a:srgbClr val="FF0000"/>
                </a:solidFill>
              </a:rPr>
              <a:t>相关</a:t>
            </a:r>
            <a:r>
              <a:rPr lang="zh-CN" altLang="en-US" sz="2400" dirty="0"/>
              <a:t>（</a:t>
            </a:r>
            <a:r>
              <a:rPr lang="en-US" altLang="zh-CN" sz="2400" dirty="0"/>
              <a:t>Dependence</a:t>
            </a:r>
            <a:r>
              <a:rPr lang="zh-CN" altLang="en-US" sz="2400" dirty="0"/>
              <a:t>）或</a:t>
            </a:r>
            <a:r>
              <a:rPr lang="zh-CN" altLang="en-US" sz="2400" dirty="0">
                <a:latin typeface="宋体"/>
              </a:rPr>
              <a:t>“</a:t>
            </a:r>
            <a:r>
              <a:rPr lang="zh-CN" altLang="en-US" sz="2400" dirty="0">
                <a:solidFill>
                  <a:srgbClr val="FF0000"/>
                </a:solidFill>
              </a:rPr>
              <a:t>冒险</a:t>
            </a:r>
            <a:r>
              <a:rPr lang="en-US" altLang="zh-CN" sz="2400" dirty="0">
                <a:latin typeface="宋体" charset="-122"/>
              </a:rPr>
              <a:t>(</a:t>
            </a:r>
            <a:r>
              <a:rPr lang="en-US" altLang="zh-CN" sz="2400" dirty="0"/>
              <a:t>Hazard</a:t>
            </a:r>
            <a:r>
              <a:rPr lang="en-US" altLang="zh-CN" sz="2400" dirty="0">
                <a:latin typeface="宋体" charset="-122"/>
              </a:rPr>
              <a:t>)</a:t>
            </a:r>
            <a:r>
              <a:rPr lang="en-US" altLang="zh-CN" sz="2400" dirty="0">
                <a:latin typeface="宋体"/>
              </a:rPr>
              <a:t>”</a:t>
            </a:r>
            <a:r>
              <a:rPr lang="zh-CN" altLang="en-US" sz="2400" dirty="0"/>
              <a:t>问题。</a:t>
            </a:r>
          </a:p>
          <a:p>
            <a:pPr>
              <a:spcBef>
                <a:spcPct val="10000"/>
              </a:spcBef>
            </a:pPr>
            <a:r>
              <a:rPr lang="zh-CN" altLang="en-US" dirty="0">
                <a:solidFill>
                  <a:srgbClr val="006600"/>
                </a:solidFill>
                <a:ea typeface="黑体" pitchFamily="2" charset="-122"/>
              </a:rPr>
              <a:t>相关</a:t>
            </a:r>
            <a:r>
              <a:rPr lang="en-US" altLang="zh-CN" dirty="0">
                <a:ea typeface="黑体" pitchFamily="2" charset="-122"/>
              </a:rPr>
              <a:t>/</a:t>
            </a:r>
            <a:r>
              <a:rPr lang="zh-CN" altLang="en-US" dirty="0">
                <a:solidFill>
                  <a:srgbClr val="FF6600"/>
                </a:solidFill>
                <a:ea typeface="黑体" pitchFamily="2" charset="-122"/>
              </a:rPr>
              <a:t>冒险</a:t>
            </a:r>
            <a:r>
              <a:rPr lang="zh-CN" altLang="en-US" dirty="0"/>
              <a:t>：相邻或相近的两条指令因存在</a:t>
            </a:r>
            <a:r>
              <a:rPr lang="zh-CN" altLang="en-US" dirty="0">
                <a:solidFill>
                  <a:srgbClr val="0000FF"/>
                </a:solidFill>
              </a:rPr>
              <a:t>某种关联</a:t>
            </a:r>
            <a:r>
              <a:rPr lang="zh-CN" altLang="en-US" dirty="0"/>
              <a:t>，后一条指令不能在原指定的时钟周期开始执行。</a:t>
            </a:r>
          </a:p>
          <a:p>
            <a:pPr>
              <a:spcBef>
                <a:spcPct val="10000"/>
              </a:spcBef>
            </a:pPr>
            <a:r>
              <a:rPr lang="zh-CN" altLang="en-US" dirty="0">
                <a:solidFill>
                  <a:srgbClr val="CC0000"/>
                </a:solidFill>
              </a:rPr>
              <a:t>相关</a:t>
            </a:r>
            <a:r>
              <a:rPr lang="zh-CN" altLang="en-US" dirty="0"/>
              <a:t>或</a:t>
            </a:r>
            <a:r>
              <a:rPr lang="zh-CN" altLang="en-US" dirty="0">
                <a:solidFill>
                  <a:srgbClr val="CC0000"/>
                </a:solidFill>
              </a:rPr>
              <a:t>冒险</a:t>
            </a:r>
            <a:r>
              <a:rPr lang="zh-CN" altLang="en-US" dirty="0"/>
              <a:t>有</a:t>
            </a:r>
            <a:r>
              <a:rPr lang="en-US" altLang="zh-CN" dirty="0"/>
              <a:t>3</a:t>
            </a:r>
            <a:r>
              <a:rPr lang="zh-CN" altLang="en-US" dirty="0"/>
              <a:t>类：</a:t>
            </a:r>
          </a:p>
          <a:p>
            <a:pPr lvl="1">
              <a:spcBef>
                <a:spcPct val="10000"/>
              </a:spcBef>
            </a:pPr>
            <a:r>
              <a:rPr lang="zh-CN" altLang="en-US" sz="2400" dirty="0">
                <a:solidFill>
                  <a:srgbClr val="0000FF"/>
                </a:solidFill>
                <a:ea typeface="黑体" pitchFamily="2" charset="-122"/>
              </a:rPr>
              <a:t>结构</a:t>
            </a:r>
            <a:r>
              <a:rPr lang="zh-CN" altLang="en-US" sz="2400" dirty="0"/>
              <a:t>（</a:t>
            </a:r>
            <a:r>
              <a:rPr lang="en-US" altLang="zh-CN" sz="2400" dirty="0"/>
              <a:t>Structural</a:t>
            </a:r>
            <a:r>
              <a:rPr lang="zh-CN" altLang="en-US" sz="2400" dirty="0"/>
              <a:t>）相关：资源冲突</a:t>
            </a:r>
          </a:p>
          <a:p>
            <a:pPr lvl="1">
              <a:spcBef>
                <a:spcPct val="10000"/>
              </a:spcBef>
            </a:pPr>
            <a:r>
              <a:rPr lang="zh-CN" altLang="en-US" sz="2400" dirty="0">
                <a:solidFill>
                  <a:srgbClr val="0000FF"/>
                </a:solidFill>
                <a:ea typeface="黑体" pitchFamily="2" charset="-122"/>
              </a:rPr>
              <a:t>数据</a:t>
            </a:r>
            <a:r>
              <a:rPr lang="zh-CN" altLang="en-US" sz="2400" dirty="0"/>
              <a:t>（</a:t>
            </a:r>
            <a:r>
              <a:rPr lang="en-US" altLang="zh-CN" sz="2400" dirty="0"/>
              <a:t>Data</a:t>
            </a:r>
            <a:r>
              <a:rPr lang="zh-CN" altLang="en-US" sz="2400" dirty="0"/>
              <a:t>）相关：</a:t>
            </a:r>
            <a:br>
              <a:rPr lang="zh-CN" altLang="en-US" sz="2400" dirty="0"/>
            </a:br>
            <a:r>
              <a:rPr lang="zh-CN" altLang="en-US" sz="2400" dirty="0"/>
              <a:t>一条指令需要用到前面某条指令的结果</a:t>
            </a:r>
          </a:p>
          <a:p>
            <a:pPr lvl="1">
              <a:spcBef>
                <a:spcPct val="10000"/>
              </a:spcBef>
            </a:pPr>
            <a:r>
              <a:rPr lang="zh-CN" altLang="en-US" sz="2400" dirty="0">
                <a:solidFill>
                  <a:srgbClr val="0000FF"/>
                </a:solidFill>
                <a:ea typeface="黑体" pitchFamily="2" charset="-122"/>
              </a:rPr>
              <a:t>控制</a:t>
            </a:r>
            <a:r>
              <a:rPr lang="zh-CN" altLang="en-US" sz="2400" dirty="0"/>
              <a:t>（</a:t>
            </a:r>
            <a:r>
              <a:rPr lang="en-US" altLang="zh-CN" sz="2400" dirty="0"/>
              <a:t>Control</a:t>
            </a:r>
            <a:r>
              <a:rPr lang="zh-CN" altLang="en-US" sz="2400" dirty="0"/>
              <a:t>）相关：</a:t>
            </a:r>
            <a:br>
              <a:rPr lang="zh-CN" altLang="en-US" sz="2400" dirty="0"/>
            </a:br>
            <a:r>
              <a:rPr lang="zh-CN" altLang="en-US" sz="2400" dirty="0"/>
              <a:t>分支等转移类指令</a:t>
            </a:r>
            <a:r>
              <a:rPr lang="en-US" altLang="zh-CN" sz="2400" dirty="0"/>
              <a:t>/</a:t>
            </a:r>
            <a:r>
              <a:rPr lang="zh-CN" altLang="en-US" sz="2400" dirty="0"/>
              <a:t>其他能够改变</a:t>
            </a:r>
            <a:r>
              <a:rPr lang="en-US" altLang="zh-CN" sz="2400" dirty="0"/>
              <a:t>PC</a:t>
            </a:r>
            <a:r>
              <a:rPr lang="zh-CN" altLang="en-US" sz="2400" dirty="0"/>
              <a:t>值的指令</a:t>
            </a:r>
            <a:endParaRPr lang="en-US" altLang="zh-CN" sz="2400" dirty="0"/>
          </a:p>
        </p:txBody>
      </p:sp>
      <p:sp>
        <p:nvSpPr>
          <p:cNvPr id="1647620" name="Text Box 4"/>
          <p:cNvSpPr txBox="1">
            <a:spLocks noChangeArrowheads="1"/>
          </p:cNvSpPr>
          <p:nvPr/>
        </p:nvSpPr>
        <p:spPr bwMode="auto">
          <a:xfrm>
            <a:off x="576709" y="6021388"/>
            <a:ext cx="2087562" cy="523220"/>
          </a:xfrm>
          <a:prstGeom prst="rect">
            <a:avLst/>
          </a:prstGeom>
          <a:solidFill>
            <a:srgbClr val="FFFF99"/>
          </a:solidFill>
          <a:ln w="28575" algn="ctr">
            <a:solidFill>
              <a:srgbClr val="FF6600"/>
            </a:solidFill>
            <a:miter lim="800000"/>
            <a:headEnd/>
            <a:tailEnd/>
          </a:ln>
          <a:effectLst/>
        </p:spPr>
        <p:txBody>
          <a:bodyPr>
            <a:spAutoFit/>
          </a:bodyPr>
          <a:lstStyle/>
          <a:p>
            <a:r>
              <a:rPr lang="zh-CN" altLang="en-US" dirty="0">
                <a:solidFill>
                  <a:srgbClr val="CC0000"/>
                </a:solidFill>
                <a:ea typeface="楷体" panose="02010609060101010101" pitchFamily="49" charset="-122"/>
              </a:rPr>
              <a:t>全局性相关</a:t>
            </a:r>
          </a:p>
        </p:txBody>
      </p:sp>
      <p:sp>
        <p:nvSpPr>
          <p:cNvPr id="1647621" name="Text Box 5"/>
          <p:cNvSpPr txBox="1">
            <a:spLocks noChangeArrowheads="1"/>
          </p:cNvSpPr>
          <p:nvPr/>
        </p:nvSpPr>
        <p:spPr bwMode="auto">
          <a:xfrm>
            <a:off x="6480621" y="4005263"/>
            <a:ext cx="2087563" cy="523220"/>
          </a:xfrm>
          <a:prstGeom prst="rect">
            <a:avLst/>
          </a:prstGeom>
          <a:solidFill>
            <a:srgbClr val="FFFF99"/>
          </a:solidFill>
          <a:ln w="28575" algn="ctr">
            <a:solidFill>
              <a:srgbClr val="FF6600"/>
            </a:solidFill>
            <a:miter lim="800000"/>
            <a:headEnd/>
            <a:tailEnd/>
          </a:ln>
          <a:effectLst/>
        </p:spPr>
        <p:txBody>
          <a:bodyPr>
            <a:spAutoFit/>
          </a:bodyPr>
          <a:lstStyle/>
          <a:p>
            <a:r>
              <a:rPr lang="zh-CN" altLang="en-US" dirty="0">
                <a:solidFill>
                  <a:srgbClr val="CC0000"/>
                </a:solidFill>
                <a:ea typeface="楷体" panose="02010609060101010101" pitchFamily="49" charset="-122"/>
              </a:rPr>
              <a:t>局部性相关</a:t>
            </a:r>
          </a:p>
        </p:txBody>
      </p:sp>
      <p:sp>
        <p:nvSpPr>
          <p:cNvPr id="1647622" name="Freeform 6"/>
          <p:cNvSpPr>
            <a:spLocks/>
          </p:cNvSpPr>
          <p:nvPr/>
        </p:nvSpPr>
        <p:spPr bwMode="auto">
          <a:xfrm>
            <a:off x="984696" y="5516563"/>
            <a:ext cx="239713" cy="504825"/>
          </a:xfrm>
          <a:custGeom>
            <a:avLst/>
            <a:gdLst/>
            <a:ahLst/>
            <a:cxnLst>
              <a:cxn ang="0">
                <a:pos x="151" y="0"/>
              </a:cxn>
              <a:cxn ang="0">
                <a:pos x="15" y="137"/>
              </a:cxn>
              <a:cxn ang="0">
                <a:pos x="60" y="318"/>
              </a:cxn>
            </a:cxnLst>
            <a:rect l="0" t="0" r="r" b="b"/>
            <a:pathLst>
              <a:path w="151" h="318">
                <a:moveTo>
                  <a:pt x="151" y="0"/>
                </a:moveTo>
                <a:cubicBezTo>
                  <a:pt x="90" y="42"/>
                  <a:pt x="30" y="84"/>
                  <a:pt x="15" y="137"/>
                </a:cubicBezTo>
                <a:cubicBezTo>
                  <a:pt x="0" y="190"/>
                  <a:pt x="30" y="254"/>
                  <a:pt x="60" y="318"/>
                </a:cubicBezTo>
              </a:path>
            </a:pathLst>
          </a:custGeom>
          <a:noFill/>
          <a:ln w="28575" cap="flat" cmpd="sng">
            <a:solidFill>
              <a:srgbClr val="FF6600"/>
            </a:solidFill>
            <a:prstDash val="solid"/>
            <a:round/>
            <a:headEnd type="none" w="med" len="med"/>
            <a:tailEnd type="triangle" w="med" len="lg"/>
          </a:ln>
          <a:effectLst/>
        </p:spPr>
        <p:txBody>
          <a:bodyPr wrap="none" anchor="ctr"/>
          <a:lstStyle/>
          <a:p>
            <a:endParaRPr lang="zh-CN" altLang="en-US"/>
          </a:p>
        </p:txBody>
      </p:sp>
      <p:sp>
        <p:nvSpPr>
          <p:cNvPr id="1647624" name="Freeform 8"/>
          <p:cNvSpPr>
            <a:spLocks/>
          </p:cNvSpPr>
          <p:nvPr/>
        </p:nvSpPr>
        <p:spPr bwMode="auto">
          <a:xfrm>
            <a:off x="1872109" y="3824288"/>
            <a:ext cx="4608512" cy="325437"/>
          </a:xfrm>
          <a:custGeom>
            <a:avLst/>
            <a:gdLst/>
            <a:ahLst/>
            <a:cxnLst>
              <a:cxn ang="0">
                <a:pos x="0" y="205"/>
              </a:cxn>
              <a:cxn ang="0">
                <a:pos x="1179" y="69"/>
              </a:cxn>
              <a:cxn ang="0">
                <a:pos x="1951" y="23"/>
              </a:cxn>
              <a:cxn ang="0">
                <a:pos x="2903" y="205"/>
              </a:cxn>
            </a:cxnLst>
            <a:rect l="0" t="0" r="r" b="b"/>
            <a:pathLst>
              <a:path w="2903" h="205">
                <a:moveTo>
                  <a:pt x="0" y="205"/>
                </a:moveTo>
                <a:cubicBezTo>
                  <a:pt x="427" y="152"/>
                  <a:pt x="854" y="99"/>
                  <a:pt x="1179" y="69"/>
                </a:cubicBezTo>
                <a:cubicBezTo>
                  <a:pt x="1504" y="39"/>
                  <a:pt x="1664" y="0"/>
                  <a:pt x="1951" y="23"/>
                </a:cubicBezTo>
                <a:cubicBezTo>
                  <a:pt x="2238" y="46"/>
                  <a:pt x="2570" y="125"/>
                  <a:pt x="2903" y="205"/>
                </a:cubicBezTo>
              </a:path>
            </a:pathLst>
          </a:custGeom>
          <a:noFill/>
          <a:ln w="28575" cap="flat" cmpd="sng">
            <a:solidFill>
              <a:srgbClr val="FF6600"/>
            </a:solidFill>
            <a:prstDash val="solid"/>
            <a:round/>
            <a:headEnd type="none" w="med" len="med"/>
            <a:tailEnd type="triangle" w="med" len="lg"/>
          </a:ln>
          <a:effectLst/>
        </p:spPr>
        <p:txBody>
          <a:bodyPr wrap="none" anchor="ctr"/>
          <a:lstStyle/>
          <a:p>
            <a:endParaRPr lang="zh-CN" altLang="en-US"/>
          </a:p>
        </p:txBody>
      </p:sp>
      <p:sp>
        <p:nvSpPr>
          <p:cNvPr id="1647625" name="Freeform 9"/>
          <p:cNvSpPr>
            <a:spLocks/>
          </p:cNvSpPr>
          <p:nvPr/>
        </p:nvSpPr>
        <p:spPr bwMode="auto">
          <a:xfrm>
            <a:off x="1872109" y="4354513"/>
            <a:ext cx="4608512" cy="298450"/>
          </a:xfrm>
          <a:custGeom>
            <a:avLst/>
            <a:gdLst/>
            <a:ahLst/>
            <a:cxnLst>
              <a:cxn ang="0">
                <a:pos x="0" y="143"/>
              </a:cxn>
              <a:cxn ang="0">
                <a:pos x="772" y="7"/>
              </a:cxn>
              <a:cxn ang="0">
                <a:pos x="1769" y="188"/>
              </a:cxn>
              <a:cxn ang="0">
                <a:pos x="2858" y="7"/>
              </a:cxn>
            </a:cxnLst>
            <a:rect l="0" t="0" r="r" b="b"/>
            <a:pathLst>
              <a:path w="2858" h="188">
                <a:moveTo>
                  <a:pt x="0" y="143"/>
                </a:moveTo>
                <a:cubicBezTo>
                  <a:pt x="238" y="71"/>
                  <a:pt x="477" y="0"/>
                  <a:pt x="772" y="7"/>
                </a:cubicBezTo>
                <a:cubicBezTo>
                  <a:pt x="1067" y="14"/>
                  <a:pt x="1421" y="188"/>
                  <a:pt x="1769" y="188"/>
                </a:cubicBezTo>
                <a:cubicBezTo>
                  <a:pt x="2117" y="188"/>
                  <a:pt x="2487" y="97"/>
                  <a:pt x="2858" y="7"/>
                </a:cubicBezTo>
              </a:path>
            </a:pathLst>
          </a:custGeom>
          <a:noFill/>
          <a:ln w="28575" cap="flat" cmpd="sng">
            <a:solidFill>
              <a:srgbClr val="FF6600"/>
            </a:solidFill>
            <a:prstDash val="solid"/>
            <a:round/>
            <a:headEnd type="none" w="med" len="med"/>
            <a:tailEnd type="triangle" w="med" len="lg"/>
          </a:ln>
          <a:effectLst/>
        </p:spPr>
        <p:txBody>
          <a:bodyPr wrap="none" anchor="ctr"/>
          <a:lstStyle/>
          <a:p>
            <a:endParaRPr lang="zh-CN" altLang="en-US"/>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6706" name="Rectangle 2"/>
          <p:cNvSpPr>
            <a:spLocks noGrp="1" noChangeArrowheads="1"/>
          </p:cNvSpPr>
          <p:nvPr>
            <p:ph type="subTitle" idx="1"/>
          </p:nvPr>
        </p:nvSpPr>
        <p:spPr>
          <a:xfrm>
            <a:off x="395288" y="1700213"/>
            <a:ext cx="8604250" cy="2592387"/>
          </a:xfrm>
          <a:noFill/>
          <a:ln/>
        </p:spPr>
        <p:txBody>
          <a:bodyPr anchor="ctr"/>
          <a:lstStyle/>
          <a:p>
            <a:pPr>
              <a:spcBef>
                <a:spcPct val="0"/>
              </a:spcBef>
              <a:buClrTx/>
              <a:buFont typeface="Arial" charset="0"/>
              <a:buNone/>
            </a:pPr>
            <a:r>
              <a:rPr lang="zh-CN" altLang="en-US" sz="4000" b="0" dirty="0">
                <a:solidFill>
                  <a:srgbClr val="FFFFFF"/>
                </a:solidFill>
                <a:latin typeface="Arial" charset="0"/>
                <a:ea typeface="黑体" pitchFamily="2" charset="-122"/>
              </a:rPr>
              <a:t>计算机</a:t>
            </a:r>
            <a:r>
              <a:rPr lang="zh-CN" altLang="en-US" sz="4000" b="0" dirty="0">
                <a:solidFill>
                  <a:srgbClr val="FFCC00"/>
                </a:solidFill>
                <a:latin typeface="Arial" charset="0"/>
                <a:ea typeface="黑体" pitchFamily="2" charset="-122"/>
              </a:rPr>
              <a:t>组成</a:t>
            </a:r>
            <a:r>
              <a:rPr lang="zh-CN" altLang="en-US" sz="4000" b="0" dirty="0">
                <a:solidFill>
                  <a:srgbClr val="FFFFFF"/>
                </a:solidFill>
                <a:latin typeface="Arial" charset="0"/>
                <a:ea typeface="黑体" pitchFamily="2" charset="-122"/>
              </a:rPr>
              <a:t>与</a:t>
            </a:r>
            <a:r>
              <a:rPr lang="zh-CN" altLang="en-US" dirty="0">
                <a:solidFill>
                  <a:srgbClr val="FFCC00"/>
                </a:solidFill>
                <a:latin typeface="Arial" charset="0"/>
                <a:ea typeface="黑体" pitchFamily="2" charset="-122"/>
              </a:rPr>
              <a:t>系统</a:t>
            </a:r>
            <a:r>
              <a:rPr lang="zh-CN" altLang="en-US" sz="4000" b="0" dirty="0">
                <a:solidFill>
                  <a:srgbClr val="FFCC00"/>
                </a:solidFill>
                <a:latin typeface="Arial" charset="0"/>
                <a:ea typeface="黑体" pitchFamily="2" charset="-122"/>
              </a:rPr>
              <a:t>结构</a:t>
            </a:r>
            <a:endParaRPr lang="zh-CN" altLang="en-US" sz="4000" b="0" dirty="0">
              <a:solidFill>
                <a:srgbClr val="FFFFFF"/>
              </a:solidFill>
              <a:latin typeface="Arial" charset="0"/>
              <a:ea typeface="黑体" pitchFamily="2" charset="-122"/>
            </a:endParaRPr>
          </a:p>
          <a:p>
            <a:pPr>
              <a:spcBef>
                <a:spcPct val="0"/>
              </a:spcBef>
              <a:buClrTx/>
              <a:buFont typeface="Arial" charset="0"/>
              <a:buNone/>
            </a:pPr>
            <a:r>
              <a:rPr lang="zh-CN" altLang="en-US" sz="4000" b="0" dirty="0">
                <a:solidFill>
                  <a:srgbClr val="FFFFFF"/>
                </a:solidFill>
                <a:latin typeface="Arial" charset="0"/>
                <a:ea typeface="黑体" pitchFamily="2" charset="-122"/>
              </a:rPr>
              <a:t>第</a:t>
            </a:r>
            <a:r>
              <a:rPr lang="en-US" altLang="zh-CN" sz="7300" b="0" dirty="0">
                <a:solidFill>
                  <a:srgbClr val="FFFFFF"/>
                </a:solidFill>
                <a:latin typeface="Arial" charset="0"/>
                <a:ea typeface="黑体" pitchFamily="2" charset="-122"/>
              </a:rPr>
              <a:t>7</a:t>
            </a:r>
            <a:r>
              <a:rPr lang="zh-CN" altLang="en-US" sz="4000" b="0" dirty="0">
                <a:solidFill>
                  <a:srgbClr val="FFFFFF"/>
                </a:solidFill>
                <a:latin typeface="Arial" charset="0"/>
                <a:ea typeface="黑体" pitchFamily="2" charset="-122"/>
              </a:rPr>
              <a:t>章</a:t>
            </a:r>
            <a:r>
              <a:rPr lang="zh-CN" altLang="en-US" sz="3600" b="0" dirty="0">
                <a:solidFill>
                  <a:srgbClr val="FFFFFF"/>
                </a:solidFill>
                <a:latin typeface="Arial" charset="0"/>
                <a:ea typeface="黑体" pitchFamily="2" charset="-122"/>
              </a:rPr>
              <a:t>  </a:t>
            </a:r>
            <a:r>
              <a:rPr lang="zh-CN" altLang="en-US" sz="3600" b="0" dirty="0">
                <a:solidFill>
                  <a:srgbClr val="99FF66"/>
                </a:solidFill>
                <a:latin typeface="Arial" charset="0"/>
                <a:ea typeface="黑体" pitchFamily="2" charset="-122"/>
              </a:rPr>
              <a:t>流水线技术</a:t>
            </a:r>
            <a:r>
              <a:rPr lang="zh-CN" altLang="en-US" sz="3600" b="0" dirty="0">
                <a:solidFill>
                  <a:srgbClr val="FFFFFF"/>
                </a:solidFill>
                <a:latin typeface="Arial" charset="0"/>
                <a:ea typeface="黑体" pitchFamily="2" charset="-122"/>
              </a:rPr>
              <a:t>与</a:t>
            </a:r>
            <a:r>
              <a:rPr lang="zh-CN" altLang="en-US" sz="3600" b="0" dirty="0">
                <a:solidFill>
                  <a:srgbClr val="FF99FF"/>
                </a:solidFill>
                <a:latin typeface="Arial" charset="0"/>
                <a:ea typeface="黑体" pitchFamily="2" charset="-122"/>
              </a:rPr>
              <a:t>指令级并行</a:t>
            </a:r>
          </a:p>
        </p:txBody>
      </p:sp>
      <p:sp>
        <p:nvSpPr>
          <p:cNvPr id="1736707" name="Rectangle 3"/>
          <p:cNvSpPr>
            <a:spLocks noChangeArrowheads="1"/>
          </p:cNvSpPr>
          <p:nvPr/>
        </p:nvSpPr>
        <p:spPr bwMode="auto">
          <a:xfrm>
            <a:off x="1979613" y="4365104"/>
            <a:ext cx="6985000" cy="1368152"/>
          </a:xfrm>
          <a:prstGeom prst="rect">
            <a:avLst/>
          </a:prstGeom>
          <a:noFill/>
          <a:ln w="9525">
            <a:noFill/>
            <a:miter lim="800000"/>
            <a:headEnd/>
            <a:tailEnd/>
          </a:ln>
          <a:effectLst/>
        </p:spPr>
        <p:txBody>
          <a:bodyPr/>
          <a:lstStyle/>
          <a:p>
            <a:pPr algn="r">
              <a:spcBef>
                <a:spcPct val="20000"/>
              </a:spcBef>
              <a:buClr>
                <a:schemeClr val="bg2"/>
              </a:buClr>
              <a:buSzPct val="75000"/>
              <a:buFont typeface="Wingdings" pitchFamily="2" charset="2"/>
              <a:buNone/>
            </a:pPr>
            <a:r>
              <a:rPr lang="en-US" altLang="en-US" sz="4000" b="0" dirty="0">
                <a:ea typeface="楷体" panose="02010609060101010101" pitchFamily="49" charset="-122"/>
              </a:rPr>
              <a:t>7.</a:t>
            </a:r>
            <a:r>
              <a:rPr lang="en-US" altLang="en-US" sz="2000" b="0" dirty="0">
                <a:ea typeface="楷体" panose="02010609060101010101" pitchFamily="49" charset="-122"/>
              </a:rPr>
              <a:t> </a:t>
            </a:r>
            <a:r>
              <a:rPr lang="en-US" altLang="zh-CN" sz="4000" b="0" i="1" dirty="0">
                <a:ea typeface="楷体" panose="02010609060101010101" pitchFamily="49" charset="-122"/>
              </a:rPr>
              <a:t>x</a:t>
            </a:r>
            <a:r>
              <a:rPr lang="en-US" altLang="en-US" sz="4000" b="0" dirty="0">
                <a:ea typeface="楷体" panose="02010609060101010101" pitchFamily="49" charset="-122"/>
              </a:rPr>
              <a:t>  </a:t>
            </a:r>
            <a:r>
              <a:rPr lang="zh-CN" altLang="en-US" sz="4000" b="0" dirty="0">
                <a:ea typeface="楷体" panose="02010609060101010101" pitchFamily="49" charset="-122"/>
              </a:rPr>
              <a:t>提高指令级并行的技术</a:t>
            </a:r>
            <a:br>
              <a:rPr lang="en-US" altLang="zh-CN" sz="4000" b="0" dirty="0">
                <a:ea typeface="楷体" panose="02010609060101010101" pitchFamily="49" charset="-122"/>
              </a:rPr>
            </a:br>
            <a:r>
              <a:rPr lang="zh-CN" altLang="en-US" sz="4000" b="0" dirty="0">
                <a:solidFill>
                  <a:srgbClr val="C00000"/>
                </a:solidFill>
                <a:ea typeface="楷体" panose="02010609060101010101" pitchFamily="49" charset="-122"/>
              </a:rPr>
              <a:t>（新版教材略）</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afterEffect">
                                  <p:stCondLst>
                                    <p:cond delay="0"/>
                                  </p:stCondLst>
                                  <p:childTnLst>
                                    <p:set>
                                      <p:cBhvr>
                                        <p:cTn id="6" dur="1" fill="hold">
                                          <p:stCondLst>
                                            <p:cond delay="0"/>
                                          </p:stCondLst>
                                        </p:cTn>
                                        <p:tgtEl>
                                          <p:spTgt spid="1736706">
                                            <p:txEl>
                                              <p:pRg st="0" end="0"/>
                                            </p:txEl>
                                          </p:spTgt>
                                        </p:tgtEl>
                                        <p:attrNameLst>
                                          <p:attrName>style.visibility</p:attrName>
                                        </p:attrNameLst>
                                      </p:cBhvr>
                                      <p:to>
                                        <p:strVal val="visible"/>
                                      </p:to>
                                    </p:set>
                                    <p:anim calcmode="lin" valueType="num">
                                      <p:cBhvr>
                                        <p:cTn id="7" dur="500" fill="hold"/>
                                        <p:tgtEl>
                                          <p:spTgt spid="1736706">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1736706">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1736706">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1736706">
                                            <p:txEl>
                                              <p:pRg st="0" end="0"/>
                                            </p:txEl>
                                          </p:spTgt>
                                        </p:tgtEl>
                                        <p:attrNameLst>
                                          <p:attrName>ppt_y</p:attrName>
                                        </p:attrNameLst>
                                      </p:cBhvr>
                                      <p:tavLst>
                                        <p:tav tm="0">
                                          <p:val>
                                            <p:strVal val="#ppt_y"/>
                                          </p:val>
                                        </p:tav>
                                        <p:tav tm="100000">
                                          <p:val>
                                            <p:strVal val="#ppt_y"/>
                                          </p:val>
                                        </p:tav>
                                      </p:tavLst>
                                    </p:anim>
                                  </p:childTnLst>
                                </p:cTn>
                              </p:par>
                            </p:childTnLst>
                          </p:cTn>
                        </p:par>
                        <p:par>
                          <p:cTn id="11" fill="hold">
                            <p:stCondLst>
                              <p:cond delay="500"/>
                            </p:stCondLst>
                            <p:childTnLst>
                              <p:par>
                                <p:cTn id="12" presetID="2" presetClass="entr" presetSubtype="2" fill="hold" nodeType="afterEffect">
                                  <p:stCondLst>
                                    <p:cond delay="0"/>
                                  </p:stCondLst>
                                  <p:childTnLst>
                                    <p:set>
                                      <p:cBhvr>
                                        <p:cTn id="13" dur="1" fill="hold">
                                          <p:stCondLst>
                                            <p:cond delay="0"/>
                                          </p:stCondLst>
                                        </p:cTn>
                                        <p:tgtEl>
                                          <p:spTgt spid="1736706">
                                            <p:txEl>
                                              <p:pRg st="1" end="1"/>
                                            </p:txEl>
                                          </p:spTgt>
                                        </p:tgtEl>
                                        <p:attrNameLst>
                                          <p:attrName>style.visibility</p:attrName>
                                        </p:attrNameLst>
                                      </p:cBhvr>
                                      <p:to>
                                        <p:strVal val="visible"/>
                                      </p:to>
                                    </p:set>
                                    <p:anim calcmode="lin" valueType="num">
                                      <p:cBhvr additive="base">
                                        <p:cTn id="14" dur="500" fill="hold"/>
                                        <p:tgtEl>
                                          <p:spTgt spid="1736706">
                                            <p:txEl>
                                              <p:pRg st="1" end="1"/>
                                            </p:tx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1736706">
                                            <p:txEl>
                                              <p:pRg st="1" end="1"/>
                                            </p:txEl>
                                          </p:spTgt>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8" fill="hold" nodeType="afterEffect">
                                  <p:stCondLst>
                                    <p:cond delay="0"/>
                                  </p:stCondLst>
                                  <p:childTnLst>
                                    <p:set>
                                      <p:cBhvr>
                                        <p:cTn id="18" dur="1" fill="hold">
                                          <p:stCondLst>
                                            <p:cond delay="0"/>
                                          </p:stCondLst>
                                        </p:cTn>
                                        <p:tgtEl>
                                          <p:spTgt spid="1736707">
                                            <p:txEl>
                                              <p:pRg st="0" end="0"/>
                                            </p:txEl>
                                          </p:spTgt>
                                        </p:tgtEl>
                                        <p:attrNameLst>
                                          <p:attrName>style.visibility</p:attrName>
                                        </p:attrNameLst>
                                      </p:cBhvr>
                                      <p:to>
                                        <p:strVal val="visible"/>
                                      </p:to>
                                    </p:set>
                                    <p:anim calcmode="lin" valueType="num">
                                      <p:cBhvr additive="base">
                                        <p:cTn id="19" dur="500" fill="hold"/>
                                        <p:tgtEl>
                                          <p:spTgt spid="1736707">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3670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ABD734EE-60D7-4A2C-BA69-F2E301A04834}" type="slidenum">
              <a:rPr lang="zh-CN" altLang="en-US"/>
              <a:pPr/>
              <a:t>41</a:t>
            </a:fld>
            <a:endParaRPr lang="en-US" altLang="zh-CN"/>
          </a:p>
        </p:txBody>
      </p:sp>
      <p:sp>
        <p:nvSpPr>
          <p:cNvPr id="1676290" name="Rectangle 2"/>
          <p:cNvSpPr>
            <a:spLocks noGrp="1" noChangeArrowheads="1"/>
          </p:cNvSpPr>
          <p:nvPr>
            <p:ph type="title"/>
          </p:nvPr>
        </p:nvSpPr>
        <p:spPr/>
        <p:txBody>
          <a:bodyPr/>
          <a:lstStyle/>
          <a:p>
            <a:r>
              <a:rPr lang="zh-CN" altLang="en-US" dirty="0"/>
              <a:t>提高指令级并行的技术</a:t>
            </a:r>
          </a:p>
        </p:txBody>
      </p:sp>
      <p:sp>
        <p:nvSpPr>
          <p:cNvPr id="1676291" name="Rectangle 3"/>
          <p:cNvSpPr>
            <a:spLocks noGrp="1" noChangeArrowheads="1"/>
          </p:cNvSpPr>
          <p:nvPr>
            <p:ph type="body" idx="1"/>
          </p:nvPr>
        </p:nvSpPr>
        <p:spPr>
          <a:xfrm>
            <a:off x="958850" y="1719263"/>
            <a:ext cx="7861300" cy="4518025"/>
          </a:xfrm>
        </p:spPr>
        <p:txBody>
          <a:bodyPr/>
          <a:lstStyle/>
          <a:p>
            <a:r>
              <a:rPr lang="zh-CN" altLang="en-US"/>
              <a:t>乱序执行</a:t>
            </a:r>
          </a:p>
          <a:p>
            <a:r>
              <a:rPr lang="zh-CN" altLang="en-US"/>
              <a:t>寄存器重命名</a:t>
            </a:r>
          </a:p>
          <a:p>
            <a:r>
              <a:rPr lang="zh-CN" altLang="en-US"/>
              <a:t>推测执行</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F0FFFF26-2D21-4CA1-B9AD-E979E8F51B8F}" type="slidenum">
              <a:rPr lang="zh-CN" altLang="en-US"/>
              <a:pPr/>
              <a:t>42</a:t>
            </a:fld>
            <a:endParaRPr lang="en-US" altLang="zh-CN"/>
          </a:p>
        </p:txBody>
      </p:sp>
      <p:sp>
        <p:nvSpPr>
          <p:cNvPr id="1677314" name="Rectangle 2"/>
          <p:cNvSpPr>
            <a:spLocks noGrp="1" noChangeArrowheads="1"/>
          </p:cNvSpPr>
          <p:nvPr>
            <p:ph type="title"/>
          </p:nvPr>
        </p:nvSpPr>
        <p:spPr/>
        <p:txBody>
          <a:bodyPr/>
          <a:lstStyle/>
          <a:p>
            <a:r>
              <a:rPr lang="en-US" altLang="zh-CN" dirty="0"/>
              <a:t>7.x.1 </a:t>
            </a:r>
            <a:r>
              <a:rPr lang="zh-CN" altLang="en-US" dirty="0"/>
              <a:t>程序的相关</a:t>
            </a:r>
          </a:p>
        </p:txBody>
      </p:sp>
      <p:sp>
        <p:nvSpPr>
          <p:cNvPr id="1677315" name="Rectangle 3"/>
          <p:cNvSpPr>
            <a:spLocks noGrp="1" noChangeArrowheads="1"/>
          </p:cNvSpPr>
          <p:nvPr>
            <p:ph type="body" idx="1"/>
          </p:nvPr>
        </p:nvSpPr>
        <p:spPr>
          <a:xfrm>
            <a:off x="385763" y="692150"/>
            <a:ext cx="8578850" cy="6049963"/>
          </a:xfrm>
        </p:spPr>
        <p:txBody>
          <a:bodyPr/>
          <a:lstStyle/>
          <a:p>
            <a:pPr>
              <a:spcBef>
                <a:spcPct val="10000"/>
              </a:spcBef>
            </a:pPr>
            <a:r>
              <a:rPr lang="zh-CN" altLang="en-US" dirty="0"/>
              <a:t>提高</a:t>
            </a:r>
            <a:r>
              <a:rPr lang="zh-CN" altLang="en-US" dirty="0">
                <a:solidFill>
                  <a:srgbClr val="FF0000"/>
                </a:solidFill>
                <a:latin typeface="+mj-ea"/>
                <a:ea typeface="+mj-ea"/>
              </a:rPr>
              <a:t>指令级并行</a:t>
            </a:r>
            <a:r>
              <a:rPr lang="zh-CN" altLang="en-US" dirty="0"/>
              <a:t>性就要减少</a:t>
            </a:r>
            <a:r>
              <a:rPr lang="zh-CN" altLang="en-US" dirty="0">
                <a:solidFill>
                  <a:srgbClr val="0000FF"/>
                </a:solidFill>
              </a:rPr>
              <a:t>程序中的相关</a:t>
            </a:r>
            <a:r>
              <a:rPr lang="zh-CN" altLang="en-US" dirty="0"/>
              <a:t>。</a:t>
            </a:r>
          </a:p>
          <a:p>
            <a:pPr>
              <a:spcBef>
                <a:spcPct val="10000"/>
              </a:spcBef>
            </a:pPr>
            <a:r>
              <a:rPr lang="zh-CN" altLang="en-US" dirty="0">
                <a:solidFill>
                  <a:srgbClr val="0000FF"/>
                </a:solidFill>
              </a:rPr>
              <a:t>程序中的相关</a:t>
            </a:r>
            <a:r>
              <a:rPr lang="zh-CN" altLang="en-US" dirty="0"/>
              <a:t>主要有三种：</a:t>
            </a:r>
          </a:p>
          <a:p>
            <a:pPr marL="630238" lvl="1" indent="-271463">
              <a:spcBef>
                <a:spcPct val="10000"/>
              </a:spcBef>
            </a:pPr>
            <a:r>
              <a:rPr lang="zh-CN" altLang="en-US" sz="2400" dirty="0">
                <a:solidFill>
                  <a:srgbClr val="FF3300"/>
                </a:solidFill>
              </a:rPr>
              <a:t>数据相关</a:t>
            </a:r>
            <a:r>
              <a:rPr lang="zh-CN" altLang="en-US" sz="2400" dirty="0"/>
              <a:t>（</a:t>
            </a:r>
            <a:r>
              <a:rPr lang="en-US" altLang="zh-CN" sz="2400" dirty="0"/>
              <a:t>data dependence</a:t>
            </a:r>
            <a:r>
              <a:rPr lang="zh-CN" altLang="en-US" sz="2400" dirty="0"/>
              <a:t>）：</a:t>
            </a:r>
            <a:r>
              <a:rPr lang="zh-CN" altLang="en-US" sz="2400" dirty="0">
                <a:solidFill>
                  <a:srgbClr val="D60093"/>
                </a:solidFill>
              </a:rPr>
              <a:t>先写后读</a:t>
            </a:r>
          </a:p>
          <a:p>
            <a:pPr marL="896938" lvl="2" indent="-266700">
              <a:spcBef>
                <a:spcPct val="10000"/>
              </a:spcBef>
            </a:pPr>
            <a:r>
              <a:rPr lang="zh-CN" altLang="en-US" sz="2400" dirty="0"/>
              <a:t>指令</a:t>
            </a:r>
            <a:r>
              <a:rPr lang="en-US" altLang="zh-CN" sz="2400" dirty="0"/>
              <a:t>j</a:t>
            </a:r>
            <a:r>
              <a:rPr lang="zh-CN" altLang="en-US" sz="2400" dirty="0"/>
              <a:t>使用指令</a:t>
            </a:r>
            <a:r>
              <a:rPr lang="en-US" altLang="zh-CN" sz="2400" dirty="0" err="1"/>
              <a:t>i</a:t>
            </a:r>
            <a:r>
              <a:rPr lang="zh-CN" altLang="en-US" sz="2400" dirty="0"/>
              <a:t>产生的结果</a:t>
            </a:r>
          </a:p>
          <a:p>
            <a:pPr marL="896938" lvl="2" indent="-266700">
              <a:spcBef>
                <a:spcPct val="10000"/>
              </a:spcBef>
            </a:pPr>
            <a:r>
              <a:rPr lang="zh-CN" altLang="en-US" sz="2400" dirty="0"/>
              <a:t>指令</a:t>
            </a:r>
            <a:r>
              <a:rPr lang="en-US" altLang="zh-CN" sz="2400" dirty="0"/>
              <a:t>j</a:t>
            </a:r>
            <a:r>
              <a:rPr lang="zh-CN" altLang="en-US" sz="2400" dirty="0"/>
              <a:t>与指令</a:t>
            </a:r>
            <a:r>
              <a:rPr lang="en-US" altLang="zh-CN" sz="2400" dirty="0"/>
              <a:t>k</a:t>
            </a:r>
            <a:r>
              <a:rPr lang="zh-CN" altLang="en-US" sz="2400" dirty="0"/>
              <a:t>数据相关，指令</a:t>
            </a:r>
            <a:r>
              <a:rPr lang="en-US" altLang="zh-CN" sz="2400" dirty="0"/>
              <a:t>k</a:t>
            </a:r>
            <a:r>
              <a:rPr lang="zh-CN" altLang="en-US" sz="2400" dirty="0"/>
              <a:t>与指令</a:t>
            </a:r>
            <a:r>
              <a:rPr lang="en-US" altLang="zh-CN" sz="2400" dirty="0" err="1"/>
              <a:t>i</a:t>
            </a:r>
            <a:r>
              <a:rPr lang="zh-CN" altLang="en-US" sz="2400" dirty="0"/>
              <a:t>数据相关</a:t>
            </a:r>
            <a:br>
              <a:rPr lang="zh-CN" altLang="en-US" sz="2400" dirty="0"/>
            </a:br>
            <a:r>
              <a:rPr lang="zh-CN" altLang="en-US" sz="2400" dirty="0">
                <a:latin typeface="+mn-ea"/>
              </a:rPr>
              <a:t>→</a:t>
            </a:r>
            <a:r>
              <a:rPr lang="zh-CN" altLang="en-US" sz="2400" dirty="0"/>
              <a:t> 数据相关具有</a:t>
            </a:r>
            <a:r>
              <a:rPr lang="zh-CN" altLang="en-US" sz="2400" dirty="0">
                <a:solidFill>
                  <a:srgbClr val="FF0000"/>
                </a:solidFill>
                <a:latin typeface="+mj-ea"/>
                <a:ea typeface="+mj-ea"/>
              </a:rPr>
              <a:t>传递性</a:t>
            </a:r>
          </a:p>
          <a:p>
            <a:pPr marL="630238" lvl="1" indent="-271463">
              <a:spcBef>
                <a:spcPct val="10000"/>
              </a:spcBef>
            </a:pPr>
            <a:r>
              <a:rPr lang="zh-CN" altLang="en-US" sz="2400" dirty="0">
                <a:solidFill>
                  <a:srgbClr val="FF3300"/>
                </a:solidFill>
              </a:rPr>
              <a:t>名称相关</a:t>
            </a:r>
            <a:r>
              <a:rPr lang="zh-CN" altLang="en-US" sz="2400" dirty="0"/>
              <a:t>（</a:t>
            </a:r>
            <a:r>
              <a:rPr lang="en-US" altLang="zh-CN" sz="2400" dirty="0"/>
              <a:t>name dependence</a:t>
            </a:r>
            <a:r>
              <a:rPr lang="zh-CN" altLang="en-US" sz="2400" dirty="0"/>
              <a:t>）：</a:t>
            </a:r>
            <a:r>
              <a:rPr lang="zh-CN" altLang="en-US" sz="2400" dirty="0">
                <a:solidFill>
                  <a:srgbClr val="D60093"/>
                </a:solidFill>
              </a:rPr>
              <a:t>先读后写</a:t>
            </a:r>
            <a:r>
              <a:rPr lang="zh-CN" altLang="en-US" sz="2400" dirty="0"/>
              <a:t>、</a:t>
            </a:r>
            <a:r>
              <a:rPr lang="zh-CN" altLang="en-US" sz="2400" dirty="0">
                <a:solidFill>
                  <a:srgbClr val="D60093"/>
                </a:solidFill>
              </a:rPr>
              <a:t>写</a:t>
            </a:r>
            <a:r>
              <a:rPr lang="en-US" altLang="zh-CN" sz="2400" dirty="0">
                <a:solidFill>
                  <a:srgbClr val="D60093"/>
                </a:solidFill>
              </a:rPr>
              <a:t>-</a:t>
            </a:r>
            <a:r>
              <a:rPr lang="zh-CN" altLang="en-US" sz="2400" dirty="0">
                <a:solidFill>
                  <a:srgbClr val="D60093"/>
                </a:solidFill>
              </a:rPr>
              <a:t>写</a:t>
            </a:r>
            <a:br>
              <a:rPr lang="zh-CN" altLang="en-US" sz="2400" dirty="0">
                <a:solidFill>
                  <a:srgbClr val="D60093"/>
                </a:solidFill>
              </a:rPr>
            </a:br>
            <a:r>
              <a:rPr lang="zh-CN" altLang="en-US" sz="2400" dirty="0">
                <a:latin typeface="+mn-ea"/>
              </a:rPr>
              <a:t>→</a:t>
            </a:r>
            <a:r>
              <a:rPr lang="zh-CN" altLang="en-US" sz="2400" dirty="0"/>
              <a:t> 必须保护原始的指令</a:t>
            </a:r>
            <a:r>
              <a:rPr lang="zh-CN" altLang="en-US" sz="2400" dirty="0">
                <a:solidFill>
                  <a:srgbClr val="006600"/>
                </a:solidFill>
              </a:rPr>
              <a:t>执行顺序</a:t>
            </a:r>
            <a:br>
              <a:rPr lang="zh-CN" altLang="en-US" sz="2400" dirty="0">
                <a:solidFill>
                  <a:srgbClr val="006600"/>
                </a:solidFill>
              </a:rPr>
            </a:br>
            <a:r>
              <a:rPr lang="zh-CN" altLang="en-US" sz="2400" dirty="0">
                <a:latin typeface="+mn-ea"/>
              </a:rPr>
              <a:t>→</a:t>
            </a:r>
            <a:r>
              <a:rPr lang="zh-CN" altLang="en-US" sz="2400" dirty="0"/>
              <a:t> 可以通过</a:t>
            </a:r>
            <a:r>
              <a:rPr lang="zh-CN" altLang="en-US" sz="2400" dirty="0">
                <a:solidFill>
                  <a:srgbClr val="CC0000"/>
                </a:solidFill>
              </a:rPr>
              <a:t>改变</a:t>
            </a:r>
            <a:r>
              <a:rPr lang="zh-CN" altLang="en-US" sz="2400" dirty="0"/>
              <a:t>指令中使用的</a:t>
            </a:r>
            <a:r>
              <a:rPr lang="zh-CN" altLang="en-US" sz="2400" dirty="0">
                <a:solidFill>
                  <a:srgbClr val="CC0000"/>
                </a:solidFill>
              </a:rPr>
              <a:t>名称</a:t>
            </a:r>
            <a:r>
              <a:rPr lang="en-US" altLang="zh-CN" sz="2400" dirty="0">
                <a:latin typeface="宋体" charset="-122"/>
              </a:rPr>
              <a:t>(</a:t>
            </a:r>
            <a:r>
              <a:rPr lang="zh-CN" altLang="en-US" sz="2400" dirty="0"/>
              <a:t>寄存器和存储单元</a:t>
            </a:r>
            <a:r>
              <a:rPr lang="en-US" altLang="zh-CN" sz="2400" dirty="0">
                <a:latin typeface="宋体" charset="-122"/>
              </a:rPr>
              <a:t>)</a:t>
            </a:r>
            <a:r>
              <a:rPr lang="zh-CN" altLang="en-US" sz="2400" dirty="0"/>
              <a:t>来化解指令间的矛盾，使名称相关的指令可以并行执行或改变顺序。</a:t>
            </a:r>
          </a:p>
          <a:p>
            <a:pPr marL="630238" lvl="1" indent="-271463">
              <a:spcBef>
                <a:spcPct val="10000"/>
              </a:spcBef>
            </a:pPr>
            <a:r>
              <a:rPr lang="zh-CN" altLang="en-US" sz="2400" dirty="0">
                <a:solidFill>
                  <a:srgbClr val="FF3300"/>
                </a:solidFill>
              </a:rPr>
              <a:t>控制相关</a:t>
            </a:r>
            <a:r>
              <a:rPr lang="zh-CN" altLang="en-US" sz="2400" dirty="0"/>
              <a:t>（</a:t>
            </a:r>
            <a:r>
              <a:rPr lang="en-US" altLang="zh-CN" sz="2400" dirty="0"/>
              <a:t>control dependence</a:t>
            </a:r>
            <a:r>
              <a:rPr lang="zh-CN" altLang="en-US" sz="2400" dirty="0"/>
              <a:t>）：由</a:t>
            </a:r>
            <a:r>
              <a:rPr lang="zh-CN" altLang="en-US" sz="2400" dirty="0">
                <a:solidFill>
                  <a:srgbClr val="D60093"/>
                </a:solidFill>
              </a:rPr>
              <a:t>分支指令</a:t>
            </a:r>
            <a:r>
              <a:rPr lang="zh-CN" altLang="en-US" sz="2400" dirty="0"/>
              <a:t>引起</a:t>
            </a:r>
          </a:p>
          <a:p>
            <a:pPr marL="896938" lvl="2" indent="-266700">
              <a:spcBef>
                <a:spcPct val="10000"/>
              </a:spcBef>
            </a:pPr>
            <a:r>
              <a:rPr lang="zh-CN" altLang="en-US" sz="2400" dirty="0"/>
              <a:t>与控制有关的指令不能调度到分支指令控制范围之外</a:t>
            </a:r>
          </a:p>
          <a:p>
            <a:pPr marL="896938" lvl="2" indent="-266700">
              <a:spcBef>
                <a:spcPct val="10000"/>
              </a:spcBef>
            </a:pPr>
            <a:r>
              <a:rPr lang="zh-CN" altLang="en-US" sz="2400" dirty="0"/>
              <a:t>与控制无关的指令不能调度到分支指令控制范围之内</a:t>
            </a:r>
            <a:endParaRPr lang="en-US" altLang="zh-CN" sz="2400" dirty="0"/>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642ED62F-50F9-4F76-B8B8-88530A3F7B5D}" type="slidenum">
              <a:rPr lang="zh-CN" altLang="en-US"/>
              <a:pPr/>
              <a:t>43</a:t>
            </a:fld>
            <a:endParaRPr lang="en-US" altLang="zh-CN"/>
          </a:p>
        </p:txBody>
      </p:sp>
      <p:sp>
        <p:nvSpPr>
          <p:cNvPr id="1678338" name="Rectangle 2"/>
          <p:cNvSpPr>
            <a:spLocks noGrp="1" noChangeArrowheads="1"/>
          </p:cNvSpPr>
          <p:nvPr>
            <p:ph type="title"/>
          </p:nvPr>
        </p:nvSpPr>
        <p:spPr/>
        <p:txBody>
          <a:bodyPr/>
          <a:lstStyle/>
          <a:p>
            <a:r>
              <a:rPr lang="en-US" altLang="zh-CN" dirty="0"/>
              <a:t>7.x.2 </a:t>
            </a:r>
            <a:r>
              <a:rPr lang="zh-CN" altLang="en-US" dirty="0"/>
              <a:t>指令调度</a:t>
            </a:r>
          </a:p>
        </p:txBody>
      </p:sp>
      <p:sp>
        <p:nvSpPr>
          <p:cNvPr id="1678339" name="Rectangle 3"/>
          <p:cNvSpPr>
            <a:spLocks noGrp="1" noChangeArrowheads="1"/>
          </p:cNvSpPr>
          <p:nvPr>
            <p:ph type="body" idx="1"/>
          </p:nvPr>
        </p:nvSpPr>
        <p:spPr>
          <a:xfrm>
            <a:off x="385763" y="836613"/>
            <a:ext cx="8578850" cy="5905500"/>
          </a:xfrm>
        </p:spPr>
        <p:txBody>
          <a:bodyPr/>
          <a:lstStyle/>
          <a:p>
            <a:pPr>
              <a:spcBef>
                <a:spcPct val="10000"/>
              </a:spcBef>
            </a:pPr>
            <a:r>
              <a:rPr lang="zh-CN" altLang="en-US" dirty="0">
                <a:solidFill>
                  <a:srgbClr val="FF6600"/>
                </a:solidFill>
                <a:ea typeface="黑体" pitchFamily="2" charset="-122"/>
              </a:rPr>
              <a:t>指令调度</a:t>
            </a:r>
            <a:r>
              <a:rPr lang="zh-CN" altLang="en-US" dirty="0"/>
              <a:t>：在</a:t>
            </a:r>
            <a:r>
              <a:rPr lang="zh-CN" altLang="en-US" dirty="0">
                <a:solidFill>
                  <a:srgbClr val="0000FF"/>
                </a:solidFill>
              </a:rPr>
              <a:t>一个程序基本块</a:t>
            </a:r>
            <a:r>
              <a:rPr lang="en-US" altLang="zh-CN" dirty="0">
                <a:solidFill>
                  <a:srgbClr val="0000FF"/>
                </a:solidFill>
                <a:latin typeface="宋体" charset="-122"/>
              </a:rPr>
              <a:t>(</a:t>
            </a:r>
            <a:r>
              <a:rPr lang="en-US" altLang="zh-CN" dirty="0">
                <a:solidFill>
                  <a:srgbClr val="0000FF"/>
                </a:solidFill>
              </a:rPr>
              <a:t>Basic Block, BB</a:t>
            </a:r>
            <a:r>
              <a:rPr lang="en-US" altLang="zh-CN" dirty="0">
                <a:solidFill>
                  <a:srgbClr val="0000FF"/>
                </a:solidFill>
                <a:latin typeface="宋体" charset="-122"/>
              </a:rPr>
              <a:t>)</a:t>
            </a:r>
            <a:r>
              <a:rPr lang="zh-CN" altLang="en-US" dirty="0">
                <a:solidFill>
                  <a:srgbClr val="0000FF"/>
                </a:solidFill>
              </a:rPr>
              <a:t>内</a:t>
            </a:r>
            <a:r>
              <a:rPr lang="zh-CN" altLang="en-US" dirty="0"/>
              <a:t>或者</a:t>
            </a:r>
            <a:r>
              <a:rPr lang="zh-CN" altLang="en-US" dirty="0">
                <a:solidFill>
                  <a:srgbClr val="0000FF"/>
                </a:solidFill>
              </a:rPr>
              <a:t>跨越基本块</a:t>
            </a:r>
            <a:r>
              <a:rPr lang="zh-CN" altLang="en-US" dirty="0"/>
              <a:t>重新排序指令，使得程序中的</a:t>
            </a:r>
            <a:r>
              <a:rPr lang="zh-CN" altLang="en-US" dirty="0">
                <a:solidFill>
                  <a:srgbClr val="CC0000"/>
                </a:solidFill>
              </a:rPr>
              <a:t>相关</a:t>
            </a:r>
            <a:r>
              <a:rPr lang="zh-CN" altLang="en-US" dirty="0"/>
              <a:t>尽可能地消除。</a:t>
            </a:r>
          </a:p>
          <a:p>
            <a:pPr lvl="1">
              <a:spcBef>
                <a:spcPct val="10000"/>
              </a:spcBef>
            </a:pPr>
            <a:r>
              <a:rPr lang="zh-CN" altLang="en-US" dirty="0">
                <a:solidFill>
                  <a:srgbClr val="FF6600"/>
                </a:solidFill>
                <a:ea typeface="黑体" pitchFamily="2" charset="-122"/>
              </a:rPr>
              <a:t>静态调度</a:t>
            </a:r>
            <a:r>
              <a:rPr lang="zh-CN" altLang="en-US" dirty="0"/>
              <a:t>：</a:t>
            </a:r>
            <a:r>
              <a:rPr lang="zh-CN" altLang="en-US" dirty="0">
                <a:solidFill>
                  <a:srgbClr val="CC00FF"/>
                </a:solidFill>
              </a:rPr>
              <a:t>编译器</a:t>
            </a:r>
            <a:br>
              <a:rPr lang="zh-CN" altLang="en-US" dirty="0"/>
            </a:br>
            <a:r>
              <a:rPr lang="zh-CN" altLang="en-US" dirty="0"/>
              <a:t>如果流水线中的指令与取到的指令之间存在</a:t>
            </a:r>
            <a:r>
              <a:rPr lang="zh-CN" altLang="en-US" dirty="0">
                <a:solidFill>
                  <a:srgbClr val="0000FF"/>
                </a:solidFill>
              </a:rPr>
              <a:t>数据相关</a:t>
            </a:r>
            <a:r>
              <a:rPr lang="zh-CN" altLang="en-US" dirty="0"/>
              <a:t>，而且无法通过</a:t>
            </a:r>
            <a:r>
              <a:rPr lang="zh-CN" altLang="en-US" dirty="0">
                <a:solidFill>
                  <a:srgbClr val="0000FF"/>
                </a:solidFill>
              </a:rPr>
              <a:t>旁路</a:t>
            </a:r>
            <a:r>
              <a:rPr lang="zh-CN" altLang="en-US" dirty="0"/>
              <a:t>或</a:t>
            </a:r>
            <a:r>
              <a:rPr lang="zh-CN" altLang="en-US" dirty="0">
                <a:solidFill>
                  <a:srgbClr val="0000FF"/>
                </a:solidFill>
              </a:rPr>
              <a:t>直通技术</a:t>
            </a:r>
            <a:r>
              <a:rPr lang="zh-CN" altLang="en-US" dirty="0"/>
              <a:t>避免该数据相关，那么检测硬件将从使用相关结果的指令开始</a:t>
            </a:r>
            <a:r>
              <a:rPr lang="zh-CN" altLang="en-US" dirty="0">
                <a:solidFill>
                  <a:srgbClr val="CC0000"/>
                </a:solidFill>
              </a:rPr>
              <a:t>暂停流水线</a:t>
            </a:r>
            <a:r>
              <a:rPr lang="zh-CN" altLang="en-US" dirty="0"/>
              <a:t>。在相关被清除之前，</a:t>
            </a:r>
            <a:r>
              <a:rPr lang="zh-CN" altLang="en-US" dirty="0">
                <a:solidFill>
                  <a:srgbClr val="0000FF"/>
                </a:solidFill>
              </a:rPr>
              <a:t>停止取指令和发射指令的工作</a:t>
            </a:r>
            <a:r>
              <a:rPr lang="zh-CN" altLang="en-US" dirty="0"/>
              <a:t>。</a:t>
            </a:r>
          </a:p>
          <a:p>
            <a:pPr lvl="1">
              <a:spcBef>
                <a:spcPct val="10000"/>
              </a:spcBef>
            </a:pPr>
            <a:r>
              <a:rPr lang="zh-CN" altLang="en-US" dirty="0">
                <a:solidFill>
                  <a:srgbClr val="FF6600"/>
                </a:solidFill>
                <a:ea typeface="黑体" pitchFamily="2" charset="-122"/>
              </a:rPr>
              <a:t>动态调度</a:t>
            </a:r>
            <a:r>
              <a:rPr lang="zh-CN" altLang="en-US" dirty="0"/>
              <a:t>：</a:t>
            </a:r>
            <a:r>
              <a:rPr lang="zh-CN" altLang="en-US" dirty="0">
                <a:solidFill>
                  <a:srgbClr val="CC00FF"/>
                </a:solidFill>
              </a:rPr>
              <a:t>硬件</a:t>
            </a:r>
            <a:br>
              <a:rPr lang="zh-CN" altLang="en-US" dirty="0"/>
            </a:br>
            <a:r>
              <a:rPr lang="zh-CN" altLang="en-US" dirty="0"/>
              <a:t>通过硬件对指令</a:t>
            </a:r>
            <a:r>
              <a:rPr lang="zh-CN" altLang="en-US" dirty="0">
                <a:solidFill>
                  <a:srgbClr val="CC0000"/>
                </a:solidFill>
              </a:rPr>
              <a:t>执行顺序</a:t>
            </a:r>
            <a:r>
              <a:rPr lang="zh-CN" altLang="en-US" dirty="0"/>
              <a:t>进行</a:t>
            </a:r>
            <a:r>
              <a:rPr lang="zh-CN" altLang="en-US" dirty="0">
                <a:solidFill>
                  <a:srgbClr val="CC0000"/>
                </a:solidFill>
              </a:rPr>
              <a:t>重组</a:t>
            </a:r>
            <a:r>
              <a:rPr lang="zh-CN" altLang="en-US" dirty="0"/>
              <a:t>，在保持数据流和异常行为的同时减少流水线的停顿。</a:t>
            </a:r>
          </a:p>
          <a:p>
            <a:pPr>
              <a:spcBef>
                <a:spcPct val="10000"/>
              </a:spcBef>
            </a:pPr>
            <a:endParaRPr lang="en-US" altLang="zh-CN" sz="2400" dirty="0"/>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CEDC870C-C916-46FD-9ECA-8AFAAC4A31D6}" type="slidenum">
              <a:rPr lang="zh-CN" altLang="en-US"/>
              <a:pPr/>
              <a:t>44</a:t>
            </a:fld>
            <a:endParaRPr lang="en-US" altLang="zh-CN"/>
          </a:p>
        </p:txBody>
      </p:sp>
      <p:sp>
        <p:nvSpPr>
          <p:cNvPr id="1679362" name="Rectangle 2"/>
          <p:cNvSpPr>
            <a:spLocks noGrp="1" noChangeArrowheads="1"/>
          </p:cNvSpPr>
          <p:nvPr>
            <p:ph type="title"/>
          </p:nvPr>
        </p:nvSpPr>
        <p:spPr/>
        <p:txBody>
          <a:bodyPr/>
          <a:lstStyle/>
          <a:p>
            <a:r>
              <a:rPr lang="en-US" altLang="zh-CN" dirty="0"/>
              <a:t>7.x.3 </a:t>
            </a:r>
            <a:r>
              <a:rPr lang="zh-CN" altLang="en-US" dirty="0"/>
              <a:t>乱序执行和寄存器重命名</a:t>
            </a:r>
          </a:p>
        </p:txBody>
      </p:sp>
      <p:sp>
        <p:nvSpPr>
          <p:cNvPr id="1679363" name="Rectangle 3"/>
          <p:cNvSpPr>
            <a:spLocks noGrp="1" noChangeArrowheads="1"/>
          </p:cNvSpPr>
          <p:nvPr>
            <p:ph type="body" idx="1"/>
          </p:nvPr>
        </p:nvSpPr>
        <p:spPr>
          <a:xfrm>
            <a:off x="457200" y="1655763"/>
            <a:ext cx="8362950" cy="4581525"/>
          </a:xfrm>
        </p:spPr>
        <p:txBody>
          <a:bodyPr/>
          <a:lstStyle/>
          <a:p>
            <a:pPr>
              <a:spcBef>
                <a:spcPct val="10000"/>
              </a:spcBef>
            </a:pPr>
            <a:r>
              <a:rPr lang="zh-CN" altLang="en-US">
                <a:solidFill>
                  <a:srgbClr val="CC0000"/>
                </a:solidFill>
              </a:rPr>
              <a:t>按序发射</a:t>
            </a:r>
            <a:r>
              <a:rPr lang="zh-CN" altLang="en-US"/>
              <a:t>和执行指令：如果流水线中两条相近的指令之间存在</a:t>
            </a:r>
            <a:r>
              <a:rPr lang="zh-CN" altLang="en-US">
                <a:solidFill>
                  <a:srgbClr val="0000FF"/>
                </a:solidFill>
              </a:rPr>
              <a:t>相关</a:t>
            </a:r>
            <a:r>
              <a:rPr lang="zh-CN" altLang="en-US"/>
              <a:t>，则必然引起流水线</a:t>
            </a:r>
            <a:r>
              <a:rPr lang="zh-CN" altLang="en-US">
                <a:solidFill>
                  <a:srgbClr val="0000FF"/>
                </a:solidFill>
              </a:rPr>
              <a:t>停顿</a:t>
            </a:r>
            <a:r>
              <a:rPr lang="zh-CN" altLang="en-US"/>
              <a:t>。</a:t>
            </a:r>
          </a:p>
          <a:p>
            <a:pPr>
              <a:spcBef>
                <a:spcPct val="10000"/>
              </a:spcBef>
            </a:pPr>
            <a:r>
              <a:rPr lang="zh-CN" altLang="en-US">
                <a:solidFill>
                  <a:srgbClr val="CC0000"/>
                </a:solidFill>
              </a:rPr>
              <a:t>乱序执行</a:t>
            </a:r>
            <a:r>
              <a:rPr lang="zh-CN" altLang="en-US"/>
              <a:t>（</a:t>
            </a:r>
            <a:r>
              <a:rPr lang="en-US" altLang="zh-CN"/>
              <a:t>out-of-order execution</a:t>
            </a:r>
            <a:r>
              <a:rPr lang="zh-CN" altLang="en-US"/>
              <a:t>）：跳过相关的指令去执行后面不相关的指令，使指令的执行顺序不再按原程序的顺序进行。</a:t>
            </a:r>
            <a:br>
              <a:rPr lang="zh-CN" altLang="en-US"/>
            </a:br>
            <a:r>
              <a:rPr lang="zh-CN" altLang="en-US"/>
              <a:t>要求指令调度算法必须保证程序的运行结果和按照顺序执行时的结果相同。</a:t>
            </a:r>
            <a:endParaRPr lang="en-US" altLang="zh-CN" sz="2400"/>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749EC04E-80BA-41D0-AB76-B557BE1FF96E}" type="slidenum">
              <a:rPr lang="zh-CN" altLang="en-US"/>
              <a:pPr/>
              <a:t>45</a:t>
            </a:fld>
            <a:endParaRPr lang="en-US" altLang="zh-CN"/>
          </a:p>
        </p:txBody>
      </p:sp>
      <p:sp>
        <p:nvSpPr>
          <p:cNvPr id="1680386" name="Rectangle 2"/>
          <p:cNvSpPr>
            <a:spLocks noGrp="1" noChangeArrowheads="1"/>
          </p:cNvSpPr>
          <p:nvPr>
            <p:ph type="title"/>
          </p:nvPr>
        </p:nvSpPr>
        <p:spPr/>
        <p:txBody>
          <a:bodyPr/>
          <a:lstStyle/>
          <a:p>
            <a:r>
              <a:rPr lang="en-US" altLang="zh-CN" dirty="0"/>
              <a:t>7.x.3 </a:t>
            </a:r>
            <a:r>
              <a:rPr lang="zh-CN" altLang="en-US" dirty="0"/>
              <a:t>乱序执行和寄存器重命名 </a:t>
            </a:r>
            <a:r>
              <a:rPr lang="zh-CN" altLang="en-US" dirty="0">
                <a:solidFill>
                  <a:srgbClr val="FF0066"/>
                </a:solidFill>
              </a:rPr>
              <a:t>－计分板</a:t>
            </a:r>
          </a:p>
        </p:txBody>
      </p:sp>
      <p:sp>
        <p:nvSpPr>
          <p:cNvPr id="1680387" name="Rectangle 3"/>
          <p:cNvSpPr>
            <a:spLocks noGrp="1" noChangeArrowheads="1"/>
          </p:cNvSpPr>
          <p:nvPr>
            <p:ph type="body" idx="1"/>
          </p:nvPr>
        </p:nvSpPr>
        <p:spPr>
          <a:xfrm>
            <a:off x="179388" y="549275"/>
            <a:ext cx="8856662" cy="6192838"/>
          </a:xfrm>
          <a:noFill/>
          <a:ln/>
        </p:spPr>
        <p:txBody>
          <a:bodyPr/>
          <a:lstStyle/>
          <a:p>
            <a:pPr>
              <a:spcBef>
                <a:spcPct val="10000"/>
              </a:spcBef>
              <a:buFont typeface="Wingdings" pitchFamily="2" charset="2"/>
              <a:buNone/>
            </a:pPr>
            <a:r>
              <a:rPr lang="en-US" altLang="zh-CN"/>
              <a:t>【</a:t>
            </a:r>
            <a:r>
              <a:rPr lang="zh-CN" altLang="en-US"/>
              <a:t>例</a:t>
            </a:r>
            <a:r>
              <a:rPr lang="en-US" altLang="zh-CN"/>
              <a:t>】</a:t>
            </a:r>
            <a:r>
              <a:rPr lang="zh-CN" altLang="en-US"/>
              <a:t>某计算机：</a:t>
            </a:r>
          </a:p>
          <a:p>
            <a:pPr lvl="1">
              <a:spcBef>
                <a:spcPct val="10000"/>
              </a:spcBef>
            </a:pPr>
            <a:r>
              <a:rPr lang="zh-CN" altLang="en-US"/>
              <a:t>有</a:t>
            </a:r>
            <a:r>
              <a:rPr lang="en-US" altLang="zh-CN">
                <a:solidFill>
                  <a:srgbClr val="CC0000"/>
                </a:solidFill>
              </a:rPr>
              <a:t>8</a:t>
            </a:r>
            <a:r>
              <a:rPr lang="zh-CN" altLang="en-US">
                <a:solidFill>
                  <a:srgbClr val="CC0000"/>
                </a:solidFill>
              </a:rPr>
              <a:t>个</a:t>
            </a:r>
            <a:r>
              <a:rPr lang="zh-CN" altLang="en-US"/>
              <a:t>程序员可用的</a:t>
            </a:r>
            <a:r>
              <a:rPr lang="zh-CN" altLang="en-US">
                <a:solidFill>
                  <a:srgbClr val="CC0000"/>
                </a:solidFill>
              </a:rPr>
              <a:t>寄存器</a:t>
            </a:r>
            <a:r>
              <a:rPr lang="zh-CN" altLang="en-US"/>
              <a:t>，从</a:t>
            </a:r>
            <a:r>
              <a:rPr lang="en-US" altLang="zh-CN"/>
              <a:t>R0</a:t>
            </a:r>
            <a:r>
              <a:rPr lang="zh-CN" altLang="en-US"/>
              <a:t>到</a:t>
            </a:r>
            <a:r>
              <a:rPr lang="en-US" altLang="zh-CN"/>
              <a:t>R7</a:t>
            </a:r>
            <a:r>
              <a:rPr lang="zh-CN" altLang="en-US"/>
              <a:t>；</a:t>
            </a:r>
          </a:p>
          <a:p>
            <a:pPr lvl="1">
              <a:spcBef>
                <a:spcPct val="10000"/>
              </a:spcBef>
            </a:pPr>
            <a:r>
              <a:rPr lang="zh-CN" altLang="en-US"/>
              <a:t>所有的</a:t>
            </a:r>
            <a:r>
              <a:rPr lang="zh-CN" altLang="en-US">
                <a:solidFill>
                  <a:srgbClr val="CC0000"/>
                </a:solidFill>
              </a:rPr>
              <a:t>算术运算指令</a:t>
            </a:r>
            <a:r>
              <a:rPr lang="zh-CN" altLang="en-US"/>
              <a:t>都使用</a:t>
            </a:r>
            <a:r>
              <a:rPr lang="zh-CN" altLang="en-US">
                <a:solidFill>
                  <a:srgbClr val="CC0000"/>
                </a:solidFill>
              </a:rPr>
              <a:t>三个寄存器</a:t>
            </a:r>
            <a:r>
              <a:rPr lang="zh-CN" altLang="en-US"/>
              <a:t>；</a:t>
            </a:r>
          </a:p>
          <a:p>
            <a:pPr lvl="1">
              <a:spcBef>
                <a:spcPct val="10000"/>
              </a:spcBef>
            </a:pPr>
            <a:r>
              <a:rPr lang="zh-CN" altLang="en-US"/>
              <a:t>允许译码单元</a:t>
            </a:r>
            <a:r>
              <a:rPr lang="zh-CN" altLang="en-US">
                <a:solidFill>
                  <a:srgbClr val="CC0000"/>
                </a:solidFill>
              </a:rPr>
              <a:t>每个时钟周期</a:t>
            </a:r>
            <a:r>
              <a:rPr lang="zh-CN" altLang="en-US"/>
              <a:t>最多</a:t>
            </a:r>
            <a:r>
              <a:rPr lang="zh-CN" altLang="en-US">
                <a:solidFill>
                  <a:srgbClr val="CC0000"/>
                </a:solidFill>
              </a:rPr>
              <a:t>发射两条指令</a:t>
            </a:r>
            <a:r>
              <a:rPr lang="zh-CN" altLang="en-US"/>
              <a:t>；</a:t>
            </a:r>
          </a:p>
          <a:p>
            <a:pPr lvl="1">
              <a:spcBef>
                <a:spcPct val="10000"/>
              </a:spcBef>
            </a:pPr>
            <a:r>
              <a:rPr lang="zh-CN" altLang="en-US">
                <a:solidFill>
                  <a:srgbClr val="CC0000"/>
                </a:solidFill>
              </a:rPr>
              <a:t>按序发射</a:t>
            </a:r>
            <a:r>
              <a:rPr lang="zh-CN" altLang="en-US"/>
              <a:t>，</a:t>
            </a:r>
            <a:r>
              <a:rPr lang="zh-CN" altLang="en-US">
                <a:solidFill>
                  <a:srgbClr val="CC0000"/>
                </a:solidFill>
              </a:rPr>
              <a:t>按序执行</a:t>
            </a:r>
            <a:r>
              <a:rPr lang="zh-CN" altLang="en-US"/>
              <a:t>。</a:t>
            </a:r>
          </a:p>
          <a:p>
            <a:pPr lvl="1">
              <a:spcBef>
                <a:spcPct val="10000"/>
              </a:spcBef>
              <a:buFont typeface="Wingdings" pitchFamily="2" charset="2"/>
              <a:buNone/>
            </a:pPr>
            <a:r>
              <a:rPr lang="zh-CN" altLang="en-US"/>
              <a:t>要执行的一段程序为：</a:t>
            </a:r>
            <a:endParaRPr lang="en-US" altLang="zh-CN"/>
          </a:p>
        </p:txBody>
      </p:sp>
      <p:sp>
        <p:nvSpPr>
          <p:cNvPr id="1680388" name="Text Box 4"/>
          <p:cNvSpPr txBox="1">
            <a:spLocks noChangeArrowheads="1"/>
          </p:cNvSpPr>
          <p:nvPr/>
        </p:nvSpPr>
        <p:spPr bwMode="auto">
          <a:xfrm>
            <a:off x="4572000" y="2987675"/>
            <a:ext cx="2952750" cy="3536950"/>
          </a:xfrm>
          <a:prstGeom prst="rect">
            <a:avLst/>
          </a:prstGeom>
          <a:solidFill>
            <a:srgbClr val="FFFF99"/>
          </a:solidFill>
          <a:ln w="28575" algn="ctr">
            <a:solidFill>
              <a:srgbClr val="FF6600"/>
            </a:solidFill>
            <a:miter lim="800000"/>
            <a:headEnd/>
            <a:tailEnd/>
          </a:ln>
          <a:effectLst>
            <a:outerShdw blurRad="50800" dist="38100" dir="2700000" algn="tl" rotWithShape="0">
              <a:prstClr val="black">
                <a:alpha val="40000"/>
              </a:prstClr>
            </a:outerShdw>
          </a:effectLst>
        </p:spPr>
        <p:txBody>
          <a:bodyPr wrap="square">
            <a:spAutoFit/>
          </a:bodyPr>
          <a:lstStyle/>
          <a:p>
            <a:pPr algn="l">
              <a:spcBef>
                <a:spcPct val="0"/>
              </a:spcBef>
            </a:pPr>
            <a:r>
              <a:rPr lang="pt-BR" altLang="zh-CN" b="0" dirty="0">
                <a:latin typeface="Consolas" panose="020B0609020204030204" pitchFamily="49" charset="0"/>
              </a:rPr>
              <a:t>I1</a:t>
            </a:r>
            <a:r>
              <a:rPr lang="zh-CN" altLang="pt-BR" b="0" dirty="0">
                <a:latin typeface="Consolas" panose="020B0609020204030204" pitchFamily="49" charset="0"/>
              </a:rPr>
              <a:t>：</a:t>
            </a:r>
            <a:r>
              <a:rPr lang="pt-BR" altLang="zh-CN" b="0" dirty="0">
                <a:latin typeface="Consolas" panose="020B0609020204030204" pitchFamily="49" charset="0"/>
              </a:rPr>
              <a:t>R3</a:t>
            </a:r>
            <a:r>
              <a:rPr lang="zh-CN" altLang="pt-BR" b="0" dirty="0">
                <a:latin typeface="Consolas" panose="020B0609020204030204" pitchFamily="49" charset="0"/>
              </a:rPr>
              <a:t>＝</a:t>
            </a:r>
            <a:r>
              <a:rPr lang="pt-BR" altLang="zh-CN" b="0" dirty="0">
                <a:latin typeface="Consolas" panose="020B0609020204030204" pitchFamily="49" charset="0"/>
              </a:rPr>
              <a:t>R0×R1</a:t>
            </a:r>
          </a:p>
          <a:p>
            <a:pPr algn="l">
              <a:spcBef>
                <a:spcPct val="0"/>
              </a:spcBef>
            </a:pPr>
            <a:r>
              <a:rPr lang="pt-BR" altLang="zh-CN" b="0" dirty="0">
                <a:latin typeface="Consolas" panose="020B0609020204030204" pitchFamily="49" charset="0"/>
              </a:rPr>
              <a:t>I2</a:t>
            </a:r>
            <a:r>
              <a:rPr lang="zh-CN" altLang="pt-BR" b="0" dirty="0">
                <a:latin typeface="Consolas" panose="020B0609020204030204" pitchFamily="49" charset="0"/>
              </a:rPr>
              <a:t>：</a:t>
            </a:r>
            <a:r>
              <a:rPr lang="pt-BR" altLang="zh-CN" b="0" dirty="0">
                <a:latin typeface="Consolas" panose="020B0609020204030204" pitchFamily="49" charset="0"/>
              </a:rPr>
              <a:t>R4</a:t>
            </a:r>
            <a:r>
              <a:rPr lang="zh-CN" altLang="pt-BR" b="0" dirty="0">
                <a:latin typeface="Consolas" panose="020B0609020204030204" pitchFamily="49" charset="0"/>
              </a:rPr>
              <a:t>＝</a:t>
            </a:r>
            <a:r>
              <a:rPr lang="pt-BR" altLang="zh-CN" b="0" dirty="0">
                <a:latin typeface="Consolas" panose="020B0609020204030204" pitchFamily="49" charset="0"/>
              </a:rPr>
              <a:t>R0</a:t>
            </a:r>
            <a:r>
              <a:rPr lang="zh-CN" altLang="pt-BR" b="0" dirty="0">
                <a:latin typeface="Consolas" panose="020B0609020204030204" pitchFamily="49" charset="0"/>
              </a:rPr>
              <a:t>＋</a:t>
            </a:r>
            <a:r>
              <a:rPr lang="pt-BR" altLang="zh-CN" b="0" dirty="0">
                <a:latin typeface="Consolas" panose="020B0609020204030204" pitchFamily="49" charset="0"/>
              </a:rPr>
              <a:t>R2</a:t>
            </a:r>
          </a:p>
          <a:p>
            <a:pPr algn="l">
              <a:spcBef>
                <a:spcPct val="0"/>
              </a:spcBef>
            </a:pPr>
            <a:r>
              <a:rPr lang="pt-BR" altLang="zh-CN" b="0" dirty="0">
                <a:latin typeface="Consolas" panose="020B0609020204030204" pitchFamily="49" charset="0"/>
              </a:rPr>
              <a:t>I3</a:t>
            </a:r>
            <a:r>
              <a:rPr lang="zh-CN" altLang="pt-BR" b="0" dirty="0">
                <a:latin typeface="Consolas" panose="020B0609020204030204" pitchFamily="49" charset="0"/>
              </a:rPr>
              <a:t>：</a:t>
            </a:r>
            <a:r>
              <a:rPr lang="pt-BR" altLang="zh-CN" b="0" dirty="0">
                <a:latin typeface="Consolas" panose="020B0609020204030204" pitchFamily="49" charset="0"/>
              </a:rPr>
              <a:t>R5</a:t>
            </a:r>
            <a:r>
              <a:rPr lang="zh-CN" altLang="pt-BR" b="0" dirty="0">
                <a:latin typeface="Consolas" panose="020B0609020204030204" pitchFamily="49" charset="0"/>
              </a:rPr>
              <a:t>＝</a:t>
            </a:r>
            <a:r>
              <a:rPr lang="pt-BR" altLang="zh-CN" b="0" dirty="0">
                <a:latin typeface="Consolas" panose="020B0609020204030204" pitchFamily="49" charset="0"/>
              </a:rPr>
              <a:t>R0</a:t>
            </a:r>
            <a:r>
              <a:rPr lang="zh-CN" altLang="pt-BR" b="0" dirty="0">
                <a:latin typeface="Consolas" panose="020B0609020204030204" pitchFamily="49" charset="0"/>
              </a:rPr>
              <a:t>＋</a:t>
            </a:r>
            <a:r>
              <a:rPr lang="pt-BR" altLang="zh-CN" b="0" dirty="0">
                <a:latin typeface="Consolas" panose="020B0609020204030204" pitchFamily="49" charset="0"/>
              </a:rPr>
              <a:t>R1</a:t>
            </a:r>
          </a:p>
          <a:p>
            <a:pPr algn="l">
              <a:spcBef>
                <a:spcPct val="0"/>
              </a:spcBef>
            </a:pPr>
            <a:r>
              <a:rPr lang="pt-BR" altLang="zh-CN" b="0" dirty="0">
                <a:latin typeface="Consolas" panose="020B0609020204030204" pitchFamily="49" charset="0"/>
              </a:rPr>
              <a:t>I4</a:t>
            </a:r>
            <a:r>
              <a:rPr lang="zh-CN" altLang="pt-BR" b="0" dirty="0">
                <a:latin typeface="Consolas" panose="020B0609020204030204" pitchFamily="49" charset="0"/>
              </a:rPr>
              <a:t>：</a:t>
            </a:r>
            <a:r>
              <a:rPr lang="pt-BR" altLang="zh-CN" b="0" dirty="0">
                <a:latin typeface="Consolas" panose="020B0609020204030204" pitchFamily="49" charset="0"/>
              </a:rPr>
              <a:t>R6</a:t>
            </a:r>
            <a:r>
              <a:rPr lang="zh-CN" altLang="pt-BR" b="0" dirty="0">
                <a:latin typeface="Consolas" panose="020B0609020204030204" pitchFamily="49" charset="0"/>
              </a:rPr>
              <a:t>＝</a:t>
            </a:r>
            <a:r>
              <a:rPr lang="pt-BR" altLang="zh-CN" b="0" dirty="0">
                <a:latin typeface="Consolas" panose="020B0609020204030204" pitchFamily="49" charset="0"/>
              </a:rPr>
              <a:t>R1</a:t>
            </a:r>
            <a:r>
              <a:rPr lang="zh-CN" altLang="pt-BR" b="0" dirty="0">
                <a:latin typeface="Consolas" panose="020B0609020204030204" pitchFamily="49" charset="0"/>
              </a:rPr>
              <a:t>＋</a:t>
            </a:r>
            <a:r>
              <a:rPr lang="pt-BR" altLang="zh-CN" b="0" dirty="0">
                <a:latin typeface="Consolas" panose="020B0609020204030204" pitchFamily="49" charset="0"/>
              </a:rPr>
              <a:t>R4</a:t>
            </a:r>
          </a:p>
          <a:p>
            <a:pPr algn="l">
              <a:spcBef>
                <a:spcPct val="0"/>
              </a:spcBef>
            </a:pPr>
            <a:r>
              <a:rPr lang="pt-BR" altLang="zh-CN" b="0" dirty="0">
                <a:latin typeface="Consolas" panose="020B0609020204030204" pitchFamily="49" charset="0"/>
              </a:rPr>
              <a:t>I5</a:t>
            </a:r>
            <a:r>
              <a:rPr lang="zh-CN" altLang="pt-BR" b="0" dirty="0">
                <a:latin typeface="Consolas" panose="020B0609020204030204" pitchFamily="49" charset="0"/>
              </a:rPr>
              <a:t>：</a:t>
            </a:r>
            <a:r>
              <a:rPr lang="pt-BR" altLang="zh-CN" b="0" dirty="0">
                <a:latin typeface="Consolas" panose="020B0609020204030204" pitchFamily="49" charset="0"/>
              </a:rPr>
              <a:t>R7</a:t>
            </a:r>
            <a:r>
              <a:rPr lang="zh-CN" altLang="pt-BR" b="0" dirty="0">
                <a:latin typeface="Consolas" panose="020B0609020204030204" pitchFamily="49" charset="0"/>
              </a:rPr>
              <a:t>＝</a:t>
            </a:r>
            <a:r>
              <a:rPr lang="pt-BR" altLang="zh-CN" b="0" dirty="0">
                <a:latin typeface="Consolas" panose="020B0609020204030204" pitchFamily="49" charset="0"/>
              </a:rPr>
              <a:t>R1×R2</a:t>
            </a:r>
          </a:p>
          <a:p>
            <a:pPr algn="l">
              <a:spcBef>
                <a:spcPct val="0"/>
              </a:spcBef>
            </a:pPr>
            <a:r>
              <a:rPr lang="pt-BR" altLang="zh-CN" b="0" dirty="0">
                <a:latin typeface="Consolas" panose="020B0609020204030204" pitchFamily="49" charset="0"/>
              </a:rPr>
              <a:t>I6</a:t>
            </a:r>
            <a:r>
              <a:rPr lang="zh-CN" altLang="pt-BR" b="0" dirty="0">
                <a:latin typeface="Consolas" panose="020B0609020204030204" pitchFamily="49" charset="0"/>
              </a:rPr>
              <a:t>：</a:t>
            </a:r>
            <a:r>
              <a:rPr lang="pt-BR" altLang="zh-CN" b="0" dirty="0">
                <a:latin typeface="Consolas" panose="020B0609020204030204" pitchFamily="49" charset="0"/>
              </a:rPr>
              <a:t>R1</a:t>
            </a:r>
            <a:r>
              <a:rPr lang="zh-CN" altLang="pt-BR" b="0" dirty="0">
                <a:latin typeface="Consolas" panose="020B0609020204030204" pitchFamily="49" charset="0"/>
              </a:rPr>
              <a:t>＝</a:t>
            </a:r>
            <a:r>
              <a:rPr lang="pt-BR" altLang="zh-CN" b="0" dirty="0">
                <a:latin typeface="Consolas" panose="020B0609020204030204" pitchFamily="49" charset="0"/>
              </a:rPr>
              <a:t>R0</a:t>
            </a:r>
            <a:r>
              <a:rPr lang="zh-CN" altLang="pt-BR" b="0" dirty="0">
                <a:latin typeface="Consolas" panose="020B0609020204030204" pitchFamily="49" charset="0"/>
              </a:rPr>
              <a:t>－</a:t>
            </a:r>
            <a:r>
              <a:rPr lang="pt-BR" altLang="zh-CN" b="0" dirty="0">
                <a:latin typeface="Consolas" panose="020B0609020204030204" pitchFamily="49" charset="0"/>
              </a:rPr>
              <a:t>R2</a:t>
            </a:r>
          </a:p>
          <a:p>
            <a:pPr algn="l">
              <a:spcBef>
                <a:spcPct val="0"/>
              </a:spcBef>
            </a:pPr>
            <a:r>
              <a:rPr lang="pt-BR" altLang="zh-CN" b="0" dirty="0">
                <a:latin typeface="Consolas" panose="020B0609020204030204" pitchFamily="49" charset="0"/>
              </a:rPr>
              <a:t>I7</a:t>
            </a:r>
            <a:r>
              <a:rPr lang="zh-CN" altLang="pt-BR" b="0" dirty="0">
                <a:latin typeface="Consolas" panose="020B0609020204030204" pitchFamily="49" charset="0"/>
              </a:rPr>
              <a:t>：</a:t>
            </a:r>
            <a:r>
              <a:rPr lang="pt-BR" altLang="zh-CN" b="0" dirty="0">
                <a:latin typeface="Consolas" panose="020B0609020204030204" pitchFamily="49" charset="0"/>
              </a:rPr>
              <a:t>R3</a:t>
            </a:r>
            <a:r>
              <a:rPr lang="zh-CN" altLang="pt-BR" b="0" dirty="0">
                <a:latin typeface="Consolas" panose="020B0609020204030204" pitchFamily="49" charset="0"/>
              </a:rPr>
              <a:t>＝</a:t>
            </a:r>
            <a:r>
              <a:rPr lang="pt-BR" altLang="zh-CN" b="0" dirty="0">
                <a:latin typeface="Consolas" panose="020B0609020204030204" pitchFamily="49" charset="0"/>
              </a:rPr>
              <a:t>R3×R1</a:t>
            </a:r>
          </a:p>
          <a:p>
            <a:pPr algn="l">
              <a:spcBef>
                <a:spcPct val="0"/>
              </a:spcBef>
            </a:pPr>
            <a:r>
              <a:rPr lang="pt-BR" altLang="zh-CN" b="0" dirty="0">
                <a:latin typeface="Consolas" panose="020B0609020204030204" pitchFamily="49" charset="0"/>
              </a:rPr>
              <a:t>I8</a:t>
            </a:r>
            <a:r>
              <a:rPr lang="zh-CN" altLang="pt-BR" b="0" dirty="0">
                <a:latin typeface="Consolas" panose="020B0609020204030204" pitchFamily="49" charset="0"/>
              </a:rPr>
              <a:t>：</a:t>
            </a:r>
            <a:r>
              <a:rPr lang="pt-BR" altLang="zh-CN" b="0" dirty="0">
                <a:latin typeface="Consolas" panose="020B0609020204030204" pitchFamily="49" charset="0"/>
              </a:rPr>
              <a:t>R1</a:t>
            </a:r>
            <a:r>
              <a:rPr lang="zh-CN" altLang="pt-BR" b="0" dirty="0">
                <a:latin typeface="Consolas" panose="020B0609020204030204" pitchFamily="49" charset="0"/>
              </a:rPr>
              <a:t>＝</a:t>
            </a:r>
            <a:r>
              <a:rPr lang="pt-BR" altLang="zh-CN" b="0" dirty="0">
                <a:latin typeface="Consolas" panose="020B0609020204030204" pitchFamily="49" charset="0"/>
              </a:rPr>
              <a:t>R4</a:t>
            </a:r>
            <a:r>
              <a:rPr lang="zh-CN" altLang="pt-BR" b="0" dirty="0">
                <a:latin typeface="Consolas" panose="020B0609020204030204" pitchFamily="49" charset="0"/>
              </a:rPr>
              <a:t>＋</a:t>
            </a:r>
            <a:r>
              <a:rPr lang="pt-BR" altLang="zh-CN" b="0" dirty="0">
                <a:latin typeface="Consolas" panose="020B0609020204030204" pitchFamily="49" charset="0"/>
              </a:rPr>
              <a:t>R4</a:t>
            </a:r>
            <a:endParaRPr lang="zh-CN" altLang="en-US" b="0" dirty="0">
              <a:latin typeface="Consolas" panose="020B0609020204030204" pitchFamily="49" charset="0"/>
            </a:endParaRP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 name="灯片编号占位符 4"/>
          <p:cNvSpPr>
            <a:spLocks noGrp="1"/>
          </p:cNvSpPr>
          <p:nvPr>
            <p:ph type="sldNum" sz="quarter" idx="11"/>
          </p:nvPr>
        </p:nvSpPr>
        <p:spPr/>
        <p:txBody>
          <a:bodyPr/>
          <a:lstStyle/>
          <a:p>
            <a:fld id="{444A6E12-F54A-4B17-BF7D-A404F13C0CCC}" type="slidenum">
              <a:rPr lang="zh-CN" altLang="en-US"/>
              <a:pPr/>
              <a:t>46</a:t>
            </a:fld>
            <a:endParaRPr lang="en-US" altLang="zh-CN"/>
          </a:p>
        </p:txBody>
      </p:sp>
      <p:graphicFrame>
        <p:nvGraphicFramePr>
          <p:cNvPr id="1681863" name="Group 455"/>
          <p:cNvGraphicFramePr>
            <a:graphicFrameLocks noGrp="1"/>
          </p:cNvGraphicFramePr>
          <p:nvPr/>
        </p:nvGraphicFramePr>
        <p:xfrm>
          <a:off x="539750" y="260350"/>
          <a:ext cx="8340725" cy="6437376"/>
        </p:xfrm>
        <a:graphic>
          <a:graphicData uri="http://schemas.openxmlformats.org/drawingml/2006/table">
            <a:tbl>
              <a:tblPr/>
              <a:tblGrid>
                <a:gridCol w="574675">
                  <a:extLst>
                    <a:ext uri="{9D8B030D-6E8A-4147-A177-3AD203B41FA5}">
                      <a16:colId xmlns:a16="http://schemas.microsoft.com/office/drawing/2014/main" val="20000"/>
                    </a:ext>
                  </a:extLst>
                </a:gridCol>
                <a:gridCol w="288925">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565150">
                  <a:extLst>
                    <a:ext uri="{9D8B030D-6E8A-4147-A177-3AD203B41FA5}">
                      <a16:colId xmlns:a16="http://schemas.microsoft.com/office/drawing/2014/main" val="20003"/>
                    </a:ext>
                  </a:extLst>
                </a:gridCol>
                <a:gridCol w="587375">
                  <a:extLst>
                    <a:ext uri="{9D8B030D-6E8A-4147-A177-3AD203B41FA5}">
                      <a16:colId xmlns:a16="http://schemas.microsoft.com/office/drawing/2014/main" val="20004"/>
                    </a:ext>
                  </a:extLst>
                </a:gridCol>
                <a:gridCol w="314325">
                  <a:extLst>
                    <a:ext uri="{9D8B030D-6E8A-4147-A177-3AD203B41FA5}">
                      <a16:colId xmlns:a16="http://schemas.microsoft.com/office/drawing/2014/main" val="20005"/>
                    </a:ext>
                  </a:extLst>
                </a:gridCol>
                <a:gridCol w="314325">
                  <a:extLst>
                    <a:ext uri="{9D8B030D-6E8A-4147-A177-3AD203B41FA5}">
                      <a16:colId xmlns:a16="http://schemas.microsoft.com/office/drawing/2014/main" val="20006"/>
                    </a:ext>
                  </a:extLst>
                </a:gridCol>
                <a:gridCol w="314325">
                  <a:extLst>
                    <a:ext uri="{9D8B030D-6E8A-4147-A177-3AD203B41FA5}">
                      <a16:colId xmlns:a16="http://schemas.microsoft.com/office/drawing/2014/main" val="20007"/>
                    </a:ext>
                  </a:extLst>
                </a:gridCol>
                <a:gridCol w="314325">
                  <a:extLst>
                    <a:ext uri="{9D8B030D-6E8A-4147-A177-3AD203B41FA5}">
                      <a16:colId xmlns:a16="http://schemas.microsoft.com/office/drawing/2014/main" val="20008"/>
                    </a:ext>
                  </a:extLst>
                </a:gridCol>
                <a:gridCol w="314325">
                  <a:extLst>
                    <a:ext uri="{9D8B030D-6E8A-4147-A177-3AD203B41FA5}">
                      <a16:colId xmlns:a16="http://schemas.microsoft.com/office/drawing/2014/main" val="20009"/>
                    </a:ext>
                  </a:extLst>
                </a:gridCol>
                <a:gridCol w="314325">
                  <a:extLst>
                    <a:ext uri="{9D8B030D-6E8A-4147-A177-3AD203B41FA5}">
                      <a16:colId xmlns:a16="http://schemas.microsoft.com/office/drawing/2014/main" val="20010"/>
                    </a:ext>
                  </a:extLst>
                </a:gridCol>
                <a:gridCol w="314325">
                  <a:extLst>
                    <a:ext uri="{9D8B030D-6E8A-4147-A177-3AD203B41FA5}">
                      <a16:colId xmlns:a16="http://schemas.microsoft.com/office/drawing/2014/main" val="20011"/>
                    </a:ext>
                  </a:extLst>
                </a:gridCol>
                <a:gridCol w="314325">
                  <a:extLst>
                    <a:ext uri="{9D8B030D-6E8A-4147-A177-3AD203B41FA5}">
                      <a16:colId xmlns:a16="http://schemas.microsoft.com/office/drawing/2014/main" val="20012"/>
                    </a:ext>
                  </a:extLst>
                </a:gridCol>
                <a:gridCol w="314325">
                  <a:extLst>
                    <a:ext uri="{9D8B030D-6E8A-4147-A177-3AD203B41FA5}">
                      <a16:colId xmlns:a16="http://schemas.microsoft.com/office/drawing/2014/main" val="20013"/>
                    </a:ext>
                  </a:extLst>
                </a:gridCol>
                <a:gridCol w="314325">
                  <a:extLst>
                    <a:ext uri="{9D8B030D-6E8A-4147-A177-3AD203B41FA5}">
                      <a16:colId xmlns:a16="http://schemas.microsoft.com/office/drawing/2014/main" val="20014"/>
                    </a:ext>
                  </a:extLst>
                </a:gridCol>
                <a:gridCol w="314325">
                  <a:extLst>
                    <a:ext uri="{9D8B030D-6E8A-4147-A177-3AD203B41FA5}">
                      <a16:colId xmlns:a16="http://schemas.microsoft.com/office/drawing/2014/main" val="20015"/>
                    </a:ext>
                  </a:extLst>
                </a:gridCol>
                <a:gridCol w="314325">
                  <a:extLst>
                    <a:ext uri="{9D8B030D-6E8A-4147-A177-3AD203B41FA5}">
                      <a16:colId xmlns:a16="http://schemas.microsoft.com/office/drawing/2014/main" val="20016"/>
                    </a:ext>
                  </a:extLst>
                </a:gridCol>
                <a:gridCol w="314325">
                  <a:extLst>
                    <a:ext uri="{9D8B030D-6E8A-4147-A177-3AD203B41FA5}">
                      <a16:colId xmlns:a16="http://schemas.microsoft.com/office/drawing/2014/main" val="20017"/>
                    </a:ext>
                  </a:extLst>
                </a:gridCol>
                <a:gridCol w="314325">
                  <a:extLst>
                    <a:ext uri="{9D8B030D-6E8A-4147-A177-3AD203B41FA5}">
                      <a16:colId xmlns:a16="http://schemas.microsoft.com/office/drawing/2014/main" val="20018"/>
                    </a:ext>
                  </a:extLst>
                </a:gridCol>
                <a:gridCol w="314325">
                  <a:extLst>
                    <a:ext uri="{9D8B030D-6E8A-4147-A177-3AD203B41FA5}">
                      <a16:colId xmlns:a16="http://schemas.microsoft.com/office/drawing/2014/main" val="20019"/>
                    </a:ext>
                  </a:extLst>
                </a:gridCol>
                <a:gridCol w="314325">
                  <a:extLst>
                    <a:ext uri="{9D8B030D-6E8A-4147-A177-3AD203B41FA5}">
                      <a16:colId xmlns:a16="http://schemas.microsoft.com/office/drawing/2014/main" val="20020"/>
                    </a:ext>
                  </a:extLst>
                </a:gridCol>
              </a:tblGrid>
              <a:tr h="190500">
                <a:tc gridSpan="5">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8">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zh-CN" altLang="en-US" sz="1400" b="1" i="0" u="none" strike="noStrike" cap="none" normalizeH="0" baseline="0">
                          <a:ln>
                            <a:noFill/>
                          </a:ln>
                          <a:solidFill>
                            <a:srgbClr val="000000"/>
                          </a:solidFill>
                          <a:effectLst/>
                          <a:latin typeface="Times New Roman" pitchFamily="18" charset="0"/>
                          <a:ea typeface="宋体" charset="-122"/>
                        </a:rPr>
                        <a:t>读取的寄存器</a:t>
                      </a:r>
                      <a:endParaRPr kumimoji="1"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8">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zh-CN" altLang="en-US" sz="1400" b="1" i="0" u="none" strike="noStrike" cap="none" normalizeH="0" baseline="0">
                          <a:ln>
                            <a:noFill/>
                          </a:ln>
                          <a:solidFill>
                            <a:srgbClr val="000000"/>
                          </a:solidFill>
                          <a:effectLst/>
                          <a:latin typeface="Times New Roman" pitchFamily="18" charset="0"/>
                          <a:ea typeface="宋体" charset="-122"/>
                        </a:rPr>
                        <a:t>写入的寄存器</a:t>
                      </a:r>
                      <a:endParaRPr kumimoji="1"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131763">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zh-CN" altLang="en-US" sz="1400" b="1" i="0" u="none" strike="noStrike" cap="none" normalizeH="0" baseline="0">
                          <a:ln>
                            <a:noFill/>
                          </a:ln>
                          <a:solidFill>
                            <a:srgbClr val="000000"/>
                          </a:solidFill>
                          <a:effectLst/>
                          <a:latin typeface="Times New Roman" pitchFamily="18" charset="0"/>
                          <a:ea typeface="宋体" charset="-122"/>
                        </a:rPr>
                        <a:t>周期</a:t>
                      </a:r>
                      <a:endParaRPr kumimoji="1"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zh-CN" altLang="en-US" sz="1400" b="1" i="0" u="none" strike="noStrike" cap="none" normalizeH="0" baseline="0">
                          <a:ln>
                            <a:noFill/>
                          </a:ln>
                          <a:solidFill>
                            <a:srgbClr val="000000"/>
                          </a:solidFill>
                          <a:effectLst/>
                          <a:latin typeface="Times New Roman" pitchFamily="18" charset="0"/>
                          <a:ea typeface="宋体" charset="-122"/>
                        </a:rPr>
                        <a:t>译码</a:t>
                      </a:r>
                      <a:endParaRPr kumimoji="1"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zh-CN" altLang="en-US" sz="1400" b="1" i="0" u="none" strike="noStrike" cap="none" normalizeH="0" baseline="0">
                          <a:ln>
                            <a:noFill/>
                          </a:ln>
                          <a:solidFill>
                            <a:srgbClr val="000000"/>
                          </a:solidFill>
                          <a:effectLst/>
                          <a:latin typeface="Times New Roman" pitchFamily="18" charset="0"/>
                          <a:ea typeface="宋体" charset="-122"/>
                        </a:rPr>
                        <a:t>发送</a:t>
                      </a:r>
                      <a:endParaRPr kumimoji="1"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zh-CN" altLang="en-US" sz="1400" b="1" i="0" u="none" strike="noStrike" cap="none" normalizeH="0" baseline="0">
                          <a:ln>
                            <a:noFill/>
                          </a:ln>
                          <a:solidFill>
                            <a:srgbClr val="000000"/>
                          </a:solidFill>
                          <a:effectLst/>
                          <a:latin typeface="Times New Roman" pitchFamily="18" charset="0"/>
                          <a:ea typeface="宋体" charset="-122"/>
                        </a:rPr>
                        <a:t>完成</a:t>
                      </a:r>
                      <a:endParaRPr kumimoji="1"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0</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1</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2</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3</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4</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5</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6</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7</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0</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1</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2</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3</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4</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5</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6</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7</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1"/>
                  </a:ext>
                </a:extLst>
              </a:tr>
              <a:tr h="252413">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1</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1</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2</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R3</a:t>
                      </a:r>
                      <a:r>
                        <a:rPr kumimoji="1" lang="zh-CN" altLang="en-US" sz="1400" b="1" i="0" u="none" strike="noStrike" cap="none" normalizeH="0" baseline="0">
                          <a:ln>
                            <a:noFill/>
                          </a:ln>
                          <a:solidFill>
                            <a:srgbClr val="000000"/>
                          </a:solidFill>
                          <a:effectLst/>
                          <a:latin typeface="Times New Roman" pitchFamily="18" charset="0"/>
                          <a:ea typeface="宋体" charset="-122"/>
                        </a:rPr>
                        <a:t>＝</a:t>
                      </a:r>
                      <a:r>
                        <a:rPr kumimoji="1" lang="en-US" altLang="zh-CN" sz="1400" b="1" i="0" u="none" strike="noStrike" cap="none" normalizeH="0" baseline="0">
                          <a:ln>
                            <a:noFill/>
                          </a:ln>
                          <a:solidFill>
                            <a:srgbClr val="000000"/>
                          </a:solidFill>
                          <a:effectLst/>
                          <a:latin typeface="Times New Roman" pitchFamily="18" charset="0"/>
                          <a:ea typeface="宋体" charset="-122"/>
                        </a:rPr>
                        <a:t>R0×R1</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p>
                      <a:pPr marL="0" marR="0" lvl="0" indent="0" algn="l" defTabSz="914400" rtl="0" eaLnBrk="0" fontAlgn="base" latinLnBrk="0" hangingPunct="0">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R4</a:t>
                      </a:r>
                      <a:r>
                        <a:rPr kumimoji="1" lang="zh-CN" altLang="en-US" sz="1400" b="1" i="0" u="none" strike="noStrike" cap="none" normalizeH="0" baseline="0">
                          <a:ln>
                            <a:noFill/>
                          </a:ln>
                          <a:solidFill>
                            <a:srgbClr val="000000"/>
                          </a:solidFill>
                          <a:effectLst/>
                          <a:latin typeface="Times New Roman" pitchFamily="18" charset="0"/>
                          <a:ea typeface="宋体" charset="-122"/>
                        </a:rPr>
                        <a:t>＝</a:t>
                      </a:r>
                      <a:r>
                        <a:rPr kumimoji="1" lang="en-US" altLang="zh-CN" sz="1400" b="1" i="0" u="none" strike="noStrike" cap="none" normalizeH="0" baseline="0">
                          <a:ln>
                            <a:noFill/>
                          </a:ln>
                          <a:solidFill>
                            <a:srgbClr val="000000"/>
                          </a:solidFill>
                          <a:effectLst/>
                          <a:latin typeface="Times New Roman" pitchFamily="18" charset="0"/>
                          <a:ea typeface="宋体" charset="-122"/>
                        </a:rPr>
                        <a:t>R0</a:t>
                      </a:r>
                      <a:r>
                        <a:rPr kumimoji="1" lang="zh-CN" altLang="en-US" sz="1400" b="1" i="0" u="none" strike="noStrike" cap="none" normalizeH="0" baseline="0">
                          <a:ln>
                            <a:noFill/>
                          </a:ln>
                          <a:solidFill>
                            <a:srgbClr val="000000"/>
                          </a:solidFill>
                          <a:effectLst/>
                          <a:latin typeface="Times New Roman" pitchFamily="18" charset="0"/>
                          <a:ea typeface="宋体" charset="-122"/>
                        </a:rPr>
                        <a:t>＋</a:t>
                      </a:r>
                      <a:r>
                        <a:rPr kumimoji="1" lang="en-US" altLang="zh-CN" sz="1400" b="1" i="0" u="none" strike="noStrike" cap="none" normalizeH="0" baseline="0">
                          <a:ln>
                            <a:noFill/>
                          </a:ln>
                          <a:solidFill>
                            <a:srgbClr val="000000"/>
                          </a:solidFill>
                          <a:effectLst/>
                          <a:latin typeface="Times New Roman" pitchFamily="18" charset="0"/>
                          <a:ea typeface="宋体" charset="-122"/>
                        </a:rPr>
                        <a:t>R2</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1</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2</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1</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2</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1</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1</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1" lang="en-US" altLang="zh-CN" sz="1400" b="1" i="0" u="none" strike="noStrike" cap="none" normalizeH="0" baseline="0">
                        <a:ln>
                          <a:noFill/>
                        </a:ln>
                        <a:solidFill>
                          <a:srgbClr val="000000"/>
                        </a:solidFill>
                        <a:effectLst/>
                        <a:latin typeface="Times New Roman" pitchFamily="18" charset="0"/>
                        <a:ea typeface="宋体" charset="-122"/>
                      </a:endParaRPr>
                    </a:p>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1</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1</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1</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1" lang="en-US" altLang="zh-CN" sz="1400" b="1" i="0" u="none" strike="noStrike" cap="none" normalizeH="0" baseline="0">
                        <a:ln>
                          <a:noFill/>
                        </a:ln>
                        <a:solidFill>
                          <a:srgbClr val="000000"/>
                        </a:solidFill>
                        <a:effectLst/>
                        <a:latin typeface="Times New Roman" pitchFamily="18" charset="0"/>
                        <a:ea typeface="宋体" charset="-122"/>
                      </a:endParaRPr>
                    </a:p>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1</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2"/>
                  </a:ext>
                </a:extLst>
              </a:tr>
              <a:tr h="252413">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2</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3</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4</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R5</a:t>
                      </a:r>
                      <a:r>
                        <a:rPr kumimoji="1" lang="zh-CN" altLang="en-US" sz="1400" b="1" i="0" u="none" strike="noStrike" cap="none" normalizeH="0" baseline="0">
                          <a:ln>
                            <a:noFill/>
                          </a:ln>
                          <a:solidFill>
                            <a:srgbClr val="000000"/>
                          </a:solidFill>
                          <a:effectLst/>
                          <a:latin typeface="Times New Roman" pitchFamily="18" charset="0"/>
                          <a:ea typeface="宋体" charset="-122"/>
                        </a:rPr>
                        <a:t>＝</a:t>
                      </a:r>
                      <a:r>
                        <a:rPr kumimoji="1" lang="en-US" altLang="zh-CN" sz="1400" b="1" i="0" u="none" strike="noStrike" cap="none" normalizeH="0" baseline="0">
                          <a:ln>
                            <a:noFill/>
                          </a:ln>
                          <a:solidFill>
                            <a:srgbClr val="000000"/>
                          </a:solidFill>
                          <a:effectLst/>
                          <a:latin typeface="Times New Roman" pitchFamily="18" charset="0"/>
                          <a:ea typeface="宋体" charset="-122"/>
                        </a:rPr>
                        <a:t>R0</a:t>
                      </a:r>
                      <a:r>
                        <a:rPr kumimoji="1" lang="zh-CN" altLang="en-US" sz="1400" b="1" i="0" u="none" strike="noStrike" cap="none" normalizeH="0" baseline="0">
                          <a:ln>
                            <a:noFill/>
                          </a:ln>
                          <a:solidFill>
                            <a:srgbClr val="000000"/>
                          </a:solidFill>
                          <a:effectLst/>
                          <a:latin typeface="Times New Roman" pitchFamily="18" charset="0"/>
                          <a:ea typeface="宋体" charset="-122"/>
                        </a:rPr>
                        <a:t>＋</a:t>
                      </a:r>
                      <a:r>
                        <a:rPr kumimoji="1" lang="en-US" altLang="zh-CN" sz="1400" b="1" i="0" u="none" strike="noStrike" cap="none" normalizeH="0" baseline="0">
                          <a:ln>
                            <a:noFill/>
                          </a:ln>
                          <a:solidFill>
                            <a:srgbClr val="000000"/>
                          </a:solidFill>
                          <a:effectLst/>
                          <a:latin typeface="Times New Roman" pitchFamily="18" charset="0"/>
                          <a:ea typeface="宋体" charset="-122"/>
                        </a:rPr>
                        <a:t>R1</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p>
                      <a:pPr marL="0" marR="0" lvl="0" indent="0" algn="l" defTabSz="914400" rtl="0" eaLnBrk="0" fontAlgn="base" latinLnBrk="0" hangingPunct="0">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R6</a:t>
                      </a:r>
                      <a:r>
                        <a:rPr kumimoji="1" lang="zh-CN" altLang="en-US" sz="1400" b="1" i="0" u="none" strike="noStrike" cap="none" normalizeH="0" baseline="0">
                          <a:ln>
                            <a:noFill/>
                          </a:ln>
                          <a:solidFill>
                            <a:srgbClr val="000000"/>
                          </a:solidFill>
                          <a:effectLst/>
                          <a:latin typeface="Times New Roman" pitchFamily="18" charset="0"/>
                          <a:ea typeface="宋体" charset="-122"/>
                        </a:rPr>
                        <a:t>＝</a:t>
                      </a:r>
                      <a:r>
                        <a:rPr kumimoji="1" lang="en-US" altLang="zh-CN" sz="1400" b="1" i="0" u="none" strike="noStrike" cap="none" normalizeH="0" baseline="0">
                          <a:ln>
                            <a:noFill/>
                          </a:ln>
                          <a:solidFill>
                            <a:srgbClr val="000000"/>
                          </a:solidFill>
                          <a:effectLst/>
                          <a:latin typeface="Times New Roman" pitchFamily="18" charset="0"/>
                          <a:ea typeface="宋体" charset="-122"/>
                        </a:rPr>
                        <a:t>R1</a:t>
                      </a:r>
                      <a:r>
                        <a:rPr kumimoji="1" lang="zh-CN" altLang="en-US" sz="1400" b="1" i="0" u="none" strike="noStrike" cap="none" normalizeH="0" baseline="0">
                          <a:ln>
                            <a:noFill/>
                          </a:ln>
                          <a:solidFill>
                            <a:srgbClr val="000000"/>
                          </a:solidFill>
                          <a:effectLst/>
                          <a:latin typeface="Times New Roman" pitchFamily="18" charset="0"/>
                          <a:ea typeface="宋体" charset="-122"/>
                        </a:rPr>
                        <a:t>＋</a:t>
                      </a:r>
                      <a:r>
                        <a:rPr kumimoji="1" lang="en-US" altLang="zh-CN" sz="1400" b="1" i="0" u="none" strike="noStrike" cap="none" normalizeH="0" baseline="0">
                          <a:ln>
                            <a:noFill/>
                          </a:ln>
                          <a:solidFill>
                            <a:srgbClr val="000000"/>
                          </a:solidFill>
                          <a:effectLst/>
                          <a:latin typeface="Times New Roman" pitchFamily="18" charset="0"/>
                          <a:ea typeface="宋体" charset="-122"/>
                        </a:rPr>
                        <a:t>R4</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3</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3</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3</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2</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2</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1</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1</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1</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1</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1</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1</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1</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1</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3"/>
                  </a:ext>
                </a:extLst>
              </a:tr>
              <a:tr h="144463">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3</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3</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2</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1</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1</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1</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1</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4"/>
                  </a:ext>
                </a:extLst>
              </a:tr>
              <a:tr h="290513">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4</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1</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2</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3</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2</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1</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1</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1</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1</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1</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1</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1</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5"/>
                  </a:ext>
                </a:extLst>
              </a:tr>
              <a:tr h="252413">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5</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5</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R7</a:t>
                      </a:r>
                      <a:r>
                        <a:rPr kumimoji="1" lang="zh-CN" altLang="en-US" sz="1400" b="1" i="0" u="none" strike="noStrike" cap="none" normalizeH="0" baseline="0">
                          <a:ln>
                            <a:noFill/>
                          </a:ln>
                          <a:solidFill>
                            <a:srgbClr val="000000"/>
                          </a:solidFill>
                          <a:effectLst/>
                          <a:latin typeface="Times New Roman" pitchFamily="18" charset="0"/>
                          <a:ea typeface="宋体" charset="-122"/>
                        </a:rPr>
                        <a:t>＝</a:t>
                      </a:r>
                      <a:r>
                        <a:rPr kumimoji="1" lang="en-US" altLang="zh-CN" sz="1400" b="1" i="0" u="none" strike="noStrike" cap="none" normalizeH="0" baseline="0">
                          <a:ln>
                            <a:noFill/>
                          </a:ln>
                          <a:solidFill>
                            <a:srgbClr val="000000"/>
                          </a:solidFill>
                          <a:effectLst/>
                          <a:latin typeface="Times New Roman" pitchFamily="18" charset="0"/>
                          <a:ea typeface="宋体" charset="-122"/>
                        </a:rPr>
                        <a:t>R1</a:t>
                      </a:r>
                      <a:r>
                        <a:rPr kumimoji="1" lang="pt-BR" altLang="zh-CN" sz="1400" b="1" i="0" u="none" strike="noStrike" cap="none" normalizeH="0" baseline="0">
                          <a:ln>
                            <a:noFill/>
                          </a:ln>
                          <a:solidFill>
                            <a:srgbClr val="000000"/>
                          </a:solidFill>
                          <a:effectLst/>
                          <a:latin typeface="Times New Roman" pitchFamily="18" charset="0"/>
                          <a:ea typeface="宋体" charset="-122"/>
                        </a:rPr>
                        <a:t>×</a:t>
                      </a:r>
                      <a:r>
                        <a:rPr kumimoji="1" lang="en-US" altLang="zh-CN" sz="1400" b="1" i="0" u="none" strike="noStrike" cap="none" normalizeH="0" baseline="0">
                          <a:ln>
                            <a:noFill/>
                          </a:ln>
                          <a:solidFill>
                            <a:srgbClr val="000000"/>
                          </a:solidFill>
                          <a:effectLst/>
                          <a:latin typeface="Times New Roman" pitchFamily="18" charset="0"/>
                          <a:ea typeface="宋体" charset="-122"/>
                        </a:rPr>
                        <a:t>R2</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4</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5</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1</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2</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1" lang="en-US" altLang="zh-CN" sz="1400" b="1" i="0" u="none" strike="noStrike" cap="none" normalizeH="0" baseline="0">
                        <a:ln>
                          <a:noFill/>
                        </a:ln>
                        <a:solidFill>
                          <a:srgbClr val="000000"/>
                        </a:solidFill>
                        <a:effectLst/>
                        <a:latin typeface="Times New Roman" pitchFamily="18" charset="0"/>
                        <a:ea typeface="宋体" charset="-122"/>
                      </a:endParaRPr>
                    </a:p>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1</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1</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1</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1</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1</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1" lang="en-US" altLang="zh-CN" sz="1400" b="1" i="0" u="none" strike="noStrike" cap="none" normalizeH="0" baseline="0">
                        <a:ln>
                          <a:noFill/>
                        </a:ln>
                        <a:solidFill>
                          <a:srgbClr val="000000"/>
                        </a:solidFill>
                        <a:effectLst/>
                        <a:latin typeface="Times New Roman" pitchFamily="18" charset="0"/>
                        <a:ea typeface="宋体" charset="-122"/>
                      </a:endParaRPr>
                    </a:p>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1</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6"/>
                  </a:ext>
                </a:extLst>
              </a:tr>
              <a:tr h="144463">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6</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6</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R1</a:t>
                      </a:r>
                      <a:r>
                        <a:rPr kumimoji="1" lang="zh-CN" altLang="en-US" sz="1400" b="1" i="0" u="none" strike="noStrike" cap="none" normalizeH="0" baseline="0">
                          <a:ln>
                            <a:noFill/>
                          </a:ln>
                          <a:solidFill>
                            <a:srgbClr val="000000"/>
                          </a:solidFill>
                          <a:effectLst/>
                          <a:latin typeface="Times New Roman" pitchFamily="18" charset="0"/>
                          <a:ea typeface="宋体" charset="-122"/>
                        </a:rPr>
                        <a:t>＝</a:t>
                      </a:r>
                      <a:r>
                        <a:rPr kumimoji="1" lang="en-US" altLang="zh-CN" sz="1400" b="1" i="0" u="none" strike="noStrike" cap="none" normalizeH="0" baseline="0">
                          <a:ln>
                            <a:noFill/>
                          </a:ln>
                          <a:solidFill>
                            <a:srgbClr val="000000"/>
                          </a:solidFill>
                          <a:effectLst/>
                          <a:latin typeface="Times New Roman" pitchFamily="18" charset="0"/>
                          <a:ea typeface="宋体" charset="-122"/>
                        </a:rPr>
                        <a:t>R0</a:t>
                      </a:r>
                      <a:r>
                        <a:rPr kumimoji="1" lang="zh-CN" altLang="en-US" sz="1400" b="1" i="0" u="none" strike="noStrike" cap="none" normalizeH="0" baseline="0">
                          <a:ln>
                            <a:noFill/>
                          </a:ln>
                          <a:solidFill>
                            <a:srgbClr val="000000"/>
                          </a:solidFill>
                          <a:effectLst/>
                          <a:latin typeface="Times New Roman" pitchFamily="18" charset="0"/>
                          <a:ea typeface="宋体" charset="-122"/>
                        </a:rPr>
                        <a:t>－</a:t>
                      </a:r>
                      <a:r>
                        <a:rPr kumimoji="1" lang="en-US" altLang="zh-CN" sz="1400" b="1" i="0" u="none" strike="noStrike" cap="none" normalizeH="0" baseline="0">
                          <a:ln>
                            <a:noFill/>
                          </a:ln>
                          <a:solidFill>
                            <a:srgbClr val="000000"/>
                          </a:solidFill>
                          <a:effectLst/>
                          <a:latin typeface="Times New Roman" pitchFamily="18" charset="0"/>
                          <a:ea typeface="宋体" charset="-122"/>
                        </a:rPr>
                        <a:t>R2</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2</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1</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1</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1</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1</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7"/>
                  </a:ext>
                </a:extLst>
              </a:tr>
              <a:tr h="144463">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7</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4</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1</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1</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1</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8"/>
                  </a:ext>
                </a:extLst>
              </a:tr>
              <a:tr h="144463">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8</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5</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9"/>
                  </a:ext>
                </a:extLst>
              </a:tr>
              <a:tr h="252413">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9</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7</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R3</a:t>
                      </a:r>
                      <a:r>
                        <a:rPr kumimoji="1" lang="zh-CN" altLang="en-US" sz="1400" b="1" i="0" u="none" strike="noStrike" cap="none" normalizeH="0" baseline="0">
                          <a:ln>
                            <a:noFill/>
                          </a:ln>
                          <a:solidFill>
                            <a:srgbClr val="000000"/>
                          </a:solidFill>
                          <a:effectLst/>
                          <a:latin typeface="Times New Roman" pitchFamily="18" charset="0"/>
                          <a:ea typeface="宋体" charset="-122"/>
                        </a:rPr>
                        <a:t>＝</a:t>
                      </a:r>
                      <a:r>
                        <a:rPr kumimoji="1" lang="en-US" altLang="zh-CN" sz="1400" b="1" i="0" u="none" strike="noStrike" cap="none" normalizeH="0" baseline="0">
                          <a:ln>
                            <a:noFill/>
                          </a:ln>
                          <a:solidFill>
                            <a:srgbClr val="000000"/>
                          </a:solidFill>
                          <a:effectLst/>
                          <a:latin typeface="Times New Roman" pitchFamily="18" charset="0"/>
                          <a:ea typeface="宋体" charset="-122"/>
                        </a:rPr>
                        <a:t>R3×R1</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6</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1</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1</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1</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1</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1</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1</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10"/>
                  </a:ext>
                </a:extLst>
              </a:tr>
              <a:tr h="144463">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10</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1</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1</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1</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11"/>
                  </a:ext>
                </a:extLst>
              </a:tr>
              <a:tr h="144463">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11</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6</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12"/>
                  </a:ext>
                </a:extLst>
              </a:tr>
              <a:tr h="252413">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12</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8</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R1</a:t>
                      </a:r>
                      <a:r>
                        <a:rPr kumimoji="1" lang="zh-CN" altLang="en-US" sz="1400" b="1" i="0" u="none" strike="noStrike" cap="none" normalizeH="0" baseline="0">
                          <a:ln>
                            <a:noFill/>
                          </a:ln>
                          <a:solidFill>
                            <a:srgbClr val="000000"/>
                          </a:solidFill>
                          <a:effectLst/>
                          <a:latin typeface="Times New Roman" pitchFamily="18" charset="0"/>
                          <a:ea typeface="宋体" charset="-122"/>
                        </a:rPr>
                        <a:t>＝</a:t>
                      </a:r>
                      <a:r>
                        <a:rPr kumimoji="1" lang="en-US" altLang="zh-CN" sz="1400" b="1" i="0" u="none" strike="noStrike" cap="none" normalizeH="0" baseline="0">
                          <a:ln>
                            <a:noFill/>
                          </a:ln>
                          <a:solidFill>
                            <a:srgbClr val="000000"/>
                          </a:solidFill>
                          <a:effectLst/>
                          <a:latin typeface="Times New Roman" pitchFamily="18" charset="0"/>
                          <a:ea typeface="宋体" charset="-122"/>
                        </a:rPr>
                        <a:t>R4</a:t>
                      </a:r>
                      <a:r>
                        <a:rPr kumimoji="1" lang="zh-CN" altLang="en-US" sz="1400" b="1" i="0" u="none" strike="noStrike" cap="none" normalizeH="0" baseline="0">
                          <a:ln>
                            <a:noFill/>
                          </a:ln>
                          <a:solidFill>
                            <a:srgbClr val="000000"/>
                          </a:solidFill>
                          <a:effectLst/>
                          <a:latin typeface="Times New Roman" pitchFamily="18" charset="0"/>
                          <a:ea typeface="宋体" charset="-122"/>
                        </a:rPr>
                        <a:t>＋</a:t>
                      </a:r>
                      <a:r>
                        <a:rPr kumimoji="1" lang="en-US" altLang="zh-CN" sz="1400" b="1" i="0" u="none" strike="noStrike" cap="none" normalizeH="0" baseline="0">
                          <a:ln>
                            <a:noFill/>
                          </a:ln>
                          <a:solidFill>
                            <a:srgbClr val="000000"/>
                          </a:solidFill>
                          <a:effectLst/>
                          <a:latin typeface="Times New Roman" pitchFamily="18" charset="0"/>
                          <a:ea typeface="宋体" charset="-122"/>
                        </a:rPr>
                        <a:t>R4</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7</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1</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1</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1</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1</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1</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1</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13"/>
                  </a:ext>
                </a:extLst>
              </a:tr>
              <a:tr h="144463">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13</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1</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1</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1</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14"/>
                  </a:ext>
                </a:extLst>
              </a:tr>
              <a:tr h="144463">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14</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1</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1</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1</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15"/>
                  </a:ext>
                </a:extLst>
              </a:tr>
              <a:tr h="144463">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15</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7</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16"/>
                  </a:ext>
                </a:extLst>
              </a:tr>
              <a:tr h="144463">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16</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8</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2</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1</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17"/>
                  </a:ext>
                </a:extLst>
              </a:tr>
              <a:tr h="144463">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17</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2</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1</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18"/>
                  </a:ext>
                </a:extLst>
              </a:tr>
              <a:tr h="144463">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18</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400" b="1" i="0" u="none" strike="noStrike" cap="none" normalizeH="0" baseline="0">
                          <a:ln>
                            <a:noFill/>
                          </a:ln>
                          <a:solidFill>
                            <a:srgbClr val="000000"/>
                          </a:solidFill>
                          <a:effectLst/>
                          <a:latin typeface="Times New Roman" pitchFamily="18" charset="0"/>
                          <a:ea typeface="宋体" charset="-122"/>
                        </a:rPr>
                        <a:t>8</a:t>
                      </a:r>
                      <a:endParaRPr kumimoji="1" lang="en-US" altLang="zh-CN"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0000"/>
                        </a:lnSpc>
                        <a:spcBef>
                          <a:spcPct val="0"/>
                        </a:spcBef>
                        <a:spcAft>
                          <a:spcPct val="0"/>
                        </a:spcAft>
                        <a:buClr>
                          <a:schemeClr val="bg2"/>
                        </a:buClr>
                        <a:buSzPct val="75000"/>
                        <a:buFont typeface="Wingdings" pitchFamily="2" charset="2"/>
                        <a:buNone/>
                        <a:tabLst/>
                      </a:pPr>
                      <a:endParaRPr kumimoji="0" lang="zh-CN" altLang="en-US" sz="14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19"/>
                  </a:ext>
                </a:extLst>
              </a:tr>
            </a:tbl>
          </a:graphicData>
        </a:graphic>
      </p:graphicFrame>
      <p:sp>
        <p:nvSpPr>
          <p:cNvPr id="1681856" name="Text Box 448"/>
          <p:cNvSpPr txBox="1">
            <a:spLocks noChangeArrowheads="1"/>
          </p:cNvSpPr>
          <p:nvPr/>
        </p:nvSpPr>
        <p:spPr bwMode="auto">
          <a:xfrm>
            <a:off x="57190" y="693738"/>
            <a:ext cx="553998" cy="5472112"/>
          </a:xfrm>
          <a:prstGeom prst="rect">
            <a:avLst/>
          </a:prstGeom>
          <a:noFill/>
          <a:ln w="28575" algn="ctr">
            <a:noFill/>
            <a:miter lim="800000"/>
            <a:headEnd/>
            <a:tailEnd/>
          </a:ln>
          <a:effectLst/>
        </p:spPr>
        <p:txBody>
          <a:bodyPr vert="eaVert">
            <a:spAutoFit/>
          </a:bodyPr>
          <a:lstStyle/>
          <a:p>
            <a:r>
              <a:rPr lang="zh-CN" altLang="en-US" sz="2400" dirty="0">
                <a:solidFill>
                  <a:schemeClr val="bg2"/>
                </a:solidFill>
                <a:ea typeface="楷体" panose="02010609060101010101" pitchFamily="49" charset="-122"/>
              </a:rPr>
              <a:t>按序发射、按序完成的</a:t>
            </a:r>
            <a:r>
              <a:rPr lang="en-US" altLang="zh-CN" sz="2400" dirty="0">
                <a:solidFill>
                  <a:schemeClr val="bg2"/>
                </a:solidFill>
                <a:ea typeface="楷体" panose="02010609060101010101" pitchFamily="49" charset="-122"/>
              </a:rPr>
              <a:t>CPU</a:t>
            </a:r>
            <a:r>
              <a:rPr lang="zh-CN" altLang="en-US" sz="2400" dirty="0">
                <a:solidFill>
                  <a:schemeClr val="bg2"/>
                </a:solidFill>
                <a:ea typeface="楷体" panose="02010609060101010101" pitchFamily="49" charset="-122"/>
              </a:rPr>
              <a:t>操作</a:t>
            </a:r>
          </a:p>
        </p:txBody>
      </p:sp>
      <p:sp>
        <p:nvSpPr>
          <p:cNvPr id="1681857" name="Text Box 449"/>
          <p:cNvSpPr txBox="1">
            <a:spLocks noChangeArrowheads="1"/>
          </p:cNvSpPr>
          <p:nvPr/>
        </p:nvSpPr>
        <p:spPr bwMode="auto">
          <a:xfrm>
            <a:off x="4932363" y="1484313"/>
            <a:ext cx="1295400" cy="461665"/>
          </a:xfrm>
          <a:prstGeom prst="rect">
            <a:avLst/>
          </a:prstGeom>
          <a:solidFill>
            <a:srgbClr val="FFCCCC">
              <a:alpha val="61000"/>
            </a:srgbClr>
          </a:solidFill>
          <a:ln w="28575" algn="ctr">
            <a:solidFill>
              <a:srgbClr val="FF6600"/>
            </a:solidFill>
            <a:miter lim="800000"/>
            <a:headEnd/>
            <a:tailEnd/>
          </a:ln>
          <a:effectLst/>
        </p:spPr>
        <p:txBody>
          <a:bodyPr>
            <a:spAutoFit/>
          </a:bodyPr>
          <a:lstStyle/>
          <a:p>
            <a:r>
              <a:rPr lang="zh-CN" altLang="en-US" sz="2400" dirty="0">
                <a:solidFill>
                  <a:srgbClr val="008000"/>
                </a:solidFill>
                <a:ea typeface="楷体" panose="02010609060101010101" pitchFamily="49" charset="-122"/>
              </a:rPr>
              <a:t>记分板</a:t>
            </a:r>
          </a:p>
        </p:txBody>
      </p:sp>
      <p:sp>
        <p:nvSpPr>
          <p:cNvPr id="1681858" name="Text Box 450"/>
          <p:cNvSpPr txBox="1">
            <a:spLocks noChangeArrowheads="1"/>
          </p:cNvSpPr>
          <p:nvPr/>
        </p:nvSpPr>
        <p:spPr bwMode="auto">
          <a:xfrm>
            <a:off x="6516688" y="2655888"/>
            <a:ext cx="1295400" cy="461665"/>
          </a:xfrm>
          <a:prstGeom prst="rect">
            <a:avLst/>
          </a:prstGeom>
          <a:solidFill>
            <a:srgbClr val="FFCCCC">
              <a:alpha val="61000"/>
            </a:srgbClr>
          </a:solidFill>
          <a:ln w="28575" algn="ctr">
            <a:solidFill>
              <a:srgbClr val="FF6600"/>
            </a:solidFill>
            <a:miter lim="800000"/>
            <a:headEnd/>
            <a:tailEnd/>
          </a:ln>
          <a:effectLst/>
        </p:spPr>
        <p:txBody>
          <a:bodyPr>
            <a:spAutoFit/>
          </a:bodyPr>
          <a:lstStyle/>
          <a:p>
            <a:r>
              <a:rPr lang="zh-CN" altLang="en-US" sz="2400" dirty="0">
                <a:solidFill>
                  <a:srgbClr val="008000"/>
                </a:solidFill>
                <a:ea typeface="楷体" panose="02010609060101010101" pitchFamily="49" charset="-122"/>
              </a:rPr>
              <a:t>记分板</a:t>
            </a:r>
          </a:p>
        </p:txBody>
      </p:sp>
      <p:sp>
        <p:nvSpPr>
          <p:cNvPr id="7" name="Text Box 450"/>
          <p:cNvSpPr txBox="1">
            <a:spLocks noChangeArrowheads="1"/>
          </p:cNvSpPr>
          <p:nvPr/>
        </p:nvSpPr>
        <p:spPr bwMode="auto">
          <a:xfrm>
            <a:off x="7308304" y="5766355"/>
            <a:ext cx="1655440" cy="830997"/>
          </a:xfrm>
          <a:prstGeom prst="rect">
            <a:avLst/>
          </a:prstGeom>
          <a:solidFill>
            <a:srgbClr val="FFCCCC">
              <a:alpha val="61000"/>
            </a:srgbClr>
          </a:solidFill>
          <a:ln w="28575" algn="ctr">
            <a:solidFill>
              <a:srgbClr val="FF6600"/>
            </a:solidFill>
            <a:miter lim="800000"/>
            <a:headEnd/>
            <a:tailEnd/>
          </a:ln>
          <a:effectLst/>
        </p:spPr>
        <p:txBody>
          <a:bodyPr wrap="square">
            <a:spAutoFit/>
          </a:bodyPr>
          <a:lstStyle/>
          <a:p>
            <a:r>
              <a:rPr lang="zh-CN" altLang="en-US" sz="2400" dirty="0">
                <a:solidFill>
                  <a:srgbClr val="0000FF"/>
                </a:solidFill>
                <a:ea typeface="楷体" panose="02010609060101010101" pitchFamily="49" charset="-122"/>
              </a:rPr>
              <a:t>功能单元使用情况</a:t>
            </a:r>
          </a:p>
        </p:txBody>
      </p:sp>
      <p:sp>
        <p:nvSpPr>
          <p:cNvPr id="8" name="爆炸形 1 7"/>
          <p:cNvSpPr/>
          <p:nvPr/>
        </p:nvSpPr>
        <p:spPr bwMode="auto">
          <a:xfrm>
            <a:off x="8172400" y="5157192"/>
            <a:ext cx="720080" cy="792088"/>
          </a:xfrm>
          <a:prstGeom prst="irregularSeal1">
            <a:avLst/>
          </a:prstGeom>
          <a:solidFill>
            <a:srgbClr val="66FF33"/>
          </a:solidFill>
          <a:ln w="28575" cap="flat" cmpd="sng" algn="ctr">
            <a:solidFill>
              <a:srgbClr val="FF66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zh-CN" altLang="en-US" sz="2400" b="1" i="0" u="none" strike="noStrike" cap="none" normalizeH="0" baseline="0" dirty="0">
                <a:ln>
                  <a:noFill/>
                </a:ln>
                <a:solidFill>
                  <a:srgbClr val="FF0000"/>
                </a:solidFill>
                <a:effectLst/>
                <a:latin typeface="楷体" panose="02010609060101010101" pitchFamily="49" charset="-122"/>
                <a:ea typeface="楷体" panose="02010609060101010101" pitchFamily="49" charset="-122"/>
              </a:rPr>
              <a:t>略</a:t>
            </a: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C3A964B6-0D3D-4AAC-95D6-049C8E6CBC24}" type="slidenum">
              <a:rPr lang="zh-CN" altLang="en-US"/>
              <a:pPr/>
              <a:t>47</a:t>
            </a:fld>
            <a:endParaRPr lang="en-US" altLang="zh-CN"/>
          </a:p>
        </p:txBody>
      </p:sp>
      <p:sp>
        <p:nvSpPr>
          <p:cNvPr id="1682434" name="Rectangle 2"/>
          <p:cNvSpPr>
            <a:spLocks noGrp="1" noChangeArrowheads="1"/>
          </p:cNvSpPr>
          <p:nvPr>
            <p:ph type="title"/>
          </p:nvPr>
        </p:nvSpPr>
        <p:spPr/>
        <p:txBody>
          <a:bodyPr/>
          <a:lstStyle/>
          <a:p>
            <a:r>
              <a:rPr lang="en-US" altLang="zh-CN" dirty="0"/>
              <a:t>7.x.3 </a:t>
            </a:r>
            <a:r>
              <a:rPr lang="zh-CN" altLang="en-US" dirty="0"/>
              <a:t>乱序执行和寄存器重命名 </a:t>
            </a:r>
            <a:r>
              <a:rPr lang="zh-CN" altLang="en-US" dirty="0">
                <a:solidFill>
                  <a:srgbClr val="FF0066"/>
                </a:solidFill>
              </a:rPr>
              <a:t>－计分板</a:t>
            </a:r>
          </a:p>
        </p:txBody>
      </p:sp>
      <p:sp>
        <p:nvSpPr>
          <p:cNvPr id="1682435" name="Rectangle 3"/>
          <p:cNvSpPr>
            <a:spLocks noGrp="1" noChangeArrowheads="1"/>
          </p:cNvSpPr>
          <p:nvPr>
            <p:ph type="body" idx="1"/>
          </p:nvPr>
        </p:nvSpPr>
        <p:spPr>
          <a:xfrm>
            <a:off x="323850" y="764703"/>
            <a:ext cx="8712200" cy="5977409"/>
          </a:xfrm>
          <a:noFill/>
          <a:ln/>
        </p:spPr>
        <p:txBody>
          <a:bodyPr/>
          <a:lstStyle/>
          <a:p>
            <a:pPr>
              <a:spcBef>
                <a:spcPct val="10000"/>
              </a:spcBef>
              <a:buFont typeface="Wingdings" pitchFamily="2" charset="2"/>
              <a:buNone/>
            </a:pPr>
            <a:r>
              <a:rPr lang="en-US" altLang="zh-CN" sz="2400" dirty="0"/>
              <a:t>【</a:t>
            </a:r>
            <a:r>
              <a:rPr lang="zh-CN" altLang="en-US" sz="2400" dirty="0"/>
              <a:t>例</a:t>
            </a:r>
            <a:r>
              <a:rPr lang="en-US" altLang="zh-CN" sz="2400" dirty="0"/>
              <a:t>】</a:t>
            </a:r>
            <a:r>
              <a:rPr lang="zh-CN" altLang="en-US" sz="2400" dirty="0"/>
              <a:t>按序发射，按序执行</a:t>
            </a:r>
            <a:endParaRPr lang="en-US" altLang="zh-CN" sz="2400" dirty="0"/>
          </a:p>
          <a:p>
            <a:pPr marL="266700" indent="-266700">
              <a:spcBef>
                <a:spcPct val="10000"/>
              </a:spcBef>
            </a:pPr>
            <a:r>
              <a:rPr lang="zh-CN" altLang="en-US" sz="2400" dirty="0"/>
              <a:t>如果当前的指令需要用到某个值还没有计算出来的寄存器，</a:t>
            </a:r>
            <a:br>
              <a:rPr lang="en-US" altLang="zh-CN" sz="2400" dirty="0"/>
            </a:br>
            <a:r>
              <a:rPr lang="zh-CN" altLang="en-US" sz="2400" dirty="0"/>
              <a:t>那么这条指令就不能发出。</a:t>
            </a:r>
          </a:p>
          <a:p>
            <a:pPr marL="266700" indent="-266700">
              <a:spcBef>
                <a:spcPct val="10000"/>
              </a:spcBef>
            </a:pPr>
            <a:r>
              <a:rPr lang="zh-CN" altLang="en-US" sz="2400" dirty="0"/>
              <a:t>某些</a:t>
            </a:r>
            <a:r>
              <a:rPr lang="en-US" altLang="zh-CN" sz="2400" dirty="0"/>
              <a:t>CPU</a:t>
            </a:r>
            <a:r>
              <a:rPr lang="zh-CN" altLang="en-US" sz="2400" dirty="0"/>
              <a:t>使用</a:t>
            </a:r>
            <a:r>
              <a:rPr lang="zh-CN" altLang="en-US" sz="2400" dirty="0">
                <a:solidFill>
                  <a:srgbClr val="D60093"/>
                </a:solidFill>
              </a:rPr>
              <a:t>记分板</a:t>
            </a:r>
            <a:r>
              <a:rPr lang="en-US" altLang="zh-CN" sz="2400" dirty="0">
                <a:latin typeface="宋体" charset="-122"/>
              </a:rPr>
              <a:t>(</a:t>
            </a:r>
            <a:r>
              <a:rPr lang="en-US" altLang="zh-CN" sz="2400" dirty="0"/>
              <a:t>scoreboard</a:t>
            </a:r>
            <a:r>
              <a:rPr lang="en-US" altLang="zh-CN" sz="2400" dirty="0">
                <a:latin typeface="宋体" charset="-122"/>
              </a:rPr>
              <a:t>)</a:t>
            </a:r>
            <a:r>
              <a:rPr lang="zh-CN" altLang="en-US" sz="2400" dirty="0"/>
              <a:t>来掌握寄存器的使用情况。</a:t>
            </a:r>
          </a:p>
          <a:p>
            <a:pPr marL="266700" indent="-266700">
              <a:spcBef>
                <a:spcPct val="10000"/>
              </a:spcBef>
            </a:pPr>
            <a:r>
              <a:rPr lang="zh-CN" altLang="en-US" sz="2400" dirty="0"/>
              <a:t>使用下面的规则来判断该指令是否能发射：</a:t>
            </a:r>
          </a:p>
          <a:p>
            <a:pPr marL="534988" lvl="1" indent="-268288">
              <a:spcBef>
                <a:spcPct val="10000"/>
              </a:spcBef>
            </a:pPr>
            <a:r>
              <a:rPr lang="zh-CN" altLang="en-US" sz="2400" dirty="0"/>
              <a:t>如果任何一个源操作数寄存器正在被写，就不能发射</a:t>
            </a:r>
            <a:br>
              <a:rPr lang="zh-CN" altLang="en-US" sz="2400" dirty="0"/>
            </a:br>
            <a:r>
              <a:rPr lang="zh-CN" altLang="en-US" sz="2400" dirty="0"/>
              <a:t>（</a:t>
            </a:r>
            <a:r>
              <a:rPr lang="en-US" altLang="zh-CN" sz="2400" dirty="0"/>
              <a:t>RAW</a:t>
            </a:r>
            <a:r>
              <a:rPr lang="zh-CN" altLang="en-US" sz="2400" dirty="0"/>
              <a:t>相关）</a:t>
            </a:r>
          </a:p>
          <a:p>
            <a:pPr marL="534988" lvl="1" indent="-268288">
              <a:spcBef>
                <a:spcPct val="10000"/>
              </a:spcBef>
            </a:pPr>
            <a:r>
              <a:rPr lang="zh-CN" altLang="en-US" sz="2400" dirty="0"/>
              <a:t>如果保存结果的寄存器正在被读，就不能发射</a:t>
            </a:r>
            <a:br>
              <a:rPr lang="zh-CN" altLang="en-US" sz="2400" dirty="0"/>
            </a:br>
            <a:r>
              <a:rPr lang="zh-CN" altLang="en-US" sz="2400" dirty="0"/>
              <a:t>（</a:t>
            </a:r>
            <a:r>
              <a:rPr lang="en-US" altLang="zh-CN" sz="2400" dirty="0"/>
              <a:t>WAR</a:t>
            </a:r>
            <a:r>
              <a:rPr lang="zh-CN" altLang="en-US" sz="2400" dirty="0"/>
              <a:t>相关）</a:t>
            </a:r>
          </a:p>
          <a:p>
            <a:pPr marL="534988" lvl="1" indent="-268288">
              <a:spcBef>
                <a:spcPct val="10000"/>
              </a:spcBef>
            </a:pPr>
            <a:r>
              <a:rPr lang="zh-CN" altLang="en-US" sz="2400" dirty="0"/>
              <a:t>如果保存结果的寄存器正在被写，也不能发射</a:t>
            </a:r>
            <a:br>
              <a:rPr lang="zh-CN" altLang="en-US" sz="2400" dirty="0"/>
            </a:br>
            <a:r>
              <a:rPr lang="zh-CN" altLang="en-US" sz="2400" dirty="0"/>
              <a:t>（</a:t>
            </a:r>
            <a:r>
              <a:rPr lang="en-US" altLang="zh-CN" sz="2400" dirty="0"/>
              <a:t>WAW</a:t>
            </a:r>
            <a:r>
              <a:rPr lang="zh-CN" altLang="en-US" sz="2400" dirty="0"/>
              <a:t>相关）</a:t>
            </a:r>
          </a:p>
          <a:p>
            <a:pPr marL="266700" indent="-266700">
              <a:spcBef>
                <a:spcPct val="10000"/>
              </a:spcBef>
            </a:pPr>
            <a:r>
              <a:rPr lang="zh-CN" altLang="en-US" sz="2400" dirty="0">
                <a:solidFill>
                  <a:srgbClr val="FF0000"/>
                </a:solidFill>
              </a:rPr>
              <a:t>乱序完成</a:t>
            </a:r>
            <a:r>
              <a:rPr lang="zh-CN" altLang="en-US" sz="2400" dirty="0"/>
              <a:t>会使</a:t>
            </a:r>
            <a:r>
              <a:rPr lang="zh-CN" altLang="en-US" sz="2400" dirty="0">
                <a:solidFill>
                  <a:srgbClr val="FF0000"/>
                </a:solidFill>
              </a:rPr>
              <a:t>中断不精确</a:t>
            </a:r>
            <a:r>
              <a:rPr lang="zh-CN" altLang="en-US" sz="2400" dirty="0"/>
              <a:t>。</a:t>
            </a:r>
            <a:br>
              <a:rPr lang="zh-CN" altLang="en-US" sz="2400" dirty="0"/>
            </a:br>
            <a:r>
              <a:rPr lang="zh-CN" altLang="zh-CN" sz="2400" dirty="0">
                <a:latin typeface="+mn-ea"/>
              </a:rPr>
              <a:t>→</a:t>
            </a:r>
            <a:r>
              <a:rPr lang="zh-CN" altLang="en-US" sz="2400" dirty="0"/>
              <a:t>某些计算机需要指令按序完成</a:t>
            </a:r>
            <a:endParaRPr lang="en-US" altLang="zh-CN" sz="2400" dirty="0"/>
          </a:p>
          <a:p>
            <a:pPr lvl="1">
              <a:spcBef>
                <a:spcPct val="10000"/>
              </a:spcBef>
            </a:pPr>
            <a:endParaRPr lang="en-US" altLang="zh-CN" sz="2400" dirty="0"/>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灯片编号占位符 4"/>
          <p:cNvSpPr>
            <a:spLocks noGrp="1"/>
          </p:cNvSpPr>
          <p:nvPr>
            <p:ph type="sldNum" sz="quarter" idx="11"/>
          </p:nvPr>
        </p:nvSpPr>
        <p:spPr/>
        <p:txBody>
          <a:bodyPr/>
          <a:lstStyle/>
          <a:p>
            <a:fld id="{1CA09704-A599-44A1-ABC8-EC6C0B57639C}" type="slidenum">
              <a:rPr lang="zh-CN" altLang="en-US"/>
              <a:pPr/>
              <a:t>48</a:t>
            </a:fld>
            <a:endParaRPr lang="en-US" altLang="zh-CN"/>
          </a:p>
        </p:txBody>
      </p:sp>
      <p:sp>
        <p:nvSpPr>
          <p:cNvPr id="1683458" name="Rectangle 2"/>
          <p:cNvSpPr>
            <a:spLocks noGrp="1" noChangeArrowheads="1"/>
          </p:cNvSpPr>
          <p:nvPr>
            <p:ph type="title"/>
          </p:nvPr>
        </p:nvSpPr>
        <p:spPr/>
        <p:txBody>
          <a:bodyPr/>
          <a:lstStyle/>
          <a:p>
            <a:r>
              <a:rPr lang="en-US" altLang="zh-CN" dirty="0"/>
              <a:t>7.x.3 </a:t>
            </a:r>
            <a:r>
              <a:rPr lang="zh-CN" altLang="en-US" dirty="0"/>
              <a:t>乱序执行和寄存器重命名 </a:t>
            </a:r>
            <a:r>
              <a:rPr lang="zh-CN" altLang="en-US" dirty="0">
                <a:solidFill>
                  <a:srgbClr val="FF0066"/>
                </a:solidFill>
              </a:rPr>
              <a:t>－计分板</a:t>
            </a:r>
          </a:p>
        </p:txBody>
      </p:sp>
      <p:graphicFrame>
        <p:nvGraphicFramePr>
          <p:cNvPr id="1683459" name="Group 3"/>
          <p:cNvGraphicFramePr>
            <a:graphicFrameLocks noGrp="1"/>
          </p:cNvGraphicFramePr>
          <p:nvPr/>
        </p:nvGraphicFramePr>
        <p:xfrm>
          <a:off x="107950" y="981075"/>
          <a:ext cx="8853488" cy="5565648"/>
        </p:xfrm>
        <a:graphic>
          <a:graphicData uri="http://schemas.openxmlformats.org/drawingml/2006/table">
            <a:tbl>
              <a:tblPr/>
              <a:tblGrid>
                <a:gridCol w="647700">
                  <a:extLst>
                    <a:ext uri="{9D8B030D-6E8A-4147-A177-3AD203B41FA5}">
                      <a16:colId xmlns:a16="http://schemas.microsoft.com/office/drawing/2014/main" val="20000"/>
                    </a:ext>
                  </a:extLst>
                </a:gridCol>
                <a:gridCol w="354013">
                  <a:extLst>
                    <a:ext uri="{9D8B030D-6E8A-4147-A177-3AD203B41FA5}">
                      <a16:colId xmlns:a16="http://schemas.microsoft.com/office/drawing/2014/main" val="20001"/>
                    </a:ext>
                  </a:extLst>
                </a:gridCol>
                <a:gridCol w="1374775">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gridCol w="647700">
                  <a:extLst>
                    <a:ext uri="{9D8B030D-6E8A-4147-A177-3AD203B41FA5}">
                      <a16:colId xmlns:a16="http://schemas.microsoft.com/office/drawing/2014/main" val="20004"/>
                    </a:ext>
                  </a:extLst>
                </a:gridCol>
                <a:gridCol w="323850">
                  <a:extLst>
                    <a:ext uri="{9D8B030D-6E8A-4147-A177-3AD203B41FA5}">
                      <a16:colId xmlns:a16="http://schemas.microsoft.com/office/drawing/2014/main" val="20005"/>
                    </a:ext>
                  </a:extLst>
                </a:gridCol>
                <a:gridCol w="323850">
                  <a:extLst>
                    <a:ext uri="{9D8B030D-6E8A-4147-A177-3AD203B41FA5}">
                      <a16:colId xmlns:a16="http://schemas.microsoft.com/office/drawing/2014/main" val="20006"/>
                    </a:ext>
                  </a:extLst>
                </a:gridCol>
                <a:gridCol w="323850">
                  <a:extLst>
                    <a:ext uri="{9D8B030D-6E8A-4147-A177-3AD203B41FA5}">
                      <a16:colId xmlns:a16="http://schemas.microsoft.com/office/drawing/2014/main" val="20007"/>
                    </a:ext>
                  </a:extLst>
                </a:gridCol>
                <a:gridCol w="323850">
                  <a:extLst>
                    <a:ext uri="{9D8B030D-6E8A-4147-A177-3AD203B41FA5}">
                      <a16:colId xmlns:a16="http://schemas.microsoft.com/office/drawing/2014/main" val="20008"/>
                    </a:ext>
                  </a:extLst>
                </a:gridCol>
                <a:gridCol w="323850">
                  <a:extLst>
                    <a:ext uri="{9D8B030D-6E8A-4147-A177-3AD203B41FA5}">
                      <a16:colId xmlns:a16="http://schemas.microsoft.com/office/drawing/2014/main" val="20009"/>
                    </a:ext>
                  </a:extLst>
                </a:gridCol>
                <a:gridCol w="323850">
                  <a:extLst>
                    <a:ext uri="{9D8B030D-6E8A-4147-A177-3AD203B41FA5}">
                      <a16:colId xmlns:a16="http://schemas.microsoft.com/office/drawing/2014/main" val="20010"/>
                    </a:ext>
                  </a:extLst>
                </a:gridCol>
                <a:gridCol w="323850">
                  <a:extLst>
                    <a:ext uri="{9D8B030D-6E8A-4147-A177-3AD203B41FA5}">
                      <a16:colId xmlns:a16="http://schemas.microsoft.com/office/drawing/2014/main" val="20011"/>
                    </a:ext>
                  </a:extLst>
                </a:gridCol>
                <a:gridCol w="323850">
                  <a:extLst>
                    <a:ext uri="{9D8B030D-6E8A-4147-A177-3AD203B41FA5}">
                      <a16:colId xmlns:a16="http://schemas.microsoft.com/office/drawing/2014/main" val="20012"/>
                    </a:ext>
                  </a:extLst>
                </a:gridCol>
                <a:gridCol w="323850">
                  <a:extLst>
                    <a:ext uri="{9D8B030D-6E8A-4147-A177-3AD203B41FA5}">
                      <a16:colId xmlns:a16="http://schemas.microsoft.com/office/drawing/2014/main" val="20013"/>
                    </a:ext>
                  </a:extLst>
                </a:gridCol>
                <a:gridCol w="323850">
                  <a:extLst>
                    <a:ext uri="{9D8B030D-6E8A-4147-A177-3AD203B41FA5}">
                      <a16:colId xmlns:a16="http://schemas.microsoft.com/office/drawing/2014/main" val="20014"/>
                    </a:ext>
                  </a:extLst>
                </a:gridCol>
                <a:gridCol w="323850">
                  <a:extLst>
                    <a:ext uri="{9D8B030D-6E8A-4147-A177-3AD203B41FA5}">
                      <a16:colId xmlns:a16="http://schemas.microsoft.com/office/drawing/2014/main" val="20015"/>
                    </a:ext>
                  </a:extLst>
                </a:gridCol>
                <a:gridCol w="323850">
                  <a:extLst>
                    <a:ext uri="{9D8B030D-6E8A-4147-A177-3AD203B41FA5}">
                      <a16:colId xmlns:a16="http://schemas.microsoft.com/office/drawing/2014/main" val="20016"/>
                    </a:ext>
                  </a:extLst>
                </a:gridCol>
                <a:gridCol w="323850">
                  <a:extLst>
                    <a:ext uri="{9D8B030D-6E8A-4147-A177-3AD203B41FA5}">
                      <a16:colId xmlns:a16="http://schemas.microsoft.com/office/drawing/2014/main" val="20017"/>
                    </a:ext>
                  </a:extLst>
                </a:gridCol>
                <a:gridCol w="323850">
                  <a:extLst>
                    <a:ext uri="{9D8B030D-6E8A-4147-A177-3AD203B41FA5}">
                      <a16:colId xmlns:a16="http://schemas.microsoft.com/office/drawing/2014/main" val="20018"/>
                    </a:ext>
                  </a:extLst>
                </a:gridCol>
                <a:gridCol w="323850">
                  <a:extLst>
                    <a:ext uri="{9D8B030D-6E8A-4147-A177-3AD203B41FA5}">
                      <a16:colId xmlns:a16="http://schemas.microsoft.com/office/drawing/2014/main" val="20019"/>
                    </a:ext>
                  </a:extLst>
                </a:gridCol>
                <a:gridCol w="323850">
                  <a:extLst>
                    <a:ext uri="{9D8B030D-6E8A-4147-A177-3AD203B41FA5}">
                      <a16:colId xmlns:a16="http://schemas.microsoft.com/office/drawing/2014/main" val="20020"/>
                    </a:ext>
                  </a:extLst>
                </a:gridCol>
              </a:tblGrid>
              <a:tr h="192088">
                <a:tc gridSpan="5">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8">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zh-CN" altLang="en-US" sz="1600" b="1" i="0" u="none" strike="noStrike" cap="none" normalizeH="0" baseline="0">
                          <a:ln>
                            <a:noFill/>
                          </a:ln>
                          <a:solidFill>
                            <a:srgbClr val="000000"/>
                          </a:solidFill>
                          <a:effectLst/>
                          <a:latin typeface="Times New Roman" pitchFamily="18" charset="0"/>
                          <a:ea typeface="宋体" charset="-122"/>
                        </a:rPr>
                        <a:t>读取的寄存器</a:t>
                      </a:r>
                      <a:endParaRPr kumimoji="1"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8">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zh-CN" altLang="en-US" sz="1600" b="1" i="0" u="none" strike="noStrike" cap="none" normalizeH="0" baseline="0">
                          <a:ln>
                            <a:noFill/>
                          </a:ln>
                          <a:solidFill>
                            <a:srgbClr val="000000"/>
                          </a:solidFill>
                          <a:effectLst/>
                          <a:latin typeface="Times New Roman" pitchFamily="18" charset="0"/>
                          <a:ea typeface="宋体" charset="-122"/>
                        </a:rPr>
                        <a:t>写入的寄存器</a:t>
                      </a:r>
                      <a:endParaRPr kumimoji="1"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203200">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zh-CN" altLang="en-US" sz="1600" b="1" i="0" u="none" strike="noStrike" cap="none" normalizeH="0" baseline="0">
                          <a:ln>
                            <a:noFill/>
                          </a:ln>
                          <a:solidFill>
                            <a:srgbClr val="000000"/>
                          </a:solidFill>
                          <a:effectLst/>
                          <a:latin typeface="Times New Roman" pitchFamily="18" charset="0"/>
                          <a:ea typeface="宋体" charset="-122"/>
                        </a:rPr>
                        <a:t>周期</a:t>
                      </a:r>
                      <a:endParaRPr kumimoji="1"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zh-CN" altLang="en-US" sz="1600" b="1" i="0" u="none" strike="noStrike" cap="none" normalizeH="0" baseline="0">
                          <a:ln>
                            <a:noFill/>
                          </a:ln>
                          <a:solidFill>
                            <a:srgbClr val="000000"/>
                          </a:solidFill>
                          <a:effectLst/>
                          <a:latin typeface="Times New Roman" pitchFamily="18" charset="0"/>
                          <a:ea typeface="宋体" charset="-122"/>
                        </a:rPr>
                        <a:t>译码</a:t>
                      </a:r>
                      <a:endParaRPr kumimoji="1"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zh-CN" altLang="en-US" sz="1600" b="1" i="0" u="none" strike="noStrike" cap="none" normalizeH="0" baseline="0">
                          <a:ln>
                            <a:noFill/>
                          </a:ln>
                          <a:solidFill>
                            <a:srgbClr val="000000"/>
                          </a:solidFill>
                          <a:effectLst/>
                          <a:latin typeface="Times New Roman" pitchFamily="18" charset="0"/>
                          <a:ea typeface="宋体" charset="-122"/>
                        </a:rPr>
                        <a:t>发送</a:t>
                      </a:r>
                      <a:endParaRPr kumimoji="1"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zh-CN" altLang="en-US" sz="1600" b="1" i="0" u="none" strike="noStrike" cap="none" normalizeH="0" baseline="0">
                          <a:ln>
                            <a:noFill/>
                          </a:ln>
                          <a:solidFill>
                            <a:srgbClr val="000000"/>
                          </a:solidFill>
                          <a:effectLst/>
                          <a:latin typeface="Times New Roman" pitchFamily="18" charset="0"/>
                          <a:ea typeface="宋体" charset="-122"/>
                        </a:rPr>
                        <a:t>完成</a:t>
                      </a:r>
                      <a:endParaRPr kumimoji="1"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0</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l</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2</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3</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4</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5</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6</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7</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0</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1</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2</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3</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4</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5</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6</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7</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1"/>
                  </a:ext>
                </a:extLst>
              </a:tr>
              <a:tr h="252413">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1</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1</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2</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R3</a:t>
                      </a:r>
                      <a:r>
                        <a:rPr kumimoji="1" lang="zh-CN" altLang="en-US" sz="1600" b="1" i="0" u="none" strike="noStrike" cap="none" normalizeH="0" baseline="0">
                          <a:ln>
                            <a:noFill/>
                          </a:ln>
                          <a:solidFill>
                            <a:srgbClr val="000000"/>
                          </a:solidFill>
                          <a:effectLst/>
                          <a:latin typeface="Times New Roman" pitchFamily="18" charset="0"/>
                          <a:ea typeface="宋体" charset="-122"/>
                        </a:rPr>
                        <a:t>＝</a:t>
                      </a:r>
                      <a:r>
                        <a:rPr kumimoji="1" lang="en-US" altLang="zh-CN" sz="1600" b="1" i="0" u="none" strike="noStrike" cap="none" normalizeH="0" baseline="0">
                          <a:ln>
                            <a:noFill/>
                          </a:ln>
                          <a:solidFill>
                            <a:srgbClr val="000000"/>
                          </a:solidFill>
                          <a:effectLst/>
                          <a:latin typeface="Times New Roman" pitchFamily="18" charset="0"/>
                          <a:ea typeface="宋体" charset="-122"/>
                        </a:rPr>
                        <a:t>R0×R1</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p>
                      <a:pPr marL="0" marR="0" lvl="0" indent="0" algn="l"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R4</a:t>
                      </a:r>
                      <a:r>
                        <a:rPr kumimoji="1" lang="zh-CN" altLang="en-US" sz="1600" b="1" i="0" u="none" strike="noStrike" cap="none" normalizeH="0" baseline="0">
                          <a:ln>
                            <a:noFill/>
                          </a:ln>
                          <a:solidFill>
                            <a:srgbClr val="000000"/>
                          </a:solidFill>
                          <a:effectLst/>
                          <a:latin typeface="Times New Roman" pitchFamily="18" charset="0"/>
                          <a:ea typeface="宋体" charset="-122"/>
                        </a:rPr>
                        <a:t>＝</a:t>
                      </a:r>
                      <a:r>
                        <a:rPr kumimoji="1" lang="en-US" altLang="zh-CN" sz="1600" b="1" i="0" u="none" strike="noStrike" cap="none" normalizeH="0" baseline="0">
                          <a:ln>
                            <a:noFill/>
                          </a:ln>
                          <a:solidFill>
                            <a:srgbClr val="000000"/>
                          </a:solidFill>
                          <a:effectLst/>
                          <a:latin typeface="Times New Roman" pitchFamily="18" charset="0"/>
                          <a:ea typeface="宋体" charset="-122"/>
                        </a:rPr>
                        <a:t>R0</a:t>
                      </a:r>
                      <a:r>
                        <a:rPr kumimoji="1" lang="zh-CN" altLang="en-US" sz="1600" b="1" i="0" u="none" strike="noStrike" cap="none" normalizeH="0" baseline="0">
                          <a:ln>
                            <a:noFill/>
                          </a:ln>
                          <a:solidFill>
                            <a:srgbClr val="000000"/>
                          </a:solidFill>
                          <a:effectLst/>
                          <a:latin typeface="Times New Roman" pitchFamily="18" charset="0"/>
                          <a:ea typeface="宋体" charset="-122"/>
                        </a:rPr>
                        <a:t>＋</a:t>
                      </a:r>
                      <a:r>
                        <a:rPr kumimoji="1" lang="en-US" altLang="zh-CN" sz="1600" b="1" i="0" u="none" strike="noStrike" cap="none" normalizeH="0" baseline="0">
                          <a:ln>
                            <a:noFill/>
                          </a:ln>
                          <a:solidFill>
                            <a:srgbClr val="000000"/>
                          </a:solidFill>
                          <a:effectLst/>
                          <a:latin typeface="Times New Roman" pitchFamily="18" charset="0"/>
                          <a:ea typeface="宋体" charset="-122"/>
                        </a:rPr>
                        <a:t>R2</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1</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2</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1</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2</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1</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1</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endParaRPr kumimoji="1" lang="en-US" altLang="zh-CN" sz="1600" b="1" i="0" u="none" strike="noStrike" cap="none" normalizeH="0" baseline="0">
                        <a:ln>
                          <a:noFill/>
                        </a:ln>
                        <a:solidFill>
                          <a:srgbClr val="000000"/>
                        </a:solidFill>
                        <a:effectLst/>
                        <a:latin typeface="Times New Roman" pitchFamily="18" charset="0"/>
                        <a:ea typeface="宋体" charset="-122"/>
                      </a:endParaRPr>
                    </a:p>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1</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1</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1</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endParaRPr kumimoji="1" lang="en-US" altLang="zh-CN" sz="1600" b="1" i="0" u="none" strike="noStrike" cap="none" normalizeH="0" baseline="0">
                        <a:ln>
                          <a:noFill/>
                        </a:ln>
                        <a:solidFill>
                          <a:srgbClr val="000000"/>
                        </a:solidFill>
                        <a:effectLst/>
                        <a:latin typeface="Times New Roman" pitchFamily="18" charset="0"/>
                        <a:ea typeface="宋体" charset="-122"/>
                      </a:endParaRPr>
                    </a:p>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1</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2"/>
                  </a:ext>
                </a:extLst>
              </a:tr>
              <a:tr h="252413">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2</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3</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4</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R5</a:t>
                      </a:r>
                      <a:r>
                        <a:rPr kumimoji="1" lang="zh-CN" altLang="en-US" sz="1600" b="1" i="0" u="none" strike="noStrike" cap="none" normalizeH="0" baseline="0">
                          <a:ln>
                            <a:noFill/>
                          </a:ln>
                          <a:solidFill>
                            <a:srgbClr val="000000"/>
                          </a:solidFill>
                          <a:effectLst/>
                          <a:latin typeface="Times New Roman" pitchFamily="18" charset="0"/>
                          <a:ea typeface="宋体" charset="-122"/>
                        </a:rPr>
                        <a:t>＝</a:t>
                      </a:r>
                      <a:r>
                        <a:rPr kumimoji="1" lang="en-US" altLang="zh-CN" sz="1600" b="1" i="0" u="none" strike="noStrike" cap="none" normalizeH="0" baseline="0">
                          <a:ln>
                            <a:noFill/>
                          </a:ln>
                          <a:solidFill>
                            <a:srgbClr val="000000"/>
                          </a:solidFill>
                          <a:effectLst/>
                          <a:latin typeface="Times New Roman" pitchFamily="18" charset="0"/>
                          <a:ea typeface="宋体" charset="-122"/>
                        </a:rPr>
                        <a:t>R0</a:t>
                      </a:r>
                      <a:r>
                        <a:rPr kumimoji="1" lang="zh-CN" altLang="en-US" sz="1600" b="1" i="0" u="none" strike="noStrike" cap="none" normalizeH="0" baseline="0">
                          <a:ln>
                            <a:noFill/>
                          </a:ln>
                          <a:solidFill>
                            <a:srgbClr val="000000"/>
                          </a:solidFill>
                          <a:effectLst/>
                          <a:latin typeface="Times New Roman" pitchFamily="18" charset="0"/>
                          <a:ea typeface="宋体" charset="-122"/>
                        </a:rPr>
                        <a:t>＋</a:t>
                      </a:r>
                      <a:r>
                        <a:rPr kumimoji="1" lang="en-US" altLang="zh-CN" sz="1600" b="1" i="0" u="none" strike="noStrike" cap="none" normalizeH="0" baseline="0">
                          <a:ln>
                            <a:noFill/>
                          </a:ln>
                          <a:solidFill>
                            <a:srgbClr val="000000"/>
                          </a:solidFill>
                          <a:effectLst/>
                          <a:latin typeface="Times New Roman" pitchFamily="18" charset="0"/>
                          <a:ea typeface="宋体" charset="-122"/>
                        </a:rPr>
                        <a:t>R1</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p>
                      <a:pPr marL="0" marR="0" lvl="0" indent="0" algn="l"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R6</a:t>
                      </a:r>
                      <a:r>
                        <a:rPr kumimoji="1" lang="zh-CN" altLang="en-US" sz="1600" b="1" i="0" u="none" strike="noStrike" cap="none" normalizeH="0" baseline="0">
                          <a:ln>
                            <a:noFill/>
                          </a:ln>
                          <a:solidFill>
                            <a:srgbClr val="000000"/>
                          </a:solidFill>
                          <a:effectLst/>
                          <a:latin typeface="Times New Roman" pitchFamily="18" charset="0"/>
                          <a:ea typeface="宋体" charset="-122"/>
                        </a:rPr>
                        <a:t>＝</a:t>
                      </a:r>
                      <a:r>
                        <a:rPr kumimoji="1" lang="en-US" altLang="zh-CN" sz="1600" b="1" i="0" u="none" strike="noStrike" cap="none" normalizeH="0" baseline="0">
                          <a:ln>
                            <a:noFill/>
                          </a:ln>
                          <a:solidFill>
                            <a:srgbClr val="000000"/>
                          </a:solidFill>
                          <a:effectLst/>
                          <a:latin typeface="Times New Roman" pitchFamily="18" charset="0"/>
                          <a:ea typeface="宋体" charset="-122"/>
                        </a:rPr>
                        <a:t>R1</a:t>
                      </a:r>
                      <a:r>
                        <a:rPr kumimoji="1" lang="zh-CN" altLang="en-US" sz="1600" b="1" i="0" u="none" strike="noStrike" cap="none" normalizeH="0" baseline="0">
                          <a:ln>
                            <a:noFill/>
                          </a:ln>
                          <a:solidFill>
                            <a:srgbClr val="000000"/>
                          </a:solidFill>
                          <a:effectLst/>
                          <a:latin typeface="Times New Roman" pitchFamily="18" charset="0"/>
                          <a:ea typeface="宋体" charset="-122"/>
                        </a:rPr>
                        <a:t>＋</a:t>
                      </a:r>
                      <a:r>
                        <a:rPr kumimoji="1" lang="en-US" altLang="zh-CN" sz="1600" b="1" i="0" u="none" strike="noStrike" cap="none" normalizeH="0" baseline="0">
                          <a:ln>
                            <a:noFill/>
                          </a:ln>
                          <a:solidFill>
                            <a:srgbClr val="000000"/>
                          </a:solidFill>
                          <a:effectLst/>
                          <a:latin typeface="Times New Roman" pitchFamily="18" charset="0"/>
                          <a:ea typeface="宋体" charset="-122"/>
                        </a:rPr>
                        <a:t>R4</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3</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3</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3</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2</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2</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1</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1</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1</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1</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1</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1</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1</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1</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3"/>
                  </a:ext>
                </a:extLst>
              </a:tr>
              <a:tr h="396875">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3</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5</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6</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R7</a:t>
                      </a:r>
                      <a:r>
                        <a:rPr kumimoji="1" lang="zh-CN" altLang="en-US" sz="1600" b="1" i="0" u="none" strike="noStrike" cap="none" normalizeH="0" baseline="0">
                          <a:ln>
                            <a:noFill/>
                          </a:ln>
                          <a:solidFill>
                            <a:srgbClr val="000000"/>
                          </a:solidFill>
                          <a:effectLst/>
                          <a:latin typeface="Times New Roman" pitchFamily="18" charset="0"/>
                          <a:ea typeface="宋体" charset="-122"/>
                        </a:rPr>
                        <a:t>＝</a:t>
                      </a:r>
                      <a:r>
                        <a:rPr kumimoji="1" lang="en-US" altLang="zh-CN" sz="1600" b="1" i="0" u="none" strike="noStrike" cap="none" normalizeH="0" baseline="0">
                          <a:ln>
                            <a:noFill/>
                          </a:ln>
                          <a:solidFill>
                            <a:srgbClr val="000000"/>
                          </a:solidFill>
                          <a:effectLst/>
                          <a:latin typeface="Times New Roman" pitchFamily="18" charset="0"/>
                          <a:ea typeface="宋体" charset="-122"/>
                        </a:rPr>
                        <a:t>R1×R2</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p>
                      <a:pPr marL="0" marR="0" lvl="0" indent="0" algn="l"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FF0000"/>
                          </a:solidFill>
                          <a:effectLst/>
                          <a:latin typeface="Times New Roman" pitchFamily="18" charset="0"/>
                          <a:ea typeface="宋体" charset="-122"/>
                        </a:rPr>
                        <a:t>S1</a:t>
                      </a:r>
                      <a:r>
                        <a:rPr kumimoji="1" lang="zh-CN" altLang="en-US" sz="1600" b="1" i="0" u="none" strike="noStrike" cap="none" normalizeH="0" baseline="0">
                          <a:ln>
                            <a:noFill/>
                          </a:ln>
                          <a:solidFill>
                            <a:srgbClr val="000000"/>
                          </a:solidFill>
                          <a:effectLst/>
                          <a:latin typeface="Times New Roman" pitchFamily="18" charset="0"/>
                          <a:ea typeface="宋体" charset="-122"/>
                        </a:rPr>
                        <a:t>＝</a:t>
                      </a:r>
                      <a:r>
                        <a:rPr kumimoji="1" lang="en-US" altLang="zh-CN" sz="1600" b="1" i="0" u="none" strike="noStrike" cap="none" normalizeH="0" baseline="0">
                          <a:ln>
                            <a:noFill/>
                          </a:ln>
                          <a:solidFill>
                            <a:srgbClr val="000000"/>
                          </a:solidFill>
                          <a:effectLst/>
                          <a:latin typeface="Times New Roman" pitchFamily="18" charset="0"/>
                          <a:ea typeface="宋体" charset="-122"/>
                        </a:rPr>
                        <a:t>R0</a:t>
                      </a:r>
                      <a:r>
                        <a:rPr kumimoji="1" lang="zh-CN" altLang="en-US" sz="1600" b="1" i="0" u="none" strike="noStrike" cap="none" normalizeH="0" baseline="0">
                          <a:ln>
                            <a:noFill/>
                          </a:ln>
                          <a:solidFill>
                            <a:srgbClr val="000000"/>
                          </a:solidFill>
                          <a:effectLst/>
                          <a:latin typeface="Times New Roman" pitchFamily="18" charset="0"/>
                          <a:ea typeface="宋体" charset="-122"/>
                        </a:rPr>
                        <a:t>－</a:t>
                      </a:r>
                      <a:r>
                        <a:rPr kumimoji="1" lang="en-US" altLang="zh-CN" sz="1600" b="1" i="0" u="none" strike="noStrike" cap="none" normalizeH="0" baseline="0">
                          <a:ln>
                            <a:noFill/>
                          </a:ln>
                          <a:solidFill>
                            <a:srgbClr val="000000"/>
                          </a:solidFill>
                          <a:effectLst/>
                          <a:latin typeface="Times New Roman" pitchFamily="18" charset="0"/>
                          <a:ea typeface="宋体" charset="-122"/>
                        </a:rPr>
                        <a:t>R2</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5</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6</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endParaRPr kumimoji="1" lang="en-US" altLang="zh-CN" sz="1600" b="1" i="0" u="none" strike="noStrike" cap="none" normalizeH="0" baseline="0">
                        <a:ln>
                          <a:noFill/>
                        </a:ln>
                        <a:solidFill>
                          <a:srgbClr val="000000"/>
                        </a:solidFill>
                        <a:effectLst/>
                        <a:latin typeface="Times New Roman" pitchFamily="18" charset="0"/>
                        <a:ea typeface="宋体" charset="-122"/>
                      </a:endParaRPr>
                    </a:p>
                    <a:p>
                      <a:pPr marL="0" marR="0" lvl="0" indent="0" algn="ctr" defTabSz="914400" rtl="0" eaLnBrk="1" fontAlgn="base" latinLnBrk="0" hangingPunct="1">
                        <a:lnSpc>
                          <a:spcPct val="85000"/>
                        </a:lnSpc>
                        <a:spcBef>
                          <a:spcPct val="0"/>
                        </a:spcBef>
                        <a:spcAft>
                          <a:spcPct val="0"/>
                        </a:spcAft>
                        <a:buClrTx/>
                        <a:buSzTx/>
                        <a:buFontTx/>
                        <a:buNone/>
                        <a:tabLst/>
                      </a:pPr>
                      <a:endParaRPr kumimoji="1" lang="en-US" altLang="zh-CN" sz="1600" b="1" i="0" u="none" strike="noStrike" cap="none" normalizeH="0" baseline="0">
                        <a:ln>
                          <a:noFill/>
                        </a:ln>
                        <a:solidFill>
                          <a:srgbClr val="000000"/>
                        </a:solidFill>
                        <a:effectLst/>
                        <a:latin typeface="Times New Roman" pitchFamily="18" charset="0"/>
                        <a:ea typeface="宋体" charset="-122"/>
                      </a:endParaRPr>
                    </a:p>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2</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3</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4</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3</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3</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3</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3</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2</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3</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2</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1</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1</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1</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1</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1</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1</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1</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1</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1</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1</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1</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4"/>
                  </a:ext>
                </a:extLst>
              </a:tr>
              <a:tr h="647700">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4</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endParaRPr kumimoji="1" lang="en-US" altLang="zh-CN" sz="1600" b="1" i="0" u="none" strike="noStrike" cap="none" normalizeH="0" baseline="0">
                        <a:ln>
                          <a:noFill/>
                        </a:ln>
                        <a:solidFill>
                          <a:srgbClr val="000000"/>
                        </a:solidFill>
                        <a:effectLst/>
                        <a:latin typeface="Times New Roman" pitchFamily="18" charset="0"/>
                        <a:ea typeface="宋体" charset="-122"/>
                      </a:endParaRPr>
                    </a:p>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7</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8</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85000"/>
                        </a:lnSpc>
                        <a:spcBef>
                          <a:spcPct val="0"/>
                        </a:spcBef>
                        <a:spcAft>
                          <a:spcPct val="0"/>
                        </a:spcAft>
                        <a:buClrTx/>
                        <a:buSzTx/>
                        <a:buFontTx/>
                        <a:buNone/>
                        <a:tabLst/>
                      </a:pPr>
                      <a:endParaRPr kumimoji="1" lang="en-US" altLang="zh-CN" sz="1600" b="1" i="0" u="none" strike="noStrike" cap="none" normalizeH="0" baseline="0">
                        <a:ln>
                          <a:noFill/>
                        </a:ln>
                        <a:solidFill>
                          <a:srgbClr val="000000"/>
                        </a:solidFill>
                        <a:effectLst/>
                        <a:latin typeface="Times New Roman" pitchFamily="18" charset="0"/>
                        <a:ea typeface="宋体" charset="-122"/>
                      </a:endParaRPr>
                    </a:p>
                    <a:p>
                      <a:pPr marL="0" marR="0" lvl="0" indent="0" algn="l"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R3</a:t>
                      </a:r>
                      <a:r>
                        <a:rPr kumimoji="1" lang="zh-CN" altLang="en-US" sz="1600" b="1" i="0" u="none" strike="noStrike" cap="none" normalizeH="0" baseline="0">
                          <a:ln>
                            <a:noFill/>
                          </a:ln>
                          <a:solidFill>
                            <a:srgbClr val="000000"/>
                          </a:solidFill>
                          <a:effectLst/>
                          <a:latin typeface="Times New Roman" pitchFamily="18" charset="0"/>
                          <a:ea typeface="宋体" charset="-122"/>
                        </a:rPr>
                        <a:t>＝</a:t>
                      </a:r>
                      <a:r>
                        <a:rPr kumimoji="1" lang="en-US" altLang="zh-CN" sz="1600" b="1" i="0" u="none" strike="noStrike" cap="none" normalizeH="0" baseline="0">
                          <a:ln>
                            <a:noFill/>
                          </a:ln>
                          <a:solidFill>
                            <a:srgbClr val="000000"/>
                          </a:solidFill>
                          <a:effectLst/>
                          <a:latin typeface="Times New Roman" pitchFamily="18" charset="0"/>
                          <a:ea typeface="宋体" charset="-122"/>
                        </a:rPr>
                        <a:t>R3×</a:t>
                      </a:r>
                      <a:r>
                        <a:rPr kumimoji="1" lang="en-US" altLang="zh-CN" sz="1600" b="1" i="0" u="none" strike="noStrike" cap="none" normalizeH="0" baseline="0">
                          <a:ln>
                            <a:noFill/>
                          </a:ln>
                          <a:solidFill>
                            <a:srgbClr val="FF0000"/>
                          </a:solidFill>
                          <a:effectLst/>
                          <a:latin typeface="Times New Roman" pitchFamily="18" charset="0"/>
                          <a:ea typeface="宋体" charset="-122"/>
                        </a:rPr>
                        <a:t>S1</a:t>
                      </a:r>
                    </a:p>
                    <a:p>
                      <a:pPr marL="0" marR="0" lvl="0" indent="0" algn="l"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FF0000"/>
                          </a:solidFill>
                          <a:effectLst/>
                          <a:latin typeface="Times New Roman" pitchFamily="18" charset="0"/>
                          <a:ea typeface="宋体" charset="-122"/>
                        </a:rPr>
                        <a:t>S2</a:t>
                      </a:r>
                      <a:r>
                        <a:rPr kumimoji="1" lang="zh-CN" altLang="en-US" sz="1600" b="1" i="0" u="none" strike="noStrike" cap="none" normalizeH="0" baseline="0">
                          <a:ln>
                            <a:noFill/>
                          </a:ln>
                          <a:solidFill>
                            <a:srgbClr val="000000"/>
                          </a:solidFill>
                          <a:effectLst/>
                          <a:latin typeface="Times New Roman" pitchFamily="18" charset="0"/>
                          <a:ea typeface="宋体" charset="-122"/>
                        </a:rPr>
                        <a:t>＝</a:t>
                      </a:r>
                      <a:r>
                        <a:rPr kumimoji="1" lang="en-US" altLang="zh-CN" sz="1600" b="1" i="0" u="none" strike="noStrike" cap="none" normalizeH="0" baseline="0">
                          <a:ln>
                            <a:noFill/>
                          </a:ln>
                          <a:solidFill>
                            <a:srgbClr val="000000"/>
                          </a:solidFill>
                          <a:effectLst/>
                          <a:latin typeface="Times New Roman" pitchFamily="18" charset="0"/>
                          <a:ea typeface="宋体" charset="-122"/>
                        </a:rPr>
                        <a:t>R4</a:t>
                      </a:r>
                      <a:r>
                        <a:rPr kumimoji="1" lang="zh-CN" altLang="en-US" sz="1600" b="1" i="0" u="none" strike="noStrike" cap="none" normalizeH="0" baseline="0">
                          <a:ln>
                            <a:noFill/>
                          </a:ln>
                          <a:solidFill>
                            <a:srgbClr val="000000"/>
                          </a:solidFill>
                          <a:effectLst/>
                          <a:latin typeface="Times New Roman" pitchFamily="18" charset="0"/>
                          <a:ea typeface="宋体" charset="-122"/>
                        </a:rPr>
                        <a:t>＋</a:t>
                      </a:r>
                      <a:r>
                        <a:rPr kumimoji="1" lang="en-US" altLang="zh-CN" sz="1600" b="1" i="0" u="none" strike="noStrike" cap="none" normalizeH="0" baseline="0">
                          <a:ln>
                            <a:noFill/>
                          </a:ln>
                          <a:solidFill>
                            <a:srgbClr val="000000"/>
                          </a:solidFill>
                          <a:effectLst/>
                          <a:latin typeface="Times New Roman" pitchFamily="18" charset="0"/>
                          <a:ea typeface="宋体" charset="-122"/>
                        </a:rPr>
                        <a:t>R4</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4</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8</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endParaRPr kumimoji="1" lang="en-US" altLang="zh-CN" sz="1600" b="1" i="0" u="none" strike="noStrike" cap="none" normalizeH="0" baseline="0">
                        <a:ln>
                          <a:noFill/>
                        </a:ln>
                        <a:solidFill>
                          <a:srgbClr val="000000"/>
                        </a:solidFill>
                        <a:effectLst/>
                        <a:latin typeface="Times New Roman" pitchFamily="18" charset="0"/>
                        <a:ea typeface="宋体" charset="-122"/>
                      </a:endParaRPr>
                    </a:p>
                    <a:p>
                      <a:pPr marL="0" marR="0" lvl="0" indent="0" algn="ctr" defTabSz="914400" rtl="0" eaLnBrk="1" fontAlgn="base" latinLnBrk="0" hangingPunct="1">
                        <a:lnSpc>
                          <a:spcPct val="85000"/>
                        </a:lnSpc>
                        <a:spcBef>
                          <a:spcPct val="0"/>
                        </a:spcBef>
                        <a:spcAft>
                          <a:spcPct val="0"/>
                        </a:spcAft>
                        <a:buClrTx/>
                        <a:buSzTx/>
                        <a:buFontTx/>
                        <a:buNone/>
                        <a:tabLst/>
                      </a:pPr>
                      <a:endParaRPr kumimoji="1" lang="en-US" altLang="zh-CN" sz="1600" b="1" i="0" u="none" strike="noStrike" cap="none" normalizeH="0" baseline="0">
                        <a:ln>
                          <a:noFill/>
                        </a:ln>
                        <a:solidFill>
                          <a:srgbClr val="000000"/>
                        </a:solidFill>
                        <a:effectLst/>
                        <a:latin typeface="Times New Roman" pitchFamily="18" charset="0"/>
                        <a:ea typeface="宋体" charset="-122"/>
                      </a:endParaRPr>
                    </a:p>
                    <a:p>
                      <a:pPr marL="0" marR="0" lvl="0" indent="0" algn="ctr" defTabSz="914400" rtl="0" eaLnBrk="1" fontAlgn="base" latinLnBrk="0" hangingPunct="1">
                        <a:lnSpc>
                          <a:spcPct val="85000"/>
                        </a:lnSpc>
                        <a:spcBef>
                          <a:spcPct val="0"/>
                        </a:spcBef>
                        <a:spcAft>
                          <a:spcPct val="0"/>
                        </a:spcAft>
                        <a:buClrTx/>
                        <a:buSzTx/>
                        <a:buFontTx/>
                        <a:buNone/>
                        <a:tabLst/>
                      </a:pPr>
                      <a:endParaRPr kumimoji="1" lang="en-US" altLang="zh-CN" sz="1600" b="1" i="0" u="none" strike="noStrike" cap="none" normalizeH="0" baseline="0">
                        <a:ln>
                          <a:noFill/>
                        </a:ln>
                        <a:solidFill>
                          <a:srgbClr val="000000"/>
                        </a:solidFill>
                        <a:effectLst/>
                        <a:latin typeface="Times New Roman" pitchFamily="18" charset="0"/>
                        <a:ea typeface="宋体" charset="-122"/>
                      </a:endParaRPr>
                    </a:p>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1</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3</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3</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3</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3</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2</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1</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4</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4</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4</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3</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2</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2</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2</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2</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2</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2</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1</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1</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3</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3</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3</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1</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1</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1</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1</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1</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1</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1</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1</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1</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1</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1</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1</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1</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1</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1</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1</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1</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5"/>
                  </a:ext>
                </a:extLst>
              </a:tr>
              <a:tr h="152400">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5</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6</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2</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1</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3</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1</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1</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1</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6"/>
                  </a:ext>
                </a:extLst>
              </a:tr>
              <a:tr h="504825">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6</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7</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endParaRPr kumimoji="1" lang="en-US" altLang="zh-CN" sz="1600" b="1" i="0" u="none" strike="noStrike" cap="none" normalizeH="0" baseline="0">
                        <a:ln>
                          <a:noFill/>
                        </a:ln>
                        <a:solidFill>
                          <a:srgbClr val="000000"/>
                        </a:solidFill>
                        <a:effectLst/>
                        <a:latin typeface="Times New Roman" pitchFamily="18" charset="0"/>
                        <a:ea typeface="宋体" charset="-122"/>
                      </a:endParaRPr>
                    </a:p>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4</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5</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8</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2</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1</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1</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1</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1</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1</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1</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1</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3</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2</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2</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1</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1</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1</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1</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1</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1</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1</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1</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1</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1</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7"/>
                  </a:ext>
                </a:extLst>
              </a:tr>
              <a:tr h="152400">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7</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1</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1</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8"/>
                  </a:ext>
                </a:extLst>
              </a:tr>
              <a:tr h="152400">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8</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1</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1</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9"/>
                  </a:ext>
                </a:extLst>
              </a:tr>
              <a:tr h="152400">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9</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1600" b="1" i="0" u="none" strike="noStrike" cap="none" normalizeH="0" baseline="0">
                          <a:ln>
                            <a:noFill/>
                          </a:ln>
                          <a:solidFill>
                            <a:srgbClr val="000000"/>
                          </a:solidFill>
                          <a:effectLst/>
                          <a:latin typeface="Times New Roman" pitchFamily="18" charset="0"/>
                          <a:ea typeface="宋体" charset="-122"/>
                        </a:rPr>
                        <a:t>7</a:t>
                      </a:r>
                      <a:endParaRPr kumimoji="1" lang="en-US" altLang="zh-CN"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85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10"/>
                  </a:ext>
                </a:extLst>
              </a:tr>
            </a:tbl>
          </a:graphicData>
        </a:graphic>
      </p:graphicFrame>
      <p:sp>
        <p:nvSpPr>
          <p:cNvPr id="1683707" name="Rectangle 251"/>
          <p:cNvSpPr>
            <a:spLocks noChangeArrowheads="1"/>
          </p:cNvSpPr>
          <p:nvPr/>
        </p:nvSpPr>
        <p:spPr bwMode="auto">
          <a:xfrm>
            <a:off x="2052880" y="547043"/>
            <a:ext cx="4607352" cy="461665"/>
          </a:xfrm>
          <a:prstGeom prst="rect">
            <a:avLst/>
          </a:prstGeom>
          <a:noFill/>
          <a:ln w="28575" algn="ctr">
            <a:noFill/>
            <a:miter lim="800000"/>
            <a:headEnd/>
            <a:tailEnd/>
          </a:ln>
          <a:effectLst/>
        </p:spPr>
        <p:txBody>
          <a:bodyPr wrap="none" anchor="ctr">
            <a:spAutoFit/>
          </a:bodyPr>
          <a:lstStyle/>
          <a:p>
            <a:pPr algn="l">
              <a:spcBef>
                <a:spcPct val="0"/>
              </a:spcBef>
            </a:pPr>
            <a:r>
              <a:rPr kumimoji="1" lang="zh-CN" altLang="en-US" sz="2400" dirty="0">
                <a:solidFill>
                  <a:schemeClr val="bg2"/>
                </a:solidFill>
                <a:ea typeface="楷体" panose="02010609060101010101" pitchFamily="49" charset="-122"/>
              </a:rPr>
              <a:t>乱序发射、乱序完成的</a:t>
            </a:r>
            <a:r>
              <a:rPr kumimoji="1" lang="en-US" altLang="zh-CN" sz="2400" dirty="0">
                <a:solidFill>
                  <a:schemeClr val="bg2"/>
                </a:solidFill>
                <a:ea typeface="楷体" panose="02010609060101010101" pitchFamily="49" charset="-122"/>
              </a:rPr>
              <a:t>CPU</a:t>
            </a:r>
            <a:r>
              <a:rPr kumimoji="1" lang="zh-CN" altLang="en-US" sz="2400" dirty="0">
                <a:solidFill>
                  <a:schemeClr val="bg2"/>
                </a:solidFill>
                <a:ea typeface="楷体" panose="02010609060101010101" pitchFamily="49" charset="-122"/>
              </a:rPr>
              <a:t>操作 </a:t>
            </a:r>
          </a:p>
        </p:txBody>
      </p:sp>
      <p:sp>
        <p:nvSpPr>
          <p:cNvPr id="6" name="Text Box 450"/>
          <p:cNvSpPr txBox="1">
            <a:spLocks noChangeArrowheads="1"/>
          </p:cNvSpPr>
          <p:nvPr/>
        </p:nvSpPr>
        <p:spPr bwMode="auto">
          <a:xfrm>
            <a:off x="5292080" y="2021939"/>
            <a:ext cx="1800200" cy="830997"/>
          </a:xfrm>
          <a:prstGeom prst="rect">
            <a:avLst/>
          </a:prstGeom>
          <a:solidFill>
            <a:srgbClr val="FFCCCC">
              <a:alpha val="61000"/>
            </a:srgbClr>
          </a:solidFill>
          <a:ln w="28575" algn="ctr">
            <a:solidFill>
              <a:srgbClr val="FF6600"/>
            </a:solidFill>
            <a:miter lim="800000"/>
            <a:headEnd/>
            <a:tailEnd/>
          </a:ln>
          <a:effectLst/>
        </p:spPr>
        <p:txBody>
          <a:bodyPr wrap="square">
            <a:spAutoFit/>
          </a:bodyPr>
          <a:lstStyle/>
          <a:p>
            <a:r>
              <a:rPr lang="zh-CN" altLang="en-US" sz="2400" dirty="0">
                <a:solidFill>
                  <a:srgbClr val="0000FF"/>
                </a:solidFill>
                <a:ea typeface="楷体" panose="02010609060101010101" pitchFamily="49" charset="-122"/>
              </a:rPr>
              <a:t>被跳过指令的存储操作</a:t>
            </a:r>
          </a:p>
        </p:txBody>
      </p:sp>
      <p:sp>
        <p:nvSpPr>
          <p:cNvPr id="7" name="爆炸形 1 6"/>
          <p:cNvSpPr/>
          <p:nvPr/>
        </p:nvSpPr>
        <p:spPr bwMode="auto">
          <a:xfrm>
            <a:off x="4788024" y="1628800"/>
            <a:ext cx="720080" cy="792088"/>
          </a:xfrm>
          <a:prstGeom prst="irregularSeal1">
            <a:avLst/>
          </a:prstGeom>
          <a:solidFill>
            <a:srgbClr val="66FF33"/>
          </a:solidFill>
          <a:ln w="28575" cap="flat" cmpd="sng" algn="ctr">
            <a:solidFill>
              <a:srgbClr val="FF66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zh-CN" altLang="en-US" sz="2400" b="1" i="0" u="none" strike="noStrike" cap="none" normalizeH="0" baseline="0" dirty="0">
                <a:ln>
                  <a:noFill/>
                </a:ln>
                <a:solidFill>
                  <a:srgbClr val="FF0000"/>
                </a:solidFill>
                <a:effectLst/>
                <a:latin typeface="楷体" panose="02010609060101010101" pitchFamily="49" charset="-122"/>
                <a:ea typeface="楷体" panose="02010609060101010101" pitchFamily="49" charset="-122"/>
              </a:rPr>
              <a:t>略</a:t>
            </a:r>
          </a:p>
        </p:txBody>
      </p:sp>
      <p:sp>
        <p:nvSpPr>
          <p:cNvPr id="8" name="Text Box 449"/>
          <p:cNvSpPr txBox="1">
            <a:spLocks noChangeArrowheads="1"/>
          </p:cNvSpPr>
          <p:nvPr/>
        </p:nvSpPr>
        <p:spPr bwMode="auto">
          <a:xfrm>
            <a:off x="5580856" y="5877272"/>
            <a:ext cx="1295400" cy="461665"/>
          </a:xfrm>
          <a:prstGeom prst="rect">
            <a:avLst/>
          </a:prstGeom>
          <a:solidFill>
            <a:srgbClr val="FFCCCC">
              <a:alpha val="61000"/>
            </a:srgbClr>
          </a:solidFill>
          <a:ln w="28575" algn="ctr">
            <a:solidFill>
              <a:srgbClr val="FF6600"/>
            </a:solidFill>
            <a:miter lim="800000"/>
            <a:headEnd/>
            <a:tailEnd/>
          </a:ln>
          <a:effectLst/>
        </p:spPr>
        <p:txBody>
          <a:bodyPr>
            <a:spAutoFit/>
          </a:bodyPr>
          <a:lstStyle/>
          <a:p>
            <a:r>
              <a:rPr lang="zh-CN" altLang="en-US" sz="2400" dirty="0">
                <a:solidFill>
                  <a:srgbClr val="008000"/>
                </a:solidFill>
                <a:ea typeface="楷体" panose="02010609060101010101" pitchFamily="49" charset="-122"/>
              </a:rPr>
              <a:t>记分板</a:t>
            </a:r>
          </a:p>
        </p:txBody>
      </p:sp>
      <p:sp>
        <p:nvSpPr>
          <p:cNvPr id="9" name="Text Box 4"/>
          <p:cNvSpPr txBox="1">
            <a:spLocks noChangeArrowheads="1"/>
          </p:cNvSpPr>
          <p:nvPr/>
        </p:nvSpPr>
        <p:spPr bwMode="auto">
          <a:xfrm>
            <a:off x="683569" y="4365104"/>
            <a:ext cx="1872208" cy="2062103"/>
          </a:xfrm>
          <a:prstGeom prst="rect">
            <a:avLst/>
          </a:prstGeom>
          <a:solidFill>
            <a:srgbClr val="66FF33">
              <a:alpha val="69804"/>
            </a:srgbClr>
          </a:solidFill>
          <a:ln>
            <a:headEnd/>
            <a:tailEnd/>
          </a:ln>
        </p:spPr>
        <p:style>
          <a:lnRef idx="2">
            <a:schemeClr val="accent6"/>
          </a:lnRef>
          <a:fillRef idx="1">
            <a:schemeClr val="lt1"/>
          </a:fillRef>
          <a:effectRef idx="0">
            <a:schemeClr val="accent6"/>
          </a:effectRef>
          <a:fontRef idx="minor">
            <a:schemeClr val="dk1"/>
          </a:fontRef>
        </p:style>
        <p:txBody>
          <a:bodyPr wrap="square">
            <a:spAutoFit/>
          </a:bodyPr>
          <a:lstStyle/>
          <a:p>
            <a:pPr algn="l">
              <a:spcBef>
                <a:spcPct val="0"/>
              </a:spcBef>
            </a:pPr>
            <a:r>
              <a:rPr lang="pt-BR" altLang="zh-CN" sz="1600">
                <a:solidFill>
                  <a:srgbClr val="0000FF"/>
                </a:solidFill>
                <a:latin typeface="Courier New" pitchFamily="49" charset="0"/>
              </a:rPr>
              <a:t>I1</a:t>
            </a:r>
            <a:r>
              <a:rPr lang="zh-CN" altLang="pt-BR" sz="1600">
                <a:solidFill>
                  <a:srgbClr val="0000FF"/>
                </a:solidFill>
                <a:latin typeface="Courier New" pitchFamily="49" charset="0"/>
              </a:rPr>
              <a:t>：</a:t>
            </a:r>
            <a:r>
              <a:rPr lang="pt-BR" altLang="zh-CN" sz="1600">
                <a:solidFill>
                  <a:srgbClr val="0000FF"/>
                </a:solidFill>
                <a:latin typeface="Courier New" pitchFamily="49" charset="0"/>
              </a:rPr>
              <a:t>R3</a:t>
            </a:r>
            <a:r>
              <a:rPr lang="zh-CN" altLang="pt-BR" sz="1600">
                <a:solidFill>
                  <a:srgbClr val="0000FF"/>
                </a:solidFill>
                <a:latin typeface="Courier New" pitchFamily="49" charset="0"/>
              </a:rPr>
              <a:t>＝</a:t>
            </a:r>
            <a:r>
              <a:rPr lang="pt-BR" altLang="zh-CN" sz="1600">
                <a:solidFill>
                  <a:srgbClr val="0000FF"/>
                </a:solidFill>
                <a:latin typeface="Courier New" pitchFamily="49" charset="0"/>
              </a:rPr>
              <a:t>R0×R1</a:t>
            </a:r>
          </a:p>
          <a:p>
            <a:pPr algn="l">
              <a:spcBef>
                <a:spcPct val="0"/>
              </a:spcBef>
            </a:pPr>
            <a:r>
              <a:rPr lang="pt-BR" altLang="zh-CN" sz="1600">
                <a:solidFill>
                  <a:srgbClr val="0000FF"/>
                </a:solidFill>
                <a:latin typeface="Courier New" pitchFamily="49" charset="0"/>
              </a:rPr>
              <a:t>I2</a:t>
            </a:r>
            <a:r>
              <a:rPr lang="zh-CN" altLang="pt-BR" sz="1600">
                <a:solidFill>
                  <a:srgbClr val="0000FF"/>
                </a:solidFill>
                <a:latin typeface="Courier New" pitchFamily="49" charset="0"/>
              </a:rPr>
              <a:t>：</a:t>
            </a:r>
            <a:r>
              <a:rPr lang="pt-BR" altLang="zh-CN" sz="1600">
                <a:solidFill>
                  <a:srgbClr val="0000FF"/>
                </a:solidFill>
                <a:latin typeface="Courier New" pitchFamily="49" charset="0"/>
              </a:rPr>
              <a:t>R4</a:t>
            </a:r>
            <a:r>
              <a:rPr lang="zh-CN" altLang="pt-BR" sz="1600">
                <a:solidFill>
                  <a:srgbClr val="0000FF"/>
                </a:solidFill>
                <a:latin typeface="Courier New" pitchFamily="49" charset="0"/>
              </a:rPr>
              <a:t>＝</a:t>
            </a:r>
            <a:r>
              <a:rPr lang="pt-BR" altLang="zh-CN" sz="1600">
                <a:solidFill>
                  <a:srgbClr val="0000FF"/>
                </a:solidFill>
                <a:latin typeface="Courier New" pitchFamily="49" charset="0"/>
              </a:rPr>
              <a:t>R0</a:t>
            </a:r>
            <a:r>
              <a:rPr lang="zh-CN" altLang="pt-BR" sz="1600">
                <a:solidFill>
                  <a:srgbClr val="0000FF"/>
                </a:solidFill>
                <a:latin typeface="Courier New" pitchFamily="49" charset="0"/>
              </a:rPr>
              <a:t>＋</a:t>
            </a:r>
            <a:r>
              <a:rPr lang="pt-BR" altLang="zh-CN" sz="1600">
                <a:solidFill>
                  <a:srgbClr val="0000FF"/>
                </a:solidFill>
                <a:latin typeface="Courier New" pitchFamily="49" charset="0"/>
              </a:rPr>
              <a:t>R2</a:t>
            </a:r>
          </a:p>
          <a:p>
            <a:pPr algn="l">
              <a:spcBef>
                <a:spcPct val="0"/>
              </a:spcBef>
            </a:pPr>
            <a:r>
              <a:rPr lang="pt-BR" altLang="zh-CN" sz="1600">
                <a:solidFill>
                  <a:srgbClr val="0000FF"/>
                </a:solidFill>
                <a:latin typeface="Courier New" pitchFamily="49" charset="0"/>
              </a:rPr>
              <a:t>I3</a:t>
            </a:r>
            <a:r>
              <a:rPr lang="zh-CN" altLang="pt-BR" sz="1600">
                <a:solidFill>
                  <a:srgbClr val="0000FF"/>
                </a:solidFill>
                <a:latin typeface="Courier New" pitchFamily="49" charset="0"/>
              </a:rPr>
              <a:t>：</a:t>
            </a:r>
            <a:r>
              <a:rPr lang="pt-BR" altLang="zh-CN" sz="1600">
                <a:solidFill>
                  <a:srgbClr val="0000FF"/>
                </a:solidFill>
                <a:latin typeface="Courier New" pitchFamily="49" charset="0"/>
              </a:rPr>
              <a:t>R5</a:t>
            </a:r>
            <a:r>
              <a:rPr lang="zh-CN" altLang="pt-BR" sz="1600">
                <a:solidFill>
                  <a:srgbClr val="0000FF"/>
                </a:solidFill>
                <a:latin typeface="Courier New" pitchFamily="49" charset="0"/>
              </a:rPr>
              <a:t>＝</a:t>
            </a:r>
            <a:r>
              <a:rPr lang="pt-BR" altLang="zh-CN" sz="1600">
                <a:solidFill>
                  <a:srgbClr val="0000FF"/>
                </a:solidFill>
                <a:latin typeface="Courier New" pitchFamily="49" charset="0"/>
              </a:rPr>
              <a:t>R0</a:t>
            </a:r>
            <a:r>
              <a:rPr lang="zh-CN" altLang="pt-BR" sz="1600">
                <a:solidFill>
                  <a:srgbClr val="0000FF"/>
                </a:solidFill>
                <a:latin typeface="Courier New" pitchFamily="49" charset="0"/>
              </a:rPr>
              <a:t>＋</a:t>
            </a:r>
            <a:r>
              <a:rPr lang="pt-BR" altLang="zh-CN" sz="1600">
                <a:solidFill>
                  <a:srgbClr val="0000FF"/>
                </a:solidFill>
                <a:latin typeface="Courier New" pitchFamily="49" charset="0"/>
              </a:rPr>
              <a:t>R1</a:t>
            </a:r>
          </a:p>
          <a:p>
            <a:pPr algn="l">
              <a:spcBef>
                <a:spcPct val="0"/>
              </a:spcBef>
            </a:pPr>
            <a:r>
              <a:rPr lang="pt-BR" altLang="zh-CN" sz="1600">
                <a:solidFill>
                  <a:srgbClr val="0000FF"/>
                </a:solidFill>
                <a:latin typeface="Courier New" pitchFamily="49" charset="0"/>
              </a:rPr>
              <a:t>I4</a:t>
            </a:r>
            <a:r>
              <a:rPr lang="zh-CN" altLang="pt-BR" sz="1600">
                <a:solidFill>
                  <a:srgbClr val="0000FF"/>
                </a:solidFill>
                <a:latin typeface="Courier New" pitchFamily="49" charset="0"/>
              </a:rPr>
              <a:t>：</a:t>
            </a:r>
            <a:r>
              <a:rPr lang="pt-BR" altLang="zh-CN" sz="1600">
                <a:solidFill>
                  <a:srgbClr val="0000FF"/>
                </a:solidFill>
                <a:latin typeface="Courier New" pitchFamily="49" charset="0"/>
              </a:rPr>
              <a:t>R6</a:t>
            </a:r>
            <a:r>
              <a:rPr lang="zh-CN" altLang="pt-BR" sz="1600">
                <a:solidFill>
                  <a:srgbClr val="0000FF"/>
                </a:solidFill>
                <a:latin typeface="Courier New" pitchFamily="49" charset="0"/>
              </a:rPr>
              <a:t>＝</a:t>
            </a:r>
            <a:r>
              <a:rPr lang="pt-BR" altLang="zh-CN" sz="1600">
                <a:solidFill>
                  <a:srgbClr val="0000FF"/>
                </a:solidFill>
                <a:latin typeface="Courier New" pitchFamily="49" charset="0"/>
              </a:rPr>
              <a:t>R1</a:t>
            </a:r>
            <a:r>
              <a:rPr lang="zh-CN" altLang="pt-BR" sz="1600">
                <a:solidFill>
                  <a:srgbClr val="0000FF"/>
                </a:solidFill>
                <a:latin typeface="Courier New" pitchFamily="49" charset="0"/>
              </a:rPr>
              <a:t>＋</a:t>
            </a:r>
            <a:r>
              <a:rPr lang="pt-BR" altLang="zh-CN" sz="1600">
                <a:solidFill>
                  <a:srgbClr val="0000FF"/>
                </a:solidFill>
                <a:latin typeface="Courier New" pitchFamily="49" charset="0"/>
              </a:rPr>
              <a:t>R4</a:t>
            </a:r>
          </a:p>
          <a:p>
            <a:pPr algn="l">
              <a:spcBef>
                <a:spcPct val="0"/>
              </a:spcBef>
            </a:pPr>
            <a:r>
              <a:rPr lang="pt-BR" altLang="zh-CN" sz="1600">
                <a:solidFill>
                  <a:srgbClr val="0000FF"/>
                </a:solidFill>
                <a:latin typeface="Courier New" pitchFamily="49" charset="0"/>
              </a:rPr>
              <a:t>I5</a:t>
            </a:r>
            <a:r>
              <a:rPr lang="zh-CN" altLang="pt-BR" sz="1600">
                <a:solidFill>
                  <a:srgbClr val="0000FF"/>
                </a:solidFill>
                <a:latin typeface="Courier New" pitchFamily="49" charset="0"/>
              </a:rPr>
              <a:t>：</a:t>
            </a:r>
            <a:r>
              <a:rPr lang="pt-BR" altLang="zh-CN" sz="1600">
                <a:solidFill>
                  <a:srgbClr val="0000FF"/>
                </a:solidFill>
                <a:latin typeface="Courier New" pitchFamily="49" charset="0"/>
              </a:rPr>
              <a:t>R7</a:t>
            </a:r>
            <a:r>
              <a:rPr lang="zh-CN" altLang="pt-BR" sz="1600">
                <a:solidFill>
                  <a:srgbClr val="0000FF"/>
                </a:solidFill>
                <a:latin typeface="Courier New" pitchFamily="49" charset="0"/>
              </a:rPr>
              <a:t>＝</a:t>
            </a:r>
            <a:r>
              <a:rPr lang="pt-BR" altLang="zh-CN" sz="1600">
                <a:solidFill>
                  <a:srgbClr val="0000FF"/>
                </a:solidFill>
                <a:latin typeface="Courier New" pitchFamily="49" charset="0"/>
              </a:rPr>
              <a:t>R1×R2</a:t>
            </a:r>
          </a:p>
          <a:p>
            <a:pPr algn="l">
              <a:spcBef>
                <a:spcPct val="0"/>
              </a:spcBef>
            </a:pPr>
            <a:r>
              <a:rPr lang="pt-BR" altLang="zh-CN" sz="1600">
                <a:solidFill>
                  <a:srgbClr val="0000FF"/>
                </a:solidFill>
                <a:latin typeface="Courier New" pitchFamily="49" charset="0"/>
              </a:rPr>
              <a:t>I6</a:t>
            </a:r>
            <a:r>
              <a:rPr lang="zh-CN" altLang="pt-BR" sz="1600">
                <a:solidFill>
                  <a:srgbClr val="0000FF"/>
                </a:solidFill>
                <a:latin typeface="Courier New" pitchFamily="49" charset="0"/>
              </a:rPr>
              <a:t>：</a:t>
            </a:r>
            <a:r>
              <a:rPr lang="pt-BR" altLang="zh-CN" sz="1600">
                <a:solidFill>
                  <a:srgbClr val="0000FF"/>
                </a:solidFill>
                <a:latin typeface="Courier New" pitchFamily="49" charset="0"/>
              </a:rPr>
              <a:t>R1</a:t>
            </a:r>
            <a:r>
              <a:rPr lang="zh-CN" altLang="pt-BR" sz="1600">
                <a:solidFill>
                  <a:srgbClr val="0000FF"/>
                </a:solidFill>
                <a:latin typeface="Courier New" pitchFamily="49" charset="0"/>
              </a:rPr>
              <a:t>＝</a:t>
            </a:r>
            <a:r>
              <a:rPr lang="pt-BR" altLang="zh-CN" sz="1600">
                <a:solidFill>
                  <a:srgbClr val="0000FF"/>
                </a:solidFill>
                <a:latin typeface="Courier New" pitchFamily="49" charset="0"/>
              </a:rPr>
              <a:t>R0</a:t>
            </a:r>
            <a:r>
              <a:rPr lang="zh-CN" altLang="pt-BR" sz="1600">
                <a:solidFill>
                  <a:srgbClr val="0000FF"/>
                </a:solidFill>
                <a:latin typeface="Courier New" pitchFamily="49" charset="0"/>
              </a:rPr>
              <a:t>－</a:t>
            </a:r>
            <a:r>
              <a:rPr lang="pt-BR" altLang="zh-CN" sz="1600">
                <a:solidFill>
                  <a:srgbClr val="0000FF"/>
                </a:solidFill>
                <a:latin typeface="Courier New" pitchFamily="49" charset="0"/>
              </a:rPr>
              <a:t>R2</a:t>
            </a:r>
          </a:p>
          <a:p>
            <a:pPr algn="l">
              <a:spcBef>
                <a:spcPct val="0"/>
              </a:spcBef>
            </a:pPr>
            <a:r>
              <a:rPr lang="pt-BR" altLang="zh-CN" sz="1600">
                <a:solidFill>
                  <a:srgbClr val="0000FF"/>
                </a:solidFill>
                <a:latin typeface="Courier New" pitchFamily="49" charset="0"/>
              </a:rPr>
              <a:t>I7</a:t>
            </a:r>
            <a:r>
              <a:rPr lang="zh-CN" altLang="pt-BR" sz="1600">
                <a:solidFill>
                  <a:srgbClr val="0000FF"/>
                </a:solidFill>
                <a:latin typeface="Courier New" pitchFamily="49" charset="0"/>
              </a:rPr>
              <a:t>：</a:t>
            </a:r>
            <a:r>
              <a:rPr lang="pt-BR" altLang="zh-CN" sz="1600">
                <a:solidFill>
                  <a:srgbClr val="0000FF"/>
                </a:solidFill>
                <a:latin typeface="Courier New" pitchFamily="49" charset="0"/>
              </a:rPr>
              <a:t>R3</a:t>
            </a:r>
            <a:r>
              <a:rPr lang="zh-CN" altLang="pt-BR" sz="1600">
                <a:solidFill>
                  <a:srgbClr val="0000FF"/>
                </a:solidFill>
                <a:latin typeface="Courier New" pitchFamily="49" charset="0"/>
              </a:rPr>
              <a:t>＝</a:t>
            </a:r>
            <a:r>
              <a:rPr lang="pt-BR" altLang="zh-CN" sz="1600">
                <a:solidFill>
                  <a:srgbClr val="0000FF"/>
                </a:solidFill>
                <a:latin typeface="Courier New" pitchFamily="49" charset="0"/>
              </a:rPr>
              <a:t>R3×R1</a:t>
            </a:r>
          </a:p>
          <a:p>
            <a:pPr algn="l">
              <a:spcBef>
                <a:spcPct val="0"/>
              </a:spcBef>
            </a:pPr>
            <a:r>
              <a:rPr lang="pt-BR" altLang="zh-CN" sz="1600">
                <a:solidFill>
                  <a:srgbClr val="0000FF"/>
                </a:solidFill>
                <a:latin typeface="Courier New" pitchFamily="49" charset="0"/>
              </a:rPr>
              <a:t>I8</a:t>
            </a:r>
            <a:r>
              <a:rPr lang="zh-CN" altLang="pt-BR" sz="1600">
                <a:solidFill>
                  <a:srgbClr val="0000FF"/>
                </a:solidFill>
                <a:latin typeface="Courier New" pitchFamily="49" charset="0"/>
              </a:rPr>
              <a:t>：</a:t>
            </a:r>
            <a:r>
              <a:rPr lang="pt-BR" altLang="zh-CN" sz="1600">
                <a:solidFill>
                  <a:srgbClr val="0000FF"/>
                </a:solidFill>
                <a:latin typeface="Courier New" pitchFamily="49" charset="0"/>
              </a:rPr>
              <a:t>R1</a:t>
            </a:r>
            <a:r>
              <a:rPr lang="zh-CN" altLang="pt-BR" sz="1600">
                <a:solidFill>
                  <a:srgbClr val="0000FF"/>
                </a:solidFill>
                <a:latin typeface="Courier New" pitchFamily="49" charset="0"/>
              </a:rPr>
              <a:t>＝</a:t>
            </a:r>
            <a:r>
              <a:rPr lang="pt-BR" altLang="zh-CN" sz="1600">
                <a:solidFill>
                  <a:srgbClr val="0000FF"/>
                </a:solidFill>
                <a:latin typeface="Courier New" pitchFamily="49" charset="0"/>
              </a:rPr>
              <a:t>R4</a:t>
            </a:r>
            <a:r>
              <a:rPr lang="zh-CN" altLang="pt-BR" sz="1600">
                <a:solidFill>
                  <a:srgbClr val="0000FF"/>
                </a:solidFill>
                <a:latin typeface="Courier New" pitchFamily="49" charset="0"/>
              </a:rPr>
              <a:t>＋</a:t>
            </a:r>
            <a:r>
              <a:rPr lang="pt-BR" altLang="zh-CN" sz="1600">
                <a:solidFill>
                  <a:srgbClr val="0000FF"/>
                </a:solidFill>
                <a:latin typeface="Courier New" pitchFamily="49" charset="0"/>
              </a:rPr>
              <a:t>R4</a:t>
            </a:r>
            <a:endParaRPr lang="zh-CN" altLang="en-US" sz="1600">
              <a:solidFill>
                <a:srgbClr val="0000FF"/>
              </a:solidFill>
              <a:latin typeface="Courier New" pitchFamily="49" charset="0"/>
            </a:endParaRP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E88318F9-31BA-4621-8F40-28447F28F13C}" type="slidenum">
              <a:rPr lang="zh-CN" altLang="en-US"/>
              <a:pPr/>
              <a:t>49</a:t>
            </a:fld>
            <a:endParaRPr lang="en-US" altLang="zh-CN"/>
          </a:p>
        </p:txBody>
      </p:sp>
      <p:sp>
        <p:nvSpPr>
          <p:cNvPr id="1684482" name="Rectangle 2"/>
          <p:cNvSpPr>
            <a:spLocks noGrp="1" noChangeArrowheads="1"/>
          </p:cNvSpPr>
          <p:nvPr>
            <p:ph type="title"/>
          </p:nvPr>
        </p:nvSpPr>
        <p:spPr/>
        <p:txBody>
          <a:bodyPr/>
          <a:lstStyle/>
          <a:p>
            <a:r>
              <a:rPr lang="en-US" altLang="zh-CN" dirty="0"/>
              <a:t>7.x.3 </a:t>
            </a:r>
            <a:r>
              <a:rPr lang="zh-CN" altLang="en-US" dirty="0"/>
              <a:t>乱序执行和寄存器重命名 </a:t>
            </a:r>
            <a:r>
              <a:rPr lang="zh-CN" altLang="en-US" dirty="0">
                <a:solidFill>
                  <a:srgbClr val="FF0066"/>
                </a:solidFill>
              </a:rPr>
              <a:t>－计分板</a:t>
            </a:r>
          </a:p>
        </p:txBody>
      </p:sp>
      <p:sp>
        <p:nvSpPr>
          <p:cNvPr id="1684483" name="Rectangle 3"/>
          <p:cNvSpPr>
            <a:spLocks noGrp="1" noChangeArrowheads="1"/>
          </p:cNvSpPr>
          <p:nvPr>
            <p:ph type="body" idx="1"/>
          </p:nvPr>
        </p:nvSpPr>
        <p:spPr>
          <a:xfrm>
            <a:off x="457200" y="692695"/>
            <a:ext cx="8578850" cy="6049417"/>
          </a:xfrm>
          <a:noFill/>
          <a:ln/>
        </p:spPr>
        <p:txBody>
          <a:bodyPr/>
          <a:lstStyle/>
          <a:p>
            <a:pPr>
              <a:spcBef>
                <a:spcPct val="10000"/>
              </a:spcBef>
              <a:buFont typeface="Wingdings" pitchFamily="2" charset="2"/>
              <a:buNone/>
            </a:pPr>
            <a:r>
              <a:rPr lang="en-US" altLang="zh-CN" sz="2400" dirty="0"/>
              <a:t>【</a:t>
            </a:r>
            <a:r>
              <a:rPr lang="zh-CN" altLang="en-US" sz="2400" dirty="0"/>
              <a:t>例</a:t>
            </a:r>
            <a:r>
              <a:rPr lang="en-US" altLang="zh-CN" sz="2400" dirty="0"/>
              <a:t>】</a:t>
            </a:r>
            <a:r>
              <a:rPr lang="zh-CN" altLang="en-US" sz="2400" dirty="0"/>
              <a:t>乱序发射，乱序执行</a:t>
            </a:r>
            <a:endParaRPr lang="en-US" altLang="zh-CN" sz="2400" dirty="0"/>
          </a:p>
          <a:p>
            <a:pPr marL="266700" indent="-266700">
              <a:spcBef>
                <a:spcPct val="10000"/>
              </a:spcBef>
            </a:pPr>
            <a:r>
              <a:rPr lang="zh-CN" altLang="en-US" sz="2400" dirty="0"/>
              <a:t>寄存器重命名</a:t>
            </a:r>
            <a:r>
              <a:rPr lang="en-US" altLang="zh-CN" sz="2400" dirty="0">
                <a:latin typeface="宋体" charset="-122"/>
              </a:rPr>
              <a:t>(</a:t>
            </a:r>
            <a:r>
              <a:rPr lang="en-US" altLang="zh-CN" sz="2400" dirty="0"/>
              <a:t>register renaming</a:t>
            </a:r>
            <a:r>
              <a:rPr lang="en-US" altLang="zh-CN" sz="2400" dirty="0">
                <a:latin typeface="宋体" charset="-122"/>
              </a:rPr>
              <a:t>)</a:t>
            </a:r>
            <a:r>
              <a:rPr lang="zh-CN" altLang="en-US" sz="2400" dirty="0"/>
              <a:t>技术</a:t>
            </a:r>
          </a:p>
          <a:p>
            <a:pPr marL="534988" lvl="1" indent="-268288">
              <a:spcBef>
                <a:spcPct val="10000"/>
              </a:spcBef>
            </a:pPr>
            <a:r>
              <a:rPr lang="zh-CN" altLang="en-US" sz="2400" dirty="0"/>
              <a:t>现代</a:t>
            </a:r>
            <a:r>
              <a:rPr lang="en-US" altLang="zh-CN" sz="2400" dirty="0"/>
              <a:t>CPU</a:t>
            </a:r>
            <a:r>
              <a:rPr lang="zh-CN" altLang="en-US" sz="2400" dirty="0"/>
              <a:t>通常有数十个隐密寄存器用来对寄存器重命名</a:t>
            </a:r>
          </a:p>
          <a:p>
            <a:pPr marL="534988" lvl="1" indent="-268288">
              <a:spcBef>
                <a:spcPct val="10000"/>
              </a:spcBef>
            </a:pPr>
            <a:r>
              <a:rPr lang="zh-CN" altLang="en-US" sz="2400" dirty="0"/>
              <a:t>这种技术可以有效地减少</a:t>
            </a:r>
            <a:r>
              <a:rPr lang="en-US" altLang="zh-CN" sz="2400" dirty="0"/>
              <a:t>WAR</a:t>
            </a:r>
            <a:r>
              <a:rPr lang="zh-CN" altLang="en-US" sz="2400" dirty="0"/>
              <a:t>和</a:t>
            </a:r>
            <a:r>
              <a:rPr lang="en-US" altLang="zh-CN" sz="2400" dirty="0"/>
              <a:t>WAW</a:t>
            </a:r>
            <a:r>
              <a:rPr lang="zh-CN" altLang="en-US" sz="2400" dirty="0"/>
              <a:t>相关</a:t>
            </a:r>
          </a:p>
          <a:p>
            <a:pPr marL="266700" indent="-266700">
              <a:spcBef>
                <a:spcPct val="10000"/>
              </a:spcBef>
            </a:pPr>
            <a:r>
              <a:rPr lang="zh-CN" altLang="en-US" sz="2400" dirty="0"/>
              <a:t>使用</a:t>
            </a:r>
            <a:r>
              <a:rPr lang="zh-CN" altLang="en-US" sz="2400" dirty="0">
                <a:solidFill>
                  <a:srgbClr val="FF0000"/>
                </a:solidFill>
              </a:rPr>
              <a:t>乱序执行</a:t>
            </a:r>
            <a:r>
              <a:rPr lang="zh-CN" altLang="en-US" sz="2400" dirty="0"/>
              <a:t>和</a:t>
            </a:r>
            <a:r>
              <a:rPr lang="zh-CN" altLang="en-US" sz="2400" dirty="0">
                <a:solidFill>
                  <a:srgbClr val="FF0000"/>
                </a:solidFill>
              </a:rPr>
              <a:t>寄存器重命名</a:t>
            </a:r>
            <a:r>
              <a:rPr lang="zh-CN" altLang="en-US" sz="2400" dirty="0"/>
              <a:t>技术，</a:t>
            </a:r>
            <a:br>
              <a:rPr lang="en-US" altLang="zh-CN" sz="2400" dirty="0"/>
            </a:br>
            <a:r>
              <a:rPr lang="zh-CN" altLang="en-US" sz="2400" dirty="0"/>
              <a:t>可以把运算速度提高到几乎为原来的两倍。</a:t>
            </a:r>
          </a:p>
          <a:p>
            <a:pPr marL="266700" indent="-266700">
              <a:spcBef>
                <a:spcPct val="10000"/>
              </a:spcBef>
            </a:pPr>
            <a:r>
              <a:rPr lang="zh-CN" altLang="en-US" sz="2400" dirty="0"/>
              <a:t>记分板受到以下几个方面限制：</a:t>
            </a:r>
          </a:p>
          <a:p>
            <a:pPr marL="534988" lvl="1" indent="-268288">
              <a:spcBef>
                <a:spcPct val="10000"/>
              </a:spcBef>
            </a:pPr>
            <a:r>
              <a:rPr lang="zh-CN" altLang="en-US" sz="2400" dirty="0"/>
              <a:t>程序中可开发的并行性。</a:t>
            </a:r>
          </a:p>
          <a:p>
            <a:pPr marL="534988" lvl="1" indent="-268288">
              <a:spcBef>
                <a:spcPct val="10000"/>
              </a:spcBef>
            </a:pPr>
            <a:r>
              <a:rPr lang="zh-CN" altLang="en-US" sz="2400" dirty="0"/>
              <a:t>记分板入口数量。</a:t>
            </a:r>
          </a:p>
          <a:p>
            <a:pPr marL="534988" lvl="1" indent="-268288">
              <a:spcBef>
                <a:spcPct val="10000"/>
              </a:spcBef>
            </a:pPr>
            <a:r>
              <a:rPr lang="zh-CN" altLang="en-US" sz="2400" dirty="0"/>
              <a:t>功能单元的数量和种类。</a:t>
            </a:r>
          </a:p>
          <a:p>
            <a:pPr marL="534988" lvl="1" indent="-268288">
              <a:spcBef>
                <a:spcPct val="10000"/>
              </a:spcBef>
            </a:pPr>
            <a:r>
              <a:rPr lang="zh-CN" altLang="en-US" sz="2400" dirty="0"/>
              <a:t>反相关和输出相关的存在。</a:t>
            </a:r>
          </a:p>
          <a:p>
            <a:pPr marL="266700" indent="-266700">
              <a:spcBef>
                <a:spcPct val="10000"/>
              </a:spcBef>
            </a:pPr>
            <a:r>
              <a:rPr lang="en-US" altLang="zh-CN" sz="2400" dirty="0"/>
              <a:t>IBM360/91</a:t>
            </a:r>
            <a:r>
              <a:rPr lang="zh-CN" altLang="en-US" sz="2400" dirty="0"/>
              <a:t>的浮点功能单元：</a:t>
            </a:r>
            <a:r>
              <a:rPr lang="en-US" altLang="zh-CN" sz="2400" dirty="0" err="1"/>
              <a:t>Tomasulo</a:t>
            </a:r>
            <a:r>
              <a:rPr lang="zh-CN" altLang="en-US" sz="2400" dirty="0"/>
              <a:t>算法</a:t>
            </a:r>
            <a:br>
              <a:rPr lang="zh-CN" altLang="en-US" sz="2400" dirty="0"/>
            </a:br>
            <a:r>
              <a:rPr lang="zh-CN" altLang="en-US" sz="2400" dirty="0"/>
              <a:t>由 </a:t>
            </a:r>
            <a:r>
              <a:rPr lang="en-US" altLang="zh-CN" sz="2400" dirty="0"/>
              <a:t>Robert </a:t>
            </a:r>
            <a:r>
              <a:rPr lang="en-US" altLang="zh-CN" sz="2400" dirty="0" err="1"/>
              <a:t>Tomasulo</a:t>
            </a:r>
            <a:r>
              <a:rPr lang="en-US" altLang="zh-CN" sz="2400" dirty="0"/>
              <a:t> </a:t>
            </a:r>
            <a:r>
              <a:rPr lang="zh-CN" altLang="en-US" sz="2400" dirty="0"/>
              <a:t>提出</a:t>
            </a:r>
            <a:endParaRPr lang="en-US" altLang="zh-CN" sz="2400"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3D559B17-6AA7-4F27-AB52-5C662E6298A5}" type="slidenum">
              <a:rPr lang="zh-CN" altLang="en-US"/>
              <a:pPr/>
              <a:t>5</a:t>
            </a:fld>
            <a:endParaRPr lang="en-US" altLang="zh-CN"/>
          </a:p>
        </p:txBody>
      </p:sp>
      <p:sp>
        <p:nvSpPr>
          <p:cNvPr id="1648642" name="Rectangle 2"/>
          <p:cNvSpPr>
            <a:spLocks noGrp="1" noChangeArrowheads="1"/>
          </p:cNvSpPr>
          <p:nvPr>
            <p:ph type="title"/>
          </p:nvPr>
        </p:nvSpPr>
        <p:spPr/>
        <p:txBody>
          <a:bodyPr/>
          <a:lstStyle/>
          <a:p>
            <a:r>
              <a:rPr lang="en-US" altLang="zh-CN"/>
              <a:t>7.5.1 </a:t>
            </a:r>
            <a:r>
              <a:rPr lang="zh-CN" altLang="en-US"/>
              <a:t>流水线的基本性能问题</a:t>
            </a:r>
          </a:p>
        </p:txBody>
      </p:sp>
      <p:sp>
        <p:nvSpPr>
          <p:cNvPr id="1648643" name="Rectangle 3"/>
          <p:cNvSpPr>
            <a:spLocks noGrp="1" noChangeArrowheads="1"/>
          </p:cNvSpPr>
          <p:nvPr>
            <p:ph type="body" idx="1"/>
          </p:nvPr>
        </p:nvSpPr>
        <p:spPr>
          <a:xfrm>
            <a:off x="457200" y="1163191"/>
            <a:ext cx="8362950" cy="4354041"/>
          </a:xfrm>
        </p:spPr>
        <p:txBody>
          <a:bodyPr/>
          <a:lstStyle/>
          <a:p>
            <a:pPr>
              <a:spcBef>
                <a:spcPct val="10000"/>
              </a:spcBef>
            </a:pPr>
            <a:r>
              <a:rPr lang="zh-CN" altLang="en-US" dirty="0"/>
              <a:t>有停顿的流水线的</a:t>
            </a:r>
            <a:r>
              <a:rPr lang="en-US" altLang="zh-CN" dirty="0"/>
              <a:t>CPI</a:t>
            </a:r>
            <a:r>
              <a:rPr lang="zh-CN" altLang="en-US" dirty="0"/>
              <a:t>为：</a:t>
            </a:r>
          </a:p>
          <a:p>
            <a:pPr>
              <a:spcBef>
                <a:spcPct val="10000"/>
              </a:spcBef>
              <a:buFont typeface="Wingdings" pitchFamily="2" charset="2"/>
              <a:buNone/>
            </a:pPr>
            <a:r>
              <a:rPr lang="en-US" altLang="zh-CN" i="1" dirty="0"/>
              <a:t>  </a:t>
            </a:r>
            <a:r>
              <a:rPr lang="en-US" altLang="zh-CN" dirty="0"/>
              <a:t>CPI = </a:t>
            </a:r>
            <a:r>
              <a:rPr lang="zh-CN" altLang="en-US" dirty="0"/>
              <a:t>理想流水线</a:t>
            </a:r>
            <a:r>
              <a:rPr lang="en-US" altLang="zh-CN" dirty="0"/>
              <a:t>CPI</a:t>
            </a:r>
            <a:r>
              <a:rPr lang="zh-CN" altLang="en-US" dirty="0"/>
              <a:t>＋</a:t>
            </a:r>
            <a:r>
              <a:rPr lang="en-US" altLang="zh-CN" dirty="0">
                <a:latin typeface="宋体" charset="-122"/>
              </a:rPr>
              <a:t>(</a:t>
            </a:r>
            <a:r>
              <a:rPr lang="zh-CN" altLang="en-US" dirty="0">
                <a:solidFill>
                  <a:srgbClr val="0000FF"/>
                </a:solidFill>
              </a:rPr>
              <a:t>结构相关</a:t>
            </a:r>
            <a:r>
              <a:rPr lang="zh-CN" altLang="en-US" dirty="0"/>
              <a:t>停顿 </a:t>
            </a:r>
            <a:r>
              <a:rPr lang="en-US" altLang="zh-CN" dirty="0"/>
              <a:t>+ </a:t>
            </a:r>
            <a:r>
              <a:rPr lang="zh-CN" altLang="en-US" dirty="0">
                <a:solidFill>
                  <a:srgbClr val="0000FF"/>
                </a:solidFill>
              </a:rPr>
              <a:t>数据相关</a:t>
            </a:r>
            <a:r>
              <a:rPr lang="zh-CN" altLang="en-US" dirty="0"/>
              <a:t>停顿 </a:t>
            </a:r>
            <a:r>
              <a:rPr lang="en-US" altLang="zh-CN" dirty="0"/>
              <a:t>+ </a:t>
            </a:r>
            <a:r>
              <a:rPr lang="zh-CN" altLang="en-US" dirty="0">
                <a:solidFill>
                  <a:srgbClr val="0000FF"/>
                </a:solidFill>
              </a:rPr>
              <a:t>控制相关</a:t>
            </a:r>
            <a:r>
              <a:rPr lang="zh-CN" altLang="en-US" dirty="0"/>
              <a:t>停顿</a:t>
            </a:r>
            <a:r>
              <a:rPr lang="en-US" altLang="zh-CN" dirty="0">
                <a:latin typeface="宋体" charset="-122"/>
              </a:rPr>
              <a:t>)</a:t>
            </a:r>
            <a:r>
              <a:rPr lang="en-US" altLang="zh-CN" dirty="0"/>
              <a:t>/ </a:t>
            </a:r>
            <a:r>
              <a:rPr lang="zh-CN" altLang="en-US" dirty="0"/>
              <a:t>指令数 </a:t>
            </a:r>
            <a:endParaRPr lang="en-US" altLang="zh-CN" dirty="0"/>
          </a:p>
          <a:p>
            <a:pPr>
              <a:spcBef>
                <a:spcPct val="10000"/>
              </a:spcBef>
            </a:pPr>
            <a:r>
              <a:rPr lang="zh-CN" altLang="en-US" dirty="0"/>
              <a:t>有停顿的流水线的</a:t>
            </a:r>
            <a:r>
              <a:rPr lang="zh-CN" altLang="en-US" dirty="0">
                <a:solidFill>
                  <a:srgbClr val="FF0000"/>
                </a:solidFill>
              </a:rPr>
              <a:t>加速比</a:t>
            </a:r>
            <a:r>
              <a:rPr lang="zh-CN" altLang="en-US" dirty="0"/>
              <a:t>为：</a:t>
            </a:r>
          </a:p>
          <a:p>
            <a:pPr>
              <a:spcBef>
                <a:spcPct val="10000"/>
              </a:spcBef>
            </a:pPr>
            <a:endParaRPr lang="en-US" altLang="zh-CN" dirty="0"/>
          </a:p>
          <a:p>
            <a:pPr>
              <a:spcBef>
                <a:spcPct val="10000"/>
              </a:spcBef>
            </a:pPr>
            <a:endParaRPr lang="en-US" altLang="zh-CN" dirty="0"/>
          </a:p>
          <a:p>
            <a:pPr>
              <a:spcBef>
                <a:spcPct val="10000"/>
              </a:spcBef>
            </a:pPr>
            <a:endParaRPr lang="en-US" altLang="zh-CN" dirty="0"/>
          </a:p>
          <a:p>
            <a:pPr>
              <a:spcBef>
                <a:spcPct val="10000"/>
              </a:spcBef>
            </a:pPr>
            <a:r>
              <a:rPr lang="zh-CN" altLang="en-US" dirty="0">
                <a:solidFill>
                  <a:srgbClr val="FF0066"/>
                </a:solidFill>
              </a:rPr>
              <a:t>消除相关</a:t>
            </a:r>
            <a:r>
              <a:rPr lang="zh-CN" altLang="en-US" dirty="0"/>
              <a:t>、</a:t>
            </a:r>
            <a:r>
              <a:rPr lang="zh-CN" altLang="en-US" dirty="0">
                <a:solidFill>
                  <a:srgbClr val="FF0066"/>
                </a:solidFill>
              </a:rPr>
              <a:t>减少停顿</a:t>
            </a:r>
            <a:r>
              <a:rPr lang="zh-CN" altLang="en-US" dirty="0"/>
              <a:t>是</a:t>
            </a:r>
            <a:r>
              <a:rPr lang="zh-CN" altLang="en-US" dirty="0">
                <a:solidFill>
                  <a:srgbClr val="0000FF"/>
                </a:solidFill>
              </a:rPr>
              <a:t>提高</a:t>
            </a:r>
            <a:r>
              <a:rPr lang="zh-CN" altLang="en-US" dirty="0"/>
              <a:t>已有流水线</a:t>
            </a:r>
            <a:r>
              <a:rPr lang="zh-CN" altLang="en-US" dirty="0">
                <a:solidFill>
                  <a:srgbClr val="0000FF"/>
                </a:solidFill>
              </a:rPr>
              <a:t>性能</a:t>
            </a:r>
            <a:r>
              <a:rPr lang="zh-CN" altLang="en-US" dirty="0"/>
              <a:t>最重要的手段。</a:t>
            </a:r>
            <a:endParaRPr lang="en-US" altLang="zh-CN" dirty="0"/>
          </a:p>
        </p:txBody>
      </p:sp>
      <p:graphicFrame>
        <p:nvGraphicFramePr>
          <p:cNvPr id="1648644" name="Object 4"/>
          <p:cNvGraphicFramePr>
            <a:graphicFrameLocks noChangeAspect="1"/>
          </p:cNvGraphicFramePr>
          <p:nvPr/>
        </p:nvGraphicFramePr>
        <p:xfrm>
          <a:off x="1350132" y="3221974"/>
          <a:ext cx="6534236" cy="999114"/>
        </p:xfrm>
        <a:graphic>
          <a:graphicData uri="http://schemas.openxmlformats.org/presentationml/2006/ole">
            <mc:AlternateContent xmlns:mc="http://schemas.openxmlformats.org/markup-compatibility/2006">
              <mc:Choice xmlns:v="urn:schemas-microsoft-com:vml" Requires="v">
                <p:oleObj spid="_x0000_s1648715" name="公式" r:id="rId3" imgW="2743200" imgH="419040" progId="Equation.3">
                  <p:embed/>
                </p:oleObj>
              </mc:Choice>
              <mc:Fallback>
                <p:oleObj name="公式" r:id="rId3" imgW="2743200" imgH="41904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0132" y="3221974"/>
                        <a:ext cx="6534236" cy="9991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64716403-F4C8-4C0B-97D6-8A9D9E421A3C}" type="slidenum">
              <a:rPr lang="zh-CN" altLang="en-US"/>
              <a:pPr/>
              <a:t>50</a:t>
            </a:fld>
            <a:endParaRPr lang="en-US" altLang="zh-CN"/>
          </a:p>
        </p:txBody>
      </p:sp>
      <p:sp>
        <p:nvSpPr>
          <p:cNvPr id="1685506" name="Rectangle 2"/>
          <p:cNvSpPr>
            <a:spLocks noGrp="1" noChangeArrowheads="1"/>
          </p:cNvSpPr>
          <p:nvPr>
            <p:ph type="title"/>
          </p:nvPr>
        </p:nvSpPr>
        <p:spPr/>
        <p:txBody>
          <a:bodyPr/>
          <a:lstStyle/>
          <a:p>
            <a:r>
              <a:rPr lang="en-US" altLang="zh-CN" dirty="0"/>
              <a:t>7.x.3 </a:t>
            </a:r>
            <a:r>
              <a:rPr lang="zh-CN" altLang="en-US" dirty="0"/>
              <a:t>乱序执行和寄存器重命名 </a:t>
            </a:r>
            <a:r>
              <a:rPr lang="zh-CN" altLang="en-US" dirty="0">
                <a:solidFill>
                  <a:srgbClr val="FF0066"/>
                </a:solidFill>
              </a:rPr>
              <a:t>－</a:t>
            </a:r>
            <a:r>
              <a:rPr lang="en-US" altLang="zh-CN" dirty="0" err="1">
                <a:solidFill>
                  <a:srgbClr val="FF0066"/>
                </a:solidFill>
              </a:rPr>
              <a:t>Tomasulo</a:t>
            </a:r>
            <a:r>
              <a:rPr lang="zh-CN" altLang="en-US" dirty="0">
                <a:solidFill>
                  <a:srgbClr val="FF0066"/>
                </a:solidFill>
              </a:rPr>
              <a:t>算法</a:t>
            </a:r>
          </a:p>
        </p:txBody>
      </p:sp>
      <p:sp>
        <p:nvSpPr>
          <p:cNvPr id="1685507" name="Rectangle 3"/>
          <p:cNvSpPr>
            <a:spLocks noGrp="1" noChangeArrowheads="1"/>
          </p:cNvSpPr>
          <p:nvPr>
            <p:ph type="body" idx="1"/>
          </p:nvPr>
        </p:nvSpPr>
        <p:spPr>
          <a:xfrm>
            <a:off x="179388" y="549275"/>
            <a:ext cx="8856662" cy="6119813"/>
          </a:xfrm>
          <a:noFill/>
          <a:ln/>
        </p:spPr>
        <p:txBody>
          <a:bodyPr/>
          <a:lstStyle/>
          <a:p>
            <a:pPr>
              <a:spcBef>
                <a:spcPct val="5000"/>
              </a:spcBef>
              <a:buFont typeface="Wingdings" pitchFamily="2" charset="2"/>
              <a:buNone/>
            </a:pPr>
            <a:r>
              <a:rPr lang="en-US" altLang="zh-CN" sz="2400" dirty="0"/>
              <a:t>IBM360/91</a:t>
            </a:r>
            <a:r>
              <a:rPr lang="zh-CN" altLang="en-US" sz="2400" dirty="0"/>
              <a:t>的浮点功能单元</a:t>
            </a:r>
            <a:r>
              <a:rPr lang="en-US" altLang="zh-CN" sz="2400" dirty="0"/>
              <a:t>: </a:t>
            </a:r>
            <a:r>
              <a:rPr lang="en-US" altLang="zh-CN" sz="2400" dirty="0" err="1"/>
              <a:t>Tomasulo</a:t>
            </a:r>
            <a:r>
              <a:rPr lang="zh-CN" altLang="en-US" sz="2400" dirty="0"/>
              <a:t>算法</a:t>
            </a:r>
            <a:r>
              <a:rPr lang="en-US" altLang="zh-CN" sz="2400" dirty="0">
                <a:latin typeface="+mn-ea"/>
              </a:rPr>
              <a:t>(</a:t>
            </a:r>
            <a:r>
              <a:rPr lang="zh-CN" altLang="en-US" sz="2400" dirty="0"/>
              <a:t>公共数据总线算法</a:t>
            </a:r>
            <a:r>
              <a:rPr lang="en-US" altLang="zh-CN" sz="2400" dirty="0">
                <a:latin typeface="+mn-ea"/>
              </a:rPr>
              <a:t>)</a:t>
            </a:r>
            <a:endParaRPr lang="zh-CN" altLang="en-US" sz="2400" dirty="0">
              <a:latin typeface="+mn-ea"/>
            </a:endParaRPr>
          </a:p>
          <a:p>
            <a:pPr marL="266700" indent="-266700">
              <a:spcBef>
                <a:spcPct val="5000"/>
              </a:spcBef>
            </a:pPr>
            <a:r>
              <a:rPr lang="zh-CN" altLang="en-US" sz="2400" dirty="0"/>
              <a:t>由 </a:t>
            </a:r>
            <a:r>
              <a:rPr lang="en-US" altLang="zh-CN" sz="2400" dirty="0"/>
              <a:t>Robert </a:t>
            </a:r>
            <a:r>
              <a:rPr lang="en-US" altLang="zh-CN" sz="2400" dirty="0" err="1"/>
              <a:t>Tomasulo</a:t>
            </a:r>
            <a:r>
              <a:rPr lang="en-US" altLang="zh-CN" sz="2400" dirty="0"/>
              <a:t> </a:t>
            </a:r>
            <a:r>
              <a:rPr lang="zh-CN" altLang="en-US" sz="2400" dirty="0"/>
              <a:t>于</a:t>
            </a:r>
            <a:r>
              <a:rPr lang="en-US" altLang="zh-CN" sz="2400" dirty="0"/>
              <a:t>1967</a:t>
            </a:r>
            <a:r>
              <a:rPr lang="zh-CN" altLang="en-US" sz="2400" dirty="0"/>
              <a:t>年提出。</a:t>
            </a:r>
          </a:p>
          <a:p>
            <a:pPr marL="266700" indent="-266700">
              <a:spcBef>
                <a:spcPct val="5000"/>
              </a:spcBef>
            </a:pPr>
            <a:r>
              <a:rPr lang="zh-CN" altLang="en-US" sz="2400" dirty="0"/>
              <a:t>采用</a:t>
            </a:r>
            <a:r>
              <a:rPr lang="zh-CN" altLang="en-US" sz="2400" dirty="0">
                <a:solidFill>
                  <a:srgbClr val="FF0000"/>
                </a:solidFill>
              </a:rPr>
              <a:t>源操作数缓存</a:t>
            </a:r>
            <a:r>
              <a:rPr lang="zh-CN" altLang="en-US" sz="2400" dirty="0"/>
              <a:t>技术、</a:t>
            </a:r>
            <a:r>
              <a:rPr lang="zh-CN" altLang="en-US" sz="2400" dirty="0">
                <a:solidFill>
                  <a:srgbClr val="FF0000"/>
                </a:solidFill>
              </a:rPr>
              <a:t>寄存器重命名</a:t>
            </a:r>
            <a:r>
              <a:rPr lang="zh-CN" altLang="en-US" sz="2400" dirty="0"/>
              <a:t>技术。</a:t>
            </a:r>
          </a:p>
          <a:p>
            <a:pPr marL="266700" indent="-266700">
              <a:spcBef>
                <a:spcPct val="5000"/>
              </a:spcBef>
            </a:pPr>
            <a:r>
              <a:rPr lang="zh-CN" altLang="en-US" sz="2400" dirty="0">
                <a:solidFill>
                  <a:srgbClr val="FF0000"/>
                </a:solidFill>
              </a:rPr>
              <a:t>寄存器重命名</a:t>
            </a:r>
            <a:r>
              <a:rPr lang="zh-CN" altLang="en-US" sz="2400" dirty="0"/>
              <a:t>是通过</a:t>
            </a:r>
            <a:r>
              <a:rPr lang="zh-CN" altLang="en-US" sz="2400" dirty="0">
                <a:solidFill>
                  <a:srgbClr val="FF0000"/>
                </a:solidFill>
              </a:rPr>
              <a:t>保留站</a:t>
            </a:r>
            <a:r>
              <a:rPr lang="zh-CN" altLang="en-US" sz="2400" dirty="0"/>
              <a:t>（</a:t>
            </a:r>
            <a:r>
              <a:rPr lang="en-US" altLang="zh-CN" sz="2400" dirty="0"/>
              <a:t>reservation station</a:t>
            </a:r>
            <a:r>
              <a:rPr lang="zh-CN" altLang="en-US" sz="2400" dirty="0"/>
              <a:t>）实现的。</a:t>
            </a:r>
            <a:br>
              <a:rPr lang="zh-CN" altLang="en-US" sz="2400" dirty="0"/>
            </a:br>
            <a:r>
              <a:rPr lang="zh-CN" altLang="en-US" sz="2400" dirty="0"/>
              <a:t>其基本方法是：</a:t>
            </a:r>
          </a:p>
          <a:p>
            <a:pPr marL="534988" lvl="1" indent="-268288">
              <a:spcBef>
                <a:spcPct val="5000"/>
              </a:spcBef>
            </a:pPr>
            <a:r>
              <a:rPr lang="zh-CN" altLang="en-US" sz="2400" dirty="0"/>
              <a:t>设立多个保留站，每个保留站保存一条已经被发射并等待执行的指令的操作数（若已在寄存器中）和运算符。</a:t>
            </a:r>
          </a:p>
          <a:p>
            <a:pPr marL="534988" lvl="1" indent="-268288">
              <a:spcBef>
                <a:spcPct val="5000"/>
              </a:spcBef>
            </a:pPr>
            <a:r>
              <a:rPr lang="zh-CN" altLang="en-US" sz="2400" dirty="0"/>
              <a:t>当指令所需要的操作数可用时，保留站马上取操作数并将其缓存，避免之后从寄存器中读操作数；否则保存将要提供该操作数的保留站的名字。</a:t>
            </a:r>
          </a:p>
          <a:p>
            <a:pPr marL="534988" lvl="1" indent="-268288">
              <a:spcBef>
                <a:spcPct val="5000"/>
              </a:spcBef>
            </a:pPr>
            <a:r>
              <a:rPr lang="zh-CN" altLang="en-US" sz="2400" dirty="0"/>
              <a:t>即将执行的指令指定保留站为其提供输入，指令的执行结果直接送到等待数据的其它保留站中去。</a:t>
            </a:r>
          </a:p>
          <a:p>
            <a:pPr marL="534988" lvl="1" indent="-268288">
              <a:spcBef>
                <a:spcPct val="5000"/>
              </a:spcBef>
            </a:pPr>
            <a:r>
              <a:rPr lang="zh-CN" altLang="en-US" sz="2400" dirty="0"/>
              <a:t>当对寄存器的后续写操作在执行过程中发生重叠时，只允许最后一个实际更新寄存器。</a:t>
            </a:r>
          </a:p>
          <a:p>
            <a:pPr marL="534988" lvl="1" indent="-268288">
              <a:spcBef>
                <a:spcPct val="5000"/>
              </a:spcBef>
            </a:pPr>
            <a:r>
              <a:rPr lang="zh-CN" altLang="en-US" sz="2400" dirty="0"/>
              <a:t>在指令被发射后，它所需要的操作数所对应的寄存器名将被重命名为保留站的名字，即寄存器重命名。</a:t>
            </a:r>
            <a:endParaRPr lang="en-US" altLang="zh-CN" sz="2400" dirty="0"/>
          </a:p>
        </p:txBody>
      </p:sp>
      <p:sp>
        <p:nvSpPr>
          <p:cNvPr id="6" name="TextBox 5"/>
          <p:cNvSpPr txBox="1"/>
          <p:nvPr/>
        </p:nvSpPr>
        <p:spPr>
          <a:xfrm>
            <a:off x="6084168" y="961564"/>
            <a:ext cx="2664296" cy="523220"/>
          </a:xfrm>
          <a:prstGeom prst="rect">
            <a:avLst/>
          </a:prstGeom>
          <a:noFill/>
        </p:spPr>
        <p:txBody>
          <a:bodyPr wrap="square" rtlCol="0">
            <a:spAutoFit/>
          </a:bodyPr>
          <a:lstStyle/>
          <a:p>
            <a:pPr algn="r"/>
            <a:r>
              <a:rPr lang="en-US" altLang="zh-CN">
                <a:solidFill>
                  <a:srgbClr val="0000FF"/>
                </a:solidFill>
                <a:cs typeface="Times New Roman" pitchFamily="18" charset="0"/>
              </a:rPr>
              <a:t>[tɔmə’su:ləu]</a:t>
            </a:r>
            <a:endParaRPr lang="zh-CN" altLang="en-US">
              <a:solidFill>
                <a:srgbClr val="0000FF"/>
              </a:solidFill>
            </a:endParaRP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灯片编号占位符 4"/>
          <p:cNvSpPr>
            <a:spLocks noGrp="1"/>
          </p:cNvSpPr>
          <p:nvPr>
            <p:ph type="sldNum" sz="quarter" idx="11"/>
          </p:nvPr>
        </p:nvSpPr>
        <p:spPr/>
        <p:txBody>
          <a:bodyPr/>
          <a:lstStyle/>
          <a:p>
            <a:fld id="{00DDB8A7-EF94-4F52-9B21-B7E2D8311591}" type="slidenum">
              <a:rPr lang="zh-CN" altLang="en-US"/>
              <a:pPr/>
              <a:t>51</a:t>
            </a:fld>
            <a:endParaRPr lang="en-US" altLang="zh-CN"/>
          </a:p>
        </p:txBody>
      </p:sp>
      <p:sp>
        <p:nvSpPr>
          <p:cNvPr id="1739778" name="Rectangle 2"/>
          <p:cNvSpPr>
            <a:spLocks noGrp="1" noChangeArrowheads="1"/>
          </p:cNvSpPr>
          <p:nvPr>
            <p:ph type="title"/>
          </p:nvPr>
        </p:nvSpPr>
        <p:spPr/>
        <p:txBody>
          <a:bodyPr/>
          <a:lstStyle/>
          <a:p>
            <a:r>
              <a:rPr lang="en-US" altLang="zh-CN" dirty="0"/>
              <a:t>7.x.3 </a:t>
            </a:r>
            <a:r>
              <a:rPr lang="zh-CN" altLang="en-US" dirty="0"/>
              <a:t>乱序执行和寄存器重命名 </a:t>
            </a:r>
            <a:r>
              <a:rPr lang="zh-CN" altLang="en-US" dirty="0">
                <a:solidFill>
                  <a:srgbClr val="FF0066"/>
                </a:solidFill>
              </a:rPr>
              <a:t>－</a:t>
            </a:r>
            <a:r>
              <a:rPr lang="en-US" altLang="zh-CN" dirty="0" err="1">
                <a:solidFill>
                  <a:srgbClr val="FF0066"/>
                </a:solidFill>
              </a:rPr>
              <a:t>Tomasulo</a:t>
            </a:r>
            <a:r>
              <a:rPr lang="zh-CN" altLang="en-US" dirty="0">
                <a:solidFill>
                  <a:srgbClr val="FF0066"/>
                </a:solidFill>
              </a:rPr>
              <a:t>算法</a:t>
            </a:r>
          </a:p>
        </p:txBody>
      </p:sp>
      <p:sp>
        <p:nvSpPr>
          <p:cNvPr id="1739814" name="Rectangle 38"/>
          <p:cNvSpPr>
            <a:spLocks noGrp="1" noChangeArrowheads="1"/>
          </p:cNvSpPr>
          <p:nvPr>
            <p:ph type="body" idx="1"/>
          </p:nvPr>
        </p:nvSpPr>
        <p:spPr>
          <a:xfrm>
            <a:off x="457200" y="1052513"/>
            <a:ext cx="8435975" cy="1296987"/>
          </a:xfrm>
          <a:noFill/>
          <a:ln/>
        </p:spPr>
        <p:txBody>
          <a:bodyPr/>
          <a:lstStyle/>
          <a:p>
            <a:pPr marL="533400" indent="-533400">
              <a:buFont typeface="Wingdings" pitchFamily="2" charset="2"/>
              <a:buNone/>
            </a:pPr>
            <a:r>
              <a:rPr lang="zh-CN" altLang="en-US">
                <a:solidFill>
                  <a:srgbClr val="CC0000"/>
                </a:solidFill>
                <a:ea typeface="黑体" pitchFamily="2" charset="-122"/>
              </a:rPr>
              <a:t>数据重定向</a:t>
            </a:r>
            <a:r>
              <a:rPr lang="zh-CN" altLang="en-US"/>
              <a:t>技术</a:t>
            </a:r>
          </a:p>
          <a:p>
            <a:pPr marL="533400" indent="-533400">
              <a:buSzTx/>
              <a:buFont typeface="Wingdings" pitchFamily="2" charset="2"/>
              <a:buAutoNum type="circleNumDbPlain"/>
            </a:pPr>
            <a:r>
              <a:rPr lang="zh-CN" altLang="en-US">
                <a:solidFill>
                  <a:srgbClr val="0000FF"/>
                </a:solidFill>
              </a:rPr>
              <a:t>先写后读</a:t>
            </a:r>
            <a:r>
              <a:rPr lang="zh-CN" altLang="en-US"/>
              <a:t>数据相关（</a:t>
            </a:r>
            <a:r>
              <a:rPr lang="en-US" altLang="zh-CN">
                <a:solidFill>
                  <a:srgbClr val="CC0066"/>
                </a:solidFill>
              </a:rPr>
              <a:t>RAW</a:t>
            </a:r>
            <a:r>
              <a:rPr lang="zh-CN" altLang="en-US"/>
              <a:t>）</a:t>
            </a:r>
          </a:p>
        </p:txBody>
      </p:sp>
      <p:sp>
        <p:nvSpPr>
          <p:cNvPr id="1739815" name="Rectangle 39"/>
          <p:cNvSpPr>
            <a:spLocks noChangeArrowheads="1"/>
          </p:cNvSpPr>
          <p:nvPr/>
        </p:nvSpPr>
        <p:spPr bwMode="auto">
          <a:xfrm>
            <a:off x="1835150" y="3141663"/>
            <a:ext cx="863600" cy="431800"/>
          </a:xfrm>
          <a:prstGeom prst="rect">
            <a:avLst/>
          </a:prstGeom>
          <a:solidFill>
            <a:srgbClr val="FFFF66"/>
          </a:solidFill>
          <a:ln w="28575" algn="ctr">
            <a:solidFill>
              <a:schemeClr val="tx1"/>
            </a:solidFill>
            <a:miter lim="800000"/>
            <a:headEnd/>
            <a:tailEnd type="none" w="med" len="lg"/>
          </a:ln>
          <a:effectLst/>
        </p:spPr>
        <p:txBody>
          <a:bodyPr wrap="none" anchor="ctr"/>
          <a:lstStyle/>
          <a:p>
            <a:pPr>
              <a:spcBef>
                <a:spcPct val="0"/>
              </a:spcBef>
            </a:pPr>
            <a:r>
              <a:rPr lang="en-US" altLang="zh-CN" sz="2400"/>
              <a:t>B</a:t>
            </a:r>
          </a:p>
        </p:txBody>
      </p:sp>
      <p:sp>
        <p:nvSpPr>
          <p:cNvPr id="1739816" name="Rectangle 40"/>
          <p:cNvSpPr>
            <a:spLocks noChangeArrowheads="1"/>
          </p:cNvSpPr>
          <p:nvPr/>
        </p:nvSpPr>
        <p:spPr bwMode="auto">
          <a:xfrm>
            <a:off x="971550" y="4510088"/>
            <a:ext cx="863600" cy="431800"/>
          </a:xfrm>
          <a:prstGeom prst="rect">
            <a:avLst/>
          </a:prstGeom>
          <a:solidFill>
            <a:srgbClr val="FFFF66"/>
          </a:solidFill>
          <a:ln w="28575" algn="ctr">
            <a:solidFill>
              <a:schemeClr val="tx1"/>
            </a:solidFill>
            <a:miter lim="800000"/>
            <a:headEnd/>
            <a:tailEnd type="none" w="med" len="lg"/>
          </a:ln>
          <a:effectLst/>
        </p:spPr>
        <p:txBody>
          <a:bodyPr wrap="none" anchor="ctr"/>
          <a:lstStyle/>
          <a:p>
            <a:pPr>
              <a:spcBef>
                <a:spcPct val="0"/>
              </a:spcBef>
            </a:pPr>
            <a:r>
              <a:rPr lang="en-US" altLang="zh-CN" sz="2400"/>
              <a:t>A</a:t>
            </a:r>
          </a:p>
        </p:txBody>
      </p:sp>
      <p:sp>
        <p:nvSpPr>
          <p:cNvPr id="1739817" name="Rectangle 41"/>
          <p:cNvSpPr>
            <a:spLocks noChangeArrowheads="1"/>
          </p:cNvSpPr>
          <p:nvPr/>
        </p:nvSpPr>
        <p:spPr bwMode="auto">
          <a:xfrm>
            <a:off x="2700338" y="4510088"/>
            <a:ext cx="863600" cy="431800"/>
          </a:xfrm>
          <a:prstGeom prst="rect">
            <a:avLst/>
          </a:prstGeom>
          <a:solidFill>
            <a:srgbClr val="FFFF66"/>
          </a:solidFill>
          <a:ln w="28575" algn="ctr">
            <a:solidFill>
              <a:schemeClr val="tx1"/>
            </a:solidFill>
            <a:miter lim="800000"/>
            <a:headEnd/>
            <a:tailEnd type="none" w="med" len="lg"/>
          </a:ln>
          <a:effectLst/>
        </p:spPr>
        <p:txBody>
          <a:bodyPr wrap="none" anchor="ctr"/>
          <a:lstStyle/>
          <a:p>
            <a:pPr>
              <a:spcBef>
                <a:spcPct val="0"/>
              </a:spcBef>
            </a:pPr>
            <a:r>
              <a:rPr lang="en-US" altLang="zh-CN" sz="2400"/>
              <a:t>C</a:t>
            </a:r>
          </a:p>
        </p:txBody>
      </p:sp>
      <p:sp>
        <p:nvSpPr>
          <p:cNvPr id="1739818" name="Line 42"/>
          <p:cNvSpPr>
            <a:spLocks noChangeShapeType="1"/>
          </p:cNvSpPr>
          <p:nvPr/>
        </p:nvSpPr>
        <p:spPr bwMode="auto">
          <a:xfrm flipV="1">
            <a:off x="1403350" y="3573463"/>
            <a:ext cx="647700" cy="936625"/>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739819" name="Line 43"/>
          <p:cNvSpPr>
            <a:spLocks noChangeShapeType="1"/>
          </p:cNvSpPr>
          <p:nvPr/>
        </p:nvSpPr>
        <p:spPr bwMode="auto">
          <a:xfrm>
            <a:off x="2484438" y="3573463"/>
            <a:ext cx="647700" cy="936625"/>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739820" name="Text Box 44"/>
          <p:cNvSpPr txBox="1">
            <a:spLocks noChangeArrowheads="1"/>
          </p:cNvSpPr>
          <p:nvPr/>
        </p:nvSpPr>
        <p:spPr bwMode="auto">
          <a:xfrm>
            <a:off x="1258888" y="3790950"/>
            <a:ext cx="576262" cy="457200"/>
          </a:xfrm>
          <a:prstGeom prst="rect">
            <a:avLst/>
          </a:prstGeom>
          <a:noFill/>
          <a:ln w="28575" algn="ctr">
            <a:noFill/>
            <a:miter lim="800000"/>
            <a:headEnd/>
            <a:tailEnd type="none" w="med" len="lg"/>
          </a:ln>
          <a:effectLst/>
        </p:spPr>
        <p:txBody>
          <a:bodyPr>
            <a:spAutoFit/>
          </a:bodyPr>
          <a:lstStyle/>
          <a:p>
            <a:r>
              <a:rPr lang="en-US" altLang="zh-CN" sz="2400" i="1">
                <a:solidFill>
                  <a:srgbClr val="0000FF"/>
                </a:solidFill>
              </a:rPr>
              <a:t>t</a:t>
            </a:r>
          </a:p>
        </p:txBody>
      </p:sp>
      <p:sp>
        <p:nvSpPr>
          <p:cNvPr id="1739821" name="Text Box 45"/>
          <p:cNvSpPr txBox="1">
            <a:spLocks noChangeArrowheads="1"/>
          </p:cNvSpPr>
          <p:nvPr/>
        </p:nvSpPr>
        <p:spPr bwMode="auto">
          <a:xfrm>
            <a:off x="2843213" y="3765550"/>
            <a:ext cx="1008062" cy="457200"/>
          </a:xfrm>
          <a:prstGeom prst="rect">
            <a:avLst/>
          </a:prstGeom>
          <a:noFill/>
          <a:ln w="28575" algn="ctr">
            <a:noFill/>
            <a:miter lim="800000"/>
            <a:headEnd/>
            <a:tailEnd type="none" w="med" len="lg"/>
          </a:ln>
          <a:effectLst/>
        </p:spPr>
        <p:txBody>
          <a:bodyPr>
            <a:spAutoFit/>
          </a:bodyPr>
          <a:lstStyle/>
          <a:p>
            <a:pPr algn="l"/>
            <a:r>
              <a:rPr lang="en-US" altLang="zh-CN" sz="2400" i="1">
                <a:solidFill>
                  <a:srgbClr val="0000FF"/>
                </a:solidFill>
              </a:rPr>
              <a:t>t +Δt</a:t>
            </a:r>
          </a:p>
        </p:txBody>
      </p:sp>
      <p:sp>
        <p:nvSpPr>
          <p:cNvPr id="1739822" name="Rectangle 46"/>
          <p:cNvSpPr>
            <a:spLocks noChangeArrowheads="1"/>
          </p:cNvSpPr>
          <p:nvPr/>
        </p:nvSpPr>
        <p:spPr bwMode="auto">
          <a:xfrm>
            <a:off x="6299200" y="3068638"/>
            <a:ext cx="863600" cy="504825"/>
          </a:xfrm>
          <a:prstGeom prst="rect">
            <a:avLst/>
          </a:prstGeom>
          <a:solidFill>
            <a:srgbClr val="FFFF66"/>
          </a:solidFill>
          <a:ln w="28575" algn="ctr">
            <a:solidFill>
              <a:schemeClr val="tx1"/>
            </a:solidFill>
            <a:miter lim="800000"/>
            <a:headEnd/>
            <a:tailEnd type="none" w="med" len="lg"/>
          </a:ln>
          <a:effectLst/>
        </p:spPr>
        <p:txBody>
          <a:bodyPr wrap="none" anchor="ctr"/>
          <a:lstStyle/>
          <a:p>
            <a:pPr>
              <a:spcBef>
                <a:spcPct val="0"/>
              </a:spcBef>
            </a:pPr>
            <a:r>
              <a:rPr lang="en-US" altLang="zh-CN" sz="2400"/>
              <a:t>B</a:t>
            </a:r>
          </a:p>
        </p:txBody>
      </p:sp>
      <p:sp>
        <p:nvSpPr>
          <p:cNvPr id="1739823" name="Rectangle 47"/>
          <p:cNvSpPr>
            <a:spLocks noChangeArrowheads="1"/>
          </p:cNvSpPr>
          <p:nvPr/>
        </p:nvSpPr>
        <p:spPr bwMode="auto">
          <a:xfrm>
            <a:off x="5435600" y="4510088"/>
            <a:ext cx="863600" cy="431800"/>
          </a:xfrm>
          <a:prstGeom prst="rect">
            <a:avLst/>
          </a:prstGeom>
          <a:solidFill>
            <a:srgbClr val="FFFF66"/>
          </a:solidFill>
          <a:ln w="28575" algn="ctr">
            <a:solidFill>
              <a:schemeClr val="tx1"/>
            </a:solidFill>
            <a:miter lim="800000"/>
            <a:headEnd/>
            <a:tailEnd type="none" w="med" len="lg"/>
          </a:ln>
          <a:effectLst/>
        </p:spPr>
        <p:txBody>
          <a:bodyPr wrap="none" anchor="ctr"/>
          <a:lstStyle/>
          <a:p>
            <a:pPr>
              <a:spcBef>
                <a:spcPct val="0"/>
              </a:spcBef>
            </a:pPr>
            <a:r>
              <a:rPr lang="en-US" altLang="zh-CN" sz="2400"/>
              <a:t>A</a:t>
            </a:r>
          </a:p>
        </p:txBody>
      </p:sp>
      <p:sp>
        <p:nvSpPr>
          <p:cNvPr id="1739824" name="Rectangle 48"/>
          <p:cNvSpPr>
            <a:spLocks noChangeArrowheads="1"/>
          </p:cNvSpPr>
          <p:nvPr/>
        </p:nvSpPr>
        <p:spPr bwMode="auto">
          <a:xfrm>
            <a:off x="7164388" y="4510088"/>
            <a:ext cx="863600" cy="431800"/>
          </a:xfrm>
          <a:prstGeom prst="rect">
            <a:avLst/>
          </a:prstGeom>
          <a:solidFill>
            <a:srgbClr val="FFFF66"/>
          </a:solidFill>
          <a:ln w="28575" algn="ctr">
            <a:solidFill>
              <a:schemeClr val="tx1"/>
            </a:solidFill>
            <a:miter lim="800000"/>
            <a:headEnd/>
            <a:tailEnd type="none" w="med" len="lg"/>
          </a:ln>
          <a:effectLst/>
        </p:spPr>
        <p:txBody>
          <a:bodyPr wrap="none" anchor="ctr"/>
          <a:lstStyle/>
          <a:p>
            <a:pPr>
              <a:spcBef>
                <a:spcPct val="0"/>
              </a:spcBef>
            </a:pPr>
            <a:r>
              <a:rPr lang="en-US" altLang="zh-CN" sz="2400"/>
              <a:t>C</a:t>
            </a:r>
          </a:p>
        </p:txBody>
      </p:sp>
      <p:sp>
        <p:nvSpPr>
          <p:cNvPr id="1739825" name="Line 49"/>
          <p:cNvSpPr>
            <a:spLocks noChangeShapeType="1"/>
          </p:cNvSpPr>
          <p:nvPr/>
        </p:nvSpPr>
        <p:spPr bwMode="auto">
          <a:xfrm flipV="1">
            <a:off x="5867400" y="3573463"/>
            <a:ext cx="647700" cy="936625"/>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739826" name="Text Box 50"/>
          <p:cNvSpPr txBox="1">
            <a:spLocks noChangeArrowheads="1"/>
          </p:cNvSpPr>
          <p:nvPr/>
        </p:nvSpPr>
        <p:spPr bwMode="auto">
          <a:xfrm>
            <a:off x="5722938" y="3790950"/>
            <a:ext cx="576262" cy="457200"/>
          </a:xfrm>
          <a:prstGeom prst="rect">
            <a:avLst/>
          </a:prstGeom>
          <a:noFill/>
          <a:ln w="28575" algn="ctr">
            <a:noFill/>
            <a:miter lim="800000"/>
            <a:headEnd/>
            <a:tailEnd type="none" w="med" len="lg"/>
          </a:ln>
          <a:effectLst/>
        </p:spPr>
        <p:txBody>
          <a:bodyPr>
            <a:spAutoFit/>
          </a:bodyPr>
          <a:lstStyle/>
          <a:p>
            <a:r>
              <a:rPr lang="en-US" altLang="zh-CN" sz="2400" i="1">
                <a:solidFill>
                  <a:srgbClr val="0000FF"/>
                </a:solidFill>
              </a:rPr>
              <a:t>t</a:t>
            </a:r>
          </a:p>
        </p:txBody>
      </p:sp>
      <p:sp>
        <p:nvSpPr>
          <p:cNvPr id="1739827" name="Line 51"/>
          <p:cNvSpPr>
            <a:spLocks noChangeShapeType="1"/>
          </p:cNvSpPr>
          <p:nvPr/>
        </p:nvSpPr>
        <p:spPr bwMode="auto">
          <a:xfrm>
            <a:off x="6299200" y="4724400"/>
            <a:ext cx="863600" cy="0"/>
          </a:xfrm>
          <a:prstGeom prst="line">
            <a:avLst/>
          </a:prstGeom>
          <a:noFill/>
          <a:ln w="28575">
            <a:solidFill>
              <a:srgbClr val="CC0000"/>
            </a:solidFill>
            <a:round/>
            <a:headEnd/>
            <a:tailEnd type="triangle" w="med" len="lg"/>
          </a:ln>
          <a:effectLst/>
        </p:spPr>
        <p:txBody>
          <a:bodyPr wrap="none" anchor="ctr"/>
          <a:lstStyle/>
          <a:p>
            <a:endParaRPr lang="zh-CN" altLang="en-US"/>
          </a:p>
        </p:txBody>
      </p:sp>
      <p:sp>
        <p:nvSpPr>
          <p:cNvPr id="1739828" name="Text Box 52"/>
          <p:cNvSpPr txBox="1">
            <a:spLocks noChangeArrowheads="1"/>
          </p:cNvSpPr>
          <p:nvPr/>
        </p:nvSpPr>
        <p:spPr bwMode="auto">
          <a:xfrm>
            <a:off x="6443663" y="4292600"/>
            <a:ext cx="576262" cy="457200"/>
          </a:xfrm>
          <a:prstGeom prst="rect">
            <a:avLst/>
          </a:prstGeom>
          <a:noFill/>
          <a:ln w="28575" algn="ctr">
            <a:noFill/>
            <a:miter lim="800000"/>
            <a:headEnd/>
            <a:tailEnd type="none" w="med" len="lg"/>
          </a:ln>
          <a:effectLst/>
        </p:spPr>
        <p:txBody>
          <a:bodyPr>
            <a:spAutoFit/>
          </a:bodyPr>
          <a:lstStyle/>
          <a:p>
            <a:r>
              <a:rPr lang="en-US" altLang="zh-CN" sz="2400" i="1">
                <a:solidFill>
                  <a:srgbClr val="CC0000"/>
                </a:solidFill>
              </a:rPr>
              <a:t>t</a:t>
            </a:r>
          </a:p>
        </p:txBody>
      </p:sp>
      <p:sp>
        <p:nvSpPr>
          <p:cNvPr id="1739829" name="Text Box 53"/>
          <p:cNvSpPr txBox="1">
            <a:spLocks noChangeArrowheads="1"/>
          </p:cNvSpPr>
          <p:nvPr/>
        </p:nvSpPr>
        <p:spPr bwMode="auto">
          <a:xfrm>
            <a:off x="3995738" y="3284538"/>
            <a:ext cx="1296987" cy="1006475"/>
          </a:xfrm>
          <a:prstGeom prst="rect">
            <a:avLst/>
          </a:prstGeom>
          <a:noFill/>
          <a:ln w="28575" algn="ctr">
            <a:noFill/>
            <a:miter lim="800000"/>
            <a:headEnd/>
            <a:tailEnd type="none" w="med" len="lg"/>
          </a:ln>
          <a:effectLst/>
        </p:spPr>
        <p:txBody>
          <a:bodyPr>
            <a:spAutoFit/>
          </a:bodyPr>
          <a:lstStyle/>
          <a:p>
            <a:r>
              <a:rPr lang="zh-CN" altLang="en-US" sz="6000" b="0">
                <a:latin typeface="Arial" charset="0"/>
              </a:rPr>
              <a:t>≌</a:t>
            </a:r>
          </a:p>
        </p:txBody>
      </p:sp>
      <p:sp>
        <p:nvSpPr>
          <p:cNvPr id="1739830" name="Text Box 54"/>
          <p:cNvSpPr txBox="1">
            <a:spLocks noChangeArrowheads="1"/>
          </p:cNvSpPr>
          <p:nvPr/>
        </p:nvSpPr>
        <p:spPr bwMode="auto">
          <a:xfrm>
            <a:off x="5938838" y="4941888"/>
            <a:ext cx="1512887" cy="457200"/>
          </a:xfrm>
          <a:prstGeom prst="rect">
            <a:avLst/>
          </a:prstGeom>
          <a:noFill/>
          <a:ln w="28575" algn="ctr">
            <a:noFill/>
            <a:miter lim="800000"/>
            <a:headEnd/>
            <a:tailEnd type="none" w="med" len="lg"/>
          </a:ln>
          <a:effectLst/>
        </p:spPr>
        <p:txBody>
          <a:bodyPr>
            <a:spAutoFit/>
          </a:bodyPr>
          <a:lstStyle/>
          <a:p>
            <a:r>
              <a:rPr lang="zh-CN" altLang="en-US" sz="2400">
                <a:solidFill>
                  <a:srgbClr val="FF6600"/>
                </a:solidFill>
                <a:latin typeface="Arial" charset="0"/>
              </a:rPr>
              <a:t>专用路径</a:t>
            </a:r>
          </a:p>
        </p:txBody>
      </p:sp>
      <p:sp>
        <p:nvSpPr>
          <p:cNvPr id="1739831" name="Rectangle 55"/>
          <p:cNvSpPr>
            <a:spLocks noChangeArrowheads="1"/>
          </p:cNvSpPr>
          <p:nvPr/>
        </p:nvSpPr>
        <p:spPr bwMode="auto">
          <a:xfrm>
            <a:off x="5580063" y="620713"/>
            <a:ext cx="3260725" cy="647700"/>
          </a:xfrm>
          <a:prstGeom prst="rect">
            <a:avLst/>
          </a:prstGeom>
          <a:solidFill>
            <a:srgbClr val="CCFF99"/>
          </a:solidFill>
          <a:ln w="28575">
            <a:solidFill>
              <a:srgbClr val="006600"/>
            </a:solidFill>
            <a:miter lim="800000"/>
            <a:headEnd/>
            <a:tailEnd/>
          </a:ln>
          <a:effectLst>
            <a:outerShdw blurRad="50800" dist="38100" dir="2700000" algn="tl" rotWithShape="0">
              <a:prstClr val="black">
                <a:alpha val="40000"/>
              </a:prstClr>
            </a:outerShdw>
          </a:effectLst>
        </p:spPr>
        <p:txBody>
          <a:bodyPr anchor="ctr"/>
          <a:lstStyle/>
          <a:p>
            <a:pPr>
              <a:spcBef>
                <a:spcPct val="0"/>
              </a:spcBef>
            </a:pPr>
            <a:r>
              <a:rPr lang="zh-CN" altLang="en-US">
                <a:solidFill>
                  <a:srgbClr val="CC0066"/>
                </a:solidFill>
                <a:latin typeface="Arial" charset="0"/>
                <a:ea typeface="黑体" pitchFamily="2" charset="-122"/>
              </a:rPr>
              <a:t>局部性相关的处理</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398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398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398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398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1739825"/>
                                        </p:tgtEl>
                                        <p:attrNameLst>
                                          <p:attrName>style.visibility</p:attrName>
                                        </p:attrNameLst>
                                      </p:cBhvr>
                                      <p:to>
                                        <p:strVal val="visible"/>
                                      </p:to>
                                    </p:set>
                                    <p:animEffect transition="in" filter="strips(upRight)">
                                      <p:cBhvr>
                                        <p:cTn id="17" dur="500"/>
                                        <p:tgtEl>
                                          <p:spTgt spid="1739825"/>
                                        </p:tgtEl>
                                      </p:cBhvr>
                                    </p:animEffect>
                                  </p:childTnLst>
                                </p:cTn>
                              </p:par>
                              <p:par>
                                <p:cTn id="18" presetID="18" presetClass="entr" presetSubtype="6" fill="hold" grpId="0" nodeType="withEffect">
                                  <p:stCondLst>
                                    <p:cond delay="0"/>
                                  </p:stCondLst>
                                  <p:childTnLst>
                                    <p:set>
                                      <p:cBhvr>
                                        <p:cTn id="19" dur="1" fill="hold">
                                          <p:stCondLst>
                                            <p:cond delay="0"/>
                                          </p:stCondLst>
                                        </p:cTn>
                                        <p:tgtEl>
                                          <p:spTgt spid="1739827"/>
                                        </p:tgtEl>
                                        <p:attrNameLst>
                                          <p:attrName>style.visibility</p:attrName>
                                        </p:attrNameLst>
                                      </p:cBhvr>
                                      <p:to>
                                        <p:strVal val="visible"/>
                                      </p:to>
                                    </p:set>
                                    <p:animEffect transition="in" filter="strips(downRight)">
                                      <p:cBhvr>
                                        <p:cTn id="20" dur="500"/>
                                        <p:tgtEl>
                                          <p:spTgt spid="1739827"/>
                                        </p:tgtEl>
                                      </p:cBhvr>
                                    </p:animEffec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0"/>
                                          </p:stCondLst>
                                        </p:cTn>
                                        <p:tgtEl>
                                          <p:spTgt spid="1739826"/>
                                        </p:tgtEl>
                                        <p:attrNameLst>
                                          <p:attrName>style.visibility</p:attrName>
                                        </p:attrNameLst>
                                      </p:cBhvr>
                                      <p:to>
                                        <p:strVal val="visible"/>
                                      </p:to>
                                    </p:set>
                                  </p:childTnLst>
                                </p:cTn>
                              </p:par>
                            </p:childTnLst>
                          </p:cTn>
                        </p:par>
                        <p:par>
                          <p:cTn id="24" fill="hold">
                            <p:stCondLst>
                              <p:cond delay="500"/>
                            </p:stCondLst>
                            <p:childTnLst>
                              <p:par>
                                <p:cTn id="25" presetID="1" presetClass="entr" presetSubtype="0" fill="hold" grpId="0" nodeType="afterEffect">
                                  <p:stCondLst>
                                    <p:cond delay="0"/>
                                  </p:stCondLst>
                                  <p:childTnLst>
                                    <p:set>
                                      <p:cBhvr>
                                        <p:cTn id="26" dur="1" fill="hold">
                                          <p:stCondLst>
                                            <p:cond delay="0"/>
                                          </p:stCondLst>
                                        </p:cTn>
                                        <p:tgtEl>
                                          <p:spTgt spid="1739828"/>
                                        </p:tgtEl>
                                        <p:attrNameLst>
                                          <p:attrName>style.visibility</p:attrName>
                                        </p:attrNameLst>
                                      </p:cBhvr>
                                      <p:to>
                                        <p:strVal val="visible"/>
                                      </p:to>
                                    </p:set>
                                  </p:childTnLst>
                                </p:cTn>
                              </p:par>
                            </p:childTnLst>
                          </p:cTn>
                        </p:par>
                        <p:par>
                          <p:cTn id="27" fill="hold">
                            <p:stCondLst>
                              <p:cond delay="500"/>
                            </p:stCondLst>
                            <p:childTnLst>
                              <p:par>
                                <p:cTn id="28" presetID="1" presetClass="entr" presetSubtype="0" fill="hold" grpId="0" nodeType="afterEffect">
                                  <p:stCondLst>
                                    <p:cond delay="0"/>
                                  </p:stCondLst>
                                  <p:childTnLst>
                                    <p:set>
                                      <p:cBhvr>
                                        <p:cTn id="29" dur="1" fill="hold">
                                          <p:stCondLst>
                                            <p:cond delay="0"/>
                                          </p:stCondLst>
                                        </p:cTn>
                                        <p:tgtEl>
                                          <p:spTgt spid="17398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9822" grpId="0" animBg="1"/>
      <p:bldP spid="1739823" grpId="0" animBg="1"/>
      <p:bldP spid="1739824" grpId="0" animBg="1"/>
      <p:bldP spid="1739825" grpId="0" animBg="1"/>
      <p:bldP spid="1739826" grpId="0"/>
      <p:bldP spid="1739827" grpId="0" animBg="1"/>
      <p:bldP spid="1739828" grpId="0"/>
      <p:bldP spid="1739829" grpId="0"/>
      <p:bldP spid="173983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4"/>
          <p:cNvSpPr>
            <a:spLocks noGrp="1"/>
          </p:cNvSpPr>
          <p:nvPr>
            <p:ph type="sldNum" sz="quarter" idx="11"/>
          </p:nvPr>
        </p:nvSpPr>
        <p:spPr/>
        <p:txBody>
          <a:bodyPr/>
          <a:lstStyle/>
          <a:p>
            <a:fld id="{094F7956-9F37-450C-B3FF-E7984E86B993}" type="slidenum">
              <a:rPr lang="zh-CN" altLang="en-US"/>
              <a:pPr/>
              <a:t>52</a:t>
            </a:fld>
            <a:endParaRPr lang="en-US" altLang="zh-CN"/>
          </a:p>
        </p:txBody>
      </p:sp>
      <p:sp>
        <p:nvSpPr>
          <p:cNvPr id="1740802" name="Rectangle 2"/>
          <p:cNvSpPr>
            <a:spLocks noGrp="1" noChangeArrowheads="1"/>
          </p:cNvSpPr>
          <p:nvPr>
            <p:ph type="title"/>
          </p:nvPr>
        </p:nvSpPr>
        <p:spPr/>
        <p:txBody>
          <a:bodyPr/>
          <a:lstStyle/>
          <a:p>
            <a:r>
              <a:rPr lang="en-US" altLang="zh-CN" dirty="0"/>
              <a:t>7.x.3 </a:t>
            </a:r>
            <a:r>
              <a:rPr lang="zh-CN" altLang="en-US" dirty="0"/>
              <a:t>乱序执行和寄存器重命名 </a:t>
            </a:r>
            <a:r>
              <a:rPr lang="zh-CN" altLang="en-US" dirty="0">
                <a:solidFill>
                  <a:srgbClr val="FF0066"/>
                </a:solidFill>
              </a:rPr>
              <a:t>－</a:t>
            </a:r>
            <a:r>
              <a:rPr lang="en-US" altLang="zh-CN" dirty="0" err="1">
                <a:solidFill>
                  <a:srgbClr val="FF0066"/>
                </a:solidFill>
              </a:rPr>
              <a:t>Tomasulo</a:t>
            </a:r>
            <a:r>
              <a:rPr lang="zh-CN" altLang="en-US" dirty="0">
                <a:solidFill>
                  <a:srgbClr val="FF0066"/>
                </a:solidFill>
              </a:rPr>
              <a:t>算法</a:t>
            </a:r>
          </a:p>
        </p:txBody>
      </p:sp>
      <p:sp>
        <p:nvSpPr>
          <p:cNvPr id="1740803" name="Rectangle 3"/>
          <p:cNvSpPr>
            <a:spLocks noGrp="1" noChangeArrowheads="1"/>
          </p:cNvSpPr>
          <p:nvPr>
            <p:ph type="body" idx="1"/>
          </p:nvPr>
        </p:nvSpPr>
        <p:spPr>
          <a:xfrm>
            <a:off x="457200" y="1052513"/>
            <a:ext cx="8435975" cy="1296987"/>
          </a:xfrm>
          <a:noFill/>
          <a:ln/>
        </p:spPr>
        <p:txBody>
          <a:bodyPr/>
          <a:lstStyle/>
          <a:p>
            <a:pPr marL="533400" indent="-533400">
              <a:buFont typeface="Wingdings" pitchFamily="2" charset="2"/>
              <a:buNone/>
            </a:pPr>
            <a:r>
              <a:rPr lang="zh-CN" altLang="en-US">
                <a:solidFill>
                  <a:srgbClr val="CC0000"/>
                </a:solidFill>
                <a:ea typeface="黑体" pitchFamily="2" charset="-122"/>
              </a:rPr>
              <a:t>数据重定向</a:t>
            </a:r>
            <a:r>
              <a:rPr lang="zh-CN" altLang="en-US"/>
              <a:t>技术</a:t>
            </a:r>
          </a:p>
          <a:p>
            <a:pPr marL="533400" indent="-533400">
              <a:buSzTx/>
              <a:buFont typeface="Wingdings" pitchFamily="2" charset="2"/>
              <a:buAutoNum type="circleNumDbPlain" startAt="2"/>
            </a:pPr>
            <a:r>
              <a:rPr lang="zh-CN" altLang="en-US">
                <a:solidFill>
                  <a:srgbClr val="0000FF"/>
                </a:solidFill>
              </a:rPr>
              <a:t>写</a:t>
            </a:r>
            <a:r>
              <a:rPr lang="en-US" altLang="zh-CN">
                <a:solidFill>
                  <a:srgbClr val="0000FF"/>
                </a:solidFill>
              </a:rPr>
              <a:t>-</a:t>
            </a:r>
            <a:r>
              <a:rPr lang="zh-CN" altLang="en-US">
                <a:solidFill>
                  <a:srgbClr val="0000FF"/>
                </a:solidFill>
              </a:rPr>
              <a:t>写</a:t>
            </a:r>
            <a:r>
              <a:rPr lang="zh-CN" altLang="en-US"/>
              <a:t>数据相关（</a:t>
            </a:r>
            <a:r>
              <a:rPr lang="en-US" altLang="zh-CN">
                <a:solidFill>
                  <a:srgbClr val="CC0066"/>
                </a:solidFill>
              </a:rPr>
              <a:t>WAW</a:t>
            </a:r>
            <a:r>
              <a:rPr lang="zh-CN" altLang="en-US"/>
              <a:t>）</a:t>
            </a:r>
          </a:p>
        </p:txBody>
      </p:sp>
      <p:sp>
        <p:nvSpPr>
          <p:cNvPr id="1740820" name="Rectangle 20"/>
          <p:cNvSpPr>
            <a:spLocks noChangeArrowheads="1"/>
          </p:cNvSpPr>
          <p:nvPr/>
        </p:nvSpPr>
        <p:spPr bwMode="auto">
          <a:xfrm>
            <a:off x="1835150" y="3141663"/>
            <a:ext cx="863600" cy="431800"/>
          </a:xfrm>
          <a:prstGeom prst="rect">
            <a:avLst/>
          </a:prstGeom>
          <a:solidFill>
            <a:srgbClr val="FFFF66"/>
          </a:solidFill>
          <a:ln w="28575" algn="ctr">
            <a:solidFill>
              <a:schemeClr val="tx1"/>
            </a:solidFill>
            <a:miter lim="800000"/>
            <a:headEnd/>
            <a:tailEnd type="none" w="med" len="lg"/>
          </a:ln>
          <a:effectLst/>
        </p:spPr>
        <p:txBody>
          <a:bodyPr wrap="none" anchor="ctr"/>
          <a:lstStyle/>
          <a:p>
            <a:pPr>
              <a:spcBef>
                <a:spcPct val="0"/>
              </a:spcBef>
            </a:pPr>
            <a:r>
              <a:rPr lang="en-US" altLang="zh-CN" sz="2400"/>
              <a:t>B</a:t>
            </a:r>
          </a:p>
        </p:txBody>
      </p:sp>
      <p:sp>
        <p:nvSpPr>
          <p:cNvPr id="1740821" name="Rectangle 21"/>
          <p:cNvSpPr>
            <a:spLocks noChangeArrowheads="1"/>
          </p:cNvSpPr>
          <p:nvPr/>
        </p:nvSpPr>
        <p:spPr bwMode="auto">
          <a:xfrm>
            <a:off x="971550" y="4510088"/>
            <a:ext cx="863600" cy="431800"/>
          </a:xfrm>
          <a:prstGeom prst="rect">
            <a:avLst/>
          </a:prstGeom>
          <a:solidFill>
            <a:srgbClr val="FFFF66"/>
          </a:solidFill>
          <a:ln w="28575" algn="ctr">
            <a:solidFill>
              <a:schemeClr val="tx1"/>
            </a:solidFill>
            <a:miter lim="800000"/>
            <a:headEnd/>
            <a:tailEnd type="none" w="med" len="lg"/>
          </a:ln>
          <a:effectLst/>
        </p:spPr>
        <p:txBody>
          <a:bodyPr wrap="none" anchor="ctr"/>
          <a:lstStyle/>
          <a:p>
            <a:pPr>
              <a:spcBef>
                <a:spcPct val="0"/>
              </a:spcBef>
            </a:pPr>
            <a:r>
              <a:rPr lang="en-US" altLang="zh-CN" sz="2400"/>
              <a:t>A</a:t>
            </a:r>
          </a:p>
        </p:txBody>
      </p:sp>
      <p:sp>
        <p:nvSpPr>
          <p:cNvPr id="1740822" name="Rectangle 22"/>
          <p:cNvSpPr>
            <a:spLocks noChangeArrowheads="1"/>
          </p:cNvSpPr>
          <p:nvPr/>
        </p:nvSpPr>
        <p:spPr bwMode="auto">
          <a:xfrm>
            <a:off x="2700338" y="4510088"/>
            <a:ext cx="863600" cy="431800"/>
          </a:xfrm>
          <a:prstGeom prst="rect">
            <a:avLst/>
          </a:prstGeom>
          <a:solidFill>
            <a:srgbClr val="FFFF66"/>
          </a:solidFill>
          <a:ln w="28575" algn="ctr">
            <a:solidFill>
              <a:schemeClr val="tx1"/>
            </a:solidFill>
            <a:miter lim="800000"/>
            <a:headEnd/>
            <a:tailEnd type="none" w="med" len="lg"/>
          </a:ln>
          <a:effectLst/>
        </p:spPr>
        <p:txBody>
          <a:bodyPr wrap="none" anchor="ctr"/>
          <a:lstStyle/>
          <a:p>
            <a:pPr>
              <a:spcBef>
                <a:spcPct val="0"/>
              </a:spcBef>
            </a:pPr>
            <a:r>
              <a:rPr lang="en-US" altLang="zh-CN" sz="2400"/>
              <a:t>C</a:t>
            </a:r>
          </a:p>
        </p:txBody>
      </p:sp>
      <p:sp>
        <p:nvSpPr>
          <p:cNvPr id="1740823" name="Line 23"/>
          <p:cNvSpPr>
            <a:spLocks noChangeShapeType="1"/>
          </p:cNvSpPr>
          <p:nvPr/>
        </p:nvSpPr>
        <p:spPr bwMode="auto">
          <a:xfrm flipV="1">
            <a:off x="1403350" y="3573463"/>
            <a:ext cx="647700" cy="936625"/>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740824" name="Line 24"/>
          <p:cNvSpPr>
            <a:spLocks noChangeShapeType="1"/>
          </p:cNvSpPr>
          <p:nvPr/>
        </p:nvSpPr>
        <p:spPr bwMode="auto">
          <a:xfrm>
            <a:off x="2484438" y="3573463"/>
            <a:ext cx="647700" cy="936625"/>
          </a:xfrm>
          <a:prstGeom prst="line">
            <a:avLst/>
          </a:prstGeom>
          <a:noFill/>
          <a:ln w="28575">
            <a:solidFill>
              <a:schemeClr val="tx1"/>
            </a:solidFill>
            <a:round/>
            <a:headEnd type="triangle" w="med" len="lg"/>
            <a:tailEnd type="none" w="med" len="lg"/>
          </a:ln>
          <a:effectLst/>
        </p:spPr>
        <p:txBody>
          <a:bodyPr wrap="none" anchor="ctr"/>
          <a:lstStyle/>
          <a:p>
            <a:endParaRPr lang="zh-CN" altLang="en-US"/>
          </a:p>
        </p:txBody>
      </p:sp>
      <p:sp>
        <p:nvSpPr>
          <p:cNvPr id="1740825" name="Text Box 25"/>
          <p:cNvSpPr txBox="1">
            <a:spLocks noChangeArrowheads="1"/>
          </p:cNvSpPr>
          <p:nvPr/>
        </p:nvSpPr>
        <p:spPr bwMode="auto">
          <a:xfrm>
            <a:off x="1258888" y="3790950"/>
            <a:ext cx="576262" cy="457200"/>
          </a:xfrm>
          <a:prstGeom prst="rect">
            <a:avLst/>
          </a:prstGeom>
          <a:noFill/>
          <a:ln w="28575" algn="ctr">
            <a:noFill/>
            <a:miter lim="800000"/>
            <a:headEnd/>
            <a:tailEnd type="none" w="med" len="lg"/>
          </a:ln>
          <a:effectLst/>
        </p:spPr>
        <p:txBody>
          <a:bodyPr>
            <a:spAutoFit/>
          </a:bodyPr>
          <a:lstStyle/>
          <a:p>
            <a:r>
              <a:rPr lang="en-US" altLang="zh-CN" sz="2400" i="1">
                <a:solidFill>
                  <a:srgbClr val="0000FF"/>
                </a:solidFill>
              </a:rPr>
              <a:t>t</a:t>
            </a:r>
          </a:p>
        </p:txBody>
      </p:sp>
      <p:sp>
        <p:nvSpPr>
          <p:cNvPr id="1740826" name="Text Box 26"/>
          <p:cNvSpPr txBox="1">
            <a:spLocks noChangeArrowheads="1"/>
          </p:cNvSpPr>
          <p:nvPr/>
        </p:nvSpPr>
        <p:spPr bwMode="auto">
          <a:xfrm>
            <a:off x="2843213" y="3765550"/>
            <a:ext cx="1008062" cy="457200"/>
          </a:xfrm>
          <a:prstGeom prst="rect">
            <a:avLst/>
          </a:prstGeom>
          <a:noFill/>
          <a:ln w="28575" algn="ctr">
            <a:noFill/>
            <a:miter lim="800000"/>
            <a:headEnd/>
            <a:tailEnd type="none" w="med" len="lg"/>
          </a:ln>
          <a:effectLst/>
        </p:spPr>
        <p:txBody>
          <a:bodyPr>
            <a:spAutoFit/>
          </a:bodyPr>
          <a:lstStyle/>
          <a:p>
            <a:pPr algn="l"/>
            <a:r>
              <a:rPr lang="en-US" altLang="zh-CN" sz="2400" i="1">
                <a:solidFill>
                  <a:srgbClr val="0000FF"/>
                </a:solidFill>
              </a:rPr>
              <a:t>t +Δt</a:t>
            </a:r>
          </a:p>
        </p:txBody>
      </p:sp>
      <p:sp>
        <p:nvSpPr>
          <p:cNvPr id="1740827" name="Rectangle 27"/>
          <p:cNvSpPr>
            <a:spLocks noChangeArrowheads="1"/>
          </p:cNvSpPr>
          <p:nvPr/>
        </p:nvSpPr>
        <p:spPr bwMode="auto">
          <a:xfrm>
            <a:off x="6299200" y="3068638"/>
            <a:ext cx="863600" cy="504825"/>
          </a:xfrm>
          <a:prstGeom prst="rect">
            <a:avLst/>
          </a:prstGeom>
          <a:solidFill>
            <a:srgbClr val="FFFF66"/>
          </a:solidFill>
          <a:ln w="28575" algn="ctr">
            <a:solidFill>
              <a:schemeClr val="tx1"/>
            </a:solidFill>
            <a:miter lim="800000"/>
            <a:headEnd/>
            <a:tailEnd type="none" w="med" len="lg"/>
          </a:ln>
          <a:effectLst/>
        </p:spPr>
        <p:txBody>
          <a:bodyPr wrap="none" anchor="ctr"/>
          <a:lstStyle/>
          <a:p>
            <a:pPr>
              <a:spcBef>
                <a:spcPct val="0"/>
              </a:spcBef>
            </a:pPr>
            <a:r>
              <a:rPr lang="en-US" altLang="zh-CN" sz="2400"/>
              <a:t>B</a:t>
            </a:r>
          </a:p>
        </p:txBody>
      </p:sp>
      <p:sp>
        <p:nvSpPr>
          <p:cNvPr id="1740828" name="Rectangle 28"/>
          <p:cNvSpPr>
            <a:spLocks noChangeArrowheads="1"/>
          </p:cNvSpPr>
          <p:nvPr/>
        </p:nvSpPr>
        <p:spPr bwMode="auto">
          <a:xfrm>
            <a:off x="5435600" y="4510088"/>
            <a:ext cx="863600" cy="431800"/>
          </a:xfrm>
          <a:prstGeom prst="rect">
            <a:avLst/>
          </a:prstGeom>
          <a:solidFill>
            <a:srgbClr val="FFFF66"/>
          </a:solidFill>
          <a:ln w="28575" algn="ctr">
            <a:solidFill>
              <a:schemeClr val="tx1"/>
            </a:solidFill>
            <a:miter lim="800000"/>
            <a:headEnd/>
            <a:tailEnd type="none" w="med" len="lg"/>
          </a:ln>
          <a:effectLst/>
        </p:spPr>
        <p:txBody>
          <a:bodyPr wrap="none" anchor="ctr"/>
          <a:lstStyle/>
          <a:p>
            <a:pPr>
              <a:spcBef>
                <a:spcPct val="0"/>
              </a:spcBef>
            </a:pPr>
            <a:r>
              <a:rPr lang="en-US" altLang="zh-CN" sz="2400"/>
              <a:t>A</a:t>
            </a:r>
          </a:p>
        </p:txBody>
      </p:sp>
      <p:sp>
        <p:nvSpPr>
          <p:cNvPr id="1740829" name="Rectangle 29"/>
          <p:cNvSpPr>
            <a:spLocks noChangeArrowheads="1"/>
          </p:cNvSpPr>
          <p:nvPr/>
        </p:nvSpPr>
        <p:spPr bwMode="auto">
          <a:xfrm>
            <a:off x="7164388" y="4510088"/>
            <a:ext cx="863600" cy="431800"/>
          </a:xfrm>
          <a:prstGeom prst="rect">
            <a:avLst/>
          </a:prstGeom>
          <a:solidFill>
            <a:srgbClr val="FFFF66"/>
          </a:solidFill>
          <a:ln w="28575" algn="ctr">
            <a:solidFill>
              <a:schemeClr val="tx1"/>
            </a:solidFill>
            <a:miter lim="800000"/>
            <a:headEnd/>
            <a:tailEnd type="none" w="med" len="lg"/>
          </a:ln>
          <a:effectLst/>
        </p:spPr>
        <p:txBody>
          <a:bodyPr wrap="none" anchor="ctr"/>
          <a:lstStyle/>
          <a:p>
            <a:pPr>
              <a:spcBef>
                <a:spcPct val="0"/>
              </a:spcBef>
            </a:pPr>
            <a:r>
              <a:rPr lang="en-US" altLang="zh-CN" sz="2400"/>
              <a:t>C</a:t>
            </a:r>
          </a:p>
        </p:txBody>
      </p:sp>
      <p:sp>
        <p:nvSpPr>
          <p:cNvPr id="1740830" name="Text Box 30"/>
          <p:cNvSpPr txBox="1">
            <a:spLocks noChangeArrowheads="1"/>
          </p:cNvSpPr>
          <p:nvPr/>
        </p:nvSpPr>
        <p:spPr bwMode="auto">
          <a:xfrm>
            <a:off x="3995738" y="3284538"/>
            <a:ext cx="1296987" cy="1006475"/>
          </a:xfrm>
          <a:prstGeom prst="rect">
            <a:avLst/>
          </a:prstGeom>
          <a:noFill/>
          <a:ln w="28575" algn="ctr">
            <a:noFill/>
            <a:miter lim="800000"/>
            <a:headEnd/>
            <a:tailEnd type="none" w="med" len="lg"/>
          </a:ln>
          <a:effectLst/>
        </p:spPr>
        <p:txBody>
          <a:bodyPr>
            <a:spAutoFit/>
          </a:bodyPr>
          <a:lstStyle/>
          <a:p>
            <a:r>
              <a:rPr lang="zh-CN" altLang="en-US" sz="6000" b="0">
                <a:latin typeface="Arial" charset="0"/>
              </a:rPr>
              <a:t>≌</a:t>
            </a:r>
          </a:p>
        </p:txBody>
      </p:sp>
      <p:sp>
        <p:nvSpPr>
          <p:cNvPr id="1740831" name="Line 31"/>
          <p:cNvSpPr>
            <a:spLocks noChangeShapeType="1"/>
          </p:cNvSpPr>
          <p:nvPr/>
        </p:nvSpPr>
        <p:spPr bwMode="auto">
          <a:xfrm>
            <a:off x="6948488" y="3573463"/>
            <a:ext cx="647700" cy="936625"/>
          </a:xfrm>
          <a:prstGeom prst="line">
            <a:avLst/>
          </a:prstGeom>
          <a:noFill/>
          <a:ln w="28575">
            <a:solidFill>
              <a:schemeClr val="tx1"/>
            </a:solidFill>
            <a:round/>
            <a:headEnd type="triangle" w="med" len="lg"/>
            <a:tailEnd type="none" w="med" len="lg"/>
          </a:ln>
          <a:effectLst/>
        </p:spPr>
        <p:txBody>
          <a:bodyPr wrap="none" anchor="ctr"/>
          <a:lstStyle/>
          <a:p>
            <a:endParaRPr lang="zh-CN" altLang="en-US"/>
          </a:p>
        </p:txBody>
      </p:sp>
      <p:sp>
        <p:nvSpPr>
          <p:cNvPr id="1740832" name="Text Box 32"/>
          <p:cNvSpPr txBox="1">
            <a:spLocks noChangeArrowheads="1"/>
          </p:cNvSpPr>
          <p:nvPr/>
        </p:nvSpPr>
        <p:spPr bwMode="auto">
          <a:xfrm>
            <a:off x="7307263" y="3765550"/>
            <a:ext cx="1008062" cy="457200"/>
          </a:xfrm>
          <a:prstGeom prst="rect">
            <a:avLst/>
          </a:prstGeom>
          <a:noFill/>
          <a:ln w="28575" algn="ctr">
            <a:noFill/>
            <a:miter lim="800000"/>
            <a:headEnd/>
            <a:tailEnd type="none" w="med" len="lg"/>
          </a:ln>
          <a:effectLst/>
        </p:spPr>
        <p:txBody>
          <a:bodyPr>
            <a:spAutoFit/>
          </a:bodyPr>
          <a:lstStyle/>
          <a:p>
            <a:pPr algn="l"/>
            <a:r>
              <a:rPr lang="en-US" altLang="zh-CN" sz="2400" i="1">
                <a:solidFill>
                  <a:srgbClr val="0000FF"/>
                </a:solidFill>
              </a:rPr>
              <a:t>t +Δt</a:t>
            </a:r>
          </a:p>
        </p:txBody>
      </p:sp>
      <p:sp>
        <p:nvSpPr>
          <p:cNvPr id="1740833" name="Rectangle 33"/>
          <p:cNvSpPr>
            <a:spLocks noChangeArrowheads="1"/>
          </p:cNvSpPr>
          <p:nvPr/>
        </p:nvSpPr>
        <p:spPr bwMode="auto">
          <a:xfrm>
            <a:off x="5580063" y="620713"/>
            <a:ext cx="3260725" cy="647700"/>
          </a:xfrm>
          <a:prstGeom prst="rect">
            <a:avLst/>
          </a:prstGeom>
          <a:solidFill>
            <a:srgbClr val="CCFF99"/>
          </a:solidFill>
          <a:ln w="28575">
            <a:solidFill>
              <a:srgbClr val="006600"/>
            </a:solidFill>
            <a:miter lim="800000"/>
            <a:headEnd/>
            <a:tailEnd/>
          </a:ln>
          <a:effectLst>
            <a:outerShdw blurRad="50800" dist="38100" dir="2700000" algn="tl" rotWithShape="0">
              <a:prstClr val="black">
                <a:alpha val="40000"/>
              </a:prstClr>
            </a:outerShdw>
          </a:effectLst>
        </p:spPr>
        <p:txBody>
          <a:bodyPr anchor="ctr"/>
          <a:lstStyle/>
          <a:p>
            <a:pPr>
              <a:spcBef>
                <a:spcPct val="0"/>
              </a:spcBef>
            </a:pPr>
            <a:r>
              <a:rPr lang="zh-CN" altLang="en-US">
                <a:solidFill>
                  <a:srgbClr val="CC0066"/>
                </a:solidFill>
                <a:latin typeface="Arial" charset="0"/>
                <a:ea typeface="黑体" pitchFamily="2" charset="-122"/>
              </a:rPr>
              <a:t>局部性相关的处理</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08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408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408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408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8" presetClass="entr" presetSubtype="9" fill="hold" grpId="0" nodeType="clickEffect">
                                  <p:stCondLst>
                                    <p:cond delay="0"/>
                                  </p:stCondLst>
                                  <p:childTnLst>
                                    <p:set>
                                      <p:cBhvr>
                                        <p:cTn id="16" dur="1" fill="hold">
                                          <p:stCondLst>
                                            <p:cond delay="0"/>
                                          </p:stCondLst>
                                        </p:cTn>
                                        <p:tgtEl>
                                          <p:spTgt spid="1740831"/>
                                        </p:tgtEl>
                                        <p:attrNameLst>
                                          <p:attrName>style.visibility</p:attrName>
                                        </p:attrNameLst>
                                      </p:cBhvr>
                                      <p:to>
                                        <p:strVal val="visible"/>
                                      </p:to>
                                    </p:set>
                                    <p:animEffect transition="in" filter="strips(upLeft)">
                                      <p:cBhvr>
                                        <p:cTn id="17" dur="500"/>
                                        <p:tgtEl>
                                          <p:spTgt spid="1740831"/>
                                        </p:tgtEl>
                                      </p:cBhvr>
                                    </p:animEffec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0"/>
                                          </p:stCondLst>
                                        </p:cTn>
                                        <p:tgtEl>
                                          <p:spTgt spid="17408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27" grpId="0" animBg="1"/>
      <p:bldP spid="1740828" grpId="0" animBg="1"/>
      <p:bldP spid="1740829" grpId="0" animBg="1"/>
      <p:bldP spid="1740830" grpId="0"/>
      <p:bldP spid="1740831" grpId="0" animBg="1"/>
      <p:bldP spid="174083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0B6FB45C-298E-415F-956A-4BC565D70C7D}" type="slidenum">
              <a:rPr lang="zh-CN" altLang="en-US"/>
              <a:pPr/>
              <a:t>53</a:t>
            </a:fld>
            <a:endParaRPr lang="en-US" altLang="zh-CN"/>
          </a:p>
        </p:txBody>
      </p:sp>
      <p:sp>
        <p:nvSpPr>
          <p:cNvPr id="1741826" name="Rectangle 2"/>
          <p:cNvSpPr>
            <a:spLocks noGrp="1" noChangeArrowheads="1"/>
          </p:cNvSpPr>
          <p:nvPr>
            <p:ph type="title"/>
          </p:nvPr>
        </p:nvSpPr>
        <p:spPr/>
        <p:txBody>
          <a:bodyPr/>
          <a:lstStyle/>
          <a:p>
            <a:r>
              <a:rPr lang="en-US" altLang="zh-CN" dirty="0"/>
              <a:t>7.x.3 </a:t>
            </a:r>
            <a:r>
              <a:rPr lang="zh-CN" altLang="en-US" dirty="0"/>
              <a:t>乱序执行和寄存器重命名 </a:t>
            </a:r>
            <a:r>
              <a:rPr lang="zh-CN" altLang="en-US" dirty="0">
                <a:solidFill>
                  <a:srgbClr val="FF0066"/>
                </a:solidFill>
              </a:rPr>
              <a:t>－</a:t>
            </a:r>
            <a:r>
              <a:rPr lang="en-US" altLang="zh-CN" dirty="0" err="1">
                <a:solidFill>
                  <a:srgbClr val="FF0066"/>
                </a:solidFill>
              </a:rPr>
              <a:t>Tomasulo</a:t>
            </a:r>
            <a:r>
              <a:rPr lang="zh-CN" altLang="en-US" dirty="0">
                <a:solidFill>
                  <a:srgbClr val="FF0066"/>
                </a:solidFill>
              </a:rPr>
              <a:t>算法</a:t>
            </a:r>
          </a:p>
        </p:txBody>
      </p:sp>
      <p:sp>
        <p:nvSpPr>
          <p:cNvPr id="1741827" name="Rectangle 3"/>
          <p:cNvSpPr>
            <a:spLocks noGrp="1" noChangeArrowheads="1"/>
          </p:cNvSpPr>
          <p:nvPr>
            <p:ph type="body" idx="1"/>
          </p:nvPr>
        </p:nvSpPr>
        <p:spPr>
          <a:xfrm>
            <a:off x="457200" y="1052513"/>
            <a:ext cx="8435975" cy="5472112"/>
          </a:xfrm>
          <a:noFill/>
          <a:ln/>
        </p:spPr>
        <p:txBody>
          <a:bodyPr/>
          <a:lstStyle/>
          <a:p>
            <a:pPr marL="533400" indent="-533400">
              <a:buFont typeface="Wingdings" pitchFamily="2" charset="2"/>
              <a:buNone/>
            </a:pPr>
            <a:r>
              <a:rPr lang="zh-CN" altLang="en-US">
                <a:solidFill>
                  <a:srgbClr val="CC0000"/>
                </a:solidFill>
                <a:ea typeface="黑体" pitchFamily="2" charset="-122"/>
              </a:rPr>
              <a:t>数据重定向</a:t>
            </a:r>
            <a:r>
              <a:rPr lang="zh-CN" altLang="en-US"/>
              <a:t>技术</a:t>
            </a:r>
          </a:p>
          <a:p>
            <a:pPr marL="533400" indent="-533400">
              <a:buSzTx/>
              <a:buFont typeface="Wingdings" pitchFamily="2" charset="2"/>
              <a:buAutoNum type="circleNumDbPlain" startAt="3"/>
            </a:pPr>
            <a:r>
              <a:rPr lang="zh-CN" altLang="en-US">
                <a:solidFill>
                  <a:srgbClr val="0000FF"/>
                </a:solidFill>
              </a:rPr>
              <a:t>先读后写</a:t>
            </a:r>
            <a:r>
              <a:rPr lang="zh-CN" altLang="en-US"/>
              <a:t>数据相关（</a:t>
            </a:r>
            <a:r>
              <a:rPr lang="en-US" altLang="zh-CN">
                <a:solidFill>
                  <a:srgbClr val="CC0066"/>
                </a:solidFill>
              </a:rPr>
              <a:t>WAR</a:t>
            </a:r>
            <a:r>
              <a:rPr lang="zh-CN" altLang="en-US"/>
              <a:t>）</a:t>
            </a:r>
            <a:br>
              <a:rPr lang="zh-CN" altLang="en-US"/>
            </a:br>
            <a:r>
              <a:rPr lang="zh-CN" altLang="en-US"/>
              <a:t>一般发生在</a:t>
            </a:r>
            <a:r>
              <a:rPr lang="zh-CN" altLang="en-US">
                <a:solidFill>
                  <a:srgbClr val="008000"/>
                </a:solidFill>
              </a:rPr>
              <a:t>多功能流水线</a:t>
            </a:r>
            <a:r>
              <a:rPr lang="zh-CN" altLang="en-US"/>
              <a:t>或有多条流水线的</a:t>
            </a:r>
            <a:r>
              <a:rPr lang="zh-CN" altLang="en-US">
                <a:solidFill>
                  <a:srgbClr val="008000"/>
                </a:solidFill>
              </a:rPr>
              <a:t>超标量处理机</a:t>
            </a:r>
            <a:r>
              <a:rPr lang="zh-CN" altLang="en-US"/>
              <a:t>中，在</a:t>
            </a:r>
            <a:r>
              <a:rPr lang="zh-CN" altLang="en-US">
                <a:solidFill>
                  <a:srgbClr val="D60093"/>
                </a:solidFill>
              </a:rPr>
              <a:t>只有一个写功能段</a:t>
            </a:r>
            <a:r>
              <a:rPr lang="zh-CN" altLang="en-US"/>
              <a:t>的</a:t>
            </a:r>
            <a:r>
              <a:rPr lang="zh-CN" altLang="en-US">
                <a:solidFill>
                  <a:srgbClr val="D60093"/>
                </a:solidFill>
              </a:rPr>
              <a:t>单条流水线</a:t>
            </a:r>
            <a:r>
              <a:rPr lang="zh-CN" altLang="en-US"/>
              <a:t>中一般不会发生。</a:t>
            </a:r>
            <a:br>
              <a:rPr lang="zh-CN" altLang="en-US"/>
            </a:br>
            <a:r>
              <a:rPr lang="zh-CN" altLang="en-US"/>
              <a:t>在有多条流水线的</a:t>
            </a:r>
            <a:r>
              <a:rPr lang="zh-CN" altLang="en-US">
                <a:solidFill>
                  <a:srgbClr val="008000"/>
                </a:solidFill>
              </a:rPr>
              <a:t>超标量处理机</a:t>
            </a:r>
            <a:r>
              <a:rPr lang="zh-CN" altLang="en-US"/>
              <a:t>中，设置</a:t>
            </a:r>
            <a:r>
              <a:rPr lang="zh-CN" altLang="en-US">
                <a:solidFill>
                  <a:srgbClr val="CC0000"/>
                </a:solidFill>
              </a:rPr>
              <a:t>缓冲寄存器</a:t>
            </a:r>
            <a:r>
              <a:rPr lang="zh-CN" altLang="en-US"/>
              <a:t>，把发生相关的源存储单元中的内容复制到此缓冲寄存器中，即可避免</a:t>
            </a:r>
            <a:r>
              <a:rPr lang="zh-CN" altLang="en-US">
                <a:solidFill>
                  <a:srgbClr val="0000FF"/>
                </a:solidFill>
              </a:rPr>
              <a:t>先读后写</a:t>
            </a:r>
            <a:r>
              <a:rPr lang="zh-CN" altLang="en-US"/>
              <a:t>数据相关。</a:t>
            </a:r>
          </a:p>
        </p:txBody>
      </p:sp>
      <p:sp>
        <p:nvSpPr>
          <p:cNvPr id="1741841" name="Rectangle 17"/>
          <p:cNvSpPr>
            <a:spLocks noChangeArrowheads="1"/>
          </p:cNvSpPr>
          <p:nvPr/>
        </p:nvSpPr>
        <p:spPr bwMode="auto">
          <a:xfrm>
            <a:off x="5580063" y="620713"/>
            <a:ext cx="3260725" cy="647700"/>
          </a:xfrm>
          <a:prstGeom prst="rect">
            <a:avLst/>
          </a:prstGeom>
          <a:solidFill>
            <a:srgbClr val="CCFF99"/>
          </a:solidFill>
          <a:ln w="28575">
            <a:solidFill>
              <a:srgbClr val="006600"/>
            </a:solidFill>
            <a:miter lim="800000"/>
            <a:headEnd/>
            <a:tailEnd/>
          </a:ln>
          <a:effectLst>
            <a:outerShdw blurRad="50800" dist="38100" dir="2700000" algn="tl" rotWithShape="0">
              <a:prstClr val="black">
                <a:alpha val="40000"/>
              </a:prstClr>
            </a:outerShdw>
          </a:effectLst>
        </p:spPr>
        <p:txBody>
          <a:bodyPr anchor="ctr"/>
          <a:lstStyle/>
          <a:p>
            <a:pPr>
              <a:spcBef>
                <a:spcPct val="0"/>
              </a:spcBef>
            </a:pPr>
            <a:r>
              <a:rPr lang="zh-CN" altLang="en-US">
                <a:solidFill>
                  <a:srgbClr val="CC0066"/>
                </a:solidFill>
                <a:latin typeface="Arial" charset="0"/>
                <a:ea typeface="黑体" pitchFamily="2" charset="-122"/>
              </a:rPr>
              <a:t>局部性相关的处理</a:t>
            </a:r>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灯片编号占位符 4"/>
          <p:cNvSpPr>
            <a:spLocks noGrp="1"/>
          </p:cNvSpPr>
          <p:nvPr>
            <p:ph type="sldNum" sz="quarter" idx="11"/>
          </p:nvPr>
        </p:nvSpPr>
        <p:spPr/>
        <p:txBody>
          <a:bodyPr/>
          <a:lstStyle/>
          <a:p>
            <a:fld id="{438D9F1B-01B4-40DC-B63F-56D67048C754}" type="slidenum">
              <a:rPr lang="zh-CN" altLang="en-US"/>
              <a:pPr/>
              <a:t>54</a:t>
            </a:fld>
            <a:endParaRPr lang="en-US" altLang="zh-CN"/>
          </a:p>
        </p:txBody>
      </p:sp>
      <p:sp>
        <p:nvSpPr>
          <p:cNvPr id="1742912" name="Rectangle 64"/>
          <p:cNvSpPr>
            <a:spLocks noGrp="1" noChangeArrowheads="1"/>
          </p:cNvSpPr>
          <p:nvPr>
            <p:ph type="body" idx="1"/>
          </p:nvPr>
        </p:nvSpPr>
        <p:spPr>
          <a:xfrm>
            <a:off x="107950" y="549275"/>
            <a:ext cx="3106738" cy="576263"/>
          </a:xfrm>
          <a:noFill/>
          <a:ln/>
        </p:spPr>
        <p:txBody>
          <a:bodyPr/>
          <a:lstStyle/>
          <a:p>
            <a:pPr marL="542925" indent="-542925">
              <a:spcBef>
                <a:spcPct val="0"/>
              </a:spcBef>
              <a:buFont typeface="Wingdings" pitchFamily="2" charset="2"/>
              <a:buNone/>
            </a:pPr>
            <a:r>
              <a:rPr lang="zh-CN" altLang="en-US">
                <a:solidFill>
                  <a:srgbClr val="CC0000"/>
                </a:solidFill>
                <a:ea typeface="黑体" pitchFamily="2" charset="-122"/>
              </a:rPr>
              <a:t>数据重定向</a:t>
            </a:r>
            <a:r>
              <a:rPr lang="zh-CN" altLang="en-US"/>
              <a:t>技术</a:t>
            </a:r>
          </a:p>
        </p:txBody>
      </p:sp>
      <p:sp>
        <p:nvSpPr>
          <p:cNvPr id="1742913" name="Text Box 65"/>
          <p:cNvSpPr txBox="1">
            <a:spLocks noChangeArrowheads="1"/>
          </p:cNvSpPr>
          <p:nvPr/>
        </p:nvSpPr>
        <p:spPr bwMode="auto">
          <a:xfrm>
            <a:off x="5867400" y="115888"/>
            <a:ext cx="3097213" cy="1590675"/>
          </a:xfrm>
          <a:prstGeom prst="rect">
            <a:avLst/>
          </a:prstGeom>
          <a:solidFill>
            <a:srgbClr val="FFFF99"/>
          </a:solidFill>
          <a:ln w="38100" algn="ctr">
            <a:solidFill>
              <a:srgbClr val="FF9933"/>
            </a:solidFill>
            <a:miter lim="800000"/>
            <a:headEnd/>
            <a:tailEnd type="none" w="med" len="lg"/>
          </a:ln>
          <a:effectLst>
            <a:outerShdw blurRad="50800" dist="38100" dir="2700000" algn="tl" rotWithShape="0">
              <a:prstClr val="black">
                <a:alpha val="40000"/>
              </a:prstClr>
            </a:outerShdw>
          </a:effectLst>
        </p:spPr>
        <p:txBody>
          <a:bodyPr>
            <a:spAutoFit/>
          </a:bodyPr>
          <a:lstStyle/>
          <a:p>
            <a:pPr algn="l">
              <a:spcBef>
                <a:spcPct val="0"/>
              </a:spcBef>
            </a:pPr>
            <a:r>
              <a:rPr lang="en-US" altLang="zh-CN" sz="2400">
                <a:solidFill>
                  <a:srgbClr val="0000FF"/>
                </a:solidFill>
                <a:latin typeface="Courier New" pitchFamily="49" charset="0"/>
                <a:ea typeface="Arial Unicode MS" pitchFamily="34" charset="-122"/>
                <a:cs typeface="Arial Unicode MS" pitchFamily="34" charset="-122"/>
              </a:rPr>
              <a:t>k:   LOAD F1,A</a:t>
            </a:r>
          </a:p>
          <a:p>
            <a:pPr algn="l">
              <a:spcBef>
                <a:spcPct val="0"/>
              </a:spcBef>
            </a:pPr>
            <a:r>
              <a:rPr lang="en-US" altLang="zh-CN" sz="2400">
                <a:solidFill>
                  <a:srgbClr val="0000FF"/>
                </a:solidFill>
                <a:latin typeface="Courier New" pitchFamily="49" charset="0"/>
                <a:ea typeface="Arial Unicode MS" pitchFamily="34" charset="-122"/>
                <a:cs typeface="Arial Unicode MS" pitchFamily="34" charset="-122"/>
              </a:rPr>
              <a:t>k+1: FADD F1,F2</a:t>
            </a:r>
          </a:p>
          <a:p>
            <a:pPr algn="l">
              <a:spcBef>
                <a:spcPct val="0"/>
              </a:spcBef>
            </a:pPr>
            <a:r>
              <a:rPr lang="en-US" altLang="zh-CN" sz="2400">
                <a:solidFill>
                  <a:srgbClr val="0000FF"/>
                </a:solidFill>
                <a:latin typeface="Courier New" pitchFamily="49" charset="0"/>
                <a:ea typeface="Arial Unicode MS" pitchFamily="34" charset="-122"/>
                <a:cs typeface="Arial Unicode MS" pitchFamily="34" charset="-122"/>
              </a:rPr>
              <a:t>k+2: FMUL F1,F3</a:t>
            </a:r>
          </a:p>
          <a:p>
            <a:pPr algn="l">
              <a:spcBef>
                <a:spcPct val="0"/>
              </a:spcBef>
            </a:pPr>
            <a:r>
              <a:rPr lang="en-US" altLang="zh-CN" sz="2400">
                <a:solidFill>
                  <a:srgbClr val="0000FF"/>
                </a:solidFill>
                <a:latin typeface="Courier New" pitchFamily="49" charset="0"/>
                <a:ea typeface="Arial Unicode MS" pitchFamily="34" charset="-122"/>
                <a:cs typeface="Arial Unicode MS" pitchFamily="34" charset="-122"/>
              </a:rPr>
              <a:t>k+3: STOR F1,B</a:t>
            </a:r>
            <a:endParaRPr lang="zh-CN" altLang="en-US" sz="2400">
              <a:solidFill>
                <a:srgbClr val="0000FF"/>
              </a:solidFill>
              <a:latin typeface="Courier New" pitchFamily="49" charset="0"/>
              <a:ea typeface="Arial Unicode MS" pitchFamily="34" charset="-122"/>
              <a:cs typeface="Arial Unicode MS" pitchFamily="34" charset="-122"/>
            </a:endParaRPr>
          </a:p>
        </p:txBody>
      </p:sp>
      <p:sp>
        <p:nvSpPr>
          <p:cNvPr id="1742914" name="Rectangle 66"/>
          <p:cNvSpPr>
            <a:spLocks noChangeArrowheads="1"/>
          </p:cNvSpPr>
          <p:nvPr/>
        </p:nvSpPr>
        <p:spPr bwMode="auto">
          <a:xfrm>
            <a:off x="539750" y="1916113"/>
            <a:ext cx="720725" cy="431800"/>
          </a:xfrm>
          <a:prstGeom prst="rect">
            <a:avLst/>
          </a:prstGeom>
          <a:solidFill>
            <a:srgbClr val="FF99FF"/>
          </a:solidFill>
          <a:ln w="28575" algn="ctr">
            <a:solidFill>
              <a:schemeClr val="tx1"/>
            </a:solidFill>
            <a:miter lim="800000"/>
            <a:headEnd/>
            <a:tailEnd type="none" w="med" len="lg"/>
          </a:ln>
          <a:effectLst/>
        </p:spPr>
        <p:txBody>
          <a:bodyPr wrap="none" anchor="ctr"/>
          <a:lstStyle/>
          <a:p>
            <a:pPr>
              <a:spcBef>
                <a:spcPct val="0"/>
              </a:spcBef>
            </a:pPr>
            <a:r>
              <a:rPr lang="en-US" altLang="zh-CN" sz="2400"/>
              <a:t>A</a:t>
            </a:r>
          </a:p>
        </p:txBody>
      </p:sp>
      <p:sp>
        <p:nvSpPr>
          <p:cNvPr id="1742915" name="Rectangle 67"/>
          <p:cNvSpPr>
            <a:spLocks noChangeArrowheads="1"/>
          </p:cNvSpPr>
          <p:nvPr/>
        </p:nvSpPr>
        <p:spPr bwMode="auto">
          <a:xfrm>
            <a:off x="539750" y="3068638"/>
            <a:ext cx="720725" cy="431800"/>
          </a:xfrm>
          <a:prstGeom prst="rect">
            <a:avLst/>
          </a:prstGeom>
          <a:solidFill>
            <a:srgbClr val="FF99FF"/>
          </a:solidFill>
          <a:ln w="28575" algn="ctr">
            <a:solidFill>
              <a:schemeClr val="tx1"/>
            </a:solidFill>
            <a:miter lim="800000"/>
            <a:headEnd/>
            <a:tailEnd type="none" w="med" len="lg"/>
          </a:ln>
          <a:effectLst/>
        </p:spPr>
        <p:txBody>
          <a:bodyPr wrap="none" anchor="ctr"/>
          <a:lstStyle/>
          <a:p>
            <a:pPr>
              <a:spcBef>
                <a:spcPct val="0"/>
              </a:spcBef>
            </a:pPr>
            <a:r>
              <a:rPr lang="en-US" altLang="zh-CN" sz="2400"/>
              <a:t>B</a:t>
            </a:r>
          </a:p>
        </p:txBody>
      </p:sp>
      <p:sp>
        <p:nvSpPr>
          <p:cNvPr id="1742916" name="Rectangle 68"/>
          <p:cNvSpPr>
            <a:spLocks noChangeArrowheads="1"/>
          </p:cNvSpPr>
          <p:nvPr/>
        </p:nvSpPr>
        <p:spPr bwMode="auto">
          <a:xfrm>
            <a:off x="2339975" y="2492375"/>
            <a:ext cx="720725" cy="431800"/>
          </a:xfrm>
          <a:prstGeom prst="rect">
            <a:avLst/>
          </a:prstGeom>
          <a:solidFill>
            <a:srgbClr val="FFFF66"/>
          </a:solidFill>
          <a:ln w="28575" algn="ctr">
            <a:solidFill>
              <a:schemeClr val="tx1"/>
            </a:solidFill>
            <a:miter lim="800000"/>
            <a:headEnd/>
            <a:tailEnd type="none" w="med" len="lg"/>
          </a:ln>
          <a:effectLst/>
        </p:spPr>
        <p:txBody>
          <a:bodyPr wrap="none" anchor="ctr"/>
          <a:lstStyle/>
          <a:p>
            <a:pPr>
              <a:spcBef>
                <a:spcPct val="0"/>
              </a:spcBef>
            </a:pPr>
            <a:r>
              <a:rPr lang="en-US" altLang="zh-CN" sz="2400"/>
              <a:t>F1</a:t>
            </a:r>
          </a:p>
        </p:txBody>
      </p:sp>
      <p:sp>
        <p:nvSpPr>
          <p:cNvPr id="1742917" name="Oval 69"/>
          <p:cNvSpPr>
            <a:spLocks noChangeArrowheads="1"/>
          </p:cNvSpPr>
          <p:nvPr/>
        </p:nvSpPr>
        <p:spPr bwMode="auto">
          <a:xfrm>
            <a:off x="4067175" y="1628775"/>
            <a:ext cx="1008063" cy="1008063"/>
          </a:xfrm>
          <a:prstGeom prst="ellipse">
            <a:avLst/>
          </a:prstGeom>
          <a:solidFill>
            <a:srgbClr val="99FF66"/>
          </a:solidFill>
          <a:ln w="28575" algn="ctr">
            <a:solidFill>
              <a:schemeClr val="tx1"/>
            </a:solidFill>
            <a:round/>
            <a:headEnd/>
            <a:tailEnd type="none" w="med" len="lg"/>
          </a:ln>
          <a:effectLst/>
        </p:spPr>
        <p:txBody>
          <a:bodyPr wrap="none" anchor="ctr"/>
          <a:lstStyle/>
          <a:p>
            <a:pPr>
              <a:spcBef>
                <a:spcPct val="0"/>
              </a:spcBef>
            </a:pPr>
            <a:r>
              <a:rPr lang="en-US" altLang="zh-CN" sz="2400"/>
              <a:t>FADD</a:t>
            </a:r>
          </a:p>
        </p:txBody>
      </p:sp>
      <p:sp>
        <p:nvSpPr>
          <p:cNvPr id="1742918" name="Oval 70"/>
          <p:cNvSpPr>
            <a:spLocks noChangeArrowheads="1"/>
          </p:cNvSpPr>
          <p:nvPr/>
        </p:nvSpPr>
        <p:spPr bwMode="auto">
          <a:xfrm>
            <a:off x="4067175" y="2781300"/>
            <a:ext cx="1008063" cy="1008063"/>
          </a:xfrm>
          <a:prstGeom prst="ellipse">
            <a:avLst/>
          </a:prstGeom>
          <a:solidFill>
            <a:srgbClr val="99FF66"/>
          </a:solidFill>
          <a:ln w="28575" algn="ctr">
            <a:solidFill>
              <a:schemeClr val="tx1"/>
            </a:solidFill>
            <a:round/>
            <a:headEnd/>
            <a:tailEnd type="none" w="med" len="lg"/>
          </a:ln>
          <a:effectLst/>
        </p:spPr>
        <p:txBody>
          <a:bodyPr wrap="none" anchor="ctr"/>
          <a:lstStyle/>
          <a:p>
            <a:pPr>
              <a:spcBef>
                <a:spcPct val="0"/>
              </a:spcBef>
            </a:pPr>
            <a:r>
              <a:rPr lang="en-US" altLang="zh-CN" sz="2400"/>
              <a:t>FMUL</a:t>
            </a:r>
          </a:p>
        </p:txBody>
      </p:sp>
      <p:sp>
        <p:nvSpPr>
          <p:cNvPr id="1742919" name="Rectangle 71"/>
          <p:cNvSpPr>
            <a:spLocks noChangeArrowheads="1"/>
          </p:cNvSpPr>
          <p:nvPr/>
        </p:nvSpPr>
        <p:spPr bwMode="auto">
          <a:xfrm>
            <a:off x="6084888" y="1916113"/>
            <a:ext cx="720725" cy="431800"/>
          </a:xfrm>
          <a:prstGeom prst="rect">
            <a:avLst/>
          </a:prstGeom>
          <a:solidFill>
            <a:srgbClr val="FFFF66"/>
          </a:solidFill>
          <a:ln w="28575" algn="ctr">
            <a:solidFill>
              <a:schemeClr val="tx1"/>
            </a:solidFill>
            <a:miter lim="800000"/>
            <a:headEnd/>
            <a:tailEnd type="none" w="med" len="lg"/>
          </a:ln>
          <a:effectLst/>
        </p:spPr>
        <p:txBody>
          <a:bodyPr wrap="none" anchor="ctr"/>
          <a:lstStyle/>
          <a:p>
            <a:pPr>
              <a:spcBef>
                <a:spcPct val="0"/>
              </a:spcBef>
            </a:pPr>
            <a:r>
              <a:rPr lang="en-US" altLang="zh-CN" sz="2400"/>
              <a:t>F2</a:t>
            </a:r>
          </a:p>
        </p:txBody>
      </p:sp>
      <p:sp>
        <p:nvSpPr>
          <p:cNvPr id="1742920" name="Rectangle 72"/>
          <p:cNvSpPr>
            <a:spLocks noChangeArrowheads="1"/>
          </p:cNvSpPr>
          <p:nvPr/>
        </p:nvSpPr>
        <p:spPr bwMode="auto">
          <a:xfrm>
            <a:off x="6084888" y="3068638"/>
            <a:ext cx="720725" cy="431800"/>
          </a:xfrm>
          <a:prstGeom prst="rect">
            <a:avLst/>
          </a:prstGeom>
          <a:solidFill>
            <a:srgbClr val="FFFF66"/>
          </a:solidFill>
          <a:ln w="28575" algn="ctr">
            <a:solidFill>
              <a:schemeClr val="tx1"/>
            </a:solidFill>
            <a:miter lim="800000"/>
            <a:headEnd/>
            <a:tailEnd type="none" w="med" len="lg"/>
          </a:ln>
          <a:effectLst/>
        </p:spPr>
        <p:txBody>
          <a:bodyPr wrap="none" anchor="ctr"/>
          <a:lstStyle/>
          <a:p>
            <a:pPr>
              <a:spcBef>
                <a:spcPct val="0"/>
              </a:spcBef>
            </a:pPr>
            <a:r>
              <a:rPr lang="en-US" altLang="zh-CN" sz="2400"/>
              <a:t>F3</a:t>
            </a:r>
          </a:p>
        </p:txBody>
      </p:sp>
      <p:sp>
        <p:nvSpPr>
          <p:cNvPr id="1742921" name="Line 73"/>
          <p:cNvSpPr>
            <a:spLocks noChangeShapeType="1"/>
          </p:cNvSpPr>
          <p:nvPr/>
        </p:nvSpPr>
        <p:spPr bwMode="auto">
          <a:xfrm>
            <a:off x="1260475" y="2132013"/>
            <a:ext cx="1079500" cy="504825"/>
          </a:xfrm>
          <a:prstGeom prst="line">
            <a:avLst/>
          </a:prstGeom>
          <a:noFill/>
          <a:ln w="28575">
            <a:solidFill>
              <a:srgbClr val="0000FF"/>
            </a:solidFill>
            <a:round/>
            <a:headEnd/>
            <a:tailEnd type="triangle" w="med" len="lg"/>
          </a:ln>
          <a:effectLst/>
        </p:spPr>
        <p:txBody>
          <a:bodyPr wrap="none" anchor="ctr"/>
          <a:lstStyle/>
          <a:p>
            <a:endParaRPr lang="zh-CN" altLang="en-US"/>
          </a:p>
        </p:txBody>
      </p:sp>
      <p:sp>
        <p:nvSpPr>
          <p:cNvPr id="1742922" name="Line 74"/>
          <p:cNvSpPr>
            <a:spLocks noChangeShapeType="1"/>
          </p:cNvSpPr>
          <p:nvPr/>
        </p:nvSpPr>
        <p:spPr bwMode="auto">
          <a:xfrm flipH="1">
            <a:off x="1260475" y="2781300"/>
            <a:ext cx="1079500" cy="503238"/>
          </a:xfrm>
          <a:prstGeom prst="line">
            <a:avLst/>
          </a:prstGeom>
          <a:noFill/>
          <a:ln w="28575">
            <a:solidFill>
              <a:srgbClr val="33CCCC"/>
            </a:solidFill>
            <a:round/>
            <a:headEnd/>
            <a:tailEnd type="triangle" w="med" len="lg"/>
          </a:ln>
          <a:effectLst/>
        </p:spPr>
        <p:txBody>
          <a:bodyPr wrap="none" anchor="ctr"/>
          <a:lstStyle/>
          <a:p>
            <a:endParaRPr lang="zh-CN" altLang="en-US"/>
          </a:p>
        </p:txBody>
      </p:sp>
      <p:sp>
        <p:nvSpPr>
          <p:cNvPr id="1742923" name="Freeform 75"/>
          <p:cNvSpPr>
            <a:spLocks/>
          </p:cNvSpPr>
          <p:nvPr/>
        </p:nvSpPr>
        <p:spPr bwMode="auto">
          <a:xfrm>
            <a:off x="2700338" y="2132013"/>
            <a:ext cx="1368425" cy="360362"/>
          </a:xfrm>
          <a:custGeom>
            <a:avLst/>
            <a:gdLst/>
            <a:ahLst/>
            <a:cxnLst>
              <a:cxn ang="0">
                <a:pos x="0" y="227"/>
              </a:cxn>
              <a:cxn ang="0">
                <a:pos x="272" y="46"/>
              </a:cxn>
              <a:cxn ang="0">
                <a:pos x="862" y="0"/>
              </a:cxn>
            </a:cxnLst>
            <a:rect l="0" t="0" r="r" b="b"/>
            <a:pathLst>
              <a:path w="862" h="227">
                <a:moveTo>
                  <a:pt x="0" y="227"/>
                </a:moveTo>
                <a:cubicBezTo>
                  <a:pt x="64" y="155"/>
                  <a:pt x="128" y="84"/>
                  <a:pt x="272" y="46"/>
                </a:cubicBezTo>
                <a:cubicBezTo>
                  <a:pt x="416" y="8"/>
                  <a:pt x="639" y="4"/>
                  <a:pt x="862" y="0"/>
                </a:cubicBezTo>
              </a:path>
            </a:pathLst>
          </a:custGeom>
          <a:noFill/>
          <a:ln w="28575" cap="flat" cmpd="sng">
            <a:solidFill>
              <a:srgbClr val="008000"/>
            </a:solidFill>
            <a:prstDash val="solid"/>
            <a:round/>
            <a:headEnd type="none" w="med" len="med"/>
            <a:tailEnd type="triangle" w="med" len="lg"/>
          </a:ln>
          <a:effectLst/>
        </p:spPr>
        <p:txBody>
          <a:bodyPr wrap="none" anchor="ctr"/>
          <a:lstStyle/>
          <a:p>
            <a:endParaRPr lang="zh-CN" altLang="en-US"/>
          </a:p>
        </p:txBody>
      </p:sp>
      <p:sp>
        <p:nvSpPr>
          <p:cNvPr id="1742924" name="Freeform 76"/>
          <p:cNvSpPr>
            <a:spLocks/>
          </p:cNvSpPr>
          <p:nvPr/>
        </p:nvSpPr>
        <p:spPr bwMode="auto">
          <a:xfrm flipV="1">
            <a:off x="2700338" y="2924175"/>
            <a:ext cx="1368425" cy="360363"/>
          </a:xfrm>
          <a:custGeom>
            <a:avLst/>
            <a:gdLst/>
            <a:ahLst/>
            <a:cxnLst>
              <a:cxn ang="0">
                <a:pos x="0" y="227"/>
              </a:cxn>
              <a:cxn ang="0">
                <a:pos x="272" y="46"/>
              </a:cxn>
              <a:cxn ang="0">
                <a:pos x="862" y="0"/>
              </a:cxn>
            </a:cxnLst>
            <a:rect l="0" t="0" r="r" b="b"/>
            <a:pathLst>
              <a:path w="862" h="227">
                <a:moveTo>
                  <a:pt x="0" y="227"/>
                </a:moveTo>
                <a:cubicBezTo>
                  <a:pt x="64" y="155"/>
                  <a:pt x="128" y="84"/>
                  <a:pt x="272" y="46"/>
                </a:cubicBezTo>
                <a:cubicBezTo>
                  <a:pt x="416" y="8"/>
                  <a:pt x="639" y="4"/>
                  <a:pt x="862" y="0"/>
                </a:cubicBezTo>
              </a:path>
            </a:pathLst>
          </a:custGeom>
          <a:noFill/>
          <a:ln w="28575" cap="flat" cmpd="sng">
            <a:solidFill>
              <a:srgbClr val="9933FF"/>
            </a:solidFill>
            <a:prstDash val="solid"/>
            <a:round/>
            <a:headEnd type="none" w="med" len="med"/>
            <a:tailEnd type="triangle" w="med" len="lg"/>
          </a:ln>
          <a:effectLst/>
        </p:spPr>
        <p:txBody>
          <a:bodyPr wrap="none" anchor="ctr"/>
          <a:lstStyle/>
          <a:p>
            <a:endParaRPr lang="zh-CN" altLang="en-US"/>
          </a:p>
        </p:txBody>
      </p:sp>
      <p:sp>
        <p:nvSpPr>
          <p:cNvPr id="1742925" name="Line 77"/>
          <p:cNvSpPr>
            <a:spLocks noChangeShapeType="1"/>
          </p:cNvSpPr>
          <p:nvPr/>
        </p:nvSpPr>
        <p:spPr bwMode="auto">
          <a:xfrm flipH="1">
            <a:off x="3060700" y="2276475"/>
            <a:ext cx="1008063" cy="360363"/>
          </a:xfrm>
          <a:prstGeom prst="line">
            <a:avLst/>
          </a:prstGeom>
          <a:noFill/>
          <a:ln w="28575">
            <a:solidFill>
              <a:srgbClr val="008000"/>
            </a:solidFill>
            <a:round/>
            <a:headEnd/>
            <a:tailEnd type="triangle" w="med" len="lg"/>
          </a:ln>
          <a:effectLst/>
        </p:spPr>
        <p:txBody>
          <a:bodyPr wrap="none" anchor="ctr"/>
          <a:lstStyle/>
          <a:p>
            <a:endParaRPr lang="zh-CN" altLang="en-US"/>
          </a:p>
        </p:txBody>
      </p:sp>
      <p:sp>
        <p:nvSpPr>
          <p:cNvPr id="1742926" name="Line 78"/>
          <p:cNvSpPr>
            <a:spLocks noChangeShapeType="1"/>
          </p:cNvSpPr>
          <p:nvPr/>
        </p:nvSpPr>
        <p:spPr bwMode="auto">
          <a:xfrm flipH="1" flipV="1">
            <a:off x="3060700" y="2781300"/>
            <a:ext cx="1008063" cy="360363"/>
          </a:xfrm>
          <a:prstGeom prst="line">
            <a:avLst/>
          </a:prstGeom>
          <a:noFill/>
          <a:ln w="28575">
            <a:solidFill>
              <a:srgbClr val="9933FF"/>
            </a:solidFill>
            <a:round/>
            <a:headEnd/>
            <a:tailEnd type="triangle" w="med" len="lg"/>
          </a:ln>
          <a:effectLst/>
        </p:spPr>
        <p:txBody>
          <a:bodyPr wrap="none" anchor="ctr"/>
          <a:lstStyle/>
          <a:p>
            <a:endParaRPr lang="zh-CN" altLang="en-US"/>
          </a:p>
        </p:txBody>
      </p:sp>
      <p:sp>
        <p:nvSpPr>
          <p:cNvPr id="1742927" name="Line 79"/>
          <p:cNvSpPr>
            <a:spLocks noChangeShapeType="1"/>
          </p:cNvSpPr>
          <p:nvPr/>
        </p:nvSpPr>
        <p:spPr bwMode="auto">
          <a:xfrm flipH="1">
            <a:off x="5076825" y="3284538"/>
            <a:ext cx="1008063" cy="0"/>
          </a:xfrm>
          <a:prstGeom prst="line">
            <a:avLst/>
          </a:prstGeom>
          <a:noFill/>
          <a:ln w="28575">
            <a:solidFill>
              <a:srgbClr val="9933FF"/>
            </a:solidFill>
            <a:round/>
            <a:headEnd/>
            <a:tailEnd type="triangle" w="med" len="lg"/>
          </a:ln>
          <a:effectLst/>
        </p:spPr>
        <p:txBody>
          <a:bodyPr wrap="none" anchor="ctr"/>
          <a:lstStyle/>
          <a:p>
            <a:endParaRPr lang="zh-CN" altLang="en-US"/>
          </a:p>
        </p:txBody>
      </p:sp>
      <p:sp>
        <p:nvSpPr>
          <p:cNvPr id="1742928" name="Line 80"/>
          <p:cNvSpPr>
            <a:spLocks noChangeShapeType="1"/>
          </p:cNvSpPr>
          <p:nvPr/>
        </p:nvSpPr>
        <p:spPr bwMode="auto">
          <a:xfrm flipH="1">
            <a:off x="5076825" y="2132013"/>
            <a:ext cx="1008063" cy="0"/>
          </a:xfrm>
          <a:prstGeom prst="line">
            <a:avLst/>
          </a:prstGeom>
          <a:noFill/>
          <a:ln w="28575">
            <a:solidFill>
              <a:srgbClr val="008000"/>
            </a:solidFill>
            <a:round/>
            <a:headEnd/>
            <a:tailEnd type="triangle" w="med" len="lg"/>
          </a:ln>
          <a:effectLst/>
        </p:spPr>
        <p:txBody>
          <a:bodyPr wrap="none" anchor="ctr"/>
          <a:lstStyle/>
          <a:p>
            <a:endParaRPr lang="zh-CN" altLang="en-US"/>
          </a:p>
        </p:txBody>
      </p:sp>
      <p:sp>
        <p:nvSpPr>
          <p:cNvPr id="1742929" name="Text Box 81"/>
          <p:cNvSpPr txBox="1">
            <a:spLocks noChangeArrowheads="1"/>
          </p:cNvSpPr>
          <p:nvPr/>
        </p:nvSpPr>
        <p:spPr bwMode="auto">
          <a:xfrm>
            <a:off x="252413" y="1484313"/>
            <a:ext cx="1295400" cy="396875"/>
          </a:xfrm>
          <a:prstGeom prst="rect">
            <a:avLst/>
          </a:prstGeom>
          <a:noFill/>
          <a:ln w="28575" algn="ctr">
            <a:noFill/>
            <a:miter lim="800000"/>
            <a:headEnd/>
            <a:tailEnd type="none" w="med" len="lg"/>
          </a:ln>
          <a:effectLst/>
        </p:spPr>
        <p:txBody>
          <a:bodyPr>
            <a:spAutoFit/>
          </a:bodyPr>
          <a:lstStyle/>
          <a:p>
            <a:r>
              <a:rPr lang="zh-CN" altLang="en-US" sz="2000">
                <a:latin typeface="Arial" charset="0"/>
              </a:rPr>
              <a:t>主存单元</a:t>
            </a:r>
          </a:p>
        </p:txBody>
      </p:sp>
      <p:sp>
        <p:nvSpPr>
          <p:cNvPr id="1742930" name="Text Box 82"/>
          <p:cNvSpPr txBox="1">
            <a:spLocks noChangeArrowheads="1"/>
          </p:cNvSpPr>
          <p:nvPr/>
        </p:nvSpPr>
        <p:spPr bwMode="auto">
          <a:xfrm>
            <a:off x="252413" y="2636838"/>
            <a:ext cx="1295400" cy="396875"/>
          </a:xfrm>
          <a:prstGeom prst="rect">
            <a:avLst/>
          </a:prstGeom>
          <a:noFill/>
          <a:ln w="28575" algn="ctr">
            <a:noFill/>
            <a:miter lim="800000"/>
            <a:headEnd/>
            <a:tailEnd type="none" w="med" len="lg"/>
          </a:ln>
          <a:effectLst/>
        </p:spPr>
        <p:txBody>
          <a:bodyPr>
            <a:spAutoFit/>
          </a:bodyPr>
          <a:lstStyle/>
          <a:p>
            <a:r>
              <a:rPr lang="zh-CN" altLang="en-US" sz="2000">
                <a:latin typeface="Arial" charset="0"/>
              </a:rPr>
              <a:t>主存单元</a:t>
            </a:r>
          </a:p>
        </p:txBody>
      </p:sp>
      <p:sp>
        <p:nvSpPr>
          <p:cNvPr id="1742931" name="Text Box 83"/>
          <p:cNvSpPr txBox="1">
            <a:spLocks noChangeArrowheads="1"/>
          </p:cNvSpPr>
          <p:nvPr/>
        </p:nvSpPr>
        <p:spPr bwMode="auto">
          <a:xfrm>
            <a:off x="1908175" y="2871788"/>
            <a:ext cx="1079500" cy="1006475"/>
          </a:xfrm>
          <a:prstGeom prst="rect">
            <a:avLst/>
          </a:prstGeom>
          <a:noFill/>
          <a:ln w="28575" algn="ctr">
            <a:noFill/>
            <a:miter lim="800000"/>
            <a:headEnd/>
            <a:tailEnd type="none" w="med" len="lg"/>
          </a:ln>
          <a:effectLst/>
        </p:spPr>
        <p:txBody>
          <a:bodyPr>
            <a:spAutoFit/>
          </a:bodyPr>
          <a:lstStyle/>
          <a:p>
            <a:r>
              <a:rPr lang="zh-CN" altLang="en-US" sz="2000">
                <a:latin typeface="Arial" charset="0"/>
              </a:rPr>
              <a:t>浮点</a:t>
            </a:r>
            <a:br>
              <a:rPr lang="zh-CN" altLang="en-US" sz="2000">
                <a:latin typeface="Arial" charset="0"/>
              </a:rPr>
            </a:br>
            <a:r>
              <a:rPr lang="zh-CN" altLang="en-US" sz="2000">
                <a:latin typeface="Arial" charset="0"/>
              </a:rPr>
              <a:t>通用</a:t>
            </a:r>
            <a:br>
              <a:rPr lang="zh-CN" altLang="en-US" sz="2000">
                <a:latin typeface="Arial" charset="0"/>
              </a:rPr>
            </a:br>
            <a:r>
              <a:rPr lang="zh-CN" altLang="en-US" sz="2000">
                <a:latin typeface="Arial" charset="0"/>
              </a:rPr>
              <a:t>寄存器</a:t>
            </a:r>
          </a:p>
        </p:txBody>
      </p:sp>
      <p:sp>
        <p:nvSpPr>
          <p:cNvPr id="1742932" name="Text Box 84"/>
          <p:cNvSpPr txBox="1">
            <a:spLocks noChangeArrowheads="1"/>
          </p:cNvSpPr>
          <p:nvPr/>
        </p:nvSpPr>
        <p:spPr bwMode="auto">
          <a:xfrm>
            <a:off x="5797550" y="2349500"/>
            <a:ext cx="1295400" cy="701675"/>
          </a:xfrm>
          <a:prstGeom prst="rect">
            <a:avLst/>
          </a:prstGeom>
          <a:noFill/>
          <a:ln w="28575" algn="ctr">
            <a:noFill/>
            <a:miter lim="800000"/>
            <a:headEnd/>
            <a:tailEnd type="none" w="med" len="lg"/>
          </a:ln>
          <a:effectLst/>
        </p:spPr>
        <p:txBody>
          <a:bodyPr>
            <a:spAutoFit/>
          </a:bodyPr>
          <a:lstStyle/>
          <a:p>
            <a:r>
              <a:rPr lang="zh-CN" altLang="en-US" sz="2000">
                <a:latin typeface="Arial" charset="0"/>
              </a:rPr>
              <a:t>浮点通用寄存器</a:t>
            </a:r>
          </a:p>
        </p:txBody>
      </p:sp>
      <p:sp>
        <p:nvSpPr>
          <p:cNvPr id="1742933" name="Text Box 85"/>
          <p:cNvSpPr txBox="1">
            <a:spLocks noChangeArrowheads="1"/>
          </p:cNvSpPr>
          <p:nvPr/>
        </p:nvSpPr>
        <p:spPr bwMode="auto">
          <a:xfrm>
            <a:off x="1620838" y="1989138"/>
            <a:ext cx="576262" cy="457200"/>
          </a:xfrm>
          <a:prstGeom prst="rect">
            <a:avLst/>
          </a:prstGeom>
          <a:noFill/>
          <a:ln w="28575" algn="ctr">
            <a:noFill/>
            <a:miter lim="800000"/>
            <a:headEnd/>
            <a:tailEnd type="none" w="med" len="lg"/>
          </a:ln>
          <a:effectLst/>
        </p:spPr>
        <p:txBody>
          <a:bodyPr>
            <a:spAutoFit/>
          </a:bodyPr>
          <a:lstStyle/>
          <a:p>
            <a:r>
              <a:rPr lang="en-US" altLang="zh-CN" sz="2400" i="1">
                <a:solidFill>
                  <a:srgbClr val="CC0000"/>
                </a:solidFill>
              </a:rPr>
              <a:t>k</a:t>
            </a:r>
          </a:p>
        </p:txBody>
      </p:sp>
      <p:sp>
        <p:nvSpPr>
          <p:cNvPr id="1742934" name="Text Box 86"/>
          <p:cNvSpPr txBox="1">
            <a:spLocks noChangeArrowheads="1"/>
          </p:cNvSpPr>
          <p:nvPr/>
        </p:nvSpPr>
        <p:spPr bwMode="auto">
          <a:xfrm>
            <a:off x="1476375" y="3043238"/>
            <a:ext cx="720725" cy="457200"/>
          </a:xfrm>
          <a:prstGeom prst="rect">
            <a:avLst/>
          </a:prstGeom>
          <a:noFill/>
          <a:ln w="28575" algn="ctr">
            <a:noFill/>
            <a:miter lim="800000"/>
            <a:headEnd/>
            <a:tailEnd type="none" w="med" len="lg"/>
          </a:ln>
          <a:effectLst/>
        </p:spPr>
        <p:txBody>
          <a:bodyPr>
            <a:spAutoFit/>
          </a:bodyPr>
          <a:lstStyle/>
          <a:p>
            <a:r>
              <a:rPr lang="en-US" altLang="zh-CN" sz="2400" i="1">
                <a:solidFill>
                  <a:srgbClr val="CC0000"/>
                </a:solidFill>
              </a:rPr>
              <a:t>k+</a:t>
            </a:r>
            <a:r>
              <a:rPr lang="en-US" altLang="zh-CN" sz="2400">
                <a:solidFill>
                  <a:srgbClr val="CC0000"/>
                </a:solidFill>
              </a:rPr>
              <a:t>3</a:t>
            </a:r>
          </a:p>
        </p:txBody>
      </p:sp>
      <p:sp>
        <p:nvSpPr>
          <p:cNvPr id="1742935" name="Text Box 87"/>
          <p:cNvSpPr txBox="1">
            <a:spLocks noChangeArrowheads="1"/>
          </p:cNvSpPr>
          <p:nvPr/>
        </p:nvSpPr>
        <p:spPr bwMode="auto">
          <a:xfrm>
            <a:off x="2987675" y="1747838"/>
            <a:ext cx="720725" cy="457200"/>
          </a:xfrm>
          <a:prstGeom prst="rect">
            <a:avLst/>
          </a:prstGeom>
          <a:noFill/>
          <a:ln w="28575" algn="ctr">
            <a:noFill/>
            <a:miter lim="800000"/>
            <a:headEnd/>
            <a:tailEnd type="none" w="med" len="lg"/>
          </a:ln>
          <a:effectLst/>
        </p:spPr>
        <p:txBody>
          <a:bodyPr>
            <a:spAutoFit/>
          </a:bodyPr>
          <a:lstStyle/>
          <a:p>
            <a:r>
              <a:rPr lang="en-US" altLang="zh-CN" sz="2400" i="1">
                <a:solidFill>
                  <a:srgbClr val="CC0000"/>
                </a:solidFill>
              </a:rPr>
              <a:t>k+</a:t>
            </a:r>
            <a:r>
              <a:rPr lang="en-US" altLang="zh-CN" sz="2400">
                <a:solidFill>
                  <a:srgbClr val="CC0000"/>
                </a:solidFill>
              </a:rPr>
              <a:t>1</a:t>
            </a:r>
          </a:p>
        </p:txBody>
      </p:sp>
      <p:sp>
        <p:nvSpPr>
          <p:cNvPr id="1742936" name="Text Box 88"/>
          <p:cNvSpPr txBox="1">
            <a:spLocks noChangeArrowheads="1"/>
          </p:cNvSpPr>
          <p:nvPr/>
        </p:nvSpPr>
        <p:spPr bwMode="auto">
          <a:xfrm>
            <a:off x="3492500" y="2251075"/>
            <a:ext cx="720725" cy="457200"/>
          </a:xfrm>
          <a:prstGeom prst="rect">
            <a:avLst/>
          </a:prstGeom>
          <a:noFill/>
          <a:ln w="28575" algn="ctr">
            <a:noFill/>
            <a:miter lim="800000"/>
            <a:headEnd/>
            <a:tailEnd type="none" w="med" len="lg"/>
          </a:ln>
          <a:effectLst/>
        </p:spPr>
        <p:txBody>
          <a:bodyPr>
            <a:spAutoFit/>
          </a:bodyPr>
          <a:lstStyle/>
          <a:p>
            <a:r>
              <a:rPr lang="en-US" altLang="zh-CN" sz="2400" i="1">
                <a:solidFill>
                  <a:srgbClr val="CC0000"/>
                </a:solidFill>
              </a:rPr>
              <a:t>k+</a:t>
            </a:r>
            <a:r>
              <a:rPr lang="en-US" altLang="zh-CN" sz="2400">
                <a:solidFill>
                  <a:srgbClr val="CC0000"/>
                </a:solidFill>
              </a:rPr>
              <a:t>1</a:t>
            </a:r>
          </a:p>
        </p:txBody>
      </p:sp>
      <p:sp>
        <p:nvSpPr>
          <p:cNvPr id="1742937" name="Text Box 89"/>
          <p:cNvSpPr txBox="1">
            <a:spLocks noChangeArrowheads="1"/>
          </p:cNvSpPr>
          <p:nvPr/>
        </p:nvSpPr>
        <p:spPr bwMode="auto">
          <a:xfrm>
            <a:off x="3348038" y="2636838"/>
            <a:ext cx="720725" cy="457200"/>
          </a:xfrm>
          <a:prstGeom prst="rect">
            <a:avLst/>
          </a:prstGeom>
          <a:noFill/>
          <a:ln w="28575" algn="ctr">
            <a:noFill/>
            <a:miter lim="800000"/>
            <a:headEnd/>
            <a:tailEnd type="none" w="med" len="lg"/>
          </a:ln>
          <a:effectLst/>
        </p:spPr>
        <p:txBody>
          <a:bodyPr>
            <a:spAutoFit/>
          </a:bodyPr>
          <a:lstStyle/>
          <a:p>
            <a:r>
              <a:rPr lang="en-US" altLang="zh-CN" sz="2400" i="1">
                <a:solidFill>
                  <a:srgbClr val="CC0000"/>
                </a:solidFill>
              </a:rPr>
              <a:t>k+</a:t>
            </a:r>
            <a:r>
              <a:rPr lang="en-US" altLang="zh-CN" sz="2400">
                <a:solidFill>
                  <a:srgbClr val="CC0000"/>
                </a:solidFill>
              </a:rPr>
              <a:t>2</a:t>
            </a:r>
          </a:p>
        </p:txBody>
      </p:sp>
      <p:sp>
        <p:nvSpPr>
          <p:cNvPr id="1742938" name="Text Box 90"/>
          <p:cNvSpPr txBox="1">
            <a:spLocks noChangeArrowheads="1"/>
          </p:cNvSpPr>
          <p:nvPr/>
        </p:nvSpPr>
        <p:spPr bwMode="auto">
          <a:xfrm>
            <a:off x="3059113" y="3187700"/>
            <a:ext cx="720725" cy="457200"/>
          </a:xfrm>
          <a:prstGeom prst="rect">
            <a:avLst/>
          </a:prstGeom>
          <a:noFill/>
          <a:ln w="28575" algn="ctr">
            <a:noFill/>
            <a:miter lim="800000"/>
            <a:headEnd/>
            <a:tailEnd type="none" w="med" len="lg"/>
          </a:ln>
          <a:effectLst/>
        </p:spPr>
        <p:txBody>
          <a:bodyPr>
            <a:spAutoFit/>
          </a:bodyPr>
          <a:lstStyle/>
          <a:p>
            <a:r>
              <a:rPr lang="en-US" altLang="zh-CN" sz="2400" i="1">
                <a:solidFill>
                  <a:srgbClr val="CC0000"/>
                </a:solidFill>
              </a:rPr>
              <a:t>k+</a:t>
            </a:r>
            <a:r>
              <a:rPr lang="en-US" altLang="zh-CN" sz="2400">
                <a:solidFill>
                  <a:srgbClr val="CC0000"/>
                </a:solidFill>
              </a:rPr>
              <a:t>2</a:t>
            </a:r>
          </a:p>
        </p:txBody>
      </p:sp>
      <p:sp>
        <p:nvSpPr>
          <p:cNvPr id="1742939" name="Text Box 91"/>
          <p:cNvSpPr txBox="1">
            <a:spLocks noChangeArrowheads="1"/>
          </p:cNvSpPr>
          <p:nvPr/>
        </p:nvSpPr>
        <p:spPr bwMode="auto">
          <a:xfrm>
            <a:off x="5221288" y="2852738"/>
            <a:ext cx="720725" cy="457200"/>
          </a:xfrm>
          <a:prstGeom prst="rect">
            <a:avLst/>
          </a:prstGeom>
          <a:noFill/>
          <a:ln w="28575" algn="ctr">
            <a:noFill/>
            <a:miter lim="800000"/>
            <a:headEnd/>
            <a:tailEnd type="none" w="med" len="lg"/>
          </a:ln>
          <a:effectLst/>
        </p:spPr>
        <p:txBody>
          <a:bodyPr>
            <a:spAutoFit/>
          </a:bodyPr>
          <a:lstStyle/>
          <a:p>
            <a:r>
              <a:rPr lang="en-US" altLang="zh-CN" sz="2400" i="1">
                <a:solidFill>
                  <a:srgbClr val="CC0000"/>
                </a:solidFill>
              </a:rPr>
              <a:t>k+</a:t>
            </a:r>
            <a:r>
              <a:rPr lang="en-US" altLang="zh-CN" sz="2400">
                <a:solidFill>
                  <a:srgbClr val="CC0000"/>
                </a:solidFill>
              </a:rPr>
              <a:t>2</a:t>
            </a:r>
          </a:p>
        </p:txBody>
      </p:sp>
      <p:sp>
        <p:nvSpPr>
          <p:cNvPr id="1742940" name="Text Box 92"/>
          <p:cNvSpPr txBox="1">
            <a:spLocks noChangeArrowheads="1"/>
          </p:cNvSpPr>
          <p:nvPr/>
        </p:nvSpPr>
        <p:spPr bwMode="auto">
          <a:xfrm>
            <a:off x="5221288" y="1700213"/>
            <a:ext cx="720725" cy="457200"/>
          </a:xfrm>
          <a:prstGeom prst="rect">
            <a:avLst/>
          </a:prstGeom>
          <a:noFill/>
          <a:ln w="28575" algn="ctr">
            <a:noFill/>
            <a:miter lim="800000"/>
            <a:headEnd/>
            <a:tailEnd type="none" w="med" len="lg"/>
          </a:ln>
          <a:effectLst/>
        </p:spPr>
        <p:txBody>
          <a:bodyPr>
            <a:spAutoFit/>
          </a:bodyPr>
          <a:lstStyle/>
          <a:p>
            <a:r>
              <a:rPr lang="en-US" altLang="zh-CN" sz="2400" i="1">
                <a:solidFill>
                  <a:srgbClr val="CC0000"/>
                </a:solidFill>
              </a:rPr>
              <a:t>k+</a:t>
            </a:r>
            <a:r>
              <a:rPr lang="en-US" altLang="zh-CN" sz="2400">
                <a:solidFill>
                  <a:srgbClr val="CC0000"/>
                </a:solidFill>
              </a:rPr>
              <a:t>1</a:t>
            </a:r>
          </a:p>
        </p:txBody>
      </p:sp>
      <p:sp>
        <p:nvSpPr>
          <p:cNvPr id="1742941" name="Rectangle 93"/>
          <p:cNvSpPr>
            <a:spLocks noChangeArrowheads="1"/>
          </p:cNvSpPr>
          <p:nvPr/>
        </p:nvSpPr>
        <p:spPr bwMode="auto">
          <a:xfrm>
            <a:off x="539750" y="4506913"/>
            <a:ext cx="720725" cy="431800"/>
          </a:xfrm>
          <a:prstGeom prst="rect">
            <a:avLst/>
          </a:prstGeom>
          <a:solidFill>
            <a:srgbClr val="FF99FF"/>
          </a:solidFill>
          <a:ln w="28575" algn="ctr">
            <a:solidFill>
              <a:schemeClr val="tx1"/>
            </a:solidFill>
            <a:miter lim="800000"/>
            <a:headEnd/>
            <a:tailEnd type="none" w="med" len="lg"/>
          </a:ln>
          <a:effectLst/>
        </p:spPr>
        <p:txBody>
          <a:bodyPr wrap="none" anchor="ctr"/>
          <a:lstStyle/>
          <a:p>
            <a:pPr>
              <a:spcBef>
                <a:spcPct val="0"/>
              </a:spcBef>
            </a:pPr>
            <a:r>
              <a:rPr lang="en-US" altLang="zh-CN" sz="2400"/>
              <a:t>A</a:t>
            </a:r>
          </a:p>
        </p:txBody>
      </p:sp>
      <p:sp>
        <p:nvSpPr>
          <p:cNvPr id="1742942" name="Rectangle 94"/>
          <p:cNvSpPr>
            <a:spLocks noChangeArrowheads="1"/>
          </p:cNvSpPr>
          <p:nvPr/>
        </p:nvSpPr>
        <p:spPr bwMode="auto">
          <a:xfrm>
            <a:off x="539750" y="5659438"/>
            <a:ext cx="720725" cy="431800"/>
          </a:xfrm>
          <a:prstGeom prst="rect">
            <a:avLst/>
          </a:prstGeom>
          <a:solidFill>
            <a:srgbClr val="FF99FF"/>
          </a:solidFill>
          <a:ln w="28575" algn="ctr">
            <a:solidFill>
              <a:schemeClr val="tx1"/>
            </a:solidFill>
            <a:miter lim="800000"/>
            <a:headEnd/>
            <a:tailEnd type="none" w="med" len="lg"/>
          </a:ln>
          <a:effectLst/>
        </p:spPr>
        <p:txBody>
          <a:bodyPr wrap="none" anchor="ctr"/>
          <a:lstStyle/>
          <a:p>
            <a:pPr>
              <a:spcBef>
                <a:spcPct val="0"/>
              </a:spcBef>
            </a:pPr>
            <a:r>
              <a:rPr lang="en-US" altLang="zh-CN" sz="2400"/>
              <a:t>B</a:t>
            </a:r>
          </a:p>
        </p:txBody>
      </p:sp>
      <p:sp>
        <p:nvSpPr>
          <p:cNvPr id="1742943" name="Rectangle 95"/>
          <p:cNvSpPr>
            <a:spLocks noChangeArrowheads="1"/>
          </p:cNvSpPr>
          <p:nvPr/>
        </p:nvSpPr>
        <p:spPr bwMode="auto">
          <a:xfrm>
            <a:off x="2339975" y="5083175"/>
            <a:ext cx="720725" cy="431800"/>
          </a:xfrm>
          <a:prstGeom prst="rect">
            <a:avLst/>
          </a:prstGeom>
          <a:solidFill>
            <a:srgbClr val="FFFF66"/>
          </a:solidFill>
          <a:ln w="28575" algn="ctr">
            <a:solidFill>
              <a:schemeClr val="tx1"/>
            </a:solidFill>
            <a:miter lim="800000"/>
            <a:headEnd/>
            <a:tailEnd type="none" w="med" len="lg"/>
          </a:ln>
          <a:effectLst/>
        </p:spPr>
        <p:txBody>
          <a:bodyPr wrap="none" anchor="ctr"/>
          <a:lstStyle/>
          <a:p>
            <a:pPr>
              <a:spcBef>
                <a:spcPct val="0"/>
              </a:spcBef>
            </a:pPr>
            <a:r>
              <a:rPr lang="en-US" altLang="zh-CN" sz="2400"/>
              <a:t>F1</a:t>
            </a:r>
          </a:p>
        </p:txBody>
      </p:sp>
      <p:sp>
        <p:nvSpPr>
          <p:cNvPr id="1742944" name="Oval 96"/>
          <p:cNvSpPr>
            <a:spLocks noChangeArrowheads="1"/>
          </p:cNvSpPr>
          <p:nvPr/>
        </p:nvSpPr>
        <p:spPr bwMode="auto">
          <a:xfrm>
            <a:off x="4067175" y="4219575"/>
            <a:ext cx="1008063" cy="1008063"/>
          </a:xfrm>
          <a:prstGeom prst="ellipse">
            <a:avLst/>
          </a:prstGeom>
          <a:solidFill>
            <a:srgbClr val="99FF66"/>
          </a:solidFill>
          <a:ln w="28575" algn="ctr">
            <a:solidFill>
              <a:schemeClr val="tx1"/>
            </a:solidFill>
            <a:round/>
            <a:headEnd/>
            <a:tailEnd type="none" w="med" len="lg"/>
          </a:ln>
          <a:effectLst/>
        </p:spPr>
        <p:txBody>
          <a:bodyPr wrap="none" anchor="ctr"/>
          <a:lstStyle/>
          <a:p>
            <a:pPr>
              <a:spcBef>
                <a:spcPct val="0"/>
              </a:spcBef>
            </a:pPr>
            <a:r>
              <a:rPr lang="en-US" altLang="zh-CN" sz="2400"/>
              <a:t>FADD</a:t>
            </a:r>
          </a:p>
        </p:txBody>
      </p:sp>
      <p:sp>
        <p:nvSpPr>
          <p:cNvPr id="1742945" name="Oval 97"/>
          <p:cNvSpPr>
            <a:spLocks noChangeArrowheads="1"/>
          </p:cNvSpPr>
          <p:nvPr/>
        </p:nvSpPr>
        <p:spPr bwMode="auto">
          <a:xfrm>
            <a:off x="4067175" y="5372100"/>
            <a:ext cx="1008063" cy="1008063"/>
          </a:xfrm>
          <a:prstGeom prst="ellipse">
            <a:avLst/>
          </a:prstGeom>
          <a:solidFill>
            <a:srgbClr val="99FF66"/>
          </a:solidFill>
          <a:ln w="28575" algn="ctr">
            <a:solidFill>
              <a:schemeClr val="tx1"/>
            </a:solidFill>
            <a:round/>
            <a:headEnd/>
            <a:tailEnd type="none" w="med" len="lg"/>
          </a:ln>
          <a:effectLst/>
        </p:spPr>
        <p:txBody>
          <a:bodyPr wrap="none" anchor="ctr"/>
          <a:lstStyle/>
          <a:p>
            <a:pPr>
              <a:spcBef>
                <a:spcPct val="0"/>
              </a:spcBef>
            </a:pPr>
            <a:r>
              <a:rPr lang="en-US" altLang="zh-CN" sz="2400"/>
              <a:t>FMUL</a:t>
            </a:r>
          </a:p>
        </p:txBody>
      </p:sp>
      <p:sp>
        <p:nvSpPr>
          <p:cNvPr id="1742946" name="Rectangle 98"/>
          <p:cNvSpPr>
            <a:spLocks noChangeArrowheads="1"/>
          </p:cNvSpPr>
          <p:nvPr/>
        </p:nvSpPr>
        <p:spPr bwMode="auto">
          <a:xfrm>
            <a:off x="6084888" y="4506913"/>
            <a:ext cx="720725" cy="431800"/>
          </a:xfrm>
          <a:prstGeom prst="rect">
            <a:avLst/>
          </a:prstGeom>
          <a:solidFill>
            <a:srgbClr val="FFFF66"/>
          </a:solidFill>
          <a:ln w="28575" algn="ctr">
            <a:solidFill>
              <a:schemeClr val="tx1"/>
            </a:solidFill>
            <a:miter lim="800000"/>
            <a:headEnd/>
            <a:tailEnd type="none" w="med" len="lg"/>
          </a:ln>
          <a:effectLst/>
        </p:spPr>
        <p:txBody>
          <a:bodyPr wrap="none" anchor="ctr"/>
          <a:lstStyle/>
          <a:p>
            <a:pPr>
              <a:spcBef>
                <a:spcPct val="0"/>
              </a:spcBef>
            </a:pPr>
            <a:r>
              <a:rPr lang="en-US" altLang="zh-CN" sz="2400"/>
              <a:t>F2</a:t>
            </a:r>
          </a:p>
        </p:txBody>
      </p:sp>
      <p:sp>
        <p:nvSpPr>
          <p:cNvPr id="1742947" name="Rectangle 99"/>
          <p:cNvSpPr>
            <a:spLocks noChangeArrowheads="1"/>
          </p:cNvSpPr>
          <p:nvPr/>
        </p:nvSpPr>
        <p:spPr bwMode="auto">
          <a:xfrm>
            <a:off x="6084888" y="5659438"/>
            <a:ext cx="720725" cy="431800"/>
          </a:xfrm>
          <a:prstGeom prst="rect">
            <a:avLst/>
          </a:prstGeom>
          <a:solidFill>
            <a:srgbClr val="FFFF66"/>
          </a:solidFill>
          <a:ln w="28575" algn="ctr">
            <a:solidFill>
              <a:schemeClr val="tx1"/>
            </a:solidFill>
            <a:miter lim="800000"/>
            <a:headEnd/>
            <a:tailEnd type="none" w="med" len="lg"/>
          </a:ln>
          <a:effectLst/>
        </p:spPr>
        <p:txBody>
          <a:bodyPr wrap="none" anchor="ctr"/>
          <a:lstStyle/>
          <a:p>
            <a:pPr>
              <a:spcBef>
                <a:spcPct val="0"/>
              </a:spcBef>
            </a:pPr>
            <a:r>
              <a:rPr lang="en-US" altLang="zh-CN" sz="2400"/>
              <a:t>F3</a:t>
            </a:r>
          </a:p>
        </p:txBody>
      </p:sp>
      <p:sp>
        <p:nvSpPr>
          <p:cNvPr id="1742948" name="Text Box 100"/>
          <p:cNvSpPr txBox="1">
            <a:spLocks noChangeArrowheads="1"/>
          </p:cNvSpPr>
          <p:nvPr/>
        </p:nvSpPr>
        <p:spPr bwMode="auto">
          <a:xfrm>
            <a:off x="252413" y="4075113"/>
            <a:ext cx="1295400" cy="396875"/>
          </a:xfrm>
          <a:prstGeom prst="rect">
            <a:avLst/>
          </a:prstGeom>
          <a:noFill/>
          <a:ln w="28575" algn="ctr">
            <a:noFill/>
            <a:miter lim="800000"/>
            <a:headEnd/>
            <a:tailEnd type="none" w="med" len="lg"/>
          </a:ln>
          <a:effectLst/>
        </p:spPr>
        <p:txBody>
          <a:bodyPr>
            <a:spAutoFit/>
          </a:bodyPr>
          <a:lstStyle/>
          <a:p>
            <a:r>
              <a:rPr lang="zh-CN" altLang="en-US" sz="2000">
                <a:latin typeface="Arial" charset="0"/>
              </a:rPr>
              <a:t>主存单元</a:t>
            </a:r>
          </a:p>
        </p:txBody>
      </p:sp>
      <p:sp>
        <p:nvSpPr>
          <p:cNvPr id="1742949" name="Text Box 101"/>
          <p:cNvSpPr txBox="1">
            <a:spLocks noChangeArrowheads="1"/>
          </p:cNvSpPr>
          <p:nvPr/>
        </p:nvSpPr>
        <p:spPr bwMode="auto">
          <a:xfrm>
            <a:off x="252413" y="6072188"/>
            <a:ext cx="1295400" cy="396875"/>
          </a:xfrm>
          <a:prstGeom prst="rect">
            <a:avLst/>
          </a:prstGeom>
          <a:noFill/>
          <a:ln w="28575" algn="ctr">
            <a:noFill/>
            <a:miter lim="800000"/>
            <a:headEnd/>
            <a:tailEnd type="none" w="med" len="lg"/>
          </a:ln>
          <a:effectLst/>
        </p:spPr>
        <p:txBody>
          <a:bodyPr>
            <a:spAutoFit/>
          </a:bodyPr>
          <a:lstStyle/>
          <a:p>
            <a:r>
              <a:rPr lang="zh-CN" altLang="en-US" sz="2000">
                <a:latin typeface="Arial" charset="0"/>
              </a:rPr>
              <a:t>主存单元</a:t>
            </a:r>
          </a:p>
        </p:txBody>
      </p:sp>
      <p:sp>
        <p:nvSpPr>
          <p:cNvPr id="1742950" name="Text Box 102"/>
          <p:cNvSpPr txBox="1">
            <a:spLocks noChangeArrowheads="1"/>
          </p:cNvSpPr>
          <p:nvPr/>
        </p:nvSpPr>
        <p:spPr bwMode="auto">
          <a:xfrm>
            <a:off x="5797550" y="4940300"/>
            <a:ext cx="1295400" cy="701675"/>
          </a:xfrm>
          <a:prstGeom prst="rect">
            <a:avLst/>
          </a:prstGeom>
          <a:noFill/>
          <a:ln w="28575" algn="ctr">
            <a:noFill/>
            <a:miter lim="800000"/>
            <a:headEnd/>
            <a:tailEnd type="none" w="med" len="lg"/>
          </a:ln>
          <a:effectLst/>
        </p:spPr>
        <p:txBody>
          <a:bodyPr>
            <a:spAutoFit/>
          </a:bodyPr>
          <a:lstStyle/>
          <a:p>
            <a:r>
              <a:rPr lang="zh-CN" altLang="en-US" sz="2000">
                <a:latin typeface="Arial" charset="0"/>
              </a:rPr>
              <a:t>浮点通用寄存器</a:t>
            </a:r>
          </a:p>
        </p:txBody>
      </p:sp>
      <p:sp>
        <p:nvSpPr>
          <p:cNvPr id="1742951" name="Line 103"/>
          <p:cNvSpPr>
            <a:spLocks noChangeShapeType="1"/>
          </p:cNvSpPr>
          <p:nvPr/>
        </p:nvSpPr>
        <p:spPr bwMode="auto">
          <a:xfrm>
            <a:off x="323850" y="4021138"/>
            <a:ext cx="8496300" cy="0"/>
          </a:xfrm>
          <a:prstGeom prst="line">
            <a:avLst/>
          </a:prstGeom>
          <a:noFill/>
          <a:ln w="76200" cmpd="tri">
            <a:solidFill>
              <a:srgbClr val="666699"/>
            </a:solidFill>
            <a:round/>
            <a:headEnd/>
            <a:tailEnd type="none" w="med" len="lg"/>
          </a:ln>
          <a:effectLst/>
        </p:spPr>
        <p:txBody>
          <a:bodyPr wrap="none" anchor="ctr"/>
          <a:lstStyle/>
          <a:p>
            <a:endParaRPr lang="zh-CN" altLang="en-US"/>
          </a:p>
        </p:txBody>
      </p:sp>
      <p:sp>
        <p:nvSpPr>
          <p:cNvPr id="1742952" name="Line 104"/>
          <p:cNvSpPr>
            <a:spLocks noChangeShapeType="1"/>
          </p:cNvSpPr>
          <p:nvPr/>
        </p:nvSpPr>
        <p:spPr bwMode="auto">
          <a:xfrm>
            <a:off x="1258888" y="4741863"/>
            <a:ext cx="2808287" cy="0"/>
          </a:xfrm>
          <a:prstGeom prst="line">
            <a:avLst/>
          </a:prstGeom>
          <a:noFill/>
          <a:ln w="28575">
            <a:solidFill>
              <a:srgbClr val="FF0000"/>
            </a:solidFill>
            <a:round/>
            <a:headEnd/>
            <a:tailEnd type="triangle" w="med" len="lg"/>
          </a:ln>
          <a:effectLst/>
        </p:spPr>
        <p:txBody>
          <a:bodyPr wrap="none" anchor="ctr"/>
          <a:lstStyle/>
          <a:p>
            <a:endParaRPr lang="zh-CN" altLang="en-US"/>
          </a:p>
        </p:txBody>
      </p:sp>
      <p:sp>
        <p:nvSpPr>
          <p:cNvPr id="1742953" name="Line 105"/>
          <p:cNvSpPr>
            <a:spLocks noChangeShapeType="1"/>
          </p:cNvSpPr>
          <p:nvPr/>
        </p:nvSpPr>
        <p:spPr bwMode="auto">
          <a:xfrm flipH="1">
            <a:off x="1258888" y="5894388"/>
            <a:ext cx="2808287" cy="0"/>
          </a:xfrm>
          <a:prstGeom prst="line">
            <a:avLst/>
          </a:prstGeom>
          <a:noFill/>
          <a:ln w="28575">
            <a:solidFill>
              <a:srgbClr val="FF0000"/>
            </a:solidFill>
            <a:round/>
            <a:headEnd/>
            <a:tailEnd type="triangle" w="med" len="lg"/>
          </a:ln>
          <a:effectLst/>
        </p:spPr>
        <p:txBody>
          <a:bodyPr wrap="none" anchor="ctr"/>
          <a:lstStyle/>
          <a:p>
            <a:endParaRPr lang="zh-CN" altLang="en-US"/>
          </a:p>
        </p:txBody>
      </p:sp>
      <p:sp>
        <p:nvSpPr>
          <p:cNvPr id="1742954" name="Line 106"/>
          <p:cNvSpPr>
            <a:spLocks noChangeShapeType="1"/>
          </p:cNvSpPr>
          <p:nvPr/>
        </p:nvSpPr>
        <p:spPr bwMode="auto">
          <a:xfrm flipH="1" flipV="1">
            <a:off x="3059113" y="5318125"/>
            <a:ext cx="1008062" cy="431800"/>
          </a:xfrm>
          <a:prstGeom prst="line">
            <a:avLst/>
          </a:prstGeom>
          <a:noFill/>
          <a:ln w="28575">
            <a:solidFill>
              <a:srgbClr val="0000FF"/>
            </a:solidFill>
            <a:round/>
            <a:headEnd/>
            <a:tailEnd type="triangle" w="med" len="lg"/>
          </a:ln>
          <a:effectLst/>
        </p:spPr>
        <p:txBody>
          <a:bodyPr wrap="none" anchor="ctr"/>
          <a:lstStyle/>
          <a:p>
            <a:endParaRPr lang="zh-CN" altLang="en-US"/>
          </a:p>
        </p:txBody>
      </p:sp>
      <p:sp>
        <p:nvSpPr>
          <p:cNvPr id="1742955" name="Line 107"/>
          <p:cNvSpPr>
            <a:spLocks noChangeShapeType="1"/>
          </p:cNvSpPr>
          <p:nvPr/>
        </p:nvSpPr>
        <p:spPr bwMode="auto">
          <a:xfrm flipH="1">
            <a:off x="5076825" y="5894388"/>
            <a:ext cx="1008063" cy="0"/>
          </a:xfrm>
          <a:prstGeom prst="line">
            <a:avLst/>
          </a:prstGeom>
          <a:noFill/>
          <a:ln w="28575">
            <a:solidFill>
              <a:srgbClr val="0000FF"/>
            </a:solidFill>
            <a:round/>
            <a:headEnd/>
            <a:tailEnd type="triangle" w="med" len="lg"/>
          </a:ln>
          <a:effectLst/>
        </p:spPr>
        <p:txBody>
          <a:bodyPr wrap="none" anchor="ctr"/>
          <a:lstStyle/>
          <a:p>
            <a:endParaRPr lang="zh-CN" altLang="en-US"/>
          </a:p>
        </p:txBody>
      </p:sp>
      <p:sp>
        <p:nvSpPr>
          <p:cNvPr id="1742956" name="Line 108"/>
          <p:cNvSpPr>
            <a:spLocks noChangeShapeType="1"/>
          </p:cNvSpPr>
          <p:nvPr/>
        </p:nvSpPr>
        <p:spPr bwMode="auto">
          <a:xfrm flipH="1">
            <a:off x="5076825" y="4741863"/>
            <a:ext cx="1008063" cy="0"/>
          </a:xfrm>
          <a:prstGeom prst="line">
            <a:avLst/>
          </a:prstGeom>
          <a:noFill/>
          <a:ln w="28575">
            <a:solidFill>
              <a:srgbClr val="0000FF"/>
            </a:solidFill>
            <a:round/>
            <a:headEnd/>
            <a:tailEnd type="triangle" w="med" len="lg"/>
          </a:ln>
          <a:effectLst/>
        </p:spPr>
        <p:txBody>
          <a:bodyPr wrap="none" anchor="ctr"/>
          <a:lstStyle/>
          <a:p>
            <a:endParaRPr lang="zh-CN" altLang="en-US"/>
          </a:p>
        </p:txBody>
      </p:sp>
      <p:sp>
        <p:nvSpPr>
          <p:cNvPr id="1742957" name="Freeform 109"/>
          <p:cNvSpPr>
            <a:spLocks/>
          </p:cNvSpPr>
          <p:nvPr/>
        </p:nvSpPr>
        <p:spPr bwMode="auto">
          <a:xfrm>
            <a:off x="5003800" y="4957763"/>
            <a:ext cx="288925" cy="720725"/>
          </a:xfrm>
          <a:custGeom>
            <a:avLst/>
            <a:gdLst/>
            <a:ahLst/>
            <a:cxnLst>
              <a:cxn ang="0">
                <a:pos x="0" y="0"/>
              </a:cxn>
              <a:cxn ang="0">
                <a:pos x="182" y="181"/>
              </a:cxn>
              <a:cxn ang="0">
                <a:pos x="0" y="454"/>
              </a:cxn>
            </a:cxnLst>
            <a:rect l="0" t="0" r="r" b="b"/>
            <a:pathLst>
              <a:path w="182" h="454">
                <a:moveTo>
                  <a:pt x="0" y="0"/>
                </a:moveTo>
                <a:cubicBezTo>
                  <a:pt x="91" y="52"/>
                  <a:pt x="182" y="105"/>
                  <a:pt x="182" y="181"/>
                </a:cubicBezTo>
                <a:cubicBezTo>
                  <a:pt x="182" y="257"/>
                  <a:pt x="91" y="355"/>
                  <a:pt x="0" y="454"/>
                </a:cubicBezTo>
              </a:path>
            </a:pathLst>
          </a:custGeom>
          <a:noFill/>
          <a:ln w="28575" cap="flat" cmpd="sng">
            <a:solidFill>
              <a:srgbClr val="FF0000"/>
            </a:solidFill>
            <a:prstDash val="solid"/>
            <a:round/>
            <a:headEnd type="none" w="med" len="med"/>
            <a:tailEnd type="triangle" w="med" len="lg"/>
          </a:ln>
          <a:effectLst/>
        </p:spPr>
        <p:txBody>
          <a:bodyPr wrap="none" anchor="ctr"/>
          <a:lstStyle/>
          <a:p>
            <a:endParaRPr lang="zh-CN" altLang="en-US"/>
          </a:p>
        </p:txBody>
      </p:sp>
      <p:sp>
        <p:nvSpPr>
          <p:cNvPr id="1742958" name="Text Box 110"/>
          <p:cNvSpPr txBox="1">
            <a:spLocks noChangeArrowheads="1"/>
          </p:cNvSpPr>
          <p:nvPr/>
        </p:nvSpPr>
        <p:spPr bwMode="auto">
          <a:xfrm>
            <a:off x="1042988" y="4959350"/>
            <a:ext cx="1295400" cy="701675"/>
          </a:xfrm>
          <a:prstGeom prst="rect">
            <a:avLst/>
          </a:prstGeom>
          <a:noFill/>
          <a:ln w="28575" algn="ctr">
            <a:noFill/>
            <a:miter lim="800000"/>
            <a:headEnd/>
            <a:tailEnd type="none" w="med" len="lg"/>
          </a:ln>
          <a:effectLst/>
        </p:spPr>
        <p:txBody>
          <a:bodyPr>
            <a:spAutoFit/>
          </a:bodyPr>
          <a:lstStyle/>
          <a:p>
            <a:pPr algn="r"/>
            <a:r>
              <a:rPr lang="zh-CN" altLang="en-US" sz="2000">
                <a:latin typeface="Arial" charset="0"/>
              </a:rPr>
              <a:t>浮点通用寄存器</a:t>
            </a:r>
          </a:p>
        </p:txBody>
      </p:sp>
      <p:sp>
        <p:nvSpPr>
          <p:cNvPr id="1742959" name="Text Box 111"/>
          <p:cNvSpPr txBox="1">
            <a:spLocks noChangeArrowheads="1"/>
          </p:cNvSpPr>
          <p:nvPr/>
        </p:nvSpPr>
        <p:spPr bwMode="auto">
          <a:xfrm>
            <a:off x="2411413" y="4340225"/>
            <a:ext cx="1439862" cy="457200"/>
          </a:xfrm>
          <a:prstGeom prst="rect">
            <a:avLst/>
          </a:prstGeom>
          <a:noFill/>
          <a:ln w="28575" algn="ctr">
            <a:noFill/>
            <a:miter lim="800000"/>
            <a:headEnd/>
            <a:tailEnd type="none" w="med" len="lg"/>
          </a:ln>
          <a:effectLst/>
        </p:spPr>
        <p:txBody>
          <a:bodyPr>
            <a:spAutoFit/>
          </a:bodyPr>
          <a:lstStyle/>
          <a:p>
            <a:r>
              <a:rPr lang="en-US" altLang="zh-CN" sz="2400" i="1">
                <a:solidFill>
                  <a:srgbClr val="CC0000"/>
                </a:solidFill>
              </a:rPr>
              <a:t>k</a:t>
            </a:r>
            <a:r>
              <a:rPr lang="en-US" altLang="zh-CN" sz="2400">
                <a:solidFill>
                  <a:srgbClr val="CC0000"/>
                </a:solidFill>
              </a:rPr>
              <a:t>, </a:t>
            </a:r>
            <a:r>
              <a:rPr lang="en-US" altLang="zh-CN" sz="2400" i="1">
                <a:solidFill>
                  <a:srgbClr val="CC0000"/>
                </a:solidFill>
              </a:rPr>
              <a:t>k+</a:t>
            </a:r>
            <a:r>
              <a:rPr lang="en-US" altLang="zh-CN" sz="2400">
                <a:solidFill>
                  <a:srgbClr val="CC0000"/>
                </a:solidFill>
              </a:rPr>
              <a:t>1</a:t>
            </a:r>
          </a:p>
        </p:txBody>
      </p:sp>
      <p:sp>
        <p:nvSpPr>
          <p:cNvPr id="1742960" name="Text Box 112"/>
          <p:cNvSpPr txBox="1">
            <a:spLocks noChangeArrowheads="1"/>
          </p:cNvSpPr>
          <p:nvPr/>
        </p:nvSpPr>
        <p:spPr bwMode="auto">
          <a:xfrm>
            <a:off x="5219700" y="4310063"/>
            <a:ext cx="792163" cy="457200"/>
          </a:xfrm>
          <a:prstGeom prst="rect">
            <a:avLst/>
          </a:prstGeom>
          <a:noFill/>
          <a:ln w="28575" algn="ctr">
            <a:noFill/>
            <a:miter lim="800000"/>
            <a:headEnd/>
            <a:tailEnd type="none" w="med" len="lg"/>
          </a:ln>
          <a:effectLst/>
        </p:spPr>
        <p:txBody>
          <a:bodyPr>
            <a:spAutoFit/>
          </a:bodyPr>
          <a:lstStyle/>
          <a:p>
            <a:r>
              <a:rPr lang="en-US" altLang="zh-CN" sz="2400" i="1">
                <a:solidFill>
                  <a:srgbClr val="CC0000"/>
                </a:solidFill>
              </a:rPr>
              <a:t>k+</a:t>
            </a:r>
            <a:r>
              <a:rPr lang="en-US" altLang="zh-CN" sz="2400">
                <a:solidFill>
                  <a:srgbClr val="CC0000"/>
                </a:solidFill>
              </a:rPr>
              <a:t>1</a:t>
            </a:r>
          </a:p>
        </p:txBody>
      </p:sp>
      <p:sp>
        <p:nvSpPr>
          <p:cNvPr id="1742961" name="Text Box 113"/>
          <p:cNvSpPr txBox="1">
            <a:spLocks noChangeArrowheads="1"/>
          </p:cNvSpPr>
          <p:nvPr/>
        </p:nvSpPr>
        <p:spPr bwMode="auto">
          <a:xfrm>
            <a:off x="5219700" y="5821363"/>
            <a:ext cx="792163" cy="457200"/>
          </a:xfrm>
          <a:prstGeom prst="rect">
            <a:avLst/>
          </a:prstGeom>
          <a:noFill/>
          <a:ln w="28575" algn="ctr">
            <a:noFill/>
            <a:miter lim="800000"/>
            <a:headEnd/>
            <a:tailEnd type="none" w="med" len="lg"/>
          </a:ln>
          <a:effectLst/>
        </p:spPr>
        <p:txBody>
          <a:bodyPr>
            <a:spAutoFit/>
          </a:bodyPr>
          <a:lstStyle/>
          <a:p>
            <a:r>
              <a:rPr lang="en-US" altLang="zh-CN" sz="2400" i="1">
                <a:solidFill>
                  <a:srgbClr val="CC0000"/>
                </a:solidFill>
              </a:rPr>
              <a:t>k+</a:t>
            </a:r>
            <a:r>
              <a:rPr lang="en-US" altLang="zh-CN" sz="2400">
                <a:solidFill>
                  <a:srgbClr val="CC0000"/>
                </a:solidFill>
              </a:rPr>
              <a:t>2</a:t>
            </a:r>
          </a:p>
        </p:txBody>
      </p:sp>
      <p:sp>
        <p:nvSpPr>
          <p:cNvPr id="1742962" name="Text Box 114"/>
          <p:cNvSpPr txBox="1">
            <a:spLocks noChangeArrowheads="1"/>
          </p:cNvSpPr>
          <p:nvPr/>
        </p:nvSpPr>
        <p:spPr bwMode="auto">
          <a:xfrm>
            <a:off x="5148263" y="4886325"/>
            <a:ext cx="792162" cy="676275"/>
          </a:xfrm>
          <a:prstGeom prst="rect">
            <a:avLst/>
          </a:prstGeom>
          <a:noFill/>
          <a:ln w="28575" algn="ctr">
            <a:noFill/>
            <a:miter lim="800000"/>
            <a:headEnd/>
            <a:tailEnd type="none" w="med" len="lg"/>
          </a:ln>
          <a:effectLst/>
        </p:spPr>
        <p:txBody>
          <a:bodyPr>
            <a:spAutoFit/>
          </a:bodyPr>
          <a:lstStyle/>
          <a:p>
            <a:pPr>
              <a:lnSpc>
                <a:spcPct val="80000"/>
              </a:lnSpc>
              <a:spcBef>
                <a:spcPct val="0"/>
              </a:spcBef>
            </a:pPr>
            <a:r>
              <a:rPr lang="en-US" altLang="zh-CN" sz="2400" i="1">
                <a:solidFill>
                  <a:srgbClr val="CC0000"/>
                </a:solidFill>
              </a:rPr>
              <a:t>k+</a:t>
            </a:r>
            <a:r>
              <a:rPr lang="en-US" altLang="zh-CN" sz="2400">
                <a:solidFill>
                  <a:srgbClr val="CC0000"/>
                </a:solidFill>
              </a:rPr>
              <a:t>1</a:t>
            </a:r>
          </a:p>
          <a:p>
            <a:pPr>
              <a:lnSpc>
                <a:spcPct val="80000"/>
              </a:lnSpc>
              <a:spcBef>
                <a:spcPct val="0"/>
              </a:spcBef>
            </a:pPr>
            <a:r>
              <a:rPr lang="en-US" altLang="zh-CN" sz="2400" i="1">
                <a:solidFill>
                  <a:srgbClr val="CC0000"/>
                </a:solidFill>
              </a:rPr>
              <a:t>k</a:t>
            </a:r>
            <a:r>
              <a:rPr lang="en-US" altLang="zh-CN" sz="2400">
                <a:solidFill>
                  <a:srgbClr val="CC0000"/>
                </a:solidFill>
              </a:rPr>
              <a:t>+2</a:t>
            </a:r>
          </a:p>
        </p:txBody>
      </p:sp>
      <p:sp>
        <p:nvSpPr>
          <p:cNvPr id="1742963" name="Text Box 115"/>
          <p:cNvSpPr txBox="1">
            <a:spLocks noChangeArrowheads="1"/>
          </p:cNvSpPr>
          <p:nvPr/>
        </p:nvSpPr>
        <p:spPr bwMode="auto">
          <a:xfrm>
            <a:off x="3276600" y="5102225"/>
            <a:ext cx="792163" cy="457200"/>
          </a:xfrm>
          <a:prstGeom prst="rect">
            <a:avLst/>
          </a:prstGeom>
          <a:noFill/>
          <a:ln w="28575" algn="ctr">
            <a:noFill/>
            <a:miter lim="800000"/>
            <a:headEnd/>
            <a:tailEnd type="none" w="med" len="lg"/>
          </a:ln>
          <a:effectLst/>
        </p:spPr>
        <p:txBody>
          <a:bodyPr>
            <a:spAutoFit/>
          </a:bodyPr>
          <a:lstStyle/>
          <a:p>
            <a:r>
              <a:rPr lang="en-US" altLang="zh-CN" sz="2400" i="1">
                <a:solidFill>
                  <a:srgbClr val="CC0000"/>
                </a:solidFill>
              </a:rPr>
              <a:t>k+</a:t>
            </a:r>
            <a:r>
              <a:rPr lang="en-US" altLang="zh-CN" sz="2400">
                <a:solidFill>
                  <a:srgbClr val="CC0000"/>
                </a:solidFill>
              </a:rPr>
              <a:t>2</a:t>
            </a:r>
          </a:p>
        </p:txBody>
      </p:sp>
      <p:sp>
        <p:nvSpPr>
          <p:cNvPr id="1742964" name="Text Box 116"/>
          <p:cNvSpPr txBox="1">
            <a:spLocks noChangeArrowheads="1"/>
          </p:cNvSpPr>
          <p:nvPr/>
        </p:nvSpPr>
        <p:spPr bwMode="auto">
          <a:xfrm>
            <a:off x="1547813" y="5821363"/>
            <a:ext cx="1439862" cy="457200"/>
          </a:xfrm>
          <a:prstGeom prst="rect">
            <a:avLst/>
          </a:prstGeom>
          <a:noFill/>
          <a:ln w="28575" algn="ctr">
            <a:noFill/>
            <a:miter lim="800000"/>
            <a:headEnd/>
            <a:tailEnd type="none" w="med" len="lg"/>
          </a:ln>
          <a:effectLst/>
        </p:spPr>
        <p:txBody>
          <a:bodyPr>
            <a:spAutoFit/>
          </a:bodyPr>
          <a:lstStyle/>
          <a:p>
            <a:r>
              <a:rPr lang="en-US" altLang="zh-CN" sz="2400" i="1">
                <a:solidFill>
                  <a:srgbClr val="CC0000"/>
                </a:solidFill>
              </a:rPr>
              <a:t>k+</a:t>
            </a:r>
            <a:r>
              <a:rPr lang="en-US" altLang="zh-CN" sz="2400">
                <a:solidFill>
                  <a:srgbClr val="CC0000"/>
                </a:solidFill>
              </a:rPr>
              <a:t>2, </a:t>
            </a:r>
            <a:r>
              <a:rPr lang="en-US" altLang="zh-CN" sz="2400" i="1">
                <a:solidFill>
                  <a:srgbClr val="CC0000"/>
                </a:solidFill>
              </a:rPr>
              <a:t>k+</a:t>
            </a:r>
            <a:r>
              <a:rPr lang="en-US" altLang="zh-CN" sz="2400">
                <a:solidFill>
                  <a:srgbClr val="CC0000"/>
                </a:solidFill>
              </a:rPr>
              <a:t>3</a:t>
            </a:r>
          </a:p>
        </p:txBody>
      </p:sp>
      <p:sp>
        <p:nvSpPr>
          <p:cNvPr id="1742965" name="Text Box 117"/>
          <p:cNvSpPr txBox="1">
            <a:spLocks noChangeArrowheads="1"/>
          </p:cNvSpPr>
          <p:nvPr/>
        </p:nvSpPr>
        <p:spPr bwMode="auto">
          <a:xfrm>
            <a:off x="7308850" y="2436813"/>
            <a:ext cx="1511300" cy="822325"/>
          </a:xfrm>
          <a:prstGeom prst="rect">
            <a:avLst/>
          </a:prstGeom>
          <a:noFill/>
          <a:ln w="28575" algn="ctr">
            <a:noFill/>
            <a:miter lim="800000"/>
            <a:headEnd/>
            <a:tailEnd type="none" w="med" len="lg"/>
          </a:ln>
          <a:effectLst/>
        </p:spPr>
        <p:txBody>
          <a:bodyPr>
            <a:spAutoFit/>
          </a:bodyPr>
          <a:lstStyle/>
          <a:p>
            <a:pPr algn="l"/>
            <a:r>
              <a:rPr lang="zh-CN" altLang="en-US" sz="2400">
                <a:solidFill>
                  <a:schemeClr val="bg2"/>
                </a:solidFill>
                <a:latin typeface="Arial" charset="0"/>
                <a:ea typeface="黑体" pitchFamily="2" charset="-122"/>
              </a:rPr>
              <a:t>原始</a:t>
            </a:r>
            <a:br>
              <a:rPr lang="zh-CN" altLang="en-US" sz="2400">
                <a:solidFill>
                  <a:schemeClr val="bg2"/>
                </a:solidFill>
                <a:latin typeface="Arial" charset="0"/>
                <a:ea typeface="黑体" pitchFamily="2" charset="-122"/>
              </a:rPr>
            </a:br>
            <a:r>
              <a:rPr lang="zh-CN" altLang="en-US" sz="2400">
                <a:solidFill>
                  <a:schemeClr val="bg2"/>
                </a:solidFill>
                <a:latin typeface="Arial" charset="0"/>
                <a:ea typeface="黑体" pitchFamily="2" charset="-122"/>
              </a:rPr>
              <a:t>数据流程</a:t>
            </a:r>
          </a:p>
        </p:txBody>
      </p:sp>
      <p:sp>
        <p:nvSpPr>
          <p:cNvPr id="1742966" name="Text Box 118"/>
          <p:cNvSpPr txBox="1">
            <a:spLocks noChangeArrowheads="1"/>
          </p:cNvSpPr>
          <p:nvPr/>
        </p:nvSpPr>
        <p:spPr bwMode="auto">
          <a:xfrm>
            <a:off x="7308850" y="4737100"/>
            <a:ext cx="1439863" cy="1187450"/>
          </a:xfrm>
          <a:prstGeom prst="rect">
            <a:avLst/>
          </a:prstGeom>
          <a:noFill/>
          <a:ln w="28575" algn="ctr">
            <a:noFill/>
            <a:miter lim="800000"/>
            <a:headEnd/>
            <a:tailEnd type="none" w="med" len="lg"/>
          </a:ln>
          <a:effectLst/>
        </p:spPr>
        <p:txBody>
          <a:bodyPr>
            <a:spAutoFit/>
          </a:bodyPr>
          <a:lstStyle/>
          <a:p>
            <a:pPr algn="l"/>
            <a:r>
              <a:rPr lang="zh-CN" altLang="en-US" sz="2400">
                <a:solidFill>
                  <a:schemeClr val="bg2"/>
                </a:solidFill>
                <a:latin typeface="Arial" charset="0"/>
                <a:ea typeface="黑体" pitchFamily="2" charset="-122"/>
              </a:rPr>
              <a:t>重定向</a:t>
            </a:r>
            <a:br>
              <a:rPr lang="zh-CN" altLang="en-US" sz="2400">
                <a:solidFill>
                  <a:schemeClr val="bg2"/>
                </a:solidFill>
                <a:latin typeface="Arial" charset="0"/>
                <a:ea typeface="黑体" pitchFamily="2" charset="-122"/>
              </a:rPr>
            </a:br>
            <a:r>
              <a:rPr lang="zh-CN" altLang="en-US" sz="2400">
                <a:solidFill>
                  <a:schemeClr val="bg2"/>
                </a:solidFill>
                <a:latin typeface="Arial" charset="0"/>
                <a:ea typeface="黑体" pitchFamily="2" charset="-122"/>
              </a:rPr>
              <a:t>之后的</a:t>
            </a:r>
            <a:br>
              <a:rPr lang="zh-CN" altLang="en-US" sz="2400">
                <a:solidFill>
                  <a:schemeClr val="bg2"/>
                </a:solidFill>
                <a:latin typeface="Arial" charset="0"/>
                <a:ea typeface="黑体" pitchFamily="2" charset="-122"/>
              </a:rPr>
            </a:br>
            <a:r>
              <a:rPr lang="zh-CN" altLang="en-US" sz="2400">
                <a:solidFill>
                  <a:schemeClr val="bg2"/>
                </a:solidFill>
                <a:latin typeface="Arial" charset="0"/>
                <a:ea typeface="黑体" pitchFamily="2" charset="-122"/>
              </a:rPr>
              <a:t>数据流程</a:t>
            </a:r>
          </a:p>
        </p:txBody>
      </p:sp>
      <p:sp>
        <p:nvSpPr>
          <p:cNvPr id="1742967" name="Text Box 119"/>
          <p:cNvSpPr txBox="1">
            <a:spLocks noChangeArrowheads="1"/>
          </p:cNvSpPr>
          <p:nvPr/>
        </p:nvSpPr>
        <p:spPr bwMode="auto">
          <a:xfrm>
            <a:off x="1116013" y="4365625"/>
            <a:ext cx="1368425" cy="396875"/>
          </a:xfrm>
          <a:prstGeom prst="rect">
            <a:avLst/>
          </a:prstGeom>
          <a:noFill/>
          <a:ln w="28575" algn="ctr">
            <a:noFill/>
            <a:miter lim="800000"/>
            <a:headEnd/>
            <a:tailEnd type="none" w="med" len="lg"/>
          </a:ln>
          <a:effectLst/>
        </p:spPr>
        <p:txBody>
          <a:bodyPr>
            <a:spAutoFit/>
          </a:bodyPr>
          <a:lstStyle/>
          <a:p>
            <a:r>
              <a:rPr lang="zh-CN" altLang="en-US" sz="2000">
                <a:solidFill>
                  <a:srgbClr val="FF6600"/>
                </a:solidFill>
                <a:latin typeface="Arial" charset="0"/>
              </a:rPr>
              <a:t>专用路径</a:t>
            </a:r>
          </a:p>
        </p:txBody>
      </p:sp>
      <p:sp>
        <p:nvSpPr>
          <p:cNvPr id="1742968" name="Text Box 120"/>
          <p:cNvSpPr txBox="1">
            <a:spLocks noChangeArrowheads="1"/>
          </p:cNvSpPr>
          <p:nvPr/>
        </p:nvSpPr>
        <p:spPr bwMode="auto">
          <a:xfrm>
            <a:off x="2843213" y="5840413"/>
            <a:ext cx="1368425" cy="396875"/>
          </a:xfrm>
          <a:prstGeom prst="rect">
            <a:avLst/>
          </a:prstGeom>
          <a:noFill/>
          <a:ln w="28575" algn="ctr">
            <a:noFill/>
            <a:miter lim="800000"/>
            <a:headEnd/>
            <a:tailEnd type="none" w="med" len="lg"/>
          </a:ln>
          <a:effectLst/>
        </p:spPr>
        <p:txBody>
          <a:bodyPr>
            <a:spAutoFit/>
          </a:bodyPr>
          <a:lstStyle/>
          <a:p>
            <a:r>
              <a:rPr lang="zh-CN" altLang="en-US" sz="2000">
                <a:solidFill>
                  <a:srgbClr val="FF6600"/>
                </a:solidFill>
                <a:latin typeface="Arial" charset="0"/>
              </a:rPr>
              <a:t>专用路径</a:t>
            </a:r>
          </a:p>
        </p:txBody>
      </p:sp>
      <p:sp>
        <p:nvSpPr>
          <p:cNvPr id="1742969" name="Text Box 121"/>
          <p:cNvSpPr txBox="1">
            <a:spLocks noChangeArrowheads="1"/>
          </p:cNvSpPr>
          <p:nvPr/>
        </p:nvSpPr>
        <p:spPr bwMode="auto">
          <a:xfrm>
            <a:off x="3995738" y="5084763"/>
            <a:ext cx="1368425" cy="396875"/>
          </a:xfrm>
          <a:prstGeom prst="rect">
            <a:avLst/>
          </a:prstGeom>
          <a:noFill/>
          <a:ln w="28575" algn="ctr">
            <a:noFill/>
            <a:miter lim="800000"/>
            <a:headEnd/>
            <a:tailEnd type="none" w="med" len="lg"/>
          </a:ln>
          <a:effectLst/>
        </p:spPr>
        <p:txBody>
          <a:bodyPr>
            <a:spAutoFit/>
          </a:bodyPr>
          <a:lstStyle/>
          <a:p>
            <a:r>
              <a:rPr lang="zh-CN" altLang="en-US" sz="2000">
                <a:solidFill>
                  <a:srgbClr val="FF6600"/>
                </a:solidFill>
                <a:latin typeface="Arial" charset="0"/>
              </a:rPr>
              <a:t>专用路径</a:t>
            </a:r>
          </a:p>
        </p:txBody>
      </p:sp>
      <p:sp>
        <p:nvSpPr>
          <p:cNvPr id="1742970" name="Text Box 122"/>
          <p:cNvSpPr txBox="1">
            <a:spLocks noChangeArrowheads="1"/>
          </p:cNvSpPr>
          <p:nvPr/>
        </p:nvSpPr>
        <p:spPr bwMode="auto">
          <a:xfrm>
            <a:off x="2914650" y="101600"/>
            <a:ext cx="2665413" cy="1349375"/>
          </a:xfrm>
          <a:prstGeom prst="rect">
            <a:avLst/>
          </a:prstGeom>
          <a:solidFill>
            <a:srgbClr val="FFFF99"/>
          </a:solidFill>
          <a:ln w="38100" algn="ctr">
            <a:solidFill>
              <a:srgbClr val="FF9933"/>
            </a:solidFill>
            <a:miter lim="800000"/>
            <a:headEnd/>
            <a:tailEnd type="none" w="med" len="lg"/>
          </a:ln>
          <a:effectLst>
            <a:outerShdw blurRad="50800" dist="38100" dir="2700000" algn="tl" rotWithShape="0">
              <a:prstClr val="black">
                <a:alpha val="40000"/>
              </a:prstClr>
            </a:outerShdw>
          </a:effectLst>
        </p:spPr>
        <p:txBody>
          <a:bodyPr>
            <a:spAutoFit/>
          </a:bodyPr>
          <a:lstStyle/>
          <a:p>
            <a:pPr algn="l">
              <a:spcBef>
                <a:spcPct val="0"/>
              </a:spcBef>
            </a:pPr>
            <a:r>
              <a:rPr lang="en-US" altLang="zh-CN" sz="2000">
                <a:solidFill>
                  <a:srgbClr val="008000"/>
                </a:solidFill>
                <a:ea typeface="Arial Unicode MS" pitchFamily="34" charset="-122"/>
                <a:cs typeface="Arial Unicode MS" pitchFamily="34" charset="-122"/>
              </a:rPr>
              <a:t>k:	F1 </a:t>
            </a:r>
            <a:r>
              <a:rPr lang="en-US" altLang="zh-CN" sz="2000">
                <a:solidFill>
                  <a:srgbClr val="008000"/>
                </a:solidFill>
                <a:latin typeface="+mn-ea"/>
                <a:ea typeface="+mn-ea"/>
                <a:cs typeface="Arial Unicode MS" pitchFamily="34" charset="-122"/>
              </a:rPr>
              <a:t>←</a:t>
            </a:r>
            <a:r>
              <a:rPr lang="en-US" altLang="zh-CN" sz="2000">
                <a:solidFill>
                  <a:srgbClr val="008000"/>
                </a:solidFill>
                <a:ea typeface="Arial Unicode MS" pitchFamily="34" charset="-122"/>
                <a:cs typeface="Arial Unicode MS" pitchFamily="34" charset="-122"/>
              </a:rPr>
              <a:t> A</a:t>
            </a:r>
          </a:p>
          <a:p>
            <a:pPr algn="l">
              <a:spcBef>
                <a:spcPct val="0"/>
              </a:spcBef>
            </a:pPr>
            <a:r>
              <a:rPr lang="en-US" altLang="zh-CN" sz="2000">
                <a:solidFill>
                  <a:srgbClr val="008000"/>
                </a:solidFill>
                <a:ea typeface="Arial Unicode MS" pitchFamily="34" charset="-122"/>
                <a:cs typeface="Arial Unicode MS" pitchFamily="34" charset="-122"/>
              </a:rPr>
              <a:t>k+1:	F1 </a:t>
            </a:r>
            <a:r>
              <a:rPr lang="en-US" altLang="zh-CN" sz="2000">
                <a:solidFill>
                  <a:srgbClr val="008000"/>
                </a:solidFill>
                <a:latin typeface="+mn-ea"/>
                <a:ea typeface="+mn-ea"/>
                <a:cs typeface="Arial Unicode MS" pitchFamily="34" charset="-122"/>
              </a:rPr>
              <a:t>←</a:t>
            </a:r>
            <a:r>
              <a:rPr lang="en-US" altLang="zh-CN" sz="2000">
                <a:solidFill>
                  <a:srgbClr val="008000"/>
                </a:solidFill>
                <a:ea typeface="Arial Unicode MS" pitchFamily="34" charset="-122"/>
                <a:cs typeface="Arial Unicode MS" pitchFamily="34" charset="-122"/>
              </a:rPr>
              <a:t> F1</a:t>
            </a:r>
            <a:r>
              <a:rPr lang="zh-CN" altLang="en-US" sz="2000">
                <a:solidFill>
                  <a:srgbClr val="008000"/>
                </a:solidFill>
                <a:ea typeface="Arial Unicode MS" pitchFamily="34" charset="-122"/>
                <a:cs typeface="Arial Unicode MS" pitchFamily="34" charset="-122"/>
              </a:rPr>
              <a:t>＋</a:t>
            </a:r>
            <a:r>
              <a:rPr lang="en-US" altLang="zh-CN" sz="2000">
                <a:solidFill>
                  <a:srgbClr val="008000"/>
                </a:solidFill>
                <a:ea typeface="Arial Unicode MS" pitchFamily="34" charset="-122"/>
                <a:cs typeface="Arial Unicode MS" pitchFamily="34" charset="-122"/>
              </a:rPr>
              <a:t>F2</a:t>
            </a:r>
          </a:p>
          <a:p>
            <a:pPr algn="l">
              <a:spcBef>
                <a:spcPct val="0"/>
              </a:spcBef>
            </a:pPr>
            <a:r>
              <a:rPr lang="en-US" altLang="zh-CN" sz="2000">
                <a:solidFill>
                  <a:srgbClr val="008000"/>
                </a:solidFill>
                <a:ea typeface="Arial Unicode MS" pitchFamily="34" charset="-122"/>
                <a:cs typeface="Arial Unicode MS" pitchFamily="34" charset="-122"/>
              </a:rPr>
              <a:t>k+2:	F1 </a:t>
            </a:r>
            <a:r>
              <a:rPr lang="en-US" altLang="zh-CN" sz="2000">
                <a:solidFill>
                  <a:srgbClr val="008000"/>
                </a:solidFill>
                <a:latin typeface="+mn-ea"/>
                <a:ea typeface="+mn-ea"/>
                <a:cs typeface="Arial Unicode MS" pitchFamily="34" charset="-122"/>
              </a:rPr>
              <a:t>←</a:t>
            </a:r>
            <a:r>
              <a:rPr lang="en-US" altLang="zh-CN" sz="2000">
                <a:solidFill>
                  <a:srgbClr val="008000"/>
                </a:solidFill>
                <a:ea typeface="Arial Unicode MS" pitchFamily="34" charset="-122"/>
                <a:cs typeface="Arial Unicode MS" pitchFamily="34" charset="-122"/>
              </a:rPr>
              <a:t> F1×F3</a:t>
            </a:r>
          </a:p>
          <a:p>
            <a:pPr algn="l">
              <a:spcBef>
                <a:spcPct val="0"/>
              </a:spcBef>
            </a:pPr>
            <a:r>
              <a:rPr lang="en-US" altLang="zh-CN" sz="2000">
                <a:solidFill>
                  <a:srgbClr val="008000"/>
                </a:solidFill>
                <a:ea typeface="Arial Unicode MS" pitchFamily="34" charset="-122"/>
                <a:cs typeface="Arial Unicode MS" pitchFamily="34" charset="-122"/>
              </a:rPr>
              <a:t>k+3:	B </a:t>
            </a:r>
            <a:r>
              <a:rPr lang="en-US" altLang="zh-CN" sz="2000">
                <a:solidFill>
                  <a:srgbClr val="008000"/>
                </a:solidFill>
                <a:latin typeface="+mn-ea"/>
                <a:ea typeface="+mn-ea"/>
                <a:cs typeface="Arial Unicode MS" pitchFamily="34" charset="-122"/>
              </a:rPr>
              <a:t>←</a:t>
            </a:r>
            <a:r>
              <a:rPr lang="en-US" altLang="zh-CN" sz="2000">
                <a:solidFill>
                  <a:srgbClr val="008000"/>
                </a:solidFill>
                <a:ea typeface="Arial Unicode MS" pitchFamily="34" charset="-122"/>
                <a:cs typeface="Arial Unicode MS" pitchFamily="34" charset="-122"/>
              </a:rPr>
              <a:t> F1</a:t>
            </a:r>
            <a:endParaRPr lang="zh-CN" altLang="en-US" sz="2000">
              <a:solidFill>
                <a:srgbClr val="008000"/>
              </a:solidFill>
              <a:ea typeface="Arial Unicode MS" pitchFamily="34" charset="-122"/>
              <a:cs typeface="Arial Unicode MS" pitchFamily="34" charset="-122"/>
            </a:endParaRPr>
          </a:p>
        </p:txBody>
      </p:sp>
      <p:sp>
        <p:nvSpPr>
          <p:cNvPr id="1742971" name="AutoShape 123"/>
          <p:cNvSpPr>
            <a:spLocks noChangeArrowheads="1"/>
          </p:cNvSpPr>
          <p:nvPr/>
        </p:nvSpPr>
        <p:spPr bwMode="auto">
          <a:xfrm>
            <a:off x="5581650" y="763588"/>
            <a:ext cx="358775" cy="288925"/>
          </a:xfrm>
          <a:prstGeom prst="leftArrow">
            <a:avLst>
              <a:gd name="adj1" fmla="val 48352"/>
              <a:gd name="adj2" fmla="val 52200"/>
            </a:avLst>
          </a:prstGeom>
          <a:solidFill>
            <a:srgbClr val="3399FF"/>
          </a:solidFill>
          <a:ln w="28575" algn="ctr">
            <a:solidFill>
              <a:srgbClr val="FF0066"/>
            </a:solidFill>
            <a:miter lim="800000"/>
            <a:headEnd/>
            <a:tailEnd type="none" w="med" len="lg"/>
          </a:ln>
          <a:effectLst/>
        </p:spPr>
        <p:txBody>
          <a:bodyPr wrap="none" anchor="ctr"/>
          <a:lstStyle/>
          <a:p>
            <a:endParaRPr lang="zh-CN" altLang="en-US"/>
          </a:p>
        </p:txBody>
      </p:sp>
      <p:sp>
        <p:nvSpPr>
          <p:cNvPr id="64" name="动作按钮: 上一张 63">
            <a:hlinkClick r:id="" action="ppaction://hlinkshowjump?jump=lastslideviewed" highlightClick="1"/>
          </p:cNvPr>
          <p:cNvSpPr/>
          <p:nvPr/>
        </p:nvSpPr>
        <p:spPr bwMode="auto">
          <a:xfrm>
            <a:off x="7668344" y="6165304"/>
            <a:ext cx="504056" cy="504056"/>
          </a:xfrm>
          <a:prstGeom prst="actionButtonReturn">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2" fill="hold" grpId="0" nodeType="clickEffect">
                                  <p:stCondLst>
                                    <p:cond delay="0"/>
                                  </p:stCondLst>
                                  <p:childTnLst>
                                    <p:set>
                                      <p:cBhvr>
                                        <p:cTn id="6" dur="1" fill="hold">
                                          <p:stCondLst>
                                            <p:cond delay="0"/>
                                          </p:stCondLst>
                                        </p:cTn>
                                        <p:tgtEl>
                                          <p:spTgt spid="1742971"/>
                                        </p:tgtEl>
                                        <p:attrNameLst>
                                          <p:attrName>style.visibility</p:attrName>
                                        </p:attrNameLst>
                                      </p:cBhvr>
                                      <p:to>
                                        <p:strVal val="visible"/>
                                      </p:to>
                                    </p:set>
                                    <p:anim calcmode="lin" valueType="num">
                                      <p:cBhvr>
                                        <p:cTn id="7" dur="500" fill="hold"/>
                                        <p:tgtEl>
                                          <p:spTgt spid="1742971"/>
                                        </p:tgtEl>
                                        <p:attrNameLst>
                                          <p:attrName>ppt_x</p:attrName>
                                        </p:attrNameLst>
                                      </p:cBhvr>
                                      <p:tavLst>
                                        <p:tav tm="0">
                                          <p:val>
                                            <p:strVal val="#ppt_x+#ppt_w/2"/>
                                          </p:val>
                                        </p:tav>
                                        <p:tav tm="100000">
                                          <p:val>
                                            <p:strVal val="#ppt_x"/>
                                          </p:val>
                                        </p:tav>
                                      </p:tavLst>
                                    </p:anim>
                                    <p:anim calcmode="lin" valueType="num">
                                      <p:cBhvr>
                                        <p:cTn id="8" dur="500" fill="hold"/>
                                        <p:tgtEl>
                                          <p:spTgt spid="1742971"/>
                                        </p:tgtEl>
                                        <p:attrNameLst>
                                          <p:attrName>ppt_y</p:attrName>
                                        </p:attrNameLst>
                                      </p:cBhvr>
                                      <p:tavLst>
                                        <p:tav tm="0">
                                          <p:val>
                                            <p:strVal val="#ppt_y"/>
                                          </p:val>
                                        </p:tav>
                                        <p:tav tm="100000">
                                          <p:val>
                                            <p:strVal val="#ppt_y"/>
                                          </p:val>
                                        </p:tav>
                                      </p:tavLst>
                                    </p:anim>
                                    <p:anim calcmode="lin" valueType="num">
                                      <p:cBhvr>
                                        <p:cTn id="9" dur="500" fill="hold"/>
                                        <p:tgtEl>
                                          <p:spTgt spid="1742971"/>
                                        </p:tgtEl>
                                        <p:attrNameLst>
                                          <p:attrName>ppt_w</p:attrName>
                                        </p:attrNameLst>
                                      </p:cBhvr>
                                      <p:tavLst>
                                        <p:tav tm="0">
                                          <p:val>
                                            <p:fltVal val="0"/>
                                          </p:val>
                                        </p:tav>
                                        <p:tav tm="100000">
                                          <p:val>
                                            <p:strVal val="#ppt_w"/>
                                          </p:val>
                                        </p:tav>
                                      </p:tavLst>
                                    </p:anim>
                                    <p:anim calcmode="lin" valueType="num">
                                      <p:cBhvr>
                                        <p:cTn id="10" dur="500" fill="hold"/>
                                        <p:tgtEl>
                                          <p:spTgt spid="1742971"/>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17" presetClass="entr" presetSubtype="2" fill="hold" grpId="0" nodeType="afterEffect">
                                  <p:stCondLst>
                                    <p:cond delay="0"/>
                                  </p:stCondLst>
                                  <p:childTnLst>
                                    <p:set>
                                      <p:cBhvr>
                                        <p:cTn id="13" dur="1" fill="hold">
                                          <p:stCondLst>
                                            <p:cond delay="0"/>
                                          </p:stCondLst>
                                        </p:cTn>
                                        <p:tgtEl>
                                          <p:spTgt spid="1742970"/>
                                        </p:tgtEl>
                                        <p:attrNameLst>
                                          <p:attrName>style.visibility</p:attrName>
                                        </p:attrNameLst>
                                      </p:cBhvr>
                                      <p:to>
                                        <p:strVal val="visible"/>
                                      </p:to>
                                    </p:set>
                                    <p:anim calcmode="lin" valueType="num">
                                      <p:cBhvr>
                                        <p:cTn id="14" dur="500" fill="hold"/>
                                        <p:tgtEl>
                                          <p:spTgt spid="1742970"/>
                                        </p:tgtEl>
                                        <p:attrNameLst>
                                          <p:attrName>ppt_x</p:attrName>
                                        </p:attrNameLst>
                                      </p:cBhvr>
                                      <p:tavLst>
                                        <p:tav tm="0">
                                          <p:val>
                                            <p:strVal val="#ppt_x+#ppt_w/2"/>
                                          </p:val>
                                        </p:tav>
                                        <p:tav tm="100000">
                                          <p:val>
                                            <p:strVal val="#ppt_x"/>
                                          </p:val>
                                        </p:tav>
                                      </p:tavLst>
                                    </p:anim>
                                    <p:anim calcmode="lin" valueType="num">
                                      <p:cBhvr>
                                        <p:cTn id="15" dur="500" fill="hold"/>
                                        <p:tgtEl>
                                          <p:spTgt spid="1742970"/>
                                        </p:tgtEl>
                                        <p:attrNameLst>
                                          <p:attrName>ppt_y</p:attrName>
                                        </p:attrNameLst>
                                      </p:cBhvr>
                                      <p:tavLst>
                                        <p:tav tm="0">
                                          <p:val>
                                            <p:strVal val="#ppt_y"/>
                                          </p:val>
                                        </p:tav>
                                        <p:tav tm="100000">
                                          <p:val>
                                            <p:strVal val="#ppt_y"/>
                                          </p:val>
                                        </p:tav>
                                      </p:tavLst>
                                    </p:anim>
                                    <p:anim calcmode="lin" valueType="num">
                                      <p:cBhvr>
                                        <p:cTn id="16" dur="500" fill="hold"/>
                                        <p:tgtEl>
                                          <p:spTgt spid="1742970"/>
                                        </p:tgtEl>
                                        <p:attrNameLst>
                                          <p:attrName>ppt_w</p:attrName>
                                        </p:attrNameLst>
                                      </p:cBhvr>
                                      <p:tavLst>
                                        <p:tav tm="0">
                                          <p:val>
                                            <p:fltVal val="0"/>
                                          </p:val>
                                        </p:tav>
                                        <p:tav tm="100000">
                                          <p:val>
                                            <p:strVal val="#ppt_w"/>
                                          </p:val>
                                        </p:tav>
                                      </p:tavLst>
                                    </p:anim>
                                    <p:anim calcmode="lin" valueType="num">
                                      <p:cBhvr>
                                        <p:cTn id="17" dur="500" fill="hold"/>
                                        <p:tgtEl>
                                          <p:spTgt spid="1742970"/>
                                        </p:tgtEl>
                                        <p:attrNameLst>
                                          <p:attrName>ppt_h</p:attrName>
                                        </p:attrNameLst>
                                      </p:cBhvr>
                                      <p:tavLst>
                                        <p:tav tm="0">
                                          <p:val>
                                            <p:strVal val="#ppt_h"/>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742965"/>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742929"/>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742914"/>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742930"/>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742915"/>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742931"/>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742916"/>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742917"/>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742918"/>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742919"/>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742920"/>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742932"/>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8" presetClass="entr" presetSubtype="6" fill="hold" grpId="0" nodeType="clickEffect">
                                  <p:stCondLst>
                                    <p:cond delay="0"/>
                                  </p:stCondLst>
                                  <p:childTnLst>
                                    <p:set>
                                      <p:cBhvr>
                                        <p:cTn id="47" dur="1" fill="hold">
                                          <p:stCondLst>
                                            <p:cond delay="0"/>
                                          </p:stCondLst>
                                        </p:cTn>
                                        <p:tgtEl>
                                          <p:spTgt spid="1742921"/>
                                        </p:tgtEl>
                                        <p:attrNameLst>
                                          <p:attrName>style.visibility</p:attrName>
                                        </p:attrNameLst>
                                      </p:cBhvr>
                                      <p:to>
                                        <p:strVal val="visible"/>
                                      </p:to>
                                    </p:set>
                                    <p:animEffect transition="in" filter="strips(downRight)">
                                      <p:cBhvr>
                                        <p:cTn id="48" dur="500"/>
                                        <p:tgtEl>
                                          <p:spTgt spid="1742921"/>
                                        </p:tgtEl>
                                      </p:cBhvr>
                                    </p:animEffect>
                                  </p:childTnLst>
                                </p:cTn>
                              </p:par>
                            </p:childTnLst>
                          </p:cTn>
                        </p:par>
                        <p:par>
                          <p:cTn id="49" fill="hold">
                            <p:stCondLst>
                              <p:cond delay="500"/>
                            </p:stCondLst>
                            <p:childTnLst>
                              <p:par>
                                <p:cTn id="50" presetID="1" presetClass="entr" presetSubtype="0" fill="hold" grpId="0" nodeType="afterEffect">
                                  <p:stCondLst>
                                    <p:cond delay="0"/>
                                  </p:stCondLst>
                                  <p:childTnLst>
                                    <p:set>
                                      <p:cBhvr>
                                        <p:cTn id="51" dur="1" fill="hold">
                                          <p:stCondLst>
                                            <p:cond delay="0"/>
                                          </p:stCondLst>
                                        </p:cTn>
                                        <p:tgtEl>
                                          <p:spTgt spid="1742933"/>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8" presetClass="entr" presetSubtype="3" fill="hold" grpId="0" nodeType="clickEffect">
                                  <p:stCondLst>
                                    <p:cond delay="0"/>
                                  </p:stCondLst>
                                  <p:childTnLst>
                                    <p:set>
                                      <p:cBhvr>
                                        <p:cTn id="55" dur="1" fill="hold">
                                          <p:stCondLst>
                                            <p:cond delay="0"/>
                                          </p:stCondLst>
                                        </p:cTn>
                                        <p:tgtEl>
                                          <p:spTgt spid="1742923"/>
                                        </p:tgtEl>
                                        <p:attrNameLst>
                                          <p:attrName>style.visibility</p:attrName>
                                        </p:attrNameLst>
                                      </p:cBhvr>
                                      <p:to>
                                        <p:strVal val="visible"/>
                                      </p:to>
                                    </p:set>
                                    <p:animEffect transition="in" filter="strips(upRight)">
                                      <p:cBhvr>
                                        <p:cTn id="56" dur="500"/>
                                        <p:tgtEl>
                                          <p:spTgt spid="1742923"/>
                                        </p:tgtEl>
                                      </p:cBhvr>
                                    </p:animEffect>
                                  </p:childTnLst>
                                </p:cTn>
                              </p:par>
                              <p:par>
                                <p:cTn id="57" presetID="18" presetClass="entr" presetSubtype="9" fill="hold" grpId="0" nodeType="withEffect">
                                  <p:stCondLst>
                                    <p:cond delay="0"/>
                                  </p:stCondLst>
                                  <p:childTnLst>
                                    <p:set>
                                      <p:cBhvr>
                                        <p:cTn id="58" dur="1" fill="hold">
                                          <p:stCondLst>
                                            <p:cond delay="0"/>
                                          </p:stCondLst>
                                        </p:cTn>
                                        <p:tgtEl>
                                          <p:spTgt spid="1742928"/>
                                        </p:tgtEl>
                                        <p:attrNameLst>
                                          <p:attrName>style.visibility</p:attrName>
                                        </p:attrNameLst>
                                      </p:cBhvr>
                                      <p:to>
                                        <p:strVal val="visible"/>
                                      </p:to>
                                    </p:set>
                                    <p:animEffect transition="in" filter="strips(upLeft)">
                                      <p:cBhvr>
                                        <p:cTn id="59" dur="500"/>
                                        <p:tgtEl>
                                          <p:spTgt spid="1742928"/>
                                        </p:tgtEl>
                                      </p:cBhvr>
                                    </p:animEffect>
                                  </p:childTnLst>
                                </p:cTn>
                              </p:par>
                            </p:childTnLst>
                          </p:cTn>
                        </p:par>
                        <p:par>
                          <p:cTn id="60" fill="hold">
                            <p:stCondLst>
                              <p:cond delay="500"/>
                            </p:stCondLst>
                            <p:childTnLst>
                              <p:par>
                                <p:cTn id="61" presetID="1" presetClass="entr" presetSubtype="0" fill="hold" grpId="0" nodeType="afterEffect">
                                  <p:stCondLst>
                                    <p:cond delay="0"/>
                                  </p:stCondLst>
                                  <p:childTnLst>
                                    <p:set>
                                      <p:cBhvr>
                                        <p:cTn id="62" dur="1" fill="hold">
                                          <p:stCondLst>
                                            <p:cond delay="0"/>
                                          </p:stCondLst>
                                        </p:cTn>
                                        <p:tgtEl>
                                          <p:spTgt spid="174293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742940"/>
                                        </p:tgtEl>
                                        <p:attrNameLst>
                                          <p:attrName>style.visibility</p:attrName>
                                        </p:attrNameLst>
                                      </p:cBhvr>
                                      <p:to>
                                        <p:strVal val="visible"/>
                                      </p:to>
                                    </p:set>
                                  </p:childTnLst>
                                </p:cTn>
                              </p:par>
                            </p:childTnLst>
                          </p:cTn>
                        </p:par>
                        <p:par>
                          <p:cTn id="65" fill="hold">
                            <p:stCondLst>
                              <p:cond delay="500"/>
                            </p:stCondLst>
                            <p:childTnLst>
                              <p:par>
                                <p:cTn id="66" presetID="18" presetClass="entr" presetSubtype="9" fill="hold" grpId="0" nodeType="afterEffect">
                                  <p:stCondLst>
                                    <p:cond delay="0"/>
                                  </p:stCondLst>
                                  <p:childTnLst>
                                    <p:set>
                                      <p:cBhvr>
                                        <p:cTn id="67" dur="1" fill="hold">
                                          <p:stCondLst>
                                            <p:cond delay="0"/>
                                          </p:stCondLst>
                                        </p:cTn>
                                        <p:tgtEl>
                                          <p:spTgt spid="1742925"/>
                                        </p:tgtEl>
                                        <p:attrNameLst>
                                          <p:attrName>style.visibility</p:attrName>
                                        </p:attrNameLst>
                                      </p:cBhvr>
                                      <p:to>
                                        <p:strVal val="visible"/>
                                      </p:to>
                                    </p:set>
                                    <p:animEffect transition="in" filter="strips(upLeft)">
                                      <p:cBhvr>
                                        <p:cTn id="68" dur="500"/>
                                        <p:tgtEl>
                                          <p:spTgt spid="1742925"/>
                                        </p:tgtEl>
                                      </p:cBhvr>
                                    </p:animEffect>
                                  </p:childTnLst>
                                </p:cTn>
                              </p:par>
                            </p:childTnLst>
                          </p:cTn>
                        </p:par>
                        <p:par>
                          <p:cTn id="69" fill="hold">
                            <p:stCondLst>
                              <p:cond delay="1000"/>
                            </p:stCondLst>
                            <p:childTnLst>
                              <p:par>
                                <p:cTn id="70" presetID="1" presetClass="entr" presetSubtype="0" fill="hold" grpId="0" nodeType="afterEffect">
                                  <p:stCondLst>
                                    <p:cond delay="0"/>
                                  </p:stCondLst>
                                  <p:childTnLst>
                                    <p:set>
                                      <p:cBhvr>
                                        <p:cTn id="71" dur="1" fill="hold">
                                          <p:stCondLst>
                                            <p:cond delay="0"/>
                                          </p:stCondLst>
                                        </p:cTn>
                                        <p:tgtEl>
                                          <p:spTgt spid="1742936"/>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8" presetClass="entr" presetSubtype="6" fill="hold" grpId="0" nodeType="clickEffect">
                                  <p:stCondLst>
                                    <p:cond delay="0"/>
                                  </p:stCondLst>
                                  <p:childTnLst>
                                    <p:set>
                                      <p:cBhvr>
                                        <p:cTn id="75" dur="1" fill="hold">
                                          <p:stCondLst>
                                            <p:cond delay="0"/>
                                          </p:stCondLst>
                                        </p:cTn>
                                        <p:tgtEl>
                                          <p:spTgt spid="1742924"/>
                                        </p:tgtEl>
                                        <p:attrNameLst>
                                          <p:attrName>style.visibility</p:attrName>
                                        </p:attrNameLst>
                                      </p:cBhvr>
                                      <p:to>
                                        <p:strVal val="visible"/>
                                      </p:to>
                                    </p:set>
                                    <p:animEffect transition="in" filter="strips(downRight)">
                                      <p:cBhvr>
                                        <p:cTn id="76" dur="500"/>
                                        <p:tgtEl>
                                          <p:spTgt spid="1742924"/>
                                        </p:tgtEl>
                                      </p:cBhvr>
                                    </p:animEffect>
                                  </p:childTnLst>
                                </p:cTn>
                              </p:par>
                              <p:par>
                                <p:cTn id="77" presetID="18" presetClass="entr" presetSubtype="9" fill="hold" grpId="0" nodeType="withEffect">
                                  <p:stCondLst>
                                    <p:cond delay="0"/>
                                  </p:stCondLst>
                                  <p:childTnLst>
                                    <p:set>
                                      <p:cBhvr>
                                        <p:cTn id="78" dur="1" fill="hold">
                                          <p:stCondLst>
                                            <p:cond delay="0"/>
                                          </p:stCondLst>
                                        </p:cTn>
                                        <p:tgtEl>
                                          <p:spTgt spid="1742927"/>
                                        </p:tgtEl>
                                        <p:attrNameLst>
                                          <p:attrName>style.visibility</p:attrName>
                                        </p:attrNameLst>
                                      </p:cBhvr>
                                      <p:to>
                                        <p:strVal val="visible"/>
                                      </p:to>
                                    </p:set>
                                    <p:animEffect transition="in" filter="strips(upLeft)">
                                      <p:cBhvr>
                                        <p:cTn id="79" dur="500"/>
                                        <p:tgtEl>
                                          <p:spTgt spid="1742927"/>
                                        </p:tgtEl>
                                      </p:cBhvr>
                                    </p:animEffect>
                                  </p:childTnLst>
                                </p:cTn>
                              </p:par>
                            </p:childTnLst>
                          </p:cTn>
                        </p:par>
                        <p:par>
                          <p:cTn id="80" fill="hold">
                            <p:stCondLst>
                              <p:cond delay="500"/>
                            </p:stCondLst>
                            <p:childTnLst>
                              <p:par>
                                <p:cTn id="81" presetID="1" presetClass="entr" presetSubtype="0" fill="hold" grpId="0" nodeType="afterEffect">
                                  <p:stCondLst>
                                    <p:cond delay="0"/>
                                  </p:stCondLst>
                                  <p:childTnLst>
                                    <p:set>
                                      <p:cBhvr>
                                        <p:cTn id="82" dur="1" fill="hold">
                                          <p:stCondLst>
                                            <p:cond delay="0"/>
                                          </p:stCondLst>
                                        </p:cTn>
                                        <p:tgtEl>
                                          <p:spTgt spid="174293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742939"/>
                                        </p:tgtEl>
                                        <p:attrNameLst>
                                          <p:attrName>style.visibility</p:attrName>
                                        </p:attrNameLst>
                                      </p:cBhvr>
                                      <p:to>
                                        <p:strVal val="visible"/>
                                      </p:to>
                                    </p:set>
                                  </p:childTnLst>
                                </p:cTn>
                              </p:par>
                            </p:childTnLst>
                          </p:cTn>
                        </p:par>
                        <p:par>
                          <p:cTn id="85" fill="hold">
                            <p:stCondLst>
                              <p:cond delay="500"/>
                            </p:stCondLst>
                            <p:childTnLst>
                              <p:par>
                                <p:cTn id="86" presetID="18" presetClass="entr" presetSubtype="9" fill="hold" grpId="0" nodeType="afterEffect">
                                  <p:stCondLst>
                                    <p:cond delay="0"/>
                                  </p:stCondLst>
                                  <p:childTnLst>
                                    <p:set>
                                      <p:cBhvr>
                                        <p:cTn id="87" dur="1" fill="hold">
                                          <p:stCondLst>
                                            <p:cond delay="0"/>
                                          </p:stCondLst>
                                        </p:cTn>
                                        <p:tgtEl>
                                          <p:spTgt spid="1742926"/>
                                        </p:tgtEl>
                                        <p:attrNameLst>
                                          <p:attrName>style.visibility</p:attrName>
                                        </p:attrNameLst>
                                      </p:cBhvr>
                                      <p:to>
                                        <p:strVal val="visible"/>
                                      </p:to>
                                    </p:set>
                                    <p:animEffect transition="in" filter="strips(upLeft)">
                                      <p:cBhvr>
                                        <p:cTn id="88" dur="500"/>
                                        <p:tgtEl>
                                          <p:spTgt spid="1742926"/>
                                        </p:tgtEl>
                                      </p:cBhvr>
                                    </p:animEffect>
                                  </p:childTnLst>
                                </p:cTn>
                              </p:par>
                            </p:childTnLst>
                          </p:cTn>
                        </p:par>
                        <p:par>
                          <p:cTn id="89" fill="hold">
                            <p:stCondLst>
                              <p:cond delay="1000"/>
                            </p:stCondLst>
                            <p:childTnLst>
                              <p:par>
                                <p:cTn id="90" presetID="1" presetClass="entr" presetSubtype="0" fill="hold" grpId="0" nodeType="afterEffect">
                                  <p:stCondLst>
                                    <p:cond delay="0"/>
                                  </p:stCondLst>
                                  <p:childTnLst>
                                    <p:set>
                                      <p:cBhvr>
                                        <p:cTn id="91" dur="1" fill="hold">
                                          <p:stCondLst>
                                            <p:cond delay="0"/>
                                          </p:stCondLst>
                                        </p:cTn>
                                        <p:tgtEl>
                                          <p:spTgt spid="1742937"/>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8" presetClass="entr" presetSubtype="12" fill="hold" grpId="0" nodeType="clickEffect">
                                  <p:stCondLst>
                                    <p:cond delay="0"/>
                                  </p:stCondLst>
                                  <p:childTnLst>
                                    <p:set>
                                      <p:cBhvr>
                                        <p:cTn id="95" dur="1" fill="hold">
                                          <p:stCondLst>
                                            <p:cond delay="0"/>
                                          </p:stCondLst>
                                        </p:cTn>
                                        <p:tgtEl>
                                          <p:spTgt spid="1742922"/>
                                        </p:tgtEl>
                                        <p:attrNameLst>
                                          <p:attrName>style.visibility</p:attrName>
                                        </p:attrNameLst>
                                      </p:cBhvr>
                                      <p:to>
                                        <p:strVal val="visible"/>
                                      </p:to>
                                    </p:set>
                                    <p:animEffect transition="in" filter="strips(downLeft)">
                                      <p:cBhvr>
                                        <p:cTn id="96" dur="500"/>
                                        <p:tgtEl>
                                          <p:spTgt spid="1742922"/>
                                        </p:tgtEl>
                                      </p:cBhvr>
                                    </p:animEffect>
                                  </p:childTnLst>
                                </p:cTn>
                              </p:par>
                            </p:childTnLst>
                          </p:cTn>
                        </p:par>
                        <p:par>
                          <p:cTn id="97" fill="hold">
                            <p:stCondLst>
                              <p:cond delay="500"/>
                            </p:stCondLst>
                            <p:childTnLst>
                              <p:par>
                                <p:cTn id="98" presetID="1" presetClass="entr" presetSubtype="0" fill="hold" grpId="0" nodeType="afterEffect">
                                  <p:stCondLst>
                                    <p:cond delay="0"/>
                                  </p:stCondLst>
                                  <p:childTnLst>
                                    <p:set>
                                      <p:cBhvr>
                                        <p:cTn id="99" dur="1" fill="hold">
                                          <p:stCondLst>
                                            <p:cond delay="0"/>
                                          </p:stCondLst>
                                        </p:cTn>
                                        <p:tgtEl>
                                          <p:spTgt spid="1742934"/>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7" presetClass="entr" presetSubtype="8" fill="hold" grpId="0" nodeType="clickEffect">
                                  <p:stCondLst>
                                    <p:cond delay="0"/>
                                  </p:stCondLst>
                                  <p:childTnLst>
                                    <p:set>
                                      <p:cBhvr>
                                        <p:cTn id="103" dur="1" fill="hold">
                                          <p:stCondLst>
                                            <p:cond delay="0"/>
                                          </p:stCondLst>
                                        </p:cTn>
                                        <p:tgtEl>
                                          <p:spTgt spid="1742951"/>
                                        </p:tgtEl>
                                        <p:attrNameLst>
                                          <p:attrName>style.visibility</p:attrName>
                                        </p:attrNameLst>
                                      </p:cBhvr>
                                      <p:to>
                                        <p:strVal val="visible"/>
                                      </p:to>
                                    </p:set>
                                    <p:anim calcmode="lin" valueType="num">
                                      <p:cBhvr>
                                        <p:cTn id="104" dur="500" fill="hold"/>
                                        <p:tgtEl>
                                          <p:spTgt spid="1742951"/>
                                        </p:tgtEl>
                                        <p:attrNameLst>
                                          <p:attrName>ppt_x</p:attrName>
                                        </p:attrNameLst>
                                      </p:cBhvr>
                                      <p:tavLst>
                                        <p:tav tm="0">
                                          <p:val>
                                            <p:strVal val="#ppt_x-#ppt_w/2"/>
                                          </p:val>
                                        </p:tav>
                                        <p:tav tm="100000">
                                          <p:val>
                                            <p:strVal val="#ppt_x"/>
                                          </p:val>
                                        </p:tav>
                                      </p:tavLst>
                                    </p:anim>
                                    <p:anim calcmode="lin" valueType="num">
                                      <p:cBhvr>
                                        <p:cTn id="105" dur="500" fill="hold"/>
                                        <p:tgtEl>
                                          <p:spTgt spid="1742951"/>
                                        </p:tgtEl>
                                        <p:attrNameLst>
                                          <p:attrName>ppt_y</p:attrName>
                                        </p:attrNameLst>
                                      </p:cBhvr>
                                      <p:tavLst>
                                        <p:tav tm="0">
                                          <p:val>
                                            <p:strVal val="#ppt_y"/>
                                          </p:val>
                                        </p:tav>
                                        <p:tav tm="100000">
                                          <p:val>
                                            <p:strVal val="#ppt_y"/>
                                          </p:val>
                                        </p:tav>
                                      </p:tavLst>
                                    </p:anim>
                                    <p:anim calcmode="lin" valueType="num">
                                      <p:cBhvr>
                                        <p:cTn id="106" dur="500" fill="hold"/>
                                        <p:tgtEl>
                                          <p:spTgt spid="1742951"/>
                                        </p:tgtEl>
                                        <p:attrNameLst>
                                          <p:attrName>ppt_w</p:attrName>
                                        </p:attrNameLst>
                                      </p:cBhvr>
                                      <p:tavLst>
                                        <p:tav tm="0">
                                          <p:val>
                                            <p:fltVal val="0"/>
                                          </p:val>
                                        </p:tav>
                                        <p:tav tm="100000">
                                          <p:val>
                                            <p:strVal val="#ppt_w"/>
                                          </p:val>
                                        </p:tav>
                                      </p:tavLst>
                                    </p:anim>
                                    <p:anim calcmode="lin" valueType="num">
                                      <p:cBhvr>
                                        <p:cTn id="107" dur="500" fill="hold"/>
                                        <p:tgtEl>
                                          <p:spTgt spid="1742951"/>
                                        </p:tgtEl>
                                        <p:attrNameLst>
                                          <p:attrName>ppt_h</p:attrName>
                                        </p:attrNameLst>
                                      </p:cBhvr>
                                      <p:tavLst>
                                        <p:tav tm="0">
                                          <p:val>
                                            <p:strVal val="#ppt_h"/>
                                          </p:val>
                                        </p:tav>
                                        <p:tav tm="100000">
                                          <p:val>
                                            <p:strVal val="#ppt_h"/>
                                          </p:val>
                                        </p:tav>
                                      </p:tavLst>
                                    </p:anim>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0" nodeType="clickEffect">
                                  <p:stCondLst>
                                    <p:cond delay="0"/>
                                  </p:stCondLst>
                                  <p:childTnLst>
                                    <p:set>
                                      <p:cBhvr>
                                        <p:cTn id="111" dur="1" fill="hold">
                                          <p:stCondLst>
                                            <p:cond delay="0"/>
                                          </p:stCondLst>
                                        </p:cTn>
                                        <p:tgtEl>
                                          <p:spTgt spid="1742948"/>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1742941"/>
                                        </p:tgtEl>
                                        <p:attrNameLst>
                                          <p:attrName>style.visibility</p:attrName>
                                        </p:attrNameLst>
                                      </p:cBhvr>
                                      <p:to>
                                        <p:strVal val="visible"/>
                                      </p:to>
                                    </p:set>
                                  </p:childTnLst>
                                </p:cTn>
                              </p:par>
                              <p:par>
                                <p:cTn id="114" presetID="1" presetClass="entr" presetSubtype="0" fill="hold" grpId="0" nodeType="withEffect">
                                  <p:stCondLst>
                                    <p:cond delay="0"/>
                                  </p:stCondLst>
                                  <p:childTnLst>
                                    <p:set>
                                      <p:cBhvr>
                                        <p:cTn id="115" dur="1" fill="hold">
                                          <p:stCondLst>
                                            <p:cond delay="0"/>
                                          </p:stCondLst>
                                        </p:cTn>
                                        <p:tgtEl>
                                          <p:spTgt spid="1742949"/>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1742942"/>
                                        </p:tgtEl>
                                        <p:attrNameLst>
                                          <p:attrName>style.visibility</p:attrName>
                                        </p:attrNameLst>
                                      </p:cBhvr>
                                      <p:to>
                                        <p:strVal val="visible"/>
                                      </p:to>
                                    </p:set>
                                  </p:childTnLst>
                                </p:cTn>
                              </p:par>
                              <p:par>
                                <p:cTn id="118" presetID="1" presetClass="entr" presetSubtype="0" fill="hold" grpId="0" nodeType="withEffect">
                                  <p:stCondLst>
                                    <p:cond delay="0"/>
                                  </p:stCondLst>
                                  <p:childTnLst>
                                    <p:set>
                                      <p:cBhvr>
                                        <p:cTn id="119" dur="1" fill="hold">
                                          <p:stCondLst>
                                            <p:cond delay="0"/>
                                          </p:stCondLst>
                                        </p:cTn>
                                        <p:tgtEl>
                                          <p:spTgt spid="1742943"/>
                                        </p:tgtEl>
                                        <p:attrNameLst>
                                          <p:attrName>style.visibility</p:attrName>
                                        </p:attrNameLst>
                                      </p:cBhvr>
                                      <p:to>
                                        <p:strVal val="visible"/>
                                      </p:to>
                                    </p:set>
                                  </p:childTnLst>
                                </p:cTn>
                              </p:par>
                              <p:par>
                                <p:cTn id="120" presetID="1" presetClass="entr" presetSubtype="0" fill="hold" grpId="0" nodeType="withEffect">
                                  <p:stCondLst>
                                    <p:cond delay="0"/>
                                  </p:stCondLst>
                                  <p:childTnLst>
                                    <p:set>
                                      <p:cBhvr>
                                        <p:cTn id="121" dur="1" fill="hold">
                                          <p:stCondLst>
                                            <p:cond delay="0"/>
                                          </p:stCondLst>
                                        </p:cTn>
                                        <p:tgtEl>
                                          <p:spTgt spid="1742944"/>
                                        </p:tgtEl>
                                        <p:attrNameLst>
                                          <p:attrName>style.visibility</p:attrName>
                                        </p:attrNameLst>
                                      </p:cBhvr>
                                      <p:to>
                                        <p:strVal val="visible"/>
                                      </p:to>
                                    </p:set>
                                  </p:childTnLst>
                                </p:cTn>
                              </p:par>
                              <p:par>
                                <p:cTn id="122" presetID="1" presetClass="entr" presetSubtype="0" fill="hold" grpId="0" nodeType="withEffect">
                                  <p:stCondLst>
                                    <p:cond delay="0"/>
                                  </p:stCondLst>
                                  <p:childTnLst>
                                    <p:set>
                                      <p:cBhvr>
                                        <p:cTn id="123" dur="1" fill="hold">
                                          <p:stCondLst>
                                            <p:cond delay="0"/>
                                          </p:stCondLst>
                                        </p:cTn>
                                        <p:tgtEl>
                                          <p:spTgt spid="1742945"/>
                                        </p:tgtEl>
                                        <p:attrNameLst>
                                          <p:attrName>style.visibility</p:attrName>
                                        </p:attrNameLst>
                                      </p:cBhvr>
                                      <p:to>
                                        <p:strVal val="visible"/>
                                      </p:to>
                                    </p:set>
                                  </p:childTnLst>
                                </p:cTn>
                              </p:par>
                              <p:par>
                                <p:cTn id="124" presetID="1" presetClass="entr" presetSubtype="0" fill="hold" grpId="0" nodeType="withEffect">
                                  <p:stCondLst>
                                    <p:cond delay="0"/>
                                  </p:stCondLst>
                                  <p:childTnLst>
                                    <p:set>
                                      <p:cBhvr>
                                        <p:cTn id="125" dur="1" fill="hold">
                                          <p:stCondLst>
                                            <p:cond delay="0"/>
                                          </p:stCondLst>
                                        </p:cTn>
                                        <p:tgtEl>
                                          <p:spTgt spid="1742946"/>
                                        </p:tgtEl>
                                        <p:attrNameLst>
                                          <p:attrName>style.visibility</p:attrName>
                                        </p:attrNameLst>
                                      </p:cBhvr>
                                      <p:to>
                                        <p:strVal val="visible"/>
                                      </p:to>
                                    </p:set>
                                  </p:childTnLst>
                                </p:cTn>
                              </p:par>
                              <p:par>
                                <p:cTn id="126" presetID="1" presetClass="entr" presetSubtype="0" fill="hold" grpId="0" nodeType="withEffect">
                                  <p:stCondLst>
                                    <p:cond delay="0"/>
                                  </p:stCondLst>
                                  <p:childTnLst>
                                    <p:set>
                                      <p:cBhvr>
                                        <p:cTn id="127" dur="1" fill="hold">
                                          <p:stCondLst>
                                            <p:cond delay="0"/>
                                          </p:stCondLst>
                                        </p:cTn>
                                        <p:tgtEl>
                                          <p:spTgt spid="1742947"/>
                                        </p:tgtEl>
                                        <p:attrNameLst>
                                          <p:attrName>style.visibility</p:attrName>
                                        </p:attrNameLst>
                                      </p:cBhvr>
                                      <p:to>
                                        <p:strVal val="visible"/>
                                      </p:to>
                                    </p:set>
                                  </p:childTnLst>
                                </p:cTn>
                              </p:par>
                              <p:par>
                                <p:cTn id="128" presetID="1" presetClass="entr" presetSubtype="0" fill="hold" grpId="0" nodeType="withEffect">
                                  <p:stCondLst>
                                    <p:cond delay="0"/>
                                  </p:stCondLst>
                                  <p:childTnLst>
                                    <p:set>
                                      <p:cBhvr>
                                        <p:cTn id="129" dur="1" fill="hold">
                                          <p:stCondLst>
                                            <p:cond delay="0"/>
                                          </p:stCondLst>
                                        </p:cTn>
                                        <p:tgtEl>
                                          <p:spTgt spid="1742950"/>
                                        </p:tgtEl>
                                        <p:attrNameLst>
                                          <p:attrName>style.visibility</p:attrName>
                                        </p:attrNameLst>
                                      </p:cBhvr>
                                      <p:to>
                                        <p:strVal val="visible"/>
                                      </p:to>
                                    </p:set>
                                  </p:childTnLst>
                                </p:cTn>
                              </p:par>
                              <p:par>
                                <p:cTn id="130" presetID="1" presetClass="entr" presetSubtype="0" fill="hold" grpId="0" nodeType="withEffect">
                                  <p:stCondLst>
                                    <p:cond delay="0"/>
                                  </p:stCondLst>
                                  <p:childTnLst>
                                    <p:set>
                                      <p:cBhvr>
                                        <p:cTn id="131" dur="1" fill="hold">
                                          <p:stCondLst>
                                            <p:cond delay="0"/>
                                          </p:stCondLst>
                                        </p:cTn>
                                        <p:tgtEl>
                                          <p:spTgt spid="1742958"/>
                                        </p:tgtEl>
                                        <p:attrNameLst>
                                          <p:attrName>style.visibility</p:attrName>
                                        </p:attrNameLst>
                                      </p:cBhvr>
                                      <p:to>
                                        <p:strVal val="visible"/>
                                      </p:to>
                                    </p:set>
                                  </p:childTnLst>
                                </p:cTn>
                              </p:par>
                              <p:par>
                                <p:cTn id="132" presetID="1" presetClass="entr" presetSubtype="0" fill="hold" grpId="0" nodeType="withEffect">
                                  <p:stCondLst>
                                    <p:cond delay="0"/>
                                  </p:stCondLst>
                                  <p:childTnLst>
                                    <p:set>
                                      <p:cBhvr>
                                        <p:cTn id="133" dur="1" fill="hold">
                                          <p:stCondLst>
                                            <p:cond delay="0"/>
                                          </p:stCondLst>
                                        </p:cTn>
                                        <p:tgtEl>
                                          <p:spTgt spid="1742966"/>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presetID="17" presetClass="entr" presetSubtype="8" fill="hold" grpId="0" nodeType="clickEffect">
                                  <p:stCondLst>
                                    <p:cond delay="0"/>
                                  </p:stCondLst>
                                  <p:childTnLst>
                                    <p:set>
                                      <p:cBhvr>
                                        <p:cTn id="137" dur="1" fill="hold">
                                          <p:stCondLst>
                                            <p:cond delay="0"/>
                                          </p:stCondLst>
                                        </p:cTn>
                                        <p:tgtEl>
                                          <p:spTgt spid="1742952"/>
                                        </p:tgtEl>
                                        <p:attrNameLst>
                                          <p:attrName>style.visibility</p:attrName>
                                        </p:attrNameLst>
                                      </p:cBhvr>
                                      <p:to>
                                        <p:strVal val="visible"/>
                                      </p:to>
                                    </p:set>
                                    <p:anim calcmode="lin" valueType="num">
                                      <p:cBhvr>
                                        <p:cTn id="138" dur="500" fill="hold"/>
                                        <p:tgtEl>
                                          <p:spTgt spid="1742952"/>
                                        </p:tgtEl>
                                        <p:attrNameLst>
                                          <p:attrName>ppt_x</p:attrName>
                                        </p:attrNameLst>
                                      </p:cBhvr>
                                      <p:tavLst>
                                        <p:tav tm="0">
                                          <p:val>
                                            <p:strVal val="#ppt_x-#ppt_w/2"/>
                                          </p:val>
                                        </p:tav>
                                        <p:tav tm="100000">
                                          <p:val>
                                            <p:strVal val="#ppt_x"/>
                                          </p:val>
                                        </p:tav>
                                      </p:tavLst>
                                    </p:anim>
                                    <p:anim calcmode="lin" valueType="num">
                                      <p:cBhvr>
                                        <p:cTn id="139" dur="500" fill="hold"/>
                                        <p:tgtEl>
                                          <p:spTgt spid="1742952"/>
                                        </p:tgtEl>
                                        <p:attrNameLst>
                                          <p:attrName>ppt_y</p:attrName>
                                        </p:attrNameLst>
                                      </p:cBhvr>
                                      <p:tavLst>
                                        <p:tav tm="0">
                                          <p:val>
                                            <p:strVal val="#ppt_y"/>
                                          </p:val>
                                        </p:tav>
                                        <p:tav tm="100000">
                                          <p:val>
                                            <p:strVal val="#ppt_y"/>
                                          </p:val>
                                        </p:tav>
                                      </p:tavLst>
                                    </p:anim>
                                    <p:anim calcmode="lin" valueType="num">
                                      <p:cBhvr>
                                        <p:cTn id="140" dur="500" fill="hold"/>
                                        <p:tgtEl>
                                          <p:spTgt spid="1742952"/>
                                        </p:tgtEl>
                                        <p:attrNameLst>
                                          <p:attrName>ppt_w</p:attrName>
                                        </p:attrNameLst>
                                      </p:cBhvr>
                                      <p:tavLst>
                                        <p:tav tm="0">
                                          <p:val>
                                            <p:fltVal val="0"/>
                                          </p:val>
                                        </p:tav>
                                        <p:tav tm="100000">
                                          <p:val>
                                            <p:strVal val="#ppt_w"/>
                                          </p:val>
                                        </p:tav>
                                      </p:tavLst>
                                    </p:anim>
                                    <p:anim calcmode="lin" valueType="num">
                                      <p:cBhvr>
                                        <p:cTn id="141" dur="500" fill="hold"/>
                                        <p:tgtEl>
                                          <p:spTgt spid="1742952"/>
                                        </p:tgtEl>
                                        <p:attrNameLst>
                                          <p:attrName>ppt_h</p:attrName>
                                        </p:attrNameLst>
                                      </p:cBhvr>
                                      <p:tavLst>
                                        <p:tav tm="0">
                                          <p:val>
                                            <p:strVal val="#ppt_h"/>
                                          </p:val>
                                        </p:tav>
                                        <p:tav tm="100000">
                                          <p:val>
                                            <p:strVal val="#ppt_h"/>
                                          </p:val>
                                        </p:tav>
                                      </p:tavLst>
                                    </p:anim>
                                  </p:childTnLst>
                                </p:cTn>
                              </p:par>
                            </p:childTnLst>
                          </p:cTn>
                        </p:par>
                        <p:par>
                          <p:cTn id="142" fill="hold">
                            <p:stCondLst>
                              <p:cond delay="500"/>
                            </p:stCondLst>
                            <p:childTnLst>
                              <p:par>
                                <p:cTn id="143" presetID="1" presetClass="entr" presetSubtype="0" fill="hold" grpId="0" nodeType="afterEffect">
                                  <p:stCondLst>
                                    <p:cond delay="0"/>
                                  </p:stCondLst>
                                  <p:childTnLst>
                                    <p:set>
                                      <p:cBhvr>
                                        <p:cTn id="144" dur="1" fill="hold">
                                          <p:stCondLst>
                                            <p:cond delay="0"/>
                                          </p:stCondLst>
                                        </p:cTn>
                                        <p:tgtEl>
                                          <p:spTgt spid="1742967"/>
                                        </p:tgtEl>
                                        <p:attrNameLst>
                                          <p:attrName>style.visibility</p:attrName>
                                        </p:attrNameLst>
                                      </p:cBhvr>
                                      <p:to>
                                        <p:strVal val="visible"/>
                                      </p:to>
                                    </p:set>
                                  </p:childTnLst>
                                </p:cTn>
                              </p:par>
                            </p:childTnLst>
                          </p:cTn>
                        </p:par>
                        <p:par>
                          <p:cTn id="145" fill="hold">
                            <p:stCondLst>
                              <p:cond delay="500"/>
                            </p:stCondLst>
                            <p:childTnLst>
                              <p:par>
                                <p:cTn id="146" presetID="1" presetClass="entr" presetSubtype="0" fill="hold" grpId="0" nodeType="afterEffect">
                                  <p:stCondLst>
                                    <p:cond delay="0"/>
                                  </p:stCondLst>
                                  <p:childTnLst>
                                    <p:set>
                                      <p:cBhvr>
                                        <p:cTn id="147" dur="1" fill="hold">
                                          <p:stCondLst>
                                            <p:cond delay="0"/>
                                          </p:stCondLst>
                                        </p:cTn>
                                        <p:tgtEl>
                                          <p:spTgt spid="1742959"/>
                                        </p:tgtEl>
                                        <p:attrNameLst>
                                          <p:attrName>style.visibility</p:attrName>
                                        </p:attrNameLst>
                                      </p:cBhvr>
                                      <p:to>
                                        <p:strVal val="visible"/>
                                      </p:to>
                                    </p:set>
                                  </p:childTnLst>
                                </p:cTn>
                              </p:par>
                            </p:childTnLst>
                          </p:cTn>
                        </p:par>
                        <p:par>
                          <p:cTn id="148" fill="hold">
                            <p:stCondLst>
                              <p:cond delay="500"/>
                            </p:stCondLst>
                            <p:childTnLst>
                              <p:par>
                                <p:cTn id="149" presetID="17" presetClass="entr" presetSubtype="2" fill="hold" grpId="0" nodeType="afterEffect">
                                  <p:stCondLst>
                                    <p:cond delay="0"/>
                                  </p:stCondLst>
                                  <p:childTnLst>
                                    <p:set>
                                      <p:cBhvr>
                                        <p:cTn id="150" dur="1" fill="hold">
                                          <p:stCondLst>
                                            <p:cond delay="0"/>
                                          </p:stCondLst>
                                        </p:cTn>
                                        <p:tgtEl>
                                          <p:spTgt spid="1742956"/>
                                        </p:tgtEl>
                                        <p:attrNameLst>
                                          <p:attrName>style.visibility</p:attrName>
                                        </p:attrNameLst>
                                      </p:cBhvr>
                                      <p:to>
                                        <p:strVal val="visible"/>
                                      </p:to>
                                    </p:set>
                                    <p:anim calcmode="lin" valueType="num">
                                      <p:cBhvr>
                                        <p:cTn id="151" dur="500" fill="hold"/>
                                        <p:tgtEl>
                                          <p:spTgt spid="1742956"/>
                                        </p:tgtEl>
                                        <p:attrNameLst>
                                          <p:attrName>ppt_x</p:attrName>
                                        </p:attrNameLst>
                                      </p:cBhvr>
                                      <p:tavLst>
                                        <p:tav tm="0">
                                          <p:val>
                                            <p:strVal val="#ppt_x+#ppt_w/2"/>
                                          </p:val>
                                        </p:tav>
                                        <p:tav tm="100000">
                                          <p:val>
                                            <p:strVal val="#ppt_x"/>
                                          </p:val>
                                        </p:tav>
                                      </p:tavLst>
                                    </p:anim>
                                    <p:anim calcmode="lin" valueType="num">
                                      <p:cBhvr>
                                        <p:cTn id="152" dur="500" fill="hold"/>
                                        <p:tgtEl>
                                          <p:spTgt spid="1742956"/>
                                        </p:tgtEl>
                                        <p:attrNameLst>
                                          <p:attrName>ppt_y</p:attrName>
                                        </p:attrNameLst>
                                      </p:cBhvr>
                                      <p:tavLst>
                                        <p:tav tm="0">
                                          <p:val>
                                            <p:strVal val="#ppt_y"/>
                                          </p:val>
                                        </p:tav>
                                        <p:tav tm="100000">
                                          <p:val>
                                            <p:strVal val="#ppt_y"/>
                                          </p:val>
                                        </p:tav>
                                      </p:tavLst>
                                    </p:anim>
                                    <p:anim calcmode="lin" valueType="num">
                                      <p:cBhvr>
                                        <p:cTn id="153" dur="500" fill="hold"/>
                                        <p:tgtEl>
                                          <p:spTgt spid="1742956"/>
                                        </p:tgtEl>
                                        <p:attrNameLst>
                                          <p:attrName>ppt_w</p:attrName>
                                        </p:attrNameLst>
                                      </p:cBhvr>
                                      <p:tavLst>
                                        <p:tav tm="0">
                                          <p:val>
                                            <p:fltVal val="0"/>
                                          </p:val>
                                        </p:tav>
                                        <p:tav tm="100000">
                                          <p:val>
                                            <p:strVal val="#ppt_w"/>
                                          </p:val>
                                        </p:tav>
                                      </p:tavLst>
                                    </p:anim>
                                    <p:anim calcmode="lin" valueType="num">
                                      <p:cBhvr>
                                        <p:cTn id="154" dur="500" fill="hold"/>
                                        <p:tgtEl>
                                          <p:spTgt spid="1742956"/>
                                        </p:tgtEl>
                                        <p:attrNameLst>
                                          <p:attrName>ppt_h</p:attrName>
                                        </p:attrNameLst>
                                      </p:cBhvr>
                                      <p:tavLst>
                                        <p:tav tm="0">
                                          <p:val>
                                            <p:strVal val="#ppt_h"/>
                                          </p:val>
                                        </p:tav>
                                        <p:tav tm="100000">
                                          <p:val>
                                            <p:strVal val="#ppt_h"/>
                                          </p:val>
                                        </p:tav>
                                      </p:tavLst>
                                    </p:anim>
                                  </p:childTnLst>
                                </p:cTn>
                              </p:par>
                            </p:childTnLst>
                          </p:cTn>
                        </p:par>
                        <p:par>
                          <p:cTn id="155" fill="hold">
                            <p:stCondLst>
                              <p:cond delay="1000"/>
                            </p:stCondLst>
                            <p:childTnLst>
                              <p:par>
                                <p:cTn id="156" presetID="1" presetClass="entr" presetSubtype="0" fill="hold" grpId="0" nodeType="afterEffect">
                                  <p:stCondLst>
                                    <p:cond delay="0"/>
                                  </p:stCondLst>
                                  <p:childTnLst>
                                    <p:set>
                                      <p:cBhvr>
                                        <p:cTn id="157" dur="1" fill="hold">
                                          <p:stCondLst>
                                            <p:cond delay="0"/>
                                          </p:stCondLst>
                                        </p:cTn>
                                        <p:tgtEl>
                                          <p:spTgt spid="1742960"/>
                                        </p:tgtEl>
                                        <p:attrNameLst>
                                          <p:attrName>style.visibility</p:attrName>
                                        </p:attrNameLst>
                                      </p:cBhvr>
                                      <p:to>
                                        <p:strVal val="visible"/>
                                      </p:to>
                                    </p:set>
                                  </p:childTnLst>
                                </p:cTn>
                              </p:par>
                            </p:childTnLst>
                          </p:cTn>
                        </p:par>
                        <p:par>
                          <p:cTn id="158" fill="hold">
                            <p:stCondLst>
                              <p:cond delay="1000"/>
                            </p:stCondLst>
                            <p:childTnLst>
                              <p:par>
                                <p:cTn id="159" presetID="18" presetClass="entr" presetSubtype="12" fill="hold" grpId="0" nodeType="afterEffect">
                                  <p:stCondLst>
                                    <p:cond delay="0"/>
                                  </p:stCondLst>
                                  <p:childTnLst>
                                    <p:set>
                                      <p:cBhvr>
                                        <p:cTn id="160" dur="1" fill="hold">
                                          <p:stCondLst>
                                            <p:cond delay="0"/>
                                          </p:stCondLst>
                                        </p:cTn>
                                        <p:tgtEl>
                                          <p:spTgt spid="1742957"/>
                                        </p:tgtEl>
                                        <p:attrNameLst>
                                          <p:attrName>style.visibility</p:attrName>
                                        </p:attrNameLst>
                                      </p:cBhvr>
                                      <p:to>
                                        <p:strVal val="visible"/>
                                      </p:to>
                                    </p:set>
                                    <p:animEffect transition="in" filter="strips(downLeft)">
                                      <p:cBhvr>
                                        <p:cTn id="161" dur="500"/>
                                        <p:tgtEl>
                                          <p:spTgt spid="1742957"/>
                                        </p:tgtEl>
                                      </p:cBhvr>
                                    </p:animEffect>
                                  </p:childTnLst>
                                </p:cTn>
                              </p:par>
                            </p:childTnLst>
                          </p:cTn>
                        </p:par>
                        <p:par>
                          <p:cTn id="162" fill="hold">
                            <p:stCondLst>
                              <p:cond delay="1500"/>
                            </p:stCondLst>
                            <p:childTnLst>
                              <p:par>
                                <p:cTn id="163" presetID="1" presetClass="entr" presetSubtype="0" fill="hold" grpId="0" nodeType="afterEffect">
                                  <p:stCondLst>
                                    <p:cond delay="0"/>
                                  </p:stCondLst>
                                  <p:childTnLst>
                                    <p:set>
                                      <p:cBhvr>
                                        <p:cTn id="164" dur="1" fill="hold">
                                          <p:stCondLst>
                                            <p:cond delay="0"/>
                                          </p:stCondLst>
                                        </p:cTn>
                                        <p:tgtEl>
                                          <p:spTgt spid="1742962"/>
                                        </p:tgtEl>
                                        <p:attrNameLst>
                                          <p:attrName>style.visibility</p:attrName>
                                        </p:attrNameLst>
                                      </p:cBhvr>
                                      <p:to>
                                        <p:strVal val="visible"/>
                                      </p:to>
                                    </p:set>
                                  </p:childTnLst>
                                </p:cTn>
                              </p:par>
                            </p:childTnLst>
                          </p:cTn>
                        </p:par>
                        <p:par>
                          <p:cTn id="165" fill="hold">
                            <p:stCondLst>
                              <p:cond delay="1500"/>
                            </p:stCondLst>
                            <p:childTnLst>
                              <p:par>
                                <p:cTn id="166" presetID="1" presetClass="entr" presetSubtype="0" fill="hold" grpId="0" nodeType="afterEffect">
                                  <p:stCondLst>
                                    <p:cond delay="0"/>
                                  </p:stCondLst>
                                  <p:childTnLst>
                                    <p:set>
                                      <p:cBhvr>
                                        <p:cTn id="167" dur="1" fill="hold">
                                          <p:stCondLst>
                                            <p:cond delay="0"/>
                                          </p:stCondLst>
                                        </p:cTn>
                                        <p:tgtEl>
                                          <p:spTgt spid="1742969"/>
                                        </p:tgtEl>
                                        <p:attrNameLst>
                                          <p:attrName>style.visibility</p:attrName>
                                        </p:attrNameLst>
                                      </p:cBhvr>
                                      <p:to>
                                        <p:strVal val="visible"/>
                                      </p:to>
                                    </p:set>
                                  </p:childTnLst>
                                </p:cTn>
                              </p:par>
                            </p:childTnLst>
                          </p:cTn>
                        </p:par>
                      </p:childTnLst>
                    </p:cTn>
                  </p:par>
                  <p:par>
                    <p:cTn id="168" fill="hold">
                      <p:stCondLst>
                        <p:cond delay="indefinite"/>
                      </p:stCondLst>
                      <p:childTnLst>
                        <p:par>
                          <p:cTn id="169" fill="hold">
                            <p:stCondLst>
                              <p:cond delay="0"/>
                            </p:stCondLst>
                            <p:childTnLst>
                              <p:par>
                                <p:cTn id="170" presetID="17" presetClass="entr" presetSubtype="2" fill="hold" grpId="0" nodeType="clickEffect">
                                  <p:stCondLst>
                                    <p:cond delay="0"/>
                                  </p:stCondLst>
                                  <p:childTnLst>
                                    <p:set>
                                      <p:cBhvr>
                                        <p:cTn id="171" dur="1" fill="hold">
                                          <p:stCondLst>
                                            <p:cond delay="0"/>
                                          </p:stCondLst>
                                        </p:cTn>
                                        <p:tgtEl>
                                          <p:spTgt spid="1742955"/>
                                        </p:tgtEl>
                                        <p:attrNameLst>
                                          <p:attrName>style.visibility</p:attrName>
                                        </p:attrNameLst>
                                      </p:cBhvr>
                                      <p:to>
                                        <p:strVal val="visible"/>
                                      </p:to>
                                    </p:set>
                                    <p:anim calcmode="lin" valueType="num">
                                      <p:cBhvr>
                                        <p:cTn id="172" dur="500" fill="hold"/>
                                        <p:tgtEl>
                                          <p:spTgt spid="1742955"/>
                                        </p:tgtEl>
                                        <p:attrNameLst>
                                          <p:attrName>ppt_x</p:attrName>
                                        </p:attrNameLst>
                                      </p:cBhvr>
                                      <p:tavLst>
                                        <p:tav tm="0">
                                          <p:val>
                                            <p:strVal val="#ppt_x+#ppt_w/2"/>
                                          </p:val>
                                        </p:tav>
                                        <p:tav tm="100000">
                                          <p:val>
                                            <p:strVal val="#ppt_x"/>
                                          </p:val>
                                        </p:tav>
                                      </p:tavLst>
                                    </p:anim>
                                    <p:anim calcmode="lin" valueType="num">
                                      <p:cBhvr>
                                        <p:cTn id="173" dur="500" fill="hold"/>
                                        <p:tgtEl>
                                          <p:spTgt spid="1742955"/>
                                        </p:tgtEl>
                                        <p:attrNameLst>
                                          <p:attrName>ppt_y</p:attrName>
                                        </p:attrNameLst>
                                      </p:cBhvr>
                                      <p:tavLst>
                                        <p:tav tm="0">
                                          <p:val>
                                            <p:strVal val="#ppt_y"/>
                                          </p:val>
                                        </p:tav>
                                        <p:tav tm="100000">
                                          <p:val>
                                            <p:strVal val="#ppt_y"/>
                                          </p:val>
                                        </p:tav>
                                      </p:tavLst>
                                    </p:anim>
                                    <p:anim calcmode="lin" valueType="num">
                                      <p:cBhvr>
                                        <p:cTn id="174" dur="500" fill="hold"/>
                                        <p:tgtEl>
                                          <p:spTgt spid="1742955"/>
                                        </p:tgtEl>
                                        <p:attrNameLst>
                                          <p:attrName>ppt_w</p:attrName>
                                        </p:attrNameLst>
                                      </p:cBhvr>
                                      <p:tavLst>
                                        <p:tav tm="0">
                                          <p:val>
                                            <p:fltVal val="0"/>
                                          </p:val>
                                        </p:tav>
                                        <p:tav tm="100000">
                                          <p:val>
                                            <p:strVal val="#ppt_w"/>
                                          </p:val>
                                        </p:tav>
                                      </p:tavLst>
                                    </p:anim>
                                    <p:anim calcmode="lin" valueType="num">
                                      <p:cBhvr>
                                        <p:cTn id="175" dur="500" fill="hold"/>
                                        <p:tgtEl>
                                          <p:spTgt spid="1742955"/>
                                        </p:tgtEl>
                                        <p:attrNameLst>
                                          <p:attrName>ppt_h</p:attrName>
                                        </p:attrNameLst>
                                      </p:cBhvr>
                                      <p:tavLst>
                                        <p:tav tm="0">
                                          <p:val>
                                            <p:strVal val="#ppt_h"/>
                                          </p:val>
                                        </p:tav>
                                        <p:tav tm="100000">
                                          <p:val>
                                            <p:strVal val="#ppt_h"/>
                                          </p:val>
                                        </p:tav>
                                      </p:tavLst>
                                    </p:anim>
                                  </p:childTnLst>
                                </p:cTn>
                              </p:par>
                            </p:childTnLst>
                          </p:cTn>
                        </p:par>
                        <p:par>
                          <p:cTn id="176" fill="hold">
                            <p:stCondLst>
                              <p:cond delay="500"/>
                            </p:stCondLst>
                            <p:childTnLst>
                              <p:par>
                                <p:cTn id="177" presetID="1" presetClass="entr" presetSubtype="0" fill="hold" grpId="0" nodeType="afterEffect">
                                  <p:stCondLst>
                                    <p:cond delay="0"/>
                                  </p:stCondLst>
                                  <p:childTnLst>
                                    <p:set>
                                      <p:cBhvr>
                                        <p:cTn id="178" dur="1" fill="hold">
                                          <p:stCondLst>
                                            <p:cond delay="0"/>
                                          </p:stCondLst>
                                        </p:cTn>
                                        <p:tgtEl>
                                          <p:spTgt spid="1742961"/>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8" presetClass="entr" presetSubtype="9" fill="hold" grpId="0" nodeType="clickEffect">
                                  <p:stCondLst>
                                    <p:cond delay="0"/>
                                  </p:stCondLst>
                                  <p:childTnLst>
                                    <p:set>
                                      <p:cBhvr>
                                        <p:cTn id="182" dur="1" fill="hold">
                                          <p:stCondLst>
                                            <p:cond delay="0"/>
                                          </p:stCondLst>
                                        </p:cTn>
                                        <p:tgtEl>
                                          <p:spTgt spid="1742954"/>
                                        </p:tgtEl>
                                        <p:attrNameLst>
                                          <p:attrName>style.visibility</p:attrName>
                                        </p:attrNameLst>
                                      </p:cBhvr>
                                      <p:to>
                                        <p:strVal val="visible"/>
                                      </p:to>
                                    </p:set>
                                    <p:animEffect transition="in" filter="strips(upLeft)">
                                      <p:cBhvr>
                                        <p:cTn id="183" dur="500"/>
                                        <p:tgtEl>
                                          <p:spTgt spid="1742954"/>
                                        </p:tgtEl>
                                      </p:cBhvr>
                                    </p:animEffect>
                                  </p:childTnLst>
                                </p:cTn>
                              </p:par>
                              <p:par>
                                <p:cTn id="184" presetID="17" presetClass="entr" presetSubtype="2" fill="hold" grpId="0" nodeType="withEffect">
                                  <p:stCondLst>
                                    <p:cond delay="0"/>
                                  </p:stCondLst>
                                  <p:childTnLst>
                                    <p:set>
                                      <p:cBhvr>
                                        <p:cTn id="185" dur="1" fill="hold">
                                          <p:stCondLst>
                                            <p:cond delay="0"/>
                                          </p:stCondLst>
                                        </p:cTn>
                                        <p:tgtEl>
                                          <p:spTgt spid="1742953"/>
                                        </p:tgtEl>
                                        <p:attrNameLst>
                                          <p:attrName>style.visibility</p:attrName>
                                        </p:attrNameLst>
                                      </p:cBhvr>
                                      <p:to>
                                        <p:strVal val="visible"/>
                                      </p:to>
                                    </p:set>
                                    <p:anim calcmode="lin" valueType="num">
                                      <p:cBhvr>
                                        <p:cTn id="186" dur="500" fill="hold"/>
                                        <p:tgtEl>
                                          <p:spTgt spid="1742953"/>
                                        </p:tgtEl>
                                        <p:attrNameLst>
                                          <p:attrName>ppt_x</p:attrName>
                                        </p:attrNameLst>
                                      </p:cBhvr>
                                      <p:tavLst>
                                        <p:tav tm="0">
                                          <p:val>
                                            <p:strVal val="#ppt_x+#ppt_w/2"/>
                                          </p:val>
                                        </p:tav>
                                        <p:tav tm="100000">
                                          <p:val>
                                            <p:strVal val="#ppt_x"/>
                                          </p:val>
                                        </p:tav>
                                      </p:tavLst>
                                    </p:anim>
                                    <p:anim calcmode="lin" valueType="num">
                                      <p:cBhvr>
                                        <p:cTn id="187" dur="500" fill="hold"/>
                                        <p:tgtEl>
                                          <p:spTgt spid="1742953"/>
                                        </p:tgtEl>
                                        <p:attrNameLst>
                                          <p:attrName>ppt_y</p:attrName>
                                        </p:attrNameLst>
                                      </p:cBhvr>
                                      <p:tavLst>
                                        <p:tav tm="0">
                                          <p:val>
                                            <p:strVal val="#ppt_y"/>
                                          </p:val>
                                        </p:tav>
                                        <p:tav tm="100000">
                                          <p:val>
                                            <p:strVal val="#ppt_y"/>
                                          </p:val>
                                        </p:tav>
                                      </p:tavLst>
                                    </p:anim>
                                    <p:anim calcmode="lin" valueType="num">
                                      <p:cBhvr>
                                        <p:cTn id="188" dur="500" fill="hold"/>
                                        <p:tgtEl>
                                          <p:spTgt spid="1742953"/>
                                        </p:tgtEl>
                                        <p:attrNameLst>
                                          <p:attrName>ppt_w</p:attrName>
                                        </p:attrNameLst>
                                      </p:cBhvr>
                                      <p:tavLst>
                                        <p:tav tm="0">
                                          <p:val>
                                            <p:fltVal val="0"/>
                                          </p:val>
                                        </p:tav>
                                        <p:tav tm="100000">
                                          <p:val>
                                            <p:strVal val="#ppt_w"/>
                                          </p:val>
                                        </p:tav>
                                      </p:tavLst>
                                    </p:anim>
                                    <p:anim calcmode="lin" valueType="num">
                                      <p:cBhvr>
                                        <p:cTn id="189" dur="500" fill="hold"/>
                                        <p:tgtEl>
                                          <p:spTgt spid="1742953"/>
                                        </p:tgtEl>
                                        <p:attrNameLst>
                                          <p:attrName>ppt_h</p:attrName>
                                        </p:attrNameLst>
                                      </p:cBhvr>
                                      <p:tavLst>
                                        <p:tav tm="0">
                                          <p:val>
                                            <p:strVal val="#ppt_h"/>
                                          </p:val>
                                        </p:tav>
                                        <p:tav tm="100000">
                                          <p:val>
                                            <p:strVal val="#ppt_h"/>
                                          </p:val>
                                        </p:tav>
                                      </p:tavLst>
                                    </p:anim>
                                  </p:childTnLst>
                                </p:cTn>
                              </p:par>
                            </p:childTnLst>
                          </p:cTn>
                        </p:par>
                        <p:par>
                          <p:cTn id="190" fill="hold">
                            <p:stCondLst>
                              <p:cond delay="500"/>
                            </p:stCondLst>
                            <p:childTnLst>
                              <p:par>
                                <p:cTn id="191" presetID="1" presetClass="entr" presetSubtype="0" fill="hold" grpId="0" nodeType="afterEffect">
                                  <p:stCondLst>
                                    <p:cond delay="0"/>
                                  </p:stCondLst>
                                  <p:childTnLst>
                                    <p:set>
                                      <p:cBhvr>
                                        <p:cTn id="192" dur="1" fill="hold">
                                          <p:stCondLst>
                                            <p:cond delay="0"/>
                                          </p:stCondLst>
                                        </p:cTn>
                                        <p:tgtEl>
                                          <p:spTgt spid="1742963"/>
                                        </p:tgtEl>
                                        <p:attrNameLst>
                                          <p:attrName>style.visibility</p:attrName>
                                        </p:attrNameLst>
                                      </p:cBhvr>
                                      <p:to>
                                        <p:strVal val="visible"/>
                                      </p:to>
                                    </p:set>
                                  </p:childTnLst>
                                </p:cTn>
                              </p:par>
                            </p:childTnLst>
                          </p:cTn>
                        </p:par>
                        <p:par>
                          <p:cTn id="193" fill="hold">
                            <p:stCondLst>
                              <p:cond delay="500"/>
                            </p:stCondLst>
                            <p:childTnLst>
                              <p:par>
                                <p:cTn id="194" presetID="1" presetClass="entr" presetSubtype="0" fill="hold" grpId="0" nodeType="afterEffect">
                                  <p:stCondLst>
                                    <p:cond delay="0"/>
                                  </p:stCondLst>
                                  <p:childTnLst>
                                    <p:set>
                                      <p:cBhvr>
                                        <p:cTn id="195" dur="1" fill="hold">
                                          <p:stCondLst>
                                            <p:cond delay="0"/>
                                          </p:stCondLst>
                                        </p:cTn>
                                        <p:tgtEl>
                                          <p:spTgt spid="1742964"/>
                                        </p:tgtEl>
                                        <p:attrNameLst>
                                          <p:attrName>style.visibility</p:attrName>
                                        </p:attrNameLst>
                                      </p:cBhvr>
                                      <p:to>
                                        <p:strVal val="visible"/>
                                      </p:to>
                                    </p:set>
                                  </p:childTnLst>
                                </p:cTn>
                              </p:par>
                            </p:childTnLst>
                          </p:cTn>
                        </p:par>
                        <p:par>
                          <p:cTn id="196" fill="hold">
                            <p:stCondLst>
                              <p:cond delay="500"/>
                            </p:stCondLst>
                            <p:childTnLst>
                              <p:par>
                                <p:cTn id="197" presetID="1" presetClass="entr" presetSubtype="0" fill="hold" grpId="0" nodeType="afterEffect">
                                  <p:stCondLst>
                                    <p:cond delay="0"/>
                                  </p:stCondLst>
                                  <p:childTnLst>
                                    <p:set>
                                      <p:cBhvr>
                                        <p:cTn id="198" dur="1" fill="hold">
                                          <p:stCondLst>
                                            <p:cond delay="0"/>
                                          </p:stCondLst>
                                        </p:cTn>
                                        <p:tgtEl>
                                          <p:spTgt spid="17429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2914" grpId="0" animBg="1"/>
      <p:bldP spid="1742915" grpId="0" animBg="1"/>
      <p:bldP spid="1742916" grpId="0" animBg="1"/>
      <p:bldP spid="1742917" grpId="0" animBg="1"/>
      <p:bldP spid="1742918" grpId="0" animBg="1"/>
      <p:bldP spid="1742919" grpId="0" animBg="1"/>
      <p:bldP spid="1742920" grpId="0" animBg="1"/>
      <p:bldP spid="1742921" grpId="0" animBg="1"/>
      <p:bldP spid="1742922" grpId="0" animBg="1"/>
      <p:bldP spid="1742923" grpId="0" animBg="1"/>
      <p:bldP spid="1742924" grpId="0" animBg="1"/>
      <p:bldP spid="1742925" grpId="0" animBg="1"/>
      <p:bldP spid="1742926" grpId="0" animBg="1"/>
      <p:bldP spid="1742927" grpId="0" animBg="1"/>
      <p:bldP spid="1742928" grpId="0" animBg="1"/>
      <p:bldP spid="1742929" grpId="0"/>
      <p:bldP spid="1742930" grpId="0"/>
      <p:bldP spid="1742931" grpId="0"/>
      <p:bldP spid="1742932" grpId="0"/>
      <p:bldP spid="1742933" grpId="0"/>
      <p:bldP spid="1742934" grpId="0"/>
      <p:bldP spid="1742935" grpId="0"/>
      <p:bldP spid="1742936" grpId="0"/>
      <p:bldP spid="1742937" grpId="0"/>
      <p:bldP spid="1742938" grpId="0"/>
      <p:bldP spid="1742939" grpId="0"/>
      <p:bldP spid="1742940" grpId="0"/>
      <p:bldP spid="1742941" grpId="0" animBg="1"/>
      <p:bldP spid="1742942" grpId="0" animBg="1"/>
      <p:bldP spid="1742943" grpId="0" animBg="1"/>
      <p:bldP spid="1742944" grpId="0" animBg="1"/>
      <p:bldP spid="1742945" grpId="0" animBg="1"/>
      <p:bldP spid="1742946" grpId="0" animBg="1"/>
      <p:bldP spid="1742947" grpId="0" animBg="1"/>
      <p:bldP spid="1742948" grpId="0"/>
      <p:bldP spid="1742949" grpId="0"/>
      <p:bldP spid="1742950" grpId="0"/>
      <p:bldP spid="1742951" grpId="0" animBg="1"/>
      <p:bldP spid="1742952" grpId="0" animBg="1"/>
      <p:bldP spid="1742953" grpId="0" animBg="1"/>
      <p:bldP spid="1742954" grpId="0" animBg="1"/>
      <p:bldP spid="1742955" grpId="0" animBg="1"/>
      <p:bldP spid="1742956" grpId="0" animBg="1"/>
      <p:bldP spid="1742957" grpId="0" animBg="1"/>
      <p:bldP spid="1742958" grpId="0"/>
      <p:bldP spid="1742959" grpId="0"/>
      <p:bldP spid="1742960" grpId="0"/>
      <p:bldP spid="1742961" grpId="0"/>
      <p:bldP spid="1742962" grpId="0"/>
      <p:bldP spid="1742963" grpId="0"/>
      <p:bldP spid="1742964" grpId="0"/>
      <p:bldP spid="1742965" grpId="0"/>
      <p:bldP spid="1742966" grpId="0"/>
      <p:bldP spid="1742967" grpId="0"/>
      <p:bldP spid="1742968" grpId="0"/>
      <p:bldP spid="1742969" grpId="0"/>
      <p:bldP spid="1742970" grpId="0" animBg="1"/>
      <p:bldP spid="1742971"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11"/>
          </p:nvPr>
        </p:nvSpPr>
        <p:spPr/>
        <p:txBody>
          <a:bodyPr/>
          <a:lstStyle/>
          <a:p>
            <a:fld id="{6BACB4C8-1336-4BCA-A928-14A86B2C425E}" type="slidenum">
              <a:rPr lang="zh-CN" altLang="en-US"/>
              <a:pPr/>
              <a:t>55</a:t>
            </a:fld>
            <a:endParaRPr lang="en-US" altLang="zh-CN"/>
          </a:p>
        </p:txBody>
      </p:sp>
      <p:sp>
        <p:nvSpPr>
          <p:cNvPr id="1748994" name="Rectangle 2"/>
          <p:cNvSpPr>
            <a:spLocks noGrp="1" noChangeArrowheads="1"/>
          </p:cNvSpPr>
          <p:nvPr>
            <p:ph type="title"/>
          </p:nvPr>
        </p:nvSpPr>
        <p:spPr/>
        <p:txBody>
          <a:bodyPr/>
          <a:lstStyle/>
          <a:p>
            <a:r>
              <a:rPr lang="en-US" altLang="zh-CN" dirty="0"/>
              <a:t>7.x.3 </a:t>
            </a:r>
            <a:r>
              <a:rPr lang="zh-CN" altLang="en-US" dirty="0"/>
              <a:t>乱序执行和寄存器重命名 </a:t>
            </a:r>
            <a:r>
              <a:rPr lang="zh-CN" altLang="en-US" dirty="0">
                <a:solidFill>
                  <a:srgbClr val="FF0066"/>
                </a:solidFill>
              </a:rPr>
              <a:t>－</a:t>
            </a:r>
            <a:r>
              <a:rPr lang="en-US" altLang="zh-CN" dirty="0" err="1">
                <a:solidFill>
                  <a:srgbClr val="FF0066"/>
                </a:solidFill>
              </a:rPr>
              <a:t>Tomasulo</a:t>
            </a:r>
            <a:r>
              <a:rPr lang="zh-CN" altLang="en-US" dirty="0">
                <a:solidFill>
                  <a:srgbClr val="FF0066"/>
                </a:solidFill>
              </a:rPr>
              <a:t>算法</a:t>
            </a:r>
          </a:p>
        </p:txBody>
      </p:sp>
      <p:sp>
        <p:nvSpPr>
          <p:cNvPr id="1748995" name="Rectangle 3"/>
          <p:cNvSpPr>
            <a:spLocks noGrp="1" noChangeArrowheads="1"/>
          </p:cNvSpPr>
          <p:nvPr>
            <p:ph type="body" idx="1"/>
          </p:nvPr>
        </p:nvSpPr>
        <p:spPr>
          <a:xfrm>
            <a:off x="250825" y="1338263"/>
            <a:ext cx="8713788" cy="1154112"/>
          </a:xfrm>
          <a:noFill/>
          <a:ln/>
        </p:spPr>
        <p:txBody>
          <a:bodyPr/>
          <a:lstStyle/>
          <a:p>
            <a:pPr marL="355600" indent="-355600">
              <a:buFont typeface="Wingdings" pitchFamily="2" charset="2"/>
              <a:buNone/>
            </a:pPr>
            <a:r>
              <a:rPr lang="zh-CN" altLang="en-US"/>
              <a:t>解决访存冲突的方法</a:t>
            </a:r>
            <a:r>
              <a:rPr lang="en-US" altLang="zh-CN"/>
              <a:t>——</a:t>
            </a:r>
            <a:r>
              <a:rPr lang="zh-CN" altLang="en-US">
                <a:solidFill>
                  <a:srgbClr val="0000FF"/>
                </a:solidFill>
              </a:rPr>
              <a:t>先行控制技术</a:t>
            </a:r>
          </a:p>
          <a:p>
            <a:pPr marL="355600" indent="-355600">
              <a:buFont typeface="Wingdings" pitchFamily="2" charset="2"/>
              <a:buNone/>
            </a:pPr>
            <a:r>
              <a:rPr lang="zh-CN" altLang="en-US">
                <a:latin typeface="宋体" charset="-122"/>
              </a:rPr>
              <a:t>采用</a:t>
            </a:r>
            <a:r>
              <a:rPr lang="zh-CN" altLang="en-US">
                <a:solidFill>
                  <a:srgbClr val="0000FF"/>
                </a:solidFill>
                <a:latin typeface="宋体" charset="-122"/>
              </a:rPr>
              <a:t>先行控制技术</a:t>
            </a:r>
            <a:r>
              <a:rPr lang="zh-CN" altLang="en-US">
                <a:latin typeface="宋体" charset="-122"/>
              </a:rPr>
              <a:t>的关键是</a:t>
            </a:r>
            <a:r>
              <a:rPr lang="zh-CN" altLang="en-US">
                <a:solidFill>
                  <a:srgbClr val="FF0000"/>
                </a:solidFill>
                <a:latin typeface="宋体" charset="-122"/>
              </a:rPr>
              <a:t>缓冲技术</a:t>
            </a:r>
            <a:r>
              <a:rPr lang="zh-CN" altLang="en-US">
                <a:latin typeface="宋体" charset="-122"/>
              </a:rPr>
              <a:t>和</a:t>
            </a:r>
            <a:r>
              <a:rPr lang="zh-CN" altLang="en-US">
                <a:solidFill>
                  <a:srgbClr val="FF0000"/>
                </a:solidFill>
                <a:latin typeface="宋体" charset="-122"/>
              </a:rPr>
              <a:t>预处理技术</a:t>
            </a:r>
            <a:r>
              <a:rPr lang="zh-CN" altLang="en-US">
                <a:latin typeface="宋体" charset="-122"/>
              </a:rPr>
              <a:t>。</a:t>
            </a:r>
          </a:p>
        </p:txBody>
      </p:sp>
      <p:sp>
        <p:nvSpPr>
          <p:cNvPr id="1748996" name="Rectangle 4"/>
          <p:cNvSpPr>
            <a:spLocks noChangeArrowheads="1"/>
          </p:cNvSpPr>
          <p:nvPr/>
        </p:nvSpPr>
        <p:spPr bwMode="auto">
          <a:xfrm>
            <a:off x="5580063" y="620713"/>
            <a:ext cx="3260725" cy="647700"/>
          </a:xfrm>
          <a:prstGeom prst="rect">
            <a:avLst/>
          </a:prstGeom>
          <a:solidFill>
            <a:srgbClr val="CCFF99"/>
          </a:solidFill>
          <a:ln w="28575">
            <a:solidFill>
              <a:srgbClr val="006600"/>
            </a:solidFill>
            <a:miter lim="800000"/>
            <a:headEnd/>
            <a:tailEnd/>
          </a:ln>
          <a:effectLst>
            <a:outerShdw blurRad="50800" dist="38100" dir="2700000" algn="tl" rotWithShape="0">
              <a:prstClr val="black">
                <a:alpha val="40000"/>
              </a:prstClr>
            </a:outerShdw>
          </a:effectLst>
        </p:spPr>
        <p:txBody>
          <a:bodyPr anchor="ctr"/>
          <a:lstStyle/>
          <a:p>
            <a:pPr>
              <a:spcBef>
                <a:spcPct val="0"/>
              </a:spcBef>
            </a:pPr>
            <a:r>
              <a:rPr lang="zh-CN" altLang="en-US">
                <a:solidFill>
                  <a:srgbClr val="CC0066"/>
                </a:solidFill>
                <a:latin typeface="Arial" charset="0"/>
                <a:ea typeface="黑体" pitchFamily="2" charset="-122"/>
              </a:rPr>
              <a:t>局部性相关的处理</a:t>
            </a:r>
          </a:p>
        </p:txBody>
      </p:sp>
      <p:graphicFrame>
        <p:nvGraphicFramePr>
          <p:cNvPr id="1748997" name="Object 5"/>
          <p:cNvGraphicFramePr>
            <a:graphicFrameLocks noChangeAspect="1"/>
          </p:cNvGraphicFramePr>
          <p:nvPr/>
        </p:nvGraphicFramePr>
        <p:xfrm>
          <a:off x="285750" y="2852738"/>
          <a:ext cx="8591550" cy="3302000"/>
        </p:xfrm>
        <a:graphic>
          <a:graphicData uri="http://schemas.openxmlformats.org/presentationml/2006/ole">
            <mc:AlternateContent xmlns:mc="http://schemas.openxmlformats.org/markup-compatibility/2006">
              <mc:Choice xmlns:v="urn:schemas-microsoft-com:vml" Requires="v">
                <p:oleObj spid="_x0000_s1749067" name="文档" r:id="rId3" imgW="5279652" imgH="2030328" progId="Word.Document.8">
                  <p:embed/>
                </p:oleObj>
              </mc:Choice>
              <mc:Fallback>
                <p:oleObj name="文档" r:id="rId3" imgW="5279652" imgH="2030328" progId="Word.Document.8">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50" y="2852738"/>
                        <a:ext cx="8591550" cy="3302000"/>
                      </a:xfrm>
                      <a:prstGeom prst="rect">
                        <a:avLst/>
                      </a:prstGeom>
                      <a:noFill/>
                      <a:ln>
                        <a:noFill/>
                      </a:ln>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1310867A-AEAD-4951-9616-9A28075975D4}" type="slidenum">
              <a:rPr lang="zh-CN" altLang="en-US"/>
              <a:pPr/>
              <a:t>56</a:t>
            </a:fld>
            <a:endParaRPr lang="en-US" altLang="zh-CN"/>
          </a:p>
        </p:txBody>
      </p:sp>
      <p:sp>
        <p:nvSpPr>
          <p:cNvPr id="1743874" name="Rectangle 2"/>
          <p:cNvSpPr>
            <a:spLocks noGrp="1" noChangeArrowheads="1"/>
          </p:cNvSpPr>
          <p:nvPr>
            <p:ph type="title"/>
          </p:nvPr>
        </p:nvSpPr>
        <p:spPr/>
        <p:txBody>
          <a:bodyPr/>
          <a:lstStyle/>
          <a:p>
            <a:r>
              <a:rPr lang="en-US" altLang="zh-CN" dirty="0"/>
              <a:t>7.x.3 </a:t>
            </a:r>
            <a:r>
              <a:rPr lang="zh-CN" altLang="en-US" dirty="0"/>
              <a:t>乱序执行和寄存器重命名 </a:t>
            </a:r>
            <a:r>
              <a:rPr lang="zh-CN" altLang="en-US" dirty="0">
                <a:solidFill>
                  <a:srgbClr val="FF0066"/>
                </a:solidFill>
              </a:rPr>
              <a:t>－</a:t>
            </a:r>
            <a:r>
              <a:rPr lang="en-US" altLang="zh-CN" dirty="0" err="1">
                <a:solidFill>
                  <a:srgbClr val="FF0066"/>
                </a:solidFill>
              </a:rPr>
              <a:t>Tomasulo</a:t>
            </a:r>
            <a:r>
              <a:rPr lang="zh-CN" altLang="en-US" dirty="0">
                <a:solidFill>
                  <a:srgbClr val="FF0066"/>
                </a:solidFill>
              </a:rPr>
              <a:t>算法</a:t>
            </a:r>
          </a:p>
        </p:txBody>
      </p:sp>
      <p:sp>
        <p:nvSpPr>
          <p:cNvPr id="1743875" name="Rectangle 3"/>
          <p:cNvSpPr>
            <a:spLocks noGrp="1" noChangeArrowheads="1"/>
          </p:cNvSpPr>
          <p:nvPr>
            <p:ph type="body" idx="1"/>
          </p:nvPr>
        </p:nvSpPr>
        <p:spPr>
          <a:xfrm>
            <a:off x="457200" y="981075"/>
            <a:ext cx="8435975" cy="5543550"/>
          </a:xfrm>
          <a:noFill/>
          <a:ln/>
        </p:spPr>
        <p:txBody>
          <a:bodyPr/>
          <a:lstStyle/>
          <a:p>
            <a:pPr marL="355600" indent="-355600">
              <a:spcBef>
                <a:spcPct val="10000"/>
              </a:spcBef>
            </a:pPr>
            <a:r>
              <a:rPr lang="zh-CN" altLang="en-US"/>
              <a:t>推后法</a:t>
            </a:r>
          </a:p>
          <a:p>
            <a:pPr marL="812800" lvl="1" indent="-277813">
              <a:spcBef>
                <a:spcPct val="10000"/>
              </a:spcBef>
            </a:pPr>
            <a:r>
              <a:rPr lang="zh-CN" altLang="en-US"/>
              <a:t>优点：控制简单。</a:t>
            </a:r>
          </a:p>
          <a:p>
            <a:pPr marL="812800" lvl="1" indent="-277813">
              <a:spcBef>
                <a:spcPct val="10000"/>
              </a:spcBef>
            </a:pPr>
            <a:r>
              <a:rPr lang="zh-CN" altLang="en-US"/>
              <a:t>缺点：降低了吞吐率和效率。</a:t>
            </a:r>
          </a:p>
          <a:p>
            <a:pPr marL="355600" indent="-355600">
              <a:spcBef>
                <a:spcPct val="10000"/>
              </a:spcBef>
            </a:pPr>
            <a:r>
              <a:rPr lang="zh-CN" altLang="en-US">
                <a:solidFill>
                  <a:srgbClr val="FF3300"/>
                </a:solidFill>
              </a:rPr>
              <a:t>相关直接通路</a:t>
            </a:r>
            <a:r>
              <a:rPr lang="zh-CN" altLang="en-US"/>
              <a:t>法：在各功能部件之间为每种局部性相关都设置单独的相关直接通路，将会使硬件耗费大，控制复杂，一般采用</a:t>
            </a:r>
            <a:r>
              <a:rPr lang="zh-CN" altLang="en-US">
                <a:solidFill>
                  <a:srgbClr val="0000FF"/>
                </a:solidFill>
              </a:rPr>
              <a:t>分布式控制和管理</a:t>
            </a:r>
            <a:r>
              <a:rPr lang="zh-CN" altLang="en-US"/>
              <a:t>，并设置</a:t>
            </a:r>
            <a:r>
              <a:rPr lang="zh-CN" altLang="en-US">
                <a:solidFill>
                  <a:srgbClr val="FF0000"/>
                </a:solidFill>
              </a:rPr>
              <a:t>公共数据总线</a:t>
            </a:r>
            <a:r>
              <a:rPr lang="zh-CN" altLang="en-US">
                <a:solidFill>
                  <a:srgbClr val="0000FF"/>
                </a:solidFill>
              </a:rPr>
              <a:t>（</a:t>
            </a:r>
            <a:r>
              <a:rPr lang="en-US" altLang="zh-CN">
                <a:solidFill>
                  <a:srgbClr val="0000FF"/>
                </a:solidFill>
              </a:rPr>
              <a:t>CDB</a:t>
            </a:r>
            <a:r>
              <a:rPr lang="zh-CN" altLang="en-US">
                <a:solidFill>
                  <a:srgbClr val="0000FF"/>
                </a:solidFill>
              </a:rPr>
              <a:t>，</a:t>
            </a:r>
            <a:r>
              <a:rPr lang="en-US" altLang="zh-CN">
                <a:solidFill>
                  <a:srgbClr val="0000FF"/>
                </a:solidFill>
              </a:rPr>
              <a:t>Common Data Bus</a:t>
            </a:r>
            <a:r>
              <a:rPr lang="zh-CN" altLang="en-US">
                <a:solidFill>
                  <a:srgbClr val="0000FF"/>
                </a:solidFill>
              </a:rPr>
              <a:t>）</a:t>
            </a:r>
            <a:r>
              <a:rPr lang="zh-CN" altLang="en-US"/>
              <a:t>以简化各种相关的判别和实现相关直接通路的连接。</a:t>
            </a:r>
            <a:br>
              <a:rPr lang="zh-CN" altLang="en-US"/>
            </a:br>
            <a:br>
              <a:rPr lang="zh-CN" altLang="en-US"/>
            </a:br>
            <a:r>
              <a:rPr lang="en-US" altLang="zh-CN"/>
              <a:t>【</a:t>
            </a:r>
            <a:r>
              <a:rPr lang="zh-CN" altLang="en-US"/>
              <a:t>例</a:t>
            </a:r>
            <a:r>
              <a:rPr lang="en-US" altLang="zh-CN"/>
              <a:t>】IBM360/91</a:t>
            </a:r>
            <a:r>
              <a:rPr lang="zh-CN" altLang="en-US">
                <a:solidFill>
                  <a:srgbClr val="008000"/>
                </a:solidFill>
              </a:rPr>
              <a:t>浮点执行部件</a:t>
            </a:r>
            <a:r>
              <a:rPr lang="zh-CN" altLang="en-US"/>
              <a:t>的</a:t>
            </a:r>
            <a:r>
              <a:rPr lang="zh-CN" altLang="en-US">
                <a:solidFill>
                  <a:srgbClr val="008000"/>
                </a:solidFill>
              </a:rPr>
              <a:t>相关处理控制机构</a:t>
            </a:r>
            <a:r>
              <a:rPr lang="zh-CN" altLang="en-US"/>
              <a:t>：</a:t>
            </a:r>
            <a:r>
              <a:rPr lang="zh-CN" altLang="en-US">
                <a:solidFill>
                  <a:srgbClr val="FF0000"/>
                </a:solidFill>
              </a:rPr>
              <a:t>总线式分布处理</a:t>
            </a:r>
            <a:r>
              <a:rPr lang="zh-CN" altLang="en-US"/>
              <a:t>方式。</a:t>
            </a:r>
          </a:p>
        </p:txBody>
      </p:sp>
      <p:sp>
        <p:nvSpPr>
          <p:cNvPr id="1743876" name="Rectangle 4"/>
          <p:cNvSpPr>
            <a:spLocks noChangeArrowheads="1"/>
          </p:cNvSpPr>
          <p:nvPr/>
        </p:nvSpPr>
        <p:spPr bwMode="auto">
          <a:xfrm>
            <a:off x="5580063" y="620713"/>
            <a:ext cx="3260725" cy="647700"/>
          </a:xfrm>
          <a:prstGeom prst="rect">
            <a:avLst/>
          </a:prstGeom>
          <a:solidFill>
            <a:srgbClr val="CCFF99"/>
          </a:solidFill>
          <a:ln w="28575">
            <a:solidFill>
              <a:srgbClr val="006600"/>
            </a:solidFill>
            <a:miter lim="800000"/>
            <a:headEnd/>
            <a:tailEnd/>
          </a:ln>
          <a:effectLst>
            <a:outerShdw blurRad="50800" dist="38100" dir="2700000" algn="tl" rotWithShape="0">
              <a:prstClr val="black">
                <a:alpha val="40000"/>
              </a:prstClr>
            </a:outerShdw>
          </a:effectLst>
        </p:spPr>
        <p:txBody>
          <a:bodyPr anchor="ctr"/>
          <a:lstStyle/>
          <a:p>
            <a:pPr>
              <a:spcBef>
                <a:spcPct val="0"/>
              </a:spcBef>
            </a:pPr>
            <a:r>
              <a:rPr lang="zh-CN" altLang="en-US">
                <a:solidFill>
                  <a:srgbClr val="CC0066"/>
                </a:solidFill>
                <a:latin typeface="Arial" charset="0"/>
                <a:ea typeface="黑体" pitchFamily="2" charset="-122"/>
              </a:rPr>
              <a:t>局部性相关的处理</a:t>
            </a: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2A3609DF-1887-48A5-A7ED-A801A81A2EF7}" type="slidenum">
              <a:rPr lang="zh-CN" altLang="en-US"/>
              <a:pPr/>
              <a:t>57</a:t>
            </a:fld>
            <a:endParaRPr lang="en-US" altLang="zh-CN"/>
          </a:p>
        </p:txBody>
      </p:sp>
      <p:sp>
        <p:nvSpPr>
          <p:cNvPr id="1744898" name="Rectangle 2"/>
          <p:cNvSpPr>
            <a:spLocks noGrp="1" noChangeArrowheads="1"/>
          </p:cNvSpPr>
          <p:nvPr>
            <p:ph type="title"/>
          </p:nvPr>
        </p:nvSpPr>
        <p:spPr/>
        <p:txBody>
          <a:bodyPr/>
          <a:lstStyle/>
          <a:p>
            <a:r>
              <a:rPr lang="en-US" altLang="zh-CN" dirty="0"/>
              <a:t>7.x.3 </a:t>
            </a:r>
            <a:r>
              <a:rPr lang="zh-CN" altLang="en-US" dirty="0"/>
              <a:t>乱序执行和寄存器重命名 </a:t>
            </a:r>
            <a:r>
              <a:rPr lang="zh-CN" altLang="en-US" dirty="0">
                <a:solidFill>
                  <a:srgbClr val="FF0066"/>
                </a:solidFill>
              </a:rPr>
              <a:t>－</a:t>
            </a:r>
            <a:r>
              <a:rPr lang="en-US" altLang="zh-CN" dirty="0" err="1">
                <a:solidFill>
                  <a:srgbClr val="FF0066"/>
                </a:solidFill>
              </a:rPr>
              <a:t>Tomasulo</a:t>
            </a:r>
            <a:r>
              <a:rPr lang="zh-CN" altLang="en-US" dirty="0">
                <a:solidFill>
                  <a:srgbClr val="FF0066"/>
                </a:solidFill>
              </a:rPr>
              <a:t>算法</a:t>
            </a:r>
          </a:p>
        </p:txBody>
      </p:sp>
      <p:sp>
        <p:nvSpPr>
          <p:cNvPr id="1744899" name="Rectangle 3"/>
          <p:cNvSpPr>
            <a:spLocks noGrp="1" noChangeArrowheads="1"/>
          </p:cNvSpPr>
          <p:nvPr>
            <p:ph type="body" idx="1"/>
          </p:nvPr>
        </p:nvSpPr>
        <p:spPr>
          <a:xfrm>
            <a:off x="466725" y="1341438"/>
            <a:ext cx="8208963" cy="4967287"/>
          </a:xfrm>
          <a:noFill/>
          <a:ln/>
        </p:spPr>
        <p:txBody>
          <a:bodyPr/>
          <a:lstStyle/>
          <a:p>
            <a:pPr marL="355600" indent="-355600">
              <a:buFont typeface="Wingdings" pitchFamily="2" charset="2"/>
              <a:buNone/>
            </a:pPr>
            <a:r>
              <a:rPr lang="en-US" altLang="zh-CN">
                <a:solidFill>
                  <a:schemeClr val="bg2"/>
                </a:solidFill>
                <a:ea typeface="黑体" pitchFamily="2" charset="-122"/>
              </a:rPr>
              <a:t>IBM360/91</a:t>
            </a:r>
            <a:r>
              <a:rPr lang="zh-CN" altLang="en-US">
                <a:solidFill>
                  <a:schemeClr val="bg2"/>
                </a:solidFill>
                <a:ea typeface="黑体" pitchFamily="2" charset="-122"/>
              </a:rPr>
              <a:t>：里程碑式的计算机</a:t>
            </a:r>
          </a:p>
          <a:p>
            <a:pPr marL="355600" indent="-355600"/>
            <a:r>
              <a:rPr lang="en-US" altLang="zh-CN"/>
              <a:t>IBM360/91</a:t>
            </a:r>
            <a:r>
              <a:rPr lang="zh-CN" altLang="en-US"/>
              <a:t>应用了很多新的设计思想：</a:t>
            </a:r>
            <a:br>
              <a:rPr lang="zh-CN" altLang="en-US"/>
            </a:br>
            <a:r>
              <a:rPr lang="zh-CN" altLang="en-US">
                <a:solidFill>
                  <a:srgbClr val="CC0000"/>
                </a:solidFill>
              </a:rPr>
              <a:t>数据标记</a:t>
            </a:r>
            <a:r>
              <a:rPr lang="zh-CN" altLang="en-US"/>
              <a:t>、</a:t>
            </a:r>
            <a:r>
              <a:rPr lang="zh-CN" altLang="en-US">
                <a:solidFill>
                  <a:srgbClr val="CC0000"/>
                </a:solidFill>
              </a:rPr>
              <a:t>寄存器重命名</a:t>
            </a:r>
            <a:r>
              <a:rPr lang="zh-CN" altLang="en-US"/>
              <a:t>、</a:t>
            </a:r>
            <a:r>
              <a:rPr lang="zh-CN" altLang="en-US">
                <a:solidFill>
                  <a:srgbClr val="CC0000"/>
                </a:solidFill>
              </a:rPr>
              <a:t>内存访问冲突的动态检测</a:t>
            </a:r>
            <a:r>
              <a:rPr lang="zh-CN" altLang="en-US"/>
              <a:t>，后来这些技术都得到了推广。</a:t>
            </a:r>
          </a:p>
          <a:p>
            <a:pPr marL="355600" indent="-355600"/>
            <a:r>
              <a:rPr lang="en-US" altLang="zh-CN"/>
              <a:t>Tomasulo</a:t>
            </a:r>
            <a:r>
              <a:rPr lang="zh-CN" altLang="en-US"/>
              <a:t>在他</a:t>
            </a:r>
            <a:r>
              <a:rPr lang="en-US" altLang="zh-CN"/>
              <a:t>1967</a:t>
            </a:r>
            <a:r>
              <a:rPr lang="zh-CN" altLang="en-US"/>
              <a:t>年的论文中描述了他的算法。</a:t>
            </a:r>
          </a:p>
          <a:p>
            <a:pPr marL="355600" indent="-355600"/>
            <a:r>
              <a:rPr lang="en-US" altLang="zh-CN"/>
              <a:t>Anderson</a:t>
            </a:r>
            <a:r>
              <a:rPr lang="zh-CN" altLang="en-US"/>
              <a:t>、</a:t>
            </a:r>
            <a:r>
              <a:rPr lang="en-US" altLang="zh-CN"/>
              <a:t>Sparacio</a:t>
            </a:r>
            <a:r>
              <a:rPr lang="zh-CN" altLang="en-US"/>
              <a:t>、</a:t>
            </a:r>
            <a:r>
              <a:rPr lang="en-US" altLang="zh-CN"/>
              <a:t>Tomasulo</a:t>
            </a:r>
            <a:r>
              <a:rPr lang="zh-CN" altLang="en-US"/>
              <a:t>在</a:t>
            </a:r>
            <a:r>
              <a:rPr lang="en-US" altLang="zh-CN"/>
              <a:t>1967</a:t>
            </a:r>
            <a:r>
              <a:rPr lang="zh-CN" altLang="en-US"/>
              <a:t>年的论文中描述了处理器的另外一些技术，包括</a:t>
            </a:r>
            <a:r>
              <a:rPr lang="zh-CN" altLang="en-US">
                <a:solidFill>
                  <a:srgbClr val="CC0000"/>
                </a:solidFill>
              </a:rPr>
              <a:t>分支预测技术</a:t>
            </a:r>
            <a:r>
              <a:rPr lang="zh-CN" altLang="en-US"/>
              <a:t>。</a:t>
            </a:r>
          </a:p>
        </p:txBody>
      </p:sp>
      <p:sp>
        <p:nvSpPr>
          <p:cNvPr id="1744900" name="Rectangle 4"/>
          <p:cNvSpPr>
            <a:spLocks noChangeArrowheads="1"/>
          </p:cNvSpPr>
          <p:nvPr/>
        </p:nvSpPr>
        <p:spPr bwMode="auto">
          <a:xfrm>
            <a:off x="5580063" y="620713"/>
            <a:ext cx="3260725" cy="647700"/>
          </a:xfrm>
          <a:prstGeom prst="rect">
            <a:avLst/>
          </a:prstGeom>
          <a:solidFill>
            <a:srgbClr val="CCFF99"/>
          </a:solidFill>
          <a:ln w="28575">
            <a:solidFill>
              <a:srgbClr val="006600"/>
            </a:solidFill>
            <a:miter lim="800000"/>
            <a:headEnd/>
            <a:tailEnd/>
          </a:ln>
          <a:effectLst>
            <a:outerShdw blurRad="50800" dist="38100" dir="2700000" algn="tl" rotWithShape="0">
              <a:prstClr val="black">
                <a:alpha val="40000"/>
              </a:prstClr>
            </a:outerShdw>
          </a:effectLst>
        </p:spPr>
        <p:txBody>
          <a:bodyPr anchor="ctr"/>
          <a:lstStyle/>
          <a:p>
            <a:pPr>
              <a:spcBef>
                <a:spcPct val="0"/>
              </a:spcBef>
            </a:pPr>
            <a:r>
              <a:rPr lang="zh-CN" altLang="en-US">
                <a:solidFill>
                  <a:srgbClr val="CC0066"/>
                </a:solidFill>
                <a:latin typeface="Arial" charset="0"/>
                <a:ea typeface="黑体" pitchFamily="2" charset="-122"/>
              </a:rPr>
              <a:t>局部性相关的处理</a:t>
            </a:r>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4"/>
          <p:cNvSpPr>
            <a:spLocks noGrp="1"/>
          </p:cNvSpPr>
          <p:nvPr>
            <p:ph type="sldNum" sz="quarter" idx="11"/>
          </p:nvPr>
        </p:nvSpPr>
        <p:spPr/>
        <p:txBody>
          <a:bodyPr/>
          <a:lstStyle/>
          <a:p>
            <a:fld id="{F6A0C183-32F7-4E0A-BD5B-CD9538AC1F88}" type="slidenum">
              <a:rPr lang="zh-CN" altLang="en-US"/>
              <a:pPr/>
              <a:t>58</a:t>
            </a:fld>
            <a:endParaRPr lang="en-US" altLang="zh-CN"/>
          </a:p>
        </p:txBody>
      </p:sp>
      <p:pic>
        <p:nvPicPr>
          <p:cNvPr id="1745924" name="Picture 4"/>
          <p:cNvPicPr>
            <a:picLocks noChangeAspect="1" noChangeArrowheads="1"/>
          </p:cNvPicPr>
          <p:nvPr/>
        </p:nvPicPr>
        <p:blipFill>
          <a:blip r:embed="rId3" cstate="print"/>
          <a:srcRect/>
          <a:stretch>
            <a:fillRect/>
          </a:stretch>
        </p:blipFill>
        <p:spPr bwMode="auto">
          <a:xfrm>
            <a:off x="250825" y="646113"/>
            <a:ext cx="4191000" cy="2028825"/>
          </a:xfrm>
          <a:prstGeom prst="rect">
            <a:avLst/>
          </a:prstGeom>
          <a:noFill/>
          <a:ln w="28575" algn="ctr">
            <a:noFill/>
            <a:miter lim="800000"/>
            <a:headEnd/>
            <a:tailEnd type="none" w="med" len="lg"/>
          </a:ln>
          <a:effectLst/>
        </p:spPr>
      </p:pic>
      <p:sp>
        <p:nvSpPr>
          <p:cNvPr id="1745925" name="Text Box 5"/>
          <p:cNvSpPr txBox="1">
            <a:spLocks noChangeArrowheads="1"/>
          </p:cNvSpPr>
          <p:nvPr/>
        </p:nvSpPr>
        <p:spPr bwMode="auto">
          <a:xfrm>
            <a:off x="107950" y="2636838"/>
            <a:ext cx="4464050" cy="1558925"/>
          </a:xfrm>
          <a:prstGeom prst="rect">
            <a:avLst/>
          </a:prstGeom>
          <a:noFill/>
          <a:ln w="28575" algn="ctr">
            <a:noFill/>
            <a:miter lim="800000"/>
            <a:headEnd/>
            <a:tailEnd type="none" w="med" len="lg"/>
          </a:ln>
          <a:effectLst/>
        </p:spPr>
        <p:txBody>
          <a:bodyPr>
            <a:spAutoFit/>
          </a:bodyPr>
          <a:lstStyle/>
          <a:p>
            <a:pPr algn="l"/>
            <a:r>
              <a:rPr lang="en-US" altLang="zh-CN" sz="1600">
                <a:solidFill>
                  <a:srgbClr val="0000FF"/>
                </a:solidFill>
                <a:latin typeface="Arial" charset="0"/>
                <a:ea typeface="Arial Unicode MS" pitchFamily="34" charset="-122"/>
                <a:cs typeface="Arial Unicode MS" pitchFamily="34" charset="-122"/>
              </a:rPr>
              <a:t>This wide-angle view of the multiple control consoles of the IBM System/360 Model 91 shows the nerve center of the fastest, most powerful computer in operation in January 1968. It was located at NASA's Space Flight Center in Greenbelt, Md.</a:t>
            </a:r>
            <a:endParaRPr lang="zh-CN" altLang="en-US" sz="1600">
              <a:solidFill>
                <a:srgbClr val="0000FF"/>
              </a:solidFill>
              <a:latin typeface="Arial" charset="0"/>
              <a:ea typeface="Arial Unicode MS" pitchFamily="34" charset="-122"/>
              <a:cs typeface="Arial Unicode MS" pitchFamily="34" charset="-122"/>
            </a:endParaRPr>
          </a:p>
        </p:txBody>
      </p:sp>
      <p:pic>
        <p:nvPicPr>
          <p:cNvPr id="1745926" name="Picture 6"/>
          <p:cNvPicPr>
            <a:picLocks noChangeAspect="1" noChangeArrowheads="1"/>
          </p:cNvPicPr>
          <p:nvPr/>
        </p:nvPicPr>
        <p:blipFill>
          <a:blip r:embed="rId4" cstate="print"/>
          <a:srcRect/>
          <a:stretch>
            <a:fillRect/>
          </a:stretch>
        </p:blipFill>
        <p:spPr bwMode="auto">
          <a:xfrm>
            <a:off x="4643438" y="482600"/>
            <a:ext cx="4321175" cy="2398713"/>
          </a:xfrm>
          <a:prstGeom prst="rect">
            <a:avLst/>
          </a:prstGeom>
          <a:noFill/>
          <a:ln w="28575" algn="ctr">
            <a:noFill/>
            <a:miter lim="800000"/>
            <a:headEnd/>
            <a:tailEnd type="none" w="med" len="lg"/>
          </a:ln>
          <a:effectLst/>
        </p:spPr>
      </p:pic>
      <p:sp>
        <p:nvSpPr>
          <p:cNvPr id="1745927" name="Text Box 7"/>
          <p:cNvSpPr txBox="1">
            <a:spLocks noChangeArrowheads="1"/>
          </p:cNvSpPr>
          <p:nvPr/>
        </p:nvSpPr>
        <p:spPr bwMode="auto">
          <a:xfrm>
            <a:off x="5653088" y="2781300"/>
            <a:ext cx="2735262" cy="581025"/>
          </a:xfrm>
          <a:prstGeom prst="rect">
            <a:avLst/>
          </a:prstGeom>
          <a:noFill/>
          <a:ln w="28575" algn="ctr">
            <a:noFill/>
            <a:miter lim="800000"/>
            <a:headEnd/>
            <a:tailEnd type="none" w="med" len="lg"/>
          </a:ln>
          <a:effectLst/>
        </p:spPr>
        <p:txBody>
          <a:bodyPr>
            <a:spAutoFit/>
          </a:bodyPr>
          <a:lstStyle/>
          <a:p>
            <a:pPr algn="l"/>
            <a:r>
              <a:rPr lang="en-US" altLang="en-US" sz="1600">
                <a:solidFill>
                  <a:srgbClr val="0000FF"/>
                </a:solidFill>
                <a:latin typeface="Arial" charset="0"/>
                <a:ea typeface="Arial Unicode MS" pitchFamily="34" charset="-122"/>
                <a:cs typeface="Arial Unicode MS" pitchFamily="34" charset="-122"/>
              </a:rPr>
              <a:t>Luis Ortega at Columbia's 360/91 console in 1971.</a:t>
            </a:r>
            <a:endParaRPr lang="zh-CN" altLang="en-US" sz="1600">
              <a:solidFill>
                <a:srgbClr val="0000FF"/>
              </a:solidFill>
              <a:latin typeface="Arial" charset="0"/>
              <a:ea typeface="Arial Unicode MS" pitchFamily="34" charset="-122"/>
              <a:cs typeface="Arial Unicode MS" pitchFamily="34" charset="-122"/>
            </a:endParaRPr>
          </a:p>
        </p:txBody>
      </p:sp>
      <p:pic>
        <p:nvPicPr>
          <p:cNvPr id="1745928" name="Picture 8"/>
          <p:cNvPicPr>
            <a:picLocks noChangeAspect="1" noChangeArrowheads="1"/>
          </p:cNvPicPr>
          <p:nvPr/>
        </p:nvPicPr>
        <p:blipFill>
          <a:blip r:embed="rId5" cstate="print"/>
          <a:srcRect/>
          <a:stretch>
            <a:fillRect/>
          </a:stretch>
        </p:blipFill>
        <p:spPr bwMode="auto">
          <a:xfrm>
            <a:off x="4643438" y="3644900"/>
            <a:ext cx="4313237" cy="2852738"/>
          </a:xfrm>
          <a:prstGeom prst="rect">
            <a:avLst/>
          </a:prstGeom>
          <a:noFill/>
          <a:ln w="28575" algn="ctr">
            <a:noFill/>
            <a:miter lim="800000"/>
            <a:headEnd/>
            <a:tailEnd type="none" w="med" len="lg"/>
          </a:ln>
          <a:effectLst/>
        </p:spPr>
      </p:pic>
      <p:sp>
        <p:nvSpPr>
          <p:cNvPr id="1745929" name="Text Box 9"/>
          <p:cNvSpPr txBox="1">
            <a:spLocks noChangeArrowheads="1"/>
          </p:cNvSpPr>
          <p:nvPr/>
        </p:nvSpPr>
        <p:spPr bwMode="auto">
          <a:xfrm>
            <a:off x="323850" y="5772150"/>
            <a:ext cx="4321175" cy="825500"/>
          </a:xfrm>
          <a:prstGeom prst="rect">
            <a:avLst/>
          </a:prstGeom>
          <a:noFill/>
          <a:ln w="28575" algn="ctr">
            <a:noFill/>
            <a:miter lim="800000"/>
            <a:headEnd/>
            <a:tailEnd type="none" w="med" len="lg"/>
          </a:ln>
          <a:effectLst/>
        </p:spPr>
        <p:txBody>
          <a:bodyPr>
            <a:spAutoFit/>
          </a:bodyPr>
          <a:lstStyle/>
          <a:p>
            <a:pPr algn="r"/>
            <a:r>
              <a:rPr lang="en-US" altLang="en-US" sz="1600">
                <a:solidFill>
                  <a:srgbClr val="0000FF"/>
                </a:solidFill>
                <a:latin typeface="Arial" charset="0"/>
                <a:ea typeface="Arial Unicode MS" pitchFamily="34" charset="-122"/>
                <a:cs typeface="Arial Unicode MS" pitchFamily="34" charset="-122"/>
              </a:rPr>
              <a:t>Installation of the IBM 360/91 in the Columbia Computer Center machine room in February or March 1969.</a:t>
            </a:r>
            <a:endParaRPr lang="zh-CN" altLang="en-US" sz="1600">
              <a:solidFill>
                <a:srgbClr val="0000FF"/>
              </a:solidFill>
              <a:latin typeface="Arial" charset="0"/>
              <a:ea typeface="Arial Unicode MS" pitchFamily="34" charset="-122"/>
              <a:cs typeface="Arial Unicode MS" pitchFamily="34" charset="-122"/>
            </a:endParaRPr>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7A4BBFA4-FFC9-49E6-8797-59FD6B9C0086}" type="slidenum">
              <a:rPr lang="zh-CN" altLang="en-US"/>
              <a:pPr/>
              <a:t>59</a:t>
            </a:fld>
            <a:endParaRPr lang="en-US" altLang="zh-CN"/>
          </a:p>
        </p:txBody>
      </p:sp>
      <p:pic>
        <p:nvPicPr>
          <p:cNvPr id="1746946" name="Picture 2"/>
          <p:cNvPicPr>
            <a:picLocks noChangeAspect="1" noChangeArrowheads="1"/>
          </p:cNvPicPr>
          <p:nvPr/>
        </p:nvPicPr>
        <p:blipFill>
          <a:blip r:embed="rId2" cstate="print"/>
          <a:srcRect/>
          <a:stretch>
            <a:fillRect/>
          </a:stretch>
        </p:blipFill>
        <p:spPr bwMode="auto">
          <a:xfrm>
            <a:off x="0" y="0"/>
            <a:ext cx="9144000" cy="5983288"/>
          </a:xfrm>
          <a:prstGeom prst="rect">
            <a:avLst/>
          </a:prstGeom>
          <a:noFill/>
          <a:ln w="28575" algn="ctr">
            <a:noFill/>
            <a:miter lim="800000"/>
            <a:headEnd/>
            <a:tailEnd type="none" w="med" len="lg"/>
          </a:ln>
          <a:effectLst/>
        </p:spPr>
      </p:pic>
      <p:sp>
        <p:nvSpPr>
          <p:cNvPr id="1746947" name="Text Box 3"/>
          <p:cNvSpPr txBox="1">
            <a:spLocks noChangeArrowheads="1"/>
          </p:cNvSpPr>
          <p:nvPr/>
        </p:nvSpPr>
        <p:spPr bwMode="auto">
          <a:xfrm>
            <a:off x="323850" y="6032500"/>
            <a:ext cx="8569325" cy="581025"/>
          </a:xfrm>
          <a:prstGeom prst="rect">
            <a:avLst/>
          </a:prstGeom>
          <a:noFill/>
          <a:ln w="28575" algn="ctr">
            <a:noFill/>
            <a:miter lim="800000"/>
            <a:headEnd/>
            <a:tailEnd type="none" w="med" len="lg"/>
          </a:ln>
          <a:effectLst/>
        </p:spPr>
        <p:txBody>
          <a:bodyPr>
            <a:spAutoFit/>
          </a:bodyPr>
          <a:lstStyle/>
          <a:p>
            <a:pPr algn="l"/>
            <a:r>
              <a:rPr lang="en-US" altLang="en-US" sz="1600">
                <a:solidFill>
                  <a:srgbClr val="0000FF"/>
                </a:solidFill>
                <a:latin typeface="Arial" charset="0"/>
                <a:ea typeface="Arial Unicode MS" pitchFamily="34" charset="-122"/>
                <a:cs typeface="Arial Unicode MS" pitchFamily="34" charset="-122"/>
              </a:rPr>
              <a:t>Here's an excellent photo of the 360/91 console and 2250 display. See how the console dwarfs the puny humans.</a:t>
            </a:r>
            <a:endParaRPr lang="zh-CN" altLang="en-US" sz="1600">
              <a:solidFill>
                <a:srgbClr val="0000FF"/>
              </a:solidFill>
              <a:latin typeface="Arial" charset="0"/>
              <a:ea typeface="Arial Unicode MS" pitchFamily="34" charset="-122"/>
              <a:cs typeface="Arial Unicode MS" pitchFamily="34" charset="-122"/>
            </a:endParaRPr>
          </a:p>
        </p:txBody>
      </p:sp>
      <p:sp>
        <p:nvSpPr>
          <p:cNvPr id="1746948" name="Text Box 4"/>
          <p:cNvSpPr txBox="1">
            <a:spLocks noChangeArrowheads="1"/>
          </p:cNvSpPr>
          <p:nvPr/>
        </p:nvSpPr>
        <p:spPr bwMode="auto">
          <a:xfrm>
            <a:off x="1547813" y="92075"/>
            <a:ext cx="6264275" cy="457200"/>
          </a:xfrm>
          <a:prstGeom prst="rect">
            <a:avLst/>
          </a:prstGeom>
          <a:noFill/>
          <a:ln w="28575" algn="ctr">
            <a:noFill/>
            <a:miter lim="800000"/>
            <a:headEnd/>
            <a:tailEnd type="none" w="med" len="lg"/>
          </a:ln>
          <a:effectLst/>
        </p:spPr>
        <p:txBody>
          <a:bodyPr>
            <a:spAutoFit/>
          </a:bodyPr>
          <a:lstStyle/>
          <a:p>
            <a:pPr algn="l"/>
            <a:r>
              <a:rPr lang="en-US" altLang="zh-CN" sz="2400">
                <a:solidFill>
                  <a:srgbClr val="FFFF00"/>
                </a:solidFill>
                <a:latin typeface="Arial" charset="0"/>
                <a:ea typeface="Arial Unicode MS" pitchFamily="34" charset="-122"/>
                <a:cs typeface="Arial Unicode MS" pitchFamily="34" charset="-122"/>
              </a:rPr>
              <a:t>T</a:t>
            </a:r>
            <a:r>
              <a:rPr lang="en-US" altLang="en-US" sz="2400">
                <a:solidFill>
                  <a:srgbClr val="FFFF00"/>
                </a:solidFill>
                <a:latin typeface="Arial" charset="0"/>
                <a:ea typeface="Arial Unicode MS" pitchFamily="34" charset="-122"/>
                <a:cs typeface="Arial Unicode MS" pitchFamily="34" charset="-122"/>
              </a:rPr>
              <a:t>he </a:t>
            </a:r>
            <a:r>
              <a:rPr lang="en-US" altLang="zh-CN" sz="2400">
                <a:solidFill>
                  <a:srgbClr val="FFFF00"/>
                </a:solidFill>
                <a:latin typeface="Arial" charset="0"/>
                <a:ea typeface="Arial Unicode MS" pitchFamily="34" charset="-122"/>
                <a:cs typeface="Arial Unicode MS" pitchFamily="34" charset="-122"/>
              </a:rPr>
              <a:t>IBM </a:t>
            </a:r>
            <a:r>
              <a:rPr lang="en-US" altLang="en-US" sz="2400">
                <a:solidFill>
                  <a:srgbClr val="FFFF00"/>
                </a:solidFill>
                <a:latin typeface="Arial" charset="0"/>
                <a:ea typeface="Arial Unicode MS" pitchFamily="34" charset="-122"/>
                <a:cs typeface="Arial Unicode MS" pitchFamily="34" charset="-122"/>
              </a:rPr>
              <a:t>360/91 console and 2250 display</a:t>
            </a:r>
            <a:endParaRPr lang="zh-CN" altLang="en-US" sz="2400">
              <a:solidFill>
                <a:srgbClr val="FFFF00"/>
              </a:solidFill>
              <a:latin typeface="Arial" charset="0"/>
              <a:ea typeface="Arial Unicode MS" pitchFamily="34" charset="-122"/>
              <a:cs typeface="Arial Unicode MS" pitchFamily="34" charset="-122"/>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DFC492EB-F830-4454-9A0D-E075232625C7}" type="slidenum">
              <a:rPr lang="zh-CN" altLang="en-US"/>
              <a:pPr/>
              <a:t>6</a:t>
            </a:fld>
            <a:endParaRPr lang="en-US" altLang="zh-CN"/>
          </a:p>
        </p:txBody>
      </p:sp>
      <p:sp>
        <p:nvSpPr>
          <p:cNvPr id="1649666" name="Rectangle 2"/>
          <p:cNvSpPr>
            <a:spLocks noGrp="1" noChangeArrowheads="1"/>
          </p:cNvSpPr>
          <p:nvPr>
            <p:ph type="title"/>
          </p:nvPr>
        </p:nvSpPr>
        <p:spPr/>
        <p:txBody>
          <a:bodyPr/>
          <a:lstStyle/>
          <a:p>
            <a:r>
              <a:rPr lang="en-US" altLang="zh-CN"/>
              <a:t>7.5.2 </a:t>
            </a:r>
            <a:r>
              <a:rPr lang="zh-CN" altLang="en-US"/>
              <a:t>结构相关</a:t>
            </a:r>
          </a:p>
        </p:txBody>
      </p:sp>
      <p:sp>
        <p:nvSpPr>
          <p:cNvPr id="1649667" name="Rectangle 3"/>
          <p:cNvSpPr>
            <a:spLocks noGrp="1" noChangeArrowheads="1"/>
          </p:cNvSpPr>
          <p:nvPr>
            <p:ph type="body" idx="1"/>
          </p:nvPr>
        </p:nvSpPr>
        <p:spPr>
          <a:xfrm>
            <a:off x="323850" y="547688"/>
            <a:ext cx="8640763" cy="6121400"/>
          </a:xfrm>
        </p:spPr>
        <p:txBody>
          <a:bodyPr/>
          <a:lstStyle/>
          <a:p>
            <a:pPr>
              <a:spcBef>
                <a:spcPct val="5000"/>
              </a:spcBef>
              <a:buFont typeface="Wingdings" pitchFamily="2" charset="2"/>
              <a:buNone/>
            </a:pPr>
            <a:r>
              <a:rPr lang="zh-CN" altLang="en-US" dirty="0"/>
              <a:t>有两种情形会导致结构相关：</a:t>
            </a:r>
          </a:p>
          <a:p>
            <a:pPr>
              <a:spcBef>
                <a:spcPct val="5000"/>
              </a:spcBef>
            </a:pPr>
            <a:r>
              <a:rPr lang="zh-CN" altLang="es-ES" dirty="0">
                <a:solidFill>
                  <a:srgbClr val="CC0000"/>
                </a:solidFill>
              </a:rPr>
              <a:t>部分功能单元没有充分流水。</a:t>
            </a:r>
            <a:br>
              <a:rPr lang="zh-CN" altLang="es-ES" dirty="0"/>
            </a:br>
            <a:r>
              <a:rPr lang="zh-CN" altLang="es-ES" dirty="0">
                <a:solidFill>
                  <a:srgbClr val="0000FF"/>
                </a:solidFill>
              </a:rPr>
              <a:t>解决办法</a:t>
            </a:r>
            <a:r>
              <a:rPr lang="zh-CN" altLang="es-ES" dirty="0"/>
              <a:t>：将</a:t>
            </a:r>
            <a:r>
              <a:rPr lang="zh-CN" altLang="es-ES" dirty="0">
                <a:solidFill>
                  <a:srgbClr val="008000"/>
                </a:solidFill>
              </a:rPr>
              <a:t>流水线</a:t>
            </a:r>
            <a:r>
              <a:rPr lang="zh-CN" altLang="es-ES" dirty="0"/>
              <a:t>设计的更</a:t>
            </a:r>
            <a:r>
              <a:rPr lang="zh-CN" altLang="es-ES" dirty="0">
                <a:solidFill>
                  <a:srgbClr val="008000"/>
                </a:solidFill>
              </a:rPr>
              <a:t>合理</a:t>
            </a:r>
            <a:r>
              <a:rPr lang="zh-CN" altLang="es-ES" dirty="0"/>
              <a:t>。</a:t>
            </a:r>
          </a:p>
          <a:p>
            <a:pPr>
              <a:spcBef>
                <a:spcPct val="5000"/>
              </a:spcBef>
            </a:pPr>
            <a:r>
              <a:rPr lang="zh-CN" altLang="en-US" dirty="0">
                <a:solidFill>
                  <a:srgbClr val="CC0000"/>
                </a:solidFill>
              </a:rPr>
              <a:t>资源冲突</a:t>
            </a:r>
            <a:r>
              <a:rPr lang="zh-CN" altLang="es-ES" dirty="0">
                <a:solidFill>
                  <a:srgbClr val="CC0000"/>
                </a:solidFill>
              </a:rPr>
              <a:t>（</a:t>
            </a:r>
            <a:r>
              <a:rPr lang="es-ES" altLang="zh-CN" dirty="0">
                <a:solidFill>
                  <a:srgbClr val="CC0000"/>
                </a:solidFill>
              </a:rPr>
              <a:t>resource conflicts</a:t>
            </a:r>
            <a:r>
              <a:rPr lang="zh-CN" altLang="es-ES" dirty="0">
                <a:solidFill>
                  <a:srgbClr val="CC0000"/>
                </a:solidFill>
              </a:rPr>
              <a:t>）</a:t>
            </a:r>
            <a:r>
              <a:rPr lang="zh-CN" altLang="en-US" dirty="0"/>
              <a:t>：当两个以上流水线段需要同时使用同一个硬件资源时，发生冲突。</a:t>
            </a:r>
            <a:br>
              <a:rPr lang="zh-CN" altLang="en-US" dirty="0"/>
            </a:br>
            <a:r>
              <a:rPr lang="zh-CN" altLang="en-US" dirty="0">
                <a:solidFill>
                  <a:srgbClr val="0000FF"/>
                </a:solidFill>
              </a:rPr>
              <a:t>解决方法</a:t>
            </a:r>
            <a:r>
              <a:rPr lang="zh-CN" altLang="en-US" dirty="0"/>
              <a:t>：</a:t>
            </a:r>
          </a:p>
          <a:p>
            <a:pPr lvl="1">
              <a:spcBef>
                <a:spcPct val="5000"/>
              </a:spcBef>
            </a:pPr>
            <a:r>
              <a:rPr lang="zh-CN" altLang="en-US" sz="2400" dirty="0"/>
              <a:t>增加资源副本：</a:t>
            </a:r>
          </a:p>
          <a:p>
            <a:pPr lvl="2">
              <a:spcBef>
                <a:spcPct val="5000"/>
              </a:spcBef>
            </a:pPr>
            <a:r>
              <a:rPr lang="zh-CN" altLang="en-US" sz="2400" dirty="0"/>
              <a:t>存储器冲突：哈佛结构</a:t>
            </a:r>
          </a:p>
          <a:p>
            <a:pPr lvl="2">
              <a:spcBef>
                <a:spcPct val="5000"/>
              </a:spcBef>
            </a:pPr>
            <a:r>
              <a:rPr lang="zh-CN" altLang="en-US" sz="2400" dirty="0"/>
              <a:t>两个</a:t>
            </a:r>
            <a:r>
              <a:rPr lang="en-US" altLang="zh-CN" sz="2400" dirty="0"/>
              <a:t>ALU</a:t>
            </a:r>
            <a:r>
              <a:rPr lang="zh-CN" altLang="en-US" sz="2400" dirty="0"/>
              <a:t>：取指令－地址加法器</a:t>
            </a:r>
          </a:p>
          <a:p>
            <a:pPr lvl="1">
              <a:spcBef>
                <a:spcPct val="5000"/>
              </a:spcBef>
            </a:pPr>
            <a:r>
              <a:rPr lang="zh-CN" altLang="en-US" sz="2400" dirty="0"/>
              <a:t>改变资源以便它们能并发的使用。</a:t>
            </a:r>
          </a:p>
          <a:p>
            <a:pPr lvl="2">
              <a:spcBef>
                <a:spcPct val="5000"/>
              </a:spcBef>
            </a:pPr>
            <a:r>
              <a:rPr lang="zh-CN" altLang="en-US" sz="2400" dirty="0"/>
              <a:t>不相关的数据尽量使用不同的寄存器</a:t>
            </a:r>
          </a:p>
          <a:p>
            <a:pPr lvl="2">
              <a:spcBef>
                <a:spcPct val="5000"/>
              </a:spcBef>
            </a:pPr>
            <a:r>
              <a:rPr lang="zh-CN" altLang="en-US" sz="2400" dirty="0"/>
              <a:t>寄存器重命名</a:t>
            </a:r>
          </a:p>
          <a:p>
            <a:pPr lvl="1">
              <a:spcBef>
                <a:spcPct val="5000"/>
              </a:spcBef>
            </a:pPr>
            <a:r>
              <a:rPr lang="zh-CN" altLang="en-US" sz="2400" dirty="0"/>
              <a:t>通过延迟（或暂停）流水线的冲突段或在冲突段插入流水线气泡（气泡在流水线中只占资源不做实际操作），使各段“轮流”使用资源。</a:t>
            </a:r>
            <a:endParaRPr lang="en-US" altLang="zh-CN" sz="2400" dirty="0"/>
          </a:p>
        </p:txBody>
      </p:sp>
      <p:grpSp>
        <p:nvGrpSpPr>
          <p:cNvPr id="9" name="组合 8">
            <a:extLst>
              <a:ext uri="{FF2B5EF4-FFF2-40B4-BE49-F238E27FC236}">
                <a16:creationId xmlns:a16="http://schemas.microsoft.com/office/drawing/2014/main" id="{CB9ED046-359F-4D91-916E-9F22D1DB6A1B}"/>
              </a:ext>
            </a:extLst>
          </p:cNvPr>
          <p:cNvGrpSpPr/>
          <p:nvPr/>
        </p:nvGrpSpPr>
        <p:grpSpPr>
          <a:xfrm>
            <a:off x="3635896" y="2924944"/>
            <a:ext cx="5168411" cy="504056"/>
            <a:chOff x="3635896" y="2924944"/>
            <a:chExt cx="5168411" cy="504056"/>
          </a:xfrm>
        </p:grpSpPr>
        <p:sp>
          <p:nvSpPr>
            <p:cNvPr id="2" name="矩形 1">
              <a:extLst>
                <a:ext uri="{FF2B5EF4-FFF2-40B4-BE49-F238E27FC236}">
                  <a16:creationId xmlns:a16="http://schemas.microsoft.com/office/drawing/2014/main" id="{FF2013AC-0442-4D1F-BE78-2854904EC45A}"/>
                </a:ext>
              </a:extLst>
            </p:cNvPr>
            <p:cNvSpPr/>
            <p:nvPr/>
          </p:nvSpPr>
          <p:spPr bwMode="auto">
            <a:xfrm>
              <a:off x="3923928" y="2924944"/>
              <a:ext cx="936104" cy="504056"/>
            </a:xfrm>
            <a:prstGeom prst="rect">
              <a:avLst/>
            </a:prstGeom>
            <a:solidFill>
              <a:srgbClr val="FFFF99"/>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zh-CN" altLang="en-US" sz="2000" b="1" i="0" u="none" strike="noStrike" cap="none" normalizeH="0" baseline="0" dirty="0">
                  <a:ln>
                    <a:noFill/>
                  </a:ln>
                  <a:solidFill>
                    <a:schemeClr val="tx1"/>
                  </a:solidFill>
                  <a:effectLst/>
                  <a:latin typeface="Times New Roman" pitchFamily="18" charset="0"/>
                  <a:ea typeface="宋体" charset="-122"/>
                </a:rPr>
                <a:t>取指令</a:t>
              </a:r>
            </a:p>
          </p:txBody>
        </p:sp>
        <p:sp>
          <p:nvSpPr>
            <p:cNvPr id="6" name="矩形 5">
              <a:extLst>
                <a:ext uri="{FF2B5EF4-FFF2-40B4-BE49-F238E27FC236}">
                  <a16:creationId xmlns:a16="http://schemas.microsoft.com/office/drawing/2014/main" id="{71B95E2F-3074-45CD-80F2-A45073451505}"/>
                </a:ext>
              </a:extLst>
            </p:cNvPr>
            <p:cNvSpPr/>
            <p:nvPr/>
          </p:nvSpPr>
          <p:spPr bwMode="auto">
            <a:xfrm>
              <a:off x="5148064" y="2924944"/>
              <a:ext cx="936104" cy="504056"/>
            </a:xfrm>
            <a:prstGeom prst="rect">
              <a:avLst/>
            </a:prstGeom>
            <a:solidFill>
              <a:srgbClr val="FFFF99"/>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zh-CN" altLang="en-US" sz="2000" b="1" i="0" u="none" strike="noStrike" cap="none" normalizeH="0" baseline="0" dirty="0">
                  <a:ln>
                    <a:noFill/>
                  </a:ln>
                  <a:solidFill>
                    <a:schemeClr val="tx1"/>
                  </a:solidFill>
                  <a:effectLst/>
                  <a:latin typeface="Times New Roman" pitchFamily="18" charset="0"/>
                  <a:ea typeface="宋体" charset="-122"/>
                </a:rPr>
                <a:t>取数</a:t>
              </a:r>
            </a:p>
          </p:txBody>
        </p:sp>
        <p:sp>
          <p:nvSpPr>
            <p:cNvPr id="7" name="矩形 6">
              <a:extLst>
                <a:ext uri="{FF2B5EF4-FFF2-40B4-BE49-F238E27FC236}">
                  <a16:creationId xmlns:a16="http://schemas.microsoft.com/office/drawing/2014/main" id="{ED135022-1753-4893-B703-0A00C233E318}"/>
                </a:ext>
              </a:extLst>
            </p:cNvPr>
            <p:cNvSpPr/>
            <p:nvPr/>
          </p:nvSpPr>
          <p:spPr bwMode="auto">
            <a:xfrm>
              <a:off x="6372200" y="2924944"/>
              <a:ext cx="936104" cy="504056"/>
            </a:xfrm>
            <a:prstGeom prst="rect">
              <a:avLst/>
            </a:prstGeom>
            <a:solidFill>
              <a:srgbClr val="FFFF99"/>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zh-CN" altLang="en-US" sz="2000" b="1" i="0" u="none" strike="noStrike" cap="none" normalizeH="0" baseline="0" dirty="0">
                  <a:ln>
                    <a:noFill/>
                  </a:ln>
                  <a:solidFill>
                    <a:schemeClr val="tx1"/>
                  </a:solidFill>
                  <a:effectLst/>
                  <a:latin typeface="Times New Roman" pitchFamily="18" charset="0"/>
                  <a:ea typeface="宋体" charset="-122"/>
                </a:rPr>
                <a:t>执行</a:t>
              </a:r>
            </a:p>
          </p:txBody>
        </p:sp>
        <p:sp>
          <p:nvSpPr>
            <p:cNvPr id="8" name="矩形 7">
              <a:extLst>
                <a:ext uri="{FF2B5EF4-FFF2-40B4-BE49-F238E27FC236}">
                  <a16:creationId xmlns:a16="http://schemas.microsoft.com/office/drawing/2014/main" id="{3D181028-F1E6-46C7-BACC-1249417C67CB}"/>
                </a:ext>
              </a:extLst>
            </p:cNvPr>
            <p:cNvSpPr/>
            <p:nvPr/>
          </p:nvSpPr>
          <p:spPr bwMode="auto">
            <a:xfrm>
              <a:off x="7596336" y="2924944"/>
              <a:ext cx="936104" cy="504056"/>
            </a:xfrm>
            <a:prstGeom prst="rect">
              <a:avLst/>
            </a:prstGeom>
            <a:solidFill>
              <a:srgbClr val="FFFF99"/>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zh-CN" altLang="en-US" sz="2000" b="1" i="0" u="none" strike="noStrike" cap="none" normalizeH="0" baseline="0" dirty="0">
                  <a:ln>
                    <a:noFill/>
                  </a:ln>
                  <a:solidFill>
                    <a:schemeClr val="tx1"/>
                  </a:solidFill>
                  <a:effectLst/>
                  <a:latin typeface="Times New Roman" pitchFamily="18" charset="0"/>
                  <a:ea typeface="宋体" charset="-122"/>
                </a:rPr>
                <a:t>存结果</a:t>
              </a:r>
            </a:p>
          </p:txBody>
        </p:sp>
        <p:cxnSp>
          <p:nvCxnSpPr>
            <p:cNvPr id="4" name="直接箭头连接符 3">
              <a:extLst>
                <a:ext uri="{FF2B5EF4-FFF2-40B4-BE49-F238E27FC236}">
                  <a16:creationId xmlns:a16="http://schemas.microsoft.com/office/drawing/2014/main" id="{191C1DAB-F9EB-4CA8-88A9-52A5B638BF03}"/>
                </a:ext>
              </a:extLst>
            </p:cNvPr>
            <p:cNvCxnSpPr>
              <a:stCxn id="2" idx="3"/>
            </p:cNvCxnSpPr>
            <p:nvPr/>
          </p:nvCxnSpPr>
          <p:spPr bwMode="auto">
            <a:xfrm>
              <a:off x="4860032" y="3176972"/>
              <a:ext cx="288032" cy="0"/>
            </a:xfrm>
            <a:prstGeom prst="straightConnector1">
              <a:avLst/>
            </a:prstGeom>
            <a:solidFill>
              <a:srgbClr val="FFFF99"/>
            </a:solidFill>
            <a:ln w="28575" cap="flat" cmpd="sng" algn="ctr">
              <a:solidFill>
                <a:schemeClr val="tx1"/>
              </a:solidFill>
              <a:prstDash val="solid"/>
              <a:round/>
              <a:headEnd type="none" w="med" len="med"/>
              <a:tailEnd type="triangle" w="med" len="lg"/>
            </a:ln>
            <a:effectLst/>
          </p:spPr>
        </p:cxnSp>
        <p:cxnSp>
          <p:nvCxnSpPr>
            <p:cNvPr id="11" name="直接箭头连接符 10">
              <a:extLst>
                <a:ext uri="{FF2B5EF4-FFF2-40B4-BE49-F238E27FC236}">
                  <a16:creationId xmlns:a16="http://schemas.microsoft.com/office/drawing/2014/main" id="{CBACDE66-3722-49FC-9458-96337B2EC026}"/>
                </a:ext>
              </a:extLst>
            </p:cNvPr>
            <p:cNvCxnSpPr/>
            <p:nvPr/>
          </p:nvCxnSpPr>
          <p:spPr bwMode="auto">
            <a:xfrm>
              <a:off x="6084168" y="3176972"/>
              <a:ext cx="288032" cy="0"/>
            </a:xfrm>
            <a:prstGeom prst="straightConnector1">
              <a:avLst/>
            </a:prstGeom>
            <a:solidFill>
              <a:srgbClr val="FFFF99"/>
            </a:solidFill>
            <a:ln w="28575" cap="flat" cmpd="sng" algn="ctr">
              <a:solidFill>
                <a:schemeClr val="tx1"/>
              </a:solidFill>
              <a:prstDash val="solid"/>
              <a:round/>
              <a:headEnd type="none" w="med" len="med"/>
              <a:tailEnd type="triangle" w="med" len="lg"/>
            </a:ln>
            <a:effectLst/>
          </p:spPr>
        </p:cxnSp>
        <p:cxnSp>
          <p:nvCxnSpPr>
            <p:cNvPr id="12" name="直接箭头连接符 11">
              <a:extLst>
                <a:ext uri="{FF2B5EF4-FFF2-40B4-BE49-F238E27FC236}">
                  <a16:creationId xmlns:a16="http://schemas.microsoft.com/office/drawing/2014/main" id="{68D284C8-15F3-4D93-AAC8-CE7A5028C563}"/>
                </a:ext>
              </a:extLst>
            </p:cNvPr>
            <p:cNvCxnSpPr/>
            <p:nvPr/>
          </p:nvCxnSpPr>
          <p:spPr bwMode="auto">
            <a:xfrm>
              <a:off x="7308304" y="3176972"/>
              <a:ext cx="288032" cy="0"/>
            </a:xfrm>
            <a:prstGeom prst="straightConnector1">
              <a:avLst/>
            </a:prstGeom>
            <a:solidFill>
              <a:srgbClr val="FFFF99"/>
            </a:solidFill>
            <a:ln w="28575" cap="flat" cmpd="sng" algn="ctr">
              <a:solidFill>
                <a:schemeClr val="tx1"/>
              </a:solidFill>
              <a:prstDash val="solid"/>
              <a:round/>
              <a:headEnd type="none" w="med" len="med"/>
              <a:tailEnd type="triangle" w="med" len="lg"/>
            </a:ln>
            <a:effectLst/>
          </p:spPr>
        </p:cxnSp>
        <p:cxnSp>
          <p:nvCxnSpPr>
            <p:cNvPr id="13" name="直接箭头连接符 12">
              <a:extLst>
                <a:ext uri="{FF2B5EF4-FFF2-40B4-BE49-F238E27FC236}">
                  <a16:creationId xmlns:a16="http://schemas.microsoft.com/office/drawing/2014/main" id="{36B0B577-2FE3-4B07-B666-D34BCA869A90}"/>
                </a:ext>
              </a:extLst>
            </p:cNvPr>
            <p:cNvCxnSpPr/>
            <p:nvPr/>
          </p:nvCxnSpPr>
          <p:spPr bwMode="auto">
            <a:xfrm>
              <a:off x="8516275" y="3187232"/>
              <a:ext cx="288032" cy="0"/>
            </a:xfrm>
            <a:prstGeom prst="straightConnector1">
              <a:avLst/>
            </a:prstGeom>
            <a:solidFill>
              <a:srgbClr val="FFFF99"/>
            </a:solidFill>
            <a:ln w="28575" cap="flat" cmpd="sng" algn="ctr">
              <a:solidFill>
                <a:schemeClr val="tx1"/>
              </a:solidFill>
              <a:prstDash val="solid"/>
              <a:round/>
              <a:headEnd type="none" w="med" len="med"/>
              <a:tailEnd type="triangle" w="med" len="lg"/>
            </a:ln>
            <a:effectLst/>
          </p:spPr>
        </p:cxnSp>
        <p:cxnSp>
          <p:nvCxnSpPr>
            <p:cNvPr id="14" name="直接箭头连接符 13">
              <a:extLst>
                <a:ext uri="{FF2B5EF4-FFF2-40B4-BE49-F238E27FC236}">
                  <a16:creationId xmlns:a16="http://schemas.microsoft.com/office/drawing/2014/main" id="{B20E0014-6689-4DB6-8DC0-D4B2E00F41F3}"/>
                </a:ext>
              </a:extLst>
            </p:cNvPr>
            <p:cNvCxnSpPr/>
            <p:nvPr/>
          </p:nvCxnSpPr>
          <p:spPr bwMode="auto">
            <a:xfrm>
              <a:off x="3635896" y="3187867"/>
              <a:ext cx="288032" cy="0"/>
            </a:xfrm>
            <a:prstGeom prst="straightConnector1">
              <a:avLst/>
            </a:prstGeom>
            <a:solidFill>
              <a:srgbClr val="FFFF99"/>
            </a:solidFill>
            <a:ln w="28575" cap="flat" cmpd="sng" algn="ctr">
              <a:solidFill>
                <a:schemeClr val="tx1"/>
              </a:solidFill>
              <a:prstDash val="solid"/>
              <a:round/>
              <a:headEnd type="none" w="med" len="med"/>
              <a:tailEnd type="triangle" w="med" len="lg"/>
            </a:ln>
            <a:effectLst/>
          </p:spPr>
        </p:cxnSp>
      </p:gr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8BDD985D-39C2-49AC-A2E3-17E192F49D25}" type="slidenum">
              <a:rPr lang="zh-CN" altLang="en-US"/>
              <a:pPr/>
              <a:t>60</a:t>
            </a:fld>
            <a:endParaRPr lang="en-US" altLang="zh-CN"/>
          </a:p>
        </p:txBody>
      </p:sp>
      <p:sp>
        <p:nvSpPr>
          <p:cNvPr id="1747970" name="Rectangle 2"/>
          <p:cNvSpPr>
            <a:spLocks noGrp="1" noChangeArrowheads="1"/>
          </p:cNvSpPr>
          <p:nvPr>
            <p:ph type="title"/>
          </p:nvPr>
        </p:nvSpPr>
        <p:spPr/>
        <p:txBody>
          <a:bodyPr/>
          <a:lstStyle/>
          <a:p>
            <a:r>
              <a:rPr lang="en-US" altLang="zh-CN" dirty="0"/>
              <a:t>7.x.3 </a:t>
            </a:r>
            <a:r>
              <a:rPr lang="zh-CN" altLang="en-US" dirty="0"/>
              <a:t>乱序执行和寄存器重命名 </a:t>
            </a:r>
            <a:r>
              <a:rPr lang="zh-CN" altLang="en-US" dirty="0">
                <a:solidFill>
                  <a:srgbClr val="FF0066"/>
                </a:solidFill>
              </a:rPr>
              <a:t>－</a:t>
            </a:r>
            <a:r>
              <a:rPr lang="en-US" altLang="zh-CN" dirty="0" err="1">
                <a:solidFill>
                  <a:srgbClr val="FF0066"/>
                </a:solidFill>
              </a:rPr>
              <a:t>Tomasulo</a:t>
            </a:r>
            <a:r>
              <a:rPr lang="zh-CN" altLang="en-US" dirty="0">
                <a:solidFill>
                  <a:srgbClr val="FF0066"/>
                </a:solidFill>
              </a:rPr>
              <a:t>算法</a:t>
            </a:r>
          </a:p>
        </p:txBody>
      </p:sp>
      <p:sp>
        <p:nvSpPr>
          <p:cNvPr id="1747971" name="Rectangle 3"/>
          <p:cNvSpPr>
            <a:spLocks noGrp="1" noChangeArrowheads="1"/>
          </p:cNvSpPr>
          <p:nvPr>
            <p:ph type="body" idx="1"/>
          </p:nvPr>
        </p:nvSpPr>
        <p:spPr>
          <a:xfrm>
            <a:off x="250825" y="1195388"/>
            <a:ext cx="8713788" cy="5329237"/>
          </a:xfrm>
          <a:noFill/>
          <a:ln/>
        </p:spPr>
        <p:txBody>
          <a:bodyPr/>
          <a:lstStyle/>
          <a:p>
            <a:pPr marL="355600" indent="-355600">
              <a:buSzTx/>
              <a:buFont typeface="Wingdings" pitchFamily="2" charset="2"/>
              <a:buNone/>
            </a:pPr>
            <a:r>
              <a:rPr lang="zh-CN" altLang="en-US">
                <a:solidFill>
                  <a:schemeClr val="bg2"/>
                </a:solidFill>
                <a:ea typeface="黑体" pitchFamily="2" charset="-122"/>
              </a:rPr>
              <a:t>采用</a:t>
            </a:r>
            <a:r>
              <a:rPr lang="zh-CN" altLang="en-US">
                <a:solidFill>
                  <a:srgbClr val="CC0000"/>
                </a:solidFill>
                <a:ea typeface="黑体" pitchFamily="2" charset="-122"/>
              </a:rPr>
              <a:t>动态调度算法</a:t>
            </a:r>
            <a:r>
              <a:rPr lang="zh-CN" altLang="en-US">
                <a:solidFill>
                  <a:schemeClr val="bg2"/>
                </a:solidFill>
                <a:ea typeface="黑体" pitchFamily="2" charset="-122"/>
              </a:rPr>
              <a:t>克服数据相关</a:t>
            </a:r>
          </a:p>
          <a:p>
            <a:pPr marL="355600" indent="-355600">
              <a:buFont typeface="Wingdings" pitchFamily="2" charset="2"/>
              <a:buChar char="u"/>
            </a:pPr>
            <a:r>
              <a:rPr lang="en-US" altLang="zh-CN">
                <a:solidFill>
                  <a:srgbClr val="0000FF"/>
                </a:solidFill>
              </a:rPr>
              <a:t>Tomasulo</a:t>
            </a:r>
            <a:r>
              <a:rPr lang="zh-CN" altLang="en-US">
                <a:solidFill>
                  <a:srgbClr val="0000FF"/>
                </a:solidFill>
              </a:rPr>
              <a:t>算法</a:t>
            </a:r>
            <a:r>
              <a:rPr lang="zh-CN" altLang="en-US"/>
              <a:t>：由 </a:t>
            </a:r>
            <a:r>
              <a:rPr lang="en-US" altLang="zh-CN"/>
              <a:t>Robert Tomasulo </a:t>
            </a:r>
            <a:r>
              <a:rPr lang="zh-CN" altLang="en-US"/>
              <a:t>于</a:t>
            </a:r>
            <a:r>
              <a:rPr lang="en-US" altLang="zh-CN"/>
              <a:t>1967</a:t>
            </a:r>
            <a:r>
              <a:rPr lang="zh-CN" altLang="en-US"/>
              <a:t>年提出，并最早在</a:t>
            </a:r>
            <a:r>
              <a:rPr lang="en-US" altLang="zh-CN"/>
              <a:t>IBM360/91</a:t>
            </a:r>
            <a:r>
              <a:rPr lang="zh-CN" altLang="en-US"/>
              <a:t>处理机的浮点运算部件中被采用。也叫</a:t>
            </a:r>
            <a:r>
              <a:rPr lang="zh-CN" altLang="en-US">
                <a:solidFill>
                  <a:srgbClr val="CC3399"/>
                </a:solidFill>
              </a:rPr>
              <a:t>公共数据总线</a:t>
            </a:r>
            <a:r>
              <a:rPr lang="en-US" altLang="zh-CN">
                <a:latin typeface="宋体" charset="-122"/>
              </a:rPr>
              <a:t>(</a:t>
            </a:r>
            <a:r>
              <a:rPr lang="en-US" altLang="zh-CN"/>
              <a:t>CDB</a:t>
            </a:r>
            <a:r>
              <a:rPr lang="zh-CN" altLang="en-US"/>
              <a:t>，</a:t>
            </a:r>
            <a:r>
              <a:rPr lang="en-US" altLang="zh-CN"/>
              <a:t>Common Data Bus</a:t>
            </a:r>
            <a:r>
              <a:rPr lang="en-US" altLang="zh-CN">
                <a:latin typeface="宋体" charset="-122"/>
              </a:rPr>
              <a:t>)</a:t>
            </a:r>
            <a:r>
              <a:rPr lang="zh-CN" altLang="en-US">
                <a:solidFill>
                  <a:srgbClr val="CC3399"/>
                </a:solidFill>
              </a:rPr>
              <a:t>法</a:t>
            </a:r>
            <a:r>
              <a:rPr lang="zh-CN" altLang="en-US"/>
              <a:t>、</a:t>
            </a:r>
            <a:r>
              <a:rPr lang="zh-CN" altLang="en-US">
                <a:solidFill>
                  <a:srgbClr val="CC3399"/>
                </a:solidFill>
              </a:rPr>
              <a:t>令牌法</a:t>
            </a:r>
            <a:r>
              <a:rPr lang="zh-CN" altLang="en-US"/>
              <a:t>。</a:t>
            </a:r>
            <a:br>
              <a:rPr lang="zh-CN" altLang="en-US"/>
            </a:br>
            <a:r>
              <a:rPr lang="zh-CN" altLang="en-US">
                <a:solidFill>
                  <a:srgbClr val="0000FF"/>
                </a:solidFill>
                <a:ea typeface="黑体" pitchFamily="2" charset="-122"/>
              </a:rPr>
              <a:t>关键技术</a:t>
            </a:r>
            <a:r>
              <a:rPr lang="zh-CN" altLang="en-US"/>
              <a:t>：</a:t>
            </a:r>
            <a:r>
              <a:rPr lang="zh-CN" altLang="en-US">
                <a:solidFill>
                  <a:srgbClr val="CC0000"/>
                </a:solidFill>
              </a:rPr>
              <a:t>寄存器重命名</a:t>
            </a:r>
            <a:r>
              <a:rPr lang="zh-CN" altLang="en-US"/>
              <a:t>技术、</a:t>
            </a:r>
            <a:r>
              <a:rPr lang="zh-CN" altLang="en-US">
                <a:solidFill>
                  <a:srgbClr val="CC0000"/>
                </a:solidFill>
              </a:rPr>
              <a:t>源操作数缓存</a:t>
            </a:r>
            <a:r>
              <a:rPr lang="zh-CN" altLang="en-US"/>
              <a:t>技术</a:t>
            </a:r>
          </a:p>
          <a:p>
            <a:pPr marL="355600" indent="-355600">
              <a:buFont typeface="Wingdings" pitchFamily="2" charset="2"/>
              <a:buChar char="u"/>
            </a:pPr>
            <a:r>
              <a:rPr lang="zh-CN" altLang="en-US"/>
              <a:t>现代处理器使用</a:t>
            </a:r>
            <a:r>
              <a:rPr lang="en-US" altLang="zh-CN"/>
              <a:t>Tomasulo</a:t>
            </a:r>
            <a:r>
              <a:rPr lang="zh-CN" altLang="en-US"/>
              <a:t>算法的众多变种，但它们具有以下共同特点：</a:t>
            </a:r>
          </a:p>
          <a:p>
            <a:pPr marL="812800" lvl="1" indent="-277813">
              <a:buClr>
                <a:srgbClr val="008000"/>
              </a:buClr>
            </a:pPr>
            <a:r>
              <a:rPr lang="zh-CN" altLang="en-US"/>
              <a:t>跟踪指令的相关性，使得指令所需要的操作数一准备好就允许指令执行。</a:t>
            </a:r>
          </a:p>
          <a:p>
            <a:pPr marL="812800" lvl="1" indent="-277813">
              <a:buClr>
                <a:srgbClr val="008000"/>
              </a:buClr>
            </a:pPr>
            <a:r>
              <a:rPr lang="zh-CN" altLang="en-US"/>
              <a:t>运用</a:t>
            </a:r>
            <a:r>
              <a:rPr lang="zh-CN" altLang="en-US">
                <a:solidFill>
                  <a:srgbClr val="CC0000"/>
                </a:solidFill>
              </a:rPr>
              <a:t>寄存器重命名技术</a:t>
            </a:r>
            <a:r>
              <a:rPr lang="zh-CN" altLang="en-US"/>
              <a:t>来避免</a:t>
            </a:r>
            <a:r>
              <a:rPr lang="zh-CN" altLang="en-US">
                <a:solidFill>
                  <a:srgbClr val="0000FF"/>
                </a:solidFill>
              </a:rPr>
              <a:t>读写</a:t>
            </a:r>
            <a:r>
              <a:rPr lang="zh-CN" altLang="en-US"/>
              <a:t>和</a:t>
            </a:r>
            <a:r>
              <a:rPr lang="zh-CN" altLang="en-US">
                <a:solidFill>
                  <a:srgbClr val="0000FF"/>
                </a:solidFill>
              </a:rPr>
              <a:t>写写</a:t>
            </a:r>
            <a:r>
              <a:rPr lang="zh-CN" altLang="en-US"/>
              <a:t>冲突。</a:t>
            </a:r>
          </a:p>
        </p:txBody>
      </p:sp>
      <p:sp>
        <p:nvSpPr>
          <p:cNvPr id="1747972" name="Rectangle 4"/>
          <p:cNvSpPr>
            <a:spLocks noChangeArrowheads="1"/>
          </p:cNvSpPr>
          <p:nvPr/>
        </p:nvSpPr>
        <p:spPr bwMode="auto">
          <a:xfrm>
            <a:off x="5580063" y="620713"/>
            <a:ext cx="3260725" cy="647700"/>
          </a:xfrm>
          <a:prstGeom prst="rect">
            <a:avLst/>
          </a:prstGeom>
          <a:solidFill>
            <a:srgbClr val="CCFF99"/>
          </a:solidFill>
          <a:ln w="28575">
            <a:solidFill>
              <a:srgbClr val="006600"/>
            </a:solidFill>
            <a:miter lim="800000"/>
            <a:headEnd/>
            <a:tailEnd/>
          </a:ln>
          <a:effectLst>
            <a:outerShdw blurRad="50800" dist="38100" dir="2700000" algn="tl" rotWithShape="0">
              <a:prstClr val="black">
                <a:alpha val="40000"/>
              </a:prstClr>
            </a:outerShdw>
          </a:effectLst>
        </p:spPr>
        <p:txBody>
          <a:bodyPr anchor="ctr"/>
          <a:lstStyle/>
          <a:p>
            <a:pPr>
              <a:spcBef>
                <a:spcPct val="0"/>
              </a:spcBef>
            </a:pPr>
            <a:r>
              <a:rPr lang="zh-CN" altLang="en-US">
                <a:solidFill>
                  <a:srgbClr val="CC0066"/>
                </a:solidFill>
                <a:latin typeface="Arial" charset="0"/>
                <a:ea typeface="黑体" pitchFamily="2" charset="-122"/>
              </a:rPr>
              <a:t>局部性相关的处理</a:t>
            </a:r>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750020" name="Object 4"/>
          <p:cNvGraphicFramePr>
            <a:graphicFrameLocks noChangeAspect="1"/>
          </p:cNvGraphicFramePr>
          <p:nvPr/>
        </p:nvGraphicFramePr>
        <p:xfrm>
          <a:off x="549275" y="130175"/>
          <a:ext cx="6138863" cy="6610350"/>
        </p:xfrm>
        <a:graphic>
          <a:graphicData uri="http://schemas.openxmlformats.org/presentationml/2006/ole">
            <mc:AlternateContent xmlns:mc="http://schemas.openxmlformats.org/markup-compatibility/2006">
              <mc:Choice xmlns:v="urn:schemas-microsoft-com:vml" Requires="v">
                <p:oleObj spid="_x0000_s1750091" name="文档" r:id="rId4" imgW="5335068" imgH="5740357" progId="Word.Document.8">
                  <p:embed/>
                </p:oleObj>
              </mc:Choice>
              <mc:Fallback>
                <p:oleObj name="文档" r:id="rId4" imgW="5335068" imgH="5740357" progId="Word.Document.8">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9275" y="130175"/>
                        <a:ext cx="6138863" cy="6610350"/>
                      </a:xfrm>
                      <a:prstGeom prst="rect">
                        <a:avLst/>
                      </a:prstGeom>
                      <a:noFill/>
                      <a:ln>
                        <a:noFill/>
                      </a:ln>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750021" name="Text Box 5"/>
          <p:cNvSpPr txBox="1">
            <a:spLocks noChangeArrowheads="1"/>
          </p:cNvSpPr>
          <p:nvPr/>
        </p:nvSpPr>
        <p:spPr bwMode="auto">
          <a:xfrm>
            <a:off x="6731000" y="723900"/>
            <a:ext cx="2305050" cy="1768475"/>
          </a:xfrm>
          <a:prstGeom prst="rect">
            <a:avLst/>
          </a:prstGeom>
          <a:noFill/>
          <a:ln w="38100" algn="ctr">
            <a:noFill/>
            <a:miter lim="800000"/>
            <a:headEnd/>
            <a:tailEnd type="none" w="med" len="lg"/>
          </a:ln>
          <a:effectLst/>
        </p:spPr>
        <p:txBody>
          <a:bodyPr>
            <a:spAutoFit/>
          </a:bodyPr>
          <a:lstStyle/>
          <a:p>
            <a:pPr algn="l"/>
            <a:r>
              <a:rPr lang="en-US" altLang="zh-CN" sz="2000">
                <a:solidFill>
                  <a:srgbClr val="006600"/>
                </a:solidFill>
                <a:latin typeface="宋体" charset="-122"/>
              </a:rPr>
              <a:t>K:   LOAD  F1,A</a:t>
            </a:r>
          </a:p>
          <a:p>
            <a:pPr algn="l"/>
            <a:r>
              <a:rPr lang="en-US" altLang="zh-CN" sz="2000">
                <a:solidFill>
                  <a:srgbClr val="006600"/>
                </a:solidFill>
                <a:latin typeface="宋体" charset="-122"/>
              </a:rPr>
              <a:t>k+1: FADD  F1,F2</a:t>
            </a:r>
          </a:p>
          <a:p>
            <a:pPr algn="l"/>
            <a:r>
              <a:rPr lang="en-US" altLang="zh-CN" sz="2000">
                <a:solidFill>
                  <a:srgbClr val="006600"/>
                </a:solidFill>
                <a:latin typeface="宋体" charset="-122"/>
              </a:rPr>
              <a:t>k+2: FMUL  F1,F3</a:t>
            </a:r>
          </a:p>
          <a:p>
            <a:pPr algn="l"/>
            <a:r>
              <a:rPr lang="en-US" altLang="zh-CN" sz="2000">
                <a:solidFill>
                  <a:srgbClr val="006600"/>
                </a:solidFill>
                <a:latin typeface="宋体" charset="-122"/>
              </a:rPr>
              <a:t>k+3: STOR  F1,B</a:t>
            </a:r>
            <a:endParaRPr lang="zh-CN" altLang="en-US" sz="2000">
              <a:solidFill>
                <a:srgbClr val="006600"/>
              </a:solidFill>
              <a:latin typeface="宋体" charset="-122"/>
            </a:endParaRPr>
          </a:p>
        </p:txBody>
      </p:sp>
      <p:sp>
        <p:nvSpPr>
          <p:cNvPr id="1750022" name="Text Box 6"/>
          <p:cNvSpPr txBox="1">
            <a:spLocks noChangeArrowheads="1"/>
          </p:cNvSpPr>
          <p:nvPr/>
        </p:nvSpPr>
        <p:spPr bwMode="auto">
          <a:xfrm>
            <a:off x="6083300" y="5805488"/>
            <a:ext cx="2952750" cy="822325"/>
          </a:xfrm>
          <a:prstGeom prst="rect">
            <a:avLst/>
          </a:prstGeom>
          <a:noFill/>
          <a:ln w="38100" algn="ctr">
            <a:noFill/>
            <a:miter lim="800000"/>
            <a:headEnd/>
            <a:tailEnd type="none" w="med" len="lg"/>
          </a:ln>
          <a:effectLst/>
        </p:spPr>
        <p:txBody>
          <a:bodyPr>
            <a:spAutoFit/>
          </a:bodyPr>
          <a:lstStyle/>
          <a:p>
            <a:r>
              <a:rPr lang="en-US" altLang="zh-CN" sz="2400">
                <a:solidFill>
                  <a:schemeClr val="bg2"/>
                </a:solidFill>
                <a:ea typeface="黑体" pitchFamily="2" charset="-122"/>
              </a:rPr>
              <a:t>IBM360/91</a:t>
            </a:r>
            <a:r>
              <a:rPr lang="zh-CN" altLang="en-US" sz="2400" b="0">
                <a:solidFill>
                  <a:schemeClr val="bg2"/>
                </a:solidFill>
                <a:ea typeface="黑体" pitchFamily="2" charset="-122"/>
              </a:rPr>
              <a:t>处理机的浮点执行部件</a:t>
            </a:r>
            <a:endParaRPr lang="zh-CN" altLang="en-US" sz="2400" b="0">
              <a:ea typeface="黑体" pitchFamily="2" charset="-122"/>
            </a:endParaRPr>
          </a:p>
        </p:txBody>
      </p:sp>
      <p:sp>
        <p:nvSpPr>
          <p:cNvPr id="1750023" name="Line 7"/>
          <p:cNvSpPr>
            <a:spLocks noChangeShapeType="1"/>
          </p:cNvSpPr>
          <p:nvPr/>
        </p:nvSpPr>
        <p:spPr bwMode="auto">
          <a:xfrm>
            <a:off x="1331913" y="2133600"/>
            <a:ext cx="431800" cy="2879725"/>
          </a:xfrm>
          <a:prstGeom prst="line">
            <a:avLst/>
          </a:prstGeom>
          <a:noFill/>
          <a:ln w="38100">
            <a:solidFill>
              <a:srgbClr val="3399FF"/>
            </a:solidFill>
            <a:round/>
            <a:headEnd/>
            <a:tailEnd type="triangle" w="med" len="lg"/>
          </a:ln>
          <a:effectLst/>
        </p:spPr>
        <p:txBody>
          <a:bodyPr wrap="none" anchor="ctr"/>
          <a:lstStyle/>
          <a:p>
            <a:endParaRPr lang="zh-CN" altLang="en-US"/>
          </a:p>
        </p:txBody>
      </p:sp>
      <p:sp>
        <p:nvSpPr>
          <p:cNvPr id="1750024" name="Line 8"/>
          <p:cNvSpPr>
            <a:spLocks noChangeShapeType="1"/>
          </p:cNvSpPr>
          <p:nvPr/>
        </p:nvSpPr>
        <p:spPr bwMode="auto">
          <a:xfrm flipH="1">
            <a:off x="2987675" y="2133600"/>
            <a:ext cx="2592388" cy="2879725"/>
          </a:xfrm>
          <a:prstGeom prst="line">
            <a:avLst/>
          </a:prstGeom>
          <a:noFill/>
          <a:ln w="38100">
            <a:solidFill>
              <a:srgbClr val="3399FF"/>
            </a:solidFill>
            <a:round/>
            <a:headEnd/>
            <a:tailEnd type="triangle" w="med" len="lg"/>
          </a:ln>
          <a:effectLst/>
        </p:spPr>
        <p:txBody>
          <a:bodyPr wrap="none" anchor="ctr"/>
          <a:lstStyle/>
          <a:p>
            <a:endParaRPr lang="zh-CN" altLang="en-US"/>
          </a:p>
        </p:txBody>
      </p:sp>
      <p:sp>
        <p:nvSpPr>
          <p:cNvPr id="1750025" name="Line 9"/>
          <p:cNvSpPr>
            <a:spLocks noChangeShapeType="1"/>
          </p:cNvSpPr>
          <p:nvPr/>
        </p:nvSpPr>
        <p:spPr bwMode="auto">
          <a:xfrm>
            <a:off x="6011863" y="1844675"/>
            <a:ext cx="0" cy="2879725"/>
          </a:xfrm>
          <a:prstGeom prst="line">
            <a:avLst/>
          </a:prstGeom>
          <a:noFill/>
          <a:ln w="38100">
            <a:solidFill>
              <a:srgbClr val="3399FF"/>
            </a:solidFill>
            <a:round/>
            <a:headEnd/>
            <a:tailEnd type="triangle" w="med" len="lg"/>
          </a:ln>
          <a:effectLst/>
        </p:spPr>
        <p:txBody>
          <a:bodyPr wrap="none" anchor="ctr"/>
          <a:lstStyle/>
          <a:p>
            <a:endParaRPr lang="zh-CN" altLang="en-US"/>
          </a:p>
        </p:txBody>
      </p:sp>
      <p:sp>
        <p:nvSpPr>
          <p:cNvPr id="1750026" name="Freeform 10"/>
          <p:cNvSpPr>
            <a:spLocks/>
          </p:cNvSpPr>
          <p:nvPr/>
        </p:nvSpPr>
        <p:spPr bwMode="auto">
          <a:xfrm>
            <a:off x="2555875" y="4724400"/>
            <a:ext cx="2303463" cy="1800225"/>
          </a:xfrm>
          <a:custGeom>
            <a:avLst/>
            <a:gdLst/>
            <a:ahLst/>
            <a:cxnLst>
              <a:cxn ang="0">
                <a:pos x="0" y="952"/>
              </a:cxn>
              <a:cxn ang="0">
                <a:pos x="272" y="1179"/>
              </a:cxn>
              <a:cxn ang="0">
                <a:pos x="1361" y="0"/>
              </a:cxn>
            </a:cxnLst>
            <a:rect l="0" t="0" r="r" b="b"/>
            <a:pathLst>
              <a:path w="1361" h="1338">
                <a:moveTo>
                  <a:pt x="0" y="952"/>
                </a:moveTo>
                <a:cubicBezTo>
                  <a:pt x="22" y="1145"/>
                  <a:pt x="45" y="1338"/>
                  <a:pt x="272" y="1179"/>
                </a:cubicBezTo>
                <a:cubicBezTo>
                  <a:pt x="499" y="1020"/>
                  <a:pt x="930" y="510"/>
                  <a:pt x="1361" y="0"/>
                </a:cubicBezTo>
              </a:path>
            </a:pathLst>
          </a:custGeom>
          <a:noFill/>
          <a:ln w="38100" cap="flat" cmpd="sng">
            <a:solidFill>
              <a:srgbClr val="3399FF"/>
            </a:solidFill>
            <a:prstDash val="solid"/>
            <a:round/>
            <a:headEnd type="none" w="med" len="med"/>
            <a:tailEnd type="triangle" w="med" len="lg"/>
          </a:ln>
          <a:effectLst/>
        </p:spPr>
        <p:txBody>
          <a:bodyPr wrap="none" anchor="ctr"/>
          <a:lstStyle/>
          <a:p>
            <a:endParaRPr lang="zh-CN" altLang="en-US"/>
          </a:p>
        </p:txBody>
      </p:sp>
      <p:sp>
        <p:nvSpPr>
          <p:cNvPr id="1750027" name="Line 11"/>
          <p:cNvSpPr>
            <a:spLocks noChangeShapeType="1"/>
          </p:cNvSpPr>
          <p:nvPr/>
        </p:nvSpPr>
        <p:spPr bwMode="auto">
          <a:xfrm flipH="1" flipV="1">
            <a:off x="2411413" y="2924175"/>
            <a:ext cx="2881312" cy="3529013"/>
          </a:xfrm>
          <a:prstGeom prst="line">
            <a:avLst/>
          </a:prstGeom>
          <a:noFill/>
          <a:ln w="38100">
            <a:solidFill>
              <a:srgbClr val="FF3399"/>
            </a:solidFill>
            <a:round/>
            <a:headEnd/>
            <a:tailEnd type="triangle" w="med" len="lg"/>
          </a:ln>
          <a:effectLst/>
        </p:spPr>
        <p:txBody>
          <a:bodyPr wrap="none" anchor="ctr"/>
          <a:lstStyle/>
          <a:p>
            <a:endParaRPr lang="zh-CN" altLang="en-US"/>
          </a:p>
        </p:txBody>
      </p:sp>
      <p:sp>
        <p:nvSpPr>
          <p:cNvPr id="1750028" name="Line 12"/>
          <p:cNvSpPr>
            <a:spLocks noChangeShapeType="1"/>
          </p:cNvSpPr>
          <p:nvPr/>
        </p:nvSpPr>
        <p:spPr bwMode="auto">
          <a:xfrm flipV="1">
            <a:off x="5364163" y="2349500"/>
            <a:ext cx="360362" cy="4032250"/>
          </a:xfrm>
          <a:prstGeom prst="line">
            <a:avLst/>
          </a:prstGeom>
          <a:noFill/>
          <a:ln w="38100">
            <a:solidFill>
              <a:srgbClr val="FF3399"/>
            </a:solidFill>
            <a:round/>
            <a:headEnd/>
            <a:tailEnd type="triangle" w="med" len="lg"/>
          </a:ln>
          <a:effectLst/>
        </p:spPr>
        <p:txBody>
          <a:bodyPr wrap="none" anchor="ctr"/>
          <a:lstStyle/>
          <a:p>
            <a:endParaRPr lang="zh-CN" altLang="en-US"/>
          </a:p>
        </p:txBody>
      </p:sp>
      <p:sp>
        <p:nvSpPr>
          <p:cNvPr id="1750029" name="Freeform 13"/>
          <p:cNvSpPr>
            <a:spLocks/>
          </p:cNvSpPr>
          <p:nvPr/>
        </p:nvSpPr>
        <p:spPr bwMode="auto">
          <a:xfrm>
            <a:off x="1222375" y="404813"/>
            <a:ext cx="506413" cy="1728787"/>
          </a:xfrm>
          <a:custGeom>
            <a:avLst/>
            <a:gdLst/>
            <a:ahLst/>
            <a:cxnLst>
              <a:cxn ang="0">
                <a:pos x="160" y="0"/>
              </a:cxn>
              <a:cxn ang="0">
                <a:pos x="23" y="227"/>
              </a:cxn>
              <a:cxn ang="0">
                <a:pos x="296" y="726"/>
              </a:cxn>
              <a:cxn ang="0">
                <a:pos x="160" y="1089"/>
              </a:cxn>
            </a:cxnLst>
            <a:rect l="0" t="0" r="r" b="b"/>
            <a:pathLst>
              <a:path w="319" h="1089">
                <a:moveTo>
                  <a:pt x="160" y="0"/>
                </a:moveTo>
                <a:cubicBezTo>
                  <a:pt x="80" y="53"/>
                  <a:pt x="0" y="106"/>
                  <a:pt x="23" y="227"/>
                </a:cubicBezTo>
                <a:cubicBezTo>
                  <a:pt x="46" y="348"/>
                  <a:pt x="273" y="583"/>
                  <a:pt x="296" y="726"/>
                </a:cubicBezTo>
                <a:cubicBezTo>
                  <a:pt x="319" y="869"/>
                  <a:pt x="239" y="979"/>
                  <a:pt x="160" y="1089"/>
                </a:cubicBezTo>
              </a:path>
            </a:pathLst>
          </a:custGeom>
          <a:noFill/>
          <a:ln w="38100" cap="flat" cmpd="sng">
            <a:solidFill>
              <a:srgbClr val="3399FF"/>
            </a:solidFill>
            <a:prstDash val="solid"/>
            <a:round/>
            <a:headEnd type="none" w="med" len="med"/>
            <a:tailEnd type="triangle" w="med" len="lg"/>
          </a:ln>
          <a:effectLst/>
        </p:spPr>
        <p:txBody>
          <a:bodyPr wrap="none" anchor="ctr"/>
          <a:lstStyle/>
          <a:p>
            <a:endParaRPr lang="zh-CN" altLang="en-US"/>
          </a:p>
        </p:txBody>
      </p:sp>
      <p:sp>
        <p:nvSpPr>
          <p:cNvPr id="1750030" name="Freeform 14"/>
          <p:cNvSpPr>
            <a:spLocks/>
          </p:cNvSpPr>
          <p:nvPr/>
        </p:nvSpPr>
        <p:spPr bwMode="auto">
          <a:xfrm>
            <a:off x="2987675" y="2492375"/>
            <a:ext cx="2016125" cy="3168650"/>
          </a:xfrm>
          <a:custGeom>
            <a:avLst/>
            <a:gdLst/>
            <a:ahLst/>
            <a:cxnLst>
              <a:cxn ang="0">
                <a:pos x="0" y="1996"/>
              </a:cxn>
              <a:cxn ang="0">
                <a:pos x="907" y="1543"/>
              </a:cxn>
              <a:cxn ang="0">
                <a:pos x="1270" y="0"/>
              </a:cxn>
            </a:cxnLst>
            <a:rect l="0" t="0" r="r" b="b"/>
            <a:pathLst>
              <a:path w="1270" h="1996">
                <a:moveTo>
                  <a:pt x="0" y="1996"/>
                </a:moveTo>
                <a:cubicBezTo>
                  <a:pt x="347" y="1936"/>
                  <a:pt x="695" y="1876"/>
                  <a:pt x="907" y="1543"/>
                </a:cubicBezTo>
                <a:cubicBezTo>
                  <a:pt x="1119" y="1210"/>
                  <a:pt x="1194" y="605"/>
                  <a:pt x="1270" y="0"/>
                </a:cubicBezTo>
              </a:path>
            </a:pathLst>
          </a:custGeom>
          <a:noFill/>
          <a:ln w="38100" cap="flat" cmpd="sng">
            <a:solidFill>
              <a:srgbClr val="FF6600"/>
            </a:solidFill>
            <a:prstDash val="solid"/>
            <a:round/>
            <a:headEnd type="none" w="med" len="med"/>
            <a:tailEnd type="triangle" w="med" len="lg"/>
          </a:ln>
          <a:effectLst/>
        </p:spPr>
        <p:txBody>
          <a:bodyPr wrap="none" anchor="ctr"/>
          <a:lstStyle/>
          <a:p>
            <a:endParaRPr lang="zh-CN" altLang="en-US"/>
          </a:p>
        </p:txBody>
      </p:sp>
      <p:sp>
        <p:nvSpPr>
          <p:cNvPr id="1750031" name="Freeform 15"/>
          <p:cNvSpPr>
            <a:spLocks/>
          </p:cNvSpPr>
          <p:nvPr/>
        </p:nvSpPr>
        <p:spPr bwMode="auto">
          <a:xfrm>
            <a:off x="4643438" y="1916113"/>
            <a:ext cx="360362" cy="360362"/>
          </a:xfrm>
          <a:custGeom>
            <a:avLst/>
            <a:gdLst/>
            <a:ahLst/>
            <a:cxnLst>
              <a:cxn ang="0">
                <a:pos x="181" y="227"/>
              </a:cxn>
              <a:cxn ang="0">
                <a:pos x="90" y="0"/>
              </a:cxn>
              <a:cxn ang="0">
                <a:pos x="0" y="227"/>
              </a:cxn>
            </a:cxnLst>
            <a:rect l="0" t="0" r="r" b="b"/>
            <a:pathLst>
              <a:path w="181" h="227">
                <a:moveTo>
                  <a:pt x="181" y="227"/>
                </a:moveTo>
                <a:cubicBezTo>
                  <a:pt x="150" y="113"/>
                  <a:pt x="120" y="0"/>
                  <a:pt x="90" y="0"/>
                </a:cubicBezTo>
                <a:cubicBezTo>
                  <a:pt x="60" y="0"/>
                  <a:pt x="30" y="113"/>
                  <a:pt x="0" y="227"/>
                </a:cubicBezTo>
              </a:path>
            </a:pathLst>
          </a:custGeom>
          <a:noFill/>
          <a:ln w="38100" cap="flat" cmpd="sng">
            <a:solidFill>
              <a:srgbClr val="FF6600"/>
            </a:solidFill>
            <a:prstDash val="solid"/>
            <a:round/>
            <a:headEnd type="none" w="med" len="med"/>
            <a:tailEnd type="triangle" w="med" len="lg"/>
          </a:ln>
          <a:effectLst/>
        </p:spPr>
        <p:txBody>
          <a:bodyPr wrap="none" anchor="ctr"/>
          <a:lstStyle/>
          <a:p>
            <a:endParaRPr lang="zh-CN" altLang="en-US"/>
          </a:p>
        </p:txBody>
      </p:sp>
      <p:sp>
        <p:nvSpPr>
          <p:cNvPr id="1750032" name="Freeform 16"/>
          <p:cNvSpPr>
            <a:spLocks/>
          </p:cNvSpPr>
          <p:nvPr/>
        </p:nvSpPr>
        <p:spPr bwMode="auto">
          <a:xfrm>
            <a:off x="4343400" y="2492375"/>
            <a:ext cx="588963" cy="2160588"/>
          </a:xfrm>
          <a:custGeom>
            <a:avLst/>
            <a:gdLst/>
            <a:ahLst/>
            <a:cxnLst>
              <a:cxn ang="0">
                <a:pos x="325" y="0"/>
              </a:cxn>
              <a:cxn ang="0">
                <a:pos x="53" y="590"/>
              </a:cxn>
              <a:cxn ang="0">
                <a:pos x="8" y="1361"/>
              </a:cxn>
            </a:cxnLst>
            <a:rect l="0" t="0" r="r" b="b"/>
            <a:pathLst>
              <a:path w="325" h="1361">
                <a:moveTo>
                  <a:pt x="325" y="0"/>
                </a:moveTo>
                <a:cubicBezTo>
                  <a:pt x="215" y="181"/>
                  <a:pt x="106" y="363"/>
                  <a:pt x="53" y="590"/>
                </a:cubicBezTo>
                <a:cubicBezTo>
                  <a:pt x="0" y="817"/>
                  <a:pt x="4" y="1089"/>
                  <a:pt x="8" y="1361"/>
                </a:cubicBezTo>
              </a:path>
            </a:pathLst>
          </a:custGeom>
          <a:noFill/>
          <a:ln w="38100" cap="flat" cmpd="sng">
            <a:solidFill>
              <a:srgbClr val="FF6600"/>
            </a:solidFill>
            <a:prstDash val="solid"/>
            <a:round/>
            <a:headEnd type="none" w="med" len="med"/>
            <a:tailEnd type="triangle" w="med" len="lg"/>
          </a:ln>
          <a:effectLst/>
        </p:spPr>
        <p:txBody>
          <a:bodyPr wrap="none" anchor="ctr"/>
          <a:lstStyle/>
          <a:p>
            <a:endParaRPr lang="zh-CN" altLang="en-US"/>
          </a:p>
        </p:txBody>
      </p:sp>
      <p:sp>
        <p:nvSpPr>
          <p:cNvPr id="1750033" name="Freeform 17"/>
          <p:cNvSpPr>
            <a:spLocks/>
          </p:cNvSpPr>
          <p:nvPr/>
        </p:nvSpPr>
        <p:spPr bwMode="auto">
          <a:xfrm>
            <a:off x="4067175" y="2565400"/>
            <a:ext cx="1009650" cy="2232025"/>
          </a:xfrm>
          <a:custGeom>
            <a:avLst/>
            <a:gdLst/>
            <a:ahLst/>
            <a:cxnLst>
              <a:cxn ang="0">
                <a:pos x="0" y="1406"/>
              </a:cxn>
              <a:cxn ang="0">
                <a:pos x="318" y="1134"/>
              </a:cxn>
              <a:cxn ang="0">
                <a:pos x="636" y="0"/>
              </a:cxn>
            </a:cxnLst>
            <a:rect l="0" t="0" r="r" b="b"/>
            <a:pathLst>
              <a:path w="636" h="1406">
                <a:moveTo>
                  <a:pt x="0" y="1406"/>
                </a:moveTo>
                <a:cubicBezTo>
                  <a:pt x="106" y="1387"/>
                  <a:pt x="212" y="1368"/>
                  <a:pt x="318" y="1134"/>
                </a:cubicBezTo>
                <a:cubicBezTo>
                  <a:pt x="424" y="900"/>
                  <a:pt x="576" y="189"/>
                  <a:pt x="636" y="0"/>
                </a:cubicBezTo>
              </a:path>
            </a:pathLst>
          </a:custGeom>
          <a:noFill/>
          <a:ln w="38100" cap="flat" cmpd="sng">
            <a:solidFill>
              <a:srgbClr val="FF6600"/>
            </a:solidFill>
            <a:prstDash val="solid"/>
            <a:round/>
            <a:headEnd type="none" w="med" len="med"/>
            <a:tailEnd type="triangle" w="med" len="lg"/>
          </a:ln>
          <a:effectLst/>
        </p:spPr>
        <p:txBody>
          <a:bodyPr wrap="none" anchor="ctr"/>
          <a:lstStyle/>
          <a:p>
            <a:endParaRPr lang="zh-CN" altLang="en-US"/>
          </a:p>
        </p:txBody>
      </p:sp>
      <p:sp>
        <p:nvSpPr>
          <p:cNvPr id="1750034" name="Freeform 18"/>
          <p:cNvSpPr>
            <a:spLocks/>
          </p:cNvSpPr>
          <p:nvPr/>
        </p:nvSpPr>
        <p:spPr bwMode="auto">
          <a:xfrm>
            <a:off x="1547813" y="1246188"/>
            <a:ext cx="3600450" cy="1677987"/>
          </a:xfrm>
          <a:custGeom>
            <a:avLst/>
            <a:gdLst/>
            <a:ahLst/>
            <a:cxnLst>
              <a:cxn ang="0">
                <a:pos x="2268" y="649"/>
              </a:cxn>
              <a:cxn ang="0">
                <a:pos x="1587" y="60"/>
              </a:cxn>
              <a:cxn ang="0">
                <a:pos x="0" y="1012"/>
              </a:cxn>
            </a:cxnLst>
            <a:rect l="0" t="0" r="r" b="b"/>
            <a:pathLst>
              <a:path w="2268" h="1012">
                <a:moveTo>
                  <a:pt x="2268" y="649"/>
                </a:moveTo>
                <a:cubicBezTo>
                  <a:pt x="2116" y="324"/>
                  <a:pt x="1965" y="0"/>
                  <a:pt x="1587" y="60"/>
                </a:cubicBezTo>
                <a:cubicBezTo>
                  <a:pt x="1209" y="120"/>
                  <a:pt x="604" y="566"/>
                  <a:pt x="0" y="1012"/>
                </a:cubicBezTo>
              </a:path>
            </a:pathLst>
          </a:custGeom>
          <a:noFill/>
          <a:ln w="38100" cap="flat" cmpd="sng">
            <a:solidFill>
              <a:srgbClr val="FF6600"/>
            </a:solidFill>
            <a:prstDash val="solid"/>
            <a:round/>
            <a:headEnd type="none" w="med" len="med"/>
            <a:tailEnd type="triangle" w="med" len="lg"/>
          </a:ln>
          <a:effectLst/>
        </p:spPr>
        <p:txBody>
          <a:bodyPr wrap="none" anchor="ctr"/>
          <a:lstStyle/>
          <a:p>
            <a:endParaRPr lang="zh-CN" altLang="en-US"/>
          </a:p>
        </p:txBody>
      </p:sp>
      <p:sp>
        <p:nvSpPr>
          <p:cNvPr id="1750035" name="Freeform 19"/>
          <p:cNvSpPr>
            <a:spLocks/>
          </p:cNvSpPr>
          <p:nvPr/>
        </p:nvSpPr>
        <p:spPr bwMode="auto">
          <a:xfrm>
            <a:off x="4787900" y="1903413"/>
            <a:ext cx="863600" cy="517525"/>
          </a:xfrm>
          <a:custGeom>
            <a:avLst/>
            <a:gdLst/>
            <a:ahLst/>
            <a:cxnLst>
              <a:cxn ang="0">
                <a:pos x="544" y="326"/>
              </a:cxn>
              <a:cxn ang="0">
                <a:pos x="317" y="8"/>
              </a:cxn>
              <a:cxn ang="0">
                <a:pos x="0" y="281"/>
              </a:cxn>
            </a:cxnLst>
            <a:rect l="0" t="0" r="r" b="b"/>
            <a:pathLst>
              <a:path w="544" h="326">
                <a:moveTo>
                  <a:pt x="544" y="326"/>
                </a:moveTo>
                <a:cubicBezTo>
                  <a:pt x="476" y="171"/>
                  <a:pt x="408" y="16"/>
                  <a:pt x="317" y="8"/>
                </a:cubicBezTo>
                <a:cubicBezTo>
                  <a:pt x="226" y="0"/>
                  <a:pt x="113" y="140"/>
                  <a:pt x="0" y="281"/>
                </a:cubicBezTo>
              </a:path>
            </a:pathLst>
          </a:custGeom>
          <a:noFill/>
          <a:ln w="28575" cap="flat" cmpd="sng">
            <a:solidFill>
              <a:srgbClr val="CC66FF"/>
            </a:solidFill>
            <a:prstDash val="solid"/>
            <a:round/>
            <a:headEnd type="none" w="med" len="med"/>
            <a:tailEnd type="triangle" w="med" len="lg"/>
          </a:ln>
          <a:effectLst/>
        </p:spPr>
        <p:txBody>
          <a:bodyPr wrap="none" anchor="ctr"/>
          <a:lstStyle/>
          <a:p>
            <a:endParaRPr lang="zh-CN" altLang="en-US"/>
          </a:p>
        </p:txBody>
      </p:sp>
      <p:sp>
        <p:nvSpPr>
          <p:cNvPr id="1750036" name="Text Box 20"/>
          <p:cNvSpPr txBox="1">
            <a:spLocks noChangeArrowheads="1"/>
          </p:cNvSpPr>
          <p:nvPr/>
        </p:nvSpPr>
        <p:spPr bwMode="auto">
          <a:xfrm>
            <a:off x="6731000" y="3100388"/>
            <a:ext cx="2270125" cy="1552575"/>
          </a:xfrm>
          <a:prstGeom prst="rect">
            <a:avLst/>
          </a:prstGeom>
          <a:noFill/>
          <a:ln w="38100" algn="ctr">
            <a:noFill/>
            <a:miter lim="800000"/>
            <a:headEnd/>
            <a:tailEnd type="none" w="med" len="lg"/>
          </a:ln>
          <a:effectLst/>
        </p:spPr>
        <p:txBody>
          <a:bodyPr>
            <a:spAutoFit/>
          </a:bodyPr>
          <a:lstStyle/>
          <a:p>
            <a:pPr algn="l">
              <a:lnSpc>
                <a:spcPct val="120000"/>
              </a:lnSpc>
              <a:spcBef>
                <a:spcPct val="0"/>
              </a:spcBef>
            </a:pPr>
            <a:r>
              <a:rPr lang="en-US" altLang="zh-CN" sz="2000">
                <a:solidFill>
                  <a:srgbClr val="0000FF"/>
                </a:solidFill>
                <a:latin typeface="宋体" charset="-122"/>
                <a:ea typeface="Arial Unicode MS" pitchFamily="34" charset="-122"/>
                <a:cs typeface="Arial Unicode MS" pitchFamily="34" charset="-122"/>
              </a:rPr>
              <a:t>k:   F1← A</a:t>
            </a:r>
          </a:p>
          <a:p>
            <a:pPr algn="l">
              <a:lnSpc>
                <a:spcPct val="120000"/>
              </a:lnSpc>
              <a:spcBef>
                <a:spcPct val="0"/>
              </a:spcBef>
            </a:pPr>
            <a:r>
              <a:rPr lang="en-US" altLang="zh-CN" sz="2000">
                <a:solidFill>
                  <a:srgbClr val="0000FF"/>
                </a:solidFill>
                <a:latin typeface="宋体" charset="-122"/>
                <a:ea typeface="Arial Unicode MS" pitchFamily="34" charset="-122"/>
                <a:cs typeface="Arial Unicode MS" pitchFamily="34" charset="-122"/>
              </a:rPr>
              <a:t>k+1: F1← F1</a:t>
            </a:r>
            <a:r>
              <a:rPr lang="zh-CN" altLang="en-US" sz="2000">
                <a:solidFill>
                  <a:srgbClr val="0000FF"/>
                </a:solidFill>
                <a:latin typeface="宋体" charset="-122"/>
                <a:ea typeface="Arial Unicode MS" pitchFamily="34" charset="-122"/>
                <a:cs typeface="Arial Unicode MS" pitchFamily="34" charset="-122"/>
              </a:rPr>
              <a:t>＋</a:t>
            </a:r>
            <a:r>
              <a:rPr lang="en-US" altLang="zh-CN" sz="2000">
                <a:solidFill>
                  <a:srgbClr val="0000FF"/>
                </a:solidFill>
                <a:latin typeface="宋体" charset="-122"/>
                <a:ea typeface="Arial Unicode MS" pitchFamily="34" charset="-122"/>
                <a:cs typeface="Arial Unicode MS" pitchFamily="34" charset="-122"/>
              </a:rPr>
              <a:t>F2</a:t>
            </a:r>
          </a:p>
          <a:p>
            <a:pPr algn="l">
              <a:lnSpc>
                <a:spcPct val="120000"/>
              </a:lnSpc>
              <a:spcBef>
                <a:spcPct val="0"/>
              </a:spcBef>
            </a:pPr>
            <a:r>
              <a:rPr lang="en-US" altLang="zh-CN" sz="2000">
                <a:solidFill>
                  <a:srgbClr val="0000FF"/>
                </a:solidFill>
                <a:latin typeface="宋体" charset="-122"/>
                <a:ea typeface="Arial Unicode MS" pitchFamily="34" charset="-122"/>
                <a:cs typeface="Arial Unicode MS" pitchFamily="34" charset="-122"/>
              </a:rPr>
              <a:t>k+2: F1← F1×F3</a:t>
            </a:r>
          </a:p>
          <a:p>
            <a:pPr algn="l">
              <a:lnSpc>
                <a:spcPct val="120000"/>
              </a:lnSpc>
              <a:spcBef>
                <a:spcPct val="0"/>
              </a:spcBef>
            </a:pPr>
            <a:r>
              <a:rPr lang="en-US" altLang="zh-CN" sz="2000">
                <a:solidFill>
                  <a:srgbClr val="0000FF"/>
                </a:solidFill>
                <a:latin typeface="宋体" charset="-122"/>
                <a:ea typeface="Arial Unicode MS" pitchFamily="34" charset="-122"/>
                <a:cs typeface="Arial Unicode MS" pitchFamily="34" charset="-122"/>
              </a:rPr>
              <a:t>k+3: B ← F1</a:t>
            </a:r>
            <a:endParaRPr lang="zh-CN" altLang="en-US" sz="2000">
              <a:solidFill>
                <a:srgbClr val="0000FF"/>
              </a:solidFill>
              <a:latin typeface="宋体" charset="-122"/>
              <a:ea typeface="Arial Unicode MS" pitchFamily="34" charset="-122"/>
              <a:cs typeface="Arial Unicode MS" pitchFamily="34" charset="-122"/>
            </a:endParaRPr>
          </a:p>
        </p:txBody>
      </p:sp>
      <p:sp>
        <p:nvSpPr>
          <p:cNvPr id="1750037" name="AutoShape 21"/>
          <p:cNvSpPr>
            <a:spLocks noChangeArrowheads="1"/>
          </p:cNvSpPr>
          <p:nvPr/>
        </p:nvSpPr>
        <p:spPr bwMode="auto">
          <a:xfrm rot="5400000">
            <a:off x="7633494" y="2709069"/>
            <a:ext cx="574675" cy="360363"/>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3399FF"/>
          </a:solidFill>
          <a:ln w="19050" algn="ctr">
            <a:solidFill>
              <a:srgbClr val="FF6600"/>
            </a:solidFill>
            <a:miter lim="800000"/>
            <a:headEnd/>
            <a:tailEnd type="none" w="med" len="lg"/>
          </a:ln>
          <a:effectLst/>
        </p:spPr>
        <p:txBody>
          <a:bodyPr wrap="none" anchor="ctr"/>
          <a:lstStyle/>
          <a:p>
            <a:endParaRPr lang="zh-CN" altLang="en-US"/>
          </a:p>
        </p:txBody>
      </p:sp>
      <p:sp>
        <p:nvSpPr>
          <p:cNvPr id="1750038" name="Line 22"/>
          <p:cNvSpPr>
            <a:spLocks noChangeShapeType="1"/>
          </p:cNvSpPr>
          <p:nvPr/>
        </p:nvSpPr>
        <p:spPr bwMode="auto">
          <a:xfrm>
            <a:off x="7702550" y="3822700"/>
            <a:ext cx="360363" cy="144463"/>
          </a:xfrm>
          <a:prstGeom prst="line">
            <a:avLst/>
          </a:prstGeom>
          <a:noFill/>
          <a:ln w="19050">
            <a:solidFill>
              <a:srgbClr val="FF0000"/>
            </a:solidFill>
            <a:round/>
            <a:headEnd/>
            <a:tailEnd type="triangle" w="med" len="lg"/>
          </a:ln>
          <a:effectLst/>
        </p:spPr>
        <p:txBody>
          <a:bodyPr wrap="none" anchor="ctr"/>
          <a:lstStyle/>
          <a:p>
            <a:endParaRPr lang="zh-CN" altLang="en-US"/>
          </a:p>
        </p:txBody>
      </p:sp>
      <p:sp>
        <p:nvSpPr>
          <p:cNvPr id="1750039" name="Line 23"/>
          <p:cNvSpPr>
            <a:spLocks noChangeShapeType="1"/>
          </p:cNvSpPr>
          <p:nvPr/>
        </p:nvSpPr>
        <p:spPr bwMode="auto">
          <a:xfrm>
            <a:off x="7702550" y="4183063"/>
            <a:ext cx="360363" cy="144462"/>
          </a:xfrm>
          <a:prstGeom prst="line">
            <a:avLst/>
          </a:prstGeom>
          <a:noFill/>
          <a:ln w="19050">
            <a:solidFill>
              <a:srgbClr val="FF0000"/>
            </a:solidFill>
            <a:round/>
            <a:headEnd/>
            <a:tailEnd type="triangle" w="med" len="lg"/>
          </a:ln>
          <a:effectLst/>
        </p:spPr>
        <p:txBody>
          <a:bodyPr wrap="none" anchor="ctr"/>
          <a:lstStyle/>
          <a:p>
            <a:endParaRPr lang="zh-CN" altLang="en-US"/>
          </a:p>
        </p:txBody>
      </p:sp>
      <p:sp>
        <p:nvSpPr>
          <p:cNvPr id="1750040" name="Line 24"/>
          <p:cNvSpPr>
            <a:spLocks noChangeShapeType="1"/>
          </p:cNvSpPr>
          <p:nvPr/>
        </p:nvSpPr>
        <p:spPr bwMode="auto">
          <a:xfrm>
            <a:off x="7702550" y="3462338"/>
            <a:ext cx="360363" cy="144462"/>
          </a:xfrm>
          <a:prstGeom prst="line">
            <a:avLst/>
          </a:prstGeom>
          <a:noFill/>
          <a:ln w="19050">
            <a:solidFill>
              <a:srgbClr val="FF0000"/>
            </a:solidFill>
            <a:round/>
            <a:headEnd/>
            <a:tailEnd type="triangle" w="med" len="lg"/>
          </a:ln>
          <a:effectLst/>
        </p:spPr>
        <p:txBody>
          <a:bodyPr wrap="none" anchor="ctr"/>
          <a:lstStyle/>
          <a:p>
            <a:endParaRPr lang="zh-CN" altLang="en-US"/>
          </a:p>
        </p:txBody>
      </p:sp>
      <p:sp>
        <p:nvSpPr>
          <p:cNvPr id="1750041" name="Freeform 25"/>
          <p:cNvSpPr>
            <a:spLocks/>
          </p:cNvSpPr>
          <p:nvPr/>
        </p:nvSpPr>
        <p:spPr bwMode="auto">
          <a:xfrm>
            <a:off x="7235825" y="3357563"/>
            <a:ext cx="215900" cy="358775"/>
          </a:xfrm>
          <a:custGeom>
            <a:avLst/>
            <a:gdLst/>
            <a:ahLst/>
            <a:cxnLst>
              <a:cxn ang="0">
                <a:pos x="136" y="0"/>
              </a:cxn>
              <a:cxn ang="0">
                <a:pos x="0" y="90"/>
              </a:cxn>
              <a:cxn ang="0">
                <a:pos x="136" y="226"/>
              </a:cxn>
            </a:cxnLst>
            <a:rect l="0" t="0" r="r" b="b"/>
            <a:pathLst>
              <a:path w="136" h="226">
                <a:moveTo>
                  <a:pt x="136" y="0"/>
                </a:moveTo>
                <a:cubicBezTo>
                  <a:pt x="68" y="26"/>
                  <a:pt x="0" y="52"/>
                  <a:pt x="0" y="90"/>
                </a:cubicBezTo>
                <a:cubicBezTo>
                  <a:pt x="0" y="128"/>
                  <a:pt x="68" y="177"/>
                  <a:pt x="136" y="226"/>
                </a:cubicBezTo>
              </a:path>
            </a:pathLst>
          </a:custGeom>
          <a:noFill/>
          <a:ln w="19050" cap="flat" cmpd="sng">
            <a:solidFill>
              <a:srgbClr val="FF00FF"/>
            </a:solidFill>
            <a:prstDash val="solid"/>
            <a:round/>
            <a:headEnd type="triangle" w="med" len="lg"/>
            <a:tailEnd type="triangle" w="med" len="lg"/>
          </a:ln>
          <a:effectLst/>
        </p:spPr>
        <p:txBody>
          <a:bodyPr wrap="none" anchor="ctr"/>
          <a:lstStyle/>
          <a:p>
            <a:endParaRPr lang="zh-CN" altLang="en-US"/>
          </a:p>
        </p:txBody>
      </p:sp>
      <p:sp>
        <p:nvSpPr>
          <p:cNvPr id="1750042" name="Freeform 26"/>
          <p:cNvSpPr>
            <a:spLocks/>
          </p:cNvSpPr>
          <p:nvPr/>
        </p:nvSpPr>
        <p:spPr bwMode="auto">
          <a:xfrm>
            <a:off x="7235825" y="3789363"/>
            <a:ext cx="215900" cy="287337"/>
          </a:xfrm>
          <a:custGeom>
            <a:avLst/>
            <a:gdLst/>
            <a:ahLst/>
            <a:cxnLst>
              <a:cxn ang="0">
                <a:pos x="136" y="0"/>
              </a:cxn>
              <a:cxn ang="0">
                <a:pos x="0" y="90"/>
              </a:cxn>
              <a:cxn ang="0">
                <a:pos x="136" y="226"/>
              </a:cxn>
            </a:cxnLst>
            <a:rect l="0" t="0" r="r" b="b"/>
            <a:pathLst>
              <a:path w="136" h="226">
                <a:moveTo>
                  <a:pt x="136" y="0"/>
                </a:moveTo>
                <a:cubicBezTo>
                  <a:pt x="68" y="26"/>
                  <a:pt x="0" y="52"/>
                  <a:pt x="0" y="90"/>
                </a:cubicBezTo>
                <a:cubicBezTo>
                  <a:pt x="0" y="128"/>
                  <a:pt x="68" y="177"/>
                  <a:pt x="136" y="226"/>
                </a:cubicBezTo>
              </a:path>
            </a:pathLst>
          </a:custGeom>
          <a:noFill/>
          <a:ln w="19050" cap="flat" cmpd="sng">
            <a:solidFill>
              <a:srgbClr val="FF00FF"/>
            </a:solidFill>
            <a:prstDash val="solid"/>
            <a:round/>
            <a:headEnd type="triangle" w="med" len="lg"/>
            <a:tailEnd type="triangle" w="med" len="lg"/>
          </a:ln>
          <a:effectLst/>
        </p:spPr>
        <p:txBody>
          <a:bodyPr wrap="none" anchor="ctr"/>
          <a:lstStyle/>
          <a:p>
            <a:endParaRPr lang="zh-CN" altLang="en-US"/>
          </a:p>
        </p:txBody>
      </p:sp>
      <p:sp>
        <p:nvSpPr>
          <p:cNvPr id="1750043" name="Line 27"/>
          <p:cNvSpPr>
            <a:spLocks noChangeShapeType="1"/>
          </p:cNvSpPr>
          <p:nvPr/>
        </p:nvSpPr>
        <p:spPr bwMode="auto">
          <a:xfrm flipH="1">
            <a:off x="7702550" y="3789363"/>
            <a:ext cx="398463" cy="258762"/>
          </a:xfrm>
          <a:prstGeom prst="line">
            <a:avLst/>
          </a:prstGeom>
          <a:noFill/>
          <a:ln w="19050">
            <a:solidFill>
              <a:srgbClr val="00CC00"/>
            </a:solidFill>
            <a:round/>
            <a:headEnd/>
            <a:tailEnd type="triangle" w="med" len="lg"/>
          </a:ln>
          <a:effectLst/>
        </p:spPr>
        <p:txBody>
          <a:bodyPr wrap="none" anchor="ctr"/>
          <a:lstStyle/>
          <a:p>
            <a:endParaRPr lang="zh-CN" altLang="en-US"/>
          </a:p>
        </p:txBody>
      </p:sp>
      <p:sp>
        <p:nvSpPr>
          <p:cNvPr id="1750044" name="Text Box 28"/>
          <p:cNvSpPr txBox="1">
            <a:spLocks noChangeArrowheads="1"/>
          </p:cNvSpPr>
          <p:nvPr/>
        </p:nvSpPr>
        <p:spPr bwMode="auto">
          <a:xfrm>
            <a:off x="4932363" y="2228850"/>
            <a:ext cx="287337" cy="336550"/>
          </a:xfrm>
          <a:prstGeom prst="rect">
            <a:avLst/>
          </a:prstGeom>
          <a:noFill/>
          <a:ln w="28575" algn="ctr">
            <a:noFill/>
            <a:miter lim="800000"/>
            <a:headEnd/>
            <a:tailEnd type="none" w="med" len="lg"/>
          </a:ln>
          <a:effectLst/>
        </p:spPr>
        <p:txBody>
          <a:bodyPr>
            <a:spAutoFit/>
          </a:bodyPr>
          <a:lstStyle/>
          <a:p>
            <a:r>
              <a:rPr lang="en-US" altLang="zh-CN" sz="1600">
                <a:solidFill>
                  <a:srgbClr val="CC0066"/>
                </a:solidFill>
                <a:latin typeface="Arial" charset="0"/>
              </a:rPr>
              <a:t>0</a:t>
            </a:r>
          </a:p>
        </p:txBody>
      </p:sp>
      <p:sp>
        <p:nvSpPr>
          <p:cNvPr id="1750045" name="Freeform 29"/>
          <p:cNvSpPr>
            <a:spLocks/>
          </p:cNvSpPr>
          <p:nvPr/>
        </p:nvSpPr>
        <p:spPr bwMode="auto">
          <a:xfrm>
            <a:off x="5148263" y="2036763"/>
            <a:ext cx="431800" cy="384175"/>
          </a:xfrm>
          <a:custGeom>
            <a:avLst/>
            <a:gdLst/>
            <a:ahLst/>
            <a:cxnLst>
              <a:cxn ang="0">
                <a:pos x="272" y="242"/>
              </a:cxn>
              <a:cxn ang="0">
                <a:pos x="136" y="15"/>
              </a:cxn>
              <a:cxn ang="0">
                <a:pos x="0" y="151"/>
              </a:cxn>
            </a:cxnLst>
            <a:rect l="0" t="0" r="r" b="b"/>
            <a:pathLst>
              <a:path w="272" h="242">
                <a:moveTo>
                  <a:pt x="272" y="242"/>
                </a:moveTo>
                <a:cubicBezTo>
                  <a:pt x="226" y="136"/>
                  <a:pt x="181" y="30"/>
                  <a:pt x="136" y="15"/>
                </a:cubicBezTo>
                <a:cubicBezTo>
                  <a:pt x="91" y="0"/>
                  <a:pt x="45" y="75"/>
                  <a:pt x="0" y="151"/>
                </a:cubicBezTo>
              </a:path>
            </a:pathLst>
          </a:custGeom>
          <a:noFill/>
          <a:ln w="28575" cap="flat" cmpd="sng">
            <a:solidFill>
              <a:srgbClr val="CC66FF"/>
            </a:solidFill>
            <a:prstDash val="solid"/>
            <a:round/>
            <a:headEnd type="none" w="med" len="med"/>
            <a:tailEnd type="triangle" w="med" len="lg"/>
          </a:ln>
          <a:effectLst/>
        </p:spPr>
        <p:txBody>
          <a:bodyPr wrap="none" anchor="ctr"/>
          <a:lstStyle/>
          <a:p>
            <a:endParaRPr lang="zh-CN" altLang="en-US"/>
          </a:p>
        </p:txBody>
      </p:sp>
      <p:sp>
        <p:nvSpPr>
          <p:cNvPr id="1750046" name="Text Box 30"/>
          <p:cNvSpPr txBox="1">
            <a:spLocks noChangeArrowheads="1"/>
          </p:cNvSpPr>
          <p:nvPr/>
        </p:nvSpPr>
        <p:spPr bwMode="auto">
          <a:xfrm>
            <a:off x="6516688" y="4652963"/>
            <a:ext cx="1008062" cy="396875"/>
          </a:xfrm>
          <a:prstGeom prst="rect">
            <a:avLst/>
          </a:prstGeom>
          <a:solidFill>
            <a:srgbClr val="66FF33">
              <a:alpha val="35001"/>
            </a:srgbClr>
          </a:solidFill>
          <a:ln w="28575" algn="ctr">
            <a:noFill/>
            <a:miter lim="800000"/>
            <a:headEnd/>
            <a:tailEnd/>
          </a:ln>
          <a:effectLst/>
        </p:spPr>
        <p:txBody>
          <a:bodyPr>
            <a:spAutoFit/>
          </a:bodyPr>
          <a:lstStyle/>
          <a:p>
            <a:r>
              <a:rPr lang="zh-CN" altLang="en-US" sz="2000">
                <a:solidFill>
                  <a:srgbClr val="006600"/>
                </a:solidFill>
              </a:rPr>
              <a:t>保留站</a:t>
            </a:r>
          </a:p>
        </p:txBody>
      </p:sp>
      <p:sp>
        <p:nvSpPr>
          <p:cNvPr id="30" name="动作按钮: 信息 29">
            <a:hlinkClick r:id="rId6" action="ppaction://hlinksldjump" highlightClick="1"/>
          </p:cNvPr>
          <p:cNvSpPr/>
          <p:nvPr/>
        </p:nvSpPr>
        <p:spPr bwMode="auto">
          <a:xfrm>
            <a:off x="8316416" y="5157192"/>
            <a:ext cx="504056" cy="504056"/>
          </a:xfrm>
          <a:prstGeom prst="actionButtonInformation">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charset="-122"/>
            </a:endParaRPr>
          </a:p>
        </p:txBody>
      </p:sp>
      <p:sp>
        <p:nvSpPr>
          <p:cNvPr id="2" name="动作按钮: 前进或下一项 1">
            <a:hlinkClick r:id="rId7" action="ppaction://hlinksldjump" highlightClick="1"/>
            <a:extLst>
              <a:ext uri="{FF2B5EF4-FFF2-40B4-BE49-F238E27FC236}">
                <a16:creationId xmlns:a16="http://schemas.microsoft.com/office/drawing/2014/main" id="{42E56CCC-6AA6-4730-A774-92F698C1E7AD}"/>
              </a:ext>
            </a:extLst>
          </p:cNvPr>
          <p:cNvSpPr/>
          <p:nvPr/>
        </p:nvSpPr>
        <p:spPr bwMode="auto">
          <a:xfrm>
            <a:off x="8388424" y="130175"/>
            <a:ext cx="612701" cy="418505"/>
          </a:xfrm>
          <a:prstGeom prst="actionButtonForwardNext">
            <a:avLst/>
          </a:prstGeom>
          <a:solidFill>
            <a:srgbClr val="FFCCFF"/>
          </a:solidFill>
          <a:ln>
            <a:solidFill>
              <a:srgbClr val="CC00CC"/>
            </a:solidFill>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750037"/>
                                        </p:tgtEl>
                                        <p:attrNameLst>
                                          <p:attrName>style.visibility</p:attrName>
                                        </p:attrNameLst>
                                      </p:cBhvr>
                                      <p:to>
                                        <p:strVal val="visible"/>
                                      </p:to>
                                    </p:set>
                                    <p:anim calcmode="lin" valueType="num">
                                      <p:cBhvr>
                                        <p:cTn id="7" dur="500" fill="hold"/>
                                        <p:tgtEl>
                                          <p:spTgt spid="1750037"/>
                                        </p:tgtEl>
                                        <p:attrNameLst>
                                          <p:attrName>ppt_x</p:attrName>
                                        </p:attrNameLst>
                                      </p:cBhvr>
                                      <p:tavLst>
                                        <p:tav tm="0">
                                          <p:val>
                                            <p:strVal val="#ppt_x"/>
                                          </p:val>
                                        </p:tav>
                                        <p:tav tm="100000">
                                          <p:val>
                                            <p:strVal val="#ppt_x"/>
                                          </p:val>
                                        </p:tav>
                                      </p:tavLst>
                                    </p:anim>
                                    <p:anim calcmode="lin" valueType="num">
                                      <p:cBhvr>
                                        <p:cTn id="8" dur="500" fill="hold"/>
                                        <p:tgtEl>
                                          <p:spTgt spid="1750037"/>
                                        </p:tgtEl>
                                        <p:attrNameLst>
                                          <p:attrName>ppt_y</p:attrName>
                                        </p:attrNameLst>
                                      </p:cBhvr>
                                      <p:tavLst>
                                        <p:tav tm="0">
                                          <p:val>
                                            <p:strVal val="#ppt_y-#ppt_h/2"/>
                                          </p:val>
                                        </p:tav>
                                        <p:tav tm="100000">
                                          <p:val>
                                            <p:strVal val="#ppt_y"/>
                                          </p:val>
                                        </p:tav>
                                      </p:tavLst>
                                    </p:anim>
                                    <p:anim calcmode="lin" valueType="num">
                                      <p:cBhvr>
                                        <p:cTn id="9" dur="500" fill="hold"/>
                                        <p:tgtEl>
                                          <p:spTgt spid="1750037"/>
                                        </p:tgtEl>
                                        <p:attrNameLst>
                                          <p:attrName>ppt_w</p:attrName>
                                        </p:attrNameLst>
                                      </p:cBhvr>
                                      <p:tavLst>
                                        <p:tav tm="0">
                                          <p:val>
                                            <p:strVal val="#ppt_w"/>
                                          </p:val>
                                        </p:tav>
                                        <p:tav tm="100000">
                                          <p:val>
                                            <p:strVal val="#ppt_w"/>
                                          </p:val>
                                        </p:tav>
                                      </p:tavLst>
                                    </p:anim>
                                    <p:anim calcmode="lin" valueType="num">
                                      <p:cBhvr>
                                        <p:cTn id="10" dur="500" fill="hold"/>
                                        <p:tgtEl>
                                          <p:spTgt spid="1750037"/>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1750036"/>
                                        </p:tgtEl>
                                        <p:attrNameLst>
                                          <p:attrName>style.visibility</p:attrName>
                                        </p:attrNameLst>
                                      </p:cBhvr>
                                      <p:to>
                                        <p:strVal val="visible"/>
                                      </p:to>
                                    </p:set>
                                    <p:animEffect transition="in" filter="wipe(up)">
                                      <p:cBhvr>
                                        <p:cTn id="14" dur="500"/>
                                        <p:tgtEl>
                                          <p:spTgt spid="1750036"/>
                                        </p:tgtEl>
                                      </p:cBhvr>
                                    </p:animEffect>
                                  </p:childTnLst>
                                </p:cTn>
                              </p:par>
                            </p:childTnLst>
                          </p:cTn>
                        </p:par>
                      </p:childTnLst>
                    </p:cTn>
                  </p:par>
                  <p:par>
                    <p:cTn id="15" fill="hold">
                      <p:stCondLst>
                        <p:cond delay="indefinite"/>
                      </p:stCondLst>
                      <p:childTnLst>
                        <p:par>
                          <p:cTn id="16" fill="hold">
                            <p:stCondLst>
                              <p:cond delay="0"/>
                            </p:stCondLst>
                            <p:childTnLst>
                              <p:par>
                                <p:cTn id="17" presetID="18" presetClass="entr" presetSubtype="6" fill="hold" grpId="0" nodeType="clickEffect">
                                  <p:stCondLst>
                                    <p:cond delay="0"/>
                                  </p:stCondLst>
                                  <p:childTnLst>
                                    <p:set>
                                      <p:cBhvr>
                                        <p:cTn id="18" dur="1" fill="hold">
                                          <p:stCondLst>
                                            <p:cond delay="0"/>
                                          </p:stCondLst>
                                        </p:cTn>
                                        <p:tgtEl>
                                          <p:spTgt spid="1750040"/>
                                        </p:tgtEl>
                                        <p:attrNameLst>
                                          <p:attrName>style.visibility</p:attrName>
                                        </p:attrNameLst>
                                      </p:cBhvr>
                                      <p:to>
                                        <p:strVal val="visible"/>
                                      </p:to>
                                    </p:set>
                                    <p:animEffect transition="in" filter="strips(downRight)">
                                      <p:cBhvr>
                                        <p:cTn id="19" dur="500"/>
                                        <p:tgtEl>
                                          <p:spTgt spid="1750040"/>
                                        </p:tgtEl>
                                      </p:cBhvr>
                                    </p:animEffect>
                                  </p:childTnLst>
                                </p:cTn>
                              </p:par>
                            </p:childTnLst>
                          </p:cTn>
                        </p:par>
                        <p:par>
                          <p:cTn id="20" fill="hold">
                            <p:stCondLst>
                              <p:cond delay="500"/>
                            </p:stCondLst>
                            <p:childTnLst>
                              <p:par>
                                <p:cTn id="21" presetID="18" presetClass="entr" presetSubtype="6" fill="hold" grpId="0" nodeType="afterEffect">
                                  <p:stCondLst>
                                    <p:cond delay="0"/>
                                  </p:stCondLst>
                                  <p:childTnLst>
                                    <p:set>
                                      <p:cBhvr>
                                        <p:cTn id="22" dur="1" fill="hold">
                                          <p:stCondLst>
                                            <p:cond delay="0"/>
                                          </p:stCondLst>
                                        </p:cTn>
                                        <p:tgtEl>
                                          <p:spTgt spid="1750038"/>
                                        </p:tgtEl>
                                        <p:attrNameLst>
                                          <p:attrName>style.visibility</p:attrName>
                                        </p:attrNameLst>
                                      </p:cBhvr>
                                      <p:to>
                                        <p:strVal val="visible"/>
                                      </p:to>
                                    </p:set>
                                    <p:animEffect transition="in" filter="strips(downRight)">
                                      <p:cBhvr>
                                        <p:cTn id="23" dur="500"/>
                                        <p:tgtEl>
                                          <p:spTgt spid="1750038"/>
                                        </p:tgtEl>
                                      </p:cBhvr>
                                    </p:animEffect>
                                  </p:childTnLst>
                                </p:cTn>
                              </p:par>
                            </p:childTnLst>
                          </p:cTn>
                        </p:par>
                        <p:par>
                          <p:cTn id="24" fill="hold">
                            <p:stCondLst>
                              <p:cond delay="1000"/>
                            </p:stCondLst>
                            <p:childTnLst>
                              <p:par>
                                <p:cTn id="25" presetID="18" presetClass="entr" presetSubtype="6" fill="hold" grpId="0" nodeType="afterEffect">
                                  <p:stCondLst>
                                    <p:cond delay="0"/>
                                  </p:stCondLst>
                                  <p:childTnLst>
                                    <p:set>
                                      <p:cBhvr>
                                        <p:cTn id="26" dur="1" fill="hold">
                                          <p:stCondLst>
                                            <p:cond delay="0"/>
                                          </p:stCondLst>
                                        </p:cTn>
                                        <p:tgtEl>
                                          <p:spTgt spid="1750039"/>
                                        </p:tgtEl>
                                        <p:attrNameLst>
                                          <p:attrName>style.visibility</p:attrName>
                                        </p:attrNameLst>
                                      </p:cBhvr>
                                      <p:to>
                                        <p:strVal val="visible"/>
                                      </p:to>
                                    </p:set>
                                    <p:animEffect transition="in" filter="strips(downRight)">
                                      <p:cBhvr>
                                        <p:cTn id="27" dur="500"/>
                                        <p:tgtEl>
                                          <p:spTgt spid="1750039"/>
                                        </p:tgtEl>
                                      </p:cBhvr>
                                    </p:animEffect>
                                  </p:childTnLst>
                                </p:cTn>
                              </p:par>
                            </p:childTnLst>
                          </p:cTn>
                        </p:par>
                      </p:childTnLst>
                    </p:cTn>
                  </p:par>
                  <p:par>
                    <p:cTn id="28" fill="hold">
                      <p:stCondLst>
                        <p:cond delay="indefinite"/>
                      </p:stCondLst>
                      <p:childTnLst>
                        <p:par>
                          <p:cTn id="29" fill="hold">
                            <p:stCondLst>
                              <p:cond delay="0"/>
                            </p:stCondLst>
                            <p:childTnLst>
                              <p:par>
                                <p:cTn id="30" presetID="17" presetClass="entr" presetSubtype="1" fill="hold" grpId="0" nodeType="clickEffect">
                                  <p:stCondLst>
                                    <p:cond delay="0"/>
                                  </p:stCondLst>
                                  <p:childTnLst>
                                    <p:set>
                                      <p:cBhvr>
                                        <p:cTn id="31" dur="1" fill="hold">
                                          <p:stCondLst>
                                            <p:cond delay="0"/>
                                          </p:stCondLst>
                                        </p:cTn>
                                        <p:tgtEl>
                                          <p:spTgt spid="1750041"/>
                                        </p:tgtEl>
                                        <p:attrNameLst>
                                          <p:attrName>style.visibility</p:attrName>
                                        </p:attrNameLst>
                                      </p:cBhvr>
                                      <p:to>
                                        <p:strVal val="visible"/>
                                      </p:to>
                                    </p:set>
                                    <p:anim calcmode="lin" valueType="num">
                                      <p:cBhvr>
                                        <p:cTn id="32" dur="500" fill="hold"/>
                                        <p:tgtEl>
                                          <p:spTgt spid="1750041"/>
                                        </p:tgtEl>
                                        <p:attrNameLst>
                                          <p:attrName>ppt_x</p:attrName>
                                        </p:attrNameLst>
                                      </p:cBhvr>
                                      <p:tavLst>
                                        <p:tav tm="0">
                                          <p:val>
                                            <p:strVal val="#ppt_x"/>
                                          </p:val>
                                        </p:tav>
                                        <p:tav tm="100000">
                                          <p:val>
                                            <p:strVal val="#ppt_x"/>
                                          </p:val>
                                        </p:tav>
                                      </p:tavLst>
                                    </p:anim>
                                    <p:anim calcmode="lin" valueType="num">
                                      <p:cBhvr>
                                        <p:cTn id="33" dur="500" fill="hold"/>
                                        <p:tgtEl>
                                          <p:spTgt spid="1750041"/>
                                        </p:tgtEl>
                                        <p:attrNameLst>
                                          <p:attrName>ppt_y</p:attrName>
                                        </p:attrNameLst>
                                      </p:cBhvr>
                                      <p:tavLst>
                                        <p:tav tm="0">
                                          <p:val>
                                            <p:strVal val="#ppt_y-#ppt_h/2"/>
                                          </p:val>
                                        </p:tav>
                                        <p:tav tm="100000">
                                          <p:val>
                                            <p:strVal val="#ppt_y"/>
                                          </p:val>
                                        </p:tav>
                                      </p:tavLst>
                                    </p:anim>
                                    <p:anim calcmode="lin" valueType="num">
                                      <p:cBhvr>
                                        <p:cTn id="34" dur="500" fill="hold"/>
                                        <p:tgtEl>
                                          <p:spTgt spid="1750041"/>
                                        </p:tgtEl>
                                        <p:attrNameLst>
                                          <p:attrName>ppt_w</p:attrName>
                                        </p:attrNameLst>
                                      </p:cBhvr>
                                      <p:tavLst>
                                        <p:tav tm="0">
                                          <p:val>
                                            <p:strVal val="#ppt_w"/>
                                          </p:val>
                                        </p:tav>
                                        <p:tav tm="100000">
                                          <p:val>
                                            <p:strVal val="#ppt_w"/>
                                          </p:val>
                                        </p:tav>
                                      </p:tavLst>
                                    </p:anim>
                                    <p:anim calcmode="lin" valueType="num">
                                      <p:cBhvr>
                                        <p:cTn id="35" dur="500" fill="hold"/>
                                        <p:tgtEl>
                                          <p:spTgt spid="1750041"/>
                                        </p:tgtEl>
                                        <p:attrNameLst>
                                          <p:attrName>ppt_h</p:attrName>
                                        </p:attrNameLst>
                                      </p:cBhvr>
                                      <p:tavLst>
                                        <p:tav tm="0">
                                          <p:val>
                                            <p:fltVal val="0"/>
                                          </p:val>
                                        </p:tav>
                                        <p:tav tm="100000">
                                          <p:val>
                                            <p:strVal val="#ppt_h"/>
                                          </p:val>
                                        </p:tav>
                                      </p:tavLst>
                                    </p:anim>
                                  </p:childTnLst>
                                </p:cTn>
                              </p:par>
                            </p:childTnLst>
                          </p:cTn>
                        </p:par>
                        <p:par>
                          <p:cTn id="36" fill="hold">
                            <p:stCondLst>
                              <p:cond delay="500"/>
                            </p:stCondLst>
                            <p:childTnLst>
                              <p:par>
                                <p:cTn id="37" presetID="17" presetClass="entr" presetSubtype="1" fill="hold" grpId="0" nodeType="afterEffect">
                                  <p:stCondLst>
                                    <p:cond delay="0"/>
                                  </p:stCondLst>
                                  <p:childTnLst>
                                    <p:set>
                                      <p:cBhvr>
                                        <p:cTn id="38" dur="1" fill="hold">
                                          <p:stCondLst>
                                            <p:cond delay="0"/>
                                          </p:stCondLst>
                                        </p:cTn>
                                        <p:tgtEl>
                                          <p:spTgt spid="1750042"/>
                                        </p:tgtEl>
                                        <p:attrNameLst>
                                          <p:attrName>style.visibility</p:attrName>
                                        </p:attrNameLst>
                                      </p:cBhvr>
                                      <p:to>
                                        <p:strVal val="visible"/>
                                      </p:to>
                                    </p:set>
                                    <p:anim calcmode="lin" valueType="num">
                                      <p:cBhvr>
                                        <p:cTn id="39" dur="500" fill="hold"/>
                                        <p:tgtEl>
                                          <p:spTgt spid="1750042"/>
                                        </p:tgtEl>
                                        <p:attrNameLst>
                                          <p:attrName>ppt_x</p:attrName>
                                        </p:attrNameLst>
                                      </p:cBhvr>
                                      <p:tavLst>
                                        <p:tav tm="0">
                                          <p:val>
                                            <p:strVal val="#ppt_x"/>
                                          </p:val>
                                        </p:tav>
                                        <p:tav tm="100000">
                                          <p:val>
                                            <p:strVal val="#ppt_x"/>
                                          </p:val>
                                        </p:tav>
                                      </p:tavLst>
                                    </p:anim>
                                    <p:anim calcmode="lin" valueType="num">
                                      <p:cBhvr>
                                        <p:cTn id="40" dur="500" fill="hold"/>
                                        <p:tgtEl>
                                          <p:spTgt spid="1750042"/>
                                        </p:tgtEl>
                                        <p:attrNameLst>
                                          <p:attrName>ppt_y</p:attrName>
                                        </p:attrNameLst>
                                      </p:cBhvr>
                                      <p:tavLst>
                                        <p:tav tm="0">
                                          <p:val>
                                            <p:strVal val="#ppt_y-#ppt_h/2"/>
                                          </p:val>
                                        </p:tav>
                                        <p:tav tm="100000">
                                          <p:val>
                                            <p:strVal val="#ppt_y"/>
                                          </p:val>
                                        </p:tav>
                                      </p:tavLst>
                                    </p:anim>
                                    <p:anim calcmode="lin" valueType="num">
                                      <p:cBhvr>
                                        <p:cTn id="41" dur="500" fill="hold"/>
                                        <p:tgtEl>
                                          <p:spTgt spid="1750042"/>
                                        </p:tgtEl>
                                        <p:attrNameLst>
                                          <p:attrName>ppt_w</p:attrName>
                                        </p:attrNameLst>
                                      </p:cBhvr>
                                      <p:tavLst>
                                        <p:tav tm="0">
                                          <p:val>
                                            <p:strVal val="#ppt_w"/>
                                          </p:val>
                                        </p:tav>
                                        <p:tav tm="100000">
                                          <p:val>
                                            <p:strVal val="#ppt_w"/>
                                          </p:val>
                                        </p:tav>
                                      </p:tavLst>
                                    </p:anim>
                                    <p:anim calcmode="lin" valueType="num">
                                      <p:cBhvr>
                                        <p:cTn id="42" dur="500" fill="hold"/>
                                        <p:tgtEl>
                                          <p:spTgt spid="1750042"/>
                                        </p:tgtEl>
                                        <p:attrNameLst>
                                          <p:attrName>ppt_h</p:attrName>
                                        </p:attrNameLst>
                                      </p:cBhvr>
                                      <p:tavLst>
                                        <p:tav tm="0">
                                          <p:val>
                                            <p:fltVal val="0"/>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18" presetClass="entr" presetSubtype="12" fill="hold" grpId="0" nodeType="clickEffect">
                                  <p:stCondLst>
                                    <p:cond delay="0"/>
                                  </p:stCondLst>
                                  <p:childTnLst>
                                    <p:set>
                                      <p:cBhvr>
                                        <p:cTn id="46" dur="1" fill="hold">
                                          <p:stCondLst>
                                            <p:cond delay="0"/>
                                          </p:stCondLst>
                                        </p:cTn>
                                        <p:tgtEl>
                                          <p:spTgt spid="1750043"/>
                                        </p:tgtEl>
                                        <p:attrNameLst>
                                          <p:attrName>style.visibility</p:attrName>
                                        </p:attrNameLst>
                                      </p:cBhvr>
                                      <p:to>
                                        <p:strVal val="visible"/>
                                      </p:to>
                                    </p:set>
                                    <p:animEffect transition="in" filter="strips(downLeft)">
                                      <p:cBhvr>
                                        <p:cTn id="47" dur="500"/>
                                        <p:tgtEl>
                                          <p:spTgt spid="1750043"/>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12" fill="hold" grpId="0" nodeType="clickEffect">
                                  <p:stCondLst>
                                    <p:cond delay="0"/>
                                  </p:stCondLst>
                                  <p:childTnLst>
                                    <p:set>
                                      <p:cBhvr>
                                        <p:cTn id="51" dur="1" fill="hold">
                                          <p:stCondLst>
                                            <p:cond delay="0"/>
                                          </p:stCondLst>
                                        </p:cTn>
                                        <p:tgtEl>
                                          <p:spTgt spid="1750029"/>
                                        </p:tgtEl>
                                        <p:attrNameLst>
                                          <p:attrName>style.visibility</p:attrName>
                                        </p:attrNameLst>
                                      </p:cBhvr>
                                      <p:to>
                                        <p:strVal val="visible"/>
                                      </p:to>
                                    </p:set>
                                    <p:animEffect transition="in" filter="strips(downLeft)">
                                      <p:cBhvr>
                                        <p:cTn id="52" dur="500"/>
                                        <p:tgtEl>
                                          <p:spTgt spid="1750029"/>
                                        </p:tgtEl>
                                      </p:cBhvr>
                                    </p:animEffect>
                                  </p:childTnLst>
                                </p:cTn>
                              </p:par>
                            </p:childTnLst>
                          </p:cTn>
                        </p:par>
                      </p:childTnLst>
                    </p:cTn>
                  </p:par>
                  <p:par>
                    <p:cTn id="53" fill="hold">
                      <p:stCondLst>
                        <p:cond delay="indefinite"/>
                      </p:stCondLst>
                      <p:childTnLst>
                        <p:par>
                          <p:cTn id="54" fill="hold">
                            <p:stCondLst>
                              <p:cond delay="0"/>
                            </p:stCondLst>
                            <p:childTnLst>
                              <p:par>
                                <p:cTn id="55" presetID="18" presetClass="entr" presetSubtype="12" fill="hold" grpId="0" nodeType="clickEffect">
                                  <p:stCondLst>
                                    <p:cond delay="0"/>
                                  </p:stCondLst>
                                  <p:childTnLst>
                                    <p:set>
                                      <p:cBhvr>
                                        <p:cTn id="56" dur="1" fill="hold">
                                          <p:stCondLst>
                                            <p:cond delay="0"/>
                                          </p:stCondLst>
                                        </p:cTn>
                                        <p:tgtEl>
                                          <p:spTgt spid="1750023"/>
                                        </p:tgtEl>
                                        <p:attrNameLst>
                                          <p:attrName>style.visibility</p:attrName>
                                        </p:attrNameLst>
                                      </p:cBhvr>
                                      <p:to>
                                        <p:strVal val="visible"/>
                                      </p:to>
                                    </p:set>
                                    <p:animEffect transition="in" filter="strips(downLeft)">
                                      <p:cBhvr>
                                        <p:cTn id="57" dur="500"/>
                                        <p:tgtEl>
                                          <p:spTgt spid="1750023"/>
                                        </p:tgtEl>
                                      </p:cBhvr>
                                    </p:animEffect>
                                  </p:childTnLst>
                                </p:cTn>
                              </p:par>
                            </p:childTnLst>
                          </p:cTn>
                        </p:par>
                      </p:childTnLst>
                    </p:cTn>
                  </p:par>
                  <p:par>
                    <p:cTn id="58" fill="hold">
                      <p:stCondLst>
                        <p:cond delay="indefinite"/>
                      </p:stCondLst>
                      <p:childTnLst>
                        <p:par>
                          <p:cTn id="59" fill="hold">
                            <p:stCondLst>
                              <p:cond delay="0"/>
                            </p:stCondLst>
                            <p:childTnLst>
                              <p:par>
                                <p:cTn id="60" presetID="18" presetClass="entr" presetSubtype="12" fill="hold" grpId="0" nodeType="clickEffect">
                                  <p:stCondLst>
                                    <p:cond delay="0"/>
                                  </p:stCondLst>
                                  <p:childTnLst>
                                    <p:set>
                                      <p:cBhvr>
                                        <p:cTn id="61" dur="1" fill="hold">
                                          <p:stCondLst>
                                            <p:cond delay="0"/>
                                          </p:stCondLst>
                                        </p:cTn>
                                        <p:tgtEl>
                                          <p:spTgt spid="1750024"/>
                                        </p:tgtEl>
                                        <p:attrNameLst>
                                          <p:attrName>style.visibility</p:attrName>
                                        </p:attrNameLst>
                                      </p:cBhvr>
                                      <p:to>
                                        <p:strVal val="visible"/>
                                      </p:to>
                                    </p:set>
                                    <p:animEffect transition="in" filter="strips(downLeft)">
                                      <p:cBhvr>
                                        <p:cTn id="62" dur="500"/>
                                        <p:tgtEl>
                                          <p:spTgt spid="1750024"/>
                                        </p:tgtEl>
                                      </p:cBhvr>
                                    </p:animEffect>
                                  </p:childTnLst>
                                </p:cTn>
                              </p:par>
                            </p:childTnLst>
                          </p:cTn>
                        </p:par>
                      </p:childTnLst>
                    </p:cTn>
                  </p:par>
                  <p:par>
                    <p:cTn id="63" fill="hold">
                      <p:stCondLst>
                        <p:cond delay="indefinite"/>
                      </p:stCondLst>
                      <p:childTnLst>
                        <p:par>
                          <p:cTn id="64" fill="hold">
                            <p:stCondLst>
                              <p:cond delay="0"/>
                            </p:stCondLst>
                            <p:childTnLst>
                              <p:par>
                                <p:cTn id="65" presetID="18" presetClass="entr" presetSubtype="3" fill="hold" grpId="0" nodeType="clickEffect">
                                  <p:stCondLst>
                                    <p:cond delay="0"/>
                                  </p:stCondLst>
                                  <p:childTnLst>
                                    <p:set>
                                      <p:cBhvr>
                                        <p:cTn id="66" dur="1" fill="hold">
                                          <p:stCondLst>
                                            <p:cond delay="0"/>
                                          </p:stCondLst>
                                        </p:cTn>
                                        <p:tgtEl>
                                          <p:spTgt spid="1750030"/>
                                        </p:tgtEl>
                                        <p:attrNameLst>
                                          <p:attrName>style.visibility</p:attrName>
                                        </p:attrNameLst>
                                      </p:cBhvr>
                                      <p:to>
                                        <p:strVal val="visible"/>
                                      </p:to>
                                    </p:set>
                                    <p:animEffect transition="in" filter="strips(upRight)">
                                      <p:cBhvr>
                                        <p:cTn id="67" dur="500"/>
                                        <p:tgtEl>
                                          <p:spTgt spid="1750030"/>
                                        </p:tgtEl>
                                      </p:cBhvr>
                                    </p:animEffect>
                                  </p:childTnLst>
                                  <p:subTnLst>
                                    <p:animClr clrSpc="rgb" dir="cw">
                                      <p:cBhvr override="childStyle">
                                        <p:cTn dur="1" fill="hold" display="0" masterRel="nextClick" afterEffect="1"/>
                                        <p:tgtEl>
                                          <p:spTgt spid="1750030"/>
                                        </p:tgtEl>
                                        <p:attrNameLst>
                                          <p:attrName>ppt_c</p:attrName>
                                        </p:attrNameLst>
                                      </p:cBhvr>
                                      <p:to>
                                        <a:srgbClr val="66FF33"/>
                                      </p:to>
                                    </p:animClr>
                                  </p:subTnLst>
                                </p:cTn>
                              </p:par>
                            </p:childTnLst>
                          </p:cTn>
                        </p:par>
                        <p:par>
                          <p:cTn id="68" fill="hold">
                            <p:stCondLst>
                              <p:cond delay="500"/>
                            </p:stCondLst>
                            <p:childTnLst>
                              <p:par>
                                <p:cTn id="69" presetID="18" presetClass="entr" presetSubtype="9" fill="hold" grpId="0" nodeType="afterEffect">
                                  <p:stCondLst>
                                    <p:cond delay="0"/>
                                  </p:stCondLst>
                                  <p:childTnLst>
                                    <p:set>
                                      <p:cBhvr>
                                        <p:cTn id="70" dur="1" fill="hold">
                                          <p:stCondLst>
                                            <p:cond delay="0"/>
                                          </p:stCondLst>
                                        </p:cTn>
                                        <p:tgtEl>
                                          <p:spTgt spid="1750031"/>
                                        </p:tgtEl>
                                        <p:attrNameLst>
                                          <p:attrName>style.visibility</p:attrName>
                                        </p:attrNameLst>
                                      </p:cBhvr>
                                      <p:to>
                                        <p:strVal val="visible"/>
                                      </p:to>
                                    </p:set>
                                    <p:animEffect transition="in" filter="strips(upLeft)">
                                      <p:cBhvr>
                                        <p:cTn id="71" dur="500"/>
                                        <p:tgtEl>
                                          <p:spTgt spid="1750031"/>
                                        </p:tgtEl>
                                      </p:cBhvr>
                                    </p:animEffect>
                                  </p:childTnLst>
                                  <p:subTnLst>
                                    <p:animClr clrSpc="rgb" dir="cw">
                                      <p:cBhvr override="childStyle">
                                        <p:cTn dur="1" fill="hold" display="0" masterRel="nextClick" afterEffect="1"/>
                                        <p:tgtEl>
                                          <p:spTgt spid="1750031"/>
                                        </p:tgtEl>
                                        <p:attrNameLst>
                                          <p:attrName>ppt_c</p:attrName>
                                        </p:attrNameLst>
                                      </p:cBhvr>
                                      <p:to>
                                        <a:srgbClr val="66FF33"/>
                                      </p:to>
                                    </p:animClr>
                                  </p:subTnLst>
                                </p:cTn>
                              </p:par>
                            </p:childTnLst>
                          </p:cTn>
                        </p:par>
                      </p:childTnLst>
                    </p:cTn>
                  </p:par>
                  <p:par>
                    <p:cTn id="72" fill="hold">
                      <p:stCondLst>
                        <p:cond delay="indefinite"/>
                      </p:stCondLst>
                      <p:childTnLst>
                        <p:par>
                          <p:cTn id="73" fill="hold">
                            <p:stCondLst>
                              <p:cond delay="0"/>
                            </p:stCondLst>
                            <p:childTnLst>
                              <p:par>
                                <p:cTn id="74" presetID="18" presetClass="entr" presetSubtype="12" fill="hold" grpId="0" nodeType="clickEffect">
                                  <p:stCondLst>
                                    <p:cond delay="0"/>
                                  </p:stCondLst>
                                  <p:childTnLst>
                                    <p:set>
                                      <p:cBhvr>
                                        <p:cTn id="75" dur="1" fill="hold">
                                          <p:stCondLst>
                                            <p:cond delay="0"/>
                                          </p:stCondLst>
                                        </p:cTn>
                                        <p:tgtEl>
                                          <p:spTgt spid="1750025"/>
                                        </p:tgtEl>
                                        <p:attrNameLst>
                                          <p:attrName>style.visibility</p:attrName>
                                        </p:attrNameLst>
                                      </p:cBhvr>
                                      <p:to>
                                        <p:strVal val="visible"/>
                                      </p:to>
                                    </p:set>
                                    <p:animEffect transition="in" filter="strips(downLeft)">
                                      <p:cBhvr>
                                        <p:cTn id="76" dur="500"/>
                                        <p:tgtEl>
                                          <p:spTgt spid="1750025"/>
                                        </p:tgtEl>
                                      </p:cBhvr>
                                    </p:animEffect>
                                  </p:childTnLst>
                                </p:cTn>
                              </p:par>
                            </p:childTnLst>
                          </p:cTn>
                        </p:par>
                      </p:childTnLst>
                    </p:cTn>
                  </p:par>
                  <p:par>
                    <p:cTn id="77" fill="hold">
                      <p:stCondLst>
                        <p:cond delay="indefinite"/>
                      </p:stCondLst>
                      <p:childTnLst>
                        <p:par>
                          <p:cTn id="78" fill="hold">
                            <p:stCondLst>
                              <p:cond delay="0"/>
                            </p:stCondLst>
                            <p:childTnLst>
                              <p:par>
                                <p:cTn id="79" presetID="18" presetClass="entr" presetSubtype="12" fill="hold" grpId="0" nodeType="clickEffect">
                                  <p:stCondLst>
                                    <p:cond delay="0"/>
                                  </p:stCondLst>
                                  <p:childTnLst>
                                    <p:set>
                                      <p:cBhvr>
                                        <p:cTn id="80" dur="1" fill="hold">
                                          <p:stCondLst>
                                            <p:cond delay="0"/>
                                          </p:stCondLst>
                                        </p:cTn>
                                        <p:tgtEl>
                                          <p:spTgt spid="1750032"/>
                                        </p:tgtEl>
                                        <p:attrNameLst>
                                          <p:attrName>style.visibility</p:attrName>
                                        </p:attrNameLst>
                                      </p:cBhvr>
                                      <p:to>
                                        <p:strVal val="visible"/>
                                      </p:to>
                                    </p:set>
                                    <p:animEffect transition="in" filter="strips(downLeft)">
                                      <p:cBhvr>
                                        <p:cTn id="81" dur="500"/>
                                        <p:tgtEl>
                                          <p:spTgt spid="1750032"/>
                                        </p:tgtEl>
                                      </p:cBhvr>
                                    </p:animEffect>
                                  </p:childTnLst>
                                </p:cTn>
                              </p:par>
                            </p:childTnLst>
                          </p:cTn>
                        </p:par>
                        <p:par>
                          <p:cTn id="82" fill="hold">
                            <p:stCondLst>
                              <p:cond delay="500"/>
                            </p:stCondLst>
                            <p:childTnLst>
                              <p:par>
                                <p:cTn id="83" presetID="18" presetClass="entr" presetSubtype="3" fill="hold" grpId="0" nodeType="afterEffect">
                                  <p:stCondLst>
                                    <p:cond delay="0"/>
                                  </p:stCondLst>
                                  <p:childTnLst>
                                    <p:set>
                                      <p:cBhvr>
                                        <p:cTn id="84" dur="1" fill="hold">
                                          <p:stCondLst>
                                            <p:cond delay="0"/>
                                          </p:stCondLst>
                                        </p:cTn>
                                        <p:tgtEl>
                                          <p:spTgt spid="1750033"/>
                                        </p:tgtEl>
                                        <p:attrNameLst>
                                          <p:attrName>style.visibility</p:attrName>
                                        </p:attrNameLst>
                                      </p:cBhvr>
                                      <p:to>
                                        <p:strVal val="visible"/>
                                      </p:to>
                                    </p:set>
                                    <p:animEffect transition="in" filter="strips(upRight)">
                                      <p:cBhvr>
                                        <p:cTn id="85" dur="500"/>
                                        <p:tgtEl>
                                          <p:spTgt spid="1750033"/>
                                        </p:tgtEl>
                                      </p:cBhvr>
                                    </p:animEffect>
                                  </p:childTnLst>
                                </p:cTn>
                              </p:par>
                            </p:childTnLst>
                          </p:cTn>
                        </p:par>
                      </p:childTnLst>
                    </p:cTn>
                  </p:par>
                  <p:par>
                    <p:cTn id="86" fill="hold">
                      <p:stCondLst>
                        <p:cond delay="indefinite"/>
                      </p:stCondLst>
                      <p:childTnLst>
                        <p:par>
                          <p:cTn id="87" fill="hold">
                            <p:stCondLst>
                              <p:cond delay="0"/>
                            </p:stCondLst>
                            <p:childTnLst>
                              <p:par>
                                <p:cTn id="88" presetID="18" presetClass="entr" presetSubtype="3" fill="hold" grpId="0" nodeType="clickEffect">
                                  <p:stCondLst>
                                    <p:cond delay="0"/>
                                  </p:stCondLst>
                                  <p:childTnLst>
                                    <p:set>
                                      <p:cBhvr>
                                        <p:cTn id="89" dur="1" fill="hold">
                                          <p:stCondLst>
                                            <p:cond delay="0"/>
                                          </p:stCondLst>
                                        </p:cTn>
                                        <p:tgtEl>
                                          <p:spTgt spid="1750026"/>
                                        </p:tgtEl>
                                        <p:attrNameLst>
                                          <p:attrName>style.visibility</p:attrName>
                                        </p:attrNameLst>
                                      </p:cBhvr>
                                      <p:to>
                                        <p:strVal val="visible"/>
                                      </p:to>
                                    </p:set>
                                    <p:animEffect transition="in" filter="strips(upRight)">
                                      <p:cBhvr>
                                        <p:cTn id="90" dur="500"/>
                                        <p:tgtEl>
                                          <p:spTgt spid="1750026"/>
                                        </p:tgtEl>
                                      </p:cBhvr>
                                    </p:animEffect>
                                  </p:childTnLst>
                                </p:cTn>
                              </p:par>
                            </p:childTnLst>
                          </p:cTn>
                        </p:par>
                      </p:childTnLst>
                    </p:cTn>
                  </p:par>
                  <p:par>
                    <p:cTn id="91" fill="hold">
                      <p:stCondLst>
                        <p:cond delay="indefinite"/>
                      </p:stCondLst>
                      <p:childTnLst>
                        <p:par>
                          <p:cTn id="92" fill="hold">
                            <p:stCondLst>
                              <p:cond delay="0"/>
                            </p:stCondLst>
                            <p:childTnLst>
                              <p:par>
                                <p:cTn id="93" presetID="18" presetClass="entr" presetSubtype="9" fill="hold" grpId="0" nodeType="clickEffect">
                                  <p:stCondLst>
                                    <p:cond delay="0"/>
                                  </p:stCondLst>
                                  <p:childTnLst>
                                    <p:set>
                                      <p:cBhvr>
                                        <p:cTn id="94" dur="1" fill="hold">
                                          <p:stCondLst>
                                            <p:cond delay="0"/>
                                          </p:stCondLst>
                                        </p:cTn>
                                        <p:tgtEl>
                                          <p:spTgt spid="1750034"/>
                                        </p:tgtEl>
                                        <p:attrNameLst>
                                          <p:attrName>style.visibility</p:attrName>
                                        </p:attrNameLst>
                                      </p:cBhvr>
                                      <p:to>
                                        <p:strVal val="visible"/>
                                      </p:to>
                                    </p:set>
                                    <p:animEffect transition="in" filter="strips(upLeft)">
                                      <p:cBhvr>
                                        <p:cTn id="95" dur="500"/>
                                        <p:tgtEl>
                                          <p:spTgt spid="1750034"/>
                                        </p:tgtEl>
                                      </p:cBhvr>
                                    </p:animEffect>
                                  </p:childTnLst>
                                </p:cTn>
                              </p:par>
                            </p:childTnLst>
                          </p:cTn>
                        </p:par>
                      </p:childTnLst>
                    </p:cTn>
                  </p:par>
                  <p:par>
                    <p:cTn id="96" fill="hold">
                      <p:stCondLst>
                        <p:cond delay="indefinite"/>
                      </p:stCondLst>
                      <p:childTnLst>
                        <p:par>
                          <p:cTn id="97" fill="hold">
                            <p:stCondLst>
                              <p:cond delay="0"/>
                            </p:stCondLst>
                            <p:childTnLst>
                              <p:par>
                                <p:cTn id="98" presetID="18" presetClass="entr" presetSubtype="9" fill="hold" grpId="0" nodeType="clickEffect">
                                  <p:stCondLst>
                                    <p:cond delay="0"/>
                                  </p:stCondLst>
                                  <p:childTnLst>
                                    <p:set>
                                      <p:cBhvr>
                                        <p:cTn id="99" dur="1" fill="hold">
                                          <p:stCondLst>
                                            <p:cond delay="0"/>
                                          </p:stCondLst>
                                        </p:cTn>
                                        <p:tgtEl>
                                          <p:spTgt spid="1750028"/>
                                        </p:tgtEl>
                                        <p:attrNameLst>
                                          <p:attrName>style.visibility</p:attrName>
                                        </p:attrNameLst>
                                      </p:cBhvr>
                                      <p:to>
                                        <p:strVal val="visible"/>
                                      </p:to>
                                    </p:set>
                                    <p:animEffect transition="in" filter="strips(upLeft)">
                                      <p:cBhvr>
                                        <p:cTn id="100" dur="500"/>
                                        <p:tgtEl>
                                          <p:spTgt spid="1750028"/>
                                        </p:tgtEl>
                                      </p:cBhvr>
                                    </p:animEffect>
                                  </p:childTnLst>
                                </p:cTn>
                              </p:par>
                              <p:par>
                                <p:cTn id="101" presetID="18" presetClass="entr" presetSubtype="9" fill="hold" grpId="0" nodeType="withEffect">
                                  <p:stCondLst>
                                    <p:cond delay="0"/>
                                  </p:stCondLst>
                                  <p:childTnLst>
                                    <p:set>
                                      <p:cBhvr>
                                        <p:cTn id="102" dur="1" fill="hold">
                                          <p:stCondLst>
                                            <p:cond delay="0"/>
                                          </p:stCondLst>
                                        </p:cTn>
                                        <p:tgtEl>
                                          <p:spTgt spid="1750027"/>
                                        </p:tgtEl>
                                        <p:attrNameLst>
                                          <p:attrName>style.visibility</p:attrName>
                                        </p:attrNameLst>
                                      </p:cBhvr>
                                      <p:to>
                                        <p:strVal val="visible"/>
                                      </p:to>
                                    </p:set>
                                    <p:animEffect transition="in" filter="strips(upLeft)">
                                      <p:cBhvr>
                                        <p:cTn id="103" dur="500"/>
                                        <p:tgtEl>
                                          <p:spTgt spid="1750027"/>
                                        </p:tgtEl>
                                      </p:cBhvr>
                                    </p:animEffect>
                                  </p:childTnLst>
                                </p:cTn>
                              </p:par>
                            </p:childTnLst>
                          </p:cTn>
                        </p:par>
                        <p:par>
                          <p:cTn id="104" fill="hold">
                            <p:stCondLst>
                              <p:cond delay="500"/>
                            </p:stCondLst>
                            <p:childTnLst>
                              <p:par>
                                <p:cTn id="105" presetID="18" presetClass="entr" presetSubtype="9" fill="hold" grpId="0" nodeType="afterEffect">
                                  <p:stCondLst>
                                    <p:cond delay="0"/>
                                  </p:stCondLst>
                                  <p:childTnLst>
                                    <p:set>
                                      <p:cBhvr>
                                        <p:cTn id="106" dur="1" fill="hold">
                                          <p:stCondLst>
                                            <p:cond delay="0"/>
                                          </p:stCondLst>
                                        </p:cTn>
                                        <p:tgtEl>
                                          <p:spTgt spid="1750035"/>
                                        </p:tgtEl>
                                        <p:attrNameLst>
                                          <p:attrName>style.visibility</p:attrName>
                                        </p:attrNameLst>
                                      </p:cBhvr>
                                      <p:to>
                                        <p:strVal val="visible"/>
                                      </p:to>
                                    </p:set>
                                    <p:animEffect transition="in" filter="strips(upLeft)">
                                      <p:cBhvr>
                                        <p:cTn id="107" dur="500"/>
                                        <p:tgtEl>
                                          <p:spTgt spid="1750035"/>
                                        </p:tgtEl>
                                      </p:cBhvr>
                                    </p:animEffect>
                                  </p:childTnLst>
                                </p:cTn>
                              </p:par>
                              <p:par>
                                <p:cTn id="108" presetID="18" presetClass="entr" presetSubtype="9" fill="hold" grpId="0" nodeType="withEffect">
                                  <p:stCondLst>
                                    <p:cond delay="0"/>
                                  </p:stCondLst>
                                  <p:childTnLst>
                                    <p:set>
                                      <p:cBhvr>
                                        <p:cTn id="109" dur="1" fill="hold">
                                          <p:stCondLst>
                                            <p:cond delay="0"/>
                                          </p:stCondLst>
                                        </p:cTn>
                                        <p:tgtEl>
                                          <p:spTgt spid="1750045"/>
                                        </p:tgtEl>
                                        <p:attrNameLst>
                                          <p:attrName>style.visibility</p:attrName>
                                        </p:attrNameLst>
                                      </p:cBhvr>
                                      <p:to>
                                        <p:strVal val="visible"/>
                                      </p:to>
                                    </p:set>
                                    <p:animEffect transition="in" filter="strips(upLeft)">
                                      <p:cBhvr>
                                        <p:cTn id="110" dur="500"/>
                                        <p:tgtEl>
                                          <p:spTgt spid="1750045"/>
                                        </p:tgtEl>
                                      </p:cBhvr>
                                    </p:animEffect>
                                  </p:childTnLst>
                                </p:cTn>
                              </p:par>
                            </p:childTnLst>
                          </p:cTn>
                        </p:par>
                        <p:par>
                          <p:cTn id="111" fill="hold">
                            <p:stCondLst>
                              <p:cond delay="1000"/>
                            </p:stCondLst>
                            <p:childTnLst>
                              <p:par>
                                <p:cTn id="112" presetID="1" presetClass="entr" presetSubtype="0" fill="hold" grpId="0" nodeType="afterEffect">
                                  <p:stCondLst>
                                    <p:cond delay="0"/>
                                  </p:stCondLst>
                                  <p:childTnLst>
                                    <p:set>
                                      <p:cBhvr>
                                        <p:cTn id="113" dur="1" fill="hold">
                                          <p:stCondLst>
                                            <p:cond delay="0"/>
                                          </p:stCondLst>
                                        </p:cTn>
                                        <p:tgtEl>
                                          <p:spTgt spid="17500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0023" grpId="0" animBg="1"/>
      <p:bldP spid="1750024" grpId="0" animBg="1"/>
      <p:bldP spid="1750025" grpId="0" animBg="1"/>
      <p:bldP spid="1750026" grpId="0" animBg="1"/>
      <p:bldP spid="1750027" grpId="0" animBg="1"/>
      <p:bldP spid="1750028" grpId="0" animBg="1"/>
      <p:bldP spid="1750029" grpId="0" animBg="1"/>
      <p:bldP spid="1750030" grpId="0" animBg="1"/>
      <p:bldP spid="1750031" grpId="0" animBg="1"/>
      <p:bldP spid="1750032" grpId="0" animBg="1"/>
      <p:bldP spid="1750033" grpId="0" animBg="1"/>
      <p:bldP spid="1750034" grpId="0" animBg="1"/>
      <p:bldP spid="1750035" grpId="0" animBg="1"/>
      <p:bldP spid="1750036" grpId="0"/>
      <p:bldP spid="1750037" grpId="0" animBg="1"/>
      <p:bldP spid="1750038" grpId="0" animBg="1"/>
      <p:bldP spid="1750039" grpId="0" animBg="1"/>
      <p:bldP spid="1750040" grpId="0" animBg="1"/>
      <p:bldP spid="1750041" grpId="0" animBg="1"/>
      <p:bldP spid="1750042" grpId="0" animBg="1"/>
      <p:bldP spid="1750043" grpId="0" animBg="1"/>
      <p:bldP spid="1750044" grpId="0"/>
      <p:bldP spid="1750045"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15C81DE0-84F2-461F-BF57-38B2A357DFF4}" type="slidenum">
              <a:rPr lang="zh-CN" altLang="en-US"/>
              <a:pPr/>
              <a:t>62</a:t>
            </a:fld>
            <a:endParaRPr lang="en-US" altLang="zh-CN"/>
          </a:p>
        </p:txBody>
      </p:sp>
      <p:sp>
        <p:nvSpPr>
          <p:cNvPr id="1752066" name="Rectangle 2"/>
          <p:cNvSpPr>
            <a:spLocks noGrp="1" noChangeArrowheads="1"/>
          </p:cNvSpPr>
          <p:nvPr>
            <p:ph type="title"/>
          </p:nvPr>
        </p:nvSpPr>
        <p:spPr/>
        <p:txBody>
          <a:bodyPr/>
          <a:lstStyle/>
          <a:p>
            <a:r>
              <a:rPr lang="en-US" altLang="zh-CN" dirty="0"/>
              <a:t>7.x.3 </a:t>
            </a:r>
            <a:r>
              <a:rPr lang="zh-CN" altLang="en-US" dirty="0"/>
              <a:t>乱序执行和寄存器重命名 </a:t>
            </a:r>
            <a:r>
              <a:rPr lang="zh-CN" altLang="en-US" dirty="0">
                <a:solidFill>
                  <a:srgbClr val="FF0066"/>
                </a:solidFill>
              </a:rPr>
              <a:t>－</a:t>
            </a:r>
            <a:r>
              <a:rPr lang="en-US" altLang="zh-CN" dirty="0" err="1">
                <a:solidFill>
                  <a:srgbClr val="FF0066"/>
                </a:solidFill>
              </a:rPr>
              <a:t>Tomasulo</a:t>
            </a:r>
            <a:r>
              <a:rPr lang="zh-CN" altLang="en-US" dirty="0">
                <a:solidFill>
                  <a:srgbClr val="FF0066"/>
                </a:solidFill>
              </a:rPr>
              <a:t>算法</a:t>
            </a:r>
          </a:p>
        </p:txBody>
      </p:sp>
      <p:sp>
        <p:nvSpPr>
          <p:cNvPr id="1752067" name="Rectangle 3"/>
          <p:cNvSpPr>
            <a:spLocks noGrp="1" noChangeArrowheads="1"/>
          </p:cNvSpPr>
          <p:nvPr>
            <p:ph type="body" idx="1"/>
          </p:nvPr>
        </p:nvSpPr>
        <p:spPr>
          <a:xfrm>
            <a:off x="250825" y="981075"/>
            <a:ext cx="8713788" cy="5543550"/>
          </a:xfrm>
          <a:noFill/>
          <a:ln/>
        </p:spPr>
        <p:txBody>
          <a:bodyPr/>
          <a:lstStyle/>
          <a:p>
            <a:pPr marL="355600" indent="-355600">
              <a:buFont typeface="Wingdings" pitchFamily="2" charset="2"/>
              <a:buNone/>
            </a:pPr>
            <a:r>
              <a:rPr lang="en-US" altLang="zh-CN"/>
              <a:t>【</a:t>
            </a:r>
            <a:r>
              <a:rPr lang="zh-CN" altLang="en-US"/>
              <a:t>总结</a:t>
            </a:r>
            <a:r>
              <a:rPr lang="en-US" altLang="zh-CN"/>
              <a:t>】</a:t>
            </a:r>
            <a:br>
              <a:rPr lang="en-US" altLang="zh-CN"/>
            </a:br>
            <a:r>
              <a:rPr lang="en-US" altLang="zh-CN"/>
              <a:t>IBM360/91</a:t>
            </a:r>
            <a:r>
              <a:rPr lang="zh-CN" altLang="en-US"/>
              <a:t>解决</a:t>
            </a:r>
            <a:r>
              <a:rPr lang="zh-CN" altLang="en-US">
                <a:solidFill>
                  <a:srgbClr val="006600"/>
                </a:solidFill>
              </a:rPr>
              <a:t>流水控制</a:t>
            </a:r>
            <a:r>
              <a:rPr lang="zh-CN" altLang="en-US"/>
              <a:t>的一般方法、途径和特点：</a:t>
            </a:r>
          </a:p>
          <a:p>
            <a:pPr marL="355600" indent="-355600">
              <a:buFont typeface="Wingdings" pitchFamily="2" charset="2"/>
              <a:buNone/>
            </a:pPr>
            <a:r>
              <a:rPr lang="en-US" altLang="zh-CN"/>
              <a:t>1. </a:t>
            </a:r>
            <a:r>
              <a:rPr lang="zh-CN" altLang="en-US"/>
              <a:t>方法：总线式分布处理</a:t>
            </a:r>
          </a:p>
          <a:p>
            <a:pPr marL="812800" lvl="1" indent="-277813"/>
            <a:r>
              <a:rPr lang="zh-CN" altLang="en-US"/>
              <a:t>采用</a:t>
            </a:r>
            <a:r>
              <a:rPr lang="zh-CN" altLang="en-US">
                <a:solidFill>
                  <a:srgbClr val="FF0000"/>
                </a:solidFill>
              </a:rPr>
              <a:t>异步（乱序）流动方式</a:t>
            </a:r>
            <a:r>
              <a:rPr lang="zh-CN" altLang="en-US"/>
              <a:t>来提高流水线的</a:t>
            </a:r>
            <a:r>
              <a:rPr lang="zh-CN" altLang="en-US">
                <a:solidFill>
                  <a:srgbClr val="FF0000"/>
                </a:solidFill>
              </a:rPr>
              <a:t>吞吐率</a:t>
            </a:r>
            <a:r>
              <a:rPr lang="zh-CN" altLang="en-US"/>
              <a:t>和</a:t>
            </a:r>
            <a:r>
              <a:rPr lang="zh-CN" altLang="en-US">
                <a:solidFill>
                  <a:srgbClr val="FF0000"/>
                </a:solidFill>
              </a:rPr>
              <a:t>效率</a:t>
            </a:r>
            <a:r>
              <a:rPr lang="zh-CN" altLang="en-US"/>
              <a:t>；</a:t>
            </a:r>
          </a:p>
          <a:p>
            <a:pPr marL="812800" lvl="1" indent="-277813"/>
            <a:r>
              <a:rPr lang="zh-CN" altLang="en-US"/>
              <a:t>通过</a:t>
            </a:r>
            <a:r>
              <a:rPr lang="zh-CN" altLang="en-US">
                <a:solidFill>
                  <a:srgbClr val="FF0000"/>
                </a:solidFill>
              </a:rPr>
              <a:t>分散控制</a:t>
            </a:r>
            <a:r>
              <a:rPr lang="zh-CN" altLang="en-US"/>
              <a:t>的办法处理</a:t>
            </a:r>
            <a:r>
              <a:rPr lang="zh-CN" altLang="en-US">
                <a:solidFill>
                  <a:srgbClr val="FF0000"/>
                </a:solidFill>
              </a:rPr>
              <a:t>数据相关</a:t>
            </a:r>
            <a:r>
              <a:rPr lang="zh-CN" altLang="en-US"/>
              <a:t>。</a:t>
            </a:r>
          </a:p>
        </p:txBody>
      </p:sp>
      <p:sp>
        <p:nvSpPr>
          <p:cNvPr id="1752068" name="Rectangle 4"/>
          <p:cNvSpPr>
            <a:spLocks noChangeArrowheads="1"/>
          </p:cNvSpPr>
          <p:nvPr/>
        </p:nvSpPr>
        <p:spPr bwMode="auto">
          <a:xfrm>
            <a:off x="5580063" y="620713"/>
            <a:ext cx="3260725" cy="647700"/>
          </a:xfrm>
          <a:prstGeom prst="rect">
            <a:avLst/>
          </a:prstGeom>
          <a:solidFill>
            <a:srgbClr val="CCFF99"/>
          </a:solidFill>
          <a:ln w="28575">
            <a:solidFill>
              <a:srgbClr val="006600"/>
            </a:solidFill>
            <a:miter lim="800000"/>
            <a:headEnd/>
            <a:tailEnd/>
          </a:ln>
          <a:effectLst>
            <a:outerShdw blurRad="50800" dist="38100" dir="2700000" algn="tl" rotWithShape="0">
              <a:prstClr val="black">
                <a:alpha val="40000"/>
              </a:prstClr>
            </a:outerShdw>
          </a:effectLst>
        </p:spPr>
        <p:txBody>
          <a:bodyPr anchor="ctr"/>
          <a:lstStyle/>
          <a:p>
            <a:pPr>
              <a:spcBef>
                <a:spcPct val="0"/>
              </a:spcBef>
            </a:pPr>
            <a:r>
              <a:rPr lang="zh-CN" altLang="en-US">
                <a:solidFill>
                  <a:srgbClr val="CC0066"/>
                </a:solidFill>
                <a:latin typeface="Arial" charset="0"/>
                <a:ea typeface="黑体" pitchFamily="2" charset="-122"/>
              </a:rPr>
              <a:t>局部性相关的处理</a:t>
            </a:r>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D08EBDAC-E30A-4157-8CEA-F5807C69E532}" type="slidenum">
              <a:rPr lang="zh-CN" altLang="en-US"/>
              <a:pPr/>
              <a:t>63</a:t>
            </a:fld>
            <a:endParaRPr lang="en-US" altLang="zh-CN"/>
          </a:p>
        </p:txBody>
      </p:sp>
      <p:sp>
        <p:nvSpPr>
          <p:cNvPr id="1753090" name="Rectangle 2"/>
          <p:cNvSpPr>
            <a:spLocks noGrp="1" noChangeArrowheads="1"/>
          </p:cNvSpPr>
          <p:nvPr>
            <p:ph type="title"/>
          </p:nvPr>
        </p:nvSpPr>
        <p:spPr/>
        <p:txBody>
          <a:bodyPr/>
          <a:lstStyle/>
          <a:p>
            <a:r>
              <a:rPr lang="en-US" altLang="zh-CN" dirty="0"/>
              <a:t>7.x.3 </a:t>
            </a:r>
            <a:r>
              <a:rPr lang="zh-CN" altLang="en-US" dirty="0"/>
              <a:t>乱序执行和寄存器重命名 </a:t>
            </a:r>
            <a:r>
              <a:rPr lang="zh-CN" altLang="en-US" dirty="0">
                <a:solidFill>
                  <a:srgbClr val="FF0066"/>
                </a:solidFill>
              </a:rPr>
              <a:t>－</a:t>
            </a:r>
            <a:r>
              <a:rPr lang="en-US" altLang="zh-CN" dirty="0" err="1">
                <a:solidFill>
                  <a:srgbClr val="FF0066"/>
                </a:solidFill>
              </a:rPr>
              <a:t>Tomasulo</a:t>
            </a:r>
            <a:r>
              <a:rPr lang="zh-CN" altLang="en-US" dirty="0">
                <a:solidFill>
                  <a:srgbClr val="FF0066"/>
                </a:solidFill>
              </a:rPr>
              <a:t>算法</a:t>
            </a:r>
          </a:p>
        </p:txBody>
      </p:sp>
      <p:sp>
        <p:nvSpPr>
          <p:cNvPr id="1753091" name="Rectangle 3"/>
          <p:cNvSpPr>
            <a:spLocks noGrp="1" noChangeArrowheads="1"/>
          </p:cNvSpPr>
          <p:nvPr>
            <p:ph type="body" idx="1"/>
          </p:nvPr>
        </p:nvSpPr>
        <p:spPr>
          <a:xfrm>
            <a:off x="250825" y="981075"/>
            <a:ext cx="8713788" cy="5543550"/>
          </a:xfrm>
          <a:noFill/>
          <a:ln/>
        </p:spPr>
        <p:txBody>
          <a:bodyPr/>
          <a:lstStyle/>
          <a:p>
            <a:pPr marL="355600" indent="-355600">
              <a:buFont typeface="Wingdings" pitchFamily="2" charset="2"/>
              <a:buNone/>
            </a:pPr>
            <a:r>
              <a:rPr lang="en-US" altLang="zh-CN" dirty="0"/>
              <a:t>【</a:t>
            </a:r>
            <a:r>
              <a:rPr lang="zh-CN" altLang="en-US" dirty="0"/>
              <a:t>总结</a:t>
            </a:r>
            <a:r>
              <a:rPr lang="en-US" altLang="zh-CN" dirty="0"/>
              <a:t>】</a:t>
            </a:r>
            <a:br>
              <a:rPr lang="en-US" altLang="zh-CN" dirty="0"/>
            </a:br>
            <a:r>
              <a:rPr lang="en-US" altLang="zh-CN" dirty="0"/>
              <a:t>IBM360/91</a:t>
            </a:r>
            <a:r>
              <a:rPr lang="zh-CN" altLang="en-US" dirty="0"/>
              <a:t>解决</a:t>
            </a:r>
            <a:r>
              <a:rPr lang="zh-CN" altLang="en-US" dirty="0">
                <a:solidFill>
                  <a:srgbClr val="006600"/>
                </a:solidFill>
              </a:rPr>
              <a:t>流水控制</a:t>
            </a:r>
            <a:r>
              <a:rPr lang="zh-CN" altLang="en-US" dirty="0"/>
              <a:t>的一般方法、途径和特点：</a:t>
            </a:r>
          </a:p>
          <a:p>
            <a:pPr marL="355600" indent="-355600">
              <a:buFont typeface="Wingdings" pitchFamily="2" charset="2"/>
              <a:buNone/>
            </a:pPr>
            <a:r>
              <a:rPr lang="en-US" altLang="zh-CN" dirty="0"/>
              <a:t>2. </a:t>
            </a:r>
            <a:r>
              <a:rPr lang="zh-CN" altLang="en-US" dirty="0"/>
              <a:t>途径：</a:t>
            </a:r>
          </a:p>
          <a:p>
            <a:pPr marL="990600" lvl="1" indent="-455613">
              <a:buSzTx/>
              <a:buFontTx/>
              <a:buAutoNum type="circleNumDbPlain"/>
            </a:pPr>
            <a:r>
              <a:rPr lang="zh-CN" altLang="en-US" dirty="0"/>
              <a:t>在各个寄存器中设置“</a:t>
            </a:r>
            <a:r>
              <a:rPr lang="zh-CN" altLang="en-US" dirty="0">
                <a:solidFill>
                  <a:srgbClr val="FF0000"/>
                </a:solidFill>
              </a:rPr>
              <a:t>忙位</a:t>
            </a:r>
            <a:r>
              <a:rPr lang="zh-CN" altLang="en-US" dirty="0"/>
              <a:t>”标志来判断是否相关。当寄存器正在使用时，置该寄存器的忙位标志为“</a:t>
            </a:r>
            <a:r>
              <a:rPr lang="en-US" altLang="zh-CN" dirty="0"/>
              <a:t>1”</a:t>
            </a:r>
            <a:r>
              <a:rPr lang="zh-CN" altLang="en-US" dirty="0"/>
              <a:t>；当寄存器被释放时，其忙位标志清“</a:t>
            </a:r>
            <a:r>
              <a:rPr lang="en-US" altLang="zh-CN" dirty="0"/>
              <a:t>0”</a:t>
            </a:r>
            <a:r>
              <a:rPr lang="zh-CN" altLang="en-US" dirty="0"/>
              <a:t>。因此，访问寄存器时，先看忙位标志，如为“</a:t>
            </a:r>
            <a:r>
              <a:rPr lang="en-US" altLang="zh-CN" dirty="0"/>
              <a:t>1”</a:t>
            </a:r>
            <a:r>
              <a:rPr lang="zh-CN" altLang="en-US" dirty="0"/>
              <a:t>，表示相关。</a:t>
            </a:r>
          </a:p>
          <a:p>
            <a:pPr marL="990600" lvl="1" indent="-455613">
              <a:buSzTx/>
              <a:buFontTx/>
              <a:buAutoNum type="circleNumDbPlain"/>
            </a:pPr>
            <a:r>
              <a:rPr lang="zh-CN" altLang="en-US" dirty="0"/>
              <a:t>设置</a:t>
            </a:r>
            <a:r>
              <a:rPr lang="zh-CN" altLang="en-US" dirty="0">
                <a:solidFill>
                  <a:srgbClr val="FF0000"/>
                </a:solidFill>
              </a:rPr>
              <a:t>多条流水线</a:t>
            </a:r>
            <a:r>
              <a:rPr lang="zh-CN" altLang="en-US" dirty="0"/>
              <a:t>，使其并行工作；同时在分布于各流水线的入、出端上分别设置若干</a:t>
            </a:r>
            <a:r>
              <a:rPr lang="zh-CN" altLang="en-US" dirty="0">
                <a:solidFill>
                  <a:srgbClr val="FF0000"/>
                </a:solidFill>
              </a:rPr>
              <a:t>保存站</a:t>
            </a:r>
            <a:r>
              <a:rPr lang="zh-CN" altLang="en-US" dirty="0"/>
              <a:t>来缓存信息。</a:t>
            </a:r>
          </a:p>
        </p:txBody>
      </p:sp>
      <p:sp>
        <p:nvSpPr>
          <p:cNvPr id="1753092" name="Rectangle 4"/>
          <p:cNvSpPr>
            <a:spLocks noChangeArrowheads="1"/>
          </p:cNvSpPr>
          <p:nvPr/>
        </p:nvSpPr>
        <p:spPr bwMode="auto">
          <a:xfrm>
            <a:off x="5580063" y="620713"/>
            <a:ext cx="3260725" cy="647700"/>
          </a:xfrm>
          <a:prstGeom prst="rect">
            <a:avLst/>
          </a:prstGeom>
          <a:solidFill>
            <a:srgbClr val="CCFF99"/>
          </a:solidFill>
          <a:ln w="28575">
            <a:solidFill>
              <a:srgbClr val="006600"/>
            </a:solidFill>
            <a:miter lim="800000"/>
            <a:headEnd/>
            <a:tailEnd/>
          </a:ln>
          <a:effectLst>
            <a:outerShdw blurRad="50800" dist="38100" dir="2700000" algn="tl" rotWithShape="0">
              <a:prstClr val="black">
                <a:alpha val="40000"/>
              </a:prstClr>
            </a:outerShdw>
          </a:effectLst>
        </p:spPr>
        <p:txBody>
          <a:bodyPr anchor="ctr"/>
          <a:lstStyle/>
          <a:p>
            <a:pPr>
              <a:spcBef>
                <a:spcPct val="0"/>
              </a:spcBef>
            </a:pPr>
            <a:r>
              <a:rPr lang="zh-CN" altLang="en-US">
                <a:solidFill>
                  <a:srgbClr val="CC0066"/>
                </a:solidFill>
                <a:latin typeface="Arial" charset="0"/>
                <a:ea typeface="黑体" pitchFamily="2" charset="-122"/>
              </a:rPr>
              <a:t>局部性相关的处理</a:t>
            </a:r>
          </a:p>
        </p:txBody>
      </p:sp>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D21591F6-9B46-4EFA-B6B8-8B13554E7F8E}" type="slidenum">
              <a:rPr lang="zh-CN" altLang="en-US"/>
              <a:pPr/>
              <a:t>64</a:t>
            </a:fld>
            <a:endParaRPr lang="en-US" altLang="zh-CN"/>
          </a:p>
        </p:txBody>
      </p:sp>
      <p:sp>
        <p:nvSpPr>
          <p:cNvPr id="1754114" name="Rectangle 2"/>
          <p:cNvSpPr>
            <a:spLocks noGrp="1" noChangeArrowheads="1"/>
          </p:cNvSpPr>
          <p:nvPr>
            <p:ph type="title"/>
          </p:nvPr>
        </p:nvSpPr>
        <p:spPr/>
        <p:txBody>
          <a:bodyPr/>
          <a:lstStyle/>
          <a:p>
            <a:r>
              <a:rPr lang="en-US" altLang="zh-CN" dirty="0"/>
              <a:t>7.x.3 </a:t>
            </a:r>
            <a:r>
              <a:rPr lang="zh-CN" altLang="en-US" dirty="0"/>
              <a:t>乱序执行和寄存器重命名 </a:t>
            </a:r>
            <a:r>
              <a:rPr lang="zh-CN" altLang="en-US" dirty="0">
                <a:solidFill>
                  <a:srgbClr val="FF0066"/>
                </a:solidFill>
              </a:rPr>
              <a:t>－</a:t>
            </a:r>
            <a:r>
              <a:rPr lang="en-US" altLang="zh-CN" dirty="0" err="1">
                <a:solidFill>
                  <a:srgbClr val="FF0066"/>
                </a:solidFill>
              </a:rPr>
              <a:t>Tomasulo</a:t>
            </a:r>
            <a:r>
              <a:rPr lang="zh-CN" altLang="en-US" dirty="0">
                <a:solidFill>
                  <a:srgbClr val="FF0066"/>
                </a:solidFill>
              </a:rPr>
              <a:t>算法</a:t>
            </a:r>
          </a:p>
        </p:txBody>
      </p:sp>
      <p:sp>
        <p:nvSpPr>
          <p:cNvPr id="1754115" name="Rectangle 3"/>
          <p:cNvSpPr>
            <a:spLocks noGrp="1" noChangeArrowheads="1"/>
          </p:cNvSpPr>
          <p:nvPr>
            <p:ph type="body" idx="1"/>
          </p:nvPr>
        </p:nvSpPr>
        <p:spPr>
          <a:xfrm>
            <a:off x="250825" y="981075"/>
            <a:ext cx="8713788" cy="5543550"/>
          </a:xfrm>
          <a:noFill/>
          <a:ln/>
        </p:spPr>
        <p:txBody>
          <a:bodyPr/>
          <a:lstStyle/>
          <a:p>
            <a:pPr marL="355600" indent="-355600">
              <a:buFont typeface="Wingdings" pitchFamily="2" charset="2"/>
              <a:buNone/>
            </a:pPr>
            <a:r>
              <a:rPr lang="en-US" altLang="zh-CN" dirty="0"/>
              <a:t>【</a:t>
            </a:r>
            <a:r>
              <a:rPr lang="zh-CN" altLang="en-US" dirty="0"/>
              <a:t>总结</a:t>
            </a:r>
            <a:r>
              <a:rPr lang="en-US" altLang="zh-CN" dirty="0"/>
              <a:t>】</a:t>
            </a:r>
            <a:br>
              <a:rPr lang="en-US" altLang="zh-CN" dirty="0"/>
            </a:br>
            <a:r>
              <a:rPr lang="en-US" altLang="zh-CN" dirty="0"/>
              <a:t>IBM360/91</a:t>
            </a:r>
            <a:r>
              <a:rPr lang="zh-CN" altLang="en-US" dirty="0"/>
              <a:t>解决</a:t>
            </a:r>
            <a:r>
              <a:rPr lang="zh-CN" altLang="en-US" dirty="0">
                <a:solidFill>
                  <a:srgbClr val="006600"/>
                </a:solidFill>
              </a:rPr>
              <a:t>流水控制</a:t>
            </a:r>
            <a:r>
              <a:rPr lang="zh-CN" altLang="en-US" dirty="0"/>
              <a:t>的一般方法、途径和特点：</a:t>
            </a:r>
          </a:p>
          <a:p>
            <a:pPr marL="355600" indent="-355600">
              <a:buFont typeface="Wingdings" pitchFamily="2" charset="2"/>
              <a:buNone/>
            </a:pPr>
            <a:r>
              <a:rPr lang="en-US" altLang="zh-CN" dirty="0"/>
              <a:t>2. </a:t>
            </a:r>
            <a:r>
              <a:rPr lang="zh-CN" altLang="en-US" dirty="0"/>
              <a:t>途径：</a:t>
            </a:r>
          </a:p>
          <a:p>
            <a:pPr marL="990600" lvl="1" indent="-455613">
              <a:buSzTx/>
              <a:buFontTx/>
              <a:buAutoNum type="circleNumDbPlain" startAt="3"/>
            </a:pPr>
            <a:r>
              <a:rPr lang="zh-CN" altLang="en-US" dirty="0"/>
              <a:t>通过分布设置的</a:t>
            </a:r>
            <a:r>
              <a:rPr lang="zh-CN" altLang="en-US" dirty="0">
                <a:solidFill>
                  <a:srgbClr val="FF0000"/>
                </a:solidFill>
              </a:rPr>
              <a:t>站号</a:t>
            </a:r>
            <a:r>
              <a:rPr lang="zh-CN" altLang="en-US" dirty="0"/>
              <a:t>来控制相关专用通路的连接，使之可为多个子过程的相关所共用。</a:t>
            </a:r>
          </a:p>
          <a:p>
            <a:pPr marL="990600" lvl="1" indent="-455613">
              <a:buSzTx/>
              <a:buFontTx/>
              <a:buAutoNum type="circleNumDbPlain" startAt="3"/>
            </a:pPr>
            <a:r>
              <a:rPr lang="zh-CN" altLang="en-US" dirty="0"/>
              <a:t>相关专用通路采用</a:t>
            </a:r>
            <a:r>
              <a:rPr lang="zh-CN" altLang="en-US" dirty="0">
                <a:solidFill>
                  <a:srgbClr val="FF0000"/>
                </a:solidFill>
              </a:rPr>
              <a:t>总线</a:t>
            </a:r>
            <a:r>
              <a:rPr lang="zh-CN" altLang="en-US" dirty="0"/>
              <a:t>方式，一旦发生相关，用</a:t>
            </a:r>
            <a:r>
              <a:rPr lang="zh-CN" altLang="en-US" dirty="0">
                <a:solidFill>
                  <a:srgbClr val="FF0000"/>
                </a:solidFill>
              </a:rPr>
              <a:t>更换站号</a:t>
            </a:r>
            <a:r>
              <a:rPr lang="zh-CN" altLang="en-US" dirty="0"/>
              <a:t>来实现推后执行和控制相关专用通路的连接。</a:t>
            </a:r>
          </a:p>
          <a:p>
            <a:pPr marL="990600" lvl="1" indent="-455613">
              <a:buSzTx/>
              <a:buFontTx/>
              <a:buAutoNum type="circleNumDbPlain" startAt="3"/>
            </a:pPr>
            <a:r>
              <a:rPr lang="zh-CN" altLang="en-US" dirty="0"/>
              <a:t>每条流水线</a:t>
            </a:r>
            <a:r>
              <a:rPr lang="zh-CN" altLang="en-US" dirty="0">
                <a:solidFill>
                  <a:srgbClr val="FF0000"/>
                </a:solidFill>
              </a:rPr>
              <a:t>输入端</a:t>
            </a:r>
            <a:r>
              <a:rPr lang="zh-CN" altLang="en-US" dirty="0"/>
              <a:t>设置</a:t>
            </a:r>
            <a:r>
              <a:rPr lang="zh-CN" altLang="en-US" dirty="0">
                <a:solidFill>
                  <a:srgbClr val="FF0000"/>
                </a:solidFill>
              </a:rPr>
              <a:t>多组保存站</a:t>
            </a:r>
            <a:r>
              <a:rPr lang="zh-CN" altLang="en-US" dirty="0"/>
              <a:t>，以便发生相关后，可采用</a:t>
            </a:r>
            <a:r>
              <a:rPr lang="zh-CN" altLang="en-US" dirty="0">
                <a:solidFill>
                  <a:srgbClr val="FF0000"/>
                </a:solidFill>
              </a:rPr>
              <a:t>异步的流动方式</a:t>
            </a:r>
            <a:r>
              <a:rPr lang="zh-CN" altLang="en-US" dirty="0"/>
              <a:t>。</a:t>
            </a:r>
          </a:p>
        </p:txBody>
      </p:sp>
      <p:sp>
        <p:nvSpPr>
          <p:cNvPr id="1754116" name="Rectangle 4"/>
          <p:cNvSpPr>
            <a:spLocks noChangeArrowheads="1"/>
          </p:cNvSpPr>
          <p:nvPr/>
        </p:nvSpPr>
        <p:spPr bwMode="auto">
          <a:xfrm>
            <a:off x="5580063" y="620713"/>
            <a:ext cx="3260725" cy="647700"/>
          </a:xfrm>
          <a:prstGeom prst="rect">
            <a:avLst/>
          </a:prstGeom>
          <a:solidFill>
            <a:srgbClr val="CCFF99"/>
          </a:solidFill>
          <a:ln w="28575">
            <a:solidFill>
              <a:srgbClr val="006600"/>
            </a:solidFill>
            <a:miter lim="800000"/>
            <a:headEnd/>
            <a:tailEnd/>
          </a:ln>
          <a:effectLst>
            <a:outerShdw blurRad="50800" dist="38100" dir="2700000" algn="tl" rotWithShape="0">
              <a:prstClr val="black">
                <a:alpha val="40000"/>
              </a:prstClr>
            </a:outerShdw>
          </a:effectLst>
        </p:spPr>
        <p:txBody>
          <a:bodyPr anchor="ctr"/>
          <a:lstStyle/>
          <a:p>
            <a:pPr>
              <a:spcBef>
                <a:spcPct val="0"/>
              </a:spcBef>
            </a:pPr>
            <a:r>
              <a:rPr lang="zh-CN" altLang="en-US">
                <a:solidFill>
                  <a:srgbClr val="CC0066"/>
                </a:solidFill>
                <a:latin typeface="Arial" charset="0"/>
                <a:ea typeface="黑体" pitchFamily="2" charset="-122"/>
              </a:rPr>
              <a:t>局部性相关的处理</a:t>
            </a:r>
          </a:p>
        </p:txBody>
      </p:sp>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C503ABAE-0DA9-4B48-88F1-259C27C9DD22}" type="slidenum">
              <a:rPr lang="zh-CN" altLang="en-US"/>
              <a:pPr/>
              <a:t>65</a:t>
            </a:fld>
            <a:endParaRPr lang="en-US" altLang="zh-CN"/>
          </a:p>
        </p:txBody>
      </p:sp>
      <p:sp>
        <p:nvSpPr>
          <p:cNvPr id="1755138" name="Rectangle 2"/>
          <p:cNvSpPr>
            <a:spLocks noGrp="1" noChangeArrowheads="1"/>
          </p:cNvSpPr>
          <p:nvPr>
            <p:ph type="title"/>
          </p:nvPr>
        </p:nvSpPr>
        <p:spPr/>
        <p:txBody>
          <a:bodyPr/>
          <a:lstStyle/>
          <a:p>
            <a:r>
              <a:rPr lang="en-US" altLang="zh-CN" dirty="0"/>
              <a:t>7.x.3 </a:t>
            </a:r>
            <a:r>
              <a:rPr lang="zh-CN" altLang="en-US" dirty="0"/>
              <a:t>乱序执行和寄存器重命名 </a:t>
            </a:r>
            <a:r>
              <a:rPr lang="zh-CN" altLang="en-US" dirty="0">
                <a:solidFill>
                  <a:srgbClr val="FF0066"/>
                </a:solidFill>
              </a:rPr>
              <a:t>－</a:t>
            </a:r>
            <a:r>
              <a:rPr lang="en-US" altLang="zh-CN" dirty="0" err="1">
                <a:solidFill>
                  <a:srgbClr val="FF0066"/>
                </a:solidFill>
              </a:rPr>
              <a:t>Tomasulo</a:t>
            </a:r>
            <a:r>
              <a:rPr lang="zh-CN" altLang="en-US" dirty="0">
                <a:solidFill>
                  <a:srgbClr val="FF0066"/>
                </a:solidFill>
              </a:rPr>
              <a:t>算法</a:t>
            </a:r>
          </a:p>
        </p:txBody>
      </p:sp>
      <p:sp>
        <p:nvSpPr>
          <p:cNvPr id="1755139" name="Rectangle 3"/>
          <p:cNvSpPr>
            <a:spLocks noGrp="1" noChangeArrowheads="1"/>
          </p:cNvSpPr>
          <p:nvPr>
            <p:ph type="body" idx="1"/>
          </p:nvPr>
        </p:nvSpPr>
        <p:spPr>
          <a:xfrm>
            <a:off x="250825" y="981075"/>
            <a:ext cx="8713788" cy="5543550"/>
          </a:xfrm>
          <a:noFill/>
          <a:ln/>
        </p:spPr>
        <p:txBody>
          <a:bodyPr/>
          <a:lstStyle/>
          <a:p>
            <a:pPr marL="266700" indent="-266700">
              <a:buFont typeface="Wingdings" pitchFamily="2" charset="2"/>
              <a:buNone/>
            </a:pPr>
            <a:r>
              <a:rPr lang="en-US" altLang="zh-CN" dirty="0"/>
              <a:t>【</a:t>
            </a:r>
            <a:r>
              <a:rPr lang="zh-CN" altLang="en-US" dirty="0"/>
              <a:t>总结</a:t>
            </a:r>
            <a:r>
              <a:rPr lang="en-US" altLang="zh-CN" dirty="0"/>
              <a:t>】</a:t>
            </a:r>
            <a:br>
              <a:rPr lang="en-US" altLang="zh-CN" dirty="0"/>
            </a:br>
            <a:r>
              <a:rPr lang="en-US" altLang="zh-CN" dirty="0"/>
              <a:t>IBM360/91</a:t>
            </a:r>
            <a:r>
              <a:rPr lang="zh-CN" altLang="en-US" dirty="0"/>
              <a:t>解决</a:t>
            </a:r>
            <a:r>
              <a:rPr lang="zh-CN" altLang="en-US" dirty="0">
                <a:solidFill>
                  <a:srgbClr val="006600"/>
                </a:solidFill>
              </a:rPr>
              <a:t>流水控制</a:t>
            </a:r>
            <a:r>
              <a:rPr lang="zh-CN" altLang="en-US" dirty="0"/>
              <a:t>的一般方法、途径和特点：</a:t>
            </a:r>
          </a:p>
          <a:p>
            <a:pPr marL="266700" indent="-266700">
              <a:buFont typeface="Wingdings" pitchFamily="2" charset="2"/>
              <a:buNone/>
            </a:pPr>
            <a:r>
              <a:rPr lang="en-US" altLang="zh-CN" dirty="0"/>
              <a:t>3. </a:t>
            </a:r>
            <a:r>
              <a:rPr lang="zh-CN" altLang="en-US" dirty="0"/>
              <a:t>特点：</a:t>
            </a:r>
          </a:p>
          <a:p>
            <a:pPr marL="901700" lvl="1" indent="-455613">
              <a:spcBef>
                <a:spcPct val="0"/>
              </a:spcBef>
              <a:buSzTx/>
              <a:buFontTx/>
              <a:buAutoNum type="circleNumDbPlain"/>
            </a:pPr>
            <a:r>
              <a:rPr lang="zh-CN" altLang="en-US" dirty="0">
                <a:solidFill>
                  <a:srgbClr val="FF0000"/>
                </a:solidFill>
              </a:rPr>
              <a:t>简化</a:t>
            </a:r>
            <a:r>
              <a:rPr lang="zh-CN" altLang="en-US" dirty="0"/>
              <a:t>了</a:t>
            </a:r>
            <a:r>
              <a:rPr lang="zh-CN" altLang="en-US" dirty="0">
                <a:solidFill>
                  <a:srgbClr val="FF0000"/>
                </a:solidFill>
              </a:rPr>
              <a:t>相关判断</a:t>
            </a:r>
            <a:r>
              <a:rPr lang="zh-CN" altLang="en-US" dirty="0"/>
              <a:t>的控制：不必对进入流水线各条指令的源操作数地址、目的操作数地址做两两配对的比较，就可判知是否发生了相关。</a:t>
            </a:r>
          </a:p>
          <a:p>
            <a:pPr marL="901700" lvl="1" indent="-455613">
              <a:spcBef>
                <a:spcPct val="0"/>
              </a:spcBef>
              <a:buSzTx/>
              <a:buFontTx/>
              <a:buAutoNum type="circleNumDbPlain"/>
            </a:pPr>
            <a:r>
              <a:rPr lang="zh-CN" altLang="en-US" dirty="0"/>
              <a:t>对异步流动的</a:t>
            </a:r>
            <a:r>
              <a:rPr lang="zh-CN" altLang="en-US" dirty="0">
                <a:solidFill>
                  <a:srgbClr val="FF0000"/>
                </a:solidFill>
              </a:rPr>
              <a:t>先写后读</a:t>
            </a:r>
            <a:r>
              <a:rPr lang="zh-CN" altLang="en-US" dirty="0"/>
              <a:t>、</a:t>
            </a:r>
            <a:r>
              <a:rPr lang="zh-CN" altLang="en-US" dirty="0">
                <a:solidFill>
                  <a:srgbClr val="FF0000"/>
                </a:solidFill>
              </a:rPr>
              <a:t>先读后写</a:t>
            </a:r>
            <a:r>
              <a:rPr lang="zh-CN" altLang="en-US" dirty="0"/>
              <a:t>、</a:t>
            </a:r>
            <a:r>
              <a:rPr lang="zh-CN" altLang="en-US" dirty="0">
                <a:solidFill>
                  <a:srgbClr val="FF0000"/>
                </a:solidFill>
              </a:rPr>
              <a:t>写－写相关</a:t>
            </a:r>
            <a:r>
              <a:rPr lang="zh-CN" altLang="en-US" dirty="0"/>
              <a:t>都能很方便且不加区分地予以解决。</a:t>
            </a:r>
          </a:p>
          <a:p>
            <a:pPr marL="901700" lvl="1" indent="-455613">
              <a:spcBef>
                <a:spcPct val="0"/>
              </a:spcBef>
              <a:buSzTx/>
              <a:buFontTx/>
              <a:buAutoNum type="circleNumDbPlain" startAt="3"/>
            </a:pPr>
            <a:r>
              <a:rPr lang="zh-CN" altLang="en-US" dirty="0">
                <a:solidFill>
                  <a:srgbClr val="0000FF"/>
                </a:solidFill>
              </a:rPr>
              <a:t>相关专用通路</a:t>
            </a:r>
            <a:r>
              <a:rPr lang="zh-CN" altLang="en-US" dirty="0"/>
              <a:t>采用</a:t>
            </a:r>
            <a:r>
              <a:rPr lang="zh-CN" altLang="en-US" dirty="0">
                <a:solidFill>
                  <a:srgbClr val="FF0000"/>
                </a:solidFill>
              </a:rPr>
              <a:t>总线方式</a:t>
            </a:r>
            <a:r>
              <a:rPr lang="zh-CN" altLang="en-US" dirty="0"/>
              <a:t>，可为各种相关所共用，简化了硬件。</a:t>
            </a:r>
          </a:p>
          <a:p>
            <a:pPr marL="901700" lvl="1" indent="-455613">
              <a:spcBef>
                <a:spcPct val="0"/>
              </a:spcBef>
              <a:buSzTx/>
              <a:buFontTx/>
              <a:buAutoNum type="circleNumDbPlain" startAt="3"/>
            </a:pPr>
            <a:r>
              <a:rPr lang="zh-CN" altLang="en-US" dirty="0"/>
              <a:t>多条流水线采用</a:t>
            </a:r>
            <a:r>
              <a:rPr lang="zh-CN" altLang="en-US" dirty="0">
                <a:solidFill>
                  <a:srgbClr val="FF0000"/>
                </a:solidFill>
              </a:rPr>
              <a:t>异步并行</a:t>
            </a:r>
            <a:r>
              <a:rPr lang="zh-CN" altLang="en-US" dirty="0"/>
              <a:t>，且多条相关的指令可以一直链接下去，使系统有高的性能。</a:t>
            </a:r>
          </a:p>
        </p:txBody>
      </p:sp>
      <p:sp>
        <p:nvSpPr>
          <p:cNvPr id="1755140" name="Rectangle 4"/>
          <p:cNvSpPr>
            <a:spLocks noChangeArrowheads="1"/>
          </p:cNvSpPr>
          <p:nvPr/>
        </p:nvSpPr>
        <p:spPr bwMode="auto">
          <a:xfrm>
            <a:off x="5580063" y="620713"/>
            <a:ext cx="3260725" cy="647700"/>
          </a:xfrm>
          <a:prstGeom prst="rect">
            <a:avLst/>
          </a:prstGeom>
          <a:solidFill>
            <a:srgbClr val="CCFF99"/>
          </a:solidFill>
          <a:ln w="28575">
            <a:solidFill>
              <a:srgbClr val="006600"/>
            </a:solidFill>
            <a:miter lim="800000"/>
            <a:headEnd/>
            <a:tailEnd/>
          </a:ln>
          <a:effectLst>
            <a:outerShdw blurRad="50800" dist="38100" dir="2700000" algn="tl" rotWithShape="0">
              <a:prstClr val="black">
                <a:alpha val="40000"/>
              </a:prstClr>
            </a:outerShdw>
          </a:effectLst>
        </p:spPr>
        <p:txBody>
          <a:bodyPr anchor="ctr"/>
          <a:lstStyle/>
          <a:p>
            <a:pPr>
              <a:spcBef>
                <a:spcPct val="0"/>
              </a:spcBef>
            </a:pPr>
            <a:r>
              <a:rPr lang="zh-CN" altLang="en-US">
                <a:solidFill>
                  <a:srgbClr val="CC0066"/>
                </a:solidFill>
                <a:latin typeface="Arial" charset="0"/>
                <a:ea typeface="黑体" pitchFamily="2" charset="-122"/>
              </a:rPr>
              <a:t>局部性相关的处理</a:t>
            </a:r>
          </a:p>
        </p:txBody>
      </p:sp>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4"/>
          <p:cNvSpPr>
            <a:spLocks noGrp="1"/>
          </p:cNvSpPr>
          <p:nvPr>
            <p:ph type="sldNum" sz="quarter" idx="11"/>
          </p:nvPr>
        </p:nvSpPr>
        <p:spPr/>
        <p:txBody>
          <a:bodyPr/>
          <a:lstStyle/>
          <a:p>
            <a:fld id="{8A34E578-0A8A-4DF9-B94B-7ACA1C07FAC7}" type="slidenum">
              <a:rPr lang="zh-CN" altLang="en-US"/>
              <a:pPr/>
              <a:t>66</a:t>
            </a:fld>
            <a:endParaRPr lang="en-US" altLang="zh-CN"/>
          </a:p>
        </p:txBody>
      </p:sp>
      <p:sp>
        <p:nvSpPr>
          <p:cNvPr id="1756162" name="Rectangle 2"/>
          <p:cNvSpPr>
            <a:spLocks noGrp="1" noChangeArrowheads="1"/>
          </p:cNvSpPr>
          <p:nvPr>
            <p:ph type="title"/>
          </p:nvPr>
        </p:nvSpPr>
        <p:spPr/>
        <p:txBody>
          <a:bodyPr/>
          <a:lstStyle/>
          <a:p>
            <a:r>
              <a:rPr lang="en-US" altLang="zh-CN" dirty="0"/>
              <a:t>7.x.3 </a:t>
            </a:r>
            <a:r>
              <a:rPr lang="zh-CN" altLang="en-US" dirty="0"/>
              <a:t>乱序执行和寄存器重命名 </a:t>
            </a:r>
            <a:r>
              <a:rPr lang="zh-CN" altLang="en-US" dirty="0">
                <a:solidFill>
                  <a:srgbClr val="FF0066"/>
                </a:solidFill>
              </a:rPr>
              <a:t>－</a:t>
            </a:r>
            <a:r>
              <a:rPr lang="en-US" altLang="zh-CN" dirty="0" err="1">
                <a:solidFill>
                  <a:srgbClr val="FF0066"/>
                </a:solidFill>
              </a:rPr>
              <a:t>Tomasulo</a:t>
            </a:r>
            <a:r>
              <a:rPr lang="zh-CN" altLang="en-US" dirty="0">
                <a:solidFill>
                  <a:srgbClr val="FF0066"/>
                </a:solidFill>
              </a:rPr>
              <a:t>算法</a:t>
            </a:r>
          </a:p>
        </p:txBody>
      </p:sp>
      <p:sp>
        <p:nvSpPr>
          <p:cNvPr id="1756174" name="Rectangle 14"/>
          <p:cNvSpPr>
            <a:spLocks noGrp="1" noChangeArrowheads="1"/>
          </p:cNvSpPr>
          <p:nvPr>
            <p:ph type="body" idx="1"/>
          </p:nvPr>
        </p:nvSpPr>
        <p:spPr>
          <a:xfrm>
            <a:off x="457200" y="1341438"/>
            <a:ext cx="8651875" cy="5400675"/>
          </a:xfrm>
          <a:noFill/>
          <a:ln/>
        </p:spPr>
        <p:txBody>
          <a:bodyPr/>
          <a:lstStyle/>
          <a:p>
            <a:pPr marL="0" indent="0">
              <a:spcBef>
                <a:spcPct val="0"/>
              </a:spcBef>
              <a:buFont typeface="Wingdings" pitchFamily="2" charset="2"/>
              <a:buNone/>
            </a:pPr>
            <a:r>
              <a:rPr lang="zh-CN" altLang="en-US"/>
              <a:t>      </a:t>
            </a:r>
            <a:r>
              <a:rPr lang="zh-CN" altLang="en-US" u="sng"/>
              <a:t>现代</a:t>
            </a:r>
            <a:r>
              <a:rPr lang="zh-CN" altLang="en-US" u="sng">
                <a:solidFill>
                  <a:srgbClr val="0000FF"/>
                </a:solidFill>
              </a:rPr>
              <a:t>超标量处理器</a:t>
            </a:r>
            <a:r>
              <a:rPr lang="zh-CN" altLang="en-US" u="sng"/>
              <a:t>体系结构均基于</a:t>
            </a:r>
            <a:r>
              <a:rPr lang="en-US" altLang="zh-CN" u="sng">
                <a:solidFill>
                  <a:srgbClr val="CC0066"/>
                </a:solidFill>
              </a:rPr>
              <a:t>IBM360/91</a:t>
            </a:r>
            <a:r>
              <a:rPr lang="zh-CN" altLang="en-US" u="sng"/>
              <a:t>采用的</a:t>
            </a:r>
            <a:r>
              <a:rPr lang="en-US" altLang="zh-CN" u="sng">
                <a:solidFill>
                  <a:srgbClr val="006600"/>
                </a:solidFill>
              </a:rPr>
              <a:t>Tomasulo</a:t>
            </a:r>
            <a:r>
              <a:rPr lang="zh-CN" altLang="en-US" u="sng"/>
              <a:t>和</a:t>
            </a:r>
            <a:r>
              <a:rPr lang="en-US" altLang="zh-CN" u="sng">
                <a:solidFill>
                  <a:srgbClr val="CC0066"/>
                </a:solidFill>
              </a:rPr>
              <a:t>CDC6600</a:t>
            </a:r>
            <a:r>
              <a:rPr lang="zh-CN" altLang="en-US" u="sng"/>
              <a:t>采用的</a:t>
            </a:r>
            <a:r>
              <a:rPr lang="en-US" altLang="zh-CN" u="sng">
                <a:solidFill>
                  <a:srgbClr val="006600"/>
                </a:solidFill>
              </a:rPr>
              <a:t>Scoreboard</a:t>
            </a:r>
            <a:r>
              <a:rPr lang="en-US" altLang="zh-CN" u="sng">
                <a:solidFill>
                  <a:srgbClr val="006600"/>
                </a:solidFill>
                <a:latin typeface="宋体" charset="-122"/>
              </a:rPr>
              <a:t>(</a:t>
            </a:r>
            <a:r>
              <a:rPr lang="zh-CN" altLang="en-US" u="sng">
                <a:solidFill>
                  <a:srgbClr val="006600"/>
                </a:solidFill>
              </a:rPr>
              <a:t>计分牌</a:t>
            </a:r>
            <a:r>
              <a:rPr lang="en-US" altLang="zh-CN" u="sng">
                <a:solidFill>
                  <a:srgbClr val="006600"/>
                </a:solidFill>
                <a:latin typeface="宋体" charset="-122"/>
              </a:rPr>
              <a:t>)</a:t>
            </a:r>
            <a:r>
              <a:rPr lang="zh-CN" altLang="en-US" u="sng"/>
              <a:t>动态调度技术。</a:t>
            </a:r>
          </a:p>
          <a:p>
            <a:pPr marL="0" indent="0">
              <a:spcBef>
                <a:spcPct val="0"/>
              </a:spcBef>
              <a:buFont typeface="Wingdings" pitchFamily="2" charset="2"/>
              <a:buNone/>
            </a:pPr>
            <a:endParaRPr lang="zh-CN" altLang="en-US"/>
          </a:p>
          <a:p>
            <a:pPr marL="0" indent="0">
              <a:spcBef>
                <a:spcPct val="0"/>
              </a:spcBef>
              <a:buFont typeface="Wingdings" pitchFamily="2" charset="2"/>
              <a:buNone/>
            </a:pPr>
            <a:endParaRPr lang="zh-CN" altLang="en-US"/>
          </a:p>
          <a:p>
            <a:pPr marL="0" indent="0">
              <a:spcBef>
                <a:spcPct val="0"/>
              </a:spcBef>
              <a:buFont typeface="Wingdings" pitchFamily="2" charset="2"/>
              <a:buNone/>
            </a:pPr>
            <a:endParaRPr lang="zh-CN" altLang="en-US"/>
          </a:p>
          <a:p>
            <a:pPr marL="0" indent="0">
              <a:spcBef>
                <a:spcPct val="0"/>
              </a:spcBef>
              <a:buFont typeface="Wingdings" pitchFamily="2" charset="2"/>
              <a:buNone/>
            </a:pPr>
            <a:r>
              <a:rPr lang="zh-CN" altLang="en-US"/>
              <a:t>      基于</a:t>
            </a:r>
            <a:r>
              <a:rPr lang="en-US" altLang="zh-CN"/>
              <a:t>Tomasulo</a:t>
            </a:r>
            <a:r>
              <a:rPr lang="zh-CN" altLang="en-US"/>
              <a:t>算法实现</a:t>
            </a:r>
            <a:r>
              <a:rPr lang="zh-CN" altLang="en-US">
                <a:solidFill>
                  <a:srgbClr val="FF0066"/>
                </a:solidFill>
              </a:rPr>
              <a:t>猜测</a:t>
            </a:r>
            <a:r>
              <a:rPr lang="zh-CN" altLang="en-US"/>
              <a:t>执行的方法，已经在</a:t>
            </a:r>
            <a:r>
              <a:rPr lang="en-US" altLang="zh-CN"/>
              <a:t>PowerPC 603/604/G3/G4</a:t>
            </a:r>
            <a:r>
              <a:rPr lang="zh-CN" altLang="en-US"/>
              <a:t>、</a:t>
            </a:r>
            <a:r>
              <a:rPr lang="en-US" altLang="zh-CN"/>
              <a:t>MIPS R10000/R12000</a:t>
            </a:r>
            <a:r>
              <a:rPr lang="zh-CN" altLang="en-US"/>
              <a:t>、</a:t>
            </a:r>
            <a:r>
              <a:rPr lang="en-US" altLang="zh-CN"/>
              <a:t>Intel Pentium II/III/4</a:t>
            </a:r>
            <a:r>
              <a:rPr lang="zh-CN" altLang="en-US"/>
              <a:t>、</a:t>
            </a:r>
            <a:r>
              <a:rPr lang="en-US" altLang="zh-CN"/>
              <a:t>AMD K5/K6/Athlon</a:t>
            </a:r>
            <a:r>
              <a:rPr lang="zh-CN" altLang="en-US"/>
              <a:t>、</a:t>
            </a:r>
            <a:br>
              <a:rPr lang="zh-CN" altLang="en-US"/>
            </a:br>
            <a:r>
              <a:rPr lang="en-US" altLang="zh-CN"/>
              <a:t>Alpha 21264 </a:t>
            </a:r>
            <a:r>
              <a:rPr lang="zh-CN" altLang="en-US"/>
              <a:t>等处理器上实现。</a:t>
            </a:r>
          </a:p>
        </p:txBody>
      </p:sp>
      <p:sp>
        <p:nvSpPr>
          <p:cNvPr id="1756175" name="Text Box 15"/>
          <p:cNvSpPr txBox="1">
            <a:spLocks noChangeArrowheads="1"/>
          </p:cNvSpPr>
          <p:nvPr/>
        </p:nvSpPr>
        <p:spPr bwMode="auto">
          <a:xfrm>
            <a:off x="3851275" y="2170113"/>
            <a:ext cx="1800225" cy="822325"/>
          </a:xfrm>
          <a:prstGeom prst="rect">
            <a:avLst/>
          </a:prstGeom>
          <a:noFill/>
          <a:ln w="28575" algn="ctr">
            <a:noFill/>
            <a:miter lim="800000"/>
            <a:headEnd/>
            <a:tailEnd type="none" w="med" len="lg"/>
          </a:ln>
          <a:effectLst/>
        </p:spPr>
        <p:txBody>
          <a:bodyPr>
            <a:spAutoFit/>
          </a:bodyPr>
          <a:lstStyle/>
          <a:p>
            <a:pPr>
              <a:spcBef>
                <a:spcPct val="0"/>
              </a:spcBef>
            </a:pPr>
            <a:r>
              <a:rPr lang="zh-CN" altLang="en-US" sz="2400">
                <a:solidFill>
                  <a:srgbClr val="FF6600"/>
                </a:solidFill>
                <a:latin typeface="Arial" charset="0"/>
              </a:rPr>
              <a:t>性能＞</a:t>
            </a:r>
          </a:p>
          <a:p>
            <a:pPr>
              <a:spcBef>
                <a:spcPct val="0"/>
              </a:spcBef>
            </a:pPr>
            <a:r>
              <a:rPr lang="zh-CN" altLang="en-US" sz="2400">
                <a:solidFill>
                  <a:srgbClr val="FF6600"/>
                </a:solidFill>
                <a:latin typeface="Arial" charset="0"/>
              </a:rPr>
              <a:t>硬件开销＞</a:t>
            </a:r>
          </a:p>
        </p:txBody>
      </p:sp>
      <p:sp>
        <p:nvSpPr>
          <p:cNvPr id="1756176" name="Text Box 16"/>
          <p:cNvSpPr txBox="1">
            <a:spLocks noChangeArrowheads="1"/>
          </p:cNvSpPr>
          <p:nvPr/>
        </p:nvSpPr>
        <p:spPr bwMode="auto">
          <a:xfrm>
            <a:off x="684213" y="3019425"/>
            <a:ext cx="4032250" cy="519113"/>
          </a:xfrm>
          <a:prstGeom prst="rect">
            <a:avLst/>
          </a:prstGeom>
          <a:noFill/>
          <a:ln w="28575" algn="ctr">
            <a:noFill/>
            <a:miter lim="800000"/>
            <a:headEnd/>
            <a:tailEnd type="none" w="med" len="lg"/>
          </a:ln>
          <a:effectLst/>
        </p:spPr>
        <p:txBody>
          <a:bodyPr>
            <a:spAutoFit/>
          </a:bodyPr>
          <a:lstStyle/>
          <a:p>
            <a:r>
              <a:rPr lang="zh-CN" altLang="en-US">
                <a:solidFill>
                  <a:srgbClr val="0000FF"/>
                </a:solidFill>
                <a:latin typeface="Arial" charset="0"/>
              </a:rPr>
              <a:t>高性能的超标量处理器</a:t>
            </a:r>
          </a:p>
        </p:txBody>
      </p:sp>
      <p:sp>
        <p:nvSpPr>
          <p:cNvPr id="1756177" name="Freeform 17"/>
          <p:cNvSpPr>
            <a:spLocks/>
          </p:cNvSpPr>
          <p:nvPr/>
        </p:nvSpPr>
        <p:spPr bwMode="auto">
          <a:xfrm>
            <a:off x="2555875" y="2170113"/>
            <a:ext cx="1655763" cy="287337"/>
          </a:xfrm>
          <a:custGeom>
            <a:avLst/>
            <a:gdLst/>
            <a:ahLst/>
            <a:cxnLst>
              <a:cxn ang="0">
                <a:pos x="0" y="0"/>
              </a:cxn>
              <a:cxn ang="0">
                <a:pos x="363" y="136"/>
              </a:cxn>
              <a:cxn ang="0">
                <a:pos x="1043" y="181"/>
              </a:cxn>
            </a:cxnLst>
            <a:rect l="0" t="0" r="r" b="b"/>
            <a:pathLst>
              <a:path w="1043" h="181">
                <a:moveTo>
                  <a:pt x="0" y="0"/>
                </a:moveTo>
                <a:cubicBezTo>
                  <a:pt x="94" y="53"/>
                  <a:pt x="189" y="106"/>
                  <a:pt x="363" y="136"/>
                </a:cubicBezTo>
                <a:cubicBezTo>
                  <a:pt x="537" y="166"/>
                  <a:pt x="790" y="173"/>
                  <a:pt x="1043" y="181"/>
                </a:cubicBezTo>
              </a:path>
            </a:pathLst>
          </a:custGeom>
          <a:noFill/>
          <a:ln w="28575" cap="flat" cmpd="sng">
            <a:solidFill>
              <a:srgbClr val="FF6600"/>
            </a:solidFill>
            <a:prstDash val="solid"/>
            <a:round/>
            <a:headEnd type="none" w="med" len="med"/>
            <a:tailEnd type="triangle" w="med" len="lg"/>
          </a:ln>
          <a:effectLst/>
        </p:spPr>
        <p:txBody>
          <a:bodyPr wrap="none" anchor="ctr"/>
          <a:lstStyle/>
          <a:p>
            <a:endParaRPr lang="zh-CN" altLang="en-US"/>
          </a:p>
        </p:txBody>
      </p:sp>
      <p:sp>
        <p:nvSpPr>
          <p:cNvPr id="1756178" name="Freeform 18"/>
          <p:cNvSpPr>
            <a:spLocks/>
          </p:cNvSpPr>
          <p:nvPr/>
        </p:nvSpPr>
        <p:spPr bwMode="auto">
          <a:xfrm>
            <a:off x="5219700" y="2241550"/>
            <a:ext cx="1008063" cy="215900"/>
          </a:xfrm>
          <a:custGeom>
            <a:avLst/>
            <a:gdLst/>
            <a:ahLst/>
            <a:cxnLst>
              <a:cxn ang="0">
                <a:pos x="0" y="136"/>
              </a:cxn>
              <a:cxn ang="0">
                <a:pos x="317" y="91"/>
              </a:cxn>
              <a:cxn ang="0">
                <a:pos x="544" y="0"/>
              </a:cxn>
            </a:cxnLst>
            <a:rect l="0" t="0" r="r" b="b"/>
            <a:pathLst>
              <a:path w="544" h="136">
                <a:moveTo>
                  <a:pt x="0" y="136"/>
                </a:moveTo>
                <a:cubicBezTo>
                  <a:pt x="113" y="125"/>
                  <a:pt x="226" y="114"/>
                  <a:pt x="317" y="91"/>
                </a:cubicBezTo>
                <a:cubicBezTo>
                  <a:pt x="408" y="68"/>
                  <a:pt x="476" y="34"/>
                  <a:pt x="544" y="0"/>
                </a:cubicBezTo>
              </a:path>
            </a:pathLst>
          </a:custGeom>
          <a:noFill/>
          <a:ln w="28575" cap="flat" cmpd="sng">
            <a:solidFill>
              <a:srgbClr val="FF6600"/>
            </a:solidFill>
            <a:prstDash val="solid"/>
            <a:round/>
            <a:headEnd type="none" w="med" len="med"/>
            <a:tailEnd type="triangle" w="med" len="lg"/>
          </a:ln>
          <a:effectLst/>
        </p:spPr>
        <p:txBody>
          <a:bodyPr wrap="none" anchor="ctr"/>
          <a:lstStyle/>
          <a:p>
            <a:endParaRPr lang="zh-CN" altLang="en-US"/>
          </a:p>
        </p:txBody>
      </p:sp>
      <p:sp>
        <p:nvSpPr>
          <p:cNvPr id="1756179" name="Freeform 19"/>
          <p:cNvSpPr>
            <a:spLocks/>
          </p:cNvSpPr>
          <p:nvPr/>
        </p:nvSpPr>
        <p:spPr bwMode="auto">
          <a:xfrm>
            <a:off x="2411413" y="2170113"/>
            <a:ext cx="1512887" cy="647700"/>
          </a:xfrm>
          <a:custGeom>
            <a:avLst/>
            <a:gdLst/>
            <a:ahLst/>
            <a:cxnLst>
              <a:cxn ang="0">
                <a:pos x="0" y="0"/>
              </a:cxn>
              <a:cxn ang="0">
                <a:pos x="499" y="318"/>
              </a:cxn>
              <a:cxn ang="0">
                <a:pos x="862" y="363"/>
              </a:cxn>
            </a:cxnLst>
            <a:rect l="0" t="0" r="r" b="b"/>
            <a:pathLst>
              <a:path w="862" h="379">
                <a:moveTo>
                  <a:pt x="0" y="0"/>
                </a:moveTo>
                <a:cubicBezTo>
                  <a:pt x="177" y="128"/>
                  <a:pt x="355" y="257"/>
                  <a:pt x="499" y="318"/>
                </a:cubicBezTo>
                <a:cubicBezTo>
                  <a:pt x="643" y="379"/>
                  <a:pt x="752" y="371"/>
                  <a:pt x="862" y="363"/>
                </a:cubicBezTo>
              </a:path>
            </a:pathLst>
          </a:custGeom>
          <a:noFill/>
          <a:ln w="28575" cap="flat" cmpd="sng">
            <a:solidFill>
              <a:srgbClr val="FF6600"/>
            </a:solidFill>
            <a:prstDash val="solid"/>
            <a:round/>
            <a:headEnd type="none" w="med" len="med"/>
            <a:tailEnd type="triangle" w="med" len="lg"/>
          </a:ln>
          <a:effectLst/>
        </p:spPr>
        <p:txBody>
          <a:bodyPr wrap="none" anchor="ctr"/>
          <a:lstStyle/>
          <a:p>
            <a:endParaRPr lang="zh-CN" altLang="en-US"/>
          </a:p>
        </p:txBody>
      </p:sp>
      <p:sp>
        <p:nvSpPr>
          <p:cNvPr id="1756180" name="Freeform 20"/>
          <p:cNvSpPr>
            <a:spLocks/>
          </p:cNvSpPr>
          <p:nvPr/>
        </p:nvSpPr>
        <p:spPr bwMode="auto">
          <a:xfrm>
            <a:off x="5508625" y="2241550"/>
            <a:ext cx="863600" cy="504825"/>
          </a:xfrm>
          <a:custGeom>
            <a:avLst/>
            <a:gdLst/>
            <a:ahLst/>
            <a:cxnLst>
              <a:cxn ang="0">
                <a:pos x="0" y="363"/>
              </a:cxn>
              <a:cxn ang="0">
                <a:pos x="272" y="273"/>
              </a:cxn>
              <a:cxn ang="0">
                <a:pos x="499" y="0"/>
              </a:cxn>
            </a:cxnLst>
            <a:rect l="0" t="0" r="r" b="b"/>
            <a:pathLst>
              <a:path w="499" h="363">
                <a:moveTo>
                  <a:pt x="0" y="363"/>
                </a:moveTo>
                <a:cubicBezTo>
                  <a:pt x="94" y="348"/>
                  <a:pt x="189" y="333"/>
                  <a:pt x="272" y="273"/>
                </a:cubicBezTo>
                <a:cubicBezTo>
                  <a:pt x="355" y="213"/>
                  <a:pt x="427" y="106"/>
                  <a:pt x="499" y="0"/>
                </a:cubicBezTo>
              </a:path>
            </a:pathLst>
          </a:custGeom>
          <a:noFill/>
          <a:ln w="28575" cap="flat" cmpd="sng">
            <a:solidFill>
              <a:srgbClr val="FF6600"/>
            </a:solidFill>
            <a:prstDash val="solid"/>
            <a:round/>
            <a:headEnd type="none" w="med" len="med"/>
            <a:tailEnd type="triangle" w="med" len="lg"/>
          </a:ln>
          <a:effectLst/>
        </p:spPr>
        <p:txBody>
          <a:bodyPr wrap="none" anchor="ctr"/>
          <a:lstStyle/>
          <a:p>
            <a:endParaRPr lang="zh-CN" altLang="en-US"/>
          </a:p>
        </p:txBody>
      </p:sp>
      <p:sp>
        <p:nvSpPr>
          <p:cNvPr id="1756181" name="Freeform 21"/>
          <p:cNvSpPr>
            <a:spLocks/>
          </p:cNvSpPr>
          <p:nvPr/>
        </p:nvSpPr>
        <p:spPr bwMode="auto">
          <a:xfrm>
            <a:off x="166688" y="1557338"/>
            <a:ext cx="804862" cy="1692275"/>
          </a:xfrm>
          <a:custGeom>
            <a:avLst/>
            <a:gdLst/>
            <a:ahLst/>
            <a:cxnLst>
              <a:cxn ang="0">
                <a:pos x="416" y="1066"/>
              </a:cxn>
              <a:cxn ang="0">
                <a:pos x="53" y="613"/>
              </a:cxn>
              <a:cxn ang="0">
                <a:pos x="99" y="68"/>
              </a:cxn>
              <a:cxn ang="0">
                <a:pos x="507" y="205"/>
              </a:cxn>
            </a:cxnLst>
            <a:rect l="0" t="0" r="r" b="b"/>
            <a:pathLst>
              <a:path w="507" h="1066">
                <a:moveTo>
                  <a:pt x="416" y="1066"/>
                </a:moveTo>
                <a:cubicBezTo>
                  <a:pt x="261" y="922"/>
                  <a:pt x="106" y="779"/>
                  <a:pt x="53" y="613"/>
                </a:cubicBezTo>
                <a:cubicBezTo>
                  <a:pt x="0" y="447"/>
                  <a:pt x="23" y="136"/>
                  <a:pt x="99" y="68"/>
                </a:cubicBezTo>
                <a:cubicBezTo>
                  <a:pt x="175" y="0"/>
                  <a:pt x="341" y="102"/>
                  <a:pt x="507" y="205"/>
                </a:cubicBezTo>
              </a:path>
            </a:pathLst>
          </a:custGeom>
          <a:noFill/>
          <a:ln w="28575" cap="flat" cmpd="sng">
            <a:solidFill>
              <a:srgbClr val="0000FF"/>
            </a:solidFill>
            <a:prstDash val="solid"/>
            <a:round/>
            <a:headEnd type="none" w="med" len="med"/>
            <a:tailEnd type="triangle" w="med" len="lg"/>
          </a:ln>
          <a:effectLst/>
        </p:spPr>
        <p:txBody>
          <a:bodyPr wrap="none" anchor="ctr"/>
          <a:lstStyle/>
          <a:p>
            <a:endParaRPr lang="zh-CN" altLang="en-US"/>
          </a:p>
        </p:txBody>
      </p:sp>
      <p:sp>
        <p:nvSpPr>
          <p:cNvPr id="13" name="动作按钮: 前进或下一项 12">
            <a:hlinkClick r:id="rId2" action="ppaction://hlinksldjump" highlightClick="1"/>
            <a:extLst>
              <a:ext uri="{FF2B5EF4-FFF2-40B4-BE49-F238E27FC236}">
                <a16:creationId xmlns:a16="http://schemas.microsoft.com/office/drawing/2014/main" id="{391B93C4-70A1-45B9-9B83-7B4924BADFA4}"/>
              </a:ext>
            </a:extLst>
          </p:cNvPr>
          <p:cNvSpPr/>
          <p:nvPr/>
        </p:nvSpPr>
        <p:spPr bwMode="auto">
          <a:xfrm>
            <a:off x="8100392" y="5805264"/>
            <a:ext cx="720080" cy="432048"/>
          </a:xfrm>
          <a:prstGeom prst="actionButtonForwardNex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1756174">
                                            <p:txEl>
                                              <p:pRg st="0" end="0"/>
                                            </p:txEl>
                                          </p:spTgt>
                                        </p:tgtEl>
                                        <p:attrNameLst>
                                          <p:attrName>style.visibility</p:attrName>
                                        </p:attrNameLst>
                                      </p:cBhvr>
                                      <p:to>
                                        <p:strVal val="visible"/>
                                      </p:to>
                                    </p:set>
                                    <p:animEffect transition="in" filter="slide(fromBottom)">
                                      <p:cBhvr>
                                        <p:cTn id="7" dur="500"/>
                                        <p:tgtEl>
                                          <p:spTgt spid="17561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756177"/>
                                        </p:tgtEl>
                                        <p:attrNameLst>
                                          <p:attrName>style.visibility</p:attrName>
                                        </p:attrNameLst>
                                      </p:cBhvr>
                                      <p:to>
                                        <p:strVal val="visible"/>
                                      </p:to>
                                    </p:set>
                                    <p:animEffect transition="in" filter="strips(downRight)">
                                      <p:cBhvr>
                                        <p:cTn id="12" dur="500"/>
                                        <p:tgtEl>
                                          <p:spTgt spid="1756177"/>
                                        </p:tgtEl>
                                      </p:cBhvr>
                                    </p:animEffect>
                                  </p:childTnLst>
                                </p:cTn>
                              </p:par>
                              <p:par>
                                <p:cTn id="13" presetID="18" presetClass="entr" presetSubtype="6" fill="hold" grpId="0" nodeType="withEffect">
                                  <p:stCondLst>
                                    <p:cond delay="0"/>
                                  </p:stCondLst>
                                  <p:childTnLst>
                                    <p:set>
                                      <p:cBhvr>
                                        <p:cTn id="14" dur="1" fill="hold">
                                          <p:stCondLst>
                                            <p:cond delay="0"/>
                                          </p:stCondLst>
                                        </p:cTn>
                                        <p:tgtEl>
                                          <p:spTgt spid="1756179"/>
                                        </p:tgtEl>
                                        <p:attrNameLst>
                                          <p:attrName>style.visibility</p:attrName>
                                        </p:attrNameLst>
                                      </p:cBhvr>
                                      <p:to>
                                        <p:strVal val="visible"/>
                                      </p:to>
                                    </p:set>
                                    <p:animEffect transition="in" filter="strips(downRight)">
                                      <p:cBhvr>
                                        <p:cTn id="15" dur="500"/>
                                        <p:tgtEl>
                                          <p:spTgt spid="1756179"/>
                                        </p:tgtEl>
                                      </p:cBhvr>
                                    </p:animEffect>
                                  </p:childTnLst>
                                </p:cTn>
                              </p:par>
                            </p:childTnLst>
                          </p:cTn>
                        </p:par>
                        <p:par>
                          <p:cTn id="16" fill="hold">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1756175"/>
                                        </p:tgtEl>
                                        <p:attrNameLst>
                                          <p:attrName>style.visibility</p:attrName>
                                        </p:attrNameLst>
                                      </p:cBhvr>
                                      <p:to>
                                        <p:strVal val="visible"/>
                                      </p:to>
                                    </p:set>
                                    <p:animEffect transition="in" filter="wipe(left)">
                                      <p:cBhvr>
                                        <p:cTn id="19" dur="500"/>
                                        <p:tgtEl>
                                          <p:spTgt spid="1756175"/>
                                        </p:tgtEl>
                                      </p:cBhvr>
                                    </p:animEffect>
                                  </p:childTnLst>
                                </p:cTn>
                              </p:par>
                            </p:childTnLst>
                          </p:cTn>
                        </p:par>
                        <p:par>
                          <p:cTn id="20" fill="hold">
                            <p:stCondLst>
                              <p:cond delay="1000"/>
                            </p:stCondLst>
                            <p:childTnLst>
                              <p:par>
                                <p:cTn id="21" presetID="18" presetClass="entr" presetSubtype="6" fill="hold" grpId="0" nodeType="afterEffect">
                                  <p:stCondLst>
                                    <p:cond delay="0"/>
                                  </p:stCondLst>
                                  <p:childTnLst>
                                    <p:set>
                                      <p:cBhvr>
                                        <p:cTn id="22" dur="1" fill="hold">
                                          <p:stCondLst>
                                            <p:cond delay="0"/>
                                          </p:stCondLst>
                                        </p:cTn>
                                        <p:tgtEl>
                                          <p:spTgt spid="1756178"/>
                                        </p:tgtEl>
                                        <p:attrNameLst>
                                          <p:attrName>style.visibility</p:attrName>
                                        </p:attrNameLst>
                                      </p:cBhvr>
                                      <p:to>
                                        <p:strVal val="visible"/>
                                      </p:to>
                                    </p:set>
                                    <p:animEffect transition="in" filter="strips(downRight)">
                                      <p:cBhvr>
                                        <p:cTn id="23" dur="500"/>
                                        <p:tgtEl>
                                          <p:spTgt spid="1756178"/>
                                        </p:tgtEl>
                                      </p:cBhvr>
                                    </p:animEffect>
                                  </p:childTnLst>
                                </p:cTn>
                              </p:par>
                              <p:par>
                                <p:cTn id="24" presetID="18" presetClass="entr" presetSubtype="6" fill="hold" grpId="0" nodeType="withEffect">
                                  <p:stCondLst>
                                    <p:cond delay="0"/>
                                  </p:stCondLst>
                                  <p:childTnLst>
                                    <p:set>
                                      <p:cBhvr>
                                        <p:cTn id="25" dur="1" fill="hold">
                                          <p:stCondLst>
                                            <p:cond delay="0"/>
                                          </p:stCondLst>
                                        </p:cTn>
                                        <p:tgtEl>
                                          <p:spTgt spid="1756180"/>
                                        </p:tgtEl>
                                        <p:attrNameLst>
                                          <p:attrName>style.visibility</p:attrName>
                                        </p:attrNameLst>
                                      </p:cBhvr>
                                      <p:to>
                                        <p:strVal val="visible"/>
                                      </p:to>
                                    </p:set>
                                    <p:animEffect transition="in" filter="strips(downRight)">
                                      <p:cBhvr>
                                        <p:cTn id="26" dur="500"/>
                                        <p:tgtEl>
                                          <p:spTgt spid="175618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756176"/>
                                        </p:tgtEl>
                                        <p:attrNameLst>
                                          <p:attrName>style.visibility</p:attrName>
                                        </p:attrNameLst>
                                      </p:cBhvr>
                                      <p:to>
                                        <p:strVal val="visible"/>
                                      </p:to>
                                    </p:set>
                                    <p:animEffect transition="in" filter="wipe(down)">
                                      <p:cBhvr>
                                        <p:cTn id="31" dur="500"/>
                                        <p:tgtEl>
                                          <p:spTgt spid="1756176"/>
                                        </p:tgtEl>
                                      </p:cBhvr>
                                    </p:animEffect>
                                  </p:childTnLst>
                                </p:cTn>
                              </p:par>
                            </p:childTnLst>
                          </p:cTn>
                        </p:par>
                        <p:par>
                          <p:cTn id="32" fill="hold">
                            <p:stCondLst>
                              <p:cond delay="500"/>
                            </p:stCondLst>
                            <p:childTnLst>
                              <p:par>
                                <p:cTn id="33" presetID="18" presetClass="entr" presetSubtype="3" fill="hold" grpId="0" nodeType="afterEffect">
                                  <p:stCondLst>
                                    <p:cond delay="0"/>
                                  </p:stCondLst>
                                  <p:childTnLst>
                                    <p:set>
                                      <p:cBhvr>
                                        <p:cTn id="34" dur="1" fill="hold">
                                          <p:stCondLst>
                                            <p:cond delay="0"/>
                                          </p:stCondLst>
                                        </p:cTn>
                                        <p:tgtEl>
                                          <p:spTgt spid="1756181"/>
                                        </p:tgtEl>
                                        <p:attrNameLst>
                                          <p:attrName>style.visibility</p:attrName>
                                        </p:attrNameLst>
                                      </p:cBhvr>
                                      <p:to>
                                        <p:strVal val="visible"/>
                                      </p:to>
                                    </p:set>
                                    <p:animEffect transition="in" filter="strips(upRight)">
                                      <p:cBhvr>
                                        <p:cTn id="35" dur="500"/>
                                        <p:tgtEl>
                                          <p:spTgt spid="1756181"/>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4" fill="hold" nodeType="clickEffect">
                                  <p:stCondLst>
                                    <p:cond delay="0"/>
                                  </p:stCondLst>
                                  <p:childTnLst>
                                    <p:set>
                                      <p:cBhvr>
                                        <p:cTn id="39" dur="1" fill="hold">
                                          <p:stCondLst>
                                            <p:cond delay="0"/>
                                          </p:stCondLst>
                                        </p:cTn>
                                        <p:tgtEl>
                                          <p:spTgt spid="1756174">
                                            <p:txEl>
                                              <p:pRg st="4" end="4"/>
                                            </p:txEl>
                                          </p:spTgt>
                                        </p:tgtEl>
                                        <p:attrNameLst>
                                          <p:attrName>style.visibility</p:attrName>
                                        </p:attrNameLst>
                                      </p:cBhvr>
                                      <p:to>
                                        <p:strVal val="visible"/>
                                      </p:to>
                                    </p:set>
                                    <p:animEffect transition="in" filter="slide(fromBottom)">
                                      <p:cBhvr>
                                        <p:cTn id="40" dur="500"/>
                                        <p:tgtEl>
                                          <p:spTgt spid="175617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6175" grpId="0"/>
      <p:bldP spid="1756176" grpId="0"/>
      <p:bldP spid="1756177" grpId="0" animBg="1"/>
      <p:bldP spid="1756178" grpId="0" animBg="1"/>
      <p:bldP spid="1756179" grpId="0" animBg="1"/>
      <p:bldP spid="1756180" grpId="0" animBg="1"/>
      <p:bldP spid="1756181"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CF214478-9709-4F52-BE6A-C8D64A5895DC}" type="slidenum">
              <a:rPr lang="zh-CN" altLang="en-US"/>
              <a:pPr/>
              <a:t>67</a:t>
            </a:fld>
            <a:endParaRPr lang="en-US" altLang="zh-CN"/>
          </a:p>
        </p:txBody>
      </p:sp>
      <p:sp>
        <p:nvSpPr>
          <p:cNvPr id="1686530" name="Rectangle 2"/>
          <p:cNvSpPr>
            <a:spLocks noGrp="1" noChangeArrowheads="1"/>
          </p:cNvSpPr>
          <p:nvPr>
            <p:ph type="title"/>
          </p:nvPr>
        </p:nvSpPr>
        <p:spPr/>
        <p:txBody>
          <a:bodyPr/>
          <a:lstStyle/>
          <a:p>
            <a:r>
              <a:rPr lang="en-US" altLang="zh-CN" dirty="0"/>
              <a:t>7.x.4 </a:t>
            </a:r>
            <a:r>
              <a:rPr lang="zh-CN" altLang="en-US" dirty="0"/>
              <a:t>推测执行</a:t>
            </a:r>
          </a:p>
        </p:txBody>
      </p:sp>
      <p:sp>
        <p:nvSpPr>
          <p:cNvPr id="1686531" name="Rectangle 3"/>
          <p:cNvSpPr>
            <a:spLocks noGrp="1" noChangeArrowheads="1"/>
          </p:cNvSpPr>
          <p:nvPr>
            <p:ph type="body" idx="1"/>
          </p:nvPr>
        </p:nvSpPr>
        <p:spPr>
          <a:xfrm>
            <a:off x="323528" y="692150"/>
            <a:ext cx="8712522" cy="6049963"/>
          </a:xfrm>
        </p:spPr>
        <p:txBody>
          <a:bodyPr/>
          <a:lstStyle/>
          <a:p>
            <a:pPr>
              <a:spcBef>
                <a:spcPct val="10000"/>
              </a:spcBef>
            </a:pPr>
            <a:r>
              <a:rPr lang="zh-CN" altLang="en-US" dirty="0">
                <a:solidFill>
                  <a:srgbClr val="CC0099"/>
                </a:solidFill>
              </a:rPr>
              <a:t>指令提升</a:t>
            </a:r>
            <a:r>
              <a:rPr lang="en-US" altLang="zh-CN" dirty="0">
                <a:latin typeface="宋体" charset="-122"/>
              </a:rPr>
              <a:t>(</a:t>
            </a:r>
            <a:r>
              <a:rPr lang="en-US" altLang="zh-CN" dirty="0"/>
              <a:t>hoisting</a:t>
            </a:r>
            <a:r>
              <a:rPr lang="en-US" altLang="zh-CN" dirty="0">
                <a:latin typeface="宋体" charset="-122"/>
              </a:rPr>
              <a:t>)</a:t>
            </a:r>
            <a:r>
              <a:rPr lang="zh-CN" altLang="en-US" dirty="0"/>
              <a:t>：</a:t>
            </a:r>
            <a:br>
              <a:rPr lang="zh-CN" altLang="en-US" dirty="0"/>
            </a:br>
            <a:r>
              <a:rPr lang="zh-CN" altLang="en-US" dirty="0"/>
              <a:t>把某些代码提前到转移之前执行。</a:t>
            </a:r>
          </a:p>
          <a:p>
            <a:pPr>
              <a:spcBef>
                <a:spcPct val="10000"/>
              </a:spcBef>
            </a:pPr>
            <a:r>
              <a:rPr lang="zh-CN" altLang="en-US" dirty="0">
                <a:solidFill>
                  <a:srgbClr val="CC0099"/>
                </a:solidFill>
              </a:rPr>
              <a:t>推测执行</a:t>
            </a:r>
            <a:r>
              <a:rPr lang="en-US" altLang="zh-CN" dirty="0">
                <a:latin typeface="宋体" charset="-122"/>
              </a:rPr>
              <a:t>(</a:t>
            </a:r>
            <a:r>
              <a:rPr lang="en-US" altLang="zh-CN" dirty="0"/>
              <a:t>speculative execution</a:t>
            </a:r>
            <a:r>
              <a:rPr lang="en-US" altLang="zh-CN" dirty="0">
                <a:latin typeface="宋体" charset="-122"/>
              </a:rPr>
              <a:t>)</a:t>
            </a:r>
            <a:r>
              <a:rPr lang="zh-CN" altLang="en-US" dirty="0"/>
              <a:t>：</a:t>
            </a:r>
            <a:br>
              <a:rPr lang="zh-CN" altLang="en-US" dirty="0"/>
            </a:br>
            <a:r>
              <a:rPr lang="zh-CN" altLang="en-US" dirty="0"/>
              <a:t>在不知道是否需要执行之前就执行代码的技术。</a:t>
            </a:r>
          </a:p>
          <a:p>
            <a:pPr marL="630238" lvl="1" indent="-271463">
              <a:spcBef>
                <a:spcPct val="10000"/>
              </a:spcBef>
            </a:pPr>
            <a:r>
              <a:rPr lang="zh-CN" altLang="en-US" sz="2400" dirty="0"/>
              <a:t>需要编译器和硬件的支持</a:t>
            </a:r>
          </a:p>
          <a:p>
            <a:pPr marL="630238" lvl="1" indent="-271463">
              <a:spcBef>
                <a:spcPct val="10000"/>
              </a:spcBef>
            </a:pPr>
            <a:r>
              <a:rPr lang="zh-CN" altLang="en-US" sz="2400" dirty="0"/>
              <a:t>需要对体系结构进行扩展</a:t>
            </a:r>
          </a:p>
          <a:p>
            <a:pPr>
              <a:spcBef>
                <a:spcPct val="10000"/>
              </a:spcBef>
            </a:pPr>
            <a:r>
              <a:rPr lang="zh-CN" altLang="en-US" dirty="0">
                <a:solidFill>
                  <a:srgbClr val="CC0099"/>
                </a:solidFill>
              </a:rPr>
              <a:t>推测</a:t>
            </a:r>
            <a:r>
              <a:rPr lang="zh-CN" altLang="en-US" dirty="0"/>
              <a:t>的分类：</a:t>
            </a:r>
          </a:p>
          <a:p>
            <a:pPr marL="630238" lvl="1" indent="-271463">
              <a:spcBef>
                <a:spcPct val="10000"/>
              </a:spcBef>
            </a:pPr>
            <a:r>
              <a:rPr lang="zh-CN" altLang="en-US" sz="2400" dirty="0">
                <a:solidFill>
                  <a:srgbClr val="CC0099"/>
                </a:solidFill>
              </a:rPr>
              <a:t>硬件推测</a:t>
            </a:r>
            <a:r>
              <a:rPr lang="zh-CN" altLang="en-US" sz="2400" dirty="0"/>
              <a:t>：对基于动态调度的分支预测的扩展</a:t>
            </a:r>
          </a:p>
          <a:p>
            <a:pPr marL="896938" lvl="2" indent="-266700">
              <a:spcBef>
                <a:spcPct val="10000"/>
              </a:spcBef>
            </a:pPr>
            <a:r>
              <a:rPr lang="zh-CN" altLang="en-US" sz="2400" dirty="0"/>
              <a:t>在分支预测的结果是正确的情况下，硬件推测将按照预测的结果</a:t>
            </a:r>
            <a:r>
              <a:rPr lang="zh-CN" altLang="en-US" sz="2400" dirty="0">
                <a:solidFill>
                  <a:srgbClr val="0000FF"/>
                </a:solidFill>
              </a:rPr>
              <a:t>取指令</a:t>
            </a:r>
            <a:r>
              <a:rPr lang="zh-CN" altLang="en-US" sz="2400" dirty="0"/>
              <a:t>、</a:t>
            </a:r>
            <a:r>
              <a:rPr lang="zh-CN" altLang="en-US" sz="2400" dirty="0">
                <a:solidFill>
                  <a:srgbClr val="0000FF"/>
                </a:solidFill>
              </a:rPr>
              <a:t>发射指令</a:t>
            </a:r>
            <a:r>
              <a:rPr lang="zh-CN" altLang="en-US" sz="2400" dirty="0"/>
              <a:t>并</a:t>
            </a:r>
            <a:r>
              <a:rPr lang="zh-CN" altLang="en-US" sz="2400" dirty="0">
                <a:solidFill>
                  <a:srgbClr val="FF0000"/>
                </a:solidFill>
              </a:rPr>
              <a:t>执行</a:t>
            </a:r>
            <a:r>
              <a:rPr lang="zh-CN" altLang="en-US" sz="2400" dirty="0">
                <a:solidFill>
                  <a:srgbClr val="0000FF"/>
                </a:solidFill>
              </a:rPr>
              <a:t>指令</a:t>
            </a:r>
          </a:p>
          <a:p>
            <a:pPr marL="896938" lvl="2" indent="-266700">
              <a:spcBef>
                <a:spcPct val="10000"/>
              </a:spcBef>
            </a:pPr>
            <a:r>
              <a:rPr lang="zh-CN" altLang="en-US" sz="2400" dirty="0"/>
              <a:t>动态调度仅仅</a:t>
            </a:r>
            <a:r>
              <a:rPr lang="zh-CN" altLang="en-US" sz="2400" dirty="0">
                <a:solidFill>
                  <a:srgbClr val="0000FF"/>
                </a:solidFill>
              </a:rPr>
              <a:t>获取</a:t>
            </a:r>
            <a:r>
              <a:rPr lang="zh-CN" altLang="en-US" sz="2400" dirty="0"/>
              <a:t>和</a:t>
            </a:r>
            <a:r>
              <a:rPr lang="zh-CN" altLang="en-US" sz="2400" dirty="0">
                <a:solidFill>
                  <a:srgbClr val="0000FF"/>
                </a:solidFill>
              </a:rPr>
              <a:t>发射</a:t>
            </a:r>
            <a:r>
              <a:rPr lang="zh-CN" altLang="en-US" sz="2400" dirty="0"/>
              <a:t>指令。</a:t>
            </a:r>
          </a:p>
          <a:p>
            <a:pPr marL="630238" lvl="1" indent="-271463">
              <a:spcBef>
                <a:spcPct val="10000"/>
              </a:spcBef>
            </a:pPr>
            <a:r>
              <a:rPr lang="zh-CN" altLang="en-US" sz="2400" dirty="0">
                <a:solidFill>
                  <a:srgbClr val="CC0099"/>
                </a:solidFill>
              </a:rPr>
              <a:t>软件推测</a:t>
            </a:r>
            <a:r>
              <a:rPr lang="zh-CN" altLang="en-US" sz="2400" dirty="0"/>
              <a:t>：编译器</a:t>
            </a:r>
          </a:p>
        </p:txBody>
      </p:sp>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70217DC6-6FE7-4F54-B5CC-3132C3DE6086}" type="slidenum">
              <a:rPr lang="zh-CN" altLang="en-US"/>
              <a:pPr/>
              <a:t>68</a:t>
            </a:fld>
            <a:endParaRPr lang="en-US" altLang="zh-CN"/>
          </a:p>
        </p:txBody>
      </p:sp>
      <p:sp>
        <p:nvSpPr>
          <p:cNvPr id="1687554" name="Rectangle 2"/>
          <p:cNvSpPr>
            <a:spLocks noGrp="1" noChangeArrowheads="1"/>
          </p:cNvSpPr>
          <p:nvPr>
            <p:ph type="title"/>
          </p:nvPr>
        </p:nvSpPr>
        <p:spPr/>
        <p:txBody>
          <a:bodyPr/>
          <a:lstStyle/>
          <a:p>
            <a:r>
              <a:rPr lang="en-US" altLang="zh-CN" dirty="0"/>
              <a:t>7.x.4 </a:t>
            </a:r>
            <a:r>
              <a:rPr lang="zh-CN" altLang="en-US" dirty="0"/>
              <a:t>推测执行</a:t>
            </a:r>
          </a:p>
        </p:txBody>
      </p:sp>
      <p:sp>
        <p:nvSpPr>
          <p:cNvPr id="1687555" name="Rectangle 3"/>
          <p:cNvSpPr>
            <a:spLocks noGrp="1" noChangeArrowheads="1"/>
          </p:cNvSpPr>
          <p:nvPr>
            <p:ph type="body" idx="1"/>
          </p:nvPr>
        </p:nvSpPr>
        <p:spPr>
          <a:xfrm>
            <a:off x="179388" y="692150"/>
            <a:ext cx="8856662" cy="6049963"/>
          </a:xfrm>
        </p:spPr>
        <p:txBody>
          <a:bodyPr/>
          <a:lstStyle/>
          <a:p>
            <a:pPr>
              <a:spcBef>
                <a:spcPct val="10000"/>
              </a:spcBef>
            </a:pPr>
            <a:r>
              <a:rPr lang="zh-CN" altLang="en-US"/>
              <a:t>推测技术的一个关键思想：允许指令</a:t>
            </a:r>
            <a:r>
              <a:rPr lang="zh-CN" altLang="en-US">
                <a:solidFill>
                  <a:srgbClr val="FF0000"/>
                </a:solidFill>
              </a:rPr>
              <a:t>乱序执行</a:t>
            </a:r>
            <a:r>
              <a:rPr lang="zh-CN" altLang="en-US"/>
              <a:t>，但是要求指令必须</a:t>
            </a:r>
            <a:r>
              <a:rPr lang="zh-CN" altLang="en-US">
                <a:solidFill>
                  <a:srgbClr val="FF0000"/>
                </a:solidFill>
              </a:rPr>
              <a:t>按序提交</a:t>
            </a:r>
            <a:r>
              <a:rPr lang="zh-CN" altLang="en-US"/>
              <a:t>，并且在指令</a:t>
            </a:r>
            <a:r>
              <a:rPr lang="zh-CN" altLang="en-US">
                <a:solidFill>
                  <a:srgbClr val="0000FF"/>
                </a:solidFill>
              </a:rPr>
              <a:t>提交之前</a:t>
            </a:r>
            <a:r>
              <a:rPr lang="zh-CN" altLang="en-US">
                <a:solidFill>
                  <a:srgbClr val="CC0099"/>
                </a:solidFill>
              </a:rPr>
              <a:t>阻止</a:t>
            </a:r>
            <a:r>
              <a:rPr lang="zh-CN" altLang="en-US"/>
              <a:t>所有</a:t>
            </a:r>
            <a:r>
              <a:rPr lang="zh-CN" altLang="en-US">
                <a:solidFill>
                  <a:srgbClr val="CC0099"/>
                </a:solidFill>
              </a:rPr>
              <a:t>不可恢复的动作</a:t>
            </a:r>
            <a:r>
              <a:rPr lang="en-US" altLang="zh-CN">
                <a:latin typeface="宋体" charset="-122"/>
              </a:rPr>
              <a:t>(</a:t>
            </a:r>
            <a:r>
              <a:rPr lang="zh-CN" altLang="en-US"/>
              <a:t>比如更新状态或产生异常</a:t>
            </a:r>
            <a:r>
              <a:rPr lang="en-US" altLang="zh-CN">
                <a:latin typeface="宋体" charset="-122"/>
              </a:rPr>
              <a:t>)</a:t>
            </a:r>
            <a:r>
              <a:rPr lang="zh-CN" altLang="en-US"/>
              <a:t>。</a:t>
            </a:r>
          </a:p>
          <a:p>
            <a:pPr lvl="1">
              <a:spcBef>
                <a:spcPct val="10000"/>
              </a:spcBef>
            </a:pPr>
            <a:r>
              <a:rPr lang="zh-CN" altLang="en-US" sz="2400"/>
              <a:t>重排序缓冲器（</a:t>
            </a:r>
            <a:r>
              <a:rPr lang="en-US" altLang="zh-CN" sz="2400">
                <a:solidFill>
                  <a:srgbClr val="FF0000"/>
                </a:solidFill>
              </a:rPr>
              <a:t>R</a:t>
            </a:r>
            <a:r>
              <a:rPr lang="en-US" altLang="zh-CN" sz="2400"/>
              <a:t>e</a:t>
            </a:r>
            <a:r>
              <a:rPr lang="en-US" altLang="zh-CN" sz="2400">
                <a:solidFill>
                  <a:srgbClr val="FF0000"/>
                </a:solidFill>
              </a:rPr>
              <a:t>o</a:t>
            </a:r>
            <a:r>
              <a:rPr lang="en-US" altLang="zh-CN" sz="2400"/>
              <a:t>rder </a:t>
            </a:r>
            <a:r>
              <a:rPr lang="en-US" altLang="zh-CN" sz="2400">
                <a:solidFill>
                  <a:srgbClr val="FF0000"/>
                </a:solidFill>
              </a:rPr>
              <a:t>B</a:t>
            </a:r>
            <a:r>
              <a:rPr lang="en-US" altLang="zh-CN" sz="2400"/>
              <a:t>uffer</a:t>
            </a:r>
            <a:r>
              <a:rPr lang="zh-CN" altLang="en-US" sz="2400"/>
              <a:t>，</a:t>
            </a:r>
            <a:r>
              <a:rPr lang="en-US" altLang="zh-CN" sz="2400">
                <a:solidFill>
                  <a:srgbClr val="FF0066"/>
                </a:solidFill>
              </a:rPr>
              <a:t>ROB</a:t>
            </a:r>
            <a:r>
              <a:rPr lang="zh-CN" altLang="en-US" sz="2400"/>
              <a:t>）</a:t>
            </a:r>
          </a:p>
          <a:p>
            <a:pPr lvl="1">
              <a:spcBef>
                <a:spcPct val="10000"/>
              </a:spcBef>
            </a:pPr>
            <a:r>
              <a:rPr lang="zh-CN" altLang="en-US" sz="2400"/>
              <a:t>在指令运算完成到指令提交的这段时间里，</a:t>
            </a:r>
            <a:r>
              <a:rPr lang="en-US" altLang="zh-CN" sz="2400">
                <a:solidFill>
                  <a:srgbClr val="FF0066"/>
                </a:solidFill>
              </a:rPr>
              <a:t>ROB</a:t>
            </a:r>
            <a:r>
              <a:rPr lang="zh-CN" altLang="en-US" sz="2400"/>
              <a:t>为指令</a:t>
            </a:r>
            <a:r>
              <a:rPr lang="zh-CN" altLang="en-US" sz="2400">
                <a:solidFill>
                  <a:srgbClr val="FF0066"/>
                </a:solidFill>
              </a:rPr>
              <a:t>保存结果</a:t>
            </a:r>
            <a:r>
              <a:rPr lang="zh-CN" altLang="en-US" sz="2400"/>
              <a:t>。</a:t>
            </a:r>
          </a:p>
          <a:p>
            <a:pPr lvl="1">
              <a:spcBef>
                <a:spcPct val="10000"/>
              </a:spcBef>
            </a:pPr>
            <a:r>
              <a:rPr lang="zh-CN" altLang="en-US" sz="2400"/>
              <a:t>在推测技术中，只有在指令</a:t>
            </a:r>
            <a:r>
              <a:rPr lang="zh-CN" altLang="en-US" sz="2400">
                <a:solidFill>
                  <a:srgbClr val="FF0000"/>
                </a:solidFill>
              </a:rPr>
              <a:t>提交</a:t>
            </a:r>
            <a:r>
              <a:rPr lang="zh-CN" altLang="en-US" sz="2400"/>
              <a:t>之后</a:t>
            </a:r>
            <a:r>
              <a:rPr lang="zh-CN" altLang="en-US" sz="2400">
                <a:solidFill>
                  <a:srgbClr val="0000FF"/>
                </a:solidFill>
              </a:rPr>
              <a:t>寄存器文件</a:t>
            </a:r>
            <a:r>
              <a:rPr lang="zh-CN" altLang="en-US" sz="2400"/>
              <a:t>才会被</a:t>
            </a:r>
            <a:r>
              <a:rPr lang="zh-CN" altLang="en-US" sz="2400">
                <a:solidFill>
                  <a:srgbClr val="0000FF"/>
                </a:solidFill>
              </a:rPr>
              <a:t>更新</a:t>
            </a:r>
            <a:r>
              <a:rPr lang="zh-CN" altLang="en-US" sz="2400"/>
              <a:t>，在指令执行完成到指令提交的这段时间内，由</a:t>
            </a:r>
            <a:r>
              <a:rPr lang="en-US" altLang="zh-CN" sz="2400">
                <a:solidFill>
                  <a:srgbClr val="FF0066"/>
                </a:solidFill>
              </a:rPr>
              <a:t>ROB</a:t>
            </a:r>
            <a:r>
              <a:rPr lang="zh-CN" altLang="en-US" sz="2400"/>
              <a:t>来</a:t>
            </a:r>
            <a:r>
              <a:rPr lang="zh-CN" altLang="en-US" sz="2400">
                <a:solidFill>
                  <a:srgbClr val="FF0066"/>
                </a:solidFill>
              </a:rPr>
              <a:t>提供操作数</a:t>
            </a:r>
            <a:r>
              <a:rPr lang="zh-CN" altLang="en-US" sz="2400"/>
              <a:t>。</a:t>
            </a:r>
          </a:p>
          <a:p>
            <a:pPr>
              <a:spcBef>
                <a:spcPct val="10000"/>
              </a:spcBef>
            </a:pPr>
            <a:r>
              <a:rPr lang="zh-CN" altLang="en-US"/>
              <a:t>指令按序提交</a:t>
            </a:r>
            <a:r>
              <a:rPr lang="en-US" altLang="zh-CN"/>
              <a:t>ROB</a:t>
            </a:r>
            <a:r>
              <a:rPr lang="zh-CN" altLang="en-US"/>
              <a:t>的</a:t>
            </a:r>
            <a:r>
              <a:rPr lang="zh-CN" altLang="en-US">
                <a:solidFill>
                  <a:srgbClr val="CC0099"/>
                </a:solidFill>
              </a:rPr>
              <a:t>优点</a:t>
            </a:r>
            <a:r>
              <a:rPr lang="zh-CN" altLang="en-US"/>
              <a:t>：</a:t>
            </a:r>
          </a:p>
          <a:p>
            <a:pPr lvl="1">
              <a:spcBef>
                <a:spcPct val="10000"/>
              </a:spcBef>
            </a:pPr>
            <a:r>
              <a:rPr lang="zh-CN" altLang="en-US" sz="2400"/>
              <a:t>能够在支持推测执行的同时，保证</a:t>
            </a:r>
            <a:r>
              <a:rPr lang="zh-CN" altLang="en-US" sz="2400">
                <a:solidFill>
                  <a:srgbClr val="FF0066"/>
                </a:solidFill>
              </a:rPr>
              <a:t>精确</a:t>
            </a:r>
            <a:r>
              <a:rPr lang="zh-CN" altLang="en-US" sz="2400"/>
              <a:t>的</a:t>
            </a:r>
            <a:r>
              <a:rPr lang="zh-CN" altLang="en-US" sz="2400">
                <a:solidFill>
                  <a:srgbClr val="FF0066"/>
                </a:solidFill>
              </a:rPr>
              <a:t>中断</a:t>
            </a:r>
            <a:r>
              <a:rPr lang="zh-CN" altLang="en-US" sz="2400"/>
              <a:t>或</a:t>
            </a:r>
            <a:r>
              <a:rPr lang="zh-CN" altLang="en-US" sz="2400">
                <a:solidFill>
                  <a:srgbClr val="FF0066"/>
                </a:solidFill>
              </a:rPr>
              <a:t>异常</a:t>
            </a:r>
            <a:r>
              <a:rPr lang="zh-CN" altLang="en-US" sz="2400"/>
              <a:t>。</a:t>
            </a:r>
          </a:p>
          <a:p>
            <a:pPr lvl="1">
              <a:spcBef>
                <a:spcPct val="10000"/>
              </a:spcBef>
            </a:pPr>
            <a:r>
              <a:rPr lang="zh-CN" altLang="en-US" sz="2400"/>
              <a:t>指令提交之前不会实际更新寄存器和存储器，当发现</a:t>
            </a:r>
            <a:r>
              <a:rPr lang="zh-CN" altLang="en-US" sz="2400">
                <a:solidFill>
                  <a:srgbClr val="FF0066"/>
                </a:solidFill>
              </a:rPr>
              <a:t>分支预测错误</a:t>
            </a:r>
            <a:r>
              <a:rPr lang="zh-CN" altLang="en-US" sz="2400"/>
              <a:t>时，处理器可以很</a:t>
            </a:r>
            <a:r>
              <a:rPr lang="zh-CN" altLang="en-US" sz="2400">
                <a:solidFill>
                  <a:srgbClr val="FF0066"/>
                </a:solidFill>
              </a:rPr>
              <a:t>容易撤销</a:t>
            </a:r>
            <a:r>
              <a:rPr lang="zh-CN" altLang="en-US" sz="2400"/>
              <a:t>推测执行的动作。</a:t>
            </a:r>
          </a:p>
        </p:txBody>
      </p:sp>
    </p:spTree>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E39ADBE6-810D-4FA6-AF74-8A1CFC41730D}" type="slidenum">
              <a:rPr lang="zh-CN" altLang="en-US"/>
              <a:pPr/>
              <a:t>69</a:t>
            </a:fld>
            <a:endParaRPr lang="en-US" altLang="zh-CN"/>
          </a:p>
        </p:txBody>
      </p:sp>
      <p:sp>
        <p:nvSpPr>
          <p:cNvPr id="1726466" name="Rectangle 2"/>
          <p:cNvSpPr>
            <a:spLocks noGrp="1" noChangeArrowheads="1"/>
          </p:cNvSpPr>
          <p:nvPr>
            <p:ph type="title"/>
          </p:nvPr>
        </p:nvSpPr>
        <p:spPr/>
        <p:txBody>
          <a:bodyPr/>
          <a:lstStyle/>
          <a:p>
            <a:r>
              <a:rPr lang="zh-CN" altLang="en-US"/>
              <a:t>流水机器的中断处理</a:t>
            </a:r>
          </a:p>
        </p:txBody>
      </p:sp>
      <p:sp>
        <p:nvSpPr>
          <p:cNvPr id="1726467" name="Rectangle 3"/>
          <p:cNvSpPr>
            <a:spLocks noGrp="1" noChangeArrowheads="1"/>
          </p:cNvSpPr>
          <p:nvPr>
            <p:ph type="body" idx="1"/>
          </p:nvPr>
        </p:nvSpPr>
        <p:spPr>
          <a:xfrm>
            <a:off x="457200" y="836711"/>
            <a:ext cx="8362950" cy="5884763"/>
          </a:xfrm>
        </p:spPr>
        <p:txBody>
          <a:bodyPr/>
          <a:lstStyle/>
          <a:p>
            <a:r>
              <a:rPr lang="zh-CN" altLang="en-US" dirty="0">
                <a:ea typeface="黑体" pitchFamily="2" charset="-122"/>
              </a:rPr>
              <a:t>主要任务：如何处理好</a:t>
            </a:r>
            <a:r>
              <a:rPr lang="zh-CN" altLang="en-US" dirty="0">
                <a:solidFill>
                  <a:srgbClr val="FF6600"/>
                </a:solidFill>
                <a:ea typeface="黑体" pitchFamily="2" charset="-122"/>
              </a:rPr>
              <a:t>断点现场</a:t>
            </a:r>
            <a:r>
              <a:rPr lang="zh-CN" altLang="en-US" dirty="0">
                <a:ea typeface="黑体" pitchFamily="2" charset="-122"/>
              </a:rPr>
              <a:t>的</a:t>
            </a:r>
            <a:r>
              <a:rPr lang="zh-CN" altLang="en-US" dirty="0">
                <a:solidFill>
                  <a:srgbClr val="FF6600"/>
                </a:solidFill>
                <a:ea typeface="黑体" pitchFamily="2" charset="-122"/>
              </a:rPr>
              <a:t>保护</a:t>
            </a:r>
            <a:r>
              <a:rPr lang="zh-CN" altLang="en-US" dirty="0">
                <a:ea typeface="黑体" pitchFamily="2" charset="-122"/>
              </a:rPr>
              <a:t>和</a:t>
            </a:r>
            <a:r>
              <a:rPr lang="zh-CN" altLang="en-US" dirty="0">
                <a:solidFill>
                  <a:srgbClr val="FF6600"/>
                </a:solidFill>
                <a:ea typeface="黑体" pitchFamily="2" charset="-122"/>
              </a:rPr>
              <a:t>恢复</a:t>
            </a:r>
            <a:r>
              <a:rPr lang="zh-CN" altLang="en-US" dirty="0">
                <a:ea typeface="黑体" pitchFamily="2" charset="-122"/>
              </a:rPr>
              <a:t>，而不是缩短流水线的断流时间。</a:t>
            </a:r>
          </a:p>
          <a:p>
            <a:r>
              <a:rPr lang="zh-CN" altLang="en-US" dirty="0">
                <a:ea typeface="黑体" pitchFamily="2" charset="-122"/>
              </a:rPr>
              <a:t>方法：</a:t>
            </a:r>
          </a:p>
          <a:p>
            <a:pPr lvl="1"/>
            <a:r>
              <a:rPr lang="zh-CN" altLang="en-US" dirty="0">
                <a:latin typeface="宋体"/>
              </a:rPr>
              <a:t>“</a:t>
            </a:r>
            <a:r>
              <a:rPr lang="zh-CN" altLang="en-US" dirty="0">
                <a:solidFill>
                  <a:srgbClr val="0000FF"/>
                </a:solidFill>
                <a:ea typeface="黑体" pitchFamily="2" charset="-122"/>
              </a:rPr>
              <a:t>不精确断点</a:t>
            </a:r>
            <a:r>
              <a:rPr lang="zh-CN" altLang="en-US" dirty="0">
                <a:latin typeface="宋体"/>
              </a:rPr>
              <a:t>”</a:t>
            </a:r>
            <a:r>
              <a:rPr lang="zh-CN" altLang="en-US" dirty="0">
                <a:ea typeface="黑体" pitchFamily="2" charset="-122"/>
              </a:rPr>
              <a:t>法。如：</a:t>
            </a:r>
            <a:r>
              <a:rPr lang="en-US" altLang="zh-CN" dirty="0">
                <a:ea typeface="黑体" pitchFamily="2" charset="-122"/>
              </a:rPr>
              <a:t>IBM 360/91</a:t>
            </a:r>
            <a:endParaRPr lang="zh-CN" altLang="en-US" dirty="0">
              <a:ea typeface="黑体" pitchFamily="2" charset="-122"/>
            </a:endParaRPr>
          </a:p>
          <a:p>
            <a:pPr lvl="2">
              <a:buFont typeface="Wingdings" pitchFamily="2" charset="2"/>
              <a:buNone/>
            </a:pPr>
            <a:r>
              <a:rPr lang="zh-CN" altLang="en-US" dirty="0">
                <a:ea typeface="黑体" pitchFamily="2" charset="-122"/>
              </a:rPr>
              <a:t>缺点：不利于程序的设计和排错。</a:t>
            </a:r>
          </a:p>
          <a:p>
            <a:pPr lvl="1"/>
            <a:r>
              <a:rPr lang="zh-CN" altLang="en-US" dirty="0">
                <a:latin typeface="宋体"/>
              </a:rPr>
              <a:t>“</a:t>
            </a:r>
            <a:r>
              <a:rPr lang="zh-CN" altLang="en-US" dirty="0">
                <a:solidFill>
                  <a:srgbClr val="0000FF"/>
                </a:solidFill>
                <a:ea typeface="黑体" pitchFamily="2" charset="-122"/>
              </a:rPr>
              <a:t>精确断点法</a:t>
            </a:r>
            <a:r>
              <a:rPr lang="zh-CN" altLang="en-US" dirty="0">
                <a:latin typeface="宋体"/>
              </a:rPr>
              <a:t>”</a:t>
            </a:r>
            <a:r>
              <a:rPr lang="zh-CN" altLang="en-US" dirty="0">
                <a:ea typeface="黑体" pitchFamily="2" charset="-122"/>
              </a:rPr>
              <a:t>法。如：</a:t>
            </a:r>
            <a:r>
              <a:rPr lang="en-US" altLang="zh-CN" dirty="0">
                <a:ea typeface="黑体" pitchFamily="2" charset="-122"/>
              </a:rPr>
              <a:t>Amdahl  470/V6</a:t>
            </a:r>
            <a:br>
              <a:rPr lang="en-US" altLang="zh-CN" dirty="0">
                <a:ea typeface="黑体" pitchFamily="2" charset="-122"/>
              </a:rPr>
            </a:br>
            <a:r>
              <a:rPr lang="zh-CN" altLang="en-US" dirty="0">
                <a:ea typeface="黑体" pitchFamily="2" charset="-122"/>
              </a:rPr>
              <a:t>需设置很多</a:t>
            </a:r>
            <a:r>
              <a:rPr lang="zh-CN" altLang="en-US" dirty="0">
                <a:solidFill>
                  <a:srgbClr val="008000"/>
                </a:solidFill>
                <a:ea typeface="黑体" pitchFamily="2" charset="-122"/>
              </a:rPr>
              <a:t>后援寄存器</a:t>
            </a:r>
            <a:r>
              <a:rPr lang="zh-CN" altLang="en-US" dirty="0">
                <a:ea typeface="黑体" pitchFamily="2" charset="-122"/>
              </a:rPr>
              <a:t>，以保证流水线内各条指令的原有现场都能保存和恢复。</a:t>
            </a:r>
            <a:endParaRPr lang="zh-CN" altLang="en-US" dirty="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35C1B88E-5FFF-4ACF-8476-16078BD58489}"/>
              </a:ext>
            </a:extLst>
          </p:cNvPr>
          <p:cNvGraphicFramePr>
            <a:graphicFrameLocks noGrp="1"/>
          </p:cNvGraphicFramePr>
          <p:nvPr>
            <p:extLst>
              <p:ext uri="{D42A27DB-BD31-4B8C-83A1-F6EECF244321}">
                <p14:modId xmlns:p14="http://schemas.microsoft.com/office/powerpoint/2010/main" val="2315522126"/>
              </p:ext>
            </p:extLst>
          </p:nvPr>
        </p:nvGraphicFramePr>
        <p:xfrm>
          <a:off x="4663639" y="2923556"/>
          <a:ext cx="3456336" cy="2160355"/>
        </p:xfrm>
        <a:graphic>
          <a:graphicData uri="http://schemas.openxmlformats.org/drawingml/2006/table">
            <a:tbl>
              <a:tblPr firstRow="1" bandRow="1">
                <a:tableStyleId>{5940675A-B579-460E-94D1-54222C63F5DA}</a:tableStyleId>
              </a:tblPr>
              <a:tblGrid>
                <a:gridCol w="432042">
                  <a:extLst>
                    <a:ext uri="{9D8B030D-6E8A-4147-A177-3AD203B41FA5}">
                      <a16:colId xmlns:a16="http://schemas.microsoft.com/office/drawing/2014/main" val="687171075"/>
                    </a:ext>
                  </a:extLst>
                </a:gridCol>
                <a:gridCol w="432042">
                  <a:extLst>
                    <a:ext uri="{9D8B030D-6E8A-4147-A177-3AD203B41FA5}">
                      <a16:colId xmlns:a16="http://schemas.microsoft.com/office/drawing/2014/main" val="4162460198"/>
                    </a:ext>
                  </a:extLst>
                </a:gridCol>
                <a:gridCol w="432042">
                  <a:extLst>
                    <a:ext uri="{9D8B030D-6E8A-4147-A177-3AD203B41FA5}">
                      <a16:colId xmlns:a16="http://schemas.microsoft.com/office/drawing/2014/main" val="3840302559"/>
                    </a:ext>
                  </a:extLst>
                </a:gridCol>
                <a:gridCol w="432042">
                  <a:extLst>
                    <a:ext uri="{9D8B030D-6E8A-4147-A177-3AD203B41FA5}">
                      <a16:colId xmlns:a16="http://schemas.microsoft.com/office/drawing/2014/main" val="3064631679"/>
                    </a:ext>
                  </a:extLst>
                </a:gridCol>
                <a:gridCol w="432042">
                  <a:extLst>
                    <a:ext uri="{9D8B030D-6E8A-4147-A177-3AD203B41FA5}">
                      <a16:colId xmlns:a16="http://schemas.microsoft.com/office/drawing/2014/main" val="4288890505"/>
                    </a:ext>
                  </a:extLst>
                </a:gridCol>
                <a:gridCol w="432042">
                  <a:extLst>
                    <a:ext uri="{9D8B030D-6E8A-4147-A177-3AD203B41FA5}">
                      <a16:colId xmlns:a16="http://schemas.microsoft.com/office/drawing/2014/main" val="2868718785"/>
                    </a:ext>
                  </a:extLst>
                </a:gridCol>
                <a:gridCol w="432042">
                  <a:extLst>
                    <a:ext uri="{9D8B030D-6E8A-4147-A177-3AD203B41FA5}">
                      <a16:colId xmlns:a16="http://schemas.microsoft.com/office/drawing/2014/main" val="2438826910"/>
                    </a:ext>
                  </a:extLst>
                </a:gridCol>
                <a:gridCol w="432042">
                  <a:extLst>
                    <a:ext uri="{9D8B030D-6E8A-4147-A177-3AD203B41FA5}">
                      <a16:colId xmlns:a16="http://schemas.microsoft.com/office/drawing/2014/main" val="3153294239"/>
                    </a:ext>
                  </a:extLst>
                </a:gridCol>
              </a:tblGrid>
              <a:tr h="432071">
                <a:tc>
                  <a:txBody>
                    <a:bodyPr/>
                    <a:lstStyle/>
                    <a:p>
                      <a:endParaRPr lang="zh-CN" altLang="en-US" sz="1000" dirty="0"/>
                    </a:p>
                  </a:txBody>
                  <a:tcPr marL="0" marR="0" marT="0" marB="0">
                    <a:lnL w="9525" cap="flat" cmpd="sng" algn="ctr">
                      <a:solidFill>
                        <a:srgbClr val="FF6600"/>
                      </a:solidFill>
                      <a:prstDash val="dash"/>
                      <a:round/>
                      <a:headEnd type="none" w="med" len="med"/>
                      <a:tailEnd type="none" w="med" len="med"/>
                    </a:lnL>
                    <a:lnR w="9525" cap="flat" cmpd="sng" algn="ctr">
                      <a:solidFill>
                        <a:srgbClr val="FF6600"/>
                      </a:solidFill>
                      <a:prstDash val="dash"/>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tcPr>
                </a:tc>
                <a:tc>
                  <a:txBody>
                    <a:bodyPr/>
                    <a:lstStyle/>
                    <a:p>
                      <a:endParaRPr lang="zh-CN" altLang="en-US" sz="1000" dirty="0"/>
                    </a:p>
                  </a:txBody>
                  <a:tcPr marL="0" marR="0" marT="0" marB="0">
                    <a:lnL w="9525" cap="flat" cmpd="sng" algn="ctr">
                      <a:solidFill>
                        <a:srgbClr val="FF6600"/>
                      </a:solidFill>
                      <a:prstDash val="dash"/>
                      <a:round/>
                      <a:headEnd type="none" w="med" len="med"/>
                      <a:tailEnd type="none" w="med" len="med"/>
                    </a:lnL>
                    <a:lnR w="9525" cap="flat" cmpd="sng" algn="ctr">
                      <a:solidFill>
                        <a:srgbClr val="FF6600"/>
                      </a:solidFill>
                      <a:prstDash val="dash"/>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tcPr>
                </a:tc>
                <a:tc>
                  <a:txBody>
                    <a:bodyPr/>
                    <a:lstStyle/>
                    <a:p>
                      <a:endParaRPr lang="zh-CN" altLang="en-US" sz="1000"/>
                    </a:p>
                  </a:txBody>
                  <a:tcPr marL="0" marR="0" marT="0" marB="0">
                    <a:lnL w="9525" cap="flat" cmpd="sng" algn="ctr">
                      <a:solidFill>
                        <a:srgbClr val="FF6600"/>
                      </a:solidFill>
                      <a:prstDash val="dash"/>
                      <a:round/>
                      <a:headEnd type="none" w="med" len="med"/>
                      <a:tailEnd type="none" w="med" len="med"/>
                    </a:lnL>
                    <a:lnR w="9525" cap="flat" cmpd="sng" algn="ctr">
                      <a:solidFill>
                        <a:srgbClr val="FF6600"/>
                      </a:solidFill>
                      <a:prstDash val="dash"/>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tcPr>
                </a:tc>
                <a:tc>
                  <a:txBody>
                    <a:bodyPr/>
                    <a:lstStyle/>
                    <a:p>
                      <a:endParaRPr lang="zh-CN" altLang="en-US" sz="1000"/>
                    </a:p>
                  </a:txBody>
                  <a:tcPr marL="0" marR="0" marT="0" marB="0">
                    <a:lnL w="9525" cap="flat" cmpd="sng" algn="ctr">
                      <a:solidFill>
                        <a:srgbClr val="FF6600"/>
                      </a:solidFill>
                      <a:prstDash val="dash"/>
                      <a:round/>
                      <a:headEnd type="none" w="med" len="med"/>
                      <a:tailEnd type="none" w="med" len="med"/>
                    </a:lnL>
                    <a:lnR w="9525" cap="flat" cmpd="sng" algn="ctr">
                      <a:solidFill>
                        <a:srgbClr val="FF6600"/>
                      </a:solidFill>
                      <a:prstDash val="dash"/>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tcPr>
                </a:tc>
                <a:tc>
                  <a:txBody>
                    <a:bodyPr/>
                    <a:lstStyle/>
                    <a:p>
                      <a:endParaRPr lang="zh-CN" altLang="en-US" sz="1000"/>
                    </a:p>
                  </a:txBody>
                  <a:tcPr marL="0" marR="0" marT="0" marB="0">
                    <a:lnL w="9525" cap="flat" cmpd="sng" algn="ctr">
                      <a:solidFill>
                        <a:srgbClr val="FF6600"/>
                      </a:solidFill>
                      <a:prstDash val="dash"/>
                      <a:round/>
                      <a:headEnd type="none" w="med" len="med"/>
                      <a:tailEnd type="none" w="med" len="med"/>
                    </a:lnL>
                    <a:lnR w="9525" cap="flat" cmpd="sng" algn="ctr">
                      <a:solidFill>
                        <a:srgbClr val="FF6600"/>
                      </a:solidFill>
                      <a:prstDash val="dash"/>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tcPr>
                </a:tc>
                <a:tc>
                  <a:txBody>
                    <a:bodyPr/>
                    <a:lstStyle/>
                    <a:p>
                      <a:endParaRPr lang="zh-CN" altLang="en-US" sz="1000"/>
                    </a:p>
                  </a:txBody>
                  <a:tcPr marL="0" marR="0" marT="0" marB="0">
                    <a:lnL w="9525" cap="flat" cmpd="sng" algn="ctr">
                      <a:solidFill>
                        <a:srgbClr val="FF6600"/>
                      </a:solidFill>
                      <a:prstDash val="dash"/>
                      <a:round/>
                      <a:headEnd type="none" w="med" len="med"/>
                      <a:tailEnd type="none" w="med" len="med"/>
                    </a:lnL>
                    <a:lnR w="9525" cap="flat" cmpd="sng" algn="ctr">
                      <a:solidFill>
                        <a:srgbClr val="FF6600"/>
                      </a:solidFill>
                      <a:prstDash val="dash"/>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tcPr>
                </a:tc>
                <a:tc>
                  <a:txBody>
                    <a:bodyPr/>
                    <a:lstStyle/>
                    <a:p>
                      <a:endParaRPr lang="zh-CN" altLang="en-US" sz="1000"/>
                    </a:p>
                  </a:txBody>
                  <a:tcPr marL="0" marR="0" marT="0" marB="0">
                    <a:lnL w="9525" cap="flat" cmpd="sng" algn="ctr">
                      <a:solidFill>
                        <a:srgbClr val="FF6600"/>
                      </a:solidFill>
                      <a:prstDash val="dash"/>
                      <a:round/>
                      <a:headEnd type="none" w="med" len="med"/>
                      <a:tailEnd type="none" w="med" len="med"/>
                    </a:lnL>
                    <a:lnR w="9525" cap="flat" cmpd="sng" algn="ctr">
                      <a:solidFill>
                        <a:srgbClr val="FF6600"/>
                      </a:solidFill>
                      <a:prstDash val="dash"/>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tcPr>
                </a:tc>
                <a:tc>
                  <a:txBody>
                    <a:bodyPr/>
                    <a:lstStyle/>
                    <a:p>
                      <a:endParaRPr lang="zh-CN" altLang="en-US" sz="1000"/>
                    </a:p>
                  </a:txBody>
                  <a:tcPr marL="0" marR="0" marT="0" marB="0">
                    <a:lnL w="9525" cap="flat" cmpd="sng" algn="ctr">
                      <a:solidFill>
                        <a:srgbClr val="FF6600"/>
                      </a:solidFill>
                      <a:prstDash val="dash"/>
                      <a:round/>
                      <a:headEnd type="none" w="med" len="med"/>
                      <a:tailEnd type="none" w="med" len="med"/>
                    </a:lnL>
                    <a:lnR w="9525" cap="flat" cmpd="sng" algn="ctr">
                      <a:solidFill>
                        <a:srgbClr val="FF6600"/>
                      </a:solidFill>
                      <a:prstDash val="dash"/>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tcPr>
                </a:tc>
                <a:extLst>
                  <a:ext uri="{0D108BD9-81ED-4DB2-BD59-A6C34878D82A}">
                    <a16:rowId xmlns:a16="http://schemas.microsoft.com/office/drawing/2014/main" val="1458093956"/>
                  </a:ext>
                </a:extLst>
              </a:tr>
              <a:tr h="432071">
                <a:tc>
                  <a:txBody>
                    <a:bodyPr/>
                    <a:lstStyle/>
                    <a:p>
                      <a:endParaRPr lang="zh-CN" altLang="en-US" sz="1000"/>
                    </a:p>
                  </a:txBody>
                  <a:tcPr marL="0" marR="0" marT="0" marB="0">
                    <a:lnL w="9525" cap="flat" cmpd="sng" algn="ctr">
                      <a:solidFill>
                        <a:srgbClr val="FF6600"/>
                      </a:solidFill>
                      <a:prstDash val="dash"/>
                      <a:round/>
                      <a:headEnd type="none" w="med" len="med"/>
                      <a:tailEnd type="none" w="med" len="med"/>
                    </a:lnL>
                    <a:lnR w="9525" cap="flat" cmpd="sng" algn="ctr">
                      <a:solidFill>
                        <a:srgbClr val="FF6600"/>
                      </a:solidFill>
                      <a:prstDash val="dash"/>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tcPr>
                </a:tc>
                <a:tc>
                  <a:txBody>
                    <a:bodyPr/>
                    <a:lstStyle/>
                    <a:p>
                      <a:endParaRPr lang="zh-CN" altLang="en-US" sz="1000" dirty="0"/>
                    </a:p>
                  </a:txBody>
                  <a:tcPr marL="0" marR="0" marT="0" marB="0">
                    <a:lnL w="9525" cap="flat" cmpd="sng" algn="ctr">
                      <a:solidFill>
                        <a:srgbClr val="FF6600"/>
                      </a:solidFill>
                      <a:prstDash val="dash"/>
                      <a:round/>
                      <a:headEnd type="none" w="med" len="med"/>
                      <a:tailEnd type="none" w="med" len="med"/>
                    </a:lnL>
                    <a:lnR w="9525" cap="flat" cmpd="sng" algn="ctr">
                      <a:solidFill>
                        <a:srgbClr val="FF6600"/>
                      </a:solidFill>
                      <a:prstDash val="dash"/>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tcPr>
                </a:tc>
                <a:tc>
                  <a:txBody>
                    <a:bodyPr/>
                    <a:lstStyle/>
                    <a:p>
                      <a:endParaRPr lang="zh-CN" altLang="en-US" sz="1000" dirty="0"/>
                    </a:p>
                  </a:txBody>
                  <a:tcPr marL="0" marR="0" marT="0" marB="0">
                    <a:lnL w="9525" cap="flat" cmpd="sng" algn="ctr">
                      <a:solidFill>
                        <a:srgbClr val="FF6600"/>
                      </a:solidFill>
                      <a:prstDash val="dash"/>
                      <a:round/>
                      <a:headEnd type="none" w="med" len="med"/>
                      <a:tailEnd type="none" w="med" len="med"/>
                    </a:lnL>
                    <a:lnR w="9525" cap="flat" cmpd="sng" algn="ctr">
                      <a:solidFill>
                        <a:srgbClr val="FF6600"/>
                      </a:solidFill>
                      <a:prstDash val="dash"/>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tcPr>
                </a:tc>
                <a:tc>
                  <a:txBody>
                    <a:bodyPr/>
                    <a:lstStyle/>
                    <a:p>
                      <a:endParaRPr lang="zh-CN" altLang="en-US" sz="1000" dirty="0"/>
                    </a:p>
                  </a:txBody>
                  <a:tcPr marL="0" marR="0" marT="0" marB="0">
                    <a:lnL w="9525" cap="flat" cmpd="sng" algn="ctr">
                      <a:solidFill>
                        <a:srgbClr val="FF6600"/>
                      </a:solidFill>
                      <a:prstDash val="dash"/>
                      <a:round/>
                      <a:headEnd type="none" w="med" len="med"/>
                      <a:tailEnd type="none" w="med" len="med"/>
                    </a:lnL>
                    <a:lnR w="9525" cap="flat" cmpd="sng" algn="ctr">
                      <a:solidFill>
                        <a:srgbClr val="FF6600"/>
                      </a:solidFill>
                      <a:prstDash val="dash"/>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tcPr>
                </a:tc>
                <a:tc>
                  <a:txBody>
                    <a:bodyPr/>
                    <a:lstStyle/>
                    <a:p>
                      <a:endParaRPr lang="zh-CN" altLang="en-US" sz="1000"/>
                    </a:p>
                  </a:txBody>
                  <a:tcPr marL="0" marR="0" marT="0" marB="0">
                    <a:lnL w="9525" cap="flat" cmpd="sng" algn="ctr">
                      <a:solidFill>
                        <a:srgbClr val="FF6600"/>
                      </a:solidFill>
                      <a:prstDash val="dash"/>
                      <a:round/>
                      <a:headEnd type="none" w="med" len="med"/>
                      <a:tailEnd type="none" w="med" len="med"/>
                    </a:lnL>
                    <a:lnR w="9525" cap="flat" cmpd="sng" algn="ctr">
                      <a:solidFill>
                        <a:srgbClr val="FF6600"/>
                      </a:solidFill>
                      <a:prstDash val="dash"/>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tcPr>
                </a:tc>
                <a:tc>
                  <a:txBody>
                    <a:bodyPr/>
                    <a:lstStyle/>
                    <a:p>
                      <a:endParaRPr lang="zh-CN" altLang="en-US" sz="1000"/>
                    </a:p>
                  </a:txBody>
                  <a:tcPr marL="0" marR="0" marT="0" marB="0">
                    <a:lnL w="9525" cap="flat" cmpd="sng" algn="ctr">
                      <a:solidFill>
                        <a:srgbClr val="FF6600"/>
                      </a:solidFill>
                      <a:prstDash val="dash"/>
                      <a:round/>
                      <a:headEnd type="none" w="med" len="med"/>
                      <a:tailEnd type="none" w="med" len="med"/>
                    </a:lnL>
                    <a:lnR w="9525" cap="flat" cmpd="sng" algn="ctr">
                      <a:solidFill>
                        <a:srgbClr val="FF6600"/>
                      </a:solidFill>
                      <a:prstDash val="dash"/>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tcPr>
                </a:tc>
                <a:tc>
                  <a:txBody>
                    <a:bodyPr/>
                    <a:lstStyle/>
                    <a:p>
                      <a:endParaRPr lang="zh-CN" altLang="en-US" sz="1000"/>
                    </a:p>
                  </a:txBody>
                  <a:tcPr marL="0" marR="0" marT="0" marB="0">
                    <a:lnL w="9525" cap="flat" cmpd="sng" algn="ctr">
                      <a:solidFill>
                        <a:srgbClr val="FF6600"/>
                      </a:solidFill>
                      <a:prstDash val="dash"/>
                      <a:round/>
                      <a:headEnd type="none" w="med" len="med"/>
                      <a:tailEnd type="none" w="med" len="med"/>
                    </a:lnL>
                    <a:lnR w="9525" cap="flat" cmpd="sng" algn="ctr">
                      <a:solidFill>
                        <a:srgbClr val="FF6600"/>
                      </a:solidFill>
                      <a:prstDash val="dash"/>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tcPr>
                </a:tc>
                <a:tc>
                  <a:txBody>
                    <a:bodyPr/>
                    <a:lstStyle/>
                    <a:p>
                      <a:endParaRPr lang="zh-CN" altLang="en-US" sz="1000"/>
                    </a:p>
                  </a:txBody>
                  <a:tcPr marL="0" marR="0" marT="0" marB="0">
                    <a:lnL w="9525" cap="flat" cmpd="sng" algn="ctr">
                      <a:solidFill>
                        <a:srgbClr val="FF6600"/>
                      </a:solidFill>
                      <a:prstDash val="dash"/>
                      <a:round/>
                      <a:headEnd type="none" w="med" len="med"/>
                      <a:tailEnd type="none" w="med" len="med"/>
                    </a:lnL>
                    <a:lnR w="9525" cap="flat" cmpd="sng" algn="ctr">
                      <a:solidFill>
                        <a:srgbClr val="FF6600"/>
                      </a:solidFill>
                      <a:prstDash val="dash"/>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tcPr>
                </a:tc>
                <a:extLst>
                  <a:ext uri="{0D108BD9-81ED-4DB2-BD59-A6C34878D82A}">
                    <a16:rowId xmlns:a16="http://schemas.microsoft.com/office/drawing/2014/main" val="2870328922"/>
                  </a:ext>
                </a:extLst>
              </a:tr>
              <a:tr h="432071">
                <a:tc>
                  <a:txBody>
                    <a:bodyPr/>
                    <a:lstStyle/>
                    <a:p>
                      <a:endParaRPr lang="zh-CN" altLang="en-US" sz="1000"/>
                    </a:p>
                  </a:txBody>
                  <a:tcPr marL="0" marR="0" marT="0" marB="0">
                    <a:lnL w="9525" cap="flat" cmpd="sng" algn="ctr">
                      <a:solidFill>
                        <a:srgbClr val="FF6600"/>
                      </a:solidFill>
                      <a:prstDash val="dash"/>
                      <a:round/>
                      <a:headEnd type="none" w="med" len="med"/>
                      <a:tailEnd type="none" w="med" len="med"/>
                    </a:lnL>
                    <a:lnR w="9525" cap="flat" cmpd="sng" algn="ctr">
                      <a:solidFill>
                        <a:srgbClr val="FF6600"/>
                      </a:solidFill>
                      <a:prstDash val="dash"/>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tcPr>
                </a:tc>
                <a:tc>
                  <a:txBody>
                    <a:bodyPr/>
                    <a:lstStyle/>
                    <a:p>
                      <a:endParaRPr lang="zh-CN" altLang="en-US" sz="1000"/>
                    </a:p>
                  </a:txBody>
                  <a:tcPr marL="0" marR="0" marT="0" marB="0">
                    <a:lnL w="9525" cap="flat" cmpd="sng" algn="ctr">
                      <a:solidFill>
                        <a:srgbClr val="FF6600"/>
                      </a:solidFill>
                      <a:prstDash val="dash"/>
                      <a:round/>
                      <a:headEnd type="none" w="med" len="med"/>
                      <a:tailEnd type="none" w="med" len="med"/>
                    </a:lnL>
                    <a:lnR w="9525" cap="flat" cmpd="sng" algn="ctr">
                      <a:solidFill>
                        <a:srgbClr val="FF6600"/>
                      </a:solidFill>
                      <a:prstDash val="dash"/>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tcPr>
                </a:tc>
                <a:tc>
                  <a:txBody>
                    <a:bodyPr/>
                    <a:lstStyle/>
                    <a:p>
                      <a:endParaRPr lang="zh-CN" altLang="en-US" sz="1000"/>
                    </a:p>
                  </a:txBody>
                  <a:tcPr marL="0" marR="0" marT="0" marB="0">
                    <a:lnL w="9525" cap="flat" cmpd="sng" algn="ctr">
                      <a:solidFill>
                        <a:srgbClr val="FF6600"/>
                      </a:solidFill>
                      <a:prstDash val="dash"/>
                      <a:round/>
                      <a:headEnd type="none" w="med" len="med"/>
                      <a:tailEnd type="none" w="med" len="med"/>
                    </a:lnL>
                    <a:lnR w="9525" cap="flat" cmpd="sng" algn="ctr">
                      <a:solidFill>
                        <a:srgbClr val="FF6600"/>
                      </a:solidFill>
                      <a:prstDash val="dash"/>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tcPr>
                </a:tc>
                <a:tc>
                  <a:txBody>
                    <a:bodyPr/>
                    <a:lstStyle/>
                    <a:p>
                      <a:endParaRPr lang="zh-CN" altLang="en-US" sz="1000"/>
                    </a:p>
                  </a:txBody>
                  <a:tcPr marL="0" marR="0" marT="0" marB="0">
                    <a:lnL w="9525" cap="flat" cmpd="sng" algn="ctr">
                      <a:solidFill>
                        <a:srgbClr val="FF6600"/>
                      </a:solidFill>
                      <a:prstDash val="dash"/>
                      <a:round/>
                      <a:headEnd type="none" w="med" len="med"/>
                      <a:tailEnd type="none" w="med" len="med"/>
                    </a:lnL>
                    <a:lnR w="9525" cap="flat" cmpd="sng" algn="ctr">
                      <a:solidFill>
                        <a:srgbClr val="FF6600"/>
                      </a:solidFill>
                      <a:prstDash val="dash"/>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tcPr>
                </a:tc>
                <a:tc>
                  <a:txBody>
                    <a:bodyPr/>
                    <a:lstStyle/>
                    <a:p>
                      <a:endParaRPr lang="zh-CN" altLang="en-US" sz="1000" dirty="0"/>
                    </a:p>
                  </a:txBody>
                  <a:tcPr marL="0" marR="0" marT="0" marB="0">
                    <a:lnL w="9525" cap="flat" cmpd="sng" algn="ctr">
                      <a:solidFill>
                        <a:srgbClr val="FF6600"/>
                      </a:solidFill>
                      <a:prstDash val="dash"/>
                      <a:round/>
                      <a:headEnd type="none" w="med" len="med"/>
                      <a:tailEnd type="none" w="med" len="med"/>
                    </a:lnL>
                    <a:lnR w="9525" cap="flat" cmpd="sng" algn="ctr">
                      <a:solidFill>
                        <a:srgbClr val="FF6600"/>
                      </a:solidFill>
                      <a:prstDash val="dash"/>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tcPr>
                </a:tc>
                <a:tc>
                  <a:txBody>
                    <a:bodyPr/>
                    <a:lstStyle/>
                    <a:p>
                      <a:endParaRPr lang="zh-CN" altLang="en-US" sz="1000" dirty="0"/>
                    </a:p>
                  </a:txBody>
                  <a:tcPr marL="0" marR="0" marT="0" marB="0">
                    <a:lnL w="9525" cap="flat" cmpd="sng" algn="ctr">
                      <a:solidFill>
                        <a:srgbClr val="FF6600"/>
                      </a:solidFill>
                      <a:prstDash val="dash"/>
                      <a:round/>
                      <a:headEnd type="none" w="med" len="med"/>
                      <a:tailEnd type="none" w="med" len="med"/>
                    </a:lnL>
                    <a:lnR w="9525" cap="flat" cmpd="sng" algn="ctr">
                      <a:solidFill>
                        <a:srgbClr val="FF6600"/>
                      </a:solidFill>
                      <a:prstDash val="dash"/>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tcPr>
                </a:tc>
                <a:tc>
                  <a:txBody>
                    <a:bodyPr/>
                    <a:lstStyle/>
                    <a:p>
                      <a:endParaRPr lang="zh-CN" altLang="en-US" sz="1000"/>
                    </a:p>
                  </a:txBody>
                  <a:tcPr marL="0" marR="0" marT="0" marB="0">
                    <a:lnL w="9525" cap="flat" cmpd="sng" algn="ctr">
                      <a:solidFill>
                        <a:srgbClr val="FF6600"/>
                      </a:solidFill>
                      <a:prstDash val="dash"/>
                      <a:round/>
                      <a:headEnd type="none" w="med" len="med"/>
                      <a:tailEnd type="none" w="med" len="med"/>
                    </a:lnL>
                    <a:lnR w="9525" cap="flat" cmpd="sng" algn="ctr">
                      <a:solidFill>
                        <a:srgbClr val="FF6600"/>
                      </a:solidFill>
                      <a:prstDash val="dash"/>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tcPr>
                </a:tc>
                <a:tc>
                  <a:txBody>
                    <a:bodyPr/>
                    <a:lstStyle/>
                    <a:p>
                      <a:endParaRPr lang="zh-CN" altLang="en-US" sz="1000"/>
                    </a:p>
                  </a:txBody>
                  <a:tcPr marL="0" marR="0" marT="0" marB="0">
                    <a:lnL w="9525" cap="flat" cmpd="sng" algn="ctr">
                      <a:solidFill>
                        <a:srgbClr val="FF6600"/>
                      </a:solidFill>
                      <a:prstDash val="dash"/>
                      <a:round/>
                      <a:headEnd type="none" w="med" len="med"/>
                      <a:tailEnd type="none" w="med" len="med"/>
                    </a:lnL>
                    <a:lnR w="9525" cap="flat" cmpd="sng" algn="ctr">
                      <a:solidFill>
                        <a:srgbClr val="FF6600"/>
                      </a:solidFill>
                      <a:prstDash val="dash"/>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tcPr>
                </a:tc>
                <a:extLst>
                  <a:ext uri="{0D108BD9-81ED-4DB2-BD59-A6C34878D82A}">
                    <a16:rowId xmlns:a16="http://schemas.microsoft.com/office/drawing/2014/main" val="3791915944"/>
                  </a:ext>
                </a:extLst>
              </a:tr>
              <a:tr h="432071">
                <a:tc>
                  <a:txBody>
                    <a:bodyPr/>
                    <a:lstStyle/>
                    <a:p>
                      <a:endParaRPr lang="zh-CN" altLang="en-US" sz="1000"/>
                    </a:p>
                  </a:txBody>
                  <a:tcPr marL="0" marR="0" marT="0" marB="0">
                    <a:lnL w="9525" cap="flat" cmpd="sng" algn="ctr">
                      <a:solidFill>
                        <a:srgbClr val="FF6600"/>
                      </a:solidFill>
                      <a:prstDash val="dash"/>
                      <a:round/>
                      <a:headEnd type="none" w="med" len="med"/>
                      <a:tailEnd type="none" w="med" len="med"/>
                    </a:lnL>
                    <a:lnR w="9525" cap="flat" cmpd="sng" algn="ctr">
                      <a:solidFill>
                        <a:srgbClr val="FF6600"/>
                      </a:solidFill>
                      <a:prstDash val="dash"/>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tcPr>
                </a:tc>
                <a:tc>
                  <a:txBody>
                    <a:bodyPr/>
                    <a:lstStyle/>
                    <a:p>
                      <a:endParaRPr lang="zh-CN" altLang="en-US" sz="1000"/>
                    </a:p>
                  </a:txBody>
                  <a:tcPr marL="0" marR="0" marT="0" marB="0">
                    <a:lnL w="9525" cap="flat" cmpd="sng" algn="ctr">
                      <a:solidFill>
                        <a:srgbClr val="FF6600"/>
                      </a:solidFill>
                      <a:prstDash val="dash"/>
                      <a:round/>
                      <a:headEnd type="none" w="med" len="med"/>
                      <a:tailEnd type="none" w="med" len="med"/>
                    </a:lnL>
                    <a:lnR w="9525" cap="flat" cmpd="sng" algn="ctr">
                      <a:solidFill>
                        <a:srgbClr val="FF6600"/>
                      </a:solidFill>
                      <a:prstDash val="dash"/>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tcPr>
                </a:tc>
                <a:tc>
                  <a:txBody>
                    <a:bodyPr/>
                    <a:lstStyle/>
                    <a:p>
                      <a:endParaRPr lang="zh-CN" altLang="en-US" sz="1000"/>
                    </a:p>
                  </a:txBody>
                  <a:tcPr marL="0" marR="0" marT="0" marB="0">
                    <a:lnL w="9525" cap="flat" cmpd="sng" algn="ctr">
                      <a:solidFill>
                        <a:srgbClr val="FF6600"/>
                      </a:solidFill>
                      <a:prstDash val="dash"/>
                      <a:round/>
                      <a:headEnd type="none" w="med" len="med"/>
                      <a:tailEnd type="none" w="med" len="med"/>
                    </a:lnL>
                    <a:lnR w="9525" cap="flat" cmpd="sng" algn="ctr">
                      <a:solidFill>
                        <a:srgbClr val="FF6600"/>
                      </a:solidFill>
                      <a:prstDash val="dash"/>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tcPr>
                </a:tc>
                <a:tc>
                  <a:txBody>
                    <a:bodyPr/>
                    <a:lstStyle/>
                    <a:p>
                      <a:endParaRPr lang="zh-CN" altLang="en-US" sz="1000"/>
                    </a:p>
                  </a:txBody>
                  <a:tcPr marL="0" marR="0" marT="0" marB="0">
                    <a:lnL w="9525" cap="flat" cmpd="sng" algn="ctr">
                      <a:solidFill>
                        <a:srgbClr val="FF6600"/>
                      </a:solidFill>
                      <a:prstDash val="dash"/>
                      <a:round/>
                      <a:headEnd type="none" w="med" len="med"/>
                      <a:tailEnd type="none" w="med" len="med"/>
                    </a:lnL>
                    <a:lnR w="9525" cap="flat" cmpd="sng" algn="ctr">
                      <a:solidFill>
                        <a:srgbClr val="FF6600"/>
                      </a:solidFill>
                      <a:prstDash val="dash"/>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tcPr>
                </a:tc>
                <a:tc>
                  <a:txBody>
                    <a:bodyPr/>
                    <a:lstStyle/>
                    <a:p>
                      <a:endParaRPr lang="zh-CN" altLang="en-US" sz="1000"/>
                    </a:p>
                  </a:txBody>
                  <a:tcPr marL="0" marR="0" marT="0" marB="0">
                    <a:lnL w="9525" cap="flat" cmpd="sng" algn="ctr">
                      <a:solidFill>
                        <a:srgbClr val="FF6600"/>
                      </a:solidFill>
                      <a:prstDash val="dash"/>
                      <a:round/>
                      <a:headEnd type="none" w="med" len="med"/>
                      <a:tailEnd type="none" w="med" len="med"/>
                    </a:lnL>
                    <a:lnR w="9525" cap="flat" cmpd="sng" algn="ctr">
                      <a:solidFill>
                        <a:srgbClr val="FF6600"/>
                      </a:solidFill>
                      <a:prstDash val="dash"/>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tcPr>
                </a:tc>
                <a:tc>
                  <a:txBody>
                    <a:bodyPr/>
                    <a:lstStyle/>
                    <a:p>
                      <a:endParaRPr lang="zh-CN" altLang="en-US" sz="1000" dirty="0"/>
                    </a:p>
                  </a:txBody>
                  <a:tcPr marL="0" marR="0" marT="0" marB="0">
                    <a:lnL w="9525" cap="flat" cmpd="sng" algn="ctr">
                      <a:solidFill>
                        <a:srgbClr val="FF6600"/>
                      </a:solidFill>
                      <a:prstDash val="dash"/>
                      <a:round/>
                      <a:headEnd type="none" w="med" len="med"/>
                      <a:tailEnd type="none" w="med" len="med"/>
                    </a:lnL>
                    <a:lnR w="9525" cap="flat" cmpd="sng" algn="ctr">
                      <a:solidFill>
                        <a:srgbClr val="FF6600"/>
                      </a:solidFill>
                      <a:prstDash val="dash"/>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tcPr>
                </a:tc>
                <a:tc>
                  <a:txBody>
                    <a:bodyPr/>
                    <a:lstStyle/>
                    <a:p>
                      <a:endParaRPr lang="zh-CN" altLang="en-US" sz="1000" dirty="0"/>
                    </a:p>
                  </a:txBody>
                  <a:tcPr marL="0" marR="0" marT="0" marB="0">
                    <a:lnL w="9525" cap="flat" cmpd="sng" algn="ctr">
                      <a:solidFill>
                        <a:srgbClr val="FF6600"/>
                      </a:solidFill>
                      <a:prstDash val="dash"/>
                      <a:round/>
                      <a:headEnd type="none" w="med" len="med"/>
                      <a:tailEnd type="none" w="med" len="med"/>
                    </a:lnL>
                    <a:lnR w="9525" cap="flat" cmpd="sng" algn="ctr">
                      <a:solidFill>
                        <a:srgbClr val="FF6600"/>
                      </a:solidFill>
                      <a:prstDash val="dash"/>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tcPr>
                </a:tc>
                <a:tc>
                  <a:txBody>
                    <a:bodyPr/>
                    <a:lstStyle/>
                    <a:p>
                      <a:endParaRPr lang="zh-CN" altLang="en-US" sz="1000" dirty="0"/>
                    </a:p>
                  </a:txBody>
                  <a:tcPr marL="0" marR="0" marT="0" marB="0">
                    <a:lnL w="9525" cap="flat" cmpd="sng" algn="ctr">
                      <a:solidFill>
                        <a:srgbClr val="FF6600"/>
                      </a:solidFill>
                      <a:prstDash val="dash"/>
                      <a:round/>
                      <a:headEnd type="none" w="med" len="med"/>
                      <a:tailEnd type="none" w="med" len="med"/>
                    </a:lnL>
                    <a:lnR w="9525" cap="flat" cmpd="sng" algn="ctr">
                      <a:solidFill>
                        <a:srgbClr val="FF6600"/>
                      </a:solidFill>
                      <a:prstDash val="dash"/>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tcPr>
                </a:tc>
                <a:extLst>
                  <a:ext uri="{0D108BD9-81ED-4DB2-BD59-A6C34878D82A}">
                    <a16:rowId xmlns:a16="http://schemas.microsoft.com/office/drawing/2014/main" val="315543765"/>
                  </a:ext>
                </a:extLst>
              </a:tr>
              <a:tr h="432071">
                <a:tc>
                  <a:txBody>
                    <a:bodyPr/>
                    <a:lstStyle/>
                    <a:p>
                      <a:endParaRPr lang="zh-CN" altLang="en-US" sz="1000"/>
                    </a:p>
                  </a:txBody>
                  <a:tcPr marL="0" marR="0" marT="0" marB="0">
                    <a:lnL w="9525" cap="flat" cmpd="sng" algn="ctr">
                      <a:solidFill>
                        <a:srgbClr val="FF6600"/>
                      </a:solidFill>
                      <a:prstDash val="dash"/>
                      <a:round/>
                      <a:headEnd type="none" w="med" len="med"/>
                      <a:tailEnd type="none" w="med" len="med"/>
                    </a:lnL>
                    <a:lnR w="9525" cap="flat" cmpd="sng" algn="ctr">
                      <a:solidFill>
                        <a:srgbClr val="FF6600"/>
                      </a:solidFill>
                      <a:prstDash val="dash"/>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tcPr>
                </a:tc>
                <a:tc>
                  <a:txBody>
                    <a:bodyPr/>
                    <a:lstStyle/>
                    <a:p>
                      <a:endParaRPr lang="zh-CN" altLang="en-US" sz="1000" dirty="0"/>
                    </a:p>
                  </a:txBody>
                  <a:tcPr marL="0" marR="0" marT="0" marB="0">
                    <a:lnL w="9525" cap="flat" cmpd="sng" algn="ctr">
                      <a:solidFill>
                        <a:srgbClr val="FF6600"/>
                      </a:solidFill>
                      <a:prstDash val="dash"/>
                      <a:round/>
                      <a:headEnd type="none" w="med" len="med"/>
                      <a:tailEnd type="none" w="med" len="med"/>
                    </a:lnL>
                    <a:lnR w="9525" cap="flat" cmpd="sng" algn="ctr">
                      <a:solidFill>
                        <a:srgbClr val="FF6600"/>
                      </a:solidFill>
                      <a:prstDash val="dash"/>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tcPr>
                </a:tc>
                <a:tc>
                  <a:txBody>
                    <a:bodyPr/>
                    <a:lstStyle/>
                    <a:p>
                      <a:endParaRPr lang="zh-CN" altLang="en-US" sz="1000"/>
                    </a:p>
                  </a:txBody>
                  <a:tcPr marL="0" marR="0" marT="0" marB="0">
                    <a:lnL w="9525" cap="flat" cmpd="sng" algn="ctr">
                      <a:solidFill>
                        <a:srgbClr val="FF6600"/>
                      </a:solidFill>
                      <a:prstDash val="dash"/>
                      <a:round/>
                      <a:headEnd type="none" w="med" len="med"/>
                      <a:tailEnd type="none" w="med" len="med"/>
                    </a:lnL>
                    <a:lnR w="9525" cap="flat" cmpd="sng" algn="ctr">
                      <a:solidFill>
                        <a:srgbClr val="FF6600"/>
                      </a:solidFill>
                      <a:prstDash val="dash"/>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tcPr>
                </a:tc>
                <a:tc>
                  <a:txBody>
                    <a:bodyPr/>
                    <a:lstStyle/>
                    <a:p>
                      <a:endParaRPr lang="zh-CN" altLang="en-US" sz="1000"/>
                    </a:p>
                  </a:txBody>
                  <a:tcPr marL="0" marR="0" marT="0" marB="0">
                    <a:lnL w="9525" cap="flat" cmpd="sng" algn="ctr">
                      <a:solidFill>
                        <a:srgbClr val="FF6600"/>
                      </a:solidFill>
                      <a:prstDash val="dash"/>
                      <a:round/>
                      <a:headEnd type="none" w="med" len="med"/>
                      <a:tailEnd type="none" w="med" len="med"/>
                    </a:lnL>
                    <a:lnR w="9525" cap="flat" cmpd="sng" algn="ctr">
                      <a:solidFill>
                        <a:srgbClr val="FF6600"/>
                      </a:solidFill>
                      <a:prstDash val="dash"/>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tcPr>
                </a:tc>
                <a:tc>
                  <a:txBody>
                    <a:bodyPr/>
                    <a:lstStyle/>
                    <a:p>
                      <a:endParaRPr lang="zh-CN" altLang="en-US" sz="1000"/>
                    </a:p>
                  </a:txBody>
                  <a:tcPr marL="0" marR="0" marT="0" marB="0">
                    <a:lnL w="9525" cap="flat" cmpd="sng" algn="ctr">
                      <a:solidFill>
                        <a:srgbClr val="FF6600"/>
                      </a:solidFill>
                      <a:prstDash val="dash"/>
                      <a:round/>
                      <a:headEnd type="none" w="med" len="med"/>
                      <a:tailEnd type="none" w="med" len="med"/>
                    </a:lnL>
                    <a:lnR w="9525" cap="flat" cmpd="sng" algn="ctr">
                      <a:solidFill>
                        <a:srgbClr val="FF6600"/>
                      </a:solidFill>
                      <a:prstDash val="dash"/>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tcPr>
                </a:tc>
                <a:tc>
                  <a:txBody>
                    <a:bodyPr/>
                    <a:lstStyle/>
                    <a:p>
                      <a:endParaRPr lang="zh-CN" altLang="en-US" sz="1000"/>
                    </a:p>
                  </a:txBody>
                  <a:tcPr marL="0" marR="0" marT="0" marB="0">
                    <a:lnL w="9525" cap="flat" cmpd="sng" algn="ctr">
                      <a:solidFill>
                        <a:srgbClr val="FF6600"/>
                      </a:solidFill>
                      <a:prstDash val="dash"/>
                      <a:round/>
                      <a:headEnd type="none" w="med" len="med"/>
                      <a:tailEnd type="none" w="med" len="med"/>
                    </a:lnL>
                    <a:lnR w="9525" cap="flat" cmpd="sng" algn="ctr">
                      <a:solidFill>
                        <a:srgbClr val="FF6600"/>
                      </a:solidFill>
                      <a:prstDash val="dash"/>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tcPr>
                </a:tc>
                <a:tc>
                  <a:txBody>
                    <a:bodyPr/>
                    <a:lstStyle/>
                    <a:p>
                      <a:endParaRPr lang="zh-CN" altLang="en-US" sz="1000"/>
                    </a:p>
                  </a:txBody>
                  <a:tcPr marL="0" marR="0" marT="0" marB="0">
                    <a:lnL w="9525" cap="flat" cmpd="sng" algn="ctr">
                      <a:solidFill>
                        <a:srgbClr val="FF6600"/>
                      </a:solidFill>
                      <a:prstDash val="dash"/>
                      <a:round/>
                      <a:headEnd type="none" w="med" len="med"/>
                      <a:tailEnd type="none" w="med" len="med"/>
                    </a:lnL>
                    <a:lnR w="9525" cap="flat" cmpd="sng" algn="ctr">
                      <a:solidFill>
                        <a:srgbClr val="FF6600"/>
                      </a:solidFill>
                      <a:prstDash val="dash"/>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tcPr>
                </a:tc>
                <a:tc>
                  <a:txBody>
                    <a:bodyPr/>
                    <a:lstStyle/>
                    <a:p>
                      <a:endParaRPr lang="zh-CN" altLang="en-US" sz="1000" dirty="0"/>
                    </a:p>
                  </a:txBody>
                  <a:tcPr marL="0" marR="0" marT="0" marB="0">
                    <a:lnL w="9525" cap="flat" cmpd="sng" algn="ctr">
                      <a:solidFill>
                        <a:srgbClr val="FF6600"/>
                      </a:solidFill>
                      <a:prstDash val="dash"/>
                      <a:round/>
                      <a:headEnd type="none" w="med" len="med"/>
                      <a:tailEnd type="none" w="med" len="med"/>
                    </a:lnL>
                    <a:lnR w="9525" cap="flat" cmpd="sng" algn="ctr">
                      <a:solidFill>
                        <a:srgbClr val="FF6600"/>
                      </a:solidFill>
                      <a:prstDash val="dash"/>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tcPr>
                </a:tc>
                <a:extLst>
                  <a:ext uri="{0D108BD9-81ED-4DB2-BD59-A6C34878D82A}">
                    <a16:rowId xmlns:a16="http://schemas.microsoft.com/office/drawing/2014/main" val="3570274621"/>
                  </a:ext>
                </a:extLst>
              </a:tr>
            </a:tbl>
          </a:graphicData>
        </a:graphic>
      </p:graphicFrame>
      <p:graphicFrame>
        <p:nvGraphicFramePr>
          <p:cNvPr id="31" name="Group 51">
            <a:extLst>
              <a:ext uri="{FF2B5EF4-FFF2-40B4-BE49-F238E27FC236}">
                <a16:creationId xmlns:a16="http://schemas.microsoft.com/office/drawing/2014/main" id="{73BE02A5-7B6D-4782-9154-C0728A0D19BD}"/>
              </a:ext>
            </a:extLst>
          </p:cNvPr>
          <p:cNvGraphicFramePr>
            <a:graphicFrameLocks noGrp="1"/>
          </p:cNvGraphicFramePr>
          <p:nvPr>
            <p:extLst>
              <p:ext uri="{D42A27DB-BD31-4B8C-83A1-F6EECF244321}">
                <p14:modId xmlns:p14="http://schemas.microsoft.com/office/powerpoint/2010/main" val="3012257263"/>
              </p:ext>
            </p:extLst>
          </p:nvPr>
        </p:nvGraphicFramePr>
        <p:xfrm>
          <a:off x="4090896" y="2925143"/>
          <a:ext cx="574675" cy="2159000"/>
        </p:xfrm>
        <a:graphic>
          <a:graphicData uri="http://schemas.openxmlformats.org/drawingml/2006/table">
            <a:tbl>
              <a:tblPr/>
              <a:tblGrid>
                <a:gridCol w="574675">
                  <a:extLst>
                    <a:ext uri="{9D8B030D-6E8A-4147-A177-3AD203B41FA5}">
                      <a16:colId xmlns:a16="http://schemas.microsoft.com/office/drawing/2014/main" val="20000"/>
                    </a:ext>
                  </a:extLst>
                </a:gridCol>
              </a:tblGrid>
              <a:tr h="431800">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dirty="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1800">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dirty="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1800">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dirty="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1800">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dirty="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1800">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dirty="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 name="灯片编号占位符 4"/>
          <p:cNvSpPr>
            <a:spLocks noGrp="1"/>
          </p:cNvSpPr>
          <p:nvPr>
            <p:ph type="sldNum" sz="quarter" idx="11"/>
          </p:nvPr>
        </p:nvSpPr>
        <p:spPr/>
        <p:txBody>
          <a:bodyPr/>
          <a:lstStyle/>
          <a:p>
            <a:fld id="{6F741D6C-D87E-40B1-ABE3-8905A146B953}" type="slidenum">
              <a:rPr lang="zh-CN" altLang="en-US"/>
              <a:pPr/>
              <a:t>7</a:t>
            </a:fld>
            <a:endParaRPr lang="en-US" altLang="zh-CN"/>
          </a:p>
        </p:txBody>
      </p:sp>
      <p:sp>
        <p:nvSpPr>
          <p:cNvPr id="1650690" name="Rectangle 2"/>
          <p:cNvSpPr>
            <a:spLocks noGrp="1" noChangeArrowheads="1"/>
          </p:cNvSpPr>
          <p:nvPr>
            <p:ph type="title"/>
          </p:nvPr>
        </p:nvSpPr>
        <p:spPr/>
        <p:txBody>
          <a:bodyPr/>
          <a:lstStyle/>
          <a:p>
            <a:r>
              <a:rPr lang="en-US" altLang="zh-CN"/>
              <a:t>7.5.3 </a:t>
            </a:r>
            <a:r>
              <a:rPr lang="zh-CN" altLang="en-US"/>
              <a:t>数据相关</a:t>
            </a:r>
          </a:p>
        </p:txBody>
      </p:sp>
      <p:sp>
        <p:nvSpPr>
          <p:cNvPr id="1650691" name="Rectangle 3"/>
          <p:cNvSpPr>
            <a:spLocks noGrp="1" noChangeArrowheads="1"/>
          </p:cNvSpPr>
          <p:nvPr>
            <p:ph type="body" idx="1"/>
          </p:nvPr>
        </p:nvSpPr>
        <p:spPr>
          <a:xfrm>
            <a:off x="457200" y="548680"/>
            <a:ext cx="8362950" cy="1872207"/>
          </a:xfrm>
        </p:spPr>
        <p:txBody>
          <a:bodyPr/>
          <a:lstStyle/>
          <a:p>
            <a:pPr>
              <a:spcBef>
                <a:spcPts val="300"/>
              </a:spcBef>
            </a:pPr>
            <a:r>
              <a:rPr lang="zh-CN" altLang="en-US" dirty="0"/>
              <a:t>指令在流水线中的重叠执行有可能改变指令读</a:t>
            </a:r>
            <a:r>
              <a:rPr lang="en-US" altLang="zh-CN" dirty="0"/>
              <a:t>/</a:t>
            </a:r>
            <a:r>
              <a:rPr lang="zh-CN" altLang="en-US" dirty="0"/>
              <a:t>写操作数的顺序。</a:t>
            </a:r>
          </a:p>
          <a:p>
            <a:pPr>
              <a:spcBef>
                <a:spcPts val="300"/>
              </a:spcBef>
            </a:pPr>
            <a:r>
              <a:rPr lang="zh-CN" altLang="en-US" dirty="0"/>
              <a:t>当一条指令的</a:t>
            </a:r>
            <a:r>
              <a:rPr lang="zh-CN" altLang="en-US" dirty="0">
                <a:solidFill>
                  <a:srgbClr val="0000FF"/>
                </a:solidFill>
              </a:rPr>
              <a:t>结果</a:t>
            </a:r>
            <a:r>
              <a:rPr lang="zh-CN" altLang="en-US" dirty="0"/>
              <a:t>还未有效生成，该结果就被作为后续指令的</a:t>
            </a:r>
            <a:r>
              <a:rPr lang="zh-CN" altLang="en-US" dirty="0">
                <a:solidFill>
                  <a:srgbClr val="0000FF"/>
                </a:solidFill>
              </a:rPr>
              <a:t>操作数</a:t>
            </a:r>
            <a:r>
              <a:rPr lang="zh-CN" altLang="en-US" dirty="0"/>
              <a:t>时，</a:t>
            </a:r>
            <a:r>
              <a:rPr lang="zh-CN" altLang="en-US" dirty="0">
                <a:solidFill>
                  <a:srgbClr val="FF0000"/>
                </a:solidFill>
              </a:rPr>
              <a:t>数据相关</a:t>
            </a:r>
            <a:r>
              <a:rPr lang="zh-CN" altLang="en-US" dirty="0"/>
              <a:t>出现。</a:t>
            </a:r>
            <a:endParaRPr lang="en-US" altLang="zh-CN" dirty="0"/>
          </a:p>
        </p:txBody>
      </p:sp>
      <p:sp>
        <p:nvSpPr>
          <p:cNvPr id="6" name="Rectangle 3">
            <a:extLst>
              <a:ext uri="{FF2B5EF4-FFF2-40B4-BE49-F238E27FC236}">
                <a16:creationId xmlns:a16="http://schemas.microsoft.com/office/drawing/2014/main" id="{268DD156-14C7-4268-A084-D3A9656B4168}"/>
              </a:ext>
            </a:extLst>
          </p:cNvPr>
          <p:cNvSpPr>
            <a:spLocks noChangeArrowheads="1"/>
          </p:cNvSpPr>
          <p:nvPr/>
        </p:nvSpPr>
        <p:spPr bwMode="auto">
          <a:xfrm>
            <a:off x="4665571" y="4652343"/>
            <a:ext cx="431800" cy="431800"/>
          </a:xfrm>
          <a:prstGeom prst="rect">
            <a:avLst/>
          </a:prstGeom>
          <a:solidFill>
            <a:srgbClr val="00FF00"/>
          </a:solidFill>
          <a:ln w="28575" algn="ctr">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ea typeface="宋体" pitchFamily="2" charset="-122"/>
              </a:rPr>
              <a:t>I</a:t>
            </a:r>
            <a:r>
              <a:rPr kumimoji="0" lang="en-US" altLang="zh-CN" sz="2400" b="0" i="0" u="none" strike="noStrike" kern="0" cap="none" spc="0" normalizeH="0" baseline="-25000" noProof="0" dirty="0">
                <a:ln>
                  <a:noFill/>
                </a:ln>
                <a:solidFill>
                  <a:srgbClr val="000000"/>
                </a:solidFill>
                <a:effectLst/>
                <a:uLnTx/>
                <a:uFillTx/>
                <a:ea typeface="宋体" pitchFamily="2" charset="-122"/>
              </a:rPr>
              <a:t>1</a:t>
            </a:r>
          </a:p>
        </p:txBody>
      </p:sp>
      <p:sp>
        <p:nvSpPr>
          <p:cNvPr id="7" name="Line 4">
            <a:extLst>
              <a:ext uri="{FF2B5EF4-FFF2-40B4-BE49-F238E27FC236}">
                <a16:creationId xmlns:a16="http://schemas.microsoft.com/office/drawing/2014/main" id="{341BE4E7-E155-41D4-9EF8-C4E028470F88}"/>
              </a:ext>
            </a:extLst>
          </p:cNvPr>
          <p:cNvSpPr>
            <a:spLocks noChangeShapeType="1"/>
          </p:cNvSpPr>
          <p:nvPr/>
        </p:nvSpPr>
        <p:spPr bwMode="auto">
          <a:xfrm>
            <a:off x="4665571" y="5085730"/>
            <a:ext cx="3745210" cy="0"/>
          </a:xfrm>
          <a:prstGeom prst="line">
            <a:avLst/>
          </a:prstGeom>
          <a:noFill/>
          <a:ln w="28575">
            <a:solidFill>
              <a:srgbClr val="000000"/>
            </a:solidFill>
            <a:round/>
            <a:headEnd/>
            <a:tailEnd type="triangle" w="med" len="lg"/>
          </a:ln>
          <a:effectLst/>
        </p:spPr>
        <p:txBody>
          <a:bodyPr wrap="none" anchor="ct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ea typeface="宋体" pitchFamily="2" charset="-122"/>
            </a:endParaRPr>
          </a:p>
        </p:txBody>
      </p:sp>
      <p:sp>
        <p:nvSpPr>
          <p:cNvPr id="8" name="Line 5">
            <a:extLst>
              <a:ext uri="{FF2B5EF4-FFF2-40B4-BE49-F238E27FC236}">
                <a16:creationId xmlns:a16="http://schemas.microsoft.com/office/drawing/2014/main" id="{86105826-285D-4C6C-A438-383210E38E90}"/>
              </a:ext>
            </a:extLst>
          </p:cNvPr>
          <p:cNvSpPr>
            <a:spLocks noChangeShapeType="1"/>
          </p:cNvSpPr>
          <p:nvPr/>
        </p:nvSpPr>
        <p:spPr bwMode="auto">
          <a:xfrm flipV="1">
            <a:off x="4665571" y="2493343"/>
            <a:ext cx="0" cy="2592387"/>
          </a:xfrm>
          <a:prstGeom prst="line">
            <a:avLst/>
          </a:prstGeom>
          <a:noFill/>
          <a:ln w="28575">
            <a:solidFill>
              <a:srgbClr val="000000"/>
            </a:solidFill>
            <a:round/>
            <a:headEnd/>
            <a:tailEnd type="triangle" w="med" len="lg"/>
          </a:ln>
          <a:effectLst/>
        </p:spPr>
        <p:txBody>
          <a:bodyPr wrap="none" anchor="ct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ea typeface="宋体" pitchFamily="2" charset="-122"/>
            </a:endParaRPr>
          </a:p>
        </p:txBody>
      </p:sp>
      <p:sp>
        <p:nvSpPr>
          <p:cNvPr id="9" name="Rectangle 6">
            <a:extLst>
              <a:ext uri="{FF2B5EF4-FFF2-40B4-BE49-F238E27FC236}">
                <a16:creationId xmlns:a16="http://schemas.microsoft.com/office/drawing/2014/main" id="{FA009FEE-0992-4B48-922C-5EBCA000E966}"/>
              </a:ext>
            </a:extLst>
          </p:cNvPr>
          <p:cNvSpPr>
            <a:spLocks noChangeArrowheads="1"/>
          </p:cNvSpPr>
          <p:nvPr/>
        </p:nvSpPr>
        <p:spPr bwMode="auto">
          <a:xfrm>
            <a:off x="4665571" y="5012705"/>
            <a:ext cx="431800" cy="431800"/>
          </a:xfrm>
          <a:prstGeom prst="rect">
            <a:avLst/>
          </a:prstGeom>
          <a:noFill/>
          <a:ln w="12700" algn="ctr">
            <a:noFill/>
            <a:miter lim="800000"/>
            <a:headEnd/>
            <a:tailEnd/>
          </a:ln>
          <a:effectLst/>
        </p:spPr>
        <p:txBody>
          <a:bodyPr wrap="none"/>
          <a:lstStyle/>
          <a:p>
            <a:pPr>
              <a:spcBef>
                <a:spcPct val="0"/>
              </a:spcBef>
            </a:pPr>
            <a:r>
              <a:rPr lang="en-US" altLang="zh-CN" sz="2400">
                <a:solidFill>
                  <a:srgbClr val="CC0099"/>
                </a:solidFill>
                <a:ea typeface="宋体" pitchFamily="2" charset="-122"/>
              </a:rPr>
              <a:t>1</a:t>
            </a:r>
            <a:endParaRPr lang="en-US" altLang="zh-CN" sz="2400" baseline="-25000">
              <a:solidFill>
                <a:srgbClr val="CC0099"/>
              </a:solidFill>
              <a:ea typeface="宋体" pitchFamily="2" charset="-122"/>
            </a:endParaRPr>
          </a:p>
        </p:txBody>
      </p:sp>
      <p:sp>
        <p:nvSpPr>
          <p:cNvPr id="10" name="Rectangle 7">
            <a:extLst>
              <a:ext uri="{FF2B5EF4-FFF2-40B4-BE49-F238E27FC236}">
                <a16:creationId xmlns:a16="http://schemas.microsoft.com/office/drawing/2014/main" id="{85DBD965-181F-4D5B-B06A-064383132D89}"/>
              </a:ext>
            </a:extLst>
          </p:cNvPr>
          <p:cNvSpPr>
            <a:spLocks noChangeArrowheads="1"/>
          </p:cNvSpPr>
          <p:nvPr/>
        </p:nvSpPr>
        <p:spPr bwMode="auto">
          <a:xfrm>
            <a:off x="5098959" y="5012705"/>
            <a:ext cx="431800" cy="431800"/>
          </a:xfrm>
          <a:prstGeom prst="rect">
            <a:avLst/>
          </a:prstGeom>
          <a:noFill/>
          <a:ln w="12700" algn="ctr">
            <a:noFill/>
            <a:miter lim="800000"/>
            <a:headEnd/>
            <a:tailEnd/>
          </a:ln>
          <a:effectLst/>
        </p:spPr>
        <p:txBody>
          <a:bodyPr wrap="none"/>
          <a:lstStyle/>
          <a:p>
            <a:pPr>
              <a:spcBef>
                <a:spcPct val="0"/>
              </a:spcBef>
            </a:pPr>
            <a:r>
              <a:rPr lang="en-US" altLang="zh-CN" sz="2400">
                <a:solidFill>
                  <a:srgbClr val="CC0099"/>
                </a:solidFill>
                <a:ea typeface="宋体" pitchFamily="2" charset="-122"/>
              </a:rPr>
              <a:t>2</a:t>
            </a:r>
            <a:endParaRPr lang="en-US" altLang="zh-CN" sz="2400" baseline="-25000">
              <a:solidFill>
                <a:srgbClr val="CC0099"/>
              </a:solidFill>
              <a:ea typeface="宋体" pitchFamily="2" charset="-122"/>
            </a:endParaRPr>
          </a:p>
        </p:txBody>
      </p:sp>
      <p:sp>
        <p:nvSpPr>
          <p:cNvPr id="11" name="Rectangle 8">
            <a:extLst>
              <a:ext uri="{FF2B5EF4-FFF2-40B4-BE49-F238E27FC236}">
                <a16:creationId xmlns:a16="http://schemas.microsoft.com/office/drawing/2014/main" id="{6F4EA015-B95A-49BF-BBEF-75EFCC5525A9}"/>
              </a:ext>
            </a:extLst>
          </p:cNvPr>
          <p:cNvSpPr>
            <a:spLocks noChangeArrowheads="1"/>
          </p:cNvSpPr>
          <p:nvPr/>
        </p:nvSpPr>
        <p:spPr bwMode="auto">
          <a:xfrm>
            <a:off x="5962559" y="5012705"/>
            <a:ext cx="431800" cy="431800"/>
          </a:xfrm>
          <a:prstGeom prst="rect">
            <a:avLst/>
          </a:prstGeom>
          <a:noFill/>
          <a:ln w="12700" algn="ctr">
            <a:noFill/>
            <a:miter lim="800000"/>
            <a:headEnd/>
            <a:tailEnd/>
          </a:ln>
          <a:effectLst/>
        </p:spPr>
        <p:txBody>
          <a:bodyPr wrap="none"/>
          <a:lstStyle/>
          <a:p>
            <a:pPr>
              <a:spcBef>
                <a:spcPct val="0"/>
              </a:spcBef>
            </a:pPr>
            <a:r>
              <a:rPr lang="en-US" altLang="zh-CN" sz="2400">
                <a:solidFill>
                  <a:srgbClr val="CC0099"/>
                </a:solidFill>
                <a:ea typeface="宋体" pitchFamily="2" charset="-122"/>
              </a:rPr>
              <a:t>4</a:t>
            </a:r>
            <a:endParaRPr lang="en-US" altLang="zh-CN" sz="2400" baseline="-25000">
              <a:solidFill>
                <a:srgbClr val="CC0099"/>
              </a:solidFill>
              <a:ea typeface="宋体" pitchFamily="2" charset="-122"/>
            </a:endParaRPr>
          </a:p>
        </p:txBody>
      </p:sp>
      <p:sp>
        <p:nvSpPr>
          <p:cNvPr id="12" name="Rectangle 9">
            <a:extLst>
              <a:ext uri="{FF2B5EF4-FFF2-40B4-BE49-F238E27FC236}">
                <a16:creationId xmlns:a16="http://schemas.microsoft.com/office/drawing/2014/main" id="{6208F4DD-22D5-4367-9A16-709E852F7172}"/>
              </a:ext>
            </a:extLst>
          </p:cNvPr>
          <p:cNvSpPr>
            <a:spLocks noChangeArrowheads="1"/>
          </p:cNvSpPr>
          <p:nvPr/>
        </p:nvSpPr>
        <p:spPr bwMode="auto">
          <a:xfrm>
            <a:off x="5530759" y="5012705"/>
            <a:ext cx="431800" cy="431800"/>
          </a:xfrm>
          <a:prstGeom prst="rect">
            <a:avLst/>
          </a:prstGeom>
          <a:noFill/>
          <a:ln w="12700" algn="ctr">
            <a:noFill/>
            <a:miter lim="800000"/>
            <a:headEnd/>
            <a:tailEnd/>
          </a:ln>
          <a:effectLst/>
        </p:spPr>
        <p:txBody>
          <a:bodyPr wrap="none"/>
          <a:lstStyle/>
          <a:p>
            <a:pPr>
              <a:spcBef>
                <a:spcPct val="0"/>
              </a:spcBef>
            </a:pPr>
            <a:r>
              <a:rPr lang="en-US" altLang="zh-CN" sz="2400">
                <a:solidFill>
                  <a:srgbClr val="CC0099"/>
                </a:solidFill>
                <a:ea typeface="宋体" pitchFamily="2" charset="-122"/>
              </a:rPr>
              <a:t>3</a:t>
            </a:r>
            <a:endParaRPr lang="en-US" altLang="zh-CN" sz="2400" baseline="-25000">
              <a:solidFill>
                <a:srgbClr val="CC0099"/>
              </a:solidFill>
              <a:ea typeface="宋体" pitchFamily="2" charset="-122"/>
            </a:endParaRPr>
          </a:p>
        </p:txBody>
      </p:sp>
      <p:sp>
        <p:nvSpPr>
          <p:cNvPr id="13" name="Rectangle 10">
            <a:extLst>
              <a:ext uri="{FF2B5EF4-FFF2-40B4-BE49-F238E27FC236}">
                <a16:creationId xmlns:a16="http://schemas.microsoft.com/office/drawing/2014/main" id="{136F5C6C-3099-45FF-A9A0-1364E5EFCC69}"/>
              </a:ext>
            </a:extLst>
          </p:cNvPr>
          <p:cNvSpPr>
            <a:spLocks noChangeArrowheads="1"/>
          </p:cNvSpPr>
          <p:nvPr/>
        </p:nvSpPr>
        <p:spPr bwMode="auto">
          <a:xfrm>
            <a:off x="6394359" y="5012705"/>
            <a:ext cx="431800" cy="431800"/>
          </a:xfrm>
          <a:prstGeom prst="rect">
            <a:avLst/>
          </a:prstGeom>
          <a:noFill/>
          <a:ln w="12700" algn="ctr">
            <a:noFill/>
            <a:miter lim="800000"/>
            <a:headEnd/>
            <a:tailEnd/>
          </a:ln>
          <a:effectLst/>
        </p:spPr>
        <p:txBody>
          <a:bodyPr wrap="none"/>
          <a:lstStyle/>
          <a:p>
            <a:pPr>
              <a:spcBef>
                <a:spcPct val="0"/>
              </a:spcBef>
            </a:pPr>
            <a:r>
              <a:rPr lang="en-US" altLang="zh-CN" sz="2400">
                <a:solidFill>
                  <a:srgbClr val="CC0099"/>
                </a:solidFill>
                <a:ea typeface="宋体" pitchFamily="2" charset="-122"/>
              </a:rPr>
              <a:t>5</a:t>
            </a:r>
            <a:endParaRPr lang="en-US" altLang="zh-CN" sz="2400" baseline="-25000">
              <a:solidFill>
                <a:srgbClr val="CC0099"/>
              </a:solidFill>
              <a:ea typeface="宋体" pitchFamily="2" charset="-122"/>
            </a:endParaRPr>
          </a:p>
        </p:txBody>
      </p:sp>
      <p:sp>
        <p:nvSpPr>
          <p:cNvPr id="14" name="Rectangle 11">
            <a:extLst>
              <a:ext uri="{FF2B5EF4-FFF2-40B4-BE49-F238E27FC236}">
                <a16:creationId xmlns:a16="http://schemas.microsoft.com/office/drawing/2014/main" id="{E1A660FD-B52C-4E02-83F8-915503C871B3}"/>
              </a:ext>
            </a:extLst>
          </p:cNvPr>
          <p:cNvSpPr>
            <a:spLocks noChangeArrowheads="1"/>
          </p:cNvSpPr>
          <p:nvPr/>
        </p:nvSpPr>
        <p:spPr bwMode="auto">
          <a:xfrm>
            <a:off x="7689759" y="5012705"/>
            <a:ext cx="431800" cy="431800"/>
          </a:xfrm>
          <a:prstGeom prst="rect">
            <a:avLst/>
          </a:prstGeom>
          <a:noFill/>
          <a:ln w="12700" algn="ctr">
            <a:noFill/>
            <a:miter lim="800000"/>
            <a:headEnd/>
            <a:tailEnd/>
          </a:ln>
          <a:effectLst/>
        </p:spPr>
        <p:txBody>
          <a:bodyPr wrap="none"/>
          <a:lstStyle/>
          <a:p>
            <a:pPr>
              <a:spcBef>
                <a:spcPct val="0"/>
              </a:spcBef>
            </a:pPr>
            <a:r>
              <a:rPr lang="en-US" altLang="zh-CN" sz="2400">
                <a:solidFill>
                  <a:srgbClr val="CC0099"/>
                </a:solidFill>
                <a:ea typeface="宋体" pitchFamily="2" charset="-122"/>
              </a:rPr>
              <a:t>8</a:t>
            </a:r>
            <a:endParaRPr lang="en-US" altLang="zh-CN" sz="2400" baseline="-25000">
              <a:solidFill>
                <a:srgbClr val="CC0099"/>
              </a:solidFill>
              <a:ea typeface="宋体" pitchFamily="2" charset="-122"/>
            </a:endParaRPr>
          </a:p>
        </p:txBody>
      </p:sp>
      <p:sp>
        <p:nvSpPr>
          <p:cNvPr id="15" name="Rectangle 12">
            <a:extLst>
              <a:ext uri="{FF2B5EF4-FFF2-40B4-BE49-F238E27FC236}">
                <a16:creationId xmlns:a16="http://schemas.microsoft.com/office/drawing/2014/main" id="{3316E6C1-008C-4909-978E-0A2E537F5A4B}"/>
              </a:ext>
            </a:extLst>
          </p:cNvPr>
          <p:cNvSpPr>
            <a:spLocks noChangeArrowheads="1"/>
          </p:cNvSpPr>
          <p:nvPr/>
        </p:nvSpPr>
        <p:spPr bwMode="auto">
          <a:xfrm>
            <a:off x="6826159" y="5012705"/>
            <a:ext cx="431800" cy="431800"/>
          </a:xfrm>
          <a:prstGeom prst="rect">
            <a:avLst/>
          </a:prstGeom>
          <a:noFill/>
          <a:ln w="12700" algn="ctr">
            <a:noFill/>
            <a:miter lim="800000"/>
            <a:headEnd/>
            <a:tailEnd/>
          </a:ln>
          <a:effectLst/>
        </p:spPr>
        <p:txBody>
          <a:bodyPr wrap="none"/>
          <a:lstStyle/>
          <a:p>
            <a:pPr>
              <a:spcBef>
                <a:spcPct val="0"/>
              </a:spcBef>
            </a:pPr>
            <a:r>
              <a:rPr lang="en-US" altLang="zh-CN" sz="2400">
                <a:solidFill>
                  <a:srgbClr val="CC0099"/>
                </a:solidFill>
                <a:ea typeface="宋体" pitchFamily="2" charset="-122"/>
              </a:rPr>
              <a:t>6</a:t>
            </a:r>
            <a:endParaRPr lang="en-US" altLang="zh-CN" sz="2400" baseline="-25000">
              <a:solidFill>
                <a:srgbClr val="CC0099"/>
              </a:solidFill>
              <a:ea typeface="宋体" pitchFamily="2" charset="-122"/>
            </a:endParaRPr>
          </a:p>
        </p:txBody>
      </p:sp>
      <p:sp>
        <p:nvSpPr>
          <p:cNvPr id="16" name="Rectangle 13">
            <a:extLst>
              <a:ext uri="{FF2B5EF4-FFF2-40B4-BE49-F238E27FC236}">
                <a16:creationId xmlns:a16="http://schemas.microsoft.com/office/drawing/2014/main" id="{0C086B5C-FEEB-403B-AED6-3BF2F0EB72EF}"/>
              </a:ext>
            </a:extLst>
          </p:cNvPr>
          <p:cNvSpPr>
            <a:spLocks noChangeArrowheads="1"/>
          </p:cNvSpPr>
          <p:nvPr/>
        </p:nvSpPr>
        <p:spPr bwMode="auto">
          <a:xfrm>
            <a:off x="7257959" y="5012705"/>
            <a:ext cx="431800" cy="431800"/>
          </a:xfrm>
          <a:prstGeom prst="rect">
            <a:avLst/>
          </a:prstGeom>
          <a:noFill/>
          <a:ln w="12700" algn="ctr">
            <a:noFill/>
            <a:miter lim="800000"/>
            <a:headEnd/>
            <a:tailEnd/>
          </a:ln>
          <a:effectLst/>
        </p:spPr>
        <p:txBody>
          <a:bodyPr wrap="none"/>
          <a:lstStyle/>
          <a:p>
            <a:pPr>
              <a:spcBef>
                <a:spcPct val="0"/>
              </a:spcBef>
            </a:pPr>
            <a:r>
              <a:rPr lang="en-US" altLang="zh-CN" sz="2400">
                <a:solidFill>
                  <a:srgbClr val="CC0099"/>
                </a:solidFill>
                <a:ea typeface="宋体" pitchFamily="2" charset="-122"/>
              </a:rPr>
              <a:t>7</a:t>
            </a:r>
            <a:endParaRPr lang="en-US" altLang="zh-CN" sz="2400" baseline="-25000">
              <a:solidFill>
                <a:srgbClr val="CC0099"/>
              </a:solidFill>
              <a:ea typeface="宋体" pitchFamily="2" charset="-122"/>
            </a:endParaRPr>
          </a:p>
        </p:txBody>
      </p:sp>
      <p:sp>
        <p:nvSpPr>
          <p:cNvPr id="19" name="Rectangle 16">
            <a:extLst>
              <a:ext uri="{FF2B5EF4-FFF2-40B4-BE49-F238E27FC236}">
                <a16:creationId xmlns:a16="http://schemas.microsoft.com/office/drawing/2014/main" id="{F276E28C-3E09-487B-B2FF-91C67E3DEEAF}"/>
              </a:ext>
            </a:extLst>
          </p:cNvPr>
          <p:cNvSpPr>
            <a:spLocks noChangeArrowheads="1"/>
          </p:cNvSpPr>
          <p:nvPr/>
        </p:nvSpPr>
        <p:spPr bwMode="auto">
          <a:xfrm>
            <a:off x="3200683" y="4653930"/>
            <a:ext cx="1464888" cy="431800"/>
          </a:xfrm>
          <a:prstGeom prst="rect">
            <a:avLst/>
          </a:prstGeom>
          <a:noFill/>
          <a:ln w="28575" algn="ctr">
            <a:noFill/>
            <a:miter lim="800000"/>
            <a:headEnd/>
            <a:tailEnd/>
          </a:ln>
          <a:effectLst/>
        </p:spPr>
        <p:txBody>
          <a:bodyPr wrap="none" anchor="ctr"/>
          <a:lstStyle/>
          <a:p>
            <a:pPr algn="r">
              <a:spcBef>
                <a:spcPct val="0"/>
              </a:spcBef>
            </a:pPr>
            <a:r>
              <a:rPr lang="zh-CN" altLang="en-US" sz="2400" dirty="0">
                <a:solidFill>
                  <a:srgbClr val="CC0099"/>
                </a:solidFill>
                <a:ea typeface="宋体" pitchFamily="2" charset="-122"/>
              </a:rPr>
              <a:t>取指令</a:t>
            </a:r>
            <a:endParaRPr lang="en-US" altLang="zh-CN" sz="2400" baseline="-25000" dirty="0">
              <a:solidFill>
                <a:srgbClr val="CC0099"/>
              </a:solidFill>
              <a:ea typeface="宋体" pitchFamily="2" charset="-122"/>
            </a:endParaRPr>
          </a:p>
        </p:txBody>
      </p:sp>
      <p:sp>
        <p:nvSpPr>
          <p:cNvPr id="20" name="Rectangle 17">
            <a:extLst>
              <a:ext uri="{FF2B5EF4-FFF2-40B4-BE49-F238E27FC236}">
                <a16:creationId xmlns:a16="http://schemas.microsoft.com/office/drawing/2014/main" id="{D8D51E27-C333-4827-AA3E-23F44DD720BC}"/>
              </a:ext>
            </a:extLst>
          </p:cNvPr>
          <p:cNvSpPr>
            <a:spLocks noChangeArrowheads="1"/>
          </p:cNvSpPr>
          <p:nvPr/>
        </p:nvSpPr>
        <p:spPr bwMode="auto">
          <a:xfrm>
            <a:off x="2508159" y="4220543"/>
            <a:ext cx="2157412" cy="431800"/>
          </a:xfrm>
          <a:prstGeom prst="rect">
            <a:avLst/>
          </a:prstGeom>
          <a:noFill/>
          <a:ln w="28575" algn="ctr">
            <a:noFill/>
            <a:miter lim="800000"/>
            <a:headEnd/>
            <a:tailEnd/>
          </a:ln>
          <a:effectLst/>
        </p:spPr>
        <p:txBody>
          <a:bodyPr wrap="none" anchor="ctr"/>
          <a:lstStyle/>
          <a:p>
            <a:pPr algn="r">
              <a:spcBef>
                <a:spcPct val="0"/>
              </a:spcBef>
            </a:pPr>
            <a:r>
              <a:rPr lang="zh-CN" altLang="en-US" sz="2400" dirty="0">
                <a:solidFill>
                  <a:srgbClr val="CC0099"/>
                </a:solidFill>
                <a:ea typeface="宋体" pitchFamily="2" charset="-122"/>
              </a:rPr>
              <a:t>译码</a:t>
            </a:r>
            <a:r>
              <a:rPr lang="en-US" altLang="zh-CN" sz="2400" dirty="0">
                <a:solidFill>
                  <a:srgbClr val="CC0099"/>
                </a:solidFill>
                <a:ea typeface="宋体" pitchFamily="2" charset="-122"/>
              </a:rPr>
              <a:t>/</a:t>
            </a:r>
            <a:r>
              <a:rPr lang="zh-CN" altLang="en-US" sz="2400" dirty="0">
                <a:solidFill>
                  <a:srgbClr val="CC0099"/>
                </a:solidFill>
                <a:ea typeface="宋体" pitchFamily="2" charset="-122"/>
              </a:rPr>
              <a:t>读寄存器</a:t>
            </a:r>
            <a:endParaRPr lang="en-US" altLang="zh-CN" sz="2400" dirty="0">
              <a:solidFill>
                <a:srgbClr val="CC0099"/>
              </a:solidFill>
              <a:ea typeface="宋体" pitchFamily="2" charset="-122"/>
            </a:endParaRPr>
          </a:p>
        </p:txBody>
      </p:sp>
      <p:sp>
        <p:nvSpPr>
          <p:cNvPr id="21" name="Rectangle 18">
            <a:extLst>
              <a:ext uri="{FF2B5EF4-FFF2-40B4-BE49-F238E27FC236}">
                <a16:creationId xmlns:a16="http://schemas.microsoft.com/office/drawing/2014/main" id="{A2F079CA-B2D5-4730-8F4E-441B666C2EAF}"/>
              </a:ext>
            </a:extLst>
          </p:cNvPr>
          <p:cNvSpPr>
            <a:spLocks noChangeArrowheads="1"/>
          </p:cNvSpPr>
          <p:nvPr/>
        </p:nvSpPr>
        <p:spPr bwMode="auto">
          <a:xfrm>
            <a:off x="3203853" y="3788743"/>
            <a:ext cx="1461718" cy="431800"/>
          </a:xfrm>
          <a:prstGeom prst="rect">
            <a:avLst/>
          </a:prstGeom>
          <a:noFill/>
          <a:ln w="28575" algn="ctr">
            <a:noFill/>
            <a:miter lim="800000"/>
            <a:headEnd/>
            <a:tailEnd/>
          </a:ln>
          <a:effectLst/>
        </p:spPr>
        <p:txBody>
          <a:bodyPr wrap="none" anchor="ctr"/>
          <a:lstStyle/>
          <a:p>
            <a:pPr algn="r">
              <a:spcBef>
                <a:spcPct val="0"/>
              </a:spcBef>
            </a:pPr>
            <a:r>
              <a:rPr lang="en-US" altLang="zh-CN" sz="2400" dirty="0">
                <a:solidFill>
                  <a:srgbClr val="CC0099"/>
                </a:solidFill>
                <a:ea typeface="宋体" pitchFamily="2" charset="-122"/>
              </a:rPr>
              <a:t>ALU</a:t>
            </a:r>
            <a:r>
              <a:rPr lang="zh-CN" altLang="en-US" sz="2400" dirty="0">
                <a:solidFill>
                  <a:srgbClr val="CC0099"/>
                </a:solidFill>
                <a:ea typeface="宋体" pitchFamily="2" charset="-122"/>
              </a:rPr>
              <a:t>运算</a:t>
            </a:r>
            <a:endParaRPr lang="en-US" altLang="zh-CN" sz="2400" dirty="0">
              <a:solidFill>
                <a:srgbClr val="CC0099"/>
              </a:solidFill>
              <a:ea typeface="宋体" pitchFamily="2" charset="-122"/>
            </a:endParaRPr>
          </a:p>
        </p:txBody>
      </p:sp>
      <p:sp>
        <p:nvSpPr>
          <p:cNvPr id="22" name="Rectangle 19">
            <a:extLst>
              <a:ext uri="{FF2B5EF4-FFF2-40B4-BE49-F238E27FC236}">
                <a16:creationId xmlns:a16="http://schemas.microsoft.com/office/drawing/2014/main" id="{18A1FB20-9FCA-497A-8886-F47920B1F6AE}"/>
              </a:ext>
            </a:extLst>
          </p:cNvPr>
          <p:cNvSpPr>
            <a:spLocks noChangeArrowheads="1"/>
          </p:cNvSpPr>
          <p:nvPr/>
        </p:nvSpPr>
        <p:spPr bwMode="auto">
          <a:xfrm>
            <a:off x="2267744" y="3356943"/>
            <a:ext cx="2397827" cy="431800"/>
          </a:xfrm>
          <a:prstGeom prst="rect">
            <a:avLst/>
          </a:prstGeom>
          <a:noFill/>
          <a:ln w="28575" algn="ctr">
            <a:noFill/>
            <a:miter lim="800000"/>
            <a:headEnd/>
            <a:tailEnd/>
          </a:ln>
          <a:effectLst/>
        </p:spPr>
        <p:txBody>
          <a:bodyPr wrap="none" anchor="ctr"/>
          <a:lstStyle/>
          <a:p>
            <a:pPr algn="r">
              <a:spcBef>
                <a:spcPct val="0"/>
              </a:spcBef>
            </a:pPr>
            <a:r>
              <a:rPr lang="zh-CN" altLang="en-US" sz="2400" dirty="0">
                <a:solidFill>
                  <a:srgbClr val="CC0099"/>
                </a:solidFill>
                <a:ea typeface="宋体" pitchFamily="2" charset="-122"/>
              </a:rPr>
              <a:t>访问数据存储器</a:t>
            </a:r>
            <a:endParaRPr lang="en-US" altLang="zh-CN" sz="2400" baseline="-25000" dirty="0">
              <a:solidFill>
                <a:srgbClr val="CC0099"/>
              </a:solidFill>
              <a:ea typeface="宋体" pitchFamily="2" charset="-122"/>
            </a:endParaRPr>
          </a:p>
        </p:txBody>
      </p:sp>
      <p:sp>
        <p:nvSpPr>
          <p:cNvPr id="23" name="Rectangle 20">
            <a:extLst>
              <a:ext uri="{FF2B5EF4-FFF2-40B4-BE49-F238E27FC236}">
                <a16:creationId xmlns:a16="http://schemas.microsoft.com/office/drawing/2014/main" id="{CE36A646-7B5F-49AB-9760-087CF544389D}"/>
              </a:ext>
            </a:extLst>
          </p:cNvPr>
          <p:cNvSpPr>
            <a:spLocks noChangeArrowheads="1"/>
          </p:cNvSpPr>
          <p:nvPr/>
        </p:nvSpPr>
        <p:spPr bwMode="auto">
          <a:xfrm>
            <a:off x="8208392" y="4658178"/>
            <a:ext cx="900112" cy="830997"/>
          </a:xfrm>
          <a:prstGeom prst="rect">
            <a:avLst/>
          </a:prstGeom>
          <a:noFill/>
          <a:ln w="28575" algn="ctr">
            <a:noFill/>
            <a:miter lim="800000"/>
            <a:headEnd/>
            <a:tailEnd/>
          </a:ln>
          <a:effectLst/>
        </p:spPr>
        <p:txBody>
          <a:bodyPr anchor="ctr">
            <a:spAutoFit/>
          </a:bodyPr>
          <a:lstStyle/>
          <a:p>
            <a:pPr>
              <a:spcBef>
                <a:spcPct val="0"/>
              </a:spcBef>
            </a:pPr>
            <a:r>
              <a:rPr lang="zh-CN" altLang="en-US" sz="2400" dirty="0">
                <a:solidFill>
                  <a:srgbClr val="008000"/>
                </a:solidFill>
                <a:ea typeface="宋体" pitchFamily="2" charset="-122"/>
              </a:rPr>
              <a:t>时钟</a:t>
            </a:r>
          </a:p>
          <a:p>
            <a:pPr>
              <a:spcBef>
                <a:spcPct val="0"/>
              </a:spcBef>
            </a:pPr>
            <a:r>
              <a:rPr lang="zh-CN" altLang="en-US" sz="2400" dirty="0">
                <a:solidFill>
                  <a:srgbClr val="008000"/>
                </a:solidFill>
                <a:ea typeface="宋体" pitchFamily="2" charset="-122"/>
              </a:rPr>
              <a:t>周期</a:t>
            </a:r>
            <a:endParaRPr lang="zh-CN" altLang="en-US" sz="2400" baseline="-25000" dirty="0">
              <a:solidFill>
                <a:srgbClr val="008000"/>
              </a:solidFill>
              <a:ea typeface="宋体" pitchFamily="2" charset="-122"/>
            </a:endParaRPr>
          </a:p>
        </p:txBody>
      </p:sp>
      <p:sp>
        <p:nvSpPr>
          <p:cNvPr id="24" name="Rectangle 21">
            <a:extLst>
              <a:ext uri="{FF2B5EF4-FFF2-40B4-BE49-F238E27FC236}">
                <a16:creationId xmlns:a16="http://schemas.microsoft.com/office/drawing/2014/main" id="{4263B8A0-63F2-4ACE-BC86-0D7A984FB734}"/>
              </a:ext>
            </a:extLst>
          </p:cNvPr>
          <p:cNvSpPr>
            <a:spLocks noChangeArrowheads="1"/>
          </p:cNvSpPr>
          <p:nvPr/>
        </p:nvSpPr>
        <p:spPr bwMode="auto">
          <a:xfrm>
            <a:off x="4594134" y="2348880"/>
            <a:ext cx="576262" cy="457200"/>
          </a:xfrm>
          <a:prstGeom prst="rect">
            <a:avLst/>
          </a:prstGeom>
          <a:noFill/>
          <a:ln w="28575" algn="ctr">
            <a:noFill/>
            <a:miter lim="800000"/>
            <a:headEnd/>
            <a:tailEnd/>
          </a:ln>
          <a:effectLst/>
        </p:spPr>
        <p:txBody>
          <a:bodyPr anchor="ctr">
            <a:spAutoFit/>
          </a:bodyPr>
          <a:lstStyle/>
          <a:p>
            <a:pPr>
              <a:spcBef>
                <a:spcPct val="0"/>
              </a:spcBef>
            </a:pPr>
            <a:r>
              <a:rPr lang="zh-CN" altLang="en-US" sz="2400">
                <a:solidFill>
                  <a:srgbClr val="008000"/>
                </a:solidFill>
                <a:ea typeface="宋体" pitchFamily="2" charset="-122"/>
              </a:rPr>
              <a:t>段</a:t>
            </a:r>
            <a:endParaRPr lang="zh-CN" altLang="en-US" sz="2400" baseline="-25000">
              <a:solidFill>
                <a:srgbClr val="008000"/>
              </a:solidFill>
              <a:ea typeface="宋体" pitchFamily="2" charset="-122"/>
            </a:endParaRPr>
          </a:p>
        </p:txBody>
      </p:sp>
      <p:sp>
        <p:nvSpPr>
          <p:cNvPr id="25" name="Rectangle 22">
            <a:extLst>
              <a:ext uri="{FF2B5EF4-FFF2-40B4-BE49-F238E27FC236}">
                <a16:creationId xmlns:a16="http://schemas.microsoft.com/office/drawing/2014/main" id="{63D9AB6B-B6D7-4A34-AB0B-4548B31E3C25}"/>
              </a:ext>
            </a:extLst>
          </p:cNvPr>
          <p:cNvSpPr>
            <a:spLocks noChangeArrowheads="1"/>
          </p:cNvSpPr>
          <p:nvPr/>
        </p:nvSpPr>
        <p:spPr bwMode="auto">
          <a:xfrm>
            <a:off x="5098959" y="4652343"/>
            <a:ext cx="431800" cy="431800"/>
          </a:xfrm>
          <a:prstGeom prst="rect">
            <a:avLst/>
          </a:prstGeom>
          <a:solidFill>
            <a:srgbClr val="FFFF00"/>
          </a:solidFill>
          <a:ln w="28575" algn="ctr">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2400" b="0" i="0" u="none" strike="noStrike" kern="0" cap="none" spc="0" normalizeH="0" baseline="0" noProof="0">
                <a:ln>
                  <a:noFill/>
                </a:ln>
                <a:solidFill>
                  <a:srgbClr val="000000"/>
                </a:solidFill>
                <a:effectLst/>
                <a:uLnTx/>
                <a:uFillTx/>
                <a:ea typeface="宋体" pitchFamily="2" charset="-122"/>
              </a:rPr>
              <a:t>I</a:t>
            </a:r>
            <a:r>
              <a:rPr kumimoji="0" lang="en-US" altLang="zh-CN" sz="2400" b="0" i="0" u="none" strike="noStrike" kern="0" cap="none" spc="0" normalizeH="0" baseline="-25000" noProof="0">
                <a:ln>
                  <a:noFill/>
                </a:ln>
                <a:solidFill>
                  <a:srgbClr val="000000"/>
                </a:solidFill>
                <a:effectLst/>
                <a:uLnTx/>
                <a:uFillTx/>
                <a:ea typeface="宋体" pitchFamily="2" charset="-122"/>
              </a:rPr>
              <a:t>2</a:t>
            </a:r>
          </a:p>
        </p:txBody>
      </p:sp>
      <p:graphicFrame>
        <p:nvGraphicFramePr>
          <p:cNvPr id="29" name="Group 26">
            <a:extLst>
              <a:ext uri="{FF2B5EF4-FFF2-40B4-BE49-F238E27FC236}">
                <a16:creationId xmlns:a16="http://schemas.microsoft.com/office/drawing/2014/main" id="{067058B5-F671-4059-9E17-F7C7C02F66EC}"/>
              </a:ext>
            </a:extLst>
          </p:cNvPr>
          <p:cNvGraphicFramePr>
            <a:graphicFrameLocks noGrp="1"/>
          </p:cNvGraphicFramePr>
          <p:nvPr>
            <p:extLst>
              <p:ext uri="{D42A27DB-BD31-4B8C-83A1-F6EECF244321}">
                <p14:modId xmlns:p14="http://schemas.microsoft.com/office/powerpoint/2010/main" val="147682381"/>
              </p:ext>
            </p:extLst>
          </p:nvPr>
        </p:nvGraphicFramePr>
        <p:xfrm>
          <a:off x="4665571" y="5082555"/>
          <a:ext cx="3454400" cy="335280"/>
        </p:xfrm>
        <a:graphic>
          <a:graphicData uri="http://schemas.openxmlformats.org/drawingml/2006/table">
            <a:tbl>
              <a:tblPr/>
              <a:tblGrid>
                <a:gridCol w="431800">
                  <a:extLst>
                    <a:ext uri="{9D8B030D-6E8A-4147-A177-3AD203B41FA5}">
                      <a16:colId xmlns:a16="http://schemas.microsoft.com/office/drawing/2014/main" val="20000"/>
                    </a:ext>
                  </a:extLst>
                </a:gridCol>
                <a:gridCol w="431800">
                  <a:extLst>
                    <a:ext uri="{9D8B030D-6E8A-4147-A177-3AD203B41FA5}">
                      <a16:colId xmlns:a16="http://schemas.microsoft.com/office/drawing/2014/main" val="20001"/>
                    </a:ext>
                  </a:extLst>
                </a:gridCol>
                <a:gridCol w="431800">
                  <a:extLst>
                    <a:ext uri="{9D8B030D-6E8A-4147-A177-3AD203B41FA5}">
                      <a16:colId xmlns:a16="http://schemas.microsoft.com/office/drawing/2014/main" val="20002"/>
                    </a:ext>
                  </a:extLst>
                </a:gridCol>
                <a:gridCol w="431800">
                  <a:extLst>
                    <a:ext uri="{9D8B030D-6E8A-4147-A177-3AD203B41FA5}">
                      <a16:colId xmlns:a16="http://schemas.microsoft.com/office/drawing/2014/main" val="20003"/>
                    </a:ext>
                  </a:extLst>
                </a:gridCol>
                <a:gridCol w="431800">
                  <a:extLst>
                    <a:ext uri="{9D8B030D-6E8A-4147-A177-3AD203B41FA5}">
                      <a16:colId xmlns:a16="http://schemas.microsoft.com/office/drawing/2014/main" val="20004"/>
                    </a:ext>
                  </a:extLst>
                </a:gridCol>
                <a:gridCol w="431800">
                  <a:extLst>
                    <a:ext uri="{9D8B030D-6E8A-4147-A177-3AD203B41FA5}">
                      <a16:colId xmlns:a16="http://schemas.microsoft.com/office/drawing/2014/main" val="20005"/>
                    </a:ext>
                  </a:extLst>
                </a:gridCol>
                <a:gridCol w="431800">
                  <a:extLst>
                    <a:ext uri="{9D8B030D-6E8A-4147-A177-3AD203B41FA5}">
                      <a16:colId xmlns:a16="http://schemas.microsoft.com/office/drawing/2014/main" val="20006"/>
                    </a:ext>
                  </a:extLst>
                </a:gridCol>
                <a:gridCol w="431800">
                  <a:extLst>
                    <a:ext uri="{9D8B030D-6E8A-4147-A177-3AD203B41FA5}">
                      <a16:colId xmlns:a16="http://schemas.microsoft.com/office/drawing/2014/main" val="20007"/>
                    </a:ext>
                  </a:extLst>
                </a:gridCol>
              </a:tblGrid>
              <a:tr h="0">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dirty="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dirty="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dirty="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dirty="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0" name="Rectangle 50">
            <a:extLst>
              <a:ext uri="{FF2B5EF4-FFF2-40B4-BE49-F238E27FC236}">
                <a16:creationId xmlns:a16="http://schemas.microsoft.com/office/drawing/2014/main" id="{8E4E2018-0A52-4E79-ACDD-8AA64405AE02}"/>
              </a:ext>
            </a:extLst>
          </p:cNvPr>
          <p:cNvSpPr>
            <a:spLocks noChangeArrowheads="1"/>
          </p:cNvSpPr>
          <p:nvPr/>
        </p:nvSpPr>
        <p:spPr bwMode="auto">
          <a:xfrm>
            <a:off x="3200683" y="2925143"/>
            <a:ext cx="1464888" cy="431800"/>
          </a:xfrm>
          <a:prstGeom prst="rect">
            <a:avLst/>
          </a:prstGeom>
          <a:noFill/>
          <a:ln w="28575" algn="ctr">
            <a:noFill/>
            <a:miter lim="800000"/>
            <a:headEnd/>
            <a:tailEnd/>
          </a:ln>
          <a:effectLst/>
        </p:spPr>
        <p:txBody>
          <a:bodyPr wrap="none" anchor="ctr"/>
          <a:lstStyle/>
          <a:p>
            <a:pPr algn="r">
              <a:spcBef>
                <a:spcPct val="0"/>
              </a:spcBef>
            </a:pPr>
            <a:r>
              <a:rPr lang="zh-CN" altLang="en-US" sz="2400" dirty="0">
                <a:solidFill>
                  <a:srgbClr val="CC0099"/>
                </a:solidFill>
                <a:ea typeface="宋体" pitchFamily="2" charset="-122"/>
              </a:rPr>
              <a:t>写寄存器</a:t>
            </a:r>
            <a:endParaRPr lang="en-US" altLang="zh-CN" sz="2400" baseline="-25000" dirty="0">
              <a:solidFill>
                <a:srgbClr val="CC0099"/>
              </a:solidFill>
              <a:ea typeface="宋体" pitchFamily="2" charset="-122"/>
            </a:endParaRPr>
          </a:p>
        </p:txBody>
      </p:sp>
      <p:sp>
        <p:nvSpPr>
          <p:cNvPr id="33" name="Rectangle 90">
            <a:extLst>
              <a:ext uri="{FF2B5EF4-FFF2-40B4-BE49-F238E27FC236}">
                <a16:creationId xmlns:a16="http://schemas.microsoft.com/office/drawing/2014/main" id="{9D1CAB2D-0087-4A9B-B456-326163FEC4A4}"/>
              </a:ext>
            </a:extLst>
          </p:cNvPr>
          <p:cNvSpPr>
            <a:spLocks noChangeArrowheads="1"/>
          </p:cNvSpPr>
          <p:nvPr/>
        </p:nvSpPr>
        <p:spPr bwMode="auto">
          <a:xfrm>
            <a:off x="5098959" y="4220543"/>
            <a:ext cx="431800" cy="431800"/>
          </a:xfrm>
          <a:prstGeom prst="rect">
            <a:avLst/>
          </a:prstGeom>
          <a:solidFill>
            <a:srgbClr val="00FF00"/>
          </a:solidFill>
          <a:ln w="28575" algn="ctr">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ea typeface="宋体" pitchFamily="2" charset="-122"/>
              </a:rPr>
              <a:t>I</a:t>
            </a:r>
            <a:r>
              <a:rPr kumimoji="0" lang="en-US" altLang="zh-CN" sz="2400" b="0" i="0" u="none" strike="noStrike" kern="0" cap="none" spc="0" normalizeH="0" baseline="-25000" noProof="0" dirty="0">
                <a:ln>
                  <a:noFill/>
                </a:ln>
                <a:solidFill>
                  <a:srgbClr val="000000"/>
                </a:solidFill>
                <a:effectLst/>
                <a:uLnTx/>
                <a:uFillTx/>
                <a:ea typeface="宋体" pitchFamily="2" charset="-122"/>
              </a:rPr>
              <a:t>1</a:t>
            </a:r>
          </a:p>
        </p:txBody>
      </p:sp>
      <p:sp>
        <p:nvSpPr>
          <p:cNvPr id="34" name="Rectangle 91">
            <a:extLst>
              <a:ext uri="{FF2B5EF4-FFF2-40B4-BE49-F238E27FC236}">
                <a16:creationId xmlns:a16="http://schemas.microsoft.com/office/drawing/2014/main" id="{6649019A-159F-4831-8AD5-05ED5EF0881E}"/>
              </a:ext>
            </a:extLst>
          </p:cNvPr>
          <p:cNvSpPr>
            <a:spLocks noChangeArrowheads="1"/>
          </p:cNvSpPr>
          <p:nvPr/>
        </p:nvSpPr>
        <p:spPr bwMode="auto">
          <a:xfrm>
            <a:off x="5532346" y="4220543"/>
            <a:ext cx="431800" cy="431800"/>
          </a:xfrm>
          <a:prstGeom prst="rect">
            <a:avLst/>
          </a:prstGeom>
          <a:solidFill>
            <a:srgbClr val="FFFF00"/>
          </a:solidFill>
          <a:ln w="28575" algn="ctr">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2400" b="0" i="0" u="none" strike="noStrike" kern="0" cap="none" spc="0" normalizeH="0" baseline="0" noProof="0">
                <a:ln>
                  <a:noFill/>
                </a:ln>
                <a:solidFill>
                  <a:srgbClr val="000000"/>
                </a:solidFill>
                <a:effectLst/>
                <a:uLnTx/>
                <a:uFillTx/>
                <a:ea typeface="宋体" pitchFamily="2" charset="-122"/>
              </a:rPr>
              <a:t>I</a:t>
            </a:r>
            <a:r>
              <a:rPr kumimoji="0" lang="en-US" altLang="zh-CN" sz="2400" b="0" i="0" u="none" strike="noStrike" kern="0" cap="none" spc="0" normalizeH="0" baseline="-25000" noProof="0">
                <a:ln>
                  <a:noFill/>
                </a:ln>
                <a:solidFill>
                  <a:srgbClr val="000000"/>
                </a:solidFill>
                <a:effectLst/>
                <a:uLnTx/>
                <a:uFillTx/>
                <a:ea typeface="宋体" pitchFamily="2" charset="-122"/>
              </a:rPr>
              <a:t>2</a:t>
            </a:r>
          </a:p>
        </p:txBody>
      </p:sp>
      <p:sp>
        <p:nvSpPr>
          <p:cNvPr id="39" name="Rectangle 102">
            <a:extLst>
              <a:ext uri="{FF2B5EF4-FFF2-40B4-BE49-F238E27FC236}">
                <a16:creationId xmlns:a16="http://schemas.microsoft.com/office/drawing/2014/main" id="{023487B9-9E8E-481E-9118-FCDED4203F93}"/>
              </a:ext>
            </a:extLst>
          </p:cNvPr>
          <p:cNvSpPr>
            <a:spLocks noChangeArrowheads="1"/>
          </p:cNvSpPr>
          <p:nvPr/>
        </p:nvSpPr>
        <p:spPr bwMode="auto">
          <a:xfrm>
            <a:off x="6392771" y="2925143"/>
            <a:ext cx="431800" cy="431800"/>
          </a:xfrm>
          <a:prstGeom prst="rect">
            <a:avLst/>
          </a:prstGeom>
          <a:solidFill>
            <a:srgbClr val="00FF00"/>
          </a:solidFill>
          <a:ln w="28575" algn="ctr">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2400" b="0" i="0" u="none" strike="noStrike" kern="0" cap="none" spc="0" normalizeH="0" baseline="0" noProof="0">
                <a:ln>
                  <a:noFill/>
                </a:ln>
                <a:solidFill>
                  <a:srgbClr val="000000"/>
                </a:solidFill>
                <a:effectLst/>
                <a:uLnTx/>
                <a:uFillTx/>
                <a:ea typeface="宋体" pitchFamily="2" charset="-122"/>
              </a:rPr>
              <a:t>I</a:t>
            </a:r>
            <a:r>
              <a:rPr kumimoji="0" lang="en-US" altLang="zh-CN" sz="2400" b="0" i="0" u="none" strike="noStrike" kern="0" cap="none" spc="0" normalizeH="0" baseline="-25000" noProof="0">
                <a:ln>
                  <a:noFill/>
                </a:ln>
                <a:solidFill>
                  <a:srgbClr val="000000"/>
                </a:solidFill>
                <a:effectLst/>
                <a:uLnTx/>
                <a:uFillTx/>
                <a:ea typeface="宋体" pitchFamily="2" charset="-122"/>
              </a:rPr>
              <a:t>1</a:t>
            </a:r>
          </a:p>
        </p:txBody>
      </p:sp>
      <p:sp>
        <p:nvSpPr>
          <p:cNvPr id="40" name="Rectangle 103">
            <a:extLst>
              <a:ext uri="{FF2B5EF4-FFF2-40B4-BE49-F238E27FC236}">
                <a16:creationId xmlns:a16="http://schemas.microsoft.com/office/drawing/2014/main" id="{6DA2770C-90AC-431B-99CD-6475E3C51DE8}"/>
              </a:ext>
            </a:extLst>
          </p:cNvPr>
          <p:cNvSpPr>
            <a:spLocks noChangeArrowheads="1"/>
          </p:cNvSpPr>
          <p:nvPr/>
        </p:nvSpPr>
        <p:spPr bwMode="auto">
          <a:xfrm>
            <a:off x="6826159" y="2925143"/>
            <a:ext cx="431800" cy="431800"/>
          </a:xfrm>
          <a:prstGeom prst="rect">
            <a:avLst/>
          </a:prstGeom>
          <a:solidFill>
            <a:srgbClr val="FFFF00"/>
          </a:solidFill>
          <a:ln w="28575" algn="ctr">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ea typeface="宋体" pitchFamily="2" charset="-122"/>
              </a:rPr>
              <a:t>I</a:t>
            </a:r>
            <a:r>
              <a:rPr kumimoji="0" lang="en-US" altLang="zh-CN" sz="2400" b="0" i="0" u="none" strike="noStrike" kern="0" cap="none" spc="0" normalizeH="0" baseline="-25000" noProof="0" dirty="0">
                <a:ln>
                  <a:noFill/>
                </a:ln>
                <a:solidFill>
                  <a:srgbClr val="000000"/>
                </a:solidFill>
                <a:effectLst/>
                <a:uLnTx/>
                <a:uFillTx/>
                <a:ea typeface="宋体" pitchFamily="2" charset="-122"/>
              </a:rPr>
              <a:t>2</a:t>
            </a:r>
          </a:p>
        </p:txBody>
      </p:sp>
      <p:sp>
        <p:nvSpPr>
          <p:cNvPr id="53" name="Rectangle 120">
            <a:extLst>
              <a:ext uri="{FF2B5EF4-FFF2-40B4-BE49-F238E27FC236}">
                <a16:creationId xmlns:a16="http://schemas.microsoft.com/office/drawing/2014/main" id="{1C53D5C3-8AEF-4F62-A9E9-0BB5D79755D5}"/>
              </a:ext>
            </a:extLst>
          </p:cNvPr>
          <p:cNvSpPr>
            <a:spLocks noChangeArrowheads="1"/>
          </p:cNvSpPr>
          <p:nvPr/>
        </p:nvSpPr>
        <p:spPr bwMode="auto">
          <a:xfrm>
            <a:off x="5530759" y="3785568"/>
            <a:ext cx="431800" cy="431800"/>
          </a:xfrm>
          <a:prstGeom prst="rect">
            <a:avLst/>
          </a:prstGeom>
          <a:solidFill>
            <a:srgbClr val="00FF00"/>
          </a:solidFill>
          <a:ln w="28575" algn="ctr">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2400" b="0" i="0" u="none" strike="noStrike" kern="0" cap="none" spc="0" normalizeH="0" baseline="0" noProof="0">
                <a:ln>
                  <a:noFill/>
                </a:ln>
                <a:solidFill>
                  <a:srgbClr val="000000"/>
                </a:solidFill>
                <a:effectLst/>
                <a:uLnTx/>
                <a:uFillTx/>
                <a:ea typeface="宋体" pitchFamily="2" charset="-122"/>
              </a:rPr>
              <a:t>I</a:t>
            </a:r>
            <a:r>
              <a:rPr kumimoji="0" lang="en-US" altLang="zh-CN" sz="2400" b="0" i="0" u="none" strike="noStrike" kern="0" cap="none" spc="0" normalizeH="0" baseline="-25000" noProof="0">
                <a:ln>
                  <a:noFill/>
                </a:ln>
                <a:solidFill>
                  <a:srgbClr val="000000"/>
                </a:solidFill>
                <a:effectLst/>
                <a:uLnTx/>
                <a:uFillTx/>
                <a:ea typeface="宋体" pitchFamily="2" charset="-122"/>
              </a:rPr>
              <a:t>1</a:t>
            </a:r>
          </a:p>
        </p:txBody>
      </p:sp>
      <p:sp>
        <p:nvSpPr>
          <p:cNvPr id="54" name="Rectangle 121">
            <a:extLst>
              <a:ext uri="{FF2B5EF4-FFF2-40B4-BE49-F238E27FC236}">
                <a16:creationId xmlns:a16="http://schemas.microsoft.com/office/drawing/2014/main" id="{11626D6B-6BF9-40E3-BF45-E07D02C539E0}"/>
              </a:ext>
            </a:extLst>
          </p:cNvPr>
          <p:cNvSpPr>
            <a:spLocks noChangeArrowheads="1"/>
          </p:cNvSpPr>
          <p:nvPr/>
        </p:nvSpPr>
        <p:spPr bwMode="auto">
          <a:xfrm>
            <a:off x="5962559" y="3353768"/>
            <a:ext cx="431800" cy="431800"/>
          </a:xfrm>
          <a:prstGeom prst="rect">
            <a:avLst/>
          </a:prstGeom>
          <a:solidFill>
            <a:srgbClr val="00FF00"/>
          </a:solidFill>
          <a:ln w="28575" algn="ctr">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2400" b="0" i="0" u="none" strike="noStrike" kern="0" cap="none" spc="0" normalizeH="0" baseline="0" noProof="0">
                <a:ln>
                  <a:noFill/>
                </a:ln>
                <a:solidFill>
                  <a:srgbClr val="000000"/>
                </a:solidFill>
                <a:effectLst/>
                <a:uLnTx/>
                <a:uFillTx/>
                <a:ea typeface="宋体" pitchFamily="2" charset="-122"/>
              </a:rPr>
              <a:t>I</a:t>
            </a:r>
            <a:r>
              <a:rPr kumimoji="0" lang="en-US" altLang="zh-CN" sz="2400" b="0" i="0" u="none" strike="noStrike" kern="0" cap="none" spc="0" normalizeH="0" baseline="-25000" noProof="0">
                <a:ln>
                  <a:noFill/>
                </a:ln>
                <a:solidFill>
                  <a:srgbClr val="000000"/>
                </a:solidFill>
                <a:effectLst/>
                <a:uLnTx/>
                <a:uFillTx/>
                <a:ea typeface="宋体" pitchFamily="2" charset="-122"/>
              </a:rPr>
              <a:t>1</a:t>
            </a:r>
          </a:p>
        </p:txBody>
      </p:sp>
      <p:sp>
        <p:nvSpPr>
          <p:cNvPr id="55" name="Rectangle 122">
            <a:extLst>
              <a:ext uri="{FF2B5EF4-FFF2-40B4-BE49-F238E27FC236}">
                <a16:creationId xmlns:a16="http://schemas.microsoft.com/office/drawing/2014/main" id="{BFBA5847-9A14-4611-9B74-3BD981B08AFD}"/>
              </a:ext>
            </a:extLst>
          </p:cNvPr>
          <p:cNvSpPr>
            <a:spLocks noChangeArrowheads="1"/>
          </p:cNvSpPr>
          <p:nvPr/>
        </p:nvSpPr>
        <p:spPr bwMode="auto">
          <a:xfrm>
            <a:off x="6394359" y="3353768"/>
            <a:ext cx="431800" cy="431800"/>
          </a:xfrm>
          <a:prstGeom prst="rect">
            <a:avLst/>
          </a:prstGeom>
          <a:solidFill>
            <a:srgbClr val="FFFF00"/>
          </a:solidFill>
          <a:ln w="28575" algn="ctr">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2400" b="0" i="0" u="none" strike="noStrike" kern="0" cap="none" spc="0" normalizeH="0" baseline="0" noProof="0">
                <a:ln>
                  <a:noFill/>
                </a:ln>
                <a:solidFill>
                  <a:srgbClr val="000000"/>
                </a:solidFill>
                <a:effectLst/>
                <a:uLnTx/>
                <a:uFillTx/>
                <a:ea typeface="宋体" pitchFamily="2" charset="-122"/>
              </a:rPr>
              <a:t>I</a:t>
            </a:r>
            <a:r>
              <a:rPr kumimoji="0" lang="en-US" altLang="zh-CN" sz="2400" b="0" i="0" u="none" strike="noStrike" kern="0" cap="none" spc="0" normalizeH="0" baseline="-25000" noProof="0">
                <a:ln>
                  <a:noFill/>
                </a:ln>
                <a:solidFill>
                  <a:srgbClr val="000000"/>
                </a:solidFill>
                <a:effectLst/>
                <a:uLnTx/>
                <a:uFillTx/>
                <a:ea typeface="宋体" pitchFamily="2" charset="-122"/>
              </a:rPr>
              <a:t>2</a:t>
            </a:r>
          </a:p>
        </p:txBody>
      </p:sp>
      <p:sp>
        <p:nvSpPr>
          <p:cNvPr id="56" name="Rectangle 123">
            <a:extLst>
              <a:ext uri="{FF2B5EF4-FFF2-40B4-BE49-F238E27FC236}">
                <a16:creationId xmlns:a16="http://schemas.microsoft.com/office/drawing/2014/main" id="{7ED10909-F4DF-4F43-9167-1E6B7347151B}"/>
              </a:ext>
            </a:extLst>
          </p:cNvPr>
          <p:cNvSpPr>
            <a:spLocks noChangeArrowheads="1"/>
          </p:cNvSpPr>
          <p:nvPr/>
        </p:nvSpPr>
        <p:spPr bwMode="auto">
          <a:xfrm>
            <a:off x="5962559" y="3785568"/>
            <a:ext cx="431800" cy="431800"/>
          </a:xfrm>
          <a:prstGeom prst="rect">
            <a:avLst/>
          </a:prstGeom>
          <a:solidFill>
            <a:srgbClr val="FFFF00"/>
          </a:solidFill>
          <a:ln w="28575" algn="ctr">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2400" b="0" i="0" u="none" strike="noStrike" kern="0" cap="none" spc="0" normalizeH="0" baseline="0" noProof="0">
                <a:ln>
                  <a:noFill/>
                </a:ln>
                <a:solidFill>
                  <a:srgbClr val="000000"/>
                </a:solidFill>
                <a:effectLst/>
                <a:uLnTx/>
                <a:uFillTx/>
                <a:ea typeface="宋体" pitchFamily="2" charset="-122"/>
              </a:rPr>
              <a:t>I</a:t>
            </a:r>
            <a:r>
              <a:rPr kumimoji="0" lang="en-US" altLang="zh-CN" sz="2400" b="0" i="0" u="none" strike="noStrike" kern="0" cap="none" spc="0" normalizeH="0" baseline="-25000" noProof="0">
                <a:ln>
                  <a:noFill/>
                </a:ln>
                <a:solidFill>
                  <a:srgbClr val="000000"/>
                </a:solidFill>
                <a:effectLst/>
                <a:uLnTx/>
                <a:uFillTx/>
                <a:ea typeface="宋体" pitchFamily="2" charset="-122"/>
              </a:rPr>
              <a:t>2</a:t>
            </a:r>
          </a:p>
        </p:txBody>
      </p:sp>
      <p:sp>
        <p:nvSpPr>
          <p:cNvPr id="3" name="矩形 2">
            <a:extLst>
              <a:ext uri="{FF2B5EF4-FFF2-40B4-BE49-F238E27FC236}">
                <a16:creationId xmlns:a16="http://schemas.microsoft.com/office/drawing/2014/main" id="{8FFFE5C6-225C-4064-BBE5-835BCCF63807}"/>
              </a:ext>
            </a:extLst>
          </p:cNvPr>
          <p:cNvSpPr/>
          <p:nvPr/>
        </p:nvSpPr>
        <p:spPr>
          <a:xfrm>
            <a:off x="4572000" y="5517232"/>
            <a:ext cx="3641229" cy="954107"/>
          </a:xfrm>
          <a:prstGeom prst="rect">
            <a:avLst/>
          </a:prstGeom>
        </p:spPr>
        <p:txBody>
          <a:bodyPr wrap="square">
            <a:spAutoFit/>
          </a:bodyPr>
          <a:lstStyle/>
          <a:p>
            <a:pPr algn="l">
              <a:spcBef>
                <a:spcPts val="0"/>
              </a:spcBef>
            </a:pPr>
            <a:r>
              <a:rPr lang="zh-CN" altLang="en-US" b="0" dirty="0">
                <a:latin typeface="Consolas" panose="020B0609020204030204" pitchFamily="49" charset="0"/>
              </a:rPr>
              <a:t>I</a:t>
            </a:r>
            <a:r>
              <a:rPr lang="zh-CN" altLang="en-US" b="0" baseline="-25000" dirty="0">
                <a:latin typeface="Consolas" panose="020B0609020204030204" pitchFamily="49" charset="0"/>
              </a:rPr>
              <a:t>1</a:t>
            </a:r>
            <a:r>
              <a:rPr lang="zh-CN" altLang="en-US" b="0" dirty="0">
                <a:latin typeface="Consolas" panose="020B0609020204030204" pitchFamily="49" charset="0"/>
              </a:rPr>
              <a:t>: sub x2,x3,x4</a:t>
            </a:r>
          </a:p>
          <a:p>
            <a:pPr algn="l">
              <a:spcBef>
                <a:spcPts val="0"/>
              </a:spcBef>
            </a:pPr>
            <a:r>
              <a:rPr lang="zh-CN" altLang="en-US" b="0" dirty="0">
                <a:latin typeface="Consolas" panose="020B0609020204030204" pitchFamily="49" charset="0"/>
              </a:rPr>
              <a:t>I</a:t>
            </a:r>
            <a:r>
              <a:rPr lang="zh-CN" altLang="en-US" b="0" baseline="-25000" dirty="0">
                <a:latin typeface="Consolas" panose="020B0609020204030204" pitchFamily="49" charset="0"/>
              </a:rPr>
              <a:t>2</a:t>
            </a:r>
            <a:r>
              <a:rPr lang="zh-CN" altLang="en-US" b="0" dirty="0">
                <a:latin typeface="Consolas" panose="020B0609020204030204" pitchFamily="49" charset="0"/>
              </a:rPr>
              <a:t>: add x10,x2,x5</a:t>
            </a:r>
          </a:p>
        </p:txBody>
      </p:sp>
      <p:sp>
        <p:nvSpPr>
          <p:cNvPr id="4" name="矩形 3">
            <a:extLst>
              <a:ext uri="{FF2B5EF4-FFF2-40B4-BE49-F238E27FC236}">
                <a16:creationId xmlns:a16="http://schemas.microsoft.com/office/drawing/2014/main" id="{677EE193-9512-4BF8-80F3-7030EE43C258}"/>
              </a:ext>
            </a:extLst>
          </p:cNvPr>
          <p:cNvSpPr/>
          <p:nvPr/>
        </p:nvSpPr>
        <p:spPr>
          <a:xfrm>
            <a:off x="170927" y="3815119"/>
            <a:ext cx="1678665" cy="2677656"/>
          </a:xfrm>
          <a:prstGeom prst="rect">
            <a:avLst/>
          </a:prstGeom>
        </p:spPr>
        <p:txBody>
          <a:bodyPr wrap="none">
            <a:spAutoFit/>
          </a:bodyPr>
          <a:lstStyle/>
          <a:p>
            <a:pPr algn="l">
              <a:spcBef>
                <a:spcPts val="0"/>
              </a:spcBef>
            </a:pPr>
            <a:r>
              <a:rPr lang="zh-CN" altLang="en-US" dirty="0"/>
              <a:t>执行前，</a:t>
            </a:r>
            <a:endParaRPr lang="en-US" altLang="zh-CN" dirty="0"/>
          </a:p>
          <a:p>
            <a:pPr algn="l">
              <a:spcBef>
                <a:spcPts val="0"/>
              </a:spcBef>
            </a:pPr>
            <a:r>
              <a:rPr lang="en-US" altLang="zh-CN" dirty="0">
                <a:latin typeface="+mn-ea"/>
                <a:ea typeface="+mn-ea"/>
              </a:rPr>
              <a:t>(</a:t>
            </a:r>
            <a:r>
              <a:rPr lang="en-US" altLang="zh-CN" b="0" dirty="0">
                <a:latin typeface="Consolas" panose="020B0609020204030204" pitchFamily="49" charset="0"/>
              </a:rPr>
              <a:t>x2</a:t>
            </a:r>
            <a:r>
              <a:rPr lang="en-US" altLang="zh-CN" dirty="0">
                <a:latin typeface="+mn-ea"/>
                <a:ea typeface="+mn-ea"/>
              </a:rPr>
              <a:t>)</a:t>
            </a:r>
            <a:r>
              <a:rPr lang="zh-CN" altLang="en-US" dirty="0"/>
              <a:t>＝</a:t>
            </a:r>
            <a:r>
              <a:rPr lang="en-US" altLang="zh-CN" dirty="0"/>
              <a:t>20</a:t>
            </a:r>
          </a:p>
          <a:p>
            <a:pPr algn="l">
              <a:spcBef>
                <a:spcPts val="0"/>
              </a:spcBef>
            </a:pPr>
            <a:r>
              <a:rPr lang="en-US" altLang="zh-CN" dirty="0">
                <a:latin typeface="+mn-ea"/>
              </a:rPr>
              <a:t>(</a:t>
            </a:r>
            <a:r>
              <a:rPr lang="en-US" altLang="zh-CN" b="0" dirty="0">
                <a:latin typeface="Consolas" panose="020B0609020204030204" pitchFamily="49" charset="0"/>
              </a:rPr>
              <a:t>x3</a:t>
            </a:r>
            <a:r>
              <a:rPr lang="en-US" altLang="zh-CN" dirty="0">
                <a:latin typeface="+mn-ea"/>
              </a:rPr>
              <a:t>)</a:t>
            </a:r>
            <a:r>
              <a:rPr lang="zh-CN" altLang="en-US" dirty="0"/>
              <a:t>＝</a:t>
            </a:r>
            <a:r>
              <a:rPr lang="en-US" altLang="zh-CN" dirty="0"/>
              <a:t>15</a:t>
            </a:r>
          </a:p>
          <a:p>
            <a:pPr algn="l">
              <a:spcBef>
                <a:spcPts val="0"/>
              </a:spcBef>
            </a:pPr>
            <a:r>
              <a:rPr lang="en-US" altLang="zh-CN" dirty="0">
                <a:latin typeface="+mn-ea"/>
              </a:rPr>
              <a:t>(</a:t>
            </a:r>
            <a:r>
              <a:rPr lang="en-US" altLang="zh-CN" b="0" dirty="0">
                <a:latin typeface="Consolas" panose="020B0609020204030204" pitchFamily="49" charset="0"/>
              </a:rPr>
              <a:t>x4</a:t>
            </a:r>
            <a:r>
              <a:rPr lang="en-US" altLang="zh-CN" dirty="0">
                <a:latin typeface="+mn-ea"/>
              </a:rPr>
              <a:t>)</a:t>
            </a:r>
            <a:r>
              <a:rPr lang="zh-CN" altLang="en-US" dirty="0"/>
              <a:t>＝</a:t>
            </a:r>
            <a:r>
              <a:rPr lang="en-US" altLang="zh-CN" dirty="0"/>
              <a:t>10</a:t>
            </a:r>
          </a:p>
          <a:p>
            <a:pPr algn="l">
              <a:spcBef>
                <a:spcPts val="0"/>
              </a:spcBef>
            </a:pPr>
            <a:r>
              <a:rPr lang="en-US" altLang="zh-CN" dirty="0">
                <a:latin typeface="+mn-ea"/>
              </a:rPr>
              <a:t>(</a:t>
            </a:r>
            <a:r>
              <a:rPr lang="en-US" altLang="zh-CN" b="0" dirty="0">
                <a:latin typeface="Consolas" panose="020B0609020204030204" pitchFamily="49" charset="0"/>
              </a:rPr>
              <a:t>x5</a:t>
            </a:r>
            <a:r>
              <a:rPr lang="en-US" altLang="zh-CN" dirty="0">
                <a:latin typeface="+mn-ea"/>
              </a:rPr>
              <a:t>)</a:t>
            </a:r>
            <a:r>
              <a:rPr lang="zh-CN" altLang="en-US" dirty="0"/>
              <a:t>＝</a:t>
            </a:r>
            <a:r>
              <a:rPr lang="en-US" altLang="zh-CN" dirty="0"/>
              <a:t>5</a:t>
            </a:r>
          </a:p>
          <a:p>
            <a:pPr algn="l">
              <a:spcBef>
                <a:spcPts val="0"/>
              </a:spcBef>
            </a:pPr>
            <a:r>
              <a:rPr lang="en-US" altLang="zh-CN" dirty="0">
                <a:latin typeface="+mn-ea"/>
              </a:rPr>
              <a:t>(</a:t>
            </a:r>
            <a:r>
              <a:rPr lang="en-US" altLang="zh-CN" b="0" dirty="0">
                <a:latin typeface="Consolas" panose="020B0609020204030204" pitchFamily="49" charset="0"/>
              </a:rPr>
              <a:t>x10</a:t>
            </a:r>
            <a:r>
              <a:rPr lang="en-US" altLang="zh-CN" dirty="0">
                <a:latin typeface="+mn-ea"/>
              </a:rPr>
              <a:t>)</a:t>
            </a:r>
            <a:r>
              <a:rPr lang="zh-CN" altLang="en-US" dirty="0"/>
              <a:t>＝</a:t>
            </a:r>
            <a:r>
              <a:rPr lang="en-US" altLang="zh-CN" dirty="0"/>
              <a:t>0</a:t>
            </a:r>
            <a:endParaRPr lang="zh-CN" altLang="en-US" dirty="0"/>
          </a:p>
        </p:txBody>
      </p:sp>
      <p:sp>
        <p:nvSpPr>
          <p:cNvPr id="66" name="矩形 65">
            <a:extLst>
              <a:ext uri="{FF2B5EF4-FFF2-40B4-BE49-F238E27FC236}">
                <a16:creationId xmlns:a16="http://schemas.microsoft.com/office/drawing/2014/main" id="{A5BC05B9-D24E-4357-A6D5-71991F9EEFD4}"/>
              </a:ext>
            </a:extLst>
          </p:cNvPr>
          <p:cNvSpPr/>
          <p:nvPr/>
        </p:nvSpPr>
        <p:spPr bwMode="auto">
          <a:xfrm>
            <a:off x="5530635" y="4220310"/>
            <a:ext cx="432048" cy="431800"/>
          </a:xfrm>
          <a:prstGeom prst="rect">
            <a:avLst/>
          </a:prstGeom>
          <a:noFill/>
          <a:ln w="76200" cap="flat" cmpd="sng" algn="ctr">
            <a:solidFill>
              <a:srgbClr val="FF00FF">
                <a:alpha val="50196"/>
              </a:srgb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charset="-122"/>
            </a:endParaRPr>
          </a:p>
        </p:txBody>
      </p:sp>
      <p:sp>
        <p:nvSpPr>
          <p:cNvPr id="69" name="矩形 68">
            <a:extLst>
              <a:ext uri="{FF2B5EF4-FFF2-40B4-BE49-F238E27FC236}">
                <a16:creationId xmlns:a16="http://schemas.microsoft.com/office/drawing/2014/main" id="{ABDA6D08-ECE6-41DF-A403-0EFA7C612517}"/>
              </a:ext>
            </a:extLst>
          </p:cNvPr>
          <p:cNvSpPr/>
          <p:nvPr/>
        </p:nvSpPr>
        <p:spPr bwMode="auto">
          <a:xfrm>
            <a:off x="6393564" y="2921911"/>
            <a:ext cx="432048" cy="431800"/>
          </a:xfrm>
          <a:prstGeom prst="rect">
            <a:avLst/>
          </a:prstGeom>
          <a:noFill/>
          <a:ln w="76200" cap="flat" cmpd="sng" algn="ctr">
            <a:solidFill>
              <a:srgbClr val="FF00FF">
                <a:alpha val="50196"/>
              </a:srgb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charset="-122"/>
            </a:endParaRPr>
          </a:p>
        </p:txBody>
      </p:sp>
      <p:sp>
        <p:nvSpPr>
          <p:cNvPr id="70" name="矩形 69">
            <a:extLst>
              <a:ext uri="{FF2B5EF4-FFF2-40B4-BE49-F238E27FC236}">
                <a16:creationId xmlns:a16="http://schemas.microsoft.com/office/drawing/2014/main" id="{D4FE8DF8-7908-4C8A-8C20-C37CCA106057}"/>
              </a:ext>
            </a:extLst>
          </p:cNvPr>
          <p:cNvSpPr/>
          <p:nvPr/>
        </p:nvSpPr>
        <p:spPr>
          <a:xfrm>
            <a:off x="2136930" y="5110985"/>
            <a:ext cx="2127505" cy="1384995"/>
          </a:xfrm>
          <a:prstGeom prst="rect">
            <a:avLst/>
          </a:prstGeom>
        </p:spPr>
        <p:txBody>
          <a:bodyPr wrap="none">
            <a:spAutoFit/>
          </a:bodyPr>
          <a:lstStyle/>
          <a:p>
            <a:pPr algn="l">
              <a:spcBef>
                <a:spcPts val="0"/>
              </a:spcBef>
            </a:pPr>
            <a:r>
              <a:rPr lang="zh-CN" altLang="en-US" dirty="0"/>
              <a:t>执行后，</a:t>
            </a:r>
            <a:endParaRPr lang="en-US" altLang="zh-CN" dirty="0"/>
          </a:p>
          <a:p>
            <a:pPr algn="l">
              <a:spcBef>
                <a:spcPts val="0"/>
              </a:spcBef>
            </a:pPr>
            <a:r>
              <a:rPr lang="en-US" altLang="zh-CN" dirty="0">
                <a:latin typeface="+mn-ea"/>
                <a:ea typeface="+mn-ea"/>
              </a:rPr>
              <a:t>(</a:t>
            </a:r>
            <a:r>
              <a:rPr lang="en-US" altLang="zh-CN" b="0" dirty="0">
                <a:latin typeface="Consolas" panose="020B0609020204030204" pitchFamily="49" charset="0"/>
              </a:rPr>
              <a:t>x10</a:t>
            </a:r>
            <a:r>
              <a:rPr lang="en-US" altLang="zh-CN" dirty="0">
                <a:latin typeface="+mn-ea"/>
                <a:ea typeface="+mn-ea"/>
              </a:rPr>
              <a:t>)</a:t>
            </a:r>
            <a:r>
              <a:rPr lang="zh-CN" altLang="en-US" dirty="0"/>
              <a:t>＝</a:t>
            </a:r>
            <a:r>
              <a:rPr lang="en-US" altLang="zh-CN" dirty="0"/>
              <a:t>10 ?</a:t>
            </a:r>
          </a:p>
          <a:p>
            <a:pPr algn="l">
              <a:spcBef>
                <a:spcPts val="0"/>
              </a:spcBef>
            </a:pPr>
            <a:r>
              <a:rPr lang="en-US" altLang="zh-CN" dirty="0">
                <a:latin typeface="+mn-ea"/>
              </a:rPr>
              <a:t>(</a:t>
            </a:r>
            <a:r>
              <a:rPr lang="en-US" altLang="zh-CN" b="0" dirty="0">
                <a:latin typeface="Consolas" panose="020B0609020204030204" pitchFamily="49" charset="0"/>
              </a:rPr>
              <a:t>x10</a:t>
            </a:r>
            <a:r>
              <a:rPr lang="en-US" altLang="zh-CN" dirty="0">
                <a:latin typeface="+mn-ea"/>
              </a:rPr>
              <a:t>)</a:t>
            </a:r>
            <a:r>
              <a:rPr lang="zh-CN" altLang="en-US" dirty="0"/>
              <a:t>＝</a:t>
            </a:r>
            <a:r>
              <a:rPr lang="en-US" altLang="zh-CN" dirty="0"/>
              <a:t>25 ?</a:t>
            </a:r>
            <a:endParaRPr lang="zh-CN" altLang="en-US" dirty="0"/>
          </a:p>
        </p:txBody>
      </p:sp>
      <p:sp>
        <p:nvSpPr>
          <p:cNvPr id="67" name="矩形 66">
            <a:extLst>
              <a:ext uri="{FF2B5EF4-FFF2-40B4-BE49-F238E27FC236}">
                <a16:creationId xmlns:a16="http://schemas.microsoft.com/office/drawing/2014/main" id="{9A5B28DA-7588-44C5-A103-1278BB2E2837}"/>
              </a:ext>
            </a:extLst>
          </p:cNvPr>
          <p:cNvSpPr/>
          <p:nvPr/>
        </p:nvSpPr>
        <p:spPr>
          <a:xfrm>
            <a:off x="1045292" y="2475311"/>
            <a:ext cx="3103735" cy="461665"/>
          </a:xfrm>
          <a:prstGeom prst="rect">
            <a:avLst/>
          </a:prstGeom>
        </p:spPr>
        <p:txBody>
          <a:bodyPr wrap="none">
            <a:spAutoFit/>
          </a:bodyPr>
          <a:lstStyle/>
          <a:p>
            <a:r>
              <a:rPr lang="zh-CN" altLang="en-US" sz="2400" dirty="0">
                <a:solidFill>
                  <a:srgbClr val="008000"/>
                </a:solidFill>
              </a:rPr>
              <a:t>RISC-V指令流水线：</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p:cTn id="7" dur="500" fill="hold"/>
                                        <p:tgtEl>
                                          <p:spTgt spid="70"/>
                                        </p:tgtEl>
                                        <p:attrNameLst>
                                          <p:attrName>ppt_w</p:attrName>
                                        </p:attrNameLst>
                                      </p:cBhvr>
                                      <p:tavLst>
                                        <p:tav tm="0">
                                          <p:val>
                                            <p:fltVal val="0"/>
                                          </p:val>
                                        </p:tav>
                                        <p:tav tm="100000">
                                          <p:val>
                                            <p:strVal val="#ppt_w"/>
                                          </p:val>
                                        </p:tav>
                                      </p:tavLst>
                                    </p:anim>
                                    <p:anim calcmode="lin" valueType="num">
                                      <p:cBhvr>
                                        <p:cTn id="8" dur="500" fill="hold"/>
                                        <p:tgtEl>
                                          <p:spTgt spid="70"/>
                                        </p:tgtEl>
                                        <p:attrNameLst>
                                          <p:attrName>ppt_h</p:attrName>
                                        </p:attrNameLst>
                                      </p:cBhvr>
                                      <p:tavLst>
                                        <p:tav tm="0">
                                          <p:val>
                                            <p:fltVal val="0"/>
                                          </p:val>
                                        </p:tav>
                                        <p:tav tm="100000">
                                          <p:val>
                                            <p:strVal val="#ppt_h"/>
                                          </p:val>
                                        </p:tav>
                                      </p:tavLst>
                                    </p:anim>
                                    <p:animEffect transition="in" filter="fade">
                                      <p:cBhvr>
                                        <p:cTn id="9" dur="500"/>
                                        <p:tgtEl>
                                          <p:spTgt spid="70"/>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69"/>
                                        </p:tgtEl>
                                        <p:attrNameLst>
                                          <p:attrName>style.visibility</p:attrName>
                                        </p:attrNameLst>
                                      </p:cBhvr>
                                      <p:to>
                                        <p:strVal val="visible"/>
                                      </p:to>
                                    </p:set>
                                    <p:anim calcmode="lin" valueType="num">
                                      <p:cBhvr>
                                        <p:cTn id="14" dur="500" fill="hold"/>
                                        <p:tgtEl>
                                          <p:spTgt spid="69"/>
                                        </p:tgtEl>
                                        <p:attrNameLst>
                                          <p:attrName>ppt_w</p:attrName>
                                        </p:attrNameLst>
                                      </p:cBhvr>
                                      <p:tavLst>
                                        <p:tav tm="0">
                                          <p:val>
                                            <p:fltVal val="0"/>
                                          </p:val>
                                        </p:tav>
                                        <p:tav tm="100000">
                                          <p:val>
                                            <p:strVal val="#ppt_w"/>
                                          </p:val>
                                        </p:tav>
                                      </p:tavLst>
                                    </p:anim>
                                    <p:anim calcmode="lin" valueType="num">
                                      <p:cBhvr>
                                        <p:cTn id="15" dur="500" fill="hold"/>
                                        <p:tgtEl>
                                          <p:spTgt spid="69"/>
                                        </p:tgtEl>
                                        <p:attrNameLst>
                                          <p:attrName>ppt_h</p:attrName>
                                        </p:attrNameLst>
                                      </p:cBhvr>
                                      <p:tavLst>
                                        <p:tav tm="0">
                                          <p:val>
                                            <p:fltVal val="0"/>
                                          </p:val>
                                        </p:tav>
                                        <p:tav tm="100000">
                                          <p:val>
                                            <p:strVal val="#ppt_h"/>
                                          </p:val>
                                        </p:tav>
                                      </p:tavLst>
                                    </p:anim>
                                    <p:animEffect transition="in" filter="fade">
                                      <p:cBhvr>
                                        <p:cTn id="16" dur="500"/>
                                        <p:tgtEl>
                                          <p:spTgt spid="6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66"/>
                                        </p:tgtEl>
                                        <p:attrNameLst>
                                          <p:attrName>style.visibility</p:attrName>
                                        </p:attrNameLst>
                                      </p:cBhvr>
                                      <p:to>
                                        <p:strVal val="visible"/>
                                      </p:to>
                                    </p:set>
                                    <p:anim calcmode="lin" valueType="num">
                                      <p:cBhvr>
                                        <p:cTn id="21" dur="500" fill="hold"/>
                                        <p:tgtEl>
                                          <p:spTgt spid="66"/>
                                        </p:tgtEl>
                                        <p:attrNameLst>
                                          <p:attrName>ppt_w</p:attrName>
                                        </p:attrNameLst>
                                      </p:cBhvr>
                                      <p:tavLst>
                                        <p:tav tm="0">
                                          <p:val>
                                            <p:fltVal val="0"/>
                                          </p:val>
                                        </p:tav>
                                        <p:tav tm="100000">
                                          <p:val>
                                            <p:strVal val="#ppt_w"/>
                                          </p:val>
                                        </p:tav>
                                      </p:tavLst>
                                    </p:anim>
                                    <p:anim calcmode="lin" valueType="num">
                                      <p:cBhvr>
                                        <p:cTn id="22" dur="500" fill="hold"/>
                                        <p:tgtEl>
                                          <p:spTgt spid="66"/>
                                        </p:tgtEl>
                                        <p:attrNameLst>
                                          <p:attrName>ppt_h</p:attrName>
                                        </p:attrNameLst>
                                      </p:cBhvr>
                                      <p:tavLst>
                                        <p:tav tm="0">
                                          <p:val>
                                            <p:fltVal val="0"/>
                                          </p:val>
                                        </p:tav>
                                        <p:tav tm="100000">
                                          <p:val>
                                            <p:strVal val="#ppt_h"/>
                                          </p:val>
                                        </p:tav>
                                      </p:tavLst>
                                    </p:anim>
                                    <p:animEffect transition="in" filter="fade">
                                      <p:cBhvr>
                                        <p:cTn id="23"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9" grpId="0" animBg="1"/>
      <p:bldP spid="70"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DB56F448-3BFF-47C0-BCC8-7AA2C52BA28C}" type="slidenum">
              <a:rPr lang="zh-CN" altLang="en-US"/>
              <a:pPr/>
              <a:t>70</a:t>
            </a:fld>
            <a:endParaRPr lang="en-US" altLang="zh-CN"/>
          </a:p>
        </p:txBody>
      </p:sp>
      <p:sp>
        <p:nvSpPr>
          <p:cNvPr id="1727490" name="Rectangle 2"/>
          <p:cNvSpPr>
            <a:spLocks noGrp="1" noChangeArrowheads="1"/>
          </p:cNvSpPr>
          <p:nvPr>
            <p:ph type="title"/>
          </p:nvPr>
        </p:nvSpPr>
        <p:spPr/>
        <p:txBody>
          <a:bodyPr/>
          <a:lstStyle/>
          <a:p>
            <a:r>
              <a:rPr lang="zh-CN" altLang="en-US"/>
              <a:t>流水机器的中断处理</a:t>
            </a:r>
          </a:p>
        </p:txBody>
      </p:sp>
      <p:sp>
        <p:nvSpPr>
          <p:cNvPr id="1727491" name="Rectangle 3"/>
          <p:cNvSpPr>
            <a:spLocks noGrp="1" noChangeArrowheads="1"/>
          </p:cNvSpPr>
          <p:nvPr>
            <p:ph type="body" idx="1"/>
          </p:nvPr>
        </p:nvSpPr>
        <p:spPr>
          <a:xfrm>
            <a:off x="457200" y="836712"/>
            <a:ext cx="8362950" cy="5884762"/>
          </a:xfrm>
        </p:spPr>
        <p:txBody>
          <a:bodyPr/>
          <a:lstStyle/>
          <a:p>
            <a:pPr>
              <a:lnSpc>
                <a:spcPct val="110000"/>
              </a:lnSpc>
              <a:spcBef>
                <a:spcPct val="0"/>
              </a:spcBef>
            </a:pPr>
            <a:r>
              <a:rPr lang="zh-CN" altLang="en-US" dirty="0">
                <a:solidFill>
                  <a:srgbClr val="0000FF"/>
                </a:solidFill>
                <a:latin typeface="宋体" charset="-122"/>
              </a:rPr>
              <a:t>对于</a:t>
            </a:r>
            <a:r>
              <a:rPr lang="zh-CN" altLang="en-US" dirty="0">
                <a:solidFill>
                  <a:srgbClr val="FF0000"/>
                </a:solidFill>
                <a:latin typeface="宋体" charset="-122"/>
              </a:rPr>
              <a:t>输入输出设备的中断服务</a:t>
            </a:r>
            <a:r>
              <a:rPr lang="zh-CN" altLang="en-US" dirty="0">
                <a:solidFill>
                  <a:srgbClr val="0000FF"/>
                </a:solidFill>
                <a:latin typeface="宋体" charset="-122"/>
              </a:rPr>
              <a:t>，实际上不需要有精确断点。</a:t>
            </a:r>
            <a:br>
              <a:rPr lang="zh-CN" altLang="en-US" dirty="0">
                <a:solidFill>
                  <a:srgbClr val="0000FF"/>
                </a:solidFill>
                <a:latin typeface="宋体" charset="-122"/>
              </a:rPr>
            </a:br>
            <a:r>
              <a:rPr lang="zh-CN" altLang="en-US" dirty="0">
                <a:latin typeface="宋体" charset="-122"/>
              </a:rPr>
              <a:t>比较简单的处理方法是：让已经进入流水线的所有指令都执行完成，断点就是最后进入流水线的那条指令的地址。</a:t>
            </a:r>
            <a:endParaRPr lang="zh-CN" altLang="en-US" dirty="0">
              <a:solidFill>
                <a:srgbClr val="0000FF"/>
              </a:solidFill>
            </a:endParaRPr>
          </a:p>
          <a:p>
            <a:pPr>
              <a:lnSpc>
                <a:spcPct val="110000"/>
              </a:lnSpc>
              <a:spcBef>
                <a:spcPts val="1200"/>
              </a:spcBef>
            </a:pPr>
            <a:r>
              <a:rPr lang="zh-CN" altLang="en-US" dirty="0">
                <a:solidFill>
                  <a:srgbClr val="0000FF"/>
                </a:solidFill>
                <a:latin typeface="宋体" charset="-122"/>
              </a:rPr>
              <a:t>对于</a:t>
            </a:r>
            <a:r>
              <a:rPr lang="zh-CN" altLang="en-US" dirty="0">
                <a:solidFill>
                  <a:srgbClr val="FF0000"/>
                </a:solidFill>
                <a:latin typeface="宋体" charset="-122"/>
              </a:rPr>
              <a:t>程序性错误</a:t>
            </a:r>
            <a:r>
              <a:rPr lang="zh-CN" altLang="en-US" dirty="0">
                <a:solidFill>
                  <a:srgbClr val="0000FF"/>
                </a:solidFill>
                <a:latin typeface="宋体" charset="-122"/>
              </a:rPr>
              <a:t>和</a:t>
            </a:r>
            <a:r>
              <a:rPr lang="zh-CN" altLang="en-US" dirty="0">
                <a:solidFill>
                  <a:srgbClr val="FF0000"/>
                </a:solidFill>
                <a:latin typeface="宋体" charset="-122"/>
              </a:rPr>
              <a:t>机器故障</a:t>
            </a:r>
            <a:r>
              <a:rPr lang="zh-CN" altLang="en-US" dirty="0">
                <a:solidFill>
                  <a:srgbClr val="0000FF"/>
                </a:solidFill>
                <a:latin typeface="宋体" charset="-122"/>
              </a:rPr>
              <a:t>等引起的中断，它们出现的概率很低。</a:t>
            </a:r>
            <a:br>
              <a:rPr lang="zh-CN" altLang="en-US" dirty="0">
                <a:solidFill>
                  <a:srgbClr val="0000FF"/>
                </a:solidFill>
                <a:latin typeface="宋体" charset="-122"/>
              </a:rPr>
            </a:br>
            <a:r>
              <a:rPr lang="zh-CN" altLang="en-US" dirty="0">
                <a:solidFill>
                  <a:srgbClr val="0000FF"/>
                </a:solidFill>
                <a:latin typeface="宋体" charset="-122"/>
              </a:rPr>
              <a:t>处理原则：</a:t>
            </a:r>
            <a:r>
              <a:rPr lang="zh-CN" altLang="en-US" dirty="0">
                <a:latin typeface="宋体" charset="-122"/>
              </a:rPr>
              <a:t>不在于缩短时间，关键是要正确保存现场和正确恢复断点。</a:t>
            </a:r>
            <a:endParaRPr lang="zh-CN" altLang="zh-CN" dirty="0">
              <a:latin typeface="宋体" charset="-122"/>
            </a:endParaRPr>
          </a:p>
        </p:txBody>
      </p:sp>
    </p:spTree>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CECD43D9-B3E6-402C-9527-22DBC4DE830E}" type="slidenum">
              <a:rPr lang="zh-CN" altLang="en-US"/>
              <a:pPr/>
              <a:t>71</a:t>
            </a:fld>
            <a:endParaRPr lang="en-US" altLang="zh-CN"/>
          </a:p>
        </p:txBody>
      </p:sp>
      <p:sp>
        <p:nvSpPr>
          <p:cNvPr id="1728514" name="Rectangle 2"/>
          <p:cNvSpPr>
            <a:spLocks noGrp="1" noChangeArrowheads="1"/>
          </p:cNvSpPr>
          <p:nvPr>
            <p:ph type="title"/>
          </p:nvPr>
        </p:nvSpPr>
        <p:spPr/>
        <p:txBody>
          <a:bodyPr/>
          <a:lstStyle/>
          <a:p>
            <a:r>
              <a:rPr lang="zh-CN" altLang="en-US"/>
              <a:t>流水机器的中断处理</a:t>
            </a:r>
          </a:p>
        </p:txBody>
      </p:sp>
      <p:sp>
        <p:nvSpPr>
          <p:cNvPr id="1728515" name="Rectangle 3"/>
          <p:cNvSpPr>
            <a:spLocks noGrp="1" noChangeArrowheads="1"/>
          </p:cNvSpPr>
          <p:nvPr>
            <p:ph type="body" idx="1"/>
          </p:nvPr>
        </p:nvSpPr>
        <p:spPr>
          <a:xfrm>
            <a:off x="457200" y="981075"/>
            <a:ext cx="8362950" cy="5256213"/>
          </a:xfrm>
        </p:spPr>
        <p:txBody>
          <a:bodyPr/>
          <a:lstStyle/>
          <a:p>
            <a:pPr marL="0" indent="0">
              <a:lnSpc>
                <a:spcPct val="110000"/>
              </a:lnSpc>
              <a:spcBef>
                <a:spcPct val="0"/>
              </a:spcBef>
              <a:buFont typeface="Wingdings" pitchFamily="2" charset="2"/>
              <a:buNone/>
            </a:pPr>
            <a:r>
              <a:rPr lang="en-US" altLang="zh-CN" i="1" dirty="0" err="1"/>
              <a:t>i</a:t>
            </a:r>
            <a:r>
              <a:rPr lang="en-US" altLang="zh-CN" i="1" dirty="0"/>
              <a:t> </a:t>
            </a:r>
            <a:r>
              <a:rPr lang="en-US" altLang="zh-CN" dirty="0"/>
              <a:t>:</a:t>
            </a:r>
            <a:r>
              <a:rPr lang="zh-CN" altLang="en-US" dirty="0"/>
              <a:t>	</a:t>
            </a:r>
            <a:r>
              <a:rPr lang="en-US" altLang="zh-CN" dirty="0"/>
              <a:t>FADD  R1, R2	; (R1)</a:t>
            </a:r>
            <a:r>
              <a:rPr lang="zh-CN" altLang="en-US" dirty="0"/>
              <a:t>＋</a:t>
            </a:r>
            <a:r>
              <a:rPr lang="en-US" altLang="zh-CN" dirty="0"/>
              <a:t>(R2)</a:t>
            </a:r>
            <a:r>
              <a:rPr lang="en-US" altLang="zh-CN" dirty="0">
                <a:latin typeface="+mn-ea"/>
              </a:rPr>
              <a:t>→</a:t>
            </a:r>
            <a:r>
              <a:rPr lang="en-US" altLang="zh-CN" dirty="0"/>
              <a:t>R1</a:t>
            </a:r>
          </a:p>
          <a:p>
            <a:pPr marL="0" indent="0">
              <a:lnSpc>
                <a:spcPct val="110000"/>
              </a:lnSpc>
              <a:spcBef>
                <a:spcPct val="0"/>
              </a:spcBef>
              <a:buFont typeface="Wingdings" pitchFamily="2" charset="2"/>
              <a:buNone/>
            </a:pPr>
            <a:r>
              <a:rPr lang="en-US" altLang="zh-CN" i="1" dirty="0" err="1"/>
              <a:t>i</a:t>
            </a:r>
            <a:r>
              <a:rPr lang="en-US" altLang="zh-CN" i="1" dirty="0"/>
              <a:t> </a:t>
            </a:r>
            <a:r>
              <a:rPr lang="en-US" altLang="zh-CN" dirty="0"/>
              <a:t>+1 :	FMUL  R3, R1	; (R3)×(R1)</a:t>
            </a:r>
            <a:r>
              <a:rPr lang="en-US" altLang="zh-CN" dirty="0">
                <a:latin typeface="+mn-ea"/>
              </a:rPr>
              <a:t>→</a:t>
            </a:r>
            <a:r>
              <a:rPr lang="en-US" altLang="zh-CN" dirty="0"/>
              <a:t>R3</a:t>
            </a:r>
          </a:p>
          <a:p>
            <a:pPr marL="0" indent="0">
              <a:lnSpc>
                <a:spcPct val="110000"/>
              </a:lnSpc>
              <a:spcBef>
                <a:spcPct val="0"/>
              </a:spcBef>
              <a:buFont typeface="Wingdings" pitchFamily="2" charset="2"/>
              <a:buNone/>
            </a:pPr>
            <a:endParaRPr lang="en-US" altLang="zh-CN" dirty="0"/>
          </a:p>
          <a:p>
            <a:pPr marL="0" indent="0">
              <a:lnSpc>
                <a:spcPct val="110000"/>
              </a:lnSpc>
              <a:spcBef>
                <a:spcPct val="0"/>
              </a:spcBef>
              <a:buFont typeface="Wingdings" pitchFamily="2" charset="2"/>
              <a:buNone/>
            </a:pPr>
            <a:r>
              <a:rPr lang="zh-CN" altLang="en-US" dirty="0"/>
              <a:t>当第 </a:t>
            </a:r>
            <a:r>
              <a:rPr lang="en-US" altLang="zh-CN" i="1" dirty="0" err="1"/>
              <a:t>i</a:t>
            </a:r>
            <a:r>
              <a:rPr lang="en-US" altLang="zh-CN" i="1" dirty="0"/>
              <a:t> </a:t>
            </a:r>
            <a:r>
              <a:rPr lang="zh-CN" altLang="en-US" dirty="0"/>
              <a:t>条指令执行到 </a:t>
            </a:r>
            <a:r>
              <a:rPr lang="en-US" altLang="zh-CN" dirty="0"/>
              <a:t>S</a:t>
            </a:r>
            <a:r>
              <a:rPr lang="en-US" altLang="zh-CN" baseline="-25000" dirty="0"/>
              <a:t>6 </a:t>
            </a:r>
            <a:r>
              <a:rPr lang="zh-CN" altLang="en-US" dirty="0"/>
              <a:t>段时发现浮点加法结果溢出，于是发出中断服务申请。由于采用不精确断点法，已经进入流水线的第 </a:t>
            </a:r>
            <a:r>
              <a:rPr lang="en-US" altLang="zh-CN" i="1" dirty="0" err="1"/>
              <a:t>i</a:t>
            </a:r>
            <a:r>
              <a:rPr lang="en-US" altLang="zh-CN" sz="2000" dirty="0"/>
              <a:t> </a:t>
            </a:r>
            <a:r>
              <a:rPr lang="en-US" altLang="zh-CN" dirty="0"/>
              <a:t>+1</a:t>
            </a:r>
            <a:r>
              <a:rPr lang="zh-CN" altLang="en-US" dirty="0"/>
              <a:t>条指令将执行完成；因为第</a:t>
            </a:r>
            <a:r>
              <a:rPr lang="en-US" altLang="zh-CN" i="1" dirty="0" err="1"/>
              <a:t>i</a:t>
            </a:r>
            <a:r>
              <a:rPr lang="en-US" altLang="zh-CN" sz="1800" dirty="0"/>
              <a:t> </a:t>
            </a:r>
            <a:r>
              <a:rPr lang="en-US" altLang="zh-CN" dirty="0"/>
              <a:t>+1</a:t>
            </a:r>
            <a:r>
              <a:rPr lang="zh-CN" altLang="en-US" dirty="0"/>
              <a:t>条指令使用了不正确的 </a:t>
            </a:r>
            <a:r>
              <a:rPr lang="en-US" altLang="zh-CN" dirty="0"/>
              <a:t>R1</a:t>
            </a:r>
            <a:r>
              <a:rPr lang="zh-CN" altLang="en-US" dirty="0"/>
              <a:t>，所以浮点乘法的执行结果是不正确的。</a:t>
            </a:r>
            <a:endParaRPr lang="zh-CN" altLang="zh-CN" dirty="0"/>
          </a:p>
        </p:txBody>
      </p:sp>
    </p:spTree>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7730" name="Rectangle 2"/>
          <p:cNvSpPr>
            <a:spLocks noGrp="1" noChangeArrowheads="1"/>
          </p:cNvSpPr>
          <p:nvPr>
            <p:ph type="subTitle" idx="1"/>
          </p:nvPr>
        </p:nvSpPr>
        <p:spPr>
          <a:xfrm>
            <a:off x="395288" y="1700213"/>
            <a:ext cx="8604250" cy="2592387"/>
          </a:xfrm>
          <a:noFill/>
          <a:ln/>
        </p:spPr>
        <p:txBody>
          <a:bodyPr anchor="ctr"/>
          <a:lstStyle/>
          <a:p>
            <a:pPr>
              <a:spcBef>
                <a:spcPct val="0"/>
              </a:spcBef>
              <a:buClrTx/>
              <a:buFont typeface="Arial" charset="0"/>
              <a:buNone/>
            </a:pPr>
            <a:r>
              <a:rPr lang="zh-CN" altLang="en-US" sz="4000" b="0" dirty="0">
                <a:solidFill>
                  <a:srgbClr val="FFFFFF"/>
                </a:solidFill>
                <a:latin typeface="Arial" charset="0"/>
                <a:ea typeface="黑体" pitchFamily="2" charset="-122"/>
              </a:rPr>
              <a:t>计算机</a:t>
            </a:r>
            <a:r>
              <a:rPr lang="zh-CN" altLang="en-US" sz="4000" b="0" dirty="0">
                <a:solidFill>
                  <a:srgbClr val="FFCC00"/>
                </a:solidFill>
                <a:latin typeface="Arial" charset="0"/>
                <a:ea typeface="黑体" pitchFamily="2" charset="-122"/>
              </a:rPr>
              <a:t>组成</a:t>
            </a:r>
            <a:r>
              <a:rPr lang="zh-CN" altLang="en-US" sz="4000" b="0" dirty="0">
                <a:solidFill>
                  <a:srgbClr val="FFFFFF"/>
                </a:solidFill>
                <a:latin typeface="Arial" charset="0"/>
                <a:ea typeface="黑体" pitchFamily="2" charset="-122"/>
              </a:rPr>
              <a:t>与</a:t>
            </a:r>
            <a:r>
              <a:rPr lang="zh-CN" altLang="en-US" sz="4000" b="0" dirty="0">
                <a:solidFill>
                  <a:srgbClr val="FFCC00"/>
                </a:solidFill>
                <a:latin typeface="Arial" charset="0"/>
                <a:ea typeface="黑体" pitchFamily="2" charset="-122"/>
              </a:rPr>
              <a:t>系统结构</a:t>
            </a:r>
            <a:endParaRPr lang="zh-CN" altLang="en-US" sz="4000" b="0" dirty="0">
              <a:solidFill>
                <a:srgbClr val="FFFFFF"/>
              </a:solidFill>
              <a:latin typeface="Arial" charset="0"/>
              <a:ea typeface="黑体" pitchFamily="2" charset="-122"/>
            </a:endParaRPr>
          </a:p>
          <a:p>
            <a:pPr>
              <a:spcBef>
                <a:spcPct val="0"/>
              </a:spcBef>
              <a:buClrTx/>
              <a:buFont typeface="Arial" charset="0"/>
              <a:buNone/>
            </a:pPr>
            <a:r>
              <a:rPr lang="zh-CN" altLang="en-US" sz="4000" b="0" dirty="0">
                <a:solidFill>
                  <a:srgbClr val="FFFFFF"/>
                </a:solidFill>
                <a:latin typeface="Arial" charset="0"/>
                <a:ea typeface="黑体" pitchFamily="2" charset="-122"/>
              </a:rPr>
              <a:t>第</a:t>
            </a:r>
            <a:r>
              <a:rPr lang="en-US" altLang="zh-CN" sz="7300" b="0" dirty="0">
                <a:solidFill>
                  <a:srgbClr val="FFFFFF"/>
                </a:solidFill>
                <a:latin typeface="Arial" charset="0"/>
                <a:ea typeface="黑体" pitchFamily="2" charset="-122"/>
              </a:rPr>
              <a:t>7</a:t>
            </a:r>
            <a:r>
              <a:rPr lang="zh-CN" altLang="en-US" sz="4000" b="0" dirty="0">
                <a:solidFill>
                  <a:srgbClr val="FFFFFF"/>
                </a:solidFill>
                <a:latin typeface="Arial" charset="0"/>
                <a:ea typeface="黑体" pitchFamily="2" charset="-122"/>
              </a:rPr>
              <a:t>章</a:t>
            </a:r>
            <a:r>
              <a:rPr lang="zh-CN" altLang="en-US" sz="3600" b="0" dirty="0">
                <a:solidFill>
                  <a:srgbClr val="FFFFFF"/>
                </a:solidFill>
                <a:latin typeface="Arial" charset="0"/>
                <a:ea typeface="黑体" pitchFamily="2" charset="-122"/>
              </a:rPr>
              <a:t>  </a:t>
            </a:r>
            <a:r>
              <a:rPr lang="zh-CN" altLang="en-US" sz="3600" b="0" dirty="0">
                <a:solidFill>
                  <a:srgbClr val="99FF66"/>
                </a:solidFill>
                <a:latin typeface="Arial" charset="0"/>
                <a:ea typeface="黑体" pitchFamily="2" charset="-122"/>
              </a:rPr>
              <a:t>流水线技术</a:t>
            </a:r>
            <a:r>
              <a:rPr lang="zh-CN" altLang="en-US" sz="3600" b="0" dirty="0">
                <a:solidFill>
                  <a:srgbClr val="FFFFFF"/>
                </a:solidFill>
                <a:latin typeface="Arial" charset="0"/>
                <a:ea typeface="黑体" pitchFamily="2" charset="-122"/>
              </a:rPr>
              <a:t>与</a:t>
            </a:r>
            <a:r>
              <a:rPr lang="zh-CN" altLang="en-US" sz="3600" b="0" dirty="0">
                <a:solidFill>
                  <a:srgbClr val="FF99FF"/>
                </a:solidFill>
                <a:latin typeface="Arial" charset="0"/>
                <a:ea typeface="黑体" pitchFamily="2" charset="-122"/>
              </a:rPr>
              <a:t>指令级并行</a:t>
            </a:r>
          </a:p>
        </p:txBody>
      </p:sp>
      <p:sp>
        <p:nvSpPr>
          <p:cNvPr id="1737731" name="Rectangle 3"/>
          <p:cNvSpPr>
            <a:spLocks noChangeArrowheads="1"/>
          </p:cNvSpPr>
          <p:nvPr/>
        </p:nvSpPr>
        <p:spPr bwMode="auto">
          <a:xfrm>
            <a:off x="1979613" y="4652963"/>
            <a:ext cx="6912867" cy="720254"/>
          </a:xfrm>
          <a:prstGeom prst="rect">
            <a:avLst/>
          </a:prstGeom>
          <a:noFill/>
          <a:ln w="9525">
            <a:noFill/>
            <a:miter lim="800000"/>
            <a:headEnd/>
            <a:tailEnd/>
          </a:ln>
          <a:effectLst/>
        </p:spPr>
        <p:txBody>
          <a:bodyPr/>
          <a:lstStyle/>
          <a:p>
            <a:pPr algn="r">
              <a:spcBef>
                <a:spcPct val="20000"/>
              </a:spcBef>
              <a:buClr>
                <a:schemeClr val="bg2"/>
              </a:buClr>
              <a:buSzPct val="75000"/>
              <a:buFont typeface="Wingdings" pitchFamily="2" charset="2"/>
              <a:buNone/>
            </a:pPr>
            <a:r>
              <a:rPr lang="en-US" altLang="en-US" sz="4000" b="0" dirty="0">
                <a:ea typeface="楷体" panose="02010609060101010101" pitchFamily="49" charset="-122"/>
              </a:rPr>
              <a:t>7.6  </a:t>
            </a:r>
            <a:r>
              <a:rPr lang="zh-CN" altLang="en-US" sz="4000" b="0" dirty="0">
                <a:ea typeface="楷体" panose="02010609060101010101" pitchFamily="49" charset="-122"/>
              </a:rPr>
              <a:t>多发射处理器</a:t>
            </a:r>
            <a:endParaRPr lang="zh-CN" altLang="en-US" sz="3600" b="0" dirty="0">
              <a:solidFill>
                <a:srgbClr val="C00000"/>
              </a:solidFill>
              <a:ea typeface="楷体" panose="02010609060101010101" pitchFamily="49" charset="-122"/>
            </a:endParaRPr>
          </a:p>
        </p:txBody>
      </p:sp>
      <p:sp>
        <p:nvSpPr>
          <p:cNvPr id="4" name="动作按钮: 前进或下一项 3">
            <a:hlinkClick r:id="rId2" action="ppaction://hlinksldjump" highlightClick="1"/>
            <a:extLst>
              <a:ext uri="{FF2B5EF4-FFF2-40B4-BE49-F238E27FC236}">
                <a16:creationId xmlns:a16="http://schemas.microsoft.com/office/drawing/2014/main" id="{72026AC2-7643-4144-B691-07B9F61F87BE}"/>
              </a:ext>
            </a:extLst>
          </p:cNvPr>
          <p:cNvSpPr/>
          <p:nvPr/>
        </p:nvSpPr>
        <p:spPr bwMode="auto">
          <a:xfrm>
            <a:off x="8244408" y="6021287"/>
            <a:ext cx="720080" cy="432048"/>
          </a:xfrm>
          <a:prstGeom prst="actionButtonForwardNex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afterEffect">
                                  <p:stCondLst>
                                    <p:cond delay="0"/>
                                  </p:stCondLst>
                                  <p:childTnLst>
                                    <p:set>
                                      <p:cBhvr>
                                        <p:cTn id="6" dur="1" fill="hold">
                                          <p:stCondLst>
                                            <p:cond delay="0"/>
                                          </p:stCondLst>
                                        </p:cTn>
                                        <p:tgtEl>
                                          <p:spTgt spid="1737730">
                                            <p:txEl>
                                              <p:pRg st="0" end="0"/>
                                            </p:txEl>
                                          </p:spTgt>
                                        </p:tgtEl>
                                        <p:attrNameLst>
                                          <p:attrName>style.visibility</p:attrName>
                                        </p:attrNameLst>
                                      </p:cBhvr>
                                      <p:to>
                                        <p:strVal val="visible"/>
                                      </p:to>
                                    </p:set>
                                    <p:anim calcmode="lin" valueType="num">
                                      <p:cBhvr>
                                        <p:cTn id="7" dur="500" fill="hold"/>
                                        <p:tgtEl>
                                          <p:spTgt spid="1737730">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1737730">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1737730">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1737730">
                                            <p:txEl>
                                              <p:pRg st="0" end="0"/>
                                            </p:txEl>
                                          </p:spTgt>
                                        </p:tgtEl>
                                        <p:attrNameLst>
                                          <p:attrName>ppt_y</p:attrName>
                                        </p:attrNameLst>
                                      </p:cBhvr>
                                      <p:tavLst>
                                        <p:tav tm="0">
                                          <p:val>
                                            <p:strVal val="#ppt_y"/>
                                          </p:val>
                                        </p:tav>
                                        <p:tav tm="100000">
                                          <p:val>
                                            <p:strVal val="#ppt_y"/>
                                          </p:val>
                                        </p:tav>
                                      </p:tavLst>
                                    </p:anim>
                                  </p:childTnLst>
                                </p:cTn>
                              </p:par>
                            </p:childTnLst>
                          </p:cTn>
                        </p:par>
                        <p:par>
                          <p:cTn id="11" fill="hold">
                            <p:stCondLst>
                              <p:cond delay="500"/>
                            </p:stCondLst>
                            <p:childTnLst>
                              <p:par>
                                <p:cTn id="12" presetID="2" presetClass="entr" presetSubtype="2" fill="hold" nodeType="afterEffect">
                                  <p:stCondLst>
                                    <p:cond delay="0"/>
                                  </p:stCondLst>
                                  <p:childTnLst>
                                    <p:set>
                                      <p:cBhvr>
                                        <p:cTn id="13" dur="1" fill="hold">
                                          <p:stCondLst>
                                            <p:cond delay="0"/>
                                          </p:stCondLst>
                                        </p:cTn>
                                        <p:tgtEl>
                                          <p:spTgt spid="1737730">
                                            <p:txEl>
                                              <p:pRg st="1" end="1"/>
                                            </p:txEl>
                                          </p:spTgt>
                                        </p:tgtEl>
                                        <p:attrNameLst>
                                          <p:attrName>style.visibility</p:attrName>
                                        </p:attrNameLst>
                                      </p:cBhvr>
                                      <p:to>
                                        <p:strVal val="visible"/>
                                      </p:to>
                                    </p:set>
                                    <p:anim calcmode="lin" valueType="num">
                                      <p:cBhvr additive="base">
                                        <p:cTn id="14" dur="500" fill="hold"/>
                                        <p:tgtEl>
                                          <p:spTgt spid="1737730">
                                            <p:txEl>
                                              <p:pRg st="1" end="1"/>
                                            </p:tx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1737730">
                                            <p:txEl>
                                              <p:pRg st="1" end="1"/>
                                            </p:txEl>
                                          </p:spTgt>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8" fill="hold" nodeType="afterEffect">
                                  <p:stCondLst>
                                    <p:cond delay="0"/>
                                  </p:stCondLst>
                                  <p:childTnLst>
                                    <p:set>
                                      <p:cBhvr>
                                        <p:cTn id="18" dur="1" fill="hold">
                                          <p:stCondLst>
                                            <p:cond delay="0"/>
                                          </p:stCondLst>
                                        </p:cTn>
                                        <p:tgtEl>
                                          <p:spTgt spid="1737731">
                                            <p:txEl>
                                              <p:pRg st="0" end="0"/>
                                            </p:txEl>
                                          </p:spTgt>
                                        </p:tgtEl>
                                        <p:attrNameLst>
                                          <p:attrName>style.visibility</p:attrName>
                                        </p:attrNameLst>
                                      </p:cBhvr>
                                      <p:to>
                                        <p:strVal val="visible"/>
                                      </p:to>
                                    </p:set>
                                    <p:anim calcmode="lin" valueType="num">
                                      <p:cBhvr additive="base">
                                        <p:cTn id="19" dur="500" fill="hold"/>
                                        <p:tgtEl>
                                          <p:spTgt spid="1737731">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3773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FF16B93F-73E1-418B-AC92-C61CC8710BAD}" type="slidenum">
              <a:rPr lang="zh-CN" altLang="en-US"/>
              <a:pPr/>
              <a:t>73</a:t>
            </a:fld>
            <a:endParaRPr lang="en-US" altLang="zh-CN"/>
          </a:p>
        </p:txBody>
      </p:sp>
      <p:sp>
        <p:nvSpPr>
          <p:cNvPr id="1689602" name="Rectangle 2"/>
          <p:cNvSpPr>
            <a:spLocks noGrp="1" noChangeArrowheads="1"/>
          </p:cNvSpPr>
          <p:nvPr>
            <p:ph type="title"/>
          </p:nvPr>
        </p:nvSpPr>
        <p:spPr/>
        <p:txBody>
          <a:bodyPr/>
          <a:lstStyle/>
          <a:p>
            <a:r>
              <a:rPr lang="en-US" altLang="zh-CN" dirty="0"/>
              <a:t>7.6.1 </a:t>
            </a:r>
            <a:r>
              <a:rPr lang="zh-CN" altLang="en-US" dirty="0"/>
              <a:t>多发射的概念</a:t>
            </a:r>
          </a:p>
        </p:txBody>
      </p:sp>
      <p:sp>
        <p:nvSpPr>
          <p:cNvPr id="1689603" name="Rectangle 3"/>
          <p:cNvSpPr>
            <a:spLocks noGrp="1" noChangeArrowheads="1"/>
          </p:cNvSpPr>
          <p:nvPr>
            <p:ph type="body" idx="1"/>
          </p:nvPr>
        </p:nvSpPr>
        <p:spPr>
          <a:xfrm>
            <a:off x="683569" y="1124744"/>
            <a:ext cx="8003232" cy="5123656"/>
          </a:xfrm>
        </p:spPr>
        <p:txBody>
          <a:bodyPr/>
          <a:lstStyle/>
          <a:p>
            <a:pPr>
              <a:spcBef>
                <a:spcPct val="10000"/>
              </a:spcBef>
            </a:pPr>
            <a:r>
              <a:rPr lang="zh-CN" altLang="en-US" dirty="0"/>
              <a:t>目标：实现 </a:t>
            </a:r>
            <a:r>
              <a:rPr lang="en-US" altLang="zh-CN" dirty="0"/>
              <a:t>CPI</a:t>
            </a:r>
            <a:r>
              <a:rPr lang="zh-CN" altLang="en-US" dirty="0"/>
              <a:t>＜</a:t>
            </a:r>
            <a:r>
              <a:rPr lang="en-US" altLang="zh-CN" dirty="0"/>
              <a:t>1</a:t>
            </a:r>
          </a:p>
          <a:p>
            <a:pPr>
              <a:spcBef>
                <a:spcPct val="10000"/>
              </a:spcBef>
            </a:pPr>
            <a:r>
              <a:rPr lang="zh-CN" altLang="en-US" dirty="0"/>
              <a:t>多发射（</a:t>
            </a:r>
            <a:r>
              <a:rPr lang="en-US" altLang="zh-CN" dirty="0"/>
              <a:t>Multiple Issue</a:t>
            </a:r>
            <a:r>
              <a:rPr lang="zh-CN" altLang="en-US" dirty="0"/>
              <a:t>）：</a:t>
            </a:r>
            <a:br>
              <a:rPr lang="en-US" altLang="zh-CN" dirty="0"/>
            </a:br>
            <a:r>
              <a:rPr lang="zh-CN" altLang="en-US" dirty="0"/>
              <a:t>在一个时钟周期内启动多个指令并执行。</a:t>
            </a:r>
            <a:endParaRPr lang="en-US" altLang="zh-CN" dirty="0"/>
          </a:p>
          <a:p>
            <a:pPr lvl="1">
              <a:spcBef>
                <a:spcPct val="10000"/>
              </a:spcBef>
            </a:pPr>
            <a:r>
              <a:rPr lang="zh-CN" altLang="en-US" dirty="0"/>
              <a:t>静态多发射：编译器</a:t>
            </a:r>
            <a:endParaRPr lang="en-US" altLang="zh-CN" dirty="0"/>
          </a:p>
          <a:p>
            <a:pPr lvl="1">
              <a:spcBef>
                <a:spcPct val="10000"/>
              </a:spcBef>
            </a:pPr>
            <a:r>
              <a:rPr lang="zh-CN" altLang="en-US" dirty="0"/>
              <a:t>动态多发射：硬件</a:t>
            </a:r>
          </a:p>
        </p:txBody>
      </p:sp>
    </p:spTree>
    <p:extLst>
      <p:ext uri="{BB962C8B-B14F-4D97-AF65-F5344CB8AC3E}">
        <p14:creationId xmlns:p14="http://schemas.microsoft.com/office/powerpoint/2010/main" val="1550614616"/>
      </p:ext>
    </p:extLst>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FF16B93F-73E1-418B-AC92-C61CC8710BAD}" type="slidenum">
              <a:rPr lang="zh-CN" altLang="en-US"/>
              <a:pPr/>
              <a:t>74</a:t>
            </a:fld>
            <a:endParaRPr lang="en-US" altLang="zh-CN"/>
          </a:p>
        </p:txBody>
      </p:sp>
      <p:sp>
        <p:nvSpPr>
          <p:cNvPr id="1689602" name="Rectangle 2"/>
          <p:cNvSpPr>
            <a:spLocks noGrp="1" noChangeArrowheads="1"/>
          </p:cNvSpPr>
          <p:nvPr>
            <p:ph type="title"/>
          </p:nvPr>
        </p:nvSpPr>
        <p:spPr/>
        <p:txBody>
          <a:bodyPr/>
          <a:lstStyle/>
          <a:p>
            <a:r>
              <a:rPr lang="en-US" altLang="zh-CN" dirty="0"/>
              <a:t>7.6.1 </a:t>
            </a:r>
            <a:r>
              <a:rPr lang="zh-CN" altLang="en-US" dirty="0"/>
              <a:t>多发射的概念</a:t>
            </a:r>
          </a:p>
        </p:txBody>
      </p:sp>
      <p:sp>
        <p:nvSpPr>
          <p:cNvPr id="1689603" name="Rectangle 3"/>
          <p:cNvSpPr>
            <a:spLocks noGrp="1" noChangeArrowheads="1"/>
          </p:cNvSpPr>
          <p:nvPr>
            <p:ph type="body" idx="1"/>
          </p:nvPr>
        </p:nvSpPr>
        <p:spPr>
          <a:xfrm>
            <a:off x="107950" y="764703"/>
            <a:ext cx="8964613" cy="5977409"/>
          </a:xfrm>
        </p:spPr>
        <p:txBody>
          <a:bodyPr/>
          <a:lstStyle/>
          <a:p>
            <a:pPr>
              <a:spcBef>
                <a:spcPct val="10000"/>
              </a:spcBef>
            </a:pPr>
            <a:r>
              <a:rPr lang="zh-CN" altLang="en-US" dirty="0"/>
              <a:t>多发射</a:t>
            </a:r>
            <a:r>
              <a:rPr lang="en-US" altLang="zh-CN" dirty="0"/>
              <a:t>CPU</a:t>
            </a:r>
            <a:r>
              <a:rPr lang="zh-CN" altLang="en-US" dirty="0"/>
              <a:t>分为：</a:t>
            </a:r>
          </a:p>
          <a:p>
            <a:pPr lvl="1">
              <a:spcBef>
                <a:spcPct val="10000"/>
              </a:spcBef>
            </a:pPr>
            <a:r>
              <a:rPr lang="zh-CN" altLang="en-US" dirty="0"/>
              <a:t>超标量处理器</a:t>
            </a:r>
            <a:r>
              <a:rPr lang="en-US" altLang="zh-CN" dirty="0">
                <a:latin typeface="宋体" charset="-122"/>
              </a:rPr>
              <a:t>(</a:t>
            </a:r>
            <a:r>
              <a:rPr lang="en-US" altLang="zh-CN" dirty="0"/>
              <a:t>Superscalar Processor</a:t>
            </a:r>
            <a:r>
              <a:rPr lang="en-US" altLang="zh-CN" dirty="0">
                <a:latin typeface="宋体" charset="-122"/>
              </a:rPr>
              <a:t>)</a:t>
            </a:r>
          </a:p>
          <a:p>
            <a:pPr lvl="2">
              <a:spcBef>
                <a:spcPct val="10000"/>
              </a:spcBef>
            </a:pPr>
            <a:r>
              <a:rPr lang="zh-CN" altLang="en-US" dirty="0"/>
              <a:t>静态调度：按序执行</a:t>
            </a:r>
            <a:endParaRPr lang="en-US" altLang="zh-CN" dirty="0"/>
          </a:p>
          <a:p>
            <a:pPr lvl="2">
              <a:spcBef>
                <a:spcPct val="10000"/>
              </a:spcBef>
            </a:pPr>
            <a:r>
              <a:rPr lang="zh-CN" altLang="en-US" dirty="0"/>
              <a:t>动态调度：乱序执行</a:t>
            </a:r>
            <a:endParaRPr lang="zh-CN" altLang="en-US" dirty="0">
              <a:latin typeface="宋体" charset="-122"/>
            </a:endParaRPr>
          </a:p>
          <a:p>
            <a:pPr lvl="1">
              <a:spcBef>
                <a:spcPct val="10000"/>
              </a:spcBef>
            </a:pPr>
            <a:r>
              <a:rPr lang="zh-CN" altLang="en-US" dirty="0"/>
              <a:t>超长指令字</a:t>
            </a:r>
            <a:r>
              <a:rPr lang="en-US" altLang="zh-CN" dirty="0">
                <a:latin typeface="宋体" charset="-122"/>
              </a:rPr>
              <a:t>(</a:t>
            </a:r>
            <a:r>
              <a:rPr lang="en-US" altLang="zh-CN" dirty="0"/>
              <a:t>Very Long Instruction Word, VLIW</a:t>
            </a:r>
            <a:r>
              <a:rPr lang="en-US" altLang="zh-CN" dirty="0">
                <a:latin typeface="宋体" charset="-122"/>
              </a:rPr>
              <a:t>)</a:t>
            </a:r>
            <a:r>
              <a:rPr lang="zh-CN" altLang="en-US" dirty="0"/>
              <a:t>处理器</a:t>
            </a:r>
          </a:p>
          <a:p>
            <a:pPr lvl="2">
              <a:spcBef>
                <a:spcPct val="10000"/>
              </a:spcBef>
            </a:pPr>
            <a:r>
              <a:rPr lang="zh-CN" altLang="en-US" dirty="0"/>
              <a:t>利用</a:t>
            </a:r>
            <a:r>
              <a:rPr lang="zh-CN" altLang="en-US" dirty="0">
                <a:solidFill>
                  <a:srgbClr val="FF0066"/>
                </a:solidFill>
              </a:rPr>
              <a:t>编译器</a:t>
            </a:r>
            <a:r>
              <a:rPr lang="zh-CN" altLang="en-US" dirty="0"/>
              <a:t>实现静态调度</a:t>
            </a:r>
          </a:p>
          <a:p>
            <a:pPr lvl="2">
              <a:spcBef>
                <a:spcPct val="10000"/>
              </a:spcBef>
            </a:pPr>
            <a:r>
              <a:rPr lang="en-US" altLang="zh-CN" dirty="0"/>
              <a:t>Intel</a:t>
            </a:r>
            <a:r>
              <a:rPr lang="zh-CN" altLang="en-US" dirty="0"/>
              <a:t>、</a:t>
            </a:r>
            <a:r>
              <a:rPr lang="en-US" altLang="zh-CN" dirty="0"/>
              <a:t>HP</a:t>
            </a:r>
            <a:r>
              <a:rPr lang="zh-CN" altLang="en-US" dirty="0"/>
              <a:t>：</a:t>
            </a:r>
            <a:r>
              <a:rPr lang="en-US" altLang="zh-CN" dirty="0"/>
              <a:t>IA-64</a:t>
            </a:r>
            <a:r>
              <a:rPr lang="zh-CN" altLang="en-US" dirty="0"/>
              <a:t>，显式并行指令计算</a:t>
            </a:r>
            <a:r>
              <a:rPr lang="en-US" altLang="zh-CN" dirty="0">
                <a:latin typeface="宋体" charset="-122"/>
              </a:rPr>
              <a:t>(</a:t>
            </a:r>
            <a:r>
              <a:rPr lang="en-US" altLang="zh-CN" dirty="0">
                <a:solidFill>
                  <a:srgbClr val="FF0000"/>
                </a:solidFill>
              </a:rPr>
              <a:t>E</a:t>
            </a:r>
            <a:r>
              <a:rPr lang="en-US" altLang="zh-CN" dirty="0"/>
              <a:t>xplicitly </a:t>
            </a:r>
            <a:r>
              <a:rPr lang="en-US" altLang="zh-CN" dirty="0">
                <a:solidFill>
                  <a:srgbClr val="FF0000"/>
                </a:solidFill>
              </a:rPr>
              <a:t>P</a:t>
            </a:r>
            <a:r>
              <a:rPr lang="en-US" altLang="zh-CN" dirty="0"/>
              <a:t>arallel </a:t>
            </a:r>
            <a:r>
              <a:rPr lang="en-US" altLang="zh-CN" dirty="0">
                <a:solidFill>
                  <a:srgbClr val="FF0000"/>
                </a:solidFill>
              </a:rPr>
              <a:t>I</a:t>
            </a:r>
            <a:r>
              <a:rPr lang="en-US" altLang="zh-CN" dirty="0"/>
              <a:t>nstruction </a:t>
            </a:r>
            <a:r>
              <a:rPr lang="en-US" altLang="zh-CN" dirty="0">
                <a:solidFill>
                  <a:srgbClr val="FF0000"/>
                </a:solidFill>
              </a:rPr>
              <a:t>C</a:t>
            </a:r>
            <a:r>
              <a:rPr lang="en-US" altLang="zh-CN" dirty="0"/>
              <a:t>omputing</a:t>
            </a:r>
            <a:r>
              <a:rPr lang="zh-CN" altLang="en-US" dirty="0"/>
              <a:t>，</a:t>
            </a:r>
            <a:r>
              <a:rPr lang="en-US" altLang="zh-CN" dirty="0"/>
              <a:t>EPIC</a:t>
            </a:r>
            <a:r>
              <a:rPr lang="en-US" altLang="zh-CN" dirty="0">
                <a:latin typeface="宋体" charset="-122"/>
              </a:rPr>
              <a:t>)</a:t>
            </a:r>
          </a:p>
          <a:p>
            <a:pPr>
              <a:spcBef>
                <a:spcPct val="10000"/>
              </a:spcBef>
            </a:pPr>
            <a:r>
              <a:rPr lang="zh-CN" altLang="en-US" dirty="0"/>
              <a:t>多发射处理器的</a:t>
            </a:r>
            <a:r>
              <a:rPr lang="zh-CN" altLang="en-US" dirty="0">
                <a:solidFill>
                  <a:srgbClr val="FF0000"/>
                </a:solidFill>
              </a:rPr>
              <a:t>发射宽度</a:t>
            </a:r>
            <a:r>
              <a:rPr lang="zh-CN" altLang="en-US" dirty="0"/>
              <a:t>或</a:t>
            </a:r>
            <a:r>
              <a:rPr lang="en-US" altLang="zh-CN" dirty="0">
                <a:solidFill>
                  <a:srgbClr val="FF0066"/>
                </a:solidFill>
                <a:latin typeface="宋体" charset="-122"/>
              </a:rPr>
              <a:t>(</a:t>
            </a:r>
            <a:r>
              <a:rPr lang="zh-CN" altLang="en-US" dirty="0">
                <a:solidFill>
                  <a:srgbClr val="FF0066"/>
                </a:solidFill>
              </a:rPr>
              <a:t>并行</a:t>
            </a:r>
            <a:r>
              <a:rPr lang="en-US" altLang="zh-CN" dirty="0">
                <a:solidFill>
                  <a:srgbClr val="FF0066"/>
                </a:solidFill>
                <a:latin typeface="宋体" charset="-122"/>
              </a:rPr>
              <a:t>)</a:t>
            </a:r>
            <a:r>
              <a:rPr lang="zh-CN" altLang="en-US" dirty="0">
                <a:solidFill>
                  <a:srgbClr val="C00000"/>
                </a:solidFill>
                <a:effectLst>
                  <a:outerShdw blurRad="38100" dist="38100" dir="2700000" algn="tl">
                    <a:srgbClr val="000000">
                      <a:alpha val="43137"/>
                    </a:srgbClr>
                  </a:outerShdw>
                </a:effectLst>
                <a:latin typeface="黑体" pitchFamily="49" charset="-122"/>
                <a:ea typeface="黑体" pitchFamily="49" charset="-122"/>
              </a:rPr>
              <a:t>度</a:t>
            </a:r>
            <a:r>
              <a:rPr lang="en-US" altLang="zh-CN" dirty="0">
                <a:latin typeface="宋体" charset="-122"/>
              </a:rPr>
              <a:t>(</a:t>
            </a:r>
            <a:r>
              <a:rPr lang="en-US" altLang="zh-CN" dirty="0"/>
              <a:t>degree</a:t>
            </a:r>
            <a:r>
              <a:rPr lang="en-US" altLang="zh-CN" dirty="0">
                <a:latin typeface="宋体" charset="-122"/>
              </a:rPr>
              <a:t>)</a:t>
            </a:r>
            <a:r>
              <a:rPr lang="zh-CN" altLang="en-US" dirty="0"/>
              <a:t>：</a:t>
            </a:r>
            <a:br>
              <a:rPr lang="en-US" altLang="zh-CN" dirty="0"/>
            </a:br>
            <a:r>
              <a:rPr lang="zh-CN" altLang="en-US" dirty="0"/>
              <a:t>每时钟周期可以发射的指令数。</a:t>
            </a:r>
          </a:p>
        </p:txBody>
      </p:sp>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灯片编号占位符 4"/>
          <p:cNvSpPr>
            <a:spLocks noGrp="1"/>
          </p:cNvSpPr>
          <p:nvPr>
            <p:ph type="sldNum" sz="quarter" idx="11"/>
          </p:nvPr>
        </p:nvSpPr>
        <p:spPr/>
        <p:txBody>
          <a:bodyPr/>
          <a:lstStyle/>
          <a:p>
            <a:fld id="{B1DB291A-ED66-4DDB-9199-C028FE7F4767}" type="slidenum">
              <a:rPr lang="zh-CN" altLang="en-US"/>
              <a:pPr/>
              <a:t>75</a:t>
            </a:fld>
            <a:endParaRPr lang="en-US" altLang="zh-CN"/>
          </a:p>
        </p:txBody>
      </p:sp>
      <p:sp>
        <p:nvSpPr>
          <p:cNvPr id="1690626" name="Rectangle 2"/>
          <p:cNvSpPr>
            <a:spLocks noGrp="1" noChangeArrowheads="1"/>
          </p:cNvSpPr>
          <p:nvPr>
            <p:ph type="title"/>
          </p:nvPr>
        </p:nvSpPr>
        <p:spPr/>
        <p:txBody>
          <a:bodyPr/>
          <a:lstStyle/>
          <a:p>
            <a:r>
              <a:rPr lang="en-US" altLang="zh-CN" dirty="0"/>
              <a:t>7.6.1 </a:t>
            </a:r>
            <a:r>
              <a:rPr lang="zh-CN" altLang="en-US" dirty="0"/>
              <a:t>多发射的概念</a:t>
            </a:r>
          </a:p>
        </p:txBody>
      </p:sp>
      <p:graphicFrame>
        <p:nvGraphicFramePr>
          <p:cNvPr id="1690627" name="Group 3"/>
          <p:cNvGraphicFramePr>
            <a:graphicFrameLocks noGrp="1"/>
          </p:cNvGraphicFramePr>
          <p:nvPr>
            <p:extLst>
              <p:ext uri="{D42A27DB-BD31-4B8C-83A1-F6EECF244321}">
                <p14:modId xmlns:p14="http://schemas.microsoft.com/office/powerpoint/2010/main" val="2808386258"/>
              </p:ext>
            </p:extLst>
          </p:nvPr>
        </p:nvGraphicFramePr>
        <p:xfrm>
          <a:off x="179388" y="1427163"/>
          <a:ext cx="8785225" cy="4815840"/>
        </p:xfrm>
        <a:graphic>
          <a:graphicData uri="http://schemas.openxmlformats.org/drawingml/2006/table">
            <a:tbl>
              <a:tblPr/>
              <a:tblGrid>
                <a:gridCol w="1296987">
                  <a:extLst>
                    <a:ext uri="{9D8B030D-6E8A-4147-A177-3AD203B41FA5}">
                      <a16:colId xmlns:a16="http://schemas.microsoft.com/office/drawing/2014/main" val="20000"/>
                    </a:ext>
                  </a:extLst>
                </a:gridCol>
                <a:gridCol w="935038">
                  <a:extLst>
                    <a:ext uri="{9D8B030D-6E8A-4147-A177-3AD203B41FA5}">
                      <a16:colId xmlns:a16="http://schemas.microsoft.com/office/drawing/2014/main" val="20001"/>
                    </a:ext>
                  </a:extLst>
                </a:gridCol>
                <a:gridCol w="936625">
                  <a:extLst>
                    <a:ext uri="{9D8B030D-6E8A-4147-A177-3AD203B41FA5}">
                      <a16:colId xmlns:a16="http://schemas.microsoft.com/office/drawing/2014/main" val="20002"/>
                    </a:ext>
                  </a:extLst>
                </a:gridCol>
                <a:gridCol w="1223962">
                  <a:extLst>
                    <a:ext uri="{9D8B030D-6E8A-4147-A177-3AD203B41FA5}">
                      <a16:colId xmlns:a16="http://schemas.microsoft.com/office/drawing/2014/main" val="20003"/>
                    </a:ext>
                  </a:extLst>
                </a:gridCol>
                <a:gridCol w="2305050">
                  <a:extLst>
                    <a:ext uri="{9D8B030D-6E8A-4147-A177-3AD203B41FA5}">
                      <a16:colId xmlns:a16="http://schemas.microsoft.com/office/drawing/2014/main" val="20004"/>
                    </a:ext>
                  </a:extLst>
                </a:gridCol>
                <a:gridCol w="2087563">
                  <a:extLst>
                    <a:ext uri="{9D8B030D-6E8A-4147-A177-3AD203B41FA5}">
                      <a16:colId xmlns:a16="http://schemas.microsoft.com/office/drawing/2014/main" val="20005"/>
                    </a:ext>
                  </a:extLst>
                </a:gridCol>
              </a:tblGrid>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000000"/>
                          </a:solidFill>
                          <a:effectLst/>
                          <a:latin typeface="Times New Roman" pitchFamily="18" charset="0"/>
                          <a:ea typeface="宋体" charset="-122"/>
                          <a:cs typeface="Times New Roman" pitchFamily="18" charset="0"/>
                        </a:rPr>
                        <a:t>方法名称</a:t>
                      </a:r>
                      <a:endParaRPr kumimoji="1" lang="zh-CN" altLang="en-US" sz="2000" b="1"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000000"/>
                          </a:solidFill>
                          <a:effectLst/>
                          <a:latin typeface="Times New Roman" pitchFamily="18" charset="0"/>
                          <a:ea typeface="宋体" charset="-122"/>
                          <a:cs typeface="Times New Roman" pitchFamily="18" charset="0"/>
                        </a:rPr>
                        <a:t>发射</a:t>
                      </a:r>
                    </a:p>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000000"/>
                          </a:solidFill>
                          <a:effectLst/>
                          <a:latin typeface="Times New Roman" pitchFamily="18" charset="0"/>
                          <a:ea typeface="宋体" charset="-122"/>
                          <a:cs typeface="Times New Roman" pitchFamily="18" charset="0"/>
                        </a:rPr>
                        <a:t>结构</a:t>
                      </a:r>
                      <a:endParaRPr kumimoji="1" lang="zh-CN" altLang="en-US" sz="2000" b="1"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000000"/>
                          </a:solidFill>
                          <a:effectLst/>
                          <a:latin typeface="Times New Roman" pitchFamily="18" charset="0"/>
                          <a:ea typeface="宋体" charset="-122"/>
                          <a:cs typeface="Times New Roman" pitchFamily="18" charset="0"/>
                        </a:rPr>
                        <a:t>相关</a:t>
                      </a:r>
                    </a:p>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000000"/>
                          </a:solidFill>
                          <a:effectLst/>
                          <a:latin typeface="Times New Roman" pitchFamily="18" charset="0"/>
                          <a:ea typeface="宋体" charset="-122"/>
                          <a:cs typeface="Times New Roman" pitchFamily="18" charset="0"/>
                        </a:rPr>
                        <a:t>检测</a:t>
                      </a:r>
                      <a:endParaRPr kumimoji="1" lang="zh-CN" altLang="en-US" sz="2000" b="1"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000000"/>
                          </a:solidFill>
                          <a:effectLst/>
                          <a:latin typeface="Times New Roman" pitchFamily="18" charset="0"/>
                          <a:ea typeface="宋体" charset="-122"/>
                          <a:cs typeface="Times New Roman" pitchFamily="18" charset="0"/>
                        </a:rPr>
                        <a:t>调度</a:t>
                      </a:r>
                      <a:endParaRPr kumimoji="1" lang="zh-CN" altLang="en-US" sz="2000" b="1"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000000"/>
                          </a:solidFill>
                          <a:effectLst/>
                          <a:latin typeface="Times New Roman" pitchFamily="18" charset="0"/>
                          <a:ea typeface="宋体" charset="-122"/>
                          <a:cs typeface="Times New Roman" pitchFamily="18" charset="0"/>
                        </a:rPr>
                        <a:t>主要特征</a:t>
                      </a:r>
                      <a:endParaRPr kumimoji="1" lang="zh-CN" altLang="en-US" sz="2000" b="1"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000000"/>
                          </a:solidFill>
                          <a:effectLst/>
                          <a:latin typeface="Times New Roman" pitchFamily="18" charset="0"/>
                          <a:ea typeface="宋体" charset="-122"/>
                          <a:cs typeface="Times New Roman" pitchFamily="18" charset="0"/>
                        </a:rPr>
                        <a:t>实例</a:t>
                      </a:r>
                      <a:endParaRPr kumimoji="1" lang="zh-CN" altLang="en-US" sz="2000" b="1"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0"/>
                  </a:ext>
                </a:extLst>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rgbClr val="000000"/>
                          </a:solidFill>
                          <a:effectLst/>
                          <a:latin typeface="Times New Roman" pitchFamily="18" charset="0"/>
                          <a:ea typeface="宋体" charset="-122"/>
                          <a:cs typeface="Times New Roman" pitchFamily="18" charset="0"/>
                        </a:rPr>
                        <a:t>超标量</a:t>
                      </a:r>
                    </a:p>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rgbClr val="000000"/>
                          </a:solidFill>
                          <a:effectLst/>
                          <a:latin typeface="+mn-ea"/>
                          <a:ea typeface="+mn-ea"/>
                          <a:cs typeface="Times New Roman" pitchFamily="18" charset="0"/>
                        </a:rPr>
                        <a:t>(</a:t>
                      </a:r>
                      <a:r>
                        <a:rPr kumimoji="1" lang="zh-CN" altLang="en-US" sz="2000" b="1" i="0" u="none" strike="noStrike" cap="none" normalizeH="0" baseline="0" dirty="0">
                          <a:ln>
                            <a:noFill/>
                          </a:ln>
                          <a:solidFill>
                            <a:srgbClr val="000000"/>
                          </a:solidFill>
                          <a:effectLst/>
                          <a:latin typeface="Times New Roman" pitchFamily="18" charset="0"/>
                          <a:ea typeface="宋体" charset="-122"/>
                          <a:cs typeface="Times New Roman" pitchFamily="18" charset="0"/>
                        </a:rPr>
                        <a:t>静态</a:t>
                      </a:r>
                      <a:r>
                        <a:rPr kumimoji="1" lang="en-US" altLang="zh-CN" sz="2000" b="1" i="0" u="none" strike="noStrike" kern="1200" cap="none" normalizeH="0" baseline="0" dirty="0">
                          <a:ln>
                            <a:noFill/>
                          </a:ln>
                          <a:solidFill>
                            <a:srgbClr val="000000"/>
                          </a:solidFill>
                          <a:effectLst/>
                          <a:latin typeface="+mn-ea"/>
                          <a:ea typeface="+mn-ea"/>
                          <a:cs typeface="Times New Roman" pitchFamily="18" charset="0"/>
                        </a:rPr>
                        <a:t>)</a:t>
                      </a: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000000"/>
                          </a:solidFill>
                          <a:effectLst/>
                          <a:latin typeface="Times New Roman" pitchFamily="18" charset="0"/>
                          <a:ea typeface="宋体" charset="-122"/>
                          <a:cs typeface="Times New Roman" pitchFamily="18" charset="0"/>
                        </a:rPr>
                        <a:t>动态</a:t>
                      </a:r>
                      <a:endParaRPr kumimoji="1" lang="zh-CN" altLang="en-US" sz="2000" b="1"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000000"/>
                          </a:solidFill>
                          <a:effectLst/>
                          <a:latin typeface="Times New Roman" pitchFamily="18" charset="0"/>
                          <a:ea typeface="宋体" charset="-122"/>
                          <a:cs typeface="Times New Roman" pitchFamily="18" charset="0"/>
                        </a:rPr>
                        <a:t>硬件</a:t>
                      </a:r>
                      <a:endParaRPr kumimoji="1" lang="zh-CN" altLang="en-US" sz="2000" b="1"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000000"/>
                          </a:solidFill>
                          <a:effectLst/>
                          <a:latin typeface="Times New Roman" pitchFamily="18" charset="0"/>
                          <a:ea typeface="宋体" charset="-122"/>
                          <a:cs typeface="Times New Roman" pitchFamily="18" charset="0"/>
                        </a:rPr>
                        <a:t>静态</a:t>
                      </a:r>
                      <a:endParaRPr kumimoji="1" lang="zh-CN" altLang="en-US" sz="2000" b="1"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000000"/>
                          </a:solidFill>
                          <a:effectLst/>
                          <a:latin typeface="Times New Roman" pitchFamily="18" charset="0"/>
                          <a:ea typeface="宋体" charset="-122"/>
                          <a:cs typeface="Times New Roman" pitchFamily="18" charset="0"/>
                        </a:rPr>
                        <a:t>按序执行</a:t>
                      </a:r>
                      <a:endParaRPr kumimoji="1" lang="zh-CN" altLang="en-US" sz="2000" b="1"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000000"/>
                          </a:solidFill>
                          <a:effectLst/>
                          <a:latin typeface="Times New Roman" pitchFamily="18" charset="0"/>
                          <a:ea typeface="宋体" charset="-122"/>
                          <a:cs typeface="Times New Roman" pitchFamily="18" charset="0"/>
                        </a:rPr>
                        <a:t>主要在嵌入领域：</a:t>
                      </a:r>
                      <a:r>
                        <a:rPr kumimoji="1" lang="en-US" altLang="zh-CN" sz="2000" b="1" i="0" u="none" strike="noStrike" cap="none" normalizeH="0" baseline="0">
                          <a:ln>
                            <a:noFill/>
                          </a:ln>
                          <a:solidFill>
                            <a:srgbClr val="000000"/>
                          </a:solidFill>
                          <a:effectLst/>
                          <a:latin typeface="Times New Roman" pitchFamily="18" charset="0"/>
                          <a:ea typeface="宋体" charset="-122"/>
                          <a:cs typeface="Times New Roman" pitchFamily="18" charset="0"/>
                        </a:rPr>
                        <a:t>MIPS</a:t>
                      </a:r>
                      <a:r>
                        <a:rPr kumimoji="1" lang="zh-CN" altLang="en-US" sz="2000" b="1" i="0" u="none" strike="noStrike" cap="none" normalizeH="0" baseline="0">
                          <a:ln>
                            <a:noFill/>
                          </a:ln>
                          <a:solidFill>
                            <a:srgbClr val="000000"/>
                          </a:solidFill>
                          <a:effectLst/>
                          <a:latin typeface="Times New Roman" pitchFamily="18" charset="0"/>
                          <a:ea typeface="宋体" charset="-122"/>
                          <a:cs typeface="Times New Roman" pitchFamily="18" charset="0"/>
                        </a:rPr>
                        <a:t>、</a:t>
                      </a:r>
                      <a:r>
                        <a:rPr kumimoji="1" lang="en-US" altLang="zh-CN" sz="2000" b="1" i="0" u="none" strike="noStrike" cap="none" normalizeH="0" baseline="0">
                          <a:ln>
                            <a:noFill/>
                          </a:ln>
                          <a:solidFill>
                            <a:srgbClr val="000000"/>
                          </a:solidFill>
                          <a:effectLst/>
                          <a:latin typeface="Times New Roman" pitchFamily="18" charset="0"/>
                          <a:ea typeface="宋体" charset="-122"/>
                          <a:cs typeface="Times New Roman" pitchFamily="18" charset="0"/>
                        </a:rPr>
                        <a:t>ARM</a:t>
                      </a:r>
                      <a:endParaRPr kumimoji="1" lang="en-US" altLang="zh-CN" sz="2000" b="1"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rgbClr val="000000"/>
                          </a:solidFill>
                          <a:effectLst/>
                          <a:latin typeface="Times New Roman" pitchFamily="18" charset="0"/>
                          <a:ea typeface="宋体" charset="-122"/>
                          <a:cs typeface="Times New Roman" pitchFamily="18" charset="0"/>
                        </a:rPr>
                        <a:t>超标量</a:t>
                      </a:r>
                    </a:p>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kern="1200" cap="none" normalizeH="0" baseline="0" dirty="0">
                          <a:ln>
                            <a:noFill/>
                          </a:ln>
                          <a:solidFill>
                            <a:srgbClr val="000000"/>
                          </a:solidFill>
                          <a:effectLst/>
                          <a:latin typeface="+mn-ea"/>
                          <a:ea typeface="+mn-ea"/>
                          <a:cs typeface="Times New Roman" pitchFamily="18" charset="0"/>
                        </a:rPr>
                        <a:t>(</a:t>
                      </a:r>
                      <a:r>
                        <a:rPr kumimoji="1" lang="zh-CN" altLang="en-US" sz="2000" b="1" i="0" u="none" strike="noStrike" cap="none" normalizeH="0" baseline="0" dirty="0">
                          <a:ln>
                            <a:noFill/>
                          </a:ln>
                          <a:solidFill>
                            <a:srgbClr val="000000"/>
                          </a:solidFill>
                          <a:effectLst/>
                          <a:latin typeface="Times New Roman" pitchFamily="18" charset="0"/>
                          <a:ea typeface="宋体" charset="-122"/>
                          <a:cs typeface="Times New Roman" pitchFamily="18" charset="0"/>
                        </a:rPr>
                        <a:t>动态</a:t>
                      </a:r>
                      <a:r>
                        <a:rPr kumimoji="1" lang="en-US" altLang="zh-CN" sz="2000" b="1" i="0" u="none" strike="noStrike" kern="1200" cap="none" normalizeH="0" baseline="0" dirty="0">
                          <a:ln>
                            <a:noFill/>
                          </a:ln>
                          <a:solidFill>
                            <a:srgbClr val="000000"/>
                          </a:solidFill>
                          <a:effectLst/>
                          <a:latin typeface="+mn-ea"/>
                          <a:ea typeface="+mn-ea"/>
                          <a:cs typeface="Times New Roman" pitchFamily="18" charset="0"/>
                        </a:rPr>
                        <a:t>)</a:t>
                      </a: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000000"/>
                          </a:solidFill>
                          <a:effectLst/>
                          <a:latin typeface="Times New Roman" pitchFamily="18" charset="0"/>
                          <a:ea typeface="宋体" charset="-122"/>
                          <a:cs typeface="Times New Roman" pitchFamily="18" charset="0"/>
                        </a:rPr>
                        <a:t>动态</a:t>
                      </a:r>
                      <a:endParaRPr kumimoji="1" lang="zh-CN" altLang="en-US" sz="2000" b="1"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000000"/>
                          </a:solidFill>
                          <a:effectLst/>
                          <a:latin typeface="Times New Roman" pitchFamily="18" charset="0"/>
                          <a:ea typeface="宋体" charset="-122"/>
                          <a:cs typeface="Times New Roman" pitchFamily="18" charset="0"/>
                        </a:rPr>
                        <a:t>硬件</a:t>
                      </a:r>
                      <a:endParaRPr kumimoji="1" lang="zh-CN" altLang="en-US" sz="2000" b="1"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000000"/>
                          </a:solidFill>
                          <a:effectLst/>
                          <a:latin typeface="Times New Roman" pitchFamily="18" charset="0"/>
                          <a:ea typeface="宋体" charset="-122"/>
                          <a:cs typeface="Times New Roman" pitchFamily="18" charset="0"/>
                        </a:rPr>
                        <a:t>动态</a:t>
                      </a:r>
                      <a:endParaRPr kumimoji="1" lang="zh-CN" altLang="en-US" sz="2000" b="1"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000000"/>
                          </a:solidFill>
                          <a:effectLst/>
                          <a:latin typeface="Times New Roman" pitchFamily="18" charset="0"/>
                          <a:ea typeface="宋体" charset="-122"/>
                          <a:cs typeface="Times New Roman" pitchFamily="18" charset="0"/>
                        </a:rPr>
                        <a:t>部分乱序执行，无推测</a:t>
                      </a:r>
                      <a:endParaRPr kumimoji="1" lang="zh-CN" altLang="en-US" sz="2000" b="1"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000000"/>
                          </a:solidFill>
                          <a:effectLst/>
                          <a:latin typeface="Times New Roman" pitchFamily="18" charset="0"/>
                          <a:ea typeface="宋体" charset="-122"/>
                          <a:cs typeface="Times New Roman" pitchFamily="18" charset="0"/>
                        </a:rPr>
                        <a:t>目前还没有</a:t>
                      </a:r>
                      <a:endParaRPr kumimoji="1" lang="zh-CN" altLang="en-US" sz="2000" b="1"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2"/>
                  </a:ext>
                </a:extLst>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rgbClr val="000000"/>
                          </a:solidFill>
                          <a:effectLst/>
                          <a:latin typeface="Times New Roman" pitchFamily="18" charset="0"/>
                          <a:ea typeface="宋体" charset="-122"/>
                          <a:cs typeface="Times New Roman" pitchFamily="18" charset="0"/>
                        </a:rPr>
                        <a:t>超标量</a:t>
                      </a:r>
                    </a:p>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kern="1200" cap="none" normalizeH="0" baseline="0" dirty="0">
                          <a:ln>
                            <a:noFill/>
                          </a:ln>
                          <a:solidFill>
                            <a:srgbClr val="000000"/>
                          </a:solidFill>
                          <a:effectLst/>
                          <a:latin typeface="+mn-ea"/>
                          <a:ea typeface="+mn-ea"/>
                          <a:cs typeface="Times New Roman" pitchFamily="18" charset="0"/>
                        </a:rPr>
                        <a:t>(</a:t>
                      </a:r>
                      <a:r>
                        <a:rPr kumimoji="1" lang="zh-CN" altLang="en-US" sz="2000" b="1" i="0" u="none" strike="noStrike" cap="none" normalizeH="0" baseline="0" dirty="0">
                          <a:ln>
                            <a:noFill/>
                          </a:ln>
                          <a:solidFill>
                            <a:srgbClr val="000000"/>
                          </a:solidFill>
                          <a:effectLst/>
                          <a:latin typeface="Times New Roman" pitchFamily="18" charset="0"/>
                          <a:ea typeface="宋体" charset="-122"/>
                          <a:cs typeface="Times New Roman" pitchFamily="18" charset="0"/>
                        </a:rPr>
                        <a:t>推测</a:t>
                      </a:r>
                      <a:r>
                        <a:rPr kumimoji="1" lang="en-US" altLang="zh-CN" sz="2000" b="1" i="0" u="none" strike="noStrike" kern="1200" cap="none" normalizeH="0" baseline="0" dirty="0">
                          <a:ln>
                            <a:noFill/>
                          </a:ln>
                          <a:solidFill>
                            <a:srgbClr val="000000"/>
                          </a:solidFill>
                          <a:effectLst/>
                          <a:latin typeface="+mn-ea"/>
                          <a:ea typeface="+mn-ea"/>
                          <a:cs typeface="Times New Roman" pitchFamily="18" charset="0"/>
                        </a:rPr>
                        <a:t>)</a:t>
                      </a: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000000"/>
                          </a:solidFill>
                          <a:effectLst/>
                          <a:latin typeface="Times New Roman" pitchFamily="18" charset="0"/>
                          <a:ea typeface="宋体" charset="-122"/>
                          <a:cs typeface="Times New Roman" pitchFamily="18" charset="0"/>
                        </a:rPr>
                        <a:t>动态</a:t>
                      </a:r>
                      <a:endParaRPr kumimoji="1" lang="zh-CN" altLang="en-US" sz="2000" b="1"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000000"/>
                          </a:solidFill>
                          <a:effectLst/>
                          <a:latin typeface="Times New Roman" pitchFamily="18" charset="0"/>
                          <a:ea typeface="宋体" charset="-122"/>
                          <a:cs typeface="Times New Roman" pitchFamily="18" charset="0"/>
                        </a:rPr>
                        <a:t>硬件</a:t>
                      </a:r>
                      <a:endParaRPr kumimoji="1" lang="zh-CN" altLang="en-US" sz="2000" b="1"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000000"/>
                          </a:solidFill>
                          <a:effectLst/>
                          <a:latin typeface="Times New Roman" pitchFamily="18" charset="0"/>
                          <a:ea typeface="宋体" charset="-122"/>
                          <a:cs typeface="Times New Roman" pitchFamily="18" charset="0"/>
                        </a:rPr>
                        <a:t>带有推测的动态</a:t>
                      </a:r>
                      <a:endParaRPr kumimoji="1" lang="zh-CN" altLang="en-US" sz="2000" b="1"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000000"/>
                          </a:solidFill>
                          <a:effectLst/>
                          <a:latin typeface="Times New Roman" pitchFamily="18" charset="0"/>
                          <a:ea typeface="宋体" charset="-122"/>
                          <a:cs typeface="Times New Roman" pitchFamily="18" charset="0"/>
                        </a:rPr>
                        <a:t>具有推测的乱序执行</a:t>
                      </a:r>
                      <a:endParaRPr kumimoji="1" lang="zh-CN" altLang="en-US" sz="2000" b="1"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00"/>
                          </a:solidFill>
                          <a:effectLst/>
                          <a:latin typeface="Times New Roman" pitchFamily="18" charset="0"/>
                          <a:ea typeface="宋体" charset="-122"/>
                          <a:cs typeface="Times New Roman" pitchFamily="18" charset="0"/>
                        </a:rPr>
                        <a:t>Pentium 4</a:t>
                      </a:r>
                      <a:r>
                        <a:rPr kumimoji="1" lang="zh-CN" altLang="en-US" sz="2000" b="1" i="0" u="none" strike="noStrike" cap="none" normalizeH="0" baseline="0">
                          <a:ln>
                            <a:noFill/>
                          </a:ln>
                          <a:solidFill>
                            <a:srgbClr val="000000"/>
                          </a:solidFill>
                          <a:effectLst/>
                          <a:latin typeface="Times New Roman" pitchFamily="18" charset="0"/>
                          <a:ea typeface="宋体" charset="-122"/>
                          <a:cs typeface="Times New Roman" pitchFamily="18" charset="0"/>
                        </a:rPr>
                        <a:t>、</a:t>
                      </a:r>
                      <a:r>
                        <a:rPr kumimoji="1" lang="en-US" altLang="zh-CN" sz="2000" b="1" i="0" u="none" strike="noStrike" cap="none" normalizeH="0" baseline="0">
                          <a:ln>
                            <a:noFill/>
                          </a:ln>
                          <a:solidFill>
                            <a:srgbClr val="000000"/>
                          </a:solidFill>
                          <a:effectLst/>
                          <a:latin typeface="Times New Roman" pitchFamily="18" charset="0"/>
                          <a:ea typeface="宋体" charset="-122"/>
                          <a:cs typeface="Times New Roman" pitchFamily="18" charset="0"/>
                        </a:rPr>
                        <a:t>MIPS R12K</a:t>
                      </a:r>
                      <a:r>
                        <a:rPr kumimoji="1" lang="zh-CN" altLang="en-US" sz="2000" b="1" i="0" u="none" strike="noStrike" cap="none" normalizeH="0" baseline="0">
                          <a:ln>
                            <a:noFill/>
                          </a:ln>
                          <a:solidFill>
                            <a:srgbClr val="000000"/>
                          </a:solidFill>
                          <a:effectLst/>
                          <a:latin typeface="Times New Roman" pitchFamily="18" charset="0"/>
                          <a:ea typeface="宋体" charset="-122"/>
                          <a:cs typeface="Times New Roman" pitchFamily="18" charset="0"/>
                        </a:rPr>
                        <a:t>、</a:t>
                      </a:r>
                      <a:r>
                        <a:rPr kumimoji="1" lang="en-US" altLang="zh-CN" sz="2000" b="1" i="0" u="none" strike="noStrike" cap="none" normalizeH="0" baseline="0">
                          <a:ln>
                            <a:noFill/>
                          </a:ln>
                          <a:solidFill>
                            <a:srgbClr val="000000"/>
                          </a:solidFill>
                          <a:effectLst/>
                          <a:latin typeface="Times New Roman" pitchFamily="18" charset="0"/>
                          <a:ea typeface="宋体" charset="-122"/>
                          <a:cs typeface="Times New Roman" pitchFamily="18" charset="0"/>
                        </a:rPr>
                        <a:t>IBM Power 5</a:t>
                      </a:r>
                      <a:endParaRPr kumimoji="1" lang="en-US" altLang="zh-CN" sz="2000" b="1"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3"/>
                  </a:ext>
                </a:extLst>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00"/>
                          </a:solidFill>
                          <a:effectLst/>
                          <a:latin typeface="Times New Roman" pitchFamily="18" charset="0"/>
                          <a:ea typeface="宋体" charset="-122"/>
                          <a:cs typeface="Times New Roman" pitchFamily="18" charset="0"/>
                        </a:rPr>
                        <a:t>VLIW /</a:t>
                      </a:r>
                    </a:p>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00"/>
                          </a:solidFill>
                          <a:effectLst/>
                          <a:latin typeface="Times New Roman" pitchFamily="18" charset="0"/>
                          <a:ea typeface="宋体" charset="-122"/>
                          <a:cs typeface="Times New Roman" pitchFamily="18" charset="0"/>
                        </a:rPr>
                        <a:t>LIW</a:t>
                      </a:r>
                      <a:endParaRPr kumimoji="1" lang="en-US" altLang="zh-CN" sz="2000" b="1"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000000"/>
                          </a:solidFill>
                          <a:effectLst/>
                          <a:latin typeface="Times New Roman" pitchFamily="18" charset="0"/>
                          <a:ea typeface="宋体" charset="-122"/>
                          <a:cs typeface="Times New Roman" pitchFamily="18" charset="0"/>
                        </a:rPr>
                        <a:t>静态</a:t>
                      </a:r>
                      <a:endParaRPr kumimoji="1" lang="zh-CN" altLang="en-US" sz="2000" b="1"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000000"/>
                          </a:solidFill>
                          <a:effectLst/>
                          <a:latin typeface="Times New Roman" pitchFamily="18" charset="0"/>
                          <a:ea typeface="宋体" charset="-122"/>
                          <a:cs typeface="Times New Roman" pitchFamily="18" charset="0"/>
                        </a:rPr>
                        <a:t>软件为主</a:t>
                      </a:r>
                      <a:endParaRPr kumimoji="1" lang="zh-CN" altLang="en-US" sz="2000" b="1"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000000"/>
                          </a:solidFill>
                          <a:effectLst/>
                          <a:latin typeface="Times New Roman" pitchFamily="18" charset="0"/>
                          <a:ea typeface="宋体" charset="-122"/>
                          <a:cs typeface="Times New Roman" pitchFamily="18" charset="0"/>
                        </a:rPr>
                        <a:t>静态</a:t>
                      </a:r>
                      <a:endParaRPr kumimoji="1" lang="zh-CN" altLang="en-US" sz="2000" b="1"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000000"/>
                          </a:solidFill>
                          <a:effectLst/>
                          <a:latin typeface="Times New Roman" pitchFamily="18" charset="0"/>
                          <a:ea typeface="宋体" charset="-122"/>
                          <a:cs typeface="Times New Roman" pitchFamily="18" charset="0"/>
                        </a:rPr>
                        <a:t>相关由编译器确定和指示（通常是隐式的）</a:t>
                      </a:r>
                      <a:endParaRPr kumimoji="1" lang="zh-CN" altLang="en-US" sz="2000" b="1"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000000"/>
                          </a:solidFill>
                          <a:effectLst/>
                          <a:latin typeface="Times New Roman" pitchFamily="18" charset="0"/>
                          <a:ea typeface="宋体" charset="-122"/>
                          <a:cs typeface="Times New Roman" pitchFamily="18" charset="0"/>
                        </a:rPr>
                        <a:t>大多数实例在嵌入领域，</a:t>
                      </a:r>
                    </a:p>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000000"/>
                          </a:solidFill>
                          <a:effectLst/>
                          <a:latin typeface="Times New Roman" pitchFamily="18" charset="0"/>
                          <a:ea typeface="宋体" charset="-122"/>
                          <a:cs typeface="Times New Roman" pitchFamily="18" charset="0"/>
                        </a:rPr>
                        <a:t>如</a:t>
                      </a:r>
                      <a:r>
                        <a:rPr kumimoji="1" lang="en-US" altLang="zh-CN" sz="2000" b="1" i="0" u="none" strike="noStrike" cap="none" normalizeH="0" baseline="0">
                          <a:ln>
                            <a:noFill/>
                          </a:ln>
                          <a:solidFill>
                            <a:srgbClr val="000000"/>
                          </a:solidFill>
                          <a:effectLst/>
                          <a:latin typeface="Times New Roman" pitchFamily="18" charset="0"/>
                          <a:ea typeface="宋体" charset="-122"/>
                          <a:cs typeface="Times New Roman" pitchFamily="18" charset="0"/>
                        </a:rPr>
                        <a:t>TI C6x</a:t>
                      </a:r>
                      <a:endParaRPr kumimoji="1" lang="en-US" altLang="zh-CN" sz="2000" b="1"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4"/>
                  </a:ext>
                </a:extLst>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00"/>
                          </a:solidFill>
                          <a:effectLst/>
                          <a:latin typeface="Times New Roman" pitchFamily="18" charset="0"/>
                          <a:ea typeface="宋体" charset="-122"/>
                          <a:cs typeface="Times New Roman" pitchFamily="18" charset="0"/>
                        </a:rPr>
                        <a:t>EPIC</a:t>
                      </a:r>
                      <a:endParaRPr kumimoji="1" lang="en-US" altLang="zh-CN" sz="2000" b="1"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000000"/>
                          </a:solidFill>
                          <a:effectLst/>
                          <a:latin typeface="Times New Roman" pitchFamily="18" charset="0"/>
                          <a:ea typeface="宋体" charset="-122"/>
                          <a:cs typeface="Times New Roman" pitchFamily="18" charset="0"/>
                        </a:rPr>
                        <a:t>静态为主</a:t>
                      </a:r>
                      <a:endParaRPr kumimoji="1" lang="zh-CN" altLang="en-US" sz="2000" b="1"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000000"/>
                          </a:solidFill>
                          <a:effectLst/>
                          <a:latin typeface="Times New Roman" pitchFamily="18" charset="0"/>
                          <a:ea typeface="宋体" charset="-122"/>
                          <a:cs typeface="Times New Roman" pitchFamily="18" charset="0"/>
                        </a:rPr>
                        <a:t>软件为主</a:t>
                      </a:r>
                      <a:endParaRPr kumimoji="1" lang="zh-CN" altLang="en-US" sz="2000" b="1"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000000"/>
                          </a:solidFill>
                          <a:effectLst/>
                          <a:latin typeface="Times New Roman" pitchFamily="18" charset="0"/>
                          <a:ea typeface="宋体" charset="-122"/>
                          <a:cs typeface="Times New Roman" pitchFamily="18" charset="0"/>
                        </a:rPr>
                        <a:t>多数是静态</a:t>
                      </a:r>
                      <a:endParaRPr kumimoji="1" lang="zh-CN" altLang="en-US" sz="2000" b="1"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000000"/>
                          </a:solidFill>
                          <a:effectLst/>
                          <a:latin typeface="Times New Roman" pitchFamily="18" charset="0"/>
                          <a:ea typeface="宋体" charset="-122"/>
                          <a:cs typeface="Times New Roman" pitchFamily="18" charset="0"/>
                        </a:rPr>
                        <a:t>所有相关由编译器显式地确定和指示</a:t>
                      </a:r>
                      <a:endParaRPr kumimoji="1" lang="zh-CN" altLang="en-US" sz="2000" b="1"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rgbClr val="000000"/>
                          </a:solidFill>
                          <a:effectLst/>
                          <a:latin typeface="Times New Roman" pitchFamily="18" charset="0"/>
                          <a:ea typeface="宋体" charset="-122"/>
                          <a:cs typeface="Times New Roman" pitchFamily="18" charset="0"/>
                        </a:rPr>
                        <a:t>Itanium</a:t>
                      </a:r>
                      <a:endParaRPr kumimoji="1" lang="en-US" altLang="zh-CN" sz="2000" b="1" i="0" u="none" strike="noStrike" cap="none" normalizeH="0" baseline="0" dirty="0">
                        <a:ln>
                          <a:noFill/>
                        </a:ln>
                        <a:solidFill>
                          <a:schemeClr val="tx1"/>
                        </a:solidFill>
                        <a:effectLst/>
                        <a:latin typeface="Times New Roman" pitchFamily="18" charset="0"/>
                        <a:ea typeface="宋体"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5"/>
                  </a:ext>
                </a:extLst>
              </a:tr>
            </a:tbl>
          </a:graphicData>
        </a:graphic>
      </p:graphicFrame>
      <p:sp>
        <p:nvSpPr>
          <p:cNvPr id="1690678" name="Rectangle 54"/>
          <p:cNvSpPr>
            <a:spLocks noChangeArrowheads="1"/>
          </p:cNvSpPr>
          <p:nvPr/>
        </p:nvSpPr>
        <p:spPr bwMode="auto">
          <a:xfrm>
            <a:off x="900113" y="884238"/>
            <a:ext cx="7534275" cy="457200"/>
          </a:xfrm>
          <a:prstGeom prst="rect">
            <a:avLst/>
          </a:prstGeom>
          <a:noFill/>
          <a:ln w="28575" algn="ctr">
            <a:noFill/>
            <a:miter lim="800000"/>
            <a:headEnd/>
            <a:tailEnd/>
          </a:ln>
          <a:effectLst/>
        </p:spPr>
        <p:txBody>
          <a:bodyPr wrap="none" anchor="ctr">
            <a:spAutoFit/>
          </a:bodyPr>
          <a:lstStyle/>
          <a:p>
            <a:pPr algn="l">
              <a:spcBef>
                <a:spcPct val="0"/>
              </a:spcBef>
            </a:pPr>
            <a:r>
              <a:rPr kumimoji="1" lang="zh-CN" altLang="en-US" sz="2400" dirty="0">
                <a:solidFill>
                  <a:schemeClr val="bg2"/>
                </a:solidFill>
                <a:ea typeface="楷体" panose="02010609060101010101" pitchFamily="49" charset="-122"/>
              </a:rPr>
              <a:t>表</a:t>
            </a:r>
            <a:r>
              <a:rPr kumimoji="1" lang="en-US" altLang="zh-CN" sz="2400" dirty="0">
                <a:solidFill>
                  <a:schemeClr val="bg2"/>
                </a:solidFill>
                <a:ea typeface="楷体" panose="02010609060101010101" pitchFamily="49" charset="-122"/>
              </a:rPr>
              <a:t>7.6  </a:t>
            </a:r>
            <a:r>
              <a:rPr kumimoji="1" lang="zh-CN" altLang="en-US" sz="2400" dirty="0">
                <a:solidFill>
                  <a:schemeClr val="bg2"/>
                </a:solidFill>
                <a:ea typeface="楷体" panose="02010609060101010101" pitchFamily="49" charset="-122"/>
              </a:rPr>
              <a:t>多发射处理器中应用的方法以及它们的主要特征 </a:t>
            </a:r>
          </a:p>
        </p:txBody>
      </p:sp>
    </p:spTree>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灯片编号占位符 4"/>
          <p:cNvSpPr>
            <a:spLocks noGrp="1"/>
          </p:cNvSpPr>
          <p:nvPr>
            <p:ph type="sldNum" sz="quarter" idx="11"/>
          </p:nvPr>
        </p:nvSpPr>
        <p:spPr/>
        <p:txBody>
          <a:bodyPr/>
          <a:lstStyle/>
          <a:p>
            <a:fld id="{70F5740E-A732-4209-9FCD-ED92EA47C505}" type="slidenum">
              <a:rPr lang="zh-CN" altLang="en-US"/>
              <a:pPr/>
              <a:t>76</a:t>
            </a:fld>
            <a:endParaRPr lang="en-US" altLang="zh-CN"/>
          </a:p>
        </p:txBody>
      </p:sp>
      <p:sp>
        <p:nvSpPr>
          <p:cNvPr id="1691650" name="Rectangle 2"/>
          <p:cNvSpPr>
            <a:spLocks noGrp="1" noChangeArrowheads="1"/>
          </p:cNvSpPr>
          <p:nvPr>
            <p:ph type="title"/>
          </p:nvPr>
        </p:nvSpPr>
        <p:spPr/>
        <p:txBody>
          <a:bodyPr/>
          <a:lstStyle/>
          <a:p>
            <a:r>
              <a:rPr lang="en-US" altLang="zh-CN" dirty="0"/>
              <a:t>7.6.1 </a:t>
            </a:r>
            <a:r>
              <a:rPr lang="zh-CN" altLang="en-US" dirty="0"/>
              <a:t>多发射的概念</a:t>
            </a:r>
          </a:p>
        </p:txBody>
      </p:sp>
      <p:sp>
        <p:nvSpPr>
          <p:cNvPr id="1691651" name="Rectangle 3"/>
          <p:cNvSpPr>
            <a:spLocks noGrp="1" noChangeArrowheads="1"/>
          </p:cNvSpPr>
          <p:nvPr>
            <p:ph type="body" idx="1"/>
          </p:nvPr>
        </p:nvSpPr>
        <p:spPr>
          <a:xfrm>
            <a:off x="323850" y="692150"/>
            <a:ext cx="8640763" cy="6049963"/>
          </a:xfrm>
        </p:spPr>
        <p:txBody>
          <a:bodyPr/>
          <a:lstStyle/>
          <a:p>
            <a:pPr>
              <a:spcBef>
                <a:spcPct val="10000"/>
              </a:spcBef>
            </a:pPr>
            <a:r>
              <a:rPr lang="zh-CN" altLang="en-US" dirty="0"/>
              <a:t>在多发射处理器中并行地处理指令需要做</a:t>
            </a:r>
            <a:r>
              <a:rPr lang="en-US" altLang="zh-CN" dirty="0"/>
              <a:t>3</a:t>
            </a:r>
            <a:r>
              <a:rPr lang="zh-CN" altLang="en-US" dirty="0"/>
              <a:t>项工作：</a:t>
            </a:r>
          </a:p>
          <a:p>
            <a:pPr lvl="1"/>
            <a:r>
              <a:rPr lang="zh-CN" altLang="en-US" sz="2400" dirty="0"/>
              <a:t>检查指令间的相关性，</a:t>
            </a:r>
            <a:br>
              <a:rPr lang="en-US" altLang="zh-CN" sz="2400" dirty="0"/>
            </a:br>
            <a:r>
              <a:rPr lang="zh-CN" altLang="en-US" sz="2400" dirty="0"/>
              <a:t>以确定哪些指令可以组合在一起用于并行执行；</a:t>
            </a:r>
          </a:p>
          <a:p>
            <a:pPr lvl="1"/>
            <a:r>
              <a:rPr lang="zh-CN" altLang="en-US" sz="2400" dirty="0"/>
              <a:t>将指令分配（</a:t>
            </a:r>
            <a:r>
              <a:rPr lang="en-US" altLang="zh-CN" sz="2400" dirty="0"/>
              <a:t>dispatch</a:t>
            </a:r>
            <a:r>
              <a:rPr lang="zh-CN" altLang="en-US" sz="2400" dirty="0"/>
              <a:t>）给硬件功能单元；</a:t>
            </a:r>
          </a:p>
          <a:p>
            <a:pPr lvl="1"/>
            <a:r>
              <a:rPr lang="zh-CN" altLang="en-US" sz="2400" dirty="0"/>
              <a:t>确定多个指令（或放在一个单字中）的启动时刻。</a:t>
            </a:r>
          </a:p>
        </p:txBody>
      </p:sp>
      <p:graphicFrame>
        <p:nvGraphicFramePr>
          <p:cNvPr id="1691652" name="Group 4"/>
          <p:cNvGraphicFramePr>
            <a:graphicFrameLocks noGrp="1"/>
          </p:cNvGraphicFramePr>
          <p:nvPr/>
        </p:nvGraphicFramePr>
        <p:xfrm>
          <a:off x="252413" y="3860800"/>
          <a:ext cx="8640762" cy="2286000"/>
        </p:xfrm>
        <a:graphic>
          <a:graphicData uri="http://schemas.openxmlformats.org/drawingml/2006/table">
            <a:tbl>
              <a:tblPr/>
              <a:tblGrid>
                <a:gridCol w="3024187">
                  <a:extLst>
                    <a:ext uri="{9D8B030D-6E8A-4147-A177-3AD203B41FA5}">
                      <a16:colId xmlns:a16="http://schemas.microsoft.com/office/drawing/2014/main" val="20000"/>
                    </a:ext>
                  </a:extLst>
                </a:gridCol>
                <a:gridCol w="1800225">
                  <a:extLst>
                    <a:ext uri="{9D8B030D-6E8A-4147-A177-3AD203B41FA5}">
                      <a16:colId xmlns:a16="http://schemas.microsoft.com/office/drawing/2014/main" val="20001"/>
                    </a:ext>
                  </a:extLst>
                </a:gridCol>
                <a:gridCol w="2087563">
                  <a:extLst>
                    <a:ext uri="{9D8B030D-6E8A-4147-A177-3AD203B41FA5}">
                      <a16:colId xmlns:a16="http://schemas.microsoft.com/office/drawing/2014/main" val="20002"/>
                    </a:ext>
                  </a:extLst>
                </a:gridCol>
                <a:gridCol w="1728787">
                  <a:extLst>
                    <a:ext uri="{9D8B030D-6E8A-4147-A177-3AD203B41FA5}">
                      <a16:colId xmlns:a16="http://schemas.microsoft.com/office/drawing/2014/main" val="20003"/>
                    </a:ext>
                  </a:extLst>
                </a:gridCol>
              </a:tblGrid>
              <a:tr h="2286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2400" b="1" i="0" u="none" strike="noStrike" cap="none" normalizeH="0" baseline="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rgbClr val="000000"/>
                          </a:solidFill>
                          <a:effectLst/>
                          <a:latin typeface="Times New Roman" pitchFamily="18" charset="0"/>
                          <a:ea typeface="宋体" charset="-122"/>
                          <a:cs typeface="Times New Roman" pitchFamily="18" charset="0"/>
                        </a:rPr>
                        <a:t>指令成组</a:t>
                      </a:r>
                      <a:endParaRPr kumimoji="1" lang="zh-CN" altLang="en-US" sz="2400" b="1"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rgbClr val="000000"/>
                          </a:solidFill>
                          <a:effectLst/>
                          <a:latin typeface="Times New Roman" pitchFamily="18" charset="0"/>
                          <a:ea typeface="宋体" charset="-122"/>
                          <a:cs typeface="Times New Roman" pitchFamily="18" charset="0"/>
                        </a:rPr>
                        <a:t>分配功能单元</a:t>
                      </a:r>
                      <a:endParaRPr kumimoji="1" lang="zh-CN" altLang="en-US" sz="2400" b="1"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rgbClr val="000000"/>
                          </a:solidFill>
                          <a:effectLst/>
                          <a:latin typeface="Times New Roman" pitchFamily="18" charset="0"/>
                          <a:ea typeface="宋体" charset="-122"/>
                          <a:cs typeface="Times New Roman" pitchFamily="18" charset="0"/>
                        </a:rPr>
                        <a:t>启动</a:t>
                      </a:r>
                      <a:endParaRPr kumimoji="1" lang="zh-CN" altLang="en-US" sz="2400" b="1"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0"/>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rgbClr val="000000"/>
                          </a:solidFill>
                          <a:effectLst/>
                          <a:latin typeface="Times New Roman" pitchFamily="18" charset="0"/>
                          <a:ea typeface="宋体" charset="-122"/>
                          <a:cs typeface="Times New Roman" pitchFamily="18" charset="0"/>
                        </a:rPr>
                        <a:t>动态超标量</a:t>
                      </a:r>
                      <a:endParaRPr kumimoji="1" lang="zh-CN" altLang="en-US" sz="2400" b="1"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rgbClr val="000000"/>
                          </a:solidFill>
                          <a:effectLst/>
                          <a:latin typeface="Times New Roman" pitchFamily="18" charset="0"/>
                          <a:ea typeface="宋体" charset="-122"/>
                          <a:cs typeface="Times New Roman" pitchFamily="18" charset="0"/>
                        </a:rPr>
                        <a:t>硬件</a:t>
                      </a:r>
                      <a:endParaRPr kumimoji="1" lang="zh-CN" altLang="en-US" sz="2400" b="1"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rgbClr val="000000"/>
                          </a:solidFill>
                          <a:effectLst/>
                          <a:latin typeface="Times New Roman" pitchFamily="18" charset="0"/>
                          <a:ea typeface="宋体" charset="-122"/>
                          <a:cs typeface="Times New Roman" pitchFamily="18" charset="0"/>
                        </a:rPr>
                        <a:t>硬件</a:t>
                      </a:r>
                      <a:endParaRPr kumimoji="1" lang="zh-CN" altLang="en-US" sz="2400" b="1"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rgbClr val="000000"/>
                          </a:solidFill>
                          <a:effectLst/>
                          <a:latin typeface="Times New Roman" pitchFamily="18" charset="0"/>
                          <a:ea typeface="宋体" charset="-122"/>
                          <a:cs typeface="Times New Roman" pitchFamily="18" charset="0"/>
                        </a:rPr>
                        <a:t>硬件</a:t>
                      </a:r>
                      <a:endParaRPr kumimoji="1" lang="zh-CN" altLang="en-US" sz="2400" b="1"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rgbClr val="000000"/>
                          </a:solidFill>
                          <a:effectLst/>
                          <a:latin typeface="Times New Roman" pitchFamily="18" charset="0"/>
                          <a:ea typeface="宋体" charset="-122"/>
                          <a:cs typeface="Times New Roman" pitchFamily="18" charset="0"/>
                        </a:rPr>
                        <a:t>静态超标量，</a:t>
                      </a:r>
                      <a:r>
                        <a:rPr kumimoji="1" lang="en-US" altLang="zh-CN" sz="2400" b="1" i="0" u="none" strike="noStrike" cap="none" normalizeH="0" baseline="0">
                          <a:ln>
                            <a:noFill/>
                          </a:ln>
                          <a:solidFill>
                            <a:srgbClr val="000000"/>
                          </a:solidFill>
                          <a:effectLst/>
                          <a:latin typeface="Times New Roman" pitchFamily="18" charset="0"/>
                          <a:ea typeface="宋体" charset="-122"/>
                          <a:cs typeface="Times New Roman" pitchFamily="18" charset="0"/>
                        </a:rPr>
                        <a:t>EPIC</a:t>
                      </a:r>
                      <a:endParaRPr kumimoji="1" lang="en-US" altLang="zh-CN" sz="2400" b="1"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rgbClr val="000000"/>
                          </a:solidFill>
                          <a:effectLst/>
                          <a:latin typeface="Times New Roman" pitchFamily="18" charset="0"/>
                          <a:ea typeface="宋体" charset="-122"/>
                          <a:cs typeface="Times New Roman" pitchFamily="18" charset="0"/>
                        </a:rPr>
                        <a:t>编译器</a:t>
                      </a:r>
                      <a:endParaRPr kumimoji="1" lang="zh-CN" altLang="en-US" sz="2400" b="1"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rgbClr val="000000"/>
                          </a:solidFill>
                          <a:effectLst/>
                          <a:latin typeface="Times New Roman" pitchFamily="18" charset="0"/>
                          <a:ea typeface="宋体" charset="-122"/>
                          <a:cs typeface="Times New Roman" pitchFamily="18" charset="0"/>
                        </a:rPr>
                        <a:t>硬件</a:t>
                      </a:r>
                      <a:endParaRPr kumimoji="1" lang="zh-CN" altLang="en-US" sz="2400" b="1"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rgbClr val="000000"/>
                          </a:solidFill>
                          <a:effectLst/>
                          <a:latin typeface="Times New Roman" pitchFamily="18" charset="0"/>
                          <a:ea typeface="宋体" charset="-122"/>
                          <a:cs typeface="Times New Roman" pitchFamily="18" charset="0"/>
                        </a:rPr>
                        <a:t>硬件</a:t>
                      </a:r>
                      <a:endParaRPr kumimoji="1" lang="zh-CN" altLang="en-US" sz="2400" b="1"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2"/>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rgbClr val="000000"/>
                          </a:solidFill>
                          <a:effectLst/>
                          <a:latin typeface="Times New Roman" pitchFamily="18" charset="0"/>
                          <a:ea typeface="宋体" charset="-122"/>
                          <a:cs typeface="Times New Roman" pitchFamily="18" charset="0"/>
                        </a:rPr>
                        <a:t>动态</a:t>
                      </a:r>
                      <a:r>
                        <a:rPr kumimoji="1" lang="en-US" altLang="zh-CN" sz="2400" b="1" i="0" u="none" strike="noStrike" cap="none" normalizeH="0" baseline="0">
                          <a:ln>
                            <a:noFill/>
                          </a:ln>
                          <a:solidFill>
                            <a:srgbClr val="000000"/>
                          </a:solidFill>
                          <a:effectLst/>
                          <a:latin typeface="Times New Roman" pitchFamily="18" charset="0"/>
                          <a:ea typeface="宋体" charset="-122"/>
                          <a:cs typeface="Times New Roman" pitchFamily="18" charset="0"/>
                        </a:rPr>
                        <a:t>VLIW</a:t>
                      </a:r>
                      <a:endParaRPr kumimoji="1" lang="en-US" altLang="zh-CN" sz="2400" b="1"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rgbClr val="000000"/>
                          </a:solidFill>
                          <a:effectLst/>
                          <a:latin typeface="Times New Roman" pitchFamily="18" charset="0"/>
                          <a:ea typeface="宋体" charset="-122"/>
                          <a:cs typeface="Times New Roman" pitchFamily="18" charset="0"/>
                        </a:rPr>
                        <a:t>编译器</a:t>
                      </a:r>
                      <a:endParaRPr kumimoji="1" lang="zh-CN" altLang="en-US" sz="2400" b="1"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rgbClr val="000000"/>
                          </a:solidFill>
                          <a:effectLst/>
                          <a:latin typeface="Times New Roman" pitchFamily="18" charset="0"/>
                          <a:ea typeface="宋体" charset="-122"/>
                          <a:cs typeface="Times New Roman" pitchFamily="18" charset="0"/>
                        </a:rPr>
                        <a:t>编译器</a:t>
                      </a:r>
                      <a:endParaRPr kumimoji="1" lang="zh-CN" altLang="en-US" sz="2400" b="1"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rgbClr val="000000"/>
                          </a:solidFill>
                          <a:effectLst/>
                          <a:latin typeface="Times New Roman" pitchFamily="18" charset="0"/>
                          <a:ea typeface="宋体" charset="-122"/>
                          <a:cs typeface="Times New Roman" pitchFamily="18" charset="0"/>
                        </a:rPr>
                        <a:t>硬件</a:t>
                      </a:r>
                      <a:endParaRPr kumimoji="1" lang="zh-CN" altLang="en-US" sz="2400" b="1"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3"/>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rgbClr val="000000"/>
                          </a:solidFill>
                          <a:effectLst/>
                          <a:latin typeface="Times New Roman" pitchFamily="18" charset="0"/>
                          <a:ea typeface="宋体" charset="-122"/>
                          <a:cs typeface="Times New Roman" pitchFamily="18" charset="0"/>
                        </a:rPr>
                        <a:t>VLIW</a:t>
                      </a:r>
                      <a:endParaRPr kumimoji="1" lang="en-US" altLang="zh-CN" sz="2400" b="1"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rgbClr val="000000"/>
                          </a:solidFill>
                          <a:effectLst/>
                          <a:latin typeface="Times New Roman" pitchFamily="18" charset="0"/>
                          <a:ea typeface="宋体" charset="-122"/>
                          <a:cs typeface="Times New Roman" pitchFamily="18" charset="0"/>
                        </a:rPr>
                        <a:t>编译器</a:t>
                      </a:r>
                      <a:endParaRPr kumimoji="1" lang="zh-CN" altLang="en-US" sz="2400" b="1"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rgbClr val="000000"/>
                          </a:solidFill>
                          <a:effectLst/>
                          <a:latin typeface="Times New Roman" pitchFamily="18" charset="0"/>
                          <a:ea typeface="宋体" charset="-122"/>
                          <a:cs typeface="Times New Roman" pitchFamily="18" charset="0"/>
                        </a:rPr>
                        <a:t>编译器</a:t>
                      </a:r>
                      <a:endParaRPr kumimoji="1" lang="zh-CN" altLang="en-US" sz="2400" b="1"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rgbClr val="000000"/>
                          </a:solidFill>
                          <a:effectLst/>
                          <a:latin typeface="Times New Roman" pitchFamily="18" charset="0"/>
                          <a:ea typeface="宋体" charset="-122"/>
                          <a:cs typeface="Times New Roman" pitchFamily="18" charset="0"/>
                        </a:rPr>
                        <a:t>编译器</a:t>
                      </a:r>
                      <a:endParaRPr kumimoji="1" lang="zh-CN" altLang="en-US" sz="2400" b="1"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4"/>
                  </a:ext>
                </a:extLst>
              </a:tr>
            </a:tbl>
          </a:graphicData>
        </a:graphic>
      </p:graphicFrame>
      <p:sp>
        <p:nvSpPr>
          <p:cNvPr id="1691684" name="Rectangle 36"/>
          <p:cNvSpPr>
            <a:spLocks noChangeArrowheads="1"/>
          </p:cNvSpPr>
          <p:nvPr/>
        </p:nvSpPr>
        <p:spPr bwMode="auto">
          <a:xfrm>
            <a:off x="1547813" y="3284538"/>
            <a:ext cx="6253162" cy="519112"/>
          </a:xfrm>
          <a:prstGeom prst="rect">
            <a:avLst/>
          </a:prstGeom>
          <a:noFill/>
          <a:ln w="28575" algn="ctr">
            <a:noFill/>
            <a:miter lim="800000"/>
            <a:headEnd/>
            <a:tailEnd/>
          </a:ln>
          <a:effectLst/>
        </p:spPr>
        <p:txBody>
          <a:bodyPr wrap="none" anchor="ctr">
            <a:spAutoFit/>
          </a:bodyPr>
          <a:lstStyle/>
          <a:p>
            <a:pPr algn="l">
              <a:spcBef>
                <a:spcPct val="0"/>
              </a:spcBef>
            </a:pPr>
            <a:r>
              <a:rPr kumimoji="1" lang="zh-CN" altLang="en-US" dirty="0">
                <a:solidFill>
                  <a:schemeClr val="bg2"/>
                </a:solidFill>
                <a:ea typeface="楷体" panose="02010609060101010101" pitchFamily="49" charset="-122"/>
              </a:rPr>
              <a:t>表</a:t>
            </a:r>
            <a:r>
              <a:rPr kumimoji="1" lang="en-US" altLang="zh-CN" dirty="0">
                <a:solidFill>
                  <a:schemeClr val="bg2"/>
                </a:solidFill>
                <a:ea typeface="楷体" panose="02010609060101010101" pitchFamily="49" charset="-122"/>
              </a:rPr>
              <a:t>7.7  </a:t>
            </a:r>
            <a:r>
              <a:rPr kumimoji="1" lang="zh-CN" altLang="en-US" dirty="0">
                <a:solidFill>
                  <a:schemeClr val="bg2"/>
                </a:solidFill>
                <a:ea typeface="楷体" panose="02010609060101010101" pitchFamily="49" charset="-122"/>
              </a:rPr>
              <a:t>并行处理中硬件及编译器的作用 </a:t>
            </a:r>
          </a:p>
        </p:txBody>
      </p:sp>
    </p:spTree>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CB30A224-F3FC-416D-ABDE-2923A8E3D39B}" type="slidenum">
              <a:rPr lang="zh-CN" altLang="en-US"/>
              <a:pPr/>
              <a:t>77</a:t>
            </a:fld>
            <a:endParaRPr lang="en-US" altLang="zh-CN"/>
          </a:p>
        </p:txBody>
      </p:sp>
      <p:sp>
        <p:nvSpPr>
          <p:cNvPr id="1692674" name="Rectangle 2"/>
          <p:cNvSpPr>
            <a:spLocks noGrp="1" noChangeArrowheads="1"/>
          </p:cNvSpPr>
          <p:nvPr>
            <p:ph type="title"/>
          </p:nvPr>
        </p:nvSpPr>
        <p:spPr/>
        <p:txBody>
          <a:bodyPr/>
          <a:lstStyle/>
          <a:p>
            <a:r>
              <a:rPr lang="en-US" altLang="zh-CN" dirty="0"/>
              <a:t>7.6.2 </a:t>
            </a:r>
            <a:r>
              <a:rPr lang="zh-CN" altLang="en-US" dirty="0"/>
              <a:t>超标量处理器</a:t>
            </a:r>
          </a:p>
        </p:txBody>
      </p:sp>
      <p:sp>
        <p:nvSpPr>
          <p:cNvPr id="1692675" name="Rectangle 3"/>
          <p:cNvSpPr>
            <a:spLocks noGrp="1" noChangeArrowheads="1"/>
          </p:cNvSpPr>
          <p:nvPr>
            <p:ph type="body" idx="1"/>
          </p:nvPr>
        </p:nvSpPr>
        <p:spPr>
          <a:xfrm>
            <a:off x="457200" y="1082675"/>
            <a:ext cx="8362950" cy="5154613"/>
          </a:xfrm>
        </p:spPr>
        <p:txBody>
          <a:bodyPr/>
          <a:lstStyle/>
          <a:p>
            <a:r>
              <a:rPr lang="zh-CN" altLang="en-US">
                <a:solidFill>
                  <a:srgbClr val="006600"/>
                </a:solidFill>
                <a:ea typeface="黑体" pitchFamily="2" charset="-122"/>
              </a:rPr>
              <a:t>超标量：</a:t>
            </a:r>
            <a:r>
              <a:rPr lang="en-US" altLang="zh-CN">
                <a:solidFill>
                  <a:srgbClr val="006600"/>
                </a:solidFill>
                <a:ea typeface="黑体" pitchFamily="2" charset="-122"/>
              </a:rPr>
              <a:t>Superscalar</a:t>
            </a:r>
            <a:endParaRPr lang="zh-CN" altLang="en-US"/>
          </a:p>
          <a:p>
            <a:r>
              <a:rPr lang="zh-CN" altLang="en-US"/>
              <a:t>为了充分利用</a:t>
            </a:r>
            <a:r>
              <a:rPr lang="zh-CN" altLang="en-US">
                <a:solidFill>
                  <a:srgbClr val="C00000"/>
                </a:solidFill>
                <a:effectLst>
                  <a:outerShdw blurRad="38100" dist="38100" dir="2700000" algn="tl">
                    <a:srgbClr val="000000">
                      <a:alpha val="43137"/>
                    </a:srgbClr>
                  </a:outerShdw>
                </a:effectLst>
                <a:latin typeface="黑体" pitchFamily="49" charset="-122"/>
                <a:ea typeface="黑体" pitchFamily="49" charset="-122"/>
              </a:rPr>
              <a:t>度</a:t>
            </a:r>
            <a:r>
              <a:rPr lang="zh-CN" altLang="en-US"/>
              <a:t>为</a:t>
            </a:r>
            <a:r>
              <a:rPr lang="en-US" altLang="zh-CN">
                <a:solidFill>
                  <a:srgbClr val="FF0000"/>
                </a:solidFill>
              </a:rPr>
              <a:t>m</a:t>
            </a:r>
            <a:r>
              <a:rPr lang="zh-CN" altLang="en-US"/>
              <a:t>的超标量处理器，</a:t>
            </a:r>
            <a:r>
              <a:rPr lang="en-US" altLang="zh-CN"/>
              <a:t>m</a:t>
            </a:r>
            <a:r>
              <a:rPr lang="zh-CN" altLang="en-US"/>
              <a:t>条指令必须是</a:t>
            </a:r>
            <a:r>
              <a:rPr lang="zh-CN" altLang="en-US">
                <a:solidFill>
                  <a:srgbClr val="FF0000"/>
                </a:solidFill>
              </a:rPr>
              <a:t>可并行执行</a:t>
            </a:r>
            <a:r>
              <a:rPr lang="zh-CN" altLang="en-US"/>
              <a:t>的，否则流水线停顿。</a:t>
            </a:r>
          </a:p>
          <a:p>
            <a:r>
              <a:rPr lang="zh-CN" altLang="en-US"/>
              <a:t>超标量处理器芯片含有</a:t>
            </a:r>
            <a:r>
              <a:rPr lang="zh-CN" altLang="en-US">
                <a:solidFill>
                  <a:srgbClr val="FF0000"/>
                </a:solidFill>
              </a:rPr>
              <a:t>多个独立的执行单元</a:t>
            </a:r>
            <a:r>
              <a:rPr lang="zh-CN" altLang="en-US"/>
              <a:t>，每个单元采用</a:t>
            </a:r>
            <a:r>
              <a:rPr lang="zh-CN" altLang="en-US">
                <a:solidFill>
                  <a:srgbClr val="FF0000"/>
                </a:solidFill>
              </a:rPr>
              <a:t>流水</a:t>
            </a:r>
            <a:r>
              <a:rPr lang="zh-CN" altLang="en-US"/>
              <a:t>结构。</a:t>
            </a:r>
          </a:p>
          <a:p>
            <a:r>
              <a:rPr lang="zh-CN" altLang="en-US"/>
              <a:t>采用</a:t>
            </a:r>
            <a:r>
              <a:rPr lang="zh-CN" altLang="en-US">
                <a:solidFill>
                  <a:schemeClr val="accent5">
                    <a:lumMod val="50000"/>
                  </a:schemeClr>
                </a:solidFill>
              </a:rPr>
              <a:t>乱序发射</a:t>
            </a:r>
            <a:r>
              <a:rPr lang="zh-CN" altLang="en-US"/>
              <a:t>、</a:t>
            </a:r>
            <a:r>
              <a:rPr lang="zh-CN" altLang="en-US">
                <a:solidFill>
                  <a:schemeClr val="accent5">
                    <a:lumMod val="50000"/>
                  </a:schemeClr>
                </a:solidFill>
              </a:rPr>
              <a:t>重命名</a:t>
            </a:r>
            <a:r>
              <a:rPr lang="zh-CN" altLang="en-US"/>
              <a:t>技术。</a:t>
            </a:r>
          </a:p>
          <a:p>
            <a:r>
              <a:rPr lang="zh-CN" altLang="en-US"/>
              <a:t>每指令时钟数</a:t>
            </a:r>
            <a:r>
              <a:rPr lang="en-US" altLang="zh-CN"/>
              <a:t>CPI</a:t>
            </a:r>
            <a:r>
              <a:rPr lang="zh-CN" altLang="en-US"/>
              <a:t>实际低于</a:t>
            </a:r>
            <a:r>
              <a:rPr lang="en-US" altLang="zh-CN"/>
              <a:t>1</a:t>
            </a:r>
            <a:r>
              <a:rPr lang="zh-CN" altLang="en-US"/>
              <a:t>，通常 </a:t>
            </a:r>
            <a:r>
              <a:rPr lang="en-US" altLang="zh-CN"/>
              <a:t>IPC</a:t>
            </a:r>
            <a:r>
              <a:rPr lang="zh-CN" altLang="en-US"/>
              <a:t>＝</a:t>
            </a:r>
            <a:r>
              <a:rPr lang="en-US" altLang="zh-CN"/>
              <a:t>2</a:t>
            </a:r>
            <a:r>
              <a:rPr lang="zh-CN" altLang="en-US"/>
              <a:t>～</a:t>
            </a:r>
            <a:r>
              <a:rPr lang="en-US" altLang="zh-CN"/>
              <a:t>6 </a:t>
            </a:r>
            <a:r>
              <a:rPr lang="zh-CN" altLang="en-US"/>
              <a:t>。</a:t>
            </a:r>
          </a:p>
        </p:txBody>
      </p:sp>
      <p:sp>
        <p:nvSpPr>
          <p:cNvPr id="6" name="动作按钮: 前进或下一项 5">
            <a:hlinkClick r:id="rId2" action="ppaction://hlinksldjump" highlightClick="1"/>
            <a:extLst>
              <a:ext uri="{FF2B5EF4-FFF2-40B4-BE49-F238E27FC236}">
                <a16:creationId xmlns:a16="http://schemas.microsoft.com/office/drawing/2014/main" id="{00BF2C2E-F637-4348-8B89-878EF26A408C}"/>
              </a:ext>
            </a:extLst>
          </p:cNvPr>
          <p:cNvSpPr/>
          <p:nvPr/>
        </p:nvSpPr>
        <p:spPr bwMode="auto">
          <a:xfrm>
            <a:off x="8028384" y="5877272"/>
            <a:ext cx="720080" cy="432048"/>
          </a:xfrm>
          <a:prstGeom prst="actionButtonForwardNex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charset="-122"/>
            </a:endParaRPr>
          </a:p>
        </p:txBody>
      </p:sp>
    </p:spTree>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灯片编号占位符 4"/>
          <p:cNvSpPr>
            <a:spLocks noGrp="1"/>
          </p:cNvSpPr>
          <p:nvPr>
            <p:ph type="sldNum" sz="quarter" idx="11"/>
          </p:nvPr>
        </p:nvSpPr>
        <p:spPr/>
        <p:txBody>
          <a:bodyPr/>
          <a:lstStyle/>
          <a:p>
            <a:fld id="{1FDFFCF0-7D24-4927-AB86-37C2F4F43C08}" type="slidenum">
              <a:rPr lang="zh-CN" altLang="en-US"/>
              <a:pPr/>
              <a:t>78</a:t>
            </a:fld>
            <a:endParaRPr lang="en-US" altLang="zh-CN"/>
          </a:p>
        </p:txBody>
      </p:sp>
      <p:sp>
        <p:nvSpPr>
          <p:cNvPr id="1693698" name="Rectangle 2"/>
          <p:cNvSpPr>
            <a:spLocks noGrp="1" noChangeArrowheads="1"/>
          </p:cNvSpPr>
          <p:nvPr>
            <p:ph type="title"/>
          </p:nvPr>
        </p:nvSpPr>
        <p:spPr/>
        <p:txBody>
          <a:bodyPr/>
          <a:lstStyle/>
          <a:p>
            <a:r>
              <a:rPr lang="en-US" altLang="zh-CN" dirty="0"/>
              <a:t>7.6.2 </a:t>
            </a:r>
            <a:r>
              <a:rPr lang="zh-CN" altLang="en-US" dirty="0"/>
              <a:t>超标量处理器</a:t>
            </a:r>
          </a:p>
        </p:txBody>
      </p:sp>
      <p:sp>
        <p:nvSpPr>
          <p:cNvPr id="1693699" name="Rectangle 3"/>
          <p:cNvSpPr>
            <a:spLocks noChangeArrowheads="1"/>
          </p:cNvSpPr>
          <p:nvPr/>
        </p:nvSpPr>
        <p:spPr bwMode="auto">
          <a:xfrm rot="-5400000">
            <a:off x="1872457" y="3032918"/>
            <a:ext cx="647700" cy="144463"/>
          </a:xfrm>
          <a:prstGeom prst="rect">
            <a:avLst/>
          </a:prstGeom>
          <a:solidFill>
            <a:srgbClr val="3399FF"/>
          </a:solidFill>
          <a:ln w="28575" algn="ctr">
            <a:noFill/>
            <a:miter lim="800000"/>
            <a:headEnd/>
            <a:tailEnd/>
          </a:ln>
          <a:effectLst/>
        </p:spPr>
        <p:txBody>
          <a:bodyPr wrap="none" anchor="ctr"/>
          <a:lstStyle/>
          <a:p>
            <a:endParaRPr lang="zh-CN" altLang="en-US"/>
          </a:p>
        </p:txBody>
      </p:sp>
      <p:sp>
        <p:nvSpPr>
          <p:cNvPr id="1693700" name="AutoShape 4"/>
          <p:cNvSpPr>
            <a:spLocks noChangeArrowheads="1"/>
          </p:cNvSpPr>
          <p:nvPr/>
        </p:nvSpPr>
        <p:spPr bwMode="auto">
          <a:xfrm>
            <a:off x="1979613" y="1628775"/>
            <a:ext cx="504825" cy="431800"/>
          </a:xfrm>
          <a:prstGeom prst="downArrow">
            <a:avLst>
              <a:gd name="adj1" fmla="val 49685"/>
              <a:gd name="adj2" fmla="val 44852"/>
            </a:avLst>
          </a:prstGeom>
          <a:solidFill>
            <a:srgbClr val="3399FF"/>
          </a:solidFill>
          <a:ln w="28575" algn="ctr">
            <a:noFill/>
            <a:miter lim="800000"/>
            <a:headEnd/>
            <a:tailEnd/>
          </a:ln>
          <a:effectLst/>
        </p:spPr>
        <p:txBody>
          <a:bodyPr wrap="none" anchor="ctr"/>
          <a:lstStyle/>
          <a:p>
            <a:endParaRPr lang="zh-CN" altLang="en-US"/>
          </a:p>
        </p:txBody>
      </p:sp>
      <p:sp>
        <p:nvSpPr>
          <p:cNvPr id="1693701" name="AutoShape 5"/>
          <p:cNvSpPr>
            <a:spLocks noChangeArrowheads="1"/>
          </p:cNvSpPr>
          <p:nvPr/>
        </p:nvSpPr>
        <p:spPr bwMode="auto">
          <a:xfrm>
            <a:off x="969963" y="3286125"/>
            <a:ext cx="288925" cy="503238"/>
          </a:xfrm>
          <a:prstGeom prst="downArrow">
            <a:avLst>
              <a:gd name="adj1" fmla="val 54944"/>
              <a:gd name="adj2" fmla="val 63187"/>
            </a:avLst>
          </a:prstGeom>
          <a:solidFill>
            <a:srgbClr val="3399FF"/>
          </a:solidFill>
          <a:ln w="28575" algn="ctr">
            <a:noFill/>
            <a:miter lim="800000"/>
            <a:headEnd/>
            <a:tailEnd/>
          </a:ln>
          <a:effectLst/>
        </p:spPr>
        <p:txBody>
          <a:bodyPr wrap="none" anchor="ctr"/>
          <a:lstStyle/>
          <a:p>
            <a:endParaRPr lang="zh-CN" altLang="en-US"/>
          </a:p>
        </p:txBody>
      </p:sp>
      <p:sp>
        <p:nvSpPr>
          <p:cNvPr id="1693702" name="AutoShape 6"/>
          <p:cNvSpPr>
            <a:spLocks noChangeArrowheads="1"/>
          </p:cNvSpPr>
          <p:nvPr/>
        </p:nvSpPr>
        <p:spPr bwMode="auto">
          <a:xfrm>
            <a:off x="2843213" y="3286125"/>
            <a:ext cx="288925" cy="503238"/>
          </a:xfrm>
          <a:prstGeom prst="downArrow">
            <a:avLst>
              <a:gd name="adj1" fmla="val 54944"/>
              <a:gd name="adj2" fmla="val 63187"/>
            </a:avLst>
          </a:prstGeom>
          <a:solidFill>
            <a:srgbClr val="3399FF"/>
          </a:solidFill>
          <a:ln w="28575" algn="ctr">
            <a:noFill/>
            <a:miter lim="800000"/>
            <a:headEnd/>
            <a:tailEnd/>
          </a:ln>
          <a:effectLst/>
        </p:spPr>
        <p:txBody>
          <a:bodyPr wrap="none" anchor="ctr"/>
          <a:lstStyle/>
          <a:p>
            <a:endParaRPr lang="zh-CN" altLang="en-US"/>
          </a:p>
        </p:txBody>
      </p:sp>
      <p:sp>
        <p:nvSpPr>
          <p:cNvPr id="1693703" name="AutoShape 7"/>
          <p:cNvSpPr>
            <a:spLocks noChangeArrowheads="1"/>
          </p:cNvSpPr>
          <p:nvPr/>
        </p:nvSpPr>
        <p:spPr bwMode="auto">
          <a:xfrm>
            <a:off x="4716463" y="3286125"/>
            <a:ext cx="288925" cy="503238"/>
          </a:xfrm>
          <a:prstGeom prst="downArrow">
            <a:avLst>
              <a:gd name="adj1" fmla="val 54944"/>
              <a:gd name="adj2" fmla="val 63187"/>
            </a:avLst>
          </a:prstGeom>
          <a:solidFill>
            <a:srgbClr val="3399FF"/>
          </a:solidFill>
          <a:ln w="28575" algn="ctr">
            <a:noFill/>
            <a:miter lim="800000"/>
            <a:headEnd/>
            <a:tailEnd/>
          </a:ln>
          <a:effectLst/>
        </p:spPr>
        <p:txBody>
          <a:bodyPr wrap="none" anchor="ctr"/>
          <a:lstStyle/>
          <a:p>
            <a:endParaRPr lang="zh-CN" altLang="en-US"/>
          </a:p>
        </p:txBody>
      </p:sp>
      <p:sp>
        <p:nvSpPr>
          <p:cNvPr id="1693704" name="AutoShape 8"/>
          <p:cNvSpPr>
            <a:spLocks noChangeArrowheads="1"/>
          </p:cNvSpPr>
          <p:nvPr/>
        </p:nvSpPr>
        <p:spPr bwMode="auto">
          <a:xfrm>
            <a:off x="6732588" y="3286125"/>
            <a:ext cx="288925" cy="503238"/>
          </a:xfrm>
          <a:prstGeom prst="downArrow">
            <a:avLst>
              <a:gd name="adj1" fmla="val 54944"/>
              <a:gd name="adj2" fmla="val 63187"/>
            </a:avLst>
          </a:prstGeom>
          <a:solidFill>
            <a:srgbClr val="3399FF"/>
          </a:solidFill>
          <a:ln w="28575" algn="ctr">
            <a:noFill/>
            <a:miter lim="800000"/>
            <a:headEnd/>
            <a:tailEnd/>
          </a:ln>
          <a:effectLst/>
        </p:spPr>
        <p:txBody>
          <a:bodyPr wrap="none" anchor="ctr"/>
          <a:lstStyle/>
          <a:p>
            <a:endParaRPr lang="zh-CN" altLang="en-US"/>
          </a:p>
        </p:txBody>
      </p:sp>
      <p:sp>
        <p:nvSpPr>
          <p:cNvPr id="1693705" name="Rectangle 9"/>
          <p:cNvSpPr>
            <a:spLocks noChangeArrowheads="1"/>
          </p:cNvSpPr>
          <p:nvPr/>
        </p:nvSpPr>
        <p:spPr bwMode="auto">
          <a:xfrm>
            <a:off x="1042988" y="3286125"/>
            <a:ext cx="5905500" cy="142875"/>
          </a:xfrm>
          <a:prstGeom prst="rect">
            <a:avLst/>
          </a:prstGeom>
          <a:solidFill>
            <a:srgbClr val="3399FF"/>
          </a:solidFill>
          <a:ln w="28575" algn="ctr">
            <a:noFill/>
            <a:miter lim="800000"/>
            <a:headEnd/>
            <a:tailEnd/>
          </a:ln>
          <a:effectLst/>
        </p:spPr>
        <p:txBody>
          <a:bodyPr wrap="none" anchor="ctr"/>
          <a:lstStyle/>
          <a:p>
            <a:endParaRPr lang="zh-CN" altLang="en-US"/>
          </a:p>
        </p:txBody>
      </p:sp>
      <p:sp>
        <p:nvSpPr>
          <p:cNvPr id="1693706" name="AutoShape 10"/>
          <p:cNvSpPr>
            <a:spLocks noChangeArrowheads="1"/>
          </p:cNvSpPr>
          <p:nvPr/>
        </p:nvSpPr>
        <p:spPr bwMode="auto">
          <a:xfrm>
            <a:off x="1763713" y="2925763"/>
            <a:ext cx="288925" cy="863600"/>
          </a:xfrm>
          <a:prstGeom prst="downArrow">
            <a:avLst>
              <a:gd name="adj1" fmla="val 54944"/>
              <a:gd name="adj2" fmla="val 63184"/>
            </a:avLst>
          </a:prstGeom>
          <a:solidFill>
            <a:srgbClr val="FF0066"/>
          </a:solidFill>
          <a:ln w="28575" algn="ctr">
            <a:noFill/>
            <a:miter lim="800000"/>
            <a:headEnd/>
            <a:tailEnd/>
          </a:ln>
          <a:effectLst/>
        </p:spPr>
        <p:txBody>
          <a:bodyPr wrap="none" anchor="ctr"/>
          <a:lstStyle/>
          <a:p>
            <a:endParaRPr lang="zh-CN" altLang="en-US"/>
          </a:p>
        </p:txBody>
      </p:sp>
      <p:sp>
        <p:nvSpPr>
          <p:cNvPr id="1693707" name="AutoShape 11"/>
          <p:cNvSpPr>
            <a:spLocks noChangeArrowheads="1"/>
          </p:cNvSpPr>
          <p:nvPr/>
        </p:nvSpPr>
        <p:spPr bwMode="auto">
          <a:xfrm>
            <a:off x="3563938" y="2925763"/>
            <a:ext cx="288925" cy="863600"/>
          </a:xfrm>
          <a:prstGeom prst="downArrow">
            <a:avLst>
              <a:gd name="adj1" fmla="val 54944"/>
              <a:gd name="adj2" fmla="val 63184"/>
            </a:avLst>
          </a:prstGeom>
          <a:solidFill>
            <a:srgbClr val="FF0066"/>
          </a:solidFill>
          <a:ln w="28575" algn="ctr">
            <a:noFill/>
            <a:miter lim="800000"/>
            <a:headEnd/>
            <a:tailEnd/>
          </a:ln>
          <a:effectLst/>
        </p:spPr>
        <p:txBody>
          <a:bodyPr wrap="none" anchor="ctr"/>
          <a:lstStyle/>
          <a:p>
            <a:endParaRPr lang="zh-CN" altLang="en-US"/>
          </a:p>
        </p:txBody>
      </p:sp>
      <p:sp>
        <p:nvSpPr>
          <p:cNvPr id="1693708" name="AutoShape 12"/>
          <p:cNvSpPr>
            <a:spLocks noChangeArrowheads="1"/>
          </p:cNvSpPr>
          <p:nvPr/>
        </p:nvSpPr>
        <p:spPr bwMode="auto">
          <a:xfrm>
            <a:off x="5435600" y="2925763"/>
            <a:ext cx="288925" cy="863600"/>
          </a:xfrm>
          <a:prstGeom prst="downArrow">
            <a:avLst>
              <a:gd name="adj1" fmla="val 54944"/>
              <a:gd name="adj2" fmla="val 63184"/>
            </a:avLst>
          </a:prstGeom>
          <a:solidFill>
            <a:srgbClr val="FF0066"/>
          </a:solidFill>
          <a:ln w="28575" algn="ctr">
            <a:noFill/>
            <a:miter lim="800000"/>
            <a:headEnd/>
            <a:tailEnd/>
          </a:ln>
          <a:effectLst/>
        </p:spPr>
        <p:txBody>
          <a:bodyPr wrap="none" anchor="ctr"/>
          <a:lstStyle/>
          <a:p>
            <a:endParaRPr lang="zh-CN" altLang="en-US"/>
          </a:p>
        </p:txBody>
      </p:sp>
      <p:sp>
        <p:nvSpPr>
          <p:cNvPr id="1693709" name="AutoShape 13"/>
          <p:cNvSpPr>
            <a:spLocks noChangeArrowheads="1"/>
          </p:cNvSpPr>
          <p:nvPr/>
        </p:nvSpPr>
        <p:spPr bwMode="auto">
          <a:xfrm>
            <a:off x="7235825" y="2925763"/>
            <a:ext cx="288925" cy="863600"/>
          </a:xfrm>
          <a:prstGeom prst="downArrow">
            <a:avLst>
              <a:gd name="adj1" fmla="val 54944"/>
              <a:gd name="adj2" fmla="val 63184"/>
            </a:avLst>
          </a:prstGeom>
          <a:solidFill>
            <a:srgbClr val="FF0066"/>
          </a:solidFill>
          <a:ln w="28575" algn="ctr">
            <a:noFill/>
            <a:miter lim="800000"/>
            <a:headEnd/>
            <a:tailEnd/>
          </a:ln>
          <a:effectLst/>
        </p:spPr>
        <p:txBody>
          <a:bodyPr wrap="none" anchor="ctr"/>
          <a:lstStyle/>
          <a:p>
            <a:endParaRPr lang="zh-CN" altLang="en-US"/>
          </a:p>
        </p:txBody>
      </p:sp>
      <p:sp>
        <p:nvSpPr>
          <p:cNvPr id="1693710" name="Rectangle 14"/>
          <p:cNvSpPr>
            <a:spLocks noChangeArrowheads="1"/>
          </p:cNvSpPr>
          <p:nvPr/>
        </p:nvSpPr>
        <p:spPr bwMode="auto">
          <a:xfrm>
            <a:off x="1835150" y="2925763"/>
            <a:ext cx="5616575" cy="142875"/>
          </a:xfrm>
          <a:prstGeom prst="rect">
            <a:avLst/>
          </a:prstGeom>
          <a:solidFill>
            <a:srgbClr val="FF0066"/>
          </a:solidFill>
          <a:ln w="28575" algn="ctr">
            <a:noFill/>
            <a:miter lim="800000"/>
            <a:headEnd/>
            <a:tailEnd/>
          </a:ln>
          <a:effectLst/>
        </p:spPr>
        <p:txBody>
          <a:bodyPr wrap="none" anchor="ctr"/>
          <a:lstStyle/>
          <a:p>
            <a:endParaRPr lang="zh-CN" altLang="en-US"/>
          </a:p>
        </p:txBody>
      </p:sp>
      <p:sp>
        <p:nvSpPr>
          <p:cNvPr id="1693711" name="AutoShape 15"/>
          <p:cNvSpPr>
            <a:spLocks noChangeArrowheads="1"/>
          </p:cNvSpPr>
          <p:nvPr/>
        </p:nvSpPr>
        <p:spPr bwMode="auto">
          <a:xfrm>
            <a:off x="5003800" y="2636838"/>
            <a:ext cx="288925" cy="287337"/>
          </a:xfrm>
          <a:prstGeom prst="downArrow">
            <a:avLst>
              <a:gd name="adj1" fmla="val 54944"/>
              <a:gd name="adj2" fmla="val 47514"/>
            </a:avLst>
          </a:prstGeom>
          <a:solidFill>
            <a:srgbClr val="FF0066"/>
          </a:solidFill>
          <a:ln w="28575" algn="ctr">
            <a:noFill/>
            <a:miter lim="800000"/>
            <a:headEnd/>
            <a:tailEnd/>
          </a:ln>
          <a:effectLst/>
        </p:spPr>
        <p:txBody>
          <a:bodyPr wrap="none" anchor="ctr"/>
          <a:lstStyle/>
          <a:p>
            <a:endParaRPr lang="zh-CN" altLang="en-US"/>
          </a:p>
        </p:txBody>
      </p:sp>
      <p:sp>
        <p:nvSpPr>
          <p:cNvPr id="1693712" name="AutoShape 16"/>
          <p:cNvSpPr>
            <a:spLocks noChangeArrowheads="1"/>
          </p:cNvSpPr>
          <p:nvPr/>
        </p:nvSpPr>
        <p:spPr bwMode="auto">
          <a:xfrm>
            <a:off x="5003800" y="1341438"/>
            <a:ext cx="288925" cy="576262"/>
          </a:xfrm>
          <a:prstGeom prst="downArrow">
            <a:avLst>
              <a:gd name="adj1" fmla="val 54944"/>
              <a:gd name="adj2" fmla="val 55246"/>
            </a:avLst>
          </a:prstGeom>
          <a:solidFill>
            <a:srgbClr val="FF0066"/>
          </a:solidFill>
          <a:ln w="28575" algn="ctr">
            <a:noFill/>
            <a:miter lim="800000"/>
            <a:headEnd/>
            <a:tailEnd/>
          </a:ln>
          <a:effectLst/>
        </p:spPr>
        <p:txBody>
          <a:bodyPr wrap="none" anchor="ctr"/>
          <a:lstStyle/>
          <a:p>
            <a:endParaRPr lang="zh-CN" altLang="en-US"/>
          </a:p>
        </p:txBody>
      </p:sp>
      <p:sp>
        <p:nvSpPr>
          <p:cNvPr id="1693713" name="AutoShape 17"/>
          <p:cNvSpPr>
            <a:spLocks noChangeArrowheads="1"/>
          </p:cNvSpPr>
          <p:nvPr/>
        </p:nvSpPr>
        <p:spPr bwMode="auto">
          <a:xfrm>
            <a:off x="1547813" y="4797425"/>
            <a:ext cx="288925" cy="360363"/>
          </a:xfrm>
          <a:prstGeom prst="downArrow">
            <a:avLst>
              <a:gd name="adj1" fmla="val 50546"/>
              <a:gd name="adj2" fmla="val 48903"/>
            </a:avLst>
          </a:prstGeom>
          <a:solidFill>
            <a:srgbClr val="FF0066"/>
          </a:solidFill>
          <a:ln w="28575" algn="ctr">
            <a:noFill/>
            <a:miter lim="800000"/>
            <a:headEnd/>
            <a:tailEnd/>
          </a:ln>
          <a:effectLst/>
        </p:spPr>
        <p:txBody>
          <a:bodyPr wrap="none" anchor="ctr"/>
          <a:lstStyle/>
          <a:p>
            <a:endParaRPr lang="zh-CN" altLang="en-US"/>
          </a:p>
        </p:txBody>
      </p:sp>
      <p:sp>
        <p:nvSpPr>
          <p:cNvPr id="1693714" name="Rectangle 18"/>
          <p:cNvSpPr>
            <a:spLocks noChangeArrowheads="1"/>
          </p:cNvSpPr>
          <p:nvPr/>
        </p:nvSpPr>
        <p:spPr bwMode="auto">
          <a:xfrm>
            <a:off x="1547813" y="5157788"/>
            <a:ext cx="6769100" cy="144462"/>
          </a:xfrm>
          <a:prstGeom prst="rect">
            <a:avLst/>
          </a:prstGeom>
          <a:solidFill>
            <a:srgbClr val="FF0066"/>
          </a:solidFill>
          <a:ln w="28575" algn="ctr">
            <a:noFill/>
            <a:miter lim="800000"/>
            <a:headEnd/>
            <a:tailEnd/>
          </a:ln>
          <a:effectLst/>
        </p:spPr>
        <p:txBody>
          <a:bodyPr wrap="none" anchor="ctr"/>
          <a:lstStyle/>
          <a:p>
            <a:endParaRPr lang="zh-CN" altLang="en-US"/>
          </a:p>
        </p:txBody>
      </p:sp>
      <p:sp>
        <p:nvSpPr>
          <p:cNvPr id="1693715" name="Rectangle 19"/>
          <p:cNvSpPr>
            <a:spLocks noChangeArrowheads="1"/>
          </p:cNvSpPr>
          <p:nvPr/>
        </p:nvSpPr>
        <p:spPr bwMode="auto">
          <a:xfrm rot="-5400000">
            <a:off x="6264276" y="3249612"/>
            <a:ext cx="3960812" cy="144463"/>
          </a:xfrm>
          <a:prstGeom prst="rect">
            <a:avLst/>
          </a:prstGeom>
          <a:solidFill>
            <a:srgbClr val="FF0066"/>
          </a:solidFill>
          <a:ln w="28575" algn="ctr">
            <a:noFill/>
            <a:miter lim="800000"/>
            <a:headEnd/>
            <a:tailEnd/>
          </a:ln>
          <a:effectLst/>
        </p:spPr>
        <p:txBody>
          <a:bodyPr wrap="none" anchor="ctr"/>
          <a:lstStyle/>
          <a:p>
            <a:endParaRPr lang="zh-CN" altLang="en-US"/>
          </a:p>
        </p:txBody>
      </p:sp>
      <p:sp>
        <p:nvSpPr>
          <p:cNvPr id="1693716" name="AutoShape 20"/>
          <p:cNvSpPr>
            <a:spLocks noChangeArrowheads="1"/>
          </p:cNvSpPr>
          <p:nvPr/>
        </p:nvSpPr>
        <p:spPr bwMode="auto">
          <a:xfrm>
            <a:off x="3995738" y="5229225"/>
            <a:ext cx="288925" cy="430213"/>
          </a:xfrm>
          <a:prstGeom prst="downArrow">
            <a:avLst>
              <a:gd name="adj1" fmla="val 54944"/>
              <a:gd name="adj2" fmla="val 47800"/>
            </a:avLst>
          </a:prstGeom>
          <a:solidFill>
            <a:srgbClr val="FF0066"/>
          </a:solidFill>
          <a:ln w="28575" algn="ctr">
            <a:noFill/>
            <a:miter lim="800000"/>
            <a:headEnd/>
            <a:tailEnd/>
          </a:ln>
          <a:effectLst/>
        </p:spPr>
        <p:txBody>
          <a:bodyPr wrap="none" anchor="ctr"/>
          <a:lstStyle/>
          <a:p>
            <a:endParaRPr lang="zh-CN" altLang="en-US"/>
          </a:p>
        </p:txBody>
      </p:sp>
      <p:sp>
        <p:nvSpPr>
          <p:cNvPr id="1693717" name="AutoShape 21"/>
          <p:cNvSpPr>
            <a:spLocks noChangeArrowheads="1"/>
          </p:cNvSpPr>
          <p:nvPr/>
        </p:nvSpPr>
        <p:spPr bwMode="auto">
          <a:xfrm flipV="1">
            <a:off x="4500563" y="5302250"/>
            <a:ext cx="288925" cy="358775"/>
          </a:xfrm>
          <a:prstGeom prst="downArrow">
            <a:avLst>
              <a:gd name="adj1" fmla="val 54954"/>
              <a:gd name="adj2" fmla="val 45606"/>
            </a:avLst>
          </a:prstGeom>
          <a:solidFill>
            <a:srgbClr val="FF0066"/>
          </a:solidFill>
          <a:ln w="28575" algn="ctr">
            <a:noFill/>
            <a:miter lim="800000"/>
            <a:headEnd/>
            <a:tailEnd/>
          </a:ln>
          <a:effectLst/>
        </p:spPr>
        <p:txBody>
          <a:bodyPr wrap="none" anchor="ctr"/>
          <a:lstStyle/>
          <a:p>
            <a:endParaRPr lang="zh-CN" altLang="en-US"/>
          </a:p>
        </p:txBody>
      </p:sp>
      <p:sp>
        <p:nvSpPr>
          <p:cNvPr id="1693718" name="AutoShape 22"/>
          <p:cNvSpPr>
            <a:spLocks noChangeArrowheads="1"/>
          </p:cNvSpPr>
          <p:nvPr/>
        </p:nvSpPr>
        <p:spPr bwMode="auto">
          <a:xfrm>
            <a:off x="3276600" y="4797425"/>
            <a:ext cx="288925" cy="360363"/>
          </a:xfrm>
          <a:prstGeom prst="downArrow">
            <a:avLst>
              <a:gd name="adj1" fmla="val 50546"/>
              <a:gd name="adj2" fmla="val 48903"/>
            </a:avLst>
          </a:prstGeom>
          <a:solidFill>
            <a:srgbClr val="FF0066"/>
          </a:solidFill>
          <a:ln w="28575" algn="ctr">
            <a:noFill/>
            <a:miter lim="800000"/>
            <a:headEnd/>
            <a:tailEnd/>
          </a:ln>
          <a:effectLst/>
        </p:spPr>
        <p:txBody>
          <a:bodyPr wrap="none" anchor="ctr"/>
          <a:lstStyle/>
          <a:p>
            <a:endParaRPr lang="zh-CN" altLang="en-US"/>
          </a:p>
        </p:txBody>
      </p:sp>
      <p:sp>
        <p:nvSpPr>
          <p:cNvPr id="1693719" name="AutoShape 23"/>
          <p:cNvSpPr>
            <a:spLocks noChangeArrowheads="1"/>
          </p:cNvSpPr>
          <p:nvPr/>
        </p:nvSpPr>
        <p:spPr bwMode="auto">
          <a:xfrm>
            <a:off x="5219700" y="4797425"/>
            <a:ext cx="288925" cy="360363"/>
          </a:xfrm>
          <a:prstGeom prst="downArrow">
            <a:avLst>
              <a:gd name="adj1" fmla="val 50546"/>
              <a:gd name="adj2" fmla="val 48903"/>
            </a:avLst>
          </a:prstGeom>
          <a:solidFill>
            <a:srgbClr val="FF0066"/>
          </a:solidFill>
          <a:ln w="28575" algn="ctr">
            <a:noFill/>
            <a:miter lim="800000"/>
            <a:headEnd/>
            <a:tailEnd/>
          </a:ln>
          <a:effectLst/>
        </p:spPr>
        <p:txBody>
          <a:bodyPr wrap="none" anchor="ctr"/>
          <a:lstStyle/>
          <a:p>
            <a:endParaRPr lang="zh-CN" altLang="en-US"/>
          </a:p>
        </p:txBody>
      </p:sp>
      <p:sp>
        <p:nvSpPr>
          <p:cNvPr id="1693720" name="AutoShape 24"/>
          <p:cNvSpPr>
            <a:spLocks noChangeArrowheads="1"/>
          </p:cNvSpPr>
          <p:nvPr/>
        </p:nvSpPr>
        <p:spPr bwMode="auto">
          <a:xfrm>
            <a:off x="6948488" y="4797425"/>
            <a:ext cx="288925" cy="360363"/>
          </a:xfrm>
          <a:prstGeom prst="downArrow">
            <a:avLst>
              <a:gd name="adj1" fmla="val 50546"/>
              <a:gd name="adj2" fmla="val 48903"/>
            </a:avLst>
          </a:prstGeom>
          <a:solidFill>
            <a:srgbClr val="FF0066"/>
          </a:solidFill>
          <a:ln w="28575" algn="ctr">
            <a:noFill/>
            <a:miter lim="800000"/>
            <a:headEnd/>
            <a:tailEnd/>
          </a:ln>
          <a:effectLst/>
        </p:spPr>
        <p:txBody>
          <a:bodyPr wrap="none" anchor="ctr"/>
          <a:lstStyle/>
          <a:p>
            <a:endParaRPr lang="zh-CN" altLang="en-US"/>
          </a:p>
        </p:txBody>
      </p:sp>
      <p:sp>
        <p:nvSpPr>
          <p:cNvPr id="1693721" name="AutoShape 25"/>
          <p:cNvSpPr>
            <a:spLocks noChangeArrowheads="1"/>
          </p:cNvSpPr>
          <p:nvPr/>
        </p:nvSpPr>
        <p:spPr bwMode="auto">
          <a:xfrm>
            <a:off x="6877050" y="1341438"/>
            <a:ext cx="288925" cy="573087"/>
          </a:xfrm>
          <a:prstGeom prst="downArrow">
            <a:avLst>
              <a:gd name="adj1" fmla="val 54944"/>
              <a:gd name="adj2" fmla="val 53849"/>
            </a:avLst>
          </a:prstGeom>
          <a:solidFill>
            <a:srgbClr val="FF0066"/>
          </a:solidFill>
          <a:ln w="28575" algn="ctr">
            <a:noFill/>
            <a:miter lim="800000"/>
            <a:headEnd/>
            <a:tailEnd/>
          </a:ln>
          <a:effectLst/>
        </p:spPr>
        <p:txBody>
          <a:bodyPr wrap="none" anchor="ctr"/>
          <a:lstStyle/>
          <a:p>
            <a:endParaRPr lang="zh-CN" altLang="en-US"/>
          </a:p>
        </p:txBody>
      </p:sp>
      <p:sp>
        <p:nvSpPr>
          <p:cNvPr id="1693722" name="Rectangle 26"/>
          <p:cNvSpPr>
            <a:spLocks noChangeArrowheads="1"/>
          </p:cNvSpPr>
          <p:nvPr/>
        </p:nvSpPr>
        <p:spPr bwMode="auto">
          <a:xfrm>
            <a:off x="5076825" y="1341438"/>
            <a:ext cx="3240088" cy="144462"/>
          </a:xfrm>
          <a:prstGeom prst="rect">
            <a:avLst/>
          </a:prstGeom>
          <a:solidFill>
            <a:srgbClr val="FF0066"/>
          </a:solidFill>
          <a:ln w="28575" algn="ctr">
            <a:noFill/>
            <a:miter lim="800000"/>
            <a:headEnd/>
            <a:tailEnd/>
          </a:ln>
          <a:effectLst/>
        </p:spPr>
        <p:txBody>
          <a:bodyPr wrap="none" anchor="ctr"/>
          <a:lstStyle/>
          <a:p>
            <a:endParaRPr lang="zh-CN" altLang="en-US"/>
          </a:p>
        </p:txBody>
      </p:sp>
      <p:sp>
        <p:nvSpPr>
          <p:cNvPr id="1693723" name="Rectangle 27"/>
          <p:cNvSpPr>
            <a:spLocks noChangeArrowheads="1"/>
          </p:cNvSpPr>
          <p:nvPr/>
        </p:nvSpPr>
        <p:spPr bwMode="auto">
          <a:xfrm>
            <a:off x="1258888" y="909638"/>
            <a:ext cx="1944687" cy="719137"/>
          </a:xfrm>
          <a:prstGeom prst="rect">
            <a:avLst/>
          </a:prstGeom>
          <a:solidFill>
            <a:srgbClr val="CCFF99"/>
          </a:solidFill>
          <a:ln w="28575" algn="ctr">
            <a:solidFill>
              <a:schemeClr val="tx1"/>
            </a:solidFill>
            <a:miter lim="800000"/>
            <a:headEnd/>
            <a:tailEnd/>
          </a:ln>
          <a:effectLst/>
        </p:spPr>
        <p:txBody>
          <a:bodyPr wrap="none" anchor="ctr"/>
          <a:lstStyle/>
          <a:p>
            <a:pPr>
              <a:spcBef>
                <a:spcPct val="0"/>
              </a:spcBef>
            </a:pPr>
            <a:r>
              <a:rPr lang="zh-CN" altLang="en-US" sz="2400" dirty="0">
                <a:ea typeface="楷体" panose="02010609060101010101" pitchFamily="49" charset="-122"/>
              </a:rPr>
              <a:t>指令</a:t>
            </a:r>
            <a:r>
              <a:rPr lang="en-US" altLang="zh-CN" sz="2400" dirty="0">
                <a:ea typeface="楷体" panose="02010609060101010101" pitchFamily="49" charset="-122"/>
              </a:rPr>
              <a:t>Cache</a:t>
            </a:r>
          </a:p>
        </p:txBody>
      </p:sp>
      <p:sp>
        <p:nvSpPr>
          <p:cNvPr id="1693724" name="Rectangle 28"/>
          <p:cNvSpPr>
            <a:spLocks noChangeArrowheads="1"/>
          </p:cNvSpPr>
          <p:nvPr/>
        </p:nvSpPr>
        <p:spPr bwMode="auto">
          <a:xfrm>
            <a:off x="1189038" y="2060575"/>
            <a:ext cx="2087562" cy="719138"/>
          </a:xfrm>
          <a:prstGeom prst="rect">
            <a:avLst/>
          </a:prstGeom>
          <a:solidFill>
            <a:srgbClr val="CCFF99"/>
          </a:solidFill>
          <a:ln w="28575" algn="ctr">
            <a:solidFill>
              <a:schemeClr val="tx1"/>
            </a:solidFill>
            <a:miter lim="800000"/>
            <a:headEnd/>
            <a:tailEnd/>
          </a:ln>
          <a:effectLst/>
        </p:spPr>
        <p:txBody>
          <a:bodyPr wrap="none" anchor="ctr"/>
          <a:lstStyle/>
          <a:p>
            <a:pPr>
              <a:lnSpc>
                <a:spcPct val="90000"/>
              </a:lnSpc>
              <a:spcBef>
                <a:spcPct val="0"/>
              </a:spcBef>
            </a:pPr>
            <a:r>
              <a:rPr lang="zh-CN" altLang="en-US" sz="2000" dirty="0">
                <a:ea typeface="楷体" panose="02010609060101010101" pitchFamily="49" charset="-122"/>
              </a:rPr>
              <a:t>指令缓冲器</a:t>
            </a:r>
          </a:p>
          <a:p>
            <a:pPr>
              <a:lnSpc>
                <a:spcPct val="90000"/>
              </a:lnSpc>
              <a:spcBef>
                <a:spcPct val="0"/>
              </a:spcBef>
            </a:pPr>
            <a:r>
              <a:rPr lang="zh-CN" altLang="en-US" sz="2000" dirty="0">
                <a:ea typeface="楷体" panose="02010609060101010101" pitchFamily="49" charset="-122"/>
              </a:rPr>
              <a:t>译码器、分配器</a:t>
            </a:r>
          </a:p>
        </p:txBody>
      </p:sp>
      <p:sp>
        <p:nvSpPr>
          <p:cNvPr id="1693725" name="AutoShape 29"/>
          <p:cNvSpPr>
            <a:spLocks noChangeArrowheads="1"/>
          </p:cNvSpPr>
          <p:nvPr/>
        </p:nvSpPr>
        <p:spPr bwMode="auto">
          <a:xfrm>
            <a:off x="6877050" y="2636838"/>
            <a:ext cx="288925" cy="287337"/>
          </a:xfrm>
          <a:prstGeom prst="downArrow">
            <a:avLst>
              <a:gd name="adj1" fmla="val 54944"/>
              <a:gd name="adj2" fmla="val 47514"/>
            </a:avLst>
          </a:prstGeom>
          <a:solidFill>
            <a:srgbClr val="FF0066"/>
          </a:solidFill>
          <a:ln w="28575" algn="ctr">
            <a:noFill/>
            <a:miter lim="800000"/>
            <a:headEnd/>
            <a:tailEnd/>
          </a:ln>
          <a:effectLst/>
        </p:spPr>
        <p:txBody>
          <a:bodyPr wrap="none" anchor="ctr"/>
          <a:lstStyle/>
          <a:p>
            <a:endParaRPr lang="zh-CN" altLang="en-US"/>
          </a:p>
        </p:txBody>
      </p:sp>
      <p:sp>
        <p:nvSpPr>
          <p:cNvPr id="1693726" name="Rectangle 30"/>
          <p:cNvSpPr>
            <a:spLocks noChangeArrowheads="1"/>
          </p:cNvSpPr>
          <p:nvPr/>
        </p:nvSpPr>
        <p:spPr bwMode="auto">
          <a:xfrm>
            <a:off x="4356100" y="1917700"/>
            <a:ext cx="1584325" cy="719138"/>
          </a:xfrm>
          <a:prstGeom prst="rect">
            <a:avLst/>
          </a:prstGeom>
          <a:solidFill>
            <a:srgbClr val="CCFF99"/>
          </a:solidFill>
          <a:ln w="28575" algn="ctr">
            <a:solidFill>
              <a:schemeClr val="tx1"/>
            </a:solidFill>
            <a:miter lim="800000"/>
            <a:headEnd/>
            <a:tailEnd/>
          </a:ln>
          <a:effectLst/>
        </p:spPr>
        <p:txBody>
          <a:bodyPr wrap="none" anchor="ctr"/>
          <a:lstStyle/>
          <a:p>
            <a:pPr>
              <a:spcBef>
                <a:spcPct val="0"/>
              </a:spcBef>
            </a:pPr>
            <a:r>
              <a:rPr lang="zh-CN" altLang="en-US" sz="2400" dirty="0">
                <a:ea typeface="楷体" panose="02010609060101010101" pitchFamily="49" charset="-122"/>
              </a:rPr>
              <a:t>寄存器文件</a:t>
            </a:r>
            <a:endParaRPr lang="en-US" altLang="zh-CN" sz="2400" dirty="0">
              <a:ea typeface="楷体" panose="02010609060101010101" pitchFamily="49" charset="-122"/>
            </a:endParaRPr>
          </a:p>
        </p:txBody>
      </p:sp>
      <p:sp>
        <p:nvSpPr>
          <p:cNvPr id="1693727" name="Rectangle 31"/>
          <p:cNvSpPr>
            <a:spLocks noChangeArrowheads="1"/>
          </p:cNvSpPr>
          <p:nvPr/>
        </p:nvSpPr>
        <p:spPr bwMode="auto">
          <a:xfrm>
            <a:off x="6227763" y="1917700"/>
            <a:ext cx="1655762" cy="719138"/>
          </a:xfrm>
          <a:prstGeom prst="rect">
            <a:avLst/>
          </a:prstGeom>
          <a:solidFill>
            <a:srgbClr val="CCFF99"/>
          </a:solidFill>
          <a:ln w="28575" algn="ctr">
            <a:solidFill>
              <a:schemeClr val="tx1"/>
            </a:solidFill>
            <a:miter lim="800000"/>
            <a:headEnd/>
            <a:tailEnd/>
          </a:ln>
          <a:effectLst/>
        </p:spPr>
        <p:txBody>
          <a:bodyPr wrap="none" anchor="ctr"/>
          <a:lstStyle/>
          <a:p>
            <a:pPr>
              <a:spcBef>
                <a:spcPct val="0"/>
              </a:spcBef>
            </a:pPr>
            <a:r>
              <a:rPr lang="zh-CN" altLang="en-US" sz="2000" dirty="0">
                <a:ea typeface="楷体" panose="02010609060101010101" pitchFamily="49" charset="-122"/>
              </a:rPr>
              <a:t>重排序缓冲器</a:t>
            </a:r>
            <a:endParaRPr lang="en-US" altLang="zh-CN" sz="2000" dirty="0">
              <a:ea typeface="楷体" panose="02010609060101010101" pitchFamily="49" charset="-122"/>
            </a:endParaRPr>
          </a:p>
        </p:txBody>
      </p:sp>
      <p:sp>
        <p:nvSpPr>
          <p:cNvPr id="1693728" name="Rectangle 32"/>
          <p:cNvSpPr>
            <a:spLocks noChangeArrowheads="1"/>
          </p:cNvSpPr>
          <p:nvPr/>
        </p:nvSpPr>
        <p:spPr bwMode="auto">
          <a:xfrm>
            <a:off x="3492500" y="5661025"/>
            <a:ext cx="1800225" cy="719138"/>
          </a:xfrm>
          <a:prstGeom prst="rect">
            <a:avLst/>
          </a:prstGeom>
          <a:solidFill>
            <a:srgbClr val="CCFF99"/>
          </a:solidFill>
          <a:ln w="28575" algn="ctr">
            <a:solidFill>
              <a:schemeClr val="tx1"/>
            </a:solidFill>
            <a:miter lim="800000"/>
            <a:headEnd/>
            <a:tailEnd/>
          </a:ln>
          <a:effectLst/>
        </p:spPr>
        <p:txBody>
          <a:bodyPr wrap="none" anchor="ctr"/>
          <a:lstStyle/>
          <a:p>
            <a:pPr>
              <a:spcBef>
                <a:spcPct val="0"/>
              </a:spcBef>
            </a:pPr>
            <a:r>
              <a:rPr lang="zh-CN" altLang="en-US" sz="2400" dirty="0">
                <a:ea typeface="楷体" panose="02010609060101010101" pitchFamily="49" charset="-122"/>
              </a:rPr>
              <a:t>数据</a:t>
            </a:r>
            <a:r>
              <a:rPr lang="en-US" altLang="zh-CN" sz="2400" dirty="0">
                <a:ea typeface="楷体" panose="02010609060101010101" pitchFamily="49" charset="-122"/>
              </a:rPr>
              <a:t>Cache</a:t>
            </a:r>
          </a:p>
        </p:txBody>
      </p:sp>
      <p:grpSp>
        <p:nvGrpSpPr>
          <p:cNvPr id="1693729" name="Group 33"/>
          <p:cNvGrpSpPr>
            <a:grpSpLocks/>
          </p:cNvGrpSpPr>
          <p:nvPr/>
        </p:nvGrpSpPr>
        <p:grpSpPr bwMode="auto">
          <a:xfrm>
            <a:off x="900113" y="3789363"/>
            <a:ext cx="1511300" cy="431800"/>
            <a:chOff x="431" y="3612"/>
            <a:chExt cx="1087" cy="271"/>
          </a:xfrm>
        </p:grpSpPr>
        <p:sp>
          <p:nvSpPr>
            <p:cNvPr id="1693730" name="Rectangle 34"/>
            <p:cNvSpPr>
              <a:spLocks noChangeArrowheads="1"/>
            </p:cNvSpPr>
            <p:nvPr/>
          </p:nvSpPr>
          <p:spPr bwMode="auto">
            <a:xfrm>
              <a:off x="431" y="3612"/>
              <a:ext cx="362" cy="90"/>
            </a:xfrm>
            <a:prstGeom prst="rect">
              <a:avLst/>
            </a:prstGeom>
            <a:solidFill>
              <a:srgbClr val="EAEAEA"/>
            </a:solidFill>
            <a:ln w="28575" algn="ctr">
              <a:solidFill>
                <a:schemeClr val="tx1"/>
              </a:solidFill>
              <a:miter lim="800000"/>
              <a:headEnd/>
              <a:tailEnd/>
            </a:ln>
            <a:effectLst/>
          </p:spPr>
          <p:txBody>
            <a:bodyPr wrap="none" anchor="ctr"/>
            <a:lstStyle/>
            <a:p>
              <a:endParaRPr lang="zh-CN" altLang="en-US"/>
            </a:p>
          </p:txBody>
        </p:sp>
        <p:sp>
          <p:nvSpPr>
            <p:cNvPr id="1693731" name="Rectangle 35"/>
            <p:cNvSpPr>
              <a:spLocks noChangeArrowheads="1"/>
            </p:cNvSpPr>
            <p:nvPr/>
          </p:nvSpPr>
          <p:spPr bwMode="auto">
            <a:xfrm>
              <a:off x="793" y="3612"/>
              <a:ext cx="362" cy="90"/>
            </a:xfrm>
            <a:prstGeom prst="rect">
              <a:avLst/>
            </a:prstGeom>
            <a:solidFill>
              <a:srgbClr val="B2B2B2"/>
            </a:solidFill>
            <a:ln w="28575" algn="ctr">
              <a:solidFill>
                <a:schemeClr val="tx1"/>
              </a:solidFill>
              <a:miter lim="800000"/>
              <a:headEnd/>
              <a:tailEnd/>
            </a:ln>
            <a:effectLst/>
          </p:spPr>
          <p:txBody>
            <a:bodyPr wrap="none" anchor="ctr"/>
            <a:lstStyle/>
            <a:p>
              <a:endParaRPr lang="zh-CN" altLang="en-US"/>
            </a:p>
          </p:txBody>
        </p:sp>
        <p:sp>
          <p:nvSpPr>
            <p:cNvPr id="1693732" name="Rectangle 36"/>
            <p:cNvSpPr>
              <a:spLocks noChangeArrowheads="1"/>
            </p:cNvSpPr>
            <p:nvPr/>
          </p:nvSpPr>
          <p:spPr bwMode="auto">
            <a:xfrm>
              <a:off x="1156" y="3612"/>
              <a:ext cx="362" cy="90"/>
            </a:xfrm>
            <a:prstGeom prst="rect">
              <a:avLst/>
            </a:prstGeom>
            <a:solidFill>
              <a:srgbClr val="B2B2B2"/>
            </a:solidFill>
            <a:ln w="28575" algn="ctr">
              <a:solidFill>
                <a:schemeClr val="tx1"/>
              </a:solidFill>
              <a:miter lim="800000"/>
              <a:headEnd/>
              <a:tailEnd/>
            </a:ln>
            <a:effectLst/>
          </p:spPr>
          <p:txBody>
            <a:bodyPr wrap="none" anchor="ctr"/>
            <a:lstStyle/>
            <a:p>
              <a:endParaRPr lang="zh-CN" altLang="en-US"/>
            </a:p>
          </p:txBody>
        </p:sp>
        <p:sp>
          <p:nvSpPr>
            <p:cNvPr id="1693733" name="Rectangle 37"/>
            <p:cNvSpPr>
              <a:spLocks noChangeArrowheads="1"/>
            </p:cNvSpPr>
            <p:nvPr/>
          </p:nvSpPr>
          <p:spPr bwMode="auto">
            <a:xfrm>
              <a:off x="431" y="3702"/>
              <a:ext cx="362" cy="90"/>
            </a:xfrm>
            <a:prstGeom prst="rect">
              <a:avLst/>
            </a:prstGeom>
            <a:solidFill>
              <a:srgbClr val="EAEAEA"/>
            </a:solidFill>
            <a:ln w="28575" algn="ctr">
              <a:solidFill>
                <a:schemeClr val="tx1"/>
              </a:solidFill>
              <a:miter lim="800000"/>
              <a:headEnd/>
              <a:tailEnd/>
            </a:ln>
            <a:effectLst/>
          </p:spPr>
          <p:txBody>
            <a:bodyPr wrap="none" anchor="ctr"/>
            <a:lstStyle/>
            <a:p>
              <a:endParaRPr lang="zh-CN" altLang="en-US"/>
            </a:p>
          </p:txBody>
        </p:sp>
        <p:sp>
          <p:nvSpPr>
            <p:cNvPr id="1693734" name="Rectangle 38"/>
            <p:cNvSpPr>
              <a:spLocks noChangeArrowheads="1"/>
            </p:cNvSpPr>
            <p:nvPr/>
          </p:nvSpPr>
          <p:spPr bwMode="auto">
            <a:xfrm>
              <a:off x="793" y="3702"/>
              <a:ext cx="362" cy="90"/>
            </a:xfrm>
            <a:prstGeom prst="rect">
              <a:avLst/>
            </a:prstGeom>
            <a:solidFill>
              <a:srgbClr val="B2B2B2"/>
            </a:solidFill>
            <a:ln w="28575" algn="ctr">
              <a:solidFill>
                <a:schemeClr val="tx1"/>
              </a:solidFill>
              <a:miter lim="800000"/>
              <a:headEnd/>
              <a:tailEnd/>
            </a:ln>
            <a:effectLst/>
          </p:spPr>
          <p:txBody>
            <a:bodyPr wrap="none" anchor="ctr"/>
            <a:lstStyle/>
            <a:p>
              <a:endParaRPr lang="zh-CN" altLang="en-US"/>
            </a:p>
          </p:txBody>
        </p:sp>
        <p:sp>
          <p:nvSpPr>
            <p:cNvPr id="1693735" name="Rectangle 39"/>
            <p:cNvSpPr>
              <a:spLocks noChangeArrowheads="1"/>
            </p:cNvSpPr>
            <p:nvPr/>
          </p:nvSpPr>
          <p:spPr bwMode="auto">
            <a:xfrm>
              <a:off x="1156" y="3702"/>
              <a:ext cx="362" cy="90"/>
            </a:xfrm>
            <a:prstGeom prst="rect">
              <a:avLst/>
            </a:prstGeom>
            <a:solidFill>
              <a:srgbClr val="B2B2B2"/>
            </a:solidFill>
            <a:ln w="28575" algn="ctr">
              <a:solidFill>
                <a:schemeClr val="tx1"/>
              </a:solidFill>
              <a:miter lim="800000"/>
              <a:headEnd/>
              <a:tailEnd/>
            </a:ln>
            <a:effectLst/>
          </p:spPr>
          <p:txBody>
            <a:bodyPr wrap="none" anchor="ctr"/>
            <a:lstStyle/>
            <a:p>
              <a:endParaRPr lang="zh-CN" altLang="en-US"/>
            </a:p>
          </p:txBody>
        </p:sp>
        <p:sp>
          <p:nvSpPr>
            <p:cNvPr id="1693736" name="Rectangle 40"/>
            <p:cNvSpPr>
              <a:spLocks noChangeArrowheads="1"/>
            </p:cNvSpPr>
            <p:nvPr/>
          </p:nvSpPr>
          <p:spPr bwMode="auto">
            <a:xfrm>
              <a:off x="431" y="3793"/>
              <a:ext cx="362" cy="90"/>
            </a:xfrm>
            <a:prstGeom prst="rect">
              <a:avLst/>
            </a:prstGeom>
            <a:solidFill>
              <a:srgbClr val="EAEAEA"/>
            </a:solidFill>
            <a:ln w="28575" algn="ctr">
              <a:solidFill>
                <a:schemeClr val="tx1"/>
              </a:solidFill>
              <a:miter lim="800000"/>
              <a:headEnd/>
              <a:tailEnd/>
            </a:ln>
            <a:effectLst/>
          </p:spPr>
          <p:txBody>
            <a:bodyPr wrap="none" anchor="ctr"/>
            <a:lstStyle/>
            <a:p>
              <a:endParaRPr lang="zh-CN" altLang="en-US"/>
            </a:p>
          </p:txBody>
        </p:sp>
        <p:sp>
          <p:nvSpPr>
            <p:cNvPr id="1693737" name="Rectangle 41"/>
            <p:cNvSpPr>
              <a:spLocks noChangeArrowheads="1"/>
            </p:cNvSpPr>
            <p:nvPr/>
          </p:nvSpPr>
          <p:spPr bwMode="auto">
            <a:xfrm>
              <a:off x="793" y="3793"/>
              <a:ext cx="362" cy="90"/>
            </a:xfrm>
            <a:prstGeom prst="rect">
              <a:avLst/>
            </a:prstGeom>
            <a:solidFill>
              <a:srgbClr val="B2B2B2"/>
            </a:solidFill>
            <a:ln w="28575" algn="ctr">
              <a:solidFill>
                <a:schemeClr val="tx1"/>
              </a:solidFill>
              <a:miter lim="800000"/>
              <a:headEnd/>
              <a:tailEnd/>
            </a:ln>
            <a:effectLst/>
          </p:spPr>
          <p:txBody>
            <a:bodyPr wrap="none" anchor="ctr"/>
            <a:lstStyle/>
            <a:p>
              <a:endParaRPr lang="zh-CN" altLang="en-US"/>
            </a:p>
          </p:txBody>
        </p:sp>
        <p:sp>
          <p:nvSpPr>
            <p:cNvPr id="1693738" name="Rectangle 42"/>
            <p:cNvSpPr>
              <a:spLocks noChangeArrowheads="1"/>
            </p:cNvSpPr>
            <p:nvPr/>
          </p:nvSpPr>
          <p:spPr bwMode="auto">
            <a:xfrm>
              <a:off x="1156" y="3793"/>
              <a:ext cx="362" cy="90"/>
            </a:xfrm>
            <a:prstGeom prst="rect">
              <a:avLst/>
            </a:prstGeom>
            <a:solidFill>
              <a:srgbClr val="B2B2B2"/>
            </a:solidFill>
            <a:ln w="28575" algn="ctr">
              <a:solidFill>
                <a:schemeClr val="tx1"/>
              </a:solidFill>
              <a:miter lim="800000"/>
              <a:headEnd/>
              <a:tailEnd/>
            </a:ln>
            <a:effectLst/>
          </p:spPr>
          <p:txBody>
            <a:bodyPr wrap="none" anchor="ctr"/>
            <a:lstStyle/>
            <a:p>
              <a:endParaRPr lang="zh-CN" altLang="en-US"/>
            </a:p>
          </p:txBody>
        </p:sp>
      </p:grpSp>
      <p:sp>
        <p:nvSpPr>
          <p:cNvPr id="1693739" name="Rectangle 43"/>
          <p:cNvSpPr>
            <a:spLocks noChangeArrowheads="1"/>
          </p:cNvSpPr>
          <p:nvPr/>
        </p:nvSpPr>
        <p:spPr bwMode="auto">
          <a:xfrm>
            <a:off x="900113" y="4221163"/>
            <a:ext cx="1511300" cy="576262"/>
          </a:xfrm>
          <a:prstGeom prst="rect">
            <a:avLst/>
          </a:prstGeom>
          <a:solidFill>
            <a:srgbClr val="FFFF99"/>
          </a:solidFill>
          <a:ln w="28575" algn="ctr">
            <a:solidFill>
              <a:schemeClr val="tx1"/>
            </a:solidFill>
            <a:miter lim="800000"/>
            <a:headEnd/>
            <a:tailEnd/>
          </a:ln>
          <a:effectLst/>
        </p:spPr>
        <p:txBody>
          <a:bodyPr wrap="none" anchor="ctr"/>
          <a:lstStyle/>
          <a:p>
            <a:pPr>
              <a:spcBef>
                <a:spcPct val="0"/>
              </a:spcBef>
            </a:pPr>
            <a:r>
              <a:rPr lang="zh-CN" altLang="en-US" sz="2400" dirty="0">
                <a:ea typeface="楷体" panose="02010609060101010101" pitchFamily="49" charset="-122"/>
              </a:rPr>
              <a:t>整数</a:t>
            </a:r>
            <a:r>
              <a:rPr lang="en-US" altLang="zh-CN" sz="2400" dirty="0">
                <a:ea typeface="楷体" panose="02010609060101010101" pitchFamily="49" charset="-122"/>
              </a:rPr>
              <a:t>ALU</a:t>
            </a:r>
          </a:p>
        </p:txBody>
      </p:sp>
      <p:grpSp>
        <p:nvGrpSpPr>
          <p:cNvPr id="1693740" name="Group 44"/>
          <p:cNvGrpSpPr>
            <a:grpSpLocks/>
          </p:cNvGrpSpPr>
          <p:nvPr/>
        </p:nvGrpSpPr>
        <p:grpSpPr bwMode="auto">
          <a:xfrm>
            <a:off x="2700338" y="3789363"/>
            <a:ext cx="1511300" cy="431800"/>
            <a:chOff x="431" y="3612"/>
            <a:chExt cx="1087" cy="271"/>
          </a:xfrm>
        </p:grpSpPr>
        <p:sp>
          <p:nvSpPr>
            <p:cNvPr id="1693741" name="Rectangle 45"/>
            <p:cNvSpPr>
              <a:spLocks noChangeArrowheads="1"/>
            </p:cNvSpPr>
            <p:nvPr/>
          </p:nvSpPr>
          <p:spPr bwMode="auto">
            <a:xfrm>
              <a:off x="431" y="3612"/>
              <a:ext cx="362" cy="90"/>
            </a:xfrm>
            <a:prstGeom prst="rect">
              <a:avLst/>
            </a:prstGeom>
            <a:solidFill>
              <a:srgbClr val="EAEAEA"/>
            </a:solidFill>
            <a:ln w="28575" algn="ctr">
              <a:solidFill>
                <a:schemeClr val="tx1"/>
              </a:solidFill>
              <a:miter lim="800000"/>
              <a:headEnd/>
              <a:tailEnd/>
            </a:ln>
            <a:effectLst/>
          </p:spPr>
          <p:txBody>
            <a:bodyPr wrap="none" anchor="ctr"/>
            <a:lstStyle/>
            <a:p>
              <a:endParaRPr lang="zh-CN" altLang="en-US"/>
            </a:p>
          </p:txBody>
        </p:sp>
        <p:sp>
          <p:nvSpPr>
            <p:cNvPr id="1693742" name="Rectangle 46"/>
            <p:cNvSpPr>
              <a:spLocks noChangeArrowheads="1"/>
            </p:cNvSpPr>
            <p:nvPr/>
          </p:nvSpPr>
          <p:spPr bwMode="auto">
            <a:xfrm>
              <a:off x="793" y="3612"/>
              <a:ext cx="362" cy="90"/>
            </a:xfrm>
            <a:prstGeom prst="rect">
              <a:avLst/>
            </a:prstGeom>
            <a:solidFill>
              <a:srgbClr val="B2B2B2"/>
            </a:solidFill>
            <a:ln w="28575" algn="ctr">
              <a:solidFill>
                <a:schemeClr val="tx1"/>
              </a:solidFill>
              <a:miter lim="800000"/>
              <a:headEnd/>
              <a:tailEnd/>
            </a:ln>
            <a:effectLst/>
          </p:spPr>
          <p:txBody>
            <a:bodyPr wrap="none" anchor="ctr"/>
            <a:lstStyle/>
            <a:p>
              <a:endParaRPr lang="zh-CN" altLang="en-US"/>
            </a:p>
          </p:txBody>
        </p:sp>
        <p:sp>
          <p:nvSpPr>
            <p:cNvPr id="1693743" name="Rectangle 47"/>
            <p:cNvSpPr>
              <a:spLocks noChangeArrowheads="1"/>
            </p:cNvSpPr>
            <p:nvPr/>
          </p:nvSpPr>
          <p:spPr bwMode="auto">
            <a:xfrm>
              <a:off x="1156" y="3612"/>
              <a:ext cx="362" cy="90"/>
            </a:xfrm>
            <a:prstGeom prst="rect">
              <a:avLst/>
            </a:prstGeom>
            <a:solidFill>
              <a:srgbClr val="B2B2B2"/>
            </a:solidFill>
            <a:ln w="28575" algn="ctr">
              <a:solidFill>
                <a:schemeClr val="tx1"/>
              </a:solidFill>
              <a:miter lim="800000"/>
              <a:headEnd/>
              <a:tailEnd/>
            </a:ln>
            <a:effectLst/>
          </p:spPr>
          <p:txBody>
            <a:bodyPr wrap="none" anchor="ctr"/>
            <a:lstStyle/>
            <a:p>
              <a:endParaRPr lang="zh-CN" altLang="en-US"/>
            </a:p>
          </p:txBody>
        </p:sp>
        <p:sp>
          <p:nvSpPr>
            <p:cNvPr id="1693744" name="Rectangle 48"/>
            <p:cNvSpPr>
              <a:spLocks noChangeArrowheads="1"/>
            </p:cNvSpPr>
            <p:nvPr/>
          </p:nvSpPr>
          <p:spPr bwMode="auto">
            <a:xfrm>
              <a:off x="431" y="3702"/>
              <a:ext cx="362" cy="90"/>
            </a:xfrm>
            <a:prstGeom prst="rect">
              <a:avLst/>
            </a:prstGeom>
            <a:solidFill>
              <a:srgbClr val="EAEAEA"/>
            </a:solidFill>
            <a:ln w="28575" algn="ctr">
              <a:solidFill>
                <a:schemeClr val="tx1"/>
              </a:solidFill>
              <a:miter lim="800000"/>
              <a:headEnd/>
              <a:tailEnd/>
            </a:ln>
            <a:effectLst/>
          </p:spPr>
          <p:txBody>
            <a:bodyPr wrap="none" anchor="ctr"/>
            <a:lstStyle/>
            <a:p>
              <a:endParaRPr lang="zh-CN" altLang="en-US"/>
            </a:p>
          </p:txBody>
        </p:sp>
        <p:sp>
          <p:nvSpPr>
            <p:cNvPr id="1693745" name="Rectangle 49"/>
            <p:cNvSpPr>
              <a:spLocks noChangeArrowheads="1"/>
            </p:cNvSpPr>
            <p:nvPr/>
          </p:nvSpPr>
          <p:spPr bwMode="auto">
            <a:xfrm>
              <a:off x="793" y="3702"/>
              <a:ext cx="362" cy="90"/>
            </a:xfrm>
            <a:prstGeom prst="rect">
              <a:avLst/>
            </a:prstGeom>
            <a:solidFill>
              <a:srgbClr val="B2B2B2"/>
            </a:solidFill>
            <a:ln w="28575" algn="ctr">
              <a:solidFill>
                <a:schemeClr val="tx1"/>
              </a:solidFill>
              <a:miter lim="800000"/>
              <a:headEnd/>
              <a:tailEnd/>
            </a:ln>
            <a:effectLst/>
          </p:spPr>
          <p:txBody>
            <a:bodyPr wrap="none" anchor="ctr"/>
            <a:lstStyle/>
            <a:p>
              <a:endParaRPr lang="zh-CN" altLang="en-US"/>
            </a:p>
          </p:txBody>
        </p:sp>
        <p:sp>
          <p:nvSpPr>
            <p:cNvPr id="1693746" name="Rectangle 50"/>
            <p:cNvSpPr>
              <a:spLocks noChangeArrowheads="1"/>
            </p:cNvSpPr>
            <p:nvPr/>
          </p:nvSpPr>
          <p:spPr bwMode="auto">
            <a:xfrm>
              <a:off x="1156" y="3702"/>
              <a:ext cx="362" cy="90"/>
            </a:xfrm>
            <a:prstGeom prst="rect">
              <a:avLst/>
            </a:prstGeom>
            <a:solidFill>
              <a:srgbClr val="B2B2B2"/>
            </a:solidFill>
            <a:ln w="28575" algn="ctr">
              <a:solidFill>
                <a:schemeClr val="tx1"/>
              </a:solidFill>
              <a:miter lim="800000"/>
              <a:headEnd/>
              <a:tailEnd/>
            </a:ln>
            <a:effectLst/>
          </p:spPr>
          <p:txBody>
            <a:bodyPr wrap="none" anchor="ctr"/>
            <a:lstStyle/>
            <a:p>
              <a:endParaRPr lang="zh-CN" altLang="en-US"/>
            </a:p>
          </p:txBody>
        </p:sp>
        <p:sp>
          <p:nvSpPr>
            <p:cNvPr id="1693747" name="Rectangle 51"/>
            <p:cNvSpPr>
              <a:spLocks noChangeArrowheads="1"/>
            </p:cNvSpPr>
            <p:nvPr/>
          </p:nvSpPr>
          <p:spPr bwMode="auto">
            <a:xfrm>
              <a:off x="431" y="3793"/>
              <a:ext cx="362" cy="90"/>
            </a:xfrm>
            <a:prstGeom prst="rect">
              <a:avLst/>
            </a:prstGeom>
            <a:solidFill>
              <a:srgbClr val="EAEAEA"/>
            </a:solidFill>
            <a:ln w="28575" algn="ctr">
              <a:solidFill>
                <a:schemeClr val="tx1"/>
              </a:solidFill>
              <a:miter lim="800000"/>
              <a:headEnd/>
              <a:tailEnd/>
            </a:ln>
            <a:effectLst/>
          </p:spPr>
          <p:txBody>
            <a:bodyPr wrap="none" anchor="ctr"/>
            <a:lstStyle/>
            <a:p>
              <a:endParaRPr lang="zh-CN" altLang="en-US"/>
            </a:p>
          </p:txBody>
        </p:sp>
        <p:sp>
          <p:nvSpPr>
            <p:cNvPr id="1693748" name="Rectangle 52"/>
            <p:cNvSpPr>
              <a:spLocks noChangeArrowheads="1"/>
            </p:cNvSpPr>
            <p:nvPr/>
          </p:nvSpPr>
          <p:spPr bwMode="auto">
            <a:xfrm>
              <a:off x="793" y="3793"/>
              <a:ext cx="362" cy="90"/>
            </a:xfrm>
            <a:prstGeom prst="rect">
              <a:avLst/>
            </a:prstGeom>
            <a:solidFill>
              <a:srgbClr val="B2B2B2"/>
            </a:solidFill>
            <a:ln w="28575" algn="ctr">
              <a:solidFill>
                <a:schemeClr val="tx1"/>
              </a:solidFill>
              <a:miter lim="800000"/>
              <a:headEnd/>
              <a:tailEnd/>
            </a:ln>
            <a:effectLst/>
          </p:spPr>
          <p:txBody>
            <a:bodyPr wrap="none" anchor="ctr"/>
            <a:lstStyle/>
            <a:p>
              <a:endParaRPr lang="zh-CN" altLang="en-US"/>
            </a:p>
          </p:txBody>
        </p:sp>
        <p:sp>
          <p:nvSpPr>
            <p:cNvPr id="1693749" name="Rectangle 53"/>
            <p:cNvSpPr>
              <a:spLocks noChangeArrowheads="1"/>
            </p:cNvSpPr>
            <p:nvPr/>
          </p:nvSpPr>
          <p:spPr bwMode="auto">
            <a:xfrm>
              <a:off x="1156" y="3793"/>
              <a:ext cx="362" cy="90"/>
            </a:xfrm>
            <a:prstGeom prst="rect">
              <a:avLst/>
            </a:prstGeom>
            <a:solidFill>
              <a:srgbClr val="B2B2B2"/>
            </a:solidFill>
            <a:ln w="28575" algn="ctr">
              <a:solidFill>
                <a:schemeClr val="tx1"/>
              </a:solidFill>
              <a:miter lim="800000"/>
              <a:headEnd/>
              <a:tailEnd/>
            </a:ln>
            <a:effectLst/>
          </p:spPr>
          <p:txBody>
            <a:bodyPr wrap="none" anchor="ctr"/>
            <a:lstStyle/>
            <a:p>
              <a:endParaRPr lang="zh-CN" altLang="en-US"/>
            </a:p>
          </p:txBody>
        </p:sp>
      </p:grpSp>
      <p:sp>
        <p:nvSpPr>
          <p:cNvPr id="1693750" name="Rectangle 54"/>
          <p:cNvSpPr>
            <a:spLocks noChangeArrowheads="1"/>
          </p:cNvSpPr>
          <p:nvPr/>
        </p:nvSpPr>
        <p:spPr bwMode="auto">
          <a:xfrm>
            <a:off x="2700338" y="4221163"/>
            <a:ext cx="1511300" cy="576262"/>
          </a:xfrm>
          <a:prstGeom prst="rect">
            <a:avLst/>
          </a:prstGeom>
          <a:solidFill>
            <a:srgbClr val="FFFF99"/>
          </a:solidFill>
          <a:ln w="28575" algn="ctr">
            <a:solidFill>
              <a:schemeClr val="tx1"/>
            </a:solidFill>
            <a:miter lim="800000"/>
            <a:headEnd/>
            <a:tailEnd/>
          </a:ln>
          <a:effectLst/>
        </p:spPr>
        <p:txBody>
          <a:bodyPr wrap="none" anchor="ctr"/>
          <a:lstStyle/>
          <a:p>
            <a:pPr>
              <a:spcBef>
                <a:spcPct val="0"/>
              </a:spcBef>
            </a:pPr>
            <a:r>
              <a:rPr lang="zh-CN" altLang="en-US" sz="2400" dirty="0">
                <a:ea typeface="楷体" panose="02010609060101010101" pitchFamily="49" charset="-122"/>
              </a:rPr>
              <a:t>浮点</a:t>
            </a:r>
            <a:r>
              <a:rPr lang="en-US" altLang="zh-CN" sz="2400" dirty="0">
                <a:ea typeface="楷体" panose="02010609060101010101" pitchFamily="49" charset="-122"/>
              </a:rPr>
              <a:t>ALU</a:t>
            </a:r>
          </a:p>
        </p:txBody>
      </p:sp>
      <p:grpSp>
        <p:nvGrpSpPr>
          <p:cNvPr id="1693751" name="Group 55"/>
          <p:cNvGrpSpPr>
            <a:grpSpLocks/>
          </p:cNvGrpSpPr>
          <p:nvPr/>
        </p:nvGrpSpPr>
        <p:grpSpPr bwMode="auto">
          <a:xfrm>
            <a:off x="4572000" y="3789363"/>
            <a:ext cx="1511300" cy="431800"/>
            <a:chOff x="431" y="3612"/>
            <a:chExt cx="1087" cy="271"/>
          </a:xfrm>
        </p:grpSpPr>
        <p:sp>
          <p:nvSpPr>
            <p:cNvPr id="1693752" name="Rectangle 56"/>
            <p:cNvSpPr>
              <a:spLocks noChangeArrowheads="1"/>
            </p:cNvSpPr>
            <p:nvPr/>
          </p:nvSpPr>
          <p:spPr bwMode="auto">
            <a:xfrm>
              <a:off x="431" y="3612"/>
              <a:ext cx="362" cy="90"/>
            </a:xfrm>
            <a:prstGeom prst="rect">
              <a:avLst/>
            </a:prstGeom>
            <a:solidFill>
              <a:srgbClr val="EAEAEA"/>
            </a:solidFill>
            <a:ln w="28575" algn="ctr">
              <a:solidFill>
                <a:schemeClr val="tx1"/>
              </a:solidFill>
              <a:miter lim="800000"/>
              <a:headEnd/>
              <a:tailEnd/>
            </a:ln>
            <a:effectLst/>
          </p:spPr>
          <p:txBody>
            <a:bodyPr wrap="none" anchor="ctr"/>
            <a:lstStyle/>
            <a:p>
              <a:endParaRPr lang="zh-CN" altLang="en-US"/>
            </a:p>
          </p:txBody>
        </p:sp>
        <p:sp>
          <p:nvSpPr>
            <p:cNvPr id="1693753" name="Rectangle 57"/>
            <p:cNvSpPr>
              <a:spLocks noChangeArrowheads="1"/>
            </p:cNvSpPr>
            <p:nvPr/>
          </p:nvSpPr>
          <p:spPr bwMode="auto">
            <a:xfrm>
              <a:off x="793" y="3612"/>
              <a:ext cx="362" cy="90"/>
            </a:xfrm>
            <a:prstGeom prst="rect">
              <a:avLst/>
            </a:prstGeom>
            <a:solidFill>
              <a:srgbClr val="B2B2B2"/>
            </a:solidFill>
            <a:ln w="28575" algn="ctr">
              <a:solidFill>
                <a:schemeClr val="tx1"/>
              </a:solidFill>
              <a:miter lim="800000"/>
              <a:headEnd/>
              <a:tailEnd/>
            </a:ln>
            <a:effectLst/>
          </p:spPr>
          <p:txBody>
            <a:bodyPr wrap="none" anchor="ctr"/>
            <a:lstStyle/>
            <a:p>
              <a:endParaRPr lang="zh-CN" altLang="en-US"/>
            </a:p>
          </p:txBody>
        </p:sp>
        <p:sp>
          <p:nvSpPr>
            <p:cNvPr id="1693754" name="Rectangle 58"/>
            <p:cNvSpPr>
              <a:spLocks noChangeArrowheads="1"/>
            </p:cNvSpPr>
            <p:nvPr/>
          </p:nvSpPr>
          <p:spPr bwMode="auto">
            <a:xfrm>
              <a:off x="1156" y="3612"/>
              <a:ext cx="362" cy="90"/>
            </a:xfrm>
            <a:prstGeom prst="rect">
              <a:avLst/>
            </a:prstGeom>
            <a:solidFill>
              <a:srgbClr val="B2B2B2"/>
            </a:solidFill>
            <a:ln w="28575" algn="ctr">
              <a:solidFill>
                <a:schemeClr val="tx1"/>
              </a:solidFill>
              <a:miter lim="800000"/>
              <a:headEnd/>
              <a:tailEnd/>
            </a:ln>
            <a:effectLst/>
          </p:spPr>
          <p:txBody>
            <a:bodyPr wrap="none" anchor="ctr"/>
            <a:lstStyle/>
            <a:p>
              <a:endParaRPr lang="zh-CN" altLang="en-US"/>
            </a:p>
          </p:txBody>
        </p:sp>
        <p:sp>
          <p:nvSpPr>
            <p:cNvPr id="1693755" name="Rectangle 59"/>
            <p:cNvSpPr>
              <a:spLocks noChangeArrowheads="1"/>
            </p:cNvSpPr>
            <p:nvPr/>
          </p:nvSpPr>
          <p:spPr bwMode="auto">
            <a:xfrm>
              <a:off x="431" y="3702"/>
              <a:ext cx="362" cy="90"/>
            </a:xfrm>
            <a:prstGeom prst="rect">
              <a:avLst/>
            </a:prstGeom>
            <a:solidFill>
              <a:srgbClr val="EAEAEA"/>
            </a:solidFill>
            <a:ln w="28575" algn="ctr">
              <a:solidFill>
                <a:schemeClr val="tx1"/>
              </a:solidFill>
              <a:miter lim="800000"/>
              <a:headEnd/>
              <a:tailEnd/>
            </a:ln>
            <a:effectLst/>
          </p:spPr>
          <p:txBody>
            <a:bodyPr wrap="none" anchor="ctr"/>
            <a:lstStyle/>
            <a:p>
              <a:endParaRPr lang="zh-CN" altLang="en-US"/>
            </a:p>
          </p:txBody>
        </p:sp>
        <p:sp>
          <p:nvSpPr>
            <p:cNvPr id="1693756" name="Rectangle 60"/>
            <p:cNvSpPr>
              <a:spLocks noChangeArrowheads="1"/>
            </p:cNvSpPr>
            <p:nvPr/>
          </p:nvSpPr>
          <p:spPr bwMode="auto">
            <a:xfrm>
              <a:off x="793" y="3702"/>
              <a:ext cx="362" cy="90"/>
            </a:xfrm>
            <a:prstGeom prst="rect">
              <a:avLst/>
            </a:prstGeom>
            <a:solidFill>
              <a:srgbClr val="B2B2B2"/>
            </a:solidFill>
            <a:ln w="28575" algn="ctr">
              <a:solidFill>
                <a:schemeClr val="tx1"/>
              </a:solidFill>
              <a:miter lim="800000"/>
              <a:headEnd/>
              <a:tailEnd/>
            </a:ln>
            <a:effectLst/>
          </p:spPr>
          <p:txBody>
            <a:bodyPr wrap="none" anchor="ctr"/>
            <a:lstStyle/>
            <a:p>
              <a:endParaRPr lang="zh-CN" altLang="en-US"/>
            </a:p>
          </p:txBody>
        </p:sp>
        <p:sp>
          <p:nvSpPr>
            <p:cNvPr id="1693757" name="Rectangle 61"/>
            <p:cNvSpPr>
              <a:spLocks noChangeArrowheads="1"/>
            </p:cNvSpPr>
            <p:nvPr/>
          </p:nvSpPr>
          <p:spPr bwMode="auto">
            <a:xfrm>
              <a:off x="1156" y="3702"/>
              <a:ext cx="362" cy="90"/>
            </a:xfrm>
            <a:prstGeom prst="rect">
              <a:avLst/>
            </a:prstGeom>
            <a:solidFill>
              <a:srgbClr val="B2B2B2"/>
            </a:solidFill>
            <a:ln w="28575" algn="ctr">
              <a:solidFill>
                <a:schemeClr val="tx1"/>
              </a:solidFill>
              <a:miter lim="800000"/>
              <a:headEnd/>
              <a:tailEnd/>
            </a:ln>
            <a:effectLst/>
          </p:spPr>
          <p:txBody>
            <a:bodyPr wrap="none" anchor="ctr"/>
            <a:lstStyle/>
            <a:p>
              <a:endParaRPr lang="zh-CN" altLang="en-US"/>
            </a:p>
          </p:txBody>
        </p:sp>
        <p:sp>
          <p:nvSpPr>
            <p:cNvPr id="1693758" name="Rectangle 62"/>
            <p:cNvSpPr>
              <a:spLocks noChangeArrowheads="1"/>
            </p:cNvSpPr>
            <p:nvPr/>
          </p:nvSpPr>
          <p:spPr bwMode="auto">
            <a:xfrm>
              <a:off x="431" y="3793"/>
              <a:ext cx="362" cy="90"/>
            </a:xfrm>
            <a:prstGeom prst="rect">
              <a:avLst/>
            </a:prstGeom>
            <a:solidFill>
              <a:srgbClr val="EAEAEA"/>
            </a:solidFill>
            <a:ln w="28575" algn="ctr">
              <a:solidFill>
                <a:schemeClr val="tx1"/>
              </a:solidFill>
              <a:miter lim="800000"/>
              <a:headEnd/>
              <a:tailEnd/>
            </a:ln>
            <a:effectLst/>
          </p:spPr>
          <p:txBody>
            <a:bodyPr wrap="none" anchor="ctr"/>
            <a:lstStyle/>
            <a:p>
              <a:endParaRPr lang="zh-CN" altLang="en-US"/>
            </a:p>
          </p:txBody>
        </p:sp>
        <p:sp>
          <p:nvSpPr>
            <p:cNvPr id="1693759" name="Rectangle 63"/>
            <p:cNvSpPr>
              <a:spLocks noChangeArrowheads="1"/>
            </p:cNvSpPr>
            <p:nvPr/>
          </p:nvSpPr>
          <p:spPr bwMode="auto">
            <a:xfrm>
              <a:off x="793" y="3793"/>
              <a:ext cx="362" cy="90"/>
            </a:xfrm>
            <a:prstGeom prst="rect">
              <a:avLst/>
            </a:prstGeom>
            <a:solidFill>
              <a:srgbClr val="B2B2B2"/>
            </a:solidFill>
            <a:ln w="28575" algn="ctr">
              <a:solidFill>
                <a:schemeClr val="tx1"/>
              </a:solidFill>
              <a:miter lim="800000"/>
              <a:headEnd/>
              <a:tailEnd/>
            </a:ln>
            <a:effectLst/>
          </p:spPr>
          <p:txBody>
            <a:bodyPr wrap="none" anchor="ctr"/>
            <a:lstStyle/>
            <a:p>
              <a:endParaRPr lang="zh-CN" altLang="en-US"/>
            </a:p>
          </p:txBody>
        </p:sp>
        <p:sp>
          <p:nvSpPr>
            <p:cNvPr id="1693760" name="Rectangle 64"/>
            <p:cNvSpPr>
              <a:spLocks noChangeArrowheads="1"/>
            </p:cNvSpPr>
            <p:nvPr/>
          </p:nvSpPr>
          <p:spPr bwMode="auto">
            <a:xfrm>
              <a:off x="1156" y="3793"/>
              <a:ext cx="362" cy="90"/>
            </a:xfrm>
            <a:prstGeom prst="rect">
              <a:avLst/>
            </a:prstGeom>
            <a:solidFill>
              <a:srgbClr val="B2B2B2"/>
            </a:solidFill>
            <a:ln w="28575" algn="ctr">
              <a:solidFill>
                <a:schemeClr val="tx1"/>
              </a:solidFill>
              <a:miter lim="800000"/>
              <a:headEnd/>
              <a:tailEnd/>
            </a:ln>
            <a:effectLst/>
          </p:spPr>
          <p:txBody>
            <a:bodyPr wrap="none" anchor="ctr"/>
            <a:lstStyle/>
            <a:p>
              <a:endParaRPr lang="zh-CN" altLang="en-US"/>
            </a:p>
          </p:txBody>
        </p:sp>
      </p:grpSp>
      <p:sp>
        <p:nvSpPr>
          <p:cNvPr id="1693761" name="Rectangle 65"/>
          <p:cNvSpPr>
            <a:spLocks noChangeArrowheads="1"/>
          </p:cNvSpPr>
          <p:nvPr/>
        </p:nvSpPr>
        <p:spPr bwMode="auto">
          <a:xfrm>
            <a:off x="4572000" y="4221163"/>
            <a:ext cx="1511300" cy="576262"/>
          </a:xfrm>
          <a:prstGeom prst="rect">
            <a:avLst/>
          </a:prstGeom>
          <a:solidFill>
            <a:srgbClr val="FFFF99"/>
          </a:solidFill>
          <a:ln w="28575" algn="ctr">
            <a:solidFill>
              <a:schemeClr val="tx1"/>
            </a:solidFill>
            <a:miter lim="800000"/>
            <a:headEnd/>
            <a:tailEnd/>
          </a:ln>
          <a:effectLst/>
        </p:spPr>
        <p:txBody>
          <a:bodyPr wrap="none" anchor="ctr"/>
          <a:lstStyle/>
          <a:p>
            <a:pPr>
              <a:lnSpc>
                <a:spcPct val="80000"/>
              </a:lnSpc>
              <a:spcBef>
                <a:spcPct val="0"/>
              </a:spcBef>
            </a:pPr>
            <a:r>
              <a:rPr lang="en-US" altLang="zh-CN" sz="2000" dirty="0">
                <a:ea typeface="楷体" panose="02010609060101010101" pitchFamily="49" charset="-122"/>
              </a:rPr>
              <a:t>Load/store</a:t>
            </a:r>
          </a:p>
          <a:p>
            <a:pPr>
              <a:lnSpc>
                <a:spcPct val="80000"/>
              </a:lnSpc>
              <a:spcBef>
                <a:spcPct val="0"/>
              </a:spcBef>
            </a:pPr>
            <a:r>
              <a:rPr lang="zh-CN" altLang="en-US" sz="2000" dirty="0">
                <a:ea typeface="楷体" panose="02010609060101010101" pitchFamily="49" charset="-122"/>
              </a:rPr>
              <a:t>单元</a:t>
            </a:r>
          </a:p>
        </p:txBody>
      </p:sp>
      <p:grpSp>
        <p:nvGrpSpPr>
          <p:cNvPr id="1693762" name="Group 66"/>
          <p:cNvGrpSpPr>
            <a:grpSpLocks/>
          </p:cNvGrpSpPr>
          <p:nvPr/>
        </p:nvGrpSpPr>
        <p:grpSpPr bwMode="auto">
          <a:xfrm>
            <a:off x="6372225" y="3789363"/>
            <a:ext cx="1511300" cy="431800"/>
            <a:chOff x="431" y="3612"/>
            <a:chExt cx="1087" cy="271"/>
          </a:xfrm>
        </p:grpSpPr>
        <p:sp>
          <p:nvSpPr>
            <p:cNvPr id="1693763" name="Rectangle 67"/>
            <p:cNvSpPr>
              <a:spLocks noChangeArrowheads="1"/>
            </p:cNvSpPr>
            <p:nvPr/>
          </p:nvSpPr>
          <p:spPr bwMode="auto">
            <a:xfrm>
              <a:off x="431" y="3612"/>
              <a:ext cx="362" cy="90"/>
            </a:xfrm>
            <a:prstGeom prst="rect">
              <a:avLst/>
            </a:prstGeom>
            <a:solidFill>
              <a:srgbClr val="EAEAEA"/>
            </a:solidFill>
            <a:ln w="28575" algn="ctr">
              <a:solidFill>
                <a:schemeClr val="tx1"/>
              </a:solidFill>
              <a:miter lim="800000"/>
              <a:headEnd/>
              <a:tailEnd/>
            </a:ln>
            <a:effectLst/>
          </p:spPr>
          <p:txBody>
            <a:bodyPr wrap="none" anchor="ctr"/>
            <a:lstStyle/>
            <a:p>
              <a:endParaRPr lang="zh-CN" altLang="en-US"/>
            </a:p>
          </p:txBody>
        </p:sp>
        <p:sp>
          <p:nvSpPr>
            <p:cNvPr id="1693764" name="Rectangle 68"/>
            <p:cNvSpPr>
              <a:spLocks noChangeArrowheads="1"/>
            </p:cNvSpPr>
            <p:nvPr/>
          </p:nvSpPr>
          <p:spPr bwMode="auto">
            <a:xfrm>
              <a:off x="793" y="3612"/>
              <a:ext cx="362" cy="90"/>
            </a:xfrm>
            <a:prstGeom prst="rect">
              <a:avLst/>
            </a:prstGeom>
            <a:solidFill>
              <a:srgbClr val="B2B2B2"/>
            </a:solidFill>
            <a:ln w="28575" algn="ctr">
              <a:solidFill>
                <a:schemeClr val="tx1"/>
              </a:solidFill>
              <a:miter lim="800000"/>
              <a:headEnd/>
              <a:tailEnd/>
            </a:ln>
            <a:effectLst/>
          </p:spPr>
          <p:txBody>
            <a:bodyPr wrap="none" anchor="ctr"/>
            <a:lstStyle/>
            <a:p>
              <a:endParaRPr lang="zh-CN" altLang="en-US"/>
            </a:p>
          </p:txBody>
        </p:sp>
        <p:sp>
          <p:nvSpPr>
            <p:cNvPr id="1693765" name="Rectangle 69"/>
            <p:cNvSpPr>
              <a:spLocks noChangeArrowheads="1"/>
            </p:cNvSpPr>
            <p:nvPr/>
          </p:nvSpPr>
          <p:spPr bwMode="auto">
            <a:xfrm>
              <a:off x="1156" y="3612"/>
              <a:ext cx="362" cy="90"/>
            </a:xfrm>
            <a:prstGeom prst="rect">
              <a:avLst/>
            </a:prstGeom>
            <a:solidFill>
              <a:srgbClr val="B2B2B2"/>
            </a:solidFill>
            <a:ln w="28575" algn="ctr">
              <a:solidFill>
                <a:schemeClr val="tx1"/>
              </a:solidFill>
              <a:miter lim="800000"/>
              <a:headEnd/>
              <a:tailEnd/>
            </a:ln>
            <a:effectLst/>
          </p:spPr>
          <p:txBody>
            <a:bodyPr wrap="none" anchor="ctr"/>
            <a:lstStyle/>
            <a:p>
              <a:endParaRPr lang="zh-CN" altLang="en-US"/>
            </a:p>
          </p:txBody>
        </p:sp>
        <p:sp>
          <p:nvSpPr>
            <p:cNvPr id="1693766" name="Rectangle 70"/>
            <p:cNvSpPr>
              <a:spLocks noChangeArrowheads="1"/>
            </p:cNvSpPr>
            <p:nvPr/>
          </p:nvSpPr>
          <p:spPr bwMode="auto">
            <a:xfrm>
              <a:off x="431" y="3702"/>
              <a:ext cx="362" cy="90"/>
            </a:xfrm>
            <a:prstGeom prst="rect">
              <a:avLst/>
            </a:prstGeom>
            <a:solidFill>
              <a:srgbClr val="EAEAEA"/>
            </a:solidFill>
            <a:ln w="28575" algn="ctr">
              <a:solidFill>
                <a:schemeClr val="tx1"/>
              </a:solidFill>
              <a:miter lim="800000"/>
              <a:headEnd/>
              <a:tailEnd/>
            </a:ln>
            <a:effectLst/>
          </p:spPr>
          <p:txBody>
            <a:bodyPr wrap="none" anchor="ctr"/>
            <a:lstStyle/>
            <a:p>
              <a:endParaRPr lang="zh-CN" altLang="en-US"/>
            </a:p>
          </p:txBody>
        </p:sp>
        <p:sp>
          <p:nvSpPr>
            <p:cNvPr id="1693767" name="Rectangle 71"/>
            <p:cNvSpPr>
              <a:spLocks noChangeArrowheads="1"/>
            </p:cNvSpPr>
            <p:nvPr/>
          </p:nvSpPr>
          <p:spPr bwMode="auto">
            <a:xfrm>
              <a:off x="793" y="3702"/>
              <a:ext cx="362" cy="90"/>
            </a:xfrm>
            <a:prstGeom prst="rect">
              <a:avLst/>
            </a:prstGeom>
            <a:solidFill>
              <a:srgbClr val="B2B2B2"/>
            </a:solidFill>
            <a:ln w="28575" algn="ctr">
              <a:solidFill>
                <a:schemeClr val="tx1"/>
              </a:solidFill>
              <a:miter lim="800000"/>
              <a:headEnd/>
              <a:tailEnd/>
            </a:ln>
            <a:effectLst/>
          </p:spPr>
          <p:txBody>
            <a:bodyPr wrap="none" anchor="ctr"/>
            <a:lstStyle/>
            <a:p>
              <a:endParaRPr lang="zh-CN" altLang="en-US"/>
            </a:p>
          </p:txBody>
        </p:sp>
        <p:sp>
          <p:nvSpPr>
            <p:cNvPr id="1693768" name="Rectangle 72"/>
            <p:cNvSpPr>
              <a:spLocks noChangeArrowheads="1"/>
            </p:cNvSpPr>
            <p:nvPr/>
          </p:nvSpPr>
          <p:spPr bwMode="auto">
            <a:xfrm>
              <a:off x="1156" y="3702"/>
              <a:ext cx="362" cy="90"/>
            </a:xfrm>
            <a:prstGeom prst="rect">
              <a:avLst/>
            </a:prstGeom>
            <a:solidFill>
              <a:srgbClr val="B2B2B2"/>
            </a:solidFill>
            <a:ln w="28575" algn="ctr">
              <a:solidFill>
                <a:schemeClr val="tx1"/>
              </a:solidFill>
              <a:miter lim="800000"/>
              <a:headEnd/>
              <a:tailEnd/>
            </a:ln>
            <a:effectLst/>
          </p:spPr>
          <p:txBody>
            <a:bodyPr wrap="none" anchor="ctr"/>
            <a:lstStyle/>
            <a:p>
              <a:endParaRPr lang="zh-CN" altLang="en-US"/>
            </a:p>
          </p:txBody>
        </p:sp>
        <p:sp>
          <p:nvSpPr>
            <p:cNvPr id="1693769" name="Rectangle 73"/>
            <p:cNvSpPr>
              <a:spLocks noChangeArrowheads="1"/>
            </p:cNvSpPr>
            <p:nvPr/>
          </p:nvSpPr>
          <p:spPr bwMode="auto">
            <a:xfrm>
              <a:off x="431" y="3793"/>
              <a:ext cx="362" cy="90"/>
            </a:xfrm>
            <a:prstGeom prst="rect">
              <a:avLst/>
            </a:prstGeom>
            <a:solidFill>
              <a:srgbClr val="EAEAEA"/>
            </a:solidFill>
            <a:ln w="28575" algn="ctr">
              <a:solidFill>
                <a:schemeClr val="tx1"/>
              </a:solidFill>
              <a:miter lim="800000"/>
              <a:headEnd/>
              <a:tailEnd/>
            </a:ln>
            <a:effectLst/>
          </p:spPr>
          <p:txBody>
            <a:bodyPr wrap="none" anchor="ctr"/>
            <a:lstStyle/>
            <a:p>
              <a:endParaRPr lang="zh-CN" altLang="en-US"/>
            </a:p>
          </p:txBody>
        </p:sp>
        <p:sp>
          <p:nvSpPr>
            <p:cNvPr id="1693770" name="Rectangle 74"/>
            <p:cNvSpPr>
              <a:spLocks noChangeArrowheads="1"/>
            </p:cNvSpPr>
            <p:nvPr/>
          </p:nvSpPr>
          <p:spPr bwMode="auto">
            <a:xfrm>
              <a:off x="793" y="3793"/>
              <a:ext cx="362" cy="90"/>
            </a:xfrm>
            <a:prstGeom prst="rect">
              <a:avLst/>
            </a:prstGeom>
            <a:solidFill>
              <a:srgbClr val="B2B2B2"/>
            </a:solidFill>
            <a:ln w="28575" algn="ctr">
              <a:solidFill>
                <a:schemeClr val="tx1"/>
              </a:solidFill>
              <a:miter lim="800000"/>
              <a:headEnd/>
              <a:tailEnd/>
            </a:ln>
            <a:effectLst/>
          </p:spPr>
          <p:txBody>
            <a:bodyPr wrap="none" anchor="ctr"/>
            <a:lstStyle/>
            <a:p>
              <a:endParaRPr lang="zh-CN" altLang="en-US"/>
            </a:p>
          </p:txBody>
        </p:sp>
        <p:sp>
          <p:nvSpPr>
            <p:cNvPr id="1693771" name="Rectangle 75"/>
            <p:cNvSpPr>
              <a:spLocks noChangeArrowheads="1"/>
            </p:cNvSpPr>
            <p:nvPr/>
          </p:nvSpPr>
          <p:spPr bwMode="auto">
            <a:xfrm>
              <a:off x="1156" y="3793"/>
              <a:ext cx="362" cy="90"/>
            </a:xfrm>
            <a:prstGeom prst="rect">
              <a:avLst/>
            </a:prstGeom>
            <a:solidFill>
              <a:srgbClr val="B2B2B2"/>
            </a:solidFill>
            <a:ln w="28575" algn="ctr">
              <a:solidFill>
                <a:schemeClr val="tx1"/>
              </a:solidFill>
              <a:miter lim="800000"/>
              <a:headEnd/>
              <a:tailEnd/>
            </a:ln>
            <a:effectLst/>
          </p:spPr>
          <p:txBody>
            <a:bodyPr wrap="none" anchor="ctr"/>
            <a:lstStyle/>
            <a:p>
              <a:endParaRPr lang="zh-CN" altLang="en-US"/>
            </a:p>
          </p:txBody>
        </p:sp>
      </p:grpSp>
      <p:sp>
        <p:nvSpPr>
          <p:cNvPr id="1693772" name="Rectangle 76"/>
          <p:cNvSpPr>
            <a:spLocks noChangeArrowheads="1"/>
          </p:cNvSpPr>
          <p:nvPr/>
        </p:nvSpPr>
        <p:spPr bwMode="auto">
          <a:xfrm>
            <a:off x="6372225" y="4221163"/>
            <a:ext cx="1511300" cy="576262"/>
          </a:xfrm>
          <a:prstGeom prst="rect">
            <a:avLst/>
          </a:prstGeom>
          <a:solidFill>
            <a:srgbClr val="FFFF99"/>
          </a:solidFill>
          <a:ln w="28575" algn="ctr">
            <a:solidFill>
              <a:schemeClr val="tx1"/>
            </a:solidFill>
            <a:miter lim="800000"/>
            <a:headEnd/>
            <a:tailEnd/>
          </a:ln>
          <a:effectLst/>
        </p:spPr>
        <p:txBody>
          <a:bodyPr wrap="none" anchor="ctr"/>
          <a:lstStyle/>
          <a:p>
            <a:pPr>
              <a:spcBef>
                <a:spcPct val="0"/>
              </a:spcBef>
            </a:pPr>
            <a:r>
              <a:rPr lang="zh-CN" altLang="en-US" sz="2400" dirty="0">
                <a:ea typeface="楷体" panose="02010609060101010101" pitchFamily="49" charset="-122"/>
              </a:rPr>
              <a:t>分支单元</a:t>
            </a:r>
            <a:endParaRPr lang="en-US" altLang="zh-CN" sz="2400" dirty="0">
              <a:ea typeface="楷体" panose="02010609060101010101" pitchFamily="49" charset="-122"/>
            </a:endParaRPr>
          </a:p>
        </p:txBody>
      </p:sp>
      <p:grpSp>
        <p:nvGrpSpPr>
          <p:cNvPr id="1693773" name="Group 77"/>
          <p:cNvGrpSpPr>
            <a:grpSpLocks/>
          </p:cNvGrpSpPr>
          <p:nvPr/>
        </p:nvGrpSpPr>
        <p:grpSpPr bwMode="auto">
          <a:xfrm>
            <a:off x="3059113" y="1270000"/>
            <a:ext cx="792162" cy="1008063"/>
            <a:chOff x="1927" y="709"/>
            <a:chExt cx="499" cy="635"/>
          </a:xfrm>
        </p:grpSpPr>
        <p:sp>
          <p:nvSpPr>
            <p:cNvPr id="1693774" name="Line 78"/>
            <p:cNvSpPr>
              <a:spLocks noChangeShapeType="1"/>
            </p:cNvSpPr>
            <p:nvPr/>
          </p:nvSpPr>
          <p:spPr bwMode="auto">
            <a:xfrm flipH="1">
              <a:off x="2154" y="709"/>
              <a:ext cx="272" cy="317"/>
            </a:xfrm>
            <a:prstGeom prst="line">
              <a:avLst/>
            </a:prstGeom>
            <a:noFill/>
            <a:ln w="28575">
              <a:solidFill>
                <a:srgbClr val="FF6600"/>
              </a:solidFill>
              <a:round/>
              <a:headEnd/>
              <a:tailEnd/>
            </a:ln>
            <a:effectLst/>
          </p:spPr>
          <p:txBody>
            <a:bodyPr wrap="none" anchor="ctr"/>
            <a:lstStyle/>
            <a:p>
              <a:endParaRPr lang="zh-CN" altLang="en-US"/>
            </a:p>
          </p:txBody>
        </p:sp>
        <p:sp>
          <p:nvSpPr>
            <p:cNvPr id="1693775" name="Line 79"/>
            <p:cNvSpPr>
              <a:spLocks noChangeShapeType="1"/>
            </p:cNvSpPr>
            <p:nvPr/>
          </p:nvSpPr>
          <p:spPr bwMode="auto">
            <a:xfrm flipV="1">
              <a:off x="2154" y="981"/>
              <a:ext cx="136" cy="45"/>
            </a:xfrm>
            <a:prstGeom prst="line">
              <a:avLst/>
            </a:prstGeom>
            <a:noFill/>
            <a:ln w="28575">
              <a:solidFill>
                <a:srgbClr val="FF6600"/>
              </a:solidFill>
              <a:round/>
              <a:headEnd/>
              <a:tailEnd/>
            </a:ln>
            <a:effectLst/>
          </p:spPr>
          <p:txBody>
            <a:bodyPr wrap="none" anchor="ctr"/>
            <a:lstStyle/>
            <a:p>
              <a:endParaRPr lang="zh-CN" altLang="en-US"/>
            </a:p>
          </p:txBody>
        </p:sp>
        <p:sp>
          <p:nvSpPr>
            <p:cNvPr id="1693776" name="Line 80"/>
            <p:cNvSpPr>
              <a:spLocks noChangeShapeType="1"/>
            </p:cNvSpPr>
            <p:nvPr/>
          </p:nvSpPr>
          <p:spPr bwMode="auto">
            <a:xfrm flipH="1">
              <a:off x="1927" y="981"/>
              <a:ext cx="363" cy="363"/>
            </a:xfrm>
            <a:prstGeom prst="line">
              <a:avLst/>
            </a:prstGeom>
            <a:noFill/>
            <a:ln w="28575">
              <a:solidFill>
                <a:srgbClr val="FF6600"/>
              </a:solidFill>
              <a:round/>
              <a:headEnd/>
              <a:tailEnd type="triangle" w="med" len="lg"/>
            </a:ln>
            <a:effectLst/>
          </p:spPr>
          <p:txBody>
            <a:bodyPr wrap="none" anchor="ctr"/>
            <a:lstStyle/>
            <a:p>
              <a:endParaRPr lang="zh-CN" altLang="en-US"/>
            </a:p>
          </p:txBody>
        </p:sp>
      </p:grpSp>
      <p:grpSp>
        <p:nvGrpSpPr>
          <p:cNvPr id="1693777" name="Group 81"/>
          <p:cNvGrpSpPr>
            <a:grpSpLocks/>
          </p:cNvGrpSpPr>
          <p:nvPr/>
        </p:nvGrpSpPr>
        <p:grpSpPr bwMode="auto">
          <a:xfrm flipH="1">
            <a:off x="5651500" y="1270000"/>
            <a:ext cx="792163" cy="863600"/>
            <a:chOff x="1927" y="709"/>
            <a:chExt cx="499" cy="635"/>
          </a:xfrm>
        </p:grpSpPr>
        <p:sp>
          <p:nvSpPr>
            <p:cNvPr id="1693778" name="Line 82"/>
            <p:cNvSpPr>
              <a:spLocks noChangeShapeType="1"/>
            </p:cNvSpPr>
            <p:nvPr/>
          </p:nvSpPr>
          <p:spPr bwMode="auto">
            <a:xfrm flipH="1">
              <a:off x="2154" y="709"/>
              <a:ext cx="272" cy="317"/>
            </a:xfrm>
            <a:prstGeom prst="line">
              <a:avLst/>
            </a:prstGeom>
            <a:noFill/>
            <a:ln w="28575">
              <a:solidFill>
                <a:srgbClr val="FF6600"/>
              </a:solidFill>
              <a:round/>
              <a:headEnd/>
              <a:tailEnd/>
            </a:ln>
            <a:effectLst/>
          </p:spPr>
          <p:txBody>
            <a:bodyPr wrap="none" anchor="ctr"/>
            <a:lstStyle/>
            <a:p>
              <a:endParaRPr lang="zh-CN" altLang="en-US"/>
            </a:p>
          </p:txBody>
        </p:sp>
        <p:sp>
          <p:nvSpPr>
            <p:cNvPr id="1693779" name="Line 83"/>
            <p:cNvSpPr>
              <a:spLocks noChangeShapeType="1"/>
            </p:cNvSpPr>
            <p:nvPr/>
          </p:nvSpPr>
          <p:spPr bwMode="auto">
            <a:xfrm flipV="1">
              <a:off x="2154" y="981"/>
              <a:ext cx="136" cy="45"/>
            </a:xfrm>
            <a:prstGeom prst="line">
              <a:avLst/>
            </a:prstGeom>
            <a:noFill/>
            <a:ln w="28575">
              <a:solidFill>
                <a:srgbClr val="FF6600"/>
              </a:solidFill>
              <a:round/>
              <a:headEnd/>
              <a:tailEnd/>
            </a:ln>
            <a:effectLst/>
          </p:spPr>
          <p:txBody>
            <a:bodyPr wrap="none" anchor="ctr"/>
            <a:lstStyle/>
            <a:p>
              <a:endParaRPr lang="zh-CN" altLang="en-US"/>
            </a:p>
          </p:txBody>
        </p:sp>
        <p:sp>
          <p:nvSpPr>
            <p:cNvPr id="1693780" name="Line 84"/>
            <p:cNvSpPr>
              <a:spLocks noChangeShapeType="1"/>
            </p:cNvSpPr>
            <p:nvPr/>
          </p:nvSpPr>
          <p:spPr bwMode="auto">
            <a:xfrm flipH="1">
              <a:off x="1927" y="981"/>
              <a:ext cx="363" cy="363"/>
            </a:xfrm>
            <a:prstGeom prst="line">
              <a:avLst/>
            </a:prstGeom>
            <a:noFill/>
            <a:ln w="28575">
              <a:solidFill>
                <a:srgbClr val="FF6600"/>
              </a:solidFill>
              <a:round/>
              <a:headEnd/>
              <a:tailEnd type="triangle" w="med" len="lg"/>
            </a:ln>
            <a:effectLst/>
          </p:spPr>
          <p:txBody>
            <a:bodyPr wrap="none" anchor="ctr"/>
            <a:lstStyle/>
            <a:p>
              <a:endParaRPr lang="zh-CN" altLang="en-US"/>
            </a:p>
          </p:txBody>
        </p:sp>
      </p:grpSp>
      <p:sp>
        <p:nvSpPr>
          <p:cNvPr id="1693781" name="Rectangle 85"/>
          <p:cNvSpPr>
            <a:spLocks noChangeArrowheads="1"/>
          </p:cNvSpPr>
          <p:nvPr/>
        </p:nvSpPr>
        <p:spPr bwMode="auto">
          <a:xfrm>
            <a:off x="3419475" y="620713"/>
            <a:ext cx="2836863" cy="701675"/>
          </a:xfrm>
          <a:prstGeom prst="rect">
            <a:avLst/>
          </a:prstGeom>
          <a:noFill/>
          <a:ln w="28575" algn="ctr">
            <a:noFill/>
            <a:miter lim="800000"/>
            <a:headEnd/>
            <a:tailEnd/>
          </a:ln>
          <a:effectLst/>
        </p:spPr>
        <p:txBody>
          <a:bodyPr wrap="none" anchor="ctr">
            <a:spAutoFit/>
          </a:bodyPr>
          <a:lstStyle/>
          <a:p>
            <a:pPr>
              <a:spcBef>
                <a:spcPct val="0"/>
              </a:spcBef>
            </a:pPr>
            <a:r>
              <a:rPr kumimoji="1" lang="zh-CN" altLang="en-US" sz="2000" dirty="0">
                <a:ea typeface="楷体" panose="02010609060101010101" pitchFamily="49" charset="-122"/>
              </a:rPr>
              <a:t>用</a:t>
            </a:r>
            <a:r>
              <a:rPr kumimoji="1" lang="en-US" altLang="zh-CN" sz="2000" dirty="0">
                <a:ea typeface="楷体" panose="02010609060101010101" pitchFamily="49" charset="-122"/>
              </a:rPr>
              <a:t>RISC</a:t>
            </a:r>
            <a:r>
              <a:rPr kumimoji="1" lang="zh-CN" altLang="en-US" sz="2000" dirty="0">
                <a:ea typeface="楷体" panose="02010609060101010101" pitchFamily="49" charset="-122"/>
              </a:rPr>
              <a:t>实现，适度复杂</a:t>
            </a:r>
          </a:p>
          <a:p>
            <a:pPr>
              <a:spcBef>
                <a:spcPct val="0"/>
              </a:spcBef>
            </a:pPr>
            <a:r>
              <a:rPr kumimoji="1" lang="zh-CN" altLang="en-US" sz="2000" dirty="0">
                <a:ea typeface="楷体" panose="02010609060101010101" pitchFamily="49" charset="-122"/>
              </a:rPr>
              <a:t>用</a:t>
            </a:r>
            <a:r>
              <a:rPr kumimoji="1" lang="en-US" altLang="zh-CN" sz="2000" dirty="0">
                <a:ea typeface="楷体" panose="02010609060101010101" pitchFamily="49" charset="-122"/>
              </a:rPr>
              <a:t>CISC</a:t>
            </a:r>
            <a:r>
              <a:rPr kumimoji="1" lang="zh-CN" altLang="en-US" sz="2000" dirty="0">
                <a:ea typeface="楷体" panose="02010609060101010101" pitchFamily="49" charset="-122"/>
              </a:rPr>
              <a:t>实现，极度复杂</a:t>
            </a:r>
          </a:p>
        </p:txBody>
      </p:sp>
      <p:sp>
        <p:nvSpPr>
          <p:cNvPr id="1693782" name="Rectangle 86"/>
          <p:cNvSpPr>
            <a:spLocks noChangeArrowheads="1"/>
          </p:cNvSpPr>
          <p:nvPr/>
        </p:nvSpPr>
        <p:spPr bwMode="auto">
          <a:xfrm>
            <a:off x="250825" y="5510124"/>
            <a:ext cx="2233613" cy="1200329"/>
          </a:xfrm>
          <a:prstGeom prst="rect">
            <a:avLst/>
          </a:prstGeom>
          <a:noFill/>
          <a:ln w="28575" algn="ctr">
            <a:noFill/>
            <a:miter lim="800000"/>
            <a:headEnd/>
            <a:tailEnd/>
          </a:ln>
          <a:effectLst/>
        </p:spPr>
        <p:txBody>
          <a:bodyPr anchor="ctr">
            <a:spAutoFit/>
          </a:bodyPr>
          <a:lstStyle/>
          <a:p>
            <a:pPr algn="l">
              <a:spcBef>
                <a:spcPct val="0"/>
              </a:spcBef>
            </a:pPr>
            <a:r>
              <a:rPr kumimoji="1" lang="zh-CN" altLang="en-US" sz="2400" dirty="0">
                <a:solidFill>
                  <a:schemeClr val="bg2"/>
                </a:solidFill>
                <a:ea typeface="楷体" panose="02010609060101010101" pitchFamily="49" charset="-122"/>
              </a:rPr>
              <a:t>图</a:t>
            </a:r>
            <a:r>
              <a:rPr kumimoji="1" lang="en-US" altLang="zh-CN" sz="2400" dirty="0">
                <a:solidFill>
                  <a:schemeClr val="bg2"/>
                </a:solidFill>
                <a:ea typeface="楷体" panose="02010609060101010101" pitchFamily="49" charset="-122"/>
              </a:rPr>
              <a:t>7.29</a:t>
            </a:r>
          </a:p>
          <a:p>
            <a:pPr algn="l">
              <a:spcBef>
                <a:spcPct val="0"/>
              </a:spcBef>
            </a:pPr>
            <a:r>
              <a:rPr kumimoji="1" lang="zh-CN" altLang="en-US" sz="2400" dirty="0">
                <a:solidFill>
                  <a:schemeClr val="bg2"/>
                </a:solidFill>
                <a:ea typeface="楷体" panose="02010609060101010101" pitchFamily="49" charset="-122"/>
              </a:rPr>
              <a:t>超标量处理器</a:t>
            </a:r>
          </a:p>
          <a:p>
            <a:pPr algn="l">
              <a:spcBef>
                <a:spcPct val="0"/>
              </a:spcBef>
            </a:pPr>
            <a:r>
              <a:rPr kumimoji="1" lang="zh-CN" altLang="en-US" sz="2400" dirty="0">
                <a:solidFill>
                  <a:schemeClr val="bg2"/>
                </a:solidFill>
                <a:ea typeface="楷体" panose="02010609060101010101" pitchFamily="49" charset="-122"/>
              </a:rPr>
              <a:t>一般结构 </a:t>
            </a:r>
          </a:p>
        </p:txBody>
      </p:sp>
    </p:spTree>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灯片编号占位符 4"/>
          <p:cNvSpPr>
            <a:spLocks noGrp="1"/>
          </p:cNvSpPr>
          <p:nvPr>
            <p:ph type="sldNum" sz="quarter" idx="11"/>
          </p:nvPr>
        </p:nvSpPr>
        <p:spPr/>
        <p:txBody>
          <a:bodyPr/>
          <a:lstStyle/>
          <a:p>
            <a:fld id="{83E1D04B-1EB9-4790-AE8A-B3E7A7DCE7F8}" type="slidenum">
              <a:rPr lang="zh-CN" altLang="en-US"/>
              <a:pPr/>
              <a:t>79</a:t>
            </a:fld>
            <a:endParaRPr lang="en-US" altLang="zh-CN"/>
          </a:p>
        </p:txBody>
      </p:sp>
      <p:sp>
        <p:nvSpPr>
          <p:cNvPr id="1694722" name="Rectangle 2"/>
          <p:cNvSpPr>
            <a:spLocks noGrp="1" noChangeArrowheads="1"/>
          </p:cNvSpPr>
          <p:nvPr>
            <p:ph type="title"/>
          </p:nvPr>
        </p:nvSpPr>
        <p:spPr/>
        <p:txBody>
          <a:bodyPr/>
          <a:lstStyle/>
          <a:p>
            <a:r>
              <a:rPr lang="en-US" altLang="zh-CN" dirty="0"/>
              <a:t>7.6.2 </a:t>
            </a:r>
            <a:r>
              <a:rPr lang="zh-CN" altLang="en-US" dirty="0"/>
              <a:t>超标量处理器</a:t>
            </a:r>
          </a:p>
        </p:txBody>
      </p:sp>
      <p:sp>
        <p:nvSpPr>
          <p:cNvPr id="1694723" name="Rectangle 3"/>
          <p:cNvSpPr>
            <a:spLocks noChangeArrowheads="1"/>
          </p:cNvSpPr>
          <p:nvPr/>
        </p:nvSpPr>
        <p:spPr bwMode="auto">
          <a:xfrm>
            <a:off x="684213" y="1052513"/>
            <a:ext cx="1008062" cy="358775"/>
          </a:xfrm>
          <a:prstGeom prst="rect">
            <a:avLst/>
          </a:prstGeom>
          <a:solidFill>
            <a:srgbClr val="CCFF99"/>
          </a:solidFill>
          <a:ln w="28575" algn="ctr">
            <a:solidFill>
              <a:schemeClr val="tx1"/>
            </a:solidFill>
            <a:miter lim="800000"/>
            <a:headEnd/>
            <a:tailEnd/>
          </a:ln>
          <a:effectLst/>
        </p:spPr>
        <p:txBody>
          <a:bodyPr wrap="none" anchor="ctr"/>
          <a:lstStyle/>
          <a:p>
            <a:pPr>
              <a:spcBef>
                <a:spcPct val="0"/>
              </a:spcBef>
            </a:pPr>
            <a:r>
              <a:rPr lang="zh-CN" altLang="en-US" sz="2400" dirty="0">
                <a:ea typeface="楷体" panose="02010609060101010101" pitchFamily="49" charset="-122"/>
              </a:rPr>
              <a:t>取指</a:t>
            </a:r>
          </a:p>
        </p:txBody>
      </p:sp>
      <p:sp>
        <p:nvSpPr>
          <p:cNvPr id="1694724" name="Line 4"/>
          <p:cNvSpPr>
            <a:spLocks noChangeShapeType="1"/>
          </p:cNvSpPr>
          <p:nvPr/>
        </p:nvSpPr>
        <p:spPr bwMode="auto">
          <a:xfrm>
            <a:off x="684213" y="1052513"/>
            <a:ext cx="7632700"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694725" name="Line 5"/>
          <p:cNvSpPr>
            <a:spLocks noChangeShapeType="1"/>
          </p:cNvSpPr>
          <p:nvPr/>
        </p:nvSpPr>
        <p:spPr bwMode="auto">
          <a:xfrm>
            <a:off x="682625" y="1050925"/>
            <a:ext cx="1588" cy="461010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694726" name="Rectangle 6"/>
          <p:cNvSpPr>
            <a:spLocks noChangeArrowheads="1"/>
          </p:cNvSpPr>
          <p:nvPr/>
        </p:nvSpPr>
        <p:spPr bwMode="auto">
          <a:xfrm>
            <a:off x="1476375" y="620713"/>
            <a:ext cx="431800" cy="431800"/>
          </a:xfrm>
          <a:prstGeom prst="rect">
            <a:avLst/>
          </a:prstGeom>
          <a:noFill/>
          <a:ln w="28575" algn="ctr">
            <a:noFill/>
            <a:miter lim="800000"/>
            <a:headEnd/>
            <a:tailEnd/>
          </a:ln>
          <a:effectLst/>
        </p:spPr>
        <p:txBody>
          <a:bodyPr wrap="none"/>
          <a:lstStyle/>
          <a:p>
            <a:pPr>
              <a:spcBef>
                <a:spcPct val="0"/>
              </a:spcBef>
            </a:pPr>
            <a:r>
              <a:rPr lang="en-US" altLang="zh-CN" sz="2400">
                <a:solidFill>
                  <a:srgbClr val="CC0099"/>
                </a:solidFill>
              </a:rPr>
              <a:t>1</a:t>
            </a:r>
            <a:endParaRPr lang="en-US" altLang="zh-CN" sz="2400" baseline="-25000">
              <a:solidFill>
                <a:srgbClr val="CC0099"/>
              </a:solidFill>
            </a:endParaRPr>
          </a:p>
        </p:txBody>
      </p:sp>
      <p:sp>
        <p:nvSpPr>
          <p:cNvPr id="1694727" name="Rectangle 7"/>
          <p:cNvSpPr>
            <a:spLocks noChangeArrowheads="1"/>
          </p:cNvSpPr>
          <p:nvPr/>
        </p:nvSpPr>
        <p:spPr bwMode="auto">
          <a:xfrm>
            <a:off x="2484438" y="620713"/>
            <a:ext cx="431800" cy="431800"/>
          </a:xfrm>
          <a:prstGeom prst="rect">
            <a:avLst/>
          </a:prstGeom>
          <a:noFill/>
          <a:ln w="28575" algn="ctr">
            <a:noFill/>
            <a:miter lim="800000"/>
            <a:headEnd/>
            <a:tailEnd/>
          </a:ln>
          <a:effectLst/>
        </p:spPr>
        <p:txBody>
          <a:bodyPr wrap="none"/>
          <a:lstStyle/>
          <a:p>
            <a:pPr>
              <a:spcBef>
                <a:spcPct val="0"/>
              </a:spcBef>
            </a:pPr>
            <a:r>
              <a:rPr lang="en-US" altLang="zh-CN" sz="2400">
                <a:solidFill>
                  <a:srgbClr val="CC0099"/>
                </a:solidFill>
              </a:rPr>
              <a:t>2</a:t>
            </a:r>
            <a:endParaRPr lang="en-US" altLang="zh-CN" sz="2400" baseline="-25000">
              <a:solidFill>
                <a:srgbClr val="CC0099"/>
              </a:solidFill>
            </a:endParaRPr>
          </a:p>
        </p:txBody>
      </p:sp>
      <p:sp>
        <p:nvSpPr>
          <p:cNvPr id="1694728" name="Rectangle 8"/>
          <p:cNvSpPr>
            <a:spLocks noChangeArrowheads="1"/>
          </p:cNvSpPr>
          <p:nvPr/>
        </p:nvSpPr>
        <p:spPr bwMode="auto">
          <a:xfrm>
            <a:off x="4500563" y="620713"/>
            <a:ext cx="431800" cy="431800"/>
          </a:xfrm>
          <a:prstGeom prst="rect">
            <a:avLst/>
          </a:prstGeom>
          <a:noFill/>
          <a:ln w="28575" algn="ctr">
            <a:noFill/>
            <a:miter lim="800000"/>
            <a:headEnd/>
            <a:tailEnd/>
          </a:ln>
          <a:effectLst/>
        </p:spPr>
        <p:txBody>
          <a:bodyPr wrap="none"/>
          <a:lstStyle/>
          <a:p>
            <a:pPr>
              <a:spcBef>
                <a:spcPct val="0"/>
              </a:spcBef>
            </a:pPr>
            <a:r>
              <a:rPr lang="en-US" altLang="zh-CN" sz="2400">
                <a:solidFill>
                  <a:srgbClr val="CC0099"/>
                </a:solidFill>
              </a:rPr>
              <a:t>4</a:t>
            </a:r>
            <a:endParaRPr lang="en-US" altLang="zh-CN" sz="2400" baseline="-25000">
              <a:solidFill>
                <a:srgbClr val="CC0099"/>
              </a:solidFill>
            </a:endParaRPr>
          </a:p>
        </p:txBody>
      </p:sp>
      <p:sp>
        <p:nvSpPr>
          <p:cNvPr id="1694729" name="Rectangle 9"/>
          <p:cNvSpPr>
            <a:spLocks noChangeArrowheads="1"/>
          </p:cNvSpPr>
          <p:nvPr/>
        </p:nvSpPr>
        <p:spPr bwMode="auto">
          <a:xfrm>
            <a:off x="3492500" y="620713"/>
            <a:ext cx="431800" cy="431800"/>
          </a:xfrm>
          <a:prstGeom prst="rect">
            <a:avLst/>
          </a:prstGeom>
          <a:noFill/>
          <a:ln w="28575" algn="ctr">
            <a:noFill/>
            <a:miter lim="800000"/>
            <a:headEnd/>
            <a:tailEnd/>
          </a:ln>
          <a:effectLst/>
        </p:spPr>
        <p:txBody>
          <a:bodyPr wrap="none"/>
          <a:lstStyle/>
          <a:p>
            <a:pPr>
              <a:spcBef>
                <a:spcPct val="0"/>
              </a:spcBef>
            </a:pPr>
            <a:r>
              <a:rPr lang="en-US" altLang="zh-CN" sz="2400">
                <a:solidFill>
                  <a:srgbClr val="CC0099"/>
                </a:solidFill>
              </a:rPr>
              <a:t>3</a:t>
            </a:r>
            <a:endParaRPr lang="en-US" altLang="zh-CN" sz="2400" baseline="-25000">
              <a:solidFill>
                <a:srgbClr val="CC0099"/>
              </a:solidFill>
            </a:endParaRPr>
          </a:p>
        </p:txBody>
      </p:sp>
      <p:sp>
        <p:nvSpPr>
          <p:cNvPr id="1694730" name="Rectangle 10"/>
          <p:cNvSpPr>
            <a:spLocks noChangeArrowheads="1"/>
          </p:cNvSpPr>
          <p:nvPr/>
        </p:nvSpPr>
        <p:spPr bwMode="auto">
          <a:xfrm>
            <a:off x="5508625" y="620713"/>
            <a:ext cx="431800" cy="431800"/>
          </a:xfrm>
          <a:prstGeom prst="rect">
            <a:avLst/>
          </a:prstGeom>
          <a:noFill/>
          <a:ln w="28575" algn="ctr">
            <a:noFill/>
            <a:miter lim="800000"/>
            <a:headEnd/>
            <a:tailEnd/>
          </a:ln>
          <a:effectLst/>
        </p:spPr>
        <p:txBody>
          <a:bodyPr wrap="none"/>
          <a:lstStyle/>
          <a:p>
            <a:pPr>
              <a:spcBef>
                <a:spcPct val="0"/>
              </a:spcBef>
            </a:pPr>
            <a:r>
              <a:rPr lang="en-US" altLang="zh-CN" sz="2400">
                <a:solidFill>
                  <a:srgbClr val="CC0099"/>
                </a:solidFill>
              </a:rPr>
              <a:t>5</a:t>
            </a:r>
            <a:endParaRPr lang="en-US" altLang="zh-CN" sz="2400" baseline="-25000">
              <a:solidFill>
                <a:srgbClr val="CC0099"/>
              </a:solidFill>
            </a:endParaRPr>
          </a:p>
        </p:txBody>
      </p:sp>
      <p:sp>
        <p:nvSpPr>
          <p:cNvPr id="1694731" name="Rectangle 11"/>
          <p:cNvSpPr>
            <a:spLocks noChangeArrowheads="1"/>
          </p:cNvSpPr>
          <p:nvPr/>
        </p:nvSpPr>
        <p:spPr bwMode="auto">
          <a:xfrm>
            <a:off x="6516688" y="620713"/>
            <a:ext cx="431800" cy="431800"/>
          </a:xfrm>
          <a:prstGeom prst="rect">
            <a:avLst/>
          </a:prstGeom>
          <a:noFill/>
          <a:ln w="28575" algn="ctr">
            <a:noFill/>
            <a:miter lim="800000"/>
            <a:headEnd/>
            <a:tailEnd/>
          </a:ln>
          <a:effectLst/>
        </p:spPr>
        <p:txBody>
          <a:bodyPr wrap="none"/>
          <a:lstStyle/>
          <a:p>
            <a:pPr>
              <a:spcBef>
                <a:spcPct val="0"/>
              </a:spcBef>
            </a:pPr>
            <a:r>
              <a:rPr lang="en-US" altLang="zh-CN" sz="2400">
                <a:solidFill>
                  <a:srgbClr val="CC0099"/>
                </a:solidFill>
              </a:rPr>
              <a:t>6</a:t>
            </a:r>
            <a:endParaRPr lang="en-US" altLang="zh-CN" sz="2400" baseline="-25000">
              <a:solidFill>
                <a:srgbClr val="CC0099"/>
              </a:solidFill>
            </a:endParaRPr>
          </a:p>
        </p:txBody>
      </p:sp>
      <p:sp>
        <p:nvSpPr>
          <p:cNvPr id="1694732" name="Rectangle 12"/>
          <p:cNvSpPr>
            <a:spLocks noChangeArrowheads="1"/>
          </p:cNvSpPr>
          <p:nvPr/>
        </p:nvSpPr>
        <p:spPr bwMode="auto">
          <a:xfrm>
            <a:off x="7524750" y="620713"/>
            <a:ext cx="431800" cy="431800"/>
          </a:xfrm>
          <a:prstGeom prst="rect">
            <a:avLst/>
          </a:prstGeom>
          <a:noFill/>
          <a:ln w="28575" algn="ctr">
            <a:noFill/>
            <a:miter lim="800000"/>
            <a:headEnd/>
            <a:tailEnd/>
          </a:ln>
          <a:effectLst/>
        </p:spPr>
        <p:txBody>
          <a:bodyPr wrap="none"/>
          <a:lstStyle/>
          <a:p>
            <a:pPr>
              <a:spcBef>
                <a:spcPct val="0"/>
              </a:spcBef>
            </a:pPr>
            <a:r>
              <a:rPr lang="en-US" altLang="zh-CN" sz="2400">
                <a:solidFill>
                  <a:srgbClr val="CC0099"/>
                </a:solidFill>
              </a:rPr>
              <a:t>7</a:t>
            </a:r>
            <a:endParaRPr lang="en-US" altLang="zh-CN" sz="2400" baseline="-25000">
              <a:solidFill>
                <a:srgbClr val="CC0099"/>
              </a:solidFill>
            </a:endParaRPr>
          </a:p>
        </p:txBody>
      </p:sp>
      <p:sp>
        <p:nvSpPr>
          <p:cNvPr id="1694733" name="Rectangle 13"/>
          <p:cNvSpPr>
            <a:spLocks noChangeArrowheads="1"/>
          </p:cNvSpPr>
          <p:nvPr/>
        </p:nvSpPr>
        <p:spPr bwMode="auto">
          <a:xfrm>
            <a:off x="250825" y="981075"/>
            <a:ext cx="431800" cy="431800"/>
          </a:xfrm>
          <a:prstGeom prst="rect">
            <a:avLst/>
          </a:prstGeom>
          <a:noFill/>
          <a:ln w="28575" algn="ctr">
            <a:noFill/>
            <a:miter lim="800000"/>
            <a:headEnd/>
            <a:tailEnd/>
          </a:ln>
          <a:effectLst/>
        </p:spPr>
        <p:txBody>
          <a:bodyPr wrap="none" anchor="ctr"/>
          <a:lstStyle/>
          <a:p>
            <a:pPr>
              <a:spcBef>
                <a:spcPct val="0"/>
              </a:spcBef>
            </a:pPr>
            <a:r>
              <a:rPr lang="en-US" altLang="zh-CN" sz="2400">
                <a:solidFill>
                  <a:srgbClr val="CC0099"/>
                </a:solidFill>
              </a:rPr>
              <a:t>I</a:t>
            </a:r>
            <a:r>
              <a:rPr lang="en-US" altLang="zh-CN" sz="2400" baseline="-25000">
                <a:solidFill>
                  <a:srgbClr val="CC0099"/>
                </a:solidFill>
              </a:rPr>
              <a:t>1</a:t>
            </a:r>
          </a:p>
        </p:txBody>
      </p:sp>
      <p:sp>
        <p:nvSpPr>
          <p:cNvPr id="1694734" name="Rectangle 14"/>
          <p:cNvSpPr>
            <a:spLocks noChangeArrowheads="1"/>
          </p:cNvSpPr>
          <p:nvPr/>
        </p:nvSpPr>
        <p:spPr bwMode="auto">
          <a:xfrm>
            <a:off x="7164388" y="1052513"/>
            <a:ext cx="1619250" cy="457200"/>
          </a:xfrm>
          <a:prstGeom prst="rect">
            <a:avLst/>
          </a:prstGeom>
          <a:noFill/>
          <a:ln w="28575" algn="ctr">
            <a:noFill/>
            <a:miter lim="800000"/>
            <a:headEnd/>
            <a:tailEnd/>
          </a:ln>
          <a:effectLst/>
        </p:spPr>
        <p:txBody>
          <a:bodyPr anchor="ctr">
            <a:spAutoFit/>
          </a:bodyPr>
          <a:lstStyle/>
          <a:p>
            <a:pPr algn="r">
              <a:spcBef>
                <a:spcPct val="0"/>
              </a:spcBef>
            </a:pPr>
            <a:r>
              <a:rPr lang="zh-CN" altLang="en-US" sz="2400">
                <a:solidFill>
                  <a:srgbClr val="0000FF"/>
                </a:solidFill>
              </a:rPr>
              <a:t>时钟周期</a:t>
            </a:r>
            <a:endParaRPr lang="zh-CN" altLang="en-US" sz="2400" baseline="-25000">
              <a:solidFill>
                <a:srgbClr val="0000FF"/>
              </a:solidFill>
            </a:endParaRPr>
          </a:p>
        </p:txBody>
      </p:sp>
      <p:sp>
        <p:nvSpPr>
          <p:cNvPr id="1694735" name="Rectangle 15"/>
          <p:cNvSpPr>
            <a:spLocks noChangeArrowheads="1"/>
          </p:cNvSpPr>
          <p:nvPr/>
        </p:nvSpPr>
        <p:spPr bwMode="auto">
          <a:xfrm>
            <a:off x="682625" y="5348288"/>
            <a:ext cx="1512888" cy="457200"/>
          </a:xfrm>
          <a:prstGeom prst="rect">
            <a:avLst/>
          </a:prstGeom>
          <a:noFill/>
          <a:ln w="28575" algn="ctr">
            <a:noFill/>
            <a:miter lim="800000"/>
            <a:headEnd/>
            <a:tailEnd/>
          </a:ln>
          <a:effectLst/>
        </p:spPr>
        <p:txBody>
          <a:bodyPr anchor="ctr">
            <a:spAutoFit/>
          </a:bodyPr>
          <a:lstStyle/>
          <a:p>
            <a:pPr algn="l">
              <a:spcBef>
                <a:spcPct val="0"/>
              </a:spcBef>
            </a:pPr>
            <a:r>
              <a:rPr lang="zh-CN" altLang="en-US" sz="2400">
                <a:solidFill>
                  <a:srgbClr val="0000FF"/>
                </a:solidFill>
              </a:rPr>
              <a:t>指令顺序</a:t>
            </a:r>
            <a:endParaRPr lang="zh-CN" altLang="en-US" sz="2400" baseline="-25000">
              <a:solidFill>
                <a:srgbClr val="0000FF"/>
              </a:solidFill>
            </a:endParaRPr>
          </a:p>
        </p:txBody>
      </p:sp>
      <p:sp>
        <p:nvSpPr>
          <p:cNvPr id="1694736" name="Rectangle 16"/>
          <p:cNvSpPr>
            <a:spLocks noChangeArrowheads="1"/>
          </p:cNvSpPr>
          <p:nvPr/>
        </p:nvSpPr>
        <p:spPr bwMode="auto">
          <a:xfrm>
            <a:off x="1692275" y="1052513"/>
            <a:ext cx="1008063" cy="358775"/>
          </a:xfrm>
          <a:prstGeom prst="rect">
            <a:avLst/>
          </a:prstGeom>
          <a:solidFill>
            <a:srgbClr val="FFFF99"/>
          </a:solidFill>
          <a:ln w="28575" algn="ctr">
            <a:solidFill>
              <a:schemeClr val="tx1"/>
            </a:solidFill>
            <a:miter lim="800000"/>
            <a:headEnd/>
            <a:tailEnd/>
          </a:ln>
          <a:effectLst/>
        </p:spPr>
        <p:txBody>
          <a:bodyPr wrap="none" anchor="ctr"/>
          <a:lstStyle/>
          <a:p>
            <a:pPr>
              <a:spcBef>
                <a:spcPct val="0"/>
              </a:spcBef>
            </a:pPr>
            <a:r>
              <a:rPr lang="zh-CN" altLang="en-US" sz="2400" dirty="0">
                <a:ea typeface="楷体" panose="02010609060101010101" pitchFamily="49" charset="-122"/>
              </a:rPr>
              <a:t>译码</a:t>
            </a:r>
          </a:p>
        </p:txBody>
      </p:sp>
      <p:sp>
        <p:nvSpPr>
          <p:cNvPr id="1694737" name="Rectangle 17"/>
          <p:cNvSpPr>
            <a:spLocks noChangeArrowheads="1"/>
          </p:cNvSpPr>
          <p:nvPr/>
        </p:nvSpPr>
        <p:spPr bwMode="auto">
          <a:xfrm>
            <a:off x="2700338" y="1052513"/>
            <a:ext cx="1008062" cy="358775"/>
          </a:xfrm>
          <a:prstGeom prst="rect">
            <a:avLst/>
          </a:prstGeom>
          <a:solidFill>
            <a:srgbClr val="FFCCCC"/>
          </a:solidFill>
          <a:ln w="28575" algn="ctr">
            <a:solidFill>
              <a:schemeClr val="tx1"/>
            </a:solidFill>
            <a:miter lim="800000"/>
            <a:headEnd/>
            <a:tailEnd/>
          </a:ln>
          <a:effectLst/>
        </p:spPr>
        <p:txBody>
          <a:bodyPr wrap="none" anchor="ctr"/>
          <a:lstStyle/>
          <a:p>
            <a:pPr>
              <a:spcBef>
                <a:spcPct val="0"/>
              </a:spcBef>
            </a:pPr>
            <a:r>
              <a:rPr lang="zh-CN" altLang="en-US" sz="2400" dirty="0">
                <a:ea typeface="楷体" panose="02010609060101010101" pitchFamily="49" charset="-122"/>
              </a:rPr>
              <a:t>执行</a:t>
            </a:r>
          </a:p>
        </p:txBody>
      </p:sp>
      <p:sp>
        <p:nvSpPr>
          <p:cNvPr id="1694738" name="Rectangle 18"/>
          <p:cNvSpPr>
            <a:spLocks noChangeArrowheads="1"/>
          </p:cNvSpPr>
          <p:nvPr/>
        </p:nvSpPr>
        <p:spPr bwMode="auto">
          <a:xfrm>
            <a:off x="3708400" y="1052513"/>
            <a:ext cx="1008063" cy="358775"/>
          </a:xfrm>
          <a:prstGeom prst="rect">
            <a:avLst/>
          </a:prstGeom>
          <a:solidFill>
            <a:srgbClr val="CCFFCC"/>
          </a:solidFill>
          <a:ln w="28575" algn="ctr">
            <a:solidFill>
              <a:schemeClr val="tx1"/>
            </a:solidFill>
            <a:miter lim="800000"/>
            <a:headEnd/>
            <a:tailEnd/>
          </a:ln>
          <a:effectLst/>
        </p:spPr>
        <p:txBody>
          <a:bodyPr wrap="none" anchor="ctr"/>
          <a:lstStyle/>
          <a:p>
            <a:pPr>
              <a:spcBef>
                <a:spcPct val="0"/>
              </a:spcBef>
            </a:pPr>
            <a:r>
              <a:rPr lang="zh-CN" altLang="en-US" sz="2400" dirty="0">
                <a:ea typeface="楷体" panose="02010609060101010101" pitchFamily="49" charset="-122"/>
              </a:rPr>
              <a:t>写回</a:t>
            </a:r>
          </a:p>
        </p:txBody>
      </p:sp>
      <p:sp>
        <p:nvSpPr>
          <p:cNvPr id="1694739" name="Rectangle 19"/>
          <p:cNvSpPr>
            <a:spLocks noChangeArrowheads="1"/>
          </p:cNvSpPr>
          <p:nvPr/>
        </p:nvSpPr>
        <p:spPr bwMode="auto">
          <a:xfrm>
            <a:off x="684213" y="1411288"/>
            <a:ext cx="1008062" cy="358775"/>
          </a:xfrm>
          <a:prstGeom prst="rect">
            <a:avLst/>
          </a:prstGeom>
          <a:solidFill>
            <a:srgbClr val="CCFF99"/>
          </a:solidFill>
          <a:ln w="28575" algn="ctr">
            <a:solidFill>
              <a:schemeClr val="tx1"/>
            </a:solidFill>
            <a:miter lim="800000"/>
            <a:headEnd/>
            <a:tailEnd/>
          </a:ln>
          <a:effectLst/>
        </p:spPr>
        <p:txBody>
          <a:bodyPr wrap="none" anchor="ctr"/>
          <a:lstStyle/>
          <a:p>
            <a:pPr>
              <a:spcBef>
                <a:spcPct val="0"/>
              </a:spcBef>
            </a:pPr>
            <a:r>
              <a:rPr lang="zh-CN" altLang="en-US" sz="2400" dirty="0">
                <a:ea typeface="楷体" panose="02010609060101010101" pitchFamily="49" charset="-122"/>
              </a:rPr>
              <a:t>取指</a:t>
            </a:r>
          </a:p>
        </p:txBody>
      </p:sp>
      <p:sp>
        <p:nvSpPr>
          <p:cNvPr id="1694740" name="Rectangle 20"/>
          <p:cNvSpPr>
            <a:spLocks noChangeArrowheads="1"/>
          </p:cNvSpPr>
          <p:nvPr/>
        </p:nvSpPr>
        <p:spPr bwMode="auto">
          <a:xfrm>
            <a:off x="1692275" y="1411288"/>
            <a:ext cx="1008063" cy="358775"/>
          </a:xfrm>
          <a:prstGeom prst="rect">
            <a:avLst/>
          </a:prstGeom>
          <a:solidFill>
            <a:srgbClr val="FFFF99"/>
          </a:solidFill>
          <a:ln w="28575" algn="ctr">
            <a:solidFill>
              <a:schemeClr val="tx1"/>
            </a:solidFill>
            <a:miter lim="800000"/>
            <a:headEnd/>
            <a:tailEnd/>
          </a:ln>
          <a:effectLst/>
        </p:spPr>
        <p:txBody>
          <a:bodyPr wrap="none" anchor="ctr"/>
          <a:lstStyle/>
          <a:p>
            <a:pPr>
              <a:spcBef>
                <a:spcPct val="0"/>
              </a:spcBef>
            </a:pPr>
            <a:r>
              <a:rPr lang="zh-CN" altLang="en-US" sz="2400" dirty="0">
                <a:ea typeface="楷体" panose="02010609060101010101" pitchFamily="49" charset="-122"/>
              </a:rPr>
              <a:t>译码</a:t>
            </a:r>
          </a:p>
        </p:txBody>
      </p:sp>
      <p:sp>
        <p:nvSpPr>
          <p:cNvPr id="1694741" name="Rectangle 21"/>
          <p:cNvSpPr>
            <a:spLocks noChangeArrowheads="1"/>
          </p:cNvSpPr>
          <p:nvPr/>
        </p:nvSpPr>
        <p:spPr bwMode="auto">
          <a:xfrm>
            <a:off x="2700338" y="1411288"/>
            <a:ext cx="1008062" cy="358775"/>
          </a:xfrm>
          <a:prstGeom prst="rect">
            <a:avLst/>
          </a:prstGeom>
          <a:solidFill>
            <a:srgbClr val="FFCCCC"/>
          </a:solidFill>
          <a:ln w="28575" algn="ctr">
            <a:solidFill>
              <a:schemeClr val="tx1"/>
            </a:solidFill>
            <a:miter lim="800000"/>
            <a:headEnd/>
            <a:tailEnd/>
          </a:ln>
          <a:effectLst/>
        </p:spPr>
        <p:txBody>
          <a:bodyPr wrap="none" anchor="ctr"/>
          <a:lstStyle/>
          <a:p>
            <a:pPr>
              <a:spcBef>
                <a:spcPct val="0"/>
              </a:spcBef>
            </a:pPr>
            <a:r>
              <a:rPr lang="zh-CN" altLang="en-US" sz="2400" dirty="0">
                <a:ea typeface="楷体" panose="02010609060101010101" pitchFamily="49" charset="-122"/>
              </a:rPr>
              <a:t>执行</a:t>
            </a:r>
          </a:p>
        </p:txBody>
      </p:sp>
      <p:sp>
        <p:nvSpPr>
          <p:cNvPr id="1694742" name="Rectangle 22"/>
          <p:cNvSpPr>
            <a:spLocks noChangeArrowheads="1"/>
          </p:cNvSpPr>
          <p:nvPr/>
        </p:nvSpPr>
        <p:spPr bwMode="auto">
          <a:xfrm>
            <a:off x="3708400" y="1411288"/>
            <a:ext cx="1008063" cy="358775"/>
          </a:xfrm>
          <a:prstGeom prst="rect">
            <a:avLst/>
          </a:prstGeom>
          <a:solidFill>
            <a:srgbClr val="CCFFCC"/>
          </a:solidFill>
          <a:ln w="28575" algn="ctr">
            <a:solidFill>
              <a:schemeClr val="tx1"/>
            </a:solidFill>
            <a:miter lim="800000"/>
            <a:headEnd/>
            <a:tailEnd/>
          </a:ln>
          <a:effectLst/>
        </p:spPr>
        <p:txBody>
          <a:bodyPr wrap="none" anchor="ctr"/>
          <a:lstStyle/>
          <a:p>
            <a:pPr>
              <a:spcBef>
                <a:spcPct val="0"/>
              </a:spcBef>
            </a:pPr>
            <a:r>
              <a:rPr lang="zh-CN" altLang="en-US" sz="2400" dirty="0">
                <a:ea typeface="楷体" panose="02010609060101010101" pitchFamily="49" charset="-122"/>
              </a:rPr>
              <a:t>写回</a:t>
            </a:r>
          </a:p>
        </p:txBody>
      </p:sp>
      <p:sp>
        <p:nvSpPr>
          <p:cNvPr id="1694743" name="Rectangle 23"/>
          <p:cNvSpPr>
            <a:spLocks noChangeArrowheads="1"/>
          </p:cNvSpPr>
          <p:nvPr/>
        </p:nvSpPr>
        <p:spPr bwMode="auto">
          <a:xfrm>
            <a:off x="684213" y="1771650"/>
            <a:ext cx="1008062" cy="358775"/>
          </a:xfrm>
          <a:prstGeom prst="rect">
            <a:avLst/>
          </a:prstGeom>
          <a:solidFill>
            <a:srgbClr val="CCFF99"/>
          </a:solidFill>
          <a:ln w="28575" algn="ctr">
            <a:solidFill>
              <a:schemeClr val="tx1"/>
            </a:solidFill>
            <a:miter lim="800000"/>
            <a:headEnd/>
            <a:tailEnd/>
          </a:ln>
          <a:effectLst/>
        </p:spPr>
        <p:txBody>
          <a:bodyPr wrap="none" anchor="ctr"/>
          <a:lstStyle/>
          <a:p>
            <a:pPr>
              <a:spcBef>
                <a:spcPct val="0"/>
              </a:spcBef>
            </a:pPr>
            <a:r>
              <a:rPr lang="zh-CN" altLang="en-US" sz="2400" dirty="0">
                <a:ea typeface="楷体" panose="02010609060101010101" pitchFamily="49" charset="-122"/>
              </a:rPr>
              <a:t>取指</a:t>
            </a:r>
          </a:p>
        </p:txBody>
      </p:sp>
      <p:sp>
        <p:nvSpPr>
          <p:cNvPr id="1694744" name="Rectangle 24"/>
          <p:cNvSpPr>
            <a:spLocks noChangeArrowheads="1"/>
          </p:cNvSpPr>
          <p:nvPr/>
        </p:nvSpPr>
        <p:spPr bwMode="auto">
          <a:xfrm>
            <a:off x="1692275" y="1771650"/>
            <a:ext cx="1008063" cy="358775"/>
          </a:xfrm>
          <a:prstGeom prst="rect">
            <a:avLst/>
          </a:prstGeom>
          <a:solidFill>
            <a:srgbClr val="FFFF99"/>
          </a:solidFill>
          <a:ln w="28575" algn="ctr">
            <a:solidFill>
              <a:schemeClr val="tx1"/>
            </a:solidFill>
            <a:miter lim="800000"/>
            <a:headEnd/>
            <a:tailEnd/>
          </a:ln>
          <a:effectLst/>
        </p:spPr>
        <p:txBody>
          <a:bodyPr wrap="none" anchor="ctr"/>
          <a:lstStyle/>
          <a:p>
            <a:pPr>
              <a:spcBef>
                <a:spcPct val="0"/>
              </a:spcBef>
            </a:pPr>
            <a:r>
              <a:rPr lang="zh-CN" altLang="en-US" sz="2400" dirty="0">
                <a:ea typeface="楷体" panose="02010609060101010101" pitchFamily="49" charset="-122"/>
              </a:rPr>
              <a:t>译码</a:t>
            </a:r>
          </a:p>
        </p:txBody>
      </p:sp>
      <p:sp>
        <p:nvSpPr>
          <p:cNvPr id="1694745" name="Rectangle 25"/>
          <p:cNvSpPr>
            <a:spLocks noChangeArrowheads="1"/>
          </p:cNvSpPr>
          <p:nvPr/>
        </p:nvSpPr>
        <p:spPr bwMode="auto">
          <a:xfrm>
            <a:off x="2700338" y="1771650"/>
            <a:ext cx="1008062" cy="358775"/>
          </a:xfrm>
          <a:prstGeom prst="rect">
            <a:avLst/>
          </a:prstGeom>
          <a:solidFill>
            <a:srgbClr val="FFCCCC"/>
          </a:solidFill>
          <a:ln w="28575" algn="ctr">
            <a:solidFill>
              <a:schemeClr val="tx1"/>
            </a:solidFill>
            <a:miter lim="800000"/>
            <a:headEnd/>
            <a:tailEnd/>
          </a:ln>
          <a:effectLst/>
        </p:spPr>
        <p:txBody>
          <a:bodyPr wrap="none" anchor="ctr"/>
          <a:lstStyle/>
          <a:p>
            <a:pPr>
              <a:spcBef>
                <a:spcPct val="0"/>
              </a:spcBef>
            </a:pPr>
            <a:r>
              <a:rPr lang="zh-CN" altLang="en-US" sz="2400" dirty="0">
                <a:ea typeface="楷体" panose="02010609060101010101" pitchFamily="49" charset="-122"/>
              </a:rPr>
              <a:t>执行</a:t>
            </a:r>
          </a:p>
        </p:txBody>
      </p:sp>
      <p:sp>
        <p:nvSpPr>
          <p:cNvPr id="1694746" name="Rectangle 26"/>
          <p:cNvSpPr>
            <a:spLocks noChangeArrowheads="1"/>
          </p:cNvSpPr>
          <p:nvPr/>
        </p:nvSpPr>
        <p:spPr bwMode="auto">
          <a:xfrm>
            <a:off x="3708400" y="1771650"/>
            <a:ext cx="1008063" cy="358775"/>
          </a:xfrm>
          <a:prstGeom prst="rect">
            <a:avLst/>
          </a:prstGeom>
          <a:solidFill>
            <a:srgbClr val="CCFFCC"/>
          </a:solidFill>
          <a:ln w="28575" algn="ctr">
            <a:solidFill>
              <a:schemeClr val="tx1"/>
            </a:solidFill>
            <a:miter lim="800000"/>
            <a:headEnd/>
            <a:tailEnd/>
          </a:ln>
          <a:effectLst/>
        </p:spPr>
        <p:txBody>
          <a:bodyPr wrap="none" anchor="ctr"/>
          <a:lstStyle/>
          <a:p>
            <a:pPr>
              <a:spcBef>
                <a:spcPct val="0"/>
              </a:spcBef>
            </a:pPr>
            <a:r>
              <a:rPr lang="zh-CN" altLang="en-US" sz="2400" dirty="0">
                <a:ea typeface="楷体" panose="02010609060101010101" pitchFamily="49" charset="-122"/>
              </a:rPr>
              <a:t>写回</a:t>
            </a:r>
          </a:p>
        </p:txBody>
      </p:sp>
      <p:sp>
        <p:nvSpPr>
          <p:cNvPr id="1694747" name="Rectangle 27"/>
          <p:cNvSpPr>
            <a:spLocks noChangeArrowheads="1"/>
          </p:cNvSpPr>
          <p:nvPr/>
        </p:nvSpPr>
        <p:spPr bwMode="auto">
          <a:xfrm>
            <a:off x="1692275" y="2132013"/>
            <a:ext cx="1008063" cy="358775"/>
          </a:xfrm>
          <a:prstGeom prst="rect">
            <a:avLst/>
          </a:prstGeom>
          <a:solidFill>
            <a:srgbClr val="CCFF99"/>
          </a:solidFill>
          <a:ln w="28575" algn="ctr">
            <a:solidFill>
              <a:schemeClr val="tx1"/>
            </a:solidFill>
            <a:miter lim="800000"/>
            <a:headEnd/>
            <a:tailEnd/>
          </a:ln>
          <a:effectLst/>
        </p:spPr>
        <p:txBody>
          <a:bodyPr wrap="none" anchor="ctr"/>
          <a:lstStyle/>
          <a:p>
            <a:pPr>
              <a:spcBef>
                <a:spcPct val="0"/>
              </a:spcBef>
            </a:pPr>
            <a:r>
              <a:rPr lang="zh-CN" altLang="en-US" sz="2400" dirty="0">
                <a:ea typeface="楷体" panose="02010609060101010101" pitchFamily="49" charset="-122"/>
              </a:rPr>
              <a:t>取指</a:t>
            </a:r>
          </a:p>
        </p:txBody>
      </p:sp>
      <p:sp>
        <p:nvSpPr>
          <p:cNvPr id="1694748" name="Rectangle 28"/>
          <p:cNvSpPr>
            <a:spLocks noChangeArrowheads="1"/>
          </p:cNvSpPr>
          <p:nvPr/>
        </p:nvSpPr>
        <p:spPr bwMode="auto">
          <a:xfrm>
            <a:off x="2700338" y="2132013"/>
            <a:ext cx="1008062" cy="358775"/>
          </a:xfrm>
          <a:prstGeom prst="rect">
            <a:avLst/>
          </a:prstGeom>
          <a:solidFill>
            <a:srgbClr val="FFFF99"/>
          </a:solidFill>
          <a:ln w="28575" algn="ctr">
            <a:solidFill>
              <a:schemeClr val="tx1"/>
            </a:solidFill>
            <a:miter lim="800000"/>
            <a:headEnd/>
            <a:tailEnd/>
          </a:ln>
          <a:effectLst/>
        </p:spPr>
        <p:txBody>
          <a:bodyPr wrap="none" anchor="ctr"/>
          <a:lstStyle/>
          <a:p>
            <a:pPr>
              <a:spcBef>
                <a:spcPct val="0"/>
              </a:spcBef>
            </a:pPr>
            <a:r>
              <a:rPr lang="zh-CN" altLang="en-US" sz="2400" dirty="0">
                <a:ea typeface="楷体" panose="02010609060101010101" pitchFamily="49" charset="-122"/>
              </a:rPr>
              <a:t>译码</a:t>
            </a:r>
          </a:p>
        </p:txBody>
      </p:sp>
      <p:sp>
        <p:nvSpPr>
          <p:cNvPr id="1694749" name="Rectangle 29"/>
          <p:cNvSpPr>
            <a:spLocks noChangeArrowheads="1"/>
          </p:cNvSpPr>
          <p:nvPr/>
        </p:nvSpPr>
        <p:spPr bwMode="auto">
          <a:xfrm>
            <a:off x="3708400" y="2132013"/>
            <a:ext cx="1008063" cy="358775"/>
          </a:xfrm>
          <a:prstGeom prst="rect">
            <a:avLst/>
          </a:prstGeom>
          <a:solidFill>
            <a:srgbClr val="FFCCCC"/>
          </a:solidFill>
          <a:ln w="28575" algn="ctr">
            <a:solidFill>
              <a:schemeClr val="tx1"/>
            </a:solidFill>
            <a:miter lim="800000"/>
            <a:headEnd/>
            <a:tailEnd/>
          </a:ln>
          <a:effectLst/>
        </p:spPr>
        <p:txBody>
          <a:bodyPr wrap="none" anchor="ctr"/>
          <a:lstStyle/>
          <a:p>
            <a:pPr>
              <a:spcBef>
                <a:spcPct val="0"/>
              </a:spcBef>
            </a:pPr>
            <a:r>
              <a:rPr lang="zh-CN" altLang="en-US" sz="2400" dirty="0">
                <a:ea typeface="楷体" panose="02010609060101010101" pitchFamily="49" charset="-122"/>
              </a:rPr>
              <a:t>执行</a:t>
            </a:r>
          </a:p>
        </p:txBody>
      </p:sp>
      <p:sp>
        <p:nvSpPr>
          <p:cNvPr id="1694750" name="Rectangle 30"/>
          <p:cNvSpPr>
            <a:spLocks noChangeArrowheads="1"/>
          </p:cNvSpPr>
          <p:nvPr/>
        </p:nvSpPr>
        <p:spPr bwMode="auto">
          <a:xfrm>
            <a:off x="4716463" y="2132013"/>
            <a:ext cx="1008062" cy="358775"/>
          </a:xfrm>
          <a:prstGeom prst="rect">
            <a:avLst/>
          </a:prstGeom>
          <a:solidFill>
            <a:srgbClr val="CCFFCC"/>
          </a:solidFill>
          <a:ln w="28575" algn="ctr">
            <a:solidFill>
              <a:schemeClr val="tx1"/>
            </a:solidFill>
            <a:miter lim="800000"/>
            <a:headEnd/>
            <a:tailEnd/>
          </a:ln>
          <a:effectLst/>
        </p:spPr>
        <p:txBody>
          <a:bodyPr wrap="none" anchor="ctr"/>
          <a:lstStyle/>
          <a:p>
            <a:pPr>
              <a:spcBef>
                <a:spcPct val="0"/>
              </a:spcBef>
            </a:pPr>
            <a:r>
              <a:rPr lang="zh-CN" altLang="en-US" sz="2400" dirty="0">
                <a:ea typeface="楷体" panose="02010609060101010101" pitchFamily="49" charset="-122"/>
              </a:rPr>
              <a:t>写回</a:t>
            </a:r>
          </a:p>
        </p:txBody>
      </p:sp>
      <p:sp>
        <p:nvSpPr>
          <p:cNvPr id="1694751" name="Rectangle 31"/>
          <p:cNvSpPr>
            <a:spLocks noChangeArrowheads="1"/>
          </p:cNvSpPr>
          <p:nvPr/>
        </p:nvSpPr>
        <p:spPr bwMode="auto">
          <a:xfrm>
            <a:off x="1692275" y="2490788"/>
            <a:ext cx="1008063" cy="358775"/>
          </a:xfrm>
          <a:prstGeom prst="rect">
            <a:avLst/>
          </a:prstGeom>
          <a:solidFill>
            <a:srgbClr val="CCFF99"/>
          </a:solidFill>
          <a:ln w="28575" algn="ctr">
            <a:solidFill>
              <a:schemeClr val="tx1"/>
            </a:solidFill>
            <a:miter lim="800000"/>
            <a:headEnd/>
            <a:tailEnd/>
          </a:ln>
          <a:effectLst/>
        </p:spPr>
        <p:txBody>
          <a:bodyPr wrap="none" anchor="ctr"/>
          <a:lstStyle/>
          <a:p>
            <a:pPr>
              <a:spcBef>
                <a:spcPct val="0"/>
              </a:spcBef>
            </a:pPr>
            <a:r>
              <a:rPr lang="zh-CN" altLang="en-US" sz="2400" dirty="0">
                <a:ea typeface="楷体" panose="02010609060101010101" pitchFamily="49" charset="-122"/>
              </a:rPr>
              <a:t>取指</a:t>
            </a:r>
          </a:p>
        </p:txBody>
      </p:sp>
      <p:sp>
        <p:nvSpPr>
          <p:cNvPr id="1694752" name="Rectangle 32"/>
          <p:cNvSpPr>
            <a:spLocks noChangeArrowheads="1"/>
          </p:cNvSpPr>
          <p:nvPr/>
        </p:nvSpPr>
        <p:spPr bwMode="auto">
          <a:xfrm>
            <a:off x="2700338" y="2490788"/>
            <a:ext cx="1008062" cy="358775"/>
          </a:xfrm>
          <a:prstGeom prst="rect">
            <a:avLst/>
          </a:prstGeom>
          <a:solidFill>
            <a:srgbClr val="FFFF99"/>
          </a:solidFill>
          <a:ln w="28575" algn="ctr">
            <a:solidFill>
              <a:schemeClr val="tx1"/>
            </a:solidFill>
            <a:miter lim="800000"/>
            <a:headEnd/>
            <a:tailEnd/>
          </a:ln>
          <a:effectLst/>
        </p:spPr>
        <p:txBody>
          <a:bodyPr wrap="none" anchor="ctr"/>
          <a:lstStyle/>
          <a:p>
            <a:pPr>
              <a:spcBef>
                <a:spcPct val="0"/>
              </a:spcBef>
            </a:pPr>
            <a:r>
              <a:rPr lang="zh-CN" altLang="en-US" sz="2400" dirty="0">
                <a:ea typeface="楷体" panose="02010609060101010101" pitchFamily="49" charset="-122"/>
              </a:rPr>
              <a:t>译码</a:t>
            </a:r>
          </a:p>
        </p:txBody>
      </p:sp>
      <p:sp>
        <p:nvSpPr>
          <p:cNvPr id="1694753" name="Rectangle 33"/>
          <p:cNvSpPr>
            <a:spLocks noChangeArrowheads="1"/>
          </p:cNvSpPr>
          <p:nvPr/>
        </p:nvSpPr>
        <p:spPr bwMode="auto">
          <a:xfrm>
            <a:off x="3708400" y="2490788"/>
            <a:ext cx="1008063" cy="358775"/>
          </a:xfrm>
          <a:prstGeom prst="rect">
            <a:avLst/>
          </a:prstGeom>
          <a:solidFill>
            <a:srgbClr val="FFCCCC"/>
          </a:solidFill>
          <a:ln w="28575" algn="ctr">
            <a:solidFill>
              <a:schemeClr val="tx1"/>
            </a:solidFill>
            <a:miter lim="800000"/>
            <a:headEnd/>
            <a:tailEnd/>
          </a:ln>
          <a:effectLst/>
        </p:spPr>
        <p:txBody>
          <a:bodyPr wrap="none" anchor="ctr"/>
          <a:lstStyle/>
          <a:p>
            <a:pPr>
              <a:spcBef>
                <a:spcPct val="0"/>
              </a:spcBef>
            </a:pPr>
            <a:r>
              <a:rPr lang="zh-CN" altLang="en-US" sz="2400" dirty="0">
                <a:ea typeface="楷体" panose="02010609060101010101" pitchFamily="49" charset="-122"/>
              </a:rPr>
              <a:t>执行</a:t>
            </a:r>
          </a:p>
        </p:txBody>
      </p:sp>
      <p:sp>
        <p:nvSpPr>
          <p:cNvPr id="1694754" name="Rectangle 34"/>
          <p:cNvSpPr>
            <a:spLocks noChangeArrowheads="1"/>
          </p:cNvSpPr>
          <p:nvPr/>
        </p:nvSpPr>
        <p:spPr bwMode="auto">
          <a:xfrm>
            <a:off x="4716463" y="2490788"/>
            <a:ext cx="1008062" cy="358775"/>
          </a:xfrm>
          <a:prstGeom prst="rect">
            <a:avLst/>
          </a:prstGeom>
          <a:solidFill>
            <a:srgbClr val="CCFFCC"/>
          </a:solidFill>
          <a:ln w="28575" algn="ctr">
            <a:solidFill>
              <a:schemeClr val="tx1"/>
            </a:solidFill>
            <a:miter lim="800000"/>
            <a:headEnd/>
            <a:tailEnd/>
          </a:ln>
          <a:effectLst/>
        </p:spPr>
        <p:txBody>
          <a:bodyPr wrap="none" anchor="ctr"/>
          <a:lstStyle/>
          <a:p>
            <a:pPr>
              <a:spcBef>
                <a:spcPct val="0"/>
              </a:spcBef>
            </a:pPr>
            <a:r>
              <a:rPr lang="zh-CN" altLang="en-US" sz="2400" dirty="0">
                <a:ea typeface="楷体" panose="02010609060101010101" pitchFamily="49" charset="-122"/>
              </a:rPr>
              <a:t>写回</a:t>
            </a:r>
          </a:p>
        </p:txBody>
      </p:sp>
      <p:sp>
        <p:nvSpPr>
          <p:cNvPr id="1694755" name="Rectangle 35"/>
          <p:cNvSpPr>
            <a:spLocks noChangeArrowheads="1"/>
          </p:cNvSpPr>
          <p:nvPr/>
        </p:nvSpPr>
        <p:spPr bwMode="auto">
          <a:xfrm>
            <a:off x="1692275" y="2851150"/>
            <a:ext cx="1008063" cy="358775"/>
          </a:xfrm>
          <a:prstGeom prst="rect">
            <a:avLst/>
          </a:prstGeom>
          <a:solidFill>
            <a:srgbClr val="CCFF99"/>
          </a:solidFill>
          <a:ln w="28575" algn="ctr">
            <a:solidFill>
              <a:schemeClr val="tx1"/>
            </a:solidFill>
            <a:miter lim="800000"/>
            <a:headEnd/>
            <a:tailEnd/>
          </a:ln>
          <a:effectLst/>
        </p:spPr>
        <p:txBody>
          <a:bodyPr wrap="none" anchor="ctr"/>
          <a:lstStyle/>
          <a:p>
            <a:pPr>
              <a:spcBef>
                <a:spcPct val="0"/>
              </a:spcBef>
            </a:pPr>
            <a:r>
              <a:rPr lang="zh-CN" altLang="en-US" sz="2400" dirty="0">
                <a:ea typeface="楷体" panose="02010609060101010101" pitchFamily="49" charset="-122"/>
              </a:rPr>
              <a:t>取指</a:t>
            </a:r>
          </a:p>
        </p:txBody>
      </p:sp>
      <p:sp>
        <p:nvSpPr>
          <p:cNvPr id="1694756" name="Rectangle 36"/>
          <p:cNvSpPr>
            <a:spLocks noChangeArrowheads="1"/>
          </p:cNvSpPr>
          <p:nvPr/>
        </p:nvSpPr>
        <p:spPr bwMode="auto">
          <a:xfrm>
            <a:off x="2700338" y="2851150"/>
            <a:ext cx="1008062" cy="358775"/>
          </a:xfrm>
          <a:prstGeom prst="rect">
            <a:avLst/>
          </a:prstGeom>
          <a:solidFill>
            <a:srgbClr val="FFFF99"/>
          </a:solidFill>
          <a:ln w="28575" algn="ctr">
            <a:solidFill>
              <a:schemeClr val="tx1"/>
            </a:solidFill>
            <a:miter lim="800000"/>
            <a:headEnd/>
            <a:tailEnd/>
          </a:ln>
          <a:effectLst/>
        </p:spPr>
        <p:txBody>
          <a:bodyPr wrap="none" anchor="ctr"/>
          <a:lstStyle/>
          <a:p>
            <a:pPr>
              <a:spcBef>
                <a:spcPct val="0"/>
              </a:spcBef>
            </a:pPr>
            <a:r>
              <a:rPr lang="zh-CN" altLang="en-US" sz="2400" dirty="0">
                <a:ea typeface="楷体" panose="02010609060101010101" pitchFamily="49" charset="-122"/>
              </a:rPr>
              <a:t>译码</a:t>
            </a:r>
          </a:p>
        </p:txBody>
      </p:sp>
      <p:sp>
        <p:nvSpPr>
          <p:cNvPr id="1694757" name="Rectangle 37"/>
          <p:cNvSpPr>
            <a:spLocks noChangeArrowheads="1"/>
          </p:cNvSpPr>
          <p:nvPr/>
        </p:nvSpPr>
        <p:spPr bwMode="auto">
          <a:xfrm>
            <a:off x="3708400" y="2851150"/>
            <a:ext cx="1008063" cy="358775"/>
          </a:xfrm>
          <a:prstGeom prst="rect">
            <a:avLst/>
          </a:prstGeom>
          <a:solidFill>
            <a:srgbClr val="FFCCCC"/>
          </a:solidFill>
          <a:ln w="28575" algn="ctr">
            <a:solidFill>
              <a:schemeClr val="tx1"/>
            </a:solidFill>
            <a:miter lim="800000"/>
            <a:headEnd/>
            <a:tailEnd/>
          </a:ln>
          <a:effectLst/>
        </p:spPr>
        <p:txBody>
          <a:bodyPr wrap="none" anchor="ctr"/>
          <a:lstStyle/>
          <a:p>
            <a:pPr>
              <a:spcBef>
                <a:spcPct val="0"/>
              </a:spcBef>
            </a:pPr>
            <a:r>
              <a:rPr lang="zh-CN" altLang="en-US" sz="2400" dirty="0">
                <a:ea typeface="楷体" panose="02010609060101010101" pitchFamily="49" charset="-122"/>
              </a:rPr>
              <a:t>执行</a:t>
            </a:r>
          </a:p>
        </p:txBody>
      </p:sp>
      <p:sp>
        <p:nvSpPr>
          <p:cNvPr id="1694758" name="Rectangle 38"/>
          <p:cNvSpPr>
            <a:spLocks noChangeArrowheads="1"/>
          </p:cNvSpPr>
          <p:nvPr/>
        </p:nvSpPr>
        <p:spPr bwMode="auto">
          <a:xfrm>
            <a:off x="4716463" y="2851150"/>
            <a:ext cx="1008062" cy="358775"/>
          </a:xfrm>
          <a:prstGeom prst="rect">
            <a:avLst/>
          </a:prstGeom>
          <a:solidFill>
            <a:srgbClr val="CCFFCC"/>
          </a:solidFill>
          <a:ln w="28575" algn="ctr">
            <a:solidFill>
              <a:schemeClr val="tx1"/>
            </a:solidFill>
            <a:miter lim="800000"/>
            <a:headEnd/>
            <a:tailEnd/>
          </a:ln>
          <a:effectLst/>
        </p:spPr>
        <p:txBody>
          <a:bodyPr wrap="none" anchor="ctr"/>
          <a:lstStyle/>
          <a:p>
            <a:pPr>
              <a:spcBef>
                <a:spcPct val="0"/>
              </a:spcBef>
            </a:pPr>
            <a:r>
              <a:rPr lang="zh-CN" altLang="en-US" sz="2400" dirty="0">
                <a:ea typeface="楷体" panose="02010609060101010101" pitchFamily="49" charset="-122"/>
              </a:rPr>
              <a:t>写回</a:t>
            </a:r>
          </a:p>
        </p:txBody>
      </p:sp>
      <p:sp>
        <p:nvSpPr>
          <p:cNvPr id="1694759" name="Rectangle 39"/>
          <p:cNvSpPr>
            <a:spLocks noChangeArrowheads="1"/>
          </p:cNvSpPr>
          <p:nvPr/>
        </p:nvSpPr>
        <p:spPr bwMode="auto">
          <a:xfrm>
            <a:off x="2700338" y="3211513"/>
            <a:ext cx="1008062" cy="358775"/>
          </a:xfrm>
          <a:prstGeom prst="rect">
            <a:avLst/>
          </a:prstGeom>
          <a:solidFill>
            <a:srgbClr val="CCFF99"/>
          </a:solidFill>
          <a:ln w="28575" algn="ctr">
            <a:solidFill>
              <a:schemeClr val="tx1"/>
            </a:solidFill>
            <a:miter lim="800000"/>
            <a:headEnd/>
            <a:tailEnd/>
          </a:ln>
          <a:effectLst/>
        </p:spPr>
        <p:txBody>
          <a:bodyPr wrap="none" anchor="ctr"/>
          <a:lstStyle/>
          <a:p>
            <a:pPr>
              <a:spcBef>
                <a:spcPct val="0"/>
              </a:spcBef>
            </a:pPr>
            <a:r>
              <a:rPr lang="zh-CN" altLang="en-US" sz="2400" dirty="0">
                <a:ea typeface="楷体" panose="02010609060101010101" pitchFamily="49" charset="-122"/>
              </a:rPr>
              <a:t>取指</a:t>
            </a:r>
          </a:p>
        </p:txBody>
      </p:sp>
      <p:sp>
        <p:nvSpPr>
          <p:cNvPr id="1694760" name="Rectangle 40"/>
          <p:cNvSpPr>
            <a:spLocks noChangeArrowheads="1"/>
          </p:cNvSpPr>
          <p:nvPr/>
        </p:nvSpPr>
        <p:spPr bwMode="auto">
          <a:xfrm>
            <a:off x="3708400" y="3211513"/>
            <a:ext cx="1008063" cy="358775"/>
          </a:xfrm>
          <a:prstGeom prst="rect">
            <a:avLst/>
          </a:prstGeom>
          <a:solidFill>
            <a:srgbClr val="FFFF99"/>
          </a:solidFill>
          <a:ln w="28575" algn="ctr">
            <a:solidFill>
              <a:schemeClr val="tx1"/>
            </a:solidFill>
            <a:miter lim="800000"/>
            <a:headEnd/>
            <a:tailEnd/>
          </a:ln>
          <a:effectLst/>
        </p:spPr>
        <p:txBody>
          <a:bodyPr wrap="none" anchor="ctr"/>
          <a:lstStyle/>
          <a:p>
            <a:pPr>
              <a:spcBef>
                <a:spcPct val="0"/>
              </a:spcBef>
            </a:pPr>
            <a:r>
              <a:rPr lang="zh-CN" altLang="en-US" sz="2400" dirty="0">
                <a:ea typeface="楷体" panose="02010609060101010101" pitchFamily="49" charset="-122"/>
              </a:rPr>
              <a:t>译码</a:t>
            </a:r>
          </a:p>
        </p:txBody>
      </p:sp>
      <p:sp>
        <p:nvSpPr>
          <p:cNvPr id="1694761" name="Rectangle 41"/>
          <p:cNvSpPr>
            <a:spLocks noChangeArrowheads="1"/>
          </p:cNvSpPr>
          <p:nvPr/>
        </p:nvSpPr>
        <p:spPr bwMode="auto">
          <a:xfrm>
            <a:off x="4716463" y="3211513"/>
            <a:ext cx="1008062" cy="358775"/>
          </a:xfrm>
          <a:prstGeom prst="rect">
            <a:avLst/>
          </a:prstGeom>
          <a:solidFill>
            <a:srgbClr val="FFCCCC"/>
          </a:solidFill>
          <a:ln w="28575" algn="ctr">
            <a:solidFill>
              <a:schemeClr val="tx1"/>
            </a:solidFill>
            <a:miter lim="800000"/>
            <a:headEnd/>
            <a:tailEnd/>
          </a:ln>
          <a:effectLst/>
        </p:spPr>
        <p:txBody>
          <a:bodyPr wrap="none" anchor="ctr"/>
          <a:lstStyle/>
          <a:p>
            <a:pPr>
              <a:spcBef>
                <a:spcPct val="0"/>
              </a:spcBef>
            </a:pPr>
            <a:r>
              <a:rPr lang="zh-CN" altLang="en-US" sz="2400" dirty="0">
                <a:ea typeface="楷体" panose="02010609060101010101" pitchFamily="49" charset="-122"/>
              </a:rPr>
              <a:t>执行</a:t>
            </a:r>
          </a:p>
        </p:txBody>
      </p:sp>
      <p:sp>
        <p:nvSpPr>
          <p:cNvPr id="1694762" name="Rectangle 42"/>
          <p:cNvSpPr>
            <a:spLocks noChangeArrowheads="1"/>
          </p:cNvSpPr>
          <p:nvPr/>
        </p:nvSpPr>
        <p:spPr bwMode="auto">
          <a:xfrm>
            <a:off x="5724525" y="3211513"/>
            <a:ext cx="1008063" cy="358775"/>
          </a:xfrm>
          <a:prstGeom prst="rect">
            <a:avLst/>
          </a:prstGeom>
          <a:solidFill>
            <a:srgbClr val="CCFFCC"/>
          </a:solidFill>
          <a:ln w="28575" algn="ctr">
            <a:solidFill>
              <a:schemeClr val="tx1"/>
            </a:solidFill>
            <a:miter lim="800000"/>
            <a:headEnd/>
            <a:tailEnd/>
          </a:ln>
          <a:effectLst/>
        </p:spPr>
        <p:txBody>
          <a:bodyPr wrap="none" anchor="ctr"/>
          <a:lstStyle/>
          <a:p>
            <a:pPr>
              <a:spcBef>
                <a:spcPct val="0"/>
              </a:spcBef>
            </a:pPr>
            <a:r>
              <a:rPr lang="zh-CN" altLang="en-US" sz="2400" dirty="0">
                <a:ea typeface="楷体" panose="02010609060101010101" pitchFamily="49" charset="-122"/>
              </a:rPr>
              <a:t>写回</a:t>
            </a:r>
          </a:p>
        </p:txBody>
      </p:sp>
      <p:sp>
        <p:nvSpPr>
          <p:cNvPr id="1694763" name="Rectangle 43"/>
          <p:cNvSpPr>
            <a:spLocks noChangeArrowheads="1"/>
          </p:cNvSpPr>
          <p:nvPr/>
        </p:nvSpPr>
        <p:spPr bwMode="auto">
          <a:xfrm>
            <a:off x="2700338" y="3570288"/>
            <a:ext cx="1008062" cy="358775"/>
          </a:xfrm>
          <a:prstGeom prst="rect">
            <a:avLst/>
          </a:prstGeom>
          <a:solidFill>
            <a:srgbClr val="CCFF99"/>
          </a:solidFill>
          <a:ln w="28575" algn="ctr">
            <a:solidFill>
              <a:schemeClr val="tx1"/>
            </a:solidFill>
            <a:miter lim="800000"/>
            <a:headEnd/>
            <a:tailEnd/>
          </a:ln>
          <a:effectLst/>
        </p:spPr>
        <p:txBody>
          <a:bodyPr wrap="none" anchor="ctr"/>
          <a:lstStyle/>
          <a:p>
            <a:pPr>
              <a:spcBef>
                <a:spcPct val="0"/>
              </a:spcBef>
            </a:pPr>
            <a:r>
              <a:rPr lang="zh-CN" altLang="en-US" sz="2400" dirty="0">
                <a:ea typeface="楷体" panose="02010609060101010101" pitchFamily="49" charset="-122"/>
              </a:rPr>
              <a:t>取指</a:t>
            </a:r>
          </a:p>
        </p:txBody>
      </p:sp>
      <p:sp>
        <p:nvSpPr>
          <p:cNvPr id="1694764" name="Rectangle 44"/>
          <p:cNvSpPr>
            <a:spLocks noChangeArrowheads="1"/>
          </p:cNvSpPr>
          <p:nvPr/>
        </p:nvSpPr>
        <p:spPr bwMode="auto">
          <a:xfrm>
            <a:off x="3708400" y="3570288"/>
            <a:ext cx="1008063" cy="358775"/>
          </a:xfrm>
          <a:prstGeom prst="rect">
            <a:avLst/>
          </a:prstGeom>
          <a:solidFill>
            <a:srgbClr val="FFFF99"/>
          </a:solidFill>
          <a:ln w="28575" algn="ctr">
            <a:solidFill>
              <a:schemeClr val="tx1"/>
            </a:solidFill>
            <a:miter lim="800000"/>
            <a:headEnd/>
            <a:tailEnd/>
          </a:ln>
          <a:effectLst/>
        </p:spPr>
        <p:txBody>
          <a:bodyPr wrap="none" anchor="ctr"/>
          <a:lstStyle/>
          <a:p>
            <a:pPr>
              <a:spcBef>
                <a:spcPct val="0"/>
              </a:spcBef>
            </a:pPr>
            <a:r>
              <a:rPr lang="zh-CN" altLang="en-US" sz="2400" dirty="0">
                <a:ea typeface="楷体" panose="02010609060101010101" pitchFamily="49" charset="-122"/>
              </a:rPr>
              <a:t>译码</a:t>
            </a:r>
          </a:p>
        </p:txBody>
      </p:sp>
      <p:sp>
        <p:nvSpPr>
          <p:cNvPr id="1694765" name="Rectangle 45"/>
          <p:cNvSpPr>
            <a:spLocks noChangeArrowheads="1"/>
          </p:cNvSpPr>
          <p:nvPr/>
        </p:nvSpPr>
        <p:spPr bwMode="auto">
          <a:xfrm>
            <a:off x="4716463" y="3570288"/>
            <a:ext cx="1008062" cy="358775"/>
          </a:xfrm>
          <a:prstGeom prst="rect">
            <a:avLst/>
          </a:prstGeom>
          <a:solidFill>
            <a:srgbClr val="FFCCCC"/>
          </a:solidFill>
          <a:ln w="28575" algn="ctr">
            <a:solidFill>
              <a:schemeClr val="tx1"/>
            </a:solidFill>
            <a:miter lim="800000"/>
            <a:headEnd/>
            <a:tailEnd/>
          </a:ln>
          <a:effectLst/>
        </p:spPr>
        <p:txBody>
          <a:bodyPr wrap="none" anchor="ctr"/>
          <a:lstStyle/>
          <a:p>
            <a:pPr>
              <a:spcBef>
                <a:spcPct val="0"/>
              </a:spcBef>
            </a:pPr>
            <a:r>
              <a:rPr lang="zh-CN" altLang="en-US" sz="2400" dirty="0">
                <a:ea typeface="楷体" panose="02010609060101010101" pitchFamily="49" charset="-122"/>
              </a:rPr>
              <a:t>执行</a:t>
            </a:r>
          </a:p>
        </p:txBody>
      </p:sp>
      <p:sp>
        <p:nvSpPr>
          <p:cNvPr id="1694766" name="Rectangle 46"/>
          <p:cNvSpPr>
            <a:spLocks noChangeArrowheads="1"/>
          </p:cNvSpPr>
          <p:nvPr/>
        </p:nvSpPr>
        <p:spPr bwMode="auto">
          <a:xfrm>
            <a:off x="5724525" y="3570288"/>
            <a:ext cx="1008063" cy="358775"/>
          </a:xfrm>
          <a:prstGeom prst="rect">
            <a:avLst/>
          </a:prstGeom>
          <a:solidFill>
            <a:srgbClr val="CCFFCC"/>
          </a:solidFill>
          <a:ln w="28575" algn="ctr">
            <a:solidFill>
              <a:schemeClr val="tx1"/>
            </a:solidFill>
            <a:miter lim="800000"/>
            <a:headEnd/>
            <a:tailEnd/>
          </a:ln>
          <a:effectLst/>
        </p:spPr>
        <p:txBody>
          <a:bodyPr wrap="none" anchor="ctr"/>
          <a:lstStyle/>
          <a:p>
            <a:pPr>
              <a:spcBef>
                <a:spcPct val="0"/>
              </a:spcBef>
            </a:pPr>
            <a:r>
              <a:rPr lang="zh-CN" altLang="en-US" sz="2400" dirty="0">
                <a:ea typeface="楷体" panose="02010609060101010101" pitchFamily="49" charset="-122"/>
              </a:rPr>
              <a:t>写回</a:t>
            </a:r>
          </a:p>
        </p:txBody>
      </p:sp>
      <p:sp>
        <p:nvSpPr>
          <p:cNvPr id="1694767" name="Rectangle 47"/>
          <p:cNvSpPr>
            <a:spLocks noChangeArrowheads="1"/>
          </p:cNvSpPr>
          <p:nvPr/>
        </p:nvSpPr>
        <p:spPr bwMode="auto">
          <a:xfrm>
            <a:off x="2700338" y="3930650"/>
            <a:ext cx="1008062" cy="358775"/>
          </a:xfrm>
          <a:prstGeom prst="rect">
            <a:avLst/>
          </a:prstGeom>
          <a:solidFill>
            <a:srgbClr val="CCFF99"/>
          </a:solidFill>
          <a:ln w="28575" algn="ctr">
            <a:solidFill>
              <a:schemeClr val="tx1"/>
            </a:solidFill>
            <a:miter lim="800000"/>
            <a:headEnd/>
            <a:tailEnd/>
          </a:ln>
          <a:effectLst/>
        </p:spPr>
        <p:txBody>
          <a:bodyPr wrap="none" anchor="ctr"/>
          <a:lstStyle/>
          <a:p>
            <a:pPr>
              <a:spcBef>
                <a:spcPct val="0"/>
              </a:spcBef>
            </a:pPr>
            <a:r>
              <a:rPr lang="zh-CN" altLang="en-US" sz="2400" dirty="0">
                <a:ea typeface="楷体" panose="02010609060101010101" pitchFamily="49" charset="-122"/>
              </a:rPr>
              <a:t>取指</a:t>
            </a:r>
          </a:p>
        </p:txBody>
      </p:sp>
      <p:sp>
        <p:nvSpPr>
          <p:cNvPr id="1694768" name="Rectangle 48"/>
          <p:cNvSpPr>
            <a:spLocks noChangeArrowheads="1"/>
          </p:cNvSpPr>
          <p:nvPr/>
        </p:nvSpPr>
        <p:spPr bwMode="auto">
          <a:xfrm>
            <a:off x="3708400" y="3930650"/>
            <a:ext cx="1008063" cy="358775"/>
          </a:xfrm>
          <a:prstGeom prst="rect">
            <a:avLst/>
          </a:prstGeom>
          <a:solidFill>
            <a:srgbClr val="FFFF99"/>
          </a:solidFill>
          <a:ln w="28575" algn="ctr">
            <a:solidFill>
              <a:schemeClr val="tx1"/>
            </a:solidFill>
            <a:miter lim="800000"/>
            <a:headEnd/>
            <a:tailEnd/>
          </a:ln>
          <a:effectLst/>
        </p:spPr>
        <p:txBody>
          <a:bodyPr wrap="none" anchor="ctr"/>
          <a:lstStyle/>
          <a:p>
            <a:pPr>
              <a:spcBef>
                <a:spcPct val="0"/>
              </a:spcBef>
            </a:pPr>
            <a:r>
              <a:rPr lang="zh-CN" altLang="en-US" sz="2400" dirty="0">
                <a:ea typeface="楷体" panose="02010609060101010101" pitchFamily="49" charset="-122"/>
              </a:rPr>
              <a:t>译码</a:t>
            </a:r>
          </a:p>
        </p:txBody>
      </p:sp>
      <p:sp>
        <p:nvSpPr>
          <p:cNvPr id="1694769" name="Rectangle 49"/>
          <p:cNvSpPr>
            <a:spLocks noChangeArrowheads="1"/>
          </p:cNvSpPr>
          <p:nvPr/>
        </p:nvSpPr>
        <p:spPr bwMode="auto">
          <a:xfrm>
            <a:off x="4716463" y="3930650"/>
            <a:ext cx="1008062" cy="358775"/>
          </a:xfrm>
          <a:prstGeom prst="rect">
            <a:avLst/>
          </a:prstGeom>
          <a:solidFill>
            <a:srgbClr val="FFCCCC"/>
          </a:solidFill>
          <a:ln w="28575" algn="ctr">
            <a:solidFill>
              <a:schemeClr val="tx1"/>
            </a:solidFill>
            <a:miter lim="800000"/>
            <a:headEnd/>
            <a:tailEnd/>
          </a:ln>
          <a:effectLst/>
        </p:spPr>
        <p:txBody>
          <a:bodyPr wrap="none" anchor="ctr"/>
          <a:lstStyle/>
          <a:p>
            <a:pPr>
              <a:spcBef>
                <a:spcPct val="0"/>
              </a:spcBef>
            </a:pPr>
            <a:r>
              <a:rPr lang="zh-CN" altLang="en-US" sz="2400" dirty="0">
                <a:ea typeface="楷体" panose="02010609060101010101" pitchFamily="49" charset="-122"/>
              </a:rPr>
              <a:t>执行</a:t>
            </a:r>
          </a:p>
        </p:txBody>
      </p:sp>
      <p:sp>
        <p:nvSpPr>
          <p:cNvPr id="1694770" name="Rectangle 50"/>
          <p:cNvSpPr>
            <a:spLocks noChangeArrowheads="1"/>
          </p:cNvSpPr>
          <p:nvPr/>
        </p:nvSpPr>
        <p:spPr bwMode="auto">
          <a:xfrm>
            <a:off x="5724525" y="3930650"/>
            <a:ext cx="1008063" cy="358775"/>
          </a:xfrm>
          <a:prstGeom prst="rect">
            <a:avLst/>
          </a:prstGeom>
          <a:solidFill>
            <a:srgbClr val="CCFFCC"/>
          </a:solidFill>
          <a:ln w="28575" algn="ctr">
            <a:solidFill>
              <a:schemeClr val="tx1"/>
            </a:solidFill>
            <a:miter lim="800000"/>
            <a:headEnd/>
            <a:tailEnd/>
          </a:ln>
          <a:effectLst/>
        </p:spPr>
        <p:txBody>
          <a:bodyPr wrap="none" anchor="ctr"/>
          <a:lstStyle/>
          <a:p>
            <a:pPr>
              <a:spcBef>
                <a:spcPct val="0"/>
              </a:spcBef>
            </a:pPr>
            <a:r>
              <a:rPr lang="zh-CN" altLang="en-US" sz="2400" dirty="0">
                <a:ea typeface="楷体" panose="02010609060101010101" pitchFamily="49" charset="-122"/>
              </a:rPr>
              <a:t>写回</a:t>
            </a:r>
          </a:p>
        </p:txBody>
      </p:sp>
      <p:sp>
        <p:nvSpPr>
          <p:cNvPr id="1694771" name="Rectangle 51"/>
          <p:cNvSpPr>
            <a:spLocks noChangeArrowheads="1"/>
          </p:cNvSpPr>
          <p:nvPr/>
        </p:nvSpPr>
        <p:spPr bwMode="auto">
          <a:xfrm>
            <a:off x="3708400" y="4294188"/>
            <a:ext cx="1008063" cy="358775"/>
          </a:xfrm>
          <a:prstGeom prst="rect">
            <a:avLst/>
          </a:prstGeom>
          <a:solidFill>
            <a:srgbClr val="CCFF99"/>
          </a:solidFill>
          <a:ln w="28575" algn="ctr">
            <a:solidFill>
              <a:schemeClr val="tx1"/>
            </a:solidFill>
            <a:miter lim="800000"/>
            <a:headEnd/>
            <a:tailEnd/>
          </a:ln>
          <a:effectLst/>
        </p:spPr>
        <p:txBody>
          <a:bodyPr wrap="none" anchor="ctr"/>
          <a:lstStyle/>
          <a:p>
            <a:pPr>
              <a:spcBef>
                <a:spcPct val="0"/>
              </a:spcBef>
            </a:pPr>
            <a:r>
              <a:rPr lang="zh-CN" altLang="en-US" sz="2400" dirty="0">
                <a:ea typeface="楷体" panose="02010609060101010101" pitchFamily="49" charset="-122"/>
              </a:rPr>
              <a:t>取指</a:t>
            </a:r>
          </a:p>
        </p:txBody>
      </p:sp>
      <p:sp>
        <p:nvSpPr>
          <p:cNvPr id="1694772" name="Rectangle 52"/>
          <p:cNvSpPr>
            <a:spLocks noChangeArrowheads="1"/>
          </p:cNvSpPr>
          <p:nvPr/>
        </p:nvSpPr>
        <p:spPr bwMode="auto">
          <a:xfrm>
            <a:off x="4716463" y="4294188"/>
            <a:ext cx="1008062" cy="358775"/>
          </a:xfrm>
          <a:prstGeom prst="rect">
            <a:avLst/>
          </a:prstGeom>
          <a:solidFill>
            <a:srgbClr val="FFFF99"/>
          </a:solidFill>
          <a:ln w="28575" algn="ctr">
            <a:solidFill>
              <a:schemeClr val="tx1"/>
            </a:solidFill>
            <a:miter lim="800000"/>
            <a:headEnd/>
            <a:tailEnd/>
          </a:ln>
          <a:effectLst/>
        </p:spPr>
        <p:txBody>
          <a:bodyPr wrap="none" anchor="ctr"/>
          <a:lstStyle/>
          <a:p>
            <a:pPr>
              <a:spcBef>
                <a:spcPct val="0"/>
              </a:spcBef>
            </a:pPr>
            <a:r>
              <a:rPr lang="zh-CN" altLang="en-US" sz="2400" dirty="0">
                <a:ea typeface="楷体" panose="02010609060101010101" pitchFamily="49" charset="-122"/>
              </a:rPr>
              <a:t>译码</a:t>
            </a:r>
          </a:p>
        </p:txBody>
      </p:sp>
      <p:sp>
        <p:nvSpPr>
          <p:cNvPr id="1694773" name="Rectangle 53"/>
          <p:cNvSpPr>
            <a:spLocks noChangeArrowheads="1"/>
          </p:cNvSpPr>
          <p:nvPr/>
        </p:nvSpPr>
        <p:spPr bwMode="auto">
          <a:xfrm>
            <a:off x="5724525" y="4294188"/>
            <a:ext cx="1008063" cy="358775"/>
          </a:xfrm>
          <a:prstGeom prst="rect">
            <a:avLst/>
          </a:prstGeom>
          <a:solidFill>
            <a:srgbClr val="FFCCCC"/>
          </a:solidFill>
          <a:ln w="28575" algn="ctr">
            <a:solidFill>
              <a:schemeClr val="tx1"/>
            </a:solidFill>
            <a:miter lim="800000"/>
            <a:headEnd/>
            <a:tailEnd/>
          </a:ln>
          <a:effectLst/>
        </p:spPr>
        <p:txBody>
          <a:bodyPr wrap="none" anchor="ctr"/>
          <a:lstStyle/>
          <a:p>
            <a:pPr>
              <a:spcBef>
                <a:spcPct val="0"/>
              </a:spcBef>
            </a:pPr>
            <a:r>
              <a:rPr lang="zh-CN" altLang="en-US" sz="2400" dirty="0">
                <a:ea typeface="楷体" panose="02010609060101010101" pitchFamily="49" charset="-122"/>
              </a:rPr>
              <a:t>执行</a:t>
            </a:r>
          </a:p>
        </p:txBody>
      </p:sp>
      <p:sp>
        <p:nvSpPr>
          <p:cNvPr id="1694774" name="Rectangle 54"/>
          <p:cNvSpPr>
            <a:spLocks noChangeArrowheads="1"/>
          </p:cNvSpPr>
          <p:nvPr/>
        </p:nvSpPr>
        <p:spPr bwMode="auto">
          <a:xfrm>
            <a:off x="6732588" y="4294188"/>
            <a:ext cx="1008062" cy="358775"/>
          </a:xfrm>
          <a:prstGeom prst="rect">
            <a:avLst/>
          </a:prstGeom>
          <a:solidFill>
            <a:srgbClr val="CCFFCC"/>
          </a:solidFill>
          <a:ln w="28575" algn="ctr">
            <a:solidFill>
              <a:schemeClr val="tx1"/>
            </a:solidFill>
            <a:miter lim="800000"/>
            <a:headEnd/>
            <a:tailEnd/>
          </a:ln>
          <a:effectLst/>
        </p:spPr>
        <p:txBody>
          <a:bodyPr wrap="none" anchor="ctr"/>
          <a:lstStyle/>
          <a:p>
            <a:pPr>
              <a:spcBef>
                <a:spcPct val="0"/>
              </a:spcBef>
            </a:pPr>
            <a:r>
              <a:rPr lang="zh-CN" altLang="en-US" sz="2400" dirty="0">
                <a:ea typeface="楷体" panose="02010609060101010101" pitchFamily="49" charset="-122"/>
              </a:rPr>
              <a:t>写回</a:t>
            </a:r>
          </a:p>
        </p:txBody>
      </p:sp>
      <p:sp>
        <p:nvSpPr>
          <p:cNvPr id="1694775" name="Rectangle 55"/>
          <p:cNvSpPr>
            <a:spLocks noChangeArrowheads="1"/>
          </p:cNvSpPr>
          <p:nvPr/>
        </p:nvSpPr>
        <p:spPr bwMode="auto">
          <a:xfrm>
            <a:off x="3708400" y="4652963"/>
            <a:ext cx="1008063" cy="358775"/>
          </a:xfrm>
          <a:prstGeom prst="rect">
            <a:avLst/>
          </a:prstGeom>
          <a:solidFill>
            <a:srgbClr val="CCFF99"/>
          </a:solidFill>
          <a:ln w="28575" algn="ctr">
            <a:solidFill>
              <a:schemeClr val="tx1"/>
            </a:solidFill>
            <a:miter lim="800000"/>
            <a:headEnd/>
            <a:tailEnd/>
          </a:ln>
          <a:effectLst/>
        </p:spPr>
        <p:txBody>
          <a:bodyPr wrap="none" anchor="ctr"/>
          <a:lstStyle/>
          <a:p>
            <a:pPr>
              <a:spcBef>
                <a:spcPct val="0"/>
              </a:spcBef>
            </a:pPr>
            <a:r>
              <a:rPr lang="zh-CN" altLang="en-US" sz="2400" dirty="0">
                <a:ea typeface="楷体" panose="02010609060101010101" pitchFamily="49" charset="-122"/>
              </a:rPr>
              <a:t>取指</a:t>
            </a:r>
          </a:p>
        </p:txBody>
      </p:sp>
      <p:sp>
        <p:nvSpPr>
          <p:cNvPr id="1694776" name="Rectangle 56"/>
          <p:cNvSpPr>
            <a:spLocks noChangeArrowheads="1"/>
          </p:cNvSpPr>
          <p:nvPr/>
        </p:nvSpPr>
        <p:spPr bwMode="auto">
          <a:xfrm>
            <a:off x="4716463" y="4652963"/>
            <a:ext cx="1008062" cy="358775"/>
          </a:xfrm>
          <a:prstGeom prst="rect">
            <a:avLst/>
          </a:prstGeom>
          <a:solidFill>
            <a:srgbClr val="FFFF99"/>
          </a:solidFill>
          <a:ln w="28575" algn="ctr">
            <a:solidFill>
              <a:schemeClr val="tx1"/>
            </a:solidFill>
            <a:miter lim="800000"/>
            <a:headEnd/>
            <a:tailEnd/>
          </a:ln>
          <a:effectLst/>
        </p:spPr>
        <p:txBody>
          <a:bodyPr wrap="none" anchor="ctr"/>
          <a:lstStyle/>
          <a:p>
            <a:pPr>
              <a:spcBef>
                <a:spcPct val="0"/>
              </a:spcBef>
            </a:pPr>
            <a:r>
              <a:rPr lang="zh-CN" altLang="en-US" sz="2400" dirty="0">
                <a:ea typeface="楷体" panose="02010609060101010101" pitchFamily="49" charset="-122"/>
              </a:rPr>
              <a:t>译码</a:t>
            </a:r>
          </a:p>
        </p:txBody>
      </p:sp>
      <p:sp>
        <p:nvSpPr>
          <p:cNvPr id="1694777" name="Rectangle 57"/>
          <p:cNvSpPr>
            <a:spLocks noChangeArrowheads="1"/>
          </p:cNvSpPr>
          <p:nvPr/>
        </p:nvSpPr>
        <p:spPr bwMode="auto">
          <a:xfrm>
            <a:off x="5724525" y="4652963"/>
            <a:ext cx="1008063" cy="358775"/>
          </a:xfrm>
          <a:prstGeom prst="rect">
            <a:avLst/>
          </a:prstGeom>
          <a:solidFill>
            <a:srgbClr val="FFCCCC"/>
          </a:solidFill>
          <a:ln w="28575" algn="ctr">
            <a:solidFill>
              <a:schemeClr val="tx1"/>
            </a:solidFill>
            <a:miter lim="800000"/>
            <a:headEnd/>
            <a:tailEnd/>
          </a:ln>
          <a:effectLst/>
        </p:spPr>
        <p:txBody>
          <a:bodyPr wrap="none" anchor="ctr"/>
          <a:lstStyle/>
          <a:p>
            <a:pPr>
              <a:spcBef>
                <a:spcPct val="0"/>
              </a:spcBef>
            </a:pPr>
            <a:r>
              <a:rPr lang="zh-CN" altLang="en-US" sz="2400" dirty="0">
                <a:ea typeface="楷体" panose="02010609060101010101" pitchFamily="49" charset="-122"/>
              </a:rPr>
              <a:t>执行</a:t>
            </a:r>
          </a:p>
        </p:txBody>
      </p:sp>
      <p:sp>
        <p:nvSpPr>
          <p:cNvPr id="1694778" name="Rectangle 58"/>
          <p:cNvSpPr>
            <a:spLocks noChangeArrowheads="1"/>
          </p:cNvSpPr>
          <p:nvPr/>
        </p:nvSpPr>
        <p:spPr bwMode="auto">
          <a:xfrm>
            <a:off x="6732588" y="4652963"/>
            <a:ext cx="1008062" cy="358775"/>
          </a:xfrm>
          <a:prstGeom prst="rect">
            <a:avLst/>
          </a:prstGeom>
          <a:solidFill>
            <a:srgbClr val="CCFFCC"/>
          </a:solidFill>
          <a:ln w="28575" algn="ctr">
            <a:solidFill>
              <a:schemeClr val="tx1"/>
            </a:solidFill>
            <a:miter lim="800000"/>
            <a:headEnd/>
            <a:tailEnd/>
          </a:ln>
          <a:effectLst/>
        </p:spPr>
        <p:txBody>
          <a:bodyPr wrap="none" anchor="ctr"/>
          <a:lstStyle/>
          <a:p>
            <a:pPr>
              <a:spcBef>
                <a:spcPct val="0"/>
              </a:spcBef>
            </a:pPr>
            <a:r>
              <a:rPr lang="zh-CN" altLang="en-US" sz="2400" dirty="0">
                <a:ea typeface="楷体" panose="02010609060101010101" pitchFamily="49" charset="-122"/>
              </a:rPr>
              <a:t>写回</a:t>
            </a:r>
          </a:p>
        </p:txBody>
      </p:sp>
      <p:sp>
        <p:nvSpPr>
          <p:cNvPr id="1694779" name="Rectangle 59"/>
          <p:cNvSpPr>
            <a:spLocks noChangeArrowheads="1"/>
          </p:cNvSpPr>
          <p:nvPr/>
        </p:nvSpPr>
        <p:spPr bwMode="auto">
          <a:xfrm>
            <a:off x="3708400" y="5013325"/>
            <a:ext cx="1008063" cy="358775"/>
          </a:xfrm>
          <a:prstGeom prst="rect">
            <a:avLst/>
          </a:prstGeom>
          <a:solidFill>
            <a:srgbClr val="CCFF99"/>
          </a:solidFill>
          <a:ln w="28575" algn="ctr">
            <a:solidFill>
              <a:schemeClr val="tx1"/>
            </a:solidFill>
            <a:miter lim="800000"/>
            <a:headEnd/>
            <a:tailEnd/>
          </a:ln>
          <a:effectLst/>
        </p:spPr>
        <p:txBody>
          <a:bodyPr wrap="none" anchor="ctr"/>
          <a:lstStyle/>
          <a:p>
            <a:pPr>
              <a:spcBef>
                <a:spcPct val="0"/>
              </a:spcBef>
            </a:pPr>
            <a:r>
              <a:rPr lang="zh-CN" altLang="en-US" sz="2400" dirty="0">
                <a:ea typeface="楷体" panose="02010609060101010101" pitchFamily="49" charset="-122"/>
              </a:rPr>
              <a:t>取指</a:t>
            </a:r>
          </a:p>
        </p:txBody>
      </p:sp>
      <p:sp>
        <p:nvSpPr>
          <p:cNvPr id="1694780" name="Rectangle 60"/>
          <p:cNvSpPr>
            <a:spLocks noChangeArrowheads="1"/>
          </p:cNvSpPr>
          <p:nvPr/>
        </p:nvSpPr>
        <p:spPr bwMode="auto">
          <a:xfrm>
            <a:off x="4716463" y="5013325"/>
            <a:ext cx="1008062" cy="358775"/>
          </a:xfrm>
          <a:prstGeom prst="rect">
            <a:avLst/>
          </a:prstGeom>
          <a:solidFill>
            <a:srgbClr val="FFFF99"/>
          </a:solidFill>
          <a:ln w="28575" algn="ctr">
            <a:solidFill>
              <a:schemeClr val="tx1"/>
            </a:solidFill>
            <a:miter lim="800000"/>
            <a:headEnd/>
            <a:tailEnd/>
          </a:ln>
          <a:effectLst/>
        </p:spPr>
        <p:txBody>
          <a:bodyPr wrap="none" anchor="ctr"/>
          <a:lstStyle/>
          <a:p>
            <a:pPr>
              <a:spcBef>
                <a:spcPct val="0"/>
              </a:spcBef>
            </a:pPr>
            <a:r>
              <a:rPr lang="zh-CN" altLang="en-US" sz="2400" dirty="0">
                <a:ea typeface="楷体" panose="02010609060101010101" pitchFamily="49" charset="-122"/>
              </a:rPr>
              <a:t>译码</a:t>
            </a:r>
          </a:p>
        </p:txBody>
      </p:sp>
      <p:sp>
        <p:nvSpPr>
          <p:cNvPr id="1694781" name="Rectangle 61"/>
          <p:cNvSpPr>
            <a:spLocks noChangeArrowheads="1"/>
          </p:cNvSpPr>
          <p:nvPr/>
        </p:nvSpPr>
        <p:spPr bwMode="auto">
          <a:xfrm>
            <a:off x="5724525" y="5013325"/>
            <a:ext cx="1008063" cy="358775"/>
          </a:xfrm>
          <a:prstGeom prst="rect">
            <a:avLst/>
          </a:prstGeom>
          <a:solidFill>
            <a:srgbClr val="FFCCCC"/>
          </a:solidFill>
          <a:ln w="28575" algn="ctr">
            <a:solidFill>
              <a:schemeClr val="tx1"/>
            </a:solidFill>
            <a:miter lim="800000"/>
            <a:headEnd/>
            <a:tailEnd/>
          </a:ln>
          <a:effectLst/>
        </p:spPr>
        <p:txBody>
          <a:bodyPr wrap="none" anchor="ctr"/>
          <a:lstStyle/>
          <a:p>
            <a:pPr>
              <a:spcBef>
                <a:spcPct val="0"/>
              </a:spcBef>
            </a:pPr>
            <a:r>
              <a:rPr lang="zh-CN" altLang="en-US" sz="2400" dirty="0">
                <a:ea typeface="楷体" panose="02010609060101010101" pitchFamily="49" charset="-122"/>
              </a:rPr>
              <a:t>执行</a:t>
            </a:r>
          </a:p>
        </p:txBody>
      </p:sp>
      <p:sp>
        <p:nvSpPr>
          <p:cNvPr id="1694782" name="Rectangle 62"/>
          <p:cNvSpPr>
            <a:spLocks noChangeArrowheads="1"/>
          </p:cNvSpPr>
          <p:nvPr/>
        </p:nvSpPr>
        <p:spPr bwMode="auto">
          <a:xfrm>
            <a:off x="6732588" y="5013325"/>
            <a:ext cx="1008062" cy="358775"/>
          </a:xfrm>
          <a:prstGeom prst="rect">
            <a:avLst/>
          </a:prstGeom>
          <a:solidFill>
            <a:srgbClr val="CCFFCC"/>
          </a:solidFill>
          <a:ln w="28575" algn="ctr">
            <a:solidFill>
              <a:schemeClr val="tx1"/>
            </a:solidFill>
            <a:miter lim="800000"/>
            <a:headEnd/>
            <a:tailEnd/>
          </a:ln>
          <a:effectLst/>
        </p:spPr>
        <p:txBody>
          <a:bodyPr wrap="none" anchor="ctr"/>
          <a:lstStyle/>
          <a:p>
            <a:pPr>
              <a:spcBef>
                <a:spcPct val="0"/>
              </a:spcBef>
            </a:pPr>
            <a:r>
              <a:rPr lang="zh-CN" altLang="en-US" sz="2400" dirty="0">
                <a:ea typeface="楷体" panose="02010609060101010101" pitchFamily="49" charset="-122"/>
              </a:rPr>
              <a:t>写回</a:t>
            </a:r>
          </a:p>
        </p:txBody>
      </p:sp>
      <p:sp>
        <p:nvSpPr>
          <p:cNvPr id="1694783" name="Line 63"/>
          <p:cNvSpPr>
            <a:spLocks noChangeShapeType="1"/>
          </p:cNvSpPr>
          <p:nvPr/>
        </p:nvSpPr>
        <p:spPr bwMode="auto">
          <a:xfrm flipV="1">
            <a:off x="5724525" y="1052513"/>
            <a:ext cx="0" cy="1081087"/>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694784" name="Line 64"/>
          <p:cNvSpPr>
            <a:spLocks noChangeShapeType="1"/>
          </p:cNvSpPr>
          <p:nvPr/>
        </p:nvSpPr>
        <p:spPr bwMode="auto">
          <a:xfrm flipV="1">
            <a:off x="6732588" y="1052513"/>
            <a:ext cx="0" cy="2160587"/>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694785" name="Line 65"/>
          <p:cNvSpPr>
            <a:spLocks noChangeShapeType="1"/>
          </p:cNvSpPr>
          <p:nvPr/>
        </p:nvSpPr>
        <p:spPr bwMode="auto">
          <a:xfrm flipV="1">
            <a:off x="7740650" y="1052513"/>
            <a:ext cx="0" cy="3240087"/>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694786" name="Line 66"/>
          <p:cNvSpPr>
            <a:spLocks noChangeShapeType="1"/>
          </p:cNvSpPr>
          <p:nvPr/>
        </p:nvSpPr>
        <p:spPr bwMode="auto">
          <a:xfrm flipH="1">
            <a:off x="684213" y="3213100"/>
            <a:ext cx="1008062"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694787" name="Line 67"/>
          <p:cNvSpPr>
            <a:spLocks noChangeShapeType="1"/>
          </p:cNvSpPr>
          <p:nvPr/>
        </p:nvSpPr>
        <p:spPr bwMode="auto">
          <a:xfrm flipH="1">
            <a:off x="684213" y="2852738"/>
            <a:ext cx="1008062"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694788" name="Line 68"/>
          <p:cNvSpPr>
            <a:spLocks noChangeShapeType="1"/>
          </p:cNvSpPr>
          <p:nvPr/>
        </p:nvSpPr>
        <p:spPr bwMode="auto">
          <a:xfrm flipH="1">
            <a:off x="684213" y="2492375"/>
            <a:ext cx="1008062"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694789" name="Line 69"/>
          <p:cNvSpPr>
            <a:spLocks noChangeShapeType="1"/>
          </p:cNvSpPr>
          <p:nvPr/>
        </p:nvSpPr>
        <p:spPr bwMode="auto">
          <a:xfrm flipH="1">
            <a:off x="684213" y="3573463"/>
            <a:ext cx="2016125"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694790" name="Line 70"/>
          <p:cNvSpPr>
            <a:spLocks noChangeShapeType="1"/>
          </p:cNvSpPr>
          <p:nvPr/>
        </p:nvSpPr>
        <p:spPr bwMode="auto">
          <a:xfrm flipH="1">
            <a:off x="684213" y="3933825"/>
            <a:ext cx="2016125"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694791" name="Line 71"/>
          <p:cNvSpPr>
            <a:spLocks noChangeShapeType="1"/>
          </p:cNvSpPr>
          <p:nvPr/>
        </p:nvSpPr>
        <p:spPr bwMode="auto">
          <a:xfrm flipH="1">
            <a:off x="684213" y="4292600"/>
            <a:ext cx="2016125"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694792" name="Line 72"/>
          <p:cNvSpPr>
            <a:spLocks noChangeShapeType="1"/>
          </p:cNvSpPr>
          <p:nvPr/>
        </p:nvSpPr>
        <p:spPr bwMode="auto">
          <a:xfrm flipH="1">
            <a:off x="684213" y="4652963"/>
            <a:ext cx="3024187"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694793" name="Line 73"/>
          <p:cNvSpPr>
            <a:spLocks noChangeShapeType="1"/>
          </p:cNvSpPr>
          <p:nvPr/>
        </p:nvSpPr>
        <p:spPr bwMode="auto">
          <a:xfrm flipH="1">
            <a:off x="684213" y="5013325"/>
            <a:ext cx="3024187"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694794" name="Line 74"/>
          <p:cNvSpPr>
            <a:spLocks noChangeShapeType="1"/>
          </p:cNvSpPr>
          <p:nvPr/>
        </p:nvSpPr>
        <p:spPr bwMode="auto">
          <a:xfrm flipH="1">
            <a:off x="684213" y="5373688"/>
            <a:ext cx="3024187"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694795" name="Rectangle 75"/>
          <p:cNvSpPr>
            <a:spLocks noChangeArrowheads="1"/>
          </p:cNvSpPr>
          <p:nvPr/>
        </p:nvSpPr>
        <p:spPr bwMode="auto">
          <a:xfrm>
            <a:off x="468313" y="620713"/>
            <a:ext cx="431800" cy="431800"/>
          </a:xfrm>
          <a:prstGeom prst="rect">
            <a:avLst/>
          </a:prstGeom>
          <a:noFill/>
          <a:ln w="28575" algn="ctr">
            <a:noFill/>
            <a:miter lim="800000"/>
            <a:headEnd/>
            <a:tailEnd/>
          </a:ln>
          <a:effectLst/>
        </p:spPr>
        <p:txBody>
          <a:bodyPr wrap="none"/>
          <a:lstStyle/>
          <a:p>
            <a:pPr>
              <a:spcBef>
                <a:spcPct val="0"/>
              </a:spcBef>
            </a:pPr>
            <a:r>
              <a:rPr lang="en-US" altLang="zh-CN" sz="2400">
                <a:solidFill>
                  <a:srgbClr val="CC0099"/>
                </a:solidFill>
              </a:rPr>
              <a:t>0</a:t>
            </a:r>
            <a:endParaRPr lang="en-US" altLang="zh-CN" sz="2400" baseline="-25000">
              <a:solidFill>
                <a:srgbClr val="CC0099"/>
              </a:solidFill>
            </a:endParaRPr>
          </a:p>
        </p:txBody>
      </p:sp>
      <p:sp>
        <p:nvSpPr>
          <p:cNvPr id="1694796" name="Rectangle 76"/>
          <p:cNvSpPr>
            <a:spLocks noChangeArrowheads="1"/>
          </p:cNvSpPr>
          <p:nvPr/>
        </p:nvSpPr>
        <p:spPr bwMode="auto">
          <a:xfrm>
            <a:off x="250825" y="1341438"/>
            <a:ext cx="431800" cy="431800"/>
          </a:xfrm>
          <a:prstGeom prst="rect">
            <a:avLst/>
          </a:prstGeom>
          <a:noFill/>
          <a:ln w="28575" algn="ctr">
            <a:noFill/>
            <a:miter lim="800000"/>
            <a:headEnd/>
            <a:tailEnd/>
          </a:ln>
          <a:effectLst/>
        </p:spPr>
        <p:txBody>
          <a:bodyPr wrap="none" anchor="ctr"/>
          <a:lstStyle/>
          <a:p>
            <a:pPr>
              <a:spcBef>
                <a:spcPct val="0"/>
              </a:spcBef>
            </a:pPr>
            <a:r>
              <a:rPr lang="en-US" altLang="zh-CN" sz="2400">
                <a:solidFill>
                  <a:srgbClr val="CC0099"/>
                </a:solidFill>
              </a:rPr>
              <a:t>I</a:t>
            </a:r>
            <a:r>
              <a:rPr lang="en-US" altLang="zh-CN" sz="2400" baseline="-25000">
                <a:solidFill>
                  <a:srgbClr val="CC0099"/>
                </a:solidFill>
              </a:rPr>
              <a:t>2</a:t>
            </a:r>
          </a:p>
        </p:txBody>
      </p:sp>
      <p:sp>
        <p:nvSpPr>
          <p:cNvPr id="1694797" name="Rectangle 77"/>
          <p:cNvSpPr>
            <a:spLocks noChangeArrowheads="1"/>
          </p:cNvSpPr>
          <p:nvPr/>
        </p:nvSpPr>
        <p:spPr bwMode="auto">
          <a:xfrm>
            <a:off x="250825" y="1700213"/>
            <a:ext cx="431800" cy="431800"/>
          </a:xfrm>
          <a:prstGeom prst="rect">
            <a:avLst/>
          </a:prstGeom>
          <a:noFill/>
          <a:ln w="28575" algn="ctr">
            <a:noFill/>
            <a:miter lim="800000"/>
            <a:headEnd/>
            <a:tailEnd/>
          </a:ln>
          <a:effectLst/>
        </p:spPr>
        <p:txBody>
          <a:bodyPr wrap="none" anchor="ctr"/>
          <a:lstStyle/>
          <a:p>
            <a:pPr>
              <a:spcBef>
                <a:spcPct val="0"/>
              </a:spcBef>
            </a:pPr>
            <a:r>
              <a:rPr lang="en-US" altLang="zh-CN" sz="2400">
                <a:solidFill>
                  <a:srgbClr val="CC0099"/>
                </a:solidFill>
              </a:rPr>
              <a:t>I</a:t>
            </a:r>
            <a:r>
              <a:rPr lang="en-US" altLang="zh-CN" sz="2400" baseline="-25000">
                <a:solidFill>
                  <a:srgbClr val="CC0099"/>
                </a:solidFill>
              </a:rPr>
              <a:t>3</a:t>
            </a:r>
          </a:p>
        </p:txBody>
      </p:sp>
      <p:sp>
        <p:nvSpPr>
          <p:cNvPr id="1694798" name="Rectangle 78"/>
          <p:cNvSpPr>
            <a:spLocks noChangeArrowheads="1"/>
          </p:cNvSpPr>
          <p:nvPr/>
        </p:nvSpPr>
        <p:spPr bwMode="auto">
          <a:xfrm>
            <a:off x="1260475" y="2060575"/>
            <a:ext cx="431800" cy="431800"/>
          </a:xfrm>
          <a:prstGeom prst="rect">
            <a:avLst/>
          </a:prstGeom>
          <a:noFill/>
          <a:ln w="28575" algn="ctr">
            <a:noFill/>
            <a:miter lim="800000"/>
            <a:headEnd/>
            <a:tailEnd/>
          </a:ln>
          <a:effectLst/>
        </p:spPr>
        <p:txBody>
          <a:bodyPr wrap="none" anchor="ctr"/>
          <a:lstStyle/>
          <a:p>
            <a:pPr>
              <a:spcBef>
                <a:spcPct val="0"/>
              </a:spcBef>
            </a:pPr>
            <a:r>
              <a:rPr lang="en-US" altLang="zh-CN" sz="2400">
                <a:solidFill>
                  <a:srgbClr val="CC0099"/>
                </a:solidFill>
              </a:rPr>
              <a:t>I</a:t>
            </a:r>
            <a:r>
              <a:rPr lang="en-US" altLang="zh-CN" sz="2400" baseline="-25000">
                <a:solidFill>
                  <a:srgbClr val="CC0099"/>
                </a:solidFill>
              </a:rPr>
              <a:t>4</a:t>
            </a:r>
          </a:p>
        </p:txBody>
      </p:sp>
      <p:sp>
        <p:nvSpPr>
          <p:cNvPr id="1694799" name="Rectangle 79"/>
          <p:cNvSpPr>
            <a:spLocks noChangeArrowheads="1"/>
          </p:cNvSpPr>
          <p:nvPr/>
        </p:nvSpPr>
        <p:spPr bwMode="auto">
          <a:xfrm>
            <a:off x="1260475" y="2420938"/>
            <a:ext cx="431800" cy="431800"/>
          </a:xfrm>
          <a:prstGeom prst="rect">
            <a:avLst/>
          </a:prstGeom>
          <a:noFill/>
          <a:ln w="28575" algn="ctr">
            <a:noFill/>
            <a:miter lim="800000"/>
            <a:headEnd/>
            <a:tailEnd/>
          </a:ln>
          <a:effectLst/>
        </p:spPr>
        <p:txBody>
          <a:bodyPr wrap="none" anchor="ctr"/>
          <a:lstStyle/>
          <a:p>
            <a:pPr>
              <a:spcBef>
                <a:spcPct val="0"/>
              </a:spcBef>
            </a:pPr>
            <a:r>
              <a:rPr lang="en-US" altLang="zh-CN" sz="2400">
                <a:solidFill>
                  <a:srgbClr val="CC0099"/>
                </a:solidFill>
              </a:rPr>
              <a:t>I</a:t>
            </a:r>
            <a:r>
              <a:rPr lang="en-US" altLang="zh-CN" sz="2400" baseline="-25000">
                <a:solidFill>
                  <a:srgbClr val="CC0099"/>
                </a:solidFill>
              </a:rPr>
              <a:t>5</a:t>
            </a:r>
          </a:p>
        </p:txBody>
      </p:sp>
      <p:sp>
        <p:nvSpPr>
          <p:cNvPr id="1694800" name="Rectangle 80"/>
          <p:cNvSpPr>
            <a:spLocks noChangeArrowheads="1"/>
          </p:cNvSpPr>
          <p:nvPr/>
        </p:nvSpPr>
        <p:spPr bwMode="auto">
          <a:xfrm>
            <a:off x="1260475" y="2779713"/>
            <a:ext cx="431800" cy="431800"/>
          </a:xfrm>
          <a:prstGeom prst="rect">
            <a:avLst/>
          </a:prstGeom>
          <a:noFill/>
          <a:ln w="28575" algn="ctr">
            <a:noFill/>
            <a:miter lim="800000"/>
            <a:headEnd/>
            <a:tailEnd/>
          </a:ln>
          <a:effectLst/>
        </p:spPr>
        <p:txBody>
          <a:bodyPr wrap="none" anchor="ctr"/>
          <a:lstStyle/>
          <a:p>
            <a:pPr>
              <a:spcBef>
                <a:spcPct val="0"/>
              </a:spcBef>
            </a:pPr>
            <a:r>
              <a:rPr lang="en-US" altLang="zh-CN" sz="2400">
                <a:solidFill>
                  <a:srgbClr val="CC0099"/>
                </a:solidFill>
              </a:rPr>
              <a:t>I</a:t>
            </a:r>
            <a:r>
              <a:rPr lang="en-US" altLang="zh-CN" sz="2400" baseline="-25000">
                <a:solidFill>
                  <a:srgbClr val="CC0099"/>
                </a:solidFill>
              </a:rPr>
              <a:t>6</a:t>
            </a:r>
          </a:p>
        </p:txBody>
      </p:sp>
      <p:sp>
        <p:nvSpPr>
          <p:cNvPr id="1694801" name="Rectangle 81"/>
          <p:cNvSpPr>
            <a:spLocks noChangeArrowheads="1"/>
          </p:cNvSpPr>
          <p:nvPr/>
        </p:nvSpPr>
        <p:spPr bwMode="auto">
          <a:xfrm>
            <a:off x="2268538" y="3141663"/>
            <a:ext cx="431800" cy="431800"/>
          </a:xfrm>
          <a:prstGeom prst="rect">
            <a:avLst/>
          </a:prstGeom>
          <a:noFill/>
          <a:ln w="28575" algn="ctr">
            <a:noFill/>
            <a:miter lim="800000"/>
            <a:headEnd/>
            <a:tailEnd/>
          </a:ln>
          <a:effectLst/>
        </p:spPr>
        <p:txBody>
          <a:bodyPr wrap="none" anchor="ctr"/>
          <a:lstStyle/>
          <a:p>
            <a:pPr>
              <a:spcBef>
                <a:spcPct val="0"/>
              </a:spcBef>
            </a:pPr>
            <a:r>
              <a:rPr lang="en-US" altLang="zh-CN" sz="2400">
                <a:solidFill>
                  <a:srgbClr val="CC0099"/>
                </a:solidFill>
              </a:rPr>
              <a:t>I</a:t>
            </a:r>
            <a:r>
              <a:rPr lang="en-US" altLang="zh-CN" sz="2400" baseline="-25000">
                <a:solidFill>
                  <a:srgbClr val="CC0099"/>
                </a:solidFill>
              </a:rPr>
              <a:t>7</a:t>
            </a:r>
          </a:p>
        </p:txBody>
      </p:sp>
      <p:sp>
        <p:nvSpPr>
          <p:cNvPr id="1694802" name="Rectangle 82"/>
          <p:cNvSpPr>
            <a:spLocks noChangeArrowheads="1"/>
          </p:cNvSpPr>
          <p:nvPr/>
        </p:nvSpPr>
        <p:spPr bwMode="auto">
          <a:xfrm>
            <a:off x="2268538" y="3500438"/>
            <a:ext cx="431800" cy="431800"/>
          </a:xfrm>
          <a:prstGeom prst="rect">
            <a:avLst/>
          </a:prstGeom>
          <a:noFill/>
          <a:ln w="28575" algn="ctr">
            <a:noFill/>
            <a:miter lim="800000"/>
            <a:headEnd/>
            <a:tailEnd/>
          </a:ln>
          <a:effectLst/>
        </p:spPr>
        <p:txBody>
          <a:bodyPr wrap="none" anchor="ctr"/>
          <a:lstStyle/>
          <a:p>
            <a:pPr>
              <a:spcBef>
                <a:spcPct val="0"/>
              </a:spcBef>
            </a:pPr>
            <a:r>
              <a:rPr lang="en-US" altLang="zh-CN" sz="2400">
                <a:solidFill>
                  <a:srgbClr val="CC0099"/>
                </a:solidFill>
              </a:rPr>
              <a:t>I</a:t>
            </a:r>
            <a:r>
              <a:rPr lang="en-US" altLang="zh-CN" sz="2400" baseline="-25000">
                <a:solidFill>
                  <a:srgbClr val="CC0099"/>
                </a:solidFill>
              </a:rPr>
              <a:t>8</a:t>
            </a:r>
          </a:p>
        </p:txBody>
      </p:sp>
      <p:sp>
        <p:nvSpPr>
          <p:cNvPr id="1694803" name="Rectangle 83"/>
          <p:cNvSpPr>
            <a:spLocks noChangeArrowheads="1"/>
          </p:cNvSpPr>
          <p:nvPr/>
        </p:nvSpPr>
        <p:spPr bwMode="auto">
          <a:xfrm>
            <a:off x="2268538" y="3860800"/>
            <a:ext cx="431800" cy="431800"/>
          </a:xfrm>
          <a:prstGeom prst="rect">
            <a:avLst/>
          </a:prstGeom>
          <a:noFill/>
          <a:ln w="28575" algn="ctr">
            <a:noFill/>
            <a:miter lim="800000"/>
            <a:headEnd/>
            <a:tailEnd/>
          </a:ln>
          <a:effectLst/>
        </p:spPr>
        <p:txBody>
          <a:bodyPr wrap="none" anchor="ctr"/>
          <a:lstStyle/>
          <a:p>
            <a:pPr>
              <a:spcBef>
                <a:spcPct val="0"/>
              </a:spcBef>
            </a:pPr>
            <a:r>
              <a:rPr lang="en-US" altLang="zh-CN" sz="2400">
                <a:solidFill>
                  <a:srgbClr val="CC0099"/>
                </a:solidFill>
              </a:rPr>
              <a:t>I</a:t>
            </a:r>
            <a:r>
              <a:rPr lang="en-US" altLang="zh-CN" sz="2400" baseline="-25000">
                <a:solidFill>
                  <a:srgbClr val="CC0099"/>
                </a:solidFill>
              </a:rPr>
              <a:t>9</a:t>
            </a:r>
          </a:p>
        </p:txBody>
      </p:sp>
      <p:sp>
        <p:nvSpPr>
          <p:cNvPr id="1694804" name="Rectangle 84"/>
          <p:cNvSpPr>
            <a:spLocks noChangeArrowheads="1"/>
          </p:cNvSpPr>
          <p:nvPr/>
        </p:nvSpPr>
        <p:spPr bwMode="auto">
          <a:xfrm>
            <a:off x="3203575" y="4221163"/>
            <a:ext cx="431800" cy="431800"/>
          </a:xfrm>
          <a:prstGeom prst="rect">
            <a:avLst/>
          </a:prstGeom>
          <a:noFill/>
          <a:ln w="28575" algn="ctr">
            <a:noFill/>
            <a:miter lim="800000"/>
            <a:headEnd/>
            <a:tailEnd/>
          </a:ln>
          <a:effectLst/>
        </p:spPr>
        <p:txBody>
          <a:bodyPr wrap="none" anchor="ctr"/>
          <a:lstStyle/>
          <a:p>
            <a:pPr>
              <a:spcBef>
                <a:spcPct val="0"/>
              </a:spcBef>
            </a:pPr>
            <a:r>
              <a:rPr lang="en-US" altLang="zh-CN" sz="2400">
                <a:solidFill>
                  <a:srgbClr val="CC0099"/>
                </a:solidFill>
              </a:rPr>
              <a:t>I</a:t>
            </a:r>
            <a:r>
              <a:rPr lang="en-US" altLang="zh-CN" sz="2400" baseline="-25000">
                <a:solidFill>
                  <a:srgbClr val="CC0099"/>
                </a:solidFill>
              </a:rPr>
              <a:t>10</a:t>
            </a:r>
          </a:p>
        </p:txBody>
      </p:sp>
      <p:sp>
        <p:nvSpPr>
          <p:cNvPr id="1694805" name="Rectangle 85"/>
          <p:cNvSpPr>
            <a:spLocks noChangeArrowheads="1"/>
          </p:cNvSpPr>
          <p:nvPr/>
        </p:nvSpPr>
        <p:spPr bwMode="auto">
          <a:xfrm>
            <a:off x="3203575" y="4579938"/>
            <a:ext cx="431800" cy="431800"/>
          </a:xfrm>
          <a:prstGeom prst="rect">
            <a:avLst/>
          </a:prstGeom>
          <a:noFill/>
          <a:ln w="28575" algn="ctr">
            <a:noFill/>
            <a:miter lim="800000"/>
            <a:headEnd/>
            <a:tailEnd/>
          </a:ln>
          <a:effectLst/>
        </p:spPr>
        <p:txBody>
          <a:bodyPr wrap="none" anchor="ctr"/>
          <a:lstStyle/>
          <a:p>
            <a:pPr>
              <a:spcBef>
                <a:spcPct val="0"/>
              </a:spcBef>
            </a:pPr>
            <a:r>
              <a:rPr lang="en-US" altLang="zh-CN" sz="2400">
                <a:solidFill>
                  <a:srgbClr val="CC0099"/>
                </a:solidFill>
              </a:rPr>
              <a:t>I</a:t>
            </a:r>
            <a:r>
              <a:rPr lang="en-US" altLang="zh-CN" sz="2400" baseline="-25000">
                <a:solidFill>
                  <a:srgbClr val="CC0099"/>
                </a:solidFill>
              </a:rPr>
              <a:t>11</a:t>
            </a:r>
          </a:p>
        </p:txBody>
      </p:sp>
      <p:sp>
        <p:nvSpPr>
          <p:cNvPr id="1694806" name="Rectangle 86"/>
          <p:cNvSpPr>
            <a:spLocks noChangeArrowheads="1"/>
          </p:cNvSpPr>
          <p:nvPr/>
        </p:nvSpPr>
        <p:spPr bwMode="auto">
          <a:xfrm>
            <a:off x="3203575" y="4940300"/>
            <a:ext cx="431800" cy="431800"/>
          </a:xfrm>
          <a:prstGeom prst="rect">
            <a:avLst/>
          </a:prstGeom>
          <a:noFill/>
          <a:ln w="28575" algn="ctr">
            <a:noFill/>
            <a:miter lim="800000"/>
            <a:headEnd/>
            <a:tailEnd/>
          </a:ln>
          <a:effectLst/>
        </p:spPr>
        <p:txBody>
          <a:bodyPr wrap="none" anchor="ctr"/>
          <a:lstStyle/>
          <a:p>
            <a:pPr>
              <a:spcBef>
                <a:spcPct val="0"/>
              </a:spcBef>
            </a:pPr>
            <a:r>
              <a:rPr lang="en-US" altLang="zh-CN" sz="2400">
                <a:solidFill>
                  <a:srgbClr val="CC0099"/>
                </a:solidFill>
              </a:rPr>
              <a:t>I</a:t>
            </a:r>
            <a:r>
              <a:rPr lang="en-US" altLang="zh-CN" sz="2400" baseline="-25000">
                <a:solidFill>
                  <a:srgbClr val="CC0099"/>
                </a:solidFill>
              </a:rPr>
              <a:t>12</a:t>
            </a:r>
          </a:p>
        </p:txBody>
      </p:sp>
      <p:sp>
        <p:nvSpPr>
          <p:cNvPr id="1694807" name="Rectangle 87"/>
          <p:cNvSpPr>
            <a:spLocks noChangeArrowheads="1"/>
          </p:cNvSpPr>
          <p:nvPr/>
        </p:nvSpPr>
        <p:spPr bwMode="auto">
          <a:xfrm>
            <a:off x="1403350" y="5949950"/>
            <a:ext cx="6305550" cy="519113"/>
          </a:xfrm>
          <a:prstGeom prst="rect">
            <a:avLst/>
          </a:prstGeom>
          <a:noFill/>
          <a:ln w="28575" algn="ctr">
            <a:noFill/>
            <a:miter lim="800000"/>
            <a:headEnd/>
            <a:tailEnd/>
          </a:ln>
          <a:effectLst/>
        </p:spPr>
        <p:txBody>
          <a:bodyPr wrap="none" anchor="ctr">
            <a:spAutoFit/>
          </a:bodyPr>
          <a:lstStyle/>
          <a:p>
            <a:pPr algn="l">
              <a:spcBef>
                <a:spcPct val="0"/>
              </a:spcBef>
            </a:pPr>
            <a:r>
              <a:rPr kumimoji="1" lang="zh-CN" altLang="en-US" dirty="0">
                <a:solidFill>
                  <a:schemeClr val="bg2"/>
                </a:solidFill>
                <a:ea typeface="楷体" panose="02010609060101010101" pitchFamily="49" charset="-122"/>
              </a:rPr>
              <a:t>图</a:t>
            </a:r>
            <a:r>
              <a:rPr kumimoji="1" lang="en-US" altLang="zh-CN" dirty="0">
                <a:solidFill>
                  <a:schemeClr val="bg2"/>
                </a:solidFill>
                <a:ea typeface="楷体" panose="02010609060101010101" pitchFamily="49" charset="-122"/>
              </a:rPr>
              <a:t>7.30 </a:t>
            </a:r>
            <a:r>
              <a:rPr kumimoji="1" lang="zh-CN" altLang="en-US" dirty="0">
                <a:solidFill>
                  <a:schemeClr val="bg2"/>
                </a:solidFill>
                <a:ea typeface="楷体" panose="02010609060101010101" pitchFamily="49" charset="-122"/>
              </a:rPr>
              <a:t>超标量处理器（度</a:t>
            </a:r>
            <a:r>
              <a:rPr kumimoji="1" lang="en-US" altLang="zh-CN" dirty="0">
                <a:solidFill>
                  <a:schemeClr val="bg2"/>
                </a:solidFill>
                <a:ea typeface="楷体" panose="02010609060101010101" pitchFamily="49" charset="-122"/>
              </a:rPr>
              <a:t>m=3</a:t>
            </a:r>
            <a:r>
              <a:rPr kumimoji="1" lang="zh-CN" altLang="en-US" dirty="0">
                <a:solidFill>
                  <a:schemeClr val="bg2"/>
                </a:solidFill>
                <a:ea typeface="楷体" panose="02010609060101010101" pitchFamily="49" charset="-122"/>
              </a:rPr>
              <a:t>）时空图 </a:t>
            </a:r>
          </a:p>
        </p:txBody>
      </p:sp>
      <p:sp>
        <p:nvSpPr>
          <p:cNvPr id="1694808" name="Text Box 88"/>
          <p:cNvSpPr txBox="1">
            <a:spLocks noChangeArrowheads="1"/>
          </p:cNvSpPr>
          <p:nvPr/>
        </p:nvSpPr>
        <p:spPr bwMode="auto">
          <a:xfrm>
            <a:off x="6156325" y="1736725"/>
            <a:ext cx="2663825" cy="1216025"/>
          </a:xfrm>
          <a:prstGeom prst="rect">
            <a:avLst/>
          </a:prstGeom>
          <a:solidFill>
            <a:srgbClr val="FFFF99">
              <a:alpha val="70000"/>
            </a:srgbClr>
          </a:solidFill>
          <a:ln w="28575" algn="ctr">
            <a:solidFill>
              <a:schemeClr val="folHlink"/>
            </a:solidFill>
            <a:miter lim="800000"/>
            <a:headEnd/>
            <a:tailEnd/>
          </a:ln>
          <a:effectLst/>
        </p:spPr>
        <p:txBody>
          <a:bodyPr>
            <a:spAutoFit/>
          </a:bodyPr>
          <a:lstStyle/>
          <a:p>
            <a:pPr algn="l"/>
            <a:r>
              <a:rPr lang="zh-CN" altLang="en-US" sz="2400" dirty="0">
                <a:ea typeface="楷体" panose="02010609060101010101" pitchFamily="49" charset="-122"/>
              </a:rPr>
              <a:t>一个度为</a:t>
            </a:r>
            <a:r>
              <a:rPr lang="en-US" altLang="zh-CN" sz="2400" dirty="0">
                <a:ea typeface="楷体" panose="02010609060101010101" pitchFamily="49" charset="-122"/>
              </a:rPr>
              <a:t>m</a:t>
            </a:r>
            <a:r>
              <a:rPr lang="zh-CN" altLang="en-US" sz="2400" dirty="0">
                <a:ea typeface="楷体" panose="02010609060101010101" pitchFamily="49" charset="-122"/>
              </a:rPr>
              <a:t>的超标量处理器，其最大</a:t>
            </a:r>
            <a:r>
              <a:rPr lang="en-US" altLang="zh-CN" sz="2400" i="1" dirty="0">
                <a:ea typeface="楷体" panose="02010609060101010101" pitchFamily="49" charset="-122"/>
              </a:rPr>
              <a:t>IPC</a:t>
            </a:r>
            <a:r>
              <a:rPr lang="en-US" altLang="zh-CN" sz="2400" dirty="0">
                <a:ea typeface="楷体" panose="02010609060101010101" pitchFamily="49" charset="-122"/>
              </a:rPr>
              <a:t>=m</a:t>
            </a:r>
            <a:r>
              <a:rPr lang="zh-CN" altLang="en-US" sz="2400" dirty="0">
                <a:ea typeface="楷体" panose="02010609060101010101" pitchFamily="49" charset="-122"/>
              </a:rPr>
              <a:t>。 </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35C1B88E-5FFF-4ACF-8476-16078BD58489}"/>
              </a:ext>
            </a:extLst>
          </p:cNvPr>
          <p:cNvGraphicFramePr>
            <a:graphicFrameLocks noGrp="1"/>
          </p:cNvGraphicFramePr>
          <p:nvPr>
            <p:extLst>
              <p:ext uri="{D42A27DB-BD31-4B8C-83A1-F6EECF244321}">
                <p14:modId xmlns:p14="http://schemas.microsoft.com/office/powerpoint/2010/main" val="3612074951"/>
              </p:ext>
            </p:extLst>
          </p:nvPr>
        </p:nvGraphicFramePr>
        <p:xfrm>
          <a:off x="3151471" y="2923556"/>
          <a:ext cx="3886735" cy="2160355"/>
        </p:xfrm>
        <a:graphic>
          <a:graphicData uri="http://schemas.openxmlformats.org/drawingml/2006/table">
            <a:tbl>
              <a:tblPr firstRow="1" bandRow="1">
                <a:tableStyleId>{5940675A-B579-460E-94D1-54222C63F5DA}</a:tableStyleId>
              </a:tblPr>
              <a:tblGrid>
                <a:gridCol w="432042">
                  <a:extLst>
                    <a:ext uri="{9D8B030D-6E8A-4147-A177-3AD203B41FA5}">
                      <a16:colId xmlns:a16="http://schemas.microsoft.com/office/drawing/2014/main" val="687171075"/>
                    </a:ext>
                  </a:extLst>
                </a:gridCol>
                <a:gridCol w="432042">
                  <a:extLst>
                    <a:ext uri="{9D8B030D-6E8A-4147-A177-3AD203B41FA5}">
                      <a16:colId xmlns:a16="http://schemas.microsoft.com/office/drawing/2014/main" val="4162460198"/>
                    </a:ext>
                  </a:extLst>
                </a:gridCol>
                <a:gridCol w="432042">
                  <a:extLst>
                    <a:ext uri="{9D8B030D-6E8A-4147-A177-3AD203B41FA5}">
                      <a16:colId xmlns:a16="http://schemas.microsoft.com/office/drawing/2014/main" val="3840302559"/>
                    </a:ext>
                  </a:extLst>
                </a:gridCol>
                <a:gridCol w="432042">
                  <a:extLst>
                    <a:ext uri="{9D8B030D-6E8A-4147-A177-3AD203B41FA5}">
                      <a16:colId xmlns:a16="http://schemas.microsoft.com/office/drawing/2014/main" val="3064631679"/>
                    </a:ext>
                  </a:extLst>
                </a:gridCol>
                <a:gridCol w="432042">
                  <a:extLst>
                    <a:ext uri="{9D8B030D-6E8A-4147-A177-3AD203B41FA5}">
                      <a16:colId xmlns:a16="http://schemas.microsoft.com/office/drawing/2014/main" val="4288890505"/>
                    </a:ext>
                  </a:extLst>
                </a:gridCol>
                <a:gridCol w="432042">
                  <a:extLst>
                    <a:ext uri="{9D8B030D-6E8A-4147-A177-3AD203B41FA5}">
                      <a16:colId xmlns:a16="http://schemas.microsoft.com/office/drawing/2014/main" val="2868718785"/>
                    </a:ext>
                  </a:extLst>
                </a:gridCol>
                <a:gridCol w="432042">
                  <a:extLst>
                    <a:ext uri="{9D8B030D-6E8A-4147-A177-3AD203B41FA5}">
                      <a16:colId xmlns:a16="http://schemas.microsoft.com/office/drawing/2014/main" val="2438826910"/>
                    </a:ext>
                  </a:extLst>
                </a:gridCol>
                <a:gridCol w="431435">
                  <a:extLst>
                    <a:ext uri="{9D8B030D-6E8A-4147-A177-3AD203B41FA5}">
                      <a16:colId xmlns:a16="http://schemas.microsoft.com/office/drawing/2014/main" val="3153294239"/>
                    </a:ext>
                  </a:extLst>
                </a:gridCol>
                <a:gridCol w="431006">
                  <a:extLst>
                    <a:ext uri="{9D8B030D-6E8A-4147-A177-3AD203B41FA5}">
                      <a16:colId xmlns:a16="http://schemas.microsoft.com/office/drawing/2014/main" val="1757079315"/>
                    </a:ext>
                  </a:extLst>
                </a:gridCol>
              </a:tblGrid>
              <a:tr h="432071">
                <a:tc>
                  <a:txBody>
                    <a:bodyPr/>
                    <a:lstStyle/>
                    <a:p>
                      <a:endParaRPr lang="zh-CN" altLang="en-US" sz="1000" dirty="0"/>
                    </a:p>
                  </a:txBody>
                  <a:tcPr marL="0" marR="0" marT="0" marB="0">
                    <a:lnL w="9525" cap="flat" cmpd="sng" algn="ctr">
                      <a:solidFill>
                        <a:srgbClr val="FF6600"/>
                      </a:solidFill>
                      <a:prstDash val="dash"/>
                      <a:round/>
                      <a:headEnd type="none" w="med" len="med"/>
                      <a:tailEnd type="none" w="med" len="med"/>
                    </a:lnL>
                    <a:lnR w="9525" cap="flat" cmpd="sng" algn="ctr">
                      <a:solidFill>
                        <a:srgbClr val="FF6600"/>
                      </a:solidFill>
                      <a:prstDash val="dash"/>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tcPr>
                </a:tc>
                <a:tc>
                  <a:txBody>
                    <a:bodyPr/>
                    <a:lstStyle/>
                    <a:p>
                      <a:endParaRPr lang="zh-CN" altLang="en-US" sz="1000" dirty="0"/>
                    </a:p>
                  </a:txBody>
                  <a:tcPr marL="0" marR="0" marT="0" marB="0">
                    <a:lnL w="9525" cap="flat" cmpd="sng" algn="ctr">
                      <a:solidFill>
                        <a:srgbClr val="FF6600"/>
                      </a:solidFill>
                      <a:prstDash val="dash"/>
                      <a:round/>
                      <a:headEnd type="none" w="med" len="med"/>
                      <a:tailEnd type="none" w="med" len="med"/>
                    </a:lnL>
                    <a:lnR w="9525" cap="flat" cmpd="sng" algn="ctr">
                      <a:solidFill>
                        <a:srgbClr val="FF6600"/>
                      </a:solidFill>
                      <a:prstDash val="dash"/>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tcPr>
                </a:tc>
                <a:tc>
                  <a:txBody>
                    <a:bodyPr/>
                    <a:lstStyle/>
                    <a:p>
                      <a:endParaRPr lang="zh-CN" altLang="en-US" sz="1000"/>
                    </a:p>
                  </a:txBody>
                  <a:tcPr marL="0" marR="0" marT="0" marB="0">
                    <a:lnL w="9525" cap="flat" cmpd="sng" algn="ctr">
                      <a:solidFill>
                        <a:srgbClr val="FF6600"/>
                      </a:solidFill>
                      <a:prstDash val="dash"/>
                      <a:round/>
                      <a:headEnd type="none" w="med" len="med"/>
                      <a:tailEnd type="none" w="med" len="med"/>
                    </a:lnL>
                    <a:lnR w="9525" cap="flat" cmpd="sng" algn="ctr">
                      <a:solidFill>
                        <a:srgbClr val="FF6600"/>
                      </a:solidFill>
                      <a:prstDash val="dash"/>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tcPr>
                </a:tc>
                <a:tc>
                  <a:txBody>
                    <a:bodyPr/>
                    <a:lstStyle/>
                    <a:p>
                      <a:endParaRPr lang="zh-CN" altLang="en-US" sz="1000"/>
                    </a:p>
                  </a:txBody>
                  <a:tcPr marL="0" marR="0" marT="0" marB="0">
                    <a:lnL w="9525" cap="flat" cmpd="sng" algn="ctr">
                      <a:solidFill>
                        <a:srgbClr val="FF6600"/>
                      </a:solidFill>
                      <a:prstDash val="dash"/>
                      <a:round/>
                      <a:headEnd type="none" w="med" len="med"/>
                      <a:tailEnd type="none" w="med" len="med"/>
                    </a:lnL>
                    <a:lnR w="9525" cap="flat" cmpd="sng" algn="ctr">
                      <a:solidFill>
                        <a:srgbClr val="FF6600"/>
                      </a:solidFill>
                      <a:prstDash val="dash"/>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tcPr>
                </a:tc>
                <a:tc>
                  <a:txBody>
                    <a:bodyPr/>
                    <a:lstStyle/>
                    <a:p>
                      <a:endParaRPr lang="zh-CN" altLang="en-US" sz="1000"/>
                    </a:p>
                  </a:txBody>
                  <a:tcPr marL="0" marR="0" marT="0" marB="0">
                    <a:lnL w="9525" cap="flat" cmpd="sng" algn="ctr">
                      <a:solidFill>
                        <a:srgbClr val="FF6600"/>
                      </a:solidFill>
                      <a:prstDash val="dash"/>
                      <a:round/>
                      <a:headEnd type="none" w="med" len="med"/>
                      <a:tailEnd type="none" w="med" len="med"/>
                    </a:lnL>
                    <a:lnR w="9525" cap="flat" cmpd="sng" algn="ctr">
                      <a:solidFill>
                        <a:srgbClr val="FF6600"/>
                      </a:solidFill>
                      <a:prstDash val="dash"/>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tcPr>
                </a:tc>
                <a:tc>
                  <a:txBody>
                    <a:bodyPr/>
                    <a:lstStyle/>
                    <a:p>
                      <a:endParaRPr lang="zh-CN" altLang="en-US" sz="1000"/>
                    </a:p>
                  </a:txBody>
                  <a:tcPr marL="0" marR="0" marT="0" marB="0">
                    <a:lnL w="9525" cap="flat" cmpd="sng" algn="ctr">
                      <a:solidFill>
                        <a:srgbClr val="FF6600"/>
                      </a:solidFill>
                      <a:prstDash val="dash"/>
                      <a:round/>
                      <a:headEnd type="none" w="med" len="med"/>
                      <a:tailEnd type="none" w="med" len="med"/>
                    </a:lnL>
                    <a:lnR w="9525" cap="flat" cmpd="sng" algn="ctr">
                      <a:solidFill>
                        <a:srgbClr val="FF6600"/>
                      </a:solidFill>
                      <a:prstDash val="dash"/>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tcPr>
                </a:tc>
                <a:tc>
                  <a:txBody>
                    <a:bodyPr/>
                    <a:lstStyle/>
                    <a:p>
                      <a:endParaRPr lang="zh-CN" altLang="en-US" sz="1000"/>
                    </a:p>
                  </a:txBody>
                  <a:tcPr marL="0" marR="0" marT="0" marB="0">
                    <a:lnL w="9525" cap="flat" cmpd="sng" algn="ctr">
                      <a:solidFill>
                        <a:srgbClr val="FF6600"/>
                      </a:solidFill>
                      <a:prstDash val="dash"/>
                      <a:round/>
                      <a:headEnd type="none" w="med" len="med"/>
                      <a:tailEnd type="none" w="med" len="med"/>
                    </a:lnL>
                    <a:lnR w="9525" cap="flat" cmpd="sng" algn="ctr">
                      <a:solidFill>
                        <a:srgbClr val="FF6600"/>
                      </a:solidFill>
                      <a:prstDash val="dash"/>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tcPr>
                </a:tc>
                <a:tc>
                  <a:txBody>
                    <a:bodyPr/>
                    <a:lstStyle/>
                    <a:p>
                      <a:endParaRPr lang="zh-CN" altLang="en-US" sz="1000" dirty="0"/>
                    </a:p>
                  </a:txBody>
                  <a:tcPr marL="0" marR="0" marT="0" marB="0">
                    <a:lnL w="9525" cap="flat" cmpd="sng" algn="ctr">
                      <a:solidFill>
                        <a:srgbClr val="FF6600"/>
                      </a:solidFill>
                      <a:prstDash val="dash"/>
                      <a:round/>
                      <a:headEnd type="none" w="med" len="med"/>
                      <a:tailEnd type="none" w="med" len="med"/>
                    </a:lnL>
                    <a:lnR w="9525" cap="flat" cmpd="sng" algn="ctr">
                      <a:solidFill>
                        <a:srgbClr val="FF6600"/>
                      </a:solidFill>
                      <a:prstDash val="dash"/>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tcPr>
                </a:tc>
                <a:tc>
                  <a:txBody>
                    <a:bodyPr/>
                    <a:lstStyle/>
                    <a:p>
                      <a:endParaRPr lang="zh-CN" altLang="en-US" sz="1000" dirty="0"/>
                    </a:p>
                  </a:txBody>
                  <a:tcPr marL="0" marR="0" marT="0" marB="0">
                    <a:lnL w="9525" cap="flat" cmpd="sng" algn="ctr">
                      <a:solidFill>
                        <a:srgbClr val="FF6600"/>
                      </a:solidFill>
                      <a:prstDash val="dash"/>
                      <a:round/>
                      <a:headEnd type="none" w="med" len="med"/>
                      <a:tailEnd type="none" w="med" len="med"/>
                    </a:lnL>
                    <a:lnR w="9525" cap="flat" cmpd="sng" algn="ctr">
                      <a:solidFill>
                        <a:srgbClr val="FF6600"/>
                      </a:solidFill>
                      <a:prstDash val="dash"/>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tcPr>
                </a:tc>
                <a:extLst>
                  <a:ext uri="{0D108BD9-81ED-4DB2-BD59-A6C34878D82A}">
                    <a16:rowId xmlns:a16="http://schemas.microsoft.com/office/drawing/2014/main" val="1458093956"/>
                  </a:ext>
                </a:extLst>
              </a:tr>
              <a:tr h="432071">
                <a:tc>
                  <a:txBody>
                    <a:bodyPr/>
                    <a:lstStyle/>
                    <a:p>
                      <a:endParaRPr lang="zh-CN" altLang="en-US" sz="1000"/>
                    </a:p>
                  </a:txBody>
                  <a:tcPr marL="0" marR="0" marT="0" marB="0">
                    <a:lnL w="9525" cap="flat" cmpd="sng" algn="ctr">
                      <a:solidFill>
                        <a:srgbClr val="FF6600"/>
                      </a:solidFill>
                      <a:prstDash val="dash"/>
                      <a:round/>
                      <a:headEnd type="none" w="med" len="med"/>
                      <a:tailEnd type="none" w="med" len="med"/>
                    </a:lnL>
                    <a:lnR w="9525" cap="flat" cmpd="sng" algn="ctr">
                      <a:solidFill>
                        <a:srgbClr val="FF6600"/>
                      </a:solidFill>
                      <a:prstDash val="dash"/>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tcPr>
                </a:tc>
                <a:tc>
                  <a:txBody>
                    <a:bodyPr/>
                    <a:lstStyle/>
                    <a:p>
                      <a:endParaRPr lang="zh-CN" altLang="en-US" sz="1000" dirty="0"/>
                    </a:p>
                  </a:txBody>
                  <a:tcPr marL="0" marR="0" marT="0" marB="0">
                    <a:lnL w="9525" cap="flat" cmpd="sng" algn="ctr">
                      <a:solidFill>
                        <a:srgbClr val="FF6600"/>
                      </a:solidFill>
                      <a:prstDash val="dash"/>
                      <a:round/>
                      <a:headEnd type="none" w="med" len="med"/>
                      <a:tailEnd type="none" w="med" len="med"/>
                    </a:lnL>
                    <a:lnR w="9525" cap="flat" cmpd="sng" algn="ctr">
                      <a:solidFill>
                        <a:srgbClr val="FF6600"/>
                      </a:solidFill>
                      <a:prstDash val="dash"/>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tcPr>
                </a:tc>
                <a:tc>
                  <a:txBody>
                    <a:bodyPr/>
                    <a:lstStyle/>
                    <a:p>
                      <a:endParaRPr lang="zh-CN" altLang="en-US" sz="1000" dirty="0"/>
                    </a:p>
                  </a:txBody>
                  <a:tcPr marL="0" marR="0" marT="0" marB="0">
                    <a:lnL w="9525" cap="flat" cmpd="sng" algn="ctr">
                      <a:solidFill>
                        <a:srgbClr val="FF6600"/>
                      </a:solidFill>
                      <a:prstDash val="dash"/>
                      <a:round/>
                      <a:headEnd type="none" w="med" len="med"/>
                      <a:tailEnd type="none" w="med" len="med"/>
                    </a:lnL>
                    <a:lnR w="9525" cap="flat" cmpd="sng" algn="ctr">
                      <a:solidFill>
                        <a:srgbClr val="FF6600"/>
                      </a:solidFill>
                      <a:prstDash val="dash"/>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tcPr>
                </a:tc>
                <a:tc>
                  <a:txBody>
                    <a:bodyPr/>
                    <a:lstStyle/>
                    <a:p>
                      <a:endParaRPr lang="zh-CN" altLang="en-US" sz="1000" dirty="0"/>
                    </a:p>
                  </a:txBody>
                  <a:tcPr marL="0" marR="0" marT="0" marB="0">
                    <a:lnL w="9525" cap="flat" cmpd="sng" algn="ctr">
                      <a:solidFill>
                        <a:srgbClr val="FF6600"/>
                      </a:solidFill>
                      <a:prstDash val="dash"/>
                      <a:round/>
                      <a:headEnd type="none" w="med" len="med"/>
                      <a:tailEnd type="none" w="med" len="med"/>
                    </a:lnL>
                    <a:lnR w="9525" cap="flat" cmpd="sng" algn="ctr">
                      <a:solidFill>
                        <a:srgbClr val="FF6600"/>
                      </a:solidFill>
                      <a:prstDash val="dash"/>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tcPr>
                </a:tc>
                <a:tc>
                  <a:txBody>
                    <a:bodyPr/>
                    <a:lstStyle/>
                    <a:p>
                      <a:endParaRPr lang="zh-CN" altLang="en-US" sz="1000"/>
                    </a:p>
                  </a:txBody>
                  <a:tcPr marL="0" marR="0" marT="0" marB="0">
                    <a:lnL w="9525" cap="flat" cmpd="sng" algn="ctr">
                      <a:solidFill>
                        <a:srgbClr val="FF6600"/>
                      </a:solidFill>
                      <a:prstDash val="dash"/>
                      <a:round/>
                      <a:headEnd type="none" w="med" len="med"/>
                      <a:tailEnd type="none" w="med" len="med"/>
                    </a:lnL>
                    <a:lnR w="9525" cap="flat" cmpd="sng" algn="ctr">
                      <a:solidFill>
                        <a:srgbClr val="FF6600"/>
                      </a:solidFill>
                      <a:prstDash val="dash"/>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tcPr>
                </a:tc>
                <a:tc>
                  <a:txBody>
                    <a:bodyPr/>
                    <a:lstStyle/>
                    <a:p>
                      <a:endParaRPr lang="zh-CN" altLang="en-US" sz="1000"/>
                    </a:p>
                  </a:txBody>
                  <a:tcPr marL="0" marR="0" marT="0" marB="0">
                    <a:lnL w="9525" cap="flat" cmpd="sng" algn="ctr">
                      <a:solidFill>
                        <a:srgbClr val="FF6600"/>
                      </a:solidFill>
                      <a:prstDash val="dash"/>
                      <a:round/>
                      <a:headEnd type="none" w="med" len="med"/>
                      <a:tailEnd type="none" w="med" len="med"/>
                    </a:lnL>
                    <a:lnR w="9525" cap="flat" cmpd="sng" algn="ctr">
                      <a:solidFill>
                        <a:srgbClr val="FF6600"/>
                      </a:solidFill>
                      <a:prstDash val="dash"/>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tcPr>
                </a:tc>
                <a:tc>
                  <a:txBody>
                    <a:bodyPr/>
                    <a:lstStyle/>
                    <a:p>
                      <a:endParaRPr lang="zh-CN" altLang="en-US" sz="1000"/>
                    </a:p>
                  </a:txBody>
                  <a:tcPr marL="0" marR="0" marT="0" marB="0">
                    <a:lnL w="9525" cap="flat" cmpd="sng" algn="ctr">
                      <a:solidFill>
                        <a:srgbClr val="FF6600"/>
                      </a:solidFill>
                      <a:prstDash val="dash"/>
                      <a:round/>
                      <a:headEnd type="none" w="med" len="med"/>
                      <a:tailEnd type="none" w="med" len="med"/>
                    </a:lnL>
                    <a:lnR w="9525" cap="flat" cmpd="sng" algn="ctr">
                      <a:solidFill>
                        <a:srgbClr val="FF6600"/>
                      </a:solidFill>
                      <a:prstDash val="dash"/>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tcPr>
                </a:tc>
                <a:tc>
                  <a:txBody>
                    <a:bodyPr/>
                    <a:lstStyle/>
                    <a:p>
                      <a:endParaRPr lang="zh-CN" altLang="en-US" sz="1000" dirty="0"/>
                    </a:p>
                  </a:txBody>
                  <a:tcPr marL="0" marR="0" marT="0" marB="0">
                    <a:lnL w="9525" cap="flat" cmpd="sng" algn="ctr">
                      <a:solidFill>
                        <a:srgbClr val="FF6600"/>
                      </a:solidFill>
                      <a:prstDash val="dash"/>
                      <a:round/>
                      <a:headEnd type="none" w="med" len="med"/>
                      <a:tailEnd type="none" w="med" len="med"/>
                    </a:lnL>
                    <a:lnR w="9525" cap="flat" cmpd="sng" algn="ctr">
                      <a:solidFill>
                        <a:srgbClr val="FF6600"/>
                      </a:solidFill>
                      <a:prstDash val="dash"/>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tcPr>
                </a:tc>
                <a:tc>
                  <a:txBody>
                    <a:bodyPr/>
                    <a:lstStyle/>
                    <a:p>
                      <a:endParaRPr lang="zh-CN" altLang="en-US" sz="1000" dirty="0"/>
                    </a:p>
                  </a:txBody>
                  <a:tcPr marL="0" marR="0" marT="0" marB="0">
                    <a:lnL w="9525" cap="flat" cmpd="sng" algn="ctr">
                      <a:solidFill>
                        <a:srgbClr val="FF6600"/>
                      </a:solidFill>
                      <a:prstDash val="dash"/>
                      <a:round/>
                      <a:headEnd type="none" w="med" len="med"/>
                      <a:tailEnd type="none" w="med" len="med"/>
                    </a:lnL>
                    <a:lnR w="9525" cap="flat" cmpd="sng" algn="ctr">
                      <a:solidFill>
                        <a:srgbClr val="FF6600"/>
                      </a:solidFill>
                      <a:prstDash val="dash"/>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tcPr>
                </a:tc>
                <a:extLst>
                  <a:ext uri="{0D108BD9-81ED-4DB2-BD59-A6C34878D82A}">
                    <a16:rowId xmlns:a16="http://schemas.microsoft.com/office/drawing/2014/main" val="2870328922"/>
                  </a:ext>
                </a:extLst>
              </a:tr>
              <a:tr h="432071">
                <a:tc>
                  <a:txBody>
                    <a:bodyPr/>
                    <a:lstStyle/>
                    <a:p>
                      <a:endParaRPr lang="zh-CN" altLang="en-US" sz="1000"/>
                    </a:p>
                  </a:txBody>
                  <a:tcPr marL="0" marR="0" marT="0" marB="0">
                    <a:lnL w="9525" cap="flat" cmpd="sng" algn="ctr">
                      <a:solidFill>
                        <a:srgbClr val="FF6600"/>
                      </a:solidFill>
                      <a:prstDash val="dash"/>
                      <a:round/>
                      <a:headEnd type="none" w="med" len="med"/>
                      <a:tailEnd type="none" w="med" len="med"/>
                    </a:lnL>
                    <a:lnR w="9525" cap="flat" cmpd="sng" algn="ctr">
                      <a:solidFill>
                        <a:srgbClr val="FF6600"/>
                      </a:solidFill>
                      <a:prstDash val="dash"/>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tcPr>
                </a:tc>
                <a:tc>
                  <a:txBody>
                    <a:bodyPr/>
                    <a:lstStyle/>
                    <a:p>
                      <a:endParaRPr lang="zh-CN" altLang="en-US" sz="1000"/>
                    </a:p>
                  </a:txBody>
                  <a:tcPr marL="0" marR="0" marT="0" marB="0">
                    <a:lnL w="9525" cap="flat" cmpd="sng" algn="ctr">
                      <a:solidFill>
                        <a:srgbClr val="FF6600"/>
                      </a:solidFill>
                      <a:prstDash val="dash"/>
                      <a:round/>
                      <a:headEnd type="none" w="med" len="med"/>
                      <a:tailEnd type="none" w="med" len="med"/>
                    </a:lnL>
                    <a:lnR w="9525" cap="flat" cmpd="sng" algn="ctr">
                      <a:solidFill>
                        <a:srgbClr val="FF6600"/>
                      </a:solidFill>
                      <a:prstDash val="dash"/>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tcPr>
                </a:tc>
                <a:tc>
                  <a:txBody>
                    <a:bodyPr/>
                    <a:lstStyle/>
                    <a:p>
                      <a:endParaRPr lang="zh-CN" altLang="en-US" sz="1000"/>
                    </a:p>
                  </a:txBody>
                  <a:tcPr marL="0" marR="0" marT="0" marB="0">
                    <a:lnL w="9525" cap="flat" cmpd="sng" algn="ctr">
                      <a:solidFill>
                        <a:srgbClr val="FF6600"/>
                      </a:solidFill>
                      <a:prstDash val="dash"/>
                      <a:round/>
                      <a:headEnd type="none" w="med" len="med"/>
                      <a:tailEnd type="none" w="med" len="med"/>
                    </a:lnL>
                    <a:lnR w="9525" cap="flat" cmpd="sng" algn="ctr">
                      <a:solidFill>
                        <a:srgbClr val="FF6600"/>
                      </a:solidFill>
                      <a:prstDash val="dash"/>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tcPr>
                </a:tc>
                <a:tc>
                  <a:txBody>
                    <a:bodyPr/>
                    <a:lstStyle/>
                    <a:p>
                      <a:endParaRPr lang="zh-CN" altLang="en-US" sz="1000"/>
                    </a:p>
                  </a:txBody>
                  <a:tcPr marL="0" marR="0" marT="0" marB="0">
                    <a:lnL w="9525" cap="flat" cmpd="sng" algn="ctr">
                      <a:solidFill>
                        <a:srgbClr val="FF6600"/>
                      </a:solidFill>
                      <a:prstDash val="dash"/>
                      <a:round/>
                      <a:headEnd type="none" w="med" len="med"/>
                      <a:tailEnd type="none" w="med" len="med"/>
                    </a:lnL>
                    <a:lnR w="9525" cap="flat" cmpd="sng" algn="ctr">
                      <a:solidFill>
                        <a:srgbClr val="FF6600"/>
                      </a:solidFill>
                      <a:prstDash val="dash"/>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tcPr>
                </a:tc>
                <a:tc>
                  <a:txBody>
                    <a:bodyPr/>
                    <a:lstStyle/>
                    <a:p>
                      <a:endParaRPr lang="zh-CN" altLang="en-US" sz="1000" dirty="0"/>
                    </a:p>
                  </a:txBody>
                  <a:tcPr marL="0" marR="0" marT="0" marB="0">
                    <a:lnL w="9525" cap="flat" cmpd="sng" algn="ctr">
                      <a:solidFill>
                        <a:srgbClr val="FF6600"/>
                      </a:solidFill>
                      <a:prstDash val="dash"/>
                      <a:round/>
                      <a:headEnd type="none" w="med" len="med"/>
                      <a:tailEnd type="none" w="med" len="med"/>
                    </a:lnL>
                    <a:lnR w="9525" cap="flat" cmpd="sng" algn="ctr">
                      <a:solidFill>
                        <a:srgbClr val="FF6600"/>
                      </a:solidFill>
                      <a:prstDash val="dash"/>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tcPr>
                </a:tc>
                <a:tc>
                  <a:txBody>
                    <a:bodyPr/>
                    <a:lstStyle/>
                    <a:p>
                      <a:endParaRPr lang="zh-CN" altLang="en-US" sz="1000" dirty="0"/>
                    </a:p>
                  </a:txBody>
                  <a:tcPr marL="0" marR="0" marT="0" marB="0">
                    <a:lnL w="9525" cap="flat" cmpd="sng" algn="ctr">
                      <a:solidFill>
                        <a:srgbClr val="FF6600"/>
                      </a:solidFill>
                      <a:prstDash val="dash"/>
                      <a:round/>
                      <a:headEnd type="none" w="med" len="med"/>
                      <a:tailEnd type="none" w="med" len="med"/>
                    </a:lnL>
                    <a:lnR w="9525" cap="flat" cmpd="sng" algn="ctr">
                      <a:solidFill>
                        <a:srgbClr val="FF6600"/>
                      </a:solidFill>
                      <a:prstDash val="dash"/>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tcPr>
                </a:tc>
                <a:tc>
                  <a:txBody>
                    <a:bodyPr/>
                    <a:lstStyle/>
                    <a:p>
                      <a:endParaRPr lang="zh-CN" altLang="en-US" sz="1000"/>
                    </a:p>
                  </a:txBody>
                  <a:tcPr marL="0" marR="0" marT="0" marB="0">
                    <a:lnL w="9525" cap="flat" cmpd="sng" algn="ctr">
                      <a:solidFill>
                        <a:srgbClr val="FF6600"/>
                      </a:solidFill>
                      <a:prstDash val="dash"/>
                      <a:round/>
                      <a:headEnd type="none" w="med" len="med"/>
                      <a:tailEnd type="none" w="med" len="med"/>
                    </a:lnL>
                    <a:lnR w="9525" cap="flat" cmpd="sng" algn="ctr">
                      <a:solidFill>
                        <a:srgbClr val="FF6600"/>
                      </a:solidFill>
                      <a:prstDash val="dash"/>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tcPr>
                </a:tc>
                <a:tc>
                  <a:txBody>
                    <a:bodyPr/>
                    <a:lstStyle/>
                    <a:p>
                      <a:endParaRPr lang="zh-CN" altLang="en-US" sz="1000" dirty="0"/>
                    </a:p>
                  </a:txBody>
                  <a:tcPr marL="0" marR="0" marT="0" marB="0">
                    <a:lnL w="9525" cap="flat" cmpd="sng" algn="ctr">
                      <a:solidFill>
                        <a:srgbClr val="FF6600"/>
                      </a:solidFill>
                      <a:prstDash val="dash"/>
                      <a:round/>
                      <a:headEnd type="none" w="med" len="med"/>
                      <a:tailEnd type="none" w="med" len="med"/>
                    </a:lnL>
                    <a:lnR w="9525" cap="flat" cmpd="sng" algn="ctr">
                      <a:solidFill>
                        <a:srgbClr val="FF6600"/>
                      </a:solidFill>
                      <a:prstDash val="dash"/>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tcPr>
                </a:tc>
                <a:tc>
                  <a:txBody>
                    <a:bodyPr/>
                    <a:lstStyle/>
                    <a:p>
                      <a:endParaRPr lang="zh-CN" altLang="en-US" sz="1000" dirty="0"/>
                    </a:p>
                  </a:txBody>
                  <a:tcPr marL="0" marR="0" marT="0" marB="0">
                    <a:lnL w="9525" cap="flat" cmpd="sng" algn="ctr">
                      <a:solidFill>
                        <a:srgbClr val="FF6600"/>
                      </a:solidFill>
                      <a:prstDash val="dash"/>
                      <a:round/>
                      <a:headEnd type="none" w="med" len="med"/>
                      <a:tailEnd type="none" w="med" len="med"/>
                    </a:lnL>
                    <a:lnR w="9525" cap="flat" cmpd="sng" algn="ctr">
                      <a:solidFill>
                        <a:srgbClr val="FF6600"/>
                      </a:solidFill>
                      <a:prstDash val="dash"/>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tcPr>
                </a:tc>
                <a:extLst>
                  <a:ext uri="{0D108BD9-81ED-4DB2-BD59-A6C34878D82A}">
                    <a16:rowId xmlns:a16="http://schemas.microsoft.com/office/drawing/2014/main" val="3791915944"/>
                  </a:ext>
                </a:extLst>
              </a:tr>
              <a:tr h="432071">
                <a:tc>
                  <a:txBody>
                    <a:bodyPr/>
                    <a:lstStyle/>
                    <a:p>
                      <a:endParaRPr lang="zh-CN" altLang="en-US" sz="1000"/>
                    </a:p>
                  </a:txBody>
                  <a:tcPr marL="0" marR="0" marT="0" marB="0">
                    <a:lnL w="9525" cap="flat" cmpd="sng" algn="ctr">
                      <a:solidFill>
                        <a:srgbClr val="FF6600"/>
                      </a:solidFill>
                      <a:prstDash val="dash"/>
                      <a:round/>
                      <a:headEnd type="none" w="med" len="med"/>
                      <a:tailEnd type="none" w="med" len="med"/>
                    </a:lnL>
                    <a:lnR w="9525" cap="flat" cmpd="sng" algn="ctr">
                      <a:solidFill>
                        <a:srgbClr val="FF6600"/>
                      </a:solidFill>
                      <a:prstDash val="dash"/>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tcPr>
                </a:tc>
                <a:tc>
                  <a:txBody>
                    <a:bodyPr/>
                    <a:lstStyle/>
                    <a:p>
                      <a:endParaRPr lang="zh-CN" altLang="en-US" sz="1000"/>
                    </a:p>
                  </a:txBody>
                  <a:tcPr marL="0" marR="0" marT="0" marB="0">
                    <a:lnL w="9525" cap="flat" cmpd="sng" algn="ctr">
                      <a:solidFill>
                        <a:srgbClr val="FF6600"/>
                      </a:solidFill>
                      <a:prstDash val="dash"/>
                      <a:round/>
                      <a:headEnd type="none" w="med" len="med"/>
                      <a:tailEnd type="none" w="med" len="med"/>
                    </a:lnL>
                    <a:lnR w="9525" cap="flat" cmpd="sng" algn="ctr">
                      <a:solidFill>
                        <a:srgbClr val="FF6600"/>
                      </a:solidFill>
                      <a:prstDash val="dash"/>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tcPr>
                </a:tc>
                <a:tc>
                  <a:txBody>
                    <a:bodyPr/>
                    <a:lstStyle/>
                    <a:p>
                      <a:endParaRPr lang="zh-CN" altLang="en-US" sz="1000"/>
                    </a:p>
                  </a:txBody>
                  <a:tcPr marL="0" marR="0" marT="0" marB="0">
                    <a:lnL w="9525" cap="flat" cmpd="sng" algn="ctr">
                      <a:solidFill>
                        <a:srgbClr val="FF6600"/>
                      </a:solidFill>
                      <a:prstDash val="dash"/>
                      <a:round/>
                      <a:headEnd type="none" w="med" len="med"/>
                      <a:tailEnd type="none" w="med" len="med"/>
                    </a:lnL>
                    <a:lnR w="9525" cap="flat" cmpd="sng" algn="ctr">
                      <a:solidFill>
                        <a:srgbClr val="FF6600"/>
                      </a:solidFill>
                      <a:prstDash val="dash"/>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tcPr>
                </a:tc>
                <a:tc>
                  <a:txBody>
                    <a:bodyPr/>
                    <a:lstStyle/>
                    <a:p>
                      <a:endParaRPr lang="zh-CN" altLang="en-US" sz="1000"/>
                    </a:p>
                  </a:txBody>
                  <a:tcPr marL="0" marR="0" marT="0" marB="0">
                    <a:lnL w="9525" cap="flat" cmpd="sng" algn="ctr">
                      <a:solidFill>
                        <a:srgbClr val="FF6600"/>
                      </a:solidFill>
                      <a:prstDash val="dash"/>
                      <a:round/>
                      <a:headEnd type="none" w="med" len="med"/>
                      <a:tailEnd type="none" w="med" len="med"/>
                    </a:lnL>
                    <a:lnR w="9525" cap="flat" cmpd="sng" algn="ctr">
                      <a:solidFill>
                        <a:srgbClr val="FF6600"/>
                      </a:solidFill>
                      <a:prstDash val="dash"/>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tcPr>
                </a:tc>
                <a:tc>
                  <a:txBody>
                    <a:bodyPr/>
                    <a:lstStyle/>
                    <a:p>
                      <a:endParaRPr lang="zh-CN" altLang="en-US" sz="1000"/>
                    </a:p>
                  </a:txBody>
                  <a:tcPr marL="0" marR="0" marT="0" marB="0">
                    <a:lnL w="9525" cap="flat" cmpd="sng" algn="ctr">
                      <a:solidFill>
                        <a:srgbClr val="FF6600"/>
                      </a:solidFill>
                      <a:prstDash val="dash"/>
                      <a:round/>
                      <a:headEnd type="none" w="med" len="med"/>
                      <a:tailEnd type="none" w="med" len="med"/>
                    </a:lnL>
                    <a:lnR w="9525" cap="flat" cmpd="sng" algn="ctr">
                      <a:solidFill>
                        <a:srgbClr val="FF6600"/>
                      </a:solidFill>
                      <a:prstDash val="dash"/>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tcPr>
                </a:tc>
                <a:tc>
                  <a:txBody>
                    <a:bodyPr/>
                    <a:lstStyle/>
                    <a:p>
                      <a:endParaRPr lang="zh-CN" altLang="en-US" sz="1000" dirty="0"/>
                    </a:p>
                  </a:txBody>
                  <a:tcPr marL="0" marR="0" marT="0" marB="0">
                    <a:lnL w="9525" cap="flat" cmpd="sng" algn="ctr">
                      <a:solidFill>
                        <a:srgbClr val="FF6600"/>
                      </a:solidFill>
                      <a:prstDash val="dash"/>
                      <a:round/>
                      <a:headEnd type="none" w="med" len="med"/>
                      <a:tailEnd type="none" w="med" len="med"/>
                    </a:lnL>
                    <a:lnR w="9525" cap="flat" cmpd="sng" algn="ctr">
                      <a:solidFill>
                        <a:srgbClr val="FF6600"/>
                      </a:solidFill>
                      <a:prstDash val="dash"/>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tcPr>
                </a:tc>
                <a:tc>
                  <a:txBody>
                    <a:bodyPr/>
                    <a:lstStyle/>
                    <a:p>
                      <a:endParaRPr lang="zh-CN" altLang="en-US" sz="1000" dirty="0"/>
                    </a:p>
                  </a:txBody>
                  <a:tcPr marL="0" marR="0" marT="0" marB="0">
                    <a:lnL w="9525" cap="flat" cmpd="sng" algn="ctr">
                      <a:solidFill>
                        <a:srgbClr val="FF6600"/>
                      </a:solidFill>
                      <a:prstDash val="dash"/>
                      <a:round/>
                      <a:headEnd type="none" w="med" len="med"/>
                      <a:tailEnd type="none" w="med" len="med"/>
                    </a:lnL>
                    <a:lnR w="9525" cap="flat" cmpd="sng" algn="ctr">
                      <a:solidFill>
                        <a:srgbClr val="FF6600"/>
                      </a:solidFill>
                      <a:prstDash val="dash"/>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tcPr>
                </a:tc>
                <a:tc>
                  <a:txBody>
                    <a:bodyPr/>
                    <a:lstStyle/>
                    <a:p>
                      <a:endParaRPr lang="zh-CN" altLang="en-US" sz="1000" dirty="0"/>
                    </a:p>
                  </a:txBody>
                  <a:tcPr marL="0" marR="0" marT="0" marB="0">
                    <a:lnL w="9525" cap="flat" cmpd="sng" algn="ctr">
                      <a:solidFill>
                        <a:srgbClr val="FF6600"/>
                      </a:solidFill>
                      <a:prstDash val="dash"/>
                      <a:round/>
                      <a:headEnd type="none" w="med" len="med"/>
                      <a:tailEnd type="none" w="med" len="med"/>
                    </a:lnL>
                    <a:lnR w="9525" cap="flat" cmpd="sng" algn="ctr">
                      <a:solidFill>
                        <a:srgbClr val="FF6600"/>
                      </a:solidFill>
                      <a:prstDash val="dash"/>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tcPr>
                </a:tc>
                <a:tc>
                  <a:txBody>
                    <a:bodyPr/>
                    <a:lstStyle/>
                    <a:p>
                      <a:endParaRPr lang="zh-CN" altLang="en-US" sz="1000" dirty="0"/>
                    </a:p>
                  </a:txBody>
                  <a:tcPr marL="0" marR="0" marT="0" marB="0">
                    <a:lnL w="9525" cap="flat" cmpd="sng" algn="ctr">
                      <a:solidFill>
                        <a:srgbClr val="FF6600"/>
                      </a:solidFill>
                      <a:prstDash val="dash"/>
                      <a:round/>
                      <a:headEnd type="none" w="med" len="med"/>
                      <a:tailEnd type="none" w="med" len="med"/>
                    </a:lnL>
                    <a:lnR w="9525" cap="flat" cmpd="sng" algn="ctr">
                      <a:solidFill>
                        <a:srgbClr val="FF6600"/>
                      </a:solidFill>
                      <a:prstDash val="dash"/>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tcPr>
                </a:tc>
                <a:extLst>
                  <a:ext uri="{0D108BD9-81ED-4DB2-BD59-A6C34878D82A}">
                    <a16:rowId xmlns:a16="http://schemas.microsoft.com/office/drawing/2014/main" val="315543765"/>
                  </a:ext>
                </a:extLst>
              </a:tr>
              <a:tr h="432071">
                <a:tc>
                  <a:txBody>
                    <a:bodyPr/>
                    <a:lstStyle/>
                    <a:p>
                      <a:endParaRPr lang="zh-CN" altLang="en-US" sz="1000"/>
                    </a:p>
                  </a:txBody>
                  <a:tcPr marL="0" marR="0" marT="0" marB="0">
                    <a:lnL w="9525" cap="flat" cmpd="sng" algn="ctr">
                      <a:solidFill>
                        <a:srgbClr val="FF6600"/>
                      </a:solidFill>
                      <a:prstDash val="dash"/>
                      <a:round/>
                      <a:headEnd type="none" w="med" len="med"/>
                      <a:tailEnd type="none" w="med" len="med"/>
                    </a:lnL>
                    <a:lnR w="9525" cap="flat" cmpd="sng" algn="ctr">
                      <a:solidFill>
                        <a:srgbClr val="FF6600"/>
                      </a:solidFill>
                      <a:prstDash val="dash"/>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tcPr>
                </a:tc>
                <a:tc>
                  <a:txBody>
                    <a:bodyPr/>
                    <a:lstStyle/>
                    <a:p>
                      <a:endParaRPr lang="zh-CN" altLang="en-US" sz="1000" dirty="0"/>
                    </a:p>
                  </a:txBody>
                  <a:tcPr marL="0" marR="0" marT="0" marB="0">
                    <a:lnL w="9525" cap="flat" cmpd="sng" algn="ctr">
                      <a:solidFill>
                        <a:srgbClr val="FF6600"/>
                      </a:solidFill>
                      <a:prstDash val="dash"/>
                      <a:round/>
                      <a:headEnd type="none" w="med" len="med"/>
                      <a:tailEnd type="none" w="med" len="med"/>
                    </a:lnL>
                    <a:lnR w="9525" cap="flat" cmpd="sng" algn="ctr">
                      <a:solidFill>
                        <a:srgbClr val="FF6600"/>
                      </a:solidFill>
                      <a:prstDash val="dash"/>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tcPr>
                </a:tc>
                <a:tc>
                  <a:txBody>
                    <a:bodyPr/>
                    <a:lstStyle/>
                    <a:p>
                      <a:endParaRPr lang="zh-CN" altLang="en-US" sz="1000"/>
                    </a:p>
                  </a:txBody>
                  <a:tcPr marL="0" marR="0" marT="0" marB="0">
                    <a:lnL w="9525" cap="flat" cmpd="sng" algn="ctr">
                      <a:solidFill>
                        <a:srgbClr val="FF6600"/>
                      </a:solidFill>
                      <a:prstDash val="dash"/>
                      <a:round/>
                      <a:headEnd type="none" w="med" len="med"/>
                      <a:tailEnd type="none" w="med" len="med"/>
                    </a:lnL>
                    <a:lnR w="9525" cap="flat" cmpd="sng" algn="ctr">
                      <a:solidFill>
                        <a:srgbClr val="FF6600"/>
                      </a:solidFill>
                      <a:prstDash val="dash"/>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tcPr>
                </a:tc>
                <a:tc>
                  <a:txBody>
                    <a:bodyPr/>
                    <a:lstStyle/>
                    <a:p>
                      <a:endParaRPr lang="zh-CN" altLang="en-US" sz="1000"/>
                    </a:p>
                  </a:txBody>
                  <a:tcPr marL="0" marR="0" marT="0" marB="0">
                    <a:lnL w="9525" cap="flat" cmpd="sng" algn="ctr">
                      <a:solidFill>
                        <a:srgbClr val="FF6600"/>
                      </a:solidFill>
                      <a:prstDash val="dash"/>
                      <a:round/>
                      <a:headEnd type="none" w="med" len="med"/>
                      <a:tailEnd type="none" w="med" len="med"/>
                    </a:lnL>
                    <a:lnR w="9525" cap="flat" cmpd="sng" algn="ctr">
                      <a:solidFill>
                        <a:srgbClr val="FF6600"/>
                      </a:solidFill>
                      <a:prstDash val="dash"/>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tcPr>
                </a:tc>
                <a:tc>
                  <a:txBody>
                    <a:bodyPr/>
                    <a:lstStyle/>
                    <a:p>
                      <a:endParaRPr lang="zh-CN" altLang="en-US" sz="1000"/>
                    </a:p>
                  </a:txBody>
                  <a:tcPr marL="0" marR="0" marT="0" marB="0">
                    <a:lnL w="9525" cap="flat" cmpd="sng" algn="ctr">
                      <a:solidFill>
                        <a:srgbClr val="FF6600"/>
                      </a:solidFill>
                      <a:prstDash val="dash"/>
                      <a:round/>
                      <a:headEnd type="none" w="med" len="med"/>
                      <a:tailEnd type="none" w="med" len="med"/>
                    </a:lnL>
                    <a:lnR w="9525" cap="flat" cmpd="sng" algn="ctr">
                      <a:solidFill>
                        <a:srgbClr val="FF6600"/>
                      </a:solidFill>
                      <a:prstDash val="dash"/>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tcPr>
                </a:tc>
                <a:tc>
                  <a:txBody>
                    <a:bodyPr/>
                    <a:lstStyle/>
                    <a:p>
                      <a:endParaRPr lang="zh-CN" altLang="en-US" sz="1000"/>
                    </a:p>
                  </a:txBody>
                  <a:tcPr marL="0" marR="0" marT="0" marB="0">
                    <a:lnL w="9525" cap="flat" cmpd="sng" algn="ctr">
                      <a:solidFill>
                        <a:srgbClr val="FF6600"/>
                      </a:solidFill>
                      <a:prstDash val="dash"/>
                      <a:round/>
                      <a:headEnd type="none" w="med" len="med"/>
                      <a:tailEnd type="none" w="med" len="med"/>
                    </a:lnL>
                    <a:lnR w="9525" cap="flat" cmpd="sng" algn="ctr">
                      <a:solidFill>
                        <a:srgbClr val="FF6600"/>
                      </a:solidFill>
                      <a:prstDash val="dash"/>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tcPr>
                </a:tc>
                <a:tc>
                  <a:txBody>
                    <a:bodyPr/>
                    <a:lstStyle/>
                    <a:p>
                      <a:endParaRPr lang="zh-CN" altLang="en-US" sz="1000"/>
                    </a:p>
                  </a:txBody>
                  <a:tcPr marL="0" marR="0" marT="0" marB="0">
                    <a:lnL w="9525" cap="flat" cmpd="sng" algn="ctr">
                      <a:solidFill>
                        <a:srgbClr val="FF6600"/>
                      </a:solidFill>
                      <a:prstDash val="dash"/>
                      <a:round/>
                      <a:headEnd type="none" w="med" len="med"/>
                      <a:tailEnd type="none" w="med" len="med"/>
                    </a:lnL>
                    <a:lnR w="9525" cap="flat" cmpd="sng" algn="ctr">
                      <a:solidFill>
                        <a:srgbClr val="FF6600"/>
                      </a:solidFill>
                      <a:prstDash val="dash"/>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tcPr>
                </a:tc>
                <a:tc>
                  <a:txBody>
                    <a:bodyPr/>
                    <a:lstStyle/>
                    <a:p>
                      <a:endParaRPr lang="zh-CN" altLang="en-US" sz="1000" dirty="0"/>
                    </a:p>
                  </a:txBody>
                  <a:tcPr marL="0" marR="0" marT="0" marB="0">
                    <a:lnL w="9525" cap="flat" cmpd="sng" algn="ctr">
                      <a:solidFill>
                        <a:srgbClr val="FF6600"/>
                      </a:solidFill>
                      <a:prstDash val="dash"/>
                      <a:round/>
                      <a:headEnd type="none" w="med" len="med"/>
                      <a:tailEnd type="none" w="med" len="med"/>
                    </a:lnL>
                    <a:lnR w="9525" cap="flat" cmpd="sng" algn="ctr">
                      <a:solidFill>
                        <a:srgbClr val="FF6600"/>
                      </a:solidFill>
                      <a:prstDash val="dash"/>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tcPr>
                </a:tc>
                <a:tc>
                  <a:txBody>
                    <a:bodyPr/>
                    <a:lstStyle/>
                    <a:p>
                      <a:endParaRPr lang="zh-CN" altLang="en-US" sz="1000" dirty="0"/>
                    </a:p>
                  </a:txBody>
                  <a:tcPr marL="0" marR="0" marT="0" marB="0">
                    <a:lnL w="9525" cap="flat" cmpd="sng" algn="ctr">
                      <a:solidFill>
                        <a:srgbClr val="FF6600"/>
                      </a:solidFill>
                      <a:prstDash val="dash"/>
                      <a:round/>
                      <a:headEnd type="none" w="med" len="med"/>
                      <a:tailEnd type="none" w="med" len="med"/>
                    </a:lnL>
                    <a:lnR w="9525" cap="flat" cmpd="sng" algn="ctr">
                      <a:solidFill>
                        <a:srgbClr val="FF6600"/>
                      </a:solidFill>
                      <a:prstDash val="dash"/>
                      <a:round/>
                      <a:headEnd type="none" w="med" len="med"/>
                      <a:tailEnd type="none" w="med" len="med"/>
                    </a:lnR>
                    <a:lnT w="9525" cap="flat" cmpd="sng" algn="ctr">
                      <a:solidFill>
                        <a:srgbClr val="FF6600"/>
                      </a:solidFill>
                      <a:prstDash val="dash"/>
                      <a:round/>
                      <a:headEnd type="none" w="med" len="med"/>
                      <a:tailEnd type="none" w="med" len="med"/>
                    </a:lnT>
                    <a:lnB w="9525" cap="flat" cmpd="sng" algn="ctr">
                      <a:solidFill>
                        <a:srgbClr val="FF6600"/>
                      </a:solidFill>
                      <a:prstDash val="dash"/>
                      <a:round/>
                      <a:headEnd type="none" w="med" len="med"/>
                      <a:tailEnd type="none" w="med" len="med"/>
                    </a:lnB>
                  </a:tcPr>
                </a:tc>
                <a:extLst>
                  <a:ext uri="{0D108BD9-81ED-4DB2-BD59-A6C34878D82A}">
                    <a16:rowId xmlns:a16="http://schemas.microsoft.com/office/drawing/2014/main" val="3570274621"/>
                  </a:ext>
                </a:extLst>
              </a:tr>
            </a:tbl>
          </a:graphicData>
        </a:graphic>
      </p:graphicFrame>
      <p:graphicFrame>
        <p:nvGraphicFramePr>
          <p:cNvPr id="31" name="Group 51">
            <a:extLst>
              <a:ext uri="{FF2B5EF4-FFF2-40B4-BE49-F238E27FC236}">
                <a16:creationId xmlns:a16="http://schemas.microsoft.com/office/drawing/2014/main" id="{73BE02A5-7B6D-4782-9154-C0728A0D19BD}"/>
              </a:ext>
            </a:extLst>
          </p:cNvPr>
          <p:cNvGraphicFramePr>
            <a:graphicFrameLocks noGrp="1"/>
          </p:cNvGraphicFramePr>
          <p:nvPr>
            <p:extLst>
              <p:ext uri="{D42A27DB-BD31-4B8C-83A1-F6EECF244321}">
                <p14:modId xmlns:p14="http://schemas.microsoft.com/office/powerpoint/2010/main" val="562681190"/>
              </p:ext>
            </p:extLst>
          </p:nvPr>
        </p:nvGraphicFramePr>
        <p:xfrm>
          <a:off x="2578728" y="2925143"/>
          <a:ext cx="574675" cy="2159000"/>
        </p:xfrm>
        <a:graphic>
          <a:graphicData uri="http://schemas.openxmlformats.org/drawingml/2006/table">
            <a:tbl>
              <a:tblPr/>
              <a:tblGrid>
                <a:gridCol w="574675">
                  <a:extLst>
                    <a:ext uri="{9D8B030D-6E8A-4147-A177-3AD203B41FA5}">
                      <a16:colId xmlns:a16="http://schemas.microsoft.com/office/drawing/2014/main" val="20000"/>
                    </a:ext>
                  </a:extLst>
                </a:gridCol>
              </a:tblGrid>
              <a:tr h="431800">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dirty="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1800">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dirty="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1800">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dirty="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1800">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dirty="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1800">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dirty="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 name="灯片编号占位符 4"/>
          <p:cNvSpPr>
            <a:spLocks noGrp="1"/>
          </p:cNvSpPr>
          <p:nvPr>
            <p:ph type="sldNum" sz="quarter" idx="11"/>
          </p:nvPr>
        </p:nvSpPr>
        <p:spPr/>
        <p:txBody>
          <a:bodyPr/>
          <a:lstStyle/>
          <a:p>
            <a:fld id="{6F741D6C-D87E-40B1-ABE3-8905A146B953}" type="slidenum">
              <a:rPr lang="zh-CN" altLang="en-US"/>
              <a:pPr/>
              <a:t>8</a:t>
            </a:fld>
            <a:endParaRPr lang="en-US" altLang="zh-CN"/>
          </a:p>
        </p:txBody>
      </p:sp>
      <p:sp>
        <p:nvSpPr>
          <p:cNvPr id="1650690" name="Rectangle 2"/>
          <p:cNvSpPr>
            <a:spLocks noGrp="1" noChangeArrowheads="1"/>
          </p:cNvSpPr>
          <p:nvPr>
            <p:ph type="title"/>
          </p:nvPr>
        </p:nvSpPr>
        <p:spPr/>
        <p:txBody>
          <a:bodyPr/>
          <a:lstStyle/>
          <a:p>
            <a:r>
              <a:rPr lang="en-US" altLang="zh-CN"/>
              <a:t>7.5.3 </a:t>
            </a:r>
            <a:r>
              <a:rPr lang="zh-CN" altLang="en-US"/>
              <a:t>数据相关</a:t>
            </a:r>
          </a:p>
        </p:txBody>
      </p:sp>
      <p:sp>
        <p:nvSpPr>
          <p:cNvPr id="1650691" name="Rectangle 3"/>
          <p:cNvSpPr>
            <a:spLocks noGrp="1" noChangeArrowheads="1"/>
          </p:cNvSpPr>
          <p:nvPr>
            <p:ph type="body" idx="1"/>
          </p:nvPr>
        </p:nvSpPr>
        <p:spPr>
          <a:xfrm>
            <a:off x="457200" y="548680"/>
            <a:ext cx="8362950" cy="1872207"/>
          </a:xfrm>
        </p:spPr>
        <p:txBody>
          <a:bodyPr/>
          <a:lstStyle/>
          <a:p>
            <a:pPr>
              <a:spcBef>
                <a:spcPts val="300"/>
              </a:spcBef>
            </a:pPr>
            <a:r>
              <a:rPr lang="zh-CN" altLang="en-US" dirty="0"/>
              <a:t>指令在流水线中的重叠执行有可能改变指令读</a:t>
            </a:r>
            <a:r>
              <a:rPr lang="en-US" altLang="zh-CN" dirty="0"/>
              <a:t>/</a:t>
            </a:r>
            <a:r>
              <a:rPr lang="zh-CN" altLang="en-US" dirty="0"/>
              <a:t>写操作数的顺序。</a:t>
            </a:r>
          </a:p>
          <a:p>
            <a:pPr>
              <a:spcBef>
                <a:spcPts val="300"/>
              </a:spcBef>
            </a:pPr>
            <a:r>
              <a:rPr lang="zh-CN" altLang="en-US" dirty="0"/>
              <a:t>当一条指令的</a:t>
            </a:r>
            <a:r>
              <a:rPr lang="zh-CN" altLang="en-US" dirty="0">
                <a:solidFill>
                  <a:srgbClr val="0000FF"/>
                </a:solidFill>
              </a:rPr>
              <a:t>结果</a:t>
            </a:r>
            <a:r>
              <a:rPr lang="zh-CN" altLang="en-US" dirty="0"/>
              <a:t>还未有效生成，该结果就被作为后续指令的</a:t>
            </a:r>
            <a:r>
              <a:rPr lang="zh-CN" altLang="en-US" dirty="0">
                <a:solidFill>
                  <a:srgbClr val="0000FF"/>
                </a:solidFill>
              </a:rPr>
              <a:t>操作数</a:t>
            </a:r>
            <a:r>
              <a:rPr lang="zh-CN" altLang="en-US" dirty="0"/>
              <a:t>时，</a:t>
            </a:r>
            <a:r>
              <a:rPr lang="zh-CN" altLang="en-US" dirty="0">
                <a:solidFill>
                  <a:srgbClr val="FF0000"/>
                </a:solidFill>
              </a:rPr>
              <a:t>数据相关</a:t>
            </a:r>
            <a:r>
              <a:rPr lang="zh-CN" altLang="en-US" dirty="0"/>
              <a:t>出现。</a:t>
            </a:r>
            <a:endParaRPr lang="en-US" altLang="zh-CN" dirty="0"/>
          </a:p>
        </p:txBody>
      </p:sp>
      <p:sp>
        <p:nvSpPr>
          <p:cNvPr id="6" name="Rectangle 3">
            <a:extLst>
              <a:ext uri="{FF2B5EF4-FFF2-40B4-BE49-F238E27FC236}">
                <a16:creationId xmlns:a16="http://schemas.microsoft.com/office/drawing/2014/main" id="{268DD156-14C7-4268-A084-D3A9656B4168}"/>
              </a:ext>
            </a:extLst>
          </p:cNvPr>
          <p:cNvSpPr>
            <a:spLocks noChangeArrowheads="1"/>
          </p:cNvSpPr>
          <p:nvPr/>
        </p:nvSpPr>
        <p:spPr bwMode="auto">
          <a:xfrm>
            <a:off x="3153403" y="4652343"/>
            <a:ext cx="431800" cy="431800"/>
          </a:xfrm>
          <a:prstGeom prst="rect">
            <a:avLst/>
          </a:prstGeom>
          <a:solidFill>
            <a:srgbClr val="00FF00"/>
          </a:solidFill>
          <a:ln w="28575" algn="ctr">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ea typeface="宋体" pitchFamily="2" charset="-122"/>
              </a:rPr>
              <a:t>I</a:t>
            </a:r>
            <a:r>
              <a:rPr kumimoji="0" lang="en-US" altLang="zh-CN" sz="2400" b="0" i="0" u="none" strike="noStrike" kern="0" cap="none" spc="0" normalizeH="0" baseline="-25000" noProof="0" dirty="0">
                <a:ln>
                  <a:noFill/>
                </a:ln>
                <a:solidFill>
                  <a:srgbClr val="000000"/>
                </a:solidFill>
                <a:effectLst/>
                <a:uLnTx/>
                <a:uFillTx/>
                <a:ea typeface="宋体" pitchFamily="2" charset="-122"/>
              </a:rPr>
              <a:t>1</a:t>
            </a:r>
          </a:p>
        </p:txBody>
      </p:sp>
      <p:sp>
        <p:nvSpPr>
          <p:cNvPr id="7" name="Line 4">
            <a:extLst>
              <a:ext uri="{FF2B5EF4-FFF2-40B4-BE49-F238E27FC236}">
                <a16:creationId xmlns:a16="http://schemas.microsoft.com/office/drawing/2014/main" id="{341BE4E7-E155-41D4-9EF8-C4E028470F88}"/>
              </a:ext>
            </a:extLst>
          </p:cNvPr>
          <p:cNvSpPr>
            <a:spLocks noChangeShapeType="1"/>
          </p:cNvSpPr>
          <p:nvPr/>
        </p:nvSpPr>
        <p:spPr bwMode="auto">
          <a:xfrm>
            <a:off x="3153402" y="5085730"/>
            <a:ext cx="4226909" cy="0"/>
          </a:xfrm>
          <a:prstGeom prst="line">
            <a:avLst/>
          </a:prstGeom>
          <a:noFill/>
          <a:ln w="28575">
            <a:solidFill>
              <a:srgbClr val="000000"/>
            </a:solidFill>
            <a:round/>
            <a:headEnd/>
            <a:tailEnd type="triangle" w="med" len="lg"/>
          </a:ln>
          <a:effectLst/>
        </p:spPr>
        <p:txBody>
          <a:bodyPr wrap="none" anchor="ct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ea typeface="宋体" pitchFamily="2" charset="-122"/>
            </a:endParaRPr>
          </a:p>
        </p:txBody>
      </p:sp>
      <p:sp>
        <p:nvSpPr>
          <p:cNvPr id="8" name="Line 5">
            <a:extLst>
              <a:ext uri="{FF2B5EF4-FFF2-40B4-BE49-F238E27FC236}">
                <a16:creationId xmlns:a16="http://schemas.microsoft.com/office/drawing/2014/main" id="{86105826-285D-4C6C-A438-383210E38E90}"/>
              </a:ext>
            </a:extLst>
          </p:cNvPr>
          <p:cNvSpPr>
            <a:spLocks noChangeShapeType="1"/>
          </p:cNvSpPr>
          <p:nvPr/>
        </p:nvSpPr>
        <p:spPr bwMode="auto">
          <a:xfrm flipV="1">
            <a:off x="3153403" y="2493343"/>
            <a:ext cx="0" cy="2592387"/>
          </a:xfrm>
          <a:prstGeom prst="line">
            <a:avLst/>
          </a:prstGeom>
          <a:noFill/>
          <a:ln w="28575">
            <a:solidFill>
              <a:srgbClr val="000000"/>
            </a:solidFill>
            <a:round/>
            <a:headEnd/>
            <a:tailEnd type="triangle" w="med" len="lg"/>
          </a:ln>
          <a:effectLst/>
        </p:spPr>
        <p:txBody>
          <a:bodyPr wrap="none" anchor="ct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ea typeface="宋体" pitchFamily="2" charset="-122"/>
            </a:endParaRPr>
          </a:p>
        </p:txBody>
      </p:sp>
      <p:sp>
        <p:nvSpPr>
          <p:cNvPr id="9" name="Rectangle 6">
            <a:extLst>
              <a:ext uri="{FF2B5EF4-FFF2-40B4-BE49-F238E27FC236}">
                <a16:creationId xmlns:a16="http://schemas.microsoft.com/office/drawing/2014/main" id="{FA009FEE-0992-4B48-922C-5EBCA000E966}"/>
              </a:ext>
            </a:extLst>
          </p:cNvPr>
          <p:cNvSpPr>
            <a:spLocks noChangeArrowheads="1"/>
          </p:cNvSpPr>
          <p:nvPr/>
        </p:nvSpPr>
        <p:spPr bwMode="auto">
          <a:xfrm>
            <a:off x="3153403" y="5012705"/>
            <a:ext cx="431800" cy="431800"/>
          </a:xfrm>
          <a:prstGeom prst="rect">
            <a:avLst/>
          </a:prstGeom>
          <a:noFill/>
          <a:ln w="12700" algn="ctr">
            <a:noFill/>
            <a:miter lim="800000"/>
            <a:headEnd/>
            <a:tailEnd/>
          </a:ln>
          <a:effectLst/>
        </p:spPr>
        <p:txBody>
          <a:bodyPr wrap="none"/>
          <a:lstStyle/>
          <a:p>
            <a:pPr>
              <a:spcBef>
                <a:spcPct val="0"/>
              </a:spcBef>
            </a:pPr>
            <a:r>
              <a:rPr lang="en-US" altLang="zh-CN" sz="2400">
                <a:solidFill>
                  <a:srgbClr val="CC0099"/>
                </a:solidFill>
                <a:ea typeface="宋体" pitchFamily="2" charset="-122"/>
              </a:rPr>
              <a:t>1</a:t>
            </a:r>
            <a:endParaRPr lang="en-US" altLang="zh-CN" sz="2400" baseline="-25000">
              <a:solidFill>
                <a:srgbClr val="CC0099"/>
              </a:solidFill>
              <a:ea typeface="宋体" pitchFamily="2" charset="-122"/>
            </a:endParaRPr>
          </a:p>
        </p:txBody>
      </p:sp>
      <p:sp>
        <p:nvSpPr>
          <p:cNvPr id="10" name="Rectangle 7">
            <a:extLst>
              <a:ext uri="{FF2B5EF4-FFF2-40B4-BE49-F238E27FC236}">
                <a16:creationId xmlns:a16="http://schemas.microsoft.com/office/drawing/2014/main" id="{85DBD965-181F-4D5B-B06A-064383132D89}"/>
              </a:ext>
            </a:extLst>
          </p:cNvPr>
          <p:cNvSpPr>
            <a:spLocks noChangeArrowheads="1"/>
          </p:cNvSpPr>
          <p:nvPr/>
        </p:nvSpPr>
        <p:spPr bwMode="auto">
          <a:xfrm>
            <a:off x="3586791" y="5012705"/>
            <a:ext cx="431800" cy="431800"/>
          </a:xfrm>
          <a:prstGeom prst="rect">
            <a:avLst/>
          </a:prstGeom>
          <a:noFill/>
          <a:ln w="12700" algn="ctr">
            <a:noFill/>
            <a:miter lim="800000"/>
            <a:headEnd/>
            <a:tailEnd/>
          </a:ln>
          <a:effectLst/>
        </p:spPr>
        <p:txBody>
          <a:bodyPr wrap="none"/>
          <a:lstStyle/>
          <a:p>
            <a:pPr>
              <a:spcBef>
                <a:spcPct val="0"/>
              </a:spcBef>
            </a:pPr>
            <a:r>
              <a:rPr lang="en-US" altLang="zh-CN" sz="2400">
                <a:solidFill>
                  <a:srgbClr val="CC0099"/>
                </a:solidFill>
                <a:ea typeface="宋体" pitchFamily="2" charset="-122"/>
              </a:rPr>
              <a:t>2</a:t>
            </a:r>
            <a:endParaRPr lang="en-US" altLang="zh-CN" sz="2400" baseline="-25000">
              <a:solidFill>
                <a:srgbClr val="CC0099"/>
              </a:solidFill>
              <a:ea typeface="宋体" pitchFamily="2" charset="-122"/>
            </a:endParaRPr>
          </a:p>
        </p:txBody>
      </p:sp>
      <p:sp>
        <p:nvSpPr>
          <p:cNvPr id="11" name="Rectangle 8">
            <a:extLst>
              <a:ext uri="{FF2B5EF4-FFF2-40B4-BE49-F238E27FC236}">
                <a16:creationId xmlns:a16="http://schemas.microsoft.com/office/drawing/2014/main" id="{6F4EA015-B95A-49BF-BBEF-75EFCC5525A9}"/>
              </a:ext>
            </a:extLst>
          </p:cNvPr>
          <p:cNvSpPr>
            <a:spLocks noChangeArrowheads="1"/>
          </p:cNvSpPr>
          <p:nvPr/>
        </p:nvSpPr>
        <p:spPr bwMode="auto">
          <a:xfrm>
            <a:off x="4450391" y="5012705"/>
            <a:ext cx="431800" cy="431800"/>
          </a:xfrm>
          <a:prstGeom prst="rect">
            <a:avLst/>
          </a:prstGeom>
          <a:noFill/>
          <a:ln w="12700" algn="ctr">
            <a:noFill/>
            <a:miter lim="800000"/>
            <a:headEnd/>
            <a:tailEnd/>
          </a:ln>
          <a:effectLst/>
        </p:spPr>
        <p:txBody>
          <a:bodyPr wrap="none"/>
          <a:lstStyle/>
          <a:p>
            <a:pPr>
              <a:spcBef>
                <a:spcPct val="0"/>
              </a:spcBef>
            </a:pPr>
            <a:r>
              <a:rPr lang="en-US" altLang="zh-CN" sz="2400">
                <a:solidFill>
                  <a:srgbClr val="CC0099"/>
                </a:solidFill>
                <a:ea typeface="宋体" pitchFamily="2" charset="-122"/>
              </a:rPr>
              <a:t>4</a:t>
            </a:r>
            <a:endParaRPr lang="en-US" altLang="zh-CN" sz="2400" baseline="-25000">
              <a:solidFill>
                <a:srgbClr val="CC0099"/>
              </a:solidFill>
              <a:ea typeface="宋体" pitchFamily="2" charset="-122"/>
            </a:endParaRPr>
          </a:p>
        </p:txBody>
      </p:sp>
      <p:sp>
        <p:nvSpPr>
          <p:cNvPr id="12" name="Rectangle 9">
            <a:extLst>
              <a:ext uri="{FF2B5EF4-FFF2-40B4-BE49-F238E27FC236}">
                <a16:creationId xmlns:a16="http://schemas.microsoft.com/office/drawing/2014/main" id="{6208F4DD-22D5-4367-9A16-709E852F7172}"/>
              </a:ext>
            </a:extLst>
          </p:cNvPr>
          <p:cNvSpPr>
            <a:spLocks noChangeArrowheads="1"/>
          </p:cNvSpPr>
          <p:nvPr/>
        </p:nvSpPr>
        <p:spPr bwMode="auto">
          <a:xfrm>
            <a:off x="4018591" y="5012705"/>
            <a:ext cx="431800" cy="431800"/>
          </a:xfrm>
          <a:prstGeom prst="rect">
            <a:avLst/>
          </a:prstGeom>
          <a:noFill/>
          <a:ln w="12700" algn="ctr">
            <a:noFill/>
            <a:miter lim="800000"/>
            <a:headEnd/>
            <a:tailEnd/>
          </a:ln>
          <a:effectLst/>
        </p:spPr>
        <p:txBody>
          <a:bodyPr wrap="none"/>
          <a:lstStyle/>
          <a:p>
            <a:pPr>
              <a:spcBef>
                <a:spcPct val="0"/>
              </a:spcBef>
            </a:pPr>
            <a:r>
              <a:rPr lang="en-US" altLang="zh-CN" sz="2400">
                <a:solidFill>
                  <a:srgbClr val="CC0099"/>
                </a:solidFill>
                <a:ea typeface="宋体" pitchFamily="2" charset="-122"/>
              </a:rPr>
              <a:t>3</a:t>
            </a:r>
            <a:endParaRPr lang="en-US" altLang="zh-CN" sz="2400" baseline="-25000">
              <a:solidFill>
                <a:srgbClr val="CC0099"/>
              </a:solidFill>
              <a:ea typeface="宋体" pitchFamily="2" charset="-122"/>
            </a:endParaRPr>
          </a:p>
        </p:txBody>
      </p:sp>
      <p:sp>
        <p:nvSpPr>
          <p:cNvPr id="13" name="Rectangle 10">
            <a:extLst>
              <a:ext uri="{FF2B5EF4-FFF2-40B4-BE49-F238E27FC236}">
                <a16:creationId xmlns:a16="http://schemas.microsoft.com/office/drawing/2014/main" id="{136F5C6C-3099-45FF-A9A0-1364E5EFCC69}"/>
              </a:ext>
            </a:extLst>
          </p:cNvPr>
          <p:cNvSpPr>
            <a:spLocks noChangeArrowheads="1"/>
          </p:cNvSpPr>
          <p:nvPr/>
        </p:nvSpPr>
        <p:spPr bwMode="auto">
          <a:xfrm>
            <a:off x="4882191" y="5012705"/>
            <a:ext cx="431800" cy="431800"/>
          </a:xfrm>
          <a:prstGeom prst="rect">
            <a:avLst/>
          </a:prstGeom>
          <a:noFill/>
          <a:ln w="12700" algn="ctr">
            <a:noFill/>
            <a:miter lim="800000"/>
            <a:headEnd/>
            <a:tailEnd/>
          </a:ln>
          <a:effectLst/>
        </p:spPr>
        <p:txBody>
          <a:bodyPr wrap="none"/>
          <a:lstStyle/>
          <a:p>
            <a:pPr>
              <a:spcBef>
                <a:spcPct val="0"/>
              </a:spcBef>
            </a:pPr>
            <a:r>
              <a:rPr lang="en-US" altLang="zh-CN" sz="2400">
                <a:solidFill>
                  <a:srgbClr val="CC0099"/>
                </a:solidFill>
                <a:ea typeface="宋体" pitchFamily="2" charset="-122"/>
              </a:rPr>
              <a:t>5</a:t>
            </a:r>
            <a:endParaRPr lang="en-US" altLang="zh-CN" sz="2400" baseline="-25000">
              <a:solidFill>
                <a:srgbClr val="CC0099"/>
              </a:solidFill>
              <a:ea typeface="宋体" pitchFamily="2" charset="-122"/>
            </a:endParaRPr>
          </a:p>
        </p:txBody>
      </p:sp>
      <p:sp>
        <p:nvSpPr>
          <p:cNvPr id="14" name="Rectangle 11">
            <a:extLst>
              <a:ext uri="{FF2B5EF4-FFF2-40B4-BE49-F238E27FC236}">
                <a16:creationId xmlns:a16="http://schemas.microsoft.com/office/drawing/2014/main" id="{E1A660FD-B52C-4E02-83F8-915503C871B3}"/>
              </a:ext>
            </a:extLst>
          </p:cNvPr>
          <p:cNvSpPr>
            <a:spLocks noChangeArrowheads="1"/>
          </p:cNvSpPr>
          <p:nvPr/>
        </p:nvSpPr>
        <p:spPr bwMode="auto">
          <a:xfrm>
            <a:off x="6177591" y="5012705"/>
            <a:ext cx="431800" cy="431800"/>
          </a:xfrm>
          <a:prstGeom prst="rect">
            <a:avLst/>
          </a:prstGeom>
          <a:noFill/>
          <a:ln w="12700" algn="ctr">
            <a:noFill/>
            <a:miter lim="800000"/>
            <a:headEnd/>
            <a:tailEnd/>
          </a:ln>
          <a:effectLst/>
        </p:spPr>
        <p:txBody>
          <a:bodyPr wrap="none"/>
          <a:lstStyle/>
          <a:p>
            <a:pPr>
              <a:spcBef>
                <a:spcPct val="0"/>
              </a:spcBef>
            </a:pPr>
            <a:r>
              <a:rPr lang="en-US" altLang="zh-CN" sz="2400">
                <a:solidFill>
                  <a:srgbClr val="CC0099"/>
                </a:solidFill>
                <a:ea typeface="宋体" pitchFamily="2" charset="-122"/>
              </a:rPr>
              <a:t>8</a:t>
            </a:r>
            <a:endParaRPr lang="en-US" altLang="zh-CN" sz="2400" baseline="-25000">
              <a:solidFill>
                <a:srgbClr val="CC0099"/>
              </a:solidFill>
              <a:ea typeface="宋体" pitchFamily="2" charset="-122"/>
            </a:endParaRPr>
          </a:p>
        </p:txBody>
      </p:sp>
      <p:sp>
        <p:nvSpPr>
          <p:cNvPr id="15" name="Rectangle 12">
            <a:extLst>
              <a:ext uri="{FF2B5EF4-FFF2-40B4-BE49-F238E27FC236}">
                <a16:creationId xmlns:a16="http://schemas.microsoft.com/office/drawing/2014/main" id="{3316E6C1-008C-4909-978E-0A2E537F5A4B}"/>
              </a:ext>
            </a:extLst>
          </p:cNvPr>
          <p:cNvSpPr>
            <a:spLocks noChangeArrowheads="1"/>
          </p:cNvSpPr>
          <p:nvPr/>
        </p:nvSpPr>
        <p:spPr bwMode="auto">
          <a:xfrm>
            <a:off x="5313991" y="5012705"/>
            <a:ext cx="431800" cy="431800"/>
          </a:xfrm>
          <a:prstGeom prst="rect">
            <a:avLst/>
          </a:prstGeom>
          <a:noFill/>
          <a:ln w="12700" algn="ctr">
            <a:noFill/>
            <a:miter lim="800000"/>
            <a:headEnd/>
            <a:tailEnd/>
          </a:ln>
          <a:effectLst/>
        </p:spPr>
        <p:txBody>
          <a:bodyPr wrap="none"/>
          <a:lstStyle/>
          <a:p>
            <a:pPr>
              <a:spcBef>
                <a:spcPct val="0"/>
              </a:spcBef>
            </a:pPr>
            <a:r>
              <a:rPr lang="en-US" altLang="zh-CN" sz="2400">
                <a:solidFill>
                  <a:srgbClr val="CC0099"/>
                </a:solidFill>
                <a:ea typeface="宋体" pitchFamily="2" charset="-122"/>
              </a:rPr>
              <a:t>6</a:t>
            </a:r>
            <a:endParaRPr lang="en-US" altLang="zh-CN" sz="2400" baseline="-25000">
              <a:solidFill>
                <a:srgbClr val="CC0099"/>
              </a:solidFill>
              <a:ea typeface="宋体" pitchFamily="2" charset="-122"/>
            </a:endParaRPr>
          </a:p>
        </p:txBody>
      </p:sp>
      <p:sp>
        <p:nvSpPr>
          <p:cNvPr id="16" name="Rectangle 13">
            <a:extLst>
              <a:ext uri="{FF2B5EF4-FFF2-40B4-BE49-F238E27FC236}">
                <a16:creationId xmlns:a16="http://schemas.microsoft.com/office/drawing/2014/main" id="{0C086B5C-FEEB-403B-AED6-3BF2F0EB72EF}"/>
              </a:ext>
            </a:extLst>
          </p:cNvPr>
          <p:cNvSpPr>
            <a:spLocks noChangeArrowheads="1"/>
          </p:cNvSpPr>
          <p:nvPr/>
        </p:nvSpPr>
        <p:spPr bwMode="auto">
          <a:xfrm>
            <a:off x="5745791" y="5012705"/>
            <a:ext cx="431800" cy="431800"/>
          </a:xfrm>
          <a:prstGeom prst="rect">
            <a:avLst/>
          </a:prstGeom>
          <a:noFill/>
          <a:ln w="12700" algn="ctr">
            <a:noFill/>
            <a:miter lim="800000"/>
            <a:headEnd/>
            <a:tailEnd/>
          </a:ln>
          <a:effectLst/>
        </p:spPr>
        <p:txBody>
          <a:bodyPr wrap="none"/>
          <a:lstStyle/>
          <a:p>
            <a:pPr>
              <a:spcBef>
                <a:spcPct val="0"/>
              </a:spcBef>
            </a:pPr>
            <a:r>
              <a:rPr lang="en-US" altLang="zh-CN" sz="2400">
                <a:solidFill>
                  <a:srgbClr val="CC0099"/>
                </a:solidFill>
                <a:ea typeface="宋体" pitchFamily="2" charset="-122"/>
              </a:rPr>
              <a:t>7</a:t>
            </a:r>
            <a:endParaRPr lang="en-US" altLang="zh-CN" sz="2400" baseline="-25000">
              <a:solidFill>
                <a:srgbClr val="CC0099"/>
              </a:solidFill>
              <a:ea typeface="宋体" pitchFamily="2" charset="-122"/>
            </a:endParaRPr>
          </a:p>
        </p:txBody>
      </p:sp>
      <p:sp>
        <p:nvSpPr>
          <p:cNvPr id="19" name="Rectangle 16">
            <a:extLst>
              <a:ext uri="{FF2B5EF4-FFF2-40B4-BE49-F238E27FC236}">
                <a16:creationId xmlns:a16="http://schemas.microsoft.com/office/drawing/2014/main" id="{F276E28C-3E09-487B-B2FF-91C67E3DEEAF}"/>
              </a:ext>
            </a:extLst>
          </p:cNvPr>
          <p:cNvSpPr>
            <a:spLocks noChangeArrowheads="1"/>
          </p:cNvSpPr>
          <p:nvPr/>
        </p:nvSpPr>
        <p:spPr bwMode="auto">
          <a:xfrm>
            <a:off x="1688515" y="4653930"/>
            <a:ext cx="1464888" cy="431800"/>
          </a:xfrm>
          <a:prstGeom prst="rect">
            <a:avLst/>
          </a:prstGeom>
          <a:noFill/>
          <a:ln w="28575" algn="ctr">
            <a:noFill/>
            <a:miter lim="800000"/>
            <a:headEnd/>
            <a:tailEnd/>
          </a:ln>
          <a:effectLst/>
        </p:spPr>
        <p:txBody>
          <a:bodyPr wrap="none" anchor="ctr"/>
          <a:lstStyle/>
          <a:p>
            <a:pPr algn="r">
              <a:spcBef>
                <a:spcPct val="0"/>
              </a:spcBef>
            </a:pPr>
            <a:r>
              <a:rPr lang="zh-CN" altLang="en-US" sz="2400" dirty="0">
                <a:solidFill>
                  <a:srgbClr val="CC0099"/>
                </a:solidFill>
                <a:ea typeface="宋体" pitchFamily="2" charset="-122"/>
              </a:rPr>
              <a:t>取指令</a:t>
            </a:r>
            <a:endParaRPr lang="en-US" altLang="zh-CN" sz="2400" baseline="-25000" dirty="0">
              <a:solidFill>
                <a:srgbClr val="CC0099"/>
              </a:solidFill>
              <a:ea typeface="宋体" pitchFamily="2" charset="-122"/>
            </a:endParaRPr>
          </a:p>
        </p:txBody>
      </p:sp>
      <p:sp>
        <p:nvSpPr>
          <p:cNvPr id="20" name="Rectangle 17">
            <a:extLst>
              <a:ext uri="{FF2B5EF4-FFF2-40B4-BE49-F238E27FC236}">
                <a16:creationId xmlns:a16="http://schemas.microsoft.com/office/drawing/2014/main" id="{D8D51E27-C333-4827-AA3E-23F44DD720BC}"/>
              </a:ext>
            </a:extLst>
          </p:cNvPr>
          <p:cNvSpPr>
            <a:spLocks noChangeArrowheads="1"/>
          </p:cNvSpPr>
          <p:nvPr/>
        </p:nvSpPr>
        <p:spPr bwMode="auto">
          <a:xfrm>
            <a:off x="995991" y="4220543"/>
            <a:ext cx="2157412" cy="431800"/>
          </a:xfrm>
          <a:prstGeom prst="rect">
            <a:avLst/>
          </a:prstGeom>
          <a:noFill/>
          <a:ln w="28575" algn="ctr">
            <a:noFill/>
            <a:miter lim="800000"/>
            <a:headEnd/>
            <a:tailEnd/>
          </a:ln>
          <a:effectLst/>
        </p:spPr>
        <p:txBody>
          <a:bodyPr wrap="none" anchor="ctr"/>
          <a:lstStyle/>
          <a:p>
            <a:pPr algn="r">
              <a:spcBef>
                <a:spcPct val="0"/>
              </a:spcBef>
            </a:pPr>
            <a:r>
              <a:rPr lang="zh-CN" altLang="en-US" sz="2400" dirty="0">
                <a:solidFill>
                  <a:srgbClr val="CC0099"/>
                </a:solidFill>
                <a:ea typeface="宋体" pitchFamily="2" charset="-122"/>
              </a:rPr>
              <a:t>译码</a:t>
            </a:r>
            <a:r>
              <a:rPr lang="en-US" altLang="zh-CN" sz="2400" dirty="0">
                <a:solidFill>
                  <a:srgbClr val="CC0099"/>
                </a:solidFill>
                <a:ea typeface="宋体" pitchFamily="2" charset="-122"/>
              </a:rPr>
              <a:t>/</a:t>
            </a:r>
            <a:r>
              <a:rPr lang="zh-CN" altLang="en-US" sz="2400" dirty="0">
                <a:solidFill>
                  <a:srgbClr val="CC0099"/>
                </a:solidFill>
                <a:ea typeface="宋体" pitchFamily="2" charset="-122"/>
              </a:rPr>
              <a:t>读寄存器</a:t>
            </a:r>
            <a:endParaRPr lang="en-US" altLang="zh-CN" sz="2400" dirty="0">
              <a:solidFill>
                <a:srgbClr val="CC0099"/>
              </a:solidFill>
              <a:ea typeface="宋体" pitchFamily="2" charset="-122"/>
            </a:endParaRPr>
          </a:p>
        </p:txBody>
      </p:sp>
      <p:sp>
        <p:nvSpPr>
          <p:cNvPr id="21" name="Rectangle 18">
            <a:extLst>
              <a:ext uri="{FF2B5EF4-FFF2-40B4-BE49-F238E27FC236}">
                <a16:creationId xmlns:a16="http://schemas.microsoft.com/office/drawing/2014/main" id="{A2F079CA-B2D5-4730-8F4E-441B666C2EAF}"/>
              </a:ext>
            </a:extLst>
          </p:cNvPr>
          <p:cNvSpPr>
            <a:spLocks noChangeArrowheads="1"/>
          </p:cNvSpPr>
          <p:nvPr/>
        </p:nvSpPr>
        <p:spPr bwMode="auto">
          <a:xfrm>
            <a:off x="1691685" y="3788743"/>
            <a:ext cx="1461718" cy="431800"/>
          </a:xfrm>
          <a:prstGeom prst="rect">
            <a:avLst/>
          </a:prstGeom>
          <a:noFill/>
          <a:ln w="28575" algn="ctr">
            <a:noFill/>
            <a:miter lim="800000"/>
            <a:headEnd/>
            <a:tailEnd/>
          </a:ln>
          <a:effectLst/>
        </p:spPr>
        <p:txBody>
          <a:bodyPr wrap="none" anchor="ctr"/>
          <a:lstStyle/>
          <a:p>
            <a:pPr algn="r">
              <a:spcBef>
                <a:spcPct val="0"/>
              </a:spcBef>
            </a:pPr>
            <a:r>
              <a:rPr lang="en-US" altLang="zh-CN" sz="2400" dirty="0">
                <a:solidFill>
                  <a:srgbClr val="CC0099"/>
                </a:solidFill>
                <a:ea typeface="宋体" pitchFamily="2" charset="-122"/>
              </a:rPr>
              <a:t>ALU</a:t>
            </a:r>
            <a:r>
              <a:rPr lang="zh-CN" altLang="en-US" sz="2400" dirty="0">
                <a:solidFill>
                  <a:srgbClr val="CC0099"/>
                </a:solidFill>
                <a:ea typeface="宋体" pitchFamily="2" charset="-122"/>
              </a:rPr>
              <a:t>运算</a:t>
            </a:r>
            <a:endParaRPr lang="en-US" altLang="zh-CN" sz="2400" dirty="0">
              <a:solidFill>
                <a:srgbClr val="CC0099"/>
              </a:solidFill>
              <a:ea typeface="宋体" pitchFamily="2" charset="-122"/>
            </a:endParaRPr>
          </a:p>
        </p:txBody>
      </p:sp>
      <p:sp>
        <p:nvSpPr>
          <p:cNvPr id="22" name="Rectangle 19">
            <a:extLst>
              <a:ext uri="{FF2B5EF4-FFF2-40B4-BE49-F238E27FC236}">
                <a16:creationId xmlns:a16="http://schemas.microsoft.com/office/drawing/2014/main" id="{18A1FB20-9FCA-497A-8886-F47920B1F6AE}"/>
              </a:ext>
            </a:extLst>
          </p:cNvPr>
          <p:cNvSpPr>
            <a:spLocks noChangeArrowheads="1"/>
          </p:cNvSpPr>
          <p:nvPr/>
        </p:nvSpPr>
        <p:spPr bwMode="auto">
          <a:xfrm>
            <a:off x="755576" y="3356943"/>
            <a:ext cx="2397827" cy="431800"/>
          </a:xfrm>
          <a:prstGeom prst="rect">
            <a:avLst/>
          </a:prstGeom>
          <a:noFill/>
          <a:ln w="28575" algn="ctr">
            <a:noFill/>
            <a:miter lim="800000"/>
            <a:headEnd/>
            <a:tailEnd/>
          </a:ln>
          <a:effectLst/>
        </p:spPr>
        <p:txBody>
          <a:bodyPr wrap="none" anchor="ctr"/>
          <a:lstStyle/>
          <a:p>
            <a:pPr algn="r">
              <a:spcBef>
                <a:spcPct val="0"/>
              </a:spcBef>
            </a:pPr>
            <a:r>
              <a:rPr lang="zh-CN" altLang="en-US" sz="2400" dirty="0">
                <a:solidFill>
                  <a:srgbClr val="CC0099"/>
                </a:solidFill>
                <a:ea typeface="宋体" pitchFamily="2" charset="-122"/>
              </a:rPr>
              <a:t>访问数据存储器</a:t>
            </a:r>
            <a:endParaRPr lang="en-US" altLang="zh-CN" sz="2400" baseline="-25000" dirty="0">
              <a:solidFill>
                <a:srgbClr val="CC0099"/>
              </a:solidFill>
              <a:ea typeface="宋体" pitchFamily="2" charset="-122"/>
            </a:endParaRPr>
          </a:p>
        </p:txBody>
      </p:sp>
      <p:sp>
        <p:nvSpPr>
          <p:cNvPr id="23" name="Rectangle 20">
            <a:extLst>
              <a:ext uri="{FF2B5EF4-FFF2-40B4-BE49-F238E27FC236}">
                <a16:creationId xmlns:a16="http://schemas.microsoft.com/office/drawing/2014/main" id="{CE36A646-7B5F-49AB-9760-087CF544389D}"/>
              </a:ext>
            </a:extLst>
          </p:cNvPr>
          <p:cNvSpPr>
            <a:spLocks noChangeArrowheads="1"/>
          </p:cNvSpPr>
          <p:nvPr/>
        </p:nvSpPr>
        <p:spPr bwMode="auto">
          <a:xfrm>
            <a:off x="7200280" y="4658178"/>
            <a:ext cx="900112" cy="830997"/>
          </a:xfrm>
          <a:prstGeom prst="rect">
            <a:avLst/>
          </a:prstGeom>
          <a:noFill/>
          <a:ln w="28575" algn="ctr">
            <a:noFill/>
            <a:miter lim="800000"/>
            <a:headEnd/>
            <a:tailEnd/>
          </a:ln>
          <a:effectLst/>
        </p:spPr>
        <p:txBody>
          <a:bodyPr anchor="ctr">
            <a:spAutoFit/>
          </a:bodyPr>
          <a:lstStyle/>
          <a:p>
            <a:pPr>
              <a:spcBef>
                <a:spcPct val="0"/>
              </a:spcBef>
            </a:pPr>
            <a:r>
              <a:rPr lang="zh-CN" altLang="en-US" sz="2400" dirty="0">
                <a:solidFill>
                  <a:srgbClr val="008000"/>
                </a:solidFill>
                <a:ea typeface="宋体" pitchFamily="2" charset="-122"/>
              </a:rPr>
              <a:t>时钟</a:t>
            </a:r>
          </a:p>
          <a:p>
            <a:pPr>
              <a:spcBef>
                <a:spcPct val="0"/>
              </a:spcBef>
            </a:pPr>
            <a:r>
              <a:rPr lang="zh-CN" altLang="en-US" sz="2400" dirty="0">
                <a:solidFill>
                  <a:srgbClr val="008000"/>
                </a:solidFill>
                <a:ea typeface="宋体" pitchFamily="2" charset="-122"/>
              </a:rPr>
              <a:t>周期</a:t>
            </a:r>
            <a:endParaRPr lang="zh-CN" altLang="en-US" sz="2400" baseline="-25000" dirty="0">
              <a:solidFill>
                <a:srgbClr val="008000"/>
              </a:solidFill>
              <a:ea typeface="宋体" pitchFamily="2" charset="-122"/>
            </a:endParaRPr>
          </a:p>
        </p:txBody>
      </p:sp>
      <p:sp>
        <p:nvSpPr>
          <p:cNvPr id="24" name="Rectangle 21">
            <a:extLst>
              <a:ext uri="{FF2B5EF4-FFF2-40B4-BE49-F238E27FC236}">
                <a16:creationId xmlns:a16="http://schemas.microsoft.com/office/drawing/2014/main" id="{4263B8A0-63F2-4ACE-BC86-0D7A984FB734}"/>
              </a:ext>
            </a:extLst>
          </p:cNvPr>
          <p:cNvSpPr>
            <a:spLocks noChangeArrowheads="1"/>
          </p:cNvSpPr>
          <p:nvPr/>
        </p:nvSpPr>
        <p:spPr bwMode="auto">
          <a:xfrm>
            <a:off x="3081966" y="2348880"/>
            <a:ext cx="576262" cy="457200"/>
          </a:xfrm>
          <a:prstGeom prst="rect">
            <a:avLst/>
          </a:prstGeom>
          <a:noFill/>
          <a:ln w="28575" algn="ctr">
            <a:noFill/>
            <a:miter lim="800000"/>
            <a:headEnd/>
            <a:tailEnd/>
          </a:ln>
          <a:effectLst/>
        </p:spPr>
        <p:txBody>
          <a:bodyPr anchor="ctr">
            <a:spAutoFit/>
          </a:bodyPr>
          <a:lstStyle/>
          <a:p>
            <a:pPr>
              <a:spcBef>
                <a:spcPct val="0"/>
              </a:spcBef>
            </a:pPr>
            <a:r>
              <a:rPr lang="zh-CN" altLang="en-US" sz="2400">
                <a:solidFill>
                  <a:srgbClr val="008000"/>
                </a:solidFill>
                <a:ea typeface="宋体" pitchFamily="2" charset="-122"/>
              </a:rPr>
              <a:t>段</a:t>
            </a:r>
            <a:endParaRPr lang="zh-CN" altLang="en-US" sz="2400" baseline="-25000">
              <a:solidFill>
                <a:srgbClr val="008000"/>
              </a:solidFill>
              <a:ea typeface="宋体" pitchFamily="2" charset="-122"/>
            </a:endParaRPr>
          </a:p>
        </p:txBody>
      </p:sp>
      <p:sp>
        <p:nvSpPr>
          <p:cNvPr id="25" name="Rectangle 22">
            <a:extLst>
              <a:ext uri="{FF2B5EF4-FFF2-40B4-BE49-F238E27FC236}">
                <a16:creationId xmlns:a16="http://schemas.microsoft.com/office/drawing/2014/main" id="{63D9AB6B-B6D7-4A34-AB0B-4548B31E3C25}"/>
              </a:ext>
            </a:extLst>
          </p:cNvPr>
          <p:cNvSpPr>
            <a:spLocks noChangeArrowheads="1"/>
          </p:cNvSpPr>
          <p:nvPr/>
        </p:nvSpPr>
        <p:spPr bwMode="auto">
          <a:xfrm>
            <a:off x="4880320" y="4652343"/>
            <a:ext cx="431800" cy="431800"/>
          </a:xfrm>
          <a:prstGeom prst="rect">
            <a:avLst/>
          </a:prstGeom>
          <a:solidFill>
            <a:srgbClr val="FFFF00"/>
          </a:solidFill>
          <a:ln w="28575" algn="ctr">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2400" b="0" i="0" u="none" strike="noStrike" kern="0" cap="none" spc="0" normalizeH="0" baseline="0" noProof="0">
                <a:ln>
                  <a:noFill/>
                </a:ln>
                <a:solidFill>
                  <a:srgbClr val="000000"/>
                </a:solidFill>
                <a:effectLst/>
                <a:uLnTx/>
                <a:uFillTx/>
                <a:ea typeface="宋体" pitchFamily="2" charset="-122"/>
              </a:rPr>
              <a:t>I</a:t>
            </a:r>
            <a:r>
              <a:rPr kumimoji="0" lang="en-US" altLang="zh-CN" sz="2400" b="0" i="0" u="none" strike="noStrike" kern="0" cap="none" spc="0" normalizeH="0" baseline="-25000" noProof="0">
                <a:ln>
                  <a:noFill/>
                </a:ln>
                <a:solidFill>
                  <a:srgbClr val="000000"/>
                </a:solidFill>
                <a:effectLst/>
                <a:uLnTx/>
                <a:uFillTx/>
                <a:ea typeface="宋体" pitchFamily="2" charset="-122"/>
              </a:rPr>
              <a:t>2</a:t>
            </a:r>
          </a:p>
        </p:txBody>
      </p:sp>
      <p:graphicFrame>
        <p:nvGraphicFramePr>
          <p:cNvPr id="29" name="Group 26">
            <a:extLst>
              <a:ext uri="{FF2B5EF4-FFF2-40B4-BE49-F238E27FC236}">
                <a16:creationId xmlns:a16="http://schemas.microsoft.com/office/drawing/2014/main" id="{067058B5-F671-4059-9E17-F7C7C02F66EC}"/>
              </a:ext>
            </a:extLst>
          </p:cNvPr>
          <p:cNvGraphicFramePr>
            <a:graphicFrameLocks noGrp="1"/>
          </p:cNvGraphicFramePr>
          <p:nvPr>
            <p:extLst>
              <p:ext uri="{D42A27DB-BD31-4B8C-83A1-F6EECF244321}">
                <p14:modId xmlns:p14="http://schemas.microsoft.com/office/powerpoint/2010/main" val="2395792947"/>
              </p:ext>
            </p:extLst>
          </p:nvPr>
        </p:nvGraphicFramePr>
        <p:xfrm>
          <a:off x="3153403" y="5082555"/>
          <a:ext cx="3454400" cy="335280"/>
        </p:xfrm>
        <a:graphic>
          <a:graphicData uri="http://schemas.openxmlformats.org/drawingml/2006/table">
            <a:tbl>
              <a:tblPr/>
              <a:tblGrid>
                <a:gridCol w="431800">
                  <a:extLst>
                    <a:ext uri="{9D8B030D-6E8A-4147-A177-3AD203B41FA5}">
                      <a16:colId xmlns:a16="http://schemas.microsoft.com/office/drawing/2014/main" val="20000"/>
                    </a:ext>
                  </a:extLst>
                </a:gridCol>
                <a:gridCol w="431800">
                  <a:extLst>
                    <a:ext uri="{9D8B030D-6E8A-4147-A177-3AD203B41FA5}">
                      <a16:colId xmlns:a16="http://schemas.microsoft.com/office/drawing/2014/main" val="20001"/>
                    </a:ext>
                  </a:extLst>
                </a:gridCol>
                <a:gridCol w="431800">
                  <a:extLst>
                    <a:ext uri="{9D8B030D-6E8A-4147-A177-3AD203B41FA5}">
                      <a16:colId xmlns:a16="http://schemas.microsoft.com/office/drawing/2014/main" val="20002"/>
                    </a:ext>
                  </a:extLst>
                </a:gridCol>
                <a:gridCol w="431800">
                  <a:extLst>
                    <a:ext uri="{9D8B030D-6E8A-4147-A177-3AD203B41FA5}">
                      <a16:colId xmlns:a16="http://schemas.microsoft.com/office/drawing/2014/main" val="20003"/>
                    </a:ext>
                  </a:extLst>
                </a:gridCol>
                <a:gridCol w="431800">
                  <a:extLst>
                    <a:ext uri="{9D8B030D-6E8A-4147-A177-3AD203B41FA5}">
                      <a16:colId xmlns:a16="http://schemas.microsoft.com/office/drawing/2014/main" val="20004"/>
                    </a:ext>
                  </a:extLst>
                </a:gridCol>
                <a:gridCol w="431800">
                  <a:extLst>
                    <a:ext uri="{9D8B030D-6E8A-4147-A177-3AD203B41FA5}">
                      <a16:colId xmlns:a16="http://schemas.microsoft.com/office/drawing/2014/main" val="20005"/>
                    </a:ext>
                  </a:extLst>
                </a:gridCol>
                <a:gridCol w="431800">
                  <a:extLst>
                    <a:ext uri="{9D8B030D-6E8A-4147-A177-3AD203B41FA5}">
                      <a16:colId xmlns:a16="http://schemas.microsoft.com/office/drawing/2014/main" val="20006"/>
                    </a:ext>
                  </a:extLst>
                </a:gridCol>
                <a:gridCol w="431800">
                  <a:extLst>
                    <a:ext uri="{9D8B030D-6E8A-4147-A177-3AD203B41FA5}">
                      <a16:colId xmlns:a16="http://schemas.microsoft.com/office/drawing/2014/main" val="20007"/>
                    </a:ext>
                  </a:extLst>
                </a:gridCol>
              </a:tblGrid>
              <a:tr h="0">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dirty="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dirty="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dirty="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dirty="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dirty="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0" name="Rectangle 50">
            <a:extLst>
              <a:ext uri="{FF2B5EF4-FFF2-40B4-BE49-F238E27FC236}">
                <a16:creationId xmlns:a16="http://schemas.microsoft.com/office/drawing/2014/main" id="{8E4E2018-0A52-4E79-ACDD-8AA64405AE02}"/>
              </a:ext>
            </a:extLst>
          </p:cNvPr>
          <p:cNvSpPr>
            <a:spLocks noChangeArrowheads="1"/>
          </p:cNvSpPr>
          <p:nvPr/>
        </p:nvSpPr>
        <p:spPr bwMode="auto">
          <a:xfrm>
            <a:off x="1688515" y="2925143"/>
            <a:ext cx="1464888" cy="431800"/>
          </a:xfrm>
          <a:prstGeom prst="rect">
            <a:avLst/>
          </a:prstGeom>
          <a:noFill/>
          <a:ln w="28575" algn="ctr">
            <a:noFill/>
            <a:miter lim="800000"/>
            <a:headEnd/>
            <a:tailEnd/>
          </a:ln>
          <a:effectLst/>
        </p:spPr>
        <p:txBody>
          <a:bodyPr wrap="none" anchor="ctr"/>
          <a:lstStyle/>
          <a:p>
            <a:pPr algn="r">
              <a:spcBef>
                <a:spcPct val="0"/>
              </a:spcBef>
            </a:pPr>
            <a:r>
              <a:rPr lang="zh-CN" altLang="en-US" sz="2400" dirty="0">
                <a:solidFill>
                  <a:srgbClr val="CC0099"/>
                </a:solidFill>
                <a:ea typeface="宋体" pitchFamily="2" charset="-122"/>
              </a:rPr>
              <a:t>写寄存器</a:t>
            </a:r>
            <a:endParaRPr lang="en-US" altLang="zh-CN" sz="2400" baseline="-25000" dirty="0">
              <a:solidFill>
                <a:srgbClr val="CC0099"/>
              </a:solidFill>
              <a:ea typeface="宋体" pitchFamily="2" charset="-122"/>
            </a:endParaRPr>
          </a:p>
        </p:txBody>
      </p:sp>
      <p:sp>
        <p:nvSpPr>
          <p:cNvPr id="33" name="Rectangle 90">
            <a:extLst>
              <a:ext uri="{FF2B5EF4-FFF2-40B4-BE49-F238E27FC236}">
                <a16:creationId xmlns:a16="http://schemas.microsoft.com/office/drawing/2014/main" id="{9D1CAB2D-0087-4A9B-B456-326163FEC4A4}"/>
              </a:ext>
            </a:extLst>
          </p:cNvPr>
          <p:cNvSpPr>
            <a:spLocks noChangeArrowheads="1"/>
          </p:cNvSpPr>
          <p:nvPr/>
        </p:nvSpPr>
        <p:spPr bwMode="auto">
          <a:xfrm>
            <a:off x="3586791" y="4220543"/>
            <a:ext cx="431800" cy="431800"/>
          </a:xfrm>
          <a:prstGeom prst="rect">
            <a:avLst/>
          </a:prstGeom>
          <a:solidFill>
            <a:srgbClr val="00FF00"/>
          </a:solidFill>
          <a:ln w="28575" algn="ctr">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ea typeface="宋体" pitchFamily="2" charset="-122"/>
              </a:rPr>
              <a:t>I</a:t>
            </a:r>
            <a:r>
              <a:rPr kumimoji="0" lang="en-US" altLang="zh-CN" sz="2400" b="0" i="0" u="none" strike="noStrike" kern="0" cap="none" spc="0" normalizeH="0" baseline="-25000" noProof="0" dirty="0">
                <a:ln>
                  <a:noFill/>
                </a:ln>
                <a:solidFill>
                  <a:srgbClr val="000000"/>
                </a:solidFill>
                <a:effectLst/>
                <a:uLnTx/>
                <a:uFillTx/>
                <a:ea typeface="宋体" pitchFamily="2" charset="-122"/>
              </a:rPr>
              <a:t>1</a:t>
            </a:r>
          </a:p>
        </p:txBody>
      </p:sp>
      <p:sp>
        <p:nvSpPr>
          <p:cNvPr id="34" name="Rectangle 91">
            <a:extLst>
              <a:ext uri="{FF2B5EF4-FFF2-40B4-BE49-F238E27FC236}">
                <a16:creationId xmlns:a16="http://schemas.microsoft.com/office/drawing/2014/main" id="{6649019A-159F-4831-8AD5-05ED5EF0881E}"/>
              </a:ext>
            </a:extLst>
          </p:cNvPr>
          <p:cNvSpPr>
            <a:spLocks noChangeArrowheads="1"/>
          </p:cNvSpPr>
          <p:nvPr/>
        </p:nvSpPr>
        <p:spPr bwMode="auto">
          <a:xfrm>
            <a:off x="5313707" y="4220543"/>
            <a:ext cx="431800" cy="431800"/>
          </a:xfrm>
          <a:prstGeom prst="rect">
            <a:avLst/>
          </a:prstGeom>
          <a:solidFill>
            <a:srgbClr val="FFFF00"/>
          </a:solidFill>
          <a:ln w="28575" algn="ctr">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2400" b="0" i="0" u="none" strike="noStrike" kern="0" cap="none" spc="0" normalizeH="0" baseline="0" noProof="0">
                <a:ln>
                  <a:noFill/>
                </a:ln>
                <a:solidFill>
                  <a:srgbClr val="000000"/>
                </a:solidFill>
                <a:effectLst/>
                <a:uLnTx/>
                <a:uFillTx/>
                <a:ea typeface="宋体" pitchFamily="2" charset="-122"/>
              </a:rPr>
              <a:t>I</a:t>
            </a:r>
            <a:r>
              <a:rPr kumimoji="0" lang="en-US" altLang="zh-CN" sz="2400" b="0" i="0" u="none" strike="noStrike" kern="0" cap="none" spc="0" normalizeH="0" baseline="-25000" noProof="0">
                <a:ln>
                  <a:noFill/>
                </a:ln>
                <a:solidFill>
                  <a:srgbClr val="000000"/>
                </a:solidFill>
                <a:effectLst/>
                <a:uLnTx/>
                <a:uFillTx/>
                <a:ea typeface="宋体" pitchFamily="2" charset="-122"/>
              </a:rPr>
              <a:t>2</a:t>
            </a:r>
          </a:p>
        </p:txBody>
      </p:sp>
      <p:sp>
        <p:nvSpPr>
          <p:cNvPr id="39" name="Rectangle 102">
            <a:extLst>
              <a:ext uri="{FF2B5EF4-FFF2-40B4-BE49-F238E27FC236}">
                <a16:creationId xmlns:a16="http://schemas.microsoft.com/office/drawing/2014/main" id="{023487B9-9E8E-481E-9118-FCDED4203F93}"/>
              </a:ext>
            </a:extLst>
          </p:cNvPr>
          <p:cNvSpPr>
            <a:spLocks noChangeArrowheads="1"/>
          </p:cNvSpPr>
          <p:nvPr/>
        </p:nvSpPr>
        <p:spPr bwMode="auto">
          <a:xfrm>
            <a:off x="4880603" y="2925143"/>
            <a:ext cx="431800" cy="431800"/>
          </a:xfrm>
          <a:prstGeom prst="rect">
            <a:avLst/>
          </a:prstGeom>
          <a:solidFill>
            <a:srgbClr val="00FF00"/>
          </a:solidFill>
          <a:ln w="28575" algn="ctr">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2400" b="0" i="0" u="none" strike="noStrike" kern="0" cap="none" spc="0" normalizeH="0" baseline="0" noProof="0">
                <a:ln>
                  <a:noFill/>
                </a:ln>
                <a:solidFill>
                  <a:srgbClr val="000000"/>
                </a:solidFill>
                <a:effectLst/>
                <a:uLnTx/>
                <a:uFillTx/>
                <a:ea typeface="宋体" pitchFamily="2" charset="-122"/>
              </a:rPr>
              <a:t>I</a:t>
            </a:r>
            <a:r>
              <a:rPr kumimoji="0" lang="en-US" altLang="zh-CN" sz="2400" b="0" i="0" u="none" strike="noStrike" kern="0" cap="none" spc="0" normalizeH="0" baseline="-25000" noProof="0">
                <a:ln>
                  <a:noFill/>
                </a:ln>
                <a:solidFill>
                  <a:srgbClr val="000000"/>
                </a:solidFill>
                <a:effectLst/>
                <a:uLnTx/>
                <a:uFillTx/>
                <a:ea typeface="宋体" pitchFamily="2" charset="-122"/>
              </a:rPr>
              <a:t>1</a:t>
            </a:r>
          </a:p>
        </p:txBody>
      </p:sp>
      <p:sp>
        <p:nvSpPr>
          <p:cNvPr id="40" name="Rectangle 103">
            <a:extLst>
              <a:ext uri="{FF2B5EF4-FFF2-40B4-BE49-F238E27FC236}">
                <a16:creationId xmlns:a16="http://schemas.microsoft.com/office/drawing/2014/main" id="{6DA2770C-90AC-431B-99CD-6475E3C51DE8}"/>
              </a:ext>
            </a:extLst>
          </p:cNvPr>
          <p:cNvSpPr>
            <a:spLocks noChangeArrowheads="1"/>
          </p:cNvSpPr>
          <p:nvPr/>
        </p:nvSpPr>
        <p:spPr bwMode="auto">
          <a:xfrm>
            <a:off x="6607520" y="2925143"/>
            <a:ext cx="431800" cy="431800"/>
          </a:xfrm>
          <a:prstGeom prst="rect">
            <a:avLst/>
          </a:prstGeom>
          <a:solidFill>
            <a:srgbClr val="FFFF00"/>
          </a:solidFill>
          <a:ln w="28575" algn="ctr">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ea typeface="宋体" pitchFamily="2" charset="-122"/>
              </a:rPr>
              <a:t>I</a:t>
            </a:r>
            <a:r>
              <a:rPr kumimoji="0" lang="en-US" altLang="zh-CN" sz="2400" b="0" i="0" u="none" strike="noStrike" kern="0" cap="none" spc="0" normalizeH="0" baseline="-25000" noProof="0" dirty="0">
                <a:ln>
                  <a:noFill/>
                </a:ln>
                <a:solidFill>
                  <a:srgbClr val="000000"/>
                </a:solidFill>
                <a:effectLst/>
                <a:uLnTx/>
                <a:uFillTx/>
                <a:ea typeface="宋体" pitchFamily="2" charset="-122"/>
              </a:rPr>
              <a:t>2</a:t>
            </a:r>
          </a:p>
        </p:txBody>
      </p:sp>
      <p:sp>
        <p:nvSpPr>
          <p:cNvPr id="53" name="Rectangle 120">
            <a:extLst>
              <a:ext uri="{FF2B5EF4-FFF2-40B4-BE49-F238E27FC236}">
                <a16:creationId xmlns:a16="http://schemas.microsoft.com/office/drawing/2014/main" id="{1C53D5C3-8AEF-4F62-A9E9-0BB5D79755D5}"/>
              </a:ext>
            </a:extLst>
          </p:cNvPr>
          <p:cNvSpPr>
            <a:spLocks noChangeArrowheads="1"/>
          </p:cNvSpPr>
          <p:nvPr/>
        </p:nvSpPr>
        <p:spPr bwMode="auto">
          <a:xfrm>
            <a:off x="4018591" y="3785568"/>
            <a:ext cx="431800" cy="431800"/>
          </a:xfrm>
          <a:prstGeom prst="rect">
            <a:avLst/>
          </a:prstGeom>
          <a:solidFill>
            <a:srgbClr val="00FF00"/>
          </a:solidFill>
          <a:ln w="28575" algn="ctr">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2400" b="0" i="0" u="none" strike="noStrike" kern="0" cap="none" spc="0" normalizeH="0" baseline="0" noProof="0">
                <a:ln>
                  <a:noFill/>
                </a:ln>
                <a:solidFill>
                  <a:srgbClr val="000000"/>
                </a:solidFill>
                <a:effectLst/>
                <a:uLnTx/>
                <a:uFillTx/>
                <a:ea typeface="宋体" pitchFamily="2" charset="-122"/>
              </a:rPr>
              <a:t>I</a:t>
            </a:r>
            <a:r>
              <a:rPr kumimoji="0" lang="en-US" altLang="zh-CN" sz="2400" b="0" i="0" u="none" strike="noStrike" kern="0" cap="none" spc="0" normalizeH="0" baseline="-25000" noProof="0">
                <a:ln>
                  <a:noFill/>
                </a:ln>
                <a:solidFill>
                  <a:srgbClr val="000000"/>
                </a:solidFill>
                <a:effectLst/>
                <a:uLnTx/>
                <a:uFillTx/>
                <a:ea typeface="宋体" pitchFamily="2" charset="-122"/>
              </a:rPr>
              <a:t>1</a:t>
            </a:r>
          </a:p>
        </p:txBody>
      </p:sp>
      <p:sp>
        <p:nvSpPr>
          <p:cNvPr id="54" name="Rectangle 121">
            <a:extLst>
              <a:ext uri="{FF2B5EF4-FFF2-40B4-BE49-F238E27FC236}">
                <a16:creationId xmlns:a16="http://schemas.microsoft.com/office/drawing/2014/main" id="{11626D6B-6BF9-40E3-BF45-E07D02C539E0}"/>
              </a:ext>
            </a:extLst>
          </p:cNvPr>
          <p:cNvSpPr>
            <a:spLocks noChangeArrowheads="1"/>
          </p:cNvSpPr>
          <p:nvPr/>
        </p:nvSpPr>
        <p:spPr bwMode="auto">
          <a:xfrm>
            <a:off x="4450391" y="3353768"/>
            <a:ext cx="431800" cy="431800"/>
          </a:xfrm>
          <a:prstGeom prst="rect">
            <a:avLst/>
          </a:prstGeom>
          <a:solidFill>
            <a:srgbClr val="00FF00"/>
          </a:solidFill>
          <a:ln w="28575" algn="ctr">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2400" b="0" i="0" u="none" strike="noStrike" kern="0" cap="none" spc="0" normalizeH="0" baseline="0" noProof="0">
                <a:ln>
                  <a:noFill/>
                </a:ln>
                <a:solidFill>
                  <a:srgbClr val="000000"/>
                </a:solidFill>
                <a:effectLst/>
                <a:uLnTx/>
                <a:uFillTx/>
                <a:ea typeface="宋体" pitchFamily="2" charset="-122"/>
              </a:rPr>
              <a:t>I</a:t>
            </a:r>
            <a:r>
              <a:rPr kumimoji="0" lang="en-US" altLang="zh-CN" sz="2400" b="0" i="0" u="none" strike="noStrike" kern="0" cap="none" spc="0" normalizeH="0" baseline="-25000" noProof="0">
                <a:ln>
                  <a:noFill/>
                </a:ln>
                <a:solidFill>
                  <a:srgbClr val="000000"/>
                </a:solidFill>
                <a:effectLst/>
                <a:uLnTx/>
                <a:uFillTx/>
                <a:ea typeface="宋体" pitchFamily="2" charset="-122"/>
              </a:rPr>
              <a:t>1</a:t>
            </a:r>
          </a:p>
        </p:txBody>
      </p:sp>
      <p:sp>
        <p:nvSpPr>
          <p:cNvPr id="55" name="Rectangle 122">
            <a:extLst>
              <a:ext uri="{FF2B5EF4-FFF2-40B4-BE49-F238E27FC236}">
                <a16:creationId xmlns:a16="http://schemas.microsoft.com/office/drawing/2014/main" id="{BFBA5847-9A14-4611-9B74-3BD981B08AFD}"/>
              </a:ext>
            </a:extLst>
          </p:cNvPr>
          <p:cNvSpPr>
            <a:spLocks noChangeArrowheads="1"/>
          </p:cNvSpPr>
          <p:nvPr/>
        </p:nvSpPr>
        <p:spPr bwMode="auto">
          <a:xfrm>
            <a:off x="6175720" y="3353768"/>
            <a:ext cx="431800" cy="431800"/>
          </a:xfrm>
          <a:prstGeom prst="rect">
            <a:avLst/>
          </a:prstGeom>
          <a:solidFill>
            <a:srgbClr val="FFFF00"/>
          </a:solidFill>
          <a:ln w="28575" algn="ctr">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2400" b="0" i="0" u="none" strike="noStrike" kern="0" cap="none" spc="0" normalizeH="0" baseline="0" noProof="0">
                <a:ln>
                  <a:noFill/>
                </a:ln>
                <a:solidFill>
                  <a:srgbClr val="000000"/>
                </a:solidFill>
                <a:effectLst/>
                <a:uLnTx/>
                <a:uFillTx/>
                <a:ea typeface="宋体" pitchFamily="2" charset="-122"/>
              </a:rPr>
              <a:t>I</a:t>
            </a:r>
            <a:r>
              <a:rPr kumimoji="0" lang="en-US" altLang="zh-CN" sz="2400" b="0" i="0" u="none" strike="noStrike" kern="0" cap="none" spc="0" normalizeH="0" baseline="-25000" noProof="0">
                <a:ln>
                  <a:noFill/>
                </a:ln>
                <a:solidFill>
                  <a:srgbClr val="000000"/>
                </a:solidFill>
                <a:effectLst/>
                <a:uLnTx/>
                <a:uFillTx/>
                <a:ea typeface="宋体" pitchFamily="2" charset="-122"/>
              </a:rPr>
              <a:t>2</a:t>
            </a:r>
          </a:p>
        </p:txBody>
      </p:sp>
      <p:sp>
        <p:nvSpPr>
          <p:cNvPr id="56" name="Rectangle 123">
            <a:extLst>
              <a:ext uri="{FF2B5EF4-FFF2-40B4-BE49-F238E27FC236}">
                <a16:creationId xmlns:a16="http://schemas.microsoft.com/office/drawing/2014/main" id="{7ED10909-F4DF-4F43-9167-1E6B7347151B}"/>
              </a:ext>
            </a:extLst>
          </p:cNvPr>
          <p:cNvSpPr>
            <a:spLocks noChangeArrowheads="1"/>
          </p:cNvSpPr>
          <p:nvPr/>
        </p:nvSpPr>
        <p:spPr bwMode="auto">
          <a:xfrm>
            <a:off x="5743920" y="3785568"/>
            <a:ext cx="431800" cy="431800"/>
          </a:xfrm>
          <a:prstGeom prst="rect">
            <a:avLst/>
          </a:prstGeom>
          <a:solidFill>
            <a:srgbClr val="FFFF00"/>
          </a:solidFill>
          <a:ln w="28575" algn="ctr">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2400" b="0" i="0" u="none" strike="noStrike" kern="0" cap="none" spc="0" normalizeH="0" baseline="0" noProof="0">
                <a:ln>
                  <a:noFill/>
                </a:ln>
                <a:solidFill>
                  <a:srgbClr val="000000"/>
                </a:solidFill>
                <a:effectLst/>
                <a:uLnTx/>
                <a:uFillTx/>
                <a:ea typeface="宋体" pitchFamily="2" charset="-122"/>
              </a:rPr>
              <a:t>I</a:t>
            </a:r>
            <a:r>
              <a:rPr kumimoji="0" lang="en-US" altLang="zh-CN" sz="2400" b="0" i="0" u="none" strike="noStrike" kern="0" cap="none" spc="0" normalizeH="0" baseline="-25000" noProof="0">
                <a:ln>
                  <a:noFill/>
                </a:ln>
                <a:solidFill>
                  <a:srgbClr val="000000"/>
                </a:solidFill>
                <a:effectLst/>
                <a:uLnTx/>
                <a:uFillTx/>
                <a:ea typeface="宋体" pitchFamily="2" charset="-122"/>
              </a:rPr>
              <a:t>2</a:t>
            </a:r>
          </a:p>
        </p:txBody>
      </p:sp>
      <p:sp>
        <p:nvSpPr>
          <p:cNvPr id="3" name="矩形 2">
            <a:extLst>
              <a:ext uri="{FF2B5EF4-FFF2-40B4-BE49-F238E27FC236}">
                <a16:creationId xmlns:a16="http://schemas.microsoft.com/office/drawing/2014/main" id="{8FFFE5C6-225C-4064-BBE5-835BCCF63807}"/>
              </a:ext>
            </a:extLst>
          </p:cNvPr>
          <p:cNvSpPr/>
          <p:nvPr/>
        </p:nvSpPr>
        <p:spPr>
          <a:xfrm>
            <a:off x="3059832" y="5517232"/>
            <a:ext cx="3641229" cy="954107"/>
          </a:xfrm>
          <a:prstGeom prst="rect">
            <a:avLst/>
          </a:prstGeom>
        </p:spPr>
        <p:txBody>
          <a:bodyPr wrap="square">
            <a:spAutoFit/>
          </a:bodyPr>
          <a:lstStyle/>
          <a:p>
            <a:pPr algn="l">
              <a:spcBef>
                <a:spcPts val="0"/>
              </a:spcBef>
            </a:pPr>
            <a:r>
              <a:rPr lang="zh-CN" altLang="en-US" b="0" dirty="0">
                <a:latin typeface="Consolas" panose="020B0609020204030204" pitchFamily="49" charset="0"/>
              </a:rPr>
              <a:t>I</a:t>
            </a:r>
            <a:r>
              <a:rPr lang="zh-CN" altLang="en-US" b="0" baseline="-25000" dirty="0">
                <a:latin typeface="Consolas" panose="020B0609020204030204" pitchFamily="49" charset="0"/>
              </a:rPr>
              <a:t>1</a:t>
            </a:r>
            <a:r>
              <a:rPr lang="zh-CN" altLang="en-US" b="0" dirty="0">
                <a:latin typeface="Consolas" panose="020B0609020204030204" pitchFamily="49" charset="0"/>
              </a:rPr>
              <a:t>: sub x2,x3,x4</a:t>
            </a:r>
          </a:p>
          <a:p>
            <a:pPr algn="l">
              <a:spcBef>
                <a:spcPts val="0"/>
              </a:spcBef>
            </a:pPr>
            <a:r>
              <a:rPr lang="zh-CN" altLang="en-US" b="0" dirty="0">
                <a:latin typeface="Consolas" panose="020B0609020204030204" pitchFamily="49" charset="0"/>
              </a:rPr>
              <a:t>I</a:t>
            </a:r>
            <a:r>
              <a:rPr lang="zh-CN" altLang="en-US" b="0" baseline="-25000" dirty="0">
                <a:latin typeface="Consolas" panose="020B0609020204030204" pitchFamily="49" charset="0"/>
              </a:rPr>
              <a:t>2</a:t>
            </a:r>
            <a:r>
              <a:rPr lang="zh-CN" altLang="en-US" b="0" dirty="0">
                <a:latin typeface="Consolas" panose="020B0609020204030204" pitchFamily="49" charset="0"/>
              </a:rPr>
              <a:t>: add x10,x2,x5</a:t>
            </a:r>
          </a:p>
        </p:txBody>
      </p:sp>
      <p:sp>
        <p:nvSpPr>
          <p:cNvPr id="66" name="矩形 65">
            <a:extLst>
              <a:ext uri="{FF2B5EF4-FFF2-40B4-BE49-F238E27FC236}">
                <a16:creationId xmlns:a16="http://schemas.microsoft.com/office/drawing/2014/main" id="{A5BC05B9-D24E-4357-A6D5-71991F9EEFD4}"/>
              </a:ext>
            </a:extLst>
          </p:cNvPr>
          <p:cNvSpPr/>
          <p:nvPr/>
        </p:nvSpPr>
        <p:spPr bwMode="auto">
          <a:xfrm>
            <a:off x="5311996" y="4220310"/>
            <a:ext cx="432048" cy="431800"/>
          </a:xfrm>
          <a:prstGeom prst="rect">
            <a:avLst/>
          </a:prstGeom>
          <a:noFill/>
          <a:ln w="76200" cap="flat" cmpd="sng" algn="ctr">
            <a:solidFill>
              <a:srgbClr val="FF00FF">
                <a:alpha val="50196"/>
              </a:srgb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charset="-122"/>
            </a:endParaRPr>
          </a:p>
        </p:txBody>
      </p:sp>
      <p:sp>
        <p:nvSpPr>
          <p:cNvPr id="69" name="矩形 68">
            <a:extLst>
              <a:ext uri="{FF2B5EF4-FFF2-40B4-BE49-F238E27FC236}">
                <a16:creationId xmlns:a16="http://schemas.microsoft.com/office/drawing/2014/main" id="{ABDA6D08-ECE6-41DF-A403-0EFA7C612517}"/>
              </a:ext>
            </a:extLst>
          </p:cNvPr>
          <p:cNvSpPr/>
          <p:nvPr/>
        </p:nvSpPr>
        <p:spPr bwMode="auto">
          <a:xfrm>
            <a:off x="4881396" y="2921911"/>
            <a:ext cx="432048" cy="431800"/>
          </a:xfrm>
          <a:prstGeom prst="rect">
            <a:avLst/>
          </a:prstGeom>
          <a:noFill/>
          <a:ln w="76200" cap="flat" cmpd="sng" algn="ctr">
            <a:solidFill>
              <a:srgbClr val="FF00FF">
                <a:alpha val="50196"/>
              </a:srgb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charset="-122"/>
            </a:endParaRPr>
          </a:p>
        </p:txBody>
      </p:sp>
      <p:sp>
        <p:nvSpPr>
          <p:cNvPr id="41" name="Rectangle 11">
            <a:extLst>
              <a:ext uri="{FF2B5EF4-FFF2-40B4-BE49-F238E27FC236}">
                <a16:creationId xmlns:a16="http://schemas.microsoft.com/office/drawing/2014/main" id="{B332CFBE-4BC5-4C62-A916-5C0B29D2321F}"/>
              </a:ext>
            </a:extLst>
          </p:cNvPr>
          <p:cNvSpPr>
            <a:spLocks noChangeArrowheads="1"/>
          </p:cNvSpPr>
          <p:nvPr/>
        </p:nvSpPr>
        <p:spPr bwMode="auto">
          <a:xfrm>
            <a:off x="6608725" y="5016539"/>
            <a:ext cx="431800" cy="431800"/>
          </a:xfrm>
          <a:prstGeom prst="rect">
            <a:avLst/>
          </a:prstGeom>
          <a:noFill/>
          <a:ln w="12700" algn="ctr">
            <a:noFill/>
            <a:miter lim="800000"/>
            <a:headEnd/>
            <a:tailEnd/>
          </a:ln>
          <a:effectLst/>
        </p:spPr>
        <p:txBody>
          <a:bodyPr wrap="none"/>
          <a:lstStyle/>
          <a:p>
            <a:pPr>
              <a:spcBef>
                <a:spcPct val="0"/>
              </a:spcBef>
            </a:pPr>
            <a:r>
              <a:rPr lang="en-US" altLang="zh-CN" sz="2400" dirty="0">
                <a:solidFill>
                  <a:srgbClr val="CC0099"/>
                </a:solidFill>
                <a:ea typeface="宋体" pitchFamily="2" charset="-122"/>
              </a:rPr>
              <a:t>9</a:t>
            </a:r>
            <a:endParaRPr lang="en-US" altLang="zh-CN" sz="2400" baseline="-25000" dirty="0">
              <a:solidFill>
                <a:srgbClr val="CC0099"/>
              </a:solidFill>
              <a:ea typeface="宋体" pitchFamily="2" charset="-122"/>
            </a:endParaRPr>
          </a:p>
        </p:txBody>
      </p:sp>
      <p:cxnSp>
        <p:nvCxnSpPr>
          <p:cNvPr id="18" name="直接连接符 17">
            <a:extLst>
              <a:ext uri="{FF2B5EF4-FFF2-40B4-BE49-F238E27FC236}">
                <a16:creationId xmlns:a16="http://schemas.microsoft.com/office/drawing/2014/main" id="{838D13F3-F173-4E95-A0F0-1E525008FBFD}"/>
              </a:ext>
            </a:extLst>
          </p:cNvPr>
          <p:cNvCxnSpPr>
            <a:cxnSpLocks/>
          </p:cNvCxnSpPr>
          <p:nvPr/>
        </p:nvCxnSpPr>
        <p:spPr bwMode="auto">
          <a:xfrm>
            <a:off x="7038206" y="5084936"/>
            <a:ext cx="0" cy="332899"/>
          </a:xfrm>
          <a:prstGeom prst="line">
            <a:avLst/>
          </a:prstGeom>
          <a:solidFill>
            <a:srgbClr val="FFFF99"/>
          </a:solidFill>
          <a:ln w="12700" cap="flat" cmpd="sng" algn="ctr">
            <a:solidFill>
              <a:srgbClr val="FF6600"/>
            </a:solidFill>
            <a:prstDash val="solid"/>
            <a:round/>
            <a:headEnd type="none" w="med" len="med"/>
            <a:tailEnd type="none" w="med" len="med"/>
          </a:ln>
          <a:effectLst/>
        </p:spPr>
      </p:cxnSp>
    </p:spTree>
    <p:extLst>
      <p:ext uri="{BB962C8B-B14F-4D97-AF65-F5344CB8AC3E}">
        <p14:creationId xmlns:p14="http://schemas.microsoft.com/office/powerpoint/2010/main" val="716158089"/>
      </p:ext>
    </p:extLst>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96E7458D-9198-45A4-B3F8-2102E08713A1}" type="slidenum">
              <a:rPr lang="zh-CN" altLang="en-US"/>
              <a:pPr/>
              <a:t>80</a:t>
            </a:fld>
            <a:endParaRPr lang="en-US" altLang="zh-CN"/>
          </a:p>
        </p:txBody>
      </p:sp>
      <p:sp>
        <p:nvSpPr>
          <p:cNvPr id="1695746" name="Rectangle 2"/>
          <p:cNvSpPr>
            <a:spLocks noGrp="1" noChangeArrowheads="1"/>
          </p:cNvSpPr>
          <p:nvPr>
            <p:ph type="title"/>
          </p:nvPr>
        </p:nvSpPr>
        <p:spPr/>
        <p:txBody>
          <a:bodyPr/>
          <a:lstStyle/>
          <a:p>
            <a:r>
              <a:rPr lang="en-US" altLang="zh-CN" dirty="0"/>
              <a:t>7.6.2 </a:t>
            </a:r>
            <a:r>
              <a:rPr lang="zh-CN" altLang="en-US" dirty="0"/>
              <a:t>超标量处理器</a:t>
            </a:r>
          </a:p>
        </p:txBody>
      </p:sp>
      <p:sp>
        <p:nvSpPr>
          <p:cNvPr id="1695747" name="Rectangle 3"/>
          <p:cNvSpPr>
            <a:spLocks noGrp="1" noChangeArrowheads="1"/>
          </p:cNvSpPr>
          <p:nvPr>
            <p:ph type="body" idx="1"/>
          </p:nvPr>
        </p:nvSpPr>
        <p:spPr>
          <a:xfrm>
            <a:off x="250825" y="692150"/>
            <a:ext cx="8785225" cy="6049963"/>
          </a:xfrm>
        </p:spPr>
        <p:txBody>
          <a:bodyPr/>
          <a:lstStyle/>
          <a:p>
            <a:pPr>
              <a:spcBef>
                <a:spcPct val="10000"/>
              </a:spcBef>
            </a:pPr>
            <a:r>
              <a:rPr lang="zh-CN" altLang="en-US"/>
              <a:t>超标量处理器的基本执行过程：</a:t>
            </a:r>
          </a:p>
          <a:p>
            <a:pPr lvl="1">
              <a:spcBef>
                <a:spcPct val="10000"/>
              </a:spcBef>
            </a:pPr>
            <a:r>
              <a:rPr lang="zh-CN" altLang="en-US" sz="2400"/>
              <a:t>从指令</a:t>
            </a:r>
            <a:r>
              <a:rPr lang="en-US" altLang="zh-CN" sz="2400"/>
              <a:t>Cache</a:t>
            </a:r>
            <a:r>
              <a:rPr lang="zh-CN" altLang="en-US" sz="2400"/>
              <a:t>中获取多条指令并进行</a:t>
            </a:r>
            <a:r>
              <a:rPr lang="zh-CN" altLang="en-US" sz="2400">
                <a:solidFill>
                  <a:srgbClr val="FF0066"/>
                </a:solidFill>
              </a:rPr>
              <a:t>相关检查</a:t>
            </a:r>
            <a:r>
              <a:rPr lang="zh-CN" altLang="en-US" sz="2400"/>
              <a:t>与</a:t>
            </a:r>
            <a:r>
              <a:rPr lang="zh-CN" altLang="en-US" sz="2400">
                <a:solidFill>
                  <a:srgbClr val="FF0066"/>
                </a:solidFill>
              </a:rPr>
              <a:t>分支预测</a:t>
            </a:r>
            <a:r>
              <a:rPr lang="zh-CN" altLang="en-US" sz="2400"/>
              <a:t>，经过</a:t>
            </a:r>
            <a:r>
              <a:rPr lang="zh-CN" altLang="en-US" sz="2400">
                <a:solidFill>
                  <a:srgbClr val="0000FF"/>
                </a:solidFill>
              </a:rPr>
              <a:t>静态</a:t>
            </a:r>
            <a:r>
              <a:rPr lang="zh-CN" altLang="en-US" sz="2400"/>
              <a:t>或</a:t>
            </a:r>
            <a:r>
              <a:rPr lang="zh-CN" altLang="en-US" sz="2400">
                <a:solidFill>
                  <a:srgbClr val="0000FF"/>
                </a:solidFill>
              </a:rPr>
              <a:t>动态调度</a:t>
            </a:r>
            <a:r>
              <a:rPr lang="zh-CN" altLang="en-US" sz="2400"/>
              <a:t>，对指令</a:t>
            </a:r>
            <a:r>
              <a:rPr lang="zh-CN" altLang="en-US" sz="2400">
                <a:solidFill>
                  <a:srgbClr val="0000FF"/>
                </a:solidFill>
              </a:rPr>
              <a:t>重新排序</a:t>
            </a:r>
            <a:r>
              <a:rPr lang="zh-CN" altLang="en-US" sz="2400"/>
              <a:t>；</a:t>
            </a:r>
          </a:p>
          <a:p>
            <a:pPr lvl="1">
              <a:spcBef>
                <a:spcPct val="10000"/>
              </a:spcBef>
            </a:pPr>
            <a:r>
              <a:rPr lang="zh-CN" altLang="en-US" sz="2400"/>
              <a:t>将不同类型的指令</a:t>
            </a:r>
            <a:r>
              <a:rPr lang="zh-CN" altLang="en-US" sz="2400">
                <a:solidFill>
                  <a:srgbClr val="FF0066"/>
                </a:solidFill>
              </a:rPr>
              <a:t>分配</a:t>
            </a:r>
            <a:r>
              <a:rPr lang="zh-CN" altLang="en-US" sz="2400"/>
              <a:t>到相应的</a:t>
            </a:r>
            <a:r>
              <a:rPr lang="zh-CN" altLang="en-US" sz="2400">
                <a:solidFill>
                  <a:srgbClr val="008000"/>
                </a:solidFill>
              </a:rPr>
              <a:t>功能流水线</a:t>
            </a:r>
            <a:r>
              <a:rPr lang="zh-CN" altLang="en-US" sz="2400"/>
              <a:t>上，由</a:t>
            </a:r>
            <a:r>
              <a:rPr lang="zh-CN" altLang="en-US" sz="2400">
                <a:solidFill>
                  <a:srgbClr val="008000"/>
                </a:solidFill>
              </a:rPr>
              <a:t>发射单元</a:t>
            </a:r>
            <a:r>
              <a:rPr lang="zh-CN" altLang="en-US" sz="2400"/>
              <a:t>同时</a:t>
            </a:r>
            <a:r>
              <a:rPr lang="zh-CN" altLang="en-US" sz="2400">
                <a:solidFill>
                  <a:srgbClr val="FF0066"/>
                </a:solidFill>
              </a:rPr>
              <a:t>启动</a:t>
            </a:r>
            <a:r>
              <a:rPr lang="zh-CN" altLang="en-US" sz="2400"/>
              <a:t>在不同功能流水线保留站中的指令开始</a:t>
            </a:r>
            <a:r>
              <a:rPr lang="zh-CN" altLang="en-US" sz="2400">
                <a:solidFill>
                  <a:srgbClr val="FF0066"/>
                </a:solidFill>
              </a:rPr>
              <a:t>执行</a:t>
            </a:r>
            <a:r>
              <a:rPr lang="zh-CN" altLang="en-US" sz="2400"/>
              <a:t>。</a:t>
            </a:r>
          </a:p>
          <a:p>
            <a:pPr lvl="1">
              <a:spcBef>
                <a:spcPct val="10000"/>
              </a:spcBef>
            </a:pPr>
            <a:r>
              <a:rPr lang="zh-CN" altLang="en-US" sz="2400"/>
              <a:t>各流水线</a:t>
            </a:r>
            <a:r>
              <a:rPr lang="zh-CN" altLang="en-US" sz="2400">
                <a:solidFill>
                  <a:srgbClr val="0000FF"/>
                </a:solidFill>
              </a:rPr>
              <a:t>执行结果</a:t>
            </a:r>
            <a:r>
              <a:rPr lang="zh-CN" altLang="en-US" sz="2400"/>
              <a:t>被送入</a:t>
            </a:r>
            <a:r>
              <a:rPr lang="zh-CN" altLang="en-US" sz="2400">
                <a:solidFill>
                  <a:srgbClr val="008000"/>
                </a:solidFill>
              </a:rPr>
              <a:t>重排序缓冲器</a:t>
            </a:r>
            <a:r>
              <a:rPr lang="zh-CN" altLang="en-US" sz="2400"/>
              <a:t>，最终</a:t>
            </a:r>
            <a:r>
              <a:rPr lang="zh-CN" altLang="en-US" sz="2400">
                <a:solidFill>
                  <a:srgbClr val="FF0066"/>
                </a:solidFill>
              </a:rPr>
              <a:t>提交</a:t>
            </a:r>
            <a:r>
              <a:rPr lang="zh-CN" altLang="en-US" sz="2400"/>
              <a:t>的是按原程序顺序排序的指令</a:t>
            </a:r>
            <a:r>
              <a:rPr lang="zh-CN" altLang="en-US" sz="2400">
                <a:solidFill>
                  <a:srgbClr val="0000FF"/>
                </a:solidFill>
              </a:rPr>
              <a:t>执行结果</a:t>
            </a:r>
            <a:r>
              <a:rPr lang="zh-CN" altLang="en-US" sz="2400"/>
              <a:t>。</a:t>
            </a:r>
          </a:p>
          <a:p>
            <a:pPr>
              <a:spcBef>
                <a:spcPct val="10000"/>
              </a:spcBef>
            </a:pPr>
            <a:r>
              <a:rPr lang="zh-CN" altLang="en-US"/>
              <a:t>超标量实现需要如下逻辑部件的支持：</a:t>
            </a:r>
          </a:p>
          <a:p>
            <a:pPr lvl="1">
              <a:spcBef>
                <a:spcPct val="10000"/>
              </a:spcBef>
            </a:pPr>
            <a:r>
              <a:rPr lang="zh-CN" altLang="en-US" sz="2400">
                <a:solidFill>
                  <a:srgbClr val="FF0000"/>
                </a:solidFill>
              </a:rPr>
              <a:t>同时取多条指令</a:t>
            </a:r>
            <a:r>
              <a:rPr lang="zh-CN" altLang="en-US" sz="2400"/>
              <a:t>的逻辑；</a:t>
            </a:r>
          </a:p>
          <a:p>
            <a:pPr lvl="1">
              <a:spcBef>
                <a:spcPct val="10000"/>
              </a:spcBef>
            </a:pPr>
            <a:r>
              <a:rPr lang="zh-CN" altLang="en-US" sz="2400">
                <a:solidFill>
                  <a:srgbClr val="FF0000"/>
                </a:solidFill>
              </a:rPr>
              <a:t>确定</a:t>
            </a:r>
            <a:r>
              <a:rPr lang="zh-CN" altLang="en-US" sz="2400"/>
              <a:t>包括寄存器值的真</a:t>
            </a:r>
            <a:r>
              <a:rPr lang="zh-CN" altLang="en-US" sz="2400">
                <a:solidFill>
                  <a:srgbClr val="FF0000"/>
                </a:solidFill>
              </a:rPr>
              <a:t>相关</a:t>
            </a:r>
            <a:r>
              <a:rPr lang="zh-CN" altLang="en-US" sz="2400"/>
              <a:t>逻辑；</a:t>
            </a:r>
          </a:p>
          <a:p>
            <a:pPr lvl="1">
              <a:spcBef>
                <a:spcPct val="10000"/>
              </a:spcBef>
            </a:pPr>
            <a:r>
              <a:rPr lang="zh-CN" altLang="en-US" sz="2400"/>
              <a:t>传递数据的机构；</a:t>
            </a:r>
          </a:p>
          <a:p>
            <a:pPr lvl="1">
              <a:spcBef>
                <a:spcPct val="10000"/>
              </a:spcBef>
            </a:pPr>
            <a:r>
              <a:rPr lang="zh-CN" altLang="en-US" sz="2400"/>
              <a:t>并行启动多指令的机构</a:t>
            </a:r>
          </a:p>
          <a:p>
            <a:pPr lvl="1">
              <a:spcBef>
                <a:spcPct val="10000"/>
              </a:spcBef>
            </a:pPr>
            <a:r>
              <a:rPr lang="zh-CN" altLang="en-US" sz="2400"/>
              <a:t>用于</a:t>
            </a:r>
            <a:r>
              <a:rPr lang="zh-CN" altLang="en-US" sz="2400">
                <a:solidFill>
                  <a:srgbClr val="FF0000"/>
                </a:solidFill>
              </a:rPr>
              <a:t>多指令</a:t>
            </a:r>
            <a:r>
              <a:rPr lang="zh-CN" altLang="en-US" sz="2400"/>
              <a:t>并行</a:t>
            </a:r>
            <a:r>
              <a:rPr lang="zh-CN" altLang="en-US" sz="2400">
                <a:solidFill>
                  <a:srgbClr val="FF0000"/>
                </a:solidFill>
              </a:rPr>
              <a:t>执行</a:t>
            </a:r>
            <a:r>
              <a:rPr lang="zh-CN" altLang="en-US" sz="2400"/>
              <a:t>的</a:t>
            </a:r>
            <a:r>
              <a:rPr lang="zh-CN" altLang="en-US" sz="2400">
                <a:solidFill>
                  <a:srgbClr val="FF0000"/>
                </a:solidFill>
              </a:rPr>
              <a:t>资源</a:t>
            </a:r>
            <a:r>
              <a:rPr lang="zh-CN" altLang="en-US" sz="2400"/>
              <a:t>；</a:t>
            </a:r>
          </a:p>
          <a:p>
            <a:pPr lvl="1">
              <a:spcBef>
                <a:spcPct val="10000"/>
              </a:spcBef>
            </a:pPr>
            <a:r>
              <a:rPr lang="zh-CN" altLang="en-US" sz="2400"/>
              <a:t>以</a:t>
            </a:r>
            <a:r>
              <a:rPr lang="zh-CN" altLang="en-US" sz="2400">
                <a:solidFill>
                  <a:srgbClr val="FF0000"/>
                </a:solidFill>
              </a:rPr>
              <a:t>正确顺序提交</a:t>
            </a:r>
            <a:r>
              <a:rPr lang="zh-CN" altLang="en-US" sz="2400"/>
              <a:t>处理</a:t>
            </a:r>
            <a:r>
              <a:rPr lang="zh-CN" altLang="en-US" sz="2400">
                <a:solidFill>
                  <a:srgbClr val="FF0000"/>
                </a:solidFill>
              </a:rPr>
              <a:t>结果</a:t>
            </a:r>
            <a:r>
              <a:rPr lang="zh-CN" altLang="en-US" sz="2400"/>
              <a:t>的机构。</a:t>
            </a:r>
            <a:endParaRPr lang="en-US" altLang="zh-CN" sz="2400"/>
          </a:p>
        </p:txBody>
      </p:sp>
    </p:spTree>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灯片编号占位符 4"/>
          <p:cNvSpPr>
            <a:spLocks noGrp="1"/>
          </p:cNvSpPr>
          <p:nvPr>
            <p:ph type="sldNum" sz="quarter" idx="11"/>
          </p:nvPr>
        </p:nvSpPr>
        <p:spPr/>
        <p:txBody>
          <a:bodyPr/>
          <a:lstStyle/>
          <a:p>
            <a:fld id="{DE3E93FD-3732-4755-9E87-C0F6F0C4632D}" type="slidenum">
              <a:rPr lang="zh-CN" altLang="en-US"/>
              <a:pPr/>
              <a:t>81</a:t>
            </a:fld>
            <a:endParaRPr lang="en-US" altLang="zh-CN"/>
          </a:p>
        </p:txBody>
      </p:sp>
      <p:sp>
        <p:nvSpPr>
          <p:cNvPr id="1696770" name="Rectangle 2"/>
          <p:cNvSpPr>
            <a:spLocks noGrp="1" noChangeArrowheads="1"/>
          </p:cNvSpPr>
          <p:nvPr>
            <p:ph type="title"/>
          </p:nvPr>
        </p:nvSpPr>
        <p:spPr/>
        <p:txBody>
          <a:bodyPr/>
          <a:lstStyle/>
          <a:p>
            <a:r>
              <a:rPr lang="en-US" altLang="zh-CN" dirty="0"/>
              <a:t>7.6.2 </a:t>
            </a:r>
            <a:r>
              <a:rPr lang="zh-CN" altLang="en-US" dirty="0"/>
              <a:t>超标量处理器</a:t>
            </a:r>
          </a:p>
        </p:txBody>
      </p:sp>
      <p:sp>
        <p:nvSpPr>
          <p:cNvPr id="1696771" name="Text Box 3"/>
          <p:cNvSpPr txBox="1">
            <a:spLocks noChangeAspect="1" noChangeArrowheads="1"/>
          </p:cNvSpPr>
          <p:nvPr/>
        </p:nvSpPr>
        <p:spPr bwMode="auto">
          <a:xfrm>
            <a:off x="195263" y="2297113"/>
            <a:ext cx="2416175" cy="268287"/>
          </a:xfrm>
          <a:prstGeom prst="rect">
            <a:avLst/>
          </a:prstGeom>
          <a:noFill/>
          <a:ln w="9525">
            <a:noFill/>
            <a:miter lim="800000"/>
            <a:headEnd/>
            <a:tailEnd/>
          </a:ln>
        </p:spPr>
        <p:txBody>
          <a:bodyPr wrap="none" lIns="0" tIns="0" rIns="0" bIns="0" anchor="ctr"/>
          <a:lstStyle/>
          <a:p>
            <a:pPr algn="just">
              <a:spcBef>
                <a:spcPct val="0"/>
              </a:spcBef>
            </a:pPr>
            <a:r>
              <a:rPr lang="zh-CN" altLang="en-US" sz="1800" dirty="0">
                <a:solidFill>
                  <a:srgbClr val="008000"/>
                </a:solidFill>
                <a:ea typeface="楷体" panose="02010609060101010101" pitchFamily="49" charset="-122"/>
              </a:rPr>
              <a:t>流水线</a:t>
            </a:r>
            <a:r>
              <a:rPr lang="en-US" altLang="zh-CN" sz="1800" dirty="0">
                <a:solidFill>
                  <a:srgbClr val="008000"/>
                </a:solidFill>
                <a:ea typeface="楷体" panose="02010609060101010101" pitchFamily="49" charset="-122"/>
              </a:rPr>
              <a:t>1</a:t>
            </a:r>
            <a:r>
              <a:rPr lang="zh-CN" altLang="en-US" sz="1800" dirty="0">
                <a:solidFill>
                  <a:srgbClr val="008000"/>
                </a:solidFill>
                <a:ea typeface="楷体" panose="02010609060101010101" pitchFamily="49" charset="-122"/>
              </a:rPr>
              <a:t>：加载</a:t>
            </a:r>
            <a:r>
              <a:rPr lang="en-US" altLang="zh-CN" sz="1800" dirty="0">
                <a:solidFill>
                  <a:srgbClr val="008000"/>
                </a:solidFill>
                <a:ea typeface="楷体" panose="02010609060101010101" pitchFamily="49" charset="-122"/>
              </a:rPr>
              <a:t>/</a:t>
            </a:r>
            <a:r>
              <a:rPr lang="zh-CN" altLang="en-US" sz="1800" dirty="0">
                <a:solidFill>
                  <a:srgbClr val="008000"/>
                </a:solidFill>
                <a:ea typeface="楷体" panose="02010609060101010101" pitchFamily="49" charset="-122"/>
              </a:rPr>
              <a:t>存储单元</a:t>
            </a:r>
          </a:p>
        </p:txBody>
      </p:sp>
      <p:sp>
        <p:nvSpPr>
          <p:cNvPr id="1696772" name="Text Box 4"/>
          <p:cNvSpPr txBox="1">
            <a:spLocks noChangeAspect="1" noChangeArrowheads="1"/>
          </p:cNvSpPr>
          <p:nvPr/>
        </p:nvSpPr>
        <p:spPr bwMode="auto">
          <a:xfrm>
            <a:off x="1708150" y="1439863"/>
            <a:ext cx="828675" cy="536575"/>
          </a:xfrm>
          <a:prstGeom prst="rect">
            <a:avLst/>
          </a:prstGeom>
          <a:solidFill>
            <a:srgbClr val="CCCCFF"/>
          </a:solidFill>
          <a:ln w="28575">
            <a:solidFill>
              <a:srgbClr val="000000"/>
            </a:solidFill>
            <a:miter lim="800000"/>
            <a:headEnd/>
            <a:tailEnd/>
          </a:ln>
        </p:spPr>
        <p:txBody>
          <a:bodyPr lIns="0" tIns="0" rIns="0" bIns="0" anchor="ctr"/>
          <a:lstStyle/>
          <a:p>
            <a:pPr>
              <a:lnSpc>
                <a:spcPct val="80000"/>
              </a:lnSpc>
              <a:spcBef>
                <a:spcPct val="0"/>
              </a:spcBef>
            </a:pPr>
            <a:r>
              <a:rPr lang="zh-CN" altLang="en-US" sz="1800" dirty="0">
                <a:ea typeface="楷体" panose="02010609060101010101" pitchFamily="49" charset="-122"/>
              </a:rPr>
              <a:t>取</a:t>
            </a:r>
          </a:p>
          <a:p>
            <a:pPr>
              <a:lnSpc>
                <a:spcPct val="80000"/>
              </a:lnSpc>
              <a:spcBef>
                <a:spcPct val="0"/>
              </a:spcBef>
            </a:pPr>
            <a:r>
              <a:rPr lang="zh-CN" altLang="en-US" sz="1800" dirty="0">
                <a:ea typeface="楷体" panose="02010609060101010101" pitchFamily="49" charset="-122"/>
              </a:rPr>
              <a:t>指令</a:t>
            </a:r>
          </a:p>
        </p:txBody>
      </p:sp>
      <p:sp>
        <p:nvSpPr>
          <p:cNvPr id="1696773" name="Text Box 5"/>
          <p:cNvSpPr txBox="1">
            <a:spLocks noChangeAspect="1" noChangeArrowheads="1"/>
          </p:cNvSpPr>
          <p:nvPr/>
        </p:nvSpPr>
        <p:spPr bwMode="auto">
          <a:xfrm>
            <a:off x="2781300" y="1452563"/>
            <a:ext cx="836613" cy="536575"/>
          </a:xfrm>
          <a:prstGeom prst="rect">
            <a:avLst/>
          </a:prstGeom>
          <a:solidFill>
            <a:srgbClr val="CCCCFF"/>
          </a:solidFill>
          <a:ln w="28575">
            <a:solidFill>
              <a:srgbClr val="000000"/>
            </a:solidFill>
            <a:miter lim="800000"/>
            <a:headEnd/>
            <a:tailEnd/>
          </a:ln>
        </p:spPr>
        <p:txBody>
          <a:bodyPr lIns="0" tIns="0" rIns="0" bIns="0" anchor="ctr"/>
          <a:lstStyle/>
          <a:p>
            <a:pPr>
              <a:lnSpc>
                <a:spcPct val="80000"/>
              </a:lnSpc>
              <a:spcBef>
                <a:spcPct val="0"/>
              </a:spcBef>
            </a:pPr>
            <a:r>
              <a:rPr lang="zh-CN" altLang="en-US" sz="1800" dirty="0">
                <a:ea typeface="楷体" panose="02010609060101010101" pitchFamily="49" charset="-122"/>
              </a:rPr>
              <a:t>译码</a:t>
            </a:r>
          </a:p>
          <a:p>
            <a:pPr>
              <a:lnSpc>
                <a:spcPct val="80000"/>
              </a:lnSpc>
              <a:spcBef>
                <a:spcPct val="0"/>
              </a:spcBef>
            </a:pPr>
            <a:r>
              <a:rPr lang="zh-CN" altLang="en-US" sz="1800" dirty="0">
                <a:ea typeface="楷体" panose="02010609060101010101" pitchFamily="49" charset="-122"/>
              </a:rPr>
              <a:t>指令</a:t>
            </a:r>
          </a:p>
        </p:txBody>
      </p:sp>
      <p:sp>
        <p:nvSpPr>
          <p:cNvPr id="1696774" name="Text Box 6"/>
          <p:cNvSpPr txBox="1">
            <a:spLocks noChangeAspect="1" noChangeArrowheads="1"/>
          </p:cNvSpPr>
          <p:nvPr/>
        </p:nvSpPr>
        <p:spPr bwMode="auto">
          <a:xfrm>
            <a:off x="3865563" y="2146300"/>
            <a:ext cx="833437" cy="536575"/>
          </a:xfrm>
          <a:prstGeom prst="rect">
            <a:avLst/>
          </a:prstGeom>
          <a:solidFill>
            <a:srgbClr val="CCFF99"/>
          </a:solidFill>
          <a:ln w="28575">
            <a:solidFill>
              <a:srgbClr val="000000"/>
            </a:solidFill>
            <a:miter lim="800000"/>
            <a:headEnd/>
            <a:tailEnd/>
          </a:ln>
        </p:spPr>
        <p:txBody>
          <a:bodyPr lIns="0" tIns="0" rIns="0" bIns="0" anchor="ctr"/>
          <a:lstStyle/>
          <a:p>
            <a:pPr>
              <a:lnSpc>
                <a:spcPct val="80000"/>
              </a:lnSpc>
              <a:spcBef>
                <a:spcPct val="0"/>
              </a:spcBef>
            </a:pPr>
            <a:r>
              <a:rPr lang="zh-CN" altLang="en-US" sz="1800" dirty="0">
                <a:ea typeface="楷体" panose="02010609060101010101" pitchFamily="49" charset="-122"/>
              </a:rPr>
              <a:t>读</a:t>
            </a:r>
          </a:p>
          <a:p>
            <a:pPr>
              <a:lnSpc>
                <a:spcPct val="80000"/>
              </a:lnSpc>
              <a:spcBef>
                <a:spcPct val="0"/>
              </a:spcBef>
            </a:pPr>
            <a:r>
              <a:rPr lang="zh-CN" altLang="en-US" sz="1800" dirty="0">
                <a:ea typeface="楷体" panose="02010609060101010101" pitchFamily="49" charset="-122"/>
              </a:rPr>
              <a:t>寄存器</a:t>
            </a:r>
          </a:p>
        </p:txBody>
      </p:sp>
      <p:sp>
        <p:nvSpPr>
          <p:cNvPr id="1696775" name="Text Box 7"/>
          <p:cNvSpPr txBox="1">
            <a:spLocks noChangeAspect="1" noChangeArrowheads="1"/>
          </p:cNvSpPr>
          <p:nvPr/>
        </p:nvSpPr>
        <p:spPr bwMode="auto">
          <a:xfrm>
            <a:off x="4949825" y="2144713"/>
            <a:ext cx="835025" cy="536575"/>
          </a:xfrm>
          <a:prstGeom prst="rect">
            <a:avLst/>
          </a:prstGeom>
          <a:solidFill>
            <a:srgbClr val="CCFF99"/>
          </a:solidFill>
          <a:ln w="28575">
            <a:solidFill>
              <a:srgbClr val="000000"/>
            </a:solidFill>
            <a:miter lim="800000"/>
            <a:headEnd/>
            <a:tailEnd/>
          </a:ln>
        </p:spPr>
        <p:txBody>
          <a:bodyPr lIns="0" tIns="0" rIns="0" bIns="0" anchor="ctr"/>
          <a:lstStyle/>
          <a:p>
            <a:pPr>
              <a:lnSpc>
                <a:spcPct val="80000"/>
              </a:lnSpc>
              <a:spcBef>
                <a:spcPct val="0"/>
              </a:spcBef>
            </a:pPr>
            <a:r>
              <a:rPr lang="zh-CN" altLang="en-US" sz="1800" dirty="0">
                <a:ea typeface="楷体" panose="02010609060101010101" pitchFamily="49" charset="-122"/>
              </a:rPr>
              <a:t>计算</a:t>
            </a:r>
          </a:p>
          <a:p>
            <a:pPr>
              <a:lnSpc>
                <a:spcPct val="80000"/>
              </a:lnSpc>
              <a:spcBef>
                <a:spcPct val="0"/>
              </a:spcBef>
            </a:pPr>
            <a:r>
              <a:rPr lang="zh-CN" altLang="en-US" sz="1800" dirty="0">
                <a:ea typeface="楷体" panose="02010609060101010101" pitchFamily="49" charset="-122"/>
              </a:rPr>
              <a:t>地址</a:t>
            </a:r>
          </a:p>
        </p:txBody>
      </p:sp>
      <p:sp>
        <p:nvSpPr>
          <p:cNvPr id="1696776" name="Line 8"/>
          <p:cNvSpPr>
            <a:spLocks noChangeAspect="1" noChangeShapeType="1"/>
          </p:cNvSpPr>
          <p:nvPr/>
        </p:nvSpPr>
        <p:spPr bwMode="auto">
          <a:xfrm>
            <a:off x="4710113" y="2466975"/>
            <a:ext cx="250825"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696777" name="Line 9"/>
          <p:cNvSpPr>
            <a:spLocks noChangeAspect="1" noChangeShapeType="1"/>
          </p:cNvSpPr>
          <p:nvPr/>
        </p:nvSpPr>
        <p:spPr bwMode="auto">
          <a:xfrm>
            <a:off x="5794375" y="2451100"/>
            <a:ext cx="250825" cy="1588"/>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696778" name="Text Box 10"/>
          <p:cNvSpPr txBox="1">
            <a:spLocks noChangeAspect="1" noChangeArrowheads="1"/>
          </p:cNvSpPr>
          <p:nvPr/>
        </p:nvSpPr>
        <p:spPr bwMode="auto">
          <a:xfrm>
            <a:off x="6045200" y="2122488"/>
            <a:ext cx="836613" cy="617537"/>
          </a:xfrm>
          <a:prstGeom prst="rect">
            <a:avLst/>
          </a:prstGeom>
          <a:solidFill>
            <a:srgbClr val="CCFF99"/>
          </a:solidFill>
          <a:ln w="28575">
            <a:solidFill>
              <a:srgbClr val="000000"/>
            </a:solidFill>
            <a:miter lim="800000"/>
            <a:headEnd/>
            <a:tailEnd/>
          </a:ln>
        </p:spPr>
        <p:txBody>
          <a:bodyPr lIns="0" tIns="0" rIns="0" bIns="0" anchor="ctr"/>
          <a:lstStyle/>
          <a:p>
            <a:pPr>
              <a:lnSpc>
                <a:spcPct val="80000"/>
              </a:lnSpc>
              <a:spcBef>
                <a:spcPct val="0"/>
              </a:spcBef>
            </a:pPr>
            <a:r>
              <a:rPr lang="zh-CN" altLang="en-US" sz="1800" dirty="0">
                <a:ea typeface="楷体" panose="02010609060101010101" pitchFamily="49" charset="-122"/>
              </a:rPr>
              <a:t>加载</a:t>
            </a:r>
          </a:p>
        </p:txBody>
      </p:sp>
      <p:sp>
        <p:nvSpPr>
          <p:cNvPr id="1696779" name="Text Box 11"/>
          <p:cNvSpPr txBox="1">
            <a:spLocks noChangeAspect="1" noChangeArrowheads="1"/>
          </p:cNvSpPr>
          <p:nvPr/>
        </p:nvSpPr>
        <p:spPr bwMode="auto">
          <a:xfrm>
            <a:off x="7138988" y="2132013"/>
            <a:ext cx="835025" cy="534987"/>
          </a:xfrm>
          <a:prstGeom prst="rect">
            <a:avLst/>
          </a:prstGeom>
          <a:solidFill>
            <a:srgbClr val="CCFF99"/>
          </a:solidFill>
          <a:ln w="28575">
            <a:solidFill>
              <a:srgbClr val="000000"/>
            </a:solidFill>
            <a:miter lim="800000"/>
            <a:headEnd/>
            <a:tailEnd/>
          </a:ln>
        </p:spPr>
        <p:txBody>
          <a:bodyPr lIns="0" tIns="0" rIns="0" bIns="0" anchor="ctr"/>
          <a:lstStyle/>
          <a:p>
            <a:pPr>
              <a:lnSpc>
                <a:spcPct val="80000"/>
              </a:lnSpc>
              <a:spcBef>
                <a:spcPct val="0"/>
              </a:spcBef>
            </a:pPr>
            <a:r>
              <a:rPr lang="zh-CN" altLang="en-US" sz="1800" dirty="0">
                <a:ea typeface="楷体" panose="02010609060101010101" pitchFamily="49" charset="-122"/>
              </a:rPr>
              <a:t>写</a:t>
            </a:r>
          </a:p>
          <a:p>
            <a:pPr>
              <a:lnSpc>
                <a:spcPct val="80000"/>
              </a:lnSpc>
              <a:spcBef>
                <a:spcPct val="0"/>
              </a:spcBef>
            </a:pPr>
            <a:r>
              <a:rPr lang="zh-CN" altLang="en-US" sz="1800" dirty="0">
                <a:ea typeface="楷体" panose="02010609060101010101" pitchFamily="49" charset="-122"/>
              </a:rPr>
              <a:t>寄存器</a:t>
            </a:r>
          </a:p>
        </p:txBody>
      </p:sp>
      <p:sp>
        <p:nvSpPr>
          <p:cNvPr id="1696780" name="Line 12"/>
          <p:cNvSpPr>
            <a:spLocks noChangeAspect="1" noChangeShapeType="1"/>
          </p:cNvSpPr>
          <p:nvPr/>
        </p:nvSpPr>
        <p:spPr bwMode="auto">
          <a:xfrm>
            <a:off x="6889750" y="2451100"/>
            <a:ext cx="250825" cy="1588"/>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696781" name="Text Box 13"/>
          <p:cNvSpPr txBox="1">
            <a:spLocks noChangeAspect="1" noChangeArrowheads="1"/>
          </p:cNvSpPr>
          <p:nvPr/>
        </p:nvSpPr>
        <p:spPr bwMode="auto">
          <a:xfrm>
            <a:off x="1619250" y="6092825"/>
            <a:ext cx="5976938" cy="442913"/>
          </a:xfrm>
          <a:prstGeom prst="rect">
            <a:avLst/>
          </a:prstGeom>
          <a:solidFill>
            <a:srgbClr val="FFFFFF"/>
          </a:solidFill>
          <a:ln w="9525">
            <a:noFill/>
            <a:miter lim="800000"/>
            <a:headEnd/>
            <a:tailEnd/>
          </a:ln>
        </p:spPr>
        <p:txBody>
          <a:bodyPr wrap="none" lIns="0" tIns="0" rIns="0" bIns="0" anchor="ctr"/>
          <a:lstStyle/>
          <a:p>
            <a:pPr>
              <a:spcBef>
                <a:spcPct val="0"/>
              </a:spcBef>
            </a:pPr>
            <a:r>
              <a:rPr lang="zh-CN" altLang="en-US" sz="2400" dirty="0">
                <a:solidFill>
                  <a:schemeClr val="bg2"/>
                </a:solidFill>
                <a:ea typeface="楷体" panose="02010609060101010101" pitchFamily="49" charset="-122"/>
              </a:rPr>
              <a:t>图</a:t>
            </a:r>
            <a:r>
              <a:rPr lang="en-US" altLang="zh-CN" sz="2400" dirty="0">
                <a:solidFill>
                  <a:schemeClr val="bg2"/>
                </a:solidFill>
                <a:ea typeface="楷体" panose="02010609060101010101" pitchFamily="49" charset="-122"/>
              </a:rPr>
              <a:t>7.31  SGI/MIPS R10000 </a:t>
            </a:r>
            <a:r>
              <a:rPr lang="zh-CN" altLang="en-US" sz="2400" dirty="0">
                <a:solidFill>
                  <a:schemeClr val="bg2"/>
                </a:solidFill>
                <a:ea typeface="楷体" panose="02010609060101010101" pitchFamily="49" charset="-122"/>
              </a:rPr>
              <a:t>的指令流水线</a:t>
            </a:r>
          </a:p>
        </p:txBody>
      </p:sp>
      <p:sp>
        <p:nvSpPr>
          <p:cNvPr id="1696782" name="Text Box 14"/>
          <p:cNvSpPr txBox="1">
            <a:spLocks noChangeAspect="1" noChangeArrowheads="1"/>
          </p:cNvSpPr>
          <p:nvPr/>
        </p:nvSpPr>
        <p:spPr bwMode="auto">
          <a:xfrm>
            <a:off x="1914525" y="1041400"/>
            <a:ext cx="336550" cy="266700"/>
          </a:xfrm>
          <a:prstGeom prst="rect">
            <a:avLst/>
          </a:prstGeom>
          <a:noFill/>
          <a:ln w="9525">
            <a:noFill/>
            <a:miter lim="800000"/>
            <a:headEnd/>
            <a:tailEnd/>
          </a:ln>
        </p:spPr>
        <p:txBody>
          <a:bodyPr wrap="none" lIns="0" tIns="0" rIns="0" bIns="0" anchor="ctr"/>
          <a:lstStyle/>
          <a:p>
            <a:pPr algn="just">
              <a:spcBef>
                <a:spcPct val="0"/>
              </a:spcBef>
            </a:pPr>
            <a:r>
              <a:rPr lang="zh-CN" altLang="en-US" sz="1800" dirty="0">
                <a:solidFill>
                  <a:srgbClr val="6600CC"/>
                </a:solidFill>
                <a:ea typeface="楷体" panose="02010609060101010101" pitchFamily="49" charset="-122"/>
              </a:rPr>
              <a:t>段</a:t>
            </a:r>
            <a:r>
              <a:rPr lang="en-US" altLang="zh-CN" sz="1800" dirty="0">
                <a:solidFill>
                  <a:srgbClr val="6600CC"/>
                </a:solidFill>
                <a:ea typeface="楷体" panose="02010609060101010101" pitchFamily="49" charset="-122"/>
              </a:rPr>
              <a:t>1</a:t>
            </a:r>
          </a:p>
        </p:txBody>
      </p:sp>
      <p:sp>
        <p:nvSpPr>
          <p:cNvPr id="1696783" name="Line 15"/>
          <p:cNvSpPr>
            <a:spLocks noChangeAspect="1" noChangeShapeType="1"/>
          </p:cNvSpPr>
          <p:nvPr/>
        </p:nvSpPr>
        <p:spPr bwMode="auto">
          <a:xfrm>
            <a:off x="3625850" y="2466975"/>
            <a:ext cx="249238"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696784" name="Text Box 16"/>
          <p:cNvSpPr txBox="1">
            <a:spLocks noChangeAspect="1" noChangeArrowheads="1"/>
          </p:cNvSpPr>
          <p:nvPr/>
        </p:nvSpPr>
        <p:spPr bwMode="auto">
          <a:xfrm>
            <a:off x="3852863" y="2901950"/>
            <a:ext cx="838200" cy="534988"/>
          </a:xfrm>
          <a:prstGeom prst="rect">
            <a:avLst/>
          </a:prstGeom>
          <a:solidFill>
            <a:srgbClr val="CCFFFF"/>
          </a:solidFill>
          <a:ln w="28575">
            <a:solidFill>
              <a:srgbClr val="000000"/>
            </a:solidFill>
            <a:miter lim="800000"/>
            <a:headEnd/>
            <a:tailEnd/>
          </a:ln>
        </p:spPr>
        <p:txBody>
          <a:bodyPr lIns="0" tIns="0" rIns="0" bIns="0" anchor="ctr"/>
          <a:lstStyle/>
          <a:p>
            <a:pPr>
              <a:lnSpc>
                <a:spcPct val="80000"/>
              </a:lnSpc>
              <a:spcBef>
                <a:spcPct val="0"/>
              </a:spcBef>
            </a:pPr>
            <a:r>
              <a:rPr lang="zh-CN" altLang="en-US" sz="1800" dirty="0">
                <a:ea typeface="楷体" panose="02010609060101010101" pitchFamily="49" charset="-122"/>
              </a:rPr>
              <a:t>读</a:t>
            </a:r>
          </a:p>
          <a:p>
            <a:pPr>
              <a:lnSpc>
                <a:spcPct val="80000"/>
              </a:lnSpc>
              <a:spcBef>
                <a:spcPct val="0"/>
              </a:spcBef>
            </a:pPr>
            <a:r>
              <a:rPr lang="zh-CN" altLang="en-US" sz="1800" dirty="0">
                <a:ea typeface="楷体" panose="02010609060101010101" pitchFamily="49" charset="-122"/>
              </a:rPr>
              <a:t>寄存器</a:t>
            </a:r>
          </a:p>
        </p:txBody>
      </p:sp>
      <p:sp>
        <p:nvSpPr>
          <p:cNvPr id="1696785" name="Text Box 17"/>
          <p:cNvSpPr txBox="1">
            <a:spLocks noChangeAspect="1" noChangeArrowheads="1"/>
          </p:cNvSpPr>
          <p:nvPr/>
        </p:nvSpPr>
        <p:spPr bwMode="auto">
          <a:xfrm>
            <a:off x="4935538" y="2894013"/>
            <a:ext cx="838200" cy="536575"/>
          </a:xfrm>
          <a:prstGeom prst="rect">
            <a:avLst/>
          </a:prstGeom>
          <a:solidFill>
            <a:srgbClr val="CCFFFF"/>
          </a:solidFill>
          <a:ln w="28575">
            <a:solidFill>
              <a:srgbClr val="000000"/>
            </a:solidFill>
            <a:miter lim="800000"/>
            <a:headEnd/>
            <a:tailEnd/>
          </a:ln>
        </p:spPr>
        <p:txBody>
          <a:bodyPr lIns="0" tIns="0" rIns="0" bIns="0" anchor="ctr"/>
          <a:lstStyle/>
          <a:p>
            <a:pPr>
              <a:lnSpc>
                <a:spcPct val="80000"/>
              </a:lnSpc>
              <a:spcBef>
                <a:spcPct val="0"/>
              </a:spcBef>
            </a:pPr>
            <a:r>
              <a:rPr lang="zh-CN" altLang="en-US" sz="1800" dirty="0">
                <a:ea typeface="楷体" panose="02010609060101010101" pitchFamily="49" charset="-122"/>
              </a:rPr>
              <a:t>执行</a:t>
            </a:r>
          </a:p>
          <a:p>
            <a:pPr>
              <a:lnSpc>
                <a:spcPct val="80000"/>
              </a:lnSpc>
              <a:spcBef>
                <a:spcPct val="0"/>
              </a:spcBef>
            </a:pPr>
            <a:r>
              <a:rPr lang="en-US" altLang="zh-CN" sz="1800" dirty="0">
                <a:ea typeface="楷体" panose="02010609060101010101" pitchFamily="49" charset="-122"/>
              </a:rPr>
              <a:t>ALU1</a:t>
            </a:r>
          </a:p>
        </p:txBody>
      </p:sp>
      <p:sp>
        <p:nvSpPr>
          <p:cNvPr id="1696786" name="Line 18"/>
          <p:cNvSpPr>
            <a:spLocks noChangeAspect="1" noChangeShapeType="1"/>
          </p:cNvSpPr>
          <p:nvPr/>
        </p:nvSpPr>
        <p:spPr bwMode="auto">
          <a:xfrm>
            <a:off x="4699000" y="3217863"/>
            <a:ext cx="250825" cy="1587"/>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696787" name="Line 19"/>
          <p:cNvSpPr>
            <a:spLocks noChangeAspect="1" noChangeShapeType="1"/>
          </p:cNvSpPr>
          <p:nvPr/>
        </p:nvSpPr>
        <p:spPr bwMode="auto">
          <a:xfrm>
            <a:off x="5783263" y="3201988"/>
            <a:ext cx="247650" cy="1587"/>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696788" name="Text Box 20"/>
          <p:cNvSpPr txBox="1">
            <a:spLocks noChangeAspect="1" noChangeArrowheads="1"/>
          </p:cNvSpPr>
          <p:nvPr/>
        </p:nvSpPr>
        <p:spPr bwMode="auto">
          <a:xfrm>
            <a:off x="6032500" y="2886075"/>
            <a:ext cx="835025" cy="536575"/>
          </a:xfrm>
          <a:prstGeom prst="rect">
            <a:avLst/>
          </a:prstGeom>
          <a:solidFill>
            <a:srgbClr val="CCFFFF"/>
          </a:solidFill>
          <a:ln w="28575">
            <a:solidFill>
              <a:srgbClr val="000000"/>
            </a:solidFill>
            <a:miter lim="800000"/>
            <a:headEnd/>
            <a:tailEnd/>
          </a:ln>
        </p:spPr>
        <p:txBody>
          <a:bodyPr lIns="0" tIns="0" rIns="0" bIns="0" anchor="ctr"/>
          <a:lstStyle/>
          <a:p>
            <a:pPr>
              <a:lnSpc>
                <a:spcPct val="80000"/>
              </a:lnSpc>
              <a:spcBef>
                <a:spcPct val="0"/>
              </a:spcBef>
            </a:pPr>
            <a:r>
              <a:rPr lang="zh-CN" altLang="en-US" sz="1800" dirty="0">
                <a:ea typeface="楷体" panose="02010609060101010101" pitchFamily="49" charset="-122"/>
              </a:rPr>
              <a:t>写</a:t>
            </a:r>
          </a:p>
          <a:p>
            <a:pPr>
              <a:lnSpc>
                <a:spcPct val="80000"/>
              </a:lnSpc>
              <a:spcBef>
                <a:spcPct val="0"/>
              </a:spcBef>
            </a:pPr>
            <a:r>
              <a:rPr lang="zh-CN" altLang="en-US" sz="1800" dirty="0">
                <a:ea typeface="楷体" panose="02010609060101010101" pitchFamily="49" charset="-122"/>
              </a:rPr>
              <a:t>寄存器</a:t>
            </a:r>
          </a:p>
        </p:txBody>
      </p:sp>
      <p:sp>
        <p:nvSpPr>
          <p:cNvPr id="1696789" name="Line 21"/>
          <p:cNvSpPr>
            <a:spLocks noChangeAspect="1" noChangeShapeType="1"/>
          </p:cNvSpPr>
          <p:nvPr/>
        </p:nvSpPr>
        <p:spPr bwMode="auto">
          <a:xfrm>
            <a:off x="3613150" y="3217863"/>
            <a:ext cx="249238" cy="1587"/>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696790" name="Text Box 22"/>
          <p:cNvSpPr txBox="1">
            <a:spLocks noChangeAspect="1" noChangeArrowheads="1"/>
          </p:cNvSpPr>
          <p:nvPr/>
        </p:nvSpPr>
        <p:spPr bwMode="auto">
          <a:xfrm>
            <a:off x="3852863" y="3657600"/>
            <a:ext cx="838200" cy="536575"/>
          </a:xfrm>
          <a:prstGeom prst="rect">
            <a:avLst/>
          </a:prstGeom>
          <a:solidFill>
            <a:srgbClr val="FFCCFF"/>
          </a:solidFill>
          <a:ln w="28575">
            <a:solidFill>
              <a:srgbClr val="000000"/>
            </a:solidFill>
            <a:miter lim="800000"/>
            <a:headEnd/>
            <a:tailEnd/>
          </a:ln>
        </p:spPr>
        <p:txBody>
          <a:bodyPr lIns="0" tIns="0" rIns="0" bIns="0" anchor="ctr"/>
          <a:lstStyle/>
          <a:p>
            <a:pPr>
              <a:lnSpc>
                <a:spcPct val="80000"/>
              </a:lnSpc>
              <a:spcBef>
                <a:spcPct val="0"/>
              </a:spcBef>
            </a:pPr>
            <a:r>
              <a:rPr lang="zh-CN" altLang="en-US" sz="1800" dirty="0">
                <a:ea typeface="楷体" panose="02010609060101010101" pitchFamily="49" charset="-122"/>
              </a:rPr>
              <a:t>读</a:t>
            </a:r>
          </a:p>
          <a:p>
            <a:pPr>
              <a:lnSpc>
                <a:spcPct val="80000"/>
              </a:lnSpc>
              <a:spcBef>
                <a:spcPct val="0"/>
              </a:spcBef>
            </a:pPr>
            <a:r>
              <a:rPr lang="zh-CN" altLang="en-US" sz="1800" dirty="0">
                <a:ea typeface="楷体" panose="02010609060101010101" pitchFamily="49" charset="-122"/>
              </a:rPr>
              <a:t>寄存器</a:t>
            </a:r>
          </a:p>
        </p:txBody>
      </p:sp>
      <p:sp>
        <p:nvSpPr>
          <p:cNvPr id="1696791" name="Text Box 23"/>
          <p:cNvSpPr txBox="1">
            <a:spLocks noChangeAspect="1" noChangeArrowheads="1"/>
          </p:cNvSpPr>
          <p:nvPr/>
        </p:nvSpPr>
        <p:spPr bwMode="auto">
          <a:xfrm>
            <a:off x="4935538" y="3656013"/>
            <a:ext cx="838200" cy="534987"/>
          </a:xfrm>
          <a:prstGeom prst="rect">
            <a:avLst/>
          </a:prstGeom>
          <a:solidFill>
            <a:srgbClr val="FFCCFF"/>
          </a:solidFill>
          <a:ln w="28575">
            <a:solidFill>
              <a:srgbClr val="000000"/>
            </a:solidFill>
            <a:miter lim="800000"/>
            <a:headEnd/>
            <a:tailEnd/>
          </a:ln>
        </p:spPr>
        <p:txBody>
          <a:bodyPr lIns="0" tIns="0" rIns="0" bIns="0" anchor="ctr"/>
          <a:lstStyle/>
          <a:p>
            <a:pPr>
              <a:lnSpc>
                <a:spcPct val="80000"/>
              </a:lnSpc>
              <a:spcBef>
                <a:spcPct val="0"/>
              </a:spcBef>
            </a:pPr>
            <a:r>
              <a:rPr lang="zh-CN" altLang="en-US" sz="1800" dirty="0">
                <a:ea typeface="楷体" panose="02010609060101010101" pitchFamily="49" charset="-122"/>
              </a:rPr>
              <a:t>执行</a:t>
            </a:r>
          </a:p>
          <a:p>
            <a:pPr>
              <a:lnSpc>
                <a:spcPct val="80000"/>
              </a:lnSpc>
              <a:spcBef>
                <a:spcPct val="0"/>
              </a:spcBef>
            </a:pPr>
            <a:r>
              <a:rPr lang="en-US" altLang="zh-CN" sz="1800" dirty="0">
                <a:ea typeface="楷体" panose="02010609060101010101" pitchFamily="49" charset="-122"/>
              </a:rPr>
              <a:t>ALU2</a:t>
            </a:r>
          </a:p>
        </p:txBody>
      </p:sp>
      <p:sp>
        <p:nvSpPr>
          <p:cNvPr id="1696792" name="Line 24"/>
          <p:cNvSpPr>
            <a:spLocks noChangeAspect="1" noChangeShapeType="1"/>
          </p:cNvSpPr>
          <p:nvPr/>
        </p:nvSpPr>
        <p:spPr bwMode="auto">
          <a:xfrm>
            <a:off x="4699000" y="3976688"/>
            <a:ext cx="250825" cy="1587"/>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696793" name="Line 25"/>
          <p:cNvSpPr>
            <a:spLocks noChangeAspect="1" noChangeShapeType="1"/>
          </p:cNvSpPr>
          <p:nvPr/>
        </p:nvSpPr>
        <p:spPr bwMode="auto">
          <a:xfrm>
            <a:off x="5783263" y="3960813"/>
            <a:ext cx="247650" cy="1587"/>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696794" name="Text Box 26"/>
          <p:cNvSpPr txBox="1">
            <a:spLocks noChangeAspect="1" noChangeArrowheads="1"/>
          </p:cNvSpPr>
          <p:nvPr/>
        </p:nvSpPr>
        <p:spPr bwMode="auto">
          <a:xfrm>
            <a:off x="6032500" y="3656013"/>
            <a:ext cx="835025" cy="534987"/>
          </a:xfrm>
          <a:prstGeom prst="rect">
            <a:avLst/>
          </a:prstGeom>
          <a:solidFill>
            <a:srgbClr val="FFCCFF"/>
          </a:solidFill>
          <a:ln w="28575">
            <a:solidFill>
              <a:srgbClr val="000000"/>
            </a:solidFill>
            <a:miter lim="800000"/>
            <a:headEnd/>
            <a:tailEnd/>
          </a:ln>
        </p:spPr>
        <p:txBody>
          <a:bodyPr lIns="0" tIns="0" rIns="0" bIns="0" anchor="ctr"/>
          <a:lstStyle/>
          <a:p>
            <a:pPr>
              <a:lnSpc>
                <a:spcPct val="80000"/>
              </a:lnSpc>
              <a:spcBef>
                <a:spcPct val="0"/>
              </a:spcBef>
            </a:pPr>
            <a:r>
              <a:rPr lang="zh-CN" altLang="en-US" sz="1800" dirty="0">
                <a:ea typeface="楷体" panose="02010609060101010101" pitchFamily="49" charset="-122"/>
              </a:rPr>
              <a:t>写</a:t>
            </a:r>
          </a:p>
          <a:p>
            <a:pPr>
              <a:lnSpc>
                <a:spcPct val="80000"/>
              </a:lnSpc>
              <a:spcBef>
                <a:spcPct val="0"/>
              </a:spcBef>
            </a:pPr>
            <a:r>
              <a:rPr lang="zh-CN" altLang="en-US" sz="1800" dirty="0">
                <a:ea typeface="楷体" panose="02010609060101010101" pitchFamily="49" charset="-122"/>
              </a:rPr>
              <a:t>寄存器</a:t>
            </a:r>
          </a:p>
        </p:txBody>
      </p:sp>
      <p:sp>
        <p:nvSpPr>
          <p:cNvPr id="1696795" name="Line 27"/>
          <p:cNvSpPr>
            <a:spLocks noChangeAspect="1" noChangeShapeType="1"/>
          </p:cNvSpPr>
          <p:nvPr/>
        </p:nvSpPr>
        <p:spPr bwMode="auto">
          <a:xfrm>
            <a:off x="3613150" y="3976688"/>
            <a:ext cx="249238" cy="1587"/>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696796" name="Text Box 28"/>
          <p:cNvSpPr txBox="1">
            <a:spLocks noChangeAspect="1" noChangeArrowheads="1"/>
          </p:cNvSpPr>
          <p:nvPr/>
        </p:nvSpPr>
        <p:spPr bwMode="auto">
          <a:xfrm>
            <a:off x="3838575" y="4419600"/>
            <a:ext cx="836613" cy="534988"/>
          </a:xfrm>
          <a:prstGeom prst="rect">
            <a:avLst/>
          </a:prstGeom>
          <a:solidFill>
            <a:srgbClr val="FFFF99"/>
          </a:solidFill>
          <a:ln w="28575">
            <a:solidFill>
              <a:srgbClr val="000000"/>
            </a:solidFill>
            <a:miter lim="800000"/>
            <a:headEnd/>
            <a:tailEnd/>
          </a:ln>
        </p:spPr>
        <p:txBody>
          <a:bodyPr lIns="0" tIns="0" rIns="0" bIns="0" anchor="ctr"/>
          <a:lstStyle/>
          <a:p>
            <a:pPr>
              <a:lnSpc>
                <a:spcPct val="80000"/>
              </a:lnSpc>
              <a:spcBef>
                <a:spcPct val="0"/>
              </a:spcBef>
            </a:pPr>
            <a:r>
              <a:rPr lang="zh-CN" altLang="en-US" sz="1800" dirty="0">
                <a:ea typeface="楷体" panose="02010609060101010101" pitchFamily="49" charset="-122"/>
              </a:rPr>
              <a:t>读</a:t>
            </a:r>
          </a:p>
          <a:p>
            <a:pPr>
              <a:lnSpc>
                <a:spcPct val="80000"/>
              </a:lnSpc>
              <a:spcBef>
                <a:spcPct val="0"/>
              </a:spcBef>
            </a:pPr>
            <a:r>
              <a:rPr lang="zh-CN" altLang="en-US" sz="1800" dirty="0">
                <a:ea typeface="楷体" panose="02010609060101010101" pitchFamily="49" charset="-122"/>
              </a:rPr>
              <a:t>寄存器</a:t>
            </a:r>
          </a:p>
        </p:txBody>
      </p:sp>
      <p:sp>
        <p:nvSpPr>
          <p:cNvPr id="1696797" name="Text Box 29"/>
          <p:cNvSpPr txBox="1">
            <a:spLocks noChangeAspect="1" noChangeArrowheads="1"/>
          </p:cNvSpPr>
          <p:nvPr/>
        </p:nvSpPr>
        <p:spPr bwMode="auto">
          <a:xfrm>
            <a:off x="4922838" y="4414838"/>
            <a:ext cx="836612" cy="571500"/>
          </a:xfrm>
          <a:prstGeom prst="rect">
            <a:avLst/>
          </a:prstGeom>
          <a:solidFill>
            <a:srgbClr val="FFFF99"/>
          </a:solidFill>
          <a:ln w="28575">
            <a:solidFill>
              <a:srgbClr val="000000"/>
            </a:solidFill>
            <a:miter lim="800000"/>
            <a:headEnd/>
            <a:tailEnd/>
          </a:ln>
        </p:spPr>
        <p:txBody>
          <a:bodyPr lIns="0" tIns="0" rIns="0" bIns="0" anchor="ctr"/>
          <a:lstStyle/>
          <a:p>
            <a:pPr>
              <a:lnSpc>
                <a:spcPct val="80000"/>
              </a:lnSpc>
              <a:spcBef>
                <a:spcPct val="0"/>
              </a:spcBef>
            </a:pPr>
            <a:r>
              <a:rPr lang="zh-CN" altLang="en-US" sz="1800" dirty="0">
                <a:ea typeface="楷体" panose="02010609060101010101" pitchFamily="49" charset="-122"/>
              </a:rPr>
              <a:t>对齐</a:t>
            </a:r>
          </a:p>
        </p:txBody>
      </p:sp>
      <p:sp>
        <p:nvSpPr>
          <p:cNvPr id="1696798" name="Line 30"/>
          <p:cNvSpPr>
            <a:spLocks noChangeAspect="1" noChangeShapeType="1"/>
          </p:cNvSpPr>
          <p:nvPr/>
        </p:nvSpPr>
        <p:spPr bwMode="auto">
          <a:xfrm>
            <a:off x="4686300" y="4737100"/>
            <a:ext cx="249238" cy="1588"/>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696799" name="Line 31"/>
          <p:cNvSpPr>
            <a:spLocks noChangeAspect="1" noChangeShapeType="1"/>
          </p:cNvSpPr>
          <p:nvPr/>
        </p:nvSpPr>
        <p:spPr bwMode="auto">
          <a:xfrm>
            <a:off x="5770563" y="4721225"/>
            <a:ext cx="247650" cy="1588"/>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696800" name="Text Box 32"/>
          <p:cNvSpPr txBox="1">
            <a:spLocks noChangeAspect="1" noChangeArrowheads="1"/>
          </p:cNvSpPr>
          <p:nvPr/>
        </p:nvSpPr>
        <p:spPr bwMode="auto">
          <a:xfrm>
            <a:off x="6019800" y="4391025"/>
            <a:ext cx="836613" cy="617538"/>
          </a:xfrm>
          <a:prstGeom prst="rect">
            <a:avLst/>
          </a:prstGeom>
          <a:solidFill>
            <a:srgbClr val="FFFF99"/>
          </a:solidFill>
          <a:ln w="28575">
            <a:solidFill>
              <a:srgbClr val="000000"/>
            </a:solidFill>
            <a:miter lim="800000"/>
            <a:headEnd/>
            <a:tailEnd/>
          </a:ln>
        </p:spPr>
        <p:txBody>
          <a:bodyPr lIns="0" tIns="0" rIns="0" bIns="0" anchor="ctr"/>
          <a:lstStyle/>
          <a:p>
            <a:pPr>
              <a:lnSpc>
                <a:spcPct val="80000"/>
              </a:lnSpc>
              <a:spcBef>
                <a:spcPct val="0"/>
              </a:spcBef>
            </a:pPr>
            <a:r>
              <a:rPr lang="zh-CN" altLang="en-US" sz="1800" dirty="0">
                <a:ea typeface="楷体" panose="02010609060101010101" pitchFamily="49" charset="-122"/>
              </a:rPr>
              <a:t>加</a:t>
            </a:r>
          </a:p>
        </p:txBody>
      </p:sp>
      <p:sp>
        <p:nvSpPr>
          <p:cNvPr id="1696801" name="Text Box 33"/>
          <p:cNvSpPr txBox="1">
            <a:spLocks noChangeAspect="1" noChangeArrowheads="1"/>
          </p:cNvSpPr>
          <p:nvPr/>
        </p:nvSpPr>
        <p:spPr bwMode="auto">
          <a:xfrm>
            <a:off x="7104063" y="4406900"/>
            <a:ext cx="844550" cy="612775"/>
          </a:xfrm>
          <a:prstGeom prst="rect">
            <a:avLst/>
          </a:prstGeom>
          <a:solidFill>
            <a:srgbClr val="FFFF99"/>
          </a:solidFill>
          <a:ln w="28575">
            <a:solidFill>
              <a:srgbClr val="000000"/>
            </a:solidFill>
            <a:miter lim="800000"/>
            <a:headEnd/>
            <a:tailEnd/>
          </a:ln>
        </p:spPr>
        <p:txBody>
          <a:bodyPr lIns="0" tIns="0" rIns="0" bIns="0" anchor="ctr"/>
          <a:lstStyle/>
          <a:p>
            <a:pPr>
              <a:lnSpc>
                <a:spcPct val="80000"/>
              </a:lnSpc>
              <a:spcBef>
                <a:spcPct val="0"/>
              </a:spcBef>
            </a:pPr>
            <a:r>
              <a:rPr lang="zh-CN" altLang="en-US" sz="1800" dirty="0">
                <a:ea typeface="楷体" panose="02010609060101010101" pitchFamily="49" charset="-122"/>
              </a:rPr>
              <a:t>组装</a:t>
            </a:r>
          </a:p>
          <a:p>
            <a:pPr>
              <a:lnSpc>
                <a:spcPct val="80000"/>
              </a:lnSpc>
              <a:spcBef>
                <a:spcPct val="0"/>
              </a:spcBef>
            </a:pPr>
            <a:r>
              <a:rPr lang="zh-CN" altLang="en-US" sz="1800" dirty="0">
                <a:ea typeface="楷体" panose="02010609060101010101" pitchFamily="49" charset="-122"/>
              </a:rPr>
              <a:t>结果</a:t>
            </a:r>
          </a:p>
        </p:txBody>
      </p:sp>
      <p:sp>
        <p:nvSpPr>
          <p:cNvPr id="1696802" name="Line 34"/>
          <p:cNvSpPr>
            <a:spLocks noChangeAspect="1" noChangeShapeType="1"/>
          </p:cNvSpPr>
          <p:nvPr/>
        </p:nvSpPr>
        <p:spPr bwMode="auto">
          <a:xfrm>
            <a:off x="7950200" y="4708525"/>
            <a:ext cx="249238" cy="1588"/>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696803" name="Text Box 35"/>
          <p:cNvSpPr txBox="1">
            <a:spLocks noChangeAspect="1" noChangeArrowheads="1"/>
          </p:cNvSpPr>
          <p:nvPr/>
        </p:nvSpPr>
        <p:spPr bwMode="auto">
          <a:xfrm>
            <a:off x="8201025" y="4389438"/>
            <a:ext cx="835025" cy="536575"/>
          </a:xfrm>
          <a:prstGeom prst="rect">
            <a:avLst/>
          </a:prstGeom>
          <a:solidFill>
            <a:srgbClr val="FFFF99"/>
          </a:solidFill>
          <a:ln w="28575">
            <a:solidFill>
              <a:srgbClr val="000000"/>
            </a:solidFill>
            <a:miter lim="800000"/>
            <a:headEnd/>
            <a:tailEnd/>
          </a:ln>
        </p:spPr>
        <p:txBody>
          <a:bodyPr lIns="0" tIns="0" rIns="0" bIns="0" anchor="ctr"/>
          <a:lstStyle/>
          <a:p>
            <a:pPr>
              <a:lnSpc>
                <a:spcPct val="80000"/>
              </a:lnSpc>
              <a:spcBef>
                <a:spcPct val="0"/>
              </a:spcBef>
            </a:pPr>
            <a:r>
              <a:rPr lang="zh-CN" altLang="en-US" sz="1800" dirty="0">
                <a:ea typeface="楷体" panose="02010609060101010101" pitchFamily="49" charset="-122"/>
              </a:rPr>
              <a:t>写</a:t>
            </a:r>
          </a:p>
          <a:p>
            <a:pPr>
              <a:lnSpc>
                <a:spcPct val="80000"/>
              </a:lnSpc>
              <a:spcBef>
                <a:spcPct val="0"/>
              </a:spcBef>
            </a:pPr>
            <a:r>
              <a:rPr lang="zh-CN" altLang="en-US" sz="1800" dirty="0">
                <a:ea typeface="楷体" panose="02010609060101010101" pitchFamily="49" charset="-122"/>
              </a:rPr>
              <a:t>寄存器</a:t>
            </a:r>
          </a:p>
        </p:txBody>
      </p:sp>
      <p:sp>
        <p:nvSpPr>
          <p:cNvPr id="1696804" name="Line 36"/>
          <p:cNvSpPr>
            <a:spLocks noChangeAspect="1" noChangeShapeType="1"/>
          </p:cNvSpPr>
          <p:nvPr/>
        </p:nvSpPr>
        <p:spPr bwMode="auto">
          <a:xfrm>
            <a:off x="6865938" y="4721225"/>
            <a:ext cx="249237" cy="1588"/>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696805" name="Line 37"/>
          <p:cNvSpPr>
            <a:spLocks noChangeAspect="1" noChangeShapeType="1"/>
          </p:cNvSpPr>
          <p:nvPr/>
        </p:nvSpPr>
        <p:spPr bwMode="auto">
          <a:xfrm>
            <a:off x="3600450" y="4737100"/>
            <a:ext cx="249238" cy="1588"/>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696806" name="Text Box 38"/>
          <p:cNvSpPr txBox="1">
            <a:spLocks noChangeAspect="1" noChangeArrowheads="1"/>
          </p:cNvSpPr>
          <p:nvPr/>
        </p:nvSpPr>
        <p:spPr bwMode="auto">
          <a:xfrm>
            <a:off x="3838575" y="5180013"/>
            <a:ext cx="836613" cy="534987"/>
          </a:xfrm>
          <a:prstGeom prst="rect">
            <a:avLst/>
          </a:prstGeom>
          <a:solidFill>
            <a:srgbClr val="99FFCC"/>
          </a:solidFill>
          <a:ln w="28575">
            <a:solidFill>
              <a:srgbClr val="000000"/>
            </a:solidFill>
            <a:miter lim="800000"/>
            <a:headEnd/>
            <a:tailEnd/>
          </a:ln>
        </p:spPr>
        <p:txBody>
          <a:bodyPr lIns="0" tIns="0" rIns="0" bIns="0" anchor="ctr"/>
          <a:lstStyle/>
          <a:p>
            <a:pPr>
              <a:lnSpc>
                <a:spcPct val="80000"/>
              </a:lnSpc>
              <a:spcBef>
                <a:spcPct val="0"/>
              </a:spcBef>
            </a:pPr>
            <a:r>
              <a:rPr lang="zh-CN" altLang="en-US" sz="1800" dirty="0">
                <a:ea typeface="楷体" panose="02010609060101010101" pitchFamily="49" charset="-122"/>
              </a:rPr>
              <a:t>读</a:t>
            </a:r>
          </a:p>
          <a:p>
            <a:pPr>
              <a:lnSpc>
                <a:spcPct val="80000"/>
              </a:lnSpc>
              <a:spcBef>
                <a:spcPct val="0"/>
              </a:spcBef>
            </a:pPr>
            <a:r>
              <a:rPr lang="zh-CN" altLang="en-US" sz="1800" dirty="0">
                <a:ea typeface="楷体" panose="02010609060101010101" pitchFamily="49" charset="-122"/>
              </a:rPr>
              <a:t>寄存器</a:t>
            </a:r>
          </a:p>
        </p:txBody>
      </p:sp>
      <p:sp>
        <p:nvSpPr>
          <p:cNvPr id="1696807" name="Text Box 39"/>
          <p:cNvSpPr txBox="1">
            <a:spLocks noChangeAspect="1" noChangeArrowheads="1"/>
          </p:cNvSpPr>
          <p:nvPr/>
        </p:nvSpPr>
        <p:spPr bwMode="auto">
          <a:xfrm>
            <a:off x="4922838" y="5173663"/>
            <a:ext cx="836612" cy="609600"/>
          </a:xfrm>
          <a:prstGeom prst="rect">
            <a:avLst/>
          </a:prstGeom>
          <a:solidFill>
            <a:srgbClr val="99FFCC"/>
          </a:solidFill>
          <a:ln w="28575">
            <a:solidFill>
              <a:srgbClr val="000000"/>
            </a:solidFill>
            <a:miter lim="800000"/>
            <a:headEnd/>
            <a:tailEnd/>
          </a:ln>
        </p:spPr>
        <p:txBody>
          <a:bodyPr lIns="0" tIns="0" rIns="0" bIns="0" anchor="ctr"/>
          <a:lstStyle/>
          <a:p>
            <a:pPr>
              <a:lnSpc>
                <a:spcPct val="80000"/>
              </a:lnSpc>
              <a:spcBef>
                <a:spcPct val="0"/>
              </a:spcBef>
            </a:pPr>
            <a:r>
              <a:rPr lang="zh-CN" altLang="en-US" sz="1800" dirty="0">
                <a:ea typeface="楷体" panose="02010609060101010101" pitchFamily="49" charset="-122"/>
              </a:rPr>
              <a:t>乘</a:t>
            </a:r>
          </a:p>
        </p:txBody>
      </p:sp>
      <p:sp>
        <p:nvSpPr>
          <p:cNvPr id="1696808" name="Line 40"/>
          <p:cNvSpPr>
            <a:spLocks noChangeAspect="1" noChangeShapeType="1"/>
          </p:cNvSpPr>
          <p:nvPr/>
        </p:nvSpPr>
        <p:spPr bwMode="auto">
          <a:xfrm>
            <a:off x="4686300" y="5495925"/>
            <a:ext cx="249238" cy="1588"/>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696809" name="Line 41"/>
          <p:cNvSpPr>
            <a:spLocks noChangeAspect="1" noChangeShapeType="1"/>
          </p:cNvSpPr>
          <p:nvPr/>
        </p:nvSpPr>
        <p:spPr bwMode="auto">
          <a:xfrm>
            <a:off x="5770563" y="5480050"/>
            <a:ext cx="247650" cy="1588"/>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696810" name="Text Box 42"/>
          <p:cNvSpPr txBox="1">
            <a:spLocks noChangeAspect="1" noChangeArrowheads="1"/>
          </p:cNvSpPr>
          <p:nvPr/>
        </p:nvSpPr>
        <p:spPr bwMode="auto">
          <a:xfrm>
            <a:off x="6019800" y="5151438"/>
            <a:ext cx="836613" cy="615950"/>
          </a:xfrm>
          <a:prstGeom prst="rect">
            <a:avLst/>
          </a:prstGeom>
          <a:solidFill>
            <a:srgbClr val="99FFCC"/>
          </a:solidFill>
          <a:ln w="28575">
            <a:solidFill>
              <a:srgbClr val="000000"/>
            </a:solidFill>
            <a:miter lim="800000"/>
            <a:headEnd/>
            <a:tailEnd/>
          </a:ln>
        </p:spPr>
        <p:txBody>
          <a:bodyPr lIns="0" tIns="0" rIns="0" bIns="0" anchor="ctr"/>
          <a:lstStyle/>
          <a:p>
            <a:pPr>
              <a:lnSpc>
                <a:spcPct val="80000"/>
              </a:lnSpc>
              <a:spcBef>
                <a:spcPct val="0"/>
              </a:spcBef>
            </a:pPr>
            <a:r>
              <a:rPr lang="zh-CN" altLang="en-US" sz="1800" dirty="0">
                <a:ea typeface="楷体" panose="02010609060101010101" pitchFamily="49" charset="-122"/>
              </a:rPr>
              <a:t>求和</a:t>
            </a:r>
          </a:p>
          <a:p>
            <a:pPr>
              <a:lnSpc>
                <a:spcPct val="80000"/>
              </a:lnSpc>
              <a:spcBef>
                <a:spcPct val="0"/>
              </a:spcBef>
            </a:pPr>
            <a:r>
              <a:rPr lang="zh-CN" altLang="en-US" sz="1800" dirty="0">
                <a:ea typeface="楷体" panose="02010609060101010101" pitchFamily="49" charset="-122"/>
              </a:rPr>
              <a:t>部分积</a:t>
            </a:r>
          </a:p>
        </p:txBody>
      </p:sp>
      <p:sp>
        <p:nvSpPr>
          <p:cNvPr id="1696811" name="Text Box 43"/>
          <p:cNvSpPr txBox="1">
            <a:spLocks noChangeAspect="1" noChangeArrowheads="1"/>
          </p:cNvSpPr>
          <p:nvPr/>
        </p:nvSpPr>
        <p:spPr bwMode="auto">
          <a:xfrm>
            <a:off x="7104063" y="5165725"/>
            <a:ext cx="844550" cy="612775"/>
          </a:xfrm>
          <a:prstGeom prst="rect">
            <a:avLst/>
          </a:prstGeom>
          <a:solidFill>
            <a:srgbClr val="99FFCC"/>
          </a:solidFill>
          <a:ln w="28575">
            <a:solidFill>
              <a:srgbClr val="000000"/>
            </a:solidFill>
            <a:miter lim="800000"/>
            <a:headEnd/>
            <a:tailEnd/>
          </a:ln>
        </p:spPr>
        <p:txBody>
          <a:bodyPr lIns="0" tIns="0" rIns="0" bIns="0" anchor="ctr"/>
          <a:lstStyle/>
          <a:p>
            <a:pPr>
              <a:lnSpc>
                <a:spcPct val="80000"/>
              </a:lnSpc>
              <a:spcBef>
                <a:spcPct val="0"/>
              </a:spcBef>
            </a:pPr>
            <a:r>
              <a:rPr lang="zh-CN" altLang="en-US" sz="1800" dirty="0">
                <a:ea typeface="楷体" panose="02010609060101010101" pitchFamily="49" charset="-122"/>
              </a:rPr>
              <a:t>组装</a:t>
            </a:r>
          </a:p>
          <a:p>
            <a:pPr>
              <a:lnSpc>
                <a:spcPct val="80000"/>
              </a:lnSpc>
              <a:spcBef>
                <a:spcPct val="0"/>
              </a:spcBef>
            </a:pPr>
            <a:r>
              <a:rPr lang="zh-CN" altLang="en-US" sz="1800" dirty="0">
                <a:ea typeface="楷体" panose="02010609060101010101" pitchFamily="49" charset="-122"/>
              </a:rPr>
              <a:t>结果</a:t>
            </a:r>
          </a:p>
        </p:txBody>
      </p:sp>
      <p:sp>
        <p:nvSpPr>
          <p:cNvPr id="1696812" name="Line 44"/>
          <p:cNvSpPr>
            <a:spLocks noChangeAspect="1" noChangeShapeType="1"/>
          </p:cNvSpPr>
          <p:nvPr/>
        </p:nvSpPr>
        <p:spPr bwMode="auto">
          <a:xfrm>
            <a:off x="7950200" y="5468938"/>
            <a:ext cx="249238" cy="1587"/>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696813" name="Text Box 45"/>
          <p:cNvSpPr txBox="1">
            <a:spLocks noChangeAspect="1" noChangeArrowheads="1"/>
          </p:cNvSpPr>
          <p:nvPr/>
        </p:nvSpPr>
        <p:spPr bwMode="auto">
          <a:xfrm>
            <a:off x="8201025" y="5151438"/>
            <a:ext cx="835025" cy="534987"/>
          </a:xfrm>
          <a:prstGeom prst="rect">
            <a:avLst/>
          </a:prstGeom>
          <a:solidFill>
            <a:srgbClr val="99FFCC"/>
          </a:solidFill>
          <a:ln w="28575">
            <a:solidFill>
              <a:srgbClr val="000000"/>
            </a:solidFill>
            <a:miter lim="800000"/>
            <a:headEnd/>
            <a:tailEnd/>
          </a:ln>
        </p:spPr>
        <p:txBody>
          <a:bodyPr lIns="0" tIns="0" rIns="0" bIns="0" anchor="ctr"/>
          <a:lstStyle/>
          <a:p>
            <a:pPr>
              <a:lnSpc>
                <a:spcPct val="80000"/>
              </a:lnSpc>
              <a:spcBef>
                <a:spcPct val="0"/>
              </a:spcBef>
            </a:pPr>
            <a:r>
              <a:rPr lang="zh-CN" altLang="en-US" sz="1800" dirty="0">
                <a:ea typeface="楷体" panose="02010609060101010101" pitchFamily="49" charset="-122"/>
              </a:rPr>
              <a:t>写</a:t>
            </a:r>
          </a:p>
          <a:p>
            <a:pPr>
              <a:lnSpc>
                <a:spcPct val="80000"/>
              </a:lnSpc>
              <a:spcBef>
                <a:spcPct val="0"/>
              </a:spcBef>
            </a:pPr>
            <a:r>
              <a:rPr lang="zh-CN" altLang="en-US" sz="1800" dirty="0">
                <a:ea typeface="楷体" panose="02010609060101010101" pitchFamily="49" charset="-122"/>
              </a:rPr>
              <a:t>寄存器</a:t>
            </a:r>
          </a:p>
        </p:txBody>
      </p:sp>
      <p:sp>
        <p:nvSpPr>
          <p:cNvPr id="1696814" name="Line 46"/>
          <p:cNvSpPr>
            <a:spLocks noChangeAspect="1" noChangeShapeType="1"/>
          </p:cNvSpPr>
          <p:nvPr/>
        </p:nvSpPr>
        <p:spPr bwMode="auto">
          <a:xfrm>
            <a:off x="6865938" y="5480050"/>
            <a:ext cx="249237" cy="1588"/>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696815" name="Line 47"/>
          <p:cNvSpPr>
            <a:spLocks noChangeAspect="1" noChangeShapeType="1"/>
          </p:cNvSpPr>
          <p:nvPr/>
        </p:nvSpPr>
        <p:spPr bwMode="auto">
          <a:xfrm>
            <a:off x="3600450" y="5495925"/>
            <a:ext cx="249238" cy="1588"/>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696816" name="Text Box 48"/>
          <p:cNvSpPr txBox="1">
            <a:spLocks noChangeAspect="1" noChangeArrowheads="1"/>
          </p:cNvSpPr>
          <p:nvPr/>
        </p:nvSpPr>
        <p:spPr bwMode="auto">
          <a:xfrm>
            <a:off x="2752725" y="2328863"/>
            <a:ext cx="860425" cy="3297237"/>
          </a:xfrm>
          <a:prstGeom prst="rect">
            <a:avLst/>
          </a:prstGeom>
          <a:solidFill>
            <a:srgbClr val="FFCC99"/>
          </a:solidFill>
          <a:ln w="28575">
            <a:solidFill>
              <a:srgbClr val="000000"/>
            </a:solidFill>
            <a:miter lim="800000"/>
            <a:headEnd/>
            <a:tailEnd/>
          </a:ln>
        </p:spPr>
        <p:txBody>
          <a:bodyPr anchor="ctr"/>
          <a:lstStyle/>
          <a:p>
            <a:pPr>
              <a:lnSpc>
                <a:spcPct val="80000"/>
              </a:lnSpc>
              <a:spcBef>
                <a:spcPct val="0"/>
              </a:spcBef>
            </a:pPr>
            <a:r>
              <a:rPr lang="zh-CN" altLang="en-US" sz="1800" dirty="0">
                <a:ea typeface="楷体" panose="02010609060101010101" pitchFamily="49" charset="-122"/>
              </a:rPr>
              <a:t>指</a:t>
            </a:r>
          </a:p>
          <a:p>
            <a:pPr>
              <a:lnSpc>
                <a:spcPct val="120000"/>
              </a:lnSpc>
              <a:spcBef>
                <a:spcPct val="0"/>
              </a:spcBef>
            </a:pPr>
            <a:r>
              <a:rPr lang="zh-CN" altLang="en-US" sz="1800" dirty="0">
                <a:ea typeface="楷体" panose="02010609060101010101" pitchFamily="49" charset="-122"/>
              </a:rPr>
              <a:t>令</a:t>
            </a:r>
          </a:p>
          <a:p>
            <a:pPr>
              <a:lnSpc>
                <a:spcPct val="120000"/>
              </a:lnSpc>
              <a:spcBef>
                <a:spcPct val="0"/>
              </a:spcBef>
            </a:pPr>
            <a:r>
              <a:rPr lang="zh-CN" altLang="en-US" sz="1800" dirty="0">
                <a:ea typeface="楷体" panose="02010609060101010101" pitchFamily="49" charset="-122"/>
              </a:rPr>
              <a:t>缓</a:t>
            </a:r>
          </a:p>
          <a:p>
            <a:pPr>
              <a:lnSpc>
                <a:spcPct val="120000"/>
              </a:lnSpc>
              <a:spcBef>
                <a:spcPct val="0"/>
              </a:spcBef>
            </a:pPr>
            <a:r>
              <a:rPr lang="zh-CN" altLang="en-US" sz="1800" dirty="0">
                <a:ea typeface="楷体" panose="02010609060101010101" pitchFamily="49" charset="-122"/>
              </a:rPr>
              <a:t>冲</a:t>
            </a:r>
          </a:p>
          <a:p>
            <a:pPr>
              <a:lnSpc>
                <a:spcPct val="120000"/>
              </a:lnSpc>
              <a:spcBef>
                <a:spcPct val="0"/>
              </a:spcBef>
            </a:pPr>
            <a:r>
              <a:rPr lang="zh-CN" altLang="en-US" sz="1800" dirty="0">
                <a:ea typeface="楷体" panose="02010609060101010101" pitchFamily="49" charset="-122"/>
              </a:rPr>
              <a:t>器</a:t>
            </a:r>
          </a:p>
        </p:txBody>
      </p:sp>
      <p:sp>
        <p:nvSpPr>
          <p:cNvPr id="1696817" name="Text Box 49"/>
          <p:cNvSpPr txBox="1">
            <a:spLocks noChangeAspect="1" noChangeArrowheads="1"/>
          </p:cNvSpPr>
          <p:nvPr/>
        </p:nvSpPr>
        <p:spPr bwMode="auto">
          <a:xfrm>
            <a:off x="3027363" y="1054100"/>
            <a:ext cx="336550" cy="268288"/>
          </a:xfrm>
          <a:prstGeom prst="rect">
            <a:avLst/>
          </a:prstGeom>
          <a:noFill/>
          <a:ln w="9525">
            <a:noFill/>
            <a:miter lim="800000"/>
            <a:headEnd/>
            <a:tailEnd/>
          </a:ln>
        </p:spPr>
        <p:txBody>
          <a:bodyPr wrap="none" lIns="0" tIns="0" rIns="0" bIns="0" anchor="ctr"/>
          <a:lstStyle/>
          <a:p>
            <a:pPr algn="just">
              <a:spcBef>
                <a:spcPct val="0"/>
              </a:spcBef>
            </a:pPr>
            <a:r>
              <a:rPr lang="zh-CN" altLang="en-US" sz="1800" dirty="0">
                <a:solidFill>
                  <a:srgbClr val="6600CC"/>
                </a:solidFill>
                <a:ea typeface="楷体" panose="02010609060101010101" pitchFamily="49" charset="-122"/>
              </a:rPr>
              <a:t>段</a:t>
            </a:r>
            <a:r>
              <a:rPr lang="en-US" altLang="zh-CN" sz="1800" dirty="0">
                <a:solidFill>
                  <a:srgbClr val="6600CC"/>
                </a:solidFill>
                <a:ea typeface="楷体" panose="02010609060101010101" pitchFamily="49" charset="-122"/>
              </a:rPr>
              <a:t>2</a:t>
            </a:r>
          </a:p>
        </p:txBody>
      </p:sp>
      <p:sp>
        <p:nvSpPr>
          <p:cNvPr id="1696818" name="Text Box 50"/>
          <p:cNvSpPr txBox="1">
            <a:spLocks noChangeAspect="1" noChangeArrowheads="1"/>
          </p:cNvSpPr>
          <p:nvPr/>
        </p:nvSpPr>
        <p:spPr bwMode="auto">
          <a:xfrm>
            <a:off x="4148138" y="1057275"/>
            <a:ext cx="336550" cy="266700"/>
          </a:xfrm>
          <a:prstGeom prst="rect">
            <a:avLst/>
          </a:prstGeom>
          <a:noFill/>
          <a:ln w="9525">
            <a:noFill/>
            <a:miter lim="800000"/>
            <a:headEnd/>
            <a:tailEnd/>
          </a:ln>
        </p:spPr>
        <p:txBody>
          <a:bodyPr wrap="none" lIns="0" tIns="0" rIns="0" bIns="0" anchor="ctr"/>
          <a:lstStyle/>
          <a:p>
            <a:pPr algn="just">
              <a:spcBef>
                <a:spcPct val="0"/>
              </a:spcBef>
            </a:pPr>
            <a:r>
              <a:rPr lang="zh-CN" altLang="en-US" sz="1800" dirty="0">
                <a:solidFill>
                  <a:srgbClr val="6600CC"/>
                </a:solidFill>
                <a:ea typeface="楷体" panose="02010609060101010101" pitchFamily="49" charset="-122"/>
              </a:rPr>
              <a:t>段</a:t>
            </a:r>
            <a:r>
              <a:rPr lang="en-US" altLang="zh-CN" sz="1800" dirty="0">
                <a:solidFill>
                  <a:srgbClr val="6600CC"/>
                </a:solidFill>
                <a:ea typeface="楷体" panose="02010609060101010101" pitchFamily="49" charset="-122"/>
              </a:rPr>
              <a:t>3</a:t>
            </a:r>
          </a:p>
        </p:txBody>
      </p:sp>
      <p:sp>
        <p:nvSpPr>
          <p:cNvPr id="1696819" name="Text Box 51"/>
          <p:cNvSpPr txBox="1">
            <a:spLocks noChangeAspect="1" noChangeArrowheads="1"/>
          </p:cNvSpPr>
          <p:nvPr/>
        </p:nvSpPr>
        <p:spPr bwMode="auto">
          <a:xfrm>
            <a:off x="5157788" y="1057275"/>
            <a:ext cx="336550" cy="266700"/>
          </a:xfrm>
          <a:prstGeom prst="rect">
            <a:avLst/>
          </a:prstGeom>
          <a:noFill/>
          <a:ln w="9525">
            <a:noFill/>
            <a:miter lim="800000"/>
            <a:headEnd/>
            <a:tailEnd/>
          </a:ln>
        </p:spPr>
        <p:txBody>
          <a:bodyPr wrap="none" lIns="0" tIns="0" rIns="0" bIns="0" anchor="ctr"/>
          <a:lstStyle/>
          <a:p>
            <a:pPr algn="just">
              <a:spcBef>
                <a:spcPct val="0"/>
              </a:spcBef>
            </a:pPr>
            <a:r>
              <a:rPr lang="zh-CN" altLang="en-US" sz="1800" dirty="0">
                <a:solidFill>
                  <a:srgbClr val="6600CC"/>
                </a:solidFill>
                <a:ea typeface="楷体" panose="02010609060101010101" pitchFamily="49" charset="-122"/>
              </a:rPr>
              <a:t>段</a:t>
            </a:r>
            <a:r>
              <a:rPr lang="en-US" altLang="zh-CN" sz="1800" dirty="0">
                <a:solidFill>
                  <a:srgbClr val="6600CC"/>
                </a:solidFill>
                <a:ea typeface="楷体" panose="02010609060101010101" pitchFamily="49" charset="-122"/>
              </a:rPr>
              <a:t>4</a:t>
            </a:r>
          </a:p>
        </p:txBody>
      </p:sp>
      <p:sp>
        <p:nvSpPr>
          <p:cNvPr id="1696820" name="Text Box 52"/>
          <p:cNvSpPr txBox="1">
            <a:spLocks noChangeAspect="1" noChangeArrowheads="1"/>
          </p:cNvSpPr>
          <p:nvPr/>
        </p:nvSpPr>
        <p:spPr bwMode="auto">
          <a:xfrm>
            <a:off x="6262688" y="1057275"/>
            <a:ext cx="336550" cy="266700"/>
          </a:xfrm>
          <a:prstGeom prst="rect">
            <a:avLst/>
          </a:prstGeom>
          <a:noFill/>
          <a:ln w="9525">
            <a:noFill/>
            <a:miter lim="800000"/>
            <a:headEnd/>
            <a:tailEnd/>
          </a:ln>
        </p:spPr>
        <p:txBody>
          <a:bodyPr wrap="none" lIns="0" tIns="0" rIns="0" bIns="0" anchor="ctr"/>
          <a:lstStyle/>
          <a:p>
            <a:pPr algn="just">
              <a:spcBef>
                <a:spcPct val="0"/>
              </a:spcBef>
            </a:pPr>
            <a:r>
              <a:rPr lang="zh-CN" altLang="en-US" sz="1800" dirty="0">
                <a:solidFill>
                  <a:srgbClr val="6600CC"/>
                </a:solidFill>
                <a:ea typeface="楷体" panose="02010609060101010101" pitchFamily="49" charset="-122"/>
              </a:rPr>
              <a:t>段</a:t>
            </a:r>
            <a:r>
              <a:rPr lang="en-US" altLang="zh-CN" sz="1800" dirty="0">
                <a:solidFill>
                  <a:srgbClr val="6600CC"/>
                </a:solidFill>
                <a:ea typeface="楷体" panose="02010609060101010101" pitchFamily="49" charset="-122"/>
              </a:rPr>
              <a:t>5</a:t>
            </a:r>
          </a:p>
        </p:txBody>
      </p:sp>
      <p:sp>
        <p:nvSpPr>
          <p:cNvPr id="1696821" name="Text Box 53"/>
          <p:cNvSpPr txBox="1">
            <a:spLocks noChangeAspect="1" noChangeArrowheads="1"/>
          </p:cNvSpPr>
          <p:nvPr/>
        </p:nvSpPr>
        <p:spPr bwMode="auto">
          <a:xfrm>
            <a:off x="7339013" y="1041400"/>
            <a:ext cx="334962" cy="266700"/>
          </a:xfrm>
          <a:prstGeom prst="rect">
            <a:avLst/>
          </a:prstGeom>
          <a:noFill/>
          <a:ln w="9525">
            <a:noFill/>
            <a:miter lim="800000"/>
            <a:headEnd/>
            <a:tailEnd/>
          </a:ln>
        </p:spPr>
        <p:txBody>
          <a:bodyPr wrap="none" lIns="0" tIns="0" rIns="0" bIns="0" anchor="ctr"/>
          <a:lstStyle/>
          <a:p>
            <a:pPr algn="just">
              <a:spcBef>
                <a:spcPct val="0"/>
              </a:spcBef>
            </a:pPr>
            <a:r>
              <a:rPr lang="zh-CN" altLang="en-US" sz="1800" dirty="0">
                <a:solidFill>
                  <a:srgbClr val="6600CC"/>
                </a:solidFill>
                <a:ea typeface="楷体" panose="02010609060101010101" pitchFamily="49" charset="-122"/>
              </a:rPr>
              <a:t>段</a:t>
            </a:r>
            <a:r>
              <a:rPr lang="en-US" altLang="zh-CN" sz="1800" dirty="0">
                <a:solidFill>
                  <a:srgbClr val="6600CC"/>
                </a:solidFill>
                <a:ea typeface="楷体" panose="02010609060101010101" pitchFamily="49" charset="-122"/>
              </a:rPr>
              <a:t>6</a:t>
            </a:r>
          </a:p>
        </p:txBody>
      </p:sp>
      <p:sp>
        <p:nvSpPr>
          <p:cNvPr id="1696822" name="Text Box 54"/>
          <p:cNvSpPr txBox="1">
            <a:spLocks noChangeAspect="1" noChangeArrowheads="1"/>
          </p:cNvSpPr>
          <p:nvPr/>
        </p:nvSpPr>
        <p:spPr bwMode="auto">
          <a:xfrm>
            <a:off x="8507413" y="1041400"/>
            <a:ext cx="336550" cy="266700"/>
          </a:xfrm>
          <a:prstGeom prst="rect">
            <a:avLst/>
          </a:prstGeom>
          <a:noFill/>
          <a:ln w="9525">
            <a:noFill/>
            <a:miter lim="800000"/>
            <a:headEnd/>
            <a:tailEnd/>
          </a:ln>
        </p:spPr>
        <p:txBody>
          <a:bodyPr wrap="none" lIns="0" tIns="0" rIns="0" bIns="0" anchor="ctr"/>
          <a:lstStyle/>
          <a:p>
            <a:pPr algn="just">
              <a:spcBef>
                <a:spcPct val="0"/>
              </a:spcBef>
            </a:pPr>
            <a:r>
              <a:rPr lang="zh-CN" altLang="en-US" sz="1800" dirty="0">
                <a:solidFill>
                  <a:srgbClr val="6600CC"/>
                </a:solidFill>
                <a:ea typeface="楷体" panose="02010609060101010101" pitchFamily="49" charset="-122"/>
              </a:rPr>
              <a:t>段</a:t>
            </a:r>
            <a:r>
              <a:rPr lang="en-US" altLang="zh-CN" sz="1800" dirty="0">
                <a:solidFill>
                  <a:srgbClr val="6600CC"/>
                </a:solidFill>
                <a:ea typeface="楷体" panose="02010609060101010101" pitchFamily="49" charset="-122"/>
              </a:rPr>
              <a:t>7</a:t>
            </a:r>
          </a:p>
        </p:txBody>
      </p:sp>
      <p:sp>
        <p:nvSpPr>
          <p:cNvPr id="1696823" name="Text Box 55"/>
          <p:cNvSpPr txBox="1">
            <a:spLocks noChangeAspect="1" noChangeArrowheads="1"/>
          </p:cNvSpPr>
          <p:nvPr/>
        </p:nvSpPr>
        <p:spPr bwMode="auto">
          <a:xfrm>
            <a:off x="312738" y="1527175"/>
            <a:ext cx="1009650" cy="268288"/>
          </a:xfrm>
          <a:prstGeom prst="rect">
            <a:avLst/>
          </a:prstGeom>
          <a:noFill/>
          <a:ln w="9525">
            <a:noFill/>
            <a:miter lim="800000"/>
            <a:headEnd/>
            <a:tailEnd/>
          </a:ln>
        </p:spPr>
        <p:txBody>
          <a:bodyPr wrap="none" lIns="0" tIns="0" rIns="0" bIns="0" anchor="ctr"/>
          <a:lstStyle/>
          <a:p>
            <a:pPr algn="just">
              <a:spcBef>
                <a:spcPct val="0"/>
              </a:spcBef>
            </a:pPr>
            <a:r>
              <a:rPr lang="zh-CN" altLang="en-US" sz="1800" dirty="0">
                <a:ea typeface="楷体" panose="02010609060101010101" pitchFamily="49" charset="-122"/>
              </a:rPr>
              <a:t>指令</a:t>
            </a:r>
            <a:r>
              <a:rPr lang="en-US" altLang="zh-CN" sz="1800" dirty="0">
                <a:ea typeface="楷体" panose="02010609060101010101" pitchFamily="49" charset="-122"/>
              </a:rPr>
              <a:t>Cache</a:t>
            </a:r>
          </a:p>
        </p:txBody>
      </p:sp>
      <p:sp>
        <p:nvSpPr>
          <p:cNvPr id="1696824" name="Text Box 56"/>
          <p:cNvSpPr txBox="1">
            <a:spLocks noChangeAspect="1" noChangeArrowheads="1"/>
          </p:cNvSpPr>
          <p:nvPr/>
        </p:nvSpPr>
        <p:spPr bwMode="auto">
          <a:xfrm>
            <a:off x="179388" y="3017838"/>
            <a:ext cx="2032000" cy="266700"/>
          </a:xfrm>
          <a:prstGeom prst="rect">
            <a:avLst/>
          </a:prstGeom>
          <a:noFill/>
          <a:ln w="9525">
            <a:noFill/>
            <a:miter lim="800000"/>
            <a:headEnd/>
            <a:tailEnd/>
          </a:ln>
        </p:spPr>
        <p:txBody>
          <a:bodyPr wrap="none" lIns="0" tIns="0" rIns="0" bIns="0" anchor="ctr"/>
          <a:lstStyle/>
          <a:p>
            <a:pPr algn="just">
              <a:spcBef>
                <a:spcPct val="0"/>
              </a:spcBef>
            </a:pPr>
            <a:r>
              <a:rPr lang="zh-CN" altLang="en-US" sz="1800" dirty="0">
                <a:solidFill>
                  <a:srgbClr val="0000FF"/>
                </a:solidFill>
                <a:ea typeface="楷体" panose="02010609060101010101" pitchFamily="49" charset="-122"/>
              </a:rPr>
              <a:t>流水线</a:t>
            </a:r>
            <a:r>
              <a:rPr lang="en-US" altLang="zh-CN" sz="1800" dirty="0">
                <a:solidFill>
                  <a:srgbClr val="0000FF"/>
                </a:solidFill>
                <a:ea typeface="楷体" panose="02010609060101010101" pitchFamily="49" charset="-122"/>
              </a:rPr>
              <a:t>2</a:t>
            </a:r>
            <a:r>
              <a:rPr lang="zh-CN" altLang="en-US" sz="1800" dirty="0">
                <a:solidFill>
                  <a:srgbClr val="0000FF"/>
                </a:solidFill>
                <a:ea typeface="楷体" panose="02010609060101010101" pitchFamily="49" charset="-122"/>
              </a:rPr>
              <a:t>：整数</a:t>
            </a:r>
            <a:r>
              <a:rPr lang="en-US" altLang="zh-CN" sz="1800" dirty="0">
                <a:solidFill>
                  <a:srgbClr val="0000FF"/>
                </a:solidFill>
                <a:ea typeface="楷体" panose="02010609060101010101" pitchFamily="49" charset="-122"/>
              </a:rPr>
              <a:t>ALU1</a:t>
            </a:r>
          </a:p>
        </p:txBody>
      </p:sp>
      <p:sp>
        <p:nvSpPr>
          <p:cNvPr id="1696825" name="Text Box 57"/>
          <p:cNvSpPr txBox="1">
            <a:spLocks noChangeAspect="1" noChangeArrowheads="1"/>
          </p:cNvSpPr>
          <p:nvPr/>
        </p:nvSpPr>
        <p:spPr bwMode="auto">
          <a:xfrm>
            <a:off x="179388" y="3736975"/>
            <a:ext cx="2032000" cy="268288"/>
          </a:xfrm>
          <a:prstGeom prst="rect">
            <a:avLst/>
          </a:prstGeom>
          <a:noFill/>
          <a:ln w="9525">
            <a:noFill/>
            <a:miter lim="800000"/>
            <a:headEnd/>
            <a:tailEnd/>
          </a:ln>
        </p:spPr>
        <p:txBody>
          <a:bodyPr wrap="none" lIns="0" tIns="0" rIns="0" bIns="0" anchor="ctr"/>
          <a:lstStyle/>
          <a:p>
            <a:pPr algn="just">
              <a:spcBef>
                <a:spcPct val="0"/>
              </a:spcBef>
            </a:pPr>
            <a:r>
              <a:rPr lang="zh-CN" altLang="en-US" sz="1800" dirty="0">
                <a:solidFill>
                  <a:srgbClr val="FF0066"/>
                </a:solidFill>
                <a:ea typeface="楷体" panose="02010609060101010101" pitchFamily="49" charset="-122"/>
              </a:rPr>
              <a:t>流水线</a:t>
            </a:r>
            <a:r>
              <a:rPr lang="en-US" altLang="zh-CN" sz="1800" dirty="0">
                <a:solidFill>
                  <a:srgbClr val="FF0066"/>
                </a:solidFill>
                <a:ea typeface="楷体" panose="02010609060101010101" pitchFamily="49" charset="-122"/>
              </a:rPr>
              <a:t>3</a:t>
            </a:r>
            <a:r>
              <a:rPr lang="zh-CN" altLang="en-US" sz="1800" dirty="0">
                <a:solidFill>
                  <a:srgbClr val="FF0066"/>
                </a:solidFill>
                <a:ea typeface="楷体" panose="02010609060101010101" pitchFamily="49" charset="-122"/>
              </a:rPr>
              <a:t>：整数</a:t>
            </a:r>
            <a:r>
              <a:rPr lang="en-US" altLang="zh-CN" sz="1800" dirty="0">
                <a:solidFill>
                  <a:srgbClr val="FF0066"/>
                </a:solidFill>
                <a:ea typeface="楷体" panose="02010609060101010101" pitchFamily="49" charset="-122"/>
              </a:rPr>
              <a:t>ALU2</a:t>
            </a:r>
          </a:p>
        </p:txBody>
      </p:sp>
      <p:sp>
        <p:nvSpPr>
          <p:cNvPr id="1696826" name="Text Box 58"/>
          <p:cNvSpPr txBox="1">
            <a:spLocks noChangeAspect="1" noChangeArrowheads="1"/>
          </p:cNvSpPr>
          <p:nvPr/>
        </p:nvSpPr>
        <p:spPr bwMode="auto">
          <a:xfrm>
            <a:off x="179388" y="4581525"/>
            <a:ext cx="2130425" cy="269875"/>
          </a:xfrm>
          <a:prstGeom prst="rect">
            <a:avLst/>
          </a:prstGeom>
          <a:noFill/>
          <a:ln w="9525">
            <a:noFill/>
            <a:miter lim="800000"/>
            <a:headEnd/>
            <a:tailEnd/>
          </a:ln>
        </p:spPr>
        <p:txBody>
          <a:bodyPr wrap="none" lIns="0" tIns="0" rIns="0" bIns="0" anchor="ctr"/>
          <a:lstStyle/>
          <a:p>
            <a:pPr algn="just">
              <a:spcBef>
                <a:spcPct val="0"/>
              </a:spcBef>
            </a:pPr>
            <a:r>
              <a:rPr lang="zh-CN" altLang="en-US" sz="1800" dirty="0">
                <a:solidFill>
                  <a:srgbClr val="FF6600"/>
                </a:solidFill>
                <a:ea typeface="楷体" panose="02010609060101010101" pitchFamily="49" charset="-122"/>
              </a:rPr>
              <a:t>流水线</a:t>
            </a:r>
            <a:r>
              <a:rPr lang="en-US" altLang="zh-CN" sz="1800" dirty="0">
                <a:solidFill>
                  <a:srgbClr val="FF6600"/>
                </a:solidFill>
                <a:ea typeface="楷体" panose="02010609060101010101" pitchFamily="49" charset="-122"/>
              </a:rPr>
              <a:t>4</a:t>
            </a:r>
            <a:r>
              <a:rPr lang="zh-CN" altLang="en-US" sz="1800" dirty="0">
                <a:solidFill>
                  <a:srgbClr val="FF6600"/>
                </a:solidFill>
                <a:ea typeface="楷体" panose="02010609060101010101" pitchFamily="49" charset="-122"/>
              </a:rPr>
              <a:t>：浮点加法器</a:t>
            </a:r>
          </a:p>
        </p:txBody>
      </p:sp>
      <p:sp>
        <p:nvSpPr>
          <p:cNvPr id="1696827" name="Text Box 59"/>
          <p:cNvSpPr txBox="1">
            <a:spLocks noChangeAspect="1" noChangeArrowheads="1"/>
          </p:cNvSpPr>
          <p:nvPr/>
        </p:nvSpPr>
        <p:spPr bwMode="auto">
          <a:xfrm>
            <a:off x="179388" y="5265738"/>
            <a:ext cx="2130425" cy="268287"/>
          </a:xfrm>
          <a:prstGeom prst="rect">
            <a:avLst/>
          </a:prstGeom>
          <a:noFill/>
          <a:ln w="9525">
            <a:noFill/>
            <a:miter lim="800000"/>
            <a:headEnd/>
            <a:tailEnd/>
          </a:ln>
        </p:spPr>
        <p:txBody>
          <a:bodyPr wrap="none" lIns="0" tIns="0" rIns="0" bIns="0" anchor="ctr"/>
          <a:lstStyle/>
          <a:p>
            <a:pPr algn="just">
              <a:spcBef>
                <a:spcPct val="0"/>
              </a:spcBef>
            </a:pPr>
            <a:r>
              <a:rPr lang="zh-CN" altLang="en-US" sz="1800" dirty="0">
                <a:solidFill>
                  <a:srgbClr val="6600CC"/>
                </a:solidFill>
                <a:ea typeface="楷体" panose="02010609060101010101" pitchFamily="49" charset="-122"/>
              </a:rPr>
              <a:t>流水线</a:t>
            </a:r>
            <a:r>
              <a:rPr lang="en-US" altLang="zh-CN" sz="1800" dirty="0">
                <a:solidFill>
                  <a:srgbClr val="6600CC"/>
                </a:solidFill>
                <a:ea typeface="楷体" panose="02010609060101010101" pitchFamily="49" charset="-122"/>
              </a:rPr>
              <a:t>5</a:t>
            </a:r>
            <a:r>
              <a:rPr lang="zh-CN" altLang="en-US" sz="1800" dirty="0">
                <a:solidFill>
                  <a:srgbClr val="6600CC"/>
                </a:solidFill>
                <a:ea typeface="楷体" panose="02010609060101010101" pitchFamily="49" charset="-122"/>
              </a:rPr>
              <a:t>：浮点乘法器</a:t>
            </a:r>
          </a:p>
        </p:txBody>
      </p:sp>
      <p:sp>
        <p:nvSpPr>
          <p:cNvPr id="1696828" name="Line 60"/>
          <p:cNvSpPr>
            <a:spLocks noChangeShapeType="1"/>
          </p:cNvSpPr>
          <p:nvPr/>
        </p:nvSpPr>
        <p:spPr bwMode="auto">
          <a:xfrm>
            <a:off x="1476375" y="1700213"/>
            <a:ext cx="215900"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696829" name="Line 61"/>
          <p:cNvSpPr>
            <a:spLocks noChangeShapeType="1"/>
          </p:cNvSpPr>
          <p:nvPr/>
        </p:nvSpPr>
        <p:spPr bwMode="auto">
          <a:xfrm>
            <a:off x="2555875" y="1700213"/>
            <a:ext cx="215900"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696830" name="Line 62"/>
          <p:cNvSpPr>
            <a:spLocks noChangeShapeType="1"/>
          </p:cNvSpPr>
          <p:nvPr/>
        </p:nvSpPr>
        <p:spPr bwMode="auto">
          <a:xfrm>
            <a:off x="3203575" y="1989138"/>
            <a:ext cx="0" cy="360362"/>
          </a:xfrm>
          <a:prstGeom prst="line">
            <a:avLst/>
          </a:prstGeom>
          <a:noFill/>
          <a:ln w="28575">
            <a:solidFill>
              <a:schemeClr val="tx1"/>
            </a:solidFill>
            <a:round/>
            <a:headEnd/>
            <a:tailEnd type="triangle" w="med" len="lg"/>
          </a:ln>
          <a:effectLst/>
        </p:spPr>
        <p:txBody>
          <a:bodyPr wrap="none" anchor="ctr"/>
          <a:lstStyle/>
          <a:p>
            <a:endParaRPr lang="zh-CN" altLang="en-US"/>
          </a:p>
        </p:txBody>
      </p:sp>
    </p:spTree>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EFB18E7D-0CD3-4CA7-B872-FA743C3FC527}" type="slidenum">
              <a:rPr lang="zh-CN" altLang="en-US"/>
              <a:pPr/>
              <a:t>82</a:t>
            </a:fld>
            <a:endParaRPr lang="en-US" altLang="zh-CN"/>
          </a:p>
        </p:txBody>
      </p:sp>
      <p:sp>
        <p:nvSpPr>
          <p:cNvPr id="1759234" name="Rectangle 2"/>
          <p:cNvSpPr>
            <a:spLocks noGrp="1" noChangeArrowheads="1"/>
          </p:cNvSpPr>
          <p:nvPr>
            <p:ph type="title"/>
          </p:nvPr>
        </p:nvSpPr>
        <p:spPr/>
        <p:txBody>
          <a:bodyPr/>
          <a:lstStyle/>
          <a:p>
            <a:r>
              <a:rPr lang="en-US" altLang="zh-CN" dirty="0"/>
              <a:t>7.6.3 </a:t>
            </a:r>
            <a:r>
              <a:rPr lang="zh-CN" altLang="en-US" dirty="0"/>
              <a:t>超长指令字处理器</a:t>
            </a:r>
          </a:p>
        </p:txBody>
      </p:sp>
      <p:sp>
        <p:nvSpPr>
          <p:cNvPr id="1759235" name="Rectangle 3"/>
          <p:cNvSpPr>
            <a:spLocks noGrp="1" noChangeArrowheads="1"/>
          </p:cNvSpPr>
          <p:nvPr>
            <p:ph type="body" idx="1"/>
          </p:nvPr>
        </p:nvSpPr>
        <p:spPr>
          <a:xfrm>
            <a:off x="395288" y="692696"/>
            <a:ext cx="8569325" cy="5831929"/>
          </a:xfrm>
        </p:spPr>
        <p:txBody>
          <a:bodyPr/>
          <a:lstStyle/>
          <a:p>
            <a:pPr>
              <a:spcBef>
                <a:spcPts val="0"/>
              </a:spcBef>
              <a:spcAft>
                <a:spcPts val="1200"/>
              </a:spcAft>
              <a:buFont typeface="Wingdings" pitchFamily="2" charset="2"/>
              <a:buNone/>
            </a:pPr>
            <a:r>
              <a:rPr lang="zh-CN" altLang="en-US" dirty="0">
                <a:solidFill>
                  <a:srgbClr val="006600"/>
                </a:solidFill>
                <a:ea typeface="黑体" pitchFamily="2" charset="-122"/>
              </a:rPr>
              <a:t>超长指令字：</a:t>
            </a:r>
            <a:r>
              <a:rPr lang="en-US" altLang="zh-CN" dirty="0">
                <a:solidFill>
                  <a:srgbClr val="FF0066"/>
                </a:solidFill>
                <a:ea typeface="黑体" pitchFamily="2" charset="-122"/>
              </a:rPr>
              <a:t>V</a:t>
            </a:r>
            <a:r>
              <a:rPr lang="en-US" altLang="zh-CN" dirty="0">
                <a:solidFill>
                  <a:srgbClr val="006600"/>
                </a:solidFill>
                <a:ea typeface="黑体" pitchFamily="2" charset="-122"/>
              </a:rPr>
              <a:t>ery </a:t>
            </a:r>
            <a:r>
              <a:rPr lang="en-US" altLang="zh-CN" dirty="0">
                <a:solidFill>
                  <a:srgbClr val="FF0066"/>
                </a:solidFill>
                <a:ea typeface="黑体" pitchFamily="2" charset="-122"/>
              </a:rPr>
              <a:t>L</a:t>
            </a:r>
            <a:r>
              <a:rPr lang="en-US" altLang="zh-CN" dirty="0">
                <a:solidFill>
                  <a:srgbClr val="006600"/>
                </a:solidFill>
                <a:ea typeface="黑体" pitchFamily="2" charset="-122"/>
              </a:rPr>
              <a:t>ong </a:t>
            </a:r>
            <a:r>
              <a:rPr lang="en-US" altLang="zh-CN" dirty="0">
                <a:solidFill>
                  <a:srgbClr val="FF0066"/>
                </a:solidFill>
                <a:ea typeface="黑体" pitchFamily="2" charset="-122"/>
              </a:rPr>
              <a:t>I</a:t>
            </a:r>
            <a:r>
              <a:rPr lang="en-US" altLang="zh-CN" dirty="0">
                <a:solidFill>
                  <a:srgbClr val="006600"/>
                </a:solidFill>
                <a:ea typeface="黑体" pitchFamily="2" charset="-122"/>
              </a:rPr>
              <a:t>nstruction </a:t>
            </a:r>
            <a:r>
              <a:rPr lang="en-US" altLang="zh-CN" dirty="0">
                <a:solidFill>
                  <a:srgbClr val="FF0066"/>
                </a:solidFill>
                <a:ea typeface="黑体" pitchFamily="2" charset="-122"/>
              </a:rPr>
              <a:t>W</a:t>
            </a:r>
            <a:r>
              <a:rPr lang="en-US" altLang="zh-CN" dirty="0">
                <a:solidFill>
                  <a:srgbClr val="006600"/>
                </a:solidFill>
                <a:ea typeface="黑体" pitchFamily="2" charset="-122"/>
              </a:rPr>
              <a:t>ord</a:t>
            </a:r>
          </a:p>
          <a:p>
            <a:pPr>
              <a:lnSpc>
                <a:spcPct val="105000"/>
              </a:lnSpc>
              <a:spcBef>
                <a:spcPct val="0"/>
              </a:spcBef>
              <a:buFont typeface="Wingdings" pitchFamily="2" charset="2"/>
              <a:buNone/>
            </a:pPr>
            <a:r>
              <a:rPr lang="en-US" altLang="zh-CN" dirty="0">
                <a:solidFill>
                  <a:schemeClr val="bg2"/>
                </a:solidFill>
                <a:latin typeface="Arial" charset="0"/>
              </a:rPr>
              <a:t>1.</a:t>
            </a:r>
            <a:r>
              <a:rPr lang="en-US" altLang="zh-CN" dirty="0"/>
              <a:t> </a:t>
            </a:r>
            <a:r>
              <a:rPr lang="zh-CN" altLang="en-US" dirty="0">
                <a:solidFill>
                  <a:srgbClr val="800000"/>
                </a:solidFill>
              </a:rPr>
              <a:t>背景：</a:t>
            </a:r>
          </a:p>
          <a:p>
            <a:pPr lvl="1">
              <a:lnSpc>
                <a:spcPct val="105000"/>
              </a:lnSpc>
              <a:spcBef>
                <a:spcPct val="0"/>
              </a:spcBef>
            </a:pPr>
            <a:r>
              <a:rPr lang="zh-CN" altLang="en-US" dirty="0"/>
              <a:t>由美国</a:t>
            </a:r>
            <a:r>
              <a:rPr lang="en-US" altLang="en-US" dirty="0" err="1"/>
              <a:t>Yale大学</a:t>
            </a:r>
            <a:r>
              <a:rPr lang="en-US" altLang="zh-CN" dirty="0" err="1"/>
              <a:t>的J</a:t>
            </a:r>
            <a:r>
              <a:rPr lang="en-US" altLang="zh-CN" dirty="0"/>
              <a:t>. A. Fisher</a:t>
            </a:r>
            <a:r>
              <a:rPr lang="zh-CN" altLang="en-US" dirty="0"/>
              <a:t>教授于</a:t>
            </a:r>
            <a:r>
              <a:rPr lang="en-US" altLang="zh-CN" dirty="0"/>
              <a:t>1981</a:t>
            </a:r>
            <a:r>
              <a:rPr lang="zh-CN" altLang="en-US" dirty="0"/>
              <a:t>年首先提出。</a:t>
            </a:r>
          </a:p>
          <a:p>
            <a:pPr lvl="1">
              <a:lnSpc>
                <a:spcPct val="105000"/>
              </a:lnSpc>
              <a:spcBef>
                <a:spcPct val="0"/>
              </a:spcBef>
            </a:pPr>
            <a:r>
              <a:rPr lang="zh-CN" altLang="en-US" dirty="0"/>
              <a:t>最初来源于水平微程序。</a:t>
            </a:r>
          </a:p>
          <a:p>
            <a:pPr lvl="1">
              <a:lnSpc>
                <a:spcPct val="105000"/>
              </a:lnSpc>
              <a:spcBef>
                <a:spcPct val="0"/>
              </a:spcBef>
            </a:pPr>
            <a:r>
              <a:rPr lang="zh-CN" altLang="en-US" dirty="0"/>
              <a:t>由</a:t>
            </a:r>
            <a:r>
              <a:rPr lang="en-US" altLang="zh-CN" dirty="0"/>
              <a:t>J. A. Fisher</a:t>
            </a:r>
            <a:r>
              <a:rPr lang="zh-CN" altLang="en-US" dirty="0"/>
              <a:t>创建的</a:t>
            </a:r>
            <a:r>
              <a:rPr lang="en-US" altLang="zh-CN" dirty="0" err="1"/>
              <a:t>Mutiflow</a:t>
            </a:r>
            <a:r>
              <a:rPr lang="zh-CN" altLang="en-US" dirty="0"/>
              <a:t>公司研制了的世界上第一台</a:t>
            </a:r>
            <a:r>
              <a:rPr lang="en-US" altLang="zh-CN" dirty="0"/>
              <a:t>VLIW</a:t>
            </a:r>
            <a:r>
              <a:rPr lang="zh-CN" altLang="en-US" dirty="0"/>
              <a:t>处理机</a:t>
            </a:r>
            <a:r>
              <a:rPr lang="en-US" altLang="zh-CN" dirty="0"/>
              <a:t>TRACE28/300</a:t>
            </a:r>
            <a:r>
              <a:rPr lang="zh-CN" altLang="en-US" dirty="0"/>
              <a:t>。</a:t>
            </a:r>
          </a:p>
          <a:p>
            <a:pPr lvl="1">
              <a:lnSpc>
                <a:spcPct val="105000"/>
              </a:lnSpc>
              <a:spcBef>
                <a:spcPct val="0"/>
              </a:spcBef>
            </a:pPr>
            <a:r>
              <a:rPr lang="zh-CN" altLang="en-US" dirty="0"/>
              <a:t>一条指令中包含有多个能够同时执行的操作。</a:t>
            </a:r>
          </a:p>
          <a:p>
            <a:pPr lvl="1">
              <a:lnSpc>
                <a:spcPct val="105000"/>
              </a:lnSpc>
              <a:spcBef>
                <a:spcPct val="0"/>
              </a:spcBef>
            </a:pPr>
            <a:r>
              <a:rPr lang="en-US" altLang="zh-CN" dirty="0"/>
              <a:t>TRACE28/300</a:t>
            </a:r>
            <a:r>
              <a:rPr lang="zh-CN" altLang="en-US" dirty="0"/>
              <a:t>处理机的一条超长指令中最多有</a:t>
            </a:r>
            <a:r>
              <a:rPr lang="en-US" altLang="zh-CN" dirty="0"/>
              <a:t>28</a:t>
            </a:r>
            <a:r>
              <a:rPr lang="zh-CN" altLang="en-US" dirty="0"/>
              <a:t>条可以同时执行的指令。</a:t>
            </a:r>
          </a:p>
          <a:p>
            <a:pPr lvl="1">
              <a:lnSpc>
                <a:spcPct val="105000"/>
              </a:lnSpc>
              <a:spcBef>
                <a:spcPct val="0"/>
              </a:spcBef>
            </a:pPr>
            <a:r>
              <a:rPr lang="zh-CN" altLang="en-US" dirty="0"/>
              <a:t>算法和编译技术是关键。</a:t>
            </a:r>
          </a:p>
          <a:p>
            <a:pPr lvl="1">
              <a:lnSpc>
                <a:spcPct val="105000"/>
              </a:lnSpc>
              <a:spcBef>
                <a:spcPct val="0"/>
              </a:spcBef>
            </a:pPr>
            <a:r>
              <a:rPr lang="zh-CN" altLang="en-US" dirty="0"/>
              <a:t>在下一代处理机中将普遍采用。</a:t>
            </a:r>
            <a:endParaRPr lang="zh-CN" altLang="en-US" dirty="0">
              <a:solidFill>
                <a:srgbClr val="006600"/>
              </a:solidFill>
              <a:ea typeface="黑体" pitchFamily="2" charset="-122"/>
            </a:endParaRPr>
          </a:p>
        </p:txBody>
      </p:sp>
      <p:sp>
        <p:nvSpPr>
          <p:cNvPr id="6" name="动作按钮: 前进或下一项 5">
            <a:hlinkClick r:id="rId2" action="ppaction://hlinksldjump" highlightClick="1"/>
            <a:extLst>
              <a:ext uri="{FF2B5EF4-FFF2-40B4-BE49-F238E27FC236}">
                <a16:creationId xmlns:a16="http://schemas.microsoft.com/office/drawing/2014/main" id="{1C24FBAB-B773-4639-879C-773C893DBDBA}"/>
              </a:ext>
            </a:extLst>
          </p:cNvPr>
          <p:cNvSpPr/>
          <p:nvPr/>
        </p:nvSpPr>
        <p:spPr bwMode="auto">
          <a:xfrm>
            <a:off x="7884368" y="5805363"/>
            <a:ext cx="720080" cy="432048"/>
          </a:xfrm>
          <a:prstGeom prst="actionButtonForwardNex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charset="-122"/>
            </a:endParaRPr>
          </a:p>
        </p:txBody>
      </p:sp>
    </p:spTree>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A879A47D-4432-4001-AED5-D6E212F5CBDE}" type="slidenum">
              <a:rPr lang="zh-CN" altLang="en-US"/>
              <a:pPr/>
              <a:t>83</a:t>
            </a:fld>
            <a:endParaRPr lang="en-US" altLang="zh-CN"/>
          </a:p>
        </p:txBody>
      </p:sp>
      <p:sp>
        <p:nvSpPr>
          <p:cNvPr id="1760258" name="Rectangle 2"/>
          <p:cNvSpPr>
            <a:spLocks noGrp="1" noChangeArrowheads="1"/>
          </p:cNvSpPr>
          <p:nvPr>
            <p:ph type="title"/>
          </p:nvPr>
        </p:nvSpPr>
        <p:spPr/>
        <p:txBody>
          <a:bodyPr/>
          <a:lstStyle/>
          <a:p>
            <a:r>
              <a:rPr lang="en-US" altLang="zh-CN" dirty="0"/>
              <a:t>7.6.3 </a:t>
            </a:r>
            <a:r>
              <a:rPr lang="zh-CN" altLang="en-US" dirty="0"/>
              <a:t>超长指令字处理器</a:t>
            </a:r>
          </a:p>
        </p:txBody>
      </p:sp>
      <p:sp>
        <p:nvSpPr>
          <p:cNvPr id="1760259" name="Rectangle 3"/>
          <p:cNvSpPr>
            <a:spLocks noGrp="1" noChangeArrowheads="1"/>
          </p:cNvSpPr>
          <p:nvPr>
            <p:ph type="body" idx="1"/>
          </p:nvPr>
        </p:nvSpPr>
        <p:spPr>
          <a:xfrm>
            <a:off x="395288" y="836613"/>
            <a:ext cx="8569325" cy="5688012"/>
          </a:xfrm>
        </p:spPr>
        <p:txBody>
          <a:bodyPr/>
          <a:lstStyle/>
          <a:p>
            <a:pPr>
              <a:lnSpc>
                <a:spcPct val="105000"/>
              </a:lnSpc>
              <a:spcBef>
                <a:spcPct val="0"/>
              </a:spcBef>
              <a:buFont typeface="Wingdings" pitchFamily="2" charset="2"/>
              <a:buNone/>
            </a:pPr>
            <a:r>
              <a:rPr lang="en-US" altLang="zh-CN" dirty="0">
                <a:solidFill>
                  <a:schemeClr val="bg2"/>
                </a:solidFill>
                <a:latin typeface="Arial" charset="0"/>
              </a:rPr>
              <a:t>2.</a:t>
            </a:r>
            <a:r>
              <a:rPr lang="en-US" altLang="zh-CN" dirty="0"/>
              <a:t> </a:t>
            </a:r>
            <a:r>
              <a:rPr lang="en-US" altLang="en-US" dirty="0" err="1">
                <a:solidFill>
                  <a:srgbClr val="800000"/>
                </a:solidFill>
              </a:rPr>
              <a:t>什么是VLIW指令系统</a:t>
            </a:r>
            <a:endParaRPr lang="zh-CN" altLang="en-US" dirty="0">
              <a:solidFill>
                <a:srgbClr val="800000"/>
              </a:solidFill>
            </a:endParaRPr>
          </a:p>
          <a:p>
            <a:pPr lvl="1">
              <a:lnSpc>
                <a:spcPct val="105000"/>
              </a:lnSpc>
              <a:spcBef>
                <a:spcPct val="0"/>
              </a:spcBef>
            </a:pPr>
            <a:r>
              <a:rPr lang="zh-CN" altLang="en-US" dirty="0"/>
              <a:t>一种显式指令级并行指令系统。</a:t>
            </a:r>
          </a:p>
          <a:p>
            <a:pPr lvl="1">
              <a:lnSpc>
                <a:spcPct val="105000"/>
              </a:lnSpc>
              <a:spcBef>
                <a:spcPct val="0"/>
              </a:spcBef>
            </a:pPr>
            <a:r>
              <a:rPr lang="zh-CN" altLang="en-US" dirty="0"/>
              <a:t>在一条</a:t>
            </a:r>
            <a:r>
              <a:rPr lang="en-US" altLang="zh-CN" dirty="0"/>
              <a:t>VLIW</a:t>
            </a:r>
            <a:r>
              <a:rPr lang="zh-CN" altLang="en-US" dirty="0"/>
              <a:t>指令中包含有多个相同或不同的操作字段（每个操作字段的功能相当于一般处理机中的一条指令）。</a:t>
            </a:r>
          </a:p>
          <a:p>
            <a:pPr lvl="1">
              <a:lnSpc>
                <a:spcPct val="105000"/>
              </a:lnSpc>
              <a:spcBef>
                <a:spcPct val="0"/>
              </a:spcBef>
            </a:pPr>
            <a:r>
              <a:rPr lang="zh-CN" altLang="en-US" dirty="0"/>
              <a:t>每个操作字段能够分别独立控制各自的功能部件同时工作。 </a:t>
            </a:r>
          </a:p>
          <a:p>
            <a:pPr lvl="1">
              <a:lnSpc>
                <a:spcPct val="105000"/>
              </a:lnSpc>
              <a:spcBef>
                <a:spcPct val="0"/>
              </a:spcBef>
            </a:pPr>
            <a:r>
              <a:rPr lang="zh-CN" altLang="en-US" dirty="0"/>
              <a:t>二维程序结构。</a:t>
            </a:r>
          </a:p>
          <a:p>
            <a:pPr lvl="1">
              <a:lnSpc>
                <a:spcPct val="105000"/>
              </a:lnSpc>
              <a:spcBef>
                <a:spcPct val="0"/>
              </a:spcBef>
            </a:pPr>
            <a:r>
              <a:rPr lang="zh-CN" altLang="en-US" dirty="0"/>
              <a:t>指令级并行度高。</a:t>
            </a:r>
            <a:endParaRPr lang="zh-CN" altLang="en-US" dirty="0">
              <a:solidFill>
                <a:srgbClr val="006600"/>
              </a:solidFill>
              <a:ea typeface="黑体" pitchFamily="2" charset="-122"/>
            </a:endParaRPr>
          </a:p>
        </p:txBody>
      </p:sp>
    </p:spTree>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 name="灯片编号占位符 4"/>
          <p:cNvSpPr>
            <a:spLocks noGrp="1"/>
          </p:cNvSpPr>
          <p:nvPr>
            <p:ph type="sldNum" sz="quarter" idx="11"/>
          </p:nvPr>
        </p:nvSpPr>
        <p:spPr/>
        <p:txBody>
          <a:bodyPr/>
          <a:lstStyle/>
          <a:p>
            <a:fld id="{42AE1F4E-0DA7-46ED-B631-CF043DE6C443}" type="slidenum">
              <a:rPr lang="zh-CN" altLang="en-US"/>
              <a:pPr/>
              <a:t>84</a:t>
            </a:fld>
            <a:endParaRPr lang="en-US" altLang="zh-CN"/>
          </a:p>
        </p:txBody>
      </p:sp>
      <p:sp>
        <p:nvSpPr>
          <p:cNvPr id="1697794" name="Rectangle 2"/>
          <p:cNvSpPr>
            <a:spLocks noChangeArrowheads="1"/>
          </p:cNvSpPr>
          <p:nvPr/>
        </p:nvSpPr>
        <p:spPr bwMode="auto">
          <a:xfrm rot="-5400000">
            <a:off x="1836738" y="2852737"/>
            <a:ext cx="719138" cy="144463"/>
          </a:xfrm>
          <a:prstGeom prst="rect">
            <a:avLst/>
          </a:prstGeom>
          <a:solidFill>
            <a:srgbClr val="3399FF"/>
          </a:solidFill>
          <a:ln w="28575" algn="ctr">
            <a:noFill/>
            <a:miter lim="800000"/>
            <a:headEnd/>
            <a:tailEnd/>
          </a:ln>
          <a:effectLst/>
        </p:spPr>
        <p:txBody>
          <a:bodyPr wrap="none" anchor="ctr"/>
          <a:lstStyle/>
          <a:p>
            <a:endParaRPr lang="zh-CN" altLang="en-US"/>
          </a:p>
        </p:txBody>
      </p:sp>
      <p:sp>
        <p:nvSpPr>
          <p:cNvPr id="1697795" name="Rectangle 3"/>
          <p:cNvSpPr>
            <a:spLocks noGrp="1" noChangeArrowheads="1"/>
          </p:cNvSpPr>
          <p:nvPr>
            <p:ph type="title"/>
          </p:nvPr>
        </p:nvSpPr>
        <p:spPr>
          <a:noFill/>
          <a:ln/>
        </p:spPr>
        <p:txBody>
          <a:bodyPr/>
          <a:lstStyle/>
          <a:p>
            <a:r>
              <a:rPr lang="en-US" altLang="zh-CN" dirty="0"/>
              <a:t>7.6.3 </a:t>
            </a:r>
            <a:r>
              <a:rPr lang="zh-CN" altLang="en-US" dirty="0"/>
              <a:t>超长指令字处理器</a:t>
            </a:r>
          </a:p>
        </p:txBody>
      </p:sp>
      <p:sp>
        <p:nvSpPr>
          <p:cNvPr id="1697796" name="AutoShape 4"/>
          <p:cNvSpPr>
            <a:spLocks noChangeArrowheads="1"/>
          </p:cNvSpPr>
          <p:nvPr/>
        </p:nvSpPr>
        <p:spPr bwMode="auto">
          <a:xfrm>
            <a:off x="1979613" y="1484313"/>
            <a:ext cx="504825" cy="431800"/>
          </a:xfrm>
          <a:prstGeom prst="downArrow">
            <a:avLst>
              <a:gd name="adj1" fmla="val 49685"/>
              <a:gd name="adj2" fmla="val 44852"/>
            </a:avLst>
          </a:prstGeom>
          <a:solidFill>
            <a:srgbClr val="3399FF"/>
          </a:solidFill>
          <a:ln w="28575" algn="ctr">
            <a:noFill/>
            <a:miter lim="800000"/>
            <a:headEnd/>
            <a:tailEnd/>
          </a:ln>
          <a:effectLst/>
        </p:spPr>
        <p:txBody>
          <a:bodyPr wrap="none" anchor="ctr"/>
          <a:lstStyle/>
          <a:p>
            <a:endParaRPr lang="zh-CN" altLang="en-US"/>
          </a:p>
        </p:txBody>
      </p:sp>
      <p:sp>
        <p:nvSpPr>
          <p:cNvPr id="1697797" name="AutoShape 5"/>
          <p:cNvSpPr>
            <a:spLocks noChangeArrowheads="1"/>
          </p:cNvSpPr>
          <p:nvPr/>
        </p:nvSpPr>
        <p:spPr bwMode="auto">
          <a:xfrm>
            <a:off x="900113" y="3141663"/>
            <a:ext cx="288925" cy="503237"/>
          </a:xfrm>
          <a:prstGeom prst="downArrow">
            <a:avLst>
              <a:gd name="adj1" fmla="val 54944"/>
              <a:gd name="adj2" fmla="val 63187"/>
            </a:avLst>
          </a:prstGeom>
          <a:solidFill>
            <a:srgbClr val="3399FF"/>
          </a:solidFill>
          <a:ln w="28575" algn="ctr">
            <a:noFill/>
            <a:miter lim="800000"/>
            <a:headEnd/>
            <a:tailEnd/>
          </a:ln>
          <a:effectLst/>
        </p:spPr>
        <p:txBody>
          <a:bodyPr wrap="none" anchor="ctr"/>
          <a:lstStyle/>
          <a:p>
            <a:endParaRPr lang="zh-CN" altLang="en-US"/>
          </a:p>
        </p:txBody>
      </p:sp>
      <p:sp>
        <p:nvSpPr>
          <p:cNvPr id="1697798" name="AutoShape 6"/>
          <p:cNvSpPr>
            <a:spLocks noChangeArrowheads="1"/>
          </p:cNvSpPr>
          <p:nvPr/>
        </p:nvSpPr>
        <p:spPr bwMode="auto">
          <a:xfrm>
            <a:off x="2843213" y="3141663"/>
            <a:ext cx="288925" cy="503237"/>
          </a:xfrm>
          <a:prstGeom prst="downArrow">
            <a:avLst>
              <a:gd name="adj1" fmla="val 54944"/>
              <a:gd name="adj2" fmla="val 63187"/>
            </a:avLst>
          </a:prstGeom>
          <a:solidFill>
            <a:srgbClr val="3399FF"/>
          </a:solidFill>
          <a:ln w="28575" algn="ctr">
            <a:noFill/>
            <a:miter lim="800000"/>
            <a:headEnd/>
            <a:tailEnd/>
          </a:ln>
          <a:effectLst/>
        </p:spPr>
        <p:txBody>
          <a:bodyPr wrap="none" anchor="ctr"/>
          <a:lstStyle/>
          <a:p>
            <a:endParaRPr lang="zh-CN" altLang="en-US"/>
          </a:p>
        </p:txBody>
      </p:sp>
      <p:sp>
        <p:nvSpPr>
          <p:cNvPr id="1697799" name="AutoShape 7"/>
          <p:cNvSpPr>
            <a:spLocks noChangeArrowheads="1"/>
          </p:cNvSpPr>
          <p:nvPr/>
        </p:nvSpPr>
        <p:spPr bwMode="auto">
          <a:xfrm>
            <a:off x="4859338" y="3141663"/>
            <a:ext cx="288925" cy="503237"/>
          </a:xfrm>
          <a:prstGeom prst="downArrow">
            <a:avLst>
              <a:gd name="adj1" fmla="val 54944"/>
              <a:gd name="adj2" fmla="val 63187"/>
            </a:avLst>
          </a:prstGeom>
          <a:solidFill>
            <a:srgbClr val="3399FF"/>
          </a:solidFill>
          <a:ln w="28575" algn="ctr">
            <a:noFill/>
            <a:miter lim="800000"/>
            <a:headEnd/>
            <a:tailEnd/>
          </a:ln>
          <a:effectLst/>
        </p:spPr>
        <p:txBody>
          <a:bodyPr wrap="none" anchor="ctr"/>
          <a:lstStyle/>
          <a:p>
            <a:endParaRPr lang="zh-CN" altLang="en-US"/>
          </a:p>
        </p:txBody>
      </p:sp>
      <p:sp>
        <p:nvSpPr>
          <p:cNvPr id="1697800" name="AutoShape 8"/>
          <p:cNvSpPr>
            <a:spLocks noChangeArrowheads="1"/>
          </p:cNvSpPr>
          <p:nvPr/>
        </p:nvSpPr>
        <p:spPr bwMode="auto">
          <a:xfrm>
            <a:off x="6948488" y="3141663"/>
            <a:ext cx="288925" cy="503237"/>
          </a:xfrm>
          <a:prstGeom prst="downArrow">
            <a:avLst>
              <a:gd name="adj1" fmla="val 54944"/>
              <a:gd name="adj2" fmla="val 63187"/>
            </a:avLst>
          </a:prstGeom>
          <a:solidFill>
            <a:srgbClr val="3399FF"/>
          </a:solidFill>
          <a:ln w="28575" algn="ctr">
            <a:noFill/>
            <a:miter lim="800000"/>
            <a:headEnd/>
            <a:tailEnd/>
          </a:ln>
          <a:effectLst/>
        </p:spPr>
        <p:txBody>
          <a:bodyPr wrap="none" anchor="ctr"/>
          <a:lstStyle/>
          <a:p>
            <a:endParaRPr lang="zh-CN" altLang="en-US"/>
          </a:p>
        </p:txBody>
      </p:sp>
      <p:sp>
        <p:nvSpPr>
          <p:cNvPr id="1697801" name="Rectangle 9"/>
          <p:cNvSpPr>
            <a:spLocks noChangeArrowheads="1"/>
          </p:cNvSpPr>
          <p:nvPr/>
        </p:nvSpPr>
        <p:spPr bwMode="auto">
          <a:xfrm>
            <a:off x="971550" y="3141663"/>
            <a:ext cx="6192838" cy="142875"/>
          </a:xfrm>
          <a:prstGeom prst="rect">
            <a:avLst/>
          </a:prstGeom>
          <a:solidFill>
            <a:srgbClr val="3399FF"/>
          </a:solidFill>
          <a:ln w="28575" algn="ctr">
            <a:noFill/>
            <a:miter lim="800000"/>
            <a:headEnd/>
            <a:tailEnd/>
          </a:ln>
          <a:effectLst/>
        </p:spPr>
        <p:txBody>
          <a:bodyPr wrap="none" anchor="ctr"/>
          <a:lstStyle/>
          <a:p>
            <a:endParaRPr lang="zh-CN" altLang="en-US"/>
          </a:p>
        </p:txBody>
      </p:sp>
      <p:sp>
        <p:nvSpPr>
          <p:cNvPr id="1697802" name="AutoShape 10"/>
          <p:cNvSpPr>
            <a:spLocks noChangeArrowheads="1"/>
          </p:cNvSpPr>
          <p:nvPr/>
        </p:nvSpPr>
        <p:spPr bwMode="auto">
          <a:xfrm>
            <a:off x="1763713" y="2781300"/>
            <a:ext cx="288925" cy="863600"/>
          </a:xfrm>
          <a:prstGeom prst="downArrow">
            <a:avLst>
              <a:gd name="adj1" fmla="val 54944"/>
              <a:gd name="adj2" fmla="val 63184"/>
            </a:avLst>
          </a:prstGeom>
          <a:solidFill>
            <a:srgbClr val="FF0066"/>
          </a:solidFill>
          <a:ln w="28575" algn="ctr">
            <a:noFill/>
            <a:miter lim="800000"/>
            <a:headEnd/>
            <a:tailEnd/>
          </a:ln>
          <a:effectLst/>
        </p:spPr>
        <p:txBody>
          <a:bodyPr wrap="none" anchor="ctr"/>
          <a:lstStyle/>
          <a:p>
            <a:endParaRPr lang="zh-CN" altLang="en-US"/>
          </a:p>
        </p:txBody>
      </p:sp>
      <p:sp>
        <p:nvSpPr>
          <p:cNvPr id="1697803" name="AutoShape 11"/>
          <p:cNvSpPr>
            <a:spLocks noChangeArrowheads="1"/>
          </p:cNvSpPr>
          <p:nvPr/>
        </p:nvSpPr>
        <p:spPr bwMode="auto">
          <a:xfrm>
            <a:off x="3635375" y="2781300"/>
            <a:ext cx="288925" cy="863600"/>
          </a:xfrm>
          <a:prstGeom prst="downArrow">
            <a:avLst>
              <a:gd name="adj1" fmla="val 54944"/>
              <a:gd name="adj2" fmla="val 63184"/>
            </a:avLst>
          </a:prstGeom>
          <a:solidFill>
            <a:srgbClr val="FF0066"/>
          </a:solidFill>
          <a:ln w="28575" algn="ctr">
            <a:noFill/>
            <a:miter lim="800000"/>
            <a:headEnd/>
            <a:tailEnd/>
          </a:ln>
          <a:effectLst/>
        </p:spPr>
        <p:txBody>
          <a:bodyPr wrap="none" anchor="ctr"/>
          <a:lstStyle/>
          <a:p>
            <a:endParaRPr lang="zh-CN" altLang="en-US"/>
          </a:p>
        </p:txBody>
      </p:sp>
      <p:sp>
        <p:nvSpPr>
          <p:cNvPr id="1697804" name="AutoShape 12"/>
          <p:cNvSpPr>
            <a:spLocks noChangeArrowheads="1"/>
          </p:cNvSpPr>
          <p:nvPr/>
        </p:nvSpPr>
        <p:spPr bwMode="auto">
          <a:xfrm>
            <a:off x="5651500" y="2781300"/>
            <a:ext cx="288925" cy="863600"/>
          </a:xfrm>
          <a:prstGeom prst="downArrow">
            <a:avLst>
              <a:gd name="adj1" fmla="val 54944"/>
              <a:gd name="adj2" fmla="val 63184"/>
            </a:avLst>
          </a:prstGeom>
          <a:solidFill>
            <a:srgbClr val="FF0066"/>
          </a:solidFill>
          <a:ln w="28575" algn="ctr">
            <a:noFill/>
            <a:miter lim="800000"/>
            <a:headEnd/>
            <a:tailEnd/>
          </a:ln>
          <a:effectLst/>
        </p:spPr>
        <p:txBody>
          <a:bodyPr wrap="none" anchor="ctr"/>
          <a:lstStyle/>
          <a:p>
            <a:endParaRPr lang="zh-CN" altLang="en-US"/>
          </a:p>
        </p:txBody>
      </p:sp>
      <p:sp>
        <p:nvSpPr>
          <p:cNvPr id="1697805" name="AutoShape 13"/>
          <p:cNvSpPr>
            <a:spLocks noChangeArrowheads="1"/>
          </p:cNvSpPr>
          <p:nvPr/>
        </p:nvSpPr>
        <p:spPr bwMode="auto">
          <a:xfrm>
            <a:off x="7524750" y="2781300"/>
            <a:ext cx="288925" cy="863600"/>
          </a:xfrm>
          <a:prstGeom prst="downArrow">
            <a:avLst>
              <a:gd name="adj1" fmla="val 54944"/>
              <a:gd name="adj2" fmla="val 63184"/>
            </a:avLst>
          </a:prstGeom>
          <a:solidFill>
            <a:srgbClr val="FF0066"/>
          </a:solidFill>
          <a:ln w="28575" algn="ctr">
            <a:noFill/>
            <a:miter lim="800000"/>
            <a:headEnd/>
            <a:tailEnd/>
          </a:ln>
          <a:effectLst/>
        </p:spPr>
        <p:txBody>
          <a:bodyPr wrap="none" anchor="ctr"/>
          <a:lstStyle/>
          <a:p>
            <a:endParaRPr lang="zh-CN" altLang="en-US"/>
          </a:p>
        </p:txBody>
      </p:sp>
      <p:sp>
        <p:nvSpPr>
          <p:cNvPr id="1697806" name="Rectangle 14"/>
          <p:cNvSpPr>
            <a:spLocks noChangeArrowheads="1"/>
          </p:cNvSpPr>
          <p:nvPr/>
        </p:nvSpPr>
        <p:spPr bwMode="auto">
          <a:xfrm>
            <a:off x="1835150" y="2781300"/>
            <a:ext cx="5905500" cy="142875"/>
          </a:xfrm>
          <a:prstGeom prst="rect">
            <a:avLst/>
          </a:prstGeom>
          <a:solidFill>
            <a:srgbClr val="FF0066"/>
          </a:solidFill>
          <a:ln w="28575" algn="ctr">
            <a:noFill/>
            <a:miter lim="800000"/>
            <a:headEnd/>
            <a:tailEnd/>
          </a:ln>
          <a:effectLst/>
        </p:spPr>
        <p:txBody>
          <a:bodyPr wrap="none" anchor="ctr"/>
          <a:lstStyle/>
          <a:p>
            <a:endParaRPr lang="zh-CN" altLang="en-US"/>
          </a:p>
        </p:txBody>
      </p:sp>
      <p:sp>
        <p:nvSpPr>
          <p:cNvPr id="1697807" name="AutoShape 15"/>
          <p:cNvSpPr>
            <a:spLocks noChangeArrowheads="1"/>
          </p:cNvSpPr>
          <p:nvPr/>
        </p:nvSpPr>
        <p:spPr bwMode="auto">
          <a:xfrm>
            <a:off x="5148263" y="2349500"/>
            <a:ext cx="288925" cy="430213"/>
          </a:xfrm>
          <a:prstGeom prst="downArrow">
            <a:avLst>
              <a:gd name="adj1" fmla="val 54944"/>
              <a:gd name="adj2" fmla="val 47800"/>
            </a:avLst>
          </a:prstGeom>
          <a:solidFill>
            <a:srgbClr val="FF0066"/>
          </a:solidFill>
          <a:ln w="28575" algn="ctr">
            <a:noFill/>
            <a:miter lim="800000"/>
            <a:headEnd/>
            <a:tailEnd/>
          </a:ln>
          <a:effectLst/>
        </p:spPr>
        <p:txBody>
          <a:bodyPr wrap="none" anchor="ctr"/>
          <a:lstStyle/>
          <a:p>
            <a:endParaRPr lang="zh-CN" altLang="en-US"/>
          </a:p>
        </p:txBody>
      </p:sp>
      <p:sp>
        <p:nvSpPr>
          <p:cNvPr id="1697808" name="AutoShape 16"/>
          <p:cNvSpPr>
            <a:spLocks noChangeArrowheads="1"/>
          </p:cNvSpPr>
          <p:nvPr/>
        </p:nvSpPr>
        <p:spPr bwMode="auto">
          <a:xfrm>
            <a:off x="5148263" y="1125538"/>
            <a:ext cx="288925" cy="573087"/>
          </a:xfrm>
          <a:prstGeom prst="downArrow">
            <a:avLst>
              <a:gd name="adj1" fmla="val 54944"/>
              <a:gd name="adj2" fmla="val 54942"/>
            </a:avLst>
          </a:prstGeom>
          <a:solidFill>
            <a:srgbClr val="FF0066"/>
          </a:solidFill>
          <a:ln w="28575" algn="ctr">
            <a:noFill/>
            <a:miter lim="800000"/>
            <a:headEnd/>
            <a:tailEnd/>
          </a:ln>
          <a:effectLst/>
        </p:spPr>
        <p:txBody>
          <a:bodyPr wrap="none" anchor="ctr"/>
          <a:lstStyle/>
          <a:p>
            <a:endParaRPr lang="zh-CN" altLang="en-US"/>
          </a:p>
        </p:txBody>
      </p:sp>
      <p:sp>
        <p:nvSpPr>
          <p:cNvPr id="1697809" name="AutoShape 17"/>
          <p:cNvSpPr>
            <a:spLocks noChangeArrowheads="1"/>
          </p:cNvSpPr>
          <p:nvPr/>
        </p:nvSpPr>
        <p:spPr bwMode="auto">
          <a:xfrm>
            <a:off x="1476375" y="4292600"/>
            <a:ext cx="288925" cy="504825"/>
          </a:xfrm>
          <a:prstGeom prst="downArrow">
            <a:avLst>
              <a:gd name="adj1" fmla="val 54944"/>
              <a:gd name="adj2" fmla="val 49999"/>
            </a:avLst>
          </a:prstGeom>
          <a:solidFill>
            <a:srgbClr val="FF0066"/>
          </a:solidFill>
          <a:ln w="28575" algn="ctr">
            <a:noFill/>
            <a:miter lim="800000"/>
            <a:headEnd/>
            <a:tailEnd/>
          </a:ln>
          <a:effectLst/>
        </p:spPr>
        <p:txBody>
          <a:bodyPr wrap="none" anchor="ctr"/>
          <a:lstStyle/>
          <a:p>
            <a:endParaRPr lang="zh-CN" altLang="en-US"/>
          </a:p>
        </p:txBody>
      </p:sp>
      <p:sp>
        <p:nvSpPr>
          <p:cNvPr id="1697810" name="AutoShape 18"/>
          <p:cNvSpPr>
            <a:spLocks noChangeArrowheads="1"/>
          </p:cNvSpPr>
          <p:nvPr/>
        </p:nvSpPr>
        <p:spPr bwMode="auto">
          <a:xfrm>
            <a:off x="3348038" y="4292600"/>
            <a:ext cx="288925" cy="504825"/>
          </a:xfrm>
          <a:prstGeom prst="downArrow">
            <a:avLst>
              <a:gd name="adj1" fmla="val 54944"/>
              <a:gd name="adj2" fmla="val 49999"/>
            </a:avLst>
          </a:prstGeom>
          <a:solidFill>
            <a:srgbClr val="FF0066"/>
          </a:solidFill>
          <a:ln w="28575" algn="ctr">
            <a:noFill/>
            <a:miter lim="800000"/>
            <a:headEnd/>
            <a:tailEnd/>
          </a:ln>
          <a:effectLst/>
        </p:spPr>
        <p:txBody>
          <a:bodyPr wrap="none" anchor="ctr"/>
          <a:lstStyle/>
          <a:p>
            <a:endParaRPr lang="zh-CN" altLang="en-US"/>
          </a:p>
        </p:txBody>
      </p:sp>
      <p:sp>
        <p:nvSpPr>
          <p:cNvPr id="1697811" name="AutoShape 19"/>
          <p:cNvSpPr>
            <a:spLocks noChangeArrowheads="1"/>
          </p:cNvSpPr>
          <p:nvPr/>
        </p:nvSpPr>
        <p:spPr bwMode="auto">
          <a:xfrm>
            <a:off x="5364163" y="4292600"/>
            <a:ext cx="288925" cy="504825"/>
          </a:xfrm>
          <a:prstGeom prst="downArrow">
            <a:avLst>
              <a:gd name="adj1" fmla="val 54944"/>
              <a:gd name="adj2" fmla="val 49999"/>
            </a:avLst>
          </a:prstGeom>
          <a:solidFill>
            <a:srgbClr val="FF0066"/>
          </a:solidFill>
          <a:ln w="28575" algn="ctr">
            <a:noFill/>
            <a:miter lim="800000"/>
            <a:headEnd/>
            <a:tailEnd/>
          </a:ln>
          <a:effectLst/>
        </p:spPr>
        <p:txBody>
          <a:bodyPr wrap="none" anchor="ctr"/>
          <a:lstStyle/>
          <a:p>
            <a:endParaRPr lang="zh-CN" altLang="en-US"/>
          </a:p>
        </p:txBody>
      </p:sp>
      <p:sp>
        <p:nvSpPr>
          <p:cNvPr id="1697812" name="AutoShape 20"/>
          <p:cNvSpPr>
            <a:spLocks noChangeArrowheads="1"/>
          </p:cNvSpPr>
          <p:nvPr/>
        </p:nvSpPr>
        <p:spPr bwMode="auto">
          <a:xfrm>
            <a:off x="7235825" y="4292600"/>
            <a:ext cx="288925" cy="504825"/>
          </a:xfrm>
          <a:prstGeom prst="downArrow">
            <a:avLst>
              <a:gd name="adj1" fmla="val 54944"/>
              <a:gd name="adj2" fmla="val 49999"/>
            </a:avLst>
          </a:prstGeom>
          <a:solidFill>
            <a:srgbClr val="FF0066"/>
          </a:solidFill>
          <a:ln w="28575" algn="ctr">
            <a:noFill/>
            <a:miter lim="800000"/>
            <a:headEnd/>
            <a:tailEnd/>
          </a:ln>
          <a:effectLst/>
        </p:spPr>
        <p:txBody>
          <a:bodyPr wrap="none" anchor="ctr"/>
          <a:lstStyle/>
          <a:p>
            <a:endParaRPr lang="zh-CN" altLang="en-US"/>
          </a:p>
        </p:txBody>
      </p:sp>
      <p:sp>
        <p:nvSpPr>
          <p:cNvPr id="1697813" name="Rectangle 21"/>
          <p:cNvSpPr>
            <a:spLocks noChangeArrowheads="1"/>
          </p:cNvSpPr>
          <p:nvPr/>
        </p:nvSpPr>
        <p:spPr bwMode="auto">
          <a:xfrm>
            <a:off x="1476375" y="4797425"/>
            <a:ext cx="7127875" cy="144463"/>
          </a:xfrm>
          <a:prstGeom prst="rect">
            <a:avLst/>
          </a:prstGeom>
          <a:solidFill>
            <a:srgbClr val="FF0066"/>
          </a:solidFill>
          <a:ln w="28575" algn="ctr">
            <a:noFill/>
            <a:miter lim="800000"/>
            <a:headEnd/>
            <a:tailEnd/>
          </a:ln>
          <a:effectLst/>
        </p:spPr>
        <p:txBody>
          <a:bodyPr wrap="none" anchor="ctr"/>
          <a:lstStyle/>
          <a:p>
            <a:endParaRPr lang="zh-CN" altLang="en-US"/>
          </a:p>
        </p:txBody>
      </p:sp>
      <p:sp>
        <p:nvSpPr>
          <p:cNvPr id="1697814" name="Rectangle 22"/>
          <p:cNvSpPr>
            <a:spLocks noChangeArrowheads="1"/>
          </p:cNvSpPr>
          <p:nvPr/>
        </p:nvSpPr>
        <p:spPr bwMode="auto">
          <a:xfrm>
            <a:off x="5219700" y="1125538"/>
            <a:ext cx="3384550" cy="142875"/>
          </a:xfrm>
          <a:prstGeom prst="rect">
            <a:avLst/>
          </a:prstGeom>
          <a:solidFill>
            <a:srgbClr val="FF0066"/>
          </a:solidFill>
          <a:ln w="28575" algn="ctr">
            <a:noFill/>
            <a:miter lim="800000"/>
            <a:headEnd/>
            <a:tailEnd/>
          </a:ln>
          <a:effectLst/>
        </p:spPr>
        <p:txBody>
          <a:bodyPr wrap="none" anchor="ctr"/>
          <a:lstStyle/>
          <a:p>
            <a:endParaRPr lang="zh-CN" altLang="en-US"/>
          </a:p>
        </p:txBody>
      </p:sp>
      <p:sp>
        <p:nvSpPr>
          <p:cNvPr id="1697815" name="Rectangle 23"/>
          <p:cNvSpPr>
            <a:spLocks noChangeArrowheads="1"/>
          </p:cNvSpPr>
          <p:nvPr/>
        </p:nvSpPr>
        <p:spPr bwMode="auto">
          <a:xfrm rot="-5400000">
            <a:off x="6623844" y="2961482"/>
            <a:ext cx="3816350" cy="144462"/>
          </a:xfrm>
          <a:prstGeom prst="rect">
            <a:avLst/>
          </a:prstGeom>
          <a:solidFill>
            <a:srgbClr val="FF0066"/>
          </a:solidFill>
          <a:ln w="28575" algn="ctr">
            <a:noFill/>
            <a:miter lim="800000"/>
            <a:headEnd/>
            <a:tailEnd/>
          </a:ln>
          <a:effectLst/>
        </p:spPr>
        <p:txBody>
          <a:bodyPr wrap="none" anchor="ctr"/>
          <a:lstStyle/>
          <a:p>
            <a:endParaRPr lang="zh-CN" altLang="en-US"/>
          </a:p>
        </p:txBody>
      </p:sp>
      <p:sp>
        <p:nvSpPr>
          <p:cNvPr id="1697816" name="AutoShape 24"/>
          <p:cNvSpPr>
            <a:spLocks noChangeArrowheads="1"/>
          </p:cNvSpPr>
          <p:nvPr/>
        </p:nvSpPr>
        <p:spPr bwMode="auto">
          <a:xfrm>
            <a:off x="4140200" y="4868863"/>
            <a:ext cx="288925" cy="430212"/>
          </a:xfrm>
          <a:prstGeom prst="downArrow">
            <a:avLst>
              <a:gd name="adj1" fmla="val 54944"/>
              <a:gd name="adj2" fmla="val 47800"/>
            </a:avLst>
          </a:prstGeom>
          <a:solidFill>
            <a:srgbClr val="FF0066"/>
          </a:solidFill>
          <a:ln w="28575" algn="ctr">
            <a:noFill/>
            <a:miter lim="800000"/>
            <a:headEnd/>
            <a:tailEnd/>
          </a:ln>
          <a:effectLst/>
        </p:spPr>
        <p:txBody>
          <a:bodyPr wrap="none" anchor="ctr"/>
          <a:lstStyle/>
          <a:p>
            <a:endParaRPr lang="zh-CN" altLang="en-US"/>
          </a:p>
        </p:txBody>
      </p:sp>
      <p:sp>
        <p:nvSpPr>
          <p:cNvPr id="1697817" name="AutoShape 25"/>
          <p:cNvSpPr>
            <a:spLocks noChangeArrowheads="1"/>
          </p:cNvSpPr>
          <p:nvPr/>
        </p:nvSpPr>
        <p:spPr bwMode="auto">
          <a:xfrm flipV="1">
            <a:off x="4572000" y="4941888"/>
            <a:ext cx="288925" cy="358775"/>
          </a:xfrm>
          <a:prstGeom prst="downArrow">
            <a:avLst>
              <a:gd name="adj1" fmla="val 54954"/>
              <a:gd name="adj2" fmla="val 45606"/>
            </a:avLst>
          </a:prstGeom>
          <a:solidFill>
            <a:srgbClr val="FF0066"/>
          </a:solidFill>
          <a:ln w="28575" algn="ctr">
            <a:noFill/>
            <a:miter lim="800000"/>
            <a:headEnd/>
            <a:tailEnd/>
          </a:ln>
          <a:effectLst/>
        </p:spPr>
        <p:txBody>
          <a:bodyPr wrap="none" anchor="ctr"/>
          <a:lstStyle/>
          <a:p>
            <a:endParaRPr lang="zh-CN" altLang="en-US"/>
          </a:p>
        </p:txBody>
      </p:sp>
      <p:sp>
        <p:nvSpPr>
          <p:cNvPr id="1697818" name="Text Box 26"/>
          <p:cNvSpPr txBox="1">
            <a:spLocks noChangeArrowheads="1"/>
          </p:cNvSpPr>
          <p:nvPr/>
        </p:nvSpPr>
        <p:spPr bwMode="auto">
          <a:xfrm>
            <a:off x="4140200" y="3716338"/>
            <a:ext cx="649288" cy="457200"/>
          </a:xfrm>
          <a:prstGeom prst="rect">
            <a:avLst/>
          </a:prstGeom>
          <a:noFill/>
          <a:ln w="28575" algn="ctr">
            <a:noFill/>
            <a:miter lim="800000"/>
            <a:headEnd/>
            <a:tailEnd/>
          </a:ln>
          <a:effectLst/>
        </p:spPr>
        <p:txBody>
          <a:bodyPr>
            <a:spAutoFit/>
          </a:bodyPr>
          <a:lstStyle/>
          <a:p>
            <a:r>
              <a:rPr lang="en-US" altLang="zh-CN" sz="2400">
                <a:latin typeface="宋体"/>
              </a:rPr>
              <a:t>…</a:t>
            </a:r>
            <a:endParaRPr lang="en-US" altLang="zh-CN" sz="2400"/>
          </a:p>
        </p:txBody>
      </p:sp>
      <p:sp>
        <p:nvSpPr>
          <p:cNvPr id="1697819" name="Rectangle 27"/>
          <p:cNvSpPr>
            <a:spLocks noChangeArrowheads="1"/>
          </p:cNvSpPr>
          <p:nvPr/>
        </p:nvSpPr>
        <p:spPr bwMode="auto">
          <a:xfrm>
            <a:off x="2411413" y="6237288"/>
            <a:ext cx="4244975" cy="457200"/>
          </a:xfrm>
          <a:prstGeom prst="rect">
            <a:avLst/>
          </a:prstGeom>
          <a:noFill/>
          <a:ln w="28575" algn="ctr">
            <a:noFill/>
            <a:miter lim="800000"/>
            <a:headEnd/>
            <a:tailEnd/>
          </a:ln>
          <a:effectLst/>
        </p:spPr>
        <p:txBody>
          <a:bodyPr wrap="none" anchor="ctr">
            <a:spAutoFit/>
          </a:bodyPr>
          <a:lstStyle/>
          <a:p>
            <a:pPr algn="l">
              <a:spcBef>
                <a:spcPct val="0"/>
              </a:spcBef>
            </a:pPr>
            <a:r>
              <a:rPr kumimoji="1" lang="zh-CN" altLang="en-US" sz="2400" dirty="0">
                <a:solidFill>
                  <a:schemeClr val="bg2"/>
                </a:solidFill>
                <a:ea typeface="楷体" panose="02010609060101010101" pitchFamily="49" charset="-122"/>
              </a:rPr>
              <a:t>图</a:t>
            </a:r>
            <a:r>
              <a:rPr kumimoji="1" lang="en-US" altLang="zh-CN" sz="2400" dirty="0">
                <a:solidFill>
                  <a:schemeClr val="bg2"/>
                </a:solidFill>
                <a:ea typeface="楷体" panose="02010609060101010101" pitchFamily="49" charset="-122"/>
              </a:rPr>
              <a:t>7.32  VLIW</a:t>
            </a:r>
            <a:r>
              <a:rPr kumimoji="1" lang="zh-CN" altLang="en-US" sz="2400" dirty="0">
                <a:solidFill>
                  <a:schemeClr val="bg2"/>
                </a:solidFill>
                <a:ea typeface="楷体" panose="02010609060101010101" pitchFamily="49" charset="-122"/>
              </a:rPr>
              <a:t>处理器一般结构 </a:t>
            </a:r>
          </a:p>
        </p:txBody>
      </p:sp>
      <p:sp>
        <p:nvSpPr>
          <p:cNvPr id="1697820" name="Rectangle 28"/>
          <p:cNvSpPr>
            <a:spLocks noChangeArrowheads="1"/>
          </p:cNvSpPr>
          <p:nvPr/>
        </p:nvSpPr>
        <p:spPr bwMode="auto">
          <a:xfrm>
            <a:off x="1258888" y="765175"/>
            <a:ext cx="1944687" cy="719138"/>
          </a:xfrm>
          <a:prstGeom prst="rect">
            <a:avLst/>
          </a:prstGeom>
          <a:solidFill>
            <a:srgbClr val="FFFF99"/>
          </a:solidFill>
          <a:ln w="28575" algn="ctr">
            <a:solidFill>
              <a:schemeClr val="tx1"/>
            </a:solidFill>
            <a:miter lim="800000"/>
            <a:headEnd/>
            <a:tailEnd/>
          </a:ln>
          <a:effectLst/>
        </p:spPr>
        <p:txBody>
          <a:bodyPr wrap="none" anchor="ctr"/>
          <a:lstStyle/>
          <a:p>
            <a:pPr>
              <a:spcBef>
                <a:spcPct val="0"/>
              </a:spcBef>
            </a:pPr>
            <a:r>
              <a:rPr lang="zh-CN" altLang="en-US" sz="2400" dirty="0">
                <a:ea typeface="楷体" panose="02010609060101010101" pitchFamily="49" charset="-122"/>
              </a:rPr>
              <a:t>指令</a:t>
            </a:r>
            <a:r>
              <a:rPr lang="en-US" altLang="zh-CN" sz="2400" dirty="0">
                <a:ea typeface="楷体" panose="02010609060101010101" pitchFamily="49" charset="-122"/>
              </a:rPr>
              <a:t>Cache</a:t>
            </a:r>
          </a:p>
        </p:txBody>
      </p:sp>
      <p:sp>
        <p:nvSpPr>
          <p:cNvPr id="1697821" name="Rectangle 29"/>
          <p:cNvSpPr>
            <a:spLocks noChangeArrowheads="1"/>
          </p:cNvSpPr>
          <p:nvPr/>
        </p:nvSpPr>
        <p:spPr bwMode="auto">
          <a:xfrm>
            <a:off x="1258888" y="1917700"/>
            <a:ext cx="1944687" cy="647700"/>
          </a:xfrm>
          <a:prstGeom prst="rect">
            <a:avLst/>
          </a:prstGeom>
          <a:solidFill>
            <a:srgbClr val="FFFF99"/>
          </a:solidFill>
          <a:ln w="28575" algn="ctr">
            <a:solidFill>
              <a:schemeClr val="tx1"/>
            </a:solidFill>
            <a:miter lim="800000"/>
            <a:headEnd/>
            <a:tailEnd/>
          </a:ln>
          <a:effectLst/>
        </p:spPr>
        <p:txBody>
          <a:bodyPr wrap="none" anchor="ctr"/>
          <a:lstStyle/>
          <a:p>
            <a:pPr>
              <a:spcBef>
                <a:spcPct val="0"/>
              </a:spcBef>
            </a:pPr>
            <a:r>
              <a:rPr lang="zh-CN" altLang="en-US" sz="2400" dirty="0">
                <a:ea typeface="楷体" panose="02010609060101010101" pitchFamily="49" charset="-122"/>
              </a:rPr>
              <a:t>指令寄存器</a:t>
            </a:r>
          </a:p>
        </p:txBody>
      </p:sp>
      <p:sp>
        <p:nvSpPr>
          <p:cNvPr id="1697822" name="Rectangle 30"/>
          <p:cNvSpPr>
            <a:spLocks noChangeArrowheads="1"/>
          </p:cNvSpPr>
          <p:nvPr/>
        </p:nvSpPr>
        <p:spPr bwMode="auto">
          <a:xfrm>
            <a:off x="4500563" y="1700213"/>
            <a:ext cx="1584325" cy="647700"/>
          </a:xfrm>
          <a:prstGeom prst="rect">
            <a:avLst/>
          </a:prstGeom>
          <a:solidFill>
            <a:srgbClr val="FFFF99"/>
          </a:solidFill>
          <a:ln w="28575" algn="ctr">
            <a:solidFill>
              <a:schemeClr val="tx1"/>
            </a:solidFill>
            <a:miter lim="800000"/>
            <a:headEnd/>
            <a:tailEnd/>
          </a:ln>
          <a:effectLst/>
        </p:spPr>
        <p:txBody>
          <a:bodyPr wrap="none" anchor="ctr"/>
          <a:lstStyle/>
          <a:p>
            <a:pPr>
              <a:spcBef>
                <a:spcPct val="0"/>
              </a:spcBef>
            </a:pPr>
            <a:r>
              <a:rPr lang="zh-CN" altLang="en-US" sz="2400" dirty="0">
                <a:ea typeface="楷体" panose="02010609060101010101" pitchFamily="49" charset="-122"/>
              </a:rPr>
              <a:t>寄存器文件</a:t>
            </a:r>
          </a:p>
        </p:txBody>
      </p:sp>
      <p:sp>
        <p:nvSpPr>
          <p:cNvPr id="1697823" name="Rectangle 31"/>
          <p:cNvSpPr>
            <a:spLocks noChangeArrowheads="1"/>
          </p:cNvSpPr>
          <p:nvPr/>
        </p:nvSpPr>
        <p:spPr bwMode="auto">
          <a:xfrm>
            <a:off x="827088" y="3644900"/>
            <a:ext cx="1584325" cy="647700"/>
          </a:xfrm>
          <a:prstGeom prst="rect">
            <a:avLst/>
          </a:prstGeom>
          <a:solidFill>
            <a:srgbClr val="FFFF99"/>
          </a:solidFill>
          <a:ln w="28575" algn="ctr">
            <a:solidFill>
              <a:schemeClr val="tx1"/>
            </a:solidFill>
            <a:miter lim="800000"/>
            <a:headEnd/>
            <a:tailEnd/>
          </a:ln>
          <a:effectLst/>
        </p:spPr>
        <p:txBody>
          <a:bodyPr wrap="none" anchor="ctr"/>
          <a:lstStyle/>
          <a:p>
            <a:pPr>
              <a:spcBef>
                <a:spcPct val="0"/>
              </a:spcBef>
            </a:pPr>
            <a:r>
              <a:rPr lang="zh-CN" altLang="en-US" sz="2400" dirty="0">
                <a:ea typeface="楷体" panose="02010609060101010101" pitchFamily="49" charset="-122"/>
              </a:rPr>
              <a:t>整数</a:t>
            </a:r>
            <a:r>
              <a:rPr lang="en-US" altLang="zh-CN" sz="2400" dirty="0">
                <a:ea typeface="楷体" panose="02010609060101010101" pitchFamily="49" charset="-122"/>
              </a:rPr>
              <a:t>ALU</a:t>
            </a:r>
          </a:p>
        </p:txBody>
      </p:sp>
      <p:sp>
        <p:nvSpPr>
          <p:cNvPr id="1697824" name="Rectangle 32"/>
          <p:cNvSpPr>
            <a:spLocks noChangeArrowheads="1"/>
          </p:cNvSpPr>
          <p:nvPr/>
        </p:nvSpPr>
        <p:spPr bwMode="auto">
          <a:xfrm>
            <a:off x="2700338" y="3644900"/>
            <a:ext cx="1584325" cy="647700"/>
          </a:xfrm>
          <a:prstGeom prst="rect">
            <a:avLst/>
          </a:prstGeom>
          <a:solidFill>
            <a:srgbClr val="FFFF99"/>
          </a:solidFill>
          <a:ln w="28575" algn="ctr">
            <a:solidFill>
              <a:schemeClr val="tx1"/>
            </a:solidFill>
            <a:miter lim="800000"/>
            <a:headEnd/>
            <a:tailEnd/>
          </a:ln>
          <a:effectLst/>
        </p:spPr>
        <p:txBody>
          <a:bodyPr wrap="none" anchor="ctr"/>
          <a:lstStyle/>
          <a:p>
            <a:pPr>
              <a:spcBef>
                <a:spcPct val="0"/>
              </a:spcBef>
            </a:pPr>
            <a:r>
              <a:rPr lang="zh-CN" altLang="en-US" sz="2400" dirty="0">
                <a:ea typeface="楷体" panose="02010609060101010101" pitchFamily="49" charset="-122"/>
              </a:rPr>
              <a:t>浮点</a:t>
            </a:r>
            <a:r>
              <a:rPr lang="en-US" altLang="zh-CN" sz="2400" dirty="0">
                <a:ea typeface="楷体" panose="02010609060101010101" pitchFamily="49" charset="-122"/>
              </a:rPr>
              <a:t>ALU</a:t>
            </a:r>
          </a:p>
        </p:txBody>
      </p:sp>
      <p:sp>
        <p:nvSpPr>
          <p:cNvPr id="1697825" name="Rectangle 33"/>
          <p:cNvSpPr>
            <a:spLocks noChangeArrowheads="1"/>
          </p:cNvSpPr>
          <p:nvPr/>
        </p:nvSpPr>
        <p:spPr bwMode="auto">
          <a:xfrm>
            <a:off x="4716463" y="3644900"/>
            <a:ext cx="1584325" cy="647700"/>
          </a:xfrm>
          <a:prstGeom prst="rect">
            <a:avLst/>
          </a:prstGeom>
          <a:solidFill>
            <a:srgbClr val="FFFF99"/>
          </a:solidFill>
          <a:ln w="28575" algn="ctr">
            <a:solidFill>
              <a:schemeClr val="tx1"/>
            </a:solidFill>
            <a:miter lim="800000"/>
            <a:headEnd/>
            <a:tailEnd/>
          </a:ln>
          <a:effectLst/>
        </p:spPr>
        <p:txBody>
          <a:bodyPr wrap="none" anchor="t" anchorCtr="0"/>
          <a:lstStyle/>
          <a:p>
            <a:pPr>
              <a:lnSpc>
                <a:spcPct val="80000"/>
              </a:lnSpc>
              <a:spcBef>
                <a:spcPct val="0"/>
              </a:spcBef>
            </a:pPr>
            <a:r>
              <a:rPr lang="en-US" altLang="zh-CN" sz="2400" dirty="0">
                <a:ea typeface="楷体" panose="02010609060101010101" pitchFamily="49" charset="-122"/>
              </a:rPr>
              <a:t>Load/store</a:t>
            </a:r>
          </a:p>
          <a:p>
            <a:pPr>
              <a:lnSpc>
                <a:spcPct val="80000"/>
              </a:lnSpc>
              <a:spcBef>
                <a:spcPct val="0"/>
              </a:spcBef>
            </a:pPr>
            <a:r>
              <a:rPr lang="zh-CN" altLang="en-US" sz="2400" dirty="0">
                <a:ea typeface="楷体" panose="02010609060101010101" pitchFamily="49" charset="-122"/>
              </a:rPr>
              <a:t>单元</a:t>
            </a:r>
          </a:p>
        </p:txBody>
      </p:sp>
      <p:sp>
        <p:nvSpPr>
          <p:cNvPr id="1697826" name="Rectangle 34"/>
          <p:cNvSpPr>
            <a:spLocks noChangeArrowheads="1"/>
          </p:cNvSpPr>
          <p:nvPr/>
        </p:nvSpPr>
        <p:spPr bwMode="auto">
          <a:xfrm>
            <a:off x="6588125" y="3644900"/>
            <a:ext cx="1584325" cy="647700"/>
          </a:xfrm>
          <a:prstGeom prst="rect">
            <a:avLst/>
          </a:prstGeom>
          <a:solidFill>
            <a:srgbClr val="FFFF99"/>
          </a:solidFill>
          <a:ln w="28575" algn="ctr">
            <a:solidFill>
              <a:schemeClr val="tx1"/>
            </a:solidFill>
            <a:miter lim="800000"/>
            <a:headEnd/>
            <a:tailEnd/>
          </a:ln>
          <a:effectLst/>
        </p:spPr>
        <p:txBody>
          <a:bodyPr wrap="none" anchor="ctr"/>
          <a:lstStyle/>
          <a:p>
            <a:pPr>
              <a:spcBef>
                <a:spcPct val="0"/>
              </a:spcBef>
            </a:pPr>
            <a:r>
              <a:rPr lang="zh-CN" altLang="en-US" sz="2400" dirty="0">
                <a:ea typeface="楷体" panose="02010609060101010101" pitchFamily="49" charset="-122"/>
              </a:rPr>
              <a:t>分支单元</a:t>
            </a:r>
            <a:endParaRPr lang="en-US" altLang="zh-CN" sz="2400" dirty="0">
              <a:ea typeface="楷体" panose="02010609060101010101" pitchFamily="49" charset="-122"/>
            </a:endParaRPr>
          </a:p>
        </p:txBody>
      </p:sp>
      <p:sp>
        <p:nvSpPr>
          <p:cNvPr id="1697827" name="Rectangle 35"/>
          <p:cNvSpPr>
            <a:spLocks noChangeArrowheads="1"/>
          </p:cNvSpPr>
          <p:nvPr/>
        </p:nvSpPr>
        <p:spPr bwMode="auto">
          <a:xfrm>
            <a:off x="3563938" y="5300663"/>
            <a:ext cx="1873250" cy="792162"/>
          </a:xfrm>
          <a:prstGeom prst="rect">
            <a:avLst/>
          </a:prstGeom>
          <a:solidFill>
            <a:srgbClr val="FFFF99"/>
          </a:solidFill>
          <a:ln w="28575" algn="ctr">
            <a:solidFill>
              <a:schemeClr val="tx1"/>
            </a:solidFill>
            <a:miter lim="800000"/>
            <a:headEnd/>
            <a:tailEnd/>
          </a:ln>
          <a:effectLst/>
        </p:spPr>
        <p:txBody>
          <a:bodyPr wrap="none" anchor="ctr"/>
          <a:lstStyle/>
          <a:p>
            <a:pPr>
              <a:spcBef>
                <a:spcPct val="0"/>
              </a:spcBef>
            </a:pPr>
            <a:r>
              <a:rPr lang="zh-CN" altLang="en-US" sz="2400" dirty="0">
                <a:ea typeface="楷体" panose="02010609060101010101" pitchFamily="49" charset="-122"/>
              </a:rPr>
              <a:t>数据</a:t>
            </a:r>
            <a:r>
              <a:rPr lang="en-US" altLang="zh-CN" sz="2400" dirty="0">
                <a:ea typeface="楷体" panose="02010609060101010101" pitchFamily="49" charset="-122"/>
              </a:rPr>
              <a:t>Cache</a:t>
            </a:r>
          </a:p>
        </p:txBody>
      </p:sp>
    </p:spTree>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灯片编号占位符 4"/>
          <p:cNvSpPr>
            <a:spLocks noGrp="1"/>
          </p:cNvSpPr>
          <p:nvPr>
            <p:ph type="sldNum" sz="quarter" idx="11"/>
          </p:nvPr>
        </p:nvSpPr>
        <p:spPr/>
        <p:txBody>
          <a:bodyPr/>
          <a:lstStyle/>
          <a:p>
            <a:fld id="{F02026FD-86E7-4A59-8CEC-9A517249EE71}" type="slidenum">
              <a:rPr lang="zh-CN" altLang="en-US"/>
              <a:pPr/>
              <a:t>85</a:t>
            </a:fld>
            <a:endParaRPr lang="en-US" altLang="zh-CN"/>
          </a:p>
        </p:txBody>
      </p:sp>
      <p:sp>
        <p:nvSpPr>
          <p:cNvPr id="1698818" name="Rectangle 2"/>
          <p:cNvSpPr>
            <a:spLocks noGrp="1" noChangeArrowheads="1"/>
          </p:cNvSpPr>
          <p:nvPr>
            <p:ph type="title"/>
          </p:nvPr>
        </p:nvSpPr>
        <p:spPr/>
        <p:txBody>
          <a:bodyPr/>
          <a:lstStyle/>
          <a:p>
            <a:r>
              <a:rPr lang="en-US" altLang="zh-CN" dirty="0"/>
              <a:t>7.6.3 </a:t>
            </a:r>
            <a:r>
              <a:rPr lang="zh-CN" altLang="en-US" dirty="0"/>
              <a:t>超长指令字处理器</a:t>
            </a:r>
          </a:p>
        </p:txBody>
      </p:sp>
      <p:sp>
        <p:nvSpPr>
          <p:cNvPr id="1698819" name="Rectangle 3"/>
          <p:cNvSpPr>
            <a:spLocks noGrp="1" noChangeArrowheads="1"/>
          </p:cNvSpPr>
          <p:nvPr>
            <p:ph type="body" idx="1"/>
          </p:nvPr>
        </p:nvSpPr>
        <p:spPr>
          <a:xfrm>
            <a:off x="250825" y="692150"/>
            <a:ext cx="8785225" cy="6049963"/>
          </a:xfrm>
        </p:spPr>
        <p:txBody>
          <a:bodyPr/>
          <a:lstStyle/>
          <a:p>
            <a:pPr marL="444500" indent="-444500">
              <a:spcBef>
                <a:spcPct val="10000"/>
              </a:spcBef>
              <a:buFont typeface="Wingdings" pitchFamily="2" charset="2"/>
              <a:buNone/>
            </a:pPr>
            <a:r>
              <a:rPr lang="en-US" altLang="zh-CN"/>
              <a:t>VLIW</a:t>
            </a:r>
            <a:r>
              <a:rPr lang="zh-CN" altLang="en-US"/>
              <a:t>与超标量处理器结构的不同：</a:t>
            </a:r>
          </a:p>
          <a:p>
            <a:pPr marL="444500" indent="-444500">
              <a:spcBef>
                <a:spcPct val="10000"/>
              </a:spcBef>
              <a:buClr>
                <a:srgbClr val="FF0066"/>
              </a:buClr>
              <a:buSzPct val="120000"/>
              <a:buFont typeface="Wingdings" pitchFamily="2" charset="2"/>
              <a:buChar char="|"/>
            </a:pPr>
            <a:r>
              <a:rPr lang="en-US" altLang="zh-CN" sz="2400"/>
              <a:t>VLIW</a:t>
            </a:r>
            <a:r>
              <a:rPr lang="zh-CN" altLang="en-US" sz="2400"/>
              <a:t>处理器从指令</a:t>
            </a:r>
            <a:r>
              <a:rPr lang="en-US" altLang="zh-CN" sz="2400"/>
              <a:t>Cache</a:t>
            </a:r>
            <a:r>
              <a:rPr lang="zh-CN" altLang="en-US" sz="2400"/>
              <a:t>每次取得一条很长的指令字（即</a:t>
            </a:r>
            <a:r>
              <a:rPr lang="en-US" altLang="zh-CN" sz="2400"/>
              <a:t>VLIW</a:t>
            </a:r>
            <a:r>
              <a:rPr lang="zh-CN" altLang="en-US" sz="2400"/>
              <a:t>）存入指令寄存器，该字由几个可以并行执行的原始指令组成，每个原始指令在</a:t>
            </a:r>
            <a:r>
              <a:rPr lang="en-US" altLang="zh-CN" sz="2400"/>
              <a:t>VLIW</a:t>
            </a:r>
            <a:r>
              <a:rPr lang="zh-CN" altLang="en-US" sz="2400"/>
              <a:t>中所占字段称为一个</a:t>
            </a:r>
            <a:r>
              <a:rPr lang="zh-CN" altLang="en-US" sz="2400">
                <a:solidFill>
                  <a:srgbClr val="FF0000"/>
                </a:solidFill>
                <a:latin typeface="黑体" pitchFamily="49" charset="-122"/>
                <a:ea typeface="黑体" pitchFamily="49" charset="-122"/>
              </a:rPr>
              <a:t>指令槽</a:t>
            </a:r>
            <a:r>
              <a:rPr lang="zh-CN" altLang="en-US" sz="2400"/>
              <a:t>或</a:t>
            </a:r>
            <a:r>
              <a:rPr lang="zh-CN" altLang="en-US" sz="2400">
                <a:solidFill>
                  <a:srgbClr val="FF0000"/>
                </a:solidFill>
                <a:latin typeface="黑体" pitchFamily="49" charset="-122"/>
                <a:ea typeface="黑体" pitchFamily="49" charset="-122"/>
              </a:rPr>
              <a:t>操作槽</a:t>
            </a:r>
            <a:r>
              <a:rPr lang="zh-CN" altLang="en-US" sz="2400"/>
              <a:t>（</a:t>
            </a:r>
            <a:r>
              <a:rPr lang="en-US" altLang="zh-CN" sz="2400"/>
              <a:t>slot</a:t>
            </a:r>
            <a:r>
              <a:rPr lang="zh-CN" altLang="en-US" sz="2400"/>
              <a:t>），每个槽与功能单元一一对应。指令寄存器将</a:t>
            </a:r>
            <a:r>
              <a:rPr lang="en-US" altLang="zh-CN" sz="2400"/>
              <a:t>VLIW</a:t>
            </a:r>
            <a:r>
              <a:rPr lang="zh-CN" altLang="en-US" sz="2400"/>
              <a:t>中各原始指令同时派发到各</a:t>
            </a:r>
            <a:r>
              <a:rPr lang="zh-CN" altLang="en-US" sz="2400">
                <a:solidFill>
                  <a:srgbClr val="6600CC"/>
                </a:solidFill>
                <a:latin typeface="黑体" pitchFamily="49" charset="-122"/>
                <a:ea typeface="黑体" pitchFamily="49" charset="-122"/>
              </a:rPr>
              <a:t>功能单元</a:t>
            </a:r>
            <a:r>
              <a:rPr lang="zh-CN" altLang="en-US" sz="2400"/>
              <a:t>中开始并行执行。</a:t>
            </a:r>
          </a:p>
          <a:p>
            <a:pPr marL="444500" indent="-444500">
              <a:spcBef>
                <a:spcPct val="10000"/>
              </a:spcBef>
              <a:buClr>
                <a:srgbClr val="FF0066"/>
              </a:buClr>
              <a:buSzPct val="120000"/>
              <a:buFont typeface="Wingdings" pitchFamily="2" charset="2"/>
              <a:buChar char="|"/>
            </a:pPr>
            <a:r>
              <a:rPr lang="en-US" altLang="zh-CN" sz="2400"/>
              <a:t>VLIW</a:t>
            </a:r>
            <a:r>
              <a:rPr lang="zh-CN" altLang="en-US" sz="2400"/>
              <a:t>处理器结构及控制逻辑比超标量处理器简单得多：没有复杂的</a:t>
            </a:r>
            <a:r>
              <a:rPr lang="zh-CN" altLang="en-US" sz="2400">
                <a:solidFill>
                  <a:schemeClr val="accent5">
                    <a:lumMod val="50000"/>
                  </a:schemeClr>
                </a:solidFill>
              </a:rPr>
              <a:t>重排序缓冲器</a:t>
            </a:r>
            <a:r>
              <a:rPr lang="zh-CN" altLang="en-US" sz="2400"/>
              <a:t>和</a:t>
            </a:r>
            <a:r>
              <a:rPr lang="zh-CN" altLang="en-US" sz="2400">
                <a:solidFill>
                  <a:schemeClr val="accent5">
                    <a:lumMod val="50000"/>
                  </a:schemeClr>
                </a:solidFill>
              </a:rPr>
              <a:t>译码、分配逻辑</a:t>
            </a:r>
            <a:r>
              <a:rPr lang="zh-CN" altLang="en-US" sz="2400"/>
              <a:t>，功能单元中也可以不设置</a:t>
            </a:r>
            <a:r>
              <a:rPr lang="zh-CN" altLang="en-US" sz="2400">
                <a:solidFill>
                  <a:schemeClr val="accent5">
                    <a:lumMod val="50000"/>
                  </a:schemeClr>
                </a:solidFill>
              </a:rPr>
              <a:t>保留站</a:t>
            </a:r>
            <a:r>
              <a:rPr lang="zh-CN" altLang="en-US" sz="2400"/>
              <a:t>。</a:t>
            </a:r>
          </a:p>
        </p:txBody>
      </p:sp>
      <p:graphicFrame>
        <p:nvGraphicFramePr>
          <p:cNvPr id="1698820" name="Group 4"/>
          <p:cNvGraphicFramePr>
            <a:graphicFrameLocks noGrp="1"/>
          </p:cNvGraphicFramePr>
          <p:nvPr/>
        </p:nvGraphicFramePr>
        <p:xfrm>
          <a:off x="684213" y="5060950"/>
          <a:ext cx="7704137" cy="457200"/>
        </p:xfrm>
        <a:graphic>
          <a:graphicData uri="http://schemas.openxmlformats.org/drawingml/2006/table">
            <a:tbl>
              <a:tblPr/>
              <a:tblGrid>
                <a:gridCol w="1727200">
                  <a:extLst>
                    <a:ext uri="{9D8B030D-6E8A-4147-A177-3AD203B41FA5}">
                      <a16:colId xmlns:a16="http://schemas.microsoft.com/office/drawing/2014/main" val="20000"/>
                    </a:ext>
                  </a:extLst>
                </a:gridCol>
                <a:gridCol w="1223962">
                  <a:extLst>
                    <a:ext uri="{9D8B030D-6E8A-4147-A177-3AD203B41FA5}">
                      <a16:colId xmlns:a16="http://schemas.microsoft.com/office/drawing/2014/main" val="20001"/>
                    </a:ext>
                  </a:extLst>
                </a:gridCol>
                <a:gridCol w="1223963">
                  <a:extLst>
                    <a:ext uri="{9D8B030D-6E8A-4147-A177-3AD203B41FA5}">
                      <a16:colId xmlns:a16="http://schemas.microsoft.com/office/drawing/2014/main" val="20002"/>
                    </a:ext>
                  </a:extLst>
                </a:gridCol>
                <a:gridCol w="936625">
                  <a:extLst>
                    <a:ext uri="{9D8B030D-6E8A-4147-A177-3AD203B41FA5}">
                      <a16:colId xmlns:a16="http://schemas.microsoft.com/office/drawing/2014/main" val="20003"/>
                    </a:ext>
                  </a:extLst>
                </a:gridCol>
                <a:gridCol w="720725">
                  <a:extLst>
                    <a:ext uri="{9D8B030D-6E8A-4147-A177-3AD203B41FA5}">
                      <a16:colId xmlns:a16="http://schemas.microsoft.com/office/drawing/2014/main" val="20004"/>
                    </a:ext>
                  </a:extLst>
                </a:gridCol>
                <a:gridCol w="1871662">
                  <a:extLst>
                    <a:ext uri="{9D8B030D-6E8A-4147-A177-3AD203B41FA5}">
                      <a16:colId xmlns:a16="http://schemas.microsoft.com/office/drawing/2014/main" val="20005"/>
                    </a:ext>
                  </a:extLst>
                </a:gridCol>
              </a:tblGrid>
              <a:tr h="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charset="-122"/>
                        </a:rPr>
                        <a:t>Load/Store</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宋体" charset="-122"/>
                        </a:rPr>
                        <a:t>浮点加</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宋体" charset="-122"/>
                        </a:rPr>
                        <a:t>浮点乘</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宋体" charset="-122"/>
                        </a:rPr>
                        <a:t>分支</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宋体"/>
                          <a:ea typeface="宋体" charset="-122"/>
                        </a:rPr>
                        <a:t>…</a:t>
                      </a:r>
                      <a:endParaRPr kumimoji="0" lang="en-US" altLang="zh-CN" sz="24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宋体" charset="-122"/>
                        </a:rPr>
                        <a:t>整数</a:t>
                      </a:r>
                      <a:r>
                        <a:rPr kumimoji="0" lang="en-US" altLang="zh-CN" sz="2400" b="1" i="0" u="none" strike="noStrike" cap="none" normalizeH="0" baseline="0">
                          <a:ln>
                            <a:noFill/>
                          </a:ln>
                          <a:solidFill>
                            <a:schemeClr val="tx1"/>
                          </a:solidFill>
                          <a:effectLst/>
                          <a:latin typeface="Times New Roman" pitchFamily="18" charset="0"/>
                          <a:ea typeface="宋体" charset="-122"/>
                        </a:rPr>
                        <a:t>ALU</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bl>
          </a:graphicData>
        </a:graphic>
      </p:graphicFrame>
      <p:sp>
        <p:nvSpPr>
          <p:cNvPr id="1698836" name="Rectangle 20"/>
          <p:cNvSpPr>
            <a:spLocks noChangeArrowheads="1"/>
          </p:cNvSpPr>
          <p:nvPr/>
        </p:nvSpPr>
        <p:spPr bwMode="auto">
          <a:xfrm>
            <a:off x="2251075" y="5805488"/>
            <a:ext cx="4552950" cy="457200"/>
          </a:xfrm>
          <a:prstGeom prst="rect">
            <a:avLst/>
          </a:prstGeom>
          <a:noFill/>
          <a:ln w="28575" algn="ctr">
            <a:noFill/>
            <a:miter lim="800000"/>
            <a:headEnd/>
            <a:tailEnd/>
          </a:ln>
          <a:effectLst/>
        </p:spPr>
        <p:txBody>
          <a:bodyPr wrap="none" anchor="ctr">
            <a:spAutoFit/>
          </a:bodyPr>
          <a:lstStyle/>
          <a:p>
            <a:pPr algn="l">
              <a:spcBef>
                <a:spcPct val="0"/>
              </a:spcBef>
            </a:pPr>
            <a:r>
              <a:rPr kumimoji="1" lang="zh-CN" altLang="en-US" sz="2400" dirty="0">
                <a:solidFill>
                  <a:schemeClr val="bg2"/>
                </a:solidFill>
                <a:ea typeface="楷体" panose="02010609060101010101" pitchFamily="49" charset="-122"/>
              </a:rPr>
              <a:t>图</a:t>
            </a:r>
            <a:r>
              <a:rPr kumimoji="1" lang="en-US" altLang="zh-CN" sz="2400" dirty="0">
                <a:solidFill>
                  <a:schemeClr val="bg2"/>
                </a:solidFill>
                <a:ea typeface="楷体" panose="02010609060101010101" pitchFamily="49" charset="-122"/>
              </a:rPr>
              <a:t>7.33</a:t>
            </a:r>
            <a:r>
              <a:rPr kumimoji="1" lang="en-US" altLang="zh-CN" sz="2400" dirty="0">
                <a:solidFill>
                  <a:schemeClr val="bg2"/>
                </a:solidFill>
                <a:latin typeface="宋体" charset="-122"/>
              </a:rPr>
              <a:t>(</a:t>
            </a:r>
            <a:r>
              <a:rPr kumimoji="1" lang="en-US" altLang="zh-CN" sz="2400" dirty="0">
                <a:solidFill>
                  <a:schemeClr val="bg2"/>
                </a:solidFill>
                <a:ea typeface="楷体" panose="02010609060101010101" pitchFamily="49" charset="-122"/>
              </a:rPr>
              <a:t>a</a:t>
            </a:r>
            <a:r>
              <a:rPr kumimoji="1" lang="en-US" altLang="zh-CN" sz="2400" dirty="0">
                <a:solidFill>
                  <a:schemeClr val="bg2"/>
                </a:solidFill>
                <a:latin typeface="宋体" charset="-122"/>
              </a:rPr>
              <a:t>)</a:t>
            </a:r>
            <a:r>
              <a:rPr kumimoji="1" lang="en-US" altLang="zh-CN" sz="2400" dirty="0">
                <a:solidFill>
                  <a:schemeClr val="bg2"/>
                </a:solidFill>
                <a:ea typeface="楷体" panose="02010609060101010101" pitchFamily="49" charset="-122"/>
              </a:rPr>
              <a:t> VLIW</a:t>
            </a:r>
            <a:r>
              <a:rPr kumimoji="1" lang="zh-CN" altLang="en-US" sz="2400" dirty="0">
                <a:solidFill>
                  <a:schemeClr val="bg2"/>
                </a:solidFill>
                <a:ea typeface="楷体" panose="02010609060101010101" pitchFamily="49" charset="-122"/>
              </a:rPr>
              <a:t>处理器指令格式</a:t>
            </a:r>
          </a:p>
        </p:txBody>
      </p:sp>
    </p:spTree>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灯片编号占位符 4"/>
          <p:cNvSpPr>
            <a:spLocks noGrp="1"/>
          </p:cNvSpPr>
          <p:nvPr>
            <p:ph type="sldNum" sz="quarter" idx="11"/>
          </p:nvPr>
        </p:nvSpPr>
        <p:spPr/>
        <p:txBody>
          <a:bodyPr/>
          <a:lstStyle/>
          <a:p>
            <a:fld id="{D9FF04FA-CF8E-4A05-A347-F91C1DFA7569}" type="slidenum">
              <a:rPr lang="zh-CN" altLang="en-US"/>
              <a:pPr/>
              <a:t>86</a:t>
            </a:fld>
            <a:endParaRPr lang="en-US" altLang="zh-CN"/>
          </a:p>
        </p:txBody>
      </p:sp>
      <p:sp>
        <p:nvSpPr>
          <p:cNvPr id="1771522" name="Rectangle 2"/>
          <p:cNvSpPr>
            <a:spLocks noGrp="1" noChangeArrowheads="1"/>
          </p:cNvSpPr>
          <p:nvPr>
            <p:ph type="title"/>
          </p:nvPr>
        </p:nvSpPr>
        <p:spPr/>
        <p:txBody>
          <a:bodyPr/>
          <a:lstStyle/>
          <a:p>
            <a:r>
              <a:rPr lang="en-US" altLang="zh-CN" dirty="0"/>
              <a:t>7.6.3 </a:t>
            </a:r>
            <a:r>
              <a:rPr lang="zh-CN" altLang="en-US" dirty="0"/>
              <a:t>超长指令字处理器</a:t>
            </a:r>
          </a:p>
        </p:txBody>
      </p:sp>
      <p:sp>
        <p:nvSpPr>
          <p:cNvPr id="1771523" name="Rectangle 3"/>
          <p:cNvSpPr>
            <a:spLocks noGrp="1" noChangeArrowheads="1"/>
          </p:cNvSpPr>
          <p:nvPr>
            <p:ph type="body" idx="1"/>
          </p:nvPr>
        </p:nvSpPr>
        <p:spPr>
          <a:xfrm>
            <a:off x="250825" y="908050"/>
            <a:ext cx="8785225" cy="3673475"/>
          </a:xfrm>
        </p:spPr>
        <p:txBody>
          <a:bodyPr/>
          <a:lstStyle/>
          <a:p>
            <a:pPr marL="444500" indent="-444500">
              <a:spcBef>
                <a:spcPct val="10000"/>
              </a:spcBef>
              <a:buClr>
                <a:srgbClr val="FF0000"/>
              </a:buClr>
              <a:buSzTx/>
              <a:buFont typeface="宋体" charset="-122"/>
              <a:buChar char="★"/>
            </a:pPr>
            <a:r>
              <a:rPr lang="zh-CN" altLang="en-US" dirty="0"/>
              <a:t>如何生成</a:t>
            </a:r>
            <a:r>
              <a:rPr lang="en-US" altLang="zh-CN" dirty="0"/>
              <a:t>VLIW</a:t>
            </a:r>
            <a:r>
              <a:rPr lang="zh-CN" altLang="en-US" dirty="0"/>
              <a:t>指令：</a:t>
            </a:r>
            <a:r>
              <a:rPr lang="zh-CN" altLang="en-US" dirty="0">
                <a:solidFill>
                  <a:srgbClr val="CC0000"/>
                </a:solidFill>
              </a:rPr>
              <a:t>编译器</a:t>
            </a:r>
          </a:p>
          <a:p>
            <a:pPr marL="801688" lvl="1">
              <a:spcBef>
                <a:spcPct val="10000"/>
              </a:spcBef>
              <a:buClr>
                <a:srgbClr val="FF6600"/>
              </a:buClr>
              <a:buFont typeface="Wingdings" pitchFamily="2" charset="2"/>
              <a:buChar char="u"/>
            </a:pPr>
            <a:r>
              <a:rPr lang="zh-CN" altLang="en-US" sz="2400" dirty="0"/>
              <a:t>对源程序进行相关检查、分支预测、指令调度。</a:t>
            </a:r>
          </a:p>
          <a:p>
            <a:pPr marL="801688" lvl="1">
              <a:spcBef>
                <a:spcPct val="10000"/>
              </a:spcBef>
              <a:buClr>
                <a:srgbClr val="FF6600"/>
              </a:buClr>
              <a:buFont typeface="Wingdings" pitchFamily="2" charset="2"/>
              <a:buChar char="u"/>
            </a:pPr>
            <a:r>
              <a:rPr lang="zh-CN" altLang="en-US" sz="2400" dirty="0"/>
              <a:t>将一组不相关、可并行执行、可使尽可能多的功能单元处于忙状态的原始指令按约定的</a:t>
            </a:r>
            <a:r>
              <a:rPr lang="zh-CN" altLang="en-US" sz="2400" dirty="0">
                <a:solidFill>
                  <a:srgbClr val="FF0000"/>
                </a:solidFill>
              </a:rPr>
              <a:t>指令槽</a:t>
            </a:r>
            <a:r>
              <a:rPr lang="zh-CN" altLang="en-US" sz="2400" dirty="0"/>
              <a:t>、依</a:t>
            </a:r>
            <a:r>
              <a:rPr lang="zh-CN" altLang="en-US" sz="2400" dirty="0">
                <a:solidFill>
                  <a:srgbClr val="FF0000"/>
                </a:solidFill>
              </a:rPr>
              <a:t>代码顺序</a:t>
            </a:r>
            <a:r>
              <a:rPr lang="zh-CN" altLang="en-US" sz="2400" dirty="0"/>
              <a:t>组装在一条</a:t>
            </a:r>
            <a:r>
              <a:rPr lang="en-US" altLang="zh-CN" sz="2400" dirty="0"/>
              <a:t>VLIW</a:t>
            </a:r>
            <a:r>
              <a:rPr lang="zh-CN" altLang="en-US" sz="2400" dirty="0"/>
              <a:t>指令中。</a:t>
            </a:r>
          </a:p>
          <a:p>
            <a:pPr marL="444500" indent="-444500">
              <a:spcBef>
                <a:spcPct val="10000"/>
              </a:spcBef>
              <a:buClr>
                <a:srgbClr val="FF0000"/>
              </a:buClr>
              <a:buSzTx/>
              <a:buFont typeface="宋体" charset="-122"/>
              <a:buChar char="★"/>
            </a:pPr>
            <a:r>
              <a:rPr lang="zh-CN" altLang="en-US" dirty="0"/>
              <a:t>典型的</a:t>
            </a:r>
            <a:r>
              <a:rPr lang="en-US" altLang="zh-CN" dirty="0"/>
              <a:t>VLIW</a:t>
            </a:r>
            <a:r>
              <a:rPr lang="zh-CN" altLang="en-US" dirty="0"/>
              <a:t>处理器具有数百位的指令长度。</a:t>
            </a:r>
          </a:p>
          <a:p>
            <a:pPr marL="444500" indent="-444500">
              <a:spcBef>
                <a:spcPct val="10000"/>
              </a:spcBef>
              <a:buClr>
                <a:srgbClr val="FF0000"/>
              </a:buClr>
              <a:buSzTx/>
              <a:buFont typeface="宋体" charset="-122"/>
              <a:buChar char="★"/>
            </a:pPr>
            <a:r>
              <a:rPr lang="zh-CN" altLang="en-US" dirty="0"/>
              <a:t>为了简化指令译码及处理过程，</a:t>
            </a:r>
            <a:r>
              <a:rPr lang="en-US" altLang="zh-CN" dirty="0"/>
              <a:t>VLIW</a:t>
            </a:r>
            <a:r>
              <a:rPr lang="zh-CN" altLang="en-US" dirty="0"/>
              <a:t>指令一般采用</a:t>
            </a:r>
            <a:r>
              <a:rPr lang="zh-CN" altLang="en-US" dirty="0">
                <a:solidFill>
                  <a:srgbClr val="0000FF"/>
                </a:solidFill>
              </a:rPr>
              <a:t>固定格式</a:t>
            </a:r>
            <a:r>
              <a:rPr lang="zh-CN" altLang="en-US" dirty="0"/>
              <a:t>。</a:t>
            </a:r>
          </a:p>
        </p:txBody>
      </p:sp>
      <p:graphicFrame>
        <p:nvGraphicFramePr>
          <p:cNvPr id="1771524" name="Group 4"/>
          <p:cNvGraphicFramePr>
            <a:graphicFrameLocks noGrp="1"/>
          </p:cNvGraphicFramePr>
          <p:nvPr/>
        </p:nvGraphicFramePr>
        <p:xfrm>
          <a:off x="684213" y="5060950"/>
          <a:ext cx="7704137" cy="457200"/>
        </p:xfrm>
        <a:graphic>
          <a:graphicData uri="http://schemas.openxmlformats.org/drawingml/2006/table">
            <a:tbl>
              <a:tblPr/>
              <a:tblGrid>
                <a:gridCol w="1727200">
                  <a:extLst>
                    <a:ext uri="{9D8B030D-6E8A-4147-A177-3AD203B41FA5}">
                      <a16:colId xmlns:a16="http://schemas.microsoft.com/office/drawing/2014/main" val="20000"/>
                    </a:ext>
                  </a:extLst>
                </a:gridCol>
                <a:gridCol w="1223962">
                  <a:extLst>
                    <a:ext uri="{9D8B030D-6E8A-4147-A177-3AD203B41FA5}">
                      <a16:colId xmlns:a16="http://schemas.microsoft.com/office/drawing/2014/main" val="20001"/>
                    </a:ext>
                  </a:extLst>
                </a:gridCol>
                <a:gridCol w="1223963">
                  <a:extLst>
                    <a:ext uri="{9D8B030D-6E8A-4147-A177-3AD203B41FA5}">
                      <a16:colId xmlns:a16="http://schemas.microsoft.com/office/drawing/2014/main" val="20002"/>
                    </a:ext>
                  </a:extLst>
                </a:gridCol>
                <a:gridCol w="936625">
                  <a:extLst>
                    <a:ext uri="{9D8B030D-6E8A-4147-A177-3AD203B41FA5}">
                      <a16:colId xmlns:a16="http://schemas.microsoft.com/office/drawing/2014/main" val="20003"/>
                    </a:ext>
                  </a:extLst>
                </a:gridCol>
                <a:gridCol w="720725">
                  <a:extLst>
                    <a:ext uri="{9D8B030D-6E8A-4147-A177-3AD203B41FA5}">
                      <a16:colId xmlns:a16="http://schemas.microsoft.com/office/drawing/2014/main" val="20004"/>
                    </a:ext>
                  </a:extLst>
                </a:gridCol>
                <a:gridCol w="1871662">
                  <a:extLst>
                    <a:ext uri="{9D8B030D-6E8A-4147-A177-3AD203B41FA5}">
                      <a16:colId xmlns:a16="http://schemas.microsoft.com/office/drawing/2014/main" val="20005"/>
                    </a:ext>
                  </a:extLst>
                </a:gridCol>
              </a:tblGrid>
              <a:tr h="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charset="-122"/>
                        </a:rPr>
                        <a:t>Load/Store</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宋体" charset="-122"/>
                        </a:rPr>
                        <a:t>浮点加</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宋体" charset="-122"/>
                        </a:rPr>
                        <a:t>浮点乘</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宋体" charset="-122"/>
                        </a:rPr>
                        <a:t>分支</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宋体"/>
                          <a:ea typeface="宋体" charset="-122"/>
                        </a:rPr>
                        <a:t>…</a:t>
                      </a:r>
                      <a:endParaRPr kumimoji="0" lang="en-US" altLang="zh-CN" sz="2400" b="1" i="0" u="none" strike="noStrike" cap="none" normalizeH="0" baseline="0">
                        <a:ln>
                          <a:noFill/>
                        </a:ln>
                        <a:solidFill>
                          <a:schemeClr val="tx1"/>
                        </a:solidFill>
                        <a:effectLst/>
                        <a:latin typeface="Times New Roman"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宋体" charset="-122"/>
                        </a:rPr>
                        <a:t>整数</a:t>
                      </a:r>
                      <a:r>
                        <a:rPr kumimoji="0" lang="en-US" altLang="zh-CN" sz="2400" b="1" i="0" u="none" strike="noStrike" cap="none" normalizeH="0" baseline="0">
                          <a:ln>
                            <a:noFill/>
                          </a:ln>
                          <a:solidFill>
                            <a:schemeClr val="tx1"/>
                          </a:solidFill>
                          <a:effectLst/>
                          <a:latin typeface="Times New Roman" pitchFamily="18" charset="0"/>
                          <a:ea typeface="宋体" charset="-122"/>
                        </a:rPr>
                        <a:t>ALU</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bl>
          </a:graphicData>
        </a:graphic>
      </p:graphicFrame>
      <p:sp>
        <p:nvSpPr>
          <p:cNvPr id="1771540" name="Rectangle 20"/>
          <p:cNvSpPr>
            <a:spLocks noChangeArrowheads="1"/>
          </p:cNvSpPr>
          <p:nvPr/>
        </p:nvSpPr>
        <p:spPr bwMode="auto">
          <a:xfrm>
            <a:off x="2251075" y="5805488"/>
            <a:ext cx="4552950" cy="457200"/>
          </a:xfrm>
          <a:prstGeom prst="rect">
            <a:avLst/>
          </a:prstGeom>
          <a:noFill/>
          <a:ln w="28575" algn="ctr">
            <a:noFill/>
            <a:miter lim="800000"/>
            <a:headEnd/>
            <a:tailEnd/>
          </a:ln>
          <a:effectLst/>
        </p:spPr>
        <p:txBody>
          <a:bodyPr wrap="none" anchor="ctr">
            <a:spAutoFit/>
          </a:bodyPr>
          <a:lstStyle/>
          <a:p>
            <a:pPr algn="l">
              <a:spcBef>
                <a:spcPct val="0"/>
              </a:spcBef>
            </a:pPr>
            <a:r>
              <a:rPr kumimoji="1" lang="zh-CN" altLang="en-US" sz="2400" dirty="0">
                <a:solidFill>
                  <a:schemeClr val="bg2"/>
                </a:solidFill>
                <a:ea typeface="楷体" panose="02010609060101010101" pitchFamily="49" charset="-122"/>
              </a:rPr>
              <a:t>图</a:t>
            </a:r>
            <a:r>
              <a:rPr kumimoji="1" lang="en-US" altLang="zh-CN" sz="2400" dirty="0">
                <a:solidFill>
                  <a:schemeClr val="bg2"/>
                </a:solidFill>
                <a:ea typeface="楷体" panose="02010609060101010101" pitchFamily="49" charset="-122"/>
              </a:rPr>
              <a:t>7.33</a:t>
            </a:r>
            <a:r>
              <a:rPr kumimoji="1" lang="en-US" altLang="zh-CN" sz="2400" dirty="0">
                <a:solidFill>
                  <a:schemeClr val="bg2"/>
                </a:solidFill>
                <a:latin typeface="宋体" charset="-122"/>
              </a:rPr>
              <a:t>(</a:t>
            </a:r>
            <a:r>
              <a:rPr kumimoji="1" lang="en-US" altLang="zh-CN" sz="2400" dirty="0">
                <a:solidFill>
                  <a:schemeClr val="bg2"/>
                </a:solidFill>
                <a:ea typeface="楷体" panose="02010609060101010101" pitchFamily="49" charset="-122"/>
              </a:rPr>
              <a:t>a</a:t>
            </a:r>
            <a:r>
              <a:rPr kumimoji="1" lang="en-US" altLang="zh-CN" sz="2400" dirty="0">
                <a:solidFill>
                  <a:schemeClr val="bg2"/>
                </a:solidFill>
                <a:latin typeface="宋体" charset="-122"/>
              </a:rPr>
              <a:t>)</a:t>
            </a:r>
            <a:r>
              <a:rPr kumimoji="1" lang="en-US" altLang="zh-CN" sz="2400" dirty="0">
                <a:solidFill>
                  <a:schemeClr val="bg2"/>
                </a:solidFill>
                <a:ea typeface="楷体" panose="02010609060101010101" pitchFamily="49" charset="-122"/>
              </a:rPr>
              <a:t> VLIW</a:t>
            </a:r>
            <a:r>
              <a:rPr kumimoji="1" lang="zh-CN" altLang="en-US" sz="2400" dirty="0">
                <a:solidFill>
                  <a:schemeClr val="bg2"/>
                </a:solidFill>
                <a:ea typeface="楷体" panose="02010609060101010101" pitchFamily="49" charset="-122"/>
              </a:rPr>
              <a:t>处理器指令格式</a:t>
            </a:r>
          </a:p>
        </p:txBody>
      </p:sp>
    </p:spTree>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灯片编号占位符 4"/>
          <p:cNvSpPr>
            <a:spLocks noGrp="1"/>
          </p:cNvSpPr>
          <p:nvPr>
            <p:ph type="sldNum" sz="quarter" idx="11"/>
          </p:nvPr>
        </p:nvSpPr>
        <p:spPr/>
        <p:txBody>
          <a:bodyPr/>
          <a:lstStyle/>
          <a:p>
            <a:fld id="{0A89579D-5321-40EB-897E-274D89D02A0F}" type="slidenum">
              <a:rPr lang="zh-CN" altLang="en-US"/>
              <a:pPr/>
              <a:t>87</a:t>
            </a:fld>
            <a:endParaRPr lang="en-US" altLang="zh-CN"/>
          </a:p>
        </p:txBody>
      </p:sp>
      <p:grpSp>
        <p:nvGrpSpPr>
          <p:cNvPr id="1699842" name="Group 2"/>
          <p:cNvGrpSpPr>
            <a:grpSpLocks/>
          </p:cNvGrpSpPr>
          <p:nvPr/>
        </p:nvGrpSpPr>
        <p:grpSpPr bwMode="auto">
          <a:xfrm>
            <a:off x="684213" y="1412875"/>
            <a:ext cx="7056437" cy="3960813"/>
            <a:chOff x="431" y="890"/>
            <a:chExt cx="4445" cy="2495"/>
          </a:xfrm>
        </p:grpSpPr>
        <p:sp>
          <p:nvSpPr>
            <p:cNvPr id="1699843" name="Line 3"/>
            <p:cNvSpPr>
              <a:spLocks noChangeShapeType="1"/>
            </p:cNvSpPr>
            <p:nvPr/>
          </p:nvSpPr>
          <p:spPr bwMode="auto">
            <a:xfrm flipH="1">
              <a:off x="431" y="3385"/>
              <a:ext cx="4445"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699844" name="Line 4"/>
            <p:cNvSpPr>
              <a:spLocks noChangeShapeType="1"/>
            </p:cNvSpPr>
            <p:nvPr/>
          </p:nvSpPr>
          <p:spPr bwMode="auto">
            <a:xfrm flipH="1">
              <a:off x="431" y="3158"/>
              <a:ext cx="4445"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699845" name="Line 5"/>
            <p:cNvSpPr>
              <a:spLocks noChangeShapeType="1"/>
            </p:cNvSpPr>
            <p:nvPr/>
          </p:nvSpPr>
          <p:spPr bwMode="auto">
            <a:xfrm flipH="1">
              <a:off x="431" y="2931"/>
              <a:ext cx="4445"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699846" name="Line 6"/>
            <p:cNvSpPr>
              <a:spLocks noChangeShapeType="1"/>
            </p:cNvSpPr>
            <p:nvPr/>
          </p:nvSpPr>
          <p:spPr bwMode="auto">
            <a:xfrm flipH="1">
              <a:off x="431" y="2704"/>
              <a:ext cx="4445"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699847" name="Line 7"/>
            <p:cNvSpPr>
              <a:spLocks noChangeShapeType="1"/>
            </p:cNvSpPr>
            <p:nvPr/>
          </p:nvSpPr>
          <p:spPr bwMode="auto">
            <a:xfrm flipH="1">
              <a:off x="431" y="2478"/>
              <a:ext cx="4445"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699848" name="Line 8"/>
            <p:cNvSpPr>
              <a:spLocks noChangeShapeType="1"/>
            </p:cNvSpPr>
            <p:nvPr/>
          </p:nvSpPr>
          <p:spPr bwMode="auto">
            <a:xfrm flipH="1">
              <a:off x="431" y="2251"/>
              <a:ext cx="4445"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699849" name="Line 9"/>
            <p:cNvSpPr>
              <a:spLocks noChangeShapeType="1"/>
            </p:cNvSpPr>
            <p:nvPr/>
          </p:nvSpPr>
          <p:spPr bwMode="auto">
            <a:xfrm flipH="1">
              <a:off x="431" y="2024"/>
              <a:ext cx="4445"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699850" name="Line 10"/>
            <p:cNvSpPr>
              <a:spLocks noChangeShapeType="1"/>
            </p:cNvSpPr>
            <p:nvPr/>
          </p:nvSpPr>
          <p:spPr bwMode="auto">
            <a:xfrm flipH="1">
              <a:off x="431" y="1797"/>
              <a:ext cx="4445"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699851" name="Line 11"/>
            <p:cNvSpPr>
              <a:spLocks noChangeShapeType="1"/>
            </p:cNvSpPr>
            <p:nvPr/>
          </p:nvSpPr>
          <p:spPr bwMode="auto">
            <a:xfrm flipH="1">
              <a:off x="431" y="1571"/>
              <a:ext cx="4445"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699852" name="Line 12"/>
            <p:cNvSpPr>
              <a:spLocks noChangeShapeType="1"/>
            </p:cNvSpPr>
            <p:nvPr/>
          </p:nvSpPr>
          <p:spPr bwMode="auto">
            <a:xfrm flipH="1">
              <a:off x="431" y="1344"/>
              <a:ext cx="4445"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699853" name="Line 13"/>
            <p:cNvSpPr>
              <a:spLocks noChangeShapeType="1"/>
            </p:cNvSpPr>
            <p:nvPr/>
          </p:nvSpPr>
          <p:spPr bwMode="auto">
            <a:xfrm flipH="1">
              <a:off x="431" y="1117"/>
              <a:ext cx="4445"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699854" name="Line 14"/>
            <p:cNvSpPr>
              <a:spLocks noChangeShapeType="1"/>
            </p:cNvSpPr>
            <p:nvPr/>
          </p:nvSpPr>
          <p:spPr bwMode="auto">
            <a:xfrm flipH="1">
              <a:off x="431" y="890"/>
              <a:ext cx="4445" cy="0"/>
            </a:xfrm>
            <a:prstGeom prst="line">
              <a:avLst/>
            </a:prstGeom>
            <a:noFill/>
            <a:ln w="19050">
              <a:solidFill>
                <a:srgbClr val="FF6600"/>
              </a:solidFill>
              <a:prstDash val="dash"/>
              <a:round/>
              <a:headEnd/>
              <a:tailEnd/>
            </a:ln>
            <a:effectLst/>
          </p:spPr>
          <p:txBody>
            <a:bodyPr wrap="none" anchor="ctr"/>
            <a:lstStyle/>
            <a:p>
              <a:endParaRPr lang="zh-CN" altLang="en-US"/>
            </a:p>
          </p:txBody>
        </p:sp>
      </p:grpSp>
      <p:grpSp>
        <p:nvGrpSpPr>
          <p:cNvPr id="1699855" name="Group 15"/>
          <p:cNvGrpSpPr>
            <a:grpSpLocks/>
          </p:cNvGrpSpPr>
          <p:nvPr/>
        </p:nvGrpSpPr>
        <p:grpSpPr bwMode="auto">
          <a:xfrm>
            <a:off x="1692275" y="1052513"/>
            <a:ext cx="6048375" cy="4321175"/>
            <a:chOff x="1066" y="663"/>
            <a:chExt cx="3810" cy="2722"/>
          </a:xfrm>
        </p:grpSpPr>
        <p:sp>
          <p:nvSpPr>
            <p:cNvPr id="1699856" name="Line 16"/>
            <p:cNvSpPr>
              <a:spLocks noChangeShapeType="1"/>
            </p:cNvSpPr>
            <p:nvPr/>
          </p:nvSpPr>
          <p:spPr bwMode="auto">
            <a:xfrm flipV="1">
              <a:off x="4876" y="663"/>
              <a:ext cx="0" cy="2722"/>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699857" name="Line 17"/>
            <p:cNvSpPr>
              <a:spLocks noChangeShapeType="1"/>
            </p:cNvSpPr>
            <p:nvPr/>
          </p:nvSpPr>
          <p:spPr bwMode="auto">
            <a:xfrm flipV="1">
              <a:off x="4241" y="663"/>
              <a:ext cx="0" cy="2722"/>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699858" name="Line 18"/>
            <p:cNvSpPr>
              <a:spLocks noChangeShapeType="1"/>
            </p:cNvSpPr>
            <p:nvPr/>
          </p:nvSpPr>
          <p:spPr bwMode="auto">
            <a:xfrm flipV="1">
              <a:off x="3606" y="663"/>
              <a:ext cx="0" cy="2722"/>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699859" name="Line 19"/>
            <p:cNvSpPr>
              <a:spLocks noChangeShapeType="1"/>
            </p:cNvSpPr>
            <p:nvPr/>
          </p:nvSpPr>
          <p:spPr bwMode="auto">
            <a:xfrm flipV="1">
              <a:off x="2971" y="663"/>
              <a:ext cx="0" cy="2722"/>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699860" name="Line 20"/>
            <p:cNvSpPr>
              <a:spLocks noChangeShapeType="1"/>
            </p:cNvSpPr>
            <p:nvPr/>
          </p:nvSpPr>
          <p:spPr bwMode="auto">
            <a:xfrm flipV="1">
              <a:off x="2336" y="663"/>
              <a:ext cx="0" cy="2722"/>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699861" name="Line 21"/>
            <p:cNvSpPr>
              <a:spLocks noChangeShapeType="1"/>
            </p:cNvSpPr>
            <p:nvPr/>
          </p:nvSpPr>
          <p:spPr bwMode="auto">
            <a:xfrm flipV="1">
              <a:off x="1701" y="663"/>
              <a:ext cx="0" cy="2722"/>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699862" name="Line 22"/>
            <p:cNvSpPr>
              <a:spLocks noChangeShapeType="1"/>
            </p:cNvSpPr>
            <p:nvPr/>
          </p:nvSpPr>
          <p:spPr bwMode="auto">
            <a:xfrm flipV="1">
              <a:off x="1066" y="663"/>
              <a:ext cx="0" cy="2722"/>
            </a:xfrm>
            <a:prstGeom prst="line">
              <a:avLst/>
            </a:prstGeom>
            <a:noFill/>
            <a:ln w="19050">
              <a:solidFill>
                <a:srgbClr val="FF6600"/>
              </a:solidFill>
              <a:prstDash val="dash"/>
              <a:round/>
              <a:headEnd/>
              <a:tailEnd/>
            </a:ln>
            <a:effectLst/>
          </p:spPr>
          <p:txBody>
            <a:bodyPr wrap="none" anchor="ctr"/>
            <a:lstStyle/>
            <a:p>
              <a:endParaRPr lang="zh-CN" altLang="en-US"/>
            </a:p>
          </p:txBody>
        </p:sp>
      </p:grpSp>
      <p:sp>
        <p:nvSpPr>
          <p:cNvPr id="1699863" name="Rectangle 23"/>
          <p:cNvSpPr>
            <a:spLocks noGrp="1" noChangeArrowheads="1"/>
          </p:cNvSpPr>
          <p:nvPr>
            <p:ph type="title"/>
          </p:nvPr>
        </p:nvSpPr>
        <p:spPr/>
        <p:txBody>
          <a:bodyPr/>
          <a:lstStyle/>
          <a:p>
            <a:r>
              <a:rPr lang="en-US" altLang="zh-CN" dirty="0"/>
              <a:t>7.6.3 </a:t>
            </a:r>
            <a:r>
              <a:rPr lang="zh-CN" altLang="en-US" dirty="0"/>
              <a:t>超长指令字处理器</a:t>
            </a:r>
          </a:p>
        </p:txBody>
      </p:sp>
      <p:sp>
        <p:nvSpPr>
          <p:cNvPr id="1699864" name="Rectangle 24"/>
          <p:cNvSpPr>
            <a:spLocks noChangeArrowheads="1"/>
          </p:cNvSpPr>
          <p:nvPr/>
        </p:nvSpPr>
        <p:spPr bwMode="auto">
          <a:xfrm>
            <a:off x="684213" y="1052513"/>
            <a:ext cx="1008062" cy="358775"/>
          </a:xfrm>
          <a:prstGeom prst="rect">
            <a:avLst/>
          </a:prstGeom>
          <a:solidFill>
            <a:srgbClr val="CCFF99"/>
          </a:solidFill>
          <a:ln w="28575" algn="ctr">
            <a:solidFill>
              <a:schemeClr val="tx1"/>
            </a:solidFill>
            <a:miter lim="800000"/>
            <a:headEnd/>
            <a:tailEnd/>
          </a:ln>
          <a:effectLst/>
        </p:spPr>
        <p:txBody>
          <a:bodyPr wrap="none" anchor="ctr"/>
          <a:lstStyle/>
          <a:p>
            <a:pPr>
              <a:spcBef>
                <a:spcPct val="0"/>
              </a:spcBef>
            </a:pPr>
            <a:r>
              <a:rPr lang="zh-CN" altLang="en-US" sz="2400" dirty="0">
                <a:ea typeface="楷体" panose="02010609060101010101" pitchFamily="49" charset="-122"/>
              </a:rPr>
              <a:t>取指</a:t>
            </a:r>
          </a:p>
        </p:txBody>
      </p:sp>
      <p:sp>
        <p:nvSpPr>
          <p:cNvPr id="1699865" name="Line 25"/>
          <p:cNvSpPr>
            <a:spLocks noChangeShapeType="1"/>
          </p:cNvSpPr>
          <p:nvPr/>
        </p:nvSpPr>
        <p:spPr bwMode="auto">
          <a:xfrm>
            <a:off x="684213" y="1052513"/>
            <a:ext cx="7632700"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699866" name="Line 26"/>
          <p:cNvSpPr>
            <a:spLocks noChangeShapeType="1"/>
          </p:cNvSpPr>
          <p:nvPr/>
        </p:nvSpPr>
        <p:spPr bwMode="auto">
          <a:xfrm>
            <a:off x="682625" y="1050925"/>
            <a:ext cx="1588" cy="461010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699867" name="Rectangle 27"/>
          <p:cNvSpPr>
            <a:spLocks noChangeArrowheads="1"/>
          </p:cNvSpPr>
          <p:nvPr/>
        </p:nvSpPr>
        <p:spPr bwMode="auto">
          <a:xfrm>
            <a:off x="1476375" y="620713"/>
            <a:ext cx="431800" cy="431800"/>
          </a:xfrm>
          <a:prstGeom prst="rect">
            <a:avLst/>
          </a:prstGeom>
          <a:noFill/>
          <a:ln w="28575" algn="ctr">
            <a:noFill/>
            <a:miter lim="800000"/>
            <a:headEnd/>
            <a:tailEnd/>
          </a:ln>
          <a:effectLst/>
        </p:spPr>
        <p:txBody>
          <a:bodyPr wrap="none"/>
          <a:lstStyle/>
          <a:p>
            <a:pPr>
              <a:spcBef>
                <a:spcPct val="0"/>
              </a:spcBef>
            </a:pPr>
            <a:r>
              <a:rPr lang="en-US" altLang="zh-CN" sz="2400">
                <a:solidFill>
                  <a:srgbClr val="CC0099"/>
                </a:solidFill>
              </a:rPr>
              <a:t>1</a:t>
            </a:r>
            <a:endParaRPr lang="en-US" altLang="zh-CN" sz="2400" baseline="-25000">
              <a:solidFill>
                <a:srgbClr val="CC0099"/>
              </a:solidFill>
            </a:endParaRPr>
          </a:p>
        </p:txBody>
      </p:sp>
      <p:sp>
        <p:nvSpPr>
          <p:cNvPr id="1699868" name="Rectangle 28"/>
          <p:cNvSpPr>
            <a:spLocks noChangeArrowheads="1"/>
          </p:cNvSpPr>
          <p:nvPr/>
        </p:nvSpPr>
        <p:spPr bwMode="auto">
          <a:xfrm>
            <a:off x="2484438" y="620713"/>
            <a:ext cx="431800" cy="431800"/>
          </a:xfrm>
          <a:prstGeom prst="rect">
            <a:avLst/>
          </a:prstGeom>
          <a:noFill/>
          <a:ln w="28575" algn="ctr">
            <a:noFill/>
            <a:miter lim="800000"/>
            <a:headEnd/>
            <a:tailEnd/>
          </a:ln>
          <a:effectLst/>
        </p:spPr>
        <p:txBody>
          <a:bodyPr wrap="none"/>
          <a:lstStyle/>
          <a:p>
            <a:pPr>
              <a:spcBef>
                <a:spcPct val="0"/>
              </a:spcBef>
            </a:pPr>
            <a:r>
              <a:rPr lang="en-US" altLang="zh-CN" sz="2400">
                <a:solidFill>
                  <a:srgbClr val="CC0099"/>
                </a:solidFill>
              </a:rPr>
              <a:t>2</a:t>
            </a:r>
            <a:endParaRPr lang="en-US" altLang="zh-CN" sz="2400" baseline="-25000">
              <a:solidFill>
                <a:srgbClr val="CC0099"/>
              </a:solidFill>
            </a:endParaRPr>
          </a:p>
        </p:txBody>
      </p:sp>
      <p:sp>
        <p:nvSpPr>
          <p:cNvPr id="1699869" name="Rectangle 29"/>
          <p:cNvSpPr>
            <a:spLocks noChangeArrowheads="1"/>
          </p:cNvSpPr>
          <p:nvPr/>
        </p:nvSpPr>
        <p:spPr bwMode="auto">
          <a:xfrm>
            <a:off x="4500563" y="620713"/>
            <a:ext cx="431800" cy="431800"/>
          </a:xfrm>
          <a:prstGeom prst="rect">
            <a:avLst/>
          </a:prstGeom>
          <a:noFill/>
          <a:ln w="28575" algn="ctr">
            <a:noFill/>
            <a:miter lim="800000"/>
            <a:headEnd/>
            <a:tailEnd/>
          </a:ln>
          <a:effectLst/>
        </p:spPr>
        <p:txBody>
          <a:bodyPr wrap="none"/>
          <a:lstStyle/>
          <a:p>
            <a:pPr>
              <a:spcBef>
                <a:spcPct val="0"/>
              </a:spcBef>
            </a:pPr>
            <a:r>
              <a:rPr lang="en-US" altLang="zh-CN" sz="2400">
                <a:solidFill>
                  <a:srgbClr val="CC0099"/>
                </a:solidFill>
              </a:rPr>
              <a:t>4</a:t>
            </a:r>
            <a:endParaRPr lang="en-US" altLang="zh-CN" sz="2400" baseline="-25000">
              <a:solidFill>
                <a:srgbClr val="CC0099"/>
              </a:solidFill>
            </a:endParaRPr>
          </a:p>
        </p:txBody>
      </p:sp>
      <p:sp>
        <p:nvSpPr>
          <p:cNvPr id="1699870" name="Rectangle 30"/>
          <p:cNvSpPr>
            <a:spLocks noChangeArrowheads="1"/>
          </p:cNvSpPr>
          <p:nvPr/>
        </p:nvSpPr>
        <p:spPr bwMode="auto">
          <a:xfrm>
            <a:off x="3492500" y="620713"/>
            <a:ext cx="431800" cy="431800"/>
          </a:xfrm>
          <a:prstGeom prst="rect">
            <a:avLst/>
          </a:prstGeom>
          <a:noFill/>
          <a:ln w="28575" algn="ctr">
            <a:noFill/>
            <a:miter lim="800000"/>
            <a:headEnd/>
            <a:tailEnd/>
          </a:ln>
          <a:effectLst/>
        </p:spPr>
        <p:txBody>
          <a:bodyPr wrap="none"/>
          <a:lstStyle/>
          <a:p>
            <a:pPr>
              <a:spcBef>
                <a:spcPct val="0"/>
              </a:spcBef>
            </a:pPr>
            <a:r>
              <a:rPr lang="en-US" altLang="zh-CN" sz="2400">
                <a:solidFill>
                  <a:srgbClr val="CC0099"/>
                </a:solidFill>
              </a:rPr>
              <a:t>3</a:t>
            </a:r>
            <a:endParaRPr lang="en-US" altLang="zh-CN" sz="2400" baseline="-25000">
              <a:solidFill>
                <a:srgbClr val="CC0099"/>
              </a:solidFill>
            </a:endParaRPr>
          </a:p>
        </p:txBody>
      </p:sp>
      <p:sp>
        <p:nvSpPr>
          <p:cNvPr id="1699871" name="Rectangle 31"/>
          <p:cNvSpPr>
            <a:spLocks noChangeArrowheads="1"/>
          </p:cNvSpPr>
          <p:nvPr/>
        </p:nvSpPr>
        <p:spPr bwMode="auto">
          <a:xfrm>
            <a:off x="5508625" y="620713"/>
            <a:ext cx="431800" cy="431800"/>
          </a:xfrm>
          <a:prstGeom prst="rect">
            <a:avLst/>
          </a:prstGeom>
          <a:noFill/>
          <a:ln w="28575" algn="ctr">
            <a:noFill/>
            <a:miter lim="800000"/>
            <a:headEnd/>
            <a:tailEnd/>
          </a:ln>
          <a:effectLst/>
        </p:spPr>
        <p:txBody>
          <a:bodyPr wrap="none"/>
          <a:lstStyle/>
          <a:p>
            <a:pPr>
              <a:spcBef>
                <a:spcPct val="0"/>
              </a:spcBef>
            </a:pPr>
            <a:r>
              <a:rPr lang="en-US" altLang="zh-CN" sz="2400">
                <a:solidFill>
                  <a:srgbClr val="CC0099"/>
                </a:solidFill>
              </a:rPr>
              <a:t>5</a:t>
            </a:r>
            <a:endParaRPr lang="en-US" altLang="zh-CN" sz="2400" baseline="-25000">
              <a:solidFill>
                <a:srgbClr val="CC0099"/>
              </a:solidFill>
            </a:endParaRPr>
          </a:p>
        </p:txBody>
      </p:sp>
      <p:sp>
        <p:nvSpPr>
          <p:cNvPr id="1699872" name="Rectangle 32"/>
          <p:cNvSpPr>
            <a:spLocks noChangeArrowheads="1"/>
          </p:cNvSpPr>
          <p:nvPr/>
        </p:nvSpPr>
        <p:spPr bwMode="auto">
          <a:xfrm>
            <a:off x="6516688" y="620713"/>
            <a:ext cx="431800" cy="431800"/>
          </a:xfrm>
          <a:prstGeom prst="rect">
            <a:avLst/>
          </a:prstGeom>
          <a:noFill/>
          <a:ln w="28575" algn="ctr">
            <a:noFill/>
            <a:miter lim="800000"/>
            <a:headEnd/>
            <a:tailEnd/>
          </a:ln>
          <a:effectLst/>
        </p:spPr>
        <p:txBody>
          <a:bodyPr wrap="none"/>
          <a:lstStyle/>
          <a:p>
            <a:pPr>
              <a:spcBef>
                <a:spcPct val="0"/>
              </a:spcBef>
            </a:pPr>
            <a:r>
              <a:rPr lang="en-US" altLang="zh-CN" sz="2400">
                <a:solidFill>
                  <a:srgbClr val="CC0099"/>
                </a:solidFill>
              </a:rPr>
              <a:t>6</a:t>
            </a:r>
            <a:endParaRPr lang="en-US" altLang="zh-CN" sz="2400" baseline="-25000">
              <a:solidFill>
                <a:srgbClr val="CC0099"/>
              </a:solidFill>
            </a:endParaRPr>
          </a:p>
        </p:txBody>
      </p:sp>
      <p:sp>
        <p:nvSpPr>
          <p:cNvPr id="1699873" name="Rectangle 33"/>
          <p:cNvSpPr>
            <a:spLocks noChangeArrowheads="1"/>
          </p:cNvSpPr>
          <p:nvPr/>
        </p:nvSpPr>
        <p:spPr bwMode="auto">
          <a:xfrm>
            <a:off x="7524750" y="620713"/>
            <a:ext cx="431800" cy="431800"/>
          </a:xfrm>
          <a:prstGeom prst="rect">
            <a:avLst/>
          </a:prstGeom>
          <a:noFill/>
          <a:ln w="28575" algn="ctr">
            <a:noFill/>
            <a:miter lim="800000"/>
            <a:headEnd/>
            <a:tailEnd/>
          </a:ln>
          <a:effectLst/>
        </p:spPr>
        <p:txBody>
          <a:bodyPr wrap="none"/>
          <a:lstStyle/>
          <a:p>
            <a:pPr>
              <a:spcBef>
                <a:spcPct val="0"/>
              </a:spcBef>
            </a:pPr>
            <a:r>
              <a:rPr lang="en-US" altLang="zh-CN" sz="2400">
                <a:solidFill>
                  <a:srgbClr val="CC0099"/>
                </a:solidFill>
              </a:rPr>
              <a:t>7</a:t>
            </a:r>
            <a:endParaRPr lang="en-US" altLang="zh-CN" sz="2400" baseline="-25000">
              <a:solidFill>
                <a:srgbClr val="CC0099"/>
              </a:solidFill>
            </a:endParaRPr>
          </a:p>
        </p:txBody>
      </p:sp>
      <p:sp>
        <p:nvSpPr>
          <p:cNvPr id="1699874" name="Rectangle 34"/>
          <p:cNvSpPr>
            <a:spLocks noChangeArrowheads="1"/>
          </p:cNvSpPr>
          <p:nvPr/>
        </p:nvSpPr>
        <p:spPr bwMode="auto">
          <a:xfrm>
            <a:off x="7164388" y="1052513"/>
            <a:ext cx="1619250" cy="457200"/>
          </a:xfrm>
          <a:prstGeom prst="rect">
            <a:avLst/>
          </a:prstGeom>
          <a:noFill/>
          <a:ln w="28575" algn="ctr">
            <a:noFill/>
            <a:miter lim="800000"/>
            <a:headEnd/>
            <a:tailEnd/>
          </a:ln>
          <a:effectLst/>
        </p:spPr>
        <p:txBody>
          <a:bodyPr anchor="ctr">
            <a:spAutoFit/>
          </a:bodyPr>
          <a:lstStyle/>
          <a:p>
            <a:pPr algn="r">
              <a:spcBef>
                <a:spcPct val="0"/>
              </a:spcBef>
            </a:pPr>
            <a:r>
              <a:rPr lang="zh-CN" altLang="en-US" sz="2400">
                <a:solidFill>
                  <a:srgbClr val="0000FF"/>
                </a:solidFill>
              </a:rPr>
              <a:t>时钟周期</a:t>
            </a:r>
            <a:endParaRPr lang="zh-CN" altLang="en-US" sz="2400" baseline="-25000">
              <a:solidFill>
                <a:srgbClr val="0000FF"/>
              </a:solidFill>
            </a:endParaRPr>
          </a:p>
        </p:txBody>
      </p:sp>
      <p:sp>
        <p:nvSpPr>
          <p:cNvPr id="1699875" name="Rectangle 35"/>
          <p:cNvSpPr>
            <a:spLocks noChangeArrowheads="1"/>
          </p:cNvSpPr>
          <p:nvPr/>
        </p:nvSpPr>
        <p:spPr bwMode="auto">
          <a:xfrm>
            <a:off x="682625" y="5348288"/>
            <a:ext cx="1512888" cy="457200"/>
          </a:xfrm>
          <a:prstGeom prst="rect">
            <a:avLst/>
          </a:prstGeom>
          <a:noFill/>
          <a:ln w="28575" algn="ctr">
            <a:noFill/>
            <a:miter lim="800000"/>
            <a:headEnd/>
            <a:tailEnd/>
          </a:ln>
          <a:effectLst/>
        </p:spPr>
        <p:txBody>
          <a:bodyPr anchor="ctr">
            <a:spAutoFit/>
          </a:bodyPr>
          <a:lstStyle/>
          <a:p>
            <a:pPr algn="l">
              <a:spcBef>
                <a:spcPct val="0"/>
              </a:spcBef>
            </a:pPr>
            <a:r>
              <a:rPr lang="zh-CN" altLang="en-US" sz="2400">
                <a:solidFill>
                  <a:srgbClr val="0000FF"/>
                </a:solidFill>
              </a:rPr>
              <a:t>指令顺序</a:t>
            </a:r>
            <a:endParaRPr lang="zh-CN" altLang="en-US" sz="2400" baseline="-25000">
              <a:solidFill>
                <a:srgbClr val="0000FF"/>
              </a:solidFill>
            </a:endParaRPr>
          </a:p>
        </p:txBody>
      </p:sp>
      <p:sp>
        <p:nvSpPr>
          <p:cNvPr id="1699876" name="Rectangle 36"/>
          <p:cNvSpPr>
            <a:spLocks noChangeArrowheads="1"/>
          </p:cNvSpPr>
          <p:nvPr/>
        </p:nvSpPr>
        <p:spPr bwMode="auto">
          <a:xfrm>
            <a:off x="1692275" y="1052513"/>
            <a:ext cx="1008063" cy="358775"/>
          </a:xfrm>
          <a:prstGeom prst="rect">
            <a:avLst/>
          </a:prstGeom>
          <a:solidFill>
            <a:srgbClr val="FFFF99"/>
          </a:solidFill>
          <a:ln w="28575" algn="ctr">
            <a:solidFill>
              <a:schemeClr val="tx1"/>
            </a:solidFill>
            <a:miter lim="800000"/>
            <a:headEnd/>
            <a:tailEnd/>
          </a:ln>
          <a:effectLst/>
        </p:spPr>
        <p:txBody>
          <a:bodyPr wrap="none" anchor="ctr"/>
          <a:lstStyle/>
          <a:p>
            <a:pPr>
              <a:spcBef>
                <a:spcPct val="0"/>
              </a:spcBef>
            </a:pPr>
            <a:r>
              <a:rPr lang="zh-CN" altLang="en-US" sz="2400" dirty="0">
                <a:ea typeface="楷体" panose="02010609060101010101" pitchFamily="49" charset="-122"/>
              </a:rPr>
              <a:t>译码</a:t>
            </a:r>
          </a:p>
        </p:txBody>
      </p:sp>
      <p:sp>
        <p:nvSpPr>
          <p:cNvPr id="1699877" name="Rectangle 37"/>
          <p:cNvSpPr>
            <a:spLocks noChangeArrowheads="1"/>
          </p:cNvSpPr>
          <p:nvPr/>
        </p:nvSpPr>
        <p:spPr bwMode="auto">
          <a:xfrm>
            <a:off x="2700338" y="1052513"/>
            <a:ext cx="1008062" cy="358775"/>
          </a:xfrm>
          <a:prstGeom prst="rect">
            <a:avLst/>
          </a:prstGeom>
          <a:solidFill>
            <a:srgbClr val="FFCCCC"/>
          </a:solidFill>
          <a:ln w="28575" algn="ctr">
            <a:solidFill>
              <a:schemeClr val="tx1"/>
            </a:solidFill>
            <a:miter lim="800000"/>
            <a:headEnd/>
            <a:tailEnd/>
          </a:ln>
          <a:effectLst/>
        </p:spPr>
        <p:txBody>
          <a:bodyPr wrap="none" anchor="ctr"/>
          <a:lstStyle/>
          <a:p>
            <a:pPr>
              <a:spcBef>
                <a:spcPct val="0"/>
              </a:spcBef>
            </a:pPr>
            <a:r>
              <a:rPr lang="zh-CN" altLang="en-US" sz="2400" dirty="0">
                <a:ea typeface="楷体" panose="02010609060101010101" pitchFamily="49" charset="-122"/>
              </a:rPr>
              <a:t>执行</a:t>
            </a:r>
          </a:p>
        </p:txBody>
      </p:sp>
      <p:sp>
        <p:nvSpPr>
          <p:cNvPr id="1699878" name="Rectangle 38"/>
          <p:cNvSpPr>
            <a:spLocks noChangeArrowheads="1"/>
          </p:cNvSpPr>
          <p:nvPr/>
        </p:nvSpPr>
        <p:spPr bwMode="auto">
          <a:xfrm>
            <a:off x="3708400" y="1052513"/>
            <a:ext cx="1008063" cy="358775"/>
          </a:xfrm>
          <a:prstGeom prst="rect">
            <a:avLst/>
          </a:prstGeom>
          <a:solidFill>
            <a:srgbClr val="CCFFCC"/>
          </a:solidFill>
          <a:ln w="28575" algn="ctr">
            <a:solidFill>
              <a:schemeClr val="tx1"/>
            </a:solidFill>
            <a:miter lim="800000"/>
            <a:headEnd/>
            <a:tailEnd/>
          </a:ln>
          <a:effectLst/>
        </p:spPr>
        <p:txBody>
          <a:bodyPr wrap="none" anchor="ctr"/>
          <a:lstStyle/>
          <a:p>
            <a:pPr>
              <a:spcBef>
                <a:spcPct val="0"/>
              </a:spcBef>
            </a:pPr>
            <a:r>
              <a:rPr lang="zh-CN" altLang="en-US" sz="2400" dirty="0">
                <a:ea typeface="楷体" panose="02010609060101010101" pitchFamily="49" charset="-122"/>
              </a:rPr>
              <a:t>写回</a:t>
            </a:r>
          </a:p>
        </p:txBody>
      </p:sp>
      <p:sp>
        <p:nvSpPr>
          <p:cNvPr id="1699879" name="Rectangle 39"/>
          <p:cNvSpPr>
            <a:spLocks noChangeArrowheads="1"/>
          </p:cNvSpPr>
          <p:nvPr/>
        </p:nvSpPr>
        <p:spPr bwMode="auto">
          <a:xfrm>
            <a:off x="2700338" y="1411288"/>
            <a:ext cx="1008062" cy="358775"/>
          </a:xfrm>
          <a:prstGeom prst="rect">
            <a:avLst/>
          </a:prstGeom>
          <a:solidFill>
            <a:srgbClr val="FFCCCC"/>
          </a:solidFill>
          <a:ln w="28575" algn="ctr">
            <a:solidFill>
              <a:schemeClr val="tx1"/>
            </a:solidFill>
            <a:miter lim="800000"/>
            <a:headEnd/>
            <a:tailEnd/>
          </a:ln>
          <a:effectLst/>
        </p:spPr>
        <p:txBody>
          <a:bodyPr wrap="none" anchor="ctr"/>
          <a:lstStyle/>
          <a:p>
            <a:pPr>
              <a:spcBef>
                <a:spcPct val="0"/>
              </a:spcBef>
            </a:pPr>
            <a:r>
              <a:rPr lang="zh-CN" altLang="en-US" sz="2400" dirty="0">
                <a:ea typeface="楷体" panose="02010609060101010101" pitchFamily="49" charset="-122"/>
              </a:rPr>
              <a:t>执行</a:t>
            </a:r>
          </a:p>
        </p:txBody>
      </p:sp>
      <p:sp>
        <p:nvSpPr>
          <p:cNvPr id="1699880" name="Rectangle 40"/>
          <p:cNvSpPr>
            <a:spLocks noChangeArrowheads="1"/>
          </p:cNvSpPr>
          <p:nvPr/>
        </p:nvSpPr>
        <p:spPr bwMode="auto">
          <a:xfrm>
            <a:off x="2700338" y="1771650"/>
            <a:ext cx="1008062" cy="358775"/>
          </a:xfrm>
          <a:prstGeom prst="rect">
            <a:avLst/>
          </a:prstGeom>
          <a:solidFill>
            <a:srgbClr val="FFCCCC"/>
          </a:solidFill>
          <a:ln w="28575" algn="ctr">
            <a:solidFill>
              <a:schemeClr val="tx1"/>
            </a:solidFill>
            <a:miter lim="800000"/>
            <a:headEnd/>
            <a:tailEnd/>
          </a:ln>
          <a:effectLst/>
        </p:spPr>
        <p:txBody>
          <a:bodyPr wrap="none" anchor="ctr"/>
          <a:lstStyle/>
          <a:p>
            <a:pPr>
              <a:spcBef>
                <a:spcPct val="0"/>
              </a:spcBef>
            </a:pPr>
            <a:r>
              <a:rPr lang="zh-CN" altLang="en-US" sz="2400" dirty="0">
                <a:ea typeface="楷体" panose="02010609060101010101" pitchFamily="49" charset="-122"/>
              </a:rPr>
              <a:t>执行</a:t>
            </a:r>
          </a:p>
        </p:txBody>
      </p:sp>
      <p:sp>
        <p:nvSpPr>
          <p:cNvPr id="1699881" name="Rectangle 41"/>
          <p:cNvSpPr>
            <a:spLocks noChangeArrowheads="1"/>
          </p:cNvSpPr>
          <p:nvPr/>
        </p:nvSpPr>
        <p:spPr bwMode="auto">
          <a:xfrm>
            <a:off x="1692275" y="2132013"/>
            <a:ext cx="1008063" cy="358775"/>
          </a:xfrm>
          <a:prstGeom prst="rect">
            <a:avLst/>
          </a:prstGeom>
          <a:solidFill>
            <a:srgbClr val="CCFF99"/>
          </a:solidFill>
          <a:ln w="28575" algn="ctr">
            <a:solidFill>
              <a:schemeClr val="tx1"/>
            </a:solidFill>
            <a:miter lim="800000"/>
            <a:headEnd/>
            <a:tailEnd/>
          </a:ln>
          <a:effectLst/>
        </p:spPr>
        <p:txBody>
          <a:bodyPr wrap="none" anchor="ctr"/>
          <a:lstStyle/>
          <a:p>
            <a:pPr>
              <a:spcBef>
                <a:spcPct val="0"/>
              </a:spcBef>
            </a:pPr>
            <a:r>
              <a:rPr lang="zh-CN" altLang="en-US" sz="2400" dirty="0">
                <a:ea typeface="楷体" panose="02010609060101010101" pitchFamily="49" charset="-122"/>
              </a:rPr>
              <a:t>取指</a:t>
            </a:r>
          </a:p>
        </p:txBody>
      </p:sp>
      <p:sp>
        <p:nvSpPr>
          <p:cNvPr id="1699882" name="Rectangle 42"/>
          <p:cNvSpPr>
            <a:spLocks noChangeArrowheads="1"/>
          </p:cNvSpPr>
          <p:nvPr/>
        </p:nvSpPr>
        <p:spPr bwMode="auto">
          <a:xfrm>
            <a:off x="2700338" y="2132013"/>
            <a:ext cx="1008062" cy="358775"/>
          </a:xfrm>
          <a:prstGeom prst="rect">
            <a:avLst/>
          </a:prstGeom>
          <a:solidFill>
            <a:srgbClr val="FFFF99"/>
          </a:solidFill>
          <a:ln w="28575" algn="ctr">
            <a:solidFill>
              <a:schemeClr val="tx1"/>
            </a:solidFill>
            <a:miter lim="800000"/>
            <a:headEnd/>
            <a:tailEnd/>
          </a:ln>
          <a:effectLst/>
        </p:spPr>
        <p:txBody>
          <a:bodyPr wrap="none" anchor="ctr"/>
          <a:lstStyle/>
          <a:p>
            <a:pPr>
              <a:spcBef>
                <a:spcPct val="0"/>
              </a:spcBef>
            </a:pPr>
            <a:r>
              <a:rPr lang="zh-CN" altLang="en-US" sz="2400" dirty="0">
                <a:ea typeface="楷体" panose="02010609060101010101" pitchFamily="49" charset="-122"/>
              </a:rPr>
              <a:t>译码</a:t>
            </a:r>
          </a:p>
        </p:txBody>
      </p:sp>
      <p:sp>
        <p:nvSpPr>
          <p:cNvPr id="1699883" name="Rectangle 43"/>
          <p:cNvSpPr>
            <a:spLocks noChangeArrowheads="1"/>
          </p:cNvSpPr>
          <p:nvPr/>
        </p:nvSpPr>
        <p:spPr bwMode="auto">
          <a:xfrm>
            <a:off x="3708400" y="2132013"/>
            <a:ext cx="1008063" cy="358775"/>
          </a:xfrm>
          <a:prstGeom prst="rect">
            <a:avLst/>
          </a:prstGeom>
          <a:solidFill>
            <a:srgbClr val="FFCCCC"/>
          </a:solidFill>
          <a:ln w="28575" algn="ctr">
            <a:solidFill>
              <a:schemeClr val="tx1"/>
            </a:solidFill>
            <a:miter lim="800000"/>
            <a:headEnd/>
            <a:tailEnd/>
          </a:ln>
          <a:effectLst/>
        </p:spPr>
        <p:txBody>
          <a:bodyPr wrap="none" anchor="ctr"/>
          <a:lstStyle/>
          <a:p>
            <a:pPr>
              <a:spcBef>
                <a:spcPct val="0"/>
              </a:spcBef>
            </a:pPr>
            <a:r>
              <a:rPr lang="zh-CN" altLang="en-US" sz="2400" dirty="0">
                <a:ea typeface="楷体" panose="02010609060101010101" pitchFamily="49" charset="-122"/>
              </a:rPr>
              <a:t>执行</a:t>
            </a:r>
          </a:p>
        </p:txBody>
      </p:sp>
      <p:sp>
        <p:nvSpPr>
          <p:cNvPr id="1699884" name="Rectangle 44"/>
          <p:cNvSpPr>
            <a:spLocks noChangeArrowheads="1"/>
          </p:cNvSpPr>
          <p:nvPr/>
        </p:nvSpPr>
        <p:spPr bwMode="auto">
          <a:xfrm>
            <a:off x="4716463" y="2132013"/>
            <a:ext cx="1008062" cy="358775"/>
          </a:xfrm>
          <a:prstGeom prst="rect">
            <a:avLst/>
          </a:prstGeom>
          <a:solidFill>
            <a:srgbClr val="CCFFCC"/>
          </a:solidFill>
          <a:ln w="28575" algn="ctr">
            <a:solidFill>
              <a:schemeClr val="tx1"/>
            </a:solidFill>
            <a:miter lim="800000"/>
            <a:headEnd/>
            <a:tailEnd/>
          </a:ln>
          <a:effectLst/>
        </p:spPr>
        <p:txBody>
          <a:bodyPr wrap="none" anchor="ctr"/>
          <a:lstStyle/>
          <a:p>
            <a:pPr>
              <a:spcBef>
                <a:spcPct val="0"/>
              </a:spcBef>
            </a:pPr>
            <a:r>
              <a:rPr lang="zh-CN" altLang="en-US" sz="2400" dirty="0">
                <a:ea typeface="楷体" panose="02010609060101010101" pitchFamily="49" charset="-122"/>
              </a:rPr>
              <a:t>写回</a:t>
            </a:r>
          </a:p>
        </p:txBody>
      </p:sp>
      <p:sp>
        <p:nvSpPr>
          <p:cNvPr id="1699885" name="Rectangle 45"/>
          <p:cNvSpPr>
            <a:spLocks noChangeArrowheads="1"/>
          </p:cNvSpPr>
          <p:nvPr/>
        </p:nvSpPr>
        <p:spPr bwMode="auto">
          <a:xfrm>
            <a:off x="3708400" y="2490788"/>
            <a:ext cx="1008063" cy="358775"/>
          </a:xfrm>
          <a:prstGeom prst="rect">
            <a:avLst/>
          </a:prstGeom>
          <a:solidFill>
            <a:srgbClr val="FFCCCC"/>
          </a:solidFill>
          <a:ln w="28575" algn="ctr">
            <a:solidFill>
              <a:schemeClr val="tx1"/>
            </a:solidFill>
            <a:miter lim="800000"/>
            <a:headEnd/>
            <a:tailEnd/>
          </a:ln>
          <a:effectLst/>
        </p:spPr>
        <p:txBody>
          <a:bodyPr wrap="none" anchor="ctr"/>
          <a:lstStyle/>
          <a:p>
            <a:pPr>
              <a:spcBef>
                <a:spcPct val="0"/>
              </a:spcBef>
            </a:pPr>
            <a:r>
              <a:rPr lang="zh-CN" altLang="en-US" sz="2400" dirty="0">
                <a:ea typeface="楷体" panose="02010609060101010101" pitchFamily="49" charset="-122"/>
              </a:rPr>
              <a:t>执行</a:t>
            </a:r>
          </a:p>
        </p:txBody>
      </p:sp>
      <p:sp>
        <p:nvSpPr>
          <p:cNvPr id="1699886" name="Rectangle 46"/>
          <p:cNvSpPr>
            <a:spLocks noChangeArrowheads="1"/>
          </p:cNvSpPr>
          <p:nvPr/>
        </p:nvSpPr>
        <p:spPr bwMode="auto">
          <a:xfrm>
            <a:off x="3708400" y="2851150"/>
            <a:ext cx="1008063" cy="358775"/>
          </a:xfrm>
          <a:prstGeom prst="rect">
            <a:avLst/>
          </a:prstGeom>
          <a:solidFill>
            <a:srgbClr val="FFCCCC"/>
          </a:solidFill>
          <a:ln w="28575" algn="ctr">
            <a:solidFill>
              <a:schemeClr val="tx1"/>
            </a:solidFill>
            <a:miter lim="800000"/>
            <a:headEnd/>
            <a:tailEnd/>
          </a:ln>
          <a:effectLst/>
        </p:spPr>
        <p:txBody>
          <a:bodyPr wrap="none" anchor="ctr"/>
          <a:lstStyle/>
          <a:p>
            <a:pPr>
              <a:spcBef>
                <a:spcPct val="0"/>
              </a:spcBef>
            </a:pPr>
            <a:r>
              <a:rPr lang="zh-CN" altLang="en-US" sz="2400" dirty="0">
                <a:ea typeface="楷体" panose="02010609060101010101" pitchFamily="49" charset="-122"/>
              </a:rPr>
              <a:t>执行</a:t>
            </a:r>
          </a:p>
        </p:txBody>
      </p:sp>
      <p:sp>
        <p:nvSpPr>
          <p:cNvPr id="1699887" name="Rectangle 47"/>
          <p:cNvSpPr>
            <a:spLocks noChangeArrowheads="1"/>
          </p:cNvSpPr>
          <p:nvPr/>
        </p:nvSpPr>
        <p:spPr bwMode="auto">
          <a:xfrm>
            <a:off x="2700338" y="3211513"/>
            <a:ext cx="1008062" cy="358775"/>
          </a:xfrm>
          <a:prstGeom prst="rect">
            <a:avLst/>
          </a:prstGeom>
          <a:solidFill>
            <a:srgbClr val="CCFF99"/>
          </a:solidFill>
          <a:ln w="28575" algn="ctr">
            <a:solidFill>
              <a:schemeClr val="tx1"/>
            </a:solidFill>
            <a:miter lim="800000"/>
            <a:headEnd/>
            <a:tailEnd/>
          </a:ln>
          <a:effectLst/>
        </p:spPr>
        <p:txBody>
          <a:bodyPr wrap="none" anchor="ctr"/>
          <a:lstStyle/>
          <a:p>
            <a:pPr>
              <a:spcBef>
                <a:spcPct val="0"/>
              </a:spcBef>
            </a:pPr>
            <a:r>
              <a:rPr lang="zh-CN" altLang="en-US" sz="2400" dirty="0">
                <a:ea typeface="楷体" panose="02010609060101010101" pitchFamily="49" charset="-122"/>
              </a:rPr>
              <a:t>取指</a:t>
            </a:r>
          </a:p>
        </p:txBody>
      </p:sp>
      <p:sp>
        <p:nvSpPr>
          <p:cNvPr id="1699888" name="Rectangle 48"/>
          <p:cNvSpPr>
            <a:spLocks noChangeArrowheads="1"/>
          </p:cNvSpPr>
          <p:nvPr/>
        </p:nvSpPr>
        <p:spPr bwMode="auto">
          <a:xfrm>
            <a:off x="3708400" y="3211513"/>
            <a:ext cx="1008063" cy="358775"/>
          </a:xfrm>
          <a:prstGeom prst="rect">
            <a:avLst/>
          </a:prstGeom>
          <a:solidFill>
            <a:srgbClr val="FFFF99"/>
          </a:solidFill>
          <a:ln w="28575" algn="ctr">
            <a:solidFill>
              <a:schemeClr val="tx1"/>
            </a:solidFill>
            <a:miter lim="800000"/>
            <a:headEnd/>
            <a:tailEnd/>
          </a:ln>
          <a:effectLst/>
        </p:spPr>
        <p:txBody>
          <a:bodyPr wrap="none" anchor="ctr"/>
          <a:lstStyle/>
          <a:p>
            <a:pPr>
              <a:spcBef>
                <a:spcPct val="0"/>
              </a:spcBef>
            </a:pPr>
            <a:r>
              <a:rPr lang="zh-CN" altLang="en-US" sz="2400" dirty="0">
                <a:ea typeface="楷体" panose="02010609060101010101" pitchFamily="49" charset="-122"/>
              </a:rPr>
              <a:t>译码</a:t>
            </a:r>
          </a:p>
        </p:txBody>
      </p:sp>
      <p:sp>
        <p:nvSpPr>
          <p:cNvPr id="1699889" name="Rectangle 49"/>
          <p:cNvSpPr>
            <a:spLocks noChangeArrowheads="1"/>
          </p:cNvSpPr>
          <p:nvPr/>
        </p:nvSpPr>
        <p:spPr bwMode="auto">
          <a:xfrm>
            <a:off x="4716463" y="3211513"/>
            <a:ext cx="1008062" cy="358775"/>
          </a:xfrm>
          <a:prstGeom prst="rect">
            <a:avLst/>
          </a:prstGeom>
          <a:solidFill>
            <a:srgbClr val="FFCCCC"/>
          </a:solidFill>
          <a:ln w="28575" algn="ctr">
            <a:solidFill>
              <a:schemeClr val="tx1"/>
            </a:solidFill>
            <a:miter lim="800000"/>
            <a:headEnd/>
            <a:tailEnd/>
          </a:ln>
          <a:effectLst/>
        </p:spPr>
        <p:txBody>
          <a:bodyPr wrap="none" anchor="ctr"/>
          <a:lstStyle/>
          <a:p>
            <a:pPr>
              <a:spcBef>
                <a:spcPct val="0"/>
              </a:spcBef>
            </a:pPr>
            <a:r>
              <a:rPr lang="zh-CN" altLang="en-US" sz="2400" dirty="0">
                <a:ea typeface="楷体" panose="02010609060101010101" pitchFamily="49" charset="-122"/>
              </a:rPr>
              <a:t>执行</a:t>
            </a:r>
          </a:p>
        </p:txBody>
      </p:sp>
      <p:sp>
        <p:nvSpPr>
          <p:cNvPr id="1699890" name="Rectangle 50"/>
          <p:cNvSpPr>
            <a:spLocks noChangeArrowheads="1"/>
          </p:cNvSpPr>
          <p:nvPr/>
        </p:nvSpPr>
        <p:spPr bwMode="auto">
          <a:xfrm>
            <a:off x="5724525" y="3211513"/>
            <a:ext cx="1008063" cy="358775"/>
          </a:xfrm>
          <a:prstGeom prst="rect">
            <a:avLst/>
          </a:prstGeom>
          <a:solidFill>
            <a:srgbClr val="CCFFCC"/>
          </a:solidFill>
          <a:ln w="28575" algn="ctr">
            <a:solidFill>
              <a:schemeClr val="tx1"/>
            </a:solidFill>
            <a:miter lim="800000"/>
            <a:headEnd/>
            <a:tailEnd/>
          </a:ln>
          <a:effectLst/>
        </p:spPr>
        <p:txBody>
          <a:bodyPr wrap="none" anchor="ctr"/>
          <a:lstStyle/>
          <a:p>
            <a:pPr>
              <a:spcBef>
                <a:spcPct val="0"/>
              </a:spcBef>
            </a:pPr>
            <a:r>
              <a:rPr lang="zh-CN" altLang="en-US" sz="2400" dirty="0">
                <a:ea typeface="楷体" panose="02010609060101010101" pitchFamily="49" charset="-122"/>
              </a:rPr>
              <a:t>写回</a:t>
            </a:r>
          </a:p>
        </p:txBody>
      </p:sp>
      <p:sp>
        <p:nvSpPr>
          <p:cNvPr id="1699891" name="Rectangle 51"/>
          <p:cNvSpPr>
            <a:spLocks noChangeArrowheads="1"/>
          </p:cNvSpPr>
          <p:nvPr/>
        </p:nvSpPr>
        <p:spPr bwMode="auto">
          <a:xfrm>
            <a:off x="4716463" y="3570288"/>
            <a:ext cx="1008062" cy="358775"/>
          </a:xfrm>
          <a:prstGeom prst="rect">
            <a:avLst/>
          </a:prstGeom>
          <a:solidFill>
            <a:srgbClr val="FFCCCC"/>
          </a:solidFill>
          <a:ln w="28575" algn="ctr">
            <a:solidFill>
              <a:schemeClr val="tx1"/>
            </a:solidFill>
            <a:miter lim="800000"/>
            <a:headEnd/>
            <a:tailEnd/>
          </a:ln>
          <a:effectLst/>
        </p:spPr>
        <p:txBody>
          <a:bodyPr wrap="none" anchor="ctr"/>
          <a:lstStyle/>
          <a:p>
            <a:pPr>
              <a:spcBef>
                <a:spcPct val="0"/>
              </a:spcBef>
            </a:pPr>
            <a:r>
              <a:rPr lang="zh-CN" altLang="en-US" sz="2400" dirty="0">
                <a:ea typeface="楷体" panose="02010609060101010101" pitchFamily="49" charset="-122"/>
              </a:rPr>
              <a:t>执行</a:t>
            </a:r>
          </a:p>
        </p:txBody>
      </p:sp>
      <p:sp>
        <p:nvSpPr>
          <p:cNvPr id="1699892" name="Rectangle 52"/>
          <p:cNvSpPr>
            <a:spLocks noChangeArrowheads="1"/>
          </p:cNvSpPr>
          <p:nvPr/>
        </p:nvSpPr>
        <p:spPr bwMode="auto">
          <a:xfrm>
            <a:off x="4716463" y="3930650"/>
            <a:ext cx="1008062" cy="358775"/>
          </a:xfrm>
          <a:prstGeom prst="rect">
            <a:avLst/>
          </a:prstGeom>
          <a:solidFill>
            <a:srgbClr val="FFCCCC"/>
          </a:solidFill>
          <a:ln w="28575" algn="ctr">
            <a:solidFill>
              <a:schemeClr val="tx1"/>
            </a:solidFill>
            <a:miter lim="800000"/>
            <a:headEnd/>
            <a:tailEnd/>
          </a:ln>
          <a:effectLst/>
        </p:spPr>
        <p:txBody>
          <a:bodyPr wrap="none" anchor="ctr"/>
          <a:lstStyle/>
          <a:p>
            <a:pPr>
              <a:spcBef>
                <a:spcPct val="0"/>
              </a:spcBef>
            </a:pPr>
            <a:r>
              <a:rPr lang="zh-CN" altLang="en-US" sz="2400" dirty="0">
                <a:ea typeface="楷体" panose="02010609060101010101" pitchFamily="49" charset="-122"/>
              </a:rPr>
              <a:t>执行</a:t>
            </a:r>
          </a:p>
        </p:txBody>
      </p:sp>
      <p:sp>
        <p:nvSpPr>
          <p:cNvPr id="1699893" name="Rectangle 53"/>
          <p:cNvSpPr>
            <a:spLocks noChangeArrowheads="1"/>
          </p:cNvSpPr>
          <p:nvPr/>
        </p:nvSpPr>
        <p:spPr bwMode="auto">
          <a:xfrm>
            <a:off x="3708400" y="4294188"/>
            <a:ext cx="1008063" cy="358775"/>
          </a:xfrm>
          <a:prstGeom prst="rect">
            <a:avLst/>
          </a:prstGeom>
          <a:solidFill>
            <a:srgbClr val="CCFF99"/>
          </a:solidFill>
          <a:ln w="28575" algn="ctr">
            <a:solidFill>
              <a:schemeClr val="tx1"/>
            </a:solidFill>
            <a:miter lim="800000"/>
            <a:headEnd/>
            <a:tailEnd/>
          </a:ln>
          <a:effectLst/>
        </p:spPr>
        <p:txBody>
          <a:bodyPr wrap="none" anchor="ctr"/>
          <a:lstStyle/>
          <a:p>
            <a:pPr>
              <a:spcBef>
                <a:spcPct val="0"/>
              </a:spcBef>
            </a:pPr>
            <a:r>
              <a:rPr lang="zh-CN" altLang="en-US" sz="2400" dirty="0">
                <a:ea typeface="楷体" panose="02010609060101010101" pitchFamily="49" charset="-122"/>
              </a:rPr>
              <a:t>取指</a:t>
            </a:r>
          </a:p>
        </p:txBody>
      </p:sp>
      <p:sp>
        <p:nvSpPr>
          <p:cNvPr id="1699894" name="Rectangle 54"/>
          <p:cNvSpPr>
            <a:spLocks noChangeArrowheads="1"/>
          </p:cNvSpPr>
          <p:nvPr/>
        </p:nvSpPr>
        <p:spPr bwMode="auto">
          <a:xfrm>
            <a:off x="4716463" y="4294188"/>
            <a:ext cx="1008062" cy="358775"/>
          </a:xfrm>
          <a:prstGeom prst="rect">
            <a:avLst/>
          </a:prstGeom>
          <a:solidFill>
            <a:srgbClr val="FFFF99"/>
          </a:solidFill>
          <a:ln w="28575" algn="ctr">
            <a:solidFill>
              <a:schemeClr val="tx1"/>
            </a:solidFill>
            <a:miter lim="800000"/>
            <a:headEnd/>
            <a:tailEnd/>
          </a:ln>
          <a:effectLst/>
        </p:spPr>
        <p:txBody>
          <a:bodyPr wrap="none" anchor="ctr"/>
          <a:lstStyle/>
          <a:p>
            <a:pPr>
              <a:spcBef>
                <a:spcPct val="0"/>
              </a:spcBef>
            </a:pPr>
            <a:r>
              <a:rPr lang="zh-CN" altLang="en-US" sz="2400" dirty="0">
                <a:ea typeface="楷体" panose="02010609060101010101" pitchFamily="49" charset="-122"/>
              </a:rPr>
              <a:t>译码</a:t>
            </a:r>
          </a:p>
        </p:txBody>
      </p:sp>
      <p:sp>
        <p:nvSpPr>
          <p:cNvPr id="1699895" name="Rectangle 55"/>
          <p:cNvSpPr>
            <a:spLocks noChangeArrowheads="1"/>
          </p:cNvSpPr>
          <p:nvPr/>
        </p:nvSpPr>
        <p:spPr bwMode="auto">
          <a:xfrm>
            <a:off x="5724525" y="4294188"/>
            <a:ext cx="1008063" cy="358775"/>
          </a:xfrm>
          <a:prstGeom prst="rect">
            <a:avLst/>
          </a:prstGeom>
          <a:solidFill>
            <a:srgbClr val="FFCCCC"/>
          </a:solidFill>
          <a:ln w="28575" algn="ctr">
            <a:solidFill>
              <a:schemeClr val="tx1"/>
            </a:solidFill>
            <a:miter lim="800000"/>
            <a:headEnd/>
            <a:tailEnd/>
          </a:ln>
          <a:effectLst/>
        </p:spPr>
        <p:txBody>
          <a:bodyPr wrap="none" anchor="ctr"/>
          <a:lstStyle/>
          <a:p>
            <a:pPr>
              <a:spcBef>
                <a:spcPct val="0"/>
              </a:spcBef>
            </a:pPr>
            <a:r>
              <a:rPr lang="zh-CN" altLang="en-US" sz="2400" dirty="0">
                <a:ea typeface="楷体" panose="02010609060101010101" pitchFamily="49" charset="-122"/>
              </a:rPr>
              <a:t>执行</a:t>
            </a:r>
          </a:p>
        </p:txBody>
      </p:sp>
      <p:sp>
        <p:nvSpPr>
          <p:cNvPr id="1699896" name="Rectangle 56"/>
          <p:cNvSpPr>
            <a:spLocks noChangeArrowheads="1"/>
          </p:cNvSpPr>
          <p:nvPr/>
        </p:nvSpPr>
        <p:spPr bwMode="auto">
          <a:xfrm>
            <a:off x="6732588" y="4294188"/>
            <a:ext cx="1008062" cy="358775"/>
          </a:xfrm>
          <a:prstGeom prst="rect">
            <a:avLst/>
          </a:prstGeom>
          <a:solidFill>
            <a:srgbClr val="CCFFCC"/>
          </a:solidFill>
          <a:ln w="28575" algn="ctr">
            <a:solidFill>
              <a:schemeClr val="tx1"/>
            </a:solidFill>
            <a:miter lim="800000"/>
            <a:headEnd/>
            <a:tailEnd/>
          </a:ln>
          <a:effectLst/>
        </p:spPr>
        <p:txBody>
          <a:bodyPr wrap="none" anchor="ctr"/>
          <a:lstStyle/>
          <a:p>
            <a:pPr>
              <a:spcBef>
                <a:spcPct val="0"/>
              </a:spcBef>
            </a:pPr>
            <a:r>
              <a:rPr lang="zh-CN" altLang="en-US" sz="2400" dirty="0">
                <a:ea typeface="楷体" panose="02010609060101010101" pitchFamily="49" charset="-122"/>
              </a:rPr>
              <a:t>写回</a:t>
            </a:r>
          </a:p>
        </p:txBody>
      </p:sp>
      <p:sp>
        <p:nvSpPr>
          <p:cNvPr id="1699897" name="Rectangle 57"/>
          <p:cNvSpPr>
            <a:spLocks noChangeArrowheads="1"/>
          </p:cNvSpPr>
          <p:nvPr/>
        </p:nvSpPr>
        <p:spPr bwMode="auto">
          <a:xfrm>
            <a:off x="5724525" y="4652963"/>
            <a:ext cx="1008063" cy="358775"/>
          </a:xfrm>
          <a:prstGeom prst="rect">
            <a:avLst/>
          </a:prstGeom>
          <a:solidFill>
            <a:srgbClr val="FFCCCC"/>
          </a:solidFill>
          <a:ln w="28575" algn="ctr">
            <a:solidFill>
              <a:schemeClr val="tx1"/>
            </a:solidFill>
            <a:miter lim="800000"/>
            <a:headEnd/>
            <a:tailEnd/>
          </a:ln>
          <a:effectLst/>
        </p:spPr>
        <p:txBody>
          <a:bodyPr wrap="none" anchor="ctr"/>
          <a:lstStyle/>
          <a:p>
            <a:pPr>
              <a:spcBef>
                <a:spcPct val="0"/>
              </a:spcBef>
            </a:pPr>
            <a:r>
              <a:rPr lang="zh-CN" altLang="en-US" sz="2400" dirty="0">
                <a:ea typeface="楷体" panose="02010609060101010101" pitchFamily="49" charset="-122"/>
              </a:rPr>
              <a:t>执行</a:t>
            </a:r>
          </a:p>
        </p:txBody>
      </p:sp>
      <p:sp>
        <p:nvSpPr>
          <p:cNvPr id="1699898" name="Rectangle 58"/>
          <p:cNvSpPr>
            <a:spLocks noChangeArrowheads="1"/>
          </p:cNvSpPr>
          <p:nvPr/>
        </p:nvSpPr>
        <p:spPr bwMode="auto">
          <a:xfrm>
            <a:off x="5724525" y="5013325"/>
            <a:ext cx="1008063" cy="358775"/>
          </a:xfrm>
          <a:prstGeom prst="rect">
            <a:avLst/>
          </a:prstGeom>
          <a:solidFill>
            <a:srgbClr val="FFCCCC"/>
          </a:solidFill>
          <a:ln w="28575" algn="ctr">
            <a:solidFill>
              <a:schemeClr val="tx1"/>
            </a:solidFill>
            <a:miter lim="800000"/>
            <a:headEnd/>
            <a:tailEnd/>
          </a:ln>
          <a:effectLst/>
        </p:spPr>
        <p:txBody>
          <a:bodyPr wrap="none" anchor="ctr"/>
          <a:lstStyle/>
          <a:p>
            <a:pPr>
              <a:spcBef>
                <a:spcPct val="0"/>
              </a:spcBef>
            </a:pPr>
            <a:r>
              <a:rPr lang="zh-CN" altLang="en-US" sz="2400" dirty="0">
                <a:ea typeface="楷体" panose="02010609060101010101" pitchFamily="49" charset="-122"/>
              </a:rPr>
              <a:t>执行</a:t>
            </a:r>
          </a:p>
        </p:txBody>
      </p:sp>
      <p:sp>
        <p:nvSpPr>
          <p:cNvPr id="1699899" name="Rectangle 59"/>
          <p:cNvSpPr>
            <a:spLocks noChangeArrowheads="1"/>
          </p:cNvSpPr>
          <p:nvPr/>
        </p:nvSpPr>
        <p:spPr bwMode="auto">
          <a:xfrm>
            <a:off x="468313" y="620713"/>
            <a:ext cx="431800" cy="431800"/>
          </a:xfrm>
          <a:prstGeom prst="rect">
            <a:avLst/>
          </a:prstGeom>
          <a:noFill/>
          <a:ln w="28575" algn="ctr">
            <a:noFill/>
            <a:miter lim="800000"/>
            <a:headEnd/>
            <a:tailEnd/>
          </a:ln>
          <a:effectLst/>
        </p:spPr>
        <p:txBody>
          <a:bodyPr wrap="none"/>
          <a:lstStyle/>
          <a:p>
            <a:pPr>
              <a:spcBef>
                <a:spcPct val="0"/>
              </a:spcBef>
            </a:pPr>
            <a:r>
              <a:rPr lang="en-US" altLang="zh-CN" sz="2400">
                <a:solidFill>
                  <a:srgbClr val="CC0099"/>
                </a:solidFill>
              </a:rPr>
              <a:t>0</a:t>
            </a:r>
            <a:endParaRPr lang="en-US" altLang="zh-CN" sz="2400" baseline="-25000">
              <a:solidFill>
                <a:srgbClr val="CC0099"/>
              </a:solidFill>
            </a:endParaRPr>
          </a:p>
        </p:txBody>
      </p:sp>
      <p:sp>
        <p:nvSpPr>
          <p:cNvPr id="1699900" name="Text Box 60"/>
          <p:cNvSpPr txBox="1">
            <a:spLocks noChangeArrowheads="1"/>
          </p:cNvSpPr>
          <p:nvPr/>
        </p:nvSpPr>
        <p:spPr bwMode="auto">
          <a:xfrm>
            <a:off x="5940425" y="1700213"/>
            <a:ext cx="2879725" cy="1200329"/>
          </a:xfrm>
          <a:prstGeom prst="rect">
            <a:avLst/>
          </a:prstGeom>
          <a:solidFill>
            <a:srgbClr val="FFFF99">
              <a:alpha val="70000"/>
            </a:srgbClr>
          </a:solidFill>
          <a:ln w="28575" algn="ctr">
            <a:solidFill>
              <a:schemeClr val="folHlink"/>
            </a:solidFill>
            <a:miter lim="800000"/>
            <a:headEnd/>
            <a:tailEnd/>
          </a:ln>
          <a:effectLst/>
        </p:spPr>
        <p:txBody>
          <a:bodyPr>
            <a:spAutoFit/>
          </a:bodyPr>
          <a:lstStyle/>
          <a:p>
            <a:pPr algn="l"/>
            <a:r>
              <a:rPr lang="zh-CN" altLang="en-US" sz="2400" dirty="0">
                <a:ea typeface="楷体" panose="02010609060101010101" pitchFamily="49" charset="-122"/>
              </a:rPr>
              <a:t>一个度为</a:t>
            </a:r>
            <a:r>
              <a:rPr lang="en-US" altLang="zh-CN" sz="2400" dirty="0">
                <a:ea typeface="楷体" panose="02010609060101010101" pitchFamily="49" charset="-122"/>
              </a:rPr>
              <a:t>m</a:t>
            </a:r>
            <a:r>
              <a:rPr lang="zh-CN" altLang="en-US" sz="2400" dirty="0">
                <a:ea typeface="楷体" panose="02010609060101010101" pitchFamily="49" charset="-122"/>
              </a:rPr>
              <a:t>的</a:t>
            </a:r>
            <a:r>
              <a:rPr lang="en-US" altLang="zh-CN" sz="2400" dirty="0">
                <a:ea typeface="楷体" panose="02010609060101010101" pitchFamily="49" charset="-122"/>
              </a:rPr>
              <a:t>VLIW</a:t>
            </a:r>
            <a:r>
              <a:rPr lang="zh-CN" altLang="en-US" sz="2400" dirty="0">
                <a:ea typeface="楷体" panose="02010609060101010101" pitchFamily="49" charset="-122"/>
              </a:rPr>
              <a:t>处理器，其</a:t>
            </a:r>
            <a:br>
              <a:rPr lang="en-US" altLang="zh-CN" sz="2400" dirty="0">
                <a:ea typeface="楷体" panose="02010609060101010101" pitchFamily="49" charset="-122"/>
              </a:rPr>
            </a:br>
            <a:r>
              <a:rPr lang="zh-CN" altLang="en-US" sz="2400" dirty="0">
                <a:ea typeface="楷体" panose="02010609060101010101" pitchFamily="49" charset="-122"/>
              </a:rPr>
              <a:t>最大 </a:t>
            </a:r>
            <a:r>
              <a:rPr lang="en-US" altLang="zh-CN" sz="2400" dirty="0">
                <a:ea typeface="楷体" panose="02010609060101010101" pitchFamily="49" charset="-122"/>
              </a:rPr>
              <a:t>IPC</a:t>
            </a:r>
            <a:r>
              <a:rPr lang="en-US" altLang="zh-CN" sz="2400" i="1" dirty="0">
                <a:ea typeface="楷体" panose="02010609060101010101" pitchFamily="49" charset="-122"/>
              </a:rPr>
              <a:t> </a:t>
            </a:r>
            <a:r>
              <a:rPr lang="en-US" altLang="zh-CN" sz="2400" dirty="0">
                <a:ea typeface="楷体" panose="02010609060101010101" pitchFamily="49" charset="-122"/>
              </a:rPr>
              <a:t>= m</a:t>
            </a:r>
            <a:r>
              <a:rPr lang="zh-CN" altLang="en-US" sz="2400" dirty="0">
                <a:ea typeface="楷体" panose="02010609060101010101" pitchFamily="49" charset="-122"/>
              </a:rPr>
              <a:t>。 </a:t>
            </a:r>
          </a:p>
        </p:txBody>
      </p:sp>
      <p:sp>
        <p:nvSpPr>
          <p:cNvPr id="1699901" name="Rectangle 61"/>
          <p:cNvSpPr>
            <a:spLocks noChangeArrowheads="1"/>
          </p:cNvSpPr>
          <p:nvPr/>
        </p:nvSpPr>
        <p:spPr bwMode="auto">
          <a:xfrm>
            <a:off x="1187450" y="6021388"/>
            <a:ext cx="6681788" cy="457200"/>
          </a:xfrm>
          <a:prstGeom prst="rect">
            <a:avLst/>
          </a:prstGeom>
          <a:noFill/>
          <a:ln w="28575" algn="ctr">
            <a:noFill/>
            <a:miter lim="800000"/>
            <a:headEnd/>
            <a:tailEnd/>
          </a:ln>
          <a:effectLst/>
        </p:spPr>
        <p:txBody>
          <a:bodyPr wrap="none" anchor="ctr">
            <a:spAutoFit/>
          </a:bodyPr>
          <a:lstStyle/>
          <a:p>
            <a:pPr algn="l">
              <a:spcBef>
                <a:spcPct val="0"/>
              </a:spcBef>
            </a:pPr>
            <a:r>
              <a:rPr kumimoji="1" lang="zh-CN" altLang="en-US" sz="2400" dirty="0">
                <a:solidFill>
                  <a:schemeClr val="bg2"/>
                </a:solidFill>
                <a:ea typeface="楷体" panose="02010609060101010101" pitchFamily="49" charset="-122"/>
              </a:rPr>
              <a:t>图</a:t>
            </a:r>
            <a:r>
              <a:rPr kumimoji="1" lang="en-US" altLang="zh-CN" sz="2400" dirty="0">
                <a:solidFill>
                  <a:schemeClr val="bg2"/>
                </a:solidFill>
                <a:ea typeface="楷体" panose="02010609060101010101" pitchFamily="49" charset="-122"/>
              </a:rPr>
              <a:t>7.33</a:t>
            </a:r>
            <a:r>
              <a:rPr kumimoji="1" lang="en-US" altLang="zh-CN" sz="2400" dirty="0">
                <a:solidFill>
                  <a:schemeClr val="bg2"/>
                </a:solidFill>
                <a:latin typeface="宋体" charset="-122"/>
              </a:rPr>
              <a:t>(</a:t>
            </a:r>
            <a:r>
              <a:rPr kumimoji="1" lang="en-US" altLang="zh-CN" sz="2400" dirty="0">
                <a:solidFill>
                  <a:schemeClr val="bg2"/>
                </a:solidFill>
                <a:ea typeface="楷体" panose="02010609060101010101" pitchFamily="49" charset="-122"/>
              </a:rPr>
              <a:t>b</a:t>
            </a:r>
            <a:r>
              <a:rPr kumimoji="1" lang="en-US" altLang="zh-CN" sz="2400" dirty="0">
                <a:solidFill>
                  <a:schemeClr val="bg2"/>
                </a:solidFill>
                <a:latin typeface="宋体" charset="-122"/>
              </a:rPr>
              <a:t>)</a:t>
            </a:r>
            <a:r>
              <a:rPr kumimoji="1" lang="en-US" altLang="zh-CN" sz="2400" dirty="0">
                <a:solidFill>
                  <a:schemeClr val="bg2"/>
                </a:solidFill>
                <a:ea typeface="楷体" panose="02010609060101010101" pitchFamily="49" charset="-122"/>
              </a:rPr>
              <a:t> VLIW</a:t>
            </a:r>
            <a:r>
              <a:rPr kumimoji="1" lang="zh-CN" altLang="en-US" sz="2400" dirty="0">
                <a:solidFill>
                  <a:schemeClr val="bg2"/>
                </a:solidFill>
                <a:ea typeface="楷体" panose="02010609060101010101" pitchFamily="49" charset="-122"/>
              </a:rPr>
              <a:t>处理器流水线时空图（度</a:t>
            </a:r>
            <a:r>
              <a:rPr kumimoji="1" lang="en-US" altLang="zh-CN" sz="2400" dirty="0">
                <a:solidFill>
                  <a:schemeClr val="bg2"/>
                </a:solidFill>
                <a:ea typeface="楷体" panose="02010609060101010101" pitchFamily="49" charset="-122"/>
              </a:rPr>
              <a:t>m=3</a:t>
            </a:r>
            <a:r>
              <a:rPr kumimoji="1" lang="zh-CN" altLang="en-US" sz="2400" dirty="0">
                <a:solidFill>
                  <a:schemeClr val="bg2"/>
                </a:solidFill>
                <a:ea typeface="楷体" panose="02010609060101010101" pitchFamily="49" charset="-122"/>
              </a:rPr>
              <a:t>）</a:t>
            </a:r>
          </a:p>
        </p:txBody>
      </p:sp>
    </p:spTree>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灯片编号占位符 4"/>
          <p:cNvSpPr>
            <a:spLocks noGrp="1"/>
          </p:cNvSpPr>
          <p:nvPr>
            <p:ph type="sldNum" sz="quarter" idx="11"/>
          </p:nvPr>
        </p:nvSpPr>
        <p:spPr/>
        <p:txBody>
          <a:bodyPr/>
          <a:lstStyle/>
          <a:p>
            <a:fld id="{9DF678A4-C264-4AC4-8694-35029BC87856}" type="slidenum">
              <a:rPr lang="zh-CN" altLang="en-US"/>
              <a:pPr/>
              <a:t>88</a:t>
            </a:fld>
            <a:endParaRPr lang="en-US" altLang="zh-CN"/>
          </a:p>
        </p:txBody>
      </p:sp>
      <p:sp>
        <p:nvSpPr>
          <p:cNvPr id="1769474" name="Rectangle 2"/>
          <p:cNvSpPr>
            <a:spLocks noGrp="1" noChangeArrowheads="1"/>
          </p:cNvSpPr>
          <p:nvPr>
            <p:ph type="title"/>
          </p:nvPr>
        </p:nvSpPr>
        <p:spPr/>
        <p:txBody>
          <a:bodyPr/>
          <a:lstStyle/>
          <a:p>
            <a:r>
              <a:rPr lang="en-US" altLang="zh-CN" dirty="0"/>
              <a:t>7.6.3 </a:t>
            </a:r>
            <a:r>
              <a:rPr lang="zh-CN" altLang="en-US" dirty="0"/>
              <a:t>超长指令字处理器</a:t>
            </a:r>
          </a:p>
        </p:txBody>
      </p:sp>
      <p:sp>
        <p:nvSpPr>
          <p:cNvPr id="1769475" name="Rectangle 3"/>
          <p:cNvSpPr>
            <a:spLocks noGrp="1" noChangeArrowheads="1"/>
          </p:cNvSpPr>
          <p:nvPr>
            <p:ph type="body" idx="1"/>
          </p:nvPr>
        </p:nvSpPr>
        <p:spPr>
          <a:xfrm>
            <a:off x="457200" y="765175"/>
            <a:ext cx="8362950" cy="1079500"/>
          </a:xfrm>
        </p:spPr>
        <p:txBody>
          <a:bodyPr/>
          <a:lstStyle/>
          <a:p>
            <a:pPr marL="355600" indent="-355600">
              <a:buFont typeface="Wingdings" pitchFamily="2" charset="2"/>
              <a:buNone/>
            </a:pPr>
            <a:r>
              <a:rPr lang="en-US" altLang="zh-CN"/>
              <a:t>【</a:t>
            </a:r>
            <a:r>
              <a:rPr lang="zh-CN" altLang="en-US"/>
              <a:t>例</a:t>
            </a:r>
            <a:r>
              <a:rPr lang="en-US" altLang="zh-CN"/>
              <a:t>】</a:t>
            </a:r>
            <a:r>
              <a:rPr lang="zh-CN" altLang="en-US"/>
              <a:t>下图为某</a:t>
            </a:r>
            <a:r>
              <a:rPr lang="en-US" altLang="zh-CN"/>
              <a:t>VLIW</a:t>
            </a:r>
            <a:r>
              <a:rPr lang="zh-CN" altLang="en-US"/>
              <a:t>机的结构框图及指令中操作字段的格式。</a:t>
            </a:r>
          </a:p>
        </p:txBody>
      </p:sp>
      <p:sp>
        <p:nvSpPr>
          <p:cNvPr id="1769477" name="Rectangle 5"/>
          <p:cNvSpPr>
            <a:spLocks noChangeArrowheads="1"/>
          </p:cNvSpPr>
          <p:nvPr/>
        </p:nvSpPr>
        <p:spPr bwMode="auto">
          <a:xfrm>
            <a:off x="522288" y="2108200"/>
            <a:ext cx="838200" cy="2667000"/>
          </a:xfrm>
          <a:prstGeom prst="rect">
            <a:avLst/>
          </a:prstGeom>
          <a:solidFill>
            <a:srgbClr val="FFCCFF"/>
          </a:solidFill>
          <a:ln w="38100">
            <a:solidFill>
              <a:schemeClr val="tx1"/>
            </a:solidFill>
            <a:miter lim="800000"/>
            <a:headEnd/>
            <a:tailEnd/>
          </a:ln>
          <a:effectLst/>
        </p:spPr>
        <p:txBody>
          <a:bodyPr wrap="none" anchor="ctr"/>
          <a:lstStyle/>
          <a:p>
            <a:pPr>
              <a:spcBef>
                <a:spcPct val="0"/>
              </a:spcBef>
            </a:pPr>
            <a:r>
              <a:rPr kumimoji="1" lang="zh-CN" altLang="en-US" sz="2400" dirty="0">
                <a:ea typeface="楷体" panose="02010609060101010101" pitchFamily="49" charset="-122"/>
              </a:rPr>
              <a:t>主</a:t>
            </a:r>
          </a:p>
          <a:p>
            <a:pPr>
              <a:spcBef>
                <a:spcPct val="0"/>
              </a:spcBef>
            </a:pPr>
            <a:r>
              <a:rPr kumimoji="1" lang="zh-CN" altLang="en-US" sz="2400" dirty="0">
                <a:ea typeface="楷体" panose="02010609060101010101" pitchFamily="49" charset="-122"/>
              </a:rPr>
              <a:t>存</a:t>
            </a:r>
            <a:endParaRPr kumimoji="1" lang="zh-CN" altLang="en-US" sz="2400" dirty="0"/>
          </a:p>
        </p:txBody>
      </p:sp>
      <p:sp>
        <p:nvSpPr>
          <p:cNvPr id="1769478" name="Rectangle 6"/>
          <p:cNvSpPr>
            <a:spLocks noChangeArrowheads="1"/>
          </p:cNvSpPr>
          <p:nvPr/>
        </p:nvSpPr>
        <p:spPr bwMode="auto">
          <a:xfrm>
            <a:off x="250825" y="5132388"/>
            <a:ext cx="3168650" cy="534987"/>
          </a:xfrm>
          <a:prstGeom prst="rect">
            <a:avLst/>
          </a:prstGeom>
          <a:noFill/>
          <a:ln w="19050">
            <a:noFill/>
            <a:miter lim="800000"/>
            <a:headEnd/>
            <a:tailEnd/>
          </a:ln>
          <a:effectLst/>
        </p:spPr>
        <p:txBody>
          <a:bodyPr wrap="none" anchor="ctr"/>
          <a:lstStyle/>
          <a:p>
            <a:pPr>
              <a:spcBef>
                <a:spcPct val="0"/>
              </a:spcBef>
            </a:pPr>
            <a:r>
              <a:rPr kumimoji="1" lang="en-US" altLang="zh-CN" sz="2400" dirty="0">
                <a:ea typeface="楷体" panose="02010609060101010101" pitchFamily="49" charset="-122"/>
              </a:rPr>
              <a:t>VLIW</a:t>
            </a:r>
            <a:r>
              <a:rPr kumimoji="1" lang="zh-CN" altLang="en-US" sz="2400" dirty="0">
                <a:ea typeface="楷体" panose="02010609060101010101" pitchFamily="49" charset="-122"/>
              </a:rPr>
              <a:t>中的操作字段：</a:t>
            </a:r>
          </a:p>
        </p:txBody>
      </p:sp>
      <p:sp>
        <p:nvSpPr>
          <p:cNvPr id="1769479" name="Line 7"/>
          <p:cNvSpPr>
            <a:spLocks noChangeShapeType="1"/>
          </p:cNvSpPr>
          <p:nvPr/>
        </p:nvSpPr>
        <p:spPr bwMode="auto">
          <a:xfrm>
            <a:off x="1360488" y="2413000"/>
            <a:ext cx="1981200" cy="0"/>
          </a:xfrm>
          <a:prstGeom prst="line">
            <a:avLst/>
          </a:prstGeom>
          <a:noFill/>
          <a:ln w="38100">
            <a:solidFill>
              <a:srgbClr val="006600"/>
            </a:solidFill>
            <a:round/>
            <a:headEnd type="triangle" w="med" len="lg"/>
            <a:tailEnd type="triangle" w="med" len="lg"/>
          </a:ln>
          <a:effectLst/>
        </p:spPr>
        <p:txBody>
          <a:bodyPr wrap="none" anchor="ctr"/>
          <a:lstStyle/>
          <a:p>
            <a:endParaRPr lang="zh-CN" altLang="en-US"/>
          </a:p>
        </p:txBody>
      </p:sp>
      <p:sp>
        <p:nvSpPr>
          <p:cNvPr id="1769480" name="Rectangle 8"/>
          <p:cNvSpPr>
            <a:spLocks noChangeArrowheads="1"/>
          </p:cNvSpPr>
          <p:nvPr/>
        </p:nvSpPr>
        <p:spPr bwMode="auto">
          <a:xfrm>
            <a:off x="3341688" y="2108200"/>
            <a:ext cx="5334000" cy="609600"/>
          </a:xfrm>
          <a:prstGeom prst="rect">
            <a:avLst/>
          </a:prstGeom>
          <a:solidFill>
            <a:srgbClr val="FFFF99"/>
          </a:solidFill>
          <a:ln w="38100" algn="ctr">
            <a:solidFill>
              <a:schemeClr val="tx1"/>
            </a:solidFill>
            <a:miter lim="800000"/>
            <a:headEnd/>
            <a:tailEnd/>
          </a:ln>
          <a:effectLst/>
        </p:spPr>
        <p:txBody>
          <a:bodyPr wrap="none" anchor="ctr"/>
          <a:lstStyle/>
          <a:p>
            <a:pPr>
              <a:spcBef>
                <a:spcPct val="0"/>
              </a:spcBef>
            </a:pPr>
            <a:r>
              <a:rPr kumimoji="1" lang="en-US" altLang="zh-CN" sz="2400" dirty="0">
                <a:ea typeface="楷体" panose="02010609060101010101" pitchFamily="49" charset="-122"/>
              </a:rPr>
              <a:t>RF</a:t>
            </a:r>
            <a:r>
              <a:rPr kumimoji="1" lang="zh-CN" altLang="en-US" sz="2400" dirty="0">
                <a:ea typeface="楷体" panose="02010609060101010101" pitchFamily="49" charset="-122"/>
              </a:rPr>
              <a:t>（寄存器堆）</a:t>
            </a:r>
          </a:p>
        </p:txBody>
      </p:sp>
      <p:sp>
        <p:nvSpPr>
          <p:cNvPr id="1769481" name="Rectangle 9"/>
          <p:cNvSpPr>
            <a:spLocks noChangeArrowheads="1"/>
          </p:cNvSpPr>
          <p:nvPr/>
        </p:nvSpPr>
        <p:spPr bwMode="auto">
          <a:xfrm>
            <a:off x="3189288" y="3251200"/>
            <a:ext cx="990600" cy="457200"/>
          </a:xfrm>
          <a:prstGeom prst="rect">
            <a:avLst/>
          </a:prstGeom>
          <a:solidFill>
            <a:srgbClr val="CCFF99"/>
          </a:solidFill>
          <a:ln w="38100" algn="ctr">
            <a:solidFill>
              <a:schemeClr val="tx1"/>
            </a:solidFill>
            <a:miter lim="800000"/>
            <a:headEnd/>
            <a:tailEnd/>
          </a:ln>
          <a:effectLst/>
        </p:spPr>
        <p:txBody>
          <a:bodyPr wrap="none" anchor="ctr"/>
          <a:lstStyle/>
          <a:p>
            <a:pPr>
              <a:spcBef>
                <a:spcPct val="0"/>
              </a:spcBef>
            </a:pPr>
            <a:r>
              <a:rPr kumimoji="1" lang="en-US" altLang="zh-CN" sz="2000" dirty="0">
                <a:ea typeface="楷体" panose="02010609060101010101" pitchFamily="49" charset="-122"/>
              </a:rPr>
              <a:t>LD/ST1</a:t>
            </a:r>
          </a:p>
        </p:txBody>
      </p:sp>
      <p:sp>
        <p:nvSpPr>
          <p:cNvPr id="1769482" name="Rectangle 10"/>
          <p:cNvSpPr>
            <a:spLocks noChangeArrowheads="1"/>
          </p:cNvSpPr>
          <p:nvPr/>
        </p:nvSpPr>
        <p:spPr bwMode="auto">
          <a:xfrm>
            <a:off x="4560888" y="3251200"/>
            <a:ext cx="990600" cy="457200"/>
          </a:xfrm>
          <a:prstGeom prst="rect">
            <a:avLst/>
          </a:prstGeom>
          <a:solidFill>
            <a:srgbClr val="CCFF99"/>
          </a:solidFill>
          <a:ln w="38100" algn="ctr">
            <a:solidFill>
              <a:schemeClr val="tx1"/>
            </a:solidFill>
            <a:miter lim="800000"/>
            <a:headEnd/>
            <a:tailEnd/>
          </a:ln>
          <a:effectLst/>
        </p:spPr>
        <p:txBody>
          <a:bodyPr wrap="none" anchor="ctr"/>
          <a:lstStyle/>
          <a:p>
            <a:pPr>
              <a:spcBef>
                <a:spcPct val="0"/>
              </a:spcBef>
            </a:pPr>
            <a:r>
              <a:rPr kumimoji="1" lang="en-US" altLang="zh-CN" sz="2000" dirty="0">
                <a:ea typeface="楷体" panose="02010609060101010101" pitchFamily="49" charset="-122"/>
              </a:rPr>
              <a:t>LD/ST2</a:t>
            </a:r>
          </a:p>
        </p:txBody>
      </p:sp>
      <p:sp>
        <p:nvSpPr>
          <p:cNvPr id="1769483" name="Rectangle 11"/>
          <p:cNvSpPr>
            <a:spLocks noChangeArrowheads="1"/>
          </p:cNvSpPr>
          <p:nvPr/>
        </p:nvSpPr>
        <p:spPr bwMode="auto">
          <a:xfrm>
            <a:off x="5932488" y="3251200"/>
            <a:ext cx="990600" cy="457200"/>
          </a:xfrm>
          <a:prstGeom prst="rect">
            <a:avLst/>
          </a:prstGeom>
          <a:solidFill>
            <a:srgbClr val="CCFF99"/>
          </a:solidFill>
          <a:ln w="38100" algn="ctr">
            <a:solidFill>
              <a:schemeClr val="tx1"/>
            </a:solidFill>
            <a:miter lim="800000"/>
            <a:headEnd/>
            <a:tailEnd/>
          </a:ln>
          <a:effectLst/>
        </p:spPr>
        <p:txBody>
          <a:bodyPr wrap="none" anchor="ctr"/>
          <a:lstStyle/>
          <a:p>
            <a:pPr>
              <a:spcBef>
                <a:spcPct val="0"/>
              </a:spcBef>
            </a:pPr>
            <a:r>
              <a:rPr kumimoji="1" lang="en-US" altLang="zh-CN" sz="2400" dirty="0">
                <a:ea typeface="楷体" panose="02010609060101010101" pitchFamily="49" charset="-122"/>
              </a:rPr>
              <a:t>FADD</a:t>
            </a:r>
          </a:p>
        </p:txBody>
      </p:sp>
      <p:sp>
        <p:nvSpPr>
          <p:cNvPr id="1769484" name="Rectangle 12"/>
          <p:cNvSpPr>
            <a:spLocks noChangeArrowheads="1"/>
          </p:cNvSpPr>
          <p:nvPr/>
        </p:nvSpPr>
        <p:spPr bwMode="auto">
          <a:xfrm>
            <a:off x="7304088" y="3251200"/>
            <a:ext cx="990600" cy="457200"/>
          </a:xfrm>
          <a:prstGeom prst="rect">
            <a:avLst/>
          </a:prstGeom>
          <a:solidFill>
            <a:srgbClr val="CCFF99"/>
          </a:solidFill>
          <a:ln w="38100" algn="ctr">
            <a:solidFill>
              <a:schemeClr val="tx1"/>
            </a:solidFill>
            <a:miter lim="800000"/>
            <a:headEnd/>
            <a:tailEnd/>
          </a:ln>
          <a:effectLst/>
        </p:spPr>
        <p:txBody>
          <a:bodyPr wrap="none" anchor="ctr"/>
          <a:lstStyle/>
          <a:p>
            <a:pPr>
              <a:spcBef>
                <a:spcPct val="0"/>
              </a:spcBef>
            </a:pPr>
            <a:r>
              <a:rPr kumimoji="1" lang="en-US" altLang="zh-CN" sz="2400" dirty="0">
                <a:ea typeface="楷体" panose="02010609060101010101" pitchFamily="49" charset="-122"/>
              </a:rPr>
              <a:t>FMUL</a:t>
            </a:r>
          </a:p>
        </p:txBody>
      </p:sp>
      <p:sp>
        <p:nvSpPr>
          <p:cNvPr id="1769485" name="Line 13"/>
          <p:cNvSpPr>
            <a:spLocks noChangeShapeType="1"/>
          </p:cNvSpPr>
          <p:nvPr/>
        </p:nvSpPr>
        <p:spPr bwMode="auto">
          <a:xfrm>
            <a:off x="3494088" y="2717800"/>
            <a:ext cx="0" cy="533400"/>
          </a:xfrm>
          <a:prstGeom prst="line">
            <a:avLst/>
          </a:prstGeom>
          <a:noFill/>
          <a:ln w="38100">
            <a:solidFill>
              <a:srgbClr val="006600"/>
            </a:solidFill>
            <a:round/>
            <a:headEnd/>
            <a:tailEnd type="triangle" w="med" len="lg"/>
          </a:ln>
          <a:effectLst/>
        </p:spPr>
        <p:txBody>
          <a:bodyPr wrap="none" anchor="ctr"/>
          <a:lstStyle/>
          <a:p>
            <a:endParaRPr lang="zh-CN" altLang="en-US"/>
          </a:p>
        </p:txBody>
      </p:sp>
      <p:sp>
        <p:nvSpPr>
          <p:cNvPr id="1769486" name="Line 14"/>
          <p:cNvSpPr>
            <a:spLocks noChangeShapeType="1"/>
          </p:cNvSpPr>
          <p:nvPr/>
        </p:nvSpPr>
        <p:spPr bwMode="auto">
          <a:xfrm>
            <a:off x="3951288" y="2717800"/>
            <a:ext cx="0" cy="533400"/>
          </a:xfrm>
          <a:prstGeom prst="line">
            <a:avLst/>
          </a:prstGeom>
          <a:noFill/>
          <a:ln w="38100">
            <a:solidFill>
              <a:srgbClr val="006600"/>
            </a:solidFill>
            <a:round/>
            <a:headEnd/>
            <a:tailEnd type="triangle" w="med" len="lg"/>
          </a:ln>
          <a:effectLst/>
        </p:spPr>
        <p:txBody>
          <a:bodyPr wrap="none" anchor="ctr"/>
          <a:lstStyle/>
          <a:p>
            <a:endParaRPr lang="zh-CN" altLang="en-US"/>
          </a:p>
        </p:txBody>
      </p:sp>
      <p:sp>
        <p:nvSpPr>
          <p:cNvPr id="1769487" name="Line 15"/>
          <p:cNvSpPr>
            <a:spLocks noChangeShapeType="1"/>
          </p:cNvSpPr>
          <p:nvPr/>
        </p:nvSpPr>
        <p:spPr bwMode="auto">
          <a:xfrm>
            <a:off x="4789488" y="2717800"/>
            <a:ext cx="0" cy="533400"/>
          </a:xfrm>
          <a:prstGeom prst="line">
            <a:avLst/>
          </a:prstGeom>
          <a:noFill/>
          <a:ln w="38100">
            <a:solidFill>
              <a:srgbClr val="006600"/>
            </a:solidFill>
            <a:round/>
            <a:headEnd/>
            <a:tailEnd type="triangle" w="med" len="lg"/>
          </a:ln>
          <a:effectLst/>
        </p:spPr>
        <p:txBody>
          <a:bodyPr wrap="none" anchor="ctr"/>
          <a:lstStyle/>
          <a:p>
            <a:endParaRPr lang="zh-CN" altLang="en-US"/>
          </a:p>
        </p:txBody>
      </p:sp>
      <p:sp>
        <p:nvSpPr>
          <p:cNvPr id="1769488" name="Line 16"/>
          <p:cNvSpPr>
            <a:spLocks noChangeShapeType="1"/>
          </p:cNvSpPr>
          <p:nvPr/>
        </p:nvSpPr>
        <p:spPr bwMode="auto">
          <a:xfrm>
            <a:off x="5246688" y="2717800"/>
            <a:ext cx="0" cy="533400"/>
          </a:xfrm>
          <a:prstGeom prst="line">
            <a:avLst/>
          </a:prstGeom>
          <a:noFill/>
          <a:ln w="38100">
            <a:solidFill>
              <a:srgbClr val="006600"/>
            </a:solidFill>
            <a:round/>
            <a:headEnd/>
            <a:tailEnd type="triangle" w="med" len="lg"/>
          </a:ln>
          <a:effectLst/>
        </p:spPr>
        <p:txBody>
          <a:bodyPr wrap="none" anchor="ctr"/>
          <a:lstStyle/>
          <a:p>
            <a:endParaRPr lang="zh-CN" altLang="en-US"/>
          </a:p>
        </p:txBody>
      </p:sp>
      <p:sp>
        <p:nvSpPr>
          <p:cNvPr id="1769489" name="Line 17"/>
          <p:cNvSpPr>
            <a:spLocks noChangeShapeType="1"/>
          </p:cNvSpPr>
          <p:nvPr/>
        </p:nvSpPr>
        <p:spPr bwMode="auto">
          <a:xfrm>
            <a:off x="6237288" y="2717800"/>
            <a:ext cx="0" cy="533400"/>
          </a:xfrm>
          <a:prstGeom prst="line">
            <a:avLst/>
          </a:prstGeom>
          <a:noFill/>
          <a:ln w="38100">
            <a:solidFill>
              <a:srgbClr val="006600"/>
            </a:solidFill>
            <a:round/>
            <a:headEnd/>
            <a:tailEnd type="triangle" w="med" len="lg"/>
          </a:ln>
          <a:effectLst/>
        </p:spPr>
        <p:txBody>
          <a:bodyPr wrap="none" anchor="ctr"/>
          <a:lstStyle/>
          <a:p>
            <a:endParaRPr lang="zh-CN" altLang="en-US"/>
          </a:p>
        </p:txBody>
      </p:sp>
      <p:sp>
        <p:nvSpPr>
          <p:cNvPr id="1769490" name="Line 18"/>
          <p:cNvSpPr>
            <a:spLocks noChangeShapeType="1"/>
          </p:cNvSpPr>
          <p:nvPr/>
        </p:nvSpPr>
        <p:spPr bwMode="auto">
          <a:xfrm>
            <a:off x="6694488" y="2717800"/>
            <a:ext cx="0" cy="533400"/>
          </a:xfrm>
          <a:prstGeom prst="line">
            <a:avLst/>
          </a:prstGeom>
          <a:noFill/>
          <a:ln w="38100">
            <a:solidFill>
              <a:srgbClr val="006600"/>
            </a:solidFill>
            <a:round/>
            <a:headEnd/>
            <a:tailEnd type="triangle" w="med" len="lg"/>
          </a:ln>
          <a:effectLst/>
        </p:spPr>
        <p:txBody>
          <a:bodyPr wrap="none" anchor="ctr"/>
          <a:lstStyle/>
          <a:p>
            <a:endParaRPr lang="zh-CN" altLang="en-US"/>
          </a:p>
        </p:txBody>
      </p:sp>
      <p:sp>
        <p:nvSpPr>
          <p:cNvPr id="1769491" name="Line 19"/>
          <p:cNvSpPr>
            <a:spLocks noChangeShapeType="1"/>
          </p:cNvSpPr>
          <p:nvPr/>
        </p:nvSpPr>
        <p:spPr bwMode="auto">
          <a:xfrm>
            <a:off x="7532688" y="2717800"/>
            <a:ext cx="0" cy="533400"/>
          </a:xfrm>
          <a:prstGeom prst="line">
            <a:avLst/>
          </a:prstGeom>
          <a:noFill/>
          <a:ln w="38100">
            <a:solidFill>
              <a:srgbClr val="006600"/>
            </a:solidFill>
            <a:round/>
            <a:headEnd/>
            <a:tailEnd type="triangle" w="med" len="lg"/>
          </a:ln>
          <a:effectLst/>
        </p:spPr>
        <p:txBody>
          <a:bodyPr wrap="none" anchor="ctr"/>
          <a:lstStyle/>
          <a:p>
            <a:endParaRPr lang="zh-CN" altLang="en-US"/>
          </a:p>
        </p:txBody>
      </p:sp>
      <p:sp>
        <p:nvSpPr>
          <p:cNvPr id="1769492" name="Line 20"/>
          <p:cNvSpPr>
            <a:spLocks noChangeShapeType="1"/>
          </p:cNvSpPr>
          <p:nvPr/>
        </p:nvSpPr>
        <p:spPr bwMode="auto">
          <a:xfrm>
            <a:off x="7989888" y="2717800"/>
            <a:ext cx="0" cy="533400"/>
          </a:xfrm>
          <a:prstGeom prst="line">
            <a:avLst/>
          </a:prstGeom>
          <a:noFill/>
          <a:ln w="38100">
            <a:solidFill>
              <a:srgbClr val="006600"/>
            </a:solidFill>
            <a:round/>
            <a:headEnd/>
            <a:tailEnd type="triangle" w="med" len="lg"/>
          </a:ln>
          <a:effectLst/>
        </p:spPr>
        <p:txBody>
          <a:bodyPr wrap="none" anchor="ctr"/>
          <a:lstStyle/>
          <a:p>
            <a:endParaRPr lang="zh-CN" altLang="en-US"/>
          </a:p>
        </p:txBody>
      </p:sp>
      <p:sp>
        <p:nvSpPr>
          <p:cNvPr id="1769493" name="Line 21"/>
          <p:cNvSpPr>
            <a:spLocks noChangeShapeType="1"/>
          </p:cNvSpPr>
          <p:nvPr/>
        </p:nvSpPr>
        <p:spPr bwMode="auto">
          <a:xfrm flipV="1">
            <a:off x="4332288" y="2717800"/>
            <a:ext cx="0" cy="1371600"/>
          </a:xfrm>
          <a:prstGeom prst="line">
            <a:avLst/>
          </a:prstGeom>
          <a:noFill/>
          <a:ln w="38100">
            <a:solidFill>
              <a:srgbClr val="006600"/>
            </a:solidFill>
            <a:round/>
            <a:headEnd/>
            <a:tailEnd type="triangle" w="med" len="lg"/>
          </a:ln>
          <a:effectLst/>
        </p:spPr>
        <p:txBody>
          <a:bodyPr wrap="none" anchor="ctr"/>
          <a:lstStyle/>
          <a:p>
            <a:endParaRPr lang="zh-CN" altLang="en-US"/>
          </a:p>
        </p:txBody>
      </p:sp>
      <p:sp>
        <p:nvSpPr>
          <p:cNvPr id="1769494" name="Line 22"/>
          <p:cNvSpPr>
            <a:spLocks noChangeShapeType="1"/>
          </p:cNvSpPr>
          <p:nvPr/>
        </p:nvSpPr>
        <p:spPr bwMode="auto">
          <a:xfrm>
            <a:off x="3646488" y="3708400"/>
            <a:ext cx="0" cy="381000"/>
          </a:xfrm>
          <a:prstGeom prst="line">
            <a:avLst/>
          </a:prstGeom>
          <a:noFill/>
          <a:ln w="38100">
            <a:solidFill>
              <a:srgbClr val="006600"/>
            </a:solidFill>
            <a:round/>
            <a:headEnd/>
            <a:tailEnd type="triangle" w="med" len="lg"/>
          </a:ln>
          <a:effectLst/>
        </p:spPr>
        <p:txBody>
          <a:bodyPr wrap="none" anchor="ctr"/>
          <a:lstStyle/>
          <a:p>
            <a:endParaRPr lang="zh-CN" altLang="en-US"/>
          </a:p>
        </p:txBody>
      </p:sp>
      <p:sp>
        <p:nvSpPr>
          <p:cNvPr id="1769495" name="Line 23"/>
          <p:cNvSpPr>
            <a:spLocks noChangeShapeType="1"/>
          </p:cNvSpPr>
          <p:nvPr/>
        </p:nvSpPr>
        <p:spPr bwMode="auto">
          <a:xfrm flipH="1">
            <a:off x="1360488" y="4089400"/>
            <a:ext cx="2971800" cy="0"/>
          </a:xfrm>
          <a:prstGeom prst="line">
            <a:avLst/>
          </a:prstGeom>
          <a:noFill/>
          <a:ln w="38100">
            <a:solidFill>
              <a:srgbClr val="006600"/>
            </a:solidFill>
            <a:round/>
            <a:headEnd/>
            <a:tailEnd type="triangle" w="med" len="lg"/>
          </a:ln>
          <a:effectLst/>
        </p:spPr>
        <p:txBody>
          <a:bodyPr wrap="none" anchor="ctr"/>
          <a:lstStyle/>
          <a:p>
            <a:endParaRPr lang="zh-CN" altLang="en-US"/>
          </a:p>
        </p:txBody>
      </p:sp>
      <p:sp>
        <p:nvSpPr>
          <p:cNvPr id="1769496" name="Line 24"/>
          <p:cNvSpPr>
            <a:spLocks noChangeShapeType="1"/>
          </p:cNvSpPr>
          <p:nvPr/>
        </p:nvSpPr>
        <p:spPr bwMode="auto">
          <a:xfrm>
            <a:off x="5018088" y="3708400"/>
            <a:ext cx="0" cy="762000"/>
          </a:xfrm>
          <a:prstGeom prst="line">
            <a:avLst/>
          </a:prstGeom>
          <a:noFill/>
          <a:ln w="38100">
            <a:solidFill>
              <a:srgbClr val="006600"/>
            </a:solidFill>
            <a:round/>
            <a:headEnd/>
            <a:tailEnd type="triangle" w="med" len="lg"/>
          </a:ln>
          <a:effectLst/>
        </p:spPr>
        <p:txBody>
          <a:bodyPr wrap="none" anchor="ctr"/>
          <a:lstStyle/>
          <a:p>
            <a:endParaRPr lang="zh-CN" altLang="en-US"/>
          </a:p>
        </p:txBody>
      </p:sp>
      <p:sp>
        <p:nvSpPr>
          <p:cNvPr id="1769497" name="Line 25"/>
          <p:cNvSpPr>
            <a:spLocks noChangeShapeType="1"/>
          </p:cNvSpPr>
          <p:nvPr/>
        </p:nvSpPr>
        <p:spPr bwMode="auto">
          <a:xfrm flipH="1">
            <a:off x="1360488" y="4470400"/>
            <a:ext cx="4343400" cy="0"/>
          </a:xfrm>
          <a:prstGeom prst="line">
            <a:avLst/>
          </a:prstGeom>
          <a:noFill/>
          <a:ln w="38100">
            <a:solidFill>
              <a:srgbClr val="006600"/>
            </a:solidFill>
            <a:round/>
            <a:headEnd/>
            <a:tailEnd type="triangle" w="med" len="lg"/>
          </a:ln>
          <a:effectLst/>
        </p:spPr>
        <p:txBody>
          <a:bodyPr wrap="none" anchor="ctr"/>
          <a:lstStyle/>
          <a:p>
            <a:endParaRPr lang="zh-CN" altLang="en-US"/>
          </a:p>
        </p:txBody>
      </p:sp>
      <p:sp>
        <p:nvSpPr>
          <p:cNvPr id="1769498" name="Line 26"/>
          <p:cNvSpPr>
            <a:spLocks noChangeShapeType="1"/>
          </p:cNvSpPr>
          <p:nvPr/>
        </p:nvSpPr>
        <p:spPr bwMode="auto">
          <a:xfrm flipV="1">
            <a:off x="5703888" y="2717800"/>
            <a:ext cx="0" cy="1752600"/>
          </a:xfrm>
          <a:prstGeom prst="line">
            <a:avLst/>
          </a:prstGeom>
          <a:noFill/>
          <a:ln w="38100">
            <a:solidFill>
              <a:srgbClr val="006600"/>
            </a:solidFill>
            <a:round/>
            <a:headEnd/>
            <a:tailEnd type="triangle" w="med" len="lg"/>
          </a:ln>
          <a:effectLst/>
        </p:spPr>
        <p:txBody>
          <a:bodyPr wrap="none" anchor="ctr"/>
          <a:lstStyle/>
          <a:p>
            <a:endParaRPr lang="zh-CN" altLang="en-US"/>
          </a:p>
        </p:txBody>
      </p:sp>
      <p:sp>
        <p:nvSpPr>
          <p:cNvPr id="1769499" name="Line 27"/>
          <p:cNvSpPr>
            <a:spLocks noChangeShapeType="1"/>
          </p:cNvSpPr>
          <p:nvPr/>
        </p:nvSpPr>
        <p:spPr bwMode="auto">
          <a:xfrm>
            <a:off x="6389688" y="3708400"/>
            <a:ext cx="0" cy="381000"/>
          </a:xfrm>
          <a:prstGeom prst="line">
            <a:avLst/>
          </a:prstGeom>
          <a:noFill/>
          <a:ln w="38100">
            <a:solidFill>
              <a:srgbClr val="006600"/>
            </a:solidFill>
            <a:round/>
            <a:headEnd/>
            <a:tailEnd/>
          </a:ln>
          <a:effectLst/>
        </p:spPr>
        <p:txBody>
          <a:bodyPr wrap="none" anchor="ctr"/>
          <a:lstStyle/>
          <a:p>
            <a:endParaRPr lang="zh-CN" altLang="en-US"/>
          </a:p>
        </p:txBody>
      </p:sp>
      <p:sp>
        <p:nvSpPr>
          <p:cNvPr id="1769500" name="Line 28"/>
          <p:cNvSpPr>
            <a:spLocks noChangeShapeType="1"/>
          </p:cNvSpPr>
          <p:nvPr/>
        </p:nvSpPr>
        <p:spPr bwMode="auto">
          <a:xfrm>
            <a:off x="6389688" y="4089400"/>
            <a:ext cx="685800" cy="0"/>
          </a:xfrm>
          <a:prstGeom prst="line">
            <a:avLst/>
          </a:prstGeom>
          <a:noFill/>
          <a:ln w="38100">
            <a:solidFill>
              <a:srgbClr val="006600"/>
            </a:solidFill>
            <a:round/>
            <a:headEnd/>
            <a:tailEnd/>
          </a:ln>
          <a:effectLst/>
        </p:spPr>
        <p:txBody>
          <a:bodyPr wrap="none" anchor="ctr"/>
          <a:lstStyle/>
          <a:p>
            <a:endParaRPr lang="zh-CN" altLang="en-US"/>
          </a:p>
        </p:txBody>
      </p:sp>
      <p:sp>
        <p:nvSpPr>
          <p:cNvPr id="1769501" name="Line 29"/>
          <p:cNvSpPr>
            <a:spLocks noChangeShapeType="1"/>
          </p:cNvSpPr>
          <p:nvPr/>
        </p:nvSpPr>
        <p:spPr bwMode="auto">
          <a:xfrm flipV="1">
            <a:off x="7075488" y="2717800"/>
            <a:ext cx="0" cy="1371600"/>
          </a:xfrm>
          <a:prstGeom prst="line">
            <a:avLst/>
          </a:prstGeom>
          <a:noFill/>
          <a:ln w="38100">
            <a:solidFill>
              <a:srgbClr val="006600"/>
            </a:solidFill>
            <a:round/>
            <a:headEnd/>
            <a:tailEnd type="triangle" w="med" len="lg"/>
          </a:ln>
          <a:effectLst/>
        </p:spPr>
        <p:txBody>
          <a:bodyPr wrap="none" anchor="ctr"/>
          <a:lstStyle/>
          <a:p>
            <a:endParaRPr lang="zh-CN" altLang="en-US"/>
          </a:p>
        </p:txBody>
      </p:sp>
      <p:sp>
        <p:nvSpPr>
          <p:cNvPr id="1769502" name="Line 30"/>
          <p:cNvSpPr>
            <a:spLocks noChangeShapeType="1"/>
          </p:cNvSpPr>
          <p:nvPr/>
        </p:nvSpPr>
        <p:spPr bwMode="auto">
          <a:xfrm>
            <a:off x="7761288" y="3708400"/>
            <a:ext cx="0" cy="381000"/>
          </a:xfrm>
          <a:prstGeom prst="line">
            <a:avLst/>
          </a:prstGeom>
          <a:noFill/>
          <a:ln w="38100">
            <a:solidFill>
              <a:srgbClr val="006600"/>
            </a:solidFill>
            <a:round/>
            <a:headEnd/>
            <a:tailEnd/>
          </a:ln>
          <a:effectLst/>
        </p:spPr>
        <p:txBody>
          <a:bodyPr wrap="none" anchor="ctr"/>
          <a:lstStyle/>
          <a:p>
            <a:endParaRPr lang="zh-CN" altLang="en-US"/>
          </a:p>
        </p:txBody>
      </p:sp>
      <p:sp>
        <p:nvSpPr>
          <p:cNvPr id="1769503" name="Line 31"/>
          <p:cNvSpPr>
            <a:spLocks noChangeShapeType="1"/>
          </p:cNvSpPr>
          <p:nvPr/>
        </p:nvSpPr>
        <p:spPr bwMode="auto">
          <a:xfrm>
            <a:off x="7761288" y="4089400"/>
            <a:ext cx="685800" cy="0"/>
          </a:xfrm>
          <a:prstGeom prst="line">
            <a:avLst/>
          </a:prstGeom>
          <a:noFill/>
          <a:ln w="38100">
            <a:solidFill>
              <a:srgbClr val="006600"/>
            </a:solidFill>
            <a:round/>
            <a:headEnd/>
            <a:tailEnd/>
          </a:ln>
          <a:effectLst/>
        </p:spPr>
        <p:txBody>
          <a:bodyPr wrap="none" anchor="ctr"/>
          <a:lstStyle/>
          <a:p>
            <a:endParaRPr lang="zh-CN" altLang="en-US"/>
          </a:p>
        </p:txBody>
      </p:sp>
      <p:sp>
        <p:nvSpPr>
          <p:cNvPr id="1769504" name="Line 32"/>
          <p:cNvSpPr>
            <a:spLocks noChangeShapeType="1"/>
          </p:cNvSpPr>
          <p:nvPr/>
        </p:nvSpPr>
        <p:spPr bwMode="auto">
          <a:xfrm flipV="1">
            <a:off x="8447088" y="2717800"/>
            <a:ext cx="0" cy="1371600"/>
          </a:xfrm>
          <a:prstGeom prst="line">
            <a:avLst/>
          </a:prstGeom>
          <a:noFill/>
          <a:ln w="38100">
            <a:solidFill>
              <a:srgbClr val="006600"/>
            </a:solidFill>
            <a:round/>
            <a:headEnd/>
            <a:tailEnd type="triangle" w="med" len="lg"/>
          </a:ln>
          <a:effectLst/>
        </p:spPr>
        <p:txBody>
          <a:bodyPr wrap="none" anchor="ctr"/>
          <a:lstStyle/>
          <a:p>
            <a:endParaRPr lang="zh-CN" altLang="en-US"/>
          </a:p>
        </p:txBody>
      </p:sp>
      <p:sp>
        <p:nvSpPr>
          <p:cNvPr id="1769505" name="Rectangle 33"/>
          <p:cNvSpPr>
            <a:spLocks noChangeArrowheads="1"/>
          </p:cNvSpPr>
          <p:nvPr/>
        </p:nvSpPr>
        <p:spPr bwMode="auto">
          <a:xfrm>
            <a:off x="3276600" y="5168900"/>
            <a:ext cx="1371600" cy="457200"/>
          </a:xfrm>
          <a:prstGeom prst="rect">
            <a:avLst/>
          </a:prstGeom>
          <a:noFill/>
          <a:ln w="38100" algn="ctr">
            <a:solidFill>
              <a:schemeClr val="tx1"/>
            </a:solidFill>
            <a:miter lim="800000"/>
            <a:headEnd/>
            <a:tailEnd/>
          </a:ln>
          <a:effectLst/>
        </p:spPr>
        <p:txBody>
          <a:bodyPr wrap="none" anchor="ctr"/>
          <a:lstStyle/>
          <a:p>
            <a:pPr>
              <a:spcBef>
                <a:spcPct val="0"/>
              </a:spcBef>
            </a:pPr>
            <a:r>
              <a:rPr kumimoji="1" lang="en-US" altLang="zh-CN" sz="2400" dirty="0">
                <a:ea typeface="楷体" panose="02010609060101010101" pitchFamily="49" charset="-122"/>
              </a:rPr>
              <a:t>LD/ST1</a:t>
            </a:r>
          </a:p>
        </p:txBody>
      </p:sp>
      <p:sp>
        <p:nvSpPr>
          <p:cNvPr id="1769506" name="Rectangle 34"/>
          <p:cNvSpPr>
            <a:spLocks noChangeArrowheads="1"/>
          </p:cNvSpPr>
          <p:nvPr/>
        </p:nvSpPr>
        <p:spPr bwMode="auto">
          <a:xfrm>
            <a:off x="4648200" y="5168900"/>
            <a:ext cx="1371600" cy="457200"/>
          </a:xfrm>
          <a:prstGeom prst="rect">
            <a:avLst/>
          </a:prstGeom>
          <a:noFill/>
          <a:ln w="38100" algn="ctr">
            <a:solidFill>
              <a:schemeClr val="tx1"/>
            </a:solidFill>
            <a:miter lim="800000"/>
            <a:headEnd/>
            <a:tailEnd/>
          </a:ln>
          <a:effectLst/>
        </p:spPr>
        <p:txBody>
          <a:bodyPr wrap="none" anchor="ctr"/>
          <a:lstStyle/>
          <a:p>
            <a:pPr>
              <a:spcBef>
                <a:spcPct val="0"/>
              </a:spcBef>
            </a:pPr>
            <a:r>
              <a:rPr kumimoji="1" lang="en-US" altLang="zh-CN" sz="2400" dirty="0">
                <a:ea typeface="楷体" panose="02010609060101010101" pitchFamily="49" charset="-122"/>
              </a:rPr>
              <a:t>LD/ST2</a:t>
            </a:r>
          </a:p>
        </p:txBody>
      </p:sp>
      <p:sp>
        <p:nvSpPr>
          <p:cNvPr id="1769507" name="Rectangle 35"/>
          <p:cNvSpPr>
            <a:spLocks noChangeArrowheads="1"/>
          </p:cNvSpPr>
          <p:nvPr/>
        </p:nvSpPr>
        <p:spPr bwMode="auto">
          <a:xfrm>
            <a:off x="6019800" y="5168900"/>
            <a:ext cx="1371600" cy="457200"/>
          </a:xfrm>
          <a:prstGeom prst="rect">
            <a:avLst/>
          </a:prstGeom>
          <a:noFill/>
          <a:ln w="38100" algn="ctr">
            <a:solidFill>
              <a:schemeClr val="tx1"/>
            </a:solidFill>
            <a:miter lim="800000"/>
            <a:headEnd/>
            <a:tailEnd/>
          </a:ln>
          <a:effectLst/>
        </p:spPr>
        <p:txBody>
          <a:bodyPr wrap="none" anchor="ctr"/>
          <a:lstStyle/>
          <a:p>
            <a:pPr>
              <a:spcBef>
                <a:spcPct val="0"/>
              </a:spcBef>
            </a:pPr>
            <a:r>
              <a:rPr kumimoji="1" lang="en-US" altLang="zh-CN" sz="2400" dirty="0">
                <a:ea typeface="楷体" panose="02010609060101010101" pitchFamily="49" charset="-122"/>
              </a:rPr>
              <a:t>FADD</a:t>
            </a:r>
          </a:p>
        </p:txBody>
      </p:sp>
      <p:sp>
        <p:nvSpPr>
          <p:cNvPr id="1769508" name="Rectangle 36"/>
          <p:cNvSpPr>
            <a:spLocks noChangeArrowheads="1"/>
          </p:cNvSpPr>
          <p:nvPr/>
        </p:nvSpPr>
        <p:spPr bwMode="auto">
          <a:xfrm>
            <a:off x="7391400" y="5168900"/>
            <a:ext cx="1371600" cy="457200"/>
          </a:xfrm>
          <a:prstGeom prst="rect">
            <a:avLst/>
          </a:prstGeom>
          <a:noFill/>
          <a:ln w="38100" algn="ctr">
            <a:solidFill>
              <a:schemeClr val="tx1"/>
            </a:solidFill>
            <a:miter lim="800000"/>
            <a:headEnd/>
            <a:tailEnd/>
          </a:ln>
          <a:effectLst/>
        </p:spPr>
        <p:txBody>
          <a:bodyPr wrap="none" anchor="ctr"/>
          <a:lstStyle/>
          <a:p>
            <a:pPr>
              <a:spcBef>
                <a:spcPct val="0"/>
              </a:spcBef>
            </a:pPr>
            <a:r>
              <a:rPr kumimoji="1" lang="en-US" altLang="zh-CN" sz="2400" dirty="0">
                <a:ea typeface="楷体" panose="02010609060101010101" pitchFamily="49" charset="-122"/>
              </a:rPr>
              <a:t>FMUL</a:t>
            </a:r>
          </a:p>
        </p:txBody>
      </p:sp>
      <p:sp>
        <p:nvSpPr>
          <p:cNvPr id="1769509" name="Rectangle 37"/>
          <p:cNvSpPr>
            <a:spLocks noChangeArrowheads="1"/>
          </p:cNvSpPr>
          <p:nvPr/>
        </p:nvSpPr>
        <p:spPr bwMode="auto">
          <a:xfrm>
            <a:off x="3419475" y="5635625"/>
            <a:ext cx="990600" cy="457200"/>
          </a:xfrm>
          <a:prstGeom prst="rect">
            <a:avLst/>
          </a:prstGeom>
          <a:noFill/>
          <a:ln w="19050" algn="ctr">
            <a:noFill/>
            <a:miter lim="800000"/>
            <a:headEnd/>
            <a:tailEnd/>
          </a:ln>
          <a:effectLst/>
        </p:spPr>
        <p:txBody>
          <a:bodyPr wrap="none" anchor="ctr"/>
          <a:lstStyle/>
          <a:p>
            <a:pPr>
              <a:spcBef>
                <a:spcPct val="0"/>
              </a:spcBef>
            </a:pPr>
            <a:r>
              <a:rPr kumimoji="1" lang="zh-CN" altLang="en-US" sz="2400" dirty="0">
                <a:latin typeface="楷体" panose="02010609060101010101" pitchFamily="49" charset="-122"/>
                <a:ea typeface="楷体" panose="02010609060101010101" pitchFamily="49" charset="-122"/>
              </a:rPr>
              <a:t>存</a:t>
            </a:r>
            <a:r>
              <a:rPr kumimoji="1" lang="en-US" altLang="zh-CN" sz="2400" dirty="0">
                <a:latin typeface="楷体" panose="02010609060101010101" pitchFamily="49" charset="-122"/>
                <a:ea typeface="楷体" panose="02010609060101010101" pitchFamily="49" charset="-122"/>
              </a:rPr>
              <a:t>/</a:t>
            </a:r>
            <a:r>
              <a:rPr kumimoji="1" lang="zh-CN" altLang="en-US" sz="2400" dirty="0">
                <a:latin typeface="楷体" panose="02010609060101010101" pitchFamily="49" charset="-122"/>
                <a:ea typeface="楷体" panose="02010609060101010101" pitchFamily="49" charset="-122"/>
              </a:rPr>
              <a:t>取</a:t>
            </a:r>
            <a:r>
              <a:rPr kumimoji="1" lang="en-US" altLang="zh-CN" sz="2400" dirty="0">
                <a:latin typeface="楷体" panose="02010609060101010101" pitchFamily="49" charset="-122"/>
                <a:ea typeface="楷体" panose="02010609060101010101" pitchFamily="49" charset="-122"/>
              </a:rPr>
              <a:t>1</a:t>
            </a:r>
          </a:p>
        </p:txBody>
      </p:sp>
      <p:sp>
        <p:nvSpPr>
          <p:cNvPr id="1769510" name="Rectangle 38"/>
          <p:cNvSpPr>
            <a:spLocks noChangeArrowheads="1"/>
          </p:cNvSpPr>
          <p:nvPr/>
        </p:nvSpPr>
        <p:spPr bwMode="auto">
          <a:xfrm>
            <a:off x="4791075" y="5635625"/>
            <a:ext cx="990600" cy="457200"/>
          </a:xfrm>
          <a:prstGeom prst="rect">
            <a:avLst/>
          </a:prstGeom>
          <a:noFill/>
          <a:ln w="19050" algn="ctr">
            <a:noFill/>
            <a:miter lim="800000"/>
            <a:headEnd/>
            <a:tailEnd/>
          </a:ln>
          <a:effectLst/>
        </p:spPr>
        <p:txBody>
          <a:bodyPr wrap="none" anchor="ctr"/>
          <a:lstStyle/>
          <a:p>
            <a:pPr>
              <a:spcBef>
                <a:spcPct val="0"/>
              </a:spcBef>
            </a:pPr>
            <a:r>
              <a:rPr kumimoji="1" lang="zh-CN" altLang="en-US" sz="2400" dirty="0">
                <a:latin typeface="楷体" panose="02010609060101010101" pitchFamily="49" charset="-122"/>
                <a:ea typeface="楷体" panose="02010609060101010101" pitchFamily="49" charset="-122"/>
              </a:rPr>
              <a:t>存</a:t>
            </a:r>
            <a:r>
              <a:rPr kumimoji="1" lang="en-US" altLang="zh-CN" sz="2400" dirty="0">
                <a:latin typeface="楷体" panose="02010609060101010101" pitchFamily="49" charset="-122"/>
                <a:ea typeface="楷体" panose="02010609060101010101" pitchFamily="49" charset="-122"/>
              </a:rPr>
              <a:t>/</a:t>
            </a:r>
            <a:r>
              <a:rPr kumimoji="1" lang="zh-CN" altLang="en-US" sz="2400" dirty="0">
                <a:latin typeface="楷体" panose="02010609060101010101" pitchFamily="49" charset="-122"/>
                <a:ea typeface="楷体" panose="02010609060101010101" pitchFamily="49" charset="-122"/>
              </a:rPr>
              <a:t>取</a:t>
            </a:r>
            <a:r>
              <a:rPr kumimoji="1" lang="en-US" altLang="zh-CN" sz="2400" dirty="0">
                <a:latin typeface="楷体" panose="02010609060101010101" pitchFamily="49" charset="-122"/>
                <a:ea typeface="楷体" panose="02010609060101010101" pitchFamily="49" charset="-122"/>
              </a:rPr>
              <a:t>2</a:t>
            </a:r>
          </a:p>
        </p:txBody>
      </p:sp>
      <p:sp>
        <p:nvSpPr>
          <p:cNvPr id="1769511" name="Rectangle 39"/>
          <p:cNvSpPr>
            <a:spLocks noChangeArrowheads="1"/>
          </p:cNvSpPr>
          <p:nvPr/>
        </p:nvSpPr>
        <p:spPr bwMode="auto">
          <a:xfrm>
            <a:off x="6162675" y="5635625"/>
            <a:ext cx="990600" cy="457200"/>
          </a:xfrm>
          <a:prstGeom prst="rect">
            <a:avLst/>
          </a:prstGeom>
          <a:noFill/>
          <a:ln w="19050" algn="ctr">
            <a:noFill/>
            <a:miter lim="800000"/>
            <a:headEnd/>
            <a:tailEnd/>
          </a:ln>
          <a:effectLst/>
        </p:spPr>
        <p:txBody>
          <a:bodyPr wrap="none" anchor="ctr"/>
          <a:lstStyle/>
          <a:p>
            <a:pPr>
              <a:spcBef>
                <a:spcPct val="0"/>
              </a:spcBef>
            </a:pPr>
            <a:r>
              <a:rPr kumimoji="1" lang="zh-CN" altLang="en-US" sz="2400" dirty="0">
                <a:latin typeface="楷体" panose="02010609060101010101" pitchFamily="49" charset="-122"/>
                <a:ea typeface="楷体" panose="02010609060101010101" pitchFamily="49" charset="-122"/>
              </a:rPr>
              <a:t>浮点加</a:t>
            </a:r>
          </a:p>
        </p:txBody>
      </p:sp>
      <p:sp>
        <p:nvSpPr>
          <p:cNvPr id="1769512" name="Rectangle 40"/>
          <p:cNvSpPr>
            <a:spLocks noChangeArrowheads="1"/>
          </p:cNvSpPr>
          <p:nvPr/>
        </p:nvSpPr>
        <p:spPr bwMode="auto">
          <a:xfrm>
            <a:off x="7610475" y="5635625"/>
            <a:ext cx="990600" cy="457200"/>
          </a:xfrm>
          <a:prstGeom prst="rect">
            <a:avLst/>
          </a:prstGeom>
          <a:noFill/>
          <a:ln w="19050" algn="ctr">
            <a:noFill/>
            <a:miter lim="800000"/>
            <a:headEnd/>
            <a:tailEnd/>
          </a:ln>
          <a:effectLst/>
        </p:spPr>
        <p:txBody>
          <a:bodyPr wrap="none" anchor="ctr"/>
          <a:lstStyle/>
          <a:p>
            <a:pPr>
              <a:spcBef>
                <a:spcPct val="0"/>
              </a:spcBef>
            </a:pPr>
            <a:r>
              <a:rPr kumimoji="1" lang="zh-CN" altLang="en-US" sz="2400" dirty="0">
                <a:latin typeface="楷体" panose="02010609060101010101" pitchFamily="49" charset="-122"/>
                <a:ea typeface="楷体" panose="02010609060101010101" pitchFamily="49" charset="-122"/>
              </a:rPr>
              <a:t>浮点乘</a:t>
            </a:r>
          </a:p>
        </p:txBody>
      </p:sp>
      <p:sp>
        <p:nvSpPr>
          <p:cNvPr id="1769513" name="AutoShape 41">
            <a:hlinkClick r:id="" action="ppaction://hlinkshowjump?jump=lastslideviewed" highlightClick="1"/>
          </p:cNvPr>
          <p:cNvSpPr>
            <a:spLocks noChangeArrowheads="1"/>
          </p:cNvSpPr>
          <p:nvPr/>
        </p:nvSpPr>
        <p:spPr bwMode="auto">
          <a:xfrm>
            <a:off x="8459788" y="188913"/>
            <a:ext cx="504825" cy="503237"/>
          </a:xfrm>
          <a:prstGeom prst="actionButtonReturn">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p>
        </p:txBody>
      </p:sp>
    </p:spTree>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F9000537-4CA8-44F0-AE29-26DF980EA023}" type="slidenum">
              <a:rPr lang="zh-CN" altLang="en-US"/>
              <a:pPr/>
              <a:t>89</a:t>
            </a:fld>
            <a:endParaRPr lang="en-US" altLang="zh-CN"/>
          </a:p>
        </p:txBody>
      </p:sp>
      <p:sp>
        <p:nvSpPr>
          <p:cNvPr id="1772546" name="Rectangle 2"/>
          <p:cNvSpPr>
            <a:spLocks noGrp="1" noChangeArrowheads="1"/>
          </p:cNvSpPr>
          <p:nvPr>
            <p:ph type="title"/>
          </p:nvPr>
        </p:nvSpPr>
        <p:spPr/>
        <p:txBody>
          <a:bodyPr/>
          <a:lstStyle/>
          <a:p>
            <a:r>
              <a:rPr lang="en-US" altLang="zh-CN" dirty="0"/>
              <a:t>7.6.3 </a:t>
            </a:r>
            <a:r>
              <a:rPr lang="zh-CN" altLang="en-US" dirty="0"/>
              <a:t>超长指令字处理器</a:t>
            </a:r>
          </a:p>
        </p:txBody>
      </p:sp>
      <p:sp>
        <p:nvSpPr>
          <p:cNvPr id="1772547" name="Rectangle 3"/>
          <p:cNvSpPr>
            <a:spLocks noGrp="1" noChangeArrowheads="1"/>
          </p:cNvSpPr>
          <p:nvPr>
            <p:ph type="body" idx="1"/>
          </p:nvPr>
        </p:nvSpPr>
        <p:spPr>
          <a:xfrm>
            <a:off x="457200" y="765175"/>
            <a:ext cx="8362950" cy="5903913"/>
          </a:xfrm>
        </p:spPr>
        <p:txBody>
          <a:bodyPr/>
          <a:lstStyle/>
          <a:p>
            <a:pPr marL="0" indent="0">
              <a:buFont typeface="Wingdings" pitchFamily="2" charset="2"/>
              <a:buNone/>
            </a:pPr>
            <a:r>
              <a:rPr lang="en-US" altLang="zh-CN" dirty="0"/>
              <a:t>【</a:t>
            </a:r>
            <a:r>
              <a:rPr lang="zh-CN" altLang="en-US" dirty="0"/>
              <a:t>例</a:t>
            </a:r>
            <a:r>
              <a:rPr lang="en-US" altLang="zh-CN" dirty="0"/>
              <a:t>】</a:t>
            </a:r>
            <a:endParaRPr lang="zh-CN" altLang="en-US" dirty="0"/>
          </a:p>
          <a:p>
            <a:pPr marL="0" indent="0">
              <a:buClrTx/>
              <a:buSzTx/>
              <a:buFontTx/>
              <a:buNone/>
            </a:pPr>
            <a:r>
              <a:rPr lang="zh-CN" altLang="en-US" dirty="0">
                <a:ea typeface="楷体" panose="02010609060101010101" pitchFamily="49" charset="-122"/>
              </a:rPr>
              <a:t>要执行以下赋值语句。</a:t>
            </a:r>
          </a:p>
          <a:p>
            <a:pPr marL="0" indent="0">
              <a:buClrTx/>
              <a:buSzTx/>
              <a:buFontTx/>
              <a:buNone/>
            </a:pPr>
            <a:r>
              <a:rPr lang="zh-CN" altLang="en-US" dirty="0">
                <a:solidFill>
                  <a:srgbClr val="0000FF"/>
                </a:solidFill>
                <a:ea typeface="楷体" panose="02010609060101010101" pitchFamily="49" charset="-122"/>
              </a:rPr>
              <a:t>		   	</a:t>
            </a:r>
            <a:r>
              <a:rPr lang="en-US" altLang="zh-CN" dirty="0">
                <a:solidFill>
                  <a:srgbClr val="0000FF"/>
                </a:solidFill>
                <a:ea typeface="楷体" panose="02010609060101010101" pitchFamily="49" charset="-122"/>
              </a:rPr>
              <a:t>C = A + B</a:t>
            </a:r>
          </a:p>
          <a:p>
            <a:pPr marL="0" indent="0">
              <a:buClrTx/>
              <a:buSzTx/>
              <a:buFontTx/>
              <a:buNone/>
            </a:pPr>
            <a:r>
              <a:rPr lang="en-US" altLang="zh-CN" dirty="0">
                <a:solidFill>
                  <a:srgbClr val="0000FF"/>
                </a:solidFill>
                <a:ea typeface="楷体" panose="02010609060101010101" pitchFamily="49" charset="-122"/>
              </a:rPr>
              <a:t>			K = I + J</a:t>
            </a:r>
          </a:p>
          <a:p>
            <a:pPr marL="0" indent="0">
              <a:buClrTx/>
              <a:buSzTx/>
              <a:buFontTx/>
              <a:buNone/>
            </a:pPr>
            <a:r>
              <a:rPr lang="en-US" altLang="zh-CN" dirty="0">
                <a:solidFill>
                  <a:srgbClr val="0000FF"/>
                </a:solidFill>
                <a:ea typeface="楷体" panose="02010609060101010101" pitchFamily="49" charset="-122"/>
              </a:rPr>
              <a:t>			L = M - K</a:t>
            </a:r>
          </a:p>
          <a:p>
            <a:pPr marL="0" indent="0">
              <a:buClrTx/>
              <a:buSzTx/>
              <a:buFontTx/>
              <a:buNone/>
            </a:pPr>
            <a:r>
              <a:rPr lang="en-US" altLang="zh-CN" dirty="0">
                <a:solidFill>
                  <a:srgbClr val="0000FF"/>
                </a:solidFill>
                <a:ea typeface="楷体" panose="02010609060101010101" pitchFamily="49" charset="-122"/>
              </a:rPr>
              <a:t>			Q = C </a:t>
            </a:r>
            <a:r>
              <a:rPr lang="en-US" altLang="zh-CN" dirty="0">
                <a:solidFill>
                  <a:srgbClr val="0000FF"/>
                </a:solidFill>
                <a:ea typeface="楷体" panose="02010609060101010101" pitchFamily="49" charset="-122"/>
                <a:sym typeface="Symbol" pitchFamily="18" charset="2"/>
              </a:rPr>
              <a:t> K</a:t>
            </a:r>
          </a:p>
          <a:p>
            <a:pPr marL="0" indent="0">
              <a:buClrTx/>
              <a:buSzTx/>
              <a:buFontTx/>
              <a:buNone/>
            </a:pPr>
            <a:r>
              <a:rPr lang="zh-CN" altLang="en-US" dirty="0">
                <a:ea typeface="楷体" panose="02010609060101010101" pitchFamily="49" charset="-122"/>
                <a:sym typeface="Symbol" pitchFamily="18" charset="2"/>
              </a:rPr>
              <a:t>        假设 </a:t>
            </a:r>
            <a:r>
              <a:rPr lang="en-US" altLang="zh-CN" dirty="0">
                <a:solidFill>
                  <a:srgbClr val="006600"/>
                </a:solidFill>
                <a:ea typeface="楷体" panose="02010609060101010101" pitchFamily="49" charset="-122"/>
                <a:sym typeface="Symbol" pitchFamily="18" charset="2"/>
              </a:rPr>
              <a:t>LOAD</a:t>
            </a:r>
            <a:r>
              <a:rPr lang="en-US" altLang="zh-CN" dirty="0">
                <a:ea typeface="楷体" panose="02010609060101010101" pitchFamily="49" charset="-122"/>
                <a:sym typeface="Symbol" pitchFamily="18" charset="2"/>
              </a:rPr>
              <a:t>/</a:t>
            </a:r>
            <a:r>
              <a:rPr lang="en-US" altLang="zh-CN" dirty="0">
                <a:solidFill>
                  <a:srgbClr val="006600"/>
                </a:solidFill>
                <a:ea typeface="楷体" panose="02010609060101010101" pitchFamily="49" charset="-122"/>
                <a:sym typeface="Symbol" pitchFamily="18" charset="2"/>
              </a:rPr>
              <a:t>STORE</a:t>
            </a:r>
            <a:r>
              <a:rPr lang="zh-CN" altLang="en-US" dirty="0">
                <a:ea typeface="楷体" panose="02010609060101010101" pitchFamily="49" charset="-122"/>
                <a:sym typeface="Symbol" pitchFamily="18" charset="2"/>
              </a:rPr>
              <a:t>、</a:t>
            </a:r>
            <a:r>
              <a:rPr lang="en-US" altLang="zh-CN" dirty="0">
                <a:solidFill>
                  <a:srgbClr val="006600"/>
                </a:solidFill>
                <a:ea typeface="楷体" panose="02010609060101010101" pitchFamily="49" charset="-122"/>
                <a:sym typeface="Symbol" pitchFamily="18" charset="2"/>
              </a:rPr>
              <a:t>FADD </a:t>
            </a:r>
            <a:r>
              <a:rPr lang="zh-CN" altLang="en-US" dirty="0">
                <a:ea typeface="楷体" panose="02010609060101010101" pitchFamily="49" charset="-122"/>
                <a:sym typeface="Symbol" pitchFamily="18" charset="2"/>
              </a:rPr>
              <a:t>一个周期完成，</a:t>
            </a:r>
          </a:p>
          <a:p>
            <a:pPr marL="0" indent="0">
              <a:buClrTx/>
              <a:buSzTx/>
              <a:buFontTx/>
              <a:buNone/>
            </a:pPr>
            <a:r>
              <a:rPr lang="en-US" altLang="zh-CN" dirty="0">
                <a:solidFill>
                  <a:srgbClr val="006600"/>
                </a:solidFill>
                <a:ea typeface="楷体" panose="02010609060101010101" pitchFamily="49" charset="-122"/>
                <a:sym typeface="Symbol" pitchFamily="18" charset="2"/>
              </a:rPr>
              <a:t>FMUL </a:t>
            </a:r>
            <a:r>
              <a:rPr lang="zh-CN" altLang="en-US" dirty="0">
                <a:ea typeface="楷体" panose="02010609060101010101" pitchFamily="49" charset="-122"/>
                <a:sym typeface="Symbol" pitchFamily="18" charset="2"/>
              </a:rPr>
              <a:t>二个周期完成。</a:t>
            </a:r>
          </a:p>
          <a:p>
            <a:pPr marL="0" indent="0">
              <a:buClrTx/>
              <a:buSzTx/>
              <a:buFontTx/>
              <a:buNone/>
            </a:pPr>
            <a:r>
              <a:rPr lang="zh-CN" altLang="en-US" dirty="0">
                <a:ea typeface="楷体" panose="02010609060101010101" pitchFamily="49" charset="-122"/>
                <a:sym typeface="Symbol" pitchFamily="18" charset="2"/>
              </a:rPr>
              <a:t>        若按串行操作进行，则其所用的指令序列如下图所示。共需</a:t>
            </a:r>
            <a:r>
              <a:rPr lang="en-US" altLang="zh-CN" dirty="0">
                <a:solidFill>
                  <a:srgbClr val="FF0000"/>
                </a:solidFill>
                <a:ea typeface="楷体" panose="02010609060101010101" pitchFamily="49" charset="-122"/>
                <a:sym typeface="Symbol" pitchFamily="18" charset="2"/>
              </a:rPr>
              <a:t>14</a:t>
            </a:r>
            <a:r>
              <a:rPr lang="zh-CN" altLang="en-US" dirty="0">
                <a:ea typeface="楷体" panose="02010609060101010101" pitchFamily="49" charset="-122"/>
                <a:sym typeface="Symbol" pitchFamily="18" charset="2"/>
              </a:rPr>
              <a:t>个周期。</a:t>
            </a:r>
            <a:endParaRPr lang="zh-CN" altLang="en-US" dirty="0"/>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4"/>
          <p:cNvSpPr>
            <a:spLocks noGrp="1"/>
          </p:cNvSpPr>
          <p:nvPr>
            <p:ph type="sldNum" sz="quarter" idx="11"/>
          </p:nvPr>
        </p:nvSpPr>
        <p:spPr/>
        <p:txBody>
          <a:bodyPr/>
          <a:lstStyle/>
          <a:p>
            <a:fld id="{D7FB4BF9-7FD3-4501-AA54-338CEA5C68AF}" type="slidenum">
              <a:rPr lang="zh-CN" altLang="en-US"/>
              <a:pPr/>
              <a:t>9</a:t>
            </a:fld>
            <a:endParaRPr lang="en-US" altLang="zh-CN"/>
          </a:p>
        </p:txBody>
      </p:sp>
      <p:sp>
        <p:nvSpPr>
          <p:cNvPr id="1651714" name="Rectangle 2"/>
          <p:cNvSpPr>
            <a:spLocks noGrp="1" noChangeArrowheads="1"/>
          </p:cNvSpPr>
          <p:nvPr>
            <p:ph type="title"/>
          </p:nvPr>
        </p:nvSpPr>
        <p:spPr/>
        <p:txBody>
          <a:bodyPr/>
          <a:lstStyle/>
          <a:p>
            <a:r>
              <a:rPr lang="en-US" altLang="zh-CN"/>
              <a:t>7.5.3 </a:t>
            </a:r>
            <a:r>
              <a:rPr lang="zh-CN" altLang="en-US"/>
              <a:t>数据相关</a:t>
            </a:r>
          </a:p>
        </p:txBody>
      </p:sp>
      <p:sp>
        <p:nvSpPr>
          <p:cNvPr id="1651715" name="Rectangle 3"/>
          <p:cNvSpPr>
            <a:spLocks noGrp="1" noChangeArrowheads="1"/>
          </p:cNvSpPr>
          <p:nvPr>
            <p:ph type="body" idx="1"/>
          </p:nvPr>
        </p:nvSpPr>
        <p:spPr>
          <a:xfrm>
            <a:off x="323850" y="619944"/>
            <a:ext cx="8712200" cy="2087563"/>
          </a:xfrm>
        </p:spPr>
        <p:txBody>
          <a:bodyPr/>
          <a:lstStyle/>
          <a:p>
            <a:pPr>
              <a:spcBef>
                <a:spcPct val="10000"/>
              </a:spcBef>
            </a:pPr>
            <a:r>
              <a:rPr lang="zh-CN" altLang="en-US" dirty="0">
                <a:solidFill>
                  <a:srgbClr val="0000FF"/>
                </a:solidFill>
              </a:rPr>
              <a:t>数据相关</a:t>
            </a:r>
            <a:r>
              <a:rPr lang="zh-CN" altLang="en-US" dirty="0"/>
              <a:t>的类型：</a:t>
            </a:r>
          </a:p>
          <a:p>
            <a:pPr lvl="1">
              <a:spcBef>
                <a:spcPct val="10000"/>
              </a:spcBef>
            </a:pPr>
            <a:r>
              <a:rPr lang="zh-CN" altLang="en-US" dirty="0"/>
              <a:t>先写后读（</a:t>
            </a:r>
            <a:r>
              <a:rPr lang="en-US" altLang="zh-CN" dirty="0">
                <a:solidFill>
                  <a:srgbClr val="FF0000"/>
                </a:solidFill>
              </a:rPr>
              <a:t>R</a:t>
            </a:r>
            <a:r>
              <a:rPr lang="en-US" altLang="zh-CN" dirty="0"/>
              <a:t>ead </a:t>
            </a:r>
            <a:r>
              <a:rPr lang="en-US" altLang="zh-CN" dirty="0">
                <a:solidFill>
                  <a:srgbClr val="FF0000"/>
                </a:solidFill>
              </a:rPr>
              <a:t>A</a:t>
            </a:r>
            <a:r>
              <a:rPr lang="en-US" altLang="zh-CN" dirty="0"/>
              <a:t>fter </a:t>
            </a:r>
            <a:r>
              <a:rPr lang="en-US" altLang="zh-CN" dirty="0">
                <a:solidFill>
                  <a:srgbClr val="FF0000"/>
                </a:solidFill>
              </a:rPr>
              <a:t>W</a:t>
            </a:r>
            <a:r>
              <a:rPr lang="en-US" altLang="zh-CN" dirty="0"/>
              <a:t>rite</a:t>
            </a:r>
            <a:r>
              <a:rPr lang="zh-CN" altLang="en-US" dirty="0"/>
              <a:t>）</a:t>
            </a:r>
          </a:p>
          <a:p>
            <a:pPr lvl="1">
              <a:spcBef>
                <a:spcPct val="10000"/>
              </a:spcBef>
            </a:pPr>
            <a:r>
              <a:rPr lang="zh-CN" altLang="en-US" dirty="0"/>
              <a:t>先读后写（</a:t>
            </a:r>
            <a:r>
              <a:rPr lang="en-US" altLang="zh-CN" dirty="0">
                <a:solidFill>
                  <a:srgbClr val="FF0000"/>
                </a:solidFill>
              </a:rPr>
              <a:t>W</a:t>
            </a:r>
            <a:r>
              <a:rPr lang="en-US" altLang="zh-CN" dirty="0"/>
              <a:t>rite </a:t>
            </a:r>
            <a:r>
              <a:rPr lang="en-US" altLang="zh-CN" dirty="0">
                <a:solidFill>
                  <a:srgbClr val="FF0000"/>
                </a:solidFill>
              </a:rPr>
              <a:t>A</a:t>
            </a:r>
            <a:r>
              <a:rPr lang="en-US" altLang="zh-CN" dirty="0"/>
              <a:t>fter </a:t>
            </a:r>
            <a:r>
              <a:rPr lang="en-US" altLang="zh-CN" dirty="0">
                <a:solidFill>
                  <a:srgbClr val="FF0000"/>
                </a:solidFill>
              </a:rPr>
              <a:t>R</a:t>
            </a:r>
            <a:r>
              <a:rPr lang="en-US" altLang="zh-CN" dirty="0"/>
              <a:t>ead</a:t>
            </a:r>
            <a:r>
              <a:rPr lang="zh-CN" altLang="en-US" dirty="0"/>
              <a:t>）</a:t>
            </a:r>
          </a:p>
          <a:p>
            <a:pPr lvl="1">
              <a:spcBef>
                <a:spcPct val="10000"/>
              </a:spcBef>
            </a:pPr>
            <a:r>
              <a:rPr lang="zh-CN" altLang="en-US" dirty="0"/>
              <a:t>写后写（</a:t>
            </a:r>
            <a:r>
              <a:rPr lang="en-US" altLang="zh-CN" dirty="0">
                <a:solidFill>
                  <a:srgbClr val="FF0000"/>
                </a:solidFill>
              </a:rPr>
              <a:t>W</a:t>
            </a:r>
            <a:r>
              <a:rPr lang="en-US" altLang="zh-CN" dirty="0"/>
              <a:t>rite </a:t>
            </a:r>
            <a:r>
              <a:rPr lang="en-US" altLang="zh-CN" dirty="0">
                <a:solidFill>
                  <a:srgbClr val="FF0000"/>
                </a:solidFill>
              </a:rPr>
              <a:t>A</a:t>
            </a:r>
            <a:r>
              <a:rPr lang="en-US" altLang="zh-CN" dirty="0"/>
              <a:t>fter </a:t>
            </a:r>
            <a:r>
              <a:rPr lang="en-US" altLang="zh-CN" dirty="0">
                <a:solidFill>
                  <a:srgbClr val="FF0000"/>
                </a:solidFill>
              </a:rPr>
              <a:t>W</a:t>
            </a:r>
            <a:r>
              <a:rPr lang="en-US" altLang="zh-CN" dirty="0"/>
              <a:t>rite</a:t>
            </a:r>
            <a:r>
              <a:rPr lang="zh-CN" altLang="en-US" dirty="0"/>
              <a:t>）</a:t>
            </a:r>
            <a:endParaRPr lang="en-US" altLang="zh-CN" dirty="0"/>
          </a:p>
        </p:txBody>
      </p:sp>
      <p:sp>
        <p:nvSpPr>
          <p:cNvPr id="1651716" name="Rectangle 4"/>
          <p:cNvSpPr>
            <a:spLocks noChangeArrowheads="1"/>
          </p:cNvSpPr>
          <p:nvPr/>
        </p:nvSpPr>
        <p:spPr bwMode="auto">
          <a:xfrm>
            <a:off x="323850" y="2564706"/>
            <a:ext cx="8567738" cy="2376462"/>
          </a:xfrm>
          <a:prstGeom prst="rect">
            <a:avLst/>
          </a:prstGeom>
          <a:noFill/>
          <a:ln w="9525">
            <a:noFill/>
            <a:miter lim="800000"/>
            <a:headEnd/>
            <a:tailEnd/>
          </a:ln>
          <a:effectLst/>
        </p:spPr>
        <p:txBody>
          <a:bodyPr/>
          <a:lstStyle/>
          <a:p>
            <a:pPr algn="l">
              <a:spcBef>
                <a:spcPct val="10000"/>
              </a:spcBef>
              <a:buClr>
                <a:schemeClr val="bg2"/>
              </a:buClr>
              <a:buSzPct val="75000"/>
              <a:buFont typeface="Wingdings" pitchFamily="2" charset="2"/>
              <a:buNone/>
            </a:pPr>
            <a:r>
              <a:rPr lang="en-US" altLang="zh-CN"/>
              <a:t>【</a:t>
            </a:r>
            <a:r>
              <a:rPr lang="zh-CN" altLang="en-US" dirty="0"/>
              <a:t>例</a:t>
            </a:r>
            <a:r>
              <a:rPr lang="en-US" altLang="zh-CN" dirty="0"/>
              <a:t>】 </a:t>
            </a:r>
          </a:p>
          <a:p>
            <a:pPr algn="l">
              <a:spcBef>
                <a:spcPct val="10000"/>
              </a:spcBef>
              <a:buClr>
                <a:schemeClr val="bg2"/>
              </a:buClr>
              <a:buSzPct val="75000"/>
              <a:buFont typeface="Wingdings" pitchFamily="2" charset="2"/>
              <a:buNone/>
            </a:pPr>
            <a:r>
              <a:rPr lang="en-US" altLang="zh-CN" dirty="0"/>
              <a:t>4</a:t>
            </a:r>
            <a:r>
              <a:rPr lang="zh-CN" altLang="en-US" dirty="0"/>
              <a:t>级指令流水线，各级分别为取指</a:t>
            </a:r>
            <a:r>
              <a:rPr lang="en-US" altLang="zh-CN" dirty="0"/>
              <a:t>IF</a:t>
            </a:r>
            <a:r>
              <a:rPr lang="zh-CN" altLang="en-US" dirty="0"/>
              <a:t>、读数</a:t>
            </a:r>
            <a:r>
              <a:rPr lang="en-US" altLang="zh-CN" dirty="0"/>
              <a:t>RD</a:t>
            </a:r>
            <a:r>
              <a:rPr lang="zh-CN" altLang="en-US" dirty="0"/>
              <a:t>、执行</a:t>
            </a:r>
            <a:r>
              <a:rPr lang="en-US" altLang="zh-CN" dirty="0"/>
              <a:t>EX</a:t>
            </a:r>
            <a:r>
              <a:rPr lang="zh-CN" altLang="en-US" dirty="0"/>
              <a:t>和写结果</a:t>
            </a:r>
            <a:r>
              <a:rPr lang="en-US" altLang="zh-CN" dirty="0"/>
              <a:t>WB</a:t>
            </a:r>
            <a:r>
              <a:rPr lang="zh-CN" altLang="en-US" dirty="0"/>
              <a:t>。简单指令（第</a:t>
            </a:r>
            <a:r>
              <a:rPr lang="en-US" altLang="zh-CN" dirty="0"/>
              <a:t>1</a:t>
            </a:r>
            <a:r>
              <a:rPr lang="zh-CN" altLang="en-US" dirty="0"/>
              <a:t>、</a:t>
            </a:r>
            <a:r>
              <a:rPr lang="en-US" altLang="zh-CN" dirty="0"/>
              <a:t>2</a:t>
            </a:r>
            <a:r>
              <a:rPr lang="zh-CN" altLang="en-US" dirty="0"/>
              <a:t>、</a:t>
            </a:r>
            <a:r>
              <a:rPr lang="en-US" altLang="zh-CN" dirty="0"/>
              <a:t>4</a:t>
            </a:r>
            <a:r>
              <a:rPr lang="zh-CN" altLang="en-US" dirty="0"/>
              <a:t>、</a:t>
            </a:r>
            <a:r>
              <a:rPr lang="en-US" altLang="zh-CN" dirty="0"/>
              <a:t>6</a:t>
            </a:r>
            <a:r>
              <a:rPr lang="zh-CN" altLang="en-US" dirty="0"/>
              <a:t>条指令）在</a:t>
            </a:r>
            <a:r>
              <a:rPr lang="en-US" altLang="zh-CN" dirty="0"/>
              <a:t>EX1</a:t>
            </a:r>
            <a:r>
              <a:rPr lang="zh-CN" altLang="en-US" dirty="0"/>
              <a:t>段执行，需</a:t>
            </a:r>
            <a:r>
              <a:rPr lang="en-US" altLang="zh-CN" dirty="0"/>
              <a:t>1</a:t>
            </a:r>
            <a:r>
              <a:rPr lang="zh-CN" altLang="en-US" dirty="0"/>
              <a:t>个时钟周期；复杂指令（第</a:t>
            </a:r>
            <a:r>
              <a:rPr lang="en-US" altLang="zh-CN" dirty="0"/>
              <a:t>3</a:t>
            </a:r>
            <a:r>
              <a:rPr lang="zh-CN" altLang="en-US" dirty="0"/>
              <a:t>、</a:t>
            </a:r>
            <a:r>
              <a:rPr lang="en-US" altLang="zh-CN" dirty="0"/>
              <a:t>5</a:t>
            </a:r>
            <a:r>
              <a:rPr lang="zh-CN" altLang="en-US" dirty="0"/>
              <a:t>条指令）在</a:t>
            </a:r>
            <a:r>
              <a:rPr lang="en-US" altLang="zh-CN" dirty="0"/>
              <a:t>EX2</a:t>
            </a:r>
            <a:r>
              <a:rPr lang="zh-CN" altLang="en-US" dirty="0"/>
              <a:t>段执行，需</a:t>
            </a:r>
            <a:r>
              <a:rPr lang="en-US" altLang="zh-CN" dirty="0"/>
              <a:t>3</a:t>
            </a:r>
            <a:r>
              <a:rPr lang="zh-CN" altLang="en-US" dirty="0"/>
              <a:t>个时钟周期。</a:t>
            </a:r>
            <a:endParaRPr lang="en-US" altLang="zh-CN" dirty="0"/>
          </a:p>
        </p:txBody>
      </p:sp>
      <p:sp>
        <p:nvSpPr>
          <p:cNvPr id="1651717" name="Line 5"/>
          <p:cNvSpPr>
            <a:spLocks noChangeShapeType="1"/>
          </p:cNvSpPr>
          <p:nvPr/>
        </p:nvSpPr>
        <p:spPr bwMode="auto">
          <a:xfrm>
            <a:off x="5938838" y="1772469"/>
            <a:ext cx="576262" cy="215900"/>
          </a:xfrm>
          <a:prstGeom prst="line">
            <a:avLst/>
          </a:prstGeom>
          <a:noFill/>
          <a:ln w="28575">
            <a:solidFill>
              <a:srgbClr val="FF6600"/>
            </a:solidFill>
            <a:round/>
            <a:headEnd/>
            <a:tailEnd type="triangle" w="med" len="lg"/>
          </a:ln>
          <a:effectLst/>
        </p:spPr>
        <p:txBody>
          <a:bodyPr wrap="none" anchor="ctr"/>
          <a:lstStyle/>
          <a:p>
            <a:endParaRPr lang="zh-CN" altLang="en-US"/>
          </a:p>
        </p:txBody>
      </p:sp>
      <p:sp>
        <p:nvSpPr>
          <p:cNvPr id="1651718" name="Line 6"/>
          <p:cNvSpPr>
            <a:spLocks noChangeShapeType="1"/>
          </p:cNvSpPr>
          <p:nvPr/>
        </p:nvSpPr>
        <p:spPr bwMode="auto">
          <a:xfrm flipV="1">
            <a:off x="5724525" y="2132832"/>
            <a:ext cx="790575" cy="144462"/>
          </a:xfrm>
          <a:prstGeom prst="line">
            <a:avLst/>
          </a:prstGeom>
          <a:noFill/>
          <a:ln w="28575">
            <a:solidFill>
              <a:srgbClr val="FF6600"/>
            </a:solidFill>
            <a:round/>
            <a:headEnd/>
            <a:tailEnd type="triangle" w="med" len="lg"/>
          </a:ln>
          <a:effectLst/>
        </p:spPr>
        <p:txBody>
          <a:bodyPr wrap="none" anchor="ctr"/>
          <a:lstStyle/>
          <a:p>
            <a:endParaRPr lang="zh-CN" altLang="en-US"/>
          </a:p>
        </p:txBody>
      </p:sp>
      <p:sp>
        <p:nvSpPr>
          <p:cNvPr id="1651719" name="Text Box 7"/>
          <p:cNvSpPr txBox="1">
            <a:spLocks noChangeArrowheads="1"/>
          </p:cNvSpPr>
          <p:nvPr/>
        </p:nvSpPr>
        <p:spPr bwMode="auto">
          <a:xfrm>
            <a:off x="6443663" y="1834382"/>
            <a:ext cx="2520950" cy="946150"/>
          </a:xfrm>
          <a:prstGeom prst="rect">
            <a:avLst/>
          </a:prstGeom>
          <a:noFill/>
          <a:ln w="28575" algn="ctr">
            <a:noFill/>
            <a:miter lim="800000"/>
            <a:headEnd/>
            <a:tailEnd/>
          </a:ln>
          <a:effectLst/>
        </p:spPr>
        <p:txBody>
          <a:bodyPr>
            <a:spAutoFit/>
          </a:bodyPr>
          <a:lstStyle/>
          <a:p>
            <a:pPr algn="l"/>
            <a:r>
              <a:rPr lang="zh-CN" altLang="en-US">
                <a:solidFill>
                  <a:srgbClr val="0000FF"/>
                </a:solidFill>
              </a:rPr>
              <a:t>异步流水线带来的问题。</a:t>
            </a:r>
          </a:p>
        </p:txBody>
      </p:sp>
      <p:sp>
        <p:nvSpPr>
          <p:cNvPr id="10" name="Rectangle 99">
            <a:extLst>
              <a:ext uri="{FF2B5EF4-FFF2-40B4-BE49-F238E27FC236}">
                <a16:creationId xmlns:a16="http://schemas.microsoft.com/office/drawing/2014/main" id="{A66199F3-C75A-4C4E-BC61-1AB04B2856F0}"/>
              </a:ext>
            </a:extLst>
          </p:cNvPr>
          <p:cNvSpPr>
            <a:spLocks noChangeArrowheads="1"/>
          </p:cNvSpPr>
          <p:nvPr/>
        </p:nvSpPr>
        <p:spPr bwMode="auto">
          <a:xfrm>
            <a:off x="1835150" y="5420099"/>
            <a:ext cx="720725"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sz="2400" dirty="0"/>
              <a:t>IF</a:t>
            </a:r>
            <a:endParaRPr lang="en-US" altLang="zh-CN" sz="2400" baseline="-25000" dirty="0"/>
          </a:p>
        </p:txBody>
      </p:sp>
      <p:sp>
        <p:nvSpPr>
          <p:cNvPr id="11" name="Line 100">
            <a:extLst>
              <a:ext uri="{FF2B5EF4-FFF2-40B4-BE49-F238E27FC236}">
                <a16:creationId xmlns:a16="http://schemas.microsoft.com/office/drawing/2014/main" id="{A9834D19-D749-40DF-927F-0F4EDED883CD}"/>
              </a:ext>
            </a:extLst>
          </p:cNvPr>
          <p:cNvSpPr>
            <a:spLocks noChangeShapeType="1"/>
          </p:cNvSpPr>
          <p:nvPr/>
        </p:nvSpPr>
        <p:spPr bwMode="auto">
          <a:xfrm>
            <a:off x="1258888" y="5637587"/>
            <a:ext cx="576262"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 name="Rectangle 101">
            <a:extLst>
              <a:ext uri="{FF2B5EF4-FFF2-40B4-BE49-F238E27FC236}">
                <a16:creationId xmlns:a16="http://schemas.microsoft.com/office/drawing/2014/main" id="{C3D7844C-3777-4C23-9995-1A8C24207C2B}"/>
              </a:ext>
            </a:extLst>
          </p:cNvPr>
          <p:cNvSpPr>
            <a:spLocks noChangeArrowheads="1"/>
          </p:cNvSpPr>
          <p:nvPr/>
        </p:nvSpPr>
        <p:spPr bwMode="auto">
          <a:xfrm>
            <a:off x="3132138" y="5420099"/>
            <a:ext cx="720725"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sz="2400" dirty="0"/>
              <a:t>RD</a:t>
            </a:r>
            <a:endParaRPr lang="en-US" altLang="zh-CN" sz="2400" baseline="-25000" dirty="0"/>
          </a:p>
        </p:txBody>
      </p:sp>
      <p:sp>
        <p:nvSpPr>
          <p:cNvPr id="13" name="Line 102">
            <a:extLst>
              <a:ext uri="{FF2B5EF4-FFF2-40B4-BE49-F238E27FC236}">
                <a16:creationId xmlns:a16="http://schemas.microsoft.com/office/drawing/2014/main" id="{BACFF59C-9DA8-46E5-8565-0ED87991CB4B}"/>
              </a:ext>
            </a:extLst>
          </p:cNvPr>
          <p:cNvSpPr>
            <a:spLocks noChangeShapeType="1"/>
          </p:cNvSpPr>
          <p:nvPr/>
        </p:nvSpPr>
        <p:spPr bwMode="auto">
          <a:xfrm>
            <a:off x="2555875" y="5637587"/>
            <a:ext cx="576263"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4" name="Rectangle 103">
            <a:extLst>
              <a:ext uri="{FF2B5EF4-FFF2-40B4-BE49-F238E27FC236}">
                <a16:creationId xmlns:a16="http://schemas.microsoft.com/office/drawing/2014/main" id="{0DF0584C-9060-4865-9F6C-0C71FCEFC4BC}"/>
              </a:ext>
            </a:extLst>
          </p:cNvPr>
          <p:cNvSpPr>
            <a:spLocks noChangeArrowheads="1"/>
          </p:cNvSpPr>
          <p:nvPr/>
        </p:nvSpPr>
        <p:spPr bwMode="auto">
          <a:xfrm>
            <a:off x="4572000" y="5709024"/>
            <a:ext cx="720725" cy="431800"/>
          </a:xfrm>
          <a:prstGeom prst="rect">
            <a:avLst/>
          </a:prstGeom>
          <a:solidFill>
            <a:srgbClr val="CCFF33"/>
          </a:solidFill>
          <a:ln w="28575" algn="ctr">
            <a:solidFill>
              <a:schemeClr val="tx1"/>
            </a:solidFill>
            <a:miter lim="800000"/>
            <a:headEnd/>
            <a:tailEnd/>
          </a:ln>
          <a:effectLst/>
        </p:spPr>
        <p:txBody>
          <a:bodyPr wrap="none" anchor="ctr"/>
          <a:lstStyle/>
          <a:p>
            <a:r>
              <a:rPr lang="en-US" altLang="zh-CN" sz="2400" dirty="0"/>
              <a:t>EX2</a:t>
            </a:r>
            <a:endParaRPr lang="en-US" altLang="zh-CN" sz="2400" baseline="-25000" dirty="0"/>
          </a:p>
        </p:txBody>
      </p:sp>
      <p:sp>
        <p:nvSpPr>
          <p:cNvPr id="15" name="Line 104">
            <a:extLst>
              <a:ext uri="{FF2B5EF4-FFF2-40B4-BE49-F238E27FC236}">
                <a16:creationId xmlns:a16="http://schemas.microsoft.com/office/drawing/2014/main" id="{8192D0E6-0060-4C79-A0EF-A62CB6BF81FD}"/>
              </a:ext>
            </a:extLst>
          </p:cNvPr>
          <p:cNvSpPr>
            <a:spLocks noChangeShapeType="1"/>
          </p:cNvSpPr>
          <p:nvPr/>
        </p:nvSpPr>
        <p:spPr bwMode="auto">
          <a:xfrm flipV="1">
            <a:off x="3851275" y="5635999"/>
            <a:ext cx="360363" cy="1588"/>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6" name="Rectangle 105">
            <a:extLst>
              <a:ext uri="{FF2B5EF4-FFF2-40B4-BE49-F238E27FC236}">
                <a16:creationId xmlns:a16="http://schemas.microsoft.com/office/drawing/2014/main" id="{E35AC521-705C-402F-8666-6ACA4F78F529}"/>
              </a:ext>
            </a:extLst>
          </p:cNvPr>
          <p:cNvSpPr>
            <a:spLocks noChangeArrowheads="1"/>
          </p:cNvSpPr>
          <p:nvPr/>
        </p:nvSpPr>
        <p:spPr bwMode="auto">
          <a:xfrm>
            <a:off x="6013450" y="5420099"/>
            <a:ext cx="720725"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sz="2400" dirty="0"/>
              <a:t>WB</a:t>
            </a:r>
            <a:endParaRPr lang="en-US" altLang="zh-CN" sz="2400" baseline="-25000" dirty="0"/>
          </a:p>
        </p:txBody>
      </p:sp>
      <p:sp>
        <p:nvSpPr>
          <p:cNvPr id="17" name="Line 106">
            <a:extLst>
              <a:ext uri="{FF2B5EF4-FFF2-40B4-BE49-F238E27FC236}">
                <a16:creationId xmlns:a16="http://schemas.microsoft.com/office/drawing/2014/main" id="{2D3731ED-67E4-41C8-907E-48607140D9CA}"/>
              </a:ext>
            </a:extLst>
          </p:cNvPr>
          <p:cNvSpPr>
            <a:spLocks noChangeShapeType="1"/>
          </p:cNvSpPr>
          <p:nvPr/>
        </p:nvSpPr>
        <p:spPr bwMode="auto">
          <a:xfrm>
            <a:off x="5651500" y="5635999"/>
            <a:ext cx="361950" cy="1588"/>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8" name="Line 108">
            <a:extLst>
              <a:ext uri="{FF2B5EF4-FFF2-40B4-BE49-F238E27FC236}">
                <a16:creationId xmlns:a16="http://schemas.microsoft.com/office/drawing/2014/main" id="{2116541E-A33B-4230-8C38-15BF7D32590F}"/>
              </a:ext>
            </a:extLst>
          </p:cNvPr>
          <p:cNvSpPr>
            <a:spLocks noChangeShapeType="1"/>
          </p:cNvSpPr>
          <p:nvPr/>
        </p:nvSpPr>
        <p:spPr bwMode="auto">
          <a:xfrm>
            <a:off x="6732588" y="5637587"/>
            <a:ext cx="576262"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9" name="Rectangle 110">
            <a:extLst>
              <a:ext uri="{FF2B5EF4-FFF2-40B4-BE49-F238E27FC236}">
                <a16:creationId xmlns:a16="http://schemas.microsoft.com/office/drawing/2014/main" id="{CD899B04-93F5-4332-8355-524592C72116}"/>
              </a:ext>
            </a:extLst>
          </p:cNvPr>
          <p:cNvSpPr>
            <a:spLocks noChangeArrowheads="1"/>
          </p:cNvSpPr>
          <p:nvPr/>
        </p:nvSpPr>
        <p:spPr bwMode="auto">
          <a:xfrm>
            <a:off x="1835150" y="4988299"/>
            <a:ext cx="719138" cy="431800"/>
          </a:xfrm>
          <a:prstGeom prst="rect">
            <a:avLst/>
          </a:prstGeom>
          <a:noFill/>
          <a:ln w="28575" algn="ctr">
            <a:noFill/>
            <a:miter lim="800000"/>
            <a:headEnd/>
            <a:tailEnd/>
          </a:ln>
          <a:effectLst/>
        </p:spPr>
        <p:txBody>
          <a:bodyPr wrap="none" anchor="ctr"/>
          <a:lstStyle/>
          <a:p>
            <a:r>
              <a:rPr lang="en-US" altLang="zh-CN" sz="2800" i="1"/>
              <a:t>τ</a:t>
            </a:r>
          </a:p>
        </p:txBody>
      </p:sp>
      <p:sp>
        <p:nvSpPr>
          <p:cNvPr id="20" name="Rectangle 118">
            <a:extLst>
              <a:ext uri="{FF2B5EF4-FFF2-40B4-BE49-F238E27FC236}">
                <a16:creationId xmlns:a16="http://schemas.microsoft.com/office/drawing/2014/main" id="{9EB71B23-6599-4A32-929B-B36A6E3DA21E}"/>
              </a:ext>
            </a:extLst>
          </p:cNvPr>
          <p:cNvSpPr>
            <a:spLocks noChangeArrowheads="1"/>
          </p:cNvSpPr>
          <p:nvPr/>
        </p:nvSpPr>
        <p:spPr bwMode="auto">
          <a:xfrm>
            <a:off x="3130550" y="4988299"/>
            <a:ext cx="719138" cy="431800"/>
          </a:xfrm>
          <a:prstGeom prst="rect">
            <a:avLst/>
          </a:prstGeom>
          <a:noFill/>
          <a:ln w="28575" algn="ctr">
            <a:noFill/>
            <a:miter lim="800000"/>
            <a:headEnd/>
            <a:tailEnd/>
          </a:ln>
          <a:effectLst/>
        </p:spPr>
        <p:txBody>
          <a:bodyPr wrap="none" anchor="ctr"/>
          <a:lstStyle/>
          <a:p>
            <a:r>
              <a:rPr lang="en-US" altLang="zh-CN" sz="2800" i="1"/>
              <a:t>τ</a:t>
            </a:r>
          </a:p>
        </p:txBody>
      </p:sp>
      <p:sp>
        <p:nvSpPr>
          <p:cNvPr id="21" name="Rectangle 119">
            <a:extLst>
              <a:ext uri="{FF2B5EF4-FFF2-40B4-BE49-F238E27FC236}">
                <a16:creationId xmlns:a16="http://schemas.microsoft.com/office/drawing/2014/main" id="{0C0920E3-6F3A-4A13-BAEE-6EDB0CC9C7FA}"/>
              </a:ext>
            </a:extLst>
          </p:cNvPr>
          <p:cNvSpPr>
            <a:spLocks noChangeArrowheads="1"/>
          </p:cNvSpPr>
          <p:nvPr/>
        </p:nvSpPr>
        <p:spPr bwMode="auto">
          <a:xfrm>
            <a:off x="6011863" y="4988299"/>
            <a:ext cx="719137" cy="431800"/>
          </a:xfrm>
          <a:prstGeom prst="rect">
            <a:avLst/>
          </a:prstGeom>
          <a:noFill/>
          <a:ln w="28575" algn="ctr">
            <a:noFill/>
            <a:miter lim="800000"/>
            <a:headEnd/>
            <a:tailEnd/>
          </a:ln>
          <a:effectLst/>
        </p:spPr>
        <p:txBody>
          <a:bodyPr wrap="none" anchor="ctr"/>
          <a:lstStyle/>
          <a:p>
            <a:r>
              <a:rPr lang="en-US" altLang="zh-CN" sz="2800" i="1"/>
              <a:t>τ</a:t>
            </a:r>
          </a:p>
        </p:txBody>
      </p:sp>
      <p:sp>
        <p:nvSpPr>
          <p:cNvPr id="22" name="Rectangle 120">
            <a:extLst>
              <a:ext uri="{FF2B5EF4-FFF2-40B4-BE49-F238E27FC236}">
                <a16:creationId xmlns:a16="http://schemas.microsoft.com/office/drawing/2014/main" id="{9F080BF4-A301-4553-92AF-4916F2AAE6E2}"/>
              </a:ext>
            </a:extLst>
          </p:cNvPr>
          <p:cNvSpPr>
            <a:spLocks noChangeArrowheads="1"/>
          </p:cNvSpPr>
          <p:nvPr/>
        </p:nvSpPr>
        <p:spPr bwMode="auto">
          <a:xfrm>
            <a:off x="4572000" y="5134349"/>
            <a:ext cx="720725" cy="431800"/>
          </a:xfrm>
          <a:prstGeom prst="rect">
            <a:avLst/>
          </a:prstGeom>
          <a:solidFill>
            <a:srgbClr val="CCFF33"/>
          </a:solidFill>
          <a:ln w="28575" algn="ctr">
            <a:solidFill>
              <a:schemeClr val="tx1"/>
            </a:solidFill>
            <a:miter lim="800000"/>
            <a:headEnd/>
            <a:tailEnd/>
          </a:ln>
          <a:effectLst/>
        </p:spPr>
        <p:txBody>
          <a:bodyPr wrap="none" anchor="ctr"/>
          <a:lstStyle/>
          <a:p>
            <a:r>
              <a:rPr lang="en-US" altLang="zh-CN" sz="2400" dirty="0"/>
              <a:t>EX1</a:t>
            </a:r>
            <a:endParaRPr lang="en-US" altLang="zh-CN" sz="2400" baseline="-25000" dirty="0"/>
          </a:p>
        </p:txBody>
      </p:sp>
      <p:sp>
        <p:nvSpPr>
          <p:cNvPr id="23" name="Line 121">
            <a:extLst>
              <a:ext uri="{FF2B5EF4-FFF2-40B4-BE49-F238E27FC236}">
                <a16:creationId xmlns:a16="http://schemas.microsoft.com/office/drawing/2014/main" id="{EBC9DC10-6DCD-4DEC-8E83-AD388250E09C}"/>
              </a:ext>
            </a:extLst>
          </p:cNvPr>
          <p:cNvSpPr>
            <a:spLocks noChangeShapeType="1"/>
          </p:cNvSpPr>
          <p:nvPr/>
        </p:nvSpPr>
        <p:spPr bwMode="auto">
          <a:xfrm flipV="1">
            <a:off x="4211638" y="5348662"/>
            <a:ext cx="360362" cy="1587"/>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24" name="Line 122">
            <a:extLst>
              <a:ext uri="{FF2B5EF4-FFF2-40B4-BE49-F238E27FC236}">
                <a16:creationId xmlns:a16="http://schemas.microsoft.com/office/drawing/2014/main" id="{5060351C-D79F-4FA0-ACAC-4B8CD95CDA20}"/>
              </a:ext>
            </a:extLst>
          </p:cNvPr>
          <p:cNvSpPr>
            <a:spLocks noChangeShapeType="1"/>
          </p:cNvSpPr>
          <p:nvPr/>
        </p:nvSpPr>
        <p:spPr bwMode="auto">
          <a:xfrm flipV="1">
            <a:off x="4211638" y="5924924"/>
            <a:ext cx="360362" cy="1588"/>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25" name="Line 123">
            <a:extLst>
              <a:ext uri="{FF2B5EF4-FFF2-40B4-BE49-F238E27FC236}">
                <a16:creationId xmlns:a16="http://schemas.microsoft.com/office/drawing/2014/main" id="{EC0AC60E-2845-4358-B17E-F878818A931E}"/>
              </a:ext>
            </a:extLst>
          </p:cNvPr>
          <p:cNvSpPr>
            <a:spLocks noChangeShapeType="1"/>
          </p:cNvSpPr>
          <p:nvPr/>
        </p:nvSpPr>
        <p:spPr bwMode="auto">
          <a:xfrm>
            <a:off x="4211638" y="5348662"/>
            <a:ext cx="0" cy="576262"/>
          </a:xfrm>
          <a:prstGeom prst="line">
            <a:avLst/>
          </a:prstGeom>
          <a:noFill/>
          <a:ln w="28575">
            <a:solidFill>
              <a:schemeClr val="tx1"/>
            </a:solidFill>
            <a:round/>
            <a:headEnd/>
            <a:tailEnd/>
          </a:ln>
          <a:effectLst/>
        </p:spPr>
        <p:txBody>
          <a:bodyPr wrap="none" anchor="ctr"/>
          <a:lstStyle/>
          <a:p>
            <a:endParaRPr lang="zh-CN" altLang="en-US"/>
          </a:p>
        </p:txBody>
      </p:sp>
      <p:sp>
        <p:nvSpPr>
          <p:cNvPr id="26" name="Line 124">
            <a:extLst>
              <a:ext uri="{FF2B5EF4-FFF2-40B4-BE49-F238E27FC236}">
                <a16:creationId xmlns:a16="http://schemas.microsoft.com/office/drawing/2014/main" id="{EB4A48E7-4A7F-4E12-A84A-9662FE26B6E9}"/>
              </a:ext>
            </a:extLst>
          </p:cNvPr>
          <p:cNvSpPr>
            <a:spLocks noChangeShapeType="1"/>
          </p:cNvSpPr>
          <p:nvPr/>
        </p:nvSpPr>
        <p:spPr bwMode="auto">
          <a:xfrm flipV="1">
            <a:off x="5291138" y="5348662"/>
            <a:ext cx="360362" cy="1587"/>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27" name="Line 125">
            <a:extLst>
              <a:ext uri="{FF2B5EF4-FFF2-40B4-BE49-F238E27FC236}">
                <a16:creationId xmlns:a16="http://schemas.microsoft.com/office/drawing/2014/main" id="{5782AEFE-405E-4C14-AAAF-982A9DC5DCAC}"/>
              </a:ext>
            </a:extLst>
          </p:cNvPr>
          <p:cNvSpPr>
            <a:spLocks noChangeShapeType="1"/>
          </p:cNvSpPr>
          <p:nvPr/>
        </p:nvSpPr>
        <p:spPr bwMode="auto">
          <a:xfrm flipV="1">
            <a:off x="5291138" y="5924924"/>
            <a:ext cx="360362" cy="1588"/>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28" name="Line 126">
            <a:extLst>
              <a:ext uri="{FF2B5EF4-FFF2-40B4-BE49-F238E27FC236}">
                <a16:creationId xmlns:a16="http://schemas.microsoft.com/office/drawing/2014/main" id="{2EF96847-777B-4DAB-B1C4-6BF42DF2E2D2}"/>
              </a:ext>
            </a:extLst>
          </p:cNvPr>
          <p:cNvSpPr>
            <a:spLocks noChangeShapeType="1"/>
          </p:cNvSpPr>
          <p:nvPr/>
        </p:nvSpPr>
        <p:spPr bwMode="auto">
          <a:xfrm>
            <a:off x="5651500" y="5348662"/>
            <a:ext cx="0" cy="576262"/>
          </a:xfrm>
          <a:prstGeom prst="line">
            <a:avLst/>
          </a:prstGeom>
          <a:noFill/>
          <a:ln w="28575">
            <a:solidFill>
              <a:schemeClr val="tx1"/>
            </a:solidFill>
            <a:round/>
            <a:headEnd/>
            <a:tailEnd/>
          </a:ln>
          <a:effectLst/>
        </p:spPr>
        <p:txBody>
          <a:bodyPr wrap="none" anchor="ctr"/>
          <a:lstStyle/>
          <a:p>
            <a:endParaRPr lang="zh-CN" altLang="en-US"/>
          </a:p>
        </p:txBody>
      </p:sp>
      <p:sp>
        <p:nvSpPr>
          <p:cNvPr id="29" name="Rectangle 127">
            <a:extLst>
              <a:ext uri="{FF2B5EF4-FFF2-40B4-BE49-F238E27FC236}">
                <a16:creationId xmlns:a16="http://schemas.microsoft.com/office/drawing/2014/main" id="{1A3FE5D2-3931-46C3-9C4B-41DD563609C2}"/>
              </a:ext>
            </a:extLst>
          </p:cNvPr>
          <p:cNvSpPr>
            <a:spLocks noChangeArrowheads="1"/>
          </p:cNvSpPr>
          <p:nvPr/>
        </p:nvSpPr>
        <p:spPr bwMode="auto">
          <a:xfrm>
            <a:off x="4688442" y="6086978"/>
            <a:ext cx="501650" cy="431800"/>
          </a:xfrm>
          <a:prstGeom prst="rect">
            <a:avLst/>
          </a:prstGeom>
          <a:noFill/>
          <a:ln w="28575" algn="ctr">
            <a:noFill/>
            <a:miter lim="800000"/>
            <a:headEnd/>
            <a:tailEnd/>
          </a:ln>
          <a:effectLst/>
        </p:spPr>
        <p:txBody>
          <a:bodyPr wrap="none" anchor="ctr"/>
          <a:lstStyle/>
          <a:p>
            <a:r>
              <a:rPr lang="en-US" altLang="zh-CN" sz="2800" dirty="0"/>
              <a:t>3</a:t>
            </a:r>
            <a:r>
              <a:rPr lang="en-US" altLang="zh-CN" sz="2800" i="1" dirty="0"/>
              <a:t>τ</a:t>
            </a:r>
          </a:p>
        </p:txBody>
      </p:sp>
      <p:sp>
        <p:nvSpPr>
          <p:cNvPr id="33" name="Rectangle 127">
            <a:extLst>
              <a:ext uri="{FF2B5EF4-FFF2-40B4-BE49-F238E27FC236}">
                <a16:creationId xmlns:a16="http://schemas.microsoft.com/office/drawing/2014/main" id="{5CC8A909-28FD-423B-86CC-2F257D2AB9AC}"/>
              </a:ext>
            </a:extLst>
          </p:cNvPr>
          <p:cNvSpPr>
            <a:spLocks noChangeArrowheads="1"/>
          </p:cNvSpPr>
          <p:nvPr/>
        </p:nvSpPr>
        <p:spPr bwMode="auto">
          <a:xfrm>
            <a:off x="4688828" y="4725144"/>
            <a:ext cx="501650" cy="431800"/>
          </a:xfrm>
          <a:prstGeom prst="rect">
            <a:avLst/>
          </a:prstGeom>
          <a:noFill/>
          <a:ln w="28575" algn="ctr">
            <a:noFill/>
            <a:miter lim="800000"/>
            <a:headEnd/>
            <a:tailEnd/>
          </a:ln>
          <a:effectLst/>
        </p:spPr>
        <p:txBody>
          <a:bodyPr wrap="none" anchor="ctr"/>
          <a:lstStyle/>
          <a:p>
            <a:r>
              <a:rPr lang="en-US" altLang="zh-CN" sz="2800" i="1" dirty="0"/>
              <a:t>τ</a:t>
            </a:r>
          </a:p>
        </p:txBody>
      </p:sp>
    </p:spTree>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灯片编号占位符 4"/>
          <p:cNvSpPr>
            <a:spLocks noGrp="1"/>
          </p:cNvSpPr>
          <p:nvPr>
            <p:ph type="sldNum" sz="quarter" idx="11"/>
          </p:nvPr>
        </p:nvSpPr>
        <p:spPr/>
        <p:txBody>
          <a:bodyPr/>
          <a:lstStyle/>
          <a:p>
            <a:fld id="{37E5CD37-9F59-4B2F-8F9F-6CEB3F0F2BEE}" type="slidenum">
              <a:rPr lang="zh-CN" altLang="en-US"/>
              <a:pPr/>
              <a:t>90</a:t>
            </a:fld>
            <a:endParaRPr lang="en-US" altLang="zh-CN"/>
          </a:p>
        </p:txBody>
      </p:sp>
      <p:sp>
        <p:nvSpPr>
          <p:cNvPr id="1773570" name="Rectangle 2"/>
          <p:cNvSpPr>
            <a:spLocks noGrp="1" noChangeArrowheads="1"/>
          </p:cNvSpPr>
          <p:nvPr>
            <p:ph type="title"/>
          </p:nvPr>
        </p:nvSpPr>
        <p:spPr/>
        <p:txBody>
          <a:bodyPr/>
          <a:lstStyle/>
          <a:p>
            <a:r>
              <a:rPr lang="en-US" altLang="zh-CN" dirty="0"/>
              <a:t>7.6.3 </a:t>
            </a:r>
            <a:r>
              <a:rPr lang="zh-CN" altLang="en-US" dirty="0"/>
              <a:t>超长指令字处理器</a:t>
            </a:r>
          </a:p>
        </p:txBody>
      </p:sp>
      <p:sp>
        <p:nvSpPr>
          <p:cNvPr id="1773571" name="Rectangle 3"/>
          <p:cNvSpPr>
            <a:spLocks noGrp="1" noChangeArrowheads="1"/>
          </p:cNvSpPr>
          <p:nvPr>
            <p:ph type="body" idx="1"/>
          </p:nvPr>
        </p:nvSpPr>
        <p:spPr>
          <a:xfrm>
            <a:off x="457200" y="765175"/>
            <a:ext cx="8362950" cy="576263"/>
          </a:xfrm>
        </p:spPr>
        <p:txBody>
          <a:bodyPr/>
          <a:lstStyle/>
          <a:p>
            <a:pPr marL="0" indent="0">
              <a:buFont typeface="Wingdings" pitchFamily="2" charset="2"/>
              <a:buNone/>
            </a:pPr>
            <a:r>
              <a:rPr lang="en-US" altLang="zh-CN" dirty="0"/>
              <a:t>【</a:t>
            </a:r>
            <a:r>
              <a:rPr lang="zh-CN" altLang="en-US" dirty="0"/>
              <a:t>例</a:t>
            </a:r>
            <a:r>
              <a:rPr lang="en-US" altLang="zh-CN" dirty="0"/>
              <a:t>】</a:t>
            </a:r>
            <a:endParaRPr lang="zh-CN" altLang="en-US" dirty="0"/>
          </a:p>
        </p:txBody>
      </p:sp>
      <p:grpSp>
        <p:nvGrpSpPr>
          <p:cNvPr id="1773572" name="Group 4"/>
          <p:cNvGrpSpPr>
            <a:grpSpLocks/>
          </p:cNvGrpSpPr>
          <p:nvPr/>
        </p:nvGrpSpPr>
        <p:grpSpPr bwMode="auto">
          <a:xfrm>
            <a:off x="1763713" y="692150"/>
            <a:ext cx="6172200" cy="5486400"/>
            <a:chOff x="912" y="144"/>
            <a:chExt cx="3888" cy="3456"/>
          </a:xfrm>
        </p:grpSpPr>
        <p:sp>
          <p:nvSpPr>
            <p:cNvPr id="1773573" name="Rectangle 5"/>
            <p:cNvSpPr>
              <a:spLocks noChangeArrowheads="1"/>
            </p:cNvSpPr>
            <p:nvPr/>
          </p:nvSpPr>
          <p:spPr bwMode="auto">
            <a:xfrm>
              <a:off x="912" y="144"/>
              <a:ext cx="1152" cy="288"/>
            </a:xfrm>
            <a:prstGeom prst="rect">
              <a:avLst/>
            </a:prstGeom>
            <a:noFill/>
            <a:ln w="19050">
              <a:solidFill>
                <a:schemeClr val="tx1"/>
              </a:solidFill>
              <a:miter lim="800000"/>
              <a:headEnd/>
              <a:tailEnd/>
            </a:ln>
            <a:effectLst/>
          </p:spPr>
          <p:txBody>
            <a:bodyPr wrap="none" anchor="ctr"/>
            <a:lstStyle/>
            <a:p>
              <a:pPr>
                <a:spcBef>
                  <a:spcPct val="0"/>
                </a:spcBef>
              </a:pPr>
              <a:r>
                <a:rPr kumimoji="1" lang="zh-CN" altLang="en-US" sz="2400" dirty="0">
                  <a:latin typeface="Consolas" panose="020B0609020204030204" pitchFamily="49" charset="0"/>
                  <a:ea typeface="楷体" panose="02010609060101010101" pitchFamily="49" charset="-122"/>
                </a:rPr>
                <a:t>源代码</a:t>
              </a:r>
            </a:p>
          </p:txBody>
        </p:sp>
        <p:sp>
          <p:nvSpPr>
            <p:cNvPr id="1773574" name="Rectangle 6"/>
            <p:cNvSpPr>
              <a:spLocks noChangeArrowheads="1"/>
            </p:cNvSpPr>
            <p:nvPr/>
          </p:nvSpPr>
          <p:spPr bwMode="auto">
            <a:xfrm>
              <a:off x="2064" y="144"/>
              <a:ext cx="1872" cy="288"/>
            </a:xfrm>
            <a:prstGeom prst="rect">
              <a:avLst/>
            </a:prstGeom>
            <a:noFill/>
            <a:ln w="19050">
              <a:solidFill>
                <a:schemeClr val="tx1"/>
              </a:solidFill>
              <a:miter lim="800000"/>
              <a:headEnd/>
              <a:tailEnd/>
            </a:ln>
            <a:effectLst/>
          </p:spPr>
          <p:txBody>
            <a:bodyPr wrap="none" anchor="ctr"/>
            <a:lstStyle/>
            <a:p>
              <a:pPr>
                <a:spcBef>
                  <a:spcPct val="0"/>
                </a:spcBef>
              </a:pPr>
              <a:r>
                <a:rPr kumimoji="1" lang="zh-CN" altLang="en-US" sz="2400" dirty="0">
                  <a:latin typeface="Consolas" panose="020B0609020204030204" pitchFamily="49" charset="0"/>
                  <a:ea typeface="楷体" panose="02010609060101010101" pitchFamily="49" charset="-122"/>
                </a:rPr>
                <a:t>源代码</a:t>
              </a:r>
            </a:p>
          </p:txBody>
        </p:sp>
        <p:sp>
          <p:nvSpPr>
            <p:cNvPr id="1773575" name="Rectangle 7"/>
            <p:cNvSpPr>
              <a:spLocks noChangeArrowheads="1"/>
            </p:cNvSpPr>
            <p:nvPr/>
          </p:nvSpPr>
          <p:spPr bwMode="auto">
            <a:xfrm>
              <a:off x="3936" y="144"/>
              <a:ext cx="864" cy="288"/>
            </a:xfrm>
            <a:prstGeom prst="rect">
              <a:avLst/>
            </a:prstGeom>
            <a:noFill/>
            <a:ln w="19050">
              <a:solidFill>
                <a:schemeClr val="tx1"/>
              </a:solidFill>
              <a:miter lim="800000"/>
              <a:headEnd/>
              <a:tailEnd/>
            </a:ln>
            <a:effectLst/>
          </p:spPr>
          <p:txBody>
            <a:bodyPr wrap="none" anchor="ctr"/>
            <a:lstStyle/>
            <a:p>
              <a:pPr>
                <a:spcBef>
                  <a:spcPct val="0"/>
                </a:spcBef>
              </a:pPr>
              <a:r>
                <a:rPr kumimoji="1" lang="zh-CN" altLang="en-US" sz="2400" dirty="0">
                  <a:latin typeface="Consolas" panose="020B0609020204030204" pitchFamily="49" charset="0"/>
                  <a:ea typeface="楷体" panose="02010609060101010101" pitchFamily="49" charset="-122"/>
                </a:rPr>
                <a:t>所需周期</a:t>
              </a:r>
            </a:p>
          </p:txBody>
        </p:sp>
        <p:sp>
          <p:nvSpPr>
            <p:cNvPr id="1773576" name="Rectangle 8"/>
            <p:cNvSpPr>
              <a:spLocks noChangeArrowheads="1"/>
            </p:cNvSpPr>
            <p:nvPr/>
          </p:nvSpPr>
          <p:spPr bwMode="auto">
            <a:xfrm>
              <a:off x="912" y="432"/>
              <a:ext cx="1152" cy="912"/>
            </a:xfrm>
            <a:prstGeom prst="rect">
              <a:avLst/>
            </a:prstGeom>
            <a:noFill/>
            <a:ln w="19050">
              <a:solidFill>
                <a:schemeClr val="tx1"/>
              </a:solidFill>
              <a:miter lim="800000"/>
              <a:headEnd/>
              <a:tailEnd/>
            </a:ln>
            <a:effectLst/>
          </p:spPr>
          <p:txBody>
            <a:bodyPr wrap="none" anchor="ctr"/>
            <a:lstStyle/>
            <a:p>
              <a:pPr>
                <a:spcBef>
                  <a:spcPct val="0"/>
                </a:spcBef>
              </a:pPr>
              <a:r>
                <a:rPr kumimoji="1" lang="en-US" altLang="zh-CN" sz="2400" b="0" dirty="0">
                  <a:latin typeface="Consolas" panose="020B0609020204030204" pitchFamily="49" charset="0"/>
                  <a:ea typeface="楷体" panose="02010609060101010101" pitchFamily="49" charset="-122"/>
                </a:rPr>
                <a:t>C=A+B</a:t>
              </a:r>
            </a:p>
          </p:txBody>
        </p:sp>
        <p:sp>
          <p:nvSpPr>
            <p:cNvPr id="1773577" name="Rectangle 9"/>
            <p:cNvSpPr>
              <a:spLocks noChangeArrowheads="1"/>
            </p:cNvSpPr>
            <p:nvPr/>
          </p:nvSpPr>
          <p:spPr bwMode="auto">
            <a:xfrm>
              <a:off x="2064" y="432"/>
              <a:ext cx="1872" cy="912"/>
            </a:xfrm>
            <a:prstGeom prst="rect">
              <a:avLst/>
            </a:prstGeom>
            <a:noFill/>
            <a:ln w="19050">
              <a:solidFill>
                <a:schemeClr val="tx1"/>
              </a:solidFill>
              <a:miter lim="800000"/>
              <a:headEnd/>
              <a:tailEnd/>
            </a:ln>
            <a:effectLst/>
          </p:spPr>
          <p:txBody>
            <a:bodyPr wrap="none" anchor="ctr"/>
            <a:lstStyle/>
            <a:p>
              <a:pPr>
                <a:spcBef>
                  <a:spcPct val="0"/>
                </a:spcBef>
              </a:pPr>
              <a:r>
                <a:rPr kumimoji="1" lang="en-US" altLang="zh-CN" sz="2400" b="0" dirty="0">
                  <a:latin typeface="Consolas" panose="020B0609020204030204" pitchFamily="49" charset="0"/>
                  <a:ea typeface="楷体" panose="02010609060101010101" pitchFamily="49" charset="-122"/>
                </a:rPr>
                <a:t>LOAD A</a:t>
              </a:r>
            </a:p>
            <a:p>
              <a:pPr>
                <a:spcBef>
                  <a:spcPct val="0"/>
                </a:spcBef>
              </a:pPr>
              <a:r>
                <a:rPr kumimoji="1" lang="en-US" altLang="zh-CN" sz="2400" b="0" dirty="0">
                  <a:latin typeface="Consolas" panose="020B0609020204030204" pitchFamily="49" charset="0"/>
                  <a:ea typeface="楷体" panose="02010609060101010101" pitchFamily="49" charset="-122"/>
                </a:rPr>
                <a:t>LOAD B</a:t>
              </a:r>
            </a:p>
            <a:p>
              <a:pPr>
                <a:spcBef>
                  <a:spcPct val="0"/>
                </a:spcBef>
              </a:pPr>
              <a:r>
                <a:rPr kumimoji="1" lang="en-US" altLang="zh-CN" sz="2400" b="0" dirty="0">
                  <a:latin typeface="Consolas" panose="020B0609020204030204" pitchFamily="49" charset="0"/>
                  <a:ea typeface="楷体" panose="02010609060101010101" pitchFamily="49" charset="-122"/>
                </a:rPr>
                <a:t>C=A+B</a:t>
              </a:r>
            </a:p>
            <a:p>
              <a:pPr>
                <a:spcBef>
                  <a:spcPct val="0"/>
                </a:spcBef>
              </a:pPr>
              <a:r>
                <a:rPr kumimoji="1" lang="en-US" altLang="zh-CN" sz="2400" b="0" dirty="0">
                  <a:latin typeface="Consolas" panose="020B0609020204030204" pitchFamily="49" charset="0"/>
                  <a:ea typeface="楷体" panose="02010609060101010101" pitchFamily="49" charset="-122"/>
                </a:rPr>
                <a:t>STORE C</a:t>
              </a:r>
            </a:p>
          </p:txBody>
        </p:sp>
        <p:sp>
          <p:nvSpPr>
            <p:cNvPr id="1773578" name="Rectangle 10"/>
            <p:cNvSpPr>
              <a:spLocks noChangeArrowheads="1"/>
            </p:cNvSpPr>
            <p:nvPr/>
          </p:nvSpPr>
          <p:spPr bwMode="auto">
            <a:xfrm>
              <a:off x="3936" y="432"/>
              <a:ext cx="864" cy="912"/>
            </a:xfrm>
            <a:prstGeom prst="rect">
              <a:avLst/>
            </a:prstGeom>
            <a:noFill/>
            <a:ln w="19050">
              <a:solidFill>
                <a:schemeClr val="tx1"/>
              </a:solidFill>
              <a:miter lim="800000"/>
              <a:headEnd/>
              <a:tailEnd/>
            </a:ln>
            <a:effectLst/>
          </p:spPr>
          <p:txBody>
            <a:bodyPr wrap="none" anchor="ctr"/>
            <a:lstStyle/>
            <a:p>
              <a:pPr>
                <a:spcBef>
                  <a:spcPct val="0"/>
                </a:spcBef>
              </a:pPr>
              <a:r>
                <a:rPr kumimoji="1" lang="en-US" altLang="zh-CN" sz="2400" b="0" dirty="0">
                  <a:latin typeface="Consolas" panose="020B0609020204030204" pitchFamily="49" charset="0"/>
                  <a:ea typeface="楷体" panose="02010609060101010101" pitchFamily="49" charset="-122"/>
                </a:rPr>
                <a:t>1</a:t>
              </a:r>
            </a:p>
            <a:p>
              <a:pPr>
                <a:spcBef>
                  <a:spcPct val="0"/>
                </a:spcBef>
              </a:pPr>
              <a:r>
                <a:rPr kumimoji="1" lang="en-US" altLang="zh-CN" sz="2400" b="0" dirty="0">
                  <a:latin typeface="Consolas" panose="020B0609020204030204" pitchFamily="49" charset="0"/>
                  <a:ea typeface="楷体" panose="02010609060101010101" pitchFamily="49" charset="-122"/>
                </a:rPr>
                <a:t>1</a:t>
              </a:r>
            </a:p>
            <a:p>
              <a:pPr>
                <a:spcBef>
                  <a:spcPct val="0"/>
                </a:spcBef>
              </a:pPr>
              <a:r>
                <a:rPr kumimoji="1" lang="en-US" altLang="zh-CN" sz="2400" b="0" dirty="0">
                  <a:latin typeface="Consolas" panose="020B0609020204030204" pitchFamily="49" charset="0"/>
                  <a:ea typeface="楷体" panose="02010609060101010101" pitchFamily="49" charset="-122"/>
                </a:rPr>
                <a:t>1</a:t>
              </a:r>
            </a:p>
            <a:p>
              <a:pPr>
                <a:spcBef>
                  <a:spcPct val="0"/>
                </a:spcBef>
              </a:pPr>
              <a:r>
                <a:rPr kumimoji="1" lang="en-US" altLang="zh-CN" sz="2400" b="0" dirty="0">
                  <a:latin typeface="Consolas" panose="020B0609020204030204" pitchFamily="49" charset="0"/>
                  <a:ea typeface="楷体" panose="02010609060101010101" pitchFamily="49" charset="-122"/>
                </a:rPr>
                <a:t>1</a:t>
              </a:r>
            </a:p>
          </p:txBody>
        </p:sp>
        <p:sp>
          <p:nvSpPr>
            <p:cNvPr id="1773579" name="Rectangle 11"/>
            <p:cNvSpPr>
              <a:spLocks noChangeArrowheads="1"/>
            </p:cNvSpPr>
            <p:nvPr/>
          </p:nvSpPr>
          <p:spPr bwMode="auto">
            <a:xfrm>
              <a:off x="912" y="1344"/>
              <a:ext cx="1152" cy="912"/>
            </a:xfrm>
            <a:prstGeom prst="rect">
              <a:avLst/>
            </a:prstGeom>
            <a:noFill/>
            <a:ln w="19050">
              <a:solidFill>
                <a:schemeClr val="tx1"/>
              </a:solidFill>
              <a:miter lim="800000"/>
              <a:headEnd/>
              <a:tailEnd/>
            </a:ln>
            <a:effectLst/>
          </p:spPr>
          <p:txBody>
            <a:bodyPr wrap="none" anchor="ctr"/>
            <a:lstStyle/>
            <a:p>
              <a:pPr>
                <a:spcBef>
                  <a:spcPct val="0"/>
                </a:spcBef>
              </a:pPr>
              <a:r>
                <a:rPr kumimoji="1" lang="en-US" altLang="zh-CN" sz="2400" b="0" dirty="0">
                  <a:latin typeface="Consolas" panose="020B0609020204030204" pitchFamily="49" charset="0"/>
                  <a:ea typeface="楷体" panose="02010609060101010101" pitchFamily="49" charset="-122"/>
                </a:rPr>
                <a:t>K=I+J</a:t>
              </a:r>
            </a:p>
          </p:txBody>
        </p:sp>
        <p:sp>
          <p:nvSpPr>
            <p:cNvPr id="1773580" name="Rectangle 12"/>
            <p:cNvSpPr>
              <a:spLocks noChangeArrowheads="1"/>
            </p:cNvSpPr>
            <p:nvPr/>
          </p:nvSpPr>
          <p:spPr bwMode="auto">
            <a:xfrm>
              <a:off x="2064" y="1344"/>
              <a:ext cx="1872" cy="912"/>
            </a:xfrm>
            <a:prstGeom prst="rect">
              <a:avLst/>
            </a:prstGeom>
            <a:noFill/>
            <a:ln w="19050">
              <a:solidFill>
                <a:schemeClr val="tx1"/>
              </a:solidFill>
              <a:miter lim="800000"/>
              <a:headEnd/>
              <a:tailEnd/>
            </a:ln>
            <a:effectLst/>
          </p:spPr>
          <p:txBody>
            <a:bodyPr wrap="none" anchor="ctr"/>
            <a:lstStyle/>
            <a:p>
              <a:pPr>
                <a:spcBef>
                  <a:spcPct val="0"/>
                </a:spcBef>
              </a:pPr>
              <a:r>
                <a:rPr kumimoji="1" lang="en-US" altLang="zh-CN" sz="2400" b="0" dirty="0">
                  <a:latin typeface="Consolas" panose="020B0609020204030204" pitchFamily="49" charset="0"/>
                  <a:ea typeface="楷体" panose="02010609060101010101" pitchFamily="49" charset="-122"/>
                </a:rPr>
                <a:t>LOAD I</a:t>
              </a:r>
            </a:p>
            <a:p>
              <a:pPr>
                <a:spcBef>
                  <a:spcPct val="0"/>
                </a:spcBef>
              </a:pPr>
              <a:r>
                <a:rPr kumimoji="1" lang="en-US" altLang="zh-CN" sz="2400" b="0" dirty="0">
                  <a:latin typeface="Consolas" panose="020B0609020204030204" pitchFamily="49" charset="0"/>
                  <a:ea typeface="楷体" panose="02010609060101010101" pitchFamily="49" charset="-122"/>
                </a:rPr>
                <a:t>LOAD J</a:t>
              </a:r>
            </a:p>
            <a:p>
              <a:pPr>
                <a:spcBef>
                  <a:spcPct val="0"/>
                </a:spcBef>
              </a:pPr>
              <a:r>
                <a:rPr kumimoji="1" lang="en-US" altLang="zh-CN" sz="2400" b="0" dirty="0">
                  <a:latin typeface="Consolas" panose="020B0609020204030204" pitchFamily="49" charset="0"/>
                  <a:ea typeface="楷体" panose="02010609060101010101" pitchFamily="49" charset="-122"/>
                </a:rPr>
                <a:t>K=I+J</a:t>
              </a:r>
            </a:p>
            <a:p>
              <a:pPr>
                <a:spcBef>
                  <a:spcPct val="0"/>
                </a:spcBef>
              </a:pPr>
              <a:r>
                <a:rPr kumimoji="1" lang="en-US" altLang="zh-CN" sz="2400" b="0" dirty="0">
                  <a:latin typeface="Consolas" panose="020B0609020204030204" pitchFamily="49" charset="0"/>
                  <a:ea typeface="楷体" panose="02010609060101010101" pitchFamily="49" charset="-122"/>
                </a:rPr>
                <a:t>STORE K</a:t>
              </a:r>
            </a:p>
          </p:txBody>
        </p:sp>
        <p:sp>
          <p:nvSpPr>
            <p:cNvPr id="1773581" name="Rectangle 13"/>
            <p:cNvSpPr>
              <a:spLocks noChangeArrowheads="1"/>
            </p:cNvSpPr>
            <p:nvPr/>
          </p:nvSpPr>
          <p:spPr bwMode="auto">
            <a:xfrm>
              <a:off x="3936" y="1344"/>
              <a:ext cx="864" cy="912"/>
            </a:xfrm>
            <a:prstGeom prst="rect">
              <a:avLst/>
            </a:prstGeom>
            <a:noFill/>
            <a:ln w="19050">
              <a:solidFill>
                <a:schemeClr val="tx1"/>
              </a:solidFill>
              <a:miter lim="800000"/>
              <a:headEnd/>
              <a:tailEnd/>
            </a:ln>
            <a:effectLst/>
          </p:spPr>
          <p:txBody>
            <a:bodyPr wrap="none" anchor="ctr"/>
            <a:lstStyle/>
            <a:p>
              <a:pPr>
                <a:spcBef>
                  <a:spcPct val="0"/>
                </a:spcBef>
              </a:pPr>
              <a:r>
                <a:rPr kumimoji="1" lang="en-US" altLang="zh-CN" sz="2400" b="0" dirty="0">
                  <a:latin typeface="Consolas" panose="020B0609020204030204" pitchFamily="49" charset="0"/>
                  <a:ea typeface="楷体" panose="02010609060101010101" pitchFamily="49" charset="-122"/>
                </a:rPr>
                <a:t>1</a:t>
              </a:r>
            </a:p>
            <a:p>
              <a:pPr>
                <a:spcBef>
                  <a:spcPct val="0"/>
                </a:spcBef>
              </a:pPr>
              <a:r>
                <a:rPr kumimoji="1" lang="en-US" altLang="zh-CN" sz="2400" b="0" dirty="0">
                  <a:latin typeface="Consolas" panose="020B0609020204030204" pitchFamily="49" charset="0"/>
                  <a:ea typeface="楷体" panose="02010609060101010101" pitchFamily="49" charset="-122"/>
                </a:rPr>
                <a:t>1</a:t>
              </a:r>
            </a:p>
            <a:p>
              <a:pPr>
                <a:spcBef>
                  <a:spcPct val="0"/>
                </a:spcBef>
              </a:pPr>
              <a:r>
                <a:rPr kumimoji="1" lang="en-US" altLang="zh-CN" sz="2400" b="0" dirty="0">
                  <a:latin typeface="Consolas" panose="020B0609020204030204" pitchFamily="49" charset="0"/>
                  <a:ea typeface="楷体" panose="02010609060101010101" pitchFamily="49" charset="-122"/>
                </a:rPr>
                <a:t>1</a:t>
              </a:r>
            </a:p>
            <a:p>
              <a:pPr>
                <a:spcBef>
                  <a:spcPct val="0"/>
                </a:spcBef>
              </a:pPr>
              <a:r>
                <a:rPr kumimoji="1" lang="en-US" altLang="zh-CN" sz="2400" b="0" dirty="0">
                  <a:latin typeface="Consolas" panose="020B0609020204030204" pitchFamily="49" charset="0"/>
                  <a:ea typeface="楷体" panose="02010609060101010101" pitchFamily="49" charset="-122"/>
                </a:rPr>
                <a:t>1</a:t>
              </a:r>
            </a:p>
          </p:txBody>
        </p:sp>
        <p:sp>
          <p:nvSpPr>
            <p:cNvPr id="1773582" name="Rectangle 14"/>
            <p:cNvSpPr>
              <a:spLocks noChangeArrowheads="1"/>
            </p:cNvSpPr>
            <p:nvPr/>
          </p:nvSpPr>
          <p:spPr bwMode="auto">
            <a:xfrm>
              <a:off x="912" y="2256"/>
              <a:ext cx="1152" cy="768"/>
            </a:xfrm>
            <a:prstGeom prst="rect">
              <a:avLst/>
            </a:prstGeom>
            <a:noFill/>
            <a:ln w="19050">
              <a:solidFill>
                <a:schemeClr val="tx1"/>
              </a:solidFill>
              <a:miter lim="800000"/>
              <a:headEnd/>
              <a:tailEnd/>
            </a:ln>
            <a:effectLst/>
          </p:spPr>
          <p:txBody>
            <a:bodyPr wrap="none" anchor="ctr"/>
            <a:lstStyle/>
            <a:p>
              <a:pPr>
                <a:spcBef>
                  <a:spcPct val="0"/>
                </a:spcBef>
              </a:pPr>
              <a:r>
                <a:rPr kumimoji="1" lang="en-US" altLang="zh-CN" sz="2400" b="0" dirty="0">
                  <a:latin typeface="Consolas" panose="020B0609020204030204" pitchFamily="49" charset="0"/>
                  <a:ea typeface="楷体" panose="02010609060101010101" pitchFamily="49" charset="-122"/>
                </a:rPr>
                <a:t>L=M-K</a:t>
              </a:r>
            </a:p>
          </p:txBody>
        </p:sp>
        <p:sp>
          <p:nvSpPr>
            <p:cNvPr id="1773583" name="Rectangle 15"/>
            <p:cNvSpPr>
              <a:spLocks noChangeArrowheads="1"/>
            </p:cNvSpPr>
            <p:nvPr/>
          </p:nvSpPr>
          <p:spPr bwMode="auto">
            <a:xfrm>
              <a:off x="2064" y="2256"/>
              <a:ext cx="1872" cy="768"/>
            </a:xfrm>
            <a:prstGeom prst="rect">
              <a:avLst/>
            </a:prstGeom>
            <a:noFill/>
            <a:ln w="19050">
              <a:solidFill>
                <a:schemeClr val="tx1"/>
              </a:solidFill>
              <a:miter lim="800000"/>
              <a:headEnd/>
              <a:tailEnd/>
            </a:ln>
            <a:effectLst/>
          </p:spPr>
          <p:txBody>
            <a:bodyPr wrap="none" anchor="ctr"/>
            <a:lstStyle/>
            <a:p>
              <a:pPr>
                <a:spcBef>
                  <a:spcPct val="0"/>
                </a:spcBef>
              </a:pPr>
              <a:r>
                <a:rPr kumimoji="1" lang="en-US" altLang="zh-CN" sz="2400" b="0" dirty="0">
                  <a:latin typeface="Consolas" panose="020B0609020204030204" pitchFamily="49" charset="0"/>
                  <a:ea typeface="楷体" panose="02010609060101010101" pitchFamily="49" charset="-122"/>
                </a:rPr>
                <a:t>LOAD M</a:t>
              </a:r>
            </a:p>
            <a:p>
              <a:pPr>
                <a:spcBef>
                  <a:spcPct val="0"/>
                </a:spcBef>
              </a:pPr>
              <a:r>
                <a:rPr kumimoji="1" lang="en-US" altLang="zh-CN" sz="2400" b="0" dirty="0">
                  <a:latin typeface="Consolas" panose="020B0609020204030204" pitchFamily="49" charset="0"/>
                  <a:ea typeface="楷体" panose="02010609060101010101" pitchFamily="49" charset="-122"/>
                </a:rPr>
                <a:t>L=M-K</a:t>
              </a:r>
            </a:p>
            <a:p>
              <a:pPr>
                <a:spcBef>
                  <a:spcPct val="0"/>
                </a:spcBef>
              </a:pPr>
              <a:r>
                <a:rPr kumimoji="1" lang="en-US" altLang="zh-CN" sz="2400" b="0" dirty="0">
                  <a:latin typeface="Consolas" panose="020B0609020204030204" pitchFamily="49" charset="0"/>
                  <a:ea typeface="楷体" panose="02010609060101010101" pitchFamily="49" charset="-122"/>
                </a:rPr>
                <a:t>STORE L</a:t>
              </a:r>
            </a:p>
          </p:txBody>
        </p:sp>
        <p:sp>
          <p:nvSpPr>
            <p:cNvPr id="1773584" name="Rectangle 16"/>
            <p:cNvSpPr>
              <a:spLocks noChangeArrowheads="1"/>
            </p:cNvSpPr>
            <p:nvPr/>
          </p:nvSpPr>
          <p:spPr bwMode="auto">
            <a:xfrm>
              <a:off x="3936" y="2256"/>
              <a:ext cx="864" cy="768"/>
            </a:xfrm>
            <a:prstGeom prst="rect">
              <a:avLst/>
            </a:prstGeom>
            <a:noFill/>
            <a:ln w="19050">
              <a:solidFill>
                <a:schemeClr val="tx1"/>
              </a:solidFill>
              <a:miter lim="800000"/>
              <a:headEnd/>
              <a:tailEnd/>
            </a:ln>
            <a:effectLst/>
          </p:spPr>
          <p:txBody>
            <a:bodyPr wrap="none" anchor="ctr"/>
            <a:lstStyle/>
            <a:p>
              <a:pPr>
                <a:spcBef>
                  <a:spcPct val="0"/>
                </a:spcBef>
              </a:pPr>
              <a:r>
                <a:rPr kumimoji="1" lang="en-US" altLang="zh-CN" sz="2400" b="0" dirty="0">
                  <a:latin typeface="Consolas" panose="020B0609020204030204" pitchFamily="49" charset="0"/>
                  <a:ea typeface="楷体" panose="02010609060101010101" pitchFamily="49" charset="-122"/>
                </a:rPr>
                <a:t>1</a:t>
              </a:r>
            </a:p>
            <a:p>
              <a:pPr>
                <a:spcBef>
                  <a:spcPct val="0"/>
                </a:spcBef>
              </a:pPr>
              <a:r>
                <a:rPr kumimoji="1" lang="en-US" altLang="zh-CN" sz="2400" b="0" dirty="0">
                  <a:latin typeface="Consolas" panose="020B0609020204030204" pitchFamily="49" charset="0"/>
                  <a:ea typeface="楷体" panose="02010609060101010101" pitchFamily="49" charset="-122"/>
                </a:rPr>
                <a:t>1</a:t>
              </a:r>
            </a:p>
            <a:p>
              <a:pPr>
                <a:spcBef>
                  <a:spcPct val="0"/>
                </a:spcBef>
              </a:pPr>
              <a:r>
                <a:rPr kumimoji="1" lang="en-US" altLang="zh-CN" sz="2400" b="0" dirty="0">
                  <a:latin typeface="Consolas" panose="020B0609020204030204" pitchFamily="49" charset="0"/>
                  <a:ea typeface="楷体" panose="02010609060101010101" pitchFamily="49" charset="-122"/>
                </a:rPr>
                <a:t>1</a:t>
              </a:r>
            </a:p>
          </p:txBody>
        </p:sp>
        <p:sp>
          <p:nvSpPr>
            <p:cNvPr id="1773585" name="Rectangle 17"/>
            <p:cNvSpPr>
              <a:spLocks noChangeArrowheads="1"/>
            </p:cNvSpPr>
            <p:nvPr/>
          </p:nvSpPr>
          <p:spPr bwMode="auto">
            <a:xfrm>
              <a:off x="912" y="3024"/>
              <a:ext cx="1152" cy="576"/>
            </a:xfrm>
            <a:prstGeom prst="rect">
              <a:avLst/>
            </a:prstGeom>
            <a:noFill/>
            <a:ln w="19050">
              <a:solidFill>
                <a:schemeClr val="tx1"/>
              </a:solidFill>
              <a:miter lim="800000"/>
              <a:headEnd/>
              <a:tailEnd/>
            </a:ln>
            <a:effectLst/>
          </p:spPr>
          <p:txBody>
            <a:bodyPr wrap="none" anchor="ctr"/>
            <a:lstStyle/>
            <a:p>
              <a:pPr>
                <a:spcBef>
                  <a:spcPct val="0"/>
                </a:spcBef>
              </a:pPr>
              <a:r>
                <a:rPr kumimoji="1" lang="en-US" altLang="zh-CN" sz="2400" b="0" dirty="0">
                  <a:latin typeface="Consolas" panose="020B0609020204030204" pitchFamily="49" charset="0"/>
                  <a:ea typeface="楷体" panose="02010609060101010101" pitchFamily="49" charset="-122"/>
                </a:rPr>
                <a:t>Q=C*K</a:t>
              </a:r>
            </a:p>
          </p:txBody>
        </p:sp>
        <p:sp>
          <p:nvSpPr>
            <p:cNvPr id="1773586" name="Rectangle 18"/>
            <p:cNvSpPr>
              <a:spLocks noChangeArrowheads="1"/>
            </p:cNvSpPr>
            <p:nvPr/>
          </p:nvSpPr>
          <p:spPr bwMode="auto">
            <a:xfrm>
              <a:off x="2064" y="3024"/>
              <a:ext cx="1872" cy="576"/>
            </a:xfrm>
            <a:prstGeom prst="rect">
              <a:avLst/>
            </a:prstGeom>
            <a:noFill/>
            <a:ln w="19050">
              <a:solidFill>
                <a:schemeClr val="tx1"/>
              </a:solidFill>
              <a:miter lim="800000"/>
              <a:headEnd/>
              <a:tailEnd/>
            </a:ln>
            <a:effectLst/>
          </p:spPr>
          <p:txBody>
            <a:bodyPr wrap="none" anchor="ctr"/>
            <a:lstStyle/>
            <a:p>
              <a:pPr>
                <a:spcBef>
                  <a:spcPct val="0"/>
                </a:spcBef>
              </a:pPr>
              <a:r>
                <a:rPr kumimoji="1" lang="en-US" altLang="zh-CN" sz="2400" b="0" dirty="0">
                  <a:latin typeface="Consolas" panose="020B0609020204030204" pitchFamily="49" charset="0"/>
                  <a:ea typeface="楷体" panose="02010609060101010101" pitchFamily="49" charset="-122"/>
                </a:rPr>
                <a:t>Q=C*K</a:t>
              </a:r>
            </a:p>
            <a:p>
              <a:pPr>
                <a:spcBef>
                  <a:spcPct val="0"/>
                </a:spcBef>
              </a:pPr>
              <a:r>
                <a:rPr kumimoji="1" lang="en-US" altLang="zh-CN" sz="2400" b="0" dirty="0">
                  <a:latin typeface="Consolas" panose="020B0609020204030204" pitchFamily="49" charset="0"/>
                  <a:ea typeface="楷体" panose="02010609060101010101" pitchFamily="49" charset="-122"/>
                </a:rPr>
                <a:t>STORE Q</a:t>
              </a:r>
            </a:p>
          </p:txBody>
        </p:sp>
        <p:sp>
          <p:nvSpPr>
            <p:cNvPr id="1773587" name="Rectangle 19"/>
            <p:cNvSpPr>
              <a:spLocks noChangeArrowheads="1"/>
            </p:cNvSpPr>
            <p:nvPr/>
          </p:nvSpPr>
          <p:spPr bwMode="auto">
            <a:xfrm>
              <a:off x="3936" y="3024"/>
              <a:ext cx="864" cy="576"/>
            </a:xfrm>
            <a:prstGeom prst="rect">
              <a:avLst/>
            </a:prstGeom>
            <a:noFill/>
            <a:ln w="19050">
              <a:solidFill>
                <a:schemeClr val="tx1"/>
              </a:solidFill>
              <a:miter lim="800000"/>
              <a:headEnd/>
              <a:tailEnd/>
            </a:ln>
            <a:effectLst/>
          </p:spPr>
          <p:txBody>
            <a:bodyPr wrap="none" anchor="ctr"/>
            <a:lstStyle/>
            <a:p>
              <a:pPr>
                <a:spcBef>
                  <a:spcPct val="0"/>
                </a:spcBef>
              </a:pPr>
              <a:r>
                <a:rPr kumimoji="1" lang="en-US" altLang="zh-CN" sz="2400" b="0" dirty="0">
                  <a:latin typeface="Consolas" panose="020B0609020204030204" pitchFamily="49" charset="0"/>
                  <a:ea typeface="楷体" panose="02010609060101010101" pitchFamily="49" charset="-122"/>
                </a:rPr>
                <a:t>2</a:t>
              </a:r>
            </a:p>
            <a:p>
              <a:pPr>
                <a:spcBef>
                  <a:spcPct val="0"/>
                </a:spcBef>
              </a:pPr>
              <a:r>
                <a:rPr kumimoji="1" lang="en-US" altLang="zh-CN" sz="2400" b="0" dirty="0">
                  <a:latin typeface="Consolas" panose="020B0609020204030204" pitchFamily="49" charset="0"/>
                  <a:ea typeface="楷体" panose="02010609060101010101" pitchFamily="49" charset="-122"/>
                </a:rPr>
                <a:t>1</a:t>
              </a:r>
            </a:p>
          </p:txBody>
        </p:sp>
      </p:grpSp>
      <p:sp>
        <p:nvSpPr>
          <p:cNvPr id="1773588" name="Rectangle 20"/>
          <p:cNvSpPr>
            <a:spLocks noChangeArrowheads="1"/>
          </p:cNvSpPr>
          <p:nvPr/>
        </p:nvSpPr>
        <p:spPr bwMode="auto">
          <a:xfrm>
            <a:off x="2525713" y="6249988"/>
            <a:ext cx="4419600" cy="457200"/>
          </a:xfrm>
          <a:prstGeom prst="rect">
            <a:avLst/>
          </a:prstGeom>
          <a:noFill/>
          <a:ln w="19050">
            <a:noFill/>
            <a:miter lim="800000"/>
            <a:headEnd/>
            <a:tailEnd/>
          </a:ln>
          <a:effectLst/>
        </p:spPr>
        <p:txBody>
          <a:bodyPr wrap="none" anchor="ctr"/>
          <a:lstStyle/>
          <a:p>
            <a:pPr>
              <a:spcBef>
                <a:spcPct val="0"/>
              </a:spcBef>
            </a:pPr>
            <a:r>
              <a:rPr kumimoji="1" lang="zh-CN" altLang="en-US" sz="2400" dirty="0">
                <a:latin typeface="楷体" panose="02010609060101010101" pitchFamily="49" charset="-122"/>
                <a:ea typeface="楷体" panose="02010609060101010101" pitchFamily="49" charset="-122"/>
              </a:rPr>
              <a:t>共需</a:t>
            </a:r>
            <a:r>
              <a:rPr kumimoji="1" lang="en-US" altLang="zh-CN" sz="2400" dirty="0">
                <a:latin typeface="楷体" panose="02010609060101010101" pitchFamily="49" charset="-122"/>
                <a:ea typeface="楷体" panose="02010609060101010101" pitchFamily="49" charset="-122"/>
              </a:rPr>
              <a:t>14</a:t>
            </a:r>
            <a:r>
              <a:rPr kumimoji="1" lang="zh-CN" altLang="en-US" sz="2400" dirty="0">
                <a:latin typeface="楷体" panose="02010609060101010101" pitchFamily="49" charset="-122"/>
                <a:ea typeface="楷体" panose="02010609060101010101" pitchFamily="49" charset="-122"/>
              </a:rPr>
              <a:t>个周期</a:t>
            </a:r>
            <a:endParaRPr kumimoji="1" lang="zh-CN" altLang="en-US" sz="2400" dirty="0">
              <a:solidFill>
                <a:schemeClr val="folHlink"/>
              </a:solidFill>
              <a:latin typeface="楷体" panose="02010609060101010101" pitchFamily="49" charset="-122"/>
              <a:ea typeface="楷体" panose="02010609060101010101" pitchFamily="49" charset="-122"/>
            </a:endParaRPr>
          </a:p>
        </p:txBody>
      </p:sp>
    </p:spTree>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灯片编号占位符 4"/>
          <p:cNvSpPr>
            <a:spLocks noGrp="1"/>
          </p:cNvSpPr>
          <p:nvPr>
            <p:ph type="sldNum" sz="quarter" idx="11"/>
          </p:nvPr>
        </p:nvSpPr>
        <p:spPr/>
        <p:txBody>
          <a:bodyPr/>
          <a:lstStyle/>
          <a:p>
            <a:fld id="{D1C2DCE4-9677-4F5F-BDF6-4081B49A0461}" type="slidenum">
              <a:rPr lang="zh-CN" altLang="en-US"/>
              <a:pPr/>
              <a:t>91</a:t>
            </a:fld>
            <a:endParaRPr lang="en-US" altLang="zh-CN"/>
          </a:p>
        </p:txBody>
      </p:sp>
      <p:sp>
        <p:nvSpPr>
          <p:cNvPr id="1774594" name="Rectangle 2"/>
          <p:cNvSpPr>
            <a:spLocks noGrp="1" noChangeArrowheads="1"/>
          </p:cNvSpPr>
          <p:nvPr>
            <p:ph type="title"/>
          </p:nvPr>
        </p:nvSpPr>
        <p:spPr/>
        <p:txBody>
          <a:bodyPr/>
          <a:lstStyle/>
          <a:p>
            <a:r>
              <a:rPr lang="en-US" altLang="zh-CN" dirty="0"/>
              <a:t>7.6.3 </a:t>
            </a:r>
            <a:r>
              <a:rPr lang="zh-CN" altLang="en-US" dirty="0"/>
              <a:t>超长指令字处理器</a:t>
            </a:r>
          </a:p>
        </p:txBody>
      </p:sp>
      <p:sp>
        <p:nvSpPr>
          <p:cNvPr id="1774613" name="Rectangle 21"/>
          <p:cNvSpPr>
            <a:spLocks noChangeArrowheads="1"/>
          </p:cNvSpPr>
          <p:nvPr/>
        </p:nvSpPr>
        <p:spPr bwMode="auto">
          <a:xfrm>
            <a:off x="395288" y="620713"/>
            <a:ext cx="5435600" cy="533400"/>
          </a:xfrm>
          <a:prstGeom prst="rect">
            <a:avLst/>
          </a:prstGeom>
          <a:noFill/>
          <a:ln w="9525">
            <a:noFill/>
            <a:miter lim="800000"/>
            <a:headEnd/>
            <a:tailEnd/>
          </a:ln>
          <a:effectLst/>
        </p:spPr>
        <p:txBody>
          <a:bodyPr/>
          <a:lstStyle/>
          <a:p>
            <a:pPr marL="342900" indent="-342900" algn="l">
              <a:spcBef>
                <a:spcPct val="20000"/>
              </a:spcBef>
              <a:buClr>
                <a:schemeClr val="bg2"/>
              </a:buClr>
              <a:buSzPct val="75000"/>
              <a:buFont typeface="Wingdings" pitchFamily="2" charset="2"/>
              <a:buChar char="n"/>
            </a:pPr>
            <a:r>
              <a:rPr lang="zh-CN" altLang="en-US"/>
              <a:t>压缩技术</a:t>
            </a:r>
            <a:r>
              <a:rPr lang="en-US" altLang="zh-CN"/>
              <a:t>——</a:t>
            </a:r>
            <a:r>
              <a:rPr lang="zh-CN" altLang="en-US"/>
              <a:t>表调度法：</a:t>
            </a:r>
          </a:p>
        </p:txBody>
      </p:sp>
      <p:sp>
        <p:nvSpPr>
          <p:cNvPr id="1774614" name="Rectangle 22"/>
          <p:cNvSpPr>
            <a:spLocks noChangeArrowheads="1"/>
          </p:cNvSpPr>
          <p:nvPr/>
        </p:nvSpPr>
        <p:spPr bwMode="auto">
          <a:xfrm>
            <a:off x="425450" y="1341438"/>
            <a:ext cx="1828800" cy="457200"/>
          </a:xfrm>
          <a:prstGeom prst="rect">
            <a:avLst/>
          </a:prstGeom>
          <a:noFill/>
          <a:ln w="19050">
            <a:solidFill>
              <a:schemeClr val="tx1"/>
            </a:solidFill>
            <a:miter lim="800000"/>
            <a:headEnd/>
            <a:tailEnd/>
          </a:ln>
          <a:effectLst/>
        </p:spPr>
        <p:txBody>
          <a:bodyPr wrap="none" anchor="ctr"/>
          <a:lstStyle/>
          <a:p>
            <a:pPr>
              <a:spcBef>
                <a:spcPct val="0"/>
              </a:spcBef>
            </a:pPr>
            <a:r>
              <a:rPr kumimoji="1" lang="en-US" altLang="zh-CN" sz="2400" dirty="0">
                <a:latin typeface="Consolas" panose="020B0609020204030204" pitchFamily="49" charset="0"/>
                <a:ea typeface="楷体" panose="02010609060101010101" pitchFamily="49" charset="-122"/>
              </a:rPr>
              <a:t>LOAD A</a:t>
            </a:r>
          </a:p>
        </p:txBody>
      </p:sp>
      <p:sp>
        <p:nvSpPr>
          <p:cNvPr id="1774615" name="Rectangle 23"/>
          <p:cNvSpPr>
            <a:spLocks noChangeArrowheads="1"/>
          </p:cNvSpPr>
          <p:nvPr/>
        </p:nvSpPr>
        <p:spPr bwMode="auto">
          <a:xfrm>
            <a:off x="2254250" y="1341438"/>
            <a:ext cx="1828800" cy="457200"/>
          </a:xfrm>
          <a:prstGeom prst="rect">
            <a:avLst/>
          </a:prstGeom>
          <a:noFill/>
          <a:ln w="19050">
            <a:solidFill>
              <a:schemeClr val="tx1"/>
            </a:solidFill>
            <a:miter lim="800000"/>
            <a:headEnd/>
            <a:tailEnd/>
          </a:ln>
          <a:effectLst/>
        </p:spPr>
        <p:txBody>
          <a:bodyPr wrap="none" anchor="ctr"/>
          <a:lstStyle/>
          <a:p>
            <a:pPr>
              <a:spcBef>
                <a:spcPct val="0"/>
              </a:spcBef>
            </a:pPr>
            <a:r>
              <a:rPr kumimoji="1" lang="en-US" altLang="zh-CN" sz="2400" dirty="0">
                <a:latin typeface="Consolas" panose="020B0609020204030204" pitchFamily="49" charset="0"/>
                <a:ea typeface="楷体" panose="02010609060101010101" pitchFamily="49" charset="-122"/>
              </a:rPr>
              <a:t>LOAD B</a:t>
            </a:r>
          </a:p>
        </p:txBody>
      </p:sp>
      <p:sp>
        <p:nvSpPr>
          <p:cNvPr id="1774616" name="Rectangle 24"/>
          <p:cNvSpPr>
            <a:spLocks noChangeArrowheads="1"/>
          </p:cNvSpPr>
          <p:nvPr/>
        </p:nvSpPr>
        <p:spPr bwMode="auto">
          <a:xfrm>
            <a:off x="4083050" y="1341438"/>
            <a:ext cx="1828800" cy="457200"/>
          </a:xfrm>
          <a:prstGeom prst="rect">
            <a:avLst/>
          </a:prstGeom>
          <a:noFill/>
          <a:ln w="19050">
            <a:solidFill>
              <a:schemeClr val="tx1"/>
            </a:solidFill>
            <a:miter lim="800000"/>
            <a:headEnd/>
            <a:tailEnd/>
          </a:ln>
          <a:effectLst/>
        </p:spPr>
        <p:txBody>
          <a:bodyPr wrap="none" anchor="ctr"/>
          <a:lstStyle/>
          <a:p>
            <a:pPr>
              <a:spcBef>
                <a:spcPct val="0"/>
              </a:spcBef>
            </a:pPr>
            <a:endParaRPr kumimoji="1" lang="zh-CN" altLang="en-US" sz="2400" dirty="0">
              <a:latin typeface="楷体" panose="02010609060101010101" pitchFamily="49" charset="-122"/>
              <a:ea typeface="楷体" panose="02010609060101010101" pitchFamily="49" charset="-122"/>
            </a:endParaRPr>
          </a:p>
        </p:txBody>
      </p:sp>
      <p:sp>
        <p:nvSpPr>
          <p:cNvPr id="1774617" name="Rectangle 25"/>
          <p:cNvSpPr>
            <a:spLocks noChangeArrowheads="1"/>
          </p:cNvSpPr>
          <p:nvPr/>
        </p:nvSpPr>
        <p:spPr bwMode="auto">
          <a:xfrm>
            <a:off x="5911850" y="1341438"/>
            <a:ext cx="1828800" cy="457200"/>
          </a:xfrm>
          <a:prstGeom prst="rect">
            <a:avLst/>
          </a:prstGeom>
          <a:noFill/>
          <a:ln w="19050">
            <a:solidFill>
              <a:schemeClr val="tx1"/>
            </a:solidFill>
            <a:miter lim="800000"/>
            <a:headEnd/>
            <a:tailEnd/>
          </a:ln>
          <a:effectLst/>
        </p:spPr>
        <p:txBody>
          <a:bodyPr wrap="none" anchor="ctr"/>
          <a:lstStyle/>
          <a:p>
            <a:pPr>
              <a:spcBef>
                <a:spcPct val="0"/>
              </a:spcBef>
            </a:pPr>
            <a:endParaRPr kumimoji="1" lang="zh-CN" altLang="en-US" sz="2400" dirty="0">
              <a:latin typeface="楷体" panose="02010609060101010101" pitchFamily="49" charset="-122"/>
              <a:ea typeface="楷体" panose="02010609060101010101" pitchFamily="49" charset="-122"/>
            </a:endParaRPr>
          </a:p>
        </p:txBody>
      </p:sp>
      <p:sp>
        <p:nvSpPr>
          <p:cNvPr id="1774618" name="Rectangle 26"/>
          <p:cNvSpPr>
            <a:spLocks noChangeArrowheads="1"/>
          </p:cNvSpPr>
          <p:nvPr/>
        </p:nvSpPr>
        <p:spPr bwMode="auto">
          <a:xfrm>
            <a:off x="425450" y="1798638"/>
            <a:ext cx="1828800" cy="457200"/>
          </a:xfrm>
          <a:prstGeom prst="rect">
            <a:avLst/>
          </a:prstGeom>
          <a:noFill/>
          <a:ln w="19050">
            <a:solidFill>
              <a:schemeClr val="tx1"/>
            </a:solidFill>
            <a:miter lim="800000"/>
            <a:headEnd/>
            <a:tailEnd/>
          </a:ln>
          <a:effectLst/>
        </p:spPr>
        <p:txBody>
          <a:bodyPr wrap="none" anchor="ctr"/>
          <a:lstStyle/>
          <a:p>
            <a:pPr>
              <a:spcBef>
                <a:spcPct val="0"/>
              </a:spcBef>
            </a:pPr>
            <a:r>
              <a:rPr kumimoji="1" lang="en-US" altLang="zh-CN" sz="2400" dirty="0">
                <a:latin typeface="Consolas" panose="020B0609020204030204" pitchFamily="49" charset="0"/>
                <a:ea typeface="楷体" panose="02010609060101010101" pitchFamily="49" charset="-122"/>
              </a:rPr>
              <a:t>LOAD I</a:t>
            </a:r>
          </a:p>
        </p:txBody>
      </p:sp>
      <p:sp>
        <p:nvSpPr>
          <p:cNvPr id="1774619" name="Rectangle 27"/>
          <p:cNvSpPr>
            <a:spLocks noChangeArrowheads="1"/>
          </p:cNvSpPr>
          <p:nvPr/>
        </p:nvSpPr>
        <p:spPr bwMode="auto">
          <a:xfrm>
            <a:off x="2254250" y="1798638"/>
            <a:ext cx="1828800" cy="457200"/>
          </a:xfrm>
          <a:prstGeom prst="rect">
            <a:avLst/>
          </a:prstGeom>
          <a:noFill/>
          <a:ln w="19050">
            <a:solidFill>
              <a:schemeClr val="tx1"/>
            </a:solidFill>
            <a:miter lim="800000"/>
            <a:headEnd/>
            <a:tailEnd/>
          </a:ln>
          <a:effectLst/>
        </p:spPr>
        <p:txBody>
          <a:bodyPr wrap="none" anchor="ctr"/>
          <a:lstStyle/>
          <a:p>
            <a:pPr>
              <a:spcBef>
                <a:spcPct val="0"/>
              </a:spcBef>
            </a:pPr>
            <a:r>
              <a:rPr kumimoji="1" lang="en-US" altLang="zh-CN" sz="2400" dirty="0">
                <a:latin typeface="Consolas" panose="020B0609020204030204" pitchFamily="49" charset="0"/>
                <a:ea typeface="楷体" panose="02010609060101010101" pitchFamily="49" charset="-122"/>
              </a:rPr>
              <a:t>LOAD J</a:t>
            </a:r>
          </a:p>
        </p:txBody>
      </p:sp>
      <p:sp>
        <p:nvSpPr>
          <p:cNvPr id="1774620" name="Rectangle 28"/>
          <p:cNvSpPr>
            <a:spLocks noChangeArrowheads="1"/>
          </p:cNvSpPr>
          <p:nvPr/>
        </p:nvSpPr>
        <p:spPr bwMode="auto">
          <a:xfrm>
            <a:off x="4083050" y="1798638"/>
            <a:ext cx="1828800" cy="457200"/>
          </a:xfrm>
          <a:prstGeom prst="rect">
            <a:avLst/>
          </a:prstGeom>
          <a:noFill/>
          <a:ln w="19050">
            <a:solidFill>
              <a:schemeClr val="tx1"/>
            </a:solidFill>
            <a:miter lim="800000"/>
            <a:headEnd/>
            <a:tailEnd/>
          </a:ln>
          <a:effectLst/>
        </p:spPr>
        <p:txBody>
          <a:bodyPr wrap="none" anchor="ctr"/>
          <a:lstStyle/>
          <a:p>
            <a:pPr>
              <a:spcBef>
                <a:spcPct val="0"/>
              </a:spcBef>
            </a:pPr>
            <a:r>
              <a:rPr kumimoji="1" lang="en-US" altLang="zh-CN" sz="2400" dirty="0">
                <a:latin typeface="Consolas" panose="020B0609020204030204" pitchFamily="49" charset="0"/>
                <a:ea typeface="楷体" panose="02010609060101010101" pitchFamily="49" charset="-122"/>
              </a:rPr>
              <a:t>C=A+B</a:t>
            </a:r>
          </a:p>
        </p:txBody>
      </p:sp>
      <p:sp>
        <p:nvSpPr>
          <p:cNvPr id="1774621" name="Rectangle 29"/>
          <p:cNvSpPr>
            <a:spLocks noChangeArrowheads="1"/>
          </p:cNvSpPr>
          <p:nvPr/>
        </p:nvSpPr>
        <p:spPr bwMode="auto">
          <a:xfrm>
            <a:off x="5911850" y="1798638"/>
            <a:ext cx="1828800" cy="457200"/>
          </a:xfrm>
          <a:prstGeom prst="rect">
            <a:avLst/>
          </a:prstGeom>
          <a:noFill/>
          <a:ln w="19050">
            <a:solidFill>
              <a:schemeClr val="tx1"/>
            </a:solidFill>
            <a:miter lim="800000"/>
            <a:headEnd/>
            <a:tailEnd/>
          </a:ln>
          <a:effectLst/>
        </p:spPr>
        <p:txBody>
          <a:bodyPr wrap="none" anchor="ctr"/>
          <a:lstStyle/>
          <a:p>
            <a:pPr>
              <a:spcBef>
                <a:spcPct val="0"/>
              </a:spcBef>
            </a:pPr>
            <a:endParaRPr kumimoji="1" lang="zh-CN" altLang="en-US" sz="2400" dirty="0">
              <a:latin typeface="楷体" panose="02010609060101010101" pitchFamily="49" charset="-122"/>
              <a:ea typeface="楷体" panose="02010609060101010101" pitchFamily="49" charset="-122"/>
            </a:endParaRPr>
          </a:p>
        </p:txBody>
      </p:sp>
      <p:sp>
        <p:nvSpPr>
          <p:cNvPr id="1774622" name="Rectangle 30"/>
          <p:cNvSpPr>
            <a:spLocks noChangeArrowheads="1"/>
          </p:cNvSpPr>
          <p:nvPr/>
        </p:nvSpPr>
        <p:spPr bwMode="auto">
          <a:xfrm>
            <a:off x="425450" y="2255838"/>
            <a:ext cx="1828800" cy="457200"/>
          </a:xfrm>
          <a:prstGeom prst="rect">
            <a:avLst/>
          </a:prstGeom>
          <a:noFill/>
          <a:ln w="19050">
            <a:solidFill>
              <a:schemeClr val="tx1"/>
            </a:solidFill>
            <a:miter lim="800000"/>
            <a:headEnd/>
            <a:tailEnd/>
          </a:ln>
          <a:effectLst/>
        </p:spPr>
        <p:txBody>
          <a:bodyPr wrap="none" anchor="ctr"/>
          <a:lstStyle/>
          <a:p>
            <a:pPr>
              <a:spcBef>
                <a:spcPct val="0"/>
              </a:spcBef>
            </a:pPr>
            <a:r>
              <a:rPr kumimoji="1" lang="en-US" altLang="zh-CN" sz="2400" dirty="0">
                <a:latin typeface="Consolas" panose="020B0609020204030204" pitchFamily="49" charset="0"/>
                <a:ea typeface="楷体" panose="02010609060101010101" pitchFamily="49" charset="-122"/>
              </a:rPr>
              <a:t>LOAD M</a:t>
            </a:r>
          </a:p>
        </p:txBody>
      </p:sp>
      <p:sp>
        <p:nvSpPr>
          <p:cNvPr id="1774623" name="Rectangle 31"/>
          <p:cNvSpPr>
            <a:spLocks noChangeArrowheads="1"/>
          </p:cNvSpPr>
          <p:nvPr/>
        </p:nvSpPr>
        <p:spPr bwMode="auto">
          <a:xfrm>
            <a:off x="2254250" y="2255838"/>
            <a:ext cx="1828800" cy="457200"/>
          </a:xfrm>
          <a:prstGeom prst="rect">
            <a:avLst/>
          </a:prstGeom>
          <a:noFill/>
          <a:ln w="19050">
            <a:solidFill>
              <a:schemeClr val="tx1"/>
            </a:solidFill>
            <a:miter lim="800000"/>
            <a:headEnd/>
            <a:tailEnd/>
          </a:ln>
          <a:effectLst/>
        </p:spPr>
        <p:txBody>
          <a:bodyPr wrap="none" anchor="ctr"/>
          <a:lstStyle/>
          <a:p>
            <a:pPr>
              <a:spcBef>
                <a:spcPct val="0"/>
              </a:spcBef>
            </a:pPr>
            <a:r>
              <a:rPr kumimoji="1" lang="en-US" altLang="zh-CN" sz="2400" dirty="0">
                <a:latin typeface="Consolas" panose="020B0609020204030204" pitchFamily="49" charset="0"/>
                <a:ea typeface="楷体" panose="02010609060101010101" pitchFamily="49" charset="-122"/>
              </a:rPr>
              <a:t>STORE C</a:t>
            </a:r>
          </a:p>
        </p:txBody>
      </p:sp>
      <p:sp>
        <p:nvSpPr>
          <p:cNvPr id="1774624" name="Rectangle 32"/>
          <p:cNvSpPr>
            <a:spLocks noChangeArrowheads="1"/>
          </p:cNvSpPr>
          <p:nvPr/>
        </p:nvSpPr>
        <p:spPr bwMode="auto">
          <a:xfrm>
            <a:off x="4083050" y="2255838"/>
            <a:ext cx="1828800" cy="457200"/>
          </a:xfrm>
          <a:prstGeom prst="rect">
            <a:avLst/>
          </a:prstGeom>
          <a:noFill/>
          <a:ln w="19050">
            <a:solidFill>
              <a:schemeClr val="tx1"/>
            </a:solidFill>
            <a:miter lim="800000"/>
            <a:headEnd/>
            <a:tailEnd/>
          </a:ln>
          <a:effectLst/>
        </p:spPr>
        <p:txBody>
          <a:bodyPr wrap="none" anchor="ctr"/>
          <a:lstStyle/>
          <a:p>
            <a:pPr>
              <a:spcBef>
                <a:spcPct val="0"/>
              </a:spcBef>
            </a:pPr>
            <a:r>
              <a:rPr kumimoji="1" lang="en-US" altLang="zh-CN" sz="2400" dirty="0">
                <a:latin typeface="Consolas" panose="020B0609020204030204" pitchFamily="49" charset="0"/>
                <a:ea typeface="楷体" panose="02010609060101010101" pitchFamily="49" charset="-122"/>
              </a:rPr>
              <a:t>K=I+J</a:t>
            </a:r>
          </a:p>
        </p:txBody>
      </p:sp>
      <p:sp>
        <p:nvSpPr>
          <p:cNvPr id="1774625" name="Rectangle 33"/>
          <p:cNvSpPr>
            <a:spLocks noChangeArrowheads="1"/>
          </p:cNvSpPr>
          <p:nvPr/>
        </p:nvSpPr>
        <p:spPr bwMode="auto">
          <a:xfrm>
            <a:off x="5911850" y="2255838"/>
            <a:ext cx="1828800" cy="457200"/>
          </a:xfrm>
          <a:prstGeom prst="rect">
            <a:avLst/>
          </a:prstGeom>
          <a:noFill/>
          <a:ln w="19050">
            <a:solidFill>
              <a:schemeClr val="tx1"/>
            </a:solidFill>
            <a:miter lim="800000"/>
            <a:headEnd/>
            <a:tailEnd/>
          </a:ln>
          <a:effectLst/>
        </p:spPr>
        <p:txBody>
          <a:bodyPr wrap="none" anchor="ctr"/>
          <a:lstStyle/>
          <a:p>
            <a:pPr>
              <a:spcBef>
                <a:spcPct val="0"/>
              </a:spcBef>
            </a:pPr>
            <a:endParaRPr kumimoji="1" lang="zh-CN" altLang="en-US" sz="2400" dirty="0">
              <a:latin typeface="楷体" panose="02010609060101010101" pitchFamily="49" charset="-122"/>
              <a:ea typeface="楷体" panose="02010609060101010101" pitchFamily="49" charset="-122"/>
            </a:endParaRPr>
          </a:p>
        </p:txBody>
      </p:sp>
      <p:sp>
        <p:nvSpPr>
          <p:cNvPr id="1774626" name="Rectangle 34"/>
          <p:cNvSpPr>
            <a:spLocks noChangeArrowheads="1"/>
          </p:cNvSpPr>
          <p:nvPr/>
        </p:nvSpPr>
        <p:spPr bwMode="auto">
          <a:xfrm>
            <a:off x="425450" y="2713038"/>
            <a:ext cx="1828800" cy="457200"/>
          </a:xfrm>
          <a:prstGeom prst="rect">
            <a:avLst/>
          </a:prstGeom>
          <a:noFill/>
          <a:ln w="19050">
            <a:solidFill>
              <a:schemeClr val="tx1"/>
            </a:solidFill>
            <a:miter lim="800000"/>
            <a:headEnd/>
            <a:tailEnd/>
          </a:ln>
          <a:effectLst/>
        </p:spPr>
        <p:txBody>
          <a:bodyPr wrap="none" anchor="ctr"/>
          <a:lstStyle/>
          <a:p>
            <a:pPr>
              <a:spcBef>
                <a:spcPct val="0"/>
              </a:spcBef>
            </a:pPr>
            <a:r>
              <a:rPr kumimoji="1" lang="zh-CN" altLang="en-US" sz="2400" dirty="0">
                <a:latin typeface="楷体" panose="02010609060101010101" pitchFamily="49" charset="-122"/>
                <a:ea typeface="楷体" panose="02010609060101010101" pitchFamily="49" charset="-122"/>
              </a:rPr>
              <a:t> </a:t>
            </a:r>
          </a:p>
        </p:txBody>
      </p:sp>
      <p:sp>
        <p:nvSpPr>
          <p:cNvPr id="1774627" name="Rectangle 35"/>
          <p:cNvSpPr>
            <a:spLocks noChangeArrowheads="1"/>
          </p:cNvSpPr>
          <p:nvPr/>
        </p:nvSpPr>
        <p:spPr bwMode="auto">
          <a:xfrm>
            <a:off x="2254250" y="2713038"/>
            <a:ext cx="1828800" cy="457200"/>
          </a:xfrm>
          <a:prstGeom prst="rect">
            <a:avLst/>
          </a:prstGeom>
          <a:noFill/>
          <a:ln w="19050">
            <a:solidFill>
              <a:schemeClr val="tx1"/>
            </a:solidFill>
            <a:miter lim="800000"/>
            <a:headEnd/>
            <a:tailEnd/>
          </a:ln>
          <a:effectLst/>
        </p:spPr>
        <p:txBody>
          <a:bodyPr wrap="none" anchor="ctr"/>
          <a:lstStyle/>
          <a:p>
            <a:pPr>
              <a:spcBef>
                <a:spcPct val="0"/>
              </a:spcBef>
            </a:pPr>
            <a:r>
              <a:rPr kumimoji="1" lang="en-US" altLang="zh-CN" sz="2400" dirty="0">
                <a:latin typeface="Consolas" panose="020B0609020204030204" pitchFamily="49" charset="0"/>
                <a:ea typeface="楷体" panose="02010609060101010101" pitchFamily="49" charset="-122"/>
              </a:rPr>
              <a:t>STORE K</a:t>
            </a:r>
          </a:p>
        </p:txBody>
      </p:sp>
      <p:sp>
        <p:nvSpPr>
          <p:cNvPr id="1774628" name="Rectangle 36"/>
          <p:cNvSpPr>
            <a:spLocks noChangeArrowheads="1"/>
          </p:cNvSpPr>
          <p:nvPr/>
        </p:nvSpPr>
        <p:spPr bwMode="auto">
          <a:xfrm>
            <a:off x="4083050" y="2713038"/>
            <a:ext cx="1828800" cy="457200"/>
          </a:xfrm>
          <a:prstGeom prst="rect">
            <a:avLst/>
          </a:prstGeom>
          <a:noFill/>
          <a:ln w="19050">
            <a:solidFill>
              <a:schemeClr val="tx1"/>
            </a:solidFill>
            <a:miter lim="800000"/>
            <a:headEnd/>
            <a:tailEnd/>
          </a:ln>
          <a:effectLst/>
        </p:spPr>
        <p:txBody>
          <a:bodyPr wrap="none" anchor="ctr"/>
          <a:lstStyle/>
          <a:p>
            <a:pPr>
              <a:spcBef>
                <a:spcPct val="0"/>
              </a:spcBef>
            </a:pPr>
            <a:r>
              <a:rPr kumimoji="1" lang="en-US" altLang="zh-CN" sz="2400" dirty="0">
                <a:latin typeface="Consolas" panose="020B0609020204030204" pitchFamily="49" charset="0"/>
                <a:ea typeface="楷体" panose="02010609060101010101" pitchFamily="49" charset="-122"/>
              </a:rPr>
              <a:t>L=M-K</a:t>
            </a:r>
          </a:p>
        </p:txBody>
      </p:sp>
      <p:sp>
        <p:nvSpPr>
          <p:cNvPr id="1774629" name="Rectangle 37"/>
          <p:cNvSpPr>
            <a:spLocks noChangeArrowheads="1"/>
          </p:cNvSpPr>
          <p:nvPr/>
        </p:nvSpPr>
        <p:spPr bwMode="auto">
          <a:xfrm>
            <a:off x="5911850" y="2713038"/>
            <a:ext cx="1828800" cy="457200"/>
          </a:xfrm>
          <a:prstGeom prst="rect">
            <a:avLst/>
          </a:prstGeom>
          <a:noFill/>
          <a:ln w="19050">
            <a:solidFill>
              <a:schemeClr val="tx1"/>
            </a:solidFill>
            <a:miter lim="800000"/>
            <a:headEnd/>
            <a:tailEnd/>
          </a:ln>
          <a:effectLst/>
        </p:spPr>
        <p:txBody>
          <a:bodyPr wrap="none" anchor="ctr"/>
          <a:lstStyle/>
          <a:p>
            <a:pPr>
              <a:spcBef>
                <a:spcPct val="0"/>
              </a:spcBef>
            </a:pPr>
            <a:r>
              <a:rPr kumimoji="1" lang="en-US" altLang="zh-CN" sz="2400" dirty="0">
                <a:latin typeface="Consolas" panose="020B0609020204030204" pitchFamily="49" charset="0"/>
                <a:ea typeface="楷体" panose="02010609060101010101" pitchFamily="49" charset="-122"/>
              </a:rPr>
              <a:t>Q=C*K</a:t>
            </a:r>
          </a:p>
        </p:txBody>
      </p:sp>
      <p:sp>
        <p:nvSpPr>
          <p:cNvPr id="1774630" name="Rectangle 38"/>
          <p:cNvSpPr>
            <a:spLocks noChangeArrowheads="1"/>
          </p:cNvSpPr>
          <p:nvPr/>
        </p:nvSpPr>
        <p:spPr bwMode="auto">
          <a:xfrm>
            <a:off x="425450" y="3170238"/>
            <a:ext cx="1828800" cy="457200"/>
          </a:xfrm>
          <a:prstGeom prst="rect">
            <a:avLst/>
          </a:prstGeom>
          <a:noFill/>
          <a:ln w="19050">
            <a:solidFill>
              <a:schemeClr val="tx1"/>
            </a:solidFill>
            <a:miter lim="800000"/>
            <a:headEnd/>
            <a:tailEnd/>
          </a:ln>
          <a:effectLst/>
        </p:spPr>
        <p:txBody>
          <a:bodyPr wrap="none" anchor="ctr"/>
          <a:lstStyle/>
          <a:p>
            <a:pPr>
              <a:spcBef>
                <a:spcPct val="0"/>
              </a:spcBef>
            </a:pPr>
            <a:r>
              <a:rPr kumimoji="1" lang="zh-CN" altLang="en-US" sz="2400" dirty="0">
                <a:latin typeface="楷体" panose="02010609060101010101" pitchFamily="49" charset="-122"/>
                <a:ea typeface="楷体" panose="02010609060101010101" pitchFamily="49" charset="-122"/>
              </a:rPr>
              <a:t> </a:t>
            </a:r>
          </a:p>
        </p:txBody>
      </p:sp>
      <p:sp>
        <p:nvSpPr>
          <p:cNvPr id="1774631" name="Rectangle 39"/>
          <p:cNvSpPr>
            <a:spLocks noChangeArrowheads="1"/>
          </p:cNvSpPr>
          <p:nvPr/>
        </p:nvSpPr>
        <p:spPr bwMode="auto">
          <a:xfrm>
            <a:off x="2254250" y="3170238"/>
            <a:ext cx="1828800" cy="457200"/>
          </a:xfrm>
          <a:prstGeom prst="rect">
            <a:avLst/>
          </a:prstGeom>
          <a:noFill/>
          <a:ln w="19050">
            <a:solidFill>
              <a:schemeClr val="tx1"/>
            </a:solidFill>
            <a:miter lim="800000"/>
            <a:headEnd/>
            <a:tailEnd/>
          </a:ln>
          <a:effectLst/>
        </p:spPr>
        <p:txBody>
          <a:bodyPr wrap="none" anchor="ctr"/>
          <a:lstStyle/>
          <a:p>
            <a:pPr>
              <a:spcBef>
                <a:spcPct val="0"/>
              </a:spcBef>
            </a:pPr>
            <a:r>
              <a:rPr kumimoji="1" lang="en-US" altLang="zh-CN" sz="2400" dirty="0">
                <a:latin typeface="Consolas" panose="020B0609020204030204" pitchFamily="49" charset="0"/>
                <a:ea typeface="楷体" panose="02010609060101010101" pitchFamily="49" charset="-122"/>
              </a:rPr>
              <a:t>STORE L</a:t>
            </a:r>
          </a:p>
        </p:txBody>
      </p:sp>
      <p:sp>
        <p:nvSpPr>
          <p:cNvPr id="1774632" name="Rectangle 40"/>
          <p:cNvSpPr>
            <a:spLocks noChangeArrowheads="1"/>
          </p:cNvSpPr>
          <p:nvPr/>
        </p:nvSpPr>
        <p:spPr bwMode="auto">
          <a:xfrm>
            <a:off x="4083050" y="3170238"/>
            <a:ext cx="1828800" cy="457200"/>
          </a:xfrm>
          <a:prstGeom prst="rect">
            <a:avLst/>
          </a:prstGeom>
          <a:noFill/>
          <a:ln w="19050">
            <a:solidFill>
              <a:schemeClr val="tx1"/>
            </a:solidFill>
            <a:miter lim="800000"/>
            <a:headEnd/>
            <a:tailEnd/>
          </a:ln>
          <a:effectLst/>
        </p:spPr>
        <p:txBody>
          <a:bodyPr wrap="none" anchor="ctr"/>
          <a:lstStyle/>
          <a:p>
            <a:pPr>
              <a:spcBef>
                <a:spcPct val="0"/>
              </a:spcBef>
            </a:pPr>
            <a:endParaRPr kumimoji="1" lang="zh-CN" altLang="en-US" sz="2400" dirty="0">
              <a:latin typeface="楷体" panose="02010609060101010101" pitchFamily="49" charset="-122"/>
              <a:ea typeface="楷体" panose="02010609060101010101" pitchFamily="49" charset="-122"/>
            </a:endParaRPr>
          </a:p>
        </p:txBody>
      </p:sp>
      <p:sp>
        <p:nvSpPr>
          <p:cNvPr id="1774633" name="Rectangle 41"/>
          <p:cNvSpPr>
            <a:spLocks noChangeArrowheads="1"/>
          </p:cNvSpPr>
          <p:nvPr/>
        </p:nvSpPr>
        <p:spPr bwMode="auto">
          <a:xfrm>
            <a:off x="5911850" y="3170238"/>
            <a:ext cx="1828800" cy="457200"/>
          </a:xfrm>
          <a:prstGeom prst="rect">
            <a:avLst/>
          </a:prstGeom>
          <a:noFill/>
          <a:ln w="19050">
            <a:solidFill>
              <a:schemeClr val="tx1"/>
            </a:solidFill>
            <a:miter lim="800000"/>
            <a:headEnd/>
            <a:tailEnd/>
          </a:ln>
          <a:effectLst/>
        </p:spPr>
        <p:txBody>
          <a:bodyPr wrap="none" anchor="ctr"/>
          <a:lstStyle/>
          <a:p>
            <a:pPr>
              <a:spcBef>
                <a:spcPct val="0"/>
              </a:spcBef>
            </a:pPr>
            <a:endParaRPr kumimoji="1" lang="zh-CN" altLang="en-US" sz="2400" dirty="0">
              <a:latin typeface="楷体" panose="02010609060101010101" pitchFamily="49" charset="-122"/>
              <a:ea typeface="楷体" panose="02010609060101010101" pitchFamily="49" charset="-122"/>
            </a:endParaRPr>
          </a:p>
        </p:txBody>
      </p:sp>
      <p:sp>
        <p:nvSpPr>
          <p:cNvPr id="1774634" name="Rectangle 42"/>
          <p:cNvSpPr>
            <a:spLocks noChangeArrowheads="1"/>
          </p:cNvSpPr>
          <p:nvPr/>
        </p:nvSpPr>
        <p:spPr bwMode="auto">
          <a:xfrm>
            <a:off x="425450" y="3627438"/>
            <a:ext cx="1828800" cy="457200"/>
          </a:xfrm>
          <a:prstGeom prst="rect">
            <a:avLst/>
          </a:prstGeom>
          <a:noFill/>
          <a:ln w="19050">
            <a:solidFill>
              <a:schemeClr val="tx1"/>
            </a:solidFill>
            <a:miter lim="800000"/>
            <a:headEnd/>
            <a:tailEnd/>
          </a:ln>
          <a:effectLst/>
        </p:spPr>
        <p:txBody>
          <a:bodyPr wrap="none" anchor="ctr"/>
          <a:lstStyle/>
          <a:p>
            <a:pPr>
              <a:spcBef>
                <a:spcPct val="0"/>
              </a:spcBef>
            </a:pPr>
            <a:r>
              <a:rPr kumimoji="1" lang="en-US" altLang="zh-CN" sz="2400" dirty="0">
                <a:latin typeface="Consolas" panose="020B0609020204030204" pitchFamily="49" charset="0"/>
                <a:ea typeface="楷体" panose="02010609060101010101" pitchFamily="49" charset="-122"/>
              </a:rPr>
              <a:t>STORE Q</a:t>
            </a:r>
          </a:p>
        </p:txBody>
      </p:sp>
      <p:sp>
        <p:nvSpPr>
          <p:cNvPr id="1774635" name="Rectangle 43"/>
          <p:cNvSpPr>
            <a:spLocks noChangeArrowheads="1"/>
          </p:cNvSpPr>
          <p:nvPr/>
        </p:nvSpPr>
        <p:spPr bwMode="auto">
          <a:xfrm>
            <a:off x="2254250" y="3627438"/>
            <a:ext cx="1828800" cy="457200"/>
          </a:xfrm>
          <a:prstGeom prst="rect">
            <a:avLst/>
          </a:prstGeom>
          <a:noFill/>
          <a:ln w="19050">
            <a:solidFill>
              <a:schemeClr val="tx1"/>
            </a:solidFill>
            <a:miter lim="800000"/>
            <a:headEnd/>
            <a:tailEnd/>
          </a:ln>
          <a:effectLst/>
        </p:spPr>
        <p:txBody>
          <a:bodyPr wrap="none" anchor="ctr"/>
          <a:lstStyle/>
          <a:p>
            <a:pPr>
              <a:spcBef>
                <a:spcPct val="0"/>
              </a:spcBef>
            </a:pPr>
            <a:endParaRPr kumimoji="1" lang="zh-CN" altLang="en-US" sz="2400" dirty="0">
              <a:latin typeface="楷体" panose="02010609060101010101" pitchFamily="49" charset="-122"/>
              <a:ea typeface="楷体" panose="02010609060101010101" pitchFamily="49" charset="-122"/>
            </a:endParaRPr>
          </a:p>
        </p:txBody>
      </p:sp>
      <p:sp>
        <p:nvSpPr>
          <p:cNvPr id="1774636" name="Rectangle 44"/>
          <p:cNvSpPr>
            <a:spLocks noChangeArrowheads="1"/>
          </p:cNvSpPr>
          <p:nvPr/>
        </p:nvSpPr>
        <p:spPr bwMode="auto">
          <a:xfrm>
            <a:off x="4083050" y="3627438"/>
            <a:ext cx="1828800" cy="457200"/>
          </a:xfrm>
          <a:prstGeom prst="rect">
            <a:avLst/>
          </a:prstGeom>
          <a:noFill/>
          <a:ln w="19050">
            <a:solidFill>
              <a:schemeClr val="tx1"/>
            </a:solidFill>
            <a:miter lim="800000"/>
            <a:headEnd/>
            <a:tailEnd/>
          </a:ln>
          <a:effectLst/>
        </p:spPr>
        <p:txBody>
          <a:bodyPr wrap="none" anchor="ctr"/>
          <a:lstStyle/>
          <a:p>
            <a:pPr>
              <a:spcBef>
                <a:spcPct val="0"/>
              </a:spcBef>
            </a:pPr>
            <a:endParaRPr kumimoji="1" lang="zh-CN" altLang="en-US" sz="2400" dirty="0">
              <a:latin typeface="楷体" panose="02010609060101010101" pitchFamily="49" charset="-122"/>
              <a:ea typeface="楷体" panose="02010609060101010101" pitchFamily="49" charset="-122"/>
            </a:endParaRPr>
          </a:p>
        </p:txBody>
      </p:sp>
      <p:sp>
        <p:nvSpPr>
          <p:cNvPr id="1774637" name="Rectangle 45"/>
          <p:cNvSpPr>
            <a:spLocks noChangeArrowheads="1"/>
          </p:cNvSpPr>
          <p:nvPr/>
        </p:nvSpPr>
        <p:spPr bwMode="auto">
          <a:xfrm>
            <a:off x="5911850" y="3627438"/>
            <a:ext cx="1828800" cy="457200"/>
          </a:xfrm>
          <a:prstGeom prst="rect">
            <a:avLst/>
          </a:prstGeom>
          <a:noFill/>
          <a:ln w="19050">
            <a:solidFill>
              <a:schemeClr val="tx1"/>
            </a:solidFill>
            <a:miter lim="800000"/>
            <a:headEnd/>
            <a:tailEnd/>
          </a:ln>
          <a:effectLst/>
        </p:spPr>
        <p:txBody>
          <a:bodyPr wrap="none" anchor="ctr"/>
          <a:lstStyle/>
          <a:p>
            <a:pPr>
              <a:spcBef>
                <a:spcPct val="0"/>
              </a:spcBef>
            </a:pPr>
            <a:endParaRPr kumimoji="1" lang="zh-CN" altLang="en-US" sz="2400" dirty="0">
              <a:latin typeface="楷体" panose="02010609060101010101" pitchFamily="49" charset="-122"/>
              <a:ea typeface="楷体" panose="02010609060101010101" pitchFamily="49" charset="-122"/>
            </a:endParaRPr>
          </a:p>
        </p:txBody>
      </p:sp>
      <p:sp>
        <p:nvSpPr>
          <p:cNvPr id="1774638" name="Rectangle 46"/>
          <p:cNvSpPr>
            <a:spLocks noChangeArrowheads="1"/>
          </p:cNvSpPr>
          <p:nvPr/>
        </p:nvSpPr>
        <p:spPr bwMode="auto">
          <a:xfrm>
            <a:off x="395288" y="4746326"/>
            <a:ext cx="8532812" cy="1851026"/>
          </a:xfrm>
          <a:prstGeom prst="rect">
            <a:avLst/>
          </a:prstGeom>
          <a:noFill/>
          <a:ln w="9525">
            <a:noFill/>
            <a:miter lim="800000"/>
            <a:headEnd/>
            <a:tailEnd/>
          </a:ln>
          <a:effectLst/>
        </p:spPr>
        <p:txBody>
          <a:bodyPr/>
          <a:lstStyle/>
          <a:p>
            <a:pPr marL="342900" indent="-342900" algn="l">
              <a:spcBef>
                <a:spcPts val="0"/>
              </a:spcBef>
              <a:buClr>
                <a:schemeClr val="bg2"/>
              </a:buClr>
              <a:buSzPct val="75000"/>
              <a:buFont typeface="Wingdings" pitchFamily="2" charset="2"/>
              <a:buChar char="n"/>
            </a:pPr>
            <a:r>
              <a:rPr lang="zh-CN" altLang="en-US" dirty="0"/>
              <a:t>只需要</a:t>
            </a:r>
            <a:r>
              <a:rPr lang="en-US" altLang="zh-CN" dirty="0"/>
              <a:t>6</a:t>
            </a:r>
            <a:r>
              <a:rPr lang="zh-CN" altLang="en-US" dirty="0"/>
              <a:t>个周期。</a:t>
            </a:r>
          </a:p>
          <a:p>
            <a:pPr marL="342900" indent="-342900" algn="l">
              <a:spcBef>
                <a:spcPts val="0"/>
              </a:spcBef>
              <a:buClr>
                <a:schemeClr val="bg2"/>
              </a:buClr>
              <a:buSzPct val="75000"/>
              <a:buFont typeface="Wingdings" pitchFamily="2" charset="2"/>
              <a:buChar char="n"/>
            </a:pPr>
            <a:r>
              <a:rPr lang="zh-CN" altLang="en-US" dirty="0"/>
              <a:t>超标量结构、超流水线结构一般采用指令窗方法，把一段指令（长度为窗口的大小，例如</a:t>
            </a:r>
            <a:r>
              <a:rPr lang="en-US" altLang="zh-CN" dirty="0"/>
              <a:t>8</a:t>
            </a:r>
            <a:r>
              <a:rPr lang="zh-CN" altLang="en-US" dirty="0"/>
              <a:t>）取到窗口中，判断这段指令能否并行执行。</a:t>
            </a:r>
          </a:p>
        </p:txBody>
      </p:sp>
      <p:sp>
        <p:nvSpPr>
          <p:cNvPr id="1774639" name="Text Box 47"/>
          <p:cNvSpPr txBox="1">
            <a:spLocks noChangeArrowheads="1"/>
          </p:cNvSpPr>
          <p:nvPr/>
        </p:nvSpPr>
        <p:spPr bwMode="auto">
          <a:xfrm>
            <a:off x="7956550" y="1341438"/>
            <a:ext cx="1008063" cy="1541063"/>
          </a:xfrm>
          <a:prstGeom prst="rect">
            <a:avLst/>
          </a:prstGeom>
          <a:solidFill>
            <a:schemeClr val="bg1"/>
          </a:solidFill>
          <a:ln w="19050" algn="ctr">
            <a:solidFill>
              <a:srgbClr val="FF6600"/>
            </a:solidFill>
            <a:miter lim="800000"/>
            <a:headEnd/>
            <a:tailEnd type="none" w="med" len="lg"/>
          </a:ln>
          <a:effectLst>
            <a:outerShdw blurRad="50800" dist="38100" dir="2700000" algn="tl" rotWithShape="0">
              <a:prstClr val="black">
                <a:alpha val="40000"/>
              </a:prstClr>
            </a:outerShdw>
          </a:effectLst>
        </p:spPr>
        <p:txBody>
          <a:bodyPr>
            <a:spAutoFit/>
          </a:bodyPr>
          <a:lstStyle/>
          <a:p>
            <a:pPr algn="l">
              <a:lnSpc>
                <a:spcPct val="120000"/>
              </a:lnSpc>
              <a:spcBef>
                <a:spcPct val="0"/>
              </a:spcBef>
            </a:pPr>
            <a:r>
              <a:rPr lang="en-US" altLang="zh-CN" sz="2000" dirty="0">
                <a:solidFill>
                  <a:srgbClr val="0000FF"/>
                </a:solidFill>
                <a:latin typeface="Consolas" panose="020B0609020204030204" pitchFamily="49" charset="0"/>
                <a:ea typeface="黑体" pitchFamily="2" charset="-122"/>
              </a:rPr>
              <a:t>C=A+B</a:t>
            </a:r>
          </a:p>
          <a:p>
            <a:pPr algn="l">
              <a:lnSpc>
                <a:spcPct val="120000"/>
              </a:lnSpc>
              <a:spcBef>
                <a:spcPct val="0"/>
              </a:spcBef>
            </a:pPr>
            <a:r>
              <a:rPr lang="en-US" altLang="zh-CN" sz="2000" dirty="0">
                <a:solidFill>
                  <a:srgbClr val="0000FF"/>
                </a:solidFill>
                <a:latin typeface="Consolas" panose="020B0609020204030204" pitchFamily="49" charset="0"/>
                <a:ea typeface="黑体" pitchFamily="2" charset="-122"/>
              </a:rPr>
              <a:t>K=I+J</a:t>
            </a:r>
          </a:p>
          <a:p>
            <a:pPr algn="l">
              <a:lnSpc>
                <a:spcPct val="120000"/>
              </a:lnSpc>
              <a:spcBef>
                <a:spcPct val="0"/>
              </a:spcBef>
            </a:pPr>
            <a:r>
              <a:rPr lang="en-US" altLang="zh-CN" sz="2000" dirty="0">
                <a:solidFill>
                  <a:srgbClr val="0000FF"/>
                </a:solidFill>
                <a:latin typeface="Consolas" panose="020B0609020204030204" pitchFamily="49" charset="0"/>
                <a:ea typeface="黑体" pitchFamily="2" charset="-122"/>
              </a:rPr>
              <a:t>L=M-K</a:t>
            </a:r>
          </a:p>
          <a:p>
            <a:pPr algn="l">
              <a:lnSpc>
                <a:spcPct val="120000"/>
              </a:lnSpc>
              <a:spcBef>
                <a:spcPct val="0"/>
              </a:spcBef>
            </a:pPr>
            <a:r>
              <a:rPr lang="en-US" altLang="zh-CN" sz="2000" dirty="0">
                <a:solidFill>
                  <a:srgbClr val="0000FF"/>
                </a:solidFill>
                <a:latin typeface="Consolas" panose="020B0609020204030204" pitchFamily="49" charset="0"/>
                <a:ea typeface="黑体" pitchFamily="2" charset="-122"/>
              </a:rPr>
              <a:t>Q=C</a:t>
            </a:r>
            <a:r>
              <a:rPr lang="en-US" altLang="zh-CN" sz="2000" dirty="0">
                <a:solidFill>
                  <a:srgbClr val="0000FF"/>
                </a:solidFill>
                <a:latin typeface="Consolas" panose="020B0609020204030204" pitchFamily="49" charset="0"/>
                <a:ea typeface="黑体" pitchFamily="2" charset="-122"/>
                <a:sym typeface="Symbol" pitchFamily="18" charset="2"/>
              </a:rPr>
              <a:t>K</a:t>
            </a:r>
            <a:endParaRPr lang="zh-CN" altLang="en-US" sz="2000" dirty="0">
              <a:solidFill>
                <a:srgbClr val="0000FF"/>
              </a:solidFill>
              <a:latin typeface="Consolas" panose="020B0609020204030204" pitchFamily="49" charset="0"/>
              <a:ea typeface="黑体" pitchFamily="2" charset="-122"/>
              <a:sym typeface="Symbol" pitchFamily="18" charset="2"/>
            </a:endParaRPr>
          </a:p>
        </p:txBody>
      </p:sp>
      <p:sp>
        <p:nvSpPr>
          <p:cNvPr id="1774642" name="AutoShape 50">
            <a:hlinkClick r:id="rId2" action="ppaction://hlinksldjump" highlightClick="1"/>
          </p:cNvPr>
          <p:cNvSpPr>
            <a:spLocks noChangeArrowheads="1"/>
          </p:cNvSpPr>
          <p:nvPr/>
        </p:nvSpPr>
        <p:spPr bwMode="auto">
          <a:xfrm>
            <a:off x="8459788" y="188913"/>
            <a:ext cx="504825" cy="503237"/>
          </a:xfrm>
          <a:prstGeom prst="actionButtonInformation">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p>
        </p:txBody>
      </p:sp>
      <p:sp>
        <p:nvSpPr>
          <p:cNvPr id="2" name="圆角矩形 1"/>
          <p:cNvSpPr/>
          <p:nvPr/>
        </p:nvSpPr>
        <p:spPr bwMode="auto">
          <a:xfrm>
            <a:off x="323528" y="1341438"/>
            <a:ext cx="7488832" cy="457200"/>
          </a:xfrm>
          <a:prstGeom prst="roundRect">
            <a:avLst>
              <a:gd name="adj" fmla="val 24286"/>
            </a:avLst>
          </a:prstGeom>
          <a:noFill/>
          <a:ln w="57150" cap="flat" cmpd="sng" algn="ctr">
            <a:solidFill>
              <a:srgbClr val="FF33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charset="-122"/>
            </a:endParaRPr>
          </a:p>
        </p:txBody>
      </p:sp>
      <p:sp>
        <p:nvSpPr>
          <p:cNvPr id="33" name="Rectangle 33">
            <a:extLst>
              <a:ext uri="{FF2B5EF4-FFF2-40B4-BE49-F238E27FC236}">
                <a16:creationId xmlns:a16="http://schemas.microsoft.com/office/drawing/2014/main" id="{C17E4AE6-13A6-417B-9C4D-68B742B1F79C}"/>
              </a:ext>
            </a:extLst>
          </p:cNvPr>
          <p:cNvSpPr>
            <a:spLocks noChangeArrowheads="1"/>
          </p:cNvSpPr>
          <p:nvPr/>
        </p:nvSpPr>
        <p:spPr bwMode="auto">
          <a:xfrm>
            <a:off x="3447924" y="4340598"/>
            <a:ext cx="1371600" cy="457200"/>
          </a:xfrm>
          <a:prstGeom prst="rect">
            <a:avLst/>
          </a:prstGeom>
          <a:solidFill>
            <a:srgbClr val="FFFFCC"/>
          </a:solidFill>
          <a:ln w="38100" algn="ctr">
            <a:solidFill>
              <a:srgbClr val="00B0F0"/>
            </a:solidFill>
            <a:miter lim="800000"/>
            <a:headEnd/>
            <a:tailEnd/>
          </a:ln>
          <a:effectLst/>
        </p:spPr>
        <p:txBody>
          <a:bodyPr wrap="none" anchor="ctr"/>
          <a:lstStyle/>
          <a:p>
            <a:pPr>
              <a:spcBef>
                <a:spcPct val="0"/>
              </a:spcBef>
            </a:pPr>
            <a:r>
              <a:rPr kumimoji="1" lang="en-US" altLang="zh-CN" sz="2400" dirty="0">
                <a:solidFill>
                  <a:srgbClr val="0000FF"/>
                </a:solidFill>
                <a:ea typeface="楷体" panose="02010609060101010101" pitchFamily="49" charset="-122"/>
              </a:rPr>
              <a:t>LD/ST1</a:t>
            </a:r>
          </a:p>
        </p:txBody>
      </p:sp>
      <p:sp>
        <p:nvSpPr>
          <p:cNvPr id="34" name="Rectangle 34">
            <a:extLst>
              <a:ext uri="{FF2B5EF4-FFF2-40B4-BE49-F238E27FC236}">
                <a16:creationId xmlns:a16="http://schemas.microsoft.com/office/drawing/2014/main" id="{BB0B9157-2DF1-4FC6-BB15-B1417F253582}"/>
              </a:ext>
            </a:extLst>
          </p:cNvPr>
          <p:cNvSpPr>
            <a:spLocks noChangeArrowheads="1"/>
          </p:cNvSpPr>
          <p:nvPr/>
        </p:nvSpPr>
        <p:spPr bwMode="auto">
          <a:xfrm>
            <a:off x="4819524" y="4340598"/>
            <a:ext cx="1371600" cy="457200"/>
          </a:xfrm>
          <a:prstGeom prst="rect">
            <a:avLst/>
          </a:prstGeom>
          <a:solidFill>
            <a:srgbClr val="FFFFCC"/>
          </a:solidFill>
          <a:ln w="38100" algn="ctr">
            <a:solidFill>
              <a:srgbClr val="00B0F0"/>
            </a:solidFill>
            <a:miter lim="800000"/>
            <a:headEnd/>
            <a:tailEnd/>
          </a:ln>
          <a:effectLst/>
        </p:spPr>
        <p:txBody>
          <a:bodyPr wrap="none" anchor="ctr"/>
          <a:lstStyle/>
          <a:p>
            <a:pPr>
              <a:spcBef>
                <a:spcPct val="0"/>
              </a:spcBef>
            </a:pPr>
            <a:r>
              <a:rPr kumimoji="1" lang="en-US" altLang="zh-CN" sz="2400" dirty="0">
                <a:solidFill>
                  <a:srgbClr val="0000FF"/>
                </a:solidFill>
                <a:ea typeface="楷体" panose="02010609060101010101" pitchFamily="49" charset="-122"/>
              </a:rPr>
              <a:t>LD/ST2</a:t>
            </a:r>
          </a:p>
        </p:txBody>
      </p:sp>
      <p:sp>
        <p:nvSpPr>
          <p:cNvPr id="35" name="Rectangle 35">
            <a:extLst>
              <a:ext uri="{FF2B5EF4-FFF2-40B4-BE49-F238E27FC236}">
                <a16:creationId xmlns:a16="http://schemas.microsoft.com/office/drawing/2014/main" id="{994F76B9-F670-4D4A-8B05-85E16442AB2E}"/>
              </a:ext>
            </a:extLst>
          </p:cNvPr>
          <p:cNvSpPr>
            <a:spLocks noChangeArrowheads="1"/>
          </p:cNvSpPr>
          <p:nvPr/>
        </p:nvSpPr>
        <p:spPr bwMode="auto">
          <a:xfrm>
            <a:off x="6191124" y="4340598"/>
            <a:ext cx="1371600" cy="457200"/>
          </a:xfrm>
          <a:prstGeom prst="rect">
            <a:avLst/>
          </a:prstGeom>
          <a:solidFill>
            <a:srgbClr val="FFFFCC"/>
          </a:solidFill>
          <a:ln w="38100" algn="ctr">
            <a:solidFill>
              <a:srgbClr val="00B0F0"/>
            </a:solidFill>
            <a:miter lim="800000"/>
            <a:headEnd/>
            <a:tailEnd/>
          </a:ln>
          <a:effectLst/>
        </p:spPr>
        <p:txBody>
          <a:bodyPr wrap="none" anchor="ctr"/>
          <a:lstStyle/>
          <a:p>
            <a:pPr>
              <a:spcBef>
                <a:spcPct val="0"/>
              </a:spcBef>
            </a:pPr>
            <a:r>
              <a:rPr kumimoji="1" lang="en-US" altLang="zh-CN" sz="2400" dirty="0">
                <a:solidFill>
                  <a:srgbClr val="0000FF"/>
                </a:solidFill>
                <a:ea typeface="楷体" panose="02010609060101010101" pitchFamily="49" charset="-122"/>
              </a:rPr>
              <a:t>FADD</a:t>
            </a:r>
          </a:p>
        </p:txBody>
      </p:sp>
      <p:sp>
        <p:nvSpPr>
          <p:cNvPr id="36" name="Rectangle 36">
            <a:extLst>
              <a:ext uri="{FF2B5EF4-FFF2-40B4-BE49-F238E27FC236}">
                <a16:creationId xmlns:a16="http://schemas.microsoft.com/office/drawing/2014/main" id="{02559713-293D-41AC-A4FE-26FD7E4C24A0}"/>
              </a:ext>
            </a:extLst>
          </p:cNvPr>
          <p:cNvSpPr>
            <a:spLocks noChangeArrowheads="1"/>
          </p:cNvSpPr>
          <p:nvPr/>
        </p:nvSpPr>
        <p:spPr bwMode="auto">
          <a:xfrm>
            <a:off x="7562724" y="4340598"/>
            <a:ext cx="1371600" cy="457200"/>
          </a:xfrm>
          <a:prstGeom prst="rect">
            <a:avLst/>
          </a:prstGeom>
          <a:solidFill>
            <a:srgbClr val="FFFFCC"/>
          </a:solidFill>
          <a:ln w="38100" algn="ctr">
            <a:solidFill>
              <a:srgbClr val="00B0F0"/>
            </a:solidFill>
            <a:miter lim="800000"/>
            <a:headEnd/>
            <a:tailEnd/>
          </a:ln>
          <a:effectLst/>
        </p:spPr>
        <p:txBody>
          <a:bodyPr wrap="none" anchor="ctr"/>
          <a:lstStyle/>
          <a:p>
            <a:pPr>
              <a:spcBef>
                <a:spcPct val="0"/>
              </a:spcBef>
            </a:pPr>
            <a:r>
              <a:rPr kumimoji="1" lang="en-US" altLang="zh-CN" sz="2400" dirty="0">
                <a:solidFill>
                  <a:srgbClr val="0000FF"/>
                </a:solidFill>
                <a:ea typeface="楷体" panose="02010609060101010101" pitchFamily="49" charset="-122"/>
              </a:rPr>
              <a:t>FMUL</a:t>
            </a:r>
          </a:p>
        </p:txBody>
      </p:sp>
      <p:sp>
        <p:nvSpPr>
          <p:cNvPr id="37" name="Rectangle 37">
            <a:extLst>
              <a:ext uri="{FF2B5EF4-FFF2-40B4-BE49-F238E27FC236}">
                <a16:creationId xmlns:a16="http://schemas.microsoft.com/office/drawing/2014/main" id="{9BB3A8E6-5FA0-49C7-A8C9-2BDC13794772}"/>
              </a:ext>
            </a:extLst>
          </p:cNvPr>
          <p:cNvSpPr>
            <a:spLocks noChangeArrowheads="1"/>
          </p:cNvSpPr>
          <p:nvPr/>
        </p:nvSpPr>
        <p:spPr bwMode="auto">
          <a:xfrm>
            <a:off x="3590799" y="4735405"/>
            <a:ext cx="990600" cy="457200"/>
          </a:xfrm>
          <a:prstGeom prst="rect">
            <a:avLst/>
          </a:prstGeom>
          <a:noFill/>
          <a:ln w="19050" algn="ctr">
            <a:noFill/>
            <a:miter lim="800000"/>
            <a:headEnd/>
            <a:tailEnd/>
          </a:ln>
          <a:effectLst/>
        </p:spPr>
        <p:txBody>
          <a:bodyPr wrap="none" anchor="ctr"/>
          <a:lstStyle/>
          <a:p>
            <a:pPr>
              <a:spcBef>
                <a:spcPct val="0"/>
              </a:spcBef>
            </a:pPr>
            <a:r>
              <a:rPr kumimoji="1" lang="zh-CN" altLang="en-US" sz="2400" dirty="0">
                <a:solidFill>
                  <a:srgbClr val="0000FF"/>
                </a:solidFill>
                <a:latin typeface="楷体" panose="02010609060101010101" pitchFamily="49" charset="-122"/>
                <a:ea typeface="楷体" panose="02010609060101010101" pitchFamily="49" charset="-122"/>
              </a:rPr>
              <a:t>存</a:t>
            </a:r>
            <a:r>
              <a:rPr kumimoji="1" lang="en-US" altLang="zh-CN" sz="2400" dirty="0">
                <a:solidFill>
                  <a:srgbClr val="0000FF"/>
                </a:solidFill>
                <a:latin typeface="楷体" panose="02010609060101010101" pitchFamily="49" charset="-122"/>
                <a:ea typeface="楷体" panose="02010609060101010101" pitchFamily="49" charset="-122"/>
              </a:rPr>
              <a:t>/</a:t>
            </a:r>
            <a:r>
              <a:rPr kumimoji="1" lang="zh-CN" altLang="en-US" sz="2400" dirty="0">
                <a:solidFill>
                  <a:srgbClr val="0000FF"/>
                </a:solidFill>
                <a:latin typeface="楷体" panose="02010609060101010101" pitchFamily="49" charset="-122"/>
                <a:ea typeface="楷体" panose="02010609060101010101" pitchFamily="49" charset="-122"/>
              </a:rPr>
              <a:t>取</a:t>
            </a:r>
            <a:r>
              <a:rPr kumimoji="1" lang="en-US" altLang="zh-CN" sz="2400" dirty="0">
                <a:solidFill>
                  <a:srgbClr val="0000FF"/>
                </a:solidFill>
                <a:latin typeface="楷体" panose="02010609060101010101" pitchFamily="49" charset="-122"/>
                <a:ea typeface="楷体" panose="02010609060101010101" pitchFamily="49" charset="-122"/>
              </a:rPr>
              <a:t>1</a:t>
            </a:r>
          </a:p>
        </p:txBody>
      </p:sp>
      <p:sp>
        <p:nvSpPr>
          <p:cNvPr id="38" name="Rectangle 38">
            <a:extLst>
              <a:ext uri="{FF2B5EF4-FFF2-40B4-BE49-F238E27FC236}">
                <a16:creationId xmlns:a16="http://schemas.microsoft.com/office/drawing/2014/main" id="{ACBA2429-9BD8-4FCB-AD01-857D19CE2DBF}"/>
              </a:ext>
            </a:extLst>
          </p:cNvPr>
          <p:cNvSpPr>
            <a:spLocks noChangeArrowheads="1"/>
          </p:cNvSpPr>
          <p:nvPr/>
        </p:nvSpPr>
        <p:spPr bwMode="auto">
          <a:xfrm>
            <a:off x="4962399" y="4735405"/>
            <a:ext cx="990600" cy="457200"/>
          </a:xfrm>
          <a:prstGeom prst="rect">
            <a:avLst/>
          </a:prstGeom>
          <a:noFill/>
          <a:ln w="19050" algn="ctr">
            <a:noFill/>
            <a:miter lim="800000"/>
            <a:headEnd/>
            <a:tailEnd/>
          </a:ln>
          <a:effectLst/>
        </p:spPr>
        <p:txBody>
          <a:bodyPr wrap="none" anchor="ctr"/>
          <a:lstStyle/>
          <a:p>
            <a:pPr>
              <a:spcBef>
                <a:spcPct val="0"/>
              </a:spcBef>
            </a:pPr>
            <a:r>
              <a:rPr kumimoji="1" lang="zh-CN" altLang="en-US" sz="2400" dirty="0">
                <a:solidFill>
                  <a:srgbClr val="0000FF"/>
                </a:solidFill>
                <a:latin typeface="楷体" panose="02010609060101010101" pitchFamily="49" charset="-122"/>
                <a:ea typeface="楷体" panose="02010609060101010101" pitchFamily="49" charset="-122"/>
              </a:rPr>
              <a:t>存</a:t>
            </a:r>
            <a:r>
              <a:rPr kumimoji="1" lang="en-US" altLang="zh-CN" sz="2400" dirty="0">
                <a:solidFill>
                  <a:srgbClr val="0000FF"/>
                </a:solidFill>
                <a:latin typeface="楷体" panose="02010609060101010101" pitchFamily="49" charset="-122"/>
                <a:ea typeface="楷体" panose="02010609060101010101" pitchFamily="49" charset="-122"/>
              </a:rPr>
              <a:t>/</a:t>
            </a:r>
            <a:r>
              <a:rPr kumimoji="1" lang="zh-CN" altLang="en-US" sz="2400" dirty="0">
                <a:solidFill>
                  <a:srgbClr val="0000FF"/>
                </a:solidFill>
                <a:latin typeface="楷体" panose="02010609060101010101" pitchFamily="49" charset="-122"/>
                <a:ea typeface="楷体" panose="02010609060101010101" pitchFamily="49" charset="-122"/>
              </a:rPr>
              <a:t>取</a:t>
            </a:r>
            <a:r>
              <a:rPr kumimoji="1" lang="en-US" altLang="zh-CN" sz="2400" dirty="0">
                <a:solidFill>
                  <a:srgbClr val="0000FF"/>
                </a:solidFill>
                <a:latin typeface="楷体" panose="02010609060101010101" pitchFamily="49" charset="-122"/>
                <a:ea typeface="楷体" panose="02010609060101010101" pitchFamily="49" charset="-122"/>
              </a:rPr>
              <a:t>2</a:t>
            </a:r>
          </a:p>
        </p:txBody>
      </p:sp>
      <p:sp>
        <p:nvSpPr>
          <p:cNvPr id="39" name="Rectangle 39">
            <a:extLst>
              <a:ext uri="{FF2B5EF4-FFF2-40B4-BE49-F238E27FC236}">
                <a16:creationId xmlns:a16="http://schemas.microsoft.com/office/drawing/2014/main" id="{5E814FDC-82B3-47CB-9635-BEF8BB0ACE82}"/>
              </a:ext>
            </a:extLst>
          </p:cNvPr>
          <p:cNvSpPr>
            <a:spLocks noChangeArrowheads="1"/>
          </p:cNvSpPr>
          <p:nvPr/>
        </p:nvSpPr>
        <p:spPr bwMode="auto">
          <a:xfrm>
            <a:off x="6333999" y="4735405"/>
            <a:ext cx="990600" cy="457200"/>
          </a:xfrm>
          <a:prstGeom prst="rect">
            <a:avLst/>
          </a:prstGeom>
          <a:noFill/>
          <a:ln w="19050" algn="ctr">
            <a:noFill/>
            <a:miter lim="800000"/>
            <a:headEnd/>
            <a:tailEnd/>
          </a:ln>
          <a:effectLst/>
        </p:spPr>
        <p:txBody>
          <a:bodyPr wrap="none" anchor="ctr"/>
          <a:lstStyle/>
          <a:p>
            <a:pPr>
              <a:spcBef>
                <a:spcPct val="0"/>
              </a:spcBef>
            </a:pPr>
            <a:r>
              <a:rPr kumimoji="1" lang="zh-CN" altLang="en-US" sz="2400" dirty="0">
                <a:solidFill>
                  <a:srgbClr val="0000FF"/>
                </a:solidFill>
                <a:latin typeface="楷体" panose="02010609060101010101" pitchFamily="49" charset="-122"/>
                <a:ea typeface="楷体" panose="02010609060101010101" pitchFamily="49" charset="-122"/>
              </a:rPr>
              <a:t>浮点加</a:t>
            </a:r>
          </a:p>
        </p:txBody>
      </p:sp>
      <p:sp>
        <p:nvSpPr>
          <p:cNvPr id="40" name="Rectangle 40">
            <a:extLst>
              <a:ext uri="{FF2B5EF4-FFF2-40B4-BE49-F238E27FC236}">
                <a16:creationId xmlns:a16="http://schemas.microsoft.com/office/drawing/2014/main" id="{37B92BDE-3FD6-4F8E-8505-92AB63773C02}"/>
              </a:ext>
            </a:extLst>
          </p:cNvPr>
          <p:cNvSpPr>
            <a:spLocks noChangeArrowheads="1"/>
          </p:cNvSpPr>
          <p:nvPr/>
        </p:nvSpPr>
        <p:spPr bwMode="auto">
          <a:xfrm>
            <a:off x="7781799" y="4735405"/>
            <a:ext cx="990600" cy="457200"/>
          </a:xfrm>
          <a:prstGeom prst="rect">
            <a:avLst/>
          </a:prstGeom>
          <a:noFill/>
          <a:ln w="19050" algn="ctr">
            <a:noFill/>
            <a:miter lim="800000"/>
            <a:headEnd/>
            <a:tailEnd/>
          </a:ln>
          <a:effectLst/>
        </p:spPr>
        <p:txBody>
          <a:bodyPr wrap="none" anchor="ctr"/>
          <a:lstStyle/>
          <a:p>
            <a:pPr>
              <a:spcBef>
                <a:spcPct val="0"/>
              </a:spcBef>
            </a:pPr>
            <a:r>
              <a:rPr kumimoji="1" lang="zh-CN" altLang="en-US" sz="2400" dirty="0">
                <a:solidFill>
                  <a:srgbClr val="0000FF"/>
                </a:solidFill>
                <a:latin typeface="楷体" panose="02010609060101010101" pitchFamily="49" charset="-122"/>
                <a:ea typeface="楷体" panose="02010609060101010101" pitchFamily="49" charset="-122"/>
              </a:rPr>
              <a:t>浮点乘</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774639"/>
                                        </p:tgtEl>
                                        <p:attrNameLst>
                                          <p:attrName>style.visibility</p:attrName>
                                        </p:attrNameLst>
                                      </p:cBhvr>
                                      <p:to>
                                        <p:strVal val="visible"/>
                                      </p:to>
                                    </p:set>
                                    <p:animEffect transition="in" filter="wipe(up)">
                                      <p:cBhvr>
                                        <p:cTn id="7" dur="500"/>
                                        <p:tgtEl>
                                          <p:spTgt spid="1774639"/>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6000" decel="6000" fill="hold" grpId="1" nodeType="clickEffect">
                                  <p:stCondLst>
                                    <p:cond delay="0"/>
                                  </p:stCondLst>
                                  <p:childTnLst>
                                    <p:animMotion origin="layout" path="M -1.66667E-6 4.81481E-6 L -1.66667E-6 0.06666 " pathEditMode="relative" rAng="0" ptsTypes="AA">
                                      <p:cBhvr>
                                        <p:cTn id="18" dur="500" fill="hold"/>
                                        <p:tgtEl>
                                          <p:spTgt spid="2"/>
                                        </p:tgtEl>
                                        <p:attrNameLst>
                                          <p:attrName>ppt_x</p:attrName>
                                          <p:attrName>ppt_y</p:attrName>
                                        </p:attrNameLst>
                                      </p:cBhvr>
                                      <p:rCtr x="0" y="3333"/>
                                    </p:animMotion>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6000" decel="6000" fill="hold" grpId="2" nodeType="clickEffect">
                                  <p:stCondLst>
                                    <p:cond delay="0"/>
                                  </p:stCondLst>
                                  <p:childTnLst>
                                    <p:animMotion origin="layout" path="M -1.66667E-6 0.06667 L -1.66667E-6 0.13125 " pathEditMode="relative" rAng="0" ptsTypes="AA">
                                      <p:cBhvr>
                                        <p:cTn id="22" dur="500" fill="hold"/>
                                        <p:tgtEl>
                                          <p:spTgt spid="2"/>
                                        </p:tgtEl>
                                        <p:attrNameLst>
                                          <p:attrName>ppt_x</p:attrName>
                                          <p:attrName>ppt_y</p:attrName>
                                        </p:attrNameLst>
                                      </p:cBhvr>
                                      <p:rCtr x="0" y="3241"/>
                                    </p:animMotion>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6000" decel="6000" fill="hold" grpId="3" nodeType="clickEffect">
                                  <p:stCondLst>
                                    <p:cond delay="0"/>
                                  </p:stCondLst>
                                  <p:childTnLst>
                                    <p:animMotion origin="layout" path="M -1.66667E-6 0.13125 L -1.66667E-6 0.19976 " pathEditMode="relative" rAng="0" ptsTypes="AA">
                                      <p:cBhvr>
                                        <p:cTn id="26" dur="500" fill="hold"/>
                                        <p:tgtEl>
                                          <p:spTgt spid="2"/>
                                        </p:tgtEl>
                                        <p:attrNameLst>
                                          <p:attrName>ppt_x</p:attrName>
                                          <p:attrName>ppt_y</p:attrName>
                                        </p:attrNameLst>
                                      </p:cBhvr>
                                      <p:rCtr x="0" y="3287"/>
                                    </p:animMotion>
                                  </p:childTnLst>
                                </p:cTn>
                              </p:par>
                            </p:childTnLst>
                          </p:cTn>
                        </p:par>
                      </p:childTnLst>
                    </p:cTn>
                  </p:par>
                  <p:par>
                    <p:cTn id="27" fill="hold">
                      <p:stCondLst>
                        <p:cond delay="indefinite"/>
                      </p:stCondLst>
                      <p:childTnLst>
                        <p:par>
                          <p:cTn id="28" fill="hold">
                            <p:stCondLst>
                              <p:cond delay="0"/>
                            </p:stCondLst>
                            <p:childTnLst>
                              <p:par>
                                <p:cTn id="29" presetID="42" presetClass="path" presetSubtype="0" accel="6000" decel="6000" fill="hold" grpId="4" nodeType="clickEffect">
                                  <p:stCondLst>
                                    <p:cond delay="0"/>
                                  </p:stCondLst>
                                  <p:childTnLst>
                                    <p:animMotion origin="layout" path="M -1.66667E-6 0.19976 L -1.66667E-6 0.26574 " pathEditMode="relative" rAng="0" ptsTypes="AA">
                                      <p:cBhvr>
                                        <p:cTn id="30" dur="500" fill="hold"/>
                                        <p:tgtEl>
                                          <p:spTgt spid="2"/>
                                        </p:tgtEl>
                                        <p:attrNameLst>
                                          <p:attrName>ppt_x</p:attrName>
                                          <p:attrName>ppt_y</p:attrName>
                                        </p:attrNameLst>
                                      </p:cBhvr>
                                      <p:rCtr x="0" y="3356"/>
                                    </p:animMotion>
                                  </p:childTnLst>
                                </p:cTn>
                              </p:par>
                            </p:childTnLst>
                          </p:cTn>
                        </p:par>
                      </p:childTnLst>
                    </p:cTn>
                  </p:par>
                  <p:par>
                    <p:cTn id="31" fill="hold">
                      <p:stCondLst>
                        <p:cond delay="indefinite"/>
                      </p:stCondLst>
                      <p:childTnLst>
                        <p:par>
                          <p:cTn id="32" fill="hold">
                            <p:stCondLst>
                              <p:cond delay="0"/>
                            </p:stCondLst>
                            <p:childTnLst>
                              <p:par>
                                <p:cTn id="33" presetID="42" presetClass="path" presetSubtype="0" accel="6000" decel="6000" fill="hold" grpId="5" nodeType="clickEffect">
                                  <p:stCondLst>
                                    <p:cond delay="0"/>
                                  </p:stCondLst>
                                  <p:childTnLst>
                                    <p:animMotion origin="layout" path="M -1.66667E-6 0.26574 L -1.66667E-6 0.33171 " pathEditMode="relative" rAng="0" ptsTypes="AA">
                                      <p:cBhvr>
                                        <p:cTn id="34" dur="500" fill="hold"/>
                                        <p:tgtEl>
                                          <p:spTgt spid="2"/>
                                        </p:tgtEl>
                                        <p:attrNameLst>
                                          <p:attrName>ppt_x</p:attrName>
                                          <p:attrName>ppt_y</p:attrName>
                                        </p:attrNameLst>
                                      </p:cBhvr>
                                      <p:rCtr x="0" y="328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4639" grpId="0" animBg="1"/>
      <p:bldP spid="2" grpId="0" animBg="1"/>
      <p:bldP spid="2" grpId="1" animBg="1"/>
      <p:bldP spid="2" grpId="2" animBg="1"/>
      <p:bldP spid="2" grpId="3" animBg="1"/>
      <p:bldP spid="2" grpId="4" animBg="1"/>
      <p:bldP spid="2" grpId="5" animBg="1"/>
    </p:bldLst>
  </p:timing>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208B1E85-4798-4036-A3F8-23BCABDD3551}" type="slidenum">
              <a:rPr lang="zh-CN" altLang="en-US"/>
              <a:pPr/>
              <a:t>92</a:t>
            </a:fld>
            <a:endParaRPr lang="en-US" altLang="zh-CN"/>
          </a:p>
        </p:txBody>
      </p:sp>
      <p:sp>
        <p:nvSpPr>
          <p:cNvPr id="1768450" name="Rectangle 2"/>
          <p:cNvSpPr>
            <a:spLocks noGrp="1" noChangeArrowheads="1"/>
          </p:cNvSpPr>
          <p:nvPr>
            <p:ph type="title"/>
          </p:nvPr>
        </p:nvSpPr>
        <p:spPr/>
        <p:txBody>
          <a:bodyPr/>
          <a:lstStyle/>
          <a:p>
            <a:r>
              <a:rPr lang="en-US" altLang="zh-CN" dirty="0"/>
              <a:t>7.6.3 </a:t>
            </a:r>
            <a:r>
              <a:rPr lang="zh-CN" altLang="en-US" dirty="0"/>
              <a:t>超长指令字处理器</a:t>
            </a:r>
          </a:p>
        </p:txBody>
      </p:sp>
      <p:sp>
        <p:nvSpPr>
          <p:cNvPr id="1768451" name="Rectangle 3"/>
          <p:cNvSpPr>
            <a:spLocks noGrp="1" noChangeArrowheads="1"/>
          </p:cNvSpPr>
          <p:nvPr>
            <p:ph type="body" idx="1"/>
          </p:nvPr>
        </p:nvSpPr>
        <p:spPr/>
        <p:txBody>
          <a:bodyPr/>
          <a:lstStyle/>
          <a:p>
            <a:pPr marL="0" indent="0">
              <a:buFont typeface="Wingdings" pitchFamily="2" charset="2"/>
              <a:buNone/>
            </a:pPr>
            <a:r>
              <a:rPr lang="zh-CN" altLang="en-US">
                <a:solidFill>
                  <a:schemeClr val="bg2"/>
                </a:solidFill>
                <a:ea typeface="黑体" pitchFamily="2" charset="-122"/>
              </a:rPr>
              <a:t>超长指令字处理机特点：</a:t>
            </a:r>
          </a:p>
          <a:p>
            <a:pPr marL="533400" lvl="1" indent="-354013">
              <a:buSzTx/>
              <a:buFont typeface="Wingdings" pitchFamily="2" charset="2"/>
              <a:buAutoNum type="arabicPeriod"/>
            </a:pPr>
            <a:r>
              <a:rPr lang="zh-CN" altLang="en-US"/>
              <a:t>超长指令字的生成是由</a:t>
            </a:r>
            <a:r>
              <a:rPr lang="zh-CN" altLang="en-US">
                <a:solidFill>
                  <a:srgbClr val="FF0000"/>
                </a:solidFill>
              </a:rPr>
              <a:t>编译器</a:t>
            </a:r>
            <a:r>
              <a:rPr lang="zh-CN" altLang="en-US"/>
              <a:t>来完成的，由它将</a:t>
            </a:r>
            <a:r>
              <a:rPr lang="zh-CN" altLang="en-US">
                <a:solidFill>
                  <a:srgbClr val="FF0000"/>
                </a:solidFill>
              </a:rPr>
              <a:t>串行</a:t>
            </a:r>
            <a:r>
              <a:rPr lang="zh-CN" altLang="en-US"/>
              <a:t>的操作序列合并为可</a:t>
            </a:r>
            <a:r>
              <a:rPr lang="zh-CN" altLang="en-US">
                <a:solidFill>
                  <a:srgbClr val="FF0000"/>
                </a:solidFill>
              </a:rPr>
              <a:t>并行</a:t>
            </a:r>
            <a:r>
              <a:rPr lang="zh-CN" altLang="en-US"/>
              <a:t>执行的指令序列，以最大限度实现操作并行性。</a:t>
            </a:r>
          </a:p>
          <a:p>
            <a:pPr marL="533400" lvl="1" indent="-354013">
              <a:buSzTx/>
              <a:buFont typeface="Wingdings" pitchFamily="2" charset="2"/>
              <a:buAutoNum type="arabicPeriod"/>
            </a:pPr>
            <a:r>
              <a:rPr lang="zh-CN" altLang="en-US"/>
              <a:t>单一的控制流，只有一个控制器，每个时钟周期启动一条长指令。</a:t>
            </a:r>
          </a:p>
          <a:p>
            <a:pPr marL="533400" lvl="1" indent="-354013">
              <a:buSzTx/>
              <a:buFont typeface="Wingdings" pitchFamily="2" charset="2"/>
              <a:buAutoNum type="arabicPeriod"/>
            </a:pPr>
            <a:r>
              <a:rPr lang="zh-CN" altLang="en-US"/>
              <a:t>超长指令字被分成多个控制字段，每个字段直接独立地控制每个功能部件。</a:t>
            </a:r>
          </a:p>
          <a:p>
            <a:pPr marL="533400" lvl="1" indent="-354013">
              <a:buSzTx/>
              <a:buFont typeface="Wingdings" pitchFamily="2" charset="2"/>
              <a:buAutoNum type="arabicPeriod"/>
            </a:pPr>
            <a:r>
              <a:rPr lang="zh-CN" altLang="en-US"/>
              <a:t>含有大量的数据通路和功能部件。由于编译器在编译时间已解决可能出现的数据相关和资源冲突，故控制</a:t>
            </a:r>
            <a:r>
              <a:rPr lang="zh-CN" altLang="en-US">
                <a:solidFill>
                  <a:srgbClr val="FF0000"/>
                </a:solidFill>
              </a:rPr>
              <a:t>硬件比较简单</a:t>
            </a:r>
            <a:r>
              <a:rPr lang="zh-CN" altLang="en-US"/>
              <a: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768451">
                                            <p:txEl>
                                              <p:pRg st="1" end="1"/>
                                            </p:txEl>
                                          </p:spTgt>
                                        </p:tgtEl>
                                        <p:attrNameLst>
                                          <p:attrName>style.visibility</p:attrName>
                                        </p:attrNameLst>
                                      </p:cBhvr>
                                      <p:to>
                                        <p:strVal val="visible"/>
                                      </p:to>
                                    </p:set>
                                    <p:anim calcmode="lin" valueType="num">
                                      <p:cBhvr>
                                        <p:cTn id="7" dur="500" fill="hold"/>
                                        <p:tgtEl>
                                          <p:spTgt spid="1768451">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1768451">
                                            <p:txEl>
                                              <p:pRg st="1" end="1"/>
                                            </p:txEl>
                                          </p:spTgt>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16" fill="hold" nodeType="afterEffect">
                                  <p:stCondLst>
                                    <p:cond delay="0"/>
                                  </p:stCondLst>
                                  <p:childTnLst>
                                    <p:set>
                                      <p:cBhvr>
                                        <p:cTn id="11" dur="1" fill="hold">
                                          <p:stCondLst>
                                            <p:cond delay="0"/>
                                          </p:stCondLst>
                                        </p:cTn>
                                        <p:tgtEl>
                                          <p:spTgt spid="1768451">
                                            <p:txEl>
                                              <p:pRg st="2" end="2"/>
                                            </p:txEl>
                                          </p:spTgt>
                                        </p:tgtEl>
                                        <p:attrNameLst>
                                          <p:attrName>style.visibility</p:attrName>
                                        </p:attrNameLst>
                                      </p:cBhvr>
                                      <p:to>
                                        <p:strVal val="visible"/>
                                      </p:to>
                                    </p:set>
                                    <p:anim calcmode="lin" valueType="num">
                                      <p:cBhvr>
                                        <p:cTn id="12" dur="500" fill="hold"/>
                                        <p:tgtEl>
                                          <p:spTgt spid="1768451">
                                            <p:txEl>
                                              <p:pRg st="2" end="2"/>
                                            </p:txEl>
                                          </p:spTgt>
                                        </p:tgtEl>
                                        <p:attrNameLst>
                                          <p:attrName>ppt_w</p:attrName>
                                        </p:attrNameLst>
                                      </p:cBhvr>
                                      <p:tavLst>
                                        <p:tav tm="0">
                                          <p:val>
                                            <p:fltVal val="0"/>
                                          </p:val>
                                        </p:tav>
                                        <p:tav tm="100000">
                                          <p:val>
                                            <p:strVal val="#ppt_w"/>
                                          </p:val>
                                        </p:tav>
                                      </p:tavLst>
                                    </p:anim>
                                    <p:anim calcmode="lin" valueType="num">
                                      <p:cBhvr>
                                        <p:cTn id="13" dur="500" fill="hold"/>
                                        <p:tgtEl>
                                          <p:spTgt spid="1768451">
                                            <p:txEl>
                                              <p:pRg st="2" end="2"/>
                                            </p:txEl>
                                          </p:spTgt>
                                        </p:tgtEl>
                                        <p:attrNameLst>
                                          <p:attrName>ppt_h</p:attrName>
                                        </p:attrNameLst>
                                      </p:cBhvr>
                                      <p:tavLst>
                                        <p:tav tm="0">
                                          <p:val>
                                            <p:fltVal val="0"/>
                                          </p:val>
                                        </p:tav>
                                        <p:tav tm="100000">
                                          <p:val>
                                            <p:strVal val="#ppt_h"/>
                                          </p:val>
                                        </p:tav>
                                      </p:tavLst>
                                    </p:anim>
                                  </p:childTnLst>
                                </p:cTn>
                              </p:par>
                            </p:childTnLst>
                          </p:cTn>
                        </p:par>
                        <p:par>
                          <p:cTn id="14" fill="hold">
                            <p:stCondLst>
                              <p:cond delay="1000"/>
                            </p:stCondLst>
                            <p:childTnLst>
                              <p:par>
                                <p:cTn id="15" presetID="23" presetClass="entr" presetSubtype="16" fill="hold" nodeType="afterEffect">
                                  <p:stCondLst>
                                    <p:cond delay="0"/>
                                  </p:stCondLst>
                                  <p:childTnLst>
                                    <p:set>
                                      <p:cBhvr>
                                        <p:cTn id="16" dur="1" fill="hold">
                                          <p:stCondLst>
                                            <p:cond delay="0"/>
                                          </p:stCondLst>
                                        </p:cTn>
                                        <p:tgtEl>
                                          <p:spTgt spid="1768451">
                                            <p:txEl>
                                              <p:pRg st="3" end="3"/>
                                            </p:txEl>
                                          </p:spTgt>
                                        </p:tgtEl>
                                        <p:attrNameLst>
                                          <p:attrName>style.visibility</p:attrName>
                                        </p:attrNameLst>
                                      </p:cBhvr>
                                      <p:to>
                                        <p:strVal val="visible"/>
                                      </p:to>
                                    </p:set>
                                    <p:anim calcmode="lin" valueType="num">
                                      <p:cBhvr>
                                        <p:cTn id="17" dur="500" fill="hold"/>
                                        <p:tgtEl>
                                          <p:spTgt spid="1768451">
                                            <p:txEl>
                                              <p:pRg st="3" end="3"/>
                                            </p:txEl>
                                          </p:spTgt>
                                        </p:tgtEl>
                                        <p:attrNameLst>
                                          <p:attrName>ppt_w</p:attrName>
                                        </p:attrNameLst>
                                      </p:cBhvr>
                                      <p:tavLst>
                                        <p:tav tm="0">
                                          <p:val>
                                            <p:fltVal val="0"/>
                                          </p:val>
                                        </p:tav>
                                        <p:tav tm="100000">
                                          <p:val>
                                            <p:strVal val="#ppt_w"/>
                                          </p:val>
                                        </p:tav>
                                      </p:tavLst>
                                    </p:anim>
                                    <p:anim calcmode="lin" valueType="num">
                                      <p:cBhvr>
                                        <p:cTn id="18" dur="500" fill="hold"/>
                                        <p:tgtEl>
                                          <p:spTgt spid="1768451">
                                            <p:txEl>
                                              <p:pRg st="3" end="3"/>
                                            </p:txEl>
                                          </p:spTgt>
                                        </p:tgtEl>
                                        <p:attrNameLst>
                                          <p:attrName>ppt_h</p:attrName>
                                        </p:attrNameLst>
                                      </p:cBhvr>
                                      <p:tavLst>
                                        <p:tav tm="0">
                                          <p:val>
                                            <p:fltVal val="0"/>
                                          </p:val>
                                        </p:tav>
                                        <p:tav tm="100000">
                                          <p:val>
                                            <p:strVal val="#ppt_h"/>
                                          </p:val>
                                        </p:tav>
                                      </p:tavLst>
                                    </p:anim>
                                  </p:childTnLst>
                                </p:cTn>
                              </p:par>
                            </p:childTnLst>
                          </p:cTn>
                        </p:par>
                        <p:par>
                          <p:cTn id="19" fill="hold">
                            <p:stCondLst>
                              <p:cond delay="1500"/>
                            </p:stCondLst>
                            <p:childTnLst>
                              <p:par>
                                <p:cTn id="20" presetID="23" presetClass="entr" presetSubtype="16" fill="hold" nodeType="afterEffect">
                                  <p:stCondLst>
                                    <p:cond delay="0"/>
                                  </p:stCondLst>
                                  <p:childTnLst>
                                    <p:set>
                                      <p:cBhvr>
                                        <p:cTn id="21" dur="1" fill="hold">
                                          <p:stCondLst>
                                            <p:cond delay="0"/>
                                          </p:stCondLst>
                                        </p:cTn>
                                        <p:tgtEl>
                                          <p:spTgt spid="1768451">
                                            <p:txEl>
                                              <p:pRg st="4" end="4"/>
                                            </p:txEl>
                                          </p:spTgt>
                                        </p:tgtEl>
                                        <p:attrNameLst>
                                          <p:attrName>style.visibility</p:attrName>
                                        </p:attrNameLst>
                                      </p:cBhvr>
                                      <p:to>
                                        <p:strVal val="visible"/>
                                      </p:to>
                                    </p:set>
                                    <p:anim calcmode="lin" valueType="num">
                                      <p:cBhvr>
                                        <p:cTn id="22" dur="500" fill="hold"/>
                                        <p:tgtEl>
                                          <p:spTgt spid="1768451">
                                            <p:txEl>
                                              <p:pRg st="4" end="4"/>
                                            </p:txEl>
                                          </p:spTgt>
                                        </p:tgtEl>
                                        <p:attrNameLst>
                                          <p:attrName>ppt_w</p:attrName>
                                        </p:attrNameLst>
                                      </p:cBhvr>
                                      <p:tavLst>
                                        <p:tav tm="0">
                                          <p:val>
                                            <p:fltVal val="0"/>
                                          </p:val>
                                        </p:tav>
                                        <p:tav tm="100000">
                                          <p:val>
                                            <p:strVal val="#ppt_w"/>
                                          </p:val>
                                        </p:tav>
                                      </p:tavLst>
                                    </p:anim>
                                    <p:anim calcmode="lin" valueType="num">
                                      <p:cBhvr>
                                        <p:cTn id="23" dur="500" fill="hold"/>
                                        <p:tgtEl>
                                          <p:spTgt spid="1768451">
                                            <p:txEl>
                                              <p:pRg st="4" end="4"/>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 name="灯片编号占位符 4"/>
          <p:cNvSpPr>
            <a:spLocks noGrp="1"/>
          </p:cNvSpPr>
          <p:nvPr>
            <p:ph type="sldNum" sz="quarter" idx="11"/>
          </p:nvPr>
        </p:nvSpPr>
        <p:spPr/>
        <p:txBody>
          <a:bodyPr/>
          <a:lstStyle/>
          <a:p>
            <a:fld id="{769AEC7D-3A2C-490A-B37F-4A01B0E34B38}" type="slidenum">
              <a:rPr lang="zh-CN" altLang="en-US"/>
              <a:pPr/>
              <a:t>93</a:t>
            </a:fld>
            <a:endParaRPr lang="en-US" altLang="zh-CN"/>
          </a:p>
        </p:txBody>
      </p:sp>
      <p:sp>
        <p:nvSpPr>
          <p:cNvPr id="1701890" name="Rectangle 2"/>
          <p:cNvSpPr>
            <a:spLocks noChangeArrowheads="1"/>
          </p:cNvSpPr>
          <p:nvPr/>
        </p:nvSpPr>
        <p:spPr bwMode="auto">
          <a:xfrm>
            <a:off x="3708400" y="2925763"/>
            <a:ext cx="2879725" cy="2016125"/>
          </a:xfrm>
          <a:prstGeom prst="rect">
            <a:avLst/>
          </a:prstGeom>
          <a:solidFill>
            <a:srgbClr val="DDDDDD"/>
          </a:solidFill>
          <a:ln w="28575" algn="ctr">
            <a:solidFill>
              <a:schemeClr val="tx1"/>
            </a:solidFill>
            <a:miter lim="800000"/>
            <a:headEnd/>
            <a:tailEnd/>
          </a:ln>
          <a:effectLst/>
        </p:spPr>
        <p:txBody>
          <a:bodyPr wrap="none" anchor="ctr"/>
          <a:lstStyle/>
          <a:p>
            <a:pPr>
              <a:spcBef>
                <a:spcPct val="0"/>
              </a:spcBef>
            </a:pPr>
            <a:endParaRPr lang="zh-CN" altLang="en-US" sz="2400" dirty="0">
              <a:ea typeface="楷体" panose="02010609060101010101" pitchFamily="49" charset="-122"/>
            </a:endParaRPr>
          </a:p>
        </p:txBody>
      </p:sp>
      <p:sp>
        <p:nvSpPr>
          <p:cNvPr id="1701891" name="Rectangle 3"/>
          <p:cNvSpPr>
            <a:spLocks noChangeArrowheads="1"/>
          </p:cNvSpPr>
          <p:nvPr/>
        </p:nvSpPr>
        <p:spPr bwMode="auto">
          <a:xfrm>
            <a:off x="828675" y="2925763"/>
            <a:ext cx="2879725" cy="2016125"/>
          </a:xfrm>
          <a:prstGeom prst="rect">
            <a:avLst/>
          </a:prstGeom>
          <a:solidFill>
            <a:srgbClr val="DDDDDD"/>
          </a:solidFill>
          <a:ln w="28575" algn="ctr">
            <a:solidFill>
              <a:schemeClr val="tx1"/>
            </a:solidFill>
            <a:miter lim="800000"/>
            <a:headEnd/>
            <a:tailEnd/>
          </a:ln>
          <a:effectLst/>
        </p:spPr>
        <p:txBody>
          <a:bodyPr wrap="none" anchor="ctr"/>
          <a:lstStyle/>
          <a:p>
            <a:pPr>
              <a:spcBef>
                <a:spcPct val="0"/>
              </a:spcBef>
            </a:pPr>
            <a:endParaRPr lang="zh-CN" altLang="en-US" sz="2400" dirty="0">
              <a:ea typeface="楷体" panose="02010609060101010101" pitchFamily="49" charset="-122"/>
            </a:endParaRPr>
          </a:p>
        </p:txBody>
      </p:sp>
      <p:sp>
        <p:nvSpPr>
          <p:cNvPr id="1701892" name="Rectangle 4"/>
          <p:cNvSpPr>
            <a:spLocks noGrp="1" noChangeArrowheads="1"/>
          </p:cNvSpPr>
          <p:nvPr>
            <p:ph type="title"/>
          </p:nvPr>
        </p:nvSpPr>
        <p:spPr/>
        <p:txBody>
          <a:bodyPr/>
          <a:lstStyle/>
          <a:p>
            <a:r>
              <a:rPr lang="en-US" altLang="zh-CN" dirty="0"/>
              <a:t>7.6.3 </a:t>
            </a:r>
            <a:r>
              <a:rPr lang="zh-CN" altLang="en-US" dirty="0"/>
              <a:t>超长指令字处理器</a:t>
            </a:r>
          </a:p>
        </p:txBody>
      </p:sp>
      <p:sp>
        <p:nvSpPr>
          <p:cNvPr id="1701893" name="Rectangle 5"/>
          <p:cNvSpPr>
            <a:spLocks noChangeArrowheads="1"/>
          </p:cNvSpPr>
          <p:nvPr/>
        </p:nvSpPr>
        <p:spPr bwMode="auto">
          <a:xfrm>
            <a:off x="828675" y="1412875"/>
            <a:ext cx="5759450" cy="504825"/>
          </a:xfrm>
          <a:prstGeom prst="rect">
            <a:avLst/>
          </a:prstGeom>
          <a:solidFill>
            <a:srgbClr val="CCFF99"/>
          </a:solidFill>
          <a:ln w="28575" algn="ctr">
            <a:solidFill>
              <a:schemeClr val="tx1"/>
            </a:solidFill>
            <a:miter lim="800000"/>
            <a:headEnd/>
            <a:tailEnd/>
          </a:ln>
          <a:effectLst/>
        </p:spPr>
        <p:txBody>
          <a:bodyPr wrap="none" anchor="ctr"/>
          <a:lstStyle/>
          <a:p>
            <a:pPr>
              <a:spcBef>
                <a:spcPct val="0"/>
              </a:spcBef>
            </a:pPr>
            <a:r>
              <a:rPr lang="zh-CN" altLang="en-US" sz="2400" dirty="0">
                <a:ea typeface="楷体" panose="02010609060101010101" pitchFamily="49" charset="-122"/>
              </a:rPr>
              <a:t>程序取指</a:t>
            </a:r>
          </a:p>
        </p:txBody>
      </p:sp>
      <p:sp>
        <p:nvSpPr>
          <p:cNvPr id="1701894" name="Rectangle 6"/>
          <p:cNvSpPr>
            <a:spLocks noChangeArrowheads="1"/>
          </p:cNvSpPr>
          <p:nvPr/>
        </p:nvSpPr>
        <p:spPr bwMode="auto">
          <a:xfrm>
            <a:off x="828675" y="1917700"/>
            <a:ext cx="5759450" cy="504825"/>
          </a:xfrm>
          <a:prstGeom prst="rect">
            <a:avLst/>
          </a:prstGeom>
          <a:solidFill>
            <a:srgbClr val="CCFF99"/>
          </a:solidFill>
          <a:ln w="28575" algn="ctr">
            <a:solidFill>
              <a:schemeClr val="tx1"/>
            </a:solidFill>
            <a:miter lim="800000"/>
            <a:headEnd/>
            <a:tailEnd/>
          </a:ln>
          <a:effectLst/>
        </p:spPr>
        <p:txBody>
          <a:bodyPr wrap="none" anchor="ctr"/>
          <a:lstStyle/>
          <a:p>
            <a:pPr>
              <a:spcBef>
                <a:spcPct val="0"/>
              </a:spcBef>
            </a:pPr>
            <a:r>
              <a:rPr lang="zh-CN" altLang="en-US" sz="2400" dirty="0">
                <a:ea typeface="楷体" panose="02010609060101010101" pitchFamily="49" charset="-122"/>
              </a:rPr>
              <a:t>指令分配</a:t>
            </a:r>
          </a:p>
        </p:txBody>
      </p:sp>
      <p:sp>
        <p:nvSpPr>
          <p:cNvPr id="1701895" name="Rectangle 7"/>
          <p:cNvSpPr>
            <a:spLocks noChangeArrowheads="1"/>
          </p:cNvSpPr>
          <p:nvPr/>
        </p:nvSpPr>
        <p:spPr bwMode="auto">
          <a:xfrm>
            <a:off x="828675" y="2420938"/>
            <a:ext cx="5759450" cy="504825"/>
          </a:xfrm>
          <a:prstGeom prst="rect">
            <a:avLst/>
          </a:prstGeom>
          <a:solidFill>
            <a:srgbClr val="CCFF99"/>
          </a:solidFill>
          <a:ln w="28575" algn="ctr">
            <a:solidFill>
              <a:schemeClr val="tx1"/>
            </a:solidFill>
            <a:miter lim="800000"/>
            <a:headEnd/>
            <a:tailEnd/>
          </a:ln>
          <a:effectLst/>
        </p:spPr>
        <p:txBody>
          <a:bodyPr wrap="none" anchor="ctr"/>
          <a:lstStyle/>
          <a:p>
            <a:pPr>
              <a:spcBef>
                <a:spcPct val="0"/>
              </a:spcBef>
            </a:pPr>
            <a:r>
              <a:rPr lang="zh-CN" altLang="en-US" sz="2400" dirty="0">
                <a:ea typeface="楷体" panose="02010609060101010101" pitchFamily="49" charset="-122"/>
              </a:rPr>
              <a:t>指令译码</a:t>
            </a:r>
          </a:p>
        </p:txBody>
      </p:sp>
      <p:sp>
        <p:nvSpPr>
          <p:cNvPr id="1701896" name="Rectangle 8"/>
          <p:cNvSpPr>
            <a:spLocks noChangeArrowheads="1"/>
          </p:cNvSpPr>
          <p:nvPr/>
        </p:nvSpPr>
        <p:spPr bwMode="auto">
          <a:xfrm>
            <a:off x="6588125" y="1412875"/>
            <a:ext cx="1800225" cy="1512888"/>
          </a:xfrm>
          <a:prstGeom prst="rect">
            <a:avLst/>
          </a:prstGeom>
          <a:solidFill>
            <a:srgbClr val="FFCC99"/>
          </a:solidFill>
          <a:ln w="28575" algn="ctr">
            <a:solidFill>
              <a:schemeClr val="tx1"/>
            </a:solidFill>
            <a:miter lim="800000"/>
            <a:headEnd/>
            <a:tailEnd/>
          </a:ln>
          <a:effectLst/>
        </p:spPr>
        <p:txBody>
          <a:bodyPr wrap="none" anchor="ctr"/>
          <a:lstStyle/>
          <a:p>
            <a:pPr>
              <a:spcBef>
                <a:spcPct val="0"/>
              </a:spcBef>
            </a:pPr>
            <a:r>
              <a:rPr lang="zh-CN" altLang="en-US" sz="2400" dirty="0">
                <a:ea typeface="楷体" panose="02010609060101010101" pitchFamily="49" charset="-122"/>
              </a:rPr>
              <a:t>控制寄存器</a:t>
            </a:r>
          </a:p>
        </p:txBody>
      </p:sp>
      <p:sp>
        <p:nvSpPr>
          <p:cNvPr id="1701897" name="Rectangle 9"/>
          <p:cNvSpPr>
            <a:spLocks noChangeArrowheads="1"/>
          </p:cNvSpPr>
          <p:nvPr/>
        </p:nvSpPr>
        <p:spPr bwMode="auto">
          <a:xfrm>
            <a:off x="1187450" y="3357563"/>
            <a:ext cx="2160588" cy="504825"/>
          </a:xfrm>
          <a:prstGeom prst="rect">
            <a:avLst/>
          </a:prstGeom>
          <a:solidFill>
            <a:srgbClr val="FFFF99"/>
          </a:solidFill>
          <a:ln w="28575" algn="ctr">
            <a:solidFill>
              <a:schemeClr val="tx1"/>
            </a:solidFill>
            <a:miter lim="800000"/>
            <a:headEnd/>
            <a:tailEnd/>
          </a:ln>
          <a:effectLst/>
        </p:spPr>
        <p:txBody>
          <a:bodyPr wrap="none" anchor="ctr"/>
          <a:lstStyle/>
          <a:p>
            <a:pPr>
              <a:spcBef>
                <a:spcPct val="0"/>
              </a:spcBef>
            </a:pPr>
            <a:r>
              <a:rPr lang="zh-CN" altLang="en-US" sz="2400" dirty="0">
                <a:ea typeface="楷体" panose="02010609060101010101" pitchFamily="49" charset="-122"/>
              </a:rPr>
              <a:t>寄存器组</a:t>
            </a:r>
            <a:r>
              <a:rPr lang="en-US" altLang="zh-CN" sz="2400" dirty="0">
                <a:ea typeface="楷体" panose="02010609060101010101" pitchFamily="49" charset="-122"/>
              </a:rPr>
              <a:t>A</a:t>
            </a:r>
          </a:p>
        </p:txBody>
      </p:sp>
      <p:sp>
        <p:nvSpPr>
          <p:cNvPr id="1701898" name="Rectangle 10"/>
          <p:cNvSpPr>
            <a:spLocks noChangeArrowheads="1"/>
          </p:cNvSpPr>
          <p:nvPr/>
        </p:nvSpPr>
        <p:spPr bwMode="auto">
          <a:xfrm>
            <a:off x="1187450" y="2925763"/>
            <a:ext cx="2160588" cy="504825"/>
          </a:xfrm>
          <a:prstGeom prst="rect">
            <a:avLst/>
          </a:prstGeom>
          <a:noFill/>
          <a:ln w="28575" algn="ctr">
            <a:noFill/>
            <a:miter lim="800000"/>
            <a:headEnd/>
            <a:tailEnd/>
          </a:ln>
          <a:effectLst/>
        </p:spPr>
        <p:txBody>
          <a:bodyPr wrap="none" anchor="ctr"/>
          <a:lstStyle/>
          <a:p>
            <a:pPr>
              <a:spcBef>
                <a:spcPct val="0"/>
              </a:spcBef>
            </a:pPr>
            <a:r>
              <a:rPr lang="zh-CN" altLang="en-US" sz="2400" dirty="0">
                <a:solidFill>
                  <a:srgbClr val="0000FF"/>
                </a:solidFill>
                <a:ea typeface="楷体" panose="02010609060101010101" pitchFamily="49" charset="-122"/>
              </a:rPr>
              <a:t>数据通路</a:t>
            </a:r>
            <a:r>
              <a:rPr lang="en-US" altLang="zh-CN" sz="2400" dirty="0">
                <a:solidFill>
                  <a:srgbClr val="0000FF"/>
                </a:solidFill>
                <a:ea typeface="楷体" panose="02010609060101010101" pitchFamily="49" charset="-122"/>
              </a:rPr>
              <a:t>A</a:t>
            </a:r>
          </a:p>
        </p:txBody>
      </p:sp>
      <p:grpSp>
        <p:nvGrpSpPr>
          <p:cNvPr id="1701899" name="Group 11"/>
          <p:cNvGrpSpPr>
            <a:grpSpLocks/>
          </p:cNvGrpSpPr>
          <p:nvPr/>
        </p:nvGrpSpPr>
        <p:grpSpPr bwMode="auto">
          <a:xfrm>
            <a:off x="1117600" y="4294188"/>
            <a:ext cx="2303463" cy="504825"/>
            <a:chOff x="613" y="2886"/>
            <a:chExt cx="1451" cy="318"/>
          </a:xfrm>
        </p:grpSpPr>
        <p:sp>
          <p:nvSpPr>
            <p:cNvPr id="1701900" name="Rectangle 12"/>
            <p:cNvSpPr>
              <a:spLocks noChangeArrowheads="1"/>
            </p:cNvSpPr>
            <p:nvPr/>
          </p:nvSpPr>
          <p:spPr bwMode="auto">
            <a:xfrm>
              <a:off x="613" y="2886"/>
              <a:ext cx="363" cy="318"/>
            </a:xfrm>
            <a:prstGeom prst="rect">
              <a:avLst/>
            </a:prstGeom>
            <a:solidFill>
              <a:srgbClr val="CCFFFF"/>
            </a:solidFill>
            <a:ln w="28575" algn="ctr">
              <a:solidFill>
                <a:schemeClr val="tx1"/>
              </a:solidFill>
              <a:miter lim="800000"/>
              <a:headEnd/>
              <a:tailEnd/>
            </a:ln>
            <a:effectLst/>
          </p:spPr>
          <p:txBody>
            <a:bodyPr wrap="none" anchor="ctr"/>
            <a:lstStyle/>
            <a:p>
              <a:pPr>
                <a:spcBef>
                  <a:spcPct val="0"/>
                </a:spcBef>
              </a:pPr>
              <a:r>
                <a:rPr lang="en-US" altLang="zh-CN" sz="2400" dirty="0">
                  <a:ea typeface="楷体" panose="02010609060101010101" pitchFamily="49" charset="-122"/>
                </a:rPr>
                <a:t>L1</a:t>
              </a:r>
            </a:p>
          </p:txBody>
        </p:sp>
        <p:sp>
          <p:nvSpPr>
            <p:cNvPr id="1701901" name="Rectangle 13"/>
            <p:cNvSpPr>
              <a:spLocks noChangeArrowheads="1"/>
            </p:cNvSpPr>
            <p:nvPr/>
          </p:nvSpPr>
          <p:spPr bwMode="auto">
            <a:xfrm>
              <a:off x="976" y="2886"/>
              <a:ext cx="363" cy="318"/>
            </a:xfrm>
            <a:prstGeom prst="rect">
              <a:avLst/>
            </a:prstGeom>
            <a:solidFill>
              <a:srgbClr val="CCFFFF"/>
            </a:solidFill>
            <a:ln w="28575" algn="ctr">
              <a:solidFill>
                <a:schemeClr val="tx1"/>
              </a:solidFill>
              <a:miter lim="800000"/>
              <a:headEnd/>
              <a:tailEnd/>
            </a:ln>
            <a:effectLst/>
          </p:spPr>
          <p:txBody>
            <a:bodyPr wrap="none" anchor="ctr"/>
            <a:lstStyle/>
            <a:p>
              <a:pPr>
                <a:spcBef>
                  <a:spcPct val="0"/>
                </a:spcBef>
              </a:pPr>
              <a:r>
                <a:rPr lang="en-US" altLang="zh-CN" sz="2400" dirty="0">
                  <a:ea typeface="楷体" panose="02010609060101010101" pitchFamily="49" charset="-122"/>
                </a:rPr>
                <a:t>S1</a:t>
              </a:r>
            </a:p>
          </p:txBody>
        </p:sp>
        <p:sp>
          <p:nvSpPr>
            <p:cNvPr id="1701902" name="Rectangle 14"/>
            <p:cNvSpPr>
              <a:spLocks noChangeArrowheads="1"/>
            </p:cNvSpPr>
            <p:nvPr/>
          </p:nvSpPr>
          <p:spPr bwMode="auto">
            <a:xfrm>
              <a:off x="1338" y="2886"/>
              <a:ext cx="363" cy="318"/>
            </a:xfrm>
            <a:prstGeom prst="rect">
              <a:avLst/>
            </a:prstGeom>
            <a:solidFill>
              <a:srgbClr val="CCFFFF"/>
            </a:solidFill>
            <a:ln w="28575" algn="ctr">
              <a:solidFill>
                <a:schemeClr val="tx1"/>
              </a:solidFill>
              <a:miter lim="800000"/>
              <a:headEnd/>
              <a:tailEnd/>
            </a:ln>
            <a:effectLst/>
          </p:spPr>
          <p:txBody>
            <a:bodyPr wrap="none" anchor="ctr"/>
            <a:lstStyle/>
            <a:p>
              <a:pPr>
                <a:spcBef>
                  <a:spcPct val="0"/>
                </a:spcBef>
              </a:pPr>
              <a:r>
                <a:rPr lang="en-US" altLang="zh-CN" sz="2400" dirty="0">
                  <a:ea typeface="楷体" panose="02010609060101010101" pitchFamily="49" charset="-122"/>
                </a:rPr>
                <a:t>M1</a:t>
              </a:r>
            </a:p>
          </p:txBody>
        </p:sp>
        <p:sp>
          <p:nvSpPr>
            <p:cNvPr id="1701903" name="Rectangle 15"/>
            <p:cNvSpPr>
              <a:spLocks noChangeArrowheads="1"/>
            </p:cNvSpPr>
            <p:nvPr/>
          </p:nvSpPr>
          <p:spPr bwMode="auto">
            <a:xfrm>
              <a:off x="1701" y="2886"/>
              <a:ext cx="363" cy="318"/>
            </a:xfrm>
            <a:prstGeom prst="rect">
              <a:avLst/>
            </a:prstGeom>
            <a:solidFill>
              <a:srgbClr val="CCFFFF"/>
            </a:solidFill>
            <a:ln w="28575" algn="ctr">
              <a:solidFill>
                <a:schemeClr val="tx1"/>
              </a:solidFill>
              <a:miter lim="800000"/>
              <a:headEnd/>
              <a:tailEnd/>
            </a:ln>
            <a:effectLst/>
          </p:spPr>
          <p:txBody>
            <a:bodyPr wrap="none" anchor="ctr"/>
            <a:lstStyle/>
            <a:p>
              <a:pPr>
                <a:spcBef>
                  <a:spcPct val="0"/>
                </a:spcBef>
              </a:pPr>
              <a:r>
                <a:rPr lang="en-US" altLang="zh-CN" sz="2400" dirty="0">
                  <a:ea typeface="楷体" panose="02010609060101010101" pitchFamily="49" charset="-122"/>
                </a:rPr>
                <a:t>D1</a:t>
              </a:r>
            </a:p>
          </p:txBody>
        </p:sp>
      </p:grpSp>
      <p:grpSp>
        <p:nvGrpSpPr>
          <p:cNvPr id="1701904" name="Group 16"/>
          <p:cNvGrpSpPr>
            <a:grpSpLocks/>
          </p:cNvGrpSpPr>
          <p:nvPr/>
        </p:nvGrpSpPr>
        <p:grpSpPr bwMode="auto">
          <a:xfrm>
            <a:off x="1403350" y="3862388"/>
            <a:ext cx="1728788" cy="431800"/>
            <a:chOff x="793" y="2659"/>
            <a:chExt cx="1089" cy="227"/>
          </a:xfrm>
        </p:grpSpPr>
        <p:sp>
          <p:nvSpPr>
            <p:cNvPr id="1701905" name="Line 17"/>
            <p:cNvSpPr>
              <a:spLocks noChangeShapeType="1"/>
            </p:cNvSpPr>
            <p:nvPr/>
          </p:nvSpPr>
          <p:spPr bwMode="auto">
            <a:xfrm>
              <a:off x="793" y="2659"/>
              <a:ext cx="0" cy="227"/>
            </a:xfrm>
            <a:prstGeom prst="line">
              <a:avLst/>
            </a:prstGeom>
            <a:noFill/>
            <a:ln w="28575">
              <a:solidFill>
                <a:srgbClr val="FF0066"/>
              </a:solidFill>
              <a:round/>
              <a:headEnd type="triangle" w="med" len="lg"/>
              <a:tailEnd type="triangle" w="med" len="lg"/>
            </a:ln>
            <a:effectLst/>
          </p:spPr>
          <p:txBody>
            <a:bodyPr wrap="none" anchor="ctr"/>
            <a:lstStyle/>
            <a:p>
              <a:endParaRPr lang="zh-CN" altLang="en-US"/>
            </a:p>
          </p:txBody>
        </p:sp>
        <p:sp>
          <p:nvSpPr>
            <p:cNvPr id="1701906" name="Line 18"/>
            <p:cNvSpPr>
              <a:spLocks noChangeShapeType="1"/>
            </p:cNvSpPr>
            <p:nvPr/>
          </p:nvSpPr>
          <p:spPr bwMode="auto">
            <a:xfrm>
              <a:off x="1156" y="2659"/>
              <a:ext cx="0" cy="227"/>
            </a:xfrm>
            <a:prstGeom prst="line">
              <a:avLst/>
            </a:prstGeom>
            <a:noFill/>
            <a:ln w="28575">
              <a:solidFill>
                <a:srgbClr val="FF0066"/>
              </a:solidFill>
              <a:round/>
              <a:headEnd type="triangle" w="med" len="lg"/>
              <a:tailEnd type="triangle" w="med" len="lg"/>
            </a:ln>
            <a:effectLst/>
          </p:spPr>
          <p:txBody>
            <a:bodyPr wrap="none" anchor="ctr"/>
            <a:lstStyle/>
            <a:p>
              <a:endParaRPr lang="zh-CN" altLang="en-US"/>
            </a:p>
          </p:txBody>
        </p:sp>
        <p:sp>
          <p:nvSpPr>
            <p:cNvPr id="1701907" name="Line 19"/>
            <p:cNvSpPr>
              <a:spLocks noChangeShapeType="1"/>
            </p:cNvSpPr>
            <p:nvPr/>
          </p:nvSpPr>
          <p:spPr bwMode="auto">
            <a:xfrm>
              <a:off x="1519" y="2659"/>
              <a:ext cx="0" cy="227"/>
            </a:xfrm>
            <a:prstGeom prst="line">
              <a:avLst/>
            </a:prstGeom>
            <a:noFill/>
            <a:ln w="28575">
              <a:solidFill>
                <a:srgbClr val="FF0066"/>
              </a:solidFill>
              <a:round/>
              <a:headEnd type="triangle" w="med" len="lg"/>
              <a:tailEnd type="triangle" w="med" len="lg"/>
            </a:ln>
            <a:effectLst/>
          </p:spPr>
          <p:txBody>
            <a:bodyPr wrap="none" anchor="ctr"/>
            <a:lstStyle/>
            <a:p>
              <a:endParaRPr lang="zh-CN" altLang="en-US"/>
            </a:p>
          </p:txBody>
        </p:sp>
        <p:sp>
          <p:nvSpPr>
            <p:cNvPr id="1701908" name="Line 20"/>
            <p:cNvSpPr>
              <a:spLocks noChangeShapeType="1"/>
            </p:cNvSpPr>
            <p:nvPr/>
          </p:nvSpPr>
          <p:spPr bwMode="auto">
            <a:xfrm>
              <a:off x="1882" y="2659"/>
              <a:ext cx="0" cy="227"/>
            </a:xfrm>
            <a:prstGeom prst="line">
              <a:avLst/>
            </a:prstGeom>
            <a:noFill/>
            <a:ln w="28575">
              <a:solidFill>
                <a:srgbClr val="FF0066"/>
              </a:solidFill>
              <a:round/>
              <a:headEnd type="triangle" w="med" len="lg"/>
              <a:tailEnd type="triangle" w="med" len="lg"/>
            </a:ln>
            <a:effectLst/>
          </p:spPr>
          <p:txBody>
            <a:bodyPr wrap="none" anchor="ctr"/>
            <a:lstStyle/>
            <a:p>
              <a:endParaRPr lang="zh-CN" altLang="en-US"/>
            </a:p>
          </p:txBody>
        </p:sp>
      </p:grpSp>
      <p:sp>
        <p:nvSpPr>
          <p:cNvPr id="1701909" name="Rectangle 21"/>
          <p:cNvSpPr>
            <a:spLocks noChangeArrowheads="1"/>
          </p:cNvSpPr>
          <p:nvPr/>
        </p:nvSpPr>
        <p:spPr bwMode="auto">
          <a:xfrm>
            <a:off x="4067175" y="3357563"/>
            <a:ext cx="2160588" cy="504825"/>
          </a:xfrm>
          <a:prstGeom prst="rect">
            <a:avLst/>
          </a:prstGeom>
          <a:solidFill>
            <a:srgbClr val="FFFF99"/>
          </a:solidFill>
          <a:ln w="28575" algn="ctr">
            <a:solidFill>
              <a:schemeClr val="tx1"/>
            </a:solidFill>
            <a:miter lim="800000"/>
            <a:headEnd/>
            <a:tailEnd/>
          </a:ln>
          <a:effectLst/>
        </p:spPr>
        <p:txBody>
          <a:bodyPr wrap="none" anchor="ctr"/>
          <a:lstStyle/>
          <a:p>
            <a:pPr>
              <a:spcBef>
                <a:spcPct val="0"/>
              </a:spcBef>
            </a:pPr>
            <a:r>
              <a:rPr lang="zh-CN" altLang="en-US" sz="2400" dirty="0">
                <a:ea typeface="楷体" panose="02010609060101010101" pitchFamily="49" charset="-122"/>
              </a:rPr>
              <a:t>寄存器组</a:t>
            </a:r>
            <a:r>
              <a:rPr lang="en-US" altLang="zh-CN" sz="2400" dirty="0">
                <a:ea typeface="楷体" panose="02010609060101010101" pitchFamily="49" charset="-122"/>
              </a:rPr>
              <a:t>B</a:t>
            </a:r>
          </a:p>
        </p:txBody>
      </p:sp>
      <p:sp>
        <p:nvSpPr>
          <p:cNvPr id="1701910" name="Rectangle 22"/>
          <p:cNvSpPr>
            <a:spLocks noChangeArrowheads="1"/>
          </p:cNvSpPr>
          <p:nvPr/>
        </p:nvSpPr>
        <p:spPr bwMode="auto">
          <a:xfrm>
            <a:off x="4067175" y="2925763"/>
            <a:ext cx="2160588" cy="504825"/>
          </a:xfrm>
          <a:prstGeom prst="rect">
            <a:avLst/>
          </a:prstGeom>
          <a:noFill/>
          <a:ln w="28575" algn="ctr">
            <a:noFill/>
            <a:miter lim="800000"/>
            <a:headEnd/>
            <a:tailEnd/>
          </a:ln>
          <a:effectLst/>
        </p:spPr>
        <p:txBody>
          <a:bodyPr wrap="none" anchor="ctr"/>
          <a:lstStyle/>
          <a:p>
            <a:pPr>
              <a:spcBef>
                <a:spcPct val="0"/>
              </a:spcBef>
            </a:pPr>
            <a:r>
              <a:rPr lang="zh-CN" altLang="en-US" sz="2400" dirty="0">
                <a:solidFill>
                  <a:srgbClr val="0000FF"/>
                </a:solidFill>
                <a:ea typeface="楷体" panose="02010609060101010101" pitchFamily="49" charset="-122"/>
              </a:rPr>
              <a:t>数据通路</a:t>
            </a:r>
            <a:r>
              <a:rPr lang="en-US" altLang="zh-CN" sz="2400" dirty="0">
                <a:solidFill>
                  <a:srgbClr val="0000FF"/>
                </a:solidFill>
                <a:ea typeface="楷体" panose="02010609060101010101" pitchFamily="49" charset="-122"/>
              </a:rPr>
              <a:t>B</a:t>
            </a:r>
          </a:p>
        </p:txBody>
      </p:sp>
      <p:grpSp>
        <p:nvGrpSpPr>
          <p:cNvPr id="1701911" name="Group 23"/>
          <p:cNvGrpSpPr>
            <a:grpSpLocks/>
          </p:cNvGrpSpPr>
          <p:nvPr/>
        </p:nvGrpSpPr>
        <p:grpSpPr bwMode="auto">
          <a:xfrm>
            <a:off x="3997325" y="4294188"/>
            <a:ext cx="2303463" cy="504825"/>
            <a:chOff x="613" y="2886"/>
            <a:chExt cx="1451" cy="318"/>
          </a:xfrm>
        </p:grpSpPr>
        <p:sp>
          <p:nvSpPr>
            <p:cNvPr id="1701912" name="Rectangle 24"/>
            <p:cNvSpPr>
              <a:spLocks noChangeArrowheads="1"/>
            </p:cNvSpPr>
            <p:nvPr/>
          </p:nvSpPr>
          <p:spPr bwMode="auto">
            <a:xfrm>
              <a:off x="613" y="2886"/>
              <a:ext cx="363" cy="318"/>
            </a:xfrm>
            <a:prstGeom prst="rect">
              <a:avLst/>
            </a:prstGeom>
            <a:solidFill>
              <a:srgbClr val="CCFFFF"/>
            </a:solidFill>
            <a:ln w="28575" algn="ctr">
              <a:solidFill>
                <a:schemeClr val="tx1"/>
              </a:solidFill>
              <a:miter lim="800000"/>
              <a:headEnd/>
              <a:tailEnd/>
            </a:ln>
            <a:effectLst/>
          </p:spPr>
          <p:txBody>
            <a:bodyPr wrap="none" anchor="ctr"/>
            <a:lstStyle/>
            <a:p>
              <a:pPr>
                <a:spcBef>
                  <a:spcPct val="0"/>
                </a:spcBef>
              </a:pPr>
              <a:r>
                <a:rPr lang="en-US" altLang="zh-CN" sz="2400" dirty="0">
                  <a:ea typeface="楷体" panose="02010609060101010101" pitchFamily="49" charset="-122"/>
                </a:rPr>
                <a:t>D2</a:t>
              </a:r>
            </a:p>
          </p:txBody>
        </p:sp>
        <p:sp>
          <p:nvSpPr>
            <p:cNvPr id="1701913" name="Rectangle 25"/>
            <p:cNvSpPr>
              <a:spLocks noChangeArrowheads="1"/>
            </p:cNvSpPr>
            <p:nvPr/>
          </p:nvSpPr>
          <p:spPr bwMode="auto">
            <a:xfrm>
              <a:off x="976" y="2886"/>
              <a:ext cx="363" cy="318"/>
            </a:xfrm>
            <a:prstGeom prst="rect">
              <a:avLst/>
            </a:prstGeom>
            <a:solidFill>
              <a:srgbClr val="CCFFFF"/>
            </a:solidFill>
            <a:ln w="28575" algn="ctr">
              <a:solidFill>
                <a:schemeClr val="tx1"/>
              </a:solidFill>
              <a:miter lim="800000"/>
              <a:headEnd/>
              <a:tailEnd/>
            </a:ln>
            <a:effectLst/>
          </p:spPr>
          <p:txBody>
            <a:bodyPr wrap="none" anchor="ctr"/>
            <a:lstStyle/>
            <a:p>
              <a:pPr>
                <a:spcBef>
                  <a:spcPct val="0"/>
                </a:spcBef>
              </a:pPr>
              <a:r>
                <a:rPr lang="en-US" altLang="zh-CN" sz="2400" dirty="0">
                  <a:ea typeface="楷体" panose="02010609060101010101" pitchFamily="49" charset="-122"/>
                </a:rPr>
                <a:t>M2</a:t>
              </a:r>
            </a:p>
          </p:txBody>
        </p:sp>
        <p:sp>
          <p:nvSpPr>
            <p:cNvPr id="1701914" name="Rectangle 26"/>
            <p:cNvSpPr>
              <a:spLocks noChangeArrowheads="1"/>
            </p:cNvSpPr>
            <p:nvPr/>
          </p:nvSpPr>
          <p:spPr bwMode="auto">
            <a:xfrm>
              <a:off x="1338" y="2886"/>
              <a:ext cx="363" cy="318"/>
            </a:xfrm>
            <a:prstGeom prst="rect">
              <a:avLst/>
            </a:prstGeom>
            <a:solidFill>
              <a:srgbClr val="CCFFFF"/>
            </a:solidFill>
            <a:ln w="28575" algn="ctr">
              <a:solidFill>
                <a:schemeClr val="tx1"/>
              </a:solidFill>
              <a:miter lim="800000"/>
              <a:headEnd/>
              <a:tailEnd/>
            </a:ln>
            <a:effectLst/>
          </p:spPr>
          <p:txBody>
            <a:bodyPr wrap="none" anchor="ctr"/>
            <a:lstStyle/>
            <a:p>
              <a:pPr>
                <a:spcBef>
                  <a:spcPct val="0"/>
                </a:spcBef>
              </a:pPr>
              <a:r>
                <a:rPr lang="en-US" altLang="zh-CN" sz="2400" dirty="0">
                  <a:ea typeface="楷体" panose="02010609060101010101" pitchFamily="49" charset="-122"/>
                </a:rPr>
                <a:t>S2</a:t>
              </a:r>
            </a:p>
          </p:txBody>
        </p:sp>
        <p:sp>
          <p:nvSpPr>
            <p:cNvPr id="1701915" name="Rectangle 27"/>
            <p:cNvSpPr>
              <a:spLocks noChangeArrowheads="1"/>
            </p:cNvSpPr>
            <p:nvPr/>
          </p:nvSpPr>
          <p:spPr bwMode="auto">
            <a:xfrm>
              <a:off x="1701" y="2886"/>
              <a:ext cx="363" cy="318"/>
            </a:xfrm>
            <a:prstGeom prst="rect">
              <a:avLst/>
            </a:prstGeom>
            <a:solidFill>
              <a:srgbClr val="CCFFFF"/>
            </a:solidFill>
            <a:ln w="28575" algn="ctr">
              <a:solidFill>
                <a:schemeClr val="tx1"/>
              </a:solidFill>
              <a:miter lim="800000"/>
              <a:headEnd/>
              <a:tailEnd/>
            </a:ln>
            <a:effectLst/>
          </p:spPr>
          <p:txBody>
            <a:bodyPr wrap="none" anchor="ctr"/>
            <a:lstStyle/>
            <a:p>
              <a:pPr>
                <a:spcBef>
                  <a:spcPct val="0"/>
                </a:spcBef>
              </a:pPr>
              <a:r>
                <a:rPr lang="en-US" altLang="zh-CN" sz="2400" dirty="0">
                  <a:ea typeface="楷体" panose="02010609060101010101" pitchFamily="49" charset="-122"/>
                </a:rPr>
                <a:t>L2</a:t>
              </a:r>
            </a:p>
          </p:txBody>
        </p:sp>
      </p:grpSp>
      <p:grpSp>
        <p:nvGrpSpPr>
          <p:cNvPr id="1701916" name="Group 28"/>
          <p:cNvGrpSpPr>
            <a:grpSpLocks/>
          </p:cNvGrpSpPr>
          <p:nvPr/>
        </p:nvGrpSpPr>
        <p:grpSpPr bwMode="auto">
          <a:xfrm>
            <a:off x="4283075" y="3862388"/>
            <a:ext cx="1728788" cy="431800"/>
            <a:chOff x="793" y="2659"/>
            <a:chExt cx="1089" cy="227"/>
          </a:xfrm>
        </p:grpSpPr>
        <p:sp>
          <p:nvSpPr>
            <p:cNvPr id="1701917" name="Line 29"/>
            <p:cNvSpPr>
              <a:spLocks noChangeShapeType="1"/>
            </p:cNvSpPr>
            <p:nvPr/>
          </p:nvSpPr>
          <p:spPr bwMode="auto">
            <a:xfrm>
              <a:off x="793" y="2659"/>
              <a:ext cx="0" cy="227"/>
            </a:xfrm>
            <a:prstGeom prst="line">
              <a:avLst/>
            </a:prstGeom>
            <a:noFill/>
            <a:ln w="28575">
              <a:solidFill>
                <a:srgbClr val="FF0066"/>
              </a:solidFill>
              <a:round/>
              <a:headEnd type="triangle" w="med" len="lg"/>
              <a:tailEnd type="triangle" w="med" len="lg"/>
            </a:ln>
            <a:effectLst/>
          </p:spPr>
          <p:txBody>
            <a:bodyPr wrap="none" anchor="ctr"/>
            <a:lstStyle/>
            <a:p>
              <a:endParaRPr lang="zh-CN" altLang="en-US"/>
            </a:p>
          </p:txBody>
        </p:sp>
        <p:sp>
          <p:nvSpPr>
            <p:cNvPr id="1701918" name="Line 30"/>
            <p:cNvSpPr>
              <a:spLocks noChangeShapeType="1"/>
            </p:cNvSpPr>
            <p:nvPr/>
          </p:nvSpPr>
          <p:spPr bwMode="auto">
            <a:xfrm>
              <a:off x="1156" y="2659"/>
              <a:ext cx="0" cy="227"/>
            </a:xfrm>
            <a:prstGeom prst="line">
              <a:avLst/>
            </a:prstGeom>
            <a:noFill/>
            <a:ln w="28575">
              <a:solidFill>
                <a:srgbClr val="FF0066"/>
              </a:solidFill>
              <a:round/>
              <a:headEnd type="triangle" w="med" len="lg"/>
              <a:tailEnd type="triangle" w="med" len="lg"/>
            </a:ln>
            <a:effectLst/>
          </p:spPr>
          <p:txBody>
            <a:bodyPr wrap="none" anchor="ctr"/>
            <a:lstStyle/>
            <a:p>
              <a:endParaRPr lang="zh-CN" altLang="en-US"/>
            </a:p>
          </p:txBody>
        </p:sp>
        <p:sp>
          <p:nvSpPr>
            <p:cNvPr id="1701919" name="Line 31"/>
            <p:cNvSpPr>
              <a:spLocks noChangeShapeType="1"/>
            </p:cNvSpPr>
            <p:nvPr/>
          </p:nvSpPr>
          <p:spPr bwMode="auto">
            <a:xfrm>
              <a:off x="1519" y="2659"/>
              <a:ext cx="0" cy="227"/>
            </a:xfrm>
            <a:prstGeom prst="line">
              <a:avLst/>
            </a:prstGeom>
            <a:noFill/>
            <a:ln w="28575">
              <a:solidFill>
                <a:srgbClr val="FF0066"/>
              </a:solidFill>
              <a:round/>
              <a:headEnd type="triangle" w="med" len="lg"/>
              <a:tailEnd type="triangle" w="med" len="lg"/>
            </a:ln>
            <a:effectLst/>
          </p:spPr>
          <p:txBody>
            <a:bodyPr wrap="none" anchor="ctr"/>
            <a:lstStyle/>
            <a:p>
              <a:endParaRPr lang="zh-CN" altLang="en-US"/>
            </a:p>
          </p:txBody>
        </p:sp>
        <p:sp>
          <p:nvSpPr>
            <p:cNvPr id="1701920" name="Line 32"/>
            <p:cNvSpPr>
              <a:spLocks noChangeShapeType="1"/>
            </p:cNvSpPr>
            <p:nvPr/>
          </p:nvSpPr>
          <p:spPr bwMode="auto">
            <a:xfrm>
              <a:off x="1882" y="2659"/>
              <a:ext cx="0" cy="227"/>
            </a:xfrm>
            <a:prstGeom prst="line">
              <a:avLst/>
            </a:prstGeom>
            <a:noFill/>
            <a:ln w="28575">
              <a:solidFill>
                <a:srgbClr val="FF0066"/>
              </a:solidFill>
              <a:round/>
              <a:headEnd type="triangle" w="med" len="lg"/>
              <a:tailEnd type="triangle" w="med" len="lg"/>
            </a:ln>
            <a:effectLst/>
          </p:spPr>
          <p:txBody>
            <a:bodyPr wrap="none" anchor="ctr"/>
            <a:lstStyle/>
            <a:p>
              <a:endParaRPr lang="zh-CN" altLang="en-US"/>
            </a:p>
          </p:txBody>
        </p:sp>
      </p:grpSp>
      <p:sp>
        <p:nvSpPr>
          <p:cNvPr id="1701921" name="Line 33"/>
          <p:cNvSpPr>
            <a:spLocks noChangeShapeType="1"/>
          </p:cNvSpPr>
          <p:nvPr/>
        </p:nvSpPr>
        <p:spPr bwMode="auto">
          <a:xfrm>
            <a:off x="3132138" y="4078288"/>
            <a:ext cx="1152525" cy="0"/>
          </a:xfrm>
          <a:prstGeom prst="line">
            <a:avLst/>
          </a:prstGeom>
          <a:noFill/>
          <a:ln w="28575">
            <a:solidFill>
              <a:srgbClr val="FF0066"/>
            </a:solidFill>
            <a:round/>
            <a:headEnd type="triangle" w="med" len="lg"/>
            <a:tailEnd type="triangle" w="med" len="lg"/>
          </a:ln>
          <a:effectLst/>
        </p:spPr>
        <p:txBody>
          <a:bodyPr wrap="none" anchor="ctr"/>
          <a:lstStyle/>
          <a:p>
            <a:endParaRPr lang="zh-CN" altLang="en-US"/>
          </a:p>
        </p:txBody>
      </p:sp>
      <p:sp>
        <p:nvSpPr>
          <p:cNvPr id="1701922" name="Rectangle 34"/>
          <p:cNvSpPr>
            <a:spLocks noChangeArrowheads="1"/>
          </p:cNvSpPr>
          <p:nvPr/>
        </p:nvSpPr>
        <p:spPr bwMode="auto">
          <a:xfrm>
            <a:off x="6588125" y="2925763"/>
            <a:ext cx="1800225" cy="504825"/>
          </a:xfrm>
          <a:prstGeom prst="rect">
            <a:avLst/>
          </a:prstGeom>
          <a:solidFill>
            <a:srgbClr val="FFCCFF"/>
          </a:solidFill>
          <a:ln w="28575" algn="ctr">
            <a:solidFill>
              <a:schemeClr val="tx1"/>
            </a:solidFill>
            <a:miter lim="800000"/>
            <a:headEnd/>
            <a:tailEnd/>
          </a:ln>
          <a:effectLst/>
        </p:spPr>
        <p:txBody>
          <a:bodyPr wrap="none" anchor="ctr"/>
          <a:lstStyle/>
          <a:p>
            <a:pPr>
              <a:spcBef>
                <a:spcPct val="0"/>
              </a:spcBef>
            </a:pPr>
            <a:r>
              <a:rPr lang="zh-CN" altLang="en-US" sz="2400" dirty="0">
                <a:ea typeface="楷体" panose="02010609060101010101" pitchFamily="49" charset="-122"/>
              </a:rPr>
              <a:t>控制逻辑</a:t>
            </a:r>
          </a:p>
        </p:txBody>
      </p:sp>
      <p:sp>
        <p:nvSpPr>
          <p:cNvPr id="1701923" name="Rectangle 35"/>
          <p:cNvSpPr>
            <a:spLocks noChangeArrowheads="1"/>
          </p:cNvSpPr>
          <p:nvPr/>
        </p:nvSpPr>
        <p:spPr bwMode="auto">
          <a:xfrm>
            <a:off x="6588125" y="3429000"/>
            <a:ext cx="1800225" cy="504825"/>
          </a:xfrm>
          <a:prstGeom prst="rect">
            <a:avLst/>
          </a:prstGeom>
          <a:solidFill>
            <a:srgbClr val="FFCCFF"/>
          </a:solidFill>
          <a:ln w="28575" algn="ctr">
            <a:solidFill>
              <a:schemeClr val="tx1"/>
            </a:solidFill>
            <a:miter lim="800000"/>
            <a:headEnd/>
            <a:tailEnd/>
          </a:ln>
          <a:effectLst/>
        </p:spPr>
        <p:txBody>
          <a:bodyPr wrap="none" anchor="ctr"/>
          <a:lstStyle/>
          <a:p>
            <a:pPr>
              <a:spcBef>
                <a:spcPct val="0"/>
              </a:spcBef>
            </a:pPr>
            <a:r>
              <a:rPr lang="zh-CN" altLang="en-US" sz="2400" dirty="0">
                <a:ea typeface="楷体" panose="02010609060101010101" pitchFamily="49" charset="-122"/>
              </a:rPr>
              <a:t>测试</a:t>
            </a:r>
          </a:p>
        </p:txBody>
      </p:sp>
      <p:sp>
        <p:nvSpPr>
          <p:cNvPr id="1701924" name="Rectangle 36"/>
          <p:cNvSpPr>
            <a:spLocks noChangeArrowheads="1"/>
          </p:cNvSpPr>
          <p:nvPr/>
        </p:nvSpPr>
        <p:spPr bwMode="auto">
          <a:xfrm>
            <a:off x="6588125" y="3933825"/>
            <a:ext cx="1800225" cy="504825"/>
          </a:xfrm>
          <a:prstGeom prst="rect">
            <a:avLst/>
          </a:prstGeom>
          <a:solidFill>
            <a:srgbClr val="FFCCFF"/>
          </a:solidFill>
          <a:ln w="28575" algn="ctr">
            <a:solidFill>
              <a:schemeClr val="tx1"/>
            </a:solidFill>
            <a:miter lim="800000"/>
            <a:headEnd/>
            <a:tailEnd/>
          </a:ln>
          <a:effectLst/>
        </p:spPr>
        <p:txBody>
          <a:bodyPr wrap="none" anchor="ctr"/>
          <a:lstStyle/>
          <a:p>
            <a:pPr>
              <a:spcBef>
                <a:spcPct val="0"/>
              </a:spcBef>
            </a:pPr>
            <a:r>
              <a:rPr lang="zh-CN" altLang="en-US" sz="2400" dirty="0">
                <a:ea typeface="楷体" panose="02010609060101010101" pitchFamily="49" charset="-122"/>
              </a:rPr>
              <a:t>仿真</a:t>
            </a:r>
          </a:p>
        </p:txBody>
      </p:sp>
      <p:sp>
        <p:nvSpPr>
          <p:cNvPr id="1701925" name="Rectangle 37"/>
          <p:cNvSpPr>
            <a:spLocks noChangeArrowheads="1"/>
          </p:cNvSpPr>
          <p:nvPr/>
        </p:nvSpPr>
        <p:spPr bwMode="auto">
          <a:xfrm>
            <a:off x="6588125" y="4437063"/>
            <a:ext cx="1800225" cy="504825"/>
          </a:xfrm>
          <a:prstGeom prst="rect">
            <a:avLst/>
          </a:prstGeom>
          <a:solidFill>
            <a:srgbClr val="FFCCFF"/>
          </a:solidFill>
          <a:ln w="28575" algn="ctr">
            <a:solidFill>
              <a:schemeClr val="tx1"/>
            </a:solidFill>
            <a:miter lim="800000"/>
            <a:headEnd/>
            <a:tailEnd/>
          </a:ln>
          <a:effectLst/>
        </p:spPr>
        <p:txBody>
          <a:bodyPr wrap="none" anchor="ctr"/>
          <a:lstStyle/>
          <a:p>
            <a:pPr>
              <a:spcBef>
                <a:spcPct val="0"/>
              </a:spcBef>
            </a:pPr>
            <a:r>
              <a:rPr lang="zh-CN" altLang="en-US" sz="2400" dirty="0">
                <a:ea typeface="楷体" panose="02010609060101010101" pitchFamily="49" charset="-122"/>
              </a:rPr>
              <a:t>中断</a:t>
            </a:r>
          </a:p>
        </p:txBody>
      </p:sp>
      <p:sp>
        <p:nvSpPr>
          <p:cNvPr id="1701926" name="Rectangle 38"/>
          <p:cNvSpPr>
            <a:spLocks noChangeArrowheads="1"/>
          </p:cNvSpPr>
          <p:nvPr/>
        </p:nvSpPr>
        <p:spPr bwMode="auto">
          <a:xfrm>
            <a:off x="1908175" y="5348288"/>
            <a:ext cx="5129213" cy="457200"/>
          </a:xfrm>
          <a:prstGeom prst="rect">
            <a:avLst/>
          </a:prstGeom>
          <a:noFill/>
          <a:ln w="28575" algn="ctr">
            <a:noFill/>
            <a:miter lim="800000"/>
            <a:headEnd/>
            <a:tailEnd/>
          </a:ln>
          <a:effectLst/>
        </p:spPr>
        <p:txBody>
          <a:bodyPr wrap="none" anchor="ctr">
            <a:spAutoFit/>
          </a:bodyPr>
          <a:lstStyle/>
          <a:p>
            <a:pPr algn="l">
              <a:spcBef>
                <a:spcPct val="0"/>
              </a:spcBef>
            </a:pPr>
            <a:r>
              <a:rPr kumimoji="1" lang="zh-CN" altLang="en-US" sz="2400" dirty="0">
                <a:solidFill>
                  <a:schemeClr val="bg2"/>
                </a:solidFill>
                <a:ea typeface="楷体" panose="02010609060101010101" pitchFamily="49" charset="-122"/>
              </a:rPr>
              <a:t>图</a:t>
            </a:r>
            <a:r>
              <a:rPr kumimoji="1" lang="en-US" altLang="zh-CN" sz="2400" dirty="0">
                <a:solidFill>
                  <a:schemeClr val="bg2"/>
                </a:solidFill>
                <a:ea typeface="楷体" panose="02010609060101010101" pitchFamily="49" charset="-122"/>
              </a:rPr>
              <a:t>7.34  TMS320C6200 CPU</a:t>
            </a:r>
            <a:r>
              <a:rPr kumimoji="1" lang="zh-CN" altLang="en-US" sz="2400" dirty="0">
                <a:solidFill>
                  <a:schemeClr val="bg2"/>
                </a:solidFill>
                <a:ea typeface="楷体" panose="02010609060101010101" pitchFamily="49" charset="-122"/>
              </a:rPr>
              <a:t>内部结构 </a:t>
            </a:r>
          </a:p>
        </p:txBody>
      </p:sp>
    </p:spTree>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EBFD54F0-59F8-4C00-B17F-486933AAA4E4}" type="slidenum">
              <a:rPr lang="zh-CN" altLang="en-US"/>
              <a:pPr/>
              <a:t>94</a:t>
            </a:fld>
            <a:endParaRPr lang="en-US" altLang="zh-CN"/>
          </a:p>
        </p:txBody>
      </p:sp>
      <p:sp>
        <p:nvSpPr>
          <p:cNvPr id="1702914" name="Rectangle 2"/>
          <p:cNvSpPr>
            <a:spLocks noGrp="1" noChangeArrowheads="1"/>
          </p:cNvSpPr>
          <p:nvPr>
            <p:ph type="title"/>
          </p:nvPr>
        </p:nvSpPr>
        <p:spPr/>
        <p:txBody>
          <a:bodyPr/>
          <a:lstStyle/>
          <a:p>
            <a:r>
              <a:rPr lang="en-US" altLang="zh-CN" dirty="0"/>
              <a:t>7.6.3 </a:t>
            </a:r>
            <a:r>
              <a:rPr lang="zh-CN" altLang="en-US" dirty="0"/>
              <a:t>超长指令字处理器</a:t>
            </a:r>
          </a:p>
        </p:txBody>
      </p:sp>
      <p:sp>
        <p:nvSpPr>
          <p:cNvPr id="1702915" name="Rectangle 3"/>
          <p:cNvSpPr>
            <a:spLocks noGrp="1" noChangeArrowheads="1"/>
          </p:cNvSpPr>
          <p:nvPr>
            <p:ph type="body" idx="1"/>
          </p:nvPr>
        </p:nvSpPr>
        <p:spPr>
          <a:xfrm>
            <a:off x="747713" y="1082675"/>
            <a:ext cx="7856537" cy="5154613"/>
          </a:xfrm>
        </p:spPr>
        <p:txBody>
          <a:bodyPr/>
          <a:lstStyle/>
          <a:p>
            <a:pPr>
              <a:spcBef>
                <a:spcPct val="10000"/>
              </a:spcBef>
              <a:buFont typeface="Wingdings" pitchFamily="2" charset="2"/>
              <a:buNone/>
            </a:pPr>
            <a:r>
              <a:rPr lang="en-US" altLang="zh-CN">
                <a:solidFill>
                  <a:srgbClr val="006600"/>
                </a:solidFill>
                <a:latin typeface="Arial" charset="0"/>
              </a:rPr>
              <a:t>TMS320C6200</a:t>
            </a:r>
          </a:p>
          <a:p>
            <a:pPr>
              <a:spcBef>
                <a:spcPct val="10000"/>
              </a:spcBef>
            </a:pPr>
            <a:r>
              <a:rPr lang="en-US" altLang="zh-CN">
                <a:solidFill>
                  <a:srgbClr val="FF0066"/>
                </a:solidFill>
              </a:rPr>
              <a:t>L</a:t>
            </a:r>
            <a:r>
              <a:rPr lang="zh-CN" altLang="en-US">
                <a:solidFill>
                  <a:srgbClr val="FF0066"/>
                </a:solidFill>
              </a:rPr>
              <a:t>单元</a:t>
            </a:r>
            <a:r>
              <a:rPr lang="zh-CN" altLang="en-US"/>
              <a:t>：浮点</a:t>
            </a:r>
            <a:r>
              <a:rPr lang="en-US" altLang="zh-CN"/>
              <a:t>ALU</a:t>
            </a:r>
            <a:r>
              <a:rPr lang="zh-CN" altLang="en-US"/>
              <a:t>，同时完成</a:t>
            </a:r>
            <a:r>
              <a:rPr lang="en-US" altLang="zh-CN"/>
              <a:t>40</a:t>
            </a:r>
            <a:r>
              <a:rPr lang="zh-CN" altLang="en-US"/>
              <a:t>位整数</a:t>
            </a:r>
            <a:r>
              <a:rPr lang="en-US" altLang="zh-CN"/>
              <a:t>ALU/</a:t>
            </a:r>
            <a:r>
              <a:rPr lang="zh-CN" altLang="en-US"/>
              <a:t>比较、位计数、规格化操作；</a:t>
            </a:r>
          </a:p>
          <a:p>
            <a:pPr>
              <a:spcBef>
                <a:spcPct val="10000"/>
              </a:spcBef>
            </a:pPr>
            <a:r>
              <a:rPr lang="en-US" altLang="zh-CN">
                <a:solidFill>
                  <a:srgbClr val="FF0066"/>
                </a:solidFill>
              </a:rPr>
              <a:t>S</a:t>
            </a:r>
            <a:r>
              <a:rPr lang="zh-CN" altLang="en-US">
                <a:solidFill>
                  <a:srgbClr val="FF0066"/>
                </a:solidFill>
              </a:rPr>
              <a:t>单元</a:t>
            </a:r>
            <a:r>
              <a:rPr lang="zh-CN" altLang="en-US"/>
              <a:t>：浮点辅助单元，同时完成</a:t>
            </a:r>
            <a:r>
              <a:rPr lang="en-US" altLang="zh-CN"/>
              <a:t>32</a:t>
            </a:r>
            <a:r>
              <a:rPr lang="zh-CN" altLang="en-US"/>
              <a:t>位</a:t>
            </a:r>
            <a:r>
              <a:rPr lang="en-US" altLang="zh-CN"/>
              <a:t>ALU/40</a:t>
            </a:r>
            <a:r>
              <a:rPr lang="zh-CN" altLang="en-US"/>
              <a:t>位移位、位域、分支操作；</a:t>
            </a:r>
          </a:p>
          <a:p>
            <a:pPr>
              <a:spcBef>
                <a:spcPct val="10000"/>
              </a:spcBef>
            </a:pPr>
            <a:r>
              <a:rPr lang="en-US" altLang="zh-CN">
                <a:solidFill>
                  <a:srgbClr val="FF0066"/>
                </a:solidFill>
              </a:rPr>
              <a:t>M</a:t>
            </a:r>
            <a:r>
              <a:rPr lang="zh-CN" altLang="en-US">
                <a:solidFill>
                  <a:srgbClr val="FF0066"/>
                </a:solidFill>
              </a:rPr>
              <a:t>单元</a:t>
            </a:r>
            <a:r>
              <a:rPr lang="zh-CN" altLang="en-US"/>
              <a:t>：浮点乘法器，同时完成</a:t>
            </a:r>
            <a:r>
              <a:rPr lang="en-US" altLang="zh-CN"/>
              <a:t>16×16</a:t>
            </a:r>
            <a:r>
              <a:rPr lang="zh-CN" altLang="en-US"/>
              <a:t>到</a:t>
            </a:r>
            <a:r>
              <a:rPr lang="en-US" altLang="zh-CN"/>
              <a:t>32</a:t>
            </a:r>
            <a:r>
              <a:rPr lang="zh-CN" altLang="en-US"/>
              <a:t>位的整数乘法；</a:t>
            </a:r>
          </a:p>
          <a:p>
            <a:pPr>
              <a:spcBef>
                <a:spcPct val="10000"/>
              </a:spcBef>
            </a:pPr>
            <a:r>
              <a:rPr lang="en-US" altLang="zh-CN">
                <a:solidFill>
                  <a:srgbClr val="FF0066"/>
                </a:solidFill>
              </a:rPr>
              <a:t>D</a:t>
            </a:r>
            <a:r>
              <a:rPr lang="zh-CN" altLang="en-US">
                <a:solidFill>
                  <a:srgbClr val="FF0066"/>
                </a:solidFill>
              </a:rPr>
              <a:t>单元</a:t>
            </a:r>
            <a:r>
              <a:rPr lang="zh-CN" altLang="en-US"/>
              <a:t>：</a:t>
            </a:r>
            <a:r>
              <a:rPr lang="en-US" altLang="zh-CN"/>
              <a:t>64</a:t>
            </a:r>
            <a:r>
              <a:rPr lang="zh-CN" altLang="en-US"/>
              <a:t>位</a:t>
            </a:r>
            <a:r>
              <a:rPr lang="en-US" altLang="zh-CN"/>
              <a:t>load</a:t>
            </a:r>
            <a:r>
              <a:rPr lang="zh-CN" altLang="en-US"/>
              <a:t>部件，同时完成</a:t>
            </a:r>
            <a:r>
              <a:rPr lang="en-US" altLang="zh-CN"/>
              <a:t>8/16/32</a:t>
            </a:r>
            <a:r>
              <a:rPr lang="zh-CN" altLang="en-US"/>
              <a:t>位的</a:t>
            </a:r>
            <a:r>
              <a:rPr lang="en-US" altLang="zh-CN"/>
              <a:t>load/store</a:t>
            </a:r>
            <a:r>
              <a:rPr lang="zh-CN" altLang="en-US"/>
              <a:t>、</a:t>
            </a:r>
            <a:r>
              <a:rPr lang="en-US" altLang="zh-CN"/>
              <a:t>32</a:t>
            </a:r>
            <a:r>
              <a:rPr lang="zh-CN" altLang="en-US"/>
              <a:t>位加减、地址计算的操作。</a:t>
            </a:r>
          </a:p>
          <a:p>
            <a:pPr>
              <a:spcBef>
                <a:spcPct val="10000"/>
              </a:spcBef>
            </a:pPr>
            <a:r>
              <a:rPr lang="zh-CN" altLang="en-US"/>
              <a:t>单指令字长</a:t>
            </a:r>
            <a:r>
              <a:rPr lang="en-US" altLang="zh-CN"/>
              <a:t>32</a:t>
            </a:r>
            <a:r>
              <a:rPr lang="zh-CN" altLang="en-US"/>
              <a:t>位，</a:t>
            </a:r>
            <a:r>
              <a:rPr lang="en-US" altLang="zh-CN"/>
              <a:t>8</a:t>
            </a:r>
            <a:r>
              <a:rPr lang="zh-CN" altLang="en-US"/>
              <a:t>条指令组成一个指令包</a:t>
            </a:r>
            <a:r>
              <a:rPr lang="en-US" altLang="zh-CN">
                <a:latin typeface="宋体" charset="-122"/>
              </a:rPr>
              <a:t>(</a:t>
            </a:r>
            <a:r>
              <a:rPr lang="en-US" altLang="zh-CN"/>
              <a:t>VLIW</a:t>
            </a:r>
            <a:r>
              <a:rPr lang="en-US" altLang="zh-CN">
                <a:latin typeface="宋体" charset="-122"/>
              </a:rPr>
              <a:t>)</a:t>
            </a:r>
            <a:r>
              <a:rPr lang="zh-CN" altLang="en-US"/>
              <a:t>，</a:t>
            </a:r>
            <a:r>
              <a:rPr lang="zh-CN" altLang="en-US">
                <a:solidFill>
                  <a:srgbClr val="0000FF"/>
                </a:solidFill>
              </a:rPr>
              <a:t>总字长</a:t>
            </a:r>
            <a:r>
              <a:rPr lang="zh-CN" altLang="en-US"/>
              <a:t>为</a:t>
            </a:r>
            <a:r>
              <a:rPr lang="en-US" altLang="zh-CN">
                <a:solidFill>
                  <a:srgbClr val="0000FF"/>
                </a:solidFill>
              </a:rPr>
              <a:t>256</a:t>
            </a:r>
            <a:r>
              <a:rPr lang="zh-CN" altLang="en-US">
                <a:solidFill>
                  <a:srgbClr val="0000FF"/>
                </a:solidFill>
              </a:rPr>
              <a:t>位</a:t>
            </a:r>
            <a:r>
              <a:rPr lang="zh-CN" altLang="en-US"/>
              <a:t>。 </a:t>
            </a:r>
          </a:p>
        </p:txBody>
      </p:sp>
    </p:spTree>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 name="灯片编号占位符 4"/>
          <p:cNvSpPr>
            <a:spLocks noGrp="1"/>
          </p:cNvSpPr>
          <p:nvPr>
            <p:ph type="sldNum" sz="quarter" idx="11"/>
          </p:nvPr>
        </p:nvSpPr>
        <p:spPr/>
        <p:txBody>
          <a:bodyPr/>
          <a:lstStyle/>
          <a:p>
            <a:fld id="{3C8467AD-65A5-4F17-A124-0F4F1C52D3D6}" type="slidenum">
              <a:rPr lang="zh-CN" altLang="en-US"/>
              <a:pPr/>
              <a:t>95</a:t>
            </a:fld>
            <a:endParaRPr lang="en-US" altLang="zh-CN"/>
          </a:p>
        </p:txBody>
      </p:sp>
      <p:sp>
        <p:nvSpPr>
          <p:cNvPr id="1703938" name="Rectangle 2"/>
          <p:cNvSpPr>
            <a:spLocks noGrp="1" noChangeArrowheads="1"/>
          </p:cNvSpPr>
          <p:nvPr>
            <p:ph type="title"/>
          </p:nvPr>
        </p:nvSpPr>
        <p:spPr/>
        <p:txBody>
          <a:bodyPr/>
          <a:lstStyle/>
          <a:p>
            <a:r>
              <a:rPr lang="en-US" altLang="zh-CN" dirty="0"/>
              <a:t>7.6.3 </a:t>
            </a:r>
            <a:r>
              <a:rPr lang="zh-CN" altLang="en-US" dirty="0"/>
              <a:t>超长指令字处理器</a:t>
            </a:r>
          </a:p>
        </p:txBody>
      </p:sp>
      <p:graphicFrame>
        <p:nvGraphicFramePr>
          <p:cNvPr id="1703939" name="Group 3"/>
          <p:cNvGraphicFramePr>
            <a:graphicFrameLocks noGrp="1"/>
          </p:cNvGraphicFramePr>
          <p:nvPr>
            <p:extLst>
              <p:ext uri="{D42A27DB-BD31-4B8C-83A1-F6EECF244321}">
                <p14:modId xmlns:p14="http://schemas.microsoft.com/office/powerpoint/2010/main" val="31667699"/>
              </p:ext>
            </p:extLst>
          </p:nvPr>
        </p:nvGraphicFramePr>
        <p:xfrm>
          <a:off x="250825" y="1701800"/>
          <a:ext cx="8713788" cy="4602480"/>
        </p:xfrm>
        <a:graphic>
          <a:graphicData uri="http://schemas.openxmlformats.org/drawingml/2006/table">
            <a:tbl>
              <a:tblPr/>
              <a:tblGrid>
                <a:gridCol w="1728788">
                  <a:extLst>
                    <a:ext uri="{9D8B030D-6E8A-4147-A177-3AD203B41FA5}">
                      <a16:colId xmlns:a16="http://schemas.microsoft.com/office/drawing/2014/main" val="20000"/>
                    </a:ext>
                  </a:extLst>
                </a:gridCol>
                <a:gridCol w="2663825">
                  <a:extLst>
                    <a:ext uri="{9D8B030D-6E8A-4147-A177-3AD203B41FA5}">
                      <a16:colId xmlns:a16="http://schemas.microsoft.com/office/drawing/2014/main" val="20001"/>
                    </a:ext>
                  </a:extLst>
                </a:gridCol>
                <a:gridCol w="2089150">
                  <a:extLst>
                    <a:ext uri="{9D8B030D-6E8A-4147-A177-3AD203B41FA5}">
                      <a16:colId xmlns:a16="http://schemas.microsoft.com/office/drawing/2014/main" val="20002"/>
                    </a:ext>
                  </a:extLst>
                </a:gridCol>
                <a:gridCol w="2232025">
                  <a:extLst>
                    <a:ext uri="{9D8B030D-6E8A-4147-A177-3AD203B41FA5}">
                      <a16:colId xmlns:a16="http://schemas.microsoft.com/office/drawing/2014/main" val="20003"/>
                    </a:ext>
                  </a:extLst>
                </a:gridCol>
              </a:tblGrid>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宋体" charset="-122"/>
                          <a:cs typeface="Times New Roman" pitchFamily="18" charset="0"/>
                        </a:rPr>
                        <a:t>结构特点</a:t>
                      </a:r>
                    </a:p>
                  </a:txBody>
                  <a:tcPr marL="72000" marR="720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宋体" charset="-122"/>
                          <a:cs typeface="Times New Roman" pitchFamily="18" charset="0"/>
                        </a:rPr>
                        <a:t>CISC</a:t>
                      </a:r>
                    </a:p>
                  </a:txBody>
                  <a:tcPr marL="72000" marR="72000"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charset="-122"/>
                          <a:cs typeface="Times New Roman" pitchFamily="18" charset="0"/>
                        </a:rPr>
                        <a:t>RISC</a:t>
                      </a:r>
                    </a:p>
                  </a:txBody>
                  <a:tcPr marL="72000" marR="72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charset="-122"/>
                          <a:cs typeface="Times New Roman" pitchFamily="18" charset="0"/>
                        </a:rPr>
                        <a:t>VLIW</a:t>
                      </a:r>
                    </a:p>
                  </a:txBody>
                  <a:tcPr marL="72000" marR="72000"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0"/>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宋体" charset="-122"/>
                          <a:cs typeface="Times New Roman" pitchFamily="18" charset="0"/>
                        </a:rPr>
                        <a:t>指令长度</a:t>
                      </a:r>
                    </a:p>
                  </a:txBody>
                  <a:tcPr marL="72000" marR="720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宋体" charset="-122"/>
                          <a:cs typeface="Times New Roman" pitchFamily="18" charset="0"/>
                        </a:rPr>
                        <a:t>可变</a:t>
                      </a:r>
                    </a:p>
                  </a:txBody>
                  <a:tcPr marL="72000" marR="72000"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宋体" charset="-122"/>
                          <a:cs typeface="Times New Roman" pitchFamily="18" charset="0"/>
                        </a:rPr>
                        <a:t>固定，通常</a:t>
                      </a:r>
                      <a:r>
                        <a:rPr kumimoji="1" lang="en-US" altLang="zh-CN" sz="2000" b="1" i="0" u="none" strike="noStrike" cap="none" normalizeH="0" baseline="0">
                          <a:ln>
                            <a:noFill/>
                          </a:ln>
                          <a:solidFill>
                            <a:schemeClr val="tx1"/>
                          </a:solidFill>
                          <a:effectLst/>
                          <a:latin typeface="Times New Roman" pitchFamily="18" charset="0"/>
                          <a:ea typeface="宋体" charset="-122"/>
                          <a:cs typeface="Times New Roman" pitchFamily="18" charset="0"/>
                        </a:rPr>
                        <a:t>32</a:t>
                      </a:r>
                      <a:r>
                        <a:rPr kumimoji="1" lang="zh-CN" altLang="en-US" sz="2000" b="1" i="0" u="none" strike="noStrike" cap="none" normalizeH="0" baseline="0">
                          <a:ln>
                            <a:noFill/>
                          </a:ln>
                          <a:solidFill>
                            <a:schemeClr val="tx1"/>
                          </a:solidFill>
                          <a:effectLst/>
                          <a:latin typeface="Times New Roman" pitchFamily="18" charset="0"/>
                          <a:ea typeface="宋体" charset="-122"/>
                          <a:cs typeface="Times New Roman" pitchFamily="18" charset="0"/>
                        </a:rPr>
                        <a:t>位</a:t>
                      </a:r>
                    </a:p>
                  </a:txBody>
                  <a:tcPr marL="72000" marR="72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宋体" charset="-122"/>
                          <a:cs typeface="Times New Roman" pitchFamily="18" charset="0"/>
                        </a:rPr>
                        <a:t>固定，通常数百位</a:t>
                      </a:r>
                    </a:p>
                  </a:txBody>
                  <a:tcPr marL="72000" marR="72000"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宋体" charset="-122"/>
                          <a:cs typeface="Times New Roman" pitchFamily="18" charset="0"/>
                        </a:rPr>
                        <a:t>指令格式</a:t>
                      </a:r>
                    </a:p>
                  </a:txBody>
                  <a:tcPr marL="72000" marR="720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宋体" charset="-122"/>
                          <a:cs typeface="Times New Roman" pitchFamily="18" charset="0"/>
                        </a:rPr>
                        <a:t>字段放置多样化</a:t>
                      </a:r>
                    </a:p>
                  </a:txBody>
                  <a:tcPr marL="72000" marR="72000"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宋体" charset="-122"/>
                          <a:cs typeface="Times New Roman" pitchFamily="18" charset="0"/>
                        </a:rPr>
                        <a:t>规则，一致的字段放置</a:t>
                      </a:r>
                    </a:p>
                  </a:txBody>
                  <a:tcPr marL="72000" marR="72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宋体" charset="-122"/>
                          <a:cs typeface="Times New Roman" pitchFamily="18" charset="0"/>
                        </a:rPr>
                        <a:t>规则，一致的字段放置</a:t>
                      </a:r>
                    </a:p>
                  </a:txBody>
                  <a:tcPr marL="72000" marR="72000"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2"/>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宋体" charset="-122"/>
                          <a:cs typeface="Times New Roman" pitchFamily="18" charset="0"/>
                        </a:rPr>
                        <a:t>指令语义</a:t>
                      </a:r>
                    </a:p>
                  </a:txBody>
                  <a:tcPr marL="72000" marR="720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宋体" charset="-122"/>
                          <a:cs typeface="Times New Roman" pitchFamily="18" charset="0"/>
                        </a:rPr>
                        <a:t>从简单变化到复杂，每条指令包含多个非独立操作</a:t>
                      </a:r>
                    </a:p>
                  </a:txBody>
                  <a:tcPr marL="72000" marR="72000"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宋体" charset="-122"/>
                          <a:cs typeface="Times New Roman" pitchFamily="18" charset="0"/>
                        </a:rPr>
                        <a:t>几乎总是一个简单操作</a:t>
                      </a:r>
                    </a:p>
                  </a:txBody>
                  <a:tcPr marL="72000" marR="72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宋体" charset="-122"/>
                          <a:cs typeface="Times New Roman" pitchFamily="18" charset="0"/>
                        </a:rPr>
                        <a:t>多个简单、独立的操作</a:t>
                      </a:r>
                    </a:p>
                  </a:txBody>
                  <a:tcPr marL="72000" marR="72000"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3"/>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宋体" charset="-122"/>
                          <a:cs typeface="Times New Roman" pitchFamily="18" charset="0"/>
                        </a:rPr>
                        <a:t>寄存器</a:t>
                      </a:r>
                    </a:p>
                  </a:txBody>
                  <a:tcPr marL="72000" marR="720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宋体" charset="-122"/>
                          <a:cs typeface="Times New Roman" pitchFamily="18" charset="0"/>
                        </a:rPr>
                        <a:t>少量，有时专用的</a:t>
                      </a:r>
                    </a:p>
                  </a:txBody>
                  <a:tcPr marL="72000" marR="72000"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宋体" charset="-122"/>
                          <a:cs typeface="Times New Roman" pitchFamily="18" charset="0"/>
                        </a:rPr>
                        <a:t>许多，通用的</a:t>
                      </a:r>
                    </a:p>
                  </a:txBody>
                  <a:tcPr marL="72000" marR="72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宋体" charset="-122"/>
                          <a:cs typeface="Times New Roman" pitchFamily="18" charset="0"/>
                        </a:rPr>
                        <a:t>许多，通用的</a:t>
                      </a:r>
                    </a:p>
                  </a:txBody>
                  <a:tcPr marL="72000" marR="72000"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4"/>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宋体" charset="-122"/>
                          <a:cs typeface="Times New Roman" pitchFamily="18" charset="0"/>
                        </a:rPr>
                        <a:t>涉及存储器</a:t>
                      </a:r>
                    </a:p>
                  </a:txBody>
                  <a:tcPr marL="72000" marR="720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宋体" charset="-122"/>
                          <a:cs typeface="Times New Roman" pitchFamily="18" charset="0"/>
                        </a:rPr>
                        <a:t>在许多不同类型的指令中与操作捆绑</a:t>
                      </a:r>
                    </a:p>
                  </a:txBody>
                  <a:tcPr marL="72000" marR="72000"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宋体" charset="-122"/>
                          <a:cs typeface="Times New Roman" pitchFamily="18" charset="0"/>
                        </a:rPr>
                        <a:t>不与操作捆绑，如</a:t>
                      </a:r>
                      <a:r>
                        <a:rPr kumimoji="1" lang="en-US" altLang="zh-CN" sz="2000" b="1" i="0" u="none" strike="noStrike" cap="none" normalizeH="0" baseline="0">
                          <a:ln>
                            <a:noFill/>
                          </a:ln>
                          <a:solidFill>
                            <a:schemeClr val="tx1"/>
                          </a:solidFill>
                          <a:effectLst/>
                          <a:latin typeface="Times New Roman" pitchFamily="18" charset="0"/>
                          <a:ea typeface="宋体" charset="-122"/>
                          <a:cs typeface="Times New Roman" pitchFamily="18" charset="0"/>
                        </a:rPr>
                        <a:t>load/store</a:t>
                      </a:r>
                      <a:r>
                        <a:rPr kumimoji="1" lang="zh-CN" altLang="en-US" sz="2000" b="1" i="0" u="none" strike="noStrike" cap="none" normalizeH="0" baseline="0">
                          <a:ln>
                            <a:noFill/>
                          </a:ln>
                          <a:solidFill>
                            <a:schemeClr val="tx1"/>
                          </a:solidFill>
                          <a:effectLst/>
                          <a:latin typeface="Times New Roman" pitchFamily="18" charset="0"/>
                          <a:ea typeface="宋体" charset="-122"/>
                          <a:cs typeface="Times New Roman" pitchFamily="18" charset="0"/>
                        </a:rPr>
                        <a:t>结构</a:t>
                      </a:r>
                    </a:p>
                  </a:txBody>
                  <a:tcPr marL="72000" marR="72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宋体" charset="-122"/>
                          <a:cs typeface="Times New Roman" pitchFamily="18" charset="0"/>
                        </a:rPr>
                        <a:t>不与操作捆绑，</a:t>
                      </a:r>
                    </a:p>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宋体" charset="-122"/>
                          <a:cs typeface="Times New Roman" pitchFamily="18" charset="0"/>
                        </a:rPr>
                        <a:t>如</a:t>
                      </a:r>
                      <a:r>
                        <a:rPr kumimoji="1" lang="en-US" altLang="zh-CN" sz="2000" b="1" i="0" u="none" strike="noStrike" cap="none" normalizeH="0" baseline="0">
                          <a:ln>
                            <a:noFill/>
                          </a:ln>
                          <a:solidFill>
                            <a:schemeClr val="tx1"/>
                          </a:solidFill>
                          <a:effectLst/>
                          <a:latin typeface="Times New Roman" pitchFamily="18" charset="0"/>
                          <a:ea typeface="宋体" charset="-122"/>
                          <a:cs typeface="Times New Roman" pitchFamily="18" charset="0"/>
                        </a:rPr>
                        <a:t>load/store</a:t>
                      </a:r>
                      <a:r>
                        <a:rPr kumimoji="1" lang="zh-CN" altLang="en-US" sz="2000" b="1" i="0" u="none" strike="noStrike" cap="none" normalizeH="0" baseline="0">
                          <a:ln>
                            <a:noFill/>
                          </a:ln>
                          <a:solidFill>
                            <a:schemeClr val="tx1"/>
                          </a:solidFill>
                          <a:effectLst/>
                          <a:latin typeface="Times New Roman" pitchFamily="18" charset="0"/>
                          <a:ea typeface="宋体" charset="-122"/>
                          <a:cs typeface="Times New Roman" pitchFamily="18" charset="0"/>
                        </a:rPr>
                        <a:t>结构</a:t>
                      </a:r>
                    </a:p>
                  </a:txBody>
                  <a:tcPr marL="72000" marR="72000"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5"/>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宋体" charset="-122"/>
                          <a:cs typeface="Times New Roman" pitchFamily="18" charset="0"/>
                        </a:rPr>
                        <a:t>硬件设计焦点</a:t>
                      </a:r>
                    </a:p>
                  </a:txBody>
                  <a:tcPr marL="72000" marR="720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宋体" charset="-122"/>
                          <a:cs typeface="Times New Roman" pitchFamily="18" charset="0"/>
                        </a:rPr>
                        <a:t>开发微码实现</a:t>
                      </a:r>
                    </a:p>
                  </a:txBody>
                  <a:tcPr marL="72000" marR="72000"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宋体" charset="-122"/>
                          <a:cs typeface="Times New Roman" pitchFamily="18" charset="0"/>
                        </a:rPr>
                        <a:t>开发单流水线实现，无微码</a:t>
                      </a:r>
                    </a:p>
                  </a:txBody>
                  <a:tcPr marL="72000" marR="72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宋体" charset="-122"/>
                          <a:cs typeface="Times New Roman" pitchFamily="18" charset="0"/>
                        </a:rPr>
                        <a:t>开发多流水线实现，无微码，无复杂派发逻辑</a:t>
                      </a:r>
                    </a:p>
                  </a:txBody>
                  <a:tcPr marL="72000" marR="72000"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6"/>
                  </a:ext>
                </a:extLst>
              </a:tr>
            </a:tbl>
          </a:graphicData>
        </a:graphic>
      </p:graphicFrame>
      <p:sp>
        <p:nvSpPr>
          <p:cNvPr id="1703981" name="Rectangle 45"/>
          <p:cNvSpPr>
            <a:spLocks noChangeArrowheads="1"/>
          </p:cNvSpPr>
          <p:nvPr/>
        </p:nvSpPr>
        <p:spPr bwMode="auto">
          <a:xfrm>
            <a:off x="1797050" y="1095375"/>
            <a:ext cx="5727700" cy="519113"/>
          </a:xfrm>
          <a:prstGeom prst="rect">
            <a:avLst/>
          </a:prstGeom>
          <a:noFill/>
          <a:ln w="28575" algn="ctr">
            <a:noFill/>
            <a:miter lim="800000"/>
            <a:headEnd/>
            <a:tailEnd/>
          </a:ln>
          <a:effectLst/>
        </p:spPr>
        <p:txBody>
          <a:bodyPr wrap="none" anchor="ctr">
            <a:spAutoFit/>
          </a:bodyPr>
          <a:lstStyle/>
          <a:p>
            <a:pPr algn="l">
              <a:spcBef>
                <a:spcPct val="0"/>
              </a:spcBef>
            </a:pPr>
            <a:r>
              <a:rPr kumimoji="1" lang="zh-CN" altLang="en-US" dirty="0">
                <a:solidFill>
                  <a:schemeClr val="bg2"/>
                </a:solidFill>
                <a:ea typeface="楷体" panose="02010609060101010101" pitchFamily="49" charset="-122"/>
              </a:rPr>
              <a:t>表</a:t>
            </a:r>
            <a:r>
              <a:rPr kumimoji="1" lang="en-US" altLang="zh-CN" dirty="0">
                <a:solidFill>
                  <a:schemeClr val="bg2"/>
                </a:solidFill>
                <a:ea typeface="楷体" panose="02010609060101010101" pitchFamily="49" charset="-122"/>
              </a:rPr>
              <a:t>7.8  VLIW</a:t>
            </a:r>
            <a:r>
              <a:rPr kumimoji="1" lang="zh-CN" altLang="en-US" dirty="0">
                <a:solidFill>
                  <a:schemeClr val="bg2"/>
                </a:solidFill>
                <a:ea typeface="楷体" panose="02010609060101010101" pitchFamily="49" charset="-122"/>
              </a:rPr>
              <a:t>与</a:t>
            </a:r>
            <a:r>
              <a:rPr kumimoji="1" lang="en-US" altLang="zh-CN" dirty="0">
                <a:solidFill>
                  <a:schemeClr val="bg2"/>
                </a:solidFill>
                <a:ea typeface="楷体" panose="02010609060101010101" pitchFamily="49" charset="-122"/>
              </a:rPr>
              <a:t>CISC</a:t>
            </a:r>
            <a:r>
              <a:rPr kumimoji="1" lang="zh-CN" altLang="en-US" dirty="0">
                <a:solidFill>
                  <a:schemeClr val="bg2"/>
                </a:solidFill>
                <a:ea typeface="楷体" panose="02010609060101010101" pitchFamily="49" charset="-122"/>
              </a:rPr>
              <a:t>、</a:t>
            </a:r>
            <a:r>
              <a:rPr kumimoji="1" lang="en-US" altLang="zh-CN" dirty="0">
                <a:solidFill>
                  <a:schemeClr val="bg2"/>
                </a:solidFill>
                <a:ea typeface="楷体" panose="02010609060101010101" pitchFamily="49" charset="-122"/>
              </a:rPr>
              <a:t>RISC</a:t>
            </a:r>
            <a:r>
              <a:rPr kumimoji="1" lang="zh-CN" altLang="en-US" dirty="0">
                <a:solidFill>
                  <a:schemeClr val="bg2"/>
                </a:solidFill>
                <a:ea typeface="楷体" panose="02010609060101010101" pitchFamily="49" charset="-122"/>
              </a:rPr>
              <a:t>的比较 </a:t>
            </a:r>
          </a:p>
        </p:txBody>
      </p:sp>
    </p:spTree>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4396559D-91D8-4CFA-BE4E-2648B261DEDD}" type="slidenum">
              <a:rPr lang="zh-CN" altLang="en-US"/>
              <a:pPr/>
              <a:t>96</a:t>
            </a:fld>
            <a:endParaRPr lang="en-US" altLang="zh-CN"/>
          </a:p>
        </p:txBody>
      </p:sp>
      <p:sp>
        <p:nvSpPr>
          <p:cNvPr id="1761282" name="Rectangle 2"/>
          <p:cNvSpPr>
            <a:spLocks noGrp="1" noChangeArrowheads="1"/>
          </p:cNvSpPr>
          <p:nvPr>
            <p:ph type="title"/>
          </p:nvPr>
        </p:nvSpPr>
        <p:spPr/>
        <p:txBody>
          <a:bodyPr/>
          <a:lstStyle/>
          <a:p>
            <a:r>
              <a:rPr lang="en-US" altLang="zh-CN" dirty="0"/>
              <a:t>7.6.3 </a:t>
            </a:r>
            <a:r>
              <a:rPr lang="zh-CN" altLang="en-US" dirty="0"/>
              <a:t>超长指令字处理器</a:t>
            </a:r>
          </a:p>
        </p:txBody>
      </p:sp>
      <p:sp>
        <p:nvSpPr>
          <p:cNvPr id="1761283" name="Rectangle 3"/>
          <p:cNvSpPr>
            <a:spLocks noGrp="1" noChangeArrowheads="1"/>
          </p:cNvSpPr>
          <p:nvPr>
            <p:ph type="body" idx="1"/>
          </p:nvPr>
        </p:nvSpPr>
        <p:spPr>
          <a:xfrm>
            <a:off x="395288" y="836613"/>
            <a:ext cx="8569325" cy="5688012"/>
          </a:xfrm>
        </p:spPr>
        <p:txBody>
          <a:bodyPr/>
          <a:lstStyle/>
          <a:p>
            <a:pPr marL="444500" indent="-444500">
              <a:lnSpc>
                <a:spcPct val="105000"/>
              </a:lnSpc>
              <a:spcBef>
                <a:spcPct val="0"/>
              </a:spcBef>
              <a:buFont typeface="Wingdings" pitchFamily="2" charset="2"/>
              <a:buNone/>
            </a:pPr>
            <a:r>
              <a:rPr lang="en-US" altLang="zh-CN">
                <a:solidFill>
                  <a:schemeClr val="bg2"/>
                </a:solidFill>
                <a:latin typeface="Arial" charset="0"/>
              </a:rPr>
              <a:t>3.</a:t>
            </a:r>
            <a:r>
              <a:rPr lang="en-US" altLang="zh-CN"/>
              <a:t> </a:t>
            </a:r>
            <a:r>
              <a:rPr lang="en-US" altLang="zh-CN">
                <a:solidFill>
                  <a:srgbClr val="800000"/>
                </a:solidFill>
              </a:rPr>
              <a:t>VLIW</a:t>
            </a:r>
            <a:r>
              <a:rPr lang="zh-CN" altLang="en-US">
                <a:solidFill>
                  <a:srgbClr val="800000"/>
                </a:solidFill>
              </a:rPr>
              <a:t>的主要特点</a:t>
            </a:r>
            <a:endParaRPr lang="en-US" altLang="zh-CN"/>
          </a:p>
          <a:p>
            <a:pPr marL="444500" indent="-444500">
              <a:lnSpc>
                <a:spcPct val="105000"/>
              </a:lnSpc>
              <a:spcBef>
                <a:spcPct val="0"/>
              </a:spcBef>
              <a:buClr>
                <a:srgbClr val="006600"/>
              </a:buClr>
              <a:buSzTx/>
              <a:buFont typeface="Wingdings" pitchFamily="2" charset="2"/>
              <a:buAutoNum type="circleNumDbPlain"/>
            </a:pPr>
            <a:r>
              <a:rPr lang="zh-CN" altLang="en-US"/>
              <a:t>采用</a:t>
            </a:r>
            <a:r>
              <a:rPr lang="zh-CN" altLang="en-US">
                <a:solidFill>
                  <a:srgbClr val="FF0000"/>
                </a:solidFill>
                <a:ea typeface="黑体" pitchFamily="2" charset="-122"/>
              </a:rPr>
              <a:t>显式</a:t>
            </a:r>
            <a:r>
              <a:rPr lang="zh-CN" altLang="en-US"/>
              <a:t>并行指令计算（</a:t>
            </a:r>
            <a:r>
              <a:rPr lang="en-US" altLang="zh-CN"/>
              <a:t>EPIC</a:t>
            </a:r>
            <a:r>
              <a:rPr lang="zh-CN" altLang="en-US"/>
              <a:t>：</a:t>
            </a:r>
            <a:r>
              <a:rPr lang="en-US" altLang="zh-CN">
                <a:solidFill>
                  <a:srgbClr val="FF0000"/>
                </a:solidFill>
              </a:rPr>
              <a:t>E</a:t>
            </a:r>
            <a:r>
              <a:rPr lang="en-US" altLang="zh-CN"/>
              <a:t>xplicitly </a:t>
            </a:r>
            <a:r>
              <a:rPr lang="en-US" altLang="zh-CN">
                <a:solidFill>
                  <a:srgbClr val="FF0000"/>
                </a:solidFill>
              </a:rPr>
              <a:t>P</a:t>
            </a:r>
            <a:r>
              <a:rPr lang="en-US" altLang="zh-CN"/>
              <a:t>arallel </a:t>
            </a:r>
            <a:r>
              <a:rPr lang="en-US" altLang="zh-CN">
                <a:solidFill>
                  <a:srgbClr val="FF0000"/>
                </a:solidFill>
              </a:rPr>
              <a:t>I</a:t>
            </a:r>
            <a:r>
              <a:rPr lang="en-US" altLang="zh-CN"/>
              <a:t>nstruction </a:t>
            </a:r>
            <a:r>
              <a:rPr lang="en-US" altLang="zh-CN">
                <a:solidFill>
                  <a:srgbClr val="FF0000"/>
                </a:solidFill>
              </a:rPr>
              <a:t>C</a:t>
            </a:r>
            <a:r>
              <a:rPr lang="en-US" altLang="zh-CN"/>
              <a:t>omputing</a:t>
            </a:r>
            <a:r>
              <a:rPr lang="zh-CN" altLang="en-US"/>
              <a:t>）方式。</a:t>
            </a:r>
          </a:p>
          <a:p>
            <a:pPr marL="990600" lvl="1" indent="-366713">
              <a:lnSpc>
                <a:spcPct val="105000"/>
              </a:lnSpc>
              <a:spcBef>
                <a:spcPct val="0"/>
              </a:spcBef>
            </a:pPr>
            <a:r>
              <a:rPr lang="zh-CN" altLang="en-US"/>
              <a:t>在</a:t>
            </a:r>
            <a:r>
              <a:rPr lang="en-US" altLang="zh-CN"/>
              <a:t>VLIW</a:t>
            </a:r>
            <a:r>
              <a:rPr lang="zh-CN" altLang="en-US"/>
              <a:t>处理机上运行的程序是一个</a:t>
            </a:r>
            <a:r>
              <a:rPr lang="zh-CN" altLang="en-US">
                <a:solidFill>
                  <a:srgbClr val="0000FF"/>
                </a:solidFill>
                <a:ea typeface="黑体" pitchFamily="2" charset="-122"/>
              </a:rPr>
              <a:t>二维</a:t>
            </a:r>
            <a:r>
              <a:rPr lang="zh-CN" altLang="en-US"/>
              <a:t>指令矩阵，每一</a:t>
            </a:r>
            <a:r>
              <a:rPr lang="zh-CN" altLang="en-US">
                <a:solidFill>
                  <a:srgbClr val="0000FF"/>
                </a:solidFill>
              </a:rPr>
              <a:t>行</a:t>
            </a:r>
            <a:r>
              <a:rPr lang="zh-CN" altLang="en-US"/>
              <a:t>上的所有操作组成一条超长指令，他们之间没有</a:t>
            </a:r>
            <a:r>
              <a:rPr lang="zh-CN" altLang="en-US">
                <a:solidFill>
                  <a:srgbClr val="CC0000"/>
                </a:solidFill>
              </a:rPr>
              <a:t>数据相关</a:t>
            </a:r>
            <a:r>
              <a:rPr lang="zh-CN" altLang="en-US"/>
              <a:t>、</a:t>
            </a:r>
            <a:r>
              <a:rPr lang="zh-CN" altLang="en-US">
                <a:solidFill>
                  <a:srgbClr val="CC0000"/>
                </a:solidFill>
              </a:rPr>
              <a:t>控制相关</a:t>
            </a:r>
            <a:r>
              <a:rPr lang="zh-CN" altLang="en-US"/>
              <a:t>和功</a:t>
            </a:r>
            <a:r>
              <a:rPr lang="zh-CN" altLang="en-US">
                <a:solidFill>
                  <a:srgbClr val="CC0000"/>
                </a:solidFill>
              </a:rPr>
              <a:t>能部件冲突</a:t>
            </a:r>
            <a:r>
              <a:rPr lang="zh-CN" altLang="en-US"/>
              <a:t>，这些指令可以在</a:t>
            </a:r>
            <a:r>
              <a:rPr lang="en-US" altLang="zh-CN"/>
              <a:t>VLIW</a:t>
            </a:r>
            <a:r>
              <a:rPr lang="zh-CN" altLang="en-US"/>
              <a:t>处理机上同时执行。</a:t>
            </a:r>
          </a:p>
          <a:p>
            <a:pPr marL="990600" lvl="1" indent="-366713">
              <a:lnSpc>
                <a:spcPct val="105000"/>
              </a:lnSpc>
              <a:spcBef>
                <a:spcPct val="0"/>
              </a:spcBef>
            </a:pPr>
            <a:r>
              <a:rPr lang="zh-CN" altLang="en-US">
                <a:solidFill>
                  <a:srgbClr val="0000FF"/>
                </a:solidFill>
              </a:rPr>
              <a:t>超标量处理机</a:t>
            </a:r>
            <a:r>
              <a:rPr lang="zh-CN" altLang="en-US"/>
              <a:t>和</a:t>
            </a:r>
            <a:r>
              <a:rPr lang="zh-CN" altLang="en-US">
                <a:solidFill>
                  <a:srgbClr val="0000FF"/>
                </a:solidFill>
              </a:rPr>
              <a:t>超流水线处理机</a:t>
            </a:r>
            <a:r>
              <a:rPr lang="zh-CN" altLang="en-US"/>
              <a:t>通常采用</a:t>
            </a:r>
            <a:r>
              <a:rPr lang="zh-CN" altLang="en-US">
                <a:solidFill>
                  <a:srgbClr val="FF0000"/>
                </a:solidFill>
                <a:ea typeface="黑体" pitchFamily="2" charset="-122"/>
              </a:rPr>
              <a:t>隐式</a:t>
            </a:r>
            <a:r>
              <a:rPr lang="zh-CN" altLang="en-US"/>
              <a:t>并行指令方式。程序是</a:t>
            </a:r>
            <a:r>
              <a:rPr lang="zh-CN" altLang="en-US">
                <a:solidFill>
                  <a:srgbClr val="0000FF"/>
                </a:solidFill>
                <a:ea typeface="黑体" pitchFamily="2" charset="-122"/>
              </a:rPr>
              <a:t>一维</a:t>
            </a:r>
            <a:r>
              <a:rPr lang="zh-CN" altLang="en-US"/>
              <a:t>线性的指令序列，每条指令中一般只包含一个操作。</a:t>
            </a:r>
          </a:p>
        </p:txBody>
      </p:sp>
    </p:spTree>
  </p:cSld>
  <p:clrMapOvr>
    <a:masterClrMapping/>
  </p:clrMapOvr>
  <p:transition spd="me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4D43D156-EB74-4157-AEE0-38120E165435}" type="slidenum">
              <a:rPr lang="zh-CN" altLang="en-US"/>
              <a:pPr/>
              <a:t>97</a:t>
            </a:fld>
            <a:endParaRPr lang="en-US" altLang="zh-CN"/>
          </a:p>
        </p:txBody>
      </p:sp>
      <p:sp>
        <p:nvSpPr>
          <p:cNvPr id="1762306" name="Rectangle 2"/>
          <p:cNvSpPr>
            <a:spLocks noGrp="1" noChangeArrowheads="1"/>
          </p:cNvSpPr>
          <p:nvPr>
            <p:ph type="title"/>
          </p:nvPr>
        </p:nvSpPr>
        <p:spPr/>
        <p:txBody>
          <a:bodyPr/>
          <a:lstStyle/>
          <a:p>
            <a:r>
              <a:rPr lang="en-US" altLang="zh-CN" dirty="0"/>
              <a:t>7.6.3 </a:t>
            </a:r>
            <a:r>
              <a:rPr lang="zh-CN" altLang="en-US" dirty="0"/>
              <a:t>超长指令字处理器</a:t>
            </a:r>
          </a:p>
        </p:txBody>
      </p:sp>
      <p:sp>
        <p:nvSpPr>
          <p:cNvPr id="1762307" name="Rectangle 3"/>
          <p:cNvSpPr>
            <a:spLocks noGrp="1" noChangeArrowheads="1"/>
          </p:cNvSpPr>
          <p:nvPr>
            <p:ph type="body" idx="1"/>
          </p:nvPr>
        </p:nvSpPr>
        <p:spPr>
          <a:xfrm>
            <a:off x="395288" y="836613"/>
            <a:ext cx="8569325" cy="5688012"/>
          </a:xfrm>
        </p:spPr>
        <p:txBody>
          <a:bodyPr/>
          <a:lstStyle/>
          <a:p>
            <a:pPr marL="444500" indent="-444500">
              <a:lnSpc>
                <a:spcPct val="105000"/>
              </a:lnSpc>
              <a:spcBef>
                <a:spcPct val="0"/>
              </a:spcBef>
              <a:buFont typeface="Wingdings" pitchFamily="2" charset="2"/>
              <a:buNone/>
            </a:pPr>
            <a:r>
              <a:rPr lang="en-US" altLang="zh-CN">
                <a:solidFill>
                  <a:schemeClr val="bg2"/>
                </a:solidFill>
                <a:latin typeface="Arial" charset="0"/>
              </a:rPr>
              <a:t>3.</a:t>
            </a:r>
            <a:r>
              <a:rPr lang="en-US" altLang="zh-CN"/>
              <a:t> </a:t>
            </a:r>
            <a:r>
              <a:rPr lang="en-US" altLang="zh-CN">
                <a:solidFill>
                  <a:srgbClr val="800000"/>
                </a:solidFill>
              </a:rPr>
              <a:t>VLIW</a:t>
            </a:r>
            <a:r>
              <a:rPr lang="zh-CN" altLang="en-US">
                <a:solidFill>
                  <a:srgbClr val="800000"/>
                </a:solidFill>
              </a:rPr>
              <a:t>的主要特点</a:t>
            </a:r>
            <a:endParaRPr lang="en-US" altLang="zh-CN"/>
          </a:p>
          <a:p>
            <a:pPr marL="444500" indent="-444500">
              <a:lnSpc>
                <a:spcPct val="105000"/>
              </a:lnSpc>
              <a:spcBef>
                <a:spcPct val="0"/>
              </a:spcBef>
              <a:buClr>
                <a:srgbClr val="006600"/>
              </a:buClr>
              <a:buSzTx/>
              <a:buFont typeface="Wingdings" pitchFamily="2" charset="2"/>
              <a:buAutoNum type="circleNumDbPlain" startAt="2"/>
            </a:pPr>
            <a:r>
              <a:rPr lang="zh-CN" altLang="en-US"/>
              <a:t>指令级并行度高。</a:t>
            </a:r>
          </a:p>
          <a:p>
            <a:pPr marL="901700" lvl="1" indent="-277813">
              <a:lnSpc>
                <a:spcPct val="105000"/>
              </a:lnSpc>
              <a:spcBef>
                <a:spcPct val="0"/>
              </a:spcBef>
            </a:pPr>
            <a:r>
              <a:rPr lang="zh-CN" altLang="en-US"/>
              <a:t>超标量处理机和超流水线处理机的指令级并行度一般为</a:t>
            </a:r>
            <a:r>
              <a:rPr lang="en-US" altLang="zh-CN">
                <a:solidFill>
                  <a:srgbClr val="FF0000"/>
                </a:solidFill>
              </a:rPr>
              <a:t>2</a:t>
            </a:r>
            <a:r>
              <a:rPr lang="zh-CN" altLang="en-US"/>
              <a:t>左右，通常不超过</a:t>
            </a:r>
            <a:r>
              <a:rPr lang="en-US" altLang="zh-CN">
                <a:solidFill>
                  <a:srgbClr val="FF0000"/>
                </a:solidFill>
              </a:rPr>
              <a:t>4</a:t>
            </a:r>
            <a:r>
              <a:rPr lang="zh-CN" altLang="en-US"/>
              <a:t>；</a:t>
            </a:r>
            <a:br>
              <a:rPr lang="zh-CN" altLang="en-US"/>
            </a:br>
            <a:r>
              <a:rPr lang="zh-CN" altLang="en-US"/>
              <a:t>目前多数</a:t>
            </a:r>
            <a:r>
              <a:rPr lang="en-US" altLang="zh-CN"/>
              <a:t>VLIW</a:t>
            </a:r>
            <a:r>
              <a:rPr lang="zh-CN" altLang="en-US"/>
              <a:t>处理机的指令级并行度在</a:t>
            </a:r>
            <a:r>
              <a:rPr lang="en-US" altLang="zh-CN">
                <a:solidFill>
                  <a:srgbClr val="FF0000"/>
                </a:solidFill>
              </a:rPr>
              <a:t>4</a:t>
            </a:r>
            <a:r>
              <a:rPr lang="zh-CN" altLang="en-US"/>
              <a:t>至</a:t>
            </a:r>
            <a:r>
              <a:rPr lang="en-US" altLang="zh-CN">
                <a:solidFill>
                  <a:srgbClr val="FF0000"/>
                </a:solidFill>
              </a:rPr>
              <a:t>8</a:t>
            </a:r>
            <a:r>
              <a:rPr lang="zh-CN" altLang="en-US"/>
              <a:t>之间，有的已经达到</a:t>
            </a:r>
            <a:r>
              <a:rPr lang="zh-CN" altLang="en-US">
                <a:solidFill>
                  <a:srgbClr val="FF0000"/>
                </a:solidFill>
              </a:rPr>
              <a:t>几十</a:t>
            </a:r>
            <a:r>
              <a:rPr lang="zh-CN" altLang="en-US"/>
              <a:t>。</a:t>
            </a:r>
          </a:p>
          <a:p>
            <a:pPr marL="901700" lvl="1" indent="-277813">
              <a:lnSpc>
                <a:spcPct val="105000"/>
              </a:lnSpc>
              <a:spcBef>
                <a:spcPct val="0"/>
              </a:spcBef>
            </a:pPr>
            <a:r>
              <a:rPr lang="zh-CN" altLang="en-US"/>
              <a:t>在</a:t>
            </a:r>
            <a:r>
              <a:rPr lang="en-US" altLang="zh-CN"/>
              <a:t>VLIW</a:t>
            </a:r>
            <a:r>
              <a:rPr lang="zh-CN" altLang="en-US"/>
              <a:t>中通过</a:t>
            </a:r>
            <a:r>
              <a:rPr lang="zh-CN" altLang="en-US">
                <a:solidFill>
                  <a:srgbClr val="CC0000"/>
                </a:solidFill>
              </a:rPr>
              <a:t>并行编译器</a:t>
            </a:r>
            <a:r>
              <a:rPr lang="zh-CN" altLang="en-US"/>
              <a:t>来开发程序中的指令级并行性，可以在一个</a:t>
            </a:r>
            <a:r>
              <a:rPr lang="zh-CN" altLang="en-US">
                <a:solidFill>
                  <a:srgbClr val="FF0066"/>
                </a:solidFill>
              </a:rPr>
              <a:t>循环</a:t>
            </a:r>
            <a:r>
              <a:rPr lang="zh-CN" altLang="en-US"/>
              <a:t>、一个</a:t>
            </a:r>
            <a:r>
              <a:rPr lang="zh-CN" altLang="en-US">
                <a:solidFill>
                  <a:srgbClr val="FF0066"/>
                </a:solidFill>
              </a:rPr>
              <a:t>函数</a:t>
            </a:r>
            <a:r>
              <a:rPr lang="zh-CN" altLang="en-US"/>
              <a:t>、甚至</a:t>
            </a:r>
            <a:r>
              <a:rPr lang="zh-CN" altLang="en-US">
                <a:solidFill>
                  <a:srgbClr val="FF0066"/>
                </a:solidFill>
              </a:rPr>
              <a:t>整个程序</a:t>
            </a:r>
            <a:r>
              <a:rPr lang="zh-CN" altLang="en-US"/>
              <a:t>中寻找指令级并行性；而且，可以采用</a:t>
            </a:r>
            <a:r>
              <a:rPr lang="zh-CN" altLang="en-US">
                <a:solidFill>
                  <a:srgbClr val="0000FF"/>
                </a:solidFill>
              </a:rPr>
              <a:t>软件流水</a:t>
            </a:r>
            <a:r>
              <a:rPr lang="zh-CN" altLang="en-US"/>
              <a:t>、</a:t>
            </a:r>
            <a:r>
              <a:rPr lang="zh-CN" altLang="en-US">
                <a:solidFill>
                  <a:srgbClr val="0000FF"/>
                </a:solidFill>
              </a:rPr>
              <a:t>循环展开</a:t>
            </a:r>
            <a:r>
              <a:rPr lang="zh-CN" altLang="en-US"/>
              <a:t>等指令级并行度很高的方法充分开发程序中的多种并行性。</a:t>
            </a:r>
          </a:p>
        </p:txBody>
      </p:sp>
    </p:spTree>
  </p:cSld>
  <p:clrMapOvr>
    <a:masterClrMapping/>
  </p:clrMapOvr>
  <p:transition spd="me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04F7066A-7E52-4EA4-9949-3EA5785CEBF7}" type="slidenum">
              <a:rPr lang="zh-CN" altLang="en-US"/>
              <a:pPr/>
              <a:t>98</a:t>
            </a:fld>
            <a:endParaRPr lang="en-US" altLang="zh-CN"/>
          </a:p>
        </p:txBody>
      </p:sp>
      <p:sp>
        <p:nvSpPr>
          <p:cNvPr id="1763330" name="Rectangle 2"/>
          <p:cNvSpPr>
            <a:spLocks noGrp="1" noChangeArrowheads="1"/>
          </p:cNvSpPr>
          <p:nvPr>
            <p:ph type="title"/>
          </p:nvPr>
        </p:nvSpPr>
        <p:spPr/>
        <p:txBody>
          <a:bodyPr/>
          <a:lstStyle/>
          <a:p>
            <a:r>
              <a:rPr lang="en-US" altLang="zh-CN" dirty="0"/>
              <a:t>7.6.3 </a:t>
            </a:r>
            <a:r>
              <a:rPr lang="zh-CN" altLang="en-US" dirty="0"/>
              <a:t>超长指令字处理器</a:t>
            </a:r>
          </a:p>
        </p:txBody>
      </p:sp>
      <p:sp>
        <p:nvSpPr>
          <p:cNvPr id="1763331" name="Rectangle 3"/>
          <p:cNvSpPr>
            <a:spLocks noGrp="1" noChangeArrowheads="1"/>
          </p:cNvSpPr>
          <p:nvPr>
            <p:ph type="body" idx="1"/>
          </p:nvPr>
        </p:nvSpPr>
        <p:spPr>
          <a:xfrm>
            <a:off x="395288" y="836613"/>
            <a:ext cx="8569325" cy="5688012"/>
          </a:xfrm>
        </p:spPr>
        <p:txBody>
          <a:bodyPr/>
          <a:lstStyle/>
          <a:p>
            <a:pPr marL="533400" indent="-533400">
              <a:lnSpc>
                <a:spcPct val="105000"/>
              </a:lnSpc>
              <a:spcBef>
                <a:spcPct val="0"/>
              </a:spcBef>
              <a:buFont typeface="Wingdings" pitchFamily="2" charset="2"/>
              <a:buNone/>
            </a:pPr>
            <a:r>
              <a:rPr lang="en-US" altLang="zh-CN">
                <a:solidFill>
                  <a:schemeClr val="bg2"/>
                </a:solidFill>
                <a:latin typeface="Arial" charset="0"/>
              </a:rPr>
              <a:t>3.</a:t>
            </a:r>
            <a:r>
              <a:rPr lang="en-US" altLang="zh-CN"/>
              <a:t> </a:t>
            </a:r>
            <a:r>
              <a:rPr lang="en-US" altLang="zh-CN">
                <a:solidFill>
                  <a:srgbClr val="800000"/>
                </a:solidFill>
              </a:rPr>
              <a:t>VLIW</a:t>
            </a:r>
            <a:r>
              <a:rPr lang="zh-CN" altLang="en-US">
                <a:solidFill>
                  <a:srgbClr val="800000"/>
                </a:solidFill>
              </a:rPr>
              <a:t>的主要特点</a:t>
            </a:r>
            <a:endParaRPr lang="en-US" altLang="zh-CN"/>
          </a:p>
          <a:p>
            <a:pPr marL="533400" indent="-533400">
              <a:lnSpc>
                <a:spcPct val="105000"/>
              </a:lnSpc>
              <a:spcBef>
                <a:spcPct val="0"/>
              </a:spcBef>
              <a:buClr>
                <a:srgbClr val="006600"/>
              </a:buClr>
              <a:buSzTx/>
              <a:buFont typeface="Wingdings" pitchFamily="2" charset="2"/>
              <a:buAutoNum type="circleNumDbPlain" startAt="3"/>
            </a:pPr>
            <a:r>
              <a:rPr lang="zh-CN" altLang="en-US"/>
              <a:t>硬件结构规整、简单。</a:t>
            </a:r>
            <a:br>
              <a:rPr lang="zh-CN" altLang="en-US"/>
            </a:br>
            <a:r>
              <a:rPr lang="en-US" altLang="zh-CN"/>
              <a:t>VLIW</a:t>
            </a:r>
            <a:r>
              <a:rPr lang="zh-CN" altLang="en-US"/>
              <a:t>处理机主要由很规则的寄存器、存储器、运算部件和数据通路等组成，不规则的控制器很简单，而且，不需要复杂的指令并行调度窗口及多发射机制等。</a:t>
            </a:r>
          </a:p>
          <a:p>
            <a:pPr marL="533400" indent="-533400">
              <a:lnSpc>
                <a:spcPct val="105000"/>
              </a:lnSpc>
              <a:spcBef>
                <a:spcPct val="0"/>
              </a:spcBef>
              <a:buClr>
                <a:srgbClr val="006600"/>
              </a:buClr>
              <a:buSzTx/>
              <a:buFont typeface="Wingdings" pitchFamily="2" charset="2"/>
              <a:buAutoNum type="circleNumDbPlain" startAt="3"/>
            </a:pPr>
            <a:r>
              <a:rPr lang="zh-CN" altLang="en-US"/>
              <a:t>编译器的实现难度大</a:t>
            </a:r>
            <a:br>
              <a:rPr lang="zh-CN" altLang="en-US"/>
            </a:br>
            <a:r>
              <a:rPr lang="en-US" altLang="zh-CN"/>
              <a:t>VLIW</a:t>
            </a:r>
            <a:r>
              <a:rPr lang="zh-CN" altLang="en-US"/>
              <a:t>并行编译器主要依靠指令级并行算法、数据相关性分析算法、寄存器分配算法及并行编译技术等来显式开发程序中的指令级并行性，从而提高处理机的运行速度。要研制指令级并行度高的编译器难度很大。</a:t>
            </a:r>
          </a:p>
        </p:txBody>
      </p:sp>
    </p:spTree>
  </p:cSld>
  <p:clrMapOvr>
    <a:masterClrMapping/>
  </p:clrMapOvr>
  <p:transition spd="me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92473E04-E162-42F4-B25F-3E703DB9537D}" type="slidenum">
              <a:rPr lang="zh-CN" altLang="en-US"/>
              <a:pPr/>
              <a:t>99</a:t>
            </a:fld>
            <a:endParaRPr lang="en-US" altLang="zh-CN"/>
          </a:p>
        </p:txBody>
      </p:sp>
      <p:sp>
        <p:nvSpPr>
          <p:cNvPr id="1764354" name="Rectangle 2"/>
          <p:cNvSpPr>
            <a:spLocks noGrp="1" noChangeArrowheads="1"/>
          </p:cNvSpPr>
          <p:nvPr>
            <p:ph type="title"/>
          </p:nvPr>
        </p:nvSpPr>
        <p:spPr/>
        <p:txBody>
          <a:bodyPr/>
          <a:lstStyle/>
          <a:p>
            <a:r>
              <a:rPr lang="en-US" altLang="zh-CN" dirty="0"/>
              <a:t>7.6.3 </a:t>
            </a:r>
            <a:r>
              <a:rPr lang="zh-CN" altLang="en-US" dirty="0"/>
              <a:t>超长指令字处理器</a:t>
            </a:r>
          </a:p>
        </p:txBody>
      </p:sp>
      <p:sp>
        <p:nvSpPr>
          <p:cNvPr id="1764355" name="Rectangle 3"/>
          <p:cNvSpPr>
            <a:spLocks noGrp="1" noChangeArrowheads="1"/>
          </p:cNvSpPr>
          <p:nvPr>
            <p:ph type="body" idx="1"/>
          </p:nvPr>
        </p:nvSpPr>
        <p:spPr>
          <a:xfrm>
            <a:off x="395288" y="836613"/>
            <a:ext cx="8569325" cy="5688012"/>
          </a:xfrm>
        </p:spPr>
        <p:txBody>
          <a:bodyPr/>
          <a:lstStyle/>
          <a:p>
            <a:pPr marL="444500" indent="-444500">
              <a:lnSpc>
                <a:spcPct val="105000"/>
              </a:lnSpc>
              <a:spcBef>
                <a:spcPct val="0"/>
              </a:spcBef>
              <a:buFont typeface="Wingdings" pitchFamily="2" charset="2"/>
              <a:buNone/>
            </a:pPr>
            <a:r>
              <a:rPr lang="en-US" altLang="zh-CN">
                <a:solidFill>
                  <a:schemeClr val="bg2"/>
                </a:solidFill>
                <a:latin typeface="Arial" charset="0"/>
              </a:rPr>
              <a:t>4.</a:t>
            </a:r>
            <a:r>
              <a:rPr lang="en-US" altLang="zh-CN"/>
              <a:t> </a:t>
            </a:r>
            <a:r>
              <a:rPr lang="en-US" altLang="zh-CN">
                <a:solidFill>
                  <a:srgbClr val="800000"/>
                </a:solidFill>
              </a:rPr>
              <a:t>VLIW</a:t>
            </a:r>
            <a:r>
              <a:rPr lang="zh-CN" altLang="en-US">
                <a:solidFill>
                  <a:srgbClr val="800000"/>
                </a:solidFill>
              </a:rPr>
              <a:t>处理机</a:t>
            </a:r>
            <a:endParaRPr lang="en-US" altLang="zh-CN"/>
          </a:p>
          <a:p>
            <a:pPr marL="444500" indent="-444500">
              <a:lnSpc>
                <a:spcPct val="105000"/>
              </a:lnSpc>
              <a:spcBef>
                <a:spcPct val="0"/>
              </a:spcBef>
              <a:buClr>
                <a:srgbClr val="006600"/>
              </a:buClr>
              <a:buSzTx/>
              <a:buFont typeface="Wingdings" pitchFamily="2" charset="2"/>
              <a:buAutoNum type="circleNumDbPlain"/>
            </a:pPr>
            <a:r>
              <a:rPr lang="zh-CN" altLang="en-US"/>
              <a:t>安腾（</a:t>
            </a:r>
            <a:r>
              <a:rPr lang="en-US" altLang="zh-CN"/>
              <a:t>Intanium</a:t>
            </a:r>
            <a:r>
              <a:rPr lang="zh-CN" altLang="en-US"/>
              <a:t>）处理机：</a:t>
            </a:r>
          </a:p>
          <a:p>
            <a:pPr marL="901700" lvl="1" indent="-277813">
              <a:lnSpc>
                <a:spcPct val="105000"/>
              </a:lnSpc>
              <a:spcBef>
                <a:spcPct val="0"/>
              </a:spcBef>
            </a:pPr>
            <a:r>
              <a:rPr lang="en-US" altLang="zh-CN"/>
              <a:t>Intel</a:t>
            </a:r>
            <a:r>
              <a:rPr lang="zh-CN" altLang="en-US"/>
              <a:t>公司与</a:t>
            </a:r>
            <a:r>
              <a:rPr lang="en-US" altLang="zh-CN"/>
              <a:t>HP</a:t>
            </a:r>
            <a:r>
              <a:rPr lang="zh-CN" altLang="en-US"/>
              <a:t>公司联合研制。</a:t>
            </a:r>
          </a:p>
          <a:p>
            <a:pPr marL="901700" lvl="1" indent="-277813">
              <a:lnSpc>
                <a:spcPct val="105000"/>
              </a:lnSpc>
              <a:spcBef>
                <a:spcPct val="0"/>
              </a:spcBef>
            </a:pPr>
            <a:r>
              <a:rPr lang="zh-CN" altLang="en-US"/>
              <a:t>在</a:t>
            </a:r>
            <a:r>
              <a:rPr lang="en-US" altLang="zh-CN"/>
              <a:t>Intel</a:t>
            </a:r>
            <a:r>
              <a:rPr lang="zh-CN" altLang="en-US"/>
              <a:t>公司称为</a:t>
            </a:r>
            <a:r>
              <a:rPr lang="en-US" altLang="zh-CN"/>
              <a:t>IA-64</a:t>
            </a:r>
            <a:r>
              <a:rPr lang="zh-CN" altLang="en-US"/>
              <a:t>处理机。</a:t>
            </a:r>
          </a:p>
          <a:p>
            <a:pPr marL="901700" lvl="1" indent="-277813">
              <a:lnSpc>
                <a:spcPct val="105000"/>
              </a:lnSpc>
              <a:spcBef>
                <a:spcPct val="0"/>
              </a:spcBef>
            </a:pPr>
            <a:r>
              <a:rPr lang="zh-CN" altLang="en-US"/>
              <a:t>安腾（</a:t>
            </a:r>
            <a:r>
              <a:rPr lang="en-US" altLang="zh-CN"/>
              <a:t>Intanium</a:t>
            </a:r>
            <a:r>
              <a:rPr lang="zh-CN" altLang="en-US"/>
              <a:t>）处理机有自己独立的系统软件和应用软件。</a:t>
            </a:r>
          </a:p>
          <a:p>
            <a:pPr marL="444500" indent="-444500">
              <a:lnSpc>
                <a:spcPct val="105000"/>
              </a:lnSpc>
              <a:spcBef>
                <a:spcPct val="0"/>
              </a:spcBef>
              <a:buClr>
                <a:srgbClr val="006600"/>
              </a:buClr>
              <a:buSzTx/>
              <a:buFont typeface="Wingdings" pitchFamily="2" charset="2"/>
              <a:buAutoNum type="circleNumDbPlain"/>
            </a:pPr>
            <a:r>
              <a:rPr lang="en-US" altLang="zh-CN"/>
              <a:t>DAISY</a:t>
            </a:r>
            <a:r>
              <a:rPr lang="zh-CN" altLang="en-US"/>
              <a:t>（</a:t>
            </a:r>
            <a:r>
              <a:rPr lang="en-US" altLang="zh-CN"/>
              <a:t>Dynamically Architected Instruction Set from Yorktown</a:t>
            </a:r>
            <a:r>
              <a:rPr lang="zh-CN" altLang="en-US"/>
              <a:t>）处理机：</a:t>
            </a:r>
          </a:p>
          <a:p>
            <a:pPr marL="901700" lvl="1" indent="-277813">
              <a:lnSpc>
                <a:spcPct val="105000"/>
              </a:lnSpc>
              <a:spcBef>
                <a:spcPct val="0"/>
              </a:spcBef>
            </a:pPr>
            <a:r>
              <a:rPr lang="zh-CN" altLang="en-US"/>
              <a:t>由</a:t>
            </a:r>
            <a:r>
              <a:rPr lang="en-US" altLang="zh-CN"/>
              <a:t>IBM</a:t>
            </a:r>
            <a:r>
              <a:rPr lang="zh-CN" altLang="en-US"/>
              <a:t>公司研制。</a:t>
            </a:r>
          </a:p>
          <a:p>
            <a:pPr marL="901700" lvl="1" indent="-277813">
              <a:lnSpc>
                <a:spcPct val="105000"/>
              </a:lnSpc>
              <a:spcBef>
                <a:spcPct val="0"/>
              </a:spcBef>
            </a:pPr>
            <a:r>
              <a:rPr lang="zh-CN" altLang="en-US"/>
              <a:t>采用</a:t>
            </a:r>
            <a:r>
              <a:rPr lang="zh-CN" altLang="en-US">
                <a:solidFill>
                  <a:srgbClr val="0000FF"/>
                </a:solidFill>
              </a:rPr>
              <a:t>动态二进制转换技术</a:t>
            </a:r>
            <a:r>
              <a:rPr lang="zh-CN" altLang="en-US"/>
              <a:t>实现与</a:t>
            </a:r>
            <a:r>
              <a:rPr lang="en-US" altLang="zh-CN"/>
              <a:t>X86</a:t>
            </a:r>
            <a:r>
              <a:rPr lang="zh-CN" altLang="en-US"/>
              <a:t>处理机兼容。</a:t>
            </a:r>
          </a:p>
        </p:txBody>
      </p:sp>
    </p:spTree>
  </p:cSld>
  <p:clrMapOvr>
    <a:masterClrMapping/>
  </p:clrMapOvr>
  <p:transition spd="med"/>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99"/>
        </a:solidFill>
        <a:ln w="2857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2800" b="1" i="0" u="none" strike="noStrike" cap="none" normalizeH="0" baseline="0" smtClean="0">
            <a:ln>
              <a:noFill/>
            </a:ln>
            <a:solidFill>
              <a:schemeClr val="tx1"/>
            </a:solidFill>
            <a:effectLst/>
            <a:latin typeface="Times New Roman" pitchFamily="18" charset="0"/>
            <a:ea typeface="宋体" charset="-122"/>
          </a:defRPr>
        </a:defPPr>
      </a:lstStyle>
    </a:spDef>
    <a:lnDef>
      <a:spPr bwMode="auto">
        <a:xfrm>
          <a:off x="0" y="0"/>
          <a:ext cx="1" cy="1"/>
        </a:xfrm>
        <a:custGeom>
          <a:avLst/>
          <a:gdLst/>
          <a:ahLst/>
          <a:cxnLst/>
          <a:rect l="0" t="0" r="0" b="0"/>
          <a:pathLst/>
        </a:custGeom>
        <a:solidFill>
          <a:srgbClr val="FFFF99"/>
        </a:solidFill>
        <a:ln w="2857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2800" b="1" i="0" u="none" strike="noStrike" cap="none" normalizeH="0" baseline="0" smtClean="0">
            <a:ln>
              <a:noFill/>
            </a:ln>
            <a:solidFill>
              <a:schemeClr val="tx1"/>
            </a:solidFill>
            <a:effectLst/>
            <a:latin typeface="Times New Roman" pitchFamily="18" charset="0"/>
            <a:ea typeface="宋体" charset="-122"/>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32966</TotalTime>
  <Words>9315</Words>
  <Application>Microsoft Office PowerPoint</Application>
  <PresentationFormat>全屏显示(4:3)</PresentationFormat>
  <Paragraphs>2255</Paragraphs>
  <Slides>120</Slides>
  <Notes>10</Notes>
  <HiddenSlides>12</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120</vt:i4>
      </vt:variant>
    </vt:vector>
  </HeadingPairs>
  <TitlesOfParts>
    <vt:vector size="135" baseType="lpstr">
      <vt:lpstr>黑体</vt:lpstr>
      <vt:lpstr>楷体</vt:lpstr>
      <vt:lpstr>宋体</vt:lpstr>
      <vt:lpstr>微软雅黑</vt:lpstr>
      <vt:lpstr>Arial</vt:lpstr>
      <vt:lpstr>Arial Black</vt:lpstr>
      <vt:lpstr>Cambria Math</vt:lpstr>
      <vt:lpstr>Consolas</vt:lpstr>
      <vt:lpstr>Courier New</vt:lpstr>
      <vt:lpstr>Times New Roman</vt:lpstr>
      <vt:lpstr>Vladimir Script</vt:lpstr>
      <vt:lpstr>Wingdings</vt:lpstr>
      <vt:lpstr>Pixel</vt:lpstr>
      <vt:lpstr>公式</vt:lpstr>
      <vt:lpstr>文档</vt:lpstr>
      <vt:lpstr>PowerPoint 演示文稿</vt:lpstr>
      <vt:lpstr>本章余下的内容</vt:lpstr>
      <vt:lpstr>PowerPoint 演示文稿</vt:lpstr>
      <vt:lpstr>7.5.1 流水线的基本性能问题</vt:lpstr>
      <vt:lpstr>7.5.1 流水线的基本性能问题</vt:lpstr>
      <vt:lpstr>7.5.2 结构相关</vt:lpstr>
      <vt:lpstr>7.5.3 数据相关</vt:lpstr>
      <vt:lpstr>7.5.3 数据相关</vt:lpstr>
      <vt:lpstr>7.5.3 数据相关</vt:lpstr>
      <vt:lpstr>7.5.3 数据相关</vt:lpstr>
      <vt:lpstr>7.5.3 数据相关</vt:lpstr>
      <vt:lpstr>7.5.3 数据相关</vt:lpstr>
      <vt:lpstr>7.5.3 数据相关</vt:lpstr>
      <vt:lpstr>7.5.3 数据相关</vt:lpstr>
      <vt:lpstr>7.5.3 数据相关</vt:lpstr>
      <vt:lpstr>7.5.3 数据相关</vt:lpstr>
      <vt:lpstr>7.5.3 数据相关</vt:lpstr>
      <vt:lpstr>7.5.4 控制相关</vt:lpstr>
      <vt:lpstr>7.5.4 控制相关－对条件分支指令的处理方法</vt:lpstr>
      <vt:lpstr>7.5.4 控制相关－对条件分支指令的处理方法</vt:lpstr>
      <vt:lpstr>7.5.4 控制相关－对条件分支指令的处理方法</vt:lpstr>
      <vt:lpstr>7.5.4 控制相关－对条件分支指令的处理方法</vt:lpstr>
      <vt:lpstr>7.5.4 控制相关－对条件分支指令的处理方法</vt:lpstr>
      <vt:lpstr>7.5.4 控制相关－对条件分支指令的处理方法</vt:lpstr>
      <vt:lpstr>7.5.4 控制相关－对条件分支指令的处理方法</vt:lpstr>
      <vt:lpstr>7.5.4 控制相关－对条件分支指令的处理方法</vt:lpstr>
      <vt:lpstr>7.5.4 控制相关－对条件分支指令的处理方法</vt:lpstr>
      <vt:lpstr>7.5.4 控制相关－对条件分支指令的处理方法</vt:lpstr>
      <vt:lpstr>7.5.4 控制相关－对条件分支指令的处理方法</vt:lpstr>
      <vt:lpstr>7.5.4 控制相关－对条件分支指令的处理方法</vt:lpstr>
      <vt:lpstr>7.5.4 控制相关－对条件分支指令的处理方法</vt:lpstr>
      <vt:lpstr>7.5.4 控制相关－对条件分支指令的处理方法</vt:lpstr>
      <vt:lpstr>7.5.4 控制相关－对条件分支指令的处理方法</vt:lpstr>
      <vt:lpstr>7.5.4 控制相关－对条件分支指令的处理方法</vt:lpstr>
      <vt:lpstr>7.5.4 控制相关－对条件分支指令的处理方法</vt:lpstr>
      <vt:lpstr>7.5.4 控制相关－对条件分支指令的处理方法</vt:lpstr>
      <vt:lpstr>PowerPoint 演示文稿</vt:lpstr>
      <vt:lpstr>7.5 指令流水线：处理的指令之间存在相关</vt:lpstr>
      <vt:lpstr>7.5.4 控制相关－带转移开销的流水线性能</vt:lpstr>
      <vt:lpstr>PowerPoint 演示文稿</vt:lpstr>
      <vt:lpstr>提高指令级并行的技术</vt:lpstr>
      <vt:lpstr>7.x.1 程序的相关</vt:lpstr>
      <vt:lpstr>7.x.2 指令调度</vt:lpstr>
      <vt:lpstr>7.x.3 乱序执行和寄存器重命名</vt:lpstr>
      <vt:lpstr>7.x.3 乱序执行和寄存器重命名 －计分板</vt:lpstr>
      <vt:lpstr>PowerPoint 演示文稿</vt:lpstr>
      <vt:lpstr>7.x.3 乱序执行和寄存器重命名 －计分板</vt:lpstr>
      <vt:lpstr>7.x.3 乱序执行和寄存器重命名 －计分板</vt:lpstr>
      <vt:lpstr>7.x.3 乱序执行和寄存器重命名 －计分板</vt:lpstr>
      <vt:lpstr>7.x.3 乱序执行和寄存器重命名 －Tomasulo算法</vt:lpstr>
      <vt:lpstr>7.x.3 乱序执行和寄存器重命名 －Tomasulo算法</vt:lpstr>
      <vt:lpstr>7.x.3 乱序执行和寄存器重命名 －Tomasulo算法</vt:lpstr>
      <vt:lpstr>7.x.3 乱序执行和寄存器重命名 －Tomasulo算法</vt:lpstr>
      <vt:lpstr>PowerPoint 演示文稿</vt:lpstr>
      <vt:lpstr>7.x.3 乱序执行和寄存器重命名 －Tomasulo算法</vt:lpstr>
      <vt:lpstr>7.x.3 乱序执行和寄存器重命名 －Tomasulo算法</vt:lpstr>
      <vt:lpstr>7.x.3 乱序执行和寄存器重命名 －Tomasulo算法</vt:lpstr>
      <vt:lpstr>PowerPoint 演示文稿</vt:lpstr>
      <vt:lpstr>PowerPoint 演示文稿</vt:lpstr>
      <vt:lpstr>7.x.3 乱序执行和寄存器重命名 －Tomasulo算法</vt:lpstr>
      <vt:lpstr>PowerPoint 演示文稿</vt:lpstr>
      <vt:lpstr>7.x.3 乱序执行和寄存器重命名 －Tomasulo算法</vt:lpstr>
      <vt:lpstr>7.x.3 乱序执行和寄存器重命名 －Tomasulo算法</vt:lpstr>
      <vt:lpstr>7.x.3 乱序执行和寄存器重命名 －Tomasulo算法</vt:lpstr>
      <vt:lpstr>7.x.3 乱序执行和寄存器重命名 －Tomasulo算法</vt:lpstr>
      <vt:lpstr>7.x.3 乱序执行和寄存器重命名 －Tomasulo算法</vt:lpstr>
      <vt:lpstr>7.x.4 推测执行</vt:lpstr>
      <vt:lpstr>7.x.4 推测执行</vt:lpstr>
      <vt:lpstr>流水机器的中断处理</vt:lpstr>
      <vt:lpstr>流水机器的中断处理</vt:lpstr>
      <vt:lpstr>流水机器的中断处理</vt:lpstr>
      <vt:lpstr>PowerPoint 演示文稿</vt:lpstr>
      <vt:lpstr>7.6.1 多发射的概念</vt:lpstr>
      <vt:lpstr>7.6.1 多发射的概念</vt:lpstr>
      <vt:lpstr>7.6.1 多发射的概念</vt:lpstr>
      <vt:lpstr>7.6.1 多发射的概念</vt:lpstr>
      <vt:lpstr>7.6.2 超标量处理器</vt:lpstr>
      <vt:lpstr>7.6.2 超标量处理器</vt:lpstr>
      <vt:lpstr>7.6.2 超标量处理器</vt:lpstr>
      <vt:lpstr>7.6.2 超标量处理器</vt:lpstr>
      <vt:lpstr>7.6.2 超标量处理器</vt:lpstr>
      <vt:lpstr>7.6.3 超长指令字处理器</vt:lpstr>
      <vt:lpstr>7.6.3 超长指令字处理器</vt:lpstr>
      <vt:lpstr>7.6.3 超长指令字处理器</vt:lpstr>
      <vt:lpstr>7.6.3 超长指令字处理器</vt:lpstr>
      <vt:lpstr>7.6.3 超长指令字处理器</vt:lpstr>
      <vt:lpstr>7.6.3 超长指令字处理器</vt:lpstr>
      <vt:lpstr>7.6.3 超长指令字处理器</vt:lpstr>
      <vt:lpstr>7.6.3 超长指令字处理器</vt:lpstr>
      <vt:lpstr>7.6.3 超长指令字处理器</vt:lpstr>
      <vt:lpstr>7.6.3 超长指令字处理器</vt:lpstr>
      <vt:lpstr>7.6.3 超长指令字处理器</vt:lpstr>
      <vt:lpstr>7.6.3 超长指令字处理器</vt:lpstr>
      <vt:lpstr>7.6.3 超长指令字处理器</vt:lpstr>
      <vt:lpstr>7.6.3 超长指令字处理器</vt:lpstr>
      <vt:lpstr>7.6.3 超长指令字处理器</vt:lpstr>
      <vt:lpstr>7.6.3 超长指令字处理器</vt:lpstr>
      <vt:lpstr>7.6.3 超长指令字处理器</vt:lpstr>
      <vt:lpstr>7.6.3 超长指令字处理器</vt:lpstr>
      <vt:lpstr>7.6.3 超长指令字处理器</vt:lpstr>
      <vt:lpstr>7.6.3 超长指令字处理器</vt:lpstr>
      <vt:lpstr>7.6.3 超长指令字处理器</vt:lpstr>
      <vt:lpstr>7.6.3 超长指令字处理器</vt:lpstr>
      <vt:lpstr>7.6.3 超长指令字处理器</vt:lpstr>
      <vt:lpstr>7.6.3 超长指令字处理器</vt:lpstr>
      <vt:lpstr>7.6.3 超长指令字处理器</vt:lpstr>
      <vt:lpstr>7.6.3 超长指令字处理器</vt:lpstr>
      <vt:lpstr>7.6.3 超长指令字处理器</vt:lpstr>
      <vt:lpstr>7.6.3 超长指令字处理器</vt:lpstr>
      <vt:lpstr>7.6.3 超长指令字处理器</vt:lpstr>
      <vt:lpstr>7.6.3 超长指令字处理器</vt:lpstr>
      <vt:lpstr>PowerPoint 演示文稿</vt:lpstr>
      <vt:lpstr>7.6.4 多发射处理器的限制</vt:lpstr>
      <vt:lpstr>PowerPoint 演示文稿</vt:lpstr>
      <vt:lpstr>7.7 指令级并行概念</vt:lpstr>
      <vt:lpstr>7.7.1 指令流水线的限制</vt:lpstr>
      <vt:lpstr>7.7.2 突破限制的途径</vt:lpstr>
      <vt:lpstr>7.7.2 突破限制的途径</vt:lpstr>
      <vt:lpstr>7.7.2 突破限制的途径</vt:lpstr>
      <vt:lpstr>7.7.3 指令级并行的限制</vt:lpstr>
    </vt:vector>
  </TitlesOfParts>
  <Company>西安电子科技大学 计算机学院</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计算机组成与体系结构</dc:title>
  <dc:subject>第7章 流水线技术与指令级并行</dc:subject>
  <dc:creator>车向泉</dc:creator>
  <dc:description>7.5 指令流水线的性能提高_x000d_
7.6 指令级并行概念_x000d_
7.7 提高指令级并行的技术_x000d_
7.8 多发射处理器_x000d_
7.9 指令级并行的限制</dc:description>
  <cp:lastModifiedBy>Che Xiangquan</cp:lastModifiedBy>
  <cp:revision>1428</cp:revision>
  <dcterms:created xsi:type="dcterms:W3CDTF">1601-01-01T00:00:00Z</dcterms:created>
  <dcterms:modified xsi:type="dcterms:W3CDTF">2021-04-06T09:33:23Z</dcterms:modified>
</cp:coreProperties>
</file>