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4"/>
  </p:notesMasterIdLst>
  <p:handoutMasterIdLst>
    <p:handoutMasterId r:id="rId65"/>
  </p:handoutMasterIdLst>
  <p:sldIdLst>
    <p:sldId id="1174" r:id="rId2"/>
    <p:sldId id="1244" r:id="rId3"/>
    <p:sldId id="1243" r:id="rId4"/>
    <p:sldId id="1240" r:id="rId5"/>
    <p:sldId id="1245" r:id="rId6"/>
    <p:sldId id="1246" r:id="rId7"/>
    <p:sldId id="1247" r:id="rId8"/>
    <p:sldId id="1248" r:id="rId9"/>
    <p:sldId id="1241" r:id="rId10"/>
    <p:sldId id="1242" r:id="rId11"/>
    <p:sldId id="1249" r:id="rId12"/>
    <p:sldId id="1250" r:id="rId13"/>
    <p:sldId id="1251" r:id="rId14"/>
    <p:sldId id="1252" r:id="rId15"/>
    <p:sldId id="1262" r:id="rId16"/>
    <p:sldId id="1253" r:id="rId17"/>
    <p:sldId id="1254" r:id="rId18"/>
    <p:sldId id="1255" r:id="rId19"/>
    <p:sldId id="1256" r:id="rId20"/>
    <p:sldId id="1257" r:id="rId21"/>
    <p:sldId id="1261" r:id="rId22"/>
    <p:sldId id="1258" r:id="rId23"/>
    <p:sldId id="1263" r:id="rId24"/>
    <p:sldId id="1259" r:id="rId25"/>
    <p:sldId id="1260" r:id="rId26"/>
    <p:sldId id="1264" r:id="rId27"/>
    <p:sldId id="1265" r:id="rId28"/>
    <p:sldId id="1266" r:id="rId29"/>
    <p:sldId id="1267" r:id="rId30"/>
    <p:sldId id="1268" r:id="rId31"/>
    <p:sldId id="1275" r:id="rId32"/>
    <p:sldId id="1270" r:id="rId33"/>
    <p:sldId id="1276" r:id="rId34"/>
    <p:sldId id="1271" r:id="rId35"/>
    <p:sldId id="1277" r:id="rId36"/>
    <p:sldId id="1269" r:id="rId37"/>
    <p:sldId id="1274" r:id="rId38"/>
    <p:sldId id="1278" r:id="rId39"/>
    <p:sldId id="1279" r:id="rId40"/>
    <p:sldId id="1295" r:id="rId41"/>
    <p:sldId id="1280" r:id="rId42"/>
    <p:sldId id="1281" r:id="rId43"/>
    <p:sldId id="1282" r:id="rId44"/>
    <p:sldId id="1423" r:id="rId45"/>
    <p:sldId id="1424" r:id="rId46"/>
    <p:sldId id="1426" r:id="rId47"/>
    <p:sldId id="1425" r:id="rId48"/>
    <p:sldId id="1427" r:id="rId49"/>
    <p:sldId id="1428" r:id="rId50"/>
    <p:sldId id="1283" r:id="rId51"/>
    <p:sldId id="1284" r:id="rId52"/>
    <p:sldId id="1422" r:id="rId53"/>
    <p:sldId id="1296" r:id="rId54"/>
    <p:sldId id="1285" r:id="rId55"/>
    <p:sldId id="1286" r:id="rId56"/>
    <p:sldId id="1287" r:id="rId57"/>
    <p:sldId id="1288" r:id="rId58"/>
    <p:sldId id="1289" r:id="rId59"/>
    <p:sldId id="1291" r:id="rId60"/>
    <p:sldId id="1292" r:id="rId61"/>
    <p:sldId id="1293" r:id="rId62"/>
    <p:sldId id="1294" r:id="rId63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66"/>
    <a:srgbClr val="FF0066"/>
    <a:srgbClr val="008000"/>
    <a:srgbClr val="CCFFCC"/>
    <a:srgbClr val="FFFF99"/>
    <a:srgbClr val="99CCFF"/>
    <a:srgbClr val="FFCCFF"/>
    <a:srgbClr val="FF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32" autoAdjust="0"/>
    <p:restoredTop sz="96525" autoAdjust="0"/>
  </p:normalViewPr>
  <p:slideViewPr>
    <p:cSldViewPr>
      <p:cViewPr varScale="1">
        <p:scale>
          <a:sx n="112" d="100"/>
          <a:sy n="112" d="100"/>
        </p:scale>
        <p:origin x="10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7" Type="http://schemas.openxmlformats.org/officeDocument/2006/relationships/slide" Target="slides/slide56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39.xml"/><Relationship Id="rId5" Type="http://schemas.openxmlformats.org/officeDocument/2006/relationships/slide" Target="slides/slide28.xml"/><Relationship Id="rId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484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38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7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39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2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7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66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28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09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17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8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8A5FE76-19FD-4865-986C-807B73FEE57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347590"/>
            <a:ext cx="8740775" cy="809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 b="0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830123A-C2FD-4E2B-971C-475BDA8396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Text Box 22">
            <a:extLst>
              <a:ext uri="{FF2B5EF4-FFF2-40B4-BE49-F238E27FC236}">
                <a16:creationId xmlns:a16="http://schemas.microsoft.com/office/drawing/2014/main" id="{7723D6B6-81D0-4AC4-B8E4-53A854598A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/>
                <a:ea typeface="黑体"/>
              </a:rPr>
              <a:t>计算机科学与技术学院</a:t>
            </a:r>
            <a:endParaRPr lang="en-US" altLang="zh-CN" sz="2800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AEC0254-9F88-4DD0-AD2A-3082C26D98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C255D13-0AB7-4D69-9CD4-60B7D35176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5E7589C-D0B4-40A5-98A8-948CE5737D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7F18835-8648-44FC-8C41-480AF8AE777C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6">
            <a:extLst>
              <a:ext uri="{FF2B5EF4-FFF2-40B4-BE49-F238E27FC236}">
                <a16:creationId xmlns:a16="http://schemas.microsoft.com/office/drawing/2014/main" id="{FCCDE58E-B907-4904-8484-0D3CC0995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8CD90-EB6C-4EF8-843B-BC01DDFAB9E6}" type="datetime3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2021年4月6日星期二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17:37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108CDBD-FBDC-4ED7-98E4-D17C3B48393A}"/>
              </a:ext>
            </a:extLst>
          </p:cNvPr>
          <p:cNvGrpSpPr/>
          <p:nvPr userDrawn="1"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8C25D4-7236-4B7C-A6C9-1701C8C4E0A6}"/>
                </a:ext>
              </a:extLst>
            </p:cNvPr>
            <p:cNvCxnSpPr/>
            <p:nvPr userDrawn="1"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1A47C75-B43D-49B4-A457-35C7E1943419}"/>
                </a:ext>
              </a:extLst>
            </p:cNvPr>
            <p:cNvGrpSpPr/>
            <p:nvPr userDrawn="1"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60" name="Line 5">
                <a:extLst>
                  <a:ext uri="{FF2B5EF4-FFF2-40B4-BE49-F238E27FC236}">
                    <a16:creationId xmlns:a16="http://schemas.microsoft.com/office/drawing/2014/main" id="{90A8524B-47F4-47A2-919D-97FF5840F1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1" name="Line 15">
                <a:extLst>
                  <a:ext uri="{FF2B5EF4-FFF2-40B4-BE49-F238E27FC236}">
                    <a16:creationId xmlns:a16="http://schemas.microsoft.com/office/drawing/2014/main" id="{118A60A2-D6FA-4D83-A384-33CF537228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2" name="Line 16">
                <a:extLst>
                  <a:ext uri="{FF2B5EF4-FFF2-40B4-BE49-F238E27FC236}">
                    <a16:creationId xmlns:a16="http://schemas.microsoft.com/office/drawing/2014/main" id="{62C2CF77-5EB6-4849-8ABB-FB3DEFCDCC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63" name="Line 17">
                <a:extLst>
                  <a:ext uri="{FF2B5EF4-FFF2-40B4-BE49-F238E27FC236}">
                    <a16:creationId xmlns:a16="http://schemas.microsoft.com/office/drawing/2014/main" id="{7A6B573A-A237-43BA-BF4D-C45F37B875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34A0AF6D-208D-4DC1-A6DA-7E98535A48FD}"/>
                </a:ext>
              </a:extLst>
            </p:cNvPr>
            <p:cNvGrpSpPr/>
            <p:nvPr userDrawn="1"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56" name="Line 6">
                <a:extLst>
                  <a:ext uri="{FF2B5EF4-FFF2-40B4-BE49-F238E27FC236}">
                    <a16:creationId xmlns:a16="http://schemas.microsoft.com/office/drawing/2014/main" id="{CE11C32F-458E-4171-91A5-2A280F71AB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7" name="Line 7">
                <a:extLst>
                  <a:ext uri="{FF2B5EF4-FFF2-40B4-BE49-F238E27FC236}">
                    <a16:creationId xmlns:a16="http://schemas.microsoft.com/office/drawing/2014/main" id="{A477E956-E3FC-4618-9149-BB47DD4707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8" name="Line 18">
                <a:extLst>
                  <a:ext uri="{FF2B5EF4-FFF2-40B4-BE49-F238E27FC236}">
                    <a16:creationId xmlns:a16="http://schemas.microsoft.com/office/drawing/2014/main" id="{C3D91608-2599-4756-B836-79D4AE776B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9" name="Line 19">
                <a:extLst>
                  <a:ext uri="{FF2B5EF4-FFF2-40B4-BE49-F238E27FC236}">
                    <a16:creationId xmlns:a16="http://schemas.microsoft.com/office/drawing/2014/main" id="{521944C3-94FA-4013-AB8B-D55D493BED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80F43713-B59A-4954-9943-212D4D36B3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87DA4EB-FFF9-4853-940A-0B47511007EE}"/>
                </a:ext>
              </a:extLst>
            </p:cNvPr>
            <p:cNvGrpSpPr/>
            <p:nvPr userDrawn="1"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622CAEEE-2C1F-4DC6-813B-AAC260F27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4879C4E8-3B68-40A6-AFD2-931BD11CFC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5" name="Line 10">
                <a:extLst>
                  <a:ext uri="{FF2B5EF4-FFF2-40B4-BE49-F238E27FC236}">
                    <a16:creationId xmlns:a16="http://schemas.microsoft.com/office/drawing/2014/main" id="{4EFDA726-A09B-43DC-87EC-B4C9FD94C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6" name="Line 11">
                <a:extLst>
                  <a:ext uri="{FF2B5EF4-FFF2-40B4-BE49-F238E27FC236}">
                    <a16:creationId xmlns:a16="http://schemas.microsoft.com/office/drawing/2014/main" id="{BC3D37D6-9E2E-4B85-AF7A-A233598A1E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7" name="Line 12">
                <a:extLst>
                  <a:ext uri="{FF2B5EF4-FFF2-40B4-BE49-F238E27FC236}">
                    <a16:creationId xmlns:a16="http://schemas.microsoft.com/office/drawing/2014/main" id="{2B708E79-A17A-483D-B1DC-92F26B6D34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9196DFBE-154F-436A-8697-F8B149C9E9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9" name="Line 14">
                <a:extLst>
                  <a:ext uri="{FF2B5EF4-FFF2-40B4-BE49-F238E27FC236}">
                    <a16:creationId xmlns:a16="http://schemas.microsoft.com/office/drawing/2014/main" id="{959C86ED-871C-4032-9A9E-F13EFE5686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0" name="Line 20">
                <a:extLst>
                  <a:ext uri="{FF2B5EF4-FFF2-40B4-BE49-F238E27FC236}">
                    <a16:creationId xmlns:a16="http://schemas.microsoft.com/office/drawing/2014/main" id="{D358DA0A-2C2D-4FBE-BE5E-02F60F23A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1" name="Line 21">
                <a:extLst>
                  <a:ext uri="{FF2B5EF4-FFF2-40B4-BE49-F238E27FC236}">
                    <a16:creationId xmlns:a16="http://schemas.microsoft.com/office/drawing/2014/main" id="{01CA7575-81D5-4966-8E6D-AE72AEBA3D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2" name="Line 22">
                <a:extLst>
                  <a:ext uri="{FF2B5EF4-FFF2-40B4-BE49-F238E27FC236}">
                    <a16:creationId xmlns:a16="http://schemas.microsoft.com/office/drawing/2014/main" id="{B4C5AF1E-06F7-4B43-A7B8-81793E3EE2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3" name="Line 23">
                <a:extLst>
                  <a:ext uri="{FF2B5EF4-FFF2-40B4-BE49-F238E27FC236}">
                    <a16:creationId xmlns:a16="http://schemas.microsoft.com/office/drawing/2014/main" id="{54D292A0-64C2-4213-889F-A7087A3E1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4" name="Line 26">
                <a:extLst>
                  <a:ext uri="{FF2B5EF4-FFF2-40B4-BE49-F238E27FC236}">
                    <a16:creationId xmlns:a16="http://schemas.microsoft.com/office/drawing/2014/main" id="{D1A00F22-AC84-4E09-A023-379B162901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5" name="Line 27">
                <a:extLst>
                  <a:ext uri="{FF2B5EF4-FFF2-40B4-BE49-F238E27FC236}">
                    <a16:creationId xmlns:a16="http://schemas.microsoft.com/office/drawing/2014/main" id="{02F796FA-B45A-460C-AAFE-88A62E4F46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8AEA370-404E-4978-B6F1-E7E4477A6F88}"/>
                </a:ext>
              </a:extLst>
            </p:cNvPr>
            <p:cNvGrpSpPr/>
            <p:nvPr userDrawn="1"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9" name="Line 24">
                <a:extLst>
                  <a:ext uri="{FF2B5EF4-FFF2-40B4-BE49-F238E27FC236}">
                    <a16:creationId xmlns:a16="http://schemas.microsoft.com/office/drawing/2014/main" id="{349D8238-44F3-433B-8378-FD4C7B4A74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A618A41A-9E33-4FB6-82F9-86BE7BA186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" name="Line 29">
                <a:extLst>
                  <a:ext uri="{FF2B5EF4-FFF2-40B4-BE49-F238E27FC236}">
                    <a16:creationId xmlns:a16="http://schemas.microsoft.com/office/drawing/2014/main" id="{A739225F-5C2E-4E11-A4C8-0FB8A6BC7D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2" name="Line 24">
                <a:extLst>
                  <a:ext uri="{FF2B5EF4-FFF2-40B4-BE49-F238E27FC236}">
                    <a16:creationId xmlns:a16="http://schemas.microsoft.com/office/drawing/2014/main" id="{2D5330D4-C27B-4344-8D57-771555AE00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B93D84-87BE-4514-9293-7D5164B6320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小字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9875" indent="-269875">
              <a:defRPr sz="2400"/>
            </a:lvl1pPr>
            <a:lvl2pPr marL="538163" indent="-268288">
              <a:defRPr sz="2400"/>
            </a:lvl2pPr>
            <a:lvl3pPr marL="808038" indent="-269875">
              <a:defRPr sz="2400"/>
            </a:lvl3pPr>
            <a:lvl4pPr marL="1077913" indent="-269875">
              <a:defRPr sz="2400"/>
            </a:lvl4pPr>
            <a:lvl5pPr marL="1347788" indent="-269875"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B93D84-87BE-4514-9293-7D5164B6320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0446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44450"/>
            <a:ext cx="8384290" cy="523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620610"/>
            <a:ext cx="4186810" cy="6084989"/>
          </a:xfrm>
        </p:spPr>
        <p:txBody>
          <a:bodyPr/>
          <a:lstStyle>
            <a:lvl1pPr marL="269875" indent="-269875">
              <a:defRPr sz="2400"/>
            </a:lvl1pPr>
            <a:lvl2pPr marL="538163" indent="-268288">
              <a:defRPr sz="2400"/>
            </a:lvl2pPr>
            <a:lvl3pPr marL="808038" indent="-269875">
              <a:defRPr sz="2400"/>
            </a:lvl3pPr>
            <a:lvl4pPr marL="1077913" indent="-269875">
              <a:defRPr sz="2400"/>
            </a:lvl4pPr>
            <a:lvl5pPr marL="1347788" indent="-269875"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5750A1-0410-4718-B664-D0A6E6D9932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38B362-2164-4E7B-B9D6-0F27E4D1F8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88030" y="620610"/>
            <a:ext cx="4186810" cy="6084989"/>
          </a:xfrm>
        </p:spPr>
        <p:txBody>
          <a:bodyPr/>
          <a:lstStyle>
            <a:lvl1pPr marL="269875" indent="-269875">
              <a:defRPr sz="2400"/>
            </a:lvl1pPr>
            <a:lvl2pPr marL="538163" indent="-268288">
              <a:defRPr sz="2400"/>
            </a:lvl2pPr>
            <a:lvl3pPr marL="808038" indent="-269875">
              <a:defRPr sz="2400"/>
            </a:lvl3pPr>
            <a:lvl4pPr marL="1077913" indent="-269875">
              <a:defRPr sz="2400"/>
            </a:lvl4pPr>
            <a:lvl5pPr marL="1347788" indent="-269875"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D2D3FC-61ED-4E75-BDDB-54CF03F6D31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F9499D-DDED-46AB-BAAD-B86CACC89EB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1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944C29EA-3689-43EF-BF3B-4AB4D9CC568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8"/>
            <a:ext cx="8362950" cy="613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1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1" r:id="rId3"/>
    <p:sldLayoutId id="2147483657" r:id="rId4"/>
    <p:sldLayoutId id="2147483659" r:id="rId5"/>
    <p:sldLayoutId id="2147483660" r:id="rId6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60363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7913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6688" indent="-3587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795463" indent="-358775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9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</a:t>
            </a:r>
            <a:r>
              <a:rPr lang="en-US" altLang="zh-CN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/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输出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 dirty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0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0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FD945-3B23-4558-9877-077D21EEDED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77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 </a:t>
            </a:r>
            <a:r>
              <a:rPr lang="zh-CN" altLang="en-US" dirty="0"/>
              <a:t>总线技术</a:t>
            </a:r>
          </a:p>
        </p:txBody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362950" cy="4968875"/>
          </a:xfrm>
        </p:spPr>
        <p:txBody>
          <a:bodyPr/>
          <a:lstStyle/>
          <a:p>
            <a:r>
              <a:rPr lang="zh-CN" altLang="en-US"/>
              <a:t>总线：</a:t>
            </a:r>
          </a:p>
          <a:p>
            <a:pPr lvl="1"/>
            <a:r>
              <a:rPr lang="zh-CN" altLang="en-US"/>
              <a:t>是计算机系统的</a:t>
            </a:r>
            <a:r>
              <a:rPr lang="zh-CN" altLang="en-US">
                <a:solidFill>
                  <a:srgbClr val="FF0000"/>
                </a:solidFill>
              </a:rPr>
              <a:t>互连机构</a:t>
            </a:r>
          </a:p>
          <a:p>
            <a:pPr lvl="1"/>
            <a:r>
              <a:rPr lang="zh-CN" altLang="en-US"/>
              <a:t>是连接两个或多个总线设备的</a:t>
            </a:r>
            <a:r>
              <a:rPr lang="zh-CN" altLang="en-US">
                <a:solidFill>
                  <a:srgbClr val="FF0000"/>
                </a:solidFill>
              </a:rPr>
              <a:t>公共通信线路</a:t>
            </a:r>
          </a:p>
          <a:p>
            <a:pPr lvl="1"/>
            <a:r>
              <a:rPr lang="zh-CN" altLang="en-US"/>
              <a:t>是一组有定义的、可</a:t>
            </a:r>
            <a:r>
              <a:rPr lang="zh-CN" altLang="en-US">
                <a:solidFill>
                  <a:srgbClr val="FF0000"/>
                </a:solidFill>
              </a:rPr>
              <a:t>共享</a:t>
            </a:r>
            <a:r>
              <a:rPr lang="zh-CN" altLang="en-US"/>
              <a:t>的、可传递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逻辑信号的</a:t>
            </a:r>
            <a:r>
              <a:rPr lang="zh-CN" altLang="en-US">
                <a:solidFill>
                  <a:srgbClr val="FF0000"/>
                </a:solidFill>
              </a:rPr>
              <a:t>连接线</a:t>
            </a:r>
          </a:p>
          <a:p>
            <a:pPr lvl="1"/>
            <a:r>
              <a:rPr lang="zh-CN" altLang="en-US"/>
              <a:t>通常分为</a:t>
            </a:r>
            <a:r>
              <a:rPr lang="zh-CN" altLang="en-US">
                <a:solidFill>
                  <a:srgbClr val="0000FF"/>
                </a:solidFill>
              </a:rPr>
              <a:t>地址</a:t>
            </a:r>
            <a:r>
              <a:rPr lang="zh-CN" altLang="en-US"/>
              <a:t>总线、</a:t>
            </a:r>
            <a:r>
              <a:rPr lang="zh-CN" altLang="en-US">
                <a:solidFill>
                  <a:srgbClr val="0000FF"/>
                </a:solidFill>
              </a:rPr>
              <a:t>数据</a:t>
            </a:r>
            <a:r>
              <a:rPr lang="zh-CN" altLang="en-US"/>
              <a:t>总线、</a:t>
            </a:r>
            <a:r>
              <a:rPr lang="zh-CN" altLang="en-US">
                <a:solidFill>
                  <a:srgbClr val="0000FF"/>
                </a:solidFill>
              </a:rPr>
              <a:t>控制</a:t>
            </a:r>
            <a:r>
              <a:rPr lang="zh-CN" altLang="en-US"/>
              <a:t>总线</a:t>
            </a:r>
          </a:p>
          <a:p>
            <a:r>
              <a:rPr lang="zh-CN" altLang="en-US"/>
              <a:t>总线设备：</a:t>
            </a:r>
          </a:p>
          <a:p>
            <a:pPr lvl="1"/>
            <a:r>
              <a:rPr lang="zh-CN" altLang="en-US"/>
              <a:t>主设备（</a:t>
            </a:r>
            <a:r>
              <a:rPr lang="en-US" altLang="zh-CN"/>
              <a:t>Master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从属设备（</a:t>
            </a:r>
            <a:r>
              <a:rPr lang="en-US" altLang="zh-CN"/>
              <a:t>Slave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33F7BE-BF93-4ACC-B7FA-E2C4CD40B42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77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8.2.1 </a:t>
            </a:r>
            <a:r>
              <a:rPr lang="zh-CN" altLang="en-US"/>
              <a:t>总线类型与结构          </a:t>
            </a:r>
            <a:r>
              <a:rPr lang="en-US" altLang="zh-CN">
                <a:solidFill>
                  <a:srgbClr val="CC0066"/>
                </a:solidFill>
              </a:rPr>
              <a:t>1. </a:t>
            </a:r>
            <a:r>
              <a:rPr lang="zh-CN" altLang="en-US">
                <a:solidFill>
                  <a:srgbClr val="CC0066"/>
                </a:solidFill>
              </a:rPr>
              <a:t>总线类型</a:t>
            </a:r>
          </a:p>
        </p:txBody>
      </p:sp>
      <p:sp>
        <p:nvSpPr>
          <p:cNvPr id="177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20713"/>
            <a:ext cx="8353425" cy="6048375"/>
          </a:xfrm>
        </p:spPr>
        <p:txBody>
          <a:bodyPr/>
          <a:lstStyle/>
          <a:p>
            <a:r>
              <a:rPr lang="zh-CN" altLang="en-US"/>
              <a:t>按</a:t>
            </a:r>
            <a:r>
              <a:rPr lang="zh-CN" altLang="en-US">
                <a:solidFill>
                  <a:srgbClr val="FF0000"/>
                </a:solidFill>
              </a:rPr>
              <a:t>连接层次</a:t>
            </a:r>
            <a:r>
              <a:rPr lang="zh-CN" altLang="en-US"/>
              <a:t>分类：</a:t>
            </a:r>
          </a:p>
          <a:p>
            <a:pPr lvl="1"/>
            <a:r>
              <a:rPr lang="zh-CN" altLang="en-US"/>
              <a:t>片内总线</a:t>
            </a:r>
          </a:p>
          <a:p>
            <a:pPr lvl="1"/>
            <a:r>
              <a:rPr lang="zh-CN" altLang="en-US"/>
              <a:t>系统总线</a:t>
            </a:r>
          </a:p>
          <a:p>
            <a:pPr lvl="1"/>
            <a:r>
              <a:rPr lang="zh-CN" altLang="en-US"/>
              <a:t>通信总线</a:t>
            </a:r>
          </a:p>
          <a:p>
            <a:r>
              <a:rPr lang="zh-CN" altLang="en-US"/>
              <a:t>按</a:t>
            </a:r>
            <a:r>
              <a:rPr lang="zh-CN" altLang="en-US">
                <a:solidFill>
                  <a:srgbClr val="FF0000"/>
                </a:solidFill>
              </a:rPr>
              <a:t>数据位数</a:t>
            </a:r>
            <a:r>
              <a:rPr lang="zh-CN" altLang="en-US"/>
              <a:t>分类：</a:t>
            </a:r>
          </a:p>
          <a:p>
            <a:pPr lvl="1"/>
            <a:r>
              <a:rPr lang="zh-CN" altLang="en-US"/>
              <a:t>并行总线</a:t>
            </a:r>
          </a:p>
          <a:p>
            <a:pPr lvl="1"/>
            <a:r>
              <a:rPr lang="zh-CN" altLang="en-US"/>
              <a:t>串行总线</a:t>
            </a:r>
          </a:p>
          <a:p>
            <a:r>
              <a:rPr lang="zh-CN" altLang="en-US"/>
              <a:t>按</a:t>
            </a:r>
            <a:r>
              <a:rPr lang="zh-CN" altLang="en-US">
                <a:solidFill>
                  <a:srgbClr val="FF0000"/>
                </a:solidFill>
              </a:rPr>
              <a:t>用法</a:t>
            </a:r>
            <a:r>
              <a:rPr lang="zh-CN" altLang="en-US"/>
              <a:t>分类：</a:t>
            </a:r>
          </a:p>
          <a:p>
            <a:pPr lvl="1"/>
            <a:r>
              <a:rPr lang="zh-CN" altLang="en-US"/>
              <a:t>专用总线：只连接一对功能部件</a:t>
            </a:r>
          </a:p>
          <a:p>
            <a:pPr lvl="1"/>
            <a:r>
              <a:rPr lang="zh-CN" altLang="en-US"/>
              <a:t>公用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</a:rPr>
              <a:t>共享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总线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188F87-7BD2-429B-AAAB-8457CCB1A94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78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8.2.1 </a:t>
            </a:r>
            <a:r>
              <a:rPr lang="zh-CN" altLang="en-US"/>
              <a:t>总线类型与结构         </a:t>
            </a:r>
            <a:r>
              <a:rPr lang="en-US" altLang="zh-CN">
                <a:solidFill>
                  <a:srgbClr val="CC0066"/>
                </a:solidFill>
              </a:rPr>
              <a:t>2. </a:t>
            </a:r>
            <a:r>
              <a:rPr lang="zh-CN" altLang="en-US">
                <a:solidFill>
                  <a:srgbClr val="CC0066"/>
                </a:solidFill>
              </a:rPr>
              <a:t>总线</a:t>
            </a:r>
            <a:r>
              <a:rPr lang="zh-CN" altLang="en-US">
                <a:solidFill>
                  <a:srgbClr val="FF6600"/>
                </a:solidFill>
              </a:rPr>
              <a:t>特性</a:t>
            </a:r>
            <a:r>
              <a:rPr lang="zh-CN" altLang="en-US">
                <a:solidFill>
                  <a:srgbClr val="CC0066"/>
                </a:solidFill>
              </a:rPr>
              <a:t>及</a:t>
            </a:r>
            <a:r>
              <a:rPr lang="zh-CN" altLang="en-US">
                <a:solidFill>
                  <a:srgbClr val="FF6600"/>
                </a:solidFill>
              </a:rPr>
              <a:t>性能指标</a:t>
            </a:r>
          </a:p>
        </p:txBody>
      </p:sp>
      <p:sp>
        <p:nvSpPr>
          <p:cNvPr id="178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3529013" cy="4895850"/>
          </a:xfrm>
        </p:spPr>
        <p:txBody>
          <a:bodyPr/>
          <a:lstStyle/>
          <a:p>
            <a:r>
              <a:rPr lang="zh-CN" altLang="en-US"/>
              <a:t>总线的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特性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机械特性</a:t>
            </a:r>
          </a:p>
          <a:p>
            <a:pPr lvl="1"/>
            <a:r>
              <a:rPr lang="zh-CN" altLang="en-US"/>
              <a:t>电气特性</a:t>
            </a:r>
          </a:p>
          <a:p>
            <a:pPr lvl="1"/>
            <a:r>
              <a:rPr lang="zh-CN" altLang="en-US"/>
              <a:t>功能特性</a:t>
            </a:r>
          </a:p>
          <a:p>
            <a:pPr lvl="1"/>
            <a:r>
              <a:rPr lang="zh-CN" altLang="en-US"/>
              <a:t>时间特性</a:t>
            </a:r>
          </a:p>
          <a:p>
            <a:r>
              <a:rPr lang="zh-CN" altLang="en-US"/>
              <a:t>总线的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性能指标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总线带宽</a:t>
            </a:r>
          </a:p>
          <a:p>
            <a:pPr lvl="1"/>
            <a:r>
              <a:rPr lang="zh-CN" altLang="en-US"/>
              <a:t>总线宽度</a:t>
            </a:r>
          </a:p>
          <a:p>
            <a:pPr lvl="1"/>
            <a:r>
              <a:rPr lang="zh-CN" altLang="en-US"/>
              <a:t>总线负载</a:t>
            </a:r>
          </a:p>
        </p:txBody>
      </p:sp>
      <p:sp>
        <p:nvSpPr>
          <p:cNvPr id="1780740" name="Rectangle 4"/>
          <p:cNvSpPr>
            <a:spLocks noChangeArrowheads="1"/>
          </p:cNvSpPr>
          <p:nvPr/>
        </p:nvSpPr>
        <p:spPr bwMode="auto">
          <a:xfrm>
            <a:off x="2987675" y="4581525"/>
            <a:ext cx="5905500" cy="10795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8.1】PCI</a:t>
            </a:r>
            <a:r>
              <a:rPr lang="zh-CN" altLang="en-US"/>
              <a:t>总线的带宽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8.2】ISA</a:t>
            </a:r>
            <a:r>
              <a:rPr lang="zh-CN" altLang="en-US"/>
              <a:t>及</a:t>
            </a:r>
            <a:r>
              <a:rPr lang="en-US" altLang="zh-CN"/>
              <a:t>PCI</a:t>
            </a:r>
            <a:r>
              <a:rPr lang="zh-CN" altLang="en-US"/>
              <a:t>总线的寻址空间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642B1D-2467-4E3F-91C1-DD33C9453AA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78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8.2.1 </a:t>
            </a:r>
            <a:r>
              <a:rPr lang="zh-CN" altLang="en-US"/>
              <a:t>总线类型与结构 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>
                <a:solidFill>
                  <a:srgbClr val="CC0066"/>
                </a:solidFill>
              </a:rPr>
              <a:t>总线</a:t>
            </a:r>
            <a:r>
              <a:rPr lang="zh-CN" altLang="en-US">
                <a:solidFill>
                  <a:srgbClr val="FF6600"/>
                </a:solidFill>
              </a:rPr>
              <a:t>结构</a:t>
            </a:r>
          </a:p>
        </p:txBody>
      </p:sp>
      <p:sp>
        <p:nvSpPr>
          <p:cNvPr id="178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921625" cy="1150938"/>
          </a:xfrm>
        </p:spPr>
        <p:txBody>
          <a:bodyPr/>
          <a:lstStyle/>
          <a:p>
            <a:r>
              <a:rPr lang="zh-CN" altLang="en-US" dirty="0"/>
              <a:t>单总线结构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多总线结构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1226DB-FB94-48AB-99A9-A82345557D2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8775"/>
            <a:ext cx="6553200" cy="576263"/>
            <a:chOff x="884" y="1026"/>
            <a:chExt cx="3674" cy="363"/>
          </a:xfrm>
        </p:grpSpPr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CF1A78C1-31EF-4C36-B120-F4B1ED35E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026"/>
              <a:ext cx="3674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FF16A3E1-40BF-4F8F-916E-6064259C8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207"/>
              <a:ext cx="367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1F49D624-5DCC-48E5-B91F-28E0FE8A8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89"/>
              <a:ext cx="3674" cy="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Rectangle 7">
            <a:extLst>
              <a:ext uri="{FF2B5EF4-FFF2-40B4-BE49-F238E27FC236}">
                <a16:creationId xmlns:a16="http://schemas.microsoft.com/office/drawing/2014/main" id="{23DE0185-860C-4055-BF8A-F679D293E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068638"/>
            <a:ext cx="1009650" cy="865187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98F23281-1F7D-4E08-B79E-4AA18761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1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5BC7272-33CA-4ECC-906E-CF294709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068638"/>
            <a:ext cx="1152525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Cache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/</a:t>
            </a:r>
            <a:r>
              <a:rPr lang="zh-CN" altLang="en-US"/>
              <a:t>主存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A8C5F5A6-82BA-4C27-8667-BC49238C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2</a:t>
            </a: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A8817B68-B402-4A78-9BBC-7D8D22184B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1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69B5603F-22A5-41AE-8EA8-D6164C3D00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74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501E562E-E19C-4CA6-BF0F-015F588DE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9597B786-3720-41E1-ACF3-58669F3A6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C5709003-BE27-4942-A65B-E42D71910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28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id="{9352B2B9-1519-48AC-A821-2C3D12C2AB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7D67C0EB-F6ED-4386-B360-15915AD99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BB560177-015E-493B-9F86-92ABEDA49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8DA0067D-E66E-4414-B49F-EC8AE7123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E02E0FA0-2A79-491E-9A38-BF7C644EC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21">
            <a:extLst>
              <a:ext uri="{FF2B5EF4-FFF2-40B4-BE49-F238E27FC236}">
                <a16:creationId xmlns:a16="http://schemas.microsoft.com/office/drawing/2014/main" id="{34DBFC8E-1769-4D81-ACFD-A6111E127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22">
            <a:extLst>
              <a:ext uri="{FF2B5EF4-FFF2-40B4-BE49-F238E27FC236}">
                <a16:creationId xmlns:a16="http://schemas.microsoft.com/office/drawing/2014/main" id="{02AC45D9-41BD-4CA0-B94D-8C26E089E9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F894CE13-9424-4124-8EEA-91ABD617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3</a:t>
            </a:r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2ED02AC3-E296-4CB1-A986-2036E1793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20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957BF954-DB50-4F0C-AC80-9B608B79D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93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3BDDCE0A-BE55-4826-9BF6-74F223F87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82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449FC0D2-7750-4294-BDAB-05350D794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134143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控制</a:t>
            </a:r>
          </a:p>
        </p:txBody>
      </p:sp>
      <p:sp>
        <p:nvSpPr>
          <p:cNvPr id="53" name="Text Box 29">
            <a:extLst>
              <a:ext uri="{FF2B5EF4-FFF2-40B4-BE49-F238E27FC236}">
                <a16:creationId xmlns:a16="http://schemas.microsoft.com/office/drawing/2014/main" id="{A3F4AE68-AF54-4764-9BDA-3B18103A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1676400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地址</a:t>
            </a:r>
          </a:p>
        </p:txBody>
      </p:sp>
      <p:sp>
        <p:nvSpPr>
          <p:cNvPr id="54" name="Text Box 30">
            <a:extLst>
              <a:ext uri="{FF2B5EF4-FFF2-40B4-BE49-F238E27FC236}">
                <a16:creationId xmlns:a16="http://schemas.microsoft.com/office/drawing/2014/main" id="{F5E86F25-9488-4D56-A1E3-A4A397DD8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198913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数据</a:t>
            </a:r>
          </a:p>
        </p:txBody>
      </p:sp>
      <p:sp>
        <p:nvSpPr>
          <p:cNvPr id="55" name="AutoShape 31">
            <a:extLst>
              <a:ext uri="{FF2B5EF4-FFF2-40B4-BE49-F238E27FC236}">
                <a16:creationId xmlns:a16="http://schemas.microsoft.com/office/drawing/2014/main" id="{ED1CE4D4-FE8F-49A0-9E58-B5562C5ED755}"/>
              </a:ext>
            </a:extLst>
          </p:cNvPr>
          <p:cNvSpPr>
            <a:spLocks/>
          </p:cNvSpPr>
          <p:nvPr/>
        </p:nvSpPr>
        <p:spPr bwMode="auto">
          <a:xfrm>
            <a:off x="7813675" y="1412875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D16F3F0F-6DE1-4709-BCFE-59193565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1485900"/>
            <a:ext cx="865187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/>
              <a:t>系统总线</a:t>
            </a:r>
          </a:p>
        </p:txBody>
      </p:sp>
      <p:sp>
        <p:nvSpPr>
          <p:cNvPr id="57" name="Text Box 33">
            <a:extLst>
              <a:ext uri="{FF2B5EF4-FFF2-40B4-BE49-F238E27FC236}">
                <a16:creationId xmlns:a16="http://schemas.microsoft.com/office/drawing/2014/main" id="{93087680-0E13-4454-A483-46047DFF8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06875"/>
            <a:ext cx="69135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利用单总线进行连接通信的计算机系统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CA2DE3-0739-49A9-84DE-4365ABEFD3F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78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8.2.1 </a:t>
            </a:r>
            <a:r>
              <a:rPr lang="zh-CN" altLang="en-US"/>
              <a:t>总线类型与结构         </a:t>
            </a:r>
            <a:r>
              <a:rPr lang="en-US" altLang="zh-CN">
                <a:solidFill>
                  <a:srgbClr val="CC0066"/>
                </a:solidFill>
              </a:rPr>
              <a:t>3. </a:t>
            </a:r>
            <a:r>
              <a:rPr lang="zh-CN" altLang="en-US">
                <a:solidFill>
                  <a:srgbClr val="CC0066"/>
                </a:solidFill>
              </a:rPr>
              <a:t>总线</a:t>
            </a:r>
            <a:r>
              <a:rPr lang="zh-CN" altLang="en-US">
                <a:solidFill>
                  <a:srgbClr val="FF6600"/>
                </a:solidFill>
              </a:rPr>
              <a:t>结构</a:t>
            </a:r>
          </a:p>
        </p:txBody>
      </p:sp>
      <p:sp>
        <p:nvSpPr>
          <p:cNvPr id="1782789" name="Line 5"/>
          <p:cNvSpPr>
            <a:spLocks noChangeShapeType="1"/>
          </p:cNvSpPr>
          <p:nvPr/>
        </p:nvSpPr>
        <p:spPr bwMode="auto">
          <a:xfrm>
            <a:off x="395288" y="2852738"/>
            <a:ext cx="8424862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790" name="Line 6"/>
          <p:cNvSpPr>
            <a:spLocks noChangeShapeType="1"/>
          </p:cNvSpPr>
          <p:nvPr/>
        </p:nvSpPr>
        <p:spPr bwMode="auto">
          <a:xfrm>
            <a:off x="395288" y="790575"/>
            <a:ext cx="468153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791" name="Line 7"/>
          <p:cNvSpPr>
            <a:spLocks noChangeShapeType="1"/>
          </p:cNvSpPr>
          <p:nvPr/>
        </p:nvSpPr>
        <p:spPr bwMode="auto">
          <a:xfrm>
            <a:off x="4357688" y="1844675"/>
            <a:ext cx="1439862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792" name="Text Box 8"/>
          <p:cNvSpPr txBox="1">
            <a:spLocks noChangeArrowheads="1"/>
          </p:cNvSpPr>
          <p:nvPr/>
        </p:nvSpPr>
        <p:spPr bwMode="auto">
          <a:xfrm>
            <a:off x="7091363" y="2395538"/>
            <a:ext cx="17287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FF0066"/>
                </a:solidFill>
              </a:rPr>
              <a:t>PCI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  <a:r>
              <a:rPr lang="en-US" altLang="zh-CN" sz="2400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782793" name="Text Box 9"/>
          <p:cNvSpPr txBox="1">
            <a:spLocks noChangeArrowheads="1"/>
          </p:cNvSpPr>
          <p:nvPr/>
        </p:nvSpPr>
        <p:spPr bwMode="auto">
          <a:xfrm>
            <a:off x="4211638" y="1341438"/>
            <a:ext cx="158591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6600"/>
                </a:solidFill>
              </a:rPr>
              <a:t>主存总线</a:t>
            </a:r>
          </a:p>
        </p:txBody>
      </p:sp>
      <p:sp>
        <p:nvSpPr>
          <p:cNvPr id="1782794" name="Text Box 10"/>
          <p:cNvSpPr txBox="1">
            <a:spLocks noChangeArrowheads="1"/>
          </p:cNvSpPr>
          <p:nvPr/>
        </p:nvSpPr>
        <p:spPr bwMode="auto">
          <a:xfrm>
            <a:off x="1042988" y="6149975"/>
            <a:ext cx="69135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一个基于</a:t>
            </a:r>
            <a:r>
              <a:rPr lang="en-US" altLang="zh-CN">
                <a:solidFill>
                  <a:schemeClr val="bg2"/>
                </a:solidFill>
              </a:rPr>
              <a:t>PCI</a:t>
            </a:r>
            <a:r>
              <a:rPr lang="zh-CN" altLang="en-US">
                <a:solidFill>
                  <a:schemeClr val="bg2"/>
                </a:solidFill>
              </a:rPr>
              <a:t>的系统示意图</a:t>
            </a:r>
          </a:p>
        </p:txBody>
      </p:sp>
      <p:sp>
        <p:nvSpPr>
          <p:cNvPr id="1782795" name="Text Box 11"/>
          <p:cNvSpPr txBox="1">
            <a:spLocks noChangeArrowheads="1"/>
          </p:cNvSpPr>
          <p:nvPr/>
        </p:nvSpPr>
        <p:spPr bwMode="auto">
          <a:xfrm>
            <a:off x="5076825" y="549275"/>
            <a:ext cx="15843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CPU</a:t>
            </a:r>
            <a:r>
              <a:rPr lang="zh-CN" altLang="en-US" sz="2400">
                <a:solidFill>
                  <a:srgbClr val="0000FF"/>
                </a:solidFill>
              </a:rPr>
              <a:t>总线</a:t>
            </a:r>
          </a:p>
        </p:txBody>
      </p:sp>
      <p:sp>
        <p:nvSpPr>
          <p:cNvPr id="1782796" name="Line 12"/>
          <p:cNvSpPr>
            <a:spLocks noChangeShapeType="1"/>
          </p:cNvSpPr>
          <p:nvPr/>
        </p:nvSpPr>
        <p:spPr bwMode="auto">
          <a:xfrm flipV="1">
            <a:off x="900113" y="7905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797" name="Line 13"/>
          <p:cNvSpPr>
            <a:spLocks noChangeShapeType="1"/>
          </p:cNvSpPr>
          <p:nvPr/>
        </p:nvSpPr>
        <p:spPr bwMode="auto">
          <a:xfrm flipV="1">
            <a:off x="2195513" y="7905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04" name="Rectangle 20"/>
          <p:cNvSpPr>
            <a:spLocks noChangeArrowheads="1"/>
          </p:cNvSpPr>
          <p:nvPr/>
        </p:nvSpPr>
        <p:spPr bwMode="auto">
          <a:xfrm>
            <a:off x="395288" y="12223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82805" name="Rectangle 21"/>
          <p:cNvSpPr>
            <a:spLocks noChangeArrowheads="1"/>
          </p:cNvSpPr>
          <p:nvPr/>
        </p:nvSpPr>
        <p:spPr bwMode="auto">
          <a:xfrm>
            <a:off x="2268538" y="3284538"/>
            <a:ext cx="1009650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PCI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设备</a:t>
            </a:r>
          </a:p>
        </p:txBody>
      </p:sp>
      <p:sp>
        <p:nvSpPr>
          <p:cNvPr id="1782806" name="Rectangle 22"/>
          <p:cNvSpPr>
            <a:spLocks noChangeArrowheads="1"/>
          </p:cNvSpPr>
          <p:nvPr/>
        </p:nvSpPr>
        <p:spPr bwMode="auto">
          <a:xfrm>
            <a:off x="1619250" y="1222375"/>
            <a:ext cx="1081088" cy="865188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Cache</a:t>
            </a:r>
            <a:endParaRPr lang="zh-CN" altLang="en-US"/>
          </a:p>
        </p:txBody>
      </p:sp>
      <p:sp>
        <p:nvSpPr>
          <p:cNvPr id="1782812" name="Line 28"/>
          <p:cNvSpPr>
            <a:spLocks noChangeShapeType="1"/>
          </p:cNvSpPr>
          <p:nvPr/>
        </p:nvSpPr>
        <p:spPr bwMode="auto">
          <a:xfrm flipV="1">
            <a:off x="3635375" y="7905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13" name="Rectangle 29"/>
          <p:cNvSpPr>
            <a:spLocks noChangeArrowheads="1"/>
          </p:cNvSpPr>
          <p:nvPr/>
        </p:nvSpPr>
        <p:spPr bwMode="auto">
          <a:xfrm>
            <a:off x="5795963" y="1411288"/>
            <a:ext cx="1081087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主存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储器</a:t>
            </a:r>
          </a:p>
        </p:txBody>
      </p:sp>
      <p:sp>
        <p:nvSpPr>
          <p:cNvPr id="1782814" name="Line 30"/>
          <p:cNvSpPr>
            <a:spLocks noChangeShapeType="1"/>
          </p:cNvSpPr>
          <p:nvPr/>
        </p:nvSpPr>
        <p:spPr bwMode="auto">
          <a:xfrm flipV="1">
            <a:off x="3635375" y="24209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11" name="Rectangle 27"/>
          <p:cNvSpPr>
            <a:spLocks noChangeArrowheads="1"/>
          </p:cNvSpPr>
          <p:nvPr/>
        </p:nvSpPr>
        <p:spPr bwMode="auto">
          <a:xfrm>
            <a:off x="2916238" y="1222375"/>
            <a:ext cx="1441450" cy="1223963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主存</a:t>
            </a:r>
            <a:br>
              <a:rPr lang="zh-CN" altLang="en-US"/>
            </a:br>
            <a:r>
              <a:rPr lang="zh-CN" altLang="en-US"/>
              <a:t>控制器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（桥）</a:t>
            </a:r>
          </a:p>
        </p:txBody>
      </p:sp>
      <p:sp>
        <p:nvSpPr>
          <p:cNvPr id="1782815" name="Rectangle 31"/>
          <p:cNvSpPr>
            <a:spLocks noChangeArrowheads="1"/>
          </p:cNvSpPr>
          <p:nvPr/>
        </p:nvSpPr>
        <p:spPr bwMode="auto">
          <a:xfrm>
            <a:off x="466725" y="3284538"/>
            <a:ext cx="1584325" cy="93662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CN"/>
              <a:t>PCI-USB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桥</a:t>
            </a:r>
          </a:p>
        </p:txBody>
      </p:sp>
      <p:sp>
        <p:nvSpPr>
          <p:cNvPr id="1782816" name="Line 32"/>
          <p:cNvSpPr>
            <a:spLocks noChangeShapeType="1"/>
          </p:cNvSpPr>
          <p:nvPr/>
        </p:nvSpPr>
        <p:spPr bwMode="auto">
          <a:xfrm flipV="1">
            <a:off x="1258888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17" name="Rectangle 33"/>
          <p:cNvSpPr>
            <a:spLocks noChangeArrowheads="1"/>
          </p:cNvSpPr>
          <p:nvPr/>
        </p:nvSpPr>
        <p:spPr bwMode="auto">
          <a:xfrm>
            <a:off x="3492500" y="3284538"/>
            <a:ext cx="1584325" cy="93662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CN"/>
              <a:t>PCI-ISA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桥</a:t>
            </a:r>
          </a:p>
        </p:txBody>
      </p:sp>
      <p:sp>
        <p:nvSpPr>
          <p:cNvPr id="1782818" name="Rectangle 34"/>
          <p:cNvSpPr>
            <a:spLocks noChangeArrowheads="1"/>
          </p:cNvSpPr>
          <p:nvPr/>
        </p:nvSpPr>
        <p:spPr bwMode="auto">
          <a:xfrm>
            <a:off x="5292725" y="3284538"/>
            <a:ext cx="1009650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视频</a:t>
            </a:r>
          </a:p>
        </p:txBody>
      </p:sp>
      <p:sp>
        <p:nvSpPr>
          <p:cNvPr id="1782819" name="Rectangle 35"/>
          <p:cNvSpPr>
            <a:spLocks noChangeArrowheads="1"/>
          </p:cNvSpPr>
          <p:nvPr/>
        </p:nvSpPr>
        <p:spPr bwMode="auto">
          <a:xfrm>
            <a:off x="6516688" y="3284538"/>
            <a:ext cx="1584325" cy="93662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CN"/>
              <a:t>PCI-PCI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桥</a:t>
            </a:r>
          </a:p>
        </p:txBody>
      </p:sp>
      <p:sp>
        <p:nvSpPr>
          <p:cNvPr id="1782820" name="Line 36"/>
          <p:cNvSpPr>
            <a:spLocks noChangeShapeType="1"/>
          </p:cNvSpPr>
          <p:nvPr/>
        </p:nvSpPr>
        <p:spPr bwMode="auto">
          <a:xfrm flipV="1">
            <a:off x="2771775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1" name="Line 37"/>
          <p:cNvSpPr>
            <a:spLocks noChangeShapeType="1"/>
          </p:cNvSpPr>
          <p:nvPr/>
        </p:nvSpPr>
        <p:spPr bwMode="auto">
          <a:xfrm flipV="1">
            <a:off x="4284663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2" name="Line 38"/>
          <p:cNvSpPr>
            <a:spLocks noChangeShapeType="1"/>
          </p:cNvSpPr>
          <p:nvPr/>
        </p:nvSpPr>
        <p:spPr bwMode="auto">
          <a:xfrm flipV="1">
            <a:off x="5795963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3" name="Line 39"/>
          <p:cNvSpPr>
            <a:spLocks noChangeShapeType="1"/>
          </p:cNvSpPr>
          <p:nvPr/>
        </p:nvSpPr>
        <p:spPr bwMode="auto">
          <a:xfrm flipV="1">
            <a:off x="7308850" y="2852738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4" name="Line 40"/>
          <p:cNvSpPr>
            <a:spLocks noChangeShapeType="1"/>
          </p:cNvSpPr>
          <p:nvPr/>
        </p:nvSpPr>
        <p:spPr bwMode="auto">
          <a:xfrm>
            <a:off x="395288" y="4652963"/>
            <a:ext cx="2447925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5" name="Line 41"/>
          <p:cNvSpPr>
            <a:spLocks noChangeShapeType="1"/>
          </p:cNvSpPr>
          <p:nvPr/>
        </p:nvSpPr>
        <p:spPr bwMode="auto">
          <a:xfrm flipV="1">
            <a:off x="1258888" y="4221163"/>
            <a:ext cx="0" cy="4318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6" name="Rectangle 42"/>
          <p:cNvSpPr>
            <a:spLocks noChangeArrowheads="1"/>
          </p:cNvSpPr>
          <p:nvPr/>
        </p:nvSpPr>
        <p:spPr bwMode="auto">
          <a:xfrm>
            <a:off x="395288" y="5084763"/>
            <a:ext cx="1150937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打印机</a:t>
            </a:r>
          </a:p>
        </p:txBody>
      </p:sp>
      <p:sp>
        <p:nvSpPr>
          <p:cNvPr id="1782827" name="Line 43"/>
          <p:cNvSpPr>
            <a:spLocks noChangeShapeType="1"/>
          </p:cNvSpPr>
          <p:nvPr/>
        </p:nvSpPr>
        <p:spPr bwMode="auto">
          <a:xfrm flipV="1">
            <a:off x="971550" y="4652963"/>
            <a:ext cx="0" cy="4318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28" name="Rectangle 44"/>
          <p:cNvSpPr>
            <a:spLocks noChangeArrowheads="1"/>
          </p:cNvSpPr>
          <p:nvPr/>
        </p:nvSpPr>
        <p:spPr bwMode="auto">
          <a:xfrm>
            <a:off x="1765300" y="5084763"/>
            <a:ext cx="1150938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数码</a:t>
            </a:r>
            <a:br>
              <a:rPr lang="zh-CN" altLang="en-US"/>
            </a:br>
            <a:r>
              <a:rPr lang="zh-CN" altLang="en-US"/>
              <a:t>相机</a:t>
            </a:r>
          </a:p>
        </p:txBody>
      </p:sp>
      <p:sp>
        <p:nvSpPr>
          <p:cNvPr id="1782829" name="Line 45"/>
          <p:cNvSpPr>
            <a:spLocks noChangeShapeType="1"/>
          </p:cNvSpPr>
          <p:nvPr/>
        </p:nvSpPr>
        <p:spPr bwMode="auto">
          <a:xfrm flipV="1">
            <a:off x="2341563" y="4652963"/>
            <a:ext cx="0" cy="4318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0" name="Line 46"/>
          <p:cNvSpPr>
            <a:spLocks noChangeShapeType="1"/>
          </p:cNvSpPr>
          <p:nvPr/>
        </p:nvSpPr>
        <p:spPr bwMode="auto">
          <a:xfrm>
            <a:off x="3059113" y="4652963"/>
            <a:ext cx="1873250" cy="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1" name="Line 47"/>
          <p:cNvSpPr>
            <a:spLocks noChangeShapeType="1"/>
          </p:cNvSpPr>
          <p:nvPr/>
        </p:nvSpPr>
        <p:spPr bwMode="auto">
          <a:xfrm flipV="1">
            <a:off x="4284663" y="4221163"/>
            <a:ext cx="0" cy="43180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2" name="Rectangle 48"/>
          <p:cNvSpPr>
            <a:spLocks noChangeArrowheads="1"/>
          </p:cNvSpPr>
          <p:nvPr/>
        </p:nvSpPr>
        <p:spPr bwMode="auto">
          <a:xfrm>
            <a:off x="3348038" y="5084763"/>
            <a:ext cx="1439862" cy="936625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超级</a:t>
            </a:r>
            <a:r>
              <a:rPr lang="en-US" altLang="zh-CN"/>
              <a:t>I/O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/>
              <a:t>控制器</a:t>
            </a:r>
          </a:p>
        </p:txBody>
      </p:sp>
      <p:sp>
        <p:nvSpPr>
          <p:cNvPr id="1782833" name="Line 49"/>
          <p:cNvSpPr>
            <a:spLocks noChangeShapeType="1"/>
          </p:cNvSpPr>
          <p:nvPr/>
        </p:nvSpPr>
        <p:spPr bwMode="auto">
          <a:xfrm flipV="1">
            <a:off x="4067175" y="4652963"/>
            <a:ext cx="0" cy="43180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4" name="Line 50"/>
          <p:cNvSpPr>
            <a:spLocks noChangeShapeType="1"/>
          </p:cNvSpPr>
          <p:nvPr/>
        </p:nvSpPr>
        <p:spPr bwMode="auto">
          <a:xfrm>
            <a:off x="5651500" y="4652963"/>
            <a:ext cx="3168650" cy="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5" name="Line 51"/>
          <p:cNvSpPr>
            <a:spLocks noChangeShapeType="1"/>
          </p:cNvSpPr>
          <p:nvPr/>
        </p:nvSpPr>
        <p:spPr bwMode="auto">
          <a:xfrm flipV="1">
            <a:off x="7308850" y="4221163"/>
            <a:ext cx="0" cy="43180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6" name="Rectangle 52"/>
          <p:cNvSpPr>
            <a:spLocks noChangeArrowheads="1"/>
          </p:cNvSpPr>
          <p:nvPr/>
        </p:nvSpPr>
        <p:spPr bwMode="auto">
          <a:xfrm>
            <a:off x="5726113" y="5084763"/>
            <a:ext cx="1150937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SCSI</a:t>
            </a:r>
          </a:p>
        </p:txBody>
      </p:sp>
      <p:sp>
        <p:nvSpPr>
          <p:cNvPr id="1782837" name="Line 53"/>
          <p:cNvSpPr>
            <a:spLocks noChangeShapeType="1"/>
          </p:cNvSpPr>
          <p:nvPr/>
        </p:nvSpPr>
        <p:spPr bwMode="auto">
          <a:xfrm flipV="1">
            <a:off x="6302375" y="4652963"/>
            <a:ext cx="0" cy="43180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38" name="Rectangle 54"/>
          <p:cNvSpPr>
            <a:spLocks noChangeArrowheads="1"/>
          </p:cNvSpPr>
          <p:nvPr/>
        </p:nvSpPr>
        <p:spPr bwMode="auto">
          <a:xfrm>
            <a:off x="7165975" y="5084763"/>
            <a:ext cx="1150938" cy="936625"/>
          </a:xfrm>
          <a:prstGeom prst="rect">
            <a:avLst/>
          </a:prstGeom>
          <a:solidFill>
            <a:srgbClr val="99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以太网</a:t>
            </a:r>
          </a:p>
        </p:txBody>
      </p:sp>
      <p:sp>
        <p:nvSpPr>
          <p:cNvPr id="1782839" name="Line 55"/>
          <p:cNvSpPr>
            <a:spLocks noChangeShapeType="1"/>
          </p:cNvSpPr>
          <p:nvPr/>
        </p:nvSpPr>
        <p:spPr bwMode="auto">
          <a:xfrm flipV="1">
            <a:off x="7742238" y="4652963"/>
            <a:ext cx="0" cy="43180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40" name="Text Box 56"/>
          <p:cNvSpPr txBox="1">
            <a:spLocks noChangeArrowheads="1"/>
          </p:cNvSpPr>
          <p:nvPr/>
        </p:nvSpPr>
        <p:spPr bwMode="auto">
          <a:xfrm>
            <a:off x="7164388" y="4221163"/>
            <a:ext cx="17287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FF0066"/>
                </a:solidFill>
              </a:rPr>
              <a:t>PCI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  <a:r>
              <a:rPr lang="en-US" altLang="zh-CN" sz="2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2841" name="Text Box 57"/>
          <p:cNvSpPr txBox="1">
            <a:spLocks noChangeArrowheads="1"/>
          </p:cNvSpPr>
          <p:nvPr/>
        </p:nvSpPr>
        <p:spPr bwMode="auto">
          <a:xfrm>
            <a:off x="2771775" y="4221163"/>
            <a:ext cx="17287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ISA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782842" name="Text Box 58"/>
          <p:cNvSpPr txBox="1">
            <a:spLocks noChangeArrowheads="1"/>
          </p:cNvSpPr>
          <p:nvPr/>
        </p:nvSpPr>
        <p:spPr bwMode="auto">
          <a:xfrm>
            <a:off x="1258888" y="4221163"/>
            <a:ext cx="17287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66"/>
                </a:solidFill>
              </a:rPr>
              <a:t>USB</a:t>
            </a:r>
            <a:r>
              <a:rPr lang="zh-CN" altLang="en-US" sz="2400">
                <a:solidFill>
                  <a:srgbClr val="FF0066"/>
                </a:solidFill>
              </a:rPr>
              <a:t>总线</a:t>
            </a:r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782843" name="Text Box 59"/>
          <p:cNvSpPr txBox="1">
            <a:spLocks noChangeArrowheads="1"/>
          </p:cNvSpPr>
          <p:nvPr/>
        </p:nvSpPr>
        <p:spPr bwMode="auto">
          <a:xfrm>
            <a:off x="8027988" y="3187700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CC3300"/>
                </a:solidFill>
              </a:rPr>
              <a:t>上游</a:t>
            </a:r>
          </a:p>
        </p:txBody>
      </p:sp>
      <p:sp>
        <p:nvSpPr>
          <p:cNvPr id="1782844" name="Text Box 60"/>
          <p:cNvSpPr txBox="1">
            <a:spLocks noChangeArrowheads="1"/>
          </p:cNvSpPr>
          <p:nvPr/>
        </p:nvSpPr>
        <p:spPr bwMode="auto">
          <a:xfrm>
            <a:off x="8027988" y="3763963"/>
            <a:ext cx="9366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CC3300"/>
                </a:solidFill>
              </a:rPr>
              <a:t>下游</a:t>
            </a:r>
          </a:p>
        </p:txBody>
      </p:sp>
      <p:sp>
        <p:nvSpPr>
          <p:cNvPr id="1782845" name="Line 61"/>
          <p:cNvSpPr>
            <a:spLocks noChangeShapeType="1"/>
          </p:cNvSpPr>
          <p:nvPr/>
        </p:nvSpPr>
        <p:spPr bwMode="auto">
          <a:xfrm flipV="1">
            <a:off x="8243888" y="32131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846" name="Line 62"/>
          <p:cNvSpPr>
            <a:spLocks noChangeShapeType="1"/>
          </p:cNvSpPr>
          <p:nvPr/>
        </p:nvSpPr>
        <p:spPr bwMode="auto">
          <a:xfrm>
            <a:off x="8243888" y="37893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4052" name="Object 4"/>
          <p:cNvGraphicFramePr>
            <a:graphicFrameLocks noChangeAspect="1"/>
          </p:cNvGraphicFramePr>
          <p:nvPr/>
        </p:nvGraphicFramePr>
        <p:xfrm>
          <a:off x="539750" y="206375"/>
          <a:ext cx="7451725" cy="649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084" name="Visio" r:id="rId3" imgW="9762270" imgH="8515902" progId="Visio.Drawing.11">
                  <p:embed/>
                </p:oleObj>
              </mc:Choice>
              <mc:Fallback>
                <p:oleObj name="Visio" r:id="rId3" imgW="9762270" imgH="851590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375"/>
                        <a:ext cx="7451725" cy="649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4054" name="Text Box 6"/>
          <p:cNvSpPr txBox="1">
            <a:spLocks noChangeArrowheads="1"/>
          </p:cNvSpPr>
          <p:nvPr/>
        </p:nvSpPr>
        <p:spPr bwMode="auto">
          <a:xfrm>
            <a:off x="8172450" y="476250"/>
            <a:ext cx="611188" cy="5832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Pentium</a:t>
            </a:r>
            <a:r>
              <a:rPr lang="zh-CN" altLang="en-US">
                <a:solidFill>
                  <a:srgbClr val="0000FF"/>
                </a:solidFill>
              </a:rPr>
              <a:t>计算机主板总线结构框图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8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</a:t>
            </a:r>
            <a:r>
              <a:rPr lang="en-US" altLang="zh-CN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/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输出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 dirty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83811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 b="0" dirty="0">
                <a:latin typeface="+mn-lt"/>
                <a:ea typeface="楷体" panose="02010609060101010101" pitchFamily="49" charset="-122"/>
              </a:rPr>
              <a:t>8.2  </a:t>
            </a:r>
            <a:r>
              <a:rPr lang="zh-CN" altLang="en-US" sz="4200" b="0" dirty="0">
                <a:latin typeface="+mn-lt"/>
                <a:ea typeface="楷体" panose="02010609060101010101" pitchFamily="49" charset="-122"/>
              </a:rPr>
              <a:t>总线技术</a:t>
            </a:r>
          </a:p>
        </p:txBody>
      </p:sp>
      <p:sp>
        <p:nvSpPr>
          <p:cNvPr id="1783812" name="Rectangle 4"/>
          <p:cNvSpPr>
            <a:spLocks noChangeArrowheads="1"/>
          </p:cNvSpPr>
          <p:nvPr/>
        </p:nvSpPr>
        <p:spPr bwMode="auto">
          <a:xfrm>
            <a:off x="1979613" y="515778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dirty="0">
                <a:solidFill>
                  <a:srgbClr val="CC0066"/>
                </a:solidFill>
                <a:ea typeface="隶书" pitchFamily="49" charset="-122"/>
              </a:rPr>
              <a:t>8.2.2</a:t>
            </a:r>
            <a:r>
              <a:rPr lang="en-US" altLang="zh-CN" sz="4200" b="0" dirty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200" b="0" dirty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总线信息传输方式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3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3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803B92-5424-498D-8483-0AB367B9F14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78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总线操作</a:t>
            </a:r>
          </a:p>
        </p:txBody>
      </p:sp>
      <p:sp>
        <p:nvSpPr>
          <p:cNvPr id="178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400675"/>
          </a:xfrm>
        </p:spPr>
        <p:txBody>
          <a:bodyPr/>
          <a:lstStyle/>
          <a:p>
            <a:r>
              <a:rPr lang="zh-CN" altLang="en-US"/>
              <a:t>计算机系统功能的实现：两类操作相互配合。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数据</a:t>
            </a:r>
            <a:r>
              <a:rPr lang="zh-CN" altLang="en-US"/>
              <a:t>在功能部件内部进行加工</a:t>
            </a:r>
            <a:r>
              <a:rPr lang="zh-CN" altLang="en-US">
                <a:solidFill>
                  <a:srgbClr val="FF0000"/>
                </a:solidFill>
              </a:rPr>
              <a:t>处理</a:t>
            </a:r>
            <a:r>
              <a:rPr lang="zh-CN" altLang="en-US"/>
              <a:t>；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数据</a:t>
            </a:r>
            <a:r>
              <a:rPr lang="zh-CN" altLang="en-US"/>
              <a:t>在功能部件之间进行有效</a:t>
            </a:r>
            <a:r>
              <a:rPr lang="zh-CN" altLang="en-US">
                <a:solidFill>
                  <a:srgbClr val="FF0000"/>
                </a:solidFill>
              </a:rPr>
              <a:t>传输</a:t>
            </a:r>
            <a:r>
              <a:rPr lang="zh-CN" altLang="en-US"/>
              <a:t>。</a:t>
            </a:r>
          </a:p>
          <a:p>
            <a:r>
              <a:rPr lang="zh-CN" altLang="en-US"/>
              <a:t>总线操作：在总线上为配合某种功能实现而进行的各种信息传输。 </a:t>
            </a:r>
          </a:p>
          <a:p>
            <a:pPr lvl="1"/>
            <a:r>
              <a:rPr lang="zh-CN" altLang="en-US"/>
              <a:t>读操作</a:t>
            </a:r>
          </a:p>
          <a:p>
            <a:pPr lvl="1"/>
            <a:r>
              <a:rPr lang="zh-CN" altLang="en-US"/>
              <a:t>写操作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PCI</a:t>
            </a:r>
            <a:r>
              <a:rPr lang="zh-CN" altLang="en-US"/>
              <a:t>总线的读、写、中断响应时序</a:t>
            </a:r>
          </a:p>
        </p:txBody>
      </p:sp>
      <p:sp>
        <p:nvSpPr>
          <p:cNvPr id="1784836" name="Line 4"/>
          <p:cNvSpPr>
            <a:spLocks noChangeShapeType="1"/>
          </p:cNvSpPr>
          <p:nvPr/>
        </p:nvSpPr>
        <p:spPr bwMode="auto">
          <a:xfrm>
            <a:off x="3060700" y="3933825"/>
            <a:ext cx="468153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37" name="Text Box 5"/>
          <p:cNvSpPr txBox="1">
            <a:spLocks noChangeArrowheads="1"/>
          </p:cNvSpPr>
          <p:nvPr/>
        </p:nvSpPr>
        <p:spPr bwMode="auto">
          <a:xfrm>
            <a:off x="7742238" y="3692525"/>
            <a:ext cx="10064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总线</a:t>
            </a:r>
          </a:p>
        </p:txBody>
      </p:sp>
      <p:sp>
        <p:nvSpPr>
          <p:cNvPr id="1784838" name="Line 6"/>
          <p:cNvSpPr>
            <a:spLocks noChangeShapeType="1"/>
          </p:cNvSpPr>
          <p:nvPr/>
        </p:nvSpPr>
        <p:spPr bwMode="auto">
          <a:xfrm flipV="1">
            <a:off x="4067175" y="393382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39" name="Line 7"/>
          <p:cNvSpPr>
            <a:spLocks noChangeShapeType="1"/>
          </p:cNvSpPr>
          <p:nvPr/>
        </p:nvSpPr>
        <p:spPr bwMode="auto">
          <a:xfrm flipV="1">
            <a:off x="6300788" y="393382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0" name="Rectangle 8"/>
          <p:cNvSpPr>
            <a:spLocks noChangeArrowheads="1"/>
          </p:cNvSpPr>
          <p:nvPr/>
        </p:nvSpPr>
        <p:spPr bwMode="auto">
          <a:xfrm>
            <a:off x="3417888" y="4365625"/>
            <a:ext cx="1298575" cy="71913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主设备</a:t>
            </a:r>
          </a:p>
        </p:txBody>
      </p:sp>
      <p:sp>
        <p:nvSpPr>
          <p:cNvPr id="1784841" name="Rectangle 9"/>
          <p:cNvSpPr>
            <a:spLocks noChangeArrowheads="1"/>
          </p:cNvSpPr>
          <p:nvPr/>
        </p:nvSpPr>
        <p:spPr bwMode="auto">
          <a:xfrm>
            <a:off x="5724525" y="4365625"/>
            <a:ext cx="1152525" cy="719138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/>
              <a:t>从设备</a:t>
            </a:r>
          </a:p>
        </p:txBody>
      </p:sp>
      <p:sp>
        <p:nvSpPr>
          <p:cNvPr id="1784843" name="Freeform 11"/>
          <p:cNvSpPr>
            <a:spLocks/>
          </p:cNvSpPr>
          <p:nvPr/>
        </p:nvSpPr>
        <p:spPr bwMode="auto">
          <a:xfrm>
            <a:off x="4140200" y="3992563"/>
            <a:ext cx="2087563" cy="444500"/>
          </a:xfrm>
          <a:custGeom>
            <a:avLst/>
            <a:gdLst/>
            <a:ahLst/>
            <a:cxnLst>
              <a:cxn ang="0">
                <a:pos x="0" y="325"/>
              </a:cxn>
              <a:cxn ang="0">
                <a:pos x="136" y="53"/>
              </a:cxn>
              <a:cxn ang="0">
                <a:pos x="635" y="8"/>
              </a:cxn>
              <a:cxn ang="0">
                <a:pos x="1089" y="53"/>
              </a:cxn>
              <a:cxn ang="0">
                <a:pos x="1225" y="325"/>
              </a:cxn>
            </a:cxnLst>
            <a:rect l="0" t="0" r="r" b="b"/>
            <a:pathLst>
              <a:path w="1225" h="325">
                <a:moveTo>
                  <a:pt x="0" y="325"/>
                </a:moveTo>
                <a:cubicBezTo>
                  <a:pt x="15" y="215"/>
                  <a:pt x="30" y="106"/>
                  <a:pt x="136" y="53"/>
                </a:cubicBezTo>
                <a:cubicBezTo>
                  <a:pt x="242" y="0"/>
                  <a:pt x="476" y="8"/>
                  <a:pt x="635" y="8"/>
                </a:cubicBezTo>
                <a:cubicBezTo>
                  <a:pt x="794" y="8"/>
                  <a:pt x="991" y="0"/>
                  <a:pt x="1089" y="53"/>
                </a:cubicBezTo>
                <a:cubicBezTo>
                  <a:pt x="1187" y="106"/>
                  <a:pt x="1206" y="215"/>
                  <a:pt x="1225" y="325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4" name="Freeform 12"/>
          <p:cNvSpPr>
            <a:spLocks/>
          </p:cNvSpPr>
          <p:nvPr/>
        </p:nvSpPr>
        <p:spPr bwMode="auto">
          <a:xfrm>
            <a:off x="3924300" y="3716338"/>
            <a:ext cx="2519363" cy="720725"/>
          </a:xfrm>
          <a:custGeom>
            <a:avLst/>
            <a:gdLst/>
            <a:ahLst/>
            <a:cxnLst>
              <a:cxn ang="0">
                <a:pos x="0" y="325"/>
              </a:cxn>
              <a:cxn ang="0">
                <a:pos x="136" y="53"/>
              </a:cxn>
              <a:cxn ang="0">
                <a:pos x="635" y="8"/>
              </a:cxn>
              <a:cxn ang="0">
                <a:pos x="1089" y="53"/>
              </a:cxn>
              <a:cxn ang="0">
                <a:pos x="1225" y="325"/>
              </a:cxn>
            </a:cxnLst>
            <a:rect l="0" t="0" r="r" b="b"/>
            <a:pathLst>
              <a:path w="1225" h="325">
                <a:moveTo>
                  <a:pt x="0" y="325"/>
                </a:moveTo>
                <a:cubicBezTo>
                  <a:pt x="15" y="215"/>
                  <a:pt x="30" y="106"/>
                  <a:pt x="136" y="53"/>
                </a:cubicBezTo>
                <a:cubicBezTo>
                  <a:pt x="242" y="0"/>
                  <a:pt x="476" y="8"/>
                  <a:pt x="635" y="8"/>
                </a:cubicBezTo>
                <a:cubicBezTo>
                  <a:pt x="794" y="8"/>
                  <a:pt x="991" y="0"/>
                  <a:pt x="1089" y="53"/>
                </a:cubicBezTo>
                <a:cubicBezTo>
                  <a:pt x="1187" y="106"/>
                  <a:pt x="1206" y="215"/>
                  <a:pt x="1225" y="325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triangle" w="med" len="lg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5" name="Text Box 13"/>
          <p:cNvSpPr txBox="1">
            <a:spLocks noChangeArrowheads="1"/>
          </p:cNvSpPr>
          <p:nvPr/>
        </p:nvSpPr>
        <p:spPr bwMode="auto">
          <a:xfrm>
            <a:off x="4716463" y="321310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00"/>
                </a:solidFill>
              </a:rPr>
              <a:t>读</a:t>
            </a:r>
          </a:p>
        </p:txBody>
      </p:sp>
      <p:sp>
        <p:nvSpPr>
          <p:cNvPr id="1784846" name="Text Box 14"/>
          <p:cNvSpPr txBox="1">
            <a:spLocks noChangeArrowheads="1"/>
          </p:cNvSpPr>
          <p:nvPr/>
        </p:nvSpPr>
        <p:spPr bwMode="auto">
          <a:xfrm>
            <a:off x="4716463" y="3989388"/>
            <a:ext cx="7921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66"/>
                </a:solidFill>
              </a:rPr>
              <a:t>写</a:t>
            </a:r>
          </a:p>
        </p:txBody>
      </p:sp>
      <p:sp>
        <p:nvSpPr>
          <p:cNvPr id="1784847" name="Line 15"/>
          <p:cNvSpPr>
            <a:spLocks noChangeShapeType="1"/>
          </p:cNvSpPr>
          <p:nvPr/>
        </p:nvSpPr>
        <p:spPr bwMode="auto">
          <a:xfrm>
            <a:off x="7308850" y="4724400"/>
            <a:ext cx="7207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8" name="Line 16"/>
          <p:cNvSpPr>
            <a:spLocks noChangeShapeType="1"/>
          </p:cNvSpPr>
          <p:nvPr/>
        </p:nvSpPr>
        <p:spPr bwMode="auto">
          <a:xfrm>
            <a:off x="7308850" y="4940300"/>
            <a:ext cx="7207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4849" name="Text Box 17"/>
          <p:cNvSpPr txBox="1">
            <a:spLocks noChangeArrowheads="1"/>
          </p:cNvSpPr>
          <p:nvPr/>
        </p:nvSpPr>
        <p:spPr bwMode="auto">
          <a:xfrm>
            <a:off x="8029575" y="4508500"/>
            <a:ext cx="93503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CC0000"/>
                </a:solidFill>
              </a:rPr>
              <a:t>数据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69E5C2-CD29-4C06-AFE1-77C8E1FB4EA9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785974" name="AutoShape 118"/>
          <p:cNvSpPr>
            <a:spLocks noChangeArrowheads="1"/>
          </p:cNvSpPr>
          <p:nvPr/>
        </p:nvSpPr>
        <p:spPr bwMode="auto">
          <a:xfrm>
            <a:off x="3742993" y="2276475"/>
            <a:ext cx="1655763" cy="360363"/>
          </a:xfrm>
          <a:prstGeom prst="hexagon">
            <a:avLst>
              <a:gd name="adj" fmla="val 26441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2400">
              <a:solidFill>
                <a:srgbClr val="FF0066"/>
              </a:solidFill>
            </a:endParaRPr>
          </a:p>
        </p:txBody>
      </p:sp>
      <p:sp>
        <p:nvSpPr>
          <p:cNvPr id="178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总线操作</a:t>
            </a:r>
          </a:p>
        </p:txBody>
      </p:sp>
      <p:sp>
        <p:nvSpPr>
          <p:cNvPr id="1785873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6165850"/>
            <a:ext cx="8362950" cy="576263"/>
          </a:xfrm>
        </p:spPr>
        <p:txBody>
          <a:bodyPr/>
          <a:lstStyle/>
          <a:p>
            <a:pPr marL="533400" indent="-533400" algn="ctr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PCI</a:t>
            </a:r>
            <a:r>
              <a:rPr lang="zh-CN" altLang="en-US" dirty="0">
                <a:solidFill>
                  <a:schemeClr val="bg2"/>
                </a:solidFill>
              </a:rPr>
              <a:t>总线的基本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读</a:t>
            </a:r>
            <a:r>
              <a:rPr lang="zh-CN" altLang="en-US" dirty="0">
                <a:solidFill>
                  <a:schemeClr val="bg2"/>
                </a:solidFill>
              </a:rPr>
              <a:t>操作时序</a:t>
            </a:r>
          </a:p>
        </p:txBody>
      </p:sp>
      <p:sp>
        <p:nvSpPr>
          <p:cNvPr id="1785874" name="Line 18"/>
          <p:cNvSpPr>
            <a:spLocks noChangeShapeType="1"/>
          </p:cNvSpPr>
          <p:nvPr/>
        </p:nvSpPr>
        <p:spPr bwMode="auto">
          <a:xfrm flipV="1">
            <a:off x="15823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5" name="Line 19"/>
          <p:cNvSpPr>
            <a:spLocks noChangeShapeType="1"/>
          </p:cNvSpPr>
          <p:nvPr/>
        </p:nvSpPr>
        <p:spPr bwMode="auto">
          <a:xfrm flipH="1" flipV="1">
            <a:off x="20142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6" name="Line 20"/>
          <p:cNvSpPr>
            <a:spLocks noChangeShapeType="1"/>
          </p:cNvSpPr>
          <p:nvPr/>
        </p:nvSpPr>
        <p:spPr bwMode="auto">
          <a:xfrm>
            <a:off x="1726868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7" name="Line 21"/>
          <p:cNvSpPr>
            <a:spLocks noChangeShapeType="1"/>
          </p:cNvSpPr>
          <p:nvPr/>
        </p:nvSpPr>
        <p:spPr bwMode="auto">
          <a:xfrm>
            <a:off x="2158668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8" name="Line 22"/>
          <p:cNvSpPr>
            <a:spLocks noChangeShapeType="1"/>
          </p:cNvSpPr>
          <p:nvPr/>
        </p:nvSpPr>
        <p:spPr bwMode="auto">
          <a:xfrm flipV="1">
            <a:off x="24460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79" name="Line 23"/>
          <p:cNvSpPr>
            <a:spLocks noChangeShapeType="1"/>
          </p:cNvSpPr>
          <p:nvPr/>
        </p:nvSpPr>
        <p:spPr bwMode="auto">
          <a:xfrm flipH="1" flipV="1">
            <a:off x="28778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0" name="Line 24"/>
          <p:cNvSpPr>
            <a:spLocks noChangeShapeType="1"/>
          </p:cNvSpPr>
          <p:nvPr/>
        </p:nvSpPr>
        <p:spPr bwMode="auto">
          <a:xfrm>
            <a:off x="2590468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1" name="Line 25"/>
          <p:cNvSpPr>
            <a:spLocks noChangeShapeType="1"/>
          </p:cNvSpPr>
          <p:nvPr/>
        </p:nvSpPr>
        <p:spPr bwMode="auto">
          <a:xfrm>
            <a:off x="3022268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2" name="Line 26"/>
          <p:cNvSpPr>
            <a:spLocks noChangeShapeType="1"/>
          </p:cNvSpPr>
          <p:nvPr/>
        </p:nvSpPr>
        <p:spPr bwMode="auto">
          <a:xfrm flipV="1">
            <a:off x="33096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3" name="Line 27"/>
          <p:cNvSpPr>
            <a:spLocks noChangeShapeType="1"/>
          </p:cNvSpPr>
          <p:nvPr/>
        </p:nvSpPr>
        <p:spPr bwMode="auto">
          <a:xfrm flipH="1" flipV="1">
            <a:off x="37414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4" name="Line 28"/>
          <p:cNvSpPr>
            <a:spLocks noChangeShapeType="1"/>
          </p:cNvSpPr>
          <p:nvPr/>
        </p:nvSpPr>
        <p:spPr bwMode="auto">
          <a:xfrm>
            <a:off x="3454068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5" name="Line 29"/>
          <p:cNvSpPr>
            <a:spLocks noChangeShapeType="1"/>
          </p:cNvSpPr>
          <p:nvPr/>
        </p:nvSpPr>
        <p:spPr bwMode="auto">
          <a:xfrm>
            <a:off x="3885868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6" name="Line 30"/>
          <p:cNvSpPr>
            <a:spLocks noChangeShapeType="1"/>
          </p:cNvSpPr>
          <p:nvPr/>
        </p:nvSpPr>
        <p:spPr bwMode="auto">
          <a:xfrm flipV="1">
            <a:off x="4173206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7" name="Line 31"/>
          <p:cNvSpPr>
            <a:spLocks noChangeShapeType="1"/>
          </p:cNvSpPr>
          <p:nvPr/>
        </p:nvSpPr>
        <p:spPr bwMode="auto">
          <a:xfrm flipH="1" flipV="1">
            <a:off x="46065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8" name="Line 32"/>
          <p:cNvSpPr>
            <a:spLocks noChangeShapeType="1"/>
          </p:cNvSpPr>
          <p:nvPr/>
        </p:nvSpPr>
        <p:spPr bwMode="auto">
          <a:xfrm>
            <a:off x="4319256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89" name="Line 33"/>
          <p:cNvSpPr>
            <a:spLocks noChangeShapeType="1"/>
          </p:cNvSpPr>
          <p:nvPr/>
        </p:nvSpPr>
        <p:spPr bwMode="auto">
          <a:xfrm>
            <a:off x="4751056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0" name="Line 34"/>
          <p:cNvSpPr>
            <a:spLocks noChangeShapeType="1"/>
          </p:cNvSpPr>
          <p:nvPr/>
        </p:nvSpPr>
        <p:spPr bwMode="auto">
          <a:xfrm flipV="1">
            <a:off x="50383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1" name="Line 35"/>
          <p:cNvSpPr>
            <a:spLocks noChangeShapeType="1"/>
          </p:cNvSpPr>
          <p:nvPr/>
        </p:nvSpPr>
        <p:spPr bwMode="auto">
          <a:xfrm flipH="1" flipV="1">
            <a:off x="54701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2" name="Line 36"/>
          <p:cNvSpPr>
            <a:spLocks noChangeShapeType="1"/>
          </p:cNvSpPr>
          <p:nvPr/>
        </p:nvSpPr>
        <p:spPr bwMode="auto">
          <a:xfrm>
            <a:off x="5182856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3" name="Line 37"/>
          <p:cNvSpPr>
            <a:spLocks noChangeShapeType="1"/>
          </p:cNvSpPr>
          <p:nvPr/>
        </p:nvSpPr>
        <p:spPr bwMode="auto">
          <a:xfrm>
            <a:off x="5614656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4" name="Line 38"/>
          <p:cNvSpPr>
            <a:spLocks noChangeShapeType="1"/>
          </p:cNvSpPr>
          <p:nvPr/>
        </p:nvSpPr>
        <p:spPr bwMode="auto">
          <a:xfrm flipV="1">
            <a:off x="59019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5" name="Line 39"/>
          <p:cNvSpPr>
            <a:spLocks noChangeShapeType="1"/>
          </p:cNvSpPr>
          <p:nvPr/>
        </p:nvSpPr>
        <p:spPr bwMode="auto">
          <a:xfrm flipH="1" flipV="1">
            <a:off x="63337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6" name="Line 40"/>
          <p:cNvSpPr>
            <a:spLocks noChangeShapeType="1"/>
          </p:cNvSpPr>
          <p:nvPr/>
        </p:nvSpPr>
        <p:spPr bwMode="auto">
          <a:xfrm>
            <a:off x="6046456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7" name="Line 41"/>
          <p:cNvSpPr>
            <a:spLocks noChangeShapeType="1"/>
          </p:cNvSpPr>
          <p:nvPr/>
        </p:nvSpPr>
        <p:spPr bwMode="auto">
          <a:xfrm>
            <a:off x="6478256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8" name="Line 42"/>
          <p:cNvSpPr>
            <a:spLocks noChangeShapeType="1"/>
          </p:cNvSpPr>
          <p:nvPr/>
        </p:nvSpPr>
        <p:spPr bwMode="auto">
          <a:xfrm flipV="1">
            <a:off x="67655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899" name="Line 43"/>
          <p:cNvSpPr>
            <a:spLocks noChangeShapeType="1"/>
          </p:cNvSpPr>
          <p:nvPr/>
        </p:nvSpPr>
        <p:spPr bwMode="auto">
          <a:xfrm flipH="1" flipV="1">
            <a:off x="71973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0" name="Line 44"/>
          <p:cNvSpPr>
            <a:spLocks noChangeShapeType="1"/>
          </p:cNvSpPr>
          <p:nvPr/>
        </p:nvSpPr>
        <p:spPr bwMode="auto">
          <a:xfrm>
            <a:off x="6910056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1" name="Line 45"/>
          <p:cNvSpPr>
            <a:spLocks noChangeShapeType="1"/>
          </p:cNvSpPr>
          <p:nvPr/>
        </p:nvSpPr>
        <p:spPr bwMode="auto">
          <a:xfrm>
            <a:off x="7341856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2" name="Line 46"/>
          <p:cNvSpPr>
            <a:spLocks noChangeShapeType="1"/>
          </p:cNvSpPr>
          <p:nvPr/>
        </p:nvSpPr>
        <p:spPr bwMode="auto">
          <a:xfrm flipV="1">
            <a:off x="7629193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3" name="Line 47"/>
          <p:cNvSpPr>
            <a:spLocks noChangeShapeType="1"/>
          </p:cNvSpPr>
          <p:nvPr/>
        </p:nvSpPr>
        <p:spPr bwMode="auto">
          <a:xfrm flipH="1" flipV="1">
            <a:off x="8062581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4" name="Line 48"/>
          <p:cNvSpPr>
            <a:spLocks noChangeShapeType="1"/>
          </p:cNvSpPr>
          <p:nvPr/>
        </p:nvSpPr>
        <p:spPr bwMode="auto">
          <a:xfrm>
            <a:off x="7775243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5" name="Line 49"/>
          <p:cNvSpPr>
            <a:spLocks noChangeShapeType="1"/>
          </p:cNvSpPr>
          <p:nvPr/>
        </p:nvSpPr>
        <p:spPr bwMode="auto">
          <a:xfrm>
            <a:off x="8207043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6" name="Line 50"/>
          <p:cNvSpPr>
            <a:spLocks noChangeShapeType="1"/>
          </p:cNvSpPr>
          <p:nvPr/>
        </p:nvSpPr>
        <p:spPr bwMode="auto">
          <a:xfrm flipV="1">
            <a:off x="8494381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7" name="Line 51"/>
          <p:cNvSpPr>
            <a:spLocks noChangeShapeType="1"/>
          </p:cNvSpPr>
          <p:nvPr/>
        </p:nvSpPr>
        <p:spPr bwMode="auto">
          <a:xfrm>
            <a:off x="8638843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08" name="Line 52"/>
          <p:cNvSpPr>
            <a:spLocks noChangeShapeType="1"/>
          </p:cNvSpPr>
          <p:nvPr/>
        </p:nvSpPr>
        <p:spPr bwMode="auto">
          <a:xfrm>
            <a:off x="1294968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27" name="Line 71"/>
          <p:cNvSpPr>
            <a:spLocks noChangeShapeType="1"/>
          </p:cNvSpPr>
          <p:nvPr/>
        </p:nvSpPr>
        <p:spPr bwMode="auto">
          <a:xfrm flipH="1" flipV="1">
            <a:off x="1941181" y="16287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28" name="Line 72"/>
          <p:cNvSpPr>
            <a:spLocks noChangeShapeType="1"/>
          </p:cNvSpPr>
          <p:nvPr/>
        </p:nvSpPr>
        <p:spPr bwMode="auto">
          <a:xfrm>
            <a:off x="1293481" y="16287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29" name="Line 73"/>
          <p:cNvSpPr>
            <a:spLocks noChangeShapeType="1"/>
          </p:cNvSpPr>
          <p:nvPr/>
        </p:nvSpPr>
        <p:spPr bwMode="auto">
          <a:xfrm>
            <a:off x="2085643" y="1987550"/>
            <a:ext cx="525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30" name="Line 74"/>
          <p:cNvSpPr>
            <a:spLocks noChangeShapeType="1"/>
          </p:cNvSpPr>
          <p:nvPr/>
        </p:nvSpPr>
        <p:spPr bwMode="auto">
          <a:xfrm flipV="1">
            <a:off x="7341856" y="162718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32" name="Line 76"/>
          <p:cNvSpPr>
            <a:spLocks noChangeShapeType="1"/>
          </p:cNvSpPr>
          <p:nvPr/>
        </p:nvSpPr>
        <p:spPr bwMode="auto">
          <a:xfrm>
            <a:off x="7486318" y="162877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53" name="Line 97"/>
          <p:cNvSpPr>
            <a:spLocks noChangeShapeType="1"/>
          </p:cNvSpPr>
          <p:nvPr/>
        </p:nvSpPr>
        <p:spPr bwMode="auto">
          <a:xfrm>
            <a:off x="8710281" y="1628775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5975" name="Group 119"/>
          <p:cNvGrpSpPr>
            <a:grpSpLocks/>
          </p:cNvGrpSpPr>
          <p:nvPr/>
        </p:nvGrpSpPr>
        <p:grpSpPr bwMode="auto">
          <a:xfrm>
            <a:off x="8422943" y="1557338"/>
            <a:ext cx="287338" cy="142875"/>
            <a:chOff x="5148" y="981"/>
            <a:chExt cx="181" cy="90"/>
          </a:xfrm>
        </p:grpSpPr>
        <p:sp>
          <p:nvSpPr>
            <p:cNvPr id="1785954" name="Freeform 98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55" name="Freeform 99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86036" name="Group 180"/>
          <p:cNvGrpSpPr>
            <a:grpSpLocks/>
          </p:cNvGrpSpPr>
          <p:nvPr/>
        </p:nvGrpSpPr>
        <p:grpSpPr bwMode="auto">
          <a:xfrm>
            <a:off x="1473198" y="476250"/>
            <a:ext cx="7346950" cy="471488"/>
            <a:chOff x="747" y="291"/>
            <a:chExt cx="4628" cy="297"/>
          </a:xfrm>
        </p:grpSpPr>
        <p:sp>
          <p:nvSpPr>
            <p:cNvPr id="1785919" name="Text Box 63"/>
            <p:cNvSpPr txBox="1">
              <a:spLocks noChangeArrowheads="1"/>
            </p:cNvSpPr>
            <p:nvPr/>
          </p:nvSpPr>
          <p:spPr bwMode="auto">
            <a:xfrm>
              <a:off x="747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85920" name="Text Box 64"/>
            <p:cNvSpPr txBox="1">
              <a:spLocks noChangeArrowheads="1"/>
            </p:cNvSpPr>
            <p:nvPr/>
          </p:nvSpPr>
          <p:spPr bwMode="auto">
            <a:xfrm>
              <a:off x="1292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85921" name="Text Box 65"/>
            <p:cNvSpPr txBox="1">
              <a:spLocks noChangeArrowheads="1"/>
            </p:cNvSpPr>
            <p:nvPr/>
          </p:nvSpPr>
          <p:spPr bwMode="auto">
            <a:xfrm>
              <a:off x="1836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85922" name="Text Box 66"/>
            <p:cNvSpPr txBox="1">
              <a:spLocks noChangeArrowheads="1"/>
            </p:cNvSpPr>
            <p:nvPr/>
          </p:nvSpPr>
          <p:spPr bwMode="auto">
            <a:xfrm>
              <a:off x="2380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85923" name="Text Box 67"/>
            <p:cNvSpPr txBox="1">
              <a:spLocks noChangeArrowheads="1"/>
            </p:cNvSpPr>
            <p:nvPr/>
          </p:nvSpPr>
          <p:spPr bwMode="auto">
            <a:xfrm>
              <a:off x="2925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85924" name="Text Box 68"/>
            <p:cNvSpPr txBox="1">
              <a:spLocks noChangeArrowheads="1"/>
            </p:cNvSpPr>
            <p:nvPr/>
          </p:nvSpPr>
          <p:spPr bwMode="auto">
            <a:xfrm>
              <a:off x="3470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85925" name="Text Box 69"/>
            <p:cNvSpPr txBox="1">
              <a:spLocks noChangeArrowheads="1"/>
            </p:cNvSpPr>
            <p:nvPr/>
          </p:nvSpPr>
          <p:spPr bwMode="auto">
            <a:xfrm>
              <a:off x="4014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785926" name="Text Box 70"/>
            <p:cNvSpPr txBox="1">
              <a:spLocks noChangeArrowheads="1"/>
            </p:cNvSpPr>
            <p:nvPr/>
          </p:nvSpPr>
          <p:spPr bwMode="auto">
            <a:xfrm>
              <a:off x="4558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785956" name="Text Box 100"/>
            <p:cNvSpPr txBox="1">
              <a:spLocks noChangeArrowheads="1"/>
            </p:cNvSpPr>
            <p:nvPr/>
          </p:nvSpPr>
          <p:spPr bwMode="auto">
            <a:xfrm>
              <a:off x="5103" y="300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1785957" name="Text Box 101"/>
          <p:cNvSpPr txBox="1">
            <a:spLocks noChangeArrowheads="1"/>
          </p:cNvSpPr>
          <p:nvPr/>
        </p:nvSpPr>
        <p:spPr bwMode="auto">
          <a:xfrm>
            <a:off x="142548" y="484346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DEVSEL</a:t>
            </a:r>
          </a:p>
        </p:txBody>
      </p:sp>
      <p:sp>
        <p:nvSpPr>
          <p:cNvPr id="1785958" name="Text Box 102"/>
          <p:cNvSpPr txBox="1">
            <a:spLocks noChangeArrowheads="1"/>
          </p:cNvSpPr>
          <p:nvPr/>
        </p:nvSpPr>
        <p:spPr bwMode="auto">
          <a:xfrm>
            <a:off x="141505" y="4195763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TRDY</a:t>
            </a:r>
          </a:p>
        </p:txBody>
      </p:sp>
      <p:sp>
        <p:nvSpPr>
          <p:cNvPr id="1785959" name="Text Box 103"/>
          <p:cNvSpPr txBox="1">
            <a:spLocks noChangeArrowheads="1"/>
          </p:cNvSpPr>
          <p:nvPr/>
        </p:nvSpPr>
        <p:spPr bwMode="auto">
          <a:xfrm>
            <a:off x="141505" y="3500438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IRDY</a:t>
            </a:r>
          </a:p>
        </p:txBody>
      </p:sp>
      <p:sp>
        <p:nvSpPr>
          <p:cNvPr id="1785961" name="Text Box 105"/>
          <p:cNvSpPr txBox="1">
            <a:spLocks noChangeArrowheads="1"/>
          </p:cNvSpPr>
          <p:nvPr/>
        </p:nvSpPr>
        <p:spPr bwMode="auto">
          <a:xfrm>
            <a:off x="70538" y="2205038"/>
            <a:ext cx="1798637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AD[31..0]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785962" name="Text Box 106"/>
          <p:cNvSpPr txBox="1">
            <a:spLocks noChangeArrowheads="1"/>
          </p:cNvSpPr>
          <p:nvPr/>
        </p:nvSpPr>
        <p:spPr bwMode="auto">
          <a:xfrm>
            <a:off x="141505" y="167640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1785963" name="Text Box 107"/>
          <p:cNvSpPr txBox="1">
            <a:spLocks noChangeArrowheads="1"/>
          </p:cNvSpPr>
          <p:nvPr/>
        </p:nvSpPr>
        <p:spPr bwMode="auto">
          <a:xfrm>
            <a:off x="141505" y="9080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785964" name="Line 108"/>
          <p:cNvSpPr>
            <a:spLocks noChangeShapeType="1"/>
          </p:cNvSpPr>
          <p:nvPr/>
        </p:nvSpPr>
        <p:spPr bwMode="auto">
          <a:xfrm>
            <a:off x="265330" y="1728788"/>
            <a:ext cx="10747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0" name="Text Box 104"/>
          <p:cNvSpPr txBox="1">
            <a:spLocks noChangeArrowheads="1"/>
          </p:cNvSpPr>
          <p:nvPr/>
        </p:nvSpPr>
        <p:spPr bwMode="auto">
          <a:xfrm>
            <a:off x="70857" y="2852738"/>
            <a:ext cx="163671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C/BE[3..0]</a:t>
            </a:r>
          </a:p>
        </p:txBody>
      </p:sp>
      <p:sp>
        <p:nvSpPr>
          <p:cNvPr id="1785965" name="Line 109"/>
          <p:cNvSpPr>
            <a:spLocks noChangeShapeType="1"/>
          </p:cNvSpPr>
          <p:nvPr/>
        </p:nvSpPr>
        <p:spPr bwMode="auto">
          <a:xfrm>
            <a:off x="493132" y="2938463"/>
            <a:ext cx="360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6" name="Line 110"/>
          <p:cNvSpPr>
            <a:spLocks noChangeShapeType="1"/>
          </p:cNvSpPr>
          <p:nvPr/>
        </p:nvSpPr>
        <p:spPr bwMode="auto">
          <a:xfrm>
            <a:off x="255805" y="3573463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7" name="Line 111"/>
          <p:cNvSpPr>
            <a:spLocks noChangeShapeType="1"/>
          </p:cNvSpPr>
          <p:nvPr/>
        </p:nvSpPr>
        <p:spPr bwMode="auto">
          <a:xfrm>
            <a:off x="265330" y="4264025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8" name="Line 112"/>
          <p:cNvSpPr>
            <a:spLocks noChangeShapeType="1"/>
          </p:cNvSpPr>
          <p:nvPr/>
        </p:nvSpPr>
        <p:spPr bwMode="auto">
          <a:xfrm>
            <a:off x="255805" y="4913313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69" name="Line 113"/>
          <p:cNvSpPr>
            <a:spLocks noChangeShapeType="1"/>
          </p:cNvSpPr>
          <p:nvPr/>
        </p:nvSpPr>
        <p:spPr bwMode="auto">
          <a:xfrm>
            <a:off x="1436356" y="2457450"/>
            <a:ext cx="506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70" name="AutoShape 114"/>
          <p:cNvSpPr>
            <a:spLocks noChangeArrowheads="1"/>
          </p:cNvSpPr>
          <p:nvPr/>
        </p:nvSpPr>
        <p:spPr bwMode="auto">
          <a:xfrm>
            <a:off x="1942768" y="22764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006600"/>
                </a:solidFill>
              </a:rPr>
              <a:t>地址</a:t>
            </a:r>
          </a:p>
        </p:txBody>
      </p:sp>
      <p:sp>
        <p:nvSpPr>
          <p:cNvPr id="1785971" name="AutoShape 115"/>
          <p:cNvSpPr>
            <a:spLocks noChangeArrowheads="1"/>
          </p:cNvSpPr>
          <p:nvPr/>
        </p:nvSpPr>
        <p:spPr bwMode="auto">
          <a:xfrm>
            <a:off x="3742993" y="22764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5972" name="AutoShape 116"/>
          <p:cNvSpPr>
            <a:spLocks noChangeArrowheads="1"/>
          </p:cNvSpPr>
          <p:nvPr/>
        </p:nvSpPr>
        <p:spPr bwMode="auto">
          <a:xfrm>
            <a:off x="5398756" y="2276475"/>
            <a:ext cx="1008062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1785973" name="AutoShape 117"/>
          <p:cNvSpPr>
            <a:spLocks noChangeArrowheads="1"/>
          </p:cNvSpPr>
          <p:nvPr/>
        </p:nvSpPr>
        <p:spPr bwMode="auto">
          <a:xfrm>
            <a:off x="6406818" y="2276475"/>
            <a:ext cx="1728788" cy="360363"/>
          </a:xfrm>
          <a:prstGeom prst="hexagon">
            <a:avLst>
              <a:gd name="adj" fmla="val 25119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3</a:t>
            </a:r>
          </a:p>
        </p:txBody>
      </p:sp>
      <p:grpSp>
        <p:nvGrpSpPr>
          <p:cNvPr id="1785976" name="Group 120"/>
          <p:cNvGrpSpPr>
            <a:grpSpLocks/>
          </p:cNvGrpSpPr>
          <p:nvPr/>
        </p:nvGrpSpPr>
        <p:grpSpPr bwMode="auto">
          <a:xfrm>
            <a:off x="3239756" y="2386013"/>
            <a:ext cx="287337" cy="142875"/>
            <a:chOff x="5148" y="981"/>
            <a:chExt cx="181" cy="90"/>
          </a:xfrm>
        </p:grpSpPr>
        <p:sp>
          <p:nvSpPr>
            <p:cNvPr id="1785977" name="Freeform 121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78" name="Freeform 122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85979" name="Group 123"/>
          <p:cNvGrpSpPr>
            <a:grpSpLocks/>
          </p:cNvGrpSpPr>
          <p:nvPr/>
        </p:nvGrpSpPr>
        <p:grpSpPr bwMode="auto">
          <a:xfrm>
            <a:off x="8422943" y="2386013"/>
            <a:ext cx="287338" cy="142875"/>
            <a:chOff x="5148" y="981"/>
            <a:chExt cx="181" cy="90"/>
          </a:xfrm>
        </p:grpSpPr>
        <p:sp>
          <p:nvSpPr>
            <p:cNvPr id="1785980" name="Freeform 124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81" name="Freeform 125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5982" name="Line 126"/>
          <p:cNvSpPr>
            <a:spLocks noChangeShapeType="1"/>
          </p:cNvSpPr>
          <p:nvPr/>
        </p:nvSpPr>
        <p:spPr bwMode="auto">
          <a:xfrm>
            <a:off x="2950831" y="24574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83" name="Line 127"/>
          <p:cNvSpPr>
            <a:spLocks noChangeShapeType="1"/>
          </p:cNvSpPr>
          <p:nvPr/>
        </p:nvSpPr>
        <p:spPr bwMode="auto">
          <a:xfrm>
            <a:off x="3527093" y="24574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84" name="Line 128"/>
          <p:cNvSpPr>
            <a:spLocks noChangeShapeType="1"/>
          </p:cNvSpPr>
          <p:nvPr/>
        </p:nvSpPr>
        <p:spPr bwMode="auto">
          <a:xfrm>
            <a:off x="8135606" y="24574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85" name="Line 129"/>
          <p:cNvSpPr>
            <a:spLocks noChangeShapeType="1"/>
          </p:cNvSpPr>
          <p:nvPr/>
        </p:nvSpPr>
        <p:spPr bwMode="auto">
          <a:xfrm>
            <a:off x="8710281" y="24574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86" name="AutoShape 130"/>
          <p:cNvSpPr>
            <a:spLocks noChangeArrowheads="1"/>
          </p:cNvSpPr>
          <p:nvPr/>
        </p:nvSpPr>
        <p:spPr bwMode="auto">
          <a:xfrm>
            <a:off x="1942768" y="29241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99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</a:rPr>
              <a:t>总线命令</a:t>
            </a:r>
          </a:p>
        </p:txBody>
      </p:sp>
      <p:sp>
        <p:nvSpPr>
          <p:cNvPr id="1785987" name="AutoShape 131"/>
          <p:cNvSpPr>
            <a:spLocks noChangeArrowheads="1"/>
          </p:cNvSpPr>
          <p:nvPr/>
        </p:nvSpPr>
        <p:spPr bwMode="auto">
          <a:xfrm>
            <a:off x="2950831" y="2924175"/>
            <a:ext cx="5184775" cy="360363"/>
          </a:xfrm>
          <a:prstGeom prst="hexagon">
            <a:avLst>
              <a:gd name="adj" fmla="val 22447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</a:t>
            </a:r>
          </a:p>
        </p:txBody>
      </p:sp>
      <p:sp>
        <p:nvSpPr>
          <p:cNvPr id="1785988" name="Line 132"/>
          <p:cNvSpPr>
            <a:spLocks noChangeShapeType="1"/>
          </p:cNvSpPr>
          <p:nvPr/>
        </p:nvSpPr>
        <p:spPr bwMode="auto">
          <a:xfrm>
            <a:off x="1582306" y="3106738"/>
            <a:ext cx="360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5989" name="Group 133"/>
          <p:cNvGrpSpPr>
            <a:grpSpLocks/>
          </p:cNvGrpSpPr>
          <p:nvPr/>
        </p:nvGrpSpPr>
        <p:grpSpPr bwMode="auto">
          <a:xfrm>
            <a:off x="8422943" y="3035300"/>
            <a:ext cx="287338" cy="142875"/>
            <a:chOff x="5148" y="981"/>
            <a:chExt cx="181" cy="90"/>
          </a:xfrm>
        </p:grpSpPr>
        <p:sp>
          <p:nvSpPr>
            <p:cNvPr id="1785990" name="Freeform 134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91" name="Freeform 135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5992" name="Line 136"/>
          <p:cNvSpPr>
            <a:spLocks noChangeShapeType="1"/>
          </p:cNvSpPr>
          <p:nvPr/>
        </p:nvSpPr>
        <p:spPr bwMode="auto">
          <a:xfrm>
            <a:off x="8135606" y="31067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3" name="Line 137"/>
          <p:cNvSpPr>
            <a:spLocks noChangeShapeType="1"/>
          </p:cNvSpPr>
          <p:nvPr/>
        </p:nvSpPr>
        <p:spPr bwMode="auto">
          <a:xfrm>
            <a:off x="8710281" y="31067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4" name="Line 138"/>
          <p:cNvSpPr>
            <a:spLocks noChangeShapeType="1"/>
          </p:cNvSpPr>
          <p:nvPr/>
        </p:nvSpPr>
        <p:spPr bwMode="auto">
          <a:xfrm flipH="1" flipV="1">
            <a:off x="2806368" y="35734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5" name="Line 139"/>
          <p:cNvSpPr>
            <a:spLocks noChangeShapeType="1"/>
          </p:cNvSpPr>
          <p:nvPr/>
        </p:nvSpPr>
        <p:spPr bwMode="auto">
          <a:xfrm flipV="1">
            <a:off x="6262356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6" name="Line 140"/>
          <p:cNvSpPr>
            <a:spLocks noChangeShapeType="1"/>
          </p:cNvSpPr>
          <p:nvPr/>
        </p:nvSpPr>
        <p:spPr bwMode="auto">
          <a:xfrm flipH="1" flipV="1">
            <a:off x="7125956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7" name="Line 141"/>
          <p:cNvSpPr>
            <a:spLocks noChangeShapeType="1"/>
          </p:cNvSpPr>
          <p:nvPr/>
        </p:nvSpPr>
        <p:spPr bwMode="auto">
          <a:xfrm flipV="1">
            <a:off x="8062581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8" name="Line 142"/>
          <p:cNvSpPr>
            <a:spLocks noChangeShapeType="1"/>
          </p:cNvSpPr>
          <p:nvPr/>
        </p:nvSpPr>
        <p:spPr bwMode="auto">
          <a:xfrm>
            <a:off x="2950831" y="3933825"/>
            <a:ext cx="331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5999" name="Line 143"/>
          <p:cNvSpPr>
            <a:spLocks noChangeShapeType="1"/>
          </p:cNvSpPr>
          <p:nvPr/>
        </p:nvSpPr>
        <p:spPr bwMode="auto">
          <a:xfrm>
            <a:off x="6406818" y="35734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0" name="Line 144"/>
          <p:cNvSpPr>
            <a:spLocks noChangeShapeType="1"/>
          </p:cNvSpPr>
          <p:nvPr/>
        </p:nvSpPr>
        <p:spPr bwMode="auto">
          <a:xfrm>
            <a:off x="7270418" y="393382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1" name="Line 145"/>
          <p:cNvSpPr>
            <a:spLocks noChangeShapeType="1"/>
          </p:cNvSpPr>
          <p:nvPr/>
        </p:nvSpPr>
        <p:spPr bwMode="auto">
          <a:xfrm>
            <a:off x="8207043" y="35734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2" name="Line 146"/>
          <p:cNvSpPr>
            <a:spLocks noChangeShapeType="1"/>
          </p:cNvSpPr>
          <p:nvPr/>
        </p:nvSpPr>
        <p:spPr bwMode="auto">
          <a:xfrm>
            <a:off x="1942768" y="35734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3" name="Line 147"/>
          <p:cNvSpPr>
            <a:spLocks noChangeShapeType="1"/>
          </p:cNvSpPr>
          <p:nvPr/>
        </p:nvSpPr>
        <p:spPr bwMode="auto">
          <a:xfrm>
            <a:off x="2590468" y="3573463"/>
            <a:ext cx="21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004" name="Group 148"/>
          <p:cNvGrpSpPr>
            <a:grpSpLocks/>
          </p:cNvGrpSpPr>
          <p:nvPr/>
        </p:nvGrpSpPr>
        <p:grpSpPr bwMode="auto">
          <a:xfrm>
            <a:off x="2303131" y="3502025"/>
            <a:ext cx="287337" cy="142875"/>
            <a:chOff x="5148" y="981"/>
            <a:chExt cx="181" cy="90"/>
          </a:xfrm>
        </p:grpSpPr>
        <p:sp>
          <p:nvSpPr>
            <p:cNvPr id="1786005" name="Freeform 149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006" name="Freeform 150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007" name="Line 151"/>
          <p:cNvSpPr>
            <a:spLocks noChangeShapeType="1"/>
          </p:cNvSpPr>
          <p:nvPr/>
        </p:nvSpPr>
        <p:spPr bwMode="auto">
          <a:xfrm flipH="1" flipV="1">
            <a:off x="3669968" y="42211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8" name="Line 152"/>
          <p:cNvSpPr>
            <a:spLocks noChangeShapeType="1"/>
          </p:cNvSpPr>
          <p:nvPr/>
        </p:nvSpPr>
        <p:spPr bwMode="auto">
          <a:xfrm flipV="1">
            <a:off x="4535156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09" name="Line 153"/>
          <p:cNvSpPr>
            <a:spLocks noChangeShapeType="1"/>
          </p:cNvSpPr>
          <p:nvPr/>
        </p:nvSpPr>
        <p:spPr bwMode="auto">
          <a:xfrm flipH="1" flipV="1">
            <a:off x="5398756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0" name="Line 154"/>
          <p:cNvSpPr>
            <a:spLocks noChangeShapeType="1"/>
          </p:cNvSpPr>
          <p:nvPr/>
        </p:nvSpPr>
        <p:spPr bwMode="auto">
          <a:xfrm flipV="1">
            <a:off x="8062581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1" name="Line 155"/>
          <p:cNvSpPr>
            <a:spLocks noChangeShapeType="1"/>
          </p:cNvSpPr>
          <p:nvPr/>
        </p:nvSpPr>
        <p:spPr bwMode="auto">
          <a:xfrm>
            <a:off x="8207043" y="42211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2" name="Line 156"/>
          <p:cNvSpPr>
            <a:spLocks noChangeShapeType="1"/>
          </p:cNvSpPr>
          <p:nvPr/>
        </p:nvSpPr>
        <p:spPr bwMode="auto">
          <a:xfrm>
            <a:off x="5543218" y="4581525"/>
            <a:ext cx="2519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3" name="Line 157"/>
          <p:cNvSpPr>
            <a:spLocks noChangeShapeType="1"/>
          </p:cNvSpPr>
          <p:nvPr/>
        </p:nvSpPr>
        <p:spPr bwMode="auto">
          <a:xfrm>
            <a:off x="4678031" y="42211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4" name="Line 158"/>
          <p:cNvSpPr>
            <a:spLocks noChangeShapeType="1"/>
          </p:cNvSpPr>
          <p:nvPr/>
        </p:nvSpPr>
        <p:spPr bwMode="auto">
          <a:xfrm>
            <a:off x="3814431" y="458152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5" name="Line 159"/>
          <p:cNvSpPr>
            <a:spLocks noChangeShapeType="1"/>
          </p:cNvSpPr>
          <p:nvPr/>
        </p:nvSpPr>
        <p:spPr bwMode="auto">
          <a:xfrm>
            <a:off x="1942768" y="42211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16" name="Line 160"/>
          <p:cNvSpPr>
            <a:spLocks noChangeShapeType="1"/>
          </p:cNvSpPr>
          <p:nvPr/>
        </p:nvSpPr>
        <p:spPr bwMode="auto">
          <a:xfrm>
            <a:off x="2590468" y="42211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017" name="Group 161"/>
          <p:cNvGrpSpPr>
            <a:grpSpLocks/>
          </p:cNvGrpSpPr>
          <p:nvPr/>
        </p:nvGrpSpPr>
        <p:grpSpPr bwMode="auto">
          <a:xfrm>
            <a:off x="2303131" y="4149725"/>
            <a:ext cx="287337" cy="142875"/>
            <a:chOff x="5148" y="981"/>
            <a:chExt cx="181" cy="90"/>
          </a:xfrm>
        </p:grpSpPr>
        <p:sp>
          <p:nvSpPr>
            <p:cNvPr id="1786018" name="Freeform 162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019" name="Freeform 163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020" name="Line 164"/>
          <p:cNvSpPr>
            <a:spLocks noChangeShapeType="1"/>
          </p:cNvSpPr>
          <p:nvPr/>
        </p:nvSpPr>
        <p:spPr bwMode="auto">
          <a:xfrm flipH="1" flipV="1">
            <a:off x="3669968" y="48688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1" name="Line 165"/>
          <p:cNvSpPr>
            <a:spLocks noChangeShapeType="1"/>
          </p:cNvSpPr>
          <p:nvPr/>
        </p:nvSpPr>
        <p:spPr bwMode="auto">
          <a:xfrm>
            <a:off x="1942768" y="48688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2" name="Line 166"/>
          <p:cNvSpPr>
            <a:spLocks noChangeShapeType="1"/>
          </p:cNvSpPr>
          <p:nvPr/>
        </p:nvSpPr>
        <p:spPr bwMode="auto">
          <a:xfrm>
            <a:off x="2590468" y="48688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023" name="Group 167"/>
          <p:cNvGrpSpPr>
            <a:grpSpLocks/>
          </p:cNvGrpSpPr>
          <p:nvPr/>
        </p:nvGrpSpPr>
        <p:grpSpPr bwMode="auto">
          <a:xfrm>
            <a:off x="2303131" y="4797425"/>
            <a:ext cx="287337" cy="142875"/>
            <a:chOff x="5148" y="981"/>
            <a:chExt cx="181" cy="90"/>
          </a:xfrm>
        </p:grpSpPr>
        <p:sp>
          <p:nvSpPr>
            <p:cNvPr id="1786024" name="Freeform 168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025" name="Freeform 169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026" name="Line 170"/>
          <p:cNvSpPr>
            <a:spLocks noChangeShapeType="1"/>
          </p:cNvSpPr>
          <p:nvPr/>
        </p:nvSpPr>
        <p:spPr bwMode="auto">
          <a:xfrm flipV="1">
            <a:off x="8062581" y="48688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7" name="Line 171"/>
          <p:cNvSpPr>
            <a:spLocks noChangeShapeType="1"/>
          </p:cNvSpPr>
          <p:nvPr/>
        </p:nvSpPr>
        <p:spPr bwMode="auto">
          <a:xfrm>
            <a:off x="8207043" y="48688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8" name="Line 172"/>
          <p:cNvSpPr>
            <a:spLocks noChangeShapeType="1"/>
          </p:cNvSpPr>
          <p:nvPr/>
        </p:nvSpPr>
        <p:spPr bwMode="auto">
          <a:xfrm>
            <a:off x="3814431" y="5229225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29" name="Line 173"/>
          <p:cNvSpPr>
            <a:spLocks noChangeShapeType="1"/>
          </p:cNvSpPr>
          <p:nvPr/>
        </p:nvSpPr>
        <p:spPr bwMode="auto">
          <a:xfrm flipH="1" flipV="1">
            <a:off x="2806368" y="48688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30" name="Line 174"/>
          <p:cNvSpPr>
            <a:spLocks noChangeShapeType="1"/>
          </p:cNvSpPr>
          <p:nvPr/>
        </p:nvSpPr>
        <p:spPr bwMode="auto">
          <a:xfrm>
            <a:off x="2950831" y="522922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031" name="Group 175"/>
          <p:cNvGrpSpPr>
            <a:grpSpLocks/>
          </p:cNvGrpSpPr>
          <p:nvPr/>
        </p:nvGrpSpPr>
        <p:grpSpPr bwMode="auto">
          <a:xfrm>
            <a:off x="1653843" y="908050"/>
            <a:ext cx="6913563" cy="4537075"/>
            <a:chOff x="884" y="527"/>
            <a:chExt cx="4355" cy="3266"/>
          </a:xfrm>
        </p:grpSpPr>
        <p:sp>
          <p:nvSpPr>
            <p:cNvPr id="1785909" name="Line 53"/>
            <p:cNvSpPr>
              <a:spLocks noChangeShapeType="1"/>
            </p:cNvSpPr>
            <p:nvPr/>
          </p:nvSpPr>
          <p:spPr bwMode="auto">
            <a:xfrm>
              <a:off x="884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0" name="Line 54"/>
            <p:cNvSpPr>
              <a:spLocks noChangeShapeType="1"/>
            </p:cNvSpPr>
            <p:nvPr/>
          </p:nvSpPr>
          <p:spPr bwMode="auto">
            <a:xfrm>
              <a:off x="1429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1" name="Line 55"/>
            <p:cNvSpPr>
              <a:spLocks noChangeShapeType="1"/>
            </p:cNvSpPr>
            <p:nvPr/>
          </p:nvSpPr>
          <p:spPr bwMode="auto">
            <a:xfrm>
              <a:off x="1973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2" name="Line 56"/>
            <p:cNvSpPr>
              <a:spLocks noChangeShapeType="1"/>
            </p:cNvSpPr>
            <p:nvPr/>
          </p:nvSpPr>
          <p:spPr bwMode="auto">
            <a:xfrm>
              <a:off x="2517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3" name="Line 57"/>
            <p:cNvSpPr>
              <a:spLocks noChangeShapeType="1"/>
            </p:cNvSpPr>
            <p:nvPr/>
          </p:nvSpPr>
          <p:spPr bwMode="auto">
            <a:xfrm>
              <a:off x="3062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4" name="Line 58"/>
            <p:cNvSpPr>
              <a:spLocks noChangeShapeType="1"/>
            </p:cNvSpPr>
            <p:nvPr/>
          </p:nvSpPr>
          <p:spPr bwMode="auto">
            <a:xfrm>
              <a:off x="3606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5" name="Line 59"/>
            <p:cNvSpPr>
              <a:spLocks noChangeShapeType="1"/>
            </p:cNvSpPr>
            <p:nvPr/>
          </p:nvSpPr>
          <p:spPr bwMode="auto">
            <a:xfrm>
              <a:off x="4150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6" name="Line 60"/>
            <p:cNvSpPr>
              <a:spLocks noChangeShapeType="1"/>
            </p:cNvSpPr>
            <p:nvPr/>
          </p:nvSpPr>
          <p:spPr bwMode="auto">
            <a:xfrm>
              <a:off x="4695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5917" name="Line 61"/>
            <p:cNvSpPr>
              <a:spLocks noChangeShapeType="1"/>
            </p:cNvSpPr>
            <p:nvPr/>
          </p:nvSpPr>
          <p:spPr bwMode="auto">
            <a:xfrm>
              <a:off x="5239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032" name="Text Box 176"/>
          <p:cNvSpPr txBox="1">
            <a:spLocks noChangeArrowheads="1"/>
          </p:cNvSpPr>
          <p:nvPr/>
        </p:nvSpPr>
        <p:spPr bwMode="auto">
          <a:xfrm>
            <a:off x="1726868" y="5235575"/>
            <a:ext cx="719138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地址节拍</a:t>
            </a:r>
          </a:p>
        </p:txBody>
      </p:sp>
      <p:sp>
        <p:nvSpPr>
          <p:cNvPr id="1786033" name="Text Box 177"/>
          <p:cNvSpPr txBox="1">
            <a:spLocks noChangeArrowheads="1"/>
          </p:cNvSpPr>
          <p:nvPr/>
        </p:nvSpPr>
        <p:spPr bwMode="auto">
          <a:xfrm>
            <a:off x="3401681" y="5229225"/>
            <a:ext cx="792162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6034" name="Text Box 178"/>
          <p:cNvSpPr txBox="1">
            <a:spLocks noChangeArrowheads="1"/>
          </p:cNvSpPr>
          <p:nvPr/>
        </p:nvSpPr>
        <p:spPr bwMode="auto">
          <a:xfrm>
            <a:off x="4390693" y="5438775"/>
            <a:ext cx="14398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1786035" name="Text Box 179"/>
          <p:cNvSpPr txBox="1">
            <a:spLocks noChangeArrowheads="1"/>
          </p:cNvSpPr>
          <p:nvPr/>
        </p:nvSpPr>
        <p:spPr bwMode="auto">
          <a:xfrm>
            <a:off x="6190918" y="5438775"/>
            <a:ext cx="1368425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1786037" name="Line 181"/>
          <p:cNvSpPr>
            <a:spLocks noChangeShapeType="1"/>
          </p:cNvSpPr>
          <p:nvPr/>
        </p:nvSpPr>
        <p:spPr bwMode="auto">
          <a:xfrm>
            <a:off x="1653843" y="55895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38" name="Line 182"/>
          <p:cNvSpPr>
            <a:spLocks noChangeShapeType="1"/>
          </p:cNvSpPr>
          <p:nvPr/>
        </p:nvSpPr>
        <p:spPr bwMode="auto">
          <a:xfrm>
            <a:off x="7702218" y="55895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39" name="Text Box 183"/>
          <p:cNvSpPr txBox="1">
            <a:spLocks noChangeArrowheads="1"/>
          </p:cNvSpPr>
          <p:nvPr/>
        </p:nvSpPr>
        <p:spPr bwMode="auto">
          <a:xfrm>
            <a:off x="1653843" y="5802313"/>
            <a:ext cx="60483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总线传送</a:t>
            </a:r>
            <a:r>
              <a:rPr lang="en-US" altLang="zh-CN" sz="2000">
                <a:solidFill>
                  <a:srgbClr val="FF3300"/>
                </a:solidFill>
                <a:latin typeface="宋体" pitchFamily="2" charset="-122"/>
              </a:rPr>
              <a:t>(</a:t>
            </a:r>
            <a:r>
              <a:rPr lang="zh-CN" altLang="en-US" sz="2000">
                <a:solidFill>
                  <a:srgbClr val="FF3300"/>
                </a:solidFill>
              </a:rPr>
              <a:t>一个分组</a:t>
            </a:r>
            <a:r>
              <a:rPr lang="en-US" altLang="zh-CN" sz="2000">
                <a:solidFill>
                  <a:srgbClr val="FF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786040" name="Line 184"/>
          <p:cNvSpPr>
            <a:spLocks noChangeShapeType="1"/>
          </p:cNvSpPr>
          <p:nvPr/>
        </p:nvSpPr>
        <p:spPr bwMode="auto">
          <a:xfrm flipH="1">
            <a:off x="1653843" y="6021388"/>
            <a:ext cx="18002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41" name="Line 185"/>
          <p:cNvSpPr>
            <a:spLocks noChangeShapeType="1"/>
          </p:cNvSpPr>
          <p:nvPr/>
        </p:nvSpPr>
        <p:spPr bwMode="auto">
          <a:xfrm>
            <a:off x="5830556" y="6021388"/>
            <a:ext cx="18716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42" name="Text Box 186"/>
          <p:cNvSpPr txBox="1">
            <a:spLocks noChangeArrowheads="1"/>
          </p:cNvSpPr>
          <p:nvPr/>
        </p:nvSpPr>
        <p:spPr bwMode="auto">
          <a:xfrm>
            <a:off x="2877806" y="4221163"/>
            <a:ext cx="1008062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6043" name="Text Box 187"/>
          <p:cNvSpPr txBox="1">
            <a:spLocks noChangeArrowheads="1"/>
          </p:cNvSpPr>
          <p:nvPr/>
        </p:nvSpPr>
        <p:spPr bwMode="auto">
          <a:xfrm>
            <a:off x="4606593" y="4221163"/>
            <a:ext cx="1008063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6044" name="Text Box 188"/>
          <p:cNvSpPr txBox="1">
            <a:spLocks noChangeArrowheads="1"/>
          </p:cNvSpPr>
          <p:nvPr/>
        </p:nvSpPr>
        <p:spPr bwMode="auto">
          <a:xfrm>
            <a:off x="6335381" y="3573463"/>
            <a:ext cx="1008062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6045" name="Text Box 189"/>
          <p:cNvSpPr txBox="1">
            <a:spLocks noChangeArrowheads="1"/>
          </p:cNvSpPr>
          <p:nvPr/>
        </p:nvSpPr>
        <p:spPr bwMode="auto">
          <a:xfrm>
            <a:off x="3958893" y="3244850"/>
            <a:ext cx="576263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6046" name="Text Box 190"/>
          <p:cNvSpPr txBox="1">
            <a:spLocks noChangeArrowheads="1"/>
          </p:cNvSpPr>
          <p:nvPr/>
        </p:nvSpPr>
        <p:spPr bwMode="auto">
          <a:xfrm>
            <a:off x="5686093" y="3244850"/>
            <a:ext cx="576263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6047" name="Text Box 191"/>
          <p:cNvSpPr txBox="1">
            <a:spLocks noChangeArrowheads="1"/>
          </p:cNvSpPr>
          <p:nvPr/>
        </p:nvSpPr>
        <p:spPr bwMode="auto">
          <a:xfrm>
            <a:off x="7414881" y="3244850"/>
            <a:ext cx="576262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6048" name="AutoShape 19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059790" y="2956850"/>
            <a:ext cx="288000" cy="288000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6049" name="Text Box 193"/>
          <p:cNvSpPr txBox="1">
            <a:spLocks noChangeArrowheads="1"/>
          </p:cNvSpPr>
          <p:nvPr/>
        </p:nvSpPr>
        <p:spPr bwMode="auto">
          <a:xfrm>
            <a:off x="2484106" y="5235575"/>
            <a:ext cx="935037" cy="6413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>
                <a:solidFill>
                  <a:srgbClr val="FF0066"/>
                </a:solidFill>
              </a:rPr>
              <a:t>总线转换周期</a:t>
            </a:r>
          </a:p>
        </p:txBody>
      </p:sp>
      <p:sp>
        <p:nvSpPr>
          <p:cNvPr id="1786050" name="Line 194"/>
          <p:cNvSpPr>
            <a:spLocks noChangeShapeType="1"/>
          </p:cNvSpPr>
          <p:nvPr/>
        </p:nvSpPr>
        <p:spPr bwMode="auto">
          <a:xfrm>
            <a:off x="2519031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1" name="Line 195"/>
          <p:cNvSpPr>
            <a:spLocks noChangeShapeType="1"/>
          </p:cNvSpPr>
          <p:nvPr/>
        </p:nvSpPr>
        <p:spPr bwMode="auto">
          <a:xfrm>
            <a:off x="1653843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2" name="Line 196"/>
          <p:cNvSpPr>
            <a:spLocks noChangeShapeType="1"/>
          </p:cNvSpPr>
          <p:nvPr/>
        </p:nvSpPr>
        <p:spPr bwMode="auto">
          <a:xfrm>
            <a:off x="3382631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3" name="Line 197"/>
          <p:cNvSpPr>
            <a:spLocks noChangeShapeType="1"/>
          </p:cNvSpPr>
          <p:nvPr/>
        </p:nvSpPr>
        <p:spPr bwMode="auto">
          <a:xfrm>
            <a:off x="4246231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4" name="Line 198"/>
          <p:cNvSpPr>
            <a:spLocks noChangeShapeType="1"/>
          </p:cNvSpPr>
          <p:nvPr/>
        </p:nvSpPr>
        <p:spPr bwMode="auto">
          <a:xfrm>
            <a:off x="5975018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5" name="Line 199"/>
          <p:cNvSpPr>
            <a:spLocks noChangeShapeType="1"/>
          </p:cNvSpPr>
          <p:nvPr/>
        </p:nvSpPr>
        <p:spPr bwMode="auto">
          <a:xfrm>
            <a:off x="7702218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6" name="Line 200"/>
          <p:cNvSpPr>
            <a:spLocks noChangeShapeType="1"/>
          </p:cNvSpPr>
          <p:nvPr/>
        </p:nvSpPr>
        <p:spPr bwMode="auto">
          <a:xfrm flipH="1">
            <a:off x="4246231" y="5589588"/>
            <a:ext cx="28733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7" name="Line 201"/>
          <p:cNvSpPr>
            <a:spLocks noChangeShapeType="1"/>
          </p:cNvSpPr>
          <p:nvPr/>
        </p:nvSpPr>
        <p:spPr bwMode="auto">
          <a:xfrm>
            <a:off x="5686093" y="5589588"/>
            <a:ext cx="287338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8" name="Line 202"/>
          <p:cNvSpPr>
            <a:spLocks noChangeShapeType="1"/>
          </p:cNvSpPr>
          <p:nvPr/>
        </p:nvSpPr>
        <p:spPr bwMode="auto">
          <a:xfrm flipH="1">
            <a:off x="5975018" y="5589588"/>
            <a:ext cx="287338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59" name="Line 203"/>
          <p:cNvSpPr>
            <a:spLocks noChangeShapeType="1"/>
          </p:cNvSpPr>
          <p:nvPr/>
        </p:nvSpPr>
        <p:spPr bwMode="auto">
          <a:xfrm>
            <a:off x="7414881" y="5589588"/>
            <a:ext cx="28733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061" name="Text Box 205"/>
          <p:cNvSpPr txBox="1">
            <a:spLocks noChangeArrowheads="1"/>
          </p:cNvSpPr>
          <p:nvPr/>
        </p:nvSpPr>
        <p:spPr bwMode="auto">
          <a:xfrm>
            <a:off x="2014206" y="2708275"/>
            <a:ext cx="863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0110</a:t>
            </a:r>
          </a:p>
        </p:txBody>
      </p:sp>
      <p:sp>
        <p:nvSpPr>
          <p:cNvPr id="172" name="Text Box 100"/>
          <p:cNvSpPr txBox="1">
            <a:spLocks noChangeArrowheads="1"/>
          </p:cNvSpPr>
          <p:nvPr/>
        </p:nvSpPr>
        <p:spPr bwMode="auto">
          <a:xfrm>
            <a:off x="2764745" y="1998960"/>
            <a:ext cx="43180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主</a:t>
            </a:r>
          </a:p>
        </p:txBody>
      </p:sp>
      <p:sp>
        <p:nvSpPr>
          <p:cNvPr id="173" name="Text Box 101"/>
          <p:cNvSpPr txBox="1">
            <a:spLocks noChangeArrowheads="1"/>
          </p:cNvSpPr>
          <p:nvPr/>
        </p:nvSpPr>
        <p:spPr bwMode="auto">
          <a:xfrm>
            <a:off x="3477096" y="2009924"/>
            <a:ext cx="431800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从</a:t>
            </a:r>
          </a:p>
        </p:txBody>
      </p:sp>
      <p:sp>
        <p:nvSpPr>
          <p:cNvPr id="174" name="动作按钮: 前进或下一项 17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0E46ECC-9E4A-48FA-9182-A26B68FB76D4}"/>
              </a:ext>
            </a:extLst>
          </p:cNvPr>
          <p:cNvSpPr/>
          <p:nvPr/>
        </p:nvSpPr>
        <p:spPr bwMode="auto">
          <a:xfrm>
            <a:off x="8028480" y="5780658"/>
            <a:ext cx="896930" cy="576080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utoShape 74"/>
          <p:cNvSpPr>
            <a:spLocks noChangeArrowheads="1"/>
          </p:cNvSpPr>
          <p:nvPr/>
        </p:nvSpPr>
        <p:spPr bwMode="auto">
          <a:xfrm>
            <a:off x="3922832" y="2275072"/>
            <a:ext cx="1584202" cy="360363"/>
          </a:xfrm>
          <a:prstGeom prst="hexagon">
            <a:avLst>
              <a:gd name="adj" fmla="val 25546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2400" dirty="0">
              <a:solidFill>
                <a:srgbClr val="FF0066"/>
              </a:solidFill>
            </a:endParaRPr>
          </a:p>
        </p:txBody>
      </p:sp>
      <p:sp>
        <p:nvSpPr>
          <p:cNvPr id="1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B366B-03F7-418F-ADAA-C78E69CA2455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786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总线操作</a:t>
            </a:r>
          </a:p>
        </p:txBody>
      </p:sp>
      <p:sp>
        <p:nvSpPr>
          <p:cNvPr id="1786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165850"/>
            <a:ext cx="8362950" cy="576263"/>
          </a:xfrm>
        </p:spPr>
        <p:txBody>
          <a:bodyPr/>
          <a:lstStyle/>
          <a:p>
            <a:pPr marL="533400" indent="-533400" algn="ctr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PCI</a:t>
            </a:r>
            <a:r>
              <a:rPr lang="zh-CN" altLang="en-US">
                <a:solidFill>
                  <a:schemeClr val="bg2"/>
                </a:solidFill>
              </a:rPr>
              <a:t>总线的基本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写</a:t>
            </a:r>
            <a:r>
              <a:rPr lang="zh-CN" altLang="en-US">
                <a:solidFill>
                  <a:schemeClr val="bg2"/>
                </a:solidFill>
              </a:rPr>
              <a:t>操作时序</a:t>
            </a:r>
          </a:p>
        </p:txBody>
      </p:sp>
      <p:sp>
        <p:nvSpPr>
          <p:cNvPr id="1786885" name="Line 5"/>
          <p:cNvSpPr>
            <a:spLocks noChangeShapeType="1"/>
          </p:cNvSpPr>
          <p:nvPr/>
        </p:nvSpPr>
        <p:spPr bwMode="auto">
          <a:xfrm flipV="1">
            <a:off x="16192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86" name="Line 6"/>
          <p:cNvSpPr>
            <a:spLocks noChangeShapeType="1"/>
          </p:cNvSpPr>
          <p:nvPr/>
        </p:nvSpPr>
        <p:spPr bwMode="auto">
          <a:xfrm flipH="1" flipV="1">
            <a:off x="20510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87" name="Line 7"/>
          <p:cNvSpPr>
            <a:spLocks noChangeShapeType="1"/>
          </p:cNvSpPr>
          <p:nvPr/>
        </p:nvSpPr>
        <p:spPr bwMode="auto">
          <a:xfrm>
            <a:off x="1763710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88" name="Line 8"/>
          <p:cNvSpPr>
            <a:spLocks noChangeShapeType="1"/>
          </p:cNvSpPr>
          <p:nvPr/>
        </p:nvSpPr>
        <p:spPr bwMode="auto">
          <a:xfrm>
            <a:off x="2195510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89" name="Line 9"/>
          <p:cNvSpPr>
            <a:spLocks noChangeShapeType="1"/>
          </p:cNvSpPr>
          <p:nvPr/>
        </p:nvSpPr>
        <p:spPr bwMode="auto">
          <a:xfrm flipV="1">
            <a:off x="24828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0" name="Line 10"/>
          <p:cNvSpPr>
            <a:spLocks noChangeShapeType="1"/>
          </p:cNvSpPr>
          <p:nvPr/>
        </p:nvSpPr>
        <p:spPr bwMode="auto">
          <a:xfrm flipH="1" flipV="1">
            <a:off x="29146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1" name="Line 11"/>
          <p:cNvSpPr>
            <a:spLocks noChangeShapeType="1"/>
          </p:cNvSpPr>
          <p:nvPr/>
        </p:nvSpPr>
        <p:spPr bwMode="auto">
          <a:xfrm>
            <a:off x="2627310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2" name="Line 12"/>
          <p:cNvSpPr>
            <a:spLocks noChangeShapeType="1"/>
          </p:cNvSpPr>
          <p:nvPr/>
        </p:nvSpPr>
        <p:spPr bwMode="auto">
          <a:xfrm>
            <a:off x="3059110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3" name="Line 13"/>
          <p:cNvSpPr>
            <a:spLocks noChangeShapeType="1"/>
          </p:cNvSpPr>
          <p:nvPr/>
        </p:nvSpPr>
        <p:spPr bwMode="auto">
          <a:xfrm flipV="1">
            <a:off x="33464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4" name="Line 14"/>
          <p:cNvSpPr>
            <a:spLocks noChangeShapeType="1"/>
          </p:cNvSpPr>
          <p:nvPr/>
        </p:nvSpPr>
        <p:spPr bwMode="auto">
          <a:xfrm flipH="1" flipV="1">
            <a:off x="37782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5" name="Line 15"/>
          <p:cNvSpPr>
            <a:spLocks noChangeShapeType="1"/>
          </p:cNvSpPr>
          <p:nvPr/>
        </p:nvSpPr>
        <p:spPr bwMode="auto">
          <a:xfrm>
            <a:off x="3490910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6" name="Line 16"/>
          <p:cNvSpPr>
            <a:spLocks noChangeShapeType="1"/>
          </p:cNvSpPr>
          <p:nvPr/>
        </p:nvSpPr>
        <p:spPr bwMode="auto">
          <a:xfrm>
            <a:off x="3922710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7" name="Line 17"/>
          <p:cNvSpPr>
            <a:spLocks noChangeShapeType="1"/>
          </p:cNvSpPr>
          <p:nvPr/>
        </p:nvSpPr>
        <p:spPr bwMode="auto">
          <a:xfrm flipV="1">
            <a:off x="4210048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8" name="Line 18"/>
          <p:cNvSpPr>
            <a:spLocks noChangeShapeType="1"/>
          </p:cNvSpPr>
          <p:nvPr/>
        </p:nvSpPr>
        <p:spPr bwMode="auto">
          <a:xfrm flipH="1" flipV="1">
            <a:off x="46434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899" name="Line 19"/>
          <p:cNvSpPr>
            <a:spLocks noChangeShapeType="1"/>
          </p:cNvSpPr>
          <p:nvPr/>
        </p:nvSpPr>
        <p:spPr bwMode="auto">
          <a:xfrm>
            <a:off x="4356098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0" name="Line 20"/>
          <p:cNvSpPr>
            <a:spLocks noChangeShapeType="1"/>
          </p:cNvSpPr>
          <p:nvPr/>
        </p:nvSpPr>
        <p:spPr bwMode="auto">
          <a:xfrm>
            <a:off x="4787898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1" name="Line 21"/>
          <p:cNvSpPr>
            <a:spLocks noChangeShapeType="1"/>
          </p:cNvSpPr>
          <p:nvPr/>
        </p:nvSpPr>
        <p:spPr bwMode="auto">
          <a:xfrm flipV="1">
            <a:off x="50752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2" name="Line 22"/>
          <p:cNvSpPr>
            <a:spLocks noChangeShapeType="1"/>
          </p:cNvSpPr>
          <p:nvPr/>
        </p:nvSpPr>
        <p:spPr bwMode="auto">
          <a:xfrm flipH="1" flipV="1">
            <a:off x="55070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3" name="Line 23"/>
          <p:cNvSpPr>
            <a:spLocks noChangeShapeType="1"/>
          </p:cNvSpPr>
          <p:nvPr/>
        </p:nvSpPr>
        <p:spPr bwMode="auto">
          <a:xfrm>
            <a:off x="5219698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4" name="Line 24"/>
          <p:cNvSpPr>
            <a:spLocks noChangeShapeType="1"/>
          </p:cNvSpPr>
          <p:nvPr/>
        </p:nvSpPr>
        <p:spPr bwMode="auto">
          <a:xfrm>
            <a:off x="5651498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5" name="Line 25"/>
          <p:cNvSpPr>
            <a:spLocks noChangeShapeType="1"/>
          </p:cNvSpPr>
          <p:nvPr/>
        </p:nvSpPr>
        <p:spPr bwMode="auto">
          <a:xfrm flipV="1">
            <a:off x="59388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6" name="Line 26"/>
          <p:cNvSpPr>
            <a:spLocks noChangeShapeType="1"/>
          </p:cNvSpPr>
          <p:nvPr/>
        </p:nvSpPr>
        <p:spPr bwMode="auto">
          <a:xfrm flipH="1" flipV="1">
            <a:off x="63706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7" name="Line 27"/>
          <p:cNvSpPr>
            <a:spLocks noChangeShapeType="1"/>
          </p:cNvSpPr>
          <p:nvPr/>
        </p:nvSpPr>
        <p:spPr bwMode="auto">
          <a:xfrm>
            <a:off x="6083298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8" name="Line 28"/>
          <p:cNvSpPr>
            <a:spLocks noChangeShapeType="1"/>
          </p:cNvSpPr>
          <p:nvPr/>
        </p:nvSpPr>
        <p:spPr bwMode="auto">
          <a:xfrm>
            <a:off x="6515098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09" name="Line 29"/>
          <p:cNvSpPr>
            <a:spLocks noChangeShapeType="1"/>
          </p:cNvSpPr>
          <p:nvPr/>
        </p:nvSpPr>
        <p:spPr bwMode="auto">
          <a:xfrm flipV="1">
            <a:off x="68024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0" name="Line 30"/>
          <p:cNvSpPr>
            <a:spLocks noChangeShapeType="1"/>
          </p:cNvSpPr>
          <p:nvPr/>
        </p:nvSpPr>
        <p:spPr bwMode="auto">
          <a:xfrm flipH="1" flipV="1">
            <a:off x="72342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1" name="Line 31"/>
          <p:cNvSpPr>
            <a:spLocks noChangeShapeType="1"/>
          </p:cNvSpPr>
          <p:nvPr/>
        </p:nvSpPr>
        <p:spPr bwMode="auto">
          <a:xfrm>
            <a:off x="6946898" y="98107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2" name="Line 32"/>
          <p:cNvSpPr>
            <a:spLocks noChangeShapeType="1"/>
          </p:cNvSpPr>
          <p:nvPr/>
        </p:nvSpPr>
        <p:spPr bwMode="auto">
          <a:xfrm>
            <a:off x="7378698" y="13414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3" name="Line 33"/>
          <p:cNvSpPr>
            <a:spLocks noChangeShapeType="1"/>
          </p:cNvSpPr>
          <p:nvPr/>
        </p:nvSpPr>
        <p:spPr bwMode="auto">
          <a:xfrm flipV="1">
            <a:off x="7666035" y="98107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4" name="Line 34"/>
          <p:cNvSpPr>
            <a:spLocks noChangeShapeType="1"/>
          </p:cNvSpPr>
          <p:nvPr/>
        </p:nvSpPr>
        <p:spPr bwMode="auto">
          <a:xfrm flipH="1" flipV="1">
            <a:off x="8099423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5" name="Line 35"/>
          <p:cNvSpPr>
            <a:spLocks noChangeShapeType="1"/>
          </p:cNvSpPr>
          <p:nvPr/>
        </p:nvSpPr>
        <p:spPr bwMode="auto">
          <a:xfrm>
            <a:off x="7812085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6" name="Line 36"/>
          <p:cNvSpPr>
            <a:spLocks noChangeShapeType="1"/>
          </p:cNvSpPr>
          <p:nvPr/>
        </p:nvSpPr>
        <p:spPr bwMode="auto">
          <a:xfrm>
            <a:off x="8243885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7" name="Line 37"/>
          <p:cNvSpPr>
            <a:spLocks noChangeShapeType="1"/>
          </p:cNvSpPr>
          <p:nvPr/>
        </p:nvSpPr>
        <p:spPr bwMode="auto">
          <a:xfrm flipV="1">
            <a:off x="8531223" y="9810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8" name="Line 38"/>
          <p:cNvSpPr>
            <a:spLocks noChangeShapeType="1"/>
          </p:cNvSpPr>
          <p:nvPr/>
        </p:nvSpPr>
        <p:spPr bwMode="auto">
          <a:xfrm>
            <a:off x="8675685" y="98107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19" name="Line 39"/>
          <p:cNvSpPr>
            <a:spLocks noChangeShapeType="1"/>
          </p:cNvSpPr>
          <p:nvPr/>
        </p:nvSpPr>
        <p:spPr bwMode="auto">
          <a:xfrm>
            <a:off x="1331910" y="13414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0" name="Line 40"/>
          <p:cNvSpPr>
            <a:spLocks noChangeShapeType="1"/>
          </p:cNvSpPr>
          <p:nvPr/>
        </p:nvSpPr>
        <p:spPr bwMode="auto">
          <a:xfrm flipH="1" flipV="1">
            <a:off x="1978023" y="162877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1" name="Line 41"/>
          <p:cNvSpPr>
            <a:spLocks noChangeShapeType="1"/>
          </p:cNvSpPr>
          <p:nvPr/>
        </p:nvSpPr>
        <p:spPr bwMode="auto">
          <a:xfrm>
            <a:off x="1330323" y="162877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2" name="Line 42"/>
          <p:cNvSpPr>
            <a:spLocks noChangeShapeType="1"/>
          </p:cNvSpPr>
          <p:nvPr/>
        </p:nvSpPr>
        <p:spPr bwMode="auto">
          <a:xfrm>
            <a:off x="2122485" y="1987550"/>
            <a:ext cx="33131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3" name="Line 43"/>
          <p:cNvSpPr>
            <a:spLocks noChangeShapeType="1"/>
          </p:cNvSpPr>
          <p:nvPr/>
        </p:nvSpPr>
        <p:spPr bwMode="auto">
          <a:xfrm flipV="1">
            <a:off x="5435598" y="162718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4" name="Line 44"/>
          <p:cNvSpPr>
            <a:spLocks noChangeShapeType="1"/>
          </p:cNvSpPr>
          <p:nvPr/>
        </p:nvSpPr>
        <p:spPr bwMode="auto">
          <a:xfrm>
            <a:off x="5580060" y="1628775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25" name="Line 45"/>
          <p:cNvSpPr>
            <a:spLocks noChangeShapeType="1"/>
          </p:cNvSpPr>
          <p:nvPr/>
        </p:nvSpPr>
        <p:spPr bwMode="auto">
          <a:xfrm>
            <a:off x="8747123" y="1628775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926" name="Group 46"/>
          <p:cNvGrpSpPr>
            <a:grpSpLocks/>
          </p:cNvGrpSpPr>
          <p:nvPr/>
        </p:nvGrpSpPr>
        <p:grpSpPr bwMode="auto">
          <a:xfrm>
            <a:off x="8459785" y="1557338"/>
            <a:ext cx="287338" cy="142875"/>
            <a:chOff x="5148" y="981"/>
            <a:chExt cx="181" cy="90"/>
          </a:xfrm>
        </p:grpSpPr>
        <p:sp>
          <p:nvSpPr>
            <p:cNvPr id="1786927" name="Freeform 47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28" name="Freeform 48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86929" name="Group 49"/>
          <p:cNvGrpSpPr>
            <a:grpSpLocks/>
          </p:cNvGrpSpPr>
          <p:nvPr/>
        </p:nvGrpSpPr>
        <p:grpSpPr bwMode="auto">
          <a:xfrm>
            <a:off x="1473198" y="476250"/>
            <a:ext cx="7346950" cy="471488"/>
            <a:chOff x="747" y="291"/>
            <a:chExt cx="4628" cy="297"/>
          </a:xfrm>
        </p:grpSpPr>
        <p:sp>
          <p:nvSpPr>
            <p:cNvPr id="1786930" name="Text Box 50"/>
            <p:cNvSpPr txBox="1">
              <a:spLocks noChangeArrowheads="1"/>
            </p:cNvSpPr>
            <p:nvPr/>
          </p:nvSpPr>
          <p:spPr bwMode="auto">
            <a:xfrm>
              <a:off x="747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86931" name="Text Box 51"/>
            <p:cNvSpPr txBox="1">
              <a:spLocks noChangeArrowheads="1"/>
            </p:cNvSpPr>
            <p:nvPr/>
          </p:nvSpPr>
          <p:spPr bwMode="auto">
            <a:xfrm>
              <a:off x="1292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86932" name="Text Box 52"/>
            <p:cNvSpPr txBox="1">
              <a:spLocks noChangeArrowheads="1"/>
            </p:cNvSpPr>
            <p:nvPr/>
          </p:nvSpPr>
          <p:spPr bwMode="auto">
            <a:xfrm>
              <a:off x="1836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86933" name="Text Box 53"/>
            <p:cNvSpPr txBox="1">
              <a:spLocks noChangeArrowheads="1"/>
            </p:cNvSpPr>
            <p:nvPr/>
          </p:nvSpPr>
          <p:spPr bwMode="auto">
            <a:xfrm>
              <a:off x="2380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86934" name="Text Box 54"/>
            <p:cNvSpPr txBox="1">
              <a:spLocks noChangeArrowheads="1"/>
            </p:cNvSpPr>
            <p:nvPr/>
          </p:nvSpPr>
          <p:spPr bwMode="auto">
            <a:xfrm>
              <a:off x="2925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86935" name="Text Box 55"/>
            <p:cNvSpPr txBox="1">
              <a:spLocks noChangeArrowheads="1"/>
            </p:cNvSpPr>
            <p:nvPr/>
          </p:nvSpPr>
          <p:spPr bwMode="auto">
            <a:xfrm>
              <a:off x="3470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86936" name="Text Box 56"/>
            <p:cNvSpPr txBox="1">
              <a:spLocks noChangeArrowheads="1"/>
            </p:cNvSpPr>
            <p:nvPr/>
          </p:nvSpPr>
          <p:spPr bwMode="auto">
            <a:xfrm>
              <a:off x="4014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786937" name="Text Box 57"/>
            <p:cNvSpPr txBox="1">
              <a:spLocks noChangeArrowheads="1"/>
            </p:cNvSpPr>
            <p:nvPr/>
          </p:nvSpPr>
          <p:spPr bwMode="auto">
            <a:xfrm>
              <a:off x="4558" y="291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786938" name="Text Box 58"/>
            <p:cNvSpPr txBox="1">
              <a:spLocks noChangeArrowheads="1"/>
            </p:cNvSpPr>
            <p:nvPr/>
          </p:nvSpPr>
          <p:spPr bwMode="auto">
            <a:xfrm>
              <a:off x="5103" y="300"/>
              <a:ext cx="272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1786939" name="Text Box 59"/>
          <p:cNvSpPr txBox="1">
            <a:spLocks noChangeArrowheads="1"/>
          </p:cNvSpPr>
          <p:nvPr/>
        </p:nvSpPr>
        <p:spPr bwMode="auto">
          <a:xfrm>
            <a:off x="107950" y="484346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DEVSEL</a:t>
            </a:r>
          </a:p>
        </p:txBody>
      </p:sp>
      <p:sp>
        <p:nvSpPr>
          <p:cNvPr id="1786940" name="Text Box 60"/>
          <p:cNvSpPr txBox="1">
            <a:spLocks noChangeArrowheads="1"/>
          </p:cNvSpPr>
          <p:nvPr/>
        </p:nvSpPr>
        <p:spPr bwMode="auto">
          <a:xfrm>
            <a:off x="107950" y="4195763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TRDY</a:t>
            </a:r>
          </a:p>
        </p:txBody>
      </p:sp>
      <p:sp>
        <p:nvSpPr>
          <p:cNvPr id="1786941" name="Text Box 61"/>
          <p:cNvSpPr txBox="1">
            <a:spLocks noChangeArrowheads="1"/>
          </p:cNvSpPr>
          <p:nvPr/>
        </p:nvSpPr>
        <p:spPr bwMode="auto">
          <a:xfrm>
            <a:off x="107950" y="3500438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IRDY</a:t>
            </a:r>
          </a:p>
        </p:txBody>
      </p:sp>
      <p:sp>
        <p:nvSpPr>
          <p:cNvPr id="1786942" name="Text Box 62"/>
          <p:cNvSpPr txBox="1">
            <a:spLocks noChangeArrowheads="1"/>
          </p:cNvSpPr>
          <p:nvPr/>
        </p:nvSpPr>
        <p:spPr bwMode="auto">
          <a:xfrm>
            <a:off x="107949" y="2852738"/>
            <a:ext cx="165417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C/BE[3..0]</a:t>
            </a:r>
          </a:p>
        </p:txBody>
      </p:sp>
      <p:sp>
        <p:nvSpPr>
          <p:cNvPr id="1786943" name="Text Box 63"/>
          <p:cNvSpPr txBox="1">
            <a:spLocks noChangeArrowheads="1"/>
          </p:cNvSpPr>
          <p:nvPr/>
        </p:nvSpPr>
        <p:spPr bwMode="auto">
          <a:xfrm>
            <a:off x="107949" y="2205038"/>
            <a:ext cx="158114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</a:rPr>
              <a:t>AD[31..0]</a:t>
            </a:r>
          </a:p>
        </p:txBody>
      </p:sp>
      <p:sp>
        <p:nvSpPr>
          <p:cNvPr id="1786944" name="Text Box 64"/>
          <p:cNvSpPr txBox="1">
            <a:spLocks noChangeArrowheads="1"/>
          </p:cNvSpPr>
          <p:nvPr/>
        </p:nvSpPr>
        <p:spPr bwMode="auto">
          <a:xfrm>
            <a:off x="107950" y="167640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1786945" name="Text Box 65"/>
          <p:cNvSpPr txBox="1">
            <a:spLocks noChangeArrowheads="1"/>
          </p:cNvSpPr>
          <p:nvPr/>
        </p:nvSpPr>
        <p:spPr bwMode="auto">
          <a:xfrm>
            <a:off x="107950" y="908050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786946" name="Line 66"/>
          <p:cNvSpPr>
            <a:spLocks noChangeShapeType="1"/>
          </p:cNvSpPr>
          <p:nvPr/>
        </p:nvSpPr>
        <p:spPr bwMode="auto">
          <a:xfrm>
            <a:off x="231775" y="1728788"/>
            <a:ext cx="10747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47" name="Line 67"/>
          <p:cNvSpPr>
            <a:spLocks noChangeShapeType="1"/>
          </p:cNvSpPr>
          <p:nvPr/>
        </p:nvSpPr>
        <p:spPr bwMode="auto">
          <a:xfrm>
            <a:off x="530225" y="2938463"/>
            <a:ext cx="360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48" name="Line 68"/>
          <p:cNvSpPr>
            <a:spLocks noChangeShapeType="1"/>
          </p:cNvSpPr>
          <p:nvPr/>
        </p:nvSpPr>
        <p:spPr bwMode="auto">
          <a:xfrm>
            <a:off x="222250" y="3573463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49" name="Line 69"/>
          <p:cNvSpPr>
            <a:spLocks noChangeShapeType="1"/>
          </p:cNvSpPr>
          <p:nvPr/>
        </p:nvSpPr>
        <p:spPr bwMode="auto">
          <a:xfrm>
            <a:off x="231775" y="4264025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50" name="Line 70"/>
          <p:cNvSpPr>
            <a:spLocks noChangeShapeType="1"/>
          </p:cNvSpPr>
          <p:nvPr/>
        </p:nvSpPr>
        <p:spPr bwMode="auto">
          <a:xfrm>
            <a:off x="222250" y="4913313"/>
            <a:ext cx="11525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51" name="Line 71"/>
          <p:cNvSpPr>
            <a:spLocks noChangeShapeType="1"/>
          </p:cNvSpPr>
          <p:nvPr/>
        </p:nvSpPr>
        <p:spPr bwMode="auto">
          <a:xfrm>
            <a:off x="1473198" y="2457450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52" name="AutoShape 72"/>
          <p:cNvSpPr>
            <a:spLocks noChangeArrowheads="1"/>
          </p:cNvSpPr>
          <p:nvPr/>
        </p:nvSpPr>
        <p:spPr bwMode="auto">
          <a:xfrm>
            <a:off x="1979610" y="22764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006600"/>
                </a:solidFill>
              </a:rPr>
              <a:t>地址</a:t>
            </a:r>
          </a:p>
        </p:txBody>
      </p:sp>
      <p:sp>
        <p:nvSpPr>
          <p:cNvPr id="1786953" name="AutoShape 73"/>
          <p:cNvSpPr>
            <a:spLocks noChangeArrowheads="1"/>
          </p:cNvSpPr>
          <p:nvPr/>
        </p:nvSpPr>
        <p:spPr bwMode="auto">
          <a:xfrm>
            <a:off x="2987673" y="2276475"/>
            <a:ext cx="935037" cy="360363"/>
          </a:xfrm>
          <a:prstGeom prst="hexagon">
            <a:avLst>
              <a:gd name="adj" fmla="val 24926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6954" name="AutoShape 74"/>
          <p:cNvSpPr>
            <a:spLocks noChangeArrowheads="1"/>
          </p:cNvSpPr>
          <p:nvPr/>
        </p:nvSpPr>
        <p:spPr bwMode="auto">
          <a:xfrm>
            <a:off x="3922710" y="2276475"/>
            <a:ext cx="936625" cy="360363"/>
          </a:xfrm>
          <a:prstGeom prst="hexagon">
            <a:avLst>
              <a:gd name="adj" fmla="val 25546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1786955" name="AutoShape 75"/>
          <p:cNvSpPr>
            <a:spLocks noChangeArrowheads="1"/>
          </p:cNvSpPr>
          <p:nvPr/>
        </p:nvSpPr>
        <p:spPr bwMode="auto">
          <a:xfrm>
            <a:off x="5507035" y="2276475"/>
            <a:ext cx="2665413" cy="360363"/>
          </a:xfrm>
          <a:prstGeom prst="hexagon">
            <a:avLst>
              <a:gd name="adj" fmla="val 23793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数据</a:t>
            </a:r>
            <a:r>
              <a:rPr lang="en-US" altLang="zh-CN" sz="2400">
                <a:solidFill>
                  <a:srgbClr val="FF0066"/>
                </a:solidFill>
              </a:rPr>
              <a:t>3</a:t>
            </a:r>
          </a:p>
        </p:txBody>
      </p:sp>
      <p:grpSp>
        <p:nvGrpSpPr>
          <p:cNvPr id="1786959" name="Group 79"/>
          <p:cNvGrpSpPr>
            <a:grpSpLocks/>
          </p:cNvGrpSpPr>
          <p:nvPr/>
        </p:nvGrpSpPr>
        <p:grpSpPr bwMode="auto">
          <a:xfrm>
            <a:off x="8459785" y="2386013"/>
            <a:ext cx="287338" cy="142875"/>
            <a:chOff x="5148" y="981"/>
            <a:chExt cx="181" cy="90"/>
          </a:xfrm>
        </p:grpSpPr>
        <p:sp>
          <p:nvSpPr>
            <p:cNvPr id="1786960" name="Freeform 80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61" name="Freeform 81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964" name="Line 84"/>
          <p:cNvSpPr>
            <a:spLocks noChangeShapeType="1"/>
          </p:cNvSpPr>
          <p:nvPr/>
        </p:nvSpPr>
        <p:spPr bwMode="auto">
          <a:xfrm>
            <a:off x="8172448" y="24574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65" name="Line 85"/>
          <p:cNvSpPr>
            <a:spLocks noChangeShapeType="1"/>
          </p:cNvSpPr>
          <p:nvPr/>
        </p:nvSpPr>
        <p:spPr bwMode="auto">
          <a:xfrm>
            <a:off x="8747123" y="245745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66" name="AutoShape 86"/>
          <p:cNvSpPr>
            <a:spLocks noChangeArrowheads="1"/>
          </p:cNvSpPr>
          <p:nvPr/>
        </p:nvSpPr>
        <p:spPr bwMode="auto">
          <a:xfrm>
            <a:off x="1979610" y="2924175"/>
            <a:ext cx="1008063" cy="360363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99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</a:rPr>
              <a:t>总线命令</a:t>
            </a:r>
          </a:p>
        </p:txBody>
      </p:sp>
      <p:sp>
        <p:nvSpPr>
          <p:cNvPr id="1786967" name="AutoShape 87"/>
          <p:cNvSpPr>
            <a:spLocks noChangeArrowheads="1"/>
          </p:cNvSpPr>
          <p:nvPr/>
        </p:nvSpPr>
        <p:spPr bwMode="auto">
          <a:xfrm>
            <a:off x="4859335" y="2924175"/>
            <a:ext cx="3313113" cy="360363"/>
          </a:xfrm>
          <a:prstGeom prst="hexagon">
            <a:avLst>
              <a:gd name="adj" fmla="val 21580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BEs-3</a:t>
            </a:r>
          </a:p>
        </p:txBody>
      </p:sp>
      <p:sp>
        <p:nvSpPr>
          <p:cNvPr id="1786968" name="Line 88"/>
          <p:cNvSpPr>
            <a:spLocks noChangeShapeType="1"/>
          </p:cNvSpPr>
          <p:nvPr/>
        </p:nvSpPr>
        <p:spPr bwMode="auto">
          <a:xfrm>
            <a:off x="1619248" y="31067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969" name="Group 89"/>
          <p:cNvGrpSpPr>
            <a:grpSpLocks/>
          </p:cNvGrpSpPr>
          <p:nvPr/>
        </p:nvGrpSpPr>
        <p:grpSpPr bwMode="auto">
          <a:xfrm>
            <a:off x="8459785" y="3035300"/>
            <a:ext cx="287338" cy="142875"/>
            <a:chOff x="5148" y="981"/>
            <a:chExt cx="181" cy="90"/>
          </a:xfrm>
        </p:grpSpPr>
        <p:sp>
          <p:nvSpPr>
            <p:cNvPr id="1786970" name="Freeform 90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71" name="Freeform 91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972" name="Line 92"/>
          <p:cNvSpPr>
            <a:spLocks noChangeShapeType="1"/>
          </p:cNvSpPr>
          <p:nvPr/>
        </p:nvSpPr>
        <p:spPr bwMode="auto">
          <a:xfrm>
            <a:off x="8172448" y="31067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73" name="Line 93"/>
          <p:cNvSpPr>
            <a:spLocks noChangeShapeType="1"/>
          </p:cNvSpPr>
          <p:nvPr/>
        </p:nvSpPr>
        <p:spPr bwMode="auto">
          <a:xfrm>
            <a:off x="8747123" y="31067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74" name="Line 94"/>
          <p:cNvSpPr>
            <a:spLocks noChangeShapeType="1"/>
          </p:cNvSpPr>
          <p:nvPr/>
        </p:nvSpPr>
        <p:spPr bwMode="auto">
          <a:xfrm flipH="1" flipV="1">
            <a:off x="2843210" y="35734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77" name="Line 97"/>
          <p:cNvSpPr>
            <a:spLocks noChangeShapeType="1"/>
          </p:cNvSpPr>
          <p:nvPr/>
        </p:nvSpPr>
        <p:spPr bwMode="auto">
          <a:xfrm flipV="1">
            <a:off x="8099423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78" name="Line 98"/>
          <p:cNvSpPr>
            <a:spLocks noChangeShapeType="1"/>
          </p:cNvSpPr>
          <p:nvPr/>
        </p:nvSpPr>
        <p:spPr bwMode="auto">
          <a:xfrm>
            <a:off x="2987673" y="3933825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0" name="Line 100"/>
          <p:cNvSpPr>
            <a:spLocks noChangeShapeType="1"/>
          </p:cNvSpPr>
          <p:nvPr/>
        </p:nvSpPr>
        <p:spPr bwMode="auto">
          <a:xfrm>
            <a:off x="5580060" y="3933825"/>
            <a:ext cx="2519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1" name="Line 101"/>
          <p:cNvSpPr>
            <a:spLocks noChangeShapeType="1"/>
          </p:cNvSpPr>
          <p:nvPr/>
        </p:nvSpPr>
        <p:spPr bwMode="auto">
          <a:xfrm>
            <a:off x="8243885" y="35734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2" name="Line 102"/>
          <p:cNvSpPr>
            <a:spLocks noChangeShapeType="1"/>
          </p:cNvSpPr>
          <p:nvPr/>
        </p:nvSpPr>
        <p:spPr bwMode="auto">
          <a:xfrm>
            <a:off x="1979610" y="35734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3" name="Line 103"/>
          <p:cNvSpPr>
            <a:spLocks noChangeShapeType="1"/>
          </p:cNvSpPr>
          <p:nvPr/>
        </p:nvSpPr>
        <p:spPr bwMode="auto">
          <a:xfrm>
            <a:off x="2627310" y="3573463"/>
            <a:ext cx="217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984" name="Group 104"/>
          <p:cNvGrpSpPr>
            <a:grpSpLocks/>
          </p:cNvGrpSpPr>
          <p:nvPr/>
        </p:nvGrpSpPr>
        <p:grpSpPr bwMode="auto">
          <a:xfrm>
            <a:off x="2339973" y="3502025"/>
            <a:ext cx="287337" cy="142875"/>
            <a:chOff x="5148" y="981"/>
            <a:chExt cx="181" cy="90"/>
          </a:xfrm>
        </p:grpSpPr>
        <p:sp>
          <p:nvSpPr>
            <p:cNvPr id="1786985" name="Freeform 105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86" name="Freeform 106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6987" name="Line 107"/>
          <p:cNvSpPr>
            <a:spLocks noChangeShapeType="1"/>
          </p:cNvSpPr>
          <p:nvPr/>
        </p:nvSpPr>
        <p:spPr bwMode="auto">
          <a:xfrm flipH="1" flipV="1">
            <a:off x="2843210" y="42211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88" name="Line 108"/>
          <p:cNvSpPr>
            <a:spLocks noChangeShapeType="1"/>
          </p:cNvSpPr>
          <p:nvPr/>
        </p:nvSpPr>
        <p:spPr bwMode="auto">
          <a:xfrm flipV="1">
            <a:off x="4571998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0" name="Line 110"/>
          <p:cNvSpPr>
            <a:spLocks noChangeShapeType="1"/>
          </p:cNvSpPr>
          <p:nvPr/>
        </p:nvSpPr>
        <p:spPr bwMode="auto">
          <a:xfrm flipV="1">
            <a:off x="8099423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1" name="Line 111"/>
          <p:cNvSpPr>
            <a:spLocks noChangeShapeType="1"/>
          </p:cNvSpPr>
          <p:nvPr/>
        </p:nvSpPr>
        <p:spPr bwMode="auto">
          <a:xfrm>
            <a:off x="8243885" y="42211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3" name="Line 113"/>
          <p:cNvSpPr>
            <a:spLocks noChangeShapeType="1"/>
          </p:cNvSpPr>
          <p:nvPr/>
        </p:nvSpPr>
        <p:spPr bwMode="auto">
          <a:xfrm>
            <a:off x="4714873" y="4221163"/>
            <a:ext cx="2449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4" name="Line 114"/>
          <p:cNvSpPr>
            <a:spLocks noChangeShapeType="1"/>
          </p:cNvSpPr>
          <p:nvPr/>
        </p:nvSpPr>
        <p:spPr bwMode="auto">
          <a:xfrm>
            <a:off x="2987673" y="4581525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5" name="Line 115"/>
          <p:cNvSpPr>
            <a:spLocks noChangeShapeType="1"/>
          </p:cNvSpPr>
          <p:nvPr/>
        </p:nvSpPr>
        <p:spPr bwMode="auto">
          <a:xfrm>
            <a:off x="1979610" y="42211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6996" name="Line 116"/>
          <p:cNvSpPr>
            <a:spLocks noChangeShapeType="1"/>
          </p:cNvSpPr>
          <p:nvPr/>
        </p:nvSpPr>
        <p:spPr bwMode="auto">
          <a:xfrm>
            <a:off x="2627310" y="42211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6997" name="Group 117"/>
          <p:cNvGrpSpPr>
            <a:grpSpLocks/>
          </p:cNvGrpSpPr>
          <p:nvPr/>
        </p:nvGrpSpPr>
        <p:grpSpPr bwMode="auto">
          <a:xfrm>
            <a:off x="2339973" y="4149725"/>
            <a:ext cx="287337" cy="142875"/>
            <a:chOff x="5148" y="981"/>
            <a:chExt cx="181" cy="90"/>
          </a:xfrm>
        </p:grpSpPr>
        <p:sp>
          <p:nvSpPr>
            <p:cNvPr id="1786998" name="Freeform 118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6999" name="Freeform 119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001" name="Line 121"/>
          <p:cNvSpPr>
            <a:spLocks noChangeShapeType="1"/>
          </p:cNvSpPr>
          <p:nvPr/>
        </p:nvSpPr>
        <p:spPr bwMode="auto">
          <a:xfrm>
            <a:off x="1979610" y="48688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02" name="Line 122"/>
          <p:cNvSpPr>
            <a:spLocks noChangeShapeType="1"/>
          </p:cNvSpPr>
          <p:nvPr/>
        </p:nvSpPr>
        <p:spPr bwMode="auto">
          <a:xfrm>
            <a:off x="2627310" y="48688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7003" name="Group 123"/>
          <p:cNvGrpSpPr>
            <a:grpSpLocks/>
          </p:cNvGrpSpPr>
          <p:nvPr/>
        </p:nvGrpSpPr>
        <p:grpSpPr bwMode="auto">
          <a:xfrm>
            <a:off x="2339973" y="4797425"/>
            <a:ext cx="287337" cy="142875"/>
            <a:chOff x="5148" y="981"/>
            <a:chExt cx="181" cy="90"/>
          </a:xfrm>
        </p:grpSpPr>
        <p:sp>
          <p:nvSpPr>
            <p:cNvPr id="1787004" name="Freeform 124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05" name="Freeform 125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006" name="Line 126"/>
          <p:cNvSpPr>
            <a:spLocks noChangeShapeType="1"/>
          </p:cNvSpPr>
          <p:nvPr/>
        </p:nvSpPr>
        <p:spPr bwMode="auto">
          <a:xfrm flipV="1">
            <a:off x="8099423" y="48688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07" name="Line 127"/>
          <p:cNvSpPr>
            <a:spLocks noChangeShapeType="1"/>
          </p:cNvSpPr>
          <p:nvPr/>
        </p:nvSpPr>
        <p:spPr bwMode="auto">
          <a:xfrm>
            <a:off x="8243885" y="48688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08" name="Line 128"/>
          <p:cNvSpPr>
            <a:spLocks noChangeShapeType="1"/>
          </p:cNvSpPr>
          <p:nvPr/>
        </p:nvSpPr>
        <p:spPr bwMode="auto">
          <a:xfrm>
            <a:off x="3851273" y="5229225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09" name="Line 129"/>
          <p:cNvSpPr>
            <a:spLocks noChangeShapeType="1"/>
          </p:cNvSpPr>
          <p:nvPr/>
        </p:nvSpPr>
        <p:spPr bwMode="auto">
          <a:xfrm flipH="1" flipV="1">
            <a:off x="2843210" y="4868863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10" name="Line 130"/>
          <p:cNvSpPr>
            <a:spLocks noChangeShapeType="1"/>
          </p:cNvSpPr>
          <p:nvPr/>
        </p:nvSpPr>
        <p:spPr bwMode="auto">
          <a:xfrm>
            <a:off x="2987673" y="5229225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7011" name="Group 131"/>
          <p:cNvGrpSpPr>
            <a:grpSpLocks/>
          </p:cNvGrpSpPr>
          <p:nvPr/>
        </p:nvGrpSpPr>
        <p:grpSpPr bwMode="auto">
          <a:xfrm>
            <a:off x="1690685" y="908050"/>
            <a:ext cx="6913563" cy="4537075"/>
            <a:chOff x="884" y="527"/>
            <a:chExt cx="4355" cy="3266"/>
          </a:xfrm>
        </p:grpSpPr>
        <p:sp>
          <p:nvSpPr>
            <p:cNvPr id="1787012" name="Line 132"/>
            <p:cNvSpPr>
              <a:spLocks noChangeShapeType="1"/>
            </p:cNvSpPr>
            <p:nvPr/>
          </p:nvSpPr>
          <p:spPr bwMode="auto">
            <a:xfrm>
              <a:off x="884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3" name="Line 133"/>
            <p:cNvSpPr>
              <a:spLocks noChangeShapeType="1"/>
            </p:cNvSpPr>
            <p:nvPr/>
          </p:nvSpPr>
          <p:spPr bwMode="auto">
            <a:xfrm>
              <a:off x="1429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4" name="Line 134"/>
            <p:cNvSpPr>
              <a:spLocks noChangeShapeType="1"/>
            </p:cNvSpPr>
            <p:nvPr/>
          </p:nvSpPr>
          <p:spPr bwMode="auto">
            <a:xfrm>
              <a:off x="1973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5" name="Line 135"/>
            <p:cNvSpPr>
              <a:spLocks noChangeShapeType="1"/>
            </p:cNvSpPr>
            <p:nvPr/>
          </p:nvSpPr>
          <p:spPr bwMode="auto">
            <a:xfrm>
              <a:off x="2517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6" name="Line 136"/>
            <p:cNvSpPr>
              <a:spLocks noChangeShapeType="1"/>
            </p:cNvSpPr>
            <p:nvPr/>
          </p:nvSpPr>
          <p:spPr bwMode="auto">
            <a:xfrm>
              <a:off x="3062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7" name="Line 137"/>
            <p:cNvSpPr>
              <a:spLocks noChangeShapeType="1"/>
            </p:cNvSpPr>
            <p:nvPr/>
          </p:nvSpPr>
          <p:spPr bwMode="auto">
            <a:xfrm>
              <a:off x="3606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8" name="Line 138"/>
            <p:cNvSpPr>
              <a:spLocks noChangeShapeType="1"/>
            </p:cNvSpPr>
            <p:nvPr/>
          </p:nvSpPr>
          <p:spPr bwMode="auto">
            <a:xfrm>
              <a:off x="4150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19" name="Line 139"/>
            <p:cNvSpPr>
              <a:spLocks noChangeShapeType="1"/>
            </p:cNvSpPr>
            <p:nvPr/>
          </p:nvSpPr>
          <p:spPr bwMode="auto">
            <a:xfrm>
              <a:off x="4695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020" name="Line 140"/>
            <p:cNvSpPr>
              <a:spLocks noChangeShapeType="1"/>
            </p:cNvSpPr>
            <p:nvPr/>
          </p:nvSpPr>
          <p:spPr bwMode="auto">
            <a:xfrm>
              <a:off x="5239" y="527"/>
              <a:ext cx="0" cy="326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021" name="Text Box 141"/>
          <p:cNvSpPr txBox="1">
            <a:spLocks noChangeArrowheads="1"/>
          </p:cNvSpPr>
          <p:nvPr/>
        </p:nvSpPr>
        <p:spPr bwMode="auto">
          <a:xfrm>
            <a:off x="1835148" y="5235575"/>
            <a:ext cx="719137" cy="558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地址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节拍</a:t>
            </a:r>
          </a:p>
        </p:txBody>
      </p:sp>
      <p:sp>
        <p:nvSpPr>
          <p:cNvPr id="1787022" name="Text Box 142"/>
          <p:cNvSpPr txBox="1">
            <a:spLocks noChangeArrowheads="1"/>
          </p:cNvSpPr>
          <p:nvPr/>
        </p:nvSpPr>
        <p:spPr bwMode="auto">
          <a:xfrm>
            <a:off x="2555873" y="5235575"/>
            <a:ext cx="865187" cy="558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数据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节拍</a:t>
            </a:r>
            <a:r>
              <a:rPr lang="en-US" altLang="zh-CN" sz="1800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787023" name="Text Box 143"/>
          <p:cNvSpPr txBox="1">
            <a:spLocks noChangeArrowheads="1"/>
          </p:cNvSpPr>
          <p:nvPr/>
        </p:nvSpPr>
        <p:spPr bwMode="auto">
          <a:xfrm>
            <a:off x="3419473" y="5257800"/>
            <a:ext cx="865187" cy="558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2</a:t>
            </a:r>
          </a:p>
        </p:txBody>
      </p:sp>
      <p:sp>
        <p:nvSpPr>
          <p:cNvPr id="1787024" name="Text Box 144"/>
          <p:cNvSpPr txBox="1">
            <a:spLocks noChangeArrowheads="1"/>
          </p:cNvSpPr>
          <p:nvPr/>
        </p:nvSpPr>
        <p:spPr bwMode="auto">
          <a:xfrm>
            <a:off x="5146673" y="5445125"/>
            <a:ext cx="1657350" cy="3254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1800">
                <a:solidFill>
                  <a:srgbClr val="FF0066"/>
                </a:solidFill>
              </a:rPr>
              <a:t>数据节拍</a:t>
            </a:r>
            <a:r>
              <a:rPr lang="en-US" altLang="zh-CN" sz="18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1787033" name="Text Box 153"/>
          <p:cNvSpPr txBox="1">
            <a:spLocks noChangeArrowheads="1"/>
          </p:cNvSpPr>
          <p:nvPr/>
        </p:nvSpPr>
        <p:spPr bwMode="auto">
          <a:xfrm>
            <a:off x="3995735" y="3284538"/>
            <a:ext cx="576263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7036" name="AutoShape 156"/>
          <p:cNvSpPr>
            <a:spLocks noChangeArrowheads="1"/>
          </p:cNvSpPr>
          <p:nvPr/>
        </p:nvSpPr>
        <p:spPr bwMode="auto">
          <a:xfrm>
            <a:off x="2987673" y="2924175"/>
            <a:ext cx="935037" cy="360363"/>
          </a:xfrm>
          <a:prstGeom prst="hexagon">
            <a:avLst>
              <a:gd name="adj" fmla="val 24926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BEs-1</a:t>
            </a:r>
          </a:p>
        </p:txBody>
      </p:sp>
      <p:sp>
        <p:nvSpPr>
          <p:cNvPr id="1787037" name="AutoShape 157"/>
          <p:cNvSpPr>
            <a:spLocks noChangeArrowheads="1"/>
          </p:cNvSpPr>
          <p:nvPr/>
        </p:nvSpPr>
        <p:spPr bwMode="auto">
          <a:xfrm>
            <a:off x="3922710" y="2924175"/>
            <a:ext cx="936625" cy="360363"/>
          </a:xfrm>
          <a:prstGeom prst="hexagon">
            <a:avLst>
              <a:gd name="adj" fmla="val 25546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BEs-2</a:t>
            </a:r>
          </a:p>
        </p:txBody>
      </p:sp>
      <p:sp>
        <p:nvSpPr>
          <p:cNvPr id="1787038" name="Line 158"/>
          <p:cNvSpPr>
            <a:spLocks noChangeShapeType="1"/>
          </p:cNvSpPr>
          <p:nvPr/>
        </p:nvSpPr>
        <p:spPr bwMode="auto">
          <a:xfrm flipV="1">
            <a:off x="4571998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39" name="Line 159"/>
          <p:cNvSpPr>
            <a:spLocks noChangeShapeType="1"/>
          </p:cNvSpPr>
          <p:nvPr/>
        </p:nvSpPr>
        <p:spPr bwMode="auto">
          <a:xfrm flipH="1" flipV="1">
            <a:off x="5435598" y="35734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40" name="Line 160"/>
          <p:cNvSpPr>
            <a:spLocks noChangeShapeType="1"/>
          </p:cNvSpPr>
          <p:nvPr/>
        </p:nvSpPr>
        <p:spPr bwMode="auto">
          <a:xfrm>
            <a:off x="4714873" y="3573463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41" name="Text Box 161"/>
          <p:cNvSpPr txBox="1">
            <a:spLocks noChangeArrowheads="1"/>
          </p:cNvSpPr>
          <p:nvPr/>
        </p:nvSpPr>
        <p:spPr bwMode="auto">
          <a:xfrm>
            <a:off x="4643435" y="3573463"/>
            <a:ext cx="1008063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7042" name="Line 162"/>
          <p:cNvSpPr>
            <a:spLocks noChangeShapeType="1"/>
          </p:cNvSpPr>
          <p:nvPr/>
        </p:nvSpPr>
        <p:spPr bwMode="auto">
          <a:xfrm flipH="1" flipV="1">
            <a:off x="7162798" y="4221163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44" name="Line 164"/>
          <p:cNvSpPr>
            <a:spLocks noChangeShapeType="1"/>
          </p:cNvSpPr>
          <p:nvPr/>
        </p:nvSpPr>
        <p:spPr bwMode="auto">
          <a:xfrm>
            <a:off x="7307260" y="4581525"/>
            <a:ext cx="793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45" name="Text Box 165"/>
          <p:cNvSpPr txBox="1">
            <a:spLocks noChangeArrowheads="1"/>
          </p:cNvSpPr>
          <p:nvPr/>
        </p:nvSpPr>
        <p:spPr bwMode="auto">
          <a:xfrm>
            <a:off x="5507035" y="4221163"/>
            <a:ext cx="1008063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7046" name="Text Box 166"/>
          <p:cNvSpPr txBox="1">
            <a:spLocks noChangeArrowheads="1"/>
          </p:cNvSpPr>
          <p:nvPr/>
        </p:nvSpPr>
        <p:spPr bwMode="auto">
          <a:xfrm>
            <a:off x="6372223" y="4221163"/>
            <a:ext cx="1008062" cy="4032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等待</a:t>
            </a:r>
          </a:p>
        </p:txBody>
      </p:sp>
      <p:sp>
        <p:nvSpPr>
          <p:cNvPr id="1787047" name="Text Box 167"/>
          <p:cNvSpPr txBox="1">
            <a:spLocks noChangeArrowheads="1"/>
          </p:cNvSpPr>
          <p:nvPr/>
        </p:nvSpPr>
        <p:spPr bwMode="auto">
          <a:xfrm>
            <a:off x="3130548" y="3284538"/>
            <a:ext cx="576262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7048" name="Text Box 168"/>
          <p:cNvSpPr txBox="1">
            <a:spLocks noChangeArrowheads="1"/>
          </p:cNvSpPr>
          <p:nvPr/>
        </p:nvSpPr>
        <p:spPr bwMode="auto">
          <a:xfrm>
            <a:off x="7451723" y="3284538"/>
            <a:ext cx="576262" cy="1336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</a:rPr>
              <a:t>数据传送</a:t>
            </a:r>
          </a:p>
        </p:txBody>
      </p:sp>
      <p:sp>
        <p:nvSpPr>
          <p:cNvPr id="1787049" name="AutoShape 1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4510" y="5805590"/>
            <a:ext cx="431800" cy="431800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7050" name="Line 170"/>
          <p:cNvSpPr>
            <a:spLocks noChangeShapeType="1"/>
          </p:cNvSpPr>
          <p:nvPr/>
        </p:nvSpPr>
        <p:spPr bwMode="auto">
          <a:xfrm>
            <a:off x="1690685" y="55895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1" name="Line 171"/>
          <p:cNvSpPr>
            <a:spLocks noChangeShapeType="1"/>
          </p:cNvSpPr>
          <p:nvPr/>
        </p:nvSpPr>
        <p:spPr bwMode="auto">
          <a:xfrm>
            <a:off x="7739060" y="5589588"/>
            <a:ext cx="0" cy="5762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2" name="Text Box 172"/>
          <p:cNvSpPr txBox="1">
            <a:spLocks noChangeArrowheads="1"/>
          </p:cNvSpPr>
          <p:nvPr/>
        </p:nvSpPr>
        <p:spPr bwMode="auto">
          <a:xfrm>
            <a:off x="1690685" y="5802313"/>
            <a:ext cx="604837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</a:rPr>
              <a:t>总线传送</a:t>
            </a:r>
            <a:r>
              <a:rPr lang="en-US" altLang="zh-CN" sz="2000">
                <a:solidFill>
                  <a:srgbClr val="FF3300"/>
                </a:solidFill>
                <a:latin typeface="宋体" pitchFamily="2" charset="-122"/>
              </a:rPr>
              <a:t>(</a:t>
            </a:r>
            <a:r>
              <a:rPr lang="zh-CN" altLang="en-US" sz="2000">
                <a:solidFill>
                  <a:srgbClr val="FF3300"/>
                </a:solidFill>
              </a:rPr>
              <a:t>一个分组</a:t>
            </a:r>
            <a:r>
              <a:rPr lang="en-US" altLang="zh-CN" sz="2000">
                <a:solidFill>
                  <a:srgbClr val="FF33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787053" name="Line 173"/>
          <p:cNvSpPr>
            <a:spLocks noChangeShapeType="1"/>
          </p:cNvSpPr>
          <p:nvPr/>
        </p:nvSpPr>
        <p:spPr bwMode="auto">
          <a:xfrm flipH="1">
            <a:off x="1690685" y="6021388"/>
            <a:ext cx="18002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4" name="Line 174"/>
          <p:cNvSpPr>
            <a:spLocks noChangeShapeType="1"/>
          </p:cNvSpPr>
          <p:nvPr/>
        </p:nvSpPr>
        <p:spPr bwMode="auto">
          <a:xfrm>
            <a:off x="5867398" y="6021388"/>
            <a:ext cx="1871662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5" name="Line 175"/>
          <p:cNvSpPr>
            <a:spLocks noChangeShapeType="1"/>
          </p:cNvSpPr>
          <p:nvPr/>
        </p:nvSpPr>
        <p:spPr bwMode="auto">
          <a:xfrm>
            <a:off x="1690685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6" name="Line 176"/>
          <p:cNvSpPr>
            <a:spLocks noChangeShapeType="1"/>
          </p:cNvSpPr>
          <p:nvPr/>
        </p:nvSpPr>
        <p:spPr bwMode="auto">
          <a:xfrm>
            <a:off x="2555873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7" name="Line 177"/>
          <p:cNvSpPr>
            <a:spLocks noChangeShapeType="1"/>
          </p:cNvSpPr>
          <p:nvPr/>
        </p:nvSpPr>
        <p:spPr bwMode="auto">
          <a:xfrm>
            <a:off x="3419473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8" name="Line 178"/>
          <p:cNvSpPr>
            <a:spLocks noChangeShapeType="1"/>
          </p:cNvSpPr>
          <p:nvPr/>
        </p:nvSpPr>
        <p:spPr bwMode="auto">
          <a:xfrm>
            <a:off x="4283073" y="5373688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59" name="Line 179"/>
          <p:cNvSpPr>
            <a:spLocks noChangeShapeType="1"/>
          </p:cNvSpPr>
          <p:nvPr/>
        </p:nvSpPr>
        <p:spPr bwMode="auto">
          <a:xfrm>
            <a:off x="7739060" y="5300663"/>
            <a:ext cx="0" cy="4318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60" name="Line 180"/>
          <p:cNvSpPr>
            <a:spLocks noChangeShapeType="1"/>
          </p:cNvSpPr>
          <p:nvPr/>
        </p:nvSpPr>
        <p:spPr bwMode="auto">
          <a:xfrm flipH="1">
            <a:off x="4283073" y="5589588"/>
            <a:ext cx="108108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61" name="Line 181"/>
          <p:cNvSpPr>
            <a:spLocks noChangeShapeType="1"/>
          </p:cNvSpPr>
          <p:nvPr/>
        </p:nvSpPr>
        <p:spPr bwMode="auto">
          <a:xfrm>
            <a:off x="6588123" y="5589588"/>
            <a:ext cx="115093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062" name="Text Box 182"/>
          <p:cNvSpPr txBox="1">
            <a:spLocks noChangeArrowheads="1"/>
          </p:cNvSpPr>
          <p:nvPr/>
        </p:nvSpPr>
        <p:spPr bwMode="auto">
          <a:xfrm>
            <a:off x="2051048" y="2708275"/>
            <a:ext cx="8636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0111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373A01-A5D2-4548-B07A-AFA93E1B50F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77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</a:t>
            </a:r>
            <a:r>
              <a:rPr lang="zh-CN" altLang="en-US" dirty="0">
                <a:solidFill>
                  <a:srgbClr val="CC0066"/>
                </a:solidFill>
              </a:rPr>
              <a:t>总线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C0066"/>
                </a:solidFill>
              </a:rPr>
              <a:t>输入</a:t>
            </a:r>
            <a:r>
              <a:rPr lang="en-US" altLang="zh-CN" dirty="0">
                <a:solidFill>
                  <a:srgbClr val="CC0066"/>
                </a:solidFill>
              </a:rPr>
              <a:t>/</a:t>
            </a:r>
            <a:r>
              <a:rPr lang="zh-CN" altLang="en-US" dirty="0">
                <a:solidFill>
                  <a:srgbClr val="CC0066"/>
                </a:solidFill>
              </a:rPr>
              <a:t>输出</a:t>
            </a:r>
            <a:r>
              <a:rPr lang="zh-CN" altLang="en-US" dirty="0"/>
              <a:t>系统</a:t>
            </a:r>
          </a:p>
        </p:txBody>
      </p:sp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723355"/>
            <a:ext cx="8208962" cy="5945733"/>
          </a:xfrm>
        </p:spPr>
        <p:txBody>
          <a:bodyPr/>
          <a:lstStyle/>
          <a:p>
            <a:r>
              <a:rPr lang="zh-CN" altLang="en-US" dirty="0"/>
              <a:t>概述</a:t>
            </a:r>
          </a:p>
          <a:p>
            <a:r>
              <a:rPr lang="zh-CN" altLang="en-US" dirty="0"/>
              <a:t>总线</a:t>
            </a:r>
          </a:p>
          <a:p>
            <a:pPr lvl="1"/>
            <a:r>
              <a:rPr lang="zh-CN" altLang="en-US" sz="2400" dirty="0"/>
              <a:t>类型、结构</a:t>
            </a:r>
          </a:p>
          <a:p>
            <a:pPr lvl="1"/>
            <a:r>
              <a:rPr lang="zh-CN" altLang="en-US" sz="2400" dirty="0"/>
              <a:t>信息传输方式</a:t>
            </a:r>
          </a:p>
          <a:p>
            <a:pPr lvl="1"/>
            <a:r>
              <a:rPr lang="zh-CN" altLang="en-US" sz="2400" dirty="0"/>
              <a:t>总线仲裁</a:t>
            </a:r>
          </a:p>
          <a:p>
            <a:pPr lvl="1"/>
            <a:r>
              <a:rPr lang="zh-CN" altLang="en-US" sz="2400" dirty="0"/>
              <a:t>典型的总线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输出技术</a:t>
            </a:r>
          </a:p>
          <a:p>
            <a:pPr lvl="1"/>
            <a:r>
              <a:rPr lang="zh-CN" altLang="en-US" sz="2400" dirty="0"/>
              <a:t>程序查询</a:t>
            </a:r>
          </a:p>
          <a:p>
            <a:pPr lvl="1"/>
            <a:r>
              <a:rPr lang="zh-CN" altLang="en-US" sz="2400" dirty="0"/>
              <a:t>中断</a:t>
            </a:r>
          </a:p>
          <a:p>
            <a:pPr lvl="1"/>
            <a:r>
              <a:rPr lang="en-US" altLang="zh-CN" sz="2400" dirty="0"/>
              <a:t>DMA</a:t>
            </a:r>
            <a:r>
              <a:rPr lang="zh-CN" altLang="en-US" sz="2400" dirty="0"/>
              <a:t>（直接存储器存取）</a:t>
            </a:r>
          </a:p>
          <a:p>
            <a:pPr lvl="1"/>
            <a:r>
              <a:rPr lang="en-US" altLang="zh-CN" sz="2400" dirty="0"/>
              <a:t>I/O</a:t>
            </a:r>
            <a:r>
              <a:rPr lang="zh-CN" altLang="en-US" sz="2400" dirty="0"/>
              <a:t>通道</a:t>
            </a:r>
          </a:p>
        </p:txBody>
      </p:sp>
      <p:sp>
        <p:nvSpPr>
          <p:cNvPr id="2" name="动作按钮: 前进或下一项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55EDD51-9B6C-4226-8870-A3DD1B4F09CA}"/>
              </a:ext>
            </a:extLst>
          </p:cNvPr>
          <p:cNvSpPr/>
          <p:nvPr/>
        </p:nvSpPr>
        <p:spPr bwMode="auto">
          <a:xfrm>
            <a:off x="7524410" y="5517290"/>
            <a:ext cx="1080150" cy="576080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E4AB1B-9F8E-40D4-B5CA-016B760F5E72}"/>
              </a:ext>
            </a:extLst>
          </p:cNvPr>
          <p:cNvSpPr/>
          <p:nvPr/>
        </p:nvSpPr>
        <p:spPr>
          <a:xfrm>
            <a:off x="7198703" y="5040985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总线的定义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D8102C-DBA2-4441-AF61-BEC4C0D494CB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787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1. </a:t>
            </a:r>
            <a:r>
              <a:rPr lang="zh-CN" altLang="en-US">
                <a:solidFill>
                  <a:srgbClr val="006600"/>
                </a:solidFill>
              </a:rPr>
              <a:t>总线操作</a:t>
            </a:r>
          </a:p>
        </p:txBody>
      </p:sp>
      <p:sp>
        <p:nvSpPr>
          <p:cNvPr id="1787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5661025"/>
            <a:ext cx="8362950" cy="576263"/>
          </a:xfrm>
        </p:spPr>
        <p:txBody>
          <a:bodyPr/>
          <a:lstStyle/>
          <a:p>
            <a:pPr marL="533400" indent="-533400" algn="ctr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PCI</a:t>
            </a:r>
            <a:r>
              <a:rPr lang="zh-CN" altLang="en-US">
                <a:solidFill>
                  <a:schemeClr val="bg2"/>
                </a:solidFill>
              </a:rPr>
              <a:t>总线的</a:t>
            </a:r>
            <a:r>
              <a:rPr lang="zh-CN" altLang="en-US">
                <a:solidFill>
                  <a:srgbClr val="FF0000"/>
                </a:solidFill>
                <a:ea typeface="黑体" pitchFamily="2" charset="-122"/>
              </a:rPr>
              <a:t>中断响应</a:t>
            </a:r>
            <a:r>
              <a:rPr lang="zh-CN" altLang="en-US">
                <a:solidFill>
                  <a:schemeClr val="bg2"/>
                </a:solidFill>
              </a:rPr>
              <a:t>时序</a:t>
            </a:r>
          </a:p>
        </p:txBody>
      </p:sp>
      <p:sp>
        <p:nvSpPr>
          <p:cNvPr id="1787909" name="Line 5"/>
          <p:cNvSpPr>
            <a:spLocks noChangeShapeType="1"/>
          </p:cNvSpPr>
          <p:nvPr/>
        </p:nvSpPr>
        <p:spPr bwMode="auto">
          <a:xfrm flipV="1">
            <a:off x="32035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0" name="Line 6"/>
          <p:cNvSpPr>
            <a:spLocks noChangeShapeType="1"/>
          </p:cNvSpPr>
          <p:nvPr/>
        </p:nvSpPr>
        <p:spPr bwMode="auto">
          <a:xfrm flipH="1" flipV="1">
            <a:off x="36353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1" name="Line 7"/>
          <p:cNvSpPr>
            <a:spLocks noChangeShapeType="1"/>
          </p:cNvSpPr>
          <p:nvPr/>
        </p:nvSpPr>
        <p:spPr bwMode="auto">
          <a:xfrm>
            <a:off x="3348038" y="15573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2" name="Line 8"/>
          <p:cNvSpPr>
            <a:spLocks noChangeShapeType="1"/>
          </p:cNvSpPr>
          <p:nvPr/>
        </p:nvSpPr>
        <p:spPr bwMode="auto">
          <a:xfrm>
            <a:off x="3779838" y="19177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3" name="Line 9"/>
          <p:cNvSpPr>
            <a:spLocks noChangeShapeType="1"/>
          </p:cNvSpPr>
          <p:nvPr/>
        </p:nvSpPr>
        <p:spPr bwMode="auto">
          <a:xfrm flipV="1">
            <a:off x="40671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4" name="Line 10"/>
          <p:cNvSpPr>
            <a:spLocks noChangeShapeType="1"/>
          </p:cNvSpPr>
          <p:nvPr/>
        </p:nvSpPr>
        <p:spPr bwMode="auto">
          <a:xfrm flipH="1" flipV="1">
            <a:off x="44989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5" name="Line 11"/>
          <p:cNvSpPr>
            <a:spLocks noChangeShapeType="1"/>
          </p:cNvSpPr>
          <p:nvPr/>
        </p:nvSpPr>
        <p:spPr bwMode="auto">
          <a:xfrm>
            <a:off x="4211638" y="15573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6" name="Line 12"/>
          <p:cNvSpPr>
            <a:spLocks noChangeShapeType="1"/>
          </p:cNvSpPr>
          <p:nvPr/>
        </p:nvSpPr>
        <p:spPr bwMode="auto">
          <a:xfrm>
            <a:off x="4643438" y="19177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7" name="Line 13"/>
          <p:cNvSpPr>
            <a:spLocks noChangeShapeType="1"/>
          </p:cNvSpPr>
          <p:nvPr/>
        </p:nvSpPr>
        <p:spPr bwMode="auto">
          <a:xfrm flipV="1">
            <a:off x="49307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8" name="Line 14"/>
          <p:cNvSpPr>
            <a:spLocks noChangeShapeType="1"/>
          </p:cNvSpPr>
          <p:nvPr/>
        </p:nvSpPr>
        <p:spPr bwMode="auto">
          <a:xfrm flipH="1" flipV="1">
            <a:off x="53625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19" name="Line 15"/>
          <p:cNvSpPr>
            <a:spLocks noChangeShapeType="1"/>
          </p:cNvSpPr>
          <p:nvPr/>
        </p:nvSpPr>
        <p:spPr bwMode="auto">
          <a:xfrm>
            <a:off x="5075238" y="15573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0" name="Line 16"/>
          <p:cNvSpPr>
            <a:spLocks noChangeShapeType="1"/>
          </p:cNvSpPr>
          <p:nvPr/>
        </p:nvSpPr>
        <p:spPr bwMode="auto">
          <a:xfrm>
            <a:off x="5507038" y="19177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1" name="Line 17"/>
          <p:cNvSpPr>
            <a:spLocks noChangeShapeType="1"/>
          </p:cNvSpPr>
          <p:nvPr/>
        </p:nvSpPr>
        <p:spPr bwMode="auto">
          <a:xfrm flipV="1">
            <a:off x="5794375" y="15573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2" name="Line 18"/>
          <p:cNvSpPr>
            <a:spLocks noChangeShapeType="1"/>
          </p:cNvSpPr>
          <p:nvPr/>
        </p:nvSpPr>
        <p:spPr bwMode="auto">
          <a:xfrm flipH="1" flipV="1">
            <a:off x="6227763" y="155733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3" name="Line 19"/>
          <p:cNvSpPr>
            <a:spLocks noChangeShapeType="1"/>
          </p:cNvSpPr>
          <p:nvPr/>
        </p:nvSpPr>
        <p:spPr bwMode="auto">
          <a:xfrm>
            <a:off x="5940425" y="15573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4" name="Line 20"/>
          <p:cNvSpPr>
            <a:spLocks noChangeShapeType="1"/>
          </p:cNvSpPr>
          <p:nvPr/>
        </p:nvSpPr>
        <p:spPr bwMode="auto">
          <a:xfrm>
            <a:off x="6372225" y="19177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5" name="Line 21"/>
          <p:cNvSpPr>
            <a:spLocks noChangeShapeType="1"/>
          </p:cNvSpPr>
          <p:nvPr/>
        </p:nvSpPr>
        <p:spPr bwMode="auto">
          <a:xfrm flipV="1">
            <a:off x="6659563" y="1557338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27" name="Line 23"/>
          <p:cNvSpPr>
            <a:spLocks noChangeShapeType="1"/>
          </p:cNvSpPr>
          <p:nvPr/>
        </p:nvSpPr>
        <p:spPr bwMode="auto">
          <a:xfrm>
            <a:off x="6804025" y="1557338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3" name="Line 39"/>
          <p:cNvSpPr>
            <a:spLocks noChangeShapeType="1"/>
          </p:cNvSpPr>
          <p:nvPr/>
        </p:nvSpPr>
        <p:spPr bwMode="auto">
          <a:xfrm>
            <a:off x="2916238" y="19177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4" name="Line 40"/>
          <p:cNvSpPr>
            <a:spLocks noChangeShapeType="1"/>
          </p:cNvSpPr>
          <p:nvPr/>
        </p:nvSpPr>
        <p:spPr bwMode="auto">
          <a:xfrm flipH="1" flipV="1">
            <a:off x="3562350" y="2205038"/>
            <a:ext cx="144463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5" name="Line 41"/>
          <p:cNvSpPr>
            <a:spLocks noChangeShapeType="1"/>
          </p:cNvSpPr>
          <p:nvPr/>
        </p:nvSpPr>
        <p:spPr bwMode="auto">
          <a:xfrm>
            <a:off x="2914650" y="22050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6" name="Line 42"/>
          <p:cNvSpPr>
            <a:spLocks noChangeShapeType="1"/>
          </p:cNvSpPr>
          <p:nvPr/>
        </p:nvSpPr>
        <p:spPr bwMode="auto">
          <a:xfrm>
            <a:off x="3706813" y="2563813"/>
            <a:ext cx="7921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7" name="Line 43"/>
          <p:cNvSpPr>
            <a:spLocks noChangeShapeType="1"/>
          </p:cNvSpPr>
          <p:nvPr/>
        </p:nvSpPr>
        <p:spPr bwMode="auto">
          <a:xfrm flipV="1">
            <a:off x="4498975" y="2203450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8" name="Line 44"/>
          <p:cNvSpPr>
            <a:spLocks noChangeShapeType="1"/>
          </p:cNvSpPr>
          <p:nvPr/>
        </p:nvSpPr>
        <p:spPr bwMode="auto">
          <a:xfrm>
            <a:off x="4643438" y="2205038"/>
            <a:ext cx="1944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49" name="Line 45"/>
          <p:cNvSpPr>
            <a:spLocks noChangeShapeType="1"/>
          </p:cNvSpPr>
          <p:nvPr/>
        </p:nvSpPr>
        <p:spPr bwMode="auto">
          <a:xfrm>
            <a:off x="6875463" y="2205038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7950" name="Group 46"/>
          <p:cNvGrpSpPr>
            <a:grpSpLocks/>
          </p:cNvGrpSpPr>
          <p:nvPr/>
        </p:nvGrpSpPr>
        <p:grpSpPr bwMode="auto">
          <a:xfrm>
            <a:off x="6588125" y="2133600"/>
            <a:ext cx="287338" cy="142875"/>
            <a:chOff x="5148" y="981"/>
            <a:chExt cx="181" cy="90"/>
          </a:xfrm>
        </p:grpSpPr>
        <p:sp>
          <p:nvSpPr>
            <p:cNvPr id="1787951" name="Freeform 47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952" name="Freeform 48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954" name="Text Box 50"/>
          <p:cNvSpPr txBox="1">
            <a:spLocks noChangeArrowheads="1"/>
          </p:cNvSpPr>
          <p:nvPr/>
        </p:nvSpPr>
        <p:spPr bwMode="auto">
          <a:xfrm>
            <a:off x="3057525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87955" name="Text Box 51"/>
          <p:cNvSpPr txBox="1">
            <a:spLocks noChangeArrowheads="1"/>
          </p:cNvSpPr>
          <p:nvPr/>
        </p:nvSpPr>
        <p:spPr bwMode="auto">
          <a:xfrm>
            <a:off x="3922713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87956" name="Text Box 52"/>
          <p:cNvSpPr txBox="1">
            <a:spLocks noChangeArrowheads="1"/>
          </p:cNvSpPr>
          <p:nvPr/>
        </p:nvSpPr>
        <p:spPr bwMode="auto">
          <a:xfrm>
            <a:off x="4786313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7957" name="Text Box 53"/>
          <p:cNvSpPr txBox="1">
            <a:spLocks noChangeArrowheads="1"/>
          </p:cNvSpPr>
          <p:nvPr/>
        </p:nvSpPr>
        <p:spPr bwMode="auto">
          <a:xfrm>
            <a:off x="5649913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87958" name="Text Box 54"/>
          <p:cNvSpPr txBox="1">
            <a:spLocks noChangeArrowheads="1"/>
          </p:cNvSpPr>
          <p:nvPr/>
        </p:nvSpPr>
        <p:spPr bwMode="auto">
          <a:xfrm>
            <a:off x="6515100" y="1052513"/>
            <a:ext cx="4318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87964" name="Text Box 60"/>
          <p:cNvSpPr txBox="1">
            <a:spLocks noChangeArrowheads="1"/>
          </p:cNvSpPr>
          <p:nvPr/>
        </p:nvSpPr>
        <p:spPr bwMode="auto">
          <a:xfrm>
            <a:off x="1979613" y="4772025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TRDY</a:t>
            </a:r>
          </a:p>
        </p:txBody>
      </p:sp>
      <p:sp>
        <p:nvSpPr>
          <p:cNvPr id="1787965" name="Text Box 61"/>
          <p:cNvSpPr txBox="1">
            <a:spLocks noChangeArrowheads="1"/>
          </p:cNvSpPr>
          <p:nvPr/>
        </p:nvSpPr>
        <p:spPr bwMode="auto">
          <a:xfrm>
            <a:off x="1979613" y="4076700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IRDY</a:t>
            </a:r>
          </a:p>
        </p:txBody>
      </p:sp>
      <p:sp>
        <p:nvSpPr>
          <p:cNvPr id="1787966" name="Text Box 62"/>
          <p:cNvSpPr txBox="1">
            <a:spLocks noChangeArrowheads="1"/>
          </p:cNvSpPr>
          <p:nvPr/>
        </p:nvSpPr>
        <p:spPr bwMode="auto">
          <a:xfrm>
            <a:off x="1979613" y="3429000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C/BE</a:t>
            </a:r>
          </a:p>
        </p:txBody>
      </p:sp>
      <p:sp>
        <p:nvSpPr>
          <p:cNvPr id="1787967" name="Text Box 63"/>
          <p:cNvSpPr txBox="1">
            <a:spLocks noChangeArrowheads="1"/>
          </p:cNvSpPr>
          <p:nvPr/>
        </p:nvSpPr>
        <p:spPr bwMode="auto">
          <a:xfrm>
            <a:off x="2197100" y="2781300"/>
            <a:ext cx="12954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AD</a:t>
            </a:r>
          </a:p>
        </p:txBody>
      </p:sp>
      <p:sp>
        <p:nvSpPr>
          <p:cNvPr id="1787968" name="Text Box 64"/>
          <p:cNvSpPr txBox="1">
            <a:spLocks noChangeArrowheads="1"/>
          </p:cNvSpPr>
          <p:nvPr/>
        </p:nvSpPr>
        <p:spPr bwMode="auto">
          <a:xfrm>
            <a:off x="1547813" y="225266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FRAME</a:t>
            </a:r>
          </a:p>
        </p:txBody>
      </p:sp>
      <p:sp>
        <p:nvSpPr>
          <p:cNvPr id="1787969" name="Text Box 65"/>
          <p:cNvSpPr txBox="1">
            <a:spLocks noChangeArrowheads="1"/>
          </p:cNvSpPr>
          <p:nvPr/>
        </p:nvSpPr>
        <p:spPr bwMode="auto">
          <a:xfrm>
            <a:off x="1979613" y="1484313"/>
            <a:ext cx="15113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787970" name="Line 66"/>
          <p:cNvSpPr>
            <a:spLocks noChangeShapeType="1"/>
          </p:cNvSpPr>
          <p:nvPr/>
        </p:nvSpPr>
        <p:spPr bwMode="auto">
          <a:xfrm>
            <a:off x="1671638" y="2305050"/>
            <a:ext cx="10747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1" name="Line 67"/>
          <p:cNvSpPr>
            <a:spLocks noChangeShapeType="1"/>
          </p:cNvSpPr>
          <p:nvPr/>
        </p:nvSpPr>
        <p:spPr bwMode="auto">
          <a:xfrm>
            <a:off x="2401888" y="3514725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2" name="Line 68"/>
          <p:cNvSpPr>
            <a:spLocks noChangeShapeType="1"/>
          </p:cNvSpPr>
          <p:nvPr/>
        </p:nvSpPr>
        <p:spPr bwMode="auto">
          <a:xfrm>
            <a:off x="2093913" y="4149725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3" name="Line 69"/>
          <p:cNvSpPr>
            <a:spLocks noChangeShapeType="1"/>
          </p:cNvSpPr>
          <p:nvPr/>
        </p:nvSpPr>
        <p:spPr bwMode="auto">
          <a:xfrm>
            <a:off x="2103438" y="4840288"/>
            <a:ext cx="7921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5" name="Line 71"/>
          <p:cNvSpPr>
            <a:spLocks noChangeShapeType="1"/>
          </p:cNvSpPr>
          <p:nvPr/>
        </p:nvSpPr>
        <p:spPr bwMode="auto">
          <a:xfrm>
            <a:off x="2914650" y="3033713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76" name="AutoShape 72"/>
          <p:cNvSpPr>
            <a:spLocks noChangeArrowheads="1"/>
          </p:cNvSpPr>
          <p:nvPr/>
        </p:nvSpPr>
        <p:spPr bwMode="auto">
          <a:xfrm>
            <a:off x="3563938" y="2852738"/>
            <a:ext cx="1008062" cy="360362"/>
          </a:xfrm>
          <a:prstGeom prst="hexagon">
            <a:avLst>
              <a:gd name="adj" fmla="val 26873"/>
              <a:gd name="vf" fmla="val 115470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无效</a:t>
            </a:r>
          </a:p>
        </p:txBody>
      </p:sp>
      <p:sp>
        <p:nvSpPr>
          <p:cNvPr id="1787977" name="AutoShape 73"/>
          <p:cNvSpPr>
            <a:spLocks noChangeArrowheads="1"/>
          </p:cNvSpPr>
          <p:nvPr/>
        </p:nvSpPr>
        <p:spPr bwMode="auto">
          <a:xfrm>
            <a:off x="5364163" y="2852738"/>
            <a:ext cx="935037" cy="360362"/>
          </a:xfrm>
          <a:prstGeom prst="hexagon">
            <a:avLst>
              <a:gd name="adj" fmla="val 24926"/>
              <a:gd name="vf" fmla="val 115470"/>
            </a:avLst>
          </a:prstGeom>
          <a:solidFill>
            <a:srgbClr val="FF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solidFill>
                  <a:srgbClr val="FF0066"/>
                </a:solidFill>
              </a:rPr>
              <a:t>向量</a:t>
            </a:r>
          </a:p>
        </p:txBody>
      </p:sp>
      <p:grpSp>
        <p:nvGrpSpPr>
          <p:cNvPr id="1787980" name="Group 76"/>
          <p:cNvGrpSpPr>
            <a:grpSpLocks/>
          </p:cNvGrpSpPr>
          <p:nvPr/>
        </p:nvGrpSpPr>
        <p:grpSpPr bwMode="auto">
          <a:xfrm>
            <a:off x="6586538" y="2962275"/>
            <a:ext cx="287337" cy="142875"/>
            <a:chOff x="5148" y="981"/>
            <a:chExt cx="181" cy="90"/>
          </a:xfrm>
        </p:grpSpPr>
        <p:sp>
          <p:nvSpPr>
            <p:cNvPr id="1787981" name="Freeform 77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982" name="Freeform 78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983" name="Line 79"/>
          <p:cNvSpPr>
            <a:spLocks noChangeShapeType="1"/>
          </p:cNvSpPr>
          <p:nvPr/>
        </p:nvSpPr>
        <p:spPr bwMode="auto">
          <a:xfrm>
            <a:off x="6299200" y="30337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84" name="Line 80"/>
          <p:cNvSpPr>
            <a:spLocks noChangeShapeType="1"/>
          </p:cNvSpPr>
          <p:nvPr/>
        </p:nvSpPr>
        <p:spPr bwMode="auto">
          <a:xfrm>
            <a:off x="6873875" y="30337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85" name="AutoShape 81"/>
          <p:cNvSpPr>
            <a:spLocks noChangeArrowheads="1"/>
          </p:cNvSpPr>
          <p:nvPr/>
        </p:nvSpPr>
        <p:spPr bwMode="auto">
          <a:xfrm>
            <a:off x="3563938" y="3500438"/>
            <a:ext cx="1008062" cy="360362"/>
          </a:xfrm>
          <a:prstGeom prst="hexagon">
            <a:avLst>
              <a:gd name="adj" fmla="val 26873"/>
              <a:gd name="vf" fmla="val 115470"/>
            </a:avLst>
          </a:prstGeom>
          <a:solidFill>
            <a:srgbClr val="99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>
                <a:solidFill>
                  <a:srgbClr val="CC0000"/>
                </a:solidFill>
              </a:rPr>
              <a:t>INT-ACK</a:t>
            </a:r>
          </a:p>
        </p:txBody>
      </p:sp>
      <p:sp>
        <p:nvSpPr>
          <p:cNvPr id="1787987" name="Line 83"/>
          <p:cNvSpPr>
            <a:spLocks noChangeShapeType="1"/>
          </p:cNvSpPr>
          <p:nvPr/>
        </p:nvSpPr>
        <p:spPr bwMode="auto">
          <a:xfrm>
            <a:off x="2914650" y="3683000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7988" name="Group 84"/>
          <p:cNvGrpSpPr>
            <a:grpSpLocks/>
          </p:cNvGrpSpPr>
          <p:nvPr/>
        </p:nvGrpSpPr>
        <p:grpSpPr bwMode="auto">
          <a:xfrm>
            <a:off x="6586538" y="3611563"/>
            <a:ext cx="287337" cy="142875"/>
            <a:chOff x="5148" y="981"/>
            <a:chExt cx="181" cy="90"/>
          </a:xfrm>
        </p:grpSpPr>
        <p:sp>
          <p:nvSpPr>
            <p:cNvPr id="1787989" name="Freeform 85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7990" name="Freeform 86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7991" name="Line 87"/>
          <p:cNvSpPr>
            <a:spLocks noChangeShapeType="1"/>
          </p:cNvSpPr>
          <p:nvPr/>
        </p:nvSpPr>
        <p:spPr bwMode="auto">
          <a:xfrm>
            <a:off x="6299200" y="36830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2" name="Line 88"/>
          <p:cNvSpPr>
            <a:spLocks noChangeShapeType="1"/>
          </p:cNvSpPr>
          <p:nvPr/>
        </p:nvSpPr>
        <p:spPr bwMode="auto">
          <a:xfrm>
            <a:off x="6873875" y="36830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3" name="Line 89"/>
          <p:cNvSpPr>
            <a:spLocks noChangeShapeType="1"/>
          </p:cNvSpPr>
          <p:nvPr/>
        </p:nvSpPr>
        <p:spPr bwMode="auto">
          <a:xfrm flipH="1" flipV="1">
            <a:off x="4427538" y="41497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5" name="Line 91"/>
          <p:cNvSpPr>
            <a:spLocks noChangeShapeType="1"/>
          </p:cNvSpPr>
          <p:nvPr/>
        </p:nvSpPr>
        <p:spPr bwMode="auto">
          <a:xfrm>
            <a:off x="4572000" y="451008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8" name="Line 94"/>
          <p:cNvSpPr>
            <a:spLocks noChangeShapeType="1"/>
          </p:cNvSpPr>
          <p:nvPr/>
        </p:nvSpPr>
        <p:spPr bwMode="auto">
          <a:xfrm>
            <a:off x="3563938" y="4149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7999" name="Line 95"/>
          <p:cNvSpPr>
            <a:spLocks noChangeShapeType="1"/>
          </p:cNvSpPr>
          <p:nvPr/>
        </p:nvSpPr>
        <p:spPr bwMode="auto">
          <a:xfrm>
            <a:off x="4211638" y="4149725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8000" name="Group 96"/>
          <p:cNvGrpSpPr>
            <a:grpSpLocks/>
          </p:cNvGrpSpPr>
          <p:nvPr/>
        </p:nvGrpSpPr>
        <p:grpSpPr bwMode="auto">
          <a:xfrm>
            <a:off x="3924300" y="4078288"/>
            <a:ext cx="287338" cy="142875"/>
            <a:chOff x="5148" y="981"/>
            <a:chExt cx="181" cy="90"/>
          </a:xfrm>
        </p:grpSpPr>
        <p:sp>
          <p:nvSpPr>
            <p:cNvPr id="1788001" name="Freeform 97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02" name="Freeform 98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8003" name="Line 99"/>
          <p:cNvSpPr>
            <a:spLocks noChangeShapeType="1"/>
          </p:cNvSpPr>
          <p:nvPr/>
        </p:nvSpPr>
        <p:spPr bwMode="auto">
          <a:xfrm flipH="1" flipV="1">
            <a:off x="5291138" y="4797425"/>
            <a:ext cx="14446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04" name="Line 100"/>
          <p:cNvSpPr>
            <a:spLocks noChangeShapeType="1"/>
          </p:cNvSpPr>
          <p:nvPr/>
        </p:nvSpPr>
        <p:spPr bwMode="auto">
          <a:xfrm flipV="1">
            <a:off x="6156325" y="479742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07" name="Line 103"/>
          <p:cNvSpPr>
            <a:spLocks noChangeShapeType="1"/>
          </p:cNvSpPr>
          <p:nvPr/>
        </p:nvSpPr>
        <p:spPr bwMode="auto">
          <a:xfrm>
            <a:off x="6299200" y="479742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08" name="Line 104"/>
          <p:cNvSpPr>
            <a:spLocks noChangeShapeType="1"/>
          </p:cNvSpPr>
          <p:nvPr/>
        </p:nvSpPr>
        <p:spPr bwMode="auto">
          <a:xfrm>
            <a:off x="5435600" y="515778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09" name="Line 105"/>
          <p:cNvSpPr>
            <a:spLocks noChangeShapeType="1"/>
          </p:cNvSpPr>
          <p:nvPr/>
        </p:nvSpPr>
        <p:spPr bwMode="auto">
          <a:xfrm>
            <a:off x="3563938" y="47974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10" name="Line 106"/>
          <p:cNvSpPr>
            <a:spLocks noChangeShapeType="1"/>
          </p:cNvSpPr>
          <p:nvPr/>
        </p:nvSpPr>
        <p:spPr bwMode="auto">
          <a:xfrm>
            <a:off x="4211638" y="47974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8011" name="Group 107"/>
          <p:cNvGrpSpPr>
            <a:grpSpLocks/>
          </p:cNvGrpSpPr>
          <p:nvPr/>
        </p:nvGrpSpPr>
        <p:grpSpPr bwMode="auto">
          <a:xfrm>
            <a:off x="3924300" y="4725988"/>
            <a:ext cx="287338" cy="142875"/>
            <a:chOff x="5148" y="981"/>
            <a:chExt cx="181" cy="90"/>
          </a:xfrm>
        </p:grpSpPr>
        <p:sp>
          <p:nvSpPr>
            <p:cNvPr id="1788012" name="Freeform 108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13" name="Freeform 109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8045" name="AutoShape 141"/>
          <p:cNvSpPr>
            <a:spLocks noChangeArrowheads="1"/>
          </p:cNvSpPr>
          <p:nvPr/>
        </p:nvSpPr>
        <p:spPr bwMode="auto">
          <a:xfrm>
            <a:off x="4572000" y="3500438"/>
            <a:ext cx="1727200" cy="360362"/>
          </a:xfrm>
          <a:prstGeom prst="hexagon">
            <a:avLst>
              <a:gd name="adj" fmla="val 25119"/>
              <a:gd name="vf" fmla="val 115470"/>
            </a:avLst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>
                <a:solidFill>
                  <a:srgbClr val="FF0066"/>
                </a:solidFill>
              </a:rPr>
              <a:t>BEs</a:t>
            </a:r>
            <a:r>
              <a:rPr lang="en-US" altLang="zh-CN" sz="2400">
                <a:solidFill>
                  <a:srgbClr val="FF0066"/>
                </a:solidFill>
                <a:latin typeface="宋体" pitchFamily="2" charset="-122"/>
              </a:rPr>
              <a:t>(</a:t>
            </a:r>
            <a:r>
              <a:rPr lang="en-US" altLang="zh-CN" sz="2400">
                <a:solidFill>
                  <a:srgbClr val="FF0066"/>
                </a:solidFill>
              </a:rPr>
              <a:t>1110</a:t>
            </a:r>
            <a:r>
              <a:rPr lang="en-US" altLang="zh-CN" sz="2400">
                <a:solidFill>
                  <a:srgbClr val="FF0066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788047" name="Line 143"/>
          <p:cNvSpPr>
            <a:spLocks noChangeShapeType="1"/>
          </p:cNvSpPr>
          <p:nvPr/>
        </p:nvSpPr>
        <p:spPr bwMode="auto">
          <a:xfrm flipV="1">
            <a:off x="6156325" y="414972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49" name="Line 145"/>
          <p:cNvSpPr>
            <a:spLocks noChangeShapeType="1"/>
          </p:cNvSpPr>
          <p:nvPr/>
        </p:nvSpPr>
        <p:spPr bwMode="auto">
          <a:xfrm>
            <a:off x="6299200" y="414972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8057" name="Group 153"/>
          <p:cNvGrpSpPr>
            <a:grpSpLocks/>
          </p:cNvGrpSpPr>
          <p:nvPr/>
        </p:nvGrpSpPr>
        <p:grpSpPr bwMode="auto">
          <a:xfrm>
            <a:off x="4859338" y="2962275"/>
            <a:ext cx="287337" cy="142875"/>
            <a:chOff x="5148" y="981"/>
            <a:chExt cx="181" cy="90"/>
          </a:xfrm>
        </p:grpSpPr>
        <p:sp>
          <p:nvSpPr>
            <p:cNvPr id="1788058" name="Freeform 154"/>
            <p:cNvSpPr>
              <a:spLocks/>
            </p:cNvSpPr>
            <p:nvPr/>
          </p:nvSpPr>
          <p:spPr bwMode="auto">
            <a:xfrm>
              <a:off x="5148" y="981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59" name="Freeform 155"/>
            <p:cNvSpPr>
              <a:spLocks/>
            </p:cNvSpPr>
            <p:nvPr/>
          </p:nvSpPr>
          <p:spPr bwMode="auto">
            <a:xfrm flipH="1" flipV="1">
              <a:off x="5148" y="1026"/>
              <a:ext cx="18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91" y="0"/>
                </a:cxn>
                <a:cxn ang="0">
                  <a:pos x="181" y="45"/>
                </a:cxn>
              </a:cxnLst>
              <a:rect l="0" t="0" r="r" b="b"/>
              <a:pathLst>
                <a:path w="181" h="45">
                  <a:moveTo>
                    <a:pt x="0" y="45"/>
                  </a:moveTo>
                  <a:cubicBezTo>
                    <a:pt x="30" y="22"/>
                    <a:pt x="61" y="0"/>
                    <a:pt x="91" y="0"/>
                  </a:cubicBezTo>
                  <a:cubicBezTo>
                    <a:pt x="121" y="0"/>
                    <a:pt x="151" y="22"/>
                    <a:pt x="181" y="4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8060" name="Line 156"/>
          <p:cNvSpPr>
            <a:spLocks noChangeShapeType="1"/>
          </p:cNvSpPr>
          <p:nvPr/>
        </p:nvSpPr>
        <p:spPr bwMode="auto">
          <a:xfrm>
            <a:off x="4572000" y="30337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061" name="Line 157"/>
          <p:cNvSpPr>
            <a:spLocks noChangeShapeType="1"/>
          </p:cNvSpPr>
          <p:nvPr/>
        </p:nvSpPr>
        <p:spPr bwMode="auto">
          <a:xfrm>
            <a:off x="5146675" y="30337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8062" name="Group 158"/>
          <p:cNvGrpSpPr>
            <a:grpSpLocks/>
          </p:cNvGrpSpPr>
          <p:nvPr/>
        </p:nvGrpSpPr>
        <p:grpSpPr bwMode="auto">
          <a:xfrm>
            <a:off x="3275013" y="1484313"/>
            <a:ext cx="3457575" cy="3889375"/>
            <a:chOff x="2063" y="935"/>
            <a:chExt cx="2178" cy="2450"/>
          </a:xfrm>
        </p:grpSpPr>
        <p:sp>
          <p:nvSpPr>
            <p:cNvPr id="1788026" name="Line 122"/>
            <p:cNvSpPr>
              <a:spLocks noChangeShapeType="1"/>
            </p:cNvSpPr>
            <p:nvPr/>
          </p:nvSpPr>
          <p:spPr bwMode="auto">
            <a:xfrm>
              <a:off x="2063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27" name="Line 123"/>
            <p:cNvSpPr>
              <a:spLocks noChangeShapeType="1"/>
            </p:cNvSpPr>
            <p:nvPr/>
          </p:nvSpPr>
          <p:spPr bwMode="auto">
            <a:xfrm>
              <a:off x="2608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28" name="Line 124"/>
            <p:cNvSpPr>
              <a:spLocks noChangeShapeType="1"/>
            </p:cNvSpPr>
            <p:nvPr/>
          </p:nvSpPr>
          <p:spPr bwMode="auto">
            <a:xfrm>
              <a:off x="3152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29" name="Line 125"/>
            <p:cNvSpPr>
              <a:spLocks noChangeShapeType="1"/>
            </p:cNvSpPr>
            <p:nvPr/>
          </p:nvSpPr>
          <p:spPr bwMode="auto">
            <a:xfrm>
              <a:off x="3696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8030" name="Line 126"/>
            <p:cNvSpPr>
              <a:spLocks noChangeShapeType="1"/>
            </p:cNvSpPr>
            <p:nvPr/>
          </p:nvSpPr>
          <p:spPr bwMode="auto">
            <a:xfrm>
              <a:off x="4241" y="935"/>
              <a:ext cx="0" cy="2450"/>
            </a:xfrm>
            <a:prstGeom prst="line">
              <a:avLst/>
            </a:prstGeom>
            <a:noFill/>
            <a:ln w="12700">
              <a:solidFill>
                <a:srgbClr val="00CC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88063" name="AutoShape 1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188913"/>
            <a:ext cx="431800" cy="431800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8065" name="Text Box 161"/>
          <p:cNvSpPr txBox="1">
            <a:spLocks noChangeArrowheads="1"/>
          </p:cNvSpPr>
          <p:nvPr/>
        </p:nvSpPr>
        <p:spPr bwMode="auto">
          <a:xfrm>
            <a:off x="3708400" y="3349625"/>
            <a:ext cx="7921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0000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461CE7-86EE-4C26-A212-08CC5AB6A77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79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9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762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PCI </a:t>
            </a:r>
            <a:r>
              <a:rPr lang="zh-CN" altLang="en-US" dirty="0"/>
              <a:t>总线命令（地址节拍）</a:t>
            </a:r>
          </a:p>
        </p:txBody>
      </p:sp>
      <p:graphicFrame>
        <p:nvGraphicFramePr>
          <p:cNvPr id="1792059" name="Group 59"/>
          <p:cNvGraphicFramePr>
            <a:graphicFrameLocks noGrp="1"/>
          </p:cNvGraphicFramePr>
          <p:nvPr/>
        </p:nvGraphicFramePr>
        <p:xfrm>
          <a:off x="2051050" y="1625600"/>
          <a:ext cx="5184775" cy="4470400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C/BE[3:0]#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中断应答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特殊周期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0 0 1 0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0 0 1 1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0 1 1 0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1 0 1 0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1 0 1 1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写配置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92061" name="AutoShape 6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532813" y="188913"/>
            <a:ext cx="431800" cy="431800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3B0CB-570D-4E80-88EA-E423C75E6B1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78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数据传输方式</a:t>
            </a:r>
          </a:p>
        </p:txBody>
      </p:sp>
      <p:sp>
        <p:nvSpPr>
          <p:cNvPr id="178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763588"/>
            <a:ext cx="5410200" cy="5761037"/>
          </a:xfrm>
        </p:spPr>
        <p:txBody>
          <a:bodyPr/>
          <a:lstStyle/>
          <a:p>
            <a:r>
              <a:rPr lang="zh-CN" altLang="en-US"/>
              <a:t>总线上进行一次传输的过程：</a:t>
            </a:r>
          </a:p>
          <a:p>
            <a:pPr lvl="1"/>
            <a:r>
              <a:rPr lang="zh-CN" altLang="en-US"/>
              <a:t>传输请求</a:t>
            </a:r>
          </a:p>
          <a:p>
            <a:pPr lvl="1"/>
            <a:r>
              <a:rPr lang="zh-CN" altLang="en-US"/>
              <a:t>总线仲裁</a:t>
            </a:r>
          </a:p>
          <a:p>
            <a:pPr lvl="1"/>
            <a:r>
              <a:rPr lang="zh-CN" altLang="en-US"/>
              <a:t>部件</a:t>
            </a:r>
            <a:r>
              <a:rPr lang="en-US" altLang="zh-CN"/>
              <a:t>/</a:t>
            </a:r>
            <a:r>
              <a:rPr lang="zh-CN" altLang="en-US"/>
              <a:t>设备寻址</a:t>
            </a:r>
          </a:p>
          <a:p>
            <a:pPr lvl="1"/>
            <a:r>
              <a:rPr lang="zh-CN" altLang="en-US"/>
              <a:t>数据传输</a:t>
            </a:r>
          </a:p>
          <a:p>
            <a:pPr lvl="1"/>
            <a:r>
              <a:rPr lang="zh-CN" altLang="en-US"/>
              <a:t>总线释放</a:t>
            </a:r>
          </a:p>
          <a:p>
            <a:r>
              <a:rPr lang="zh-CN" altLang="en-US"/>
              <a:t>数据传输的基本方式：</a:t>
            </a:r>
          </a:p>
          <a:p>
            <a:pPr lvl="1"/>
            <a:r>
              <a:rPr lang="zh-CN" altLang="en-US"/>
              <a:t>并行传送方式</a:t>
            </a:r>
          </a:p>
          <a:p>
            <a:pPr lvl="1"/>
            <a:r>
              <a:rPr lang="zh-CN" altLang="en-US"/>
              <a:t>串行传送方式</a:t>
            </a:r>
          </a:p>
          <a:p>
            <a:pPr lvl="1"/>
            <a:r>
              <a:rPr lang="zh-CN" altLang="en-US"/>
              <a:t>分时传送方式</a:t>
            </a:r>
          </a:p>
          <a:p>
            <a:pPr lvl="1"/>
            <a:r>
              <a:rPr lang="zh-CN" altLang="en-US"/>
              <a:t>消息传送方式</a:t>
            </a:r>
          </a:p>
        </p:txBody>
      </p:sp>
      <p:sp>
        <p:nvSpPr>
          <p:cNvPr id="1788945" name="Rectangle 17"/>
          <p:cNvSpPr>
            <a:spLocks noChangeArrowheads="1"/>
          </p:cNvSpPr>
          <p:nvPr/>
        </p:nvSpPr>
        <p:spPr bwMode="auto">
          <a:xfrm>
            <a:off x="2771775" y="3873257"/>
            <a:ext cx="1419225" cy="444500"/>
          </a:xfrm>
          <a:prstGeom prst="rect">
            <a:avLst/>
          </a:prstGeom>
          <a:noFill/>
          <a:ln w="28575" algn="ctr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46" name="Line 18"/>
          <p:cNvSpPr>
            <a:spLocks noChangeShapeType="1"/>
          </p:cNvSpPr>
          <p:nvPr/>
        </p:nvSpPr>
        <p:spPr bwMode="auto">
          <a:xfrm>
            <a:off x="1403350" y="3322638"/>
            <a:ext cx="1512888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47" name="Line 19"/>
          <p:cNvSpPr>
            <a:spLocks noChangeShapeType="1"/>
          </p:cNvSpPr>
          <p:nvPr/>
        </p:nvSpPr>
        <p:spPr bwMode="auto">
          <a:xfrm flipV="1">
            <a:off x="2916238" y="2890838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48" name="Line 20"/>
          <p:cNvSpPr>
            <a:spLocks noChangeShapeType="1"/>
          </p:cNvSpPr>
          <p:nvPr/>
        </p:nvSpPr>
        <p:spPr bwMode="auto">
          <a:xfrm>
            <a:off x="2916238" y="3106738"/>
            <a:ext cx="5032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49" name="Line 21"/>
          <p:cNvSpPr>
            <a:spLocks noChangeShapeType="1"/>
          </p:cNvSpPr>
          <p:nvPr/>
        </p:nvSpPr>
        <p:spPr bwMode="auto">
          <a:xfrm>
            <a:off x="3419475" y="3106738"/>
            <a:ext cx="0" cy="81438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8951" name="AutoShape 23"/>
          <p:cNvSpPr>
            <a:spLocks noChangeArrowheads="1"/>
          </p:cNvSpPr>
          <p:nvPr/>
        </p:nvSpPr>
        <p:spPr bwMode="auto">
          <a:xfrm>
            <a:off x="5076825" y="3716338"/>
            <a:ext cx="3671888" cy="1081087"/>
          </a:xfrm>
          <a:prstGeom prst="wedgeRectCallout">
            <a:avLst>
              <a:gd name="adj1" fmla="val -88995"/>
              <a:gd name="adj2" fmla="val 34727"/>
            </a:avLst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传输速率高</a:t>
            </a:r>
          </a:p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需要较多的数据线</a:t>
            </a:r>
          </a:p>
        </p:txBody>
      </p:sp>
      <p:sp>
        <p:nvSpPr>
          <p:cNvPr id="1788952" name="AutoShape 24"/>
          <p:cNvSpPr>
            <a:spLocks noChangeArrowheads="1"/>
          </p:cNvSpPr>
          <p:nvPr/>
        </p:nvSpPr>
        <p:spPr bwMode="auto">
          <a:xfrm>
            <a:off x="5219700" y="4365625"/>
            <a:ext cx="3095625" cy="1008063"/>
          </a:xfrm>
          <a:prstGeom prst="wedgeRectCallout">
            <a:avLst>
              <a:gd name="adj1" fmla="val -100870"/>
              <a:gd name="adj2" fmla="val 26537"/>
            </a:avLst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只用一条数据线</a:t>
            </a:r>
          </a:p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传送距离远 </a:t>
            </a:r>
          </a:p>
        </p:txBody>
      </p:sp>
      <p:sp>
        <p:nvSpPr>
          <p:cNvPr id="1788953" name="AutoShape 25"/>
          <p:cNvSpPr>
            <a:spLocks noChangeArrowheads="1"/>
          </p:cNvSpPr>
          <p:nvPr/>
        </p:nvSpPr>
        <p:spPr bwMode="auto">
          <a:xfrm>
            <a:off x="3924300" y="1628775"/>
            <a:ext cx="4968875" cy="1944688"/>
          </a:xfrm>
          <a:prstGeom prst="wedgeRectCallout">
            <a:avLst>
              <a:gd name="adj1" fmla="val -55593"/>
              <a:gd name="adj2" fmla="val 156287"/>
            </a:avLst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在</a:t>
            </a:r>
            <a:r>
              <a:rPr lang="zh-CN" altLang="en-US">
                <a:solidFill>
                  <a:srgbClr val="0000FF"/>
                </a:solidFill>
              </a:rPr>
              <a:t>不同时段</a:t>
            </a:r>
            <a:r>
              <a:rPr lang="zh-CN" altLang="en-US"/>
              <a:t>利用总线上</a:t>
            </a:r>
            <a:r>
              <a:rPr lang="zh-CN" altLang="en-US">
                <a:solidFill>
                  <a:srgbClr val="FF3300"/>
                </a:solidFill>
              </a:rPr>
              <a:t>同一个信号线</a:t>
            </a:r>
            <a:r>
              <a:rPr lang="zh-CN" altLang="en-US"/>
              <a:t>传送</a:t>
            </a:r>
            <a:r>
              <a:rPr lang="zh-CN" altLang="en-US">
                <a:solidFill>
                  <a:srgbClr val="FF3300"/>
                </a:solidFill>
              </a:rPr>
              <a:t>不同信号</a:t>
            </a:r>
            <a:r>
              <a:rPr lang="zh-CN" altLang="en-US"/>
              <a:t>。</a:t>
            </a:r>
          </a:p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减少总线线数，提高总线的利用率。</a:t>
            </a:r>
          </a:p>
        </p:txBody>
      </p:sp>
      <p:sp>
        <p:nvSpPr>
          <p:cNvPr id="1788954" name="AutoShape 26"/>
          <p:cNvSpPr>
            <a:spLocks noChangeArrowheads="1"/>
          </p:cNvSpPr>
          <p:nvPr/>
        </p:nvSpPr>
        <p:spPr bwMode="auto">
          <a:xfrm>
            <a:off x="4140200" y="4437063"/>
            <a:ext cx="4824413" cy="2016125"/>
          </a:xfrm>
          <a:prstGeom prst="wedgeRectCallout">
            <a:avLst>
              <a:gd name="adj1" fmla="val -61551"/>
              <a:gd name="adj2" fmla="val 36852"/>
            </a:avLst>
          </a:prstGeom>
          <a:solidFill>
            <a:srgbClr val="FFFFCC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zh-CN" altLang="en-US"/>
              <a:t>消息：一种规定格式的数据包，该数据包可以包含地址、数据或控制等信息。</a:t>
            </a:r>
          </a:p>
          <a:p>
            <a:pPr marL="266700" indent="-266700" algn="l">
              <a:spcBef>
                <a:spcPct val="0"/>
              </a:spcBef>
              <a:buClr>
                <a:srgbClr val="009900"/>
              </a:buClr>
              <a:buSzPct val="75000"/>
              <a:buFont typeface="Wingdings" pitchFamily="2" charset="2"/>
              <a:buChar char="l"/>
            </a:pPr>
            <a:r>
              <a:rPr lang="en-US" altLang="zh-CN"/>
              <a:t>PCI</a:t>
            </a:r>
            <a:r>
              <a:rPr lang="zh-CN" altLang="en-US"/>
              <a:t>、</a:t>
            </a:r>
            <a:r>
              <a:rPr lang="en-US" altLang="zh-CN"/>
              <a:t>USB</a:t>
            </a:r>
            <a:r>
              <a:rPr lang="zh-CN" altLang="en-US"/>
              <a:t>、</a:t>
            </a:r>
            <a:r>
              <a:rPr lang="en-US" altLang="zh-CN"/>
              <a:t>……</a:t>
            </a:r>
          </a:p>
        </p:txBody>
      </p:sp>
      <p:sp>
        <p:nvSpPr>
          <p:cNvPr id="1788955" name="AutoShape 2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8313" y="4725988"/>
            <a:ext cx="431800" cy="431800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51" grpId="0" animBg="1"/>
      <p:bldP spid="1788952" grpId="0" animBg="1"/>
      <p:bldP spid="1788953" grpId="0" animBg="1"/>
      <p:bldP spid="17889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F23B1-C828-4840-AC8B-BC16EA86738B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79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2. </a:t>
            </a:r>
            <a:r>
              <a:rPr lang="zh-CN" altLang="en-US">
                <a:solidFill>
                  <a:srgbClr val="006600"/>
                </a:solidFill>
              </a:rPr>
              <a:t>数据传输方式</a:t>
            </a:r>
          </a:p>
        </p:txBody>
      </p:sp>
      <p:sp>
        <p:nvSpPr>
          <p:cNvPr id="1795086" name="Rectangle 14"/>
          <p:cNvSpPr>
            <a:spLocks noChangeArrowheads="1"/>
          </p:cNvSpPr>
          <p:nvPr/>
        </p:nvSpPr>
        <p:spPr bwMode="auto">
          <a:xfrm>
            <a:off x="1360488" y="1295400"/>
            <a:ext cx="1143000" cy="9144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并－串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变换</a:t>
            </a:r>
          </a:p>
        </p:txBody>
      </p:sp>
      <p:sp>
        <p:nvSpPr>
          <p:cNvPr id="1795087" name="Rectangle 15"/>
          <p:cNvSpPr>
            <a:spLocks noChangeArrowheads="1"/>
          </p:cNvSpPr>
          <p:nvPr/>
        </p:nvSpPr>
        <p:spPr bwMode="auto">
          <a:xfrm>
            <a:off x="6237288" y="1295400"/>
            <a:ext cx="1143000" cy="9144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串－并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变换</a:t>
            </a:r>
          </a:p>
        </p:txBody>
      </p:sp>
      <p:sp>
        <p:nvSpPr>
          <p:cNvPr id="1795088" name="Line 16"/>
          <p:cNvSpPr>
            <a:spLocks noChangeShapeType="1"/>
          </p:cNvSpPr>
          <p:nvPr/>
        </p:nvSpPr>
        <p:spPr bwMode="auto">
          <a:xfrm>
            <a:off x="2503488" y="1752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89" name="Text Box 17"/>
          <p:cNvSpPr txBox="1">
            <a:spLocks noChangeArrowheads="1"/>
          </p:cNvSpPr>
          <p:nvPr/>
        </p:nvSpPr>
        <p:spPr bwMode="auto">
          <a:xfrm>
            <a:off x="1284288" y="8382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发送部件</a:t>
            </a:r>
          </a:p>
        </p:txBody>
      </p:sp>
      <p:sp>
        <p:nvSpPr>
          <p:cNvPr id="1795090" name="Text Box 18"/>
          <p:cNvSpPr txBox="1">
            <a:spLocks noChangeArrowheads="1"/>
          </p:cNvSpPr>
          <p:nvPr/>
        </p:nvSpPr>
        <p:spPr bwMode="auto">
          <a:xfrm>
            <a:off x="6161088" y="8382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接收部件</a:t>
            </a:r>
          </a:p>
        </p:txBody>
      </p:sp>
      <p:sp>
        <p:nvSpPr>
          <p:cNvPr id="1795091" name="Text Box 19"/>
          <p:cNvSpPr txBox="1">
            <a:spLocks noChangeArrowheads="1"/>
          </p:cNvSpPr>
          <p:nvPr/>
        </p:nvSpPr>
        <p:spPr bwMode="auto">
          <a:xfrm>
            <a:off x="3417888" y="1050925"/>
            <a:ext cx="16002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传送数据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00000101</a:t>
            </a:r>
          </a:p>
        </p:txBody>
      </p:sp>
      <p:sp>
        <p:nvSpPr>
          <p:cNvPr id="1795092" name="Line 20"/>
          <p:cNvSpPr>
            <a:spLocks noChangeShapeType="1"/>
          </p:cNvSpPr>
          <p:nvPr/>
        </p:nvSpPr>
        <p:spPr bwMode="auto">
          <a:xfrm>
            <a:off x="21986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3" name="Line 21"/>
          <p:cNvSpPr>
            <a:spLocks noChangeShapeType="1"/>
          </p:cNvSpPr>
          <p:nvPr/>
        </p:nvSpPr>
        <p:spPr bwMode="auto">
          <a:xfrm>
            <a:off x="27320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4" name="Line 22"/>
          <p:cNvSpPr>
            <a:spLocks noChangeShapeType="1"/>
          </p:cNvSpPr>
          <p:nvPr/>
        </p:nvSpPr>
        <p:spPr bwMode="auto">
          <a:xfrm>
            <a:off x="32654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5" name="Line 23"/>
          <p:cNvSpPr>
            <a:spLocks noChangeShapeType="1"/>
          </p:cNvSpPr>
          <p:nvPr/>
        </p:nvSpPr>
        <p:spPr bwMode="auto">
          <a:xfrm>
            <a:off x="37988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6" name="Line 24"/>
          <p:cNvSpPr>
            <a:spLocks noChangeShapeType="1"/>
          </p:cNvSpPr>
          <p:nvPr/>
        </p:nvSpPr>
        <p:spPr bwMode="auto">
          <a:xfrm>
            <a:off x="43322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7" name="Line 25"/>
          <p:cNvSpPr>
            <a:spLocks noChangeShapeType="1"/>
          </p:cNvSpPr>
          <p:nvPr/>
        </p:nvSpPr>
        <p:spPr bwMode="auto">
          <a:xfrm>
            <a:off x="48656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8" name="Line 26"/>
          <p:cNvSpPr>
            <a:spLocks noChangeShapeType="1"/>
          </p:cNvSpPr>
          <p:nvPr/>
        </p:nvSpPr>
        <p:spPr bwMode="auto">
          <a:xfrm>
            <a:off x="53990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099" name="Line 27"/>
          <p:cNvSpPr>
            <a:spLocks noChangeShapeType="1"/>
          </p:cNvSpPr>
          <p:nvPr/>
        </p:nvSpPr>
        <p:spPr bwMode="auto">
          <a:xfrm>
            <a:off x="59324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00" name="Line 28"/>
          <p:cNvSpPr>
            <a:spLocks noChangeShapeType="1"/>
          </p:cNvSpPr>
          <p:nvPr/>
        </p:nvSpPr>
        <p:spPr bwMode="auto">
          <a:xfrm>
            <a:off x="6465888" y="2454275"/>
            <a:ext cx="0" cy="914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01" name="Text Box 29"/>
          <p:cNvSpPr txBox="1">
            <a:spLocks noChangeArrowheads="1"/>
          </p:cNvSpPr>
          <p:nvPr/>
        </p:nvSpPr>
        <p:spPr bwMode="auto">
          <a:xfrm>
            <a:off x="1055688" y="2378075"/>
            <a:ext cx="990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位时间</a:t>
            </a:r>
          </a:p>
        </p:txBody>
      </p:sp>
      <p:sp>
        <p:nvSpPr>
          <p:cNvPr id="1795102" name="Text Box 30"/>
          <p:cNvSpPr txBox="1">
            <a:spLocks noChangeArrowheads="1"/>
          </p:cNvSpPr>
          <p:nvPr/>
        </p:nvSpPr>
        <p:spPr bwMode="auto">
          <a:xfrm>
            <a:off x="21986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1</a:t>
            </a:r>
          </a:p>
        </p:txBody>
      </p:sp>
      <p:sp>
        <p:nvSpPr>
          <p:cNvPr id="1795103" name="Text Box 31"/>
          <p:cNvSpPr txBox="1">
            <a:spLocks noChangeArrowheads="1"/>
          </p:cNvSpPr>
          <p:nvPr/>
        </p:nvSpPr>
        <p:spPr bwMode="auto">
          <a:xfrm>
            <a:off x="27320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2</a:t>
            </a:r>
          </a:p>
        </p:txBody>
      </p:sp>
      <p:sp>
        <p:nvSpPr>
          <p:cNvPr id="1795104" name="Text Box 32"/>
          <p:cNvSpPr txBox="1">
            <a:spLocks noChangeArrowheads="1"/>
          </p:cNvSpPr>
          <p:nvPr/>
        </p:nvSpPr>
        <p:spPr bwMode="auto">
          <a:xfrm>
            <a:off x="32654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3</a:t>
            </a:r>
          </a:p>
        </p:txBody>
      </p:sp>
      <p:sp>
        <p:nvSpPr>
          <p:cNvPr id="1795105" name="Text Box 33"/>
          <p:cNvSpPr txBox="1">
            <a:spLocks noChangeArrowheads="1"/>
          </p:cNvSpPr>
          <p:nvPr/>
        </p:nvSpPr>
        <p:spPr bwMode="auto">
          <a:xfrm>
            <a:off x="37988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4</a:t>
            </a:r>
          </a:p>
        </p:txBody>
      </p:sp>
      <p:sp>
        <p:nvSpPr>
          <p:cNvPr id="1795106" name="Text Box 34"/>
          <p:cNvSpPr txBox="1">
            <a:spLocks noChangeArrowheads="1"/>
          </p:cNvSpPr>
          <p:nvPr/>
        </p:nvSpPr>
        <p:spPr bwMode="auto">
          <a:xfrm>
            <a:off x="42560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5</a:t>
            </a:r>
          </a:p>
        </p:txBody>
      </p:sp>
      <p:sp>
        <p:nvSpPr>
          <p:cNvPr id="1795107" name="Text Box 35"/>
          <p:cNvSpPr txBox="1">
            <a:spLocks noChangeArrowheads="1"/>
          </p:cNvSpPr>
          <p:nvPr/>
        </p:nvSpPr>
        <p:spPr bwMode="auto">
          <a:xfrm>
            <a:off x="47894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6</a:t>
            </a:r>
          </a:p>
        </p:txBody>
      </p:sp>
      <p:sp>
        <p:nvSpPr>
          <p:cNvPr id="1795108" name="Text Box 36"/>
          <p:cNvSpPr txBox="1">
            <a:spLocks noChangeArrowheads="1"/>
          </p:cNvSpPr>
          <p:nvPr/>
        </p:nvSpPr>
        <p:spPr bwMode="auto">
          <a:xfrm>
            <a:off x="53228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7</a:t>
            </a:r>
          </a:p>
        </p:txBody>
      </p:sp>
      <p:sp>
        <p:nvSpPr>
          <p:cNvPr id="1795109" name="Text Box 37"/>
          <p:cNvSpPr txBox="1">
            <a:spLocks noChangeArrowheads="1"/>
          </p:cNvSpPr>
          <p:nvPr/>
        </p:nvSpPr>
        <p:spPr bwMode="auto">
          <a:xfrm>
            <a:off x="5856288" y="2362200"/>
            <a:ext cx="6096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Arial" charset="0"/>
              </a:rPr>
              <a:t>T</a:t>
            </a:r>
            <a:r>
              <a:rPr lang="en-US" altLang="zh-CN" sz="2000" baseline="-25000">
                <a:solidFill>
                  <a:srgbClr val="CC0000"/>
                </a:solidFill>
                <a:latin typeface="Arial" charset="0"/>
              </a:rPr>
              <a:t>8</a:t>
            </a:r>
          </a:p>
        </p:txBody>
      </p:sp>
      <p:sp>
        <p:nvSpPr>
          <p:cNvPr id="1795110" name="Line 38"/>
          <p:cNvSpPr>
            <a:spLocks noChangeShapeType="1"/>
          </p:cNvSpPr>
          <p:nvPr/>
        </p:nvSpPr>
        <p:spPr bwMode="auto">
          <a:xfrm>
            <a:off x="2198688" y="314007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1" name="Line 39"/>
          <p:cNvSpPr>
            <a:spLocks noChangeShapeType="1"/>
          </p:cNvSpPr>
          <p:nvPr/>
        </p:nvSpPr>
        <p:spPr bwMode="auto">
          <a:xfrm>
            <a:off x="2198688" y="31400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2" name="Line 40"/>
          <p:cNvSpPr>
            <a:spLocks noChangeShapeType="1"/>
          </p:cNvSpPr>
          <p:nvPr/>
        </p:nvSpPr>
        <p:spPr bwMode="auto">
          <a:xfrm>
            <a:off x="2732088" y="31400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3" name="Line 41"/>
          <p:cNvSpPr>
            <a:spLocks noChangeShapeType="1"/>
          </p:cNvSpPr>
          <p:nvPr/>
        </p:nvSpPr>
        <p:spPr bwMode="auto">
          <a:xfrm>
            <a:off x="2732088" y="336867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4" name="Line 42"/>
          <p:cNvSpPr>
            <a:spLocks noChangeShapeType="1"/>
          </p:cNvSpPr>
          <p:nvPr/>
        </p:nvSpPr>
        <p:spPr bwMode="auto">
          <a:xfrm>
            <a:off x="3798888" y="3368675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5" name="Line 43"/>
          <p:cNvSpPr>
            <a:spLocks noChangeShapeType="1"/>
          </p:cNvSpPr>
          <p:nvPr/>
        </p:nvSpPr>
        <p:spPr bwMode="auto">
          <a:xfrm flipH="1">
            <a:off x="1893888" y="33686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6" name="Line 44"/>
          <p:cNvSpPr>
            <a:spLocks noChangeShapeType="1"/>
          </p:cNvSpPr>
          <p:nvPr/>
        </p:nvSpPr>
        <p:spPr bwMode="auto">
          <a:xfrm>
            <a:off x="3265488" y="314007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7" name="Line 45"/>
          <p:cNvSpPr>
            <a:spLocks noChangeShapeType="1"/>
          </p:cNvSpPr>
          <p:nvPr/>
        </p:nvSpPr>
        <p:spPr bwMode="auto">
          <a:xfrm>
            <a:off x="3265488" y="31400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8" name="Line 46"/>
          <p:cNvSpPr>
            <a:spLocks noChangeShapeType="1"/>
          </p:cNvSpPr>
          <p:nvPr/>
        </p:nvSpPr>
        <p:spPr bwMode="auto">
          <a:xfrm>
            <a:off x="3798888" y="31400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19" name="Text Box 47"/>
          <p:cNvSpPr txBox="1">
            <a:spLocks noChangeArrowheads="1"/>
          </p:cNvSpPr>
          <p:nvPr/>
        </p:nvSpPr>
        <p:spPr bwMode="auto">
          <a:xfrm>
            <a:off x="827088" y="2971800"/>
            <a:ext cx="1295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传送脉冲</a:t>
            </a:r>
          </a:p>
        </p:txBody>
      </p:sp>
      <p:sp>
        <p:nvSpPr>
          <p:cNvPr id="1795120" name="Text Box 48"/>
          <p:cNvSpPr txBox="1">
            <a:spLocks noChangeArrowheads="1"/>
          </p:cNvSpPr>
          <p:nvPr/>
        </p:nvSpPr>
        <p:spPr bwMode="auto">
          <a:xfrm>
            <a:off x="2122488" y="26670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低位</a:t>
            </a:r>
          </a:p>
        </p:txBody>
      </p:sp>
      <p:sp>
        <p:nvSpPr>
          <p:cNvPr id="1795121" name="Text Box 49"/>
          <p:cNvSpPr txBox="1">
            <a:spLocks noChangeArrowheads="1"/>
          </p:cNvSpPr>
          <p:nvPr/>
        </p:nvSpPr>
        <p:spPr bwMode="auto">
          <a:xfrm>
            <a:off x="5856288" y="2682875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高位</a:t>
            </a:r>
          </a:p>
        </p:txBody>
      </p:sp>
      <p:sp>
        <p:nvSpPr>
          <p:cNvPr id="1795122" name="Text Box 50"/>
          <p:cNvSpPr txBox="1">
            <a:spLocks noChangeArrowheads="1"/>
          </p:cNvSpPr>
          <p:nvPr/>
        </p:nvSpPr>
        <p:spPr bwMode="auto">
          <a:xfrm>
            <a:off x="2274888" y="3124200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23" name="Text Box 51"/>
          <p:cNvSpPr txBox="1">
            <a:spLocks noChangeArrowheads="1"/>
          </p:cNvSpPr>
          <p:nvPr/>
        </p:nvSpPr>
        <p:spPr bwMode="auto">
          <a:xfrm>
            <a:off x="28082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4" name="Text Box 52"/>
          <p:cNvSpPr txBox="1">
            <a:spLocks noChangeArrowheads="1"/>
          </p:cNvSpPr>
          <p:nvPr/>
        </p:nvSpPr>
        <p:spPr bwMode="auto">
          <a:xfrm>
            <a:off x="3341688" y="31400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25" name="Text Box 53"/>
          <p:cNvSpPr txBox="1">
            <a:spLocks noChangeArrowheads="1"/>
          </p:cNvSpPr>
          <p:nvPr/>
        </p:nvSpPr>
        <p:spPr bwMode="auto">
          <a:xfrm>
            <a:off x="38750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6" name="Text Box 54"/>
          <p:cNvSpPr txBox="1">
            <a:spLocks noChangeArrowheads="1"/>
          </p:cNvSpPr>
          <p:nvPr/>
        </p:nvSpPr>
        <p:spPr bwMode="auto">
          <a:xfrm>
            <a:off x="44084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7" name="Text Box 55"/>
          <p:cNvSpPr txBox="1">
            <a:spLocks noChangeArrowheads="1"/>
          </p:cNvSpPr>
          <p:nvPr/>
        </p:nvSpPr>
        <p:spPr bwMode="auto">
          <a:xfrm>
            <a:off x="49418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8" name="Text Box 56"/>
          <p:cNvSpPr txBox="1">
            <a:spLocks noChangeArrowheads="1"/>
          </p:cNvSpPr>
          <p:nvPr/>
        </p:nvSpPr>
        <p:spPr bwMode="auto">
          <a:xfrm>
            <a:off x="54752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29" name="Text Box 57"/>
          <p:cNvSpPr txBox="1">
            <a:spLocks noChangeArrowheads="1"/>
          </p:cNvSpPr>
          <p:nvPr/>
        </p:nvSpPr>
        <p:spPr bwMode="auto">
          <a:xfrm>
            <a:off x="6008688" y="2987675"/>
            <a:ext cx="381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30" name="Rectangle 58"/>
          <p:cNvSpPr>
            <a:spLocks noChangeArrowheads="1"/>
          </p:cNvSpPr>
          <p:nvPr/>
        </p:nvSpPr>
        <p:spPr bwMode="auto">
          <a:xfrm>
            <a:off x="1512888" y="4267200"/>
            <a:ext cx="990600" cy="19050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发送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部件</a:t>
            </a:r>
          </a:p>
        </p:txBody>
      </p:sp>
      <p:sp>
        <p:nvSpPr>
          <p:cNvPr id="1795131" name="Rectangle 59"/>
          <p:cNvSpPr>
            <a:spLocks noChangeArrowheads="1"/>
          </p:cNvSpPr>
          <p:nvPr/>
        </p:nvSpPr>
        <p:spPr bwMode="auto">
          <a:xfrm>
            <a:off x="6237288" y="4267200"/>
            <a:ext cx="990600" cy="19050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接收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部件</a:t>
            </a:r>
          </a:p>
        </p:txBody>
      </p:sp>
      <p:sp>
        <p:nvSpPr>
          <p:cNvPr id="1795132" name="Line 60"/>
          <p:cNvSpPr>
            <a:spLocks noChangeShapeType="1"/>
          </p:cNvSpPr>
          <p:nvPr/>
        </p:nvSpPr>
        <p:spPr bwMode="auto">
          <a:xfrm>
            <a:off x="2503488" y="4419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3" name="Line 61"/>
          <p:cNvSpPr>
            <a:spLocks noChangeShapeType="1"/>
          </p:cNvSpPr>
          <p:nvPr/>
        </p:nvSpPr>
        <p:spPr bwMode="auto">
          <a:xfrm>
            <a:off x="2503488" y="46482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4" name="Line 62"/>
          <p:cNvSpPr>
            <a:spLocks noChangeShapeType="1"/>
          </p:cNvSpPr>
          <p:nvPr/>
        </p:nvSpPr>
        <p:spPr bwMode="auto">
          <a:xfrm>
            <a:off x="2503488" y="4876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5" name="Line 63"/>
          <p:cNvSpPr>
            <a:spLocks noChangeShapeType="1"/>
          </p:cNvSpPr>
          <p:nvPr/>
        </p:nvSpPr>
        <p:spPr bwMode="auto">
          <a:xfrm>
            <a:off x="2503488" y="51054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6" name="Line 64"/>
          <p:cNvSpPr>
            <a:spLocks noChangeShapeType="1"/>
          </p:cNvSpPr>
          <p:nvPr/>
        </p:nvSpPr>
        <p:spPr bwMode="auto">
          <a:xfrm>
            <a:off x="2503488" y="53340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7" name="Line 65"/>
          <p:cNvSpPr>
            <a:spLocks noChangeShapeType="1"/>
          </p:cNvSpPr>
          <p:nvPr/>
        </p:nvSpPr>
        <p:spPr bwMode="auto">
          <a:xfrm>
            <a:off x="2503488" y="5562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8" name="Line 66"/>
          <p:cNvSpPr>
            <a:spLocks noChangeShapeType="1"/>
          </p:cNvSpPr>
          <p:nvPr/>
        </p:nvSpPr>
        <p:spPr bwMode="auto">
          <a:xfrm>
            <a:off x="2503488" y="57912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39" name="Line 67"/>
          <p:cNvSpPr>
            <a:spLocks noChangeShapeType="1"/>
          </p:cNvSpPr>
          <p:nvPr/>
        </p:nvSpPr>
        <p:spPr bwMode="auto">
          <a:xfrm>
            <a:off x="2503488" y="6019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5140" name="AutoShape 68"/>
          <p:cNvSpPr>
            <a:spLocks noChangeArrowheads="1"/>
          </p:cNvSpPr>
          <p:nvPr/>
        </p:nvSpPr>
        <p:spPr bwMode="auto">
          <a:xfrm>
            <a:off x="3875088" y="3810000"/>
            <a:ext cx="1676400" cy="2819400"/>
          </a:xfrm>
          <a:prstGeom prst="rightArrow">
            <a:avLst>
              <a:gd name="adj1" fmla="val 73907"/>
              <a:gd name="adj2" fmla="val 4772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5141" name="Text Box 69"/>
          <p:cNvSpPr txBox="1">
            <a:spLocks noChangeArrowheads="1"/>
          </p:cNvSpPr>
          <p:nvPr/>
        </p:nvSpPr>
        <p:spPr bwMode="auto">
          <a:xfrm>
            <a:off x="2503488" y="40386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高位</a:t>
            </a:r>
          </a:p>
        </p:txBody>
      </p:sp>
      <p:sp>
        <p:nvSpPr>
          <p:cNvPr id="1795142" name="Text Box 70"/>
          <p:cNvSpPr txBox="1">
            <a:spLocks noChangeArrowheads="1"/>
          </p:cNvSpPr>
          <p:nvPr/>
        </p:nvSpPr>
        <p:spPr bwMode="auto">
          <a:xfrm>
            <a:off x="2503488" y="5943600"/>
            <a:ext cx="7620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低位</a:t>
            </a:r>
          </a:p>
        </p:txBody>
      </p:sp>
      <p:sp>
        <p:nvSpPr>
          <p:cNvPr id="1795143" name="Text Box 71"/>
          <p:cNvSpPr txBox="1">
            <a:spLocks noChangeArrowheads="1"/>
          </p:cNvSpPr>
          <p:nvPr/>
        </p:nvSpPr>
        <p:spPr bwMode="auto">
          <a:xfrm>
            <a:off x="3189288" y="41290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44" name="Text Box 72"/>
          <p:cNvSpPr txBox="1">
            <a:spLocks noChangeArrowheads="1"/>
          </p:cNvSpPr>
          <p:nvPr/>
        </p:nvSpPr>
        <p:spPr bwMode="auto">
          <a:xfrm>
            <a:off x="3189288" y="43576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45" name="Text Box 73"/>
          <p:cNvSpPr txBox="1">
            <a:spLocks noChangeArrowheads="1"/>
          </p:cNvSpPr>
          <p:nvPr/>
        </p:nvSpPr>
        <p:spPr bwMode="auto">
          <a:xfrm>
            <a:off x="3189288" y="45862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46" name="Text Box 74"/>
          <p:cNvSpPr txBox="1">
            <a:spLocks noChangeArrowheads="1"/>
          </p:cNvSpPr>
          <p:nvPr/>
        </p:nvSpPr>
        <p:spPr bwMode="auto">
          <a:xfrm>
            <a:off x="3189288" y="48148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47" name="Text Box 75"/>
          <p:cNvSpPr txBox="1">
            <a:spLocks noChangeArrowheads="1"/>
          </p:cNvSpPr>
          <p:nvPr/>
        </p:nvSpPr>
        <p:spPr bwMode="auto">
          <a:xfrm>
            <a:off x="3189288" y="50434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48" name="Text Box 76"/>
          <p:cNvSpPr txBox="1">
            <a:spLocks noChangeArrowheads="1"/>
          </p:cNvSpPr>
          <p:nvPr/>
        </p:nvSpPr>
        <p:spPr bwMode="auto">
          <a:xfrm>
            <a:off x="3189288" y="52720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795149" name="Text Box 77"/>
          <p:cNvSpPr txBox="1">
            <a:spLocks noChangeArrowheads="1"/>
          </p:cNvSpPr>
          <p:nvPr/>
        </p:nvSpPr>
        <p:spPr bwMode="auto">
          <a:xfrm>
            <a:off x="3189288" y="55006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50" name="Text Box 78"/>
          <p:cNvSpPr txBox="1">
            <a:spLocks noChangeArrowheads="1"/>
          </p:cNvSpPr>
          <p:nvPr/>
        </p:nvSpPr>
        <p:spPr bwMode="auto">
          <a:xfrm>
            <a:off x="3189288" y="5729288"/>
            <a:ext cx="3810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795151" name="Text Box 79"/>
          <p:cNvSpPr txBox="1">
            <a:spLocks noChangeArrowheads="1"/>
          </p:cNvSpPr>
          <p:nvPr/>
        </p:nvSpPr>
        <p:spPr bwMode="auto">
          <a:xfrm>
            <a:off x="7837488" y="1676400"/>
            <a:ext cx="457200" cy="15525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CC0099"/>
                </a:solidFill>
                <a:latin typeface="Arial" charset="0"/>
              </a:rPr>
              <a:t>串行传送</a:t>
            </a:r>
          </a:p>
        </p:txBody>
      </p:sp>
      <p:sp>
        <p:nvSpPr>
          <p:cNvPr id="1795152" name="Text Box 80"/>
          <p:cNvSpPr txBox="1">
            <a:spLocks noChangeArrowheads="1"/>
          </p:cNvSpPr>
          <p:nvPr/>
        </p:nvSpPr>
        <p:spPr bwMode="auto">
          <a:xfrm>
            <a:off x="7913688" y="4467225"/>
            <a:ext cx="457200" cy="15525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CC0099"/>
                </a:solidFill>
                <a:latin typeface="Arial" charset="0"/>
              </a:rPr>
              <a:t>并行传送</a:t>
            </a:r>
          </a:p>
        </p:txBody>
      </p:sp>
      <p:sp>
        <p:nvSpPr>
          <p:cNvPr id="1795154" name="AutoShape 8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468313" y="4724400"/>
            <a:ext cx="431800" cy="433388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BBC06-2A80-4D4F-991C-D054B8073BC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78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总线通信方式</a:t>
            </a:r>
          </a:p>
        </p:txBody>
      </p:sp>
      <p:sp>
        <p:nvSpPr>
          <p:cNvPr id="178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692150"/>
            <a:ext cx="8434387" cy="583247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/>
              <a:t>同步通信方式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优点：速度快，接口逻辑简单。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缺点：</a:t>
            </a:r>
          </a:p>
          <a:p>
            <a:pPr lvl="2">
              <a:spcBef>
                <a:spcPct val="10000"/>
              </a:spcBef>
            </a:pPr>
            <a:r>
              <a:rPr lang="zh-CN" altLang="en-US" dirty="0"/>
              <a:t>总线上的每个设备必须以</a:t>
            </a:r>
            <a:r>
              <a:rPr lang="zh-CN" altLang="en-US" dirty="0">
                <a:solidFill>
                  <a:srgbClr val="FF3300"/>
                </a:solidFill>
              </a:rPr>
              <a:t>相同的时钟频率</a:t>
            </a:r>
            <a:r>
              <a:rPr lang="zh-CN" altLang="en-US" dirty="0"/>
              <a:t>运行，且时钟速率依</a:t>
            </a:r>
            <a:r>
              <a:rPr lang="zh-CN" altLang="en-US" dirty="0">
                <a:solidFill>
                  <a:srgbClr val="FF3300"/>
                </a:solidFill>
              </a:rPr>
              <a:t>慢速设备</a:t>
            </a:r>
            <a:r>
              <a:rPr lang="zh-CN" altLang="en-US" dirty="0"/>
              <a:t>而定；</a:t>
            </a:r>
          </a:p>
          <a:p>
            <a:pPr lvl="2">
              <a:spcBef>
                <a:spcPct val="10000"/>
              </a:spcBef>
            </a:pPr>
            <a:r>
              <a:rPr lang="zh-CN" altLang="en-US" dirty="0"/>
              <a:t>时钟偏移（</a:t>
            </a:r>
            <a:r>
              <a:rPr lang="en-US" altLang="zh-CN" dirty="0"/>
              <a:t>Clock Skew</a:t>
            </a:r>
            <a:r>
              <a:rPr lang="zh-CN" altLang="en-US" dirty="0"/>
              <a:t>）问题：</a:t>
            </a:r>
            <a:br>
              <a:rPr lang="zh-CN" altLang="en-US" dirty="0"/>
            </a:br>
            <a:r>
              <a:rPr lang="zh-CN" altLang="en-US" dirty="0">
                <a:solidFill>
                  <a:srgbClr val="0000FF"/>
                </a:solidFill>
              </a:rPr>
              <a:t>总线时钟频率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↑ </a:t>
            </a:r>
            <a:r>
              <a:rPr lang="zh-CN" altLang="en-US" dirty="0">
                <a:sym typeface="Wingdings" pitchFamily="2" charset="2"/>
              </a:rPr>
              <a:t> 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总线长度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↓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异步通信方式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无时钟信号线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使用握手协议（</a:t>
            </a:r>
            <a:r>
              <a:rPr lang="en-US" altLang="zh-CN" dirty="0"/>
              <a:t>handshaking protocol</a:t>
            </a:r>
            <a:r>
              <a:rPr lang="zh-CN" altLang="en-US" dirty="0"/>
              <a:t>）</a:t>
            </a:r>
          </a:p>
          <a:p>
            <a:pPr lvl="2">
              <a:spcBef>
                <a:spcPct val="10000"/>
              </a:spcBef>
            </a:pPr>
            <a:r>
              <a:rPr lang="zh-CN" altLang="en-US" dirty="0"/>
              <a:t>非互锁、半互锁、全互锁</a:t>
            </a:r>
          </a:p>
          <a:p>
            <a:pPr lvl="2">
              <a:spcBef>
                <a:spcPct val="10000"/>
              </a:spcBef>
            </a:pPr>
            <a:r>
              <a:rPr lang="zh-CN" altLang="en-US" dirty="0"/>
              <a:t>串行异步通信：不用握手信号、无时钟信号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7ECCDC-E48B-4122-B331-6477D16F20B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791033" name="Line 57"/>
          <p:cNvSpPr>
            <a:spLocks noChangeShapeType="1"/>
          </p:cNvSpPr>
          <p:nvPr/>
        </p:nvSpPr>
        <p:spPr bwMode="auto">
          <a:xfrm>
            <a:off x="6731000" y="2333467"/>
            <a:ext cx="0" cy="338455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总线通信方式</a:t>
            </a:r>
          </a:p>
        </p:txBody>
      </p:sp>
      <p:sp>
        <p:nvSpPr>
          <p:cNvPr id="1790981" name="Rectangle 5"/>
          <p:cNvSpPr>
            <a:spLocks noChangeArrowheads="1"/>
          </p:cNvSpPr>
          <p:nvPr/>
        </p:nvSpPr>
        <p:spPr bwMode="auto">
          <a:xfrm>
            <a:off x="6731000" y="2693830"/>
            <a:ext cx="2087563" cy="504825"/>
          </a:xfrm>
          <a:prstGeom prst="rect">
            <a:avLst/>
          </a:prstGeom>
          <a:solidFill>
            <a:srgbClr val="66FF33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有效数据</a:t>
            </a:r>
          </a:p>
        </p:txBody>
      </p:sp>
      <p:sp>
        <p:nvSpPr>
          <p:cNvPr id="1790982" name="Rectangle 6"/>
          <p:cNvSpPr>
            <a:spLocks noChangeArrowheads="1"/>
          </p:cNvSpPr>
          <p:nvPr/>
        </p:nvSpPr>
        <p:spPr bwMode="auto">
          <a:xfrm>
            <a:off x="3562350" y="2693830"/>
            <a:ext cx="2160588" cy="504825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有效数据</a:t>
            </a:r>
          </a:p>
        </p:txBody>
      </p:sp>
      <p:sp>
        <p:nvSpPr>
          <p:cNvPr id="1790983" name="Line 7"/>
          <p:cNvSpPr>
            <a:spLocks noChangeShapeType="1"/>
          </p:cNvSpPr>
          <p:nvPr/>
        </p:nvSpPr>
        <p:spPr bwMode="auto">
          <a:xfrm>
            <a:off x="3562350" y="2333467"/>
            <a:ext cx="0" cy="338455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4" name="Line 8"/>
          <p:cNvSpPr>
            <a:spLocks noChangeShapeType="1"/>
          </p:cNvSpPr>
          <p:nvPr/>
        </p:nvSpPr>
        <p:spPr bwMode="auto">
          <a:xfrm>
            <a:off x="3994150" y="2333467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5" name="Line 9"/>
          <p:cNvSpPr>
            <a:spLocks noChangeShapeType="1"/>
          </p:cNvSpPr>
          <p:nvPr/>
        </p:nvSpPr>
        <p:spPr bwMode="auto">
          <a:xfrm>
            <a:off x="5073650" y="2333467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6" name="Line 10"/>
          <p:cNvSpPr>
            <a:spLocks noChangeShapeType="1"/>
          </p:cNvSpPr>
          <p:nvPr/>
        </p:nvSpPr>
        <p:spPr bwMode="auto">
          <a:xfrm>
            <a:off x="5722938" y="2333467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7" name="Line 11"/>
          <p:cNvSpPr>
            <a:spLocks noChangeShapeType="1"/>
          </p:cNvSpPr>
          <p:nvPr/>
        </p:nvSpPr>
        <p:spPr bwMode="auto">
          <a:xfrm>
            <a:off x="6227763" y="2333467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8" name="Line 12"/>
          <p:cNvSpPr>
            <a:spLocks noChangeShapeType="1"/>
          </p:cNvSpPr>
          <p:nvPr/>
        </p:nvSpPr>
        <p:spPr bwMode="auto">
          <a:xfrm>
            <a:off x="7164388" y="2333467"/>
            <a:ext cx="0" cy="33845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89" name="Line 13"/>
          <p:cNvSpPr>
            <a:spLocks noChangeShapeType="1"/>
          </p:cNvSpPr>
          <p:nvPr/>
        </p:nvSpPr>
        <p:spPr bwMode="auto">
          <a:xfrm>
            <a:off x="1617663" y="2693830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0" name="Line 14"/>
          <p:cNvSpPr>
            <a:spLocks noChangeShapeType="1"/>
          </p:cNvSpPr>
          <p:nvPr/>
        </p:nvSpPr>
        <p:spPr bwMode="auto">
          <a:xfrm>
            <a:off x="1617663" y="3198655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1" name="Line 15"/>
          <p:cNvSpPr>
            <a:spLocks noChangeShapeType="1"/>
          </p:cNvSpPr>
          <p:nvPr/>
        </p:nvSpPr>
        <p:spPr bwMode="auto">
          <a:xfrm>
            <a:off x="1617663" y="3557430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2" name="Line 16"/>
          <p:cNvSpPr>
            <a:spLocks noChangeShapeType="1"/>
          </p:cNvSpPr>
          <p:nvPr/>
        </p:nvSpPr>
        <p:spPr bwMode="auto">
          <a:xfrm>
            <a:off x="1617663" y="4062255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3" name="Line 17"/>
          <p:cNvSpPr>
            <a:spLocks noChangeShapeType="1"/>
          </p:cNvSpPr>
          <p:nvPr/>
        </p:nvSpPr>
        <p:spPr bwMode="auto">
          <a:xfrm>
            <a:off x="1617663" y="4421030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4" name="Line 18"/>
          <p:cNvSpPr>
            <a:spLocks noChangeShapeType="1"/>
          </p:cNvSpPr>
          <p:nvPr/>
        </p:nvSpPr>
        <p:spPr bwMode="auto">
          <a:xfrm>
            <a:off x="1617663" y="4925855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5" name="Line 19"/>
          <p:cNvSpPr>
            <a:spLocks noChangeShapeType="1"/>
          </p:cNvSpPr>
          <p:nvPr/>
        </p:nvSpPr>
        <p:spPr bwMode="auto">
          <a:xfrm>
            <a:off x="2697163" y="3198655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6" name="Line 20"/>
          <p:cNvSpPr>
            <a:spLocks noChangeShapeType="1"/>
          </p:cNvSpPr>
          <p:nvPr/>
        </p:nvSpPr>
        <p:spPr bwMode="auto">
          <a:xfrm flipV="1">
            <a:off x="3562350" y="269383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7" name="Line 21"/>
          <p:cNvSpPr>
            <a:spLocks noChangeShapeType="1"/>
          </p:cNvSpPr>
          <p:nvPr/>
        </p:nvSpPr>
        <p:spPr bwMode="auto">
          <a:xfrm>
            <a:off x="3489325" y="2693830"/>
            <a:ext cx="2233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8" name="Line 22"/>
          <p:cNvSpPr>
            <a:spLocks noChangeShapeType="1"/>
          </p:cNvSpPr>
          <p:nvPr/>
        </p:nvSpPr>
        <p:spPr bwMode="auto">
          <a:xfrm>
            <a:off x="5722938" y="269383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0999" name="Line 23"/>
          <p:cNvSpPr>
            <a:spLocks noChangeShapeType="1"/>
          </p:cNvSpPr>
          <p:nvPr/>
        </p:nvSpPr>
        <p:spPr bwMode="auto">
          <a:xfrm>
            <a:off x="5722938" y="3198655"/>
            <a:ext cx="1008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0" name="Line 24"/>
          <p:cNvSpPr>
            <a:spLocks noChangeShapeType="1"/>
          </p:cNvSpPr>
          <p:nvPr/>
        </p:nvSpPr>
        <p:spPr bwMode="auto">
          <a:xfrm flipV="1">
            <a:off x="6731000" y="269383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1" name="Line 25"/>
          <p:cNvSpPr>
            <a:spLocks noChangeShapeType="1"/>
          </p:cNvSpPr>
          <p:nvPr/>
        </p:nvSpPr>
        <p:spPr bwMode="auto">
          <a:xfrm>
            <a:off x="6731000" y="2693830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2" name="Line 26"/>
          <p:cNvSpPr>
            <a:spLocks noChangeShapeType="1"/>
          </p:cNvSpPr>
          <p:nvPr/>
        </p:nvSpPr>
        <p:spPr bwMode="auto">
          <a:xfrm>
            <a:off x="2697163" y="4062255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3" name="Line 27"/>
          <p:cNvSpPr>
            <a:spLocks noChangeShapeType="1"/>
          </p:cNvSpPr>
          <p:nvPr/>
        </p:nvSpPr>
        <p:spPr bwMode="auto">
          <a:xfrm flipV="1">
            <a:off x="3994150" y="355743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4" name="Line 28"/>
          <p:cNvSpPr>
            <a:spLocks noChangeShapeType="1"/>
          </p:cNvSpPr>
          <p:nvPr/>
        </p:nvSpPr>
        <p:spPr bwMode="auto">
          <a:xfrm>
            <a:off x="3994150" y="3557430"/>
            <a:ext cx="17287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5" name="Line 29"/>
          <p:cNvSpPr>
            <a:spLocks noChangeShapeType="1"/>
          </p:cNvSpPr>
          <p:nvPr/>
        </p:nvSpPr>
        <p:spPr bwMode="auto">
          <a:xfrm>
            <a:off x="5722938" y="355743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6" name="Line 30"/>
          <p:cNvSpPr>
            <a:spLocks noChangeShapeType="1"/>
          </p:cNvSpPr>
          <p:nvPr/>
        </p:nvSpPr>
        <p:spPr bwMode="auto">
          <a:xfrm>
            <a:off x="5722938" y="4062255"/>
            <a:ext cx="1439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7" name="Line 31"/>
          <p:cNvSpPr>
            <a:spLocks noChangeShapeType="1"/>
          </p:cNvSpPr>
          <p:nvPr/>
        </p:nvSpPr>
        <p:spPr bwMode="auto">
          <a:xfrm flipV="1">
            <a:off x="7164388" y="355743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8" name="Line 32"/>
          <p:cNvSpPr>
            <a:spLocks noChangeShapeType="1"/>
          </p:cNvSpPr>
          <p:nvPr/>
        </p:nvSpPr>
        <p:spPr bwMode="auto">
          <a:xfrm>
            <a:off x="7164388" y="355743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09" name="Line 33"/>
          <p:cNvSpPr>
            <a:spLocks noChangeShapeType="1"/>
          </p:cNvSpPr>
          <p:nvPr/>
        </p:nvSpPr>
        <p:spPr bwMode="auto">
          <a:xfrm>
            <a:off x="2697163" y="4925855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0" name="Line 34"/>
          <p:cNvSpPr>
            <a:spLocks noChangeShapeType="1"/>
          </p:cNvSpPr>
          <p:nvPr/>
        </p:nvSpPr>
        <p:spPr bwMode="auto">
          <a:xfrm flipV="1">
            <a:off x="5073650" y="4422617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1" name="Line 35"/>
          <p:cNvSpPr>
            <a:spLocks noChangeShapeType="1"/>
          </p:cNvSpPr>
          <p:nvPr/>
        </p:nvSpPr>
        <p:spPr bwMode="auto">
          <a:xfrm flipV="1">
            <a:off x="5073650" y="4421030"/>
            <a:ext cx="115411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2" name="Line 36"/>
          <p:cNvSpPr>
            <a:spLocks noChangeShapeType="1"/>
          </p:cNvSpPr>
          <p:nvPr/>
        </p:nvSpPr>
        <p:spPr bwMode="auto">
          <a:xfrm>
            <a:off x="6227763" y="4422617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3" name="Line 37"/>
          <p:cNvSpPr>
            <a:spLocks noChangeShapeType="1"/>
          </p:cNvSpPr>
          <p:nvPr/>
        </p:nvSpPr>
        <p:spPr bwMode="auto">
          <a:xfrm>
            <a:off x="6227763" y="4925855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4" name="Freeform 38"/>
          <p:cNvSpPr>
            <a:spLocks/>
          </p:cNvSpPr>
          <p:nvPr/>
        </p:nvSpPr>
        <p:spPr bwMode="auto">
          <a:xfrm>
            <a:off x="3994150" y="3774917"/>
            <a:ext cx="1079500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81"/>
              </a:cxn>
              <a:cxn ang="0">
                <a:pos x="317" y="498"/>
              </a:cxn>
              <a:cxn ang="0">
                <a:pos x="589" y="589"/>
              </a:cxn>
            </a:cxnLst>
            <a:rect l="0" t="0" r="r" b="b"/>
            <a:pathLst>
              <a:path w="589" h="589">
                <a:moveTo>
                  <a:pt x="0" y="0"/>
                </a:moveTo>
                <a:cubicBezTo>
                  <a:pt x="64" y="49"/>
                  <a:pt x="128" y="98"/>
                  <a:pt x="181" y="181"/>
                </a:cubicBezTo>
                <a:cubicBezTo>
                  <a:pt x="234" y="264"/>
                  <a:pt x="249" y="430"/>
                  <a:pt x="317" y="498"/>
                </a:cubicBezTo>
                <a:cubicBezTo>
                  <a:pt x="385" y="566"/>
                  <a:pt x="487" y="577"/>
                  <a:pt x="589" y="589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5" name="Freeform 39"/>
          <p:cNvSpPr>
            <a:spLocks/>
          </p:cNvSpPr>
          <p:nvPr/>
        </p:nvSpPr>
        <p:spPr bwMode="auto">
          <a:xfrm>
            <a:off x="5073650" y="2982755"/>
            <a:ext cx="649288" cy="1727200"/>
          </a:xfrm>
          <a:custGeom>
            <a:avLst/>
            <a:gdLst/>
            <a:ahLst/>
            <a:cxnLst>
              <a:cxn ang="0">
                <a:pos x="0" y="1088"/>
              </a:cxn>
              <a:cxn ang="0">
                <a:pos x="136" y="907"/>
              </a:cxn>
              <a:cxn ang="0">
                <a:pos x="272" y="181"/>
              </a:cxn>
              <a:cxn ang="0">
                <a:pos x="545" y="0"/>
              </a:cxn>
            </a:cxnLst>
            <a:rect l="0" t="0" r="r" b="b"/>
            <a:pathLst>
              <a:path w="545" h="1088">
                <a:moveTo>
                  <a:pt x="0" y="1088"/>
                </a:moveTo>
                <a:cubicBezTo>
                  <a:pt x="45" y="1073"/>
                  <a:pt x="91" y="1058"/>
                  <a:pt x="136" y="907"/>
                </a:cubicBezTo>
                <a:cubicBezTo>
                  <a:pt x="181" y="756"/>
                  <a:pt x="204" y="332"/>
                  <a:pt x="272" y="181"/>
                </a:cubicBezTo>
                <a:cubicBezTo>
                  <a:pt x="340" y="30"/>
                  <a:pt x="442" y="15"/>
                  <a:pt x="545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6" name="Freeform 40"/>
          <p:cNvSpPr>
            <a:spLocks/>
          </p:cNvSpPr>
          <p:nvPr/>
        </p:nvSpPr>
        <p:spPr bwMode="auto">
          <a:xfrm>
            <a:off x="5073650" y="3846355"/>
            <a:ext cx="649288" cy="8636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272" y="453"/>
              </a:cxn>
              <a:cxn ang="0">
                <a:pos x="454" y="91"/>
              </a:cxn>
              <a:cxn ang="0">
                <a:pos x="590" y="0"/>
              </a:cxn>
            </a:cxnLst>
            <a:rect l="0" t="0" r="r" b="b"/>
            <a:pathLst>
              <a:path w="590" h="544">
                <a:moveTo>
                  <a:pt x="0" y="544"/>
                </a:moveTo>
                <a:cubicBezTo>
                  <a:pt x="98" y="536"/>
                  <a:pt x="196" y="528"/>
                  <a:pt x="272" y="453"/>
                </a:cubicBezTo>
                <a:cubicBezTo>
                  <a:pt x="348" y="378"/>
                  <a:pt x="401" y="167"/>
                  <a:pt x="454" y="91"/>
                </a:cubicBezTo>
                <a:cubicBezTo>
                  <a:pt x="507" y="15"/>
                  <a:pt x="575" y="15"/>
                  <a:pt x="590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17" name="Freeform 41"/>
          <p:cNvSpPr>
            <a:spLocks/>
          </p:cNvSpPr>
          <p:nvPr/>
        </p:nvSpPr>
        <p:spPr bwMode="auto">
          <a:xfrm>
            <a:off x="5722938" y="3846355"/>
            <a:ext cx="504825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7" y="136"/>
              </a:cxn>
              <a:cxn ang="0">
                <a:pos x="318" y="453"/>
              </a:cxn>
              <a:cxn ang="0">
                <a:pos x="499" y="544"/>
              </a:cxn>
            </a:cxnLst>
            <a:rect l="0" t="0" r="r" b="b"/>
            <a:pathLst>
              <a:path w="499" h="544">
                <a:moveTo>
                  <a:pt x="0" y="0"/>
                </a:moveTo>
                <a:cubicBezTo>
                  <a:pt x="87" y="30"/>
                  <a:pt x="174" y="61"/>
                  <a:pt x="227" y="136"/>
                </a:cubicBezTo>
                <a:cubicBezTo>
                  <a:pt x="280" y="211"/>
                  <a:pt x="273" y="385"/>
                  <a:pt x="318" y="453"/>
                </a:cubicBezTo>
                <a:cubicBezTo>
                  <a:pt x="363" y="521"/>
                  <a:pt x="431" y="532"/>
                  <a:pt x="499" y="54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26" name="Text Box 50"/>
          <p:cNvSpPr txBox="1">
            <a:spLocks noChangeArrowheads="1"/>
          </p:cNvSpPr>
          <p:nvPr/>
        </p:nvSpPr>
        <p:spPr bwMode="auto">
          <a:xfrm>
            <a:off x="250825" y="2693830"/>
            <a:ext cx="2735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发送设备</a:t>
            </a:r>
            <a:r>
              <a:rPr lang="en-US" altLang="zh-CN" sz="2400"/>
              <a:t>: </a:t>
            </a:r>
            <a:r>
              <a:rPr lang="zh-CN" altLang="en-US" sz="2400"/>
              <a:t>数据</a:t>
            </a:r>
          </a:p>
        </p:txBody>
      </p:sp>
      <p:sp>
        <p:nvSpPr>
          <p:cNvPr id="1791027" name="Text Box 51"/>
          <p:cNvSpPr txBox="1">
            <a:spLocks noChangeArrowheads="1"/>
          </p:cNvSpPr>
          <p:nvPr/>
        </p:nvSpPr>
        <p:spPr bwMode="auto">
          <a:xfrm>
            <a:off x="250825" y="3533617"/>
            <a:ext cx="33115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发送设备</a:t>
            </a:r>
            <a:r>
              <a:rPr lang="en-US" altLang="zh-CN" sz="2400"/>
              <a:t>: </a:t>
            </a:r>
            <a:r>
              <a:rPr lang="zh-CN" altLang="en-US" sz="2400"/>
              <a:t>数据准备好</a:t>
            </a:r>
          </a:p>
        </p:txBody>
      </p:sp>
      <p:sp>
        <p:nvSpPr>
          <p:cNvPr id="1791028" name="Text Box 52"/>
          <p:cNvSpPr txBox="1">
            <a:spLocks noChangeArrowheads="1"/>
          </p:cNvSpPr>
          <p:nvPr/>
        </p:nvSpPr>
        <p:spPr bwMode="auto">
          <a:xfrm>
            <a:off x="250825" y="4422617"/>
            <a:ext cx="36718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接收设备</a:t>
            </a:r>
            <a:r>
              <a:rPr lang="en-US" altLang="zh-CN" sz="2400"/>
              <a:t>: </a:t>
            </a:r>
            <a:r>
              <a:rPr lang="zh-CN" altLang="en-US" sz="2400"/>
              <a:t>数据接受应答</a:t>
            </a:r>
          </a:p>
        </p:txBody>
      </p:sp>
      <p:sp>
        <p:nvSpPr>
          <p:cNvPr id="1791029" name="Line 53"/>
          <p:cNvSpPr>
            <a:spLocks noChangeShapeType="1"/>
          </p:cNvSpPr>
          <p:nvPr/>
        </p:nvSpPr>
        <p:spPr bwMode="auto">
          <a:xfrm>
            <a:off x="6731000" y="3198655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30" name="Line 54"/>
          <p:cNvSpPr>
            <a:spLocks noChangeShapeType="1"/>
          </p:cNvSpPr>
          <p:nvPr/>
        </p:nvSpPr>
        <p:spPr bwMode="auto">
          <a:xfrm>
            <a:off x="2698750" y="2693830"/>
            <a:ext cx="60483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32" name="Freeform 56"/>
          <p:cNvSpPr>
            <a:spLocks/>
          </p:cNvSpPr>
          <p:nvPr/>
        </p:nvSpPr>
        <p:spPr bwMode="auto">
          <a:xfrm>
            <a:off x="6731000" y="2909730"/>
            <a:ext cx="433388" cy="86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181"/>
              </a:cxn>
              <a:cxn ang="0">
                <a:pos x="136" y="453"/>
              </a:cxn>
              <a:cxn ang="0">
                <a:pos x="273" y="544"/>
              </a:cxn>
            </a:cxnLst>
            <a:rect l="0" t="0" r="r" b="b"/>
            <a:pathLst>
              <a:path w="273" h="544">
                <a:moveTo>
                  <a:pt x="0" y="0"/>
                </a:moveTo>
                <a:cubicBezTo>
                  <a:pt x="56" y="53"/>
                  <a:pt x="113" y="106"/>
                  <a:pt x="136" y="181"/>
                </a:cubicBezTo>
                <a:cubicBezTo>
                  <a:pt x="159" y="256"/>
                  <a:pt x="113" y="392"/>
                  <a:pt x="136" y="453"/>
                </a:cubicBezTo>
                <a:cubicBezTo>
                  <a:pt x="159" y="514"/>
                  <a:pt x="258" y="529"/>
                  <a:pt x="273" y="544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34" name="Text Box 58"/>
          <p:cNvSpPr txBox="1">
            <a:spLocks noChangeArrowheads="1"/>
          </p:cNvSpPr>
          <p:nvPr/>
        </p:nvSpPr>
        <p:spPr bwMode="auto">
          <a:xfrm>
            <a:off x="3490913" y="5286217"/>
            <a:ext cx="57626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1791035" name="Text Box 59"/>
          <p:cNvSpPr txBox="1">
            <a:spLocks noChangeArrowheads="1"/>
          </p:cNvSpPr>
          <p:nvPr/>
        </p:nvSpPr>
        <p:spPr bwMode="auto">
          <a:xfrm>
            <a:off x="4210050" y="5286217"/>
            <a:ext cx="72072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d1</a:t>
            </a:r>
          </a:p>
        </p:txBody>
      </p:sp>
      <p:sp>
        <p:nvSpPr>
          <p:cNvPr id="1791036" name="Text Box 60"/>
          <p:cNvSpPr txBox="1">
            <a:spLocks noChangeArrowheads="1"/>
          </p:cNvSpPr>
          <p:nvPr/>
        </p:nvSpPr>
        <p:spPr bwMode="auto">
          <a:xfrm>
            <a:off x="5073650" y="5286217"/>
            <a:ext cx="72072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d2</a:t>
            </a:r>
          </a:p>
        </p:txBody>
      </p:sp>
      <p:sp>
        <p:nvSpPr>
          <p:cNvPr id="1791037" name="Text Box 61"/>
          <p:cNvSpPr txBox="1">
            <a:spLocks noChangeArrowheads="1"/>
          </p:cNvSpPr>
          <p:nvPr/>
        </p:nvSpPr>
        <p:spPr bwMode="auto">
          <a:xfrm>
            <a:off x="5621338" y="5286217"/>
            <a:ext cx="720725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d3</a:t>
            </a:r>
          </a:p>
        </p:txBody>
      </p:sp>
      <p:sp>
        <p:nvSpPr>
          <p:cNvPr id="1791038" name="Text Box 62"/>
          <p:cNvSpPr txBox="1">
            <a:spLocks noChangeArrowheads="1"/>
          </p:cNvSpPr>
          <p:nvPr/>
        </p:nvSpPr>
        <p:spPr bwMode="auto">
          <a:xfrm>
            <a:off x="6154738" y="5286217"/>
            <a:ext cx="6477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rgbClr val="FF0066"/>
                </a:solidFill>
                <a:latin typeface="宋体" pitchFamily="2" charset="-122"/>
              </a:rPr>
              <a:t>t</a:t>
            </a:r>
            <a:r>
              <a:rPr lang="en-US" altLang="zh-CN" sz="1800" i="1">
                <a:solidFill>
                  <a:srgbClr val="FF0066"/>
                </a:solidFill>
                <a:latin typeface="宋体" pitchFamily="2" charset="-122"/>
              </a:rPr>
              <a:t>d4</a:t>
            </a:r>
          </a:p>
        </p:txBody>
      </p:sp>
      <p:sp>
        <p:nvSpPr>
          <p:cNvPr id="1791039" name="Text Box 63"/>
          <p:cNvSpPr txBox="1">
            <a:spLocks noChangeArrowheads="1"/>
          </p:cNvSpPr>
          <p:nvPr/>
        </p:nvSpPr>
        <p:spPr bwMode="auto">
          <a:xfrm>
            <a:off x="1116013" y="5795310"/>
            <a:ext cx="7056437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由</a:t>
            </a:r>
            <a:r>
              <a:rPr lang="zh-CN" altLang="en-US" dirty="0">
                <a:solidFill>
                  <a:srgbClr val="CC0000"/>
                </a:solidFill>
              </a:rPr>
              <a:t>发送设备</a:t>
            </a:r>
            <a:r>
              <a:rPr lang="zh-CN" altLang="en-US" dirty="0">
                <a:solidFill>
                  <a:schemeClr val="bg2"/>
                </a:solidFill>
              </a:rPr>
              <a:t>发起的异步数据传输握手时序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6600"/>
                </a:solidFill>
              </a:rPr>
              <a:t>非互锁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6600"/>
                </a:solidFill>
              </a:rPr>
              <a:t>半互锁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6600"/>
                </a:solidFill>
              </a:rPr>
              <a:t>全互锁</a:t>
            </a:r>
            <a:r>
              <a:rPr lang="zh-CN" altLang="en-US" dirty="0"/>
              <a:t> 方式</a:t>
            </a:r>
            <a:endParaRPr lang="en-US" altLang="zh-CN" dirty="0"/>
          </a:p>
        </p:txBody>
      </p:sp>
      <p:sp>
        <p:nvSpPr>
          <p:cNvPr id="1791040" name="Freeform 64"/>
          <p:cNvSpPr>
            <a:spLocks/>
          </p:cNvSpPr>
          <p:nvPr/>
        </p:nvSpPr>
        <p:spPr bwMode="auto">
          <a:xfrm>
            <a:off x="6227763" y="2909730"/>
            <a:ext cx="503237" cy="1800225"/>
          </a:xfrm>
          <a:custGeom>
            <a:avLst/>
            <a:gdLst/>
            <a:ahLst/>
            <a:cxnLst>
              <a:cxn ang="0">
                <a:pos x="0" y="1089"/>
              </a:cxn>
              <a:cxn ang="0">
                <a:pos x="181" y="635"/>
              </a:cxn>
              <a:cxn ang="0">
                <a:pos x="136" y="227"/>
              </a:cxn>
              <a:cxn ang="0">
                <a:pos x="317" y="0"/>
              </a:cxn>
            </a:cxnLst>
            <a:rect l="0" t="0" r="r" b="b"/>
            <a:pathLst>
              <a:path w="317" h="1089">
                <a:moveTo>
                  <a:pt x="0" y="1089"/>
                </a:moveTo>
                <a:cubicBezTo>
                  <a:pt x="79" y="934"/>
                  <a:pt x="158" y="779"/>
                  <a:pt x="181" y="635"/>
                </a:cubicBezTo>
                <a:cubicBezTo>
                  <a:pt x="204" y="491"/>
                  <a:pt x="113" y="333"/>
                  <a:pt x="136" y="227"/>
                </a:cubicBezTo>
                <a:cubicBezTo>
                  <a:pt x="159" y="121"/>
                  <a:pt x="238" y="60"/>
                  <a:pt x="317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1044" name="Text Box 68"/>
          <p:cNvSpPr txBox="1">
            <a:spLocks noChangeArrowheads="1"/>
          </p:cNvSpPr>
          <p:nvPr/>
        </p:nvSpPr>
        <p:spPr bwMode="auto">
          <a:xfrm>
            <a:off x="1187450" y="2955767"/>
            <a:ext cx="11509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 dirty="0">
                <a:solidFill>
                  <a:srgbClr val="CC0000"/>
                </a:solidFill>
              </a:rPr>
              <a:t>Data</a:t>
            </a:r>
          </a:p>
        </p:txBody>
      </p:sp>
      <p:sp>
        <p:nvSpPr>
          <p:cNvPr id="1791045" name="Text Box 69"/>
          <p:cNvSpPr txBox="1">
            <a:spLocks noChangeArrowheads="1"/>
          </p:cNvSpPr>
          <p:nvPr/>
        </p:nvSpPr>
        <p:spPr bwMode="auto">
          <a:xfrm>
            <a:off x="468313" y="3820955"/>
            <a:ext cx="18700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Data Ready</a:t>
            </a:r>
          </a:p>
        </p:txBody>
      </p:sp>
      <p:sp>
        <p:nvSpPr>
          <p:cNvPr id="1791046" name="Text Box 70"/>
          <p:cNvSpPr txBox="1">
            <a:spLocks noChangeArrowheads="1"/>
          </p:cNvSpPr>
          <p:nvPr/>
        </p:nvSpPr>
        <p:spPr bwMode="auto">
          <a:xfrm>
            <a:off x="323850" y="4684555"/>
            <a:ext cx="20145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Acknowledge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D90EAC-E659-4B23-B1E2-55DB34761F94}"/>
              </a:ext>
            </a:extLst>
          </p:cNvPr>
          <p:cNvSpPr/>
          <p:nvPr/>
        </p:nvSpPr>
        <p:spPr bwMode="auto">
          <a:xfrm>
            <a:off x="1798313" y="639763"/>
            <a:ext cx="1080150" cy="1595123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发送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设备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1A6314E-E917-42AD-8B43-EC787E716BCE}"/>
              </a:ext>
            </a:extLst>
          </p:cNvPr>
          <p:cNvSpPr/>
          <p:nvPr/>
        </p:nvSpPr>
        <p:spPr bwMode="auto">
          <a:xfrm>
            <a:off x="6444260" y="639763"/>
            <a:ext cx="1080150" cy="1595123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接收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设备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1F2C967-3222-412F-9AA7-E3682E67A7F4}"/>
              </a:ext>
            </a:extLst>
          </p:cNvPr>
          <p:cNvSpPr/>
          <p:nvPr/>
        </p:nvSpPr>
        <p:spPr bwMode="auto">
          <a:xfrm>
            <a:off x="2878463" y="859498"/>
            <a:ext cx="3565791" cy="267322"/>
          </a:xfrm>
          <a:prstGeom prst="rightArrow">
            <a:avLst>
              <a:gd name="adj1" fmla="val 50000"/>
              <a:gd name="adj2" fmla="val 85631"/>
            </a:avLst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6381480-BBEE-4C5D-83C4-C42712383D2F}"/>
              </a:ext>
            </a:extLst>
          </p:cNvPr>
          <p:cNvCxnSpPr>
            <a:cxnSpLocks/>
          </p:cNvCxnSpPr>
          <p:nvPr/>
        </p:nvCxnSpPr>
        <p:spPr bwMode="auto">
          <a:xfrm>
            <a:off x="2878463" y="1556740"/>
            <a:ext cx="35657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73B3E6B-5C2C-4D09-BF76-866657AB91D0}"/>
              </a:ext>
            </a:extLst>
          </p:cNvPr>
          <p:cNvCxnSpPr>
            <a:cxnSpLocks/>
          </p:cNvCxnSpPr>
          <p:nvPr/>
        </p:nvCxnSpPr>
        <p:spPr bwMode="auto">
          <a:xfrm>
            <a:off x="2878463" y="1988800"/>
            <a:ext cx="35657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54C86D1-646B-44FC-A211-863495189B16}"/>
              </a:ext>
            </a:extLst>
          </p:cNvPr>
          <p:cNvSpPr/>
          <p:nvPr/>
        </p:nvSpPr>
        <p:spPr>
          <a:xfrm>
            <a:off x="3370118" y="548600"/>
            <a:ext cx="817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1E99B1-D46E-4651-8833-E4BFA5A46F26}"/>
              </a:ext>
            </a:extLst>
          </p:cNvPr>
          <p:cNvSpPr/>
          <p:nvPr/>
        </p:nvSpPr>
        <p:spPr>
          <a:xfrm>
            <a:off x="2923772" y="1185552"/>
            <a:ext cx="1758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0000FF"/>
                </a:solidFill>
              </a:rPr>
              <a:t>Data-Ready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D1215AC-2DFB-4E99-97FA-D079C86AD222}"/>
              </a:ext>
            </a:extLst>
          </p:cNvPr>
          <p:cNvSpPr/>
          <p:nvPr/>
        </p:nvSpPr>
        <p:spPr>
          <a:xfrm>
            <a:off x="4425110" y="1614322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0000FF"/>
                </a:solidFill>
              </a:rPr>
              <a:t>Acknowledge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9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9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79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79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79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9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1014" grpId="0" animBg="1"/>
      <p:bldP spid="1791015" grpId="0" animBg="1"/>
      <p:bldP spid="1791016" grpId="0" animBg="1"/>
      <p:bldP spid="1791017" grpId="0" animBg="1"/>
      <p:bldP spid="1791032" grpId="0" animBg="1"/>
      <p:bldP spid="17910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E2E3D-06C4-4862-A4B9-BADD7FA52D2D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79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总线通信方式</a:t>
            </a:r>
          </a:p>
        </p:txBody>
      </p:sp>
      <p:sp>
        <p:nvSpPr>
          <p:cNvPr id="1796101" name="Rectangle 5"/>
          <p:cNvSpPr>
            <a:spLocks noChangeArrowheads="1"/>
          </p:cNvSpPr>
          <p:nvPr/>
        </p:nvSpPr>
        <p:spPr bwMode="auto">
          <a:xfrm>
            <a:off x="3851275" y="2997253"/>
            <a:ext cx="1730375" cy="504825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数据</a:t>
            </a:r>
          </a:p>
        </p:txBody>
      </p:sp>
      <p:sp>
        <p:nvSpPr>
          <p:cNvPr id="1796102" name="Line 6"/>
          <p:cNvSpPr>
            <a:spLocks noChangeShapeType="1"/>
          </p:cNvSpPr>
          <p:nvPr/>
        </p:nvSpPr>
        <p:spPr bwMode="auto">
          <a:xfrm>
            <a:off x="3133725" y="2636890"/>
            <a:ext cx="0" cy="295275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09" name="Line 13"/>
          <p:cNvSpPr>
            <a:spLocks noChangeShapeType="1"/>
          </p:cNvSpPr>
          <p:nvPr/>
        </p:nvSpPr>
        <p:spPr bwMode="auto">
          <a:xfrm>
            <a:off x="1547813" y="3502078"/>
            <a:ext cx="7200900" cy="0"/>
          </a:xfrm>
          <a:prstGeom prst="line">
            <a:avLst/>
          </a:prstGeom>
          <a:noFill/>
          <a:ln w="3175">
            <a:solidFill>
              <a:srgbClr val="FF66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96193" name="Group 97"/>
          <p:cNvGrpSpPr>
            <a:grpSpLocks/>
          </p:cNvGrpSpPr>
          <p:nvPr/>
        </p:nvGrpSpPr>
        <p:grpSpPr bwMode="auto">
          <a:xfrm>
            <a:off x="1547813" y="2997253"/>
            <a:ext cx="7345362" cy="2232025"/>
            <a:chOff x="929" y="1253"/>
            <a:chExt cx="4536" cy="1406"/>
          </a:xfrm>
        </p:grpSpPr>
        <p:sp>
          <p:nvSpPr>
            <p:cNvPr id="1796108" name="Line 12"/>
            <p:cNvSpPr>
              <a:spLocks noChangeShapeType="1"/>
            </p:cNvSpPr>
            <p:nvPr/>
          </p:nvSpPr>
          <p:spPr bwMode="auto">
            <a:xfrm>
              <a:off x="929" y="1253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6110" name="Line 14"/>
            <p:cNvSpPr>
              <a:spLocks noChangeShapeType="1"/>
            </p:cNvSpPr>
            <p:nvPr/>
          </p:nvSpPr>
          <p:spPr bwMode="auto">
            <a:xfrm>
              <a:off x="929" y="1797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6111" name="Line 15"/>
            <p:cNvSpPr>
              <a:spLocks noChangeShapeType="1"/>
            </p:cNvSpPr>
            <p:nvPr/>
          </p:nvSpPr>
          <p:spPr bwMode="auto">
            <a:xfrm>
              <a:off x="929" y="2115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6112" name="Line 16"/>
            <p:cNvSpPr>
              <a:spLocks noChangeShapeType="1"/>
            </p:cNvSpPr>
            <p:nvPr/>
          </p:nvSpPr>
          <p:spPr bwMode="auto">
            <a:xfrm>
              <a:off x="929" y="2341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6113" name="Line 17"/>
            <p:cNvSpPr>
              <a:spLocks noChangeShapeType="1"/>
            </p:cNvSpPr>
            <p:nvPr/>
          </p:nvSpPr>
          <p:spPr bwMode="auto">
            <a:xfrm>
              <a:off x="929" y="2659"/>
              <a:ext cx="4536" cy="0"/>
            </a:xfrm>
            <a:prstGeom prst="line">
              <a:avLst/>
            </a:prstGeom>
            <a:noFill/>
            <a:ln w="3175">
              <a:solidFill>
                <a:srgbClr val="FF66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6121" name="Line 25"/>
          <p:cNvSpPr>
            <a:spLocks noChangeShapeType="1"/>
          </p:cNvSpPr>
          <p:nvPr/>
        </p:nvSpPr>
        <p:spPr bwMode="auto">
          <a:xfrm>
            <a:off x="2268538" y="4365678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28" name="Line 32"/>
          <p:cNvSpPr>
            <a:spLocks noChangeShapeType="1"/>
          </p:cNvSpPr>
          <p:nvPr/>
        </p:nvSpPr>
        <p:spPr bwMode="auto">
          <a:xfrm>
            <a:off x="2268538" y="5229278"/>
            <a:ext cx="2162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37" name="Text Box 41"/>
          <p:cNvSpPr txBox="1">
            <a:spLocks noChangeArrowheads="1"/>
          </p:cNvSpPr>
          <p:nvPr/>
        </p:nvSpPr>
        <p:spPr bwMode="auto">
          <a:xfrm>
            <a:off x="180975" y="2997253"/>
            <a:ext cx="26638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发送设备</a:t>
            </a:r>
            <a:r>
              <a:rPr lang="en-US" altLang="zh-CN" sz="2400"/>
              <a:t>: </a:t>
            </a:r>
            <a:r>
              <a:rPr lang="zh-CN" altLang="en-US" sz="2400"/>
              <a:t>数据</a:t>
            </a:r>
          </a:p>
        </p:txBody>
      </p:sp>
      <p:sp>
        <p:nvSpPr>
          <p:cNvPr id="1796138" name="Text Box 42"/>
          <p:cNvSpPr txBox="1">
            <a:spLocks noChangeArrowheads="1"/>
          </p:cNvSpPr>
          <p:nvPr/>
        </p:nvSpPr>
        <p:spPr bwMode="auto">
          <a:xfrm>
            <a:off x="180975" y="3837040"/>
            <a:ext cx="33115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接收设备</a:t>
            </a:r>
            <a:r>
              <a:rPr lang="en-US" altLang="zh-CN" sz="2400"/>
              <a:t>: </a:t>
            </a:r>
            <a:r>
              <a:rPr lang="zh-CN" altLang="en-US" sz="2400"/>
              <a:t>数据请求</a:t>
            </a:r>
          </a:p>
        </p:txBody>
      </p:sp>
      <p:sp>
        <p:nvSpPr>
          <p:cNvPr id="1796139" name="Text Box 43"/>
          <p:cNvSpPr txBox="1">
            <a:spLocks noChangeArrowheads="1"/>
          </p:cNvSpPr>
          <p:nvPr/>
        </p:nvSpPr>
        <p:spPr bwMode="auto">
          <a:xfrm>
            <a:off x="180975" y="4726040"/>
            <a:ext cx="374332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algn="l"/>
            <a:r>
              <a:rPr lang="zh-CN" altLang="en-US" sz="2400"/>
              <a:t>发送设备</a:t>
            </a:r>
            <a:r>
              <a:rPr lang="en-US" altLang="zh-CN" sz="2400"/>
              <a:t>: </a:t>
            </a:r>
            <a:r>
              <a:rPr lang="zh-CN" altLang="en-US" sz="2400"/>
              <a:t>数据有效应答</a:t>
            </a:r>
          </a:p>
        </p:txBody>
      </p:sp>
      <p:sp>
        <p:nvSpPr>
          <p:cNvPr id="1796141" name="Line 45"/>
          <p:cNvSpPr>
            <a:spLocks noChangeShapeType="1"/>
          </p:cNvSpPr>
          <p:nvPr/>
        </p:nvSpPr>
        <p:spPr bwMode="auto">
          <a:xfrm>
            <a:off x="2270125" y="2997253"/>
            <a:ext cx="60483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48" name="Text Box 52"/>
          <p:cNvSpPr txBox="1">
            <a:spLocks noChangeArrowheads="1"/>
          </p:cNvSpPr>
          <p:nvPr/>
        </p:nvSpPr>
        <p:spPr bwMode="auto">
          <a:xfrm>
            <a:off x="1044575" y="5805330"/>
            <a:ext cx="705643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由</a:t>
            </a:r>
            <a:r>
              <a:rPr lang="zh-CN" altLang="en-US">
                <a:solidFill>
                  <a:srgbClr val="CC0000"/>
                </a:solidFill>
              </a:rPr>
              <a:t>接收设备</a:t>
            </a:r>
            <a:r>
              <a:rPr lang="zh-CN" altLang="en-US">
                <a:solidFill>
                  <a:schemeClr val="bg2"/>
                </a:solidFill>
              </a:rPr>
              <a:t>发起的异步数据传输握手时序</a:t>
            </a:r>
            <a:endParaRPr lang="en-US" altLang="zh-CN"/>
          </a:p>
        </p:txBody>
      </p:sp>
      <p:sp>
        <p:nvSpPr>
          <p:cNvPr id="1796150" name="Line 54"/>
          <p:cNvSpPr>
            <a:spLocks noChangeShapeType="1"/>
          </p:cNvSpPr>
          <p:nvPr/>
        </p:nvSpPr>
        <p:spPr bwMode="auto">
          <a:xfrm flipV="1">
            <a:off x="3133725" y="386085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1" name="Line 55"/>
          <p:cNvSpPr>
            <a:spLocks noChangeShapeType="1"/>
          </p:cNvSpPr>
          <p:nvPr/>
        </p:nvSpPr>
        <p:spPr bwMode="auto">
          <a:xfrm>
            <a:off x="3133725" y="386085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2" name="Line 56"/>
          <p:cNvSpPr>
            <a:spLocks noChangeShapeType="1"/>
          </p:cNvSpPr>
          <p:nvPr/>
        </p:nvSpPr>
        <p:spPr bwMode="auto">
          <a:xfrm flipV="1">
            <a:off x="4427538" y="472445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3" name="Line 57"/>
          <p:cNvSpPr>
            <a:spLocks noChangeShapeType="1"/>
          </p:cNvSpPr>
          <p:nvPr/>
        </p:nvSpPr>
        <p:spPr bwMode="auto">
          <a:xfrm>
            <a:off x="4427538" y="4724453"/>
            <a:ext cx="1154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4" name="Line 58"/>
          <p:cNvSpPr>
            <a:spLocks noChangeShapeType="1"/>
          </p:cNvSpPr>
          <p:nvPr/>
        </p:nvSpPr>
        <p:spPr bwMode="auto">
          <a:xfrm>
            <a:off x="3851275" y="2636890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5" name="Line 59"/>
          <p:cNvSpPr>
            <a:spLocks noChangeShapeType="1"/>
          </p:cNvSpPr>
          <p:nvPr/>
        </p:nvSpPr>
        <p:spPr bwMode="auto">
          <a:xfrm>
            <a:off x="4427538" y="2636890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6" name="Line 60"/>
          <p:cNvSpPr>
            <a:spLocks noChangeShapeType="1"/>
          </p:cNvSpPr>
          <p:nvPr/>
        </p:nvSpPr>
        <p:spPr bwMode="auto">
          <a:xfrm flipV="1">
            <a:off x="5581650" y="472445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8" name="Line 62"/>
          <p:cNvSpPr>
            <a:spLocks noChangeShapeType="1"/>
          </p:cNvSpPr>
          <p:nvPr/>
        </p:nvSpPr>
        <p:spPr bwMode="auto">
          <a:xfrm>
            <a:off x="5003800" y="2636890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59" name="Line 63"/>
          <p:cNvSpPr>
            <a:spLocks noChangeShapeType="1"/>
          </p:cNvSpPr>
          <p:nvPr/>
        </p:nvSpPr>
        <p:spPr bwMode="auto">
          <a:xfrm flipV="1">
            <a:off x="5003800" y="386085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0" name="Line 64"/>
          <p:cNvSpPr>
            <a:spLocks noChangeShapeType="1"/>
          </p:cNvSpPr>
          <p:nvPr/>
        </p:nvSpPr>
        <p:spPr bwMode="auto">
          <a:xfrm>
            <a:off x="5581650" y="5229278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1" name="Line 65"/>
          <p:cNvSpPr>
            <a:spLocks noChangeShapeType="1"/>
          </p:cNvSpPr>
          <p:nvPr/>
        </p:nvSpPr>
        <p:spPr bwMode="auto">
          <a:xfrm>
            <a:off x="5003800" y="4365678"/>
            <a:ext cx="1154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2" name="Line 66"/>
          <p:cNvSpPr>
            <a:spLocks noChangeShapeType="1"/>
          </p:cNvSpPr>
          <p:nvPr/>
        </p:nvSpPr>
        <p:spPr bwMode="auto">
          <a:xfrm>
            <a:off x="2270125" y="3500490"/>
            <a:ext cx="6623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3" name="Line 67"/>
          <p:cNvSpPr>
            <a:spLocks noChangeShapeType="1"/>
          </p:cNvSpPr>
          <p:nvPr/>
        </p:nvSpPr>
        <p:spPr bwMode="auto">
          <a:xfrm>
            <a:off x="5580063" y="2636890"/>
            <a:ext cx="1587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4" name="Freeform 68"/>
          <p:cNvSpPr>
            <a:spLocks/>
          </p:cNvSpPr>
          <p:nvPr/>
        </p:nvSpPr>
        <p:spPr bwMode="auto">
          <a:xfrm>
            <a:off x="3133725" y="3213153"/>
            <a:ext cx="720725" cy="863600"/>
          </a:xfrm>
          <a:custGeom>
            <a:avLst/>
            <a:gdLst/>
            <a:ahLst/>
            <a:cxnLst>
              <a:cxn ang="0">
                <a:pos x="0" y="590"/>
              </a:cxn>
              <a:cxn ang="0">
                <a:pos x="182" y="499"/>
              </a:cxn>
              <a:cxn ang="0">
                <a:pos x="227" y="91"/>
              </a:cxn>
              <a:cxn ang="0">
                <a:pos x="454" y="0"/>
              </a:cxn>
            </a:cxnLst>
            <a:rect l="0" t="0" r="r" b="b"/>
            <a:pathLst>
              <a:path w="454" h="590">
                <a:moveTo>
                  <a:pt x="0" y="590"/>
                </a:moveTo>
                <a:cubicBezTo>
                  <a:pt x="72" y="586"/>
                  <a:pt x="144" y="582"/>
                  <a:pt x="182" y="499"/>
                </a:cubicBezTo>
                <a:cubicBezTo>
                  <a:pt x="220" y="416"/>
                  <a:pt x="182" y="174"/>
                  <a:pt x="227" y="91"/>
                </a:cubicBezTo>
                <a:cubicBezTo>
                  <a:pt x="272" y="8"/>
                  <a:pt x="363" y="4"/>
                  <a:pt x="454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5" name="Freeform 69"/>
          <p:cNvSpPr>
            <a:spLocks/>
          </p:cNvSpPr>
          <p:nvPr/>
        </p:nvSpPr>
        <p:spPr bwMode="auto">
          <a:xfrm>
            <a:off x="3854450" y="3213153"/>
            <a:ext cx="576263" cy="180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81"/>
              </a:cxn>
              <a:cxn ang="0">
                <a:pos x="136" y="816"/>
              </a:cxn>
              <a:cxn ang="0">
                <a:pos x="363" y="1134"/>
              </a:cxn>
            </a:cxnLst>
            <a:rect l="0" t="0" r="r" b="b"/>
            <a:pathLst>
              <a:path w="363" h="1134">
                <a:moveTo>
                  <a:pt x="0" y="0"/>
                </a:moveTo>
                <a:cubicBezTo>
                  <a:pt x="79" y="22"/>
                  <a:pt x="158" y="45"/>
                  <a:pt x="181" y="181"/>
                </a:cubicBezTo>
                <a:cubicBezTo>
                  <a:pt x="204" y="317"/>
                  <a:pt x="106" y="657"/>
                  <a:pt x="136" y="816"/>
                </a:cubicBezTo>
                <a:cubicBezTo>
                  <a:pt x="166" y="975"/>
                  <a:pt x="264" y="1054"/>
                  <a:pt x="363" y="1134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6" name="Freeform 70"/>
          <p:cNvSpPr>
            <a:spLocks/>
          </p:cNvSpPr>
          <p:nvPr/>
        </p:nvSpPr>
        <p:spPr bwMode="auto">
          <a:xfrm>
            <a:off x="4430713" y="4076753"/>
            <a:ext cx="576262" cy="936625"/>
          </a:xfrm>
          <a:custGeom>
            <a:avLst/>
            <a:gdLst/>
            <a:ahLst/>
            <a:cxnLst>
              <a:cxn ang="0">
                <a:pos x="0" y="590"/>
              </a:cxn>
              <a:cxn ang="0">
                <a:pos x="181" y="454"/>
              </a:cxn>
              <a:cxn ang="0">
                <a:pos x="181" y="136"/>
              </a:cxn>
              <a:cxn ang="0">
                <a:pos x="363" y="0"/>
              </a:cxn>
            </a:cxnLst>
            <a:rect l="0" t="0" r="r" b="b"/>
            <a:pathLst>
              <a:path w="363" h="590">
                <a:moveTo>
                  <a:pt x="0" y="590"/>
                </a:moveTo>
                <a:cubicBezTo>
                  <a:pt x="75" y="560"/>
                  <a:pt x="151" y="530"/>
                  <a:pt x="181" y="454"/>
                </a:cubicBezTo>
                <a:cubicBezTo>
                  <a:pt x="211" y="378"/>
                  <a:pt x="151" y="212"/>
                  <a:pt x="181" y="136"/>
                </a:cubicBezTo>
                <a:cubicBezTo>
                  <a:pt x="211" y="60"/>
                  <a:pt x="287" y="30"/>
                  <a:pt x="363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69" name="Line 73"/>
          <p:cNvSpPr>
            <a:spLocks noChangeShapeType="1"/>
          </p:cNvSpPr>
          <p:nvPr/>
        </p:nvSpPr>
        <p:spPr bwMode="auto">
          <a:xfrm>
            <a:off x="5006975" y="4076753"/>
            <a:ext cx="574675" cy="936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0" name="Line 74"/>
          <p:cNvSpPr>
            <a:spLocks noChangeShapeType="1"/>
          </p:cNvSpPr>
          <p:nvPr/>
        </p:nvSpPr>
        <p:spPr bwMode="auto">
          <a:xfrm flipV="1">
            <a:off x="5006975" y="3213153"/>
            <a:ext cx="574675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1" name="Text Box 75"/>
          <p:cNvSpPr txBox="1">
            <a:spLocks noChangeArrowheads="1"/>
          </p:cNvSpPr>
          <p:nvPr/>
        </p:nvSpPr>
        <p:spPr bwMode="auto">
          <a:xfrm>
            <a:off x="1116013" y="3259190"/>
            <a:ext cx="11509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Data</a:t>
            </a:r>
          </a:p>
        </p:txBody>
      </p:sp>
      <p:sp>
        <p:nvSpPr>
          <p:cNvPr id="1796172" name="Text Box 76"/>
          <p:cNvSpPr txBox="1">
            <a:spLocks noChangeArrowheads="1"/>
          </p:cNvSpPr>
          <p:nvPr/>
        </p:nvSpPr>
        <p:spPr bwMode="auto">
          <a:xfrm>
            <a:off x="252413" y="4124378"/>
            <a:ext cx="20145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Data Request</a:t>
            </a:r>
          </a:p>
        </p:txBody>
      </p:sp>
      <p:sp>
        <p:nvSpPr>
          <p:cNvPr id="1796173" name="Text Box 77"/>
          <p:cNvSpPr txBox="1">
            <a:spLocks noChangeArrowheads="1"/>
          </p:cNvSpPr>
          <p:nvPr/>
        </p:nvSpPr>
        <p:spPr bwMode="auto">
          <a:xfrm>
            <a:off x="252413" y="4987978"/>
            <a:ext cx="20145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400">
                <a:solidFill>
                  <a:srgbClr val="CC0000"/>
                </a:solidFill>
              </a:rPr>
              <a:t>Acknowledge</a:t>
            </a:r>
          </a:p>
        </p:txBody>
      </p:sp>
      <p:sp>
        <p:nvSpPr>
          <p:cNvPr id="1796174" name="Rectangle 78"/>
          <p:cNvSpPr>
            <a:spLocks noChangeArrowheads="1"/>
          </p:cNvSpPr>
          <p:nvPr/>
        </p:nvSpPr>
        <p:spPr bwMode="auto">
          <a:xfrm>
            <a:off x="6875463" y="2997253"/>
            <a:ext cx="1730375" cy="504825"/>
          </a:xfrm>
          <a:prstGeom prst="rect">
            <a:avLst/>
          </a:prstGeom>
          <a:solidFill>
            <a:srgbClr val="66FF33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数据</a:t>
            </a:r>
          </a:p>
        </p:txBody>
      </p:sp>
      <p:sp>
        <p:nvSpPr>
          <p:cNvPr id="1796175" name="Line 79"/>
          <p:cNvSpPr>
            <a:spLocks noChangeShapeType="1"/>
          </p:cNvSpPr>
          <p:nvPr/>
        </p:nvSpPr>
        <p:spPr bwMode="auto">
          <a:xfrm>
            <a:off x="6157913" y="2636890"/>
            <a:ext cx="0" cy="2952750"/>
          </a:xfrm>
          <a:prstGeom prst="line">
            <a:avLst/>
          </a:pr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6" name="Line 80"/>
          <p:cNvSpPr>
            <a:spLocks noChangeShapeType="1"/>
          </p:cNvSpPr>
          <p:nvPr/>
        </p:nvSpPr>
        <p:spPr bwMode="auto">
          <a:xfrm flipV="1">
            <a:off x="6157913" y="386085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7" name="Line 81"/>
          <p:cNvSpPr>
            <a:spLocks noChangeShapeType="1"/>
          </p:cNvSpPr>
          <p:nvPr/>
        </p:nvSpPr>
        <p:spPr bwMode="auto">
          <a:xfrm>
            <a:off x="6157913" y="386085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8" name="Line 82"/>
          <p:cNvSpPr>
            <a:spLocks noChangeShapeType="1"/>
          </p:cNvSpPr>
          <p:nvPr/>
        </p:nvSpPr>
        <p:spPr bwMode="auto">
          <a:xfrm flipV="1">
            <a:off x="7451725" y="472445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79" name="Line 83"/>
          <p:cNvSpPr>
            <a:spLocks noChangeShapeType="1"/>
          </p:cNvSpPr>
          <p:nvPr/>
        </p:nvSpPr>
        <p:spPr bwMode="auto">
          <a:xfrm>
            <a:off x="7451725" y="4724453"/>
            <a:ext cx="1154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0" name="Line 84"/>
          <p:cNvSpPr>
            <a:spLocks noChangeShapeType="1"/>
          </p:cNvSpPr>
          <p:nvPr/>
        </p:nvSpPr>
        <p:spPr bwMode="auto">
          <a:xfrm>
            <a:off x="6875463" y="2636890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1" name="Line 85"/>
          <p:cNvSpPr>
            <a:spLocks noChangeShapeType="1"/>
          </p:cNvSpPr>
          <p:nvPr/>
        </p:nvSpPr>
        <p:spPr bwMode="auto">
          <a:xfrm>
            <a:off x="7451725" y="2636890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2" name="Line 86"/>
          <p:cNvSpPr>
            <a:spLocks noChangeShapeType="1"/>
          </p:cNvSpPr>
          <p:nvPr/>
        </p:nvSpPr>
        <p:spPr bwMode="auto">
          <a:xfrm flipV="1">
            <a:off x="8605838" y="472445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3" name="Line 87"/>
          <p:cNvSpPr>
            <a:spLocks noChangeShapeType="1"/>
          </p:cNvSpPr>
          <p:nvPr/>
        </p:nvSpPr>
        <p:spPr bwMode="auto">
          <a:xfrm>
            <a:off x="8027988" y="2636890"/>
            <a:ext cx="3175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4" name="Line 88"/>
          <p:cNvSpPr>
            <a:spLocks noChangeShapeType="1"/>
          </p:cNvSpPr>
          <p:nvPr/>
        </p:nvSpPr>
        <p:spPr bwMode="auto">
          <a:xfrm flipV="1">
            <a:off x="8027988" y="386085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5" name="Line 89"/>
          <p:cNvSpPr>
            <a:spLocks noChangeShapeType="1"/>
          </p:cNvSpPr>
          <p:nvPr/>
        </p:nvSpPr>
        <p:spPr bwMode="auto">
          <a:xfrm>
            <a:off x="8605838" y="5229278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6" name="Line 90"/>
          <p:cNvSpPr>
            <a:spLocks noChangeShapeType="1"/>
          </p:cNvSpPr>
          <p:nvPr/>
        </p:nvSpPr>
        <p:spPr bwMode="auto">
          <a:xfrm>
            <a:off x="8027988" y="4365678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87" name="Line 91"/>
          <p:cNvSpPr>
            <a:spLocks noChangeShapeType="1"/>
          </p:cNvSpPr>
          <p:nvPr/>
        </p:nvSpPr>
        <p:spPr bwMode="auto">
          <a:xfrm>
            <a:off x="8604250" y="2636890"/>
            <a:ext cx="1588" cy="295275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94" name="Freeform 98"/>
          <p:cNvSpPr>
            <a:spLocks/>
          </p:cNvSpPr>
          <p:nvPr/>
        </p:nvSpPr>
        <p:spPr bwMode="auto">
          <a:xfrm>
            <a:off x="5580063" y="4076753"/>
            <a:ext cx="576262" cy="936625"/>
          </a:xfrm>
          <a:custGeom>
            <a:avLst/>
            <a:gdLst/>
            <a:ahLst/>
            <a:cxnLst>
              <a:cxn ang="0">
                <a:pos x="0" y="1089"/>
              </a:cxn>
              <a:cxn ang="0">
                <a:pos x="181" y="635"/>
              </a:cxn>
              <a:cxn ang="0">
                <a:pos x="136" y="227"/>
              </a:cxn>
              <a:cxn ang="0">
                <a:pos x="317" y="0"/>
              </a:cxn>
            </a:cxnLst>
            <a:rect l="0" t="0" r="r" b="b"/>
            <a:pathLst>
              <a:path w="317" h="1089">
                <a:moveTo>
                  <a:pt x="0" y="1089"/>
                </a:moveTo>
                <a:cubicBezTo>
                  <a:pt x="79" y="934"/>
                  <a:pt x="158" y="779"/>
                  <a:pt x="181" y="635"/>
                </a:cubicBezTo>
                <a:cubicBezTo>
                  <a:pt x="204" y="491"/>
                  <a:pt x="113" y="333"/>
                  <a:pt x="136" y="227"/>
                </a:cubicBezTo>
                <a:cubicBezTo>
                  <a:pt x="159" y="121"/>
                  <a:pt x="238" y="60"/>
                  <a:pt x="317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6195" name="Line 99"/>
          <p:cNvSpPr>
            <a:spLocks noChangeShapeType="1"/>
          </p:cNvSpPr>
          <p:nvPr/>
        </p:nvSpPr>
        <p:spPr bwMode="auto">
          <a:xfrm>
            <a:off x="3132138" y="4149778"/>
            <a:ext cx="1295400" cy="93503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C30B1B4-9355-40A6-8EDB-393F65A98070}"/>
              </a:ext>
            </a:extLst>
          </p:cNvPr>
          <p:cNvSpPr/>
          <p:nvPr/>
        </p:nvSpPr>
        <p:spPr bwMode="auto">
          <a:xfrm>
            <a:off x="1798313" y="753727"/>
            <a:ext cx="1080150" cy="1595123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接收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设备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7E4DB76-E88A-4C79-BCF2-9DF163713248}"/>
              </a:ext>
            </a:extLst>
          </p:cNvPr>
          <p:cNvSpPr/>
          <p:nvPr/>
        </p:nvSpPr>
        <p:spPr bwMode="auto">
          <a:xfrm>
            <a:off x="6444260" y="753727"/>
            <a:ext cx="1080150" cy="1595123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发送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设备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15E8FDCF-75B3-47DB-AF2D-EB9FAD31180D}"/>
              </a:ext>
            </a:extLst>
          </p:cNvPr>
          <p:cNvSpPr/>
          <p:nvPr/>
        </p:nvSpPr>
        <p:spPr bwMode="auto">
          <a:xfrm flipH="1">
            <a:off x="2878463" y="973462"/>
            <a:ext cx="3565791" cy="267322"/>
          </a:xfrm>
          <a:prstGeom prst="rightArrow">
            <a:avLst>
              <a:gd name="adj1" fmla="val 50000"/>
              <a:gd name="adj2" fmla="val 85631"/>
            </a:avLst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2E14AAC-86B9-4826-8810-35B00B184E23}"/>
              </a:ext>
            </a:extLst>
          </p:cNvPr>
          <p:cNvCxnSpPr>
            <a:cxnSpLocks/>
          </p:cNvCxnSpPr>
          <p:nvPr/>
        </p:nvCxnSpPr>
        <p:spPr bwMode="auto">
          <a:xfrm>
            <a:off x="2878463" y="1670704"/>
            <a:ext cx="35657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48FD7A-35DF-4859-98B7-811CC83AFBC0}"/>
              </a:ext>
            </a:extLst>
          </p:cNvPr>
          <p:cNvCxnSpPr>
            <a:cxnSpLocks/>
          </p:cNvCxnSpPr>
          <p:nvPr/>
        </p:nvCxnSpPr>
        <p:spPr bwMode="auto">
          <a:xfrm>
            <a:off x="2878463" y="2102764"/>
            <a:ext cx="35657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79F361A-AFB8-4572-B2BD-7869D682D325}"/>
              </a:ext>
            </a:extLst>
          </p:cNvPr>
          <p:cNvSpPr/>
          <p:nvPr/>
        </p:nvSpPr>
        <p:spPr>
          <a:xfrm>
            <a:off x="5482388" y="662564"/>
            <a:ext cx="817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0000FF"/>
                </a:solidFill>
              </a:rPr>
              <a:t>Data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DCF8361-16C7-4D03-A12D-032AD0D1EEAD}"/>
              </a:ext>
            </a:extLst>
          </p:cNvPr>
          <p:cNvSpPr/>
          <p:nvPr/>
        </p:nvSpPr>
        <p:spPr>
          <a:xfrm>
            <a:off x="3022427" y="1299516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0000FF"/>
                </a:solidFill>
              </a:rPr>
              <a:t>Data-Request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ED2F0D5-3880-47C1-A654-4B0EC3EDC880}"/>
              </a:ext>
            </a:extLst>
          </p:cNvPr>
          <p:cNvSpPr/>
          <p:nvPr/>
        </p:nvSpPr>
        <p:spPr>
          <a:xfrm>
            <a:off x="4425110" y="1728286"/>
            <a:ext cx="1946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>
                <a:solidFill>
                  <a:srgbClr val="0000FF"/>
                </a:solidFill>
              </a:rPr>
              <a:t>Acknowledge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9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9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9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79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7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7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79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164" grpId="0" animBg="1"/>
      <p:bldP spid="1796165" grpId="0" animBg="1"/>
      <p:bldP spid="1796166" grpId="0" animBg="1"/>
      <p:bldP spid="1796169" grpId="0" animBg="1"/>
      <p:bldP spid="1796170" grpId="0" animBg="1"/>
      <p:bldP spid="1796194" grpId="0" animBg="1"/>
      <p:bldP spid="1796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B8FEB3-7947-4876-98FA-B6A518AC86E1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797202" name="Rectangle 82"/>
          <p:cNvSpPr>
            <a:spLocks noChangeArrowheads="1"/>
          </p:cNvSpPr>
          <p:nvPr/>
        </p:nvSpPr>
        <p:spPr bwMode="auto">
          <a:xfrm>
            <a:off x="6654800" y="3025775"/>
            <a:ext cx="1017588" cy="657225"/>
          </a:xfrm>
          <a:prstGeom prst="rect">
            <a:avLst/>
          </a:prstGeom>
          <a:solidFill>
            <a:srgbClr val="FFCC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7201" name="Rectangle 81"/>
          <p:cNvSpPr>
            <a:spLocks noChangeArrowheads="1"/>
          </p:cNvSpPr>
          <p:nvPr/>
        </p:nvSpPr>
        <p:spPr bwMode="auto">
          <a:xfrm>
            <a:off x="2038350" y="3036888"/>
            <a:ext cx="511175" cy="647700"/>
          </a:xfrm>
          <a:prstGeom prst="rect">
            <a:avLst/>
          </a:prstGeom>
          <a:solidFill>
            <a:srgbClr val="99FF6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7200" name="Rectangle 80"/>
          <p:cNvSpPr>
            <a:spLocks noChangeArrowheads="1"/>
          </p:cNvSpPr>
          <p:nvPr/>
        </p:nvSpPr>
        <p:spPr bwMode="auto">
          <a:xfrm>
            <a:off x="6149975" y="3035300"/>
            <a:ext cx="511175" cy="647700"/>
          </a:xfrm>
          <a:prstGeom prst="rect">
            <a:avLst/>
          </a:prstGeom>
          <a:solidFill>
            <a:srgbClr val="CCFF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7199" name="Rectangle 79"/>
          <p:cNvSpPr>
            <a:spLocks noChangeArrowheads="1"/>
          </p:cNvSpPr>
          <p:nvPr/>
        </p:nvSpPr>
        <p:spPr bwMode="auto">
          <a:xfrm>
            <a:off x="2555875" y="3025775"/>
            <a:ext cx="3600450" cy="6477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8.2.2 </a:t>
            </a:r>
            <a:r>
              <a:rPr lang="zh-CN" altLang="en-US"/>
              <a:t>总线的信息传输方式      </a:t>
            </a:r>
            <a:r>
              <a:rPr lang="en-US" altLang="zh-CN">
                <a:solidFill>
                  <a:srgbClr val="006600"/>
                </a:solidFill>
              </a:rPr>
              <a:t>3. </a:t>
            </a:r>
            <a:r>
              <a:rPr lang="zh-CN" altLang="en-US">
                <a:solidFill>
                  <a:srgbClr val="006600"/>
                </a:solidFill>
              </a:rPr>
              <a:t>总线通信方式</a:t>
            </a:r>
          </a:p>
        </p:txBody>
      </p:sp>
      <p:sp>
        <p:nvSpPr>
          <p:cNvPr id="1797138" name="Text Box 18"/>
          <p:cNvSpPr txBox="1">
            <a:spLocks noChangeArrowheads="1"/>
          </p:cNvSpPr>
          <p:nvPr/>
        </p:nvSpPr>
        <p:spPr bwMode="auto">
          <a:xfrm>
            <a:off x="971550" y="5084763"/>
            <a:ext cx="705643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</a:rPr>
              <a:t>串行异步通信数据格式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797181" name="Text Box 61"/>
          <p:cNvSpPr txBox="1">
            <a:spLocks noChangeAspect="1" noChangeArrowheads="1"/>
          </p:cNvSpPr>
          <p:nvPr/>
        </p:nvSpPr>
        <p:spPr bwMode="auto">
          <a:xfrm>
            <a:off x="6588125" y="2260600"/>
            <a:ext cx="1944688" cy="663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36000" bIns="0"/>
          <a:lstStyle/>
          <a:p>
            <a:pPr>
              <a:spcBef>
                <a:spcPct val="0"/>
              </a:spcBef>
            </a:pPr>
            <a:r>
              <a:rPr lang="zh-CN" altLang="en-US" sz="2400"/>
              <a:t>停止</a:t>
            </a:r>
          </a:p>
          <a:p>
            <a:pPr>
              <a:spcBef>
                <a:spcPct val="0"/>
              </a:spcBef>
            </a:pPr>
            <a:r>
              <a:rPr lang="zh-CN" altLang="en-US" sz="2400"/>
              <a:t>（</a:t>
            </a:r>
            <a:r>
              <a:rPr lang="en-US" altLang="zh-CN" sz="2400"/>
              <a:t>1/1.5/2</a:t>
            </a:r>
            <a:r>
              <a:rPr lang="zh-CN" altLang="en-US" sz="2400"/>
              <a:t>位）</a:t>
            </a:r>
          </a:p>
        </p:txBody>
      </p:sp>
      <p:sp>
        <p:nvSpPr>
          <p:cNvPr id="1797182" name="Text Box 62"/>
          <p:cNvSpPr txBox="1">
            <a:spLocks noChangeAspect="1" noChangeArrowheads="1"/>
          </p:cNvSpPr>
          <p:nvPr/>
        </p:nvSpPr>
        <p:spPr bwMode="auto">
          <a:xfrm>
            <a:off x="6146800" y="1920875"/>
            <a:ext cx="512763" cy="1103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eaVert" lIns="0" tIns="0" rIns="36000" bIns="0"/>
          <a:lstStyle/>
          <a:p>
            <a:r>
              <a:rPr lang="zh-CN" altLang="en-US" sz="2400"/>
              <a:t>校验位</a:t>
            </a:r>
          </a:p>
        </p:txBody>
      </p:sp>
      <p:sp>
        <p:nvSpPr>
          <p:cNvPr id="1797183" name="Text Box 63"/>
          <p:cNvSpPr txBox="1">
            <a:spLocks noChangeAspect="1" noChangeArrowheads="1"/>
          </p:cNvSpPr>
          <p:nvPr/>
        </p:nvSpPr>
        <p:spPr bwMode="auto">
          <a:xfrm>
            <a:off x="2046288" y="1920875"/>
            <a:ext cx="512762" cy="1103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eaVert" lIns="0" tIns="0" rIns="36000" bIns="0"/>
          <a:lstStyle/>
          <a:p>
            <a:r>
              <a:rPr lang="zh-CN" altLang="en-US" sz="2400"/>
              <a:t>起始位</a:t>
            </a:r>
          </a:p>
        </p:txBody>
      </p:sp>
      <p:sp>
        <p:nvSpPr>
          <p:cNvPr id="1797184" name="Text Box 64"/>
          <p:cNvSpPr txBox="1">
            <a:spLocks noChangeAspect="1" noChangeArrowheads="1"/>
          </p:cNvSpPr>
          <p:nvPr/>
        </p:nvSpPr>
        <p:spPr bwMode="auto">
          <a:xfrm>
            <a:off x="3073400" y="3025775"/>
            <a:ext cx="5127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463"/>
              </a:spcBef>
            </a:pPr>
            <a:r>
              <a:rPr lang="en-US" altLang="zh-CN" sz="2400"/>
              <a:t>D1</a:t>
            </a:r>
          </a:p>
        </p:txBody>
      </p:sp>
      <p:sp>
        <p:nvSpPr>
          <p:cNvPr id="1797185" name="Text Box 65"/>
          <p:cNvSpPr txBox="1">
            <a:spLocks noChangeAspect="1" noChangeArrowheads="1"/>
          </p:cNvSpPr>
          <p:nvPr/>
        </p:nvSpPr>
        <p:spPr bwMode="auto">
          <a:xfrm>
            <a:off x="2559050" y="3025775"/>
            <a:ext cx="514350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463"/>
              </a:spcBef>
            </a:pPr>
            <a:r>
              <a:rPr lang="en-US" altLang="zh-CN" sz="2400"/>
              <a:t>D0</a:t>
            </a:r>
          </a:p>
        </p:txBody>
      </p:sp>
      <p:sp>
        <p:nvSpPr>
          <p:cNvPr id="1797186" name="Line 66"/>
          <p:cNvSpPr>
            <a:spLocks noChangeAspect="1" noChangeShapeType="1"/>
          </p:cNvSpPr>
          <p:nvPr/>
        </p:nvSpPr>
        <p:spPr bwMode="auto">
          <a:xfrm>
            <a:off x="4189413" y="3357563"/>
            <a:ext cx="1319212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87" name="Text Box 67"/>
          <p:cNvSpPr txBox="1">
            <a:spLocks noChangeAspect="1" noChangeArrowheads="1"/>
          </p:cNvSpPr>
          <p:nvPr/>
        </p:nvSpPr>
        <p:spPr bwMode="auto">
          <a:xfrm>
            <a:off x="3132138" y="2582863"/>
            <a:ext cx="2663825" cy="439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36000" bIns="0"/>
          <a:lstStyle/>
          <a:p>
            <a:r>
              <a:rPr lang="zh-CN" altLang="en-US" sz="2400"/>
              <a:t>数据（</a:t>
            </a:r>
            <a:r>
              <a:rPr lang="en-US" altLang="zh-CN" sz="2400"/>
              <a:t>5/6/7/8</a:t>
            </a:r>
            <a:r>
              <a:rPr lang="zh-CN" altLang="en-US" sz="2400"/>
              <a:t>位）</a:t>
            </a:r>
          </a:p>
        </p:txBody>
      </p:sp>
      <p:sp>
        <p:nvSpPr>
          <p:cNvPr id="1797188" name="Line 68"/>
          <p:cNvSpPr>
            <a:spLocks noChangeAspect="1" noChangeShapeType="1"/>
          </p:cNvSpPr>
          <p:nvPr/>
        </p:nvSpPr>
        <p:spPr bwMode="auto">
          <a:xfrm>
            <a:off x="1533525" y="3687763"/>
            <a:ext cx="6156325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89" name="Line 69"/>
          <p:cNvSpPr>
            <a:spLocks noChangeAspect="1" noChangeShapeType="1"/>
          </p:cNvSpPr>
          <p:nvPr/>
        </p:nvSpPr>
        <p:spPr bwMode="auto">
          <a:xfrm>
            <a:off x="2046288" y="3687763"/>
            <a:ext cx="46132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0" name="Line 70"/>
          <p:cNvSpPr>
            <a:spLocks noChangeAspect="1" noChangeShapeType="1"/>
          </p:cNvSpPr>
          <p:nvPr/>
        </p:nvSpPr>
        <p:spPr bwMode="auto">
          <a:xfrm flipV="1">
            <a:off x="6664325" y="3025775"/>
            <a:ext cx="0" cy="658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1" name="Line 71"/>
          <p:cNvSpPr>
            <a:spLocks noChangeAspect="1" noChangeShapeType="1"/>
          </p:cNvSpPr>
          <p:nvPr/>
        </p:nvSpPr>
        <p:spPr bwMode="auto">
          <a:xfrm flipH="1" flipV="1">
            <a:off x="6151563" y="3025775"/>
            <a:ext cx="1587" cy="6588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2" name="Line 72"/>
          <p:cNvSpPr>
            <a:spLocks noChangeAspect="1" noChangeShapeType="1"/>
          </p:cNvSpPr>
          <p:nvPr/>
        </p:nvSpPr>
        <p:spPr bwMode="auto">
          <a:xfrm>
            <a:off x="2559050" y="3025775"/>
            <a:ext cx="5130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3" name="Line 73"/>
          <p:cNvSpPr>
            <a:spLocks noChangeAspect="1" noChangeShapeType="1"/>
          </p:cNvSpPr>
          <p:nvPr/>
        </p:nvSpPr>
        <p:spPr bwMode="auto">
          <a:xfrm>
            <a:off x="1533525" y="3025775"/>
            <a:ext cx="5127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4" name="Line 74"/>
          <p:cNvSpPr>
            <a:spLocks noChangeAspect="1" noChangeShapeType="1"/>
          </p:cNvSpPr>
          <p:nvPr/>
        </p:nvSpPr>
        <p:spPr bwMode="auto">
          <a:xfrm flipV="1">
            <a:off x="2559050" y="3025775"/>
            <a:ext cx="0" cy="6619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5" name="Line 75"/>
          <p:cNvSpPr>
            <a:spLocks noChangeAspect="1" noChangeShapeType="1"/>
          </p:cNvSpPr>
          <p:nvPr/>
        </p:nvSpPr>
        <p:spPr bwMode="auto">
          <a:xfrm flipV="1">
            <a:off x="2046288" y="3025775"/>
            <a:ext cx="0" cy="663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6" name="Text Box 76"/>
          <p:cNvSpPr txBox="1">
            <a:spLocks noChangeAspect="1" noChangeArrowheads="1"/>
          </p:cNvSpPr>
          <p:nvPr/>
        </p:nvSpPr>
        <p:spPr bwMode="auto">
          <a:xfrm>
            <a:off x="250825" y="3246438"/>
            <a:ext cx="1284288" cy="44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36000" bIns="0"/>
          <a:lstStyle/>
          <a:p>
            <a:pPr algn="r"/>
            <a:r>
              <a:rPr lang="zh-CN" altLang="en-US" sz="2400"/>
              <a:t>数据线</a:t>
            </a:r>
          </a:p>
        </p:txBody>
      </p:sp>
      <p:sp>
        <p:nvSpPr>
          <p:cNvPr id="1797197" name="Line 77"/>
          <p:cNvSpPr>
            <a:spLocks noChangeAspect="1" noChangeShapeType="1"/>
          </p:cNvSpPr>
          <p:nvPr/>
        </p:nvSpPr>
        <p:spPr bwMode="auto">
          <a:xfrm flipV="1">
            <a:off x="3586163" y="3025775"/>
            <a:ext cx="0" cy="65881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7198" name="Line 78"/>
          <p:cNvSpPr>
            <a:spLocks noChangeAspect="1" noChangeShapeType="1"/>
          </p:cNvSpPr>
          <p:nvPr/>
        </p:nvSpPr>
        <p:spPr bwMode="auto">
          <a:xfrm flipV="1">
            <a:off x="3073400" y="3025775"/>
            <a:ext cx="0" cy="65881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</a:t>
            </a:r>
            <a:r>
              <a:rPr lang="en-US" altLang="zh-CN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/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输出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 dirty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98147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 b="0" dirty="0">
                <a:latin typeface="+mn-lt"/>
                <a:ea typeface="楷体" panose="02010609060101010101" pitchFamily="49" charset="-122"/>
              </a:rPr>
              <a:t>8.2  </a:t>
            </a:r>
            <a:r>
              <a:rPr lang="zh-CN" altLang="en-US" sz="4200" b="0" dirty="0">
                <a:latin typeface="+mn-lt"/>
                <a:ea typeface="楷体" panose="02010609060101010101" pitchFamily="49" charset="-122"/>
              </a:rPr>
              <a:t>总线技术</a:t>
            </a:r>
          </a:p>
        </p:txBody>
      </p:sp>
      <p:sp>
        <p:nvSpPr>
          <p:cNvPr id="1798148" name="Rectangle 4"/>
          <p:cNvSpPr>
            <a:spLocks noChangeArrowheads="1"/>
          </p:cNvSpPr>
          <p:nvPr/>
        </p:nvSpPr>
        <p:spPr bwMode="auto">
          <a:xfrm>
            <a:off x="1979613" y="515778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itchFamily="49" charset="-122"/>
              </a:rPr>
              <a:t>8.2.3</a:t>
            </a:r>
            <a:r>
              <a:rPr lang="en-US" altLang="zh-CN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总线仲裁</a:t>
            </a:r>
            <a:endParaRPr lang="en-US" altLang="zh-CN" sz="4200" b="0">
              <a:solidFill>
                <a:srgbClr val="CC00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8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9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E85B61-484D-49FF-8F5F-FA5D7249F6B8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主方：启动一个总线周期</a:t>
            </a:r>
            <a:br>
              <a:rPr lang="zh-CN" altLang="en-US"/>
            </a:br>
            <a:r>
              <a:rPr lang="zh-CN" altLang="en-US"/>
              <a:t>从方：响应主方的请求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多处理器系统，各</a:t>
            </a:r>
            <a:r>
              <a:rPr lang="en-US" altLang="zh-CN">
                <a:solidFill>
                  <a:srgbClr val="0000FF"/>
                </a:solidFill>
              </a:rPr>
              <a:t>CPU</a:t>
            </a:r>
            <a:r>
              <a:rPr lang="zh-CN" altLang="en-US">
                <a:solidFill>
                  <a:srgbClr val="0000FF"/>
                </a:solidFill>
              </a:rPr>
              <a:t>模块</a:t>
            </a:r>
            <a:r>
              <a:rPr lang="zh-CN" altLang="en-US"/>
              <a:t>的总线请求：</a:t>
            </a:r>
            <a:r>
              <a:rPr lang="zh-CN" altLang="en-US">
                <a:solidFill>
                  <a:srgbClr val="CC0000"/>
                </a:solidFill>
              </a:rPr>
              <a:t>公平</a:t>
            </a:r>
            <a:br>
              <a:rPr lang="zh-CN" altLang="en-US"/>
            </a:br>
            <a:r>
              <a:rPr lang="en-US" altLang="zh-CN">
                <a:solidFill>
                  <a:srgbClr val="0000FF"/>
                </a:solidFill>
              </a:rPr>
              <a:t>I/O</a:t>
            </a:r>
            <a:r>
              <a:rPr lang="zh-CN" altLang="en-US">
                <a:solidFill>
                  <a:srgbClr val="0000FF"/>
                </a:solidFill>
              </a:rPr>
              <a:t>模块</a:t>
            </a:r>
            <a:r>
              <a:rPr lang="zh-CN" altLang="en-US"/>
              <a:t>的总线请求：</a:t>
            </a:r>
            <a:r>
              <a:rPr lang="zh-CN" altLang="en-US">
                <a:solidFill>
                  <a:srgbClr val="CC0000"/>
                </a:solidFill>
              </a:rPr>
              <a:t>优先级</a:t>
            </a:r>
          </a:p>
          <a:p>
            <a:pPr>
              <a:spcBef>
                <a:spcPct val="10000"/>
              </a:spcBef>
            </a:pP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总线仲裁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en-US" altLang="zh-CN"/>
              <a:t>Bus Arbitration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： </a:t>
            </a:r>
            <a:br>
              <a:rPr lang="zh-CN" altLang="en-US"/>
            </a:br>
            <a:r>
              <a:rPr lang="zh-CN" altLang="en-US"/>
              <a:t>用来决定哪个主设备可以使用总线的</a:t>
            </a:r>
            <a:r>
              <a:rPr lang="zh-CN" altLang="en-US">
                <a:solidFill>
                  <a:srgbClr val="FF0000"/>
                </a:solidFill>
              </a:rPr>
              <a:t>选择机制</a:t>
            </a:r>
            <a:r>
              <a:rPr lang="zh-CN" altLang="en-US"/>
              <a:t>。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按照总线仲裁电路位置不同，仲裁方式可分为：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集中式仲裁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链式查询方式（菊花链）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计数器定时查询方式（轮询）</a:t>
            </a:r>
          </a:p>
          <a:p>
            <a:pPr lvl="2">
              <a:spcBef>
                <a:spcPct val="10000"/>
              </a:spcBef>
            </a:pPr>
            <a:r>
              <a:rPr lang="zh-CN" altLang="en-US"/>
              <a:t>独立请求方式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分布式仲裁</a:t>
            </a:r>
            <a:br>
              <a:rPr lang="zh-CN" altLang="en-US"/>
            </a:br>
            <a:r>
              <a:rPr lang="zh-CN" altLang="en-US"/>
              <a:t>如：</a:t>
            </a:r>
            <a:r>
              <a:rPr lang="en-US" altLang="zh-CN"/>
              <a:t>SCSI</a:t>
            </a:r>
            <a:r>
              <a:rPr lang="zh-CN" altLang="en-US"/>
              <a:t>总线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</a:t>
            </a:r>
            <a:r>
              <a:rPr lang="en-US" altLang="zh-CN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/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输出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 dirty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73571" name="Rectangle 3"/>
          <p:cNvSpPr>
            <a:spLocks noChangeArrowheads="1"/>
          </p:cNvSpPr>
          <p:nvPr/>
        </p:nvSpPr>
        <p:spPr bwMode="auto">
          <a:xfrm>
            <a:off x="1331913" y="4437063"/>
            <a:ext cx="7632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000" b="0" dirty="0">
                <a:latin typeface="+mn-lt"/>
                <a:ea typeface="楷体" panose="02010609060101010101" pitchFamily="49" charset="-122"/>
              </a:rPr>
              <a:t>8.1  </a:t>
            </a:r>
            <a:r>
              <a:rPr lang="zh-CN" altLang="en-US" sz="4000" b="0" dirty="0">
                <a:solidFill>
                  <a:srgbClr val="0033CC"/>
                </a:solidFill>
                <a:latin typeface="+mn-lt"/>
                <a:ea typeface="楷体" panose="02010609060101010101" pitchFamily="49" charset="-122"/>
              </a:rPr>
              <a:t>总线</a:t>
            </a:r>
            <a:r>
              <a:rPr lang="zh-CN" altLang="en-US" sz="4000" b="0" dirty="0">
                <a:latin typeface="+mn-lt"/>
                <a:ea typeface="楷体" panose="02010609060101010101" pitchFamily="49" charset="-122"/>
              </a:rPr>
              <a:t>与</a:t>
            </a:r>
            <a:r>
              <a:rPr lang="zh-CN" altLang="en-US" sz="4000" b="0" dirty="0">
                <a:solidFill>
                  <a:srgbClr val="0033CC"/>
                </a:solidFill>
                <a:latin typeface="+mn-lt"/>
                <a:ea typeface="楷体" panose="02010609060101010101" pitchFamily="49" charset="-122"/>
              </a:rPr>
              <a:t>输入</a:t>
            </a:r>
            <a:r>
              <a:rPr lang="en-US" altLang="zh-CN" sz="4000" b="0" dirty="0">
                <a:solidFill>
                  <a:srgbClr val="0033CC"/>
                </a:solidFill>
                <a:latin typeface="+mn-lt"/>
                <a:ea typeface="楷体" panose="02010609060101010101" pitchFamily="49" charset="-122"/>
              </a:rPr>
              <a:t>/</a:t>
            </a:r>
            <a:r>
              <a:rPr lang="zh-CN" altLang="en-US" sz="4000" b="0" dirty="0">
                <a:solidFill>
                  <a:srgbClr val="0033CC"/>
                </a:solidFill>
                <a:latin typeface="+mn-lt"/>
                <a:ea typeface="楷体" panose="02010609060101010101" pitchFamily="49" charset="-122"/>
              </a:rPr>
              <a:t>输出</a:t>
            </a:r>
            <a:r>
              <a:rPr lang="zh-CN" altLang="en-US" sz="4000" b="0" dirty="0">
                <a:latin typeface="+mn-lt"/>
                <a:ea typeface="楷体" panose="02010609060101010101" pitchFamily="49" charset="-122"/>
              </a:rPr>
              <a:t>系统</a:t>
            </a:r>
            <a:r>
              <a:rPr lang="zh-CN" altLang="en-US" sz="4000" b="0" dirty="0">
                <a:solidFill>
                  <a:srgbClr val="CC0000"/>
                </a:solidFill>
                <a:latin typeface="+mn-lt"/>
                <a:ea typeface="楷体" panose="02010609060101010101" pitchFamily="49" charset="-122"/>
              </a:rPr>
              <a:t>概述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26682-6899-4BF7-908A-A0012FF3501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链式查询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zh-CN" altLang="en-US">
                <a:solidFill>
                  <a:srgbClr val="CC0000"/>
                </a:solidFill>
              </a:rPr>
              <a:t>菊花链</a:t>
            </a:r>
            <a:r>
              <a:rPr lang="en-US" altLang="zh-CN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97425"/>
            <a:ext cx="8362950" cy="1584325"/>
          </a:xfrm>
        </p:spPr>
        <p:txBody>
          <a:bodyPr/>
          <a:lstStyle/>
          <a:p>
            <a:r>
              <a:rPr lang="zh-CN" altLang="en-US">
                <a:latin typeface="黑体" pitchFamily="2" charset="-122"/>
              </a:rPr>
              <a:t>特点：使用总线的优先次序完全由</a:t>
            </a:r>
            <a:r>
              <a:rPr lang="zh-CN" altLang="en-US">
                <a:latin typeface="宋体"/>
              </a:rPr>
              <a:t>“</a:t>
            </a:r>
            <a:r>
              <a:rPr lang="zh-CN" altLang="en-US">
                <a:latin typeface="黑体" pitchFamily="2" charset="-122"/>
              </a:rPr>
              <a:t>总线可用</a:t>
            </a:r>
            <a:r>
              <a:rPr lang="zh-CN" altLang="en-US">
                <a:latin typeface="宋体"/>
              </a:rPr>
              <a:t>”</a:t>
            </a:r>
            <a:r>
              <a:rPr lang="zh-CN" altLang="en-US">
                <a:latin typeface="黑体" pitchFamily="2" charset="-122"/>
              </a:rPr>
              <a:t>线所接部件的物理位置来决定，离总线控制器越近的部件其优先级越高。</a:t>
            </a:r>
            <a:endParaRPr lang="zh-CN" altLang="en-US"/>
          </a:p>
        </p:txBody>
      </p:sp>
      <p:sp>
        <p:nvSpPr>
          <p:cNvPr id="1800199" name="Line 7"/>
          <p:cNvSpPr>
            <a:spLocks noChangeAspect="1" noChangeShapeType="1"/>
          </p:cNvSpPr>
          <p:nvPr/>
        </p:nvSpPr>
        <p:spPr bwMode="auto">
          <a:xfrm flipH="1">
            <a:off x="5805487" y="1485900"/>
            <a:ext cx="29130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00" name="Text Box 8"/>
          <p:cNvSpPr txBox="1">
            <a:spLocks noChangeAspect="1" noChangeArrowheads="1"/>
          </p:cNvSpPr>
          <p:nvPr/>
        </p:nvSpPr>
        <p:spPr bwMode="auto">
          <a:xfrm>
            <a:off x="7200900" y="1890713"/>
            <a:ext cx="1517650" cy="9699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400"/>
              <a:t>D</a:t>
            </a:r>
            <a:r>
              <a:rPr lang="en-US" altLang="zh-CN" sz="2400" baseline="-25000"/>
              <a:t>n</a:t>
            </a:r>
            <a:endParaRPr lang="en-US" altLang="zh-CN" sz="2400"/>
          </a:p>
          <a:p>
            <a:r>
              <a:rPr lang="en-US" altLang="zh-CN" sz="1800"/>
              <a:t>BG</a:t>
            </a:r>
            <a:r>
              <a:rPr lang="en-US" altLang="zh-CN" sz="1800" baseline="-25000"/>
              <a:t>in n     </a:t>
            </a:r>
            <a:r>
              <a:rPr lang="en-US" altLang="zh-CN" sz="1800"/>
              <a:t>BG</a:t>
            </a:r>
            <a:r>
              <a:rPr lang="en-US" altLang="zh-CN" sz="1800" baseline="-25000"/>
              <a:t>out n</a:t>
            </a:r>
            <a:endParaRPr lang="en-US" altLang="zh-CN" sz="1800"/>
          </a:p>
        </p:txBody>
      </p:sp>
      <p:sp>
        <p:nvSpPr>
          <p:cNvPr id="1800201" name="Text Box 9"/>
          <p:cNvSpPr txBox="1">
            <a:spLocks noChangeAspect="1" noChangeArrowheads="1"/>
          </p:cNvSpPr>
          <p:nvPr/>
        </p:nvSpPr>
        <p:spPr bwMode="auto">
          <a:xfrm>
            <a:off x="1957388" y="3357563"/>
            <a:ext cx="466725" cy="387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/>
              <a:t>BB</a:t>
            </a:r>
          </a:p>
        </p:txBody>
      </p:sp>
      <p:sp>
        <p:nvSpPr>
          <p:cNvPr id="1800202" name="Text Box 10"/>
          <p:cNvSpPr txBox="1">
            <a:spLocks noChangeAspect="1" noChangeArrowheads="1"/>
          </p:cNvSpPr>
          <p:nvPr/>
        </p:nvSpPr>
        <p:spPr bwMode="auto">
          <a:xfrm>
            <a:off x="1957388" y="2971800"/>
            <a:ext cx="466725" cy="3857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/>
              <a:t>BR</a:t>
            </a:r>
          </a:p>
        </p:txBody>
      </p:sp>
      <p:sp>
        <p:nvSpPr>
          <p:cNvPr id="1800203" name="Text Box 11"/>
          <p:cNvSpPr txBox="1">
            <a:spLocks noChangeAspect="1" noChangeArrowheads="1"/>
          </p:cNvSpPr>
          <p:nvPr/>
        </p:nvSpPr>
        <p:spPr bwMode="auto">
          <a:xfrm>
            <a:off x="1957388" y="2392363"/>
            <a:ext cx="466725" cy="3889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/>
              <a:t>BG</a:t>
            </a:r>
          </a:p>
        </p:txBody>
      </p:sp>
      <p:sp>
        <p:nvSpPr>
          <p:cNvPr id="1800204" name="Text Box 12"/>
          <p:cNvSpPr txBox="1">
            <a:spLocks noChangeAspect="1" noChangeArrowheads="1"/>
          </p:cNvSpPr>
          <p:nvPr/>
        </p:nvSpPr>
        <p:spPr bwMode="auto">
          <a:xfrm>
            <a:off x="2565400" y="1890713"/>
            <a:ext cx="1493838" cy="9683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zh-CN" sz="2400"/>
              <a:t>D</a:t>
            </a:r>
            <a:r>
              <a:rPr lang="en-US" altLang="zh-CN" sz="2400" baseline="-25000"/>
              <a:t>1</a:t>
            </a:r>
            <a:endParaRPr lang="en-US" altLang="zh-CN" sz="2400"/>
          </a:p>
          <a:p>
            <a:r>
              <a:rPr lang="en-US" altLang="zh-CN" sz="1800"/>
              <a:t>BG</a:t>
            </a:r>
            <a:r>
              <a:rPr lang="en-US" altLang="zh-CN" sz="1800" baseline="-25000"/>
              <a:t>in1    </a:t>
            </a:r>
            <a:r>
              <a:rPr lang="en-US" altLang="zh-CN" sz="1800"/>
              <a:t>BG</a:t>
            </a:r>
            <a:r>
              <a:rPr lang="en-US" altLang="zh-CN" sz="1800" baseline="-25000"/>
              <a:t>out1</a:t>
            </a:r>
            <a:endParaRPr lang="en-US" altLang="zh-CN" sz="1800"/>
          </a:p>
        </p:txBody>
      </p:sp>
      <p:sp>
        <p:nvSpPr>
          <p:cNvPr id="1800205" name="Text Box 13"/>
          <p:cNvSpPr txBox="1">
            <a:spLocks noChangeAspect="1" noChangeArrowheads="1"/>
          </p:cNvSpPr>
          <p:nvPr/>
        </p:nvSpPr>
        <p:spPr bwMode="auto">
          <a:xfrm>
            <a:off x="4448175" y="1890713"/>
            <a:ext cx="1477963" cy="9699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400"/>
              <a:t>D</a:t>
            </a:r>
            <a:r>
              <a:rPr lang="en-US" altLang="zh-CN" sz="2400" baseline="-25000"/>
              <a:t>2</a:t>
            </a:r>
            <a:endParaRPr lang="en-US" altLang="zh-CN" sz="2400"/>
          </a:p>
          <a:p>
            <a:r>
              <a:rPr lang="en-US" altLang="zh-CN" sz="1800"/>
              <a:t>BG</a:t>
            </a:r>
            <a:r>
              <a:rPr lang="en-US" altLang="zh-CN" sz="1800" baseline="-25000"/>
              <a:t>in2     </a:t>
            </a:r>
            <a:r>
              <a:rPr lang="en-US" altLang="zh-CN" sz="1800"/>
              <a:t>BG</a:t>
            </a:r>
            <a:r>
              <a:rPr lang="en-US" altLang="zh-CN" sz="1800" baseline="-25000"/>
              <a:t>out2</a:t>
            </a:r>
            <a:endParaRPr lang="en-US" altLang="zh-CN" sz="1800"/>
          </a:p>
        </p:txBody>
      </p:sp>
      <p:sp>
        <p:nvSpPr>
          <p:cNvPr id="1800206" name="Text Box 14"/>
          <p:cNvSpPr txBox="1">
            <a:spLocks noChangeAspect="1" noChangeArrowheads="1"/>
          </p:cNvSpPr>
          <p:nvPr/>
        </p:nvSpPr>
        <p:spPr bwMode="auto">
          <a:xfrm>
            <a:off x="323850" y="2162175"/>
            <a:ext cx="1397000" cy="1784350"/>
          </a:xfrm>
          <a:prstGeom prst="rect">
            <a:avLst/>
          </a:prstGeom>
          <a:solidFill>
            <a:srgbClr val="CC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1550"/>
              </a:spcBef>
            </a:pPr>
            <a:r>
              <a:rPr lang="zh-CN" altLang="en-US" sz="2400"/>
              <a:t>总线</a:t>
            </a:r>
          </a:p>
          <a:p>
            <a:r>
              <a:rPr lang="zh-CN" altLang="en-US" sz="2400"/>
              <a:t>仲裁器</a:t>
            </a:r>
          </a:p>
        </p:txBody>
      </p:sp>
      <p:sp>
        <p:nvSpPr>
          <p:cNvPr id="1800207" name="Line 15"/>
          <p:cNvSpPr>
            <a:spLocks noChangeAspect="1" noChangeShapeType="1"/>
          </p:cNvSpPr>
          <p:nvPr/>
        </p:nvSpPr>
        <p:spPr bwMode="auto">
          <a:xfrm flipV="1">
            <a:off x="4059238" y="2663825"/>
            <a:ext cx="4016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08" name="Line 16"/>
          <p:cNvSpPr>
            <a:spLocks noChangeAspect="1" noChangeShapeType="1"/>
          </p:cNvSpPr>
          <p:nvPr/>
        </p:nvSpPr>
        <p:spPr bwMode="auto">
          <a:xfrm flipV="1">
            <a:off x="1724025" y="2663825"/>
            <a:ext cx="8445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09" name="Line 17"/>
          <p:cNvSpPr>
            <a:spLocks noChangeAspect="1" noChangeShapeType="1"/>
          </p:cNvSpPr>
          <p:nvPr/>
        </p:nvSpPr>
        <p:spPr bwMode="auto">
          <a:xfrm>
            <a:off x="5927725" y="2665413"/>
            <a:ext cx="4683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10" name="Line 18"/>
          <p:cNvSpPr>
            <a:spLocks noChangeAspect="1" noChangeShapeType="1"/>
          </p:cNvSpPr>
          <p:nvPr/>
        </p:nvSpPr>
        <p:spPr bwMode="auto">
          <a:xfrm>
            <a:off x="6731000" y="2667000"/>
            <a:ext cx="4667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11" name="Line 19"/>
          <p:cNvSpPr>
            <a:spLocks noChangeAspect="1" noChangeShapeType="1"/>
          </p:cNvSpPr>
          <p:nvPr/>
        </p:nvSpPr>
        <p:spPr bwMode="auto">
          <a:xfrm>
            <a:off x="6372225" y="2419350"/>
            <a:ext cx="466725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2" name="Line 20"/>
          <p:cNvSpPr>
            <a:spLocks noChangeAspect="1" noChangeShapeType="1"/>
          </p:cNvSpPr>
          <p:nvPr/>
        </p:nvSpPr>
        <p:spPr bwMode="auto">
          <a:xfrm flipH="1">
            <a:off x="1724025" y="3244850"/>
            <a:ext cx="7007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13" name="Line 21"/>
          <p:cNvSpPr>
            <a:spLocks noChangeAspect="1" noChangeShapeType="1"/>
          </p:cNvSpPr>
          <p:nvPr/>
        </p:nvSpPr>
        <p:spPr bwMode="auto">
          <a:xfrm flipH="1">
            <a:off x="1724025" y="3630613"/>
            <a:ext cx="70072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14" name="Line 22"/>
          <p:cNvSpPr>
            <a:spLocks noChangeAspect="1" noChangeShapeType="1"/>
          </p:cNvSpPr>
          <p:nvPr/>
        </p:nvSpPr>
        <p:spPr bwMode="auto">
          <a:xfrm>
            <a:off x="1790700" y="1042988"/>
            <a:ext cx="7007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5" name="Line 23"/>
          <p:cNvSpPr>
            <a:spLocks noChangeAspect="1" noChangeShapeType="1"/>
          </p:cNvSpPr>
          <p:nvPr/>
        </p:nvSpPr>
        <p:spPr bwMode="auto">
          <a:xfrm>
            <a:off x="3227388" y="2860675"/>
            <a:ext cx="1587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6" name="Line 24"/>
          <p:cNvSpPr>
            <a:spLocks noChangeAspect="1" noChangeShapeType="1"/>
          </p:cNvSpPr>
          <p:nvPr/>
        </p:nvSpPr>
        <p:spPr bwMode="auto">
          <a:xfrm>
            <a:off x="7899400" y="2860675"/>
            <a:ext cx="1588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7" name="Line 25"/>
          <p:cNvSpPr>
            <a:spLocks noChangeAspect="1" noChangeShapeType="1"/>
          </p:cNvSpPr>
          <p:nvPr/>
        </p:nvSpPr>
        <p:spPr bwMode="auto">
          <a:xfrm>
            <a:off x="5097463" y="2860675"/>
            <a:ext cx="1587" cy="387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8" name="Line 26"/>
          <p:cNvSpPr>
            <a:spLocks noChangeAspect="1" noChangeShapeType="1"/>
          </p:cNvSpPr>
          <p:nvPr/>
        </p:nvSpPr>
        <p:spPr bwMode="auto">
          <a:xfrm>
            <a:off x="3460750" y="2860675"/>
            <a:ext cx="1588" cy="773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19" name="Line 27"/>
          <p:cNvSpPr>
            <a:spLocks noChangeAspect="1" noChangeShapeType="1"/>
          </p:cNvSpPr>
          <p:nvPr/>
        </p:nvSpPr>
        <p:spPr bwMode="auto">
          <a:xfrm>
            <a:off x="8134350" y="2860675"/>
            <a:ext cx="1588" cy="773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0" name="Line 28"/>
          <p:cNvSpPr>
            <a:spLocks noChangeAspect="1" noChangeShapeType="1"/>
          </p:cNvSpPr>
          <p:nvPr/>
        </p:nvSpPr>
        <p:spPr bwMode="auto">
          <a:xfrm>
            <a:off x="5329238" y="2860675"/>
            <a:ext cx="1587" cy="773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1" name="Line 29"/>
          <p:cNvSpPr>
            <a:spLocks noChangeAspect="1" noChangeShapeType="1"/>
          </p:cNvSpPr>
          <p:nvPr/>
        </p:nvSpPr>
        <p:spPr bwMode="auto">
          <a:xfrm>
            <a:off x="8005763" y="1647825"/>
            <a:ext cx="1587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2" name="AutoShape 30"/>
          <p:cNvSpPr>
            <a:spLocks noChangeAspect="1" noChangeArrowheads="1"/>
          </p:cNvSpPr>
          <p:nvPr/>
        </p:nvSpPr>
        <p:spPr bwMode="auto">
          <a:xfrm>
            <a:off x="3190875" y="3206750"/>
            <a:ext cx="76200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3" name="AutoShape 31"/>
          <p:cNvSpPr>
            <a:spLocks noChangeAspect="1" noChangeArrowheads="1"/>
          </p:cNvSpPr>
          <p:nvPr/>
        </p:nvSpPr>
        <p:spPr bwMode="auto">
          <a:xfrm>
            <a:off x="3424238" y="3590925"/>
            <a:ext cx="77787" cy="7461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4" name="AutoShape 32"/>
          <p:cNvSpPr>
            <a:spLocks noChangeAspect="1" noChangeArrowheads="1"/>
          </p:cNvSpPr>
          <p:nvPr/>
        </p:nvSpPr>
        <p:spPr bwMode="auto">
          <a:xfrm>
            <a:off x="5060950" y="3206750"/>
            <a:ext cx="76200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5" name="AutoShape 33"/>
          <p:cNvSpPr>
            <a:spLocks noChangeAspect="1" noChangeArrowheads="1"/>
          </p:cNvSpPr>
          <p:nvPr/>
        </p:nvSpPr>
        <p:spPr bwMode="auto">
          <a:xfrm>
            <a:off x="5292725" y="3590925"/>
            <a:ext cx="79375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6" name="AutoShape 34"/>
          <p:cNvSpPr>
            <a:spLocks noChangeAspect="1" noChangeArrowheads="1"/>
          </p:cNvSpPr>
          <p:nvPr/>
        </p:nvSpPr>
        <p:spPr bwMode="auto">
          <a:xfrm>
            <a:off x="7862888" y="3206750"/>
            <a:ext cx="77787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7" name="AutoShape 35"/>
          <p:cNvSpPr>
            <a:spLocks noChangeAspect="1" noChangeArrowheads="1"/>
          </p:cNvSpPr>
          <p:nvPr/>
        </p:nvSpPr>
        <p:spPr bwMode="auto">
          <a:xfrm>
            <a:off x="8097838" y="3590925"/>
            <a:ext cx="73025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8" name="AutoShape 36"/>
          <p:cNvSpPr>
            <a:spLocks noChangeAspect="1" noChangeArrowheads="1"/>
          </p:cNvSpPr>
          <p:nvPr/>
        </p:nvSpPr>
        <p:spPr bwMode="auto">
          <a:xfrm>
            <a:off x="3316288" y="979488"/>
            <a:ext cx="109537" cy="10477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29" name="AutoShape 37"/>
          <p:cNvSpPr>
            <a:spLocks noChangeAspect="1" noChangeArrowheads="1"/>
          </p:cNvSpPr>
          <p:nvPr/>
        </p:nvSpPr>
        <p:spPr bwMode="auto">
          <a:xfrm>
            <a:off x="7951788" y="982663"/>
            <a:ext cx="109537" cy="10477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0" name="AutoShape 38"/>
          <p:cNvSpPr>
            <a:spLocks noChangeAspect="1" noChangeArrowheads="1"/>
          </p:cNvSpPr>
          <p:nvPr/>
        </p:nvSpPr>
        <p:spPr bwMode="auto">
          <a:xfrm>
            <a:off x="5159375" y="979488"/>
            <a:ext cx="111125" cy="10477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1" name="Text Box 39"/>
          <p:cNvSpPr txBox="1">
            <a:spLocks noChangeAspect="1" noChangeArrowheads="1"/>
          </p:cNvSpPr>
          <p:nvPr/>
        </p:nvSpPr>
        <p:spPr bwMode="auto">
          <a:xfrm>
            <a:off x="1403350" y="4076700"/>
            <a:ext cx="6913563" cy="5762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8.11  </a:t>
            </a:r>
            <a:r>
              <a:rPr lang="zh-CN" altLang="en-US">
                <a:solidFill>
                  <a:schemeClr val="bg2"/>
                </a:solidFill>
              </a:rPr>
              <a:t>链式查询方式（菊花链仲裁方式）</a:t>
            </a:r>
          </a:p>
        </p:txBody>
      </p:sp>
      <p:sp>
        <p:nvSpPr>
          <p:cNvPr id="1800232" name="Text Box 40"/>
          <p:cNvSpPr txBox="1">
            <a:spLocks noChangeAspect="1" noChangeArrowheads="1"/>
          </p:cNvSpPr>
          <p:nvPr/>
        </p:nvSpPr>
        <p:spPr bwMode="auto">
          <a:xfrm>
            <a:off x="7389813" y="1287463"/>
            <a:ext cx="1208087" cy="3492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n</a:t>
            </a:r>
          </a:p>
        </p:txBody>
      </p:sp>
      <p:sp>
        <p:nvSpPr>
          <p:cNvPr id="1800233" name="Line 41"/>
          <p:cNvSpPr>
            <a:spLocks noChangeAspect="1" noChangeShapeType="1"/>
          </p:cNvSpPr>
          <p:nvPr/>
        </p:nvSpPr>
        <p:spPr bwMode="auto">
          <a:xfrm>
            <a:off x="8005763" y="1038225"/>
            <a:ext cx="1587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4" name="Text Box 42"/>
          <p:cNvSpPr txBox="1">
            <a:spLocks noChangeAspect="1" noChangeArrowheads="1"/>
          </p:cNvSpPr>
          <p:nvPr/>
        </p:nvSpPr>
        <p:spPr bwMode="auto">
          <a:xfrm>
            <a:off x="5019675" y="620713"/>
            <a:ext cx="649288" cy="347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000"/>
              <a:t>总线</a:t>
            </a:r>
          </a:p>
        </p:txBody>
      </p:sp>
      <p:sp>
        <p:nvSpPr>
          <p:cNvPr id="1800235" name="Line 43"/>
          <p:cNvSpPr>
            <a:spLocks noChangeAspect="1" noChangeShapeType="1"/>
          </p:cNvSpPr>
          <p:nvPr/>
        </p:nvSpPr>
        <p:spPr bwMode="auto">
          <a:xfrm>
            <a:off x="5216525" y="1647825"/>
            <a:ext cx="0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6" name="Text Box 44"/>
          <p:cNvSpPr txBox="1">
            <a:spLocks noChangeAspect="1" noChangeArrowheads="1"/>
          </p:cNvSpPr>
          <p:nvPr/>
        </p:nvSpPr>
        <p:spPr bwMode="auto">
          <a:xfrm>
            <a:off x="4600575" y="1287463"/>
            <a:ext cx="1206500" cy="3492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2</a:t>
            </a:r>
          </a:p>
        </p:txBody>
      </p:sp>
      <p:sp>
        <p:nvSpPr>
          <p:cNvPr id="1800237" name="Line 45"/>
          <p:cNvSpPr>
            <a:spLocks noChangeAspect="1" noChangeShapeType="1"/>
          </p:cNvSpPr>
          <p:nvPr/>
        </p:nvSpPr>
        <p:spPr bwMode="auto">
          <a:xfrm>
            <a:off x="5216525" y="1038225"/>
            <a:ext cx="0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8" name="Line 46"/>
          <p:cNvSpPr>
            <a:spLocks noChangeAspect="1" noChangeShapeType="1"/>
          </p:cNvSpPr>
          <p:nvPr/>
        </p:nvSpPr>
        <p:spPr bwMode="auto">
          <a:xfrm>
            <a:off x="3373438" y="1647825"/>
            <a:ext cx="1587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39" name="Text Box 47"/>
          <p:cNvSpPr txBox="1">
            <a:spLocks noChangeAspect="1" noChangeArrowheads="1"/>
          </p:cNvSpPr>
          <p:nvPr/>
        </p:nvSpPr>
        <p:spPr bwMode="auto">
          <a:xfrm>
            <a:off x="2757488" y="1287463"/>
            <a:ext cx="1208087" cy="3492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1</a:t>
            </a:r>
          </a:p>
        </p:txBody>
      </p:sp>
      <p:sp>
        <p:nvSpPr>
          <p:cNvPr id="1800240" name="Line 48"/>
          <p:cNvSpPr>
            <a:spLocks noChangeAspect="1" noChangeShapeType="1"/>
          </p:cNvSpPr>
          <p:nvPr/>
        </p:nvSpPr>
        <p:spPr bwMode="auto">
          <a:xfrm>
            <a:off x="3373438" y="1038225"/>
            <a:ext cx="1587" cy="2460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1" name="Line 49"/>
          <p:cNvSpPr>
            <a:spLocks noChangeAspect="1" noChangeShapeType="1"/>
          </p:cNvSpPr>
          <p:nvPr/>
        </p:nvSpPr>
        <p:spPr bwMode="auto">
          <a:xfrm flipV="1">
            <a:off x="4065588" y="2057400"/>
            <a:ext cx="173037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2" name="Text Box 50"/>
          <p:cNvSpPr txBox="1">
            <a:spLocks noChangeAspect="1" noChangeArrowheads="1"/>
          </p:cNvSpPr>
          <p:nvPr/>
        </p:nvSpPr>
        <p:spPr bwMode="auto">
          <a:xfrm>
            <a:off x="3638550" y="1957388"/>
            <a:ext cx="3905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1</a:t>
            </a:r>
            <a:endParaRPr lang="en-US" altLang="zh-CN" sz="1800"/>
          </a:p>
        </p:txBody>
      </p:sp>
      <p:sp>
        <p:nvSpPr>
          <p:cNvPr id="1800243" name="Line 51"/>
          <p:cNvSpPr>
            <a:spLocks noChangeAspect="1" noChangeShapeType="1"/>
          </p:cNvSpPr>
          <p:nvPr/>
        </p:nvSpPr>
        <p:spPr bwMode="auto">
          <a:xfrm flipV="1">
            <a:off x="4235450" y="1473200"/>
            <a:ext cx="0" cy="584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4" name="Line 52"/>
          <p:cNvSpPr>
            <a:spLocks noChangeAspect="1" noChangeShapeType="1"/>
          </p:cNvSpPr>
          <p:nvPr/>
        </p:nvSpPr>
        <p:spPr bwMode="auto">
          <a:xfrm flipH="1">
            <a:off x="3962400" y="1473200"/>
            <a:ext cx="273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5" name="Line 53"/>
          <p:cNvSpPr>
            <a:spLocks noChangeAspect="1" noChangeShapeType="1"/>
          </p:cNvSpPr>
          <p:nvPr/>
        </p:nvSpPr>
        <p:spPr bwMode="auto">
          <a:xfrm flipV="1">
            <a:off x="5921375" y="2068513"/>
            <a:ext cx="182563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6" name="Text Box 54"/>
          <p:cNvSpPr txBox="1">
            <a:spLocks noChangeAspect="1" noChangeArrowheads="1"/>
          </p:cNvSpPr>
          <p:nvPr/>
        </p:nvSpPr>
        <p:spPr bwMode="auto">
          <a:xfrm>
            <a:off x="5480050" y="1957388"/>
            <a:ext cx="3905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2</a:t>
            </a:r>
            <a:endParaRPr lang="en-US" altLang="zh-CN" sz="1800"/>
          </a:p>
        </p:txBody>
      </p:sp>
      <p:sp>
        <p:nvSpPr>
          <p:cNvPr id="1800247" name="Line 55"/>
          <p:cNvSpPr>
            <a:spLocks noChangeAspect="1" noChangeShapeType="1"/>
          </p:cNvSpPr>
          <p:nvPr/>
        </p:nvSpPr>
        <p:spPr bwMode="auto">
          <a:xfrm flipV="1">
            <a:off x="6096793" y="1484313"/>
            <a:ext cx="1588" cy="584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8" name="Line 56"/>
          <p:cNvSpPr>
            <a:spLocks noChangeAspect="1" noChangeShapeType="1"/>
          </p:cNvSpPr>
          <p:nvPr/>
        </p:nvSpPr>
        <p:spPr bwMode="auto">
          <a:xfrm flipV="1">
            <a:off x="8712200" y="2046288"/>
            <a:ext cx="18097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49" name="Text Box 57"/>
          <p:cNvSpPr txBox="1">
            <a:spLocks noChangeAspect="1" noChangeArrowheads="1"/>
          </p:cNvSpPr>
          <p:nvPr/>
        </p:nvSpPr>
        <p:spPr bwMode="auto">
          <a:xfrm>
            <a:off x="8283575" y="1946275"/>
            <a:ext cx="3905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n</a:t>
            </a:r>
            <a:endParaRPr lang="en-US" altLang="zh-CN" sz="1800"/>
          </a:p>
        </p:txBody>
      </p:sp>
      <p:sp>
        <p:nvSpPr>
          <p:cNvPr id="1800250" name="Line 58"/>
          <p:cNvSpPr>
            <a:spLocks noChangeAspect="1" noChangeShapeType="1"/>
          </p:cNvSpPr>
          <p:nvPr/>
        </p:nvSpPr>
        <p:spPr bwMode="auto">
          <a:xfrm flipV="1">
            <a:off x="8880475" y="1462088"/>
            <a:ext cx="1588" cy="584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0251" name="Line 59"/>
          <p:cNvSpPr>
            <a:spLocks noChangeAspect="1" noChangeShapeType="1"/>
          </p:cNvSpPr>
          <p:nvPr/>
        </p:nvSpPr>
        <p:spPr bwMode="auto">
          <a:xfrm flipH="1">
            <a:off x="8607425" y="1462088"/>
            <a:ext cx="2730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0252" name="Text Box 60"/>
          <p:cNvSpPr txBox="1">
            <a:spLocks noChangeArrowheads="1"/>
          </p:cNvSpPr>
          <p:nvPr/>
        </p:nvSpPr>
        <p:spPr bwMode="auto">
          <a:xfrm>
            <a:off x="5365750" y="2889250"/>
            <a:ext cx="1943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6600"/>
                </a:solidFill>
              </a:rPr>
              <a:t>Bus Request</a:t>
            </a:r>
          </a:p>
        </p:txBody>
      </p:sp>
      <p:sp>
        <p:nvSpPr>
          <p:cNvPr id="1800253" name="Text Box 61"/>
          <p:cNvSpPr txBox="1">
            <a:spLocks noChangeArrowheads="1"/>
          </p:cNvSpPr>
          <p:nvPr/>
        </p:nvSpPr>
        <p:spPr bwMode="auto">
          <a:xfrm>
            <a:off x="1549400" y="1912938"/>
            <a:ext cx="1150938" cy="5810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FF6600"/>
                </a:solidFill>
              </a:rPr>
              <a:t>Bus</a:t>
            </a:r>
            <a:br>
              <a:rPr lang="en-US" altLang="zh-CN" sz="2000">
                <a:solidFill>
                  <a:srgbClr val="FF6600"/>
                </a:solidFill>
              </a:rPr>
            </a:br>
            <a:r>
              <a:rPr lang="en-US" altLang="zh-CN" sz="2000">
                <a:solidFill>
                  <a:srgbClr val="FF6600"/>
                </a:solidFill>
              </a:rPr>
              <a:t>Grant</a:t>
            </a:r>
          </a:p>
        </p:txBody>
      </p:sp>
      <p:sp>
        <p:nvSpPr>
          <p:cNvPr id="1800254" name="Text Box 62"/>
          <p:cNvSpPr txBox="1">
            <a:spLocks noChangeArrowheads="1"/>
          </p:cNvSpPr>
          <p:nvPr/>
        </p:nvSpPr>
        <p:spPr bwMode="auto">
          <a:xfrm>
            <a:off x="5364163" y="3286125"/>
            <a:ext cx="19431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6600"/>
                </a:solidFill>
              </a:rPr>
              <a:t>Bus Busy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0F76A7-258D-488E-A1E1-274846106105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445500" cy="523875"/>
          </a:xfrm>
        </p:spPr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链式查询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zh-CN" altLang="en-US">
                <a:solidFill>
                  <a:srgbClr val="CC0000"/>
                </a:solidFill>
              </a:rPr>
              <a:t>菊花链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黑体" pitchFamily="2" charset="-122"/>
              </a:rPr>
              <a:t>优点：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黑体" pitchFamily="2" charset="-122"/>
              </a:rPr>
              <a:t>优先级选择算法简单。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黑体" pitchFamily="2" charset="-122"/>
              </a:rPr>
              <a:t>用于分配总线所需的线数少，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</a:rPr>
              <a:t>只需要</a:t>
            </a:r>
            <a:r>
              <a:rPr lang="en-US" altLang="zh-CN" dirty="0">
                <a:solidFill>
                  <a:srgbClr val="FF0000"/>
                </a:solidFill>
                <a:latin typeface="黑体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</a:rPr>
              <a:t>根</a:t>
            </a:r>
            <a:r>
              <a:rPr lang="zh-CN" altLang="en-US" dirty="0">
                <a:latin typeface="黑体" pitchFamily="2" charset="-122"/>
              </a:rPr>
              <a:t>，且不取决于部件的数量→可扩充性好。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黑体" pitchFamily="2" charset="-122"/>
              </a:rPr>
              <a:t>价格便宜。</a:t>
            </a:r>
          </a:p>
          <a:p>
            <a:pPr lvl="1">
              <a:spcBef>
                <a:spcPct val="0"/>
              </a:spcBef>
            </a:pPr>
            <a:r>
              <a:rPr lang="zh-CN" altLang="en-US" dirty="0"/>
              <a:t>易于通过多重设置“总线可用”线来提高其系统的可靠性。</a:t>
            </a:r>
          </a:p>
          <a:p>
            <a:pPr>
              <a:spcBef>
                <a:spcPct val="0"/>
              </a:spcBef>
            </a:pPr>
            <a:r>
              <a:rPr lang="zh-CN" altLang="en-US" dirty="0"/>
              <a:t>缺点：</a:t>
            </a:r>
          </a:p>
          <a:p>
            <a:pPr lvl="1">
              <a:spcBef>
                <a:spcPct val="0"/>
              </a:spcBef>
            </a:pPr>
            <a:r>
              <a:rPr lang="zh-CN" altLang="en-US" dirty="0"/>
              <a:t>可靠性差：“总线可用”线失效，会导致系统瘫痪。</a:t>
            </a:r>
          </a:p>
          <a:p>
            <a:pPr lvl="1">
              <a:spcBef>
                <a:spcPct val="0"/>
              </a:spcBef>
            </a:pPr>
            <a:r>
              <a:rPr lang="zh-CN" altLang="en-US" dirty="0"/>
              <a:t>灵活性差：优先级顺序固定。</a:t>
            </a:r>
          </a:p>
          <a:p>
            <a:pPr lvl="1">
              <a:spcBef>
                <a:spcPct val="0"/>
              </a:spcBef>
            </a:pPr>
            <a:r>
              <a:rPr lang="zh-CN" altLang="en-US" dirty="0"/>
              <a:t>总线使用的分配速度低。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21C597-1130-4423-9E7D-3AE9BCE0A836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计数器定时查询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2825"/>
            <a:ext cx="8362950" cy="5762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02298" name="Text Box 58"/>
          <p:cNvSpPr txBox="1">
            <a:spLocks noChangeAspect="1" noChangeArrowheads="1"/>
          </p:cNvSpPr>
          <p:nvPr/>
        </p:nvSpPr>
        <p:spPr bwMode="auto">
          <a:xfrm>
            <a:off x="250825" y="3149600"/>
            <a:ext cx="1422400" cy="2387600"/>
          </a:xfrm>
          <a:prstGeom prst="rect">
            <a:avLst/>
          </a:prstGeom>
          <a:solidFill>
            <a:srgbClr val="CC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000"/>
              <a:t>轮询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计数</a:t>
            </a:r>
          </a:p>
          <a:p>
            <a:pPr>
              <a:spcBef>
                <a:spcPct val="0"/>
              </a:spcBef>
            </a:pPr>
            <a:endParaRPr lang="zh-CN" altLang="en-US" sz="2000"/>
          </a:p>
          <a:p>
            <a:pPr>
              <a:spcBef>
                <a:spcPct val="0"/>
              </a:spcBef>
            </a:pPr>
            <a:r>
              <a:rPr lang="zh-CN" altLang="en-US" sz="2000"/>
              <a:t>总线</a:t>
            </a:r>
          </a:p>
          <a:p>
            <a:pPr>
              <a:spcBef>
                <a:spcPct val="0"/>
              </a:spcBef>
            </a:pPr>
            <a:r>
              <a:rPr lang="zh-CN" altLang="en-US" sz="2000"/>
              <a:t>仲裁器</a:t>
            </a:r>
          </a:p>
        </p:txBody>
      </p:sp>
      <p:sp>
        <p:nvSpPr>
          <p:cNvPr id="1802299" name="Text Box 59"/>
          <p:cNvSpPr txBox="1">
            <a:spLocks noChangeAspect="1" noChangeArrowheads="1"/>
          </p:cNvSpPr>
          <p:nvPr/>
        </p:nvSpPr>
        <p:spPr bwMode="auto">
          <a:xfrm>
            <a:off x="1930400" y="4889500"/>
            <a:ext cx="474663" cy="411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/>
              <a:t>BB</a:t>
            </a:r>
          </a:p>
        </p:txBody>
      </p:sp>
      <p:sp>
        <p:nvSpPr>
          <p:cNvPr id="1802300" name="Text Box 60"/>
          <p:cNvSpPr txBox="1">
            <a:spLocks noChangeAspect="1" noChangeArrowheads="1"/>
          </p:cNvSpPr>
          <p:nvPr/>
        </p:nvSpPr>
        <p:spPr bwMode="auto">
          <a:xfrm>
            <a:off x="1930400" y="4476750"/>
            <a:ext cx="4746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/>
              <a:t>BR</a:t>
            </a:r>
          </a:p>
        </p:txBody>
      </p:sp>
      <p:sp>
        <p:nvSpPr>
          <p:cNvPr id="1802301" name="Text Box 61"/>
          <p:cNvSpPr txBox="1">
            <a:spLocks noChangeAspect="1" noChangeArrowheads="1"/>
          </p:cNvSpPr>
          <p:nvPr/>
        </p:nvSpPr>
        <p:spPr bwMode="auto">
          <a:xfrm>
            <a:off x="2168525" y="2120900"/>
            <a:ext cx="1425575" cy="10287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/>
              <a:t>D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802302" name="Text Box 62"/>
          <p:cNvSpPr txBox="1">
            <a:spLocks noChangeAspect="1" noChangeArrowheads="1"/>
          </p:cNvSpPr>
          <p:nvPr/>
        </p:nvSpPr>
        <p:spPr bwMode="auto">
          <a:xfrm>
            <a:off x="4305300" y="2120900"/>
            <a:ext cx="1452563" cy="10318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/>
              <a:t>D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1802303" name="Text Box 63"/>
          <p:cNvSpPr txBox="1">
            <a:spLocks noChangeAspect="1" noChangeArrowheads="1"/>
          </p:cNvSpPr>
          <p:nvPr/>
        </p:nvSpPr>
        <p:spPr bwMode="auto">
          <a:xfrm>
            <a:off x="6919913" y="2120900"/>
            <a:ext cx="1385887" cy="10318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/>
              <a:t>D</a:t>
            </a:r>
            <a:r>
              <a:rPr lang="en-US" altLang="zh-CN" baseline="-25000"/>
              <a:t>n</a:t>
            </a:r>
            <a:endParaRPr lang="en-US" altLang="zh-CN"/>
          </a:p>
        </p:txBody>
      </p:sp>
      <p:sp>
        <p:nvSpPr>
          <p:cNvPr id="1802304" name="Line 64"/>
          <p:cNvSpPr>
            <a:spLocks noChangeAspect="1" noChangeShapeType="1"/>
          </p:cNvSpPr>
          <p:nvPr/>
        </p:nvSpPr>
        <p:spPr bwMode="auto">
          <a:xfrm>
            <a:off x="1692275" y="3768725"/>
            <a:ext cx="7127875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5" name="Line 65"/>
          <p:cNvSpPr>
            <a:spLocks noChangeAspect="1" noChangeShapeType="1"/>
          </p:cNvSpPr>
          <p:nvPr/>
        </p:nvSpPr>
        <p:spPr bwMode="auto">
          <a:xfrm>
            <a:off x="1692275" y="4179888"/>
            <a:ext cx="7127875" cy="1587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6" name="Line 66"/>
          <p:cNvSpPr>
            <a:spLocks noChangeAspect="1" noChangeShapeType="1"/>
          </p:cNvSpPr>
          <p:nvPr/>
        </p:nvSpPr>
        <p:spPr bwMode="auto">
          <a:xfrm>
            <a:off x="1692275" y="3562350"/>
            <a:ext cx="7127875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7" name="Line 67"/>
          <p:cNvSpPr>
            <a:spLocks noChangeAspect="1" noChangeShapeType="1"/>
          </p:cNvSpPr>
          <p:nvPr/>
        </p:nvSpPr>
        <p:spPr bwMode="auto">
          <a:xfrm>
            <a:off x="6084888" y="2708275"/>
            <a:ext cx="598487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8" name="Line 68"/>
          <p:cNvSpPr>
            <a:spLocks noChangeAspect="1" noChangeShapeType="1"/>
          </p:cNvSpPr>
          <p:nvPr/>
        </p:nvSpPr>
        <p:spPr bwMode="auto">
          <a:xfrm flipH="1">
            <a:off x="1692275" y="4799013"/>
            <a:ext cx="7127875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09" name="Line 69"/>
          <p:cNvSpPr>
            <a:spLocks noChangeAspect="1" noChangeShapeType="1"/>
          </p:cNvSpPr>
          <p:nvPr/>
        </p:nvSpPr>
        <p:spPr bwMode="auto">
          <a:xfrm flipH="1">
            <a:off x="1692275" y="5210175"/>
            <a:ext cx="7127875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10" name="Line 70"/>
          <p:cNvSpPr>
            <a:spLocks noChangeAspect="1" noChangeShapeType="1"/>
          </p:cNvSpPr>
          <p:nvPr/>
        </p:nvSpPr>
        <p:spPr bwMode="auto">
          <a:xfrm>
            <a:off x="3117850" y="3149600"/>
            <a:ext cx="1588" cy="16494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1" name="Line 71"/>
          <p:cNvSpPr>
            <a:spLocks noChangeAspect="1" noChangeShapeType="1"/>
          </p:cNvSpPr>
          <p:nvPr/>
        </p:nvSpPr>
        <p:spPr bwMode="auto">
          <a:xfrm>
            <a:off x="3355975" y="3149600"/>
            <a:ext cx="0" cy="20589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12" name="AutoShape 72"/>
          <p:cNvSpPr>
            <a:spLocks noChangeAspect="1" noChangeArrowheads="1"/>
          </p:cNvSpPr>
          <p:nvPr/>
        </p:nvSpPr>
        <p:spPr bwMode="auto">
          <a:xfrm>
            <a:off x="3079750" y="4759325"/>
            <a:ext cx="74613" cy="7620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3" name="AutoShape 73"/>
          <p:cNvSpPr>
            <a:spLocks noChangeAspect="1" noChangeArrowheads="1"/>
          </p:cNvSpPr>
          <p:nvPr/>
        </p:nvSpPr>
        <p:spPr bwMode="auto">
          <a:xfrm>
            <a:off x="3316288" y="5168900"/>
            <a:ext cx="77787" cy="80963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4" name="AutoShape 74"/>
          <p:cNvSpPr>
            <a:spLocks noChangeAspect="1" noChangeArrowheads="1"/>
          </p:cNvSpPr>
          <p:nvPr/>
        </p:nvSpPr>
        <p:spPr bwMode="auto">
          <a:xfrm>
            <a:off x="5218113" y="4759325"/>
            <a:ext cx="77787" cy="7620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5" name="AutoShape 75"/>
          <p:cNvSpPr>
            <a:spLocks noChangeAspect="1" noChangeArrowheads="1"/>
          </p:cNvSpPr>
          <p:nvPr/>
        </p:nvSpPr>
        <p:spPr bwMode="auto">
          <a:xfrm>
            <a:off x="5454650" y="5168900"/>
            <a:ext cx="79375" cy="77788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6" name="AutoShape 76"/>
          <p:cNvSpPr>
            <a:spLocks noChangeAspect="1" noChangeArrowheads="1"/>
          </p:cNvSpPr>
          <p:nvPr/>
        </p:nvSpPr>
        <p:spPr bwMode="auto">
          <a:xfrm>
            <a:off x="7831138" y="4759325"/>
            <a:ext cx="77787" cy="7620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7" name="AutoShape 77"/>
          <p:cNvSpPr>
            <a:spLocks noChangeAspect="1" noChangeArrowheads="1"/>
          </p:cNvSpPr>
          <p:nvPr/>
        </p:nvSpPr>
        <p:spPr bwMode="auto">
          <a:xfrm>
            <a:off x="8070850" y="5168900"/>
            <a:ext cx="73025" cy="79375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8" name="Text Box 78"/>
          <p:cNvSpPr txBox="1">
            <a:spLocks noChangeAspect="1" noChangeArrowheads="1"/>
          </p:cNvSpPr>
          <p:nvPr/>
        </p:nvSpPr>
        <p:spPr bwMode="auto">
          <a:xfrm>
            <a:off x="1189038" y="5754688"/>
            <a:ext cx="7343775" cy="4111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8.12  </a:t>
            </a:r>
            <a:r>
              <a:rPr lang="zh-CN" altLang="en-US">
                <a:solidFill>
                  <a:schemeClr val="bg2"/>
                </a:solidFill>
              </a:rPr>
              <a:t>计数器定时查询（轮询仲裁方式）</a:t>
            </a:r>
          </a:p>
        </p:txBody>
      </p:sp>
      <p:sp>
        <p:nvSpPr>
          <p:cNvPr id="1802319" name="Line 79"/>
          <p:cNvSpPr>
            <a:spLocks noChangeAspect="1" noChangeShapeType="1"/>
          </p:cNvSpPr>
          <p:nvPr/>
        </p:nvSpPr>
        <p:spPr bwMode="auto">
          <a:xfrm flipV="1">
            <a:off x="2879725" y="3149600"/>
            <a:ext cx="1588" cy="10302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0" name="Line 80"/>
          <p:cNvSpPr>
            <a:spLocks noChangeAspect="1" noChangeShapeType="1"/>
          </p:cNvSpPr>
          <p:nvPr/>
        </p:nvSpPr>
        <p:spPr bwMode="auto">
          <a:xfrm flipV="1">
            <a:off x="2643188" y="3149600"/>
            <a:ext cx="1587" cy="619125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1" name="Line 81"/>
          <p:cNvSpPr>
            <a:spLocks noChangeAspect="1" noChangeShapeType="1"/>
          </p:cNvSpPr>
          <p:nvPr/>
        </p:nvSpPr>
        <p:spPr bwMode="auto">
          <a:xfrm flipV="1">
            <a:off x="2405063" y="3149600"/>
            <a:ext cx="1587" cy="41275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22" name="Line 82"/>
          <p:cNvSpPr>
            <a:spLocks noChangeAspect="1" noChangeShapeType="1"/>
          </p:cNvSpPr>
          <p:nvPr/>
        </p:nvSpPr>
        <p:spPr bwMode="auto">
          <a:xfrm>
            <a:off x="5257800" y="3149600"/>
            <a:ext cx="1588" cy="1647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3" name="Line 83"/>
          <p:cNvSpPr>
            <a:spLocks noChangeAspect="1" noChangeShapeType="1"/>
          </p:cNvSpPr>
          <p:nvPr/>
        </p:nvSpPr>
        <p:spPr bwMode="auto">
          <a:xfrm>
            <a:off x="5492750" y="3149600"/>
            <a:ext cx="1588" cy="2057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4" name="Line 84"/>
          <p:cNvSpPr>
            <a:spLocks noChangeAspect="1" noChangeShapeType="1"/>
          </p:cNvSpPr>
          <p:nvPr/>
        </p:nvSpPr>
        <p:spPr bwMode="auto">
          <a:xfrm flipV="1">
            <a:off x="5018088" y="3149600"/>
            <a:ext cx="1587" cy="10287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5" name="Line 85"/>
          <p:cNvSpPr>
            <a:spLocks noChangeAspect="1" noChangeShapeType="1"/>
          </p:cNvSpPr>
          <p:nvPr/>
        </p:nvSpPr>
        <p:spPr bwMode="auto">
          <a:xfrm flipV="1">
            <a:off x="4778375" y="3149600"/>
            <a:ext cx="1588" cy="6175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6" name="Line 86"/>
          <p:cNvSpPr>
            <a:spLocks noChangeAspect="1" noChangeShapeType="1"/>
          </p:cNvSpPr>
          <p:nvPr/>
        </p:nvSpPr>
        <p:spPr bwMode="auto">
          <a:xfrm flipV="1">
            <a:off x="4541838" y="3149600"/>
            <a:ext cx="1587" cy="411163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7" name="Line 87"/>
          <p:cNvSpPr>
            <a:spLocks noChangeAspect="1" noChangeShapeType="1"/>
          </p:cNvSpPr>
          <p:nvPr/>
        </p:nvSpPr>
        <p:spPr bwMode="auto">
          <a:xfrm>
            <a:off x="7869238" y="3149600"/>
            <a:ext cx="1587" cy="1647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8" name="Line 88"/>
          <p:cNvSpPr>
            <a:spLocks noChangeAspect="1" noChangeShapeType="1"/>
          </p:cNvSpPr>
          <p:nvPr/>
        </p:nvSpPr>
        <p:spPr bwMode="auto">
          <a:xfrm>
            <a:off x="8107363" y="3149600"/>
            <a:ext cx="1587" cy="2057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29" name="Line 89"/>
          <p:cNvSpPr>
            <a:spLocks noChangeAspect="1" noChangeShapeType="1"/>
          </p:cNvSpPr>
          <p:nvPr/>
        </p:nvSpPr>
        <p:spPr bwMode="auto">
          <a:xfrm flipV="1">
            <a:off x="7631113" y="3149600"/>
            <a:ext cx="1587" cy="10287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30" name="Line 90"/>
          <p:cNvSpPr>
            <a:spLocks noChangeAspect="1" noChangeShapeType="1"/>
          </p:cNvSpPr>
          <p:nvPr/>
        </p:nvSpPr>
        <p:spPr bwMode="auto">
          <a:xfrm flipV="1">
            <a:off x="7391400" y="3149600"/>
            <a:ext cx="3175" cy="6175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31" name="Line 91"/>
          <p:cNvSpPr>
            <a:spLocks noChangeAspect="1" noChangeShapeType="1"/>
          </p:cNvSpPr>
          <p:nvPr/>
        </p:nvSpPr>
        <p:spPr bwMode="auto">
          <a:xfrm flipV="1">
            <a:off x="7156450" y="3149600"/>
            <a:ext cx="1588" cy="411163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32" name="AutoShape 92"/>
          <p:cNvSpPr>
            <a:spLocks noChangeAspect="1" noChangeArrowheads="1"/>
          </p:cNvSpPr>
          <p:nvPr/>
        </p:nvSpPr>
        <p:spPr bwMode="auto">
          <a:xfrm>
            <a:off x="2365375" y="3522663"/>
            <a:ext cx="77788" cy="77787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3" name="AutoShape 93"/>
          <p:cNvSpPr>
            <a:spLocks noChangeAspect="1" noChangeArrowheads="1"/>
          </p:cNvSpPr>
          <p:nvPr/>
        </p:nvSpPr>
        <p:spPr bwMode="auto">
          <a:xfrm>
            <a:off x="2605088" y="3729038"/>
            <a:ext cx="74612" cy="76200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4" name="AutoShape 94"/>
          <p:cNvSpPr>
            <a:spLocks noChangeAspect="1" noChangeArrowheads="1"/>
          </p:cNvSpPr>
          <p:nvPr/>
        </p:nvSpPr>
        <p:spPr bwMode="auto">
          <a:xfrm>
            <a:off x="2840038" y="4140200"/>
            <a:ext cx="76200" cy="76200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5" name="AutoShape 95"/>
          <p:cNvSpPr>
            <a:spLocks noChangeAspect="1" noChangeArrowheads="1"/>
          </p:cNvSpPr>
          <p:nvPr/>
        </p:nvSpPr>
        <p:spPr bwMode="auto">
          <a:xfrm>
            <a:off x="4503738" y="3522663"/>
            <a:ext cx="76200" cy="77787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6" name="AutoShape 96"/>
          <p:cNvSpPr>
            <a:spLocks noChangeAspect="1" noChangeArrowheads="1"/>
          </p:cNvSpPr>
          <p:nvPr/>
        </p:nvSpPr>
        <p:spPr bwMode="auto">
          <a:xfrm>
            <a:off x="4741863" y="3729038"/>
            <a:ext cx="76200" cy="76200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7" name="AutoShape 97"/>
          <p:cNvSpPr>
            <a:spLocks noChangeAspect="1" noChangeArrowheads="1"/>
          </p:cNvSpPr>
          <p:nvPr/>
        </p:nvSpPr>
        <p:spPr bwMode="auto">
          <a:xfrm>
            <a:off x="4979988" y="4140200"/>
            <a:ext cx="74612" cy="79375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8" name="AutoShape 98"/>
          <p:cNvSpPr>
            <a:spLocks noChangeAspect="1" noChangeArrowheads="1"/>
          </p:cNvSpPr>
          <p:nvPr/>
        </p:nvSpPr>
        <p:spPr bwMode="auto">
          <a:xfrm>
            <a:off x="7116763" y="3522663"/>
            <a:ext cx="77787" cy="77787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39" name="AutoShape 99"/>
          <p:cNvSpPr>
            <a:spLocks noChangeAspect="1" noChangeArrowheads="1"/>
          </p:cNvSpPr>
          <p:nvPr/>
        </p:nvSpPr>
        <p:spPr bwMode="auto">
          <a:xfrm>
            <a:off x="7353300" y="3729038"/>
            <a:ext cx="79375" cy="76200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0" name="AutoShape 100"/>
          <p:cNvSpPr>
            <a:spLocks noChangeAspect="1" noChangeArrowheads="1"/>
          </p:cNvSpPr>
          <p:nvPr/>
        </p:nvSpPr>
        <p:spPr bwMode="auto">
          <a:xfrm>
            <a:off x="7594600" y="4140200"/>
            <a:ext cx="74613" cy="79375"/>
          </a:xfrm>
          <a:prstGeom prst="flowChartConnector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1" name="AutoShape 101"/>
          <p:cNvSpPr>
            <a:spLocks noChangeAspect="1"/>
          </p:cNvSpPr>
          <p:nvPr/>
        </p:nvSpPr>
        <p:spPr bwMode="auto">
          <a:xfrm>
            <a:off x="1336675" y="3562350"/>
            <a:ext cx="236538" cy="617538"/>
          </a:xfrm>
          <a:prstGeom prst="leftBrace">
            <a:avLst>
              <a:gd name="adj1" fmla="val 21756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2" name="Line 102"/>
          <p:cNvSpPr>
            <a:spLocks noChangeAspect="1" noChangeShapeType="1"/>
          </p:cNvSpPr>
          <p:nvPr/>
        </p:nvSpPr>
        <p:spPr bwMode="auto">
          <a:xfrm flipH="1">
            <a:off x="5661024" y="1681163"/>
            <a:ext cx="2921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43" name="Line 103"/>
          <p:cNvSpPr>
            <a:spLocks noChangeAspect="1" noChangeShapeType="1"/>
          </p:cNvSpPr>
          <p:nvPr/>
        </p:nvSpPr>
        <p:spPr bwMode="auto">
          <a:xfrm>
            <a:off x="1774825" y="1214438"/>
            <a:ext cx="66278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44" name="Line 104"/>
          <p:cNvSpPr>
            <a:spLocks noChangeAspect="1" noChangeShapeType="1"/>
          </p:cNvSpPr>
          <p:nvPr/>
        </p:nvSpPr>
        <p:spPr bwMode="auto">
          <a:xfrm>
            <a:off x="7596188" y="1857375"/>
            <a:ext cx="1587" cy="263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45" name="AutoShape 105"/>
          <p:cNvSpPr>
            <a:spLocks noChangeAspect="1" noChangeArrowheads="1"/>
          </p:cNvSpPr>
          <p:nvPr/>
        </p:nvSpPr>
        <p:spPr bwMode="auto">
          <a:xfrm>
            <a:off x="2827338" y="1147763"/>
            <a:ext cx="112712" cy="11112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6" name="AutoShape 106"/>
          <p:cNvSpPr>
            <a:spLocks noChangeAspect="1" noChangeArrowheads="1"/>
          </p:cNvSpPr>
          <p:nvPr/>
        </p:nvSpPr>
        <p:spPr bwMode="auto">
          <a:xfrm>
            <a:off x="7542213" y="1149350"/>
            <a:ext cx="112712" cy="112713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7" name="AutoShape 107"/>
          <p:cNvSpPr>
            <a:spLocks noChangeAspect="1" noChangeArrowheads="1"/>
          </p:cNvSpPr>
          <p:nvPr/>
        </p:nvSpPr>
        <p:spPr bwMode="auto">
          <a:xfrm>
            <a:off x="5003800" y="1143000"/>
            <a:ext cx="115888" cy="11112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8" name="Text Box 108"/>
          <p:cNvSpPr txBox="1">
            <a:spLocks noChangeAspect="1" noChangeArrowheads="1"/>
          </p:cNvSpPr>
          <p:nvPr/>
        </p:nvSpPr>
        <p:spPr bwMode="auto">
          <a:xfrm>
            <a:off x="6970713" y="1476375"/>
            <a:ext cx="1228725" cy="3698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n</a:t>
            </a:r>
          </a:p>
        </p:txBody>
      </p:sp>
      <p:sp>
        <p:nvSpPr>
          <p:cNvPr id="1802349" name="Line 109"/>
          <p:cNvSpPr>
            <a:spLocks noChangeAspect="1" noChangeShapeType="1"/>
          </p:cNvSpPr>
          <p:nvPr/>
        </p:nvSpPr>
        <p:spPr bwMode="auto">
          <a:xfrm>
            <a:off x="7596188" y="1209675"/>
            <a:ext cx="1587" cy="261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0" name="Text Box 110"/>
          <p:cNvSpPr txBox="1">
            <a:spLocks noChangeAspect="1" noChangeArrowheads="1"/>
          </p:cNvSpPr>
          <p:nvPr/>
        </p:nvSpPr>
        <p:spPr bwMode="auto">
          <a:xfrm>
            <a:off x="3851275" y="765175"/>
            <a:ext cx="936625" cy="371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400"/>
              <a:t>总线</a:t>
            </a:r>
          </a:p>
        </p:txBody>
      </p:sp>
      <p:sp>
        <p:nvSpPr>
          <p:cNvPr id="1802351" name="Line 111"/>
          <p:cNvSpPr>
            <a:spLocks noChangeAspect="1" noChangeShapeType="1"/>
          </p:cNvSpPr>
          <p:nvPr/>
        </p:nvSpPr>
        <p:spPr bwMode="auto">
          <a:xfrm>
            <a:off x="5062538" y="1854200"/>
            <a:ext cx="1587" cy="261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2" name="Text Box 112"/>
          <p:cNvSpPr txBox="1">
            <a:spLocks noChangeAspect="1" noChangeArrowheads="1"/>
          </p:cNvSpPr>
          <p:nvPr/>
        </p:nvSpPr>
        <p:spPr bwMode="auto">
          <a:xfrm>
            <a:off x="4437063" y="1471613"/>
            <a:ext cx="1228725" cy="37306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2</a:t>
            </a:r>
          </a:p>
        </p:txBody>
      </p:sp>
      <p:sp>
        <p:nvSpPr>
          <p:cNvPr id="1802353" name="Line 113"/>
          <p:cNvSpPr>
            <a:spLocks noChangeAspect="1" noChangeShapeType="1"/>
          </p:cNvSpPr>
          <p:nvPr/>
        </p:nvSpPr>
        <p:spPr bwMode="auto">
          <a:xfrm>
            <a:off x="5062538" y="1204913"/>
            <a:ext cx="1587" cy="2619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4" name="Line 114"/>
          <p:cNvSpPr>
            <a:spLocks noChangeAspect="1" noChangeShapeType="1"/>
          </p:cNvSpPr>
          <p:nvPr/>
        </p:nvSpPr>
        <p:spPr bwMode="auto">
          <a:xfrm>
            <a:off x="2884488" y="1857375"/>
            <a:ext cx="1587" cy="263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5" name="Text Box 115"/>
          <p:cNvSpPr txBox="1">
            <a:spLocks noChangeAspect="1" noChangeArrowheads="1"/>
          </p:cNvSpPr>
          <p:nvPr/>
        </p:nvSpPr>
        <p:spPr bwMode="auto">
          <a:xfrm>
            <a:off x="2259013" y="1476375"/>
            <a:ext cx="1227137" cy="3698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r>
              <a:rPr lang="zh-CN" altLang="en-US" sz="2000" dirty="0"/>
              <a:t>总线接口</a:t>
            </a:r>
            <a:r>
              <a:rPr lang="en-US" altLang="zh-CN" sz="2000" dirty="0"/>
              <a:t>1</a:t>
            </a:r>
          </a:p>
        </p:txBody>
      </p:sp>
      <p:sp>
        <p:nvSpPr>
          <p:cNvPr id="1802356" name="Line 116"/>
          <p:cNvSpPr>
            <a:spLocks noChangeAspect="1" noChangeShapeType="1"/>
          </p:cNvSpPr>
          <p:nvPr/>
        </p:nvSpPr>
        <p:spPr bwMode="auto">
          <a:xfrm>
            <a:off x="2884488" y="1209675"/>
            <a:ext cx="1587" cy="261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57" name="Line 117"/>
          <p:cNvSpPr>
            <a:spLocks noChangeAspect="1" noChangeShapeType="1"/>
          </p:cNvSpPr>
          <p:nvPr/>
        </p:nvSpPr>
        <p:spPr bwMode="auto">
          <a:xfrm flipV="1">
            <a:off x="3589338" y="2295525"/>
            <a:ext cx="1841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58" name="Text Box 118"/>
          <p:cNvSpPr txBox="1">
            <a:spLocks noChangeAspect="1" noChangeArrowheads="1"/>
          </p:cNvSpPr>
          <p:nvPr/>
        </p:nvSpPr>
        <p:spPr bwMode="auto">
          <a:xfrm>
            <a:off x="3152775" y="2187575"/>
            <a:ext cx="3984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2359" name="Line 119"/>
          <p:cNvSpPr>
            <a:spLocks noChangeAspect="1" noChangeShapeType="1"/>
          </p:cNvSpPr>
          <p:nvPr/>
        </p:nvSpPr>
        <p:spPr bwMode="auto">
          <a:xfrm flipV="1">
            <a:off x="3760788" y="1673225"/>
            <a:ext cx="1587" cy="622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0" name="Line 120"/>
          <p:cNvSpPr>
            <a:spLocks noChangeAspect="1" noChangeShapeType="1"/>
          </p:cNvSpPr>
          <p:nvPr/>
        </p:nvSpPr>
        <p:spPr bwMode="auto">
          <a:xfrm flipH="1">
            <a:off x="3484563" y="1673225"/>
            <a:ext cx="2762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61" name="Line 121"/>
          <p:cNvSpPr>
            <a:spLocks noChangeAspect="1" noChangeShapeType="1"/>
          </p:cNvSpPr>
          <p:nvPr/>
        </p:nvSpPr>
        <p:spPr bwMode="auto">
          <a:xfrm flipV="1">
            <a:off x="5756275" y="2305050"/>
            <a:ext cx="2079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2" name="Text Box 122"/>
          <p:cNvSpPr txBox="1">
            <a:spLocks noChangeAspect="1" noChangeArrowheads="1"/>
          </p:cNvSpPr>
          <p:nvPr/>
        </p:nvSpPr>
        <p:spPr bwMode="auto">
          <a:xfrm>
            <a:off x="5254625" y="2182813"/>
            <a:ext cx="3968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2363" name="Line 123"/>
          <p:cNvSpPr>
            <a:spLocks noChangeAspect="1" noChangeShapeType="1"/>
          </p:cNvSpPr>
          <p:nvPr/>
        </p:nvSpPr>
        <p:spPr bwMode="auto">
          <a:xfrm flipV="1">
            <a:off x="5953125" y="1679575"/>
            <a:ext cx="1588" cy="625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4" name="Line 124"/>
          <p:cNvSpPr>
            <a:spLocks noChangeAspect="1" noChangeShapeType="1"/>
          </p:cNvSpPr>
          <p:nvPr/>
        </p:nvSpPr>
        <p:spPr bwMode="auto">
          <a:xfrm flipV="1">
            <a:off x="8315325" y="2282825"/>
            <a:ext cx="1841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5" name="Text Box 125"/>
          <p:cNvSpPr txBox="1">
            <a:spLocks noChangeAspect="1" noChangeArrowheads="1"/>
          </p:cNvSpPr>
          <p:nvPr/>
        </p:nvSpPr>
        <p:spPr bwMode="auto">
          <a:xfrm>
            <a:off x="7812088" y="2176463"/>
            <a:ext cx="39846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n</a:t>
            </a:r>
            <a:endParaRPr lang="en-US" altLang="zh-CN" sz="2000"/>
          </a:p>
        </p:txBody>
      </p:sp>
      <p:sp>
        <p:nvSpPr>
          <p:cNvPr id="1802366" name="Line 126"/>
          <p:cNvSpPr>
            <a:spLocks noChangeAspect="1" noChangeShapeType="1"/>
          </p:cNvSpPr>
          <p:nvPr/>
        </p:nvSpPr>
        <p:spPr bwMode="auto">
          <a:xfrm flipV="1">
            <a:off x="8486775" y="1660525"/>
            <a:ext cx="1588" cy="622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67" name="Line 127"/>
          <p:cNvSpPr>
            <a:spLocks noChangeAspect="1" noChangeShapeType="1"/>
          </p:cNvSpPr>
          <p:nvPr/>
        </p:nvSpPr>
        <p:spPr bwMode="auto">
          <a:xfrm flipH="1">
            <a:off x="8210550" y="1660525"/>
            <a:ext cx="2762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68" name="Text Box 128"/>
          <p:cNvSpPr txBox="1">
            <a:spLocks noChangeAspect="1" noChangeArrowheads="1"/>
          </p:cNvSpPr>
          <p:nvPr/>
        </p:nvSpPr>
        <p:spPr bwMode="auto">
          <a:xfrm>
            <a:off x="7451725" y="496888"/>
            <a:ext cx="12954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轮询</a:t>
            </a:r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802369" name="Line 129"/>
          <p:cNvSpPr>
            <a:spLocks noChangeAspect="1" noChangeShapeType="1"/>
          </p:cNvSpPr>
          <p:nvPr/>
        </p:nvSpPr>
        <p:spPr bwMode="auto">
          <a:xfrm rot="-5400000">
            <a:off x="3929063" y="3938588"/>
            <a:ext cx="300037" cy="1587"/>
          </a:xfrm>
          <a:prstGeom prst="line">
            <a:avLst/>
          </a:prstGeom>
          <a:noFill/>
          <a:ln w="57150" cap="rnd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70" name="Line 130"/>
          <p:cNvSpPr>
            <a:spLocks noChangeAspect="1" noChangeShapeType="1"/>
          </p:cNvSpPr>
          <p:nvPr/>
        </p:nvSpPr>
        <p:spPr bwMode="auto">
          <a:xfrm rot="-5400000">
            <a:off x="1758950" y="3938588"/>
            <a:ext cx="300037" cy="1588"/>
          </a:xfrm>
          <a:prstGeom prst="line">
            <a:avLst/>
          </a:prstGeom>
          <a:noFill/>
          <a:ln w="57150" cap="rnd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2371" name="Line 131"/>
          <p:cNvSpPr>
            <a:spLocks noChangeAspect="1" noChangeShapeType="1"/>
          </p:cNvSpPr>
          <p:nvPr/>
        </p:nvSpPr>
        <p:spPr bwMode="auto">
          <a:xfrm rot="-5400000">
            <a:off x="6438900" y="3938588"/>
            <a:ext cx="300037" cy="1588"/>
          </a:xfrm>
          <a:prstGeom prst="line">
            <a:avLst/>
          </a:prstGeom>
          <a:noFill/>
          <a:ln w="57150" cap="rnd">
            <a:solidFill>
              <a:srgbClr val="FF00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6CECB-0471-40F1-8C12-2A866243B9E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80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4450"/>
            <a:ext cx="8374063" cy="523875"/>
          </a:xfrm>
        </p:spPr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计数器定时查询</a:t>
            </a:r>
          </a:p>
        </p:txBody>
      </p:sp>
      <p:sp>
        <p:nvSpPr>
          <p:cNvPr id="180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79488"/>
            <a:ext cx="8002587" cy="5329237"/>
          </a:xfrm>
        </p:spPr>
        <p:txBody>
          <a:bodyPr/>
          <a:lstStyle/>
          <a:p>
            <a:r>
              <a:rPr lang="zh-CN" altLang="en-US"/>
              <a:t>优点：</a:t>
            </a:r>
          </a:p>
          <a:p>
            <a:pPr lvl="1"/>
            <a:r>
              <a:rPr lang="zh-CN" altLang="en-US"/>
              <a:t>灵活性好：总线使用的优先级可由程序控制改变。</a:t>
            </a:r>
          </a:p>
          <a:p>
            <a:pPr lvl="1"/>
            <a:r>
              <a:rPr lang="zh-CN" altLang="en-US"/>
              <a:t>可靠性高：某个部件失效不会使系统瘫痪。</a:t>
            </a:r>
          </a:p>
          <a:p>
            <a:r>
              <a:rPr lang="zh-CN" altLang="en-US"/>
              <a:t>缺点：</a:t>
            </a:r>
          </a:p>
          <a:p>
            <a:pPr lvl="1"/>
            <a:r>
              <a:rPr lang="zh-CN" altLang="en-US"/>
              <a:t>所增加的控制总线较多，需要</a:t>
            </a:r>
            <a:r>
              <a:rPr lang="en-US" altLang="zh-CN"/>
              <a:t>2</a:t>
            </a:r>
            <a:r>
              <a:rPr lang="zh-CN" altLang="en-US"/>
              <a:t>＋</a:t>
            </a:r>
            <a:r>
              <a:rPr lang="en-US" altLang="zh-CN"/>
              <a:t>[log</a:t>
            </a:r>
            <a:r>
              <a:rPr lang="en-US" altLang="zh-CN" baseline="-25000"/>
              <a:t>2</a:t>
            </a:r>
            <a:r>
              <a:rPr lang="en-US" altLang="zh-CN"/>
              <a:t>n]</a:t>
            </a:r>
            <a:r>
              <a:rPr lang="zh-CN" altLang="en-US"/>
              <a:t>根。</a:t>
            </a:r>
          </a:p>
          <a:p>
            <a:pPr lvl="1"/>
            <a:r>
              <a:rPr lang="zh-CN" altLang="en-US"/>
              <a:t>可扩充性较差，受限于查询控制线的根数。</a:t>
            </a:r>
          </a:p>
          <a:p>
            <a:pPr lvl="1"/>
            <a:r>
              <a:rPr lang="zh-CN" altLang="en-US"/>
              <a:t>控制器较复杂，价格较高。</a:t>
            </a:r>
          </a:p>
          <a:p>
            <a:pPr lvl="1"/>
            <a:r>
              <a:rPr lang="zh-CN" altLang="en-US"/>
              <a:t>总线的分配速度不高。</a:t>
            </a:r>
          </a:p>
        </p:txBody>
      </p:sp>
      <p:sp>
        <p:nvSpPr>
          <p:cNvPr id="1808458" name="Text Box 74"/>
          <p:cNvSpPr txBox="1">
            <a:spLocks noChangeAspect="1" noChangeArrowheads="1"/>
          </p:cNvSpPr>
          <p:nvPr/>
        </p:nvSpPr>
        <p:spPr bwMode="auto">
          <a:xfrm>
            <a:off x="7451725" y="496888"/>
            <a:ext cx="12954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solidFill>
                  <a:srgbClr val="CC0000"/>
                </a:solidFill>
                <a:latin typeface="Arial" charset="0"/>
                <a:ea typeface="黑体" pitchFamily="2" charset="-122"/>
              </a:rPr>
              <a:t>轮询</a:t>
            </a:r>
            <a:r>
              <a:rPr lang="en-US" altLang="zh-CN">
                <a:solidFill>
                  <a:srgbClr val="CC0000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A2FC10-75C9-45BE-B95E-F784078162C2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独立请求</a:t>
            </a:r>
          </a:p>
        </p:txBody>
      </p:sp>
      <p:sp>
        <p:nvSpPr>
          <p:cNvPr id="1803341" name="Text Box 77"/>
          <p:cNvSpPr txBox="1">
            <a:spLocks noChangeArrowheads="1"/>
          </p:cNvSpPr>
          <p:nvPr/>
        </p:nvSpPr>
        <p:spPr bwMode="auto">
          <a:xfrm>
            <a:off x="2144713" y="3109913"/>
            <a:ext cx="663575" cy="3794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9933FF"/>
                </a:solidFill>
              </a:rPr>
              <a:t>BR</a:t>
            </a:r>
            <a:r>
              <a:rPr lang="en-US" altLang="zh-CN" sz="2000" baseline="-25000">
                <a:solidFill>
                  <a:srgbClr val="9933FF"/>
                </a:solidFill>
              </a:rPr>
              <a:t>1</a:t>
            </a:r>
            <a:endParaRPr lang="en-US" altLang="zh-CN" sz="2000">
              <a:solidFill>
                <a:srgbClr val="9933FF"/>
              </a:solidFill>
            </a:endParaRPr>
          </a:p>
        </p:txBody>
      </p:sp>
      <p:sp>
        <p:nvSpPr>
          <p:cNvPr id="1803342" name="Text Box 78"/>
          <p:cNvSpPr txBox="1">
            <a:spLocks noChangeArrowheads="1"/>
          </p:cNvSpPr>
          <p:nvPr/>
        </p:nvSpPr>
        <p:spPr bwMode="auto">
          <a:xfrm>
            <a:off x="2144713" y="2728913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FF0066"/>
                </a:solidFill>
              </a:rPr>
              <a:t>BG</a:t>
            </a:r>
            <a:r>
              <a:rPr lang="en-US" altLang="zh-CN" sz="2000" baseline="-25000">
                <a:solidFill>
                  <a:srgbClr val="FF0066"/>
                </a:solidFill>
              </a:rPr>
              <a:t>1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1803343" name="Text Box 79"/>
          <p:cNvSpPr txBox="1">
            <a:spLocks noChangeArrowheads="1"/>
          </p:cNvSpPr>
          <p:nvPr/>
        </p:nvSpPr>
        <p:spPr bwMode="auto">
          <a:xfrm>
            <a:off x="2144713" y="3870325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9933FF"/>
                </a:solidFill>
              </a:rPr>
              <a:t>BR</a:t>
            </a:r>
            <a:r>
              <a:rPr lang="en-US" altLang="zh-CN" sz="2000" baseline="-25000">
                <a:solidFill>
                  <a:srgbClr val="9933FF"/>
                </a:solidFill>
              </a:rPr>
              <a:t>2</a:t>
            </a:r>
            <a:endParaRPr lang="en-US" altLang="zh-CN" sz="2000">
              <a:solidFill>
                <a:srgbClr val="9933FF"/>
              </a:solidFill>
            </a:endParaRPr>
          </a:p>
        </p:txBody>
      </p:sp>
      <p:sp>
        <p:nvSpPr>
          <p:cNvPr id="1803344" name="Text Box 80"/>
          <p:cNvSpPr txBox="1">
            <a:spLocks noChangeArrowheads="1"/>
          </p:cNvSpPr>
          <p:nvPr/>
        </p:nvSpPr>
        <p:spPr bwMode="auto">
          <a:xfrm>
            <a:off x="2144713" y="3489325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FF0066"/>
                </a:solidFill>
              </a:rPr>
              <a:t>BG</a:t>
            </a:r>
            <a:r>
              <a:rPr lang="en-US" altLang="zh-CN" sz="2000" baseline="-25000">
                <a:solidFill>
                  <a:srgbClr val="FF0066"/>
                </a:solidFill>
              </a:rPr>
              <a:t>2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1803345" name="Text Box 81"/>
          <p:cNvSpPr txBox="1">
            <a:spLocks noChangeArrowheads="1"/>
          </p:cNvSpPr>
          <p:nvPr/>
        </p:nvSpPr>
        <p:spPr bwMode="auto">
          <a:xfrm>
            <a:off x="2144713" y="5013325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9933FF"/>
                </a:solidFill>
              </a:rPr>
              <a:t>BR</a:t>
            </a:r>
            <a:r>
              <a:rPr lang="en-US" altLang="zh-CN" sz="2000" baseline="-25000">
                <a:solidFill>
                  <a:srgbClr val="9933FF"/>
                </a:solidFill>
              </a:rPr>
              <a:t>n</a:t>
            </a:r>
            <a:endParaRPr lang="en-US" altLang="zh-CN" sz="2000">
              <a:solidFill>
                <a:srgbClr val="9933FF"/>
              </a:solidFill>
            </a:endParaRPr>
          </a:p>
        </p:txBody>
      </p:sp>
      <p:sp>
        <p:nvSpPr>
          <p:cNvPr id="1803346" name="Text Box 82"/>
          <p:cNvSpPr txBox="1">
            <a:spLocks noChangeArrowheads="1"/>
          </p:cNvSpPr>
          <p:nvPr/>
        </p:nvSpPr>
        <p:spPr bwMode="auto">
          <a:xfrm>
            <a:off x="2144713" y="4632325"/>
            <a:ext cx="6635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>
                <a:solidFill>
                  <a:srgbClr val="FF0066"/>
                </a:solidFill>
              </a:rPr>
              <a:t>BG</a:t>
            </a:r>
            <a:r>
              <a:rPr lang="en-US" altLang="zh-CN" sz="2000" baseline="-25000">
                <a:solidFill>
                  <a:srgbClr val="FF0066"/>
                </a:solidFill>
              </a:rPr>
              <a:t>n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1803347" name="Text Box 83"/>
          <p:cNvSpPr txBox="1">
            <a:spLocks noChangeArrowheads="1"/>
          </p:cNvSpPr>
          <p:nvPr/>
        </p:nvSpPr>
        <p:spPr bwMode="auto">
          <a:xfrm>
            <a:off x="2144713" y="5445125"/>
            <a:ext cx="44132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/>
              <a:t>BB</a:t>
            </a:r>
          </a:p>
        </p:txBody>
      </p:sp>
      <p:sp>
        <p:nvSpPr>
          <p:cNvPr id="1803348" name="Text Box 84"/>
          <p:cNvSpPr txBox="1">
            <a:spLocks noChangeArrowheads="1"/>
          </p:cNvSpPr>
          <p:nvPr/>
        </p:nvSpPr>
        <p:spPr bwMode="auto">
          <a:xfrm>
            <a:off x="2700338" y="1828800"/>
            <a:ext cx="1338262" cy="95091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3349" name="Text Box 85"/>
          <p:cNvSpPr txBox="1">
            <a:spLocks noChangeArrowheads="1"/>
          </p:cNvSpPr>
          <p:nvPr/>
        </p:nvSpPr>
        <p:spPr bwMode="auto">
          <a:xfrm>
            <a:off x="4427538" y="1828800"/>
            <a:ext cx="1370012" cy="95408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3350" name="Text Box 86"/>
          <p:cNvSpPr txBox="1">
            <a:spLocks noChangeArrowheads="1"/>
          </p:cNvSpPr>
          <p:nvPr/>
        </p:nvSpPr>
        <p:spPr bwMode="auto">
          <a:xfrm>
            <a:off x="6516688" y="1827213"/>
            <a:ext cx="1433512" cy="9556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n</a:t>
            </a:r>
            <a:endParaRPr lang="en-US" altLang="zh-CN" sz="2000"/>
          </a:p>
        </p:txBody>
      </p:sp>
      <p:sp>
        <p:nvSpPr>
          <p:cNvPr id="1803351" name="Text Box 87"/>
          <p:cNvSpPr txBox="1">
            <a:spLocks noChangeArrowheads="1"/>
          </p:cNvSpPr>
          <p:nvPr/>
        </p:nvSpPr>
        <p:spPr bwMode="auto">
          <a:xfrm>
            <a:off x="595313" y="2779713"/>
            <a:ext cx="1325562" cy="3357562"/>
          </a:xfrm>
          <a:prstGeom prst="rect">
            <a:avLst/>
          </a:prstGeom>
          <a:solidFill>
            <a:srgbClr val="CC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zh-CN" altLang="en-US" sz="2400"/>
              <a:t>总线</a:t>
            </a:r>
          </a:p>
          <a:p>
            <a:r>
              <a:rPr lang="zh-CN" altLang="en-US" sz="2400"/>
              <a:t>仲裁器</a:t>
            </a:r>
          </a:p>
        </p:txBody>
      </p:sp>
      <p:sp>
        <p:nvSpPr>
          <p:cNvPr id="1803352" name="Line 88"/>
          <p:cNvSpPr>
            <a:spLocks noChangeShapeType="1"/>
          </p:cNvSpPr>
          <p:nvPr/>
        </p:nvSpPr>
        <p:spPr bwMode="auto">
          <a:xfrm>
            <a:off x="1924050" y="3921125"/>
            <a:ext cx="2909888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53" name="Line 89"/>
          <p:cNvSpPr>
            <a:spLocks noChangeShapeType="1"/>
          </p:cNvSpPr>
          <p:nvPr/>
        </p:nvSpPr>
        <p:spPr bwMode="auto">
          <a:xfrm>
            <a:off x="1924050" y="5064125"/>
            <a:ext cx="5095875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54" name="Line 90"/>
          <p:cNvSpPr>
            <a:spLocks noChangeShapeType="1"/>
          </p:cNvSpPr>
          <p:nvPr/>
        </p:nvSpPr>
        <p:spPr bwMode="auto">
          <a:xfrm flipV="1">
            <a:off x="1924050" y="3159125"/>
            <a:ext cx="1104900" cy="158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55" name="Line 91"/>
          <p:cNvSpPr>
            <a:spLocks noChangeShapeType="1"/>
          </p:cNvSpPr>
          <p:nvPr/>
        </p:nvSpPr>
        <p:spPr bwMode="auto">
          <a:xfrm>
            <a:off x="6000750" y="2341563"/>
            <a:ext cx="442913" cy="0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56" name="Line 92"/>
          <p:cNvSpPr>
            <a:spLocks noChangeShapeType="1"/>
          </p:cNvSpPr>
          <p:nvPr/>
        </p:nvSpPr>
        <p:spPr bwMode="auto">
          <a:xfrm flipH="1">
            <a:off x="1924050" y="5445125"/>
            <a:ext cx="5308600" cy="1588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57" name="Line 93"/>
          <p:cNvSpPr>
            <a:spLocks noChangeShapeType="1"/>
          </p:cNvSpPr>
          <p:nvPr/>
        </p:nvSpPr>
        <p:spPr bwMode="auto">
          <a:xfrm flipH="1">
            <a:off x="1924050" y="5821363"/>
            <a:ext cx="6073775" cy="635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58" name="Line 94"/>
          <p:cNvSpPr>
            <a:spLocks noChangeShapeType="1"/>
          </p:cNvSpPr>
          <p:nvPr/>
        </p:nvSpPr>
        <p:spPr bwMode="auto">
          <a:xfrm>
            <a:off x="3251200" y="2779713"/>
            <a:ext cx="1588" cy="760412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59" name="Line 95"/>
          <p:cNvSpPr>
            <a:spLocks noChangeShapeType="1"/>
          </p:cNvSpPr>
          <p:nvPr/>
        </p:nvSpPr>
        <p:spPr bwMode="auto">
          <a:xfrm>
            <a:off x="7235825" y="2779713"/>
            <a:ext cx="1588" cy="2665412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0" name="Line 96"/>
          <p:cNvSpPr>
            <a:spLocks noChangeShapeType="1"/>
          </p:cNvSpPr>
          <p:nvPr/>
        </p:nvSpPr>
        <p:spPr bwMode="auto">
          <a:xfrm>
            <a:off x="5059363" y="2779713"/>
            <a:ext cx="1587" cy="1522412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1" name="Line 97"/>
          <p:cNvSpPr>
            <a:spLocks noChangeShapeType="1"/>
          </p:cNvSpPr>
          <p:nvPr/>
        </p:nvSpPr>
        <p:spPr bwMode="auto">
          <a:xfrm>
            <a:off x="3717925" y="2792413"/>
            <a:ext cx="1588" cy="30432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2" name="Line 98"/>
          <p:cNvSpPr>
            <a:spLocks noChangeShapeType="1"/>
          </p:cNvSpPr>
          <p:nvPr/>
        </p:nvSpPr>
        <p:spPr bwMode="auto">
          <a:xfrm>
            <a:off x="7656513" y="2779713"/>
            <a:ext cx="1587" cy="3044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3" name="Line 99"/>
          <p:cNvSpPr>
            <a:spLocks noChangeShapeType="1"/>
          </p:cNvSpPr>
          <p:nvPr/>
        </p:nvSpPr>
        <p:spPr bwMode="auto">
          <a:xfrm>
            <a:off x="5438775" y="2779713"/>
            <a:ext cx="1588" cy="30448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4" name="AutoShape 100"/>
          <p:cNvSpPr>
            <a:spLocks noChangeArrowheads="1"/>
          </p:cNvSpPr>
          <p:nvPr/>
        </p:nvSpPr>
        <p:spPr bwMode="auto">
          <a:xfrm>
            <a:off x="3681413" y="5792788"/>
            <a:ext cx="73025" cy="73025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65" name="AutoShape 101"/>
          <p:cNvSpPr>
            <a:spLocks noChangeArrowheads="1"/>
          </p:cNvSpPr>
          <p:nvPr/>
        </p:nvSpPr>
        <p:spPr bwMode="auto">
          <a:xfrm>
            <a:off x="5402263" y="5781675"/>
            <a:ext cx="74612" cy="6985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66" name="AutoShape 102"/>
          <p:cNvSpPr>
            <a:spLocks noChangeArrowheads="1"/>
          </p:cNvSpPr>
          <p:nvPr/>
        </p:nvSpPr>
        <p:spPr bwMode="auto">
          <a:xfrm>
            <a:off x="7618413" y="5781675"/>
            <a:ext cx="69850" cy="71438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67" name="Text Box 103"/>
          <p:cNvSpPr txBox="1">
            <a:spLocks noChangeArrowheads="1"/>
          </p:cNvSpPr>
          <p:nvPr/>
        </p:nvSpPr>
        <p:spPr bwMode="auto">
          <a:xfrm>
            <a:off x="2555875" y="6146800"/>
            <a:ext cx="4752975" cy="45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8.13  </a:t>
            </a:r>
            <a:r>
              <a:rPr lang="zh-CN" altLang="en-US">
                <a:solidFill>
                  <a:schemeClr val="bg2"/>
                </a:solidFill>
              </a:rPr>
              <a:t>独立请求仲裁方式</a:t>
            </a:r>
          </a:p>
        </p:txBody>
      </p:sp>
      <p:sp>
        <p:nvSpPr>
          <p:cNvPr id="1803368" name="Line 104"/>
          <p:cNvSpPr>
            <a:spLocks noChangeShapeType="1"/>
          </p:cNvSpPr>
          <p:nvPr/>
        </p:nvSpPr>
        <p:spPr bwMode="auto">
          <a:xfrm rot="5400000">
            <a:off x="2832894" y="4728369"/>
            <a:ext cx="568325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69" name="Line 105"/>
          <p:cNvSpPr>
            <a:spLocks noChangeShapeType="1"/>
          </p:cNvSpPr>
          <p:nvPr/>
        </p:nvSpPr>
        <p:spPr bwMode="auto">
          <a:xfrm flipH="1">
            <a:off x="1924050" y="4295775"/>
            <a:ext cx="3140075" cy="7938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0" name="Line 106"/>
          <p:cNvSpPr>
            <a:spLocks noChangeShapeType="1"/>
          </p:cNvSpPr>
          <p:nvPr/>
        </p:nvSpPr>
        <p:spPr bwMode="auto">
          <a:xfrm flipH="1">
            <a:off x="1924050" y="3540125"/>
            <a:ext cx="1327150" cy="1588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1" name="Line 107"/>
          <p:cNvSpPr>
            <a:spLocks noChangeShapeType="1"/>
          </p:cNvSpPr>
          <p:nvPr/>
        </p:nvSpPr>
        <p:spPr bwMode="auto">
          <a:xfrm flipV="1">
            <a:off x="3028950" y="2779713"/>
            <a:ext cx="0" cy="379412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2" name="Line 108"/>
          <p:cNvSpPr>
            <a:spLocks noChangeShapeType="1"/>
          </p:cNvSpPr>
          <p:nvPr/>
        </p:nvSpPr>
        <p:spPr bwMode="auto">
          <a:xfrm flipV="1">
            <a:off x="4837113" y="2779713"/>
            <a:ext cx="1587" cy="1141412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3" name="Line 109"/>
          <p:cNvSpPr>
            <a:spLocks noChangeShapeType="1"/>
          </p:cNvSpPr>
          <p:nvPr/>
        </p:nvSpPr>
        <p:spPr bwMode="auto">
          <a:xfrm flipV="1">
            <a:off x="7015163" y="2779713"/>
            <a:ext cx="1587" cy="2284412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4" name="Line 110"/>
          <p:cNvSpPr>
            <a:spLocks noChangeShapeType="1"/>
          </p:cNvSpPr>
          <p:nvPr/>
        </p:nvSpPr>
        <p:spPr bwMode="auto">
          <a:xfrm flipH="1">
            <a:off x="5695950" y="1439863"/>
            <a:ext cx="2587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5" name="Line 111"/>
          <p:cNvSpPr>
            <a:spLocks noChangeShapeType="1"/>
          </p:cNvSpPr>
          <p:nvPr/>
        </p:nvSpPr>
        <p:spPr bwMode="auto">
          <a:xfrm>
            <a:off x="1890713" y="1004888"/>
            <a:ext cx="66421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6" name="Line 112"/>
          <p:cNvSpPr>
            <a:spLocks noChangeShapeType="1"/>
          </p:cNvSpPr>
          <p:nvPr/>
        </p:nvSpPr>
        <p:spPr bwMode="auto">
          <a:xfrm>
            <a:off x="7278688" y="1589088"/>
            <a:ext cx="1587" cy="24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77" name="AutoShape 113"/>
          <p:cNvSpPr>
            <a:spLocks noChangeArrowheads="1"/>
          </p:cNvSpPr>
          <p:nvPr/>
        </p:nvSpPr>
        <p:spPr bwMode="auto">
          <a:xfrm>
            <a:off x="3338513" y="942975"/>
            <a:ext cx="103187" cy="103188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78" name="AutoShape 114"/>
          <p:cNvSpPr>
            <a:spLocks noChangeArrowheads="1"/>
          </p:cNvSpPr>
          <p:nvPr/>
        </p:nvSpPr>
        <p:spPr bwMode="auto">
          <a:xfrm>
            <a:off x="7224713" y="933450"/>
            <a:ext cx="107950" cy="10477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79" name="AutoShape 115"/>
          <p:cNvSpPr>
            <a:spLocks noChangeArrowheads="1"/>
          </p:cNvSpPr>
          <p:nvPr/>
        </p:nvSpPr>
        <p:spPr bwMode="auto">
          <a:xfrm>
            <a:off x="5083175" y="942975"/>
            <a:ext cx="106363" cy="103188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80" name="Text Box 116"/>
          <p:cNvSpPr txBox="1">
            <a:spLocks noChangeArrowheads="1"/>
          </p:cNvSpPr>
          <p:nvPr/>
        </p:nvSpPr>
        <p:spPr bwMode="auto">
          <a:xfrm>
            <a:off x="6516688" y="1236663"/>
            <a:ext cx="1320800" cy="3429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pPr>
              <a:spcBef>
                <a:spcPts val="0"/>
              </a:spcBef>
            </a:pPr>
            <a:r>
              <a:rPr lang="zh-CN" altLang="en-US" sz="2000" dirty="0"/>
              <a:t>总线接口</a:t>
            </a:r>
            <a:r>
              <a:rPr lang="en-US" altLang="zh-CN" sz="2000" dirty="0"/>
              <a:t>n</a:t>
            </a:r>
          </a:p>
        </p:txBody>
      </p:sp>
      <p:sp>
        <p:nvSpPr>
          <p:cNvPr id="1803381" name="Line 117"/>
          <p:cNvSpPr>
            <a:spLocks noChangeShapeType="1"/>
          </p:cNvSpPr>
          <p:nvPr/>
        </p:nvSpPr>
        <p:spPr bwMode="auto">
          <a:xfrm>
            <a:off x="7278688" y="989013"/>
            <a:ext cx="1587" cy="2428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2" name="Text Box 118"/>
          <p:cNvSpPr txBox="1">
            <a:spLocks noChangeArrowheads="1"/>
          </p:cNvSpPr>
          <p:nvPr/>
        </p:nvSpPr>
        <p:spPr bwMode="auto">
          <a:xfrm>
            <a:off x="3851275" y="602592"/>
            <a:ext cx="831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2400" dirty="0"/>
              <a:t>总线</a:t>
            </a:r>
          </a:p>
        </p:txBody>
      </p:sp>
      <p:sp>
        <p:nvSpPr>
          <p:cNvPr id="1803383" name="Line 119"/>
          <p:cNvSpPr>
            <a:spLocks noChangeShapeType="1"/>
          </p:cNvSpPr>
          <p:nvPr/>
        </p:nvSpPr>
        <p:spPr bwMode="auto">
          <a:xfrm>
            <a:off x="5138738" y="1601788"/>
            <a:ext cx="1587" cy="24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4" name="Text Box 120"/>
          <p:cNvSpPr txBox="1">
            <a:spLocks noChangeArrowheads="1"/>
          </p:cNvSpPr>
          <p:nvPr/>
        </p:nvSpPr>
        <p:spPr bwMode="auto">
          <a:xfrm>
            <a:off x="4427538" y="1247775"/>
            <a:ext cx="1271587" cy="3429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2</a:t>
            </a:r>
          </a:p>
        </p:txBody>
      </p:sp>
      <p:sp>
        <p:nvSpPr>
          <p:cNvPr id="1803385" name="Line 121"/>
          <p:cNvSpPr>
            <a:spLocks noChangeShapeType="1"/>
          </p:cNvSpPr>
          <p:nvPr/>
        </p:nvSpPr>
        <p:spPr bwMode="auto">
          <a:xfrm>
            <a:off x="5138738" y="1000125"/>
            <a:ext cx="1587" cy="244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6" name="Line 122"/>
          <p:cNvSpPr>
            <a:spLocks noChangeShapeType="1"/>
          </p:cNvSpPr>
          <p:nvPr/>
        </p:nvSpPr>
        <p:spPr bwMode="auto">
          <a:xfrm>
            <a:off x="3390900" y="1601788"/>
            <a:ext cx="3175" cy="2413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7" name="Text Box 123"/>
          <p:cNvSpPr txBox="1">
            <a:spLocks noChangeArrowheads="1"/>
          </p:cNvSpPr>
          <p:nvPr/>
        </p:nvSpPr>
        <p:spPr bwMode="auto">
          <a:xfrm>
            <a:off x="2700338" y="1247775"/>
            <a:ext cx="1249362" cy="3429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0"/>
          <a:lstStyle/>
          <a:p>
            <a:r>
              <a:rPr lang="zh-CN" altLang="en-US" sz="2000" dirty="0"/>
              <a:t>总线接口</a:t>
            </a:r>
            <a:r>
              <a:rPr lang="en-US" altLang="zh-CN" sz="2000" dirty="0"/>
              <a:t>1</a:t>
            </a:r>
          </a:p>
        </p:txBody>
      </p:sp>
      <p:sp>
        <p:nvSpPr>
          <p:cNvPr id="1803388" name="Line 124"/>
          <p:cNvSpPr>
            <a:spLocks noChangeShapeType="1"/>
          </p:cNvSpPr>
          <p:nvPr/>
        </p:nvSpPr>
        <p:spPr bwMode="auto">
          <a:xfrm>
            <a:off x="3390900" y="1000125"/>
            <a:ext cx="3175" cy="244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89" name="Line 125"/>
          <p:cNvSpPr>
            <a:spLocks noChangeShapeType="1"/>
          </p:cNvSpPr>
          <p:nvPr/>
        </p:nvSpPr>
        <p:spPr bwMode="auto">
          <a:xfrm flipV="1">
            <a:off x="4048125" y="2005013"/>
            <a:ext cx="171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0" name="Text Box 126"/>
          <p:cNvSpPr txBox="1">
            <a:spLocks noChangeArrowheads="1"/>
          </p:cNvSpPr>
          <p:nvPr/>
        </p:nvSpPr>
        <p:spPr bwMode="auto">
          <a:xfrm>
            <a:off x="3419475" y="1905000"/>
            <a:ext cx="5937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3391" name="Line 127"/>
          <p:cNvSpPr>
            <a:spLocks noChangeShapeType="1"/>
          </p:cNvSpPr>
          <p:nvPr/>
        </p:nvSpPr>
        <p:spPr bwMode="auto">
          <a:xfrm flipV="1">
            <a:off x="4206875" y="1428750"/>
            <a:ext cx="1588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2" name="Line 128"/>
          <p:cNvSpPr>
            <a:spLocks noChangeShapeType="1"/>
          </p:cNvSpPr>
          <p:nvPr/>
        </p:nvSpPr>
        <p:spPr bwMode="auto">
          <a:xfrm flipH="1">
            <a:off x="3949700" y="1428750"/>
            <a:ext cx="2571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3393" name="Line 129"/>
          <p:cNvSpPr>
            <a:spLocks noChangeShapeType="1"/>
          </p:cNvSpPr>
          <p:nvPr/>
        </p:nvSpPr>
        <p:spPr bwMode="auto">
          <a:xfrm flipV="1">
            <a:off x="5807075" y="2014538"/>
            <a:ext cx="17145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4" name="Text Box 130"/>
          <p:cNvSpPr txBox="1">
            <a:spLocks noChangeArrowheads="1"/>
          </p:cNvSpPr>
          <p:nvPr/>
        </p:nvSpPr>
        <p:spPr bwMode="auto">
          <a:xfrm>
            <a:off x="5076825" y="1905000"/>
            <a:ext cx="6810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3395" name="Line 131"/>
          <p:cNvSpPr>
            <a:spLocks noChangeShapeType="1"/>
          </p:cNvSpPr>
          <p:nvPr/>
        </p:nvSpPr>
        <p:spPr bwMode="auto">
          <a:xfrm flipV="1">
            <a:off x="5967413" y="1439863"/>
            <a:ext cx="1587" cy="574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6" name="Line 132"/>
          <p:cNvSpPr>
            <a:spLocks noChangeShapeType="1"/>
          </p:cNvSpPr>
          <p:nvPr/>
        </p:nvSpPr>
        <p:spPr bwMode="auto">
          <a:xfrm flipV="1">
            <a:off x="7947025" y="1981200"/>
            <a:ext cx="171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7" name="Text Box 133"/>
          <p:cNvSpPr txBox="1">
            <a:spLocks noChangeArrowheads="1"/>
          </p:cNvSpPr>
          <p:nvPr/>
        </p:nvSpPr>
        <p:spPr bwMode="auto">
          <a:xfrm>
            <a:off x="7235825" y="1881188"/>
            <a:ext cx="6746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n</a:t>
            </a:r>
            <a:endParaRPr lang="en-US" altLang="zh-CN" sz="2000"/>
          </a:p>
        </p:txBody>
      </p:sp>
      <p:sp>
        <p:nvSpPr>
          <p:cNvPr id="1803398" name="Line 134"/>
          <p:cNvSpPr>
            <a:spLocks noChangeShapeType="1"/>
          </p:cNvSpPr>
          <p:nvPr/>
        </p:nvSpPr>
        <p:spPr bwMode="auto">
          <a:xfrm flipV="1">
            <a:off x="8107363" y="1406525"/>
            <a:ext cx="1587" cy="574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3399" name="Line 135"/>
          <p:cNvSpPr>
            <a:spLocks noChangeShapeType="1"/>
          </p:cNvSpPr>
          <p:nvPr/>
        </p:nvSpPr>
        <p:spPr bwMode="auto">
          <a:xfrm flipH="1">
            <a:off x="7848600" y="1406525"/>
            <a:ext cx="2587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E95916-5199-48BF-8D35-8331B2FDEE7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80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</a:t>
            </a:r>
            <a:r>
              <a:rPr lang="en-US" altLang="zh-CN">
                <a:solidFill>
                  <a:srgbClr val="008000"/>
                </a:solidFill>
              </a:rPr>
              <a:t>1. </a:t>
            </a:r>
            <a:r>
              <a:rPr lang="zh-CN" altLang="en-US">
                <a:solidFill>
                  <a:srgbClr val="008000"/>
                </a:solidFill>
              </a:rPr>
              <a:t>集中式仲裁：</a:t>
            </a:r>
            <a:r>
              <a:rPr lang="zh-CN" altLang="en-US">
                <a:solidFill>
                  <a:srgbClr val="CC0000"/>
                </a:solidFill>
              </a:rPr>
              <a:t>独立请求</a:t>
            </a:r>
          </a:p>
        </p:txBody>
      </p:sp>
      <p:sp>
        <p:nvSpPr>
          <p:cNvPr id="180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优点：</a:t>
            </a:r>
          </a:p>
          <a:p>
            <a:pPr lvl="1"/>
            <a:r>
              <a:rPr lang="zh-CN" altLang="en-US"/>
              <a:t>总线分配速度高，无需检测是哪个设备要求使用总线。</a:t>
            </a:r>
          </a:p>
          <a:p>
            <a:pPr lvl="1"/>
            <a:r>
              <a:rPr lang="zh-CN" altLang="en-US"/>
              <a:t>灵活性好：总线使用的优先级可由程序控制改变。</a:t>
            </a:r>
          </a:p>
          <a:p>
            <a:pPr lvl="1"/>
            <a:r>
              <a:rPr lang="zh-CN" altLang="en-US"/>
              <a:t>可靠性高：某个部件失效不会使系统瘫痪。</a:t>
            </a:r>
          </a:p>
          <a:p>
            <a:r>
              <a:rPr lang="zh-CN" altLang="en-US"/>
              <a:t>缺点：</a:t>
            </a:r>
          </a:p>
          <a:p>
            <a:pPr lvl="1"/>
            <a:r>
              <a:rPr lang="zh-CN" altLang="en-US"/>
              <a:t>所增加的辅助控制总线线数多，需要</a:t>
            </a:r>
            <a:r>
              <a:rPr lang="en-US" altLang="zh-CN"/>
              <a:t>2N+1</a:t>
            </a:r>
            <a:r>
              <a:rPr lang="zh-CN" altLang="en-US"/>
              <a:t>根。</a:t>
            </a:r>
          </a:p>
          <a:p>
            <a:pPr lvl="1"/>
            <a:r>
              <a:rPr lang="zh-CN" altLang="en-US"/>
              <a:t>可扩充性差。</a:t>
            </a:r>
          </a:p>
          <a:p>
            <a:pPr lvl="1"/>
            <a:r>
              <a:rPr lang="zh-CN" altLang="en-US"/>
              <a:t>控制器复杂，价格高。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F1F3B-D575-4833-A096-B02EB800C4C6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80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 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分布式仲裁</a:t>
            </a:r>
          </a:p>
        </p:txBody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4413"/>
            <a:ext cx="8362950" cy="647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01223" name="Text Box 7"/>
          <p:cNvSpPr txBox="1">
            <a:spLocks noChangeArrowheads="1"/>
          </p:cNvSpPr>
          <p:nvPr/>
        </p:nvSpPr>
        <p:spPr bwMode="auto">
          <a:xfrm>
            <a:off x="450850" y="4779963"/>
            <a:ext cx="523875" cy="3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/>
            <a:r>
              <a:rPr lang="en-US" altLang="zh-CN" sz="1800"/>
              <a:t>BB</a:t>
            </a:r>
          </a:p>
        </p:txBody>
      </p:sp>
      <p:sp>
        <p:nvSpPr>
          <p:cNvPr id="1801224" name="Text Box 8"/>
          <p:cNvSpPr txBox="1">
            <a:spLocks noChangeArrowheads="1"/>
          </p:cNvSpPr>
          <p:nvPr/>
        </p:nvSpPr>
        <p:spPr bwMode="auto">
          <a:xfrm>
            <a:off x="2632075" y="2249488"/>
            <a:ext cx="1303338" cy="9064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2</a:t>
            </a:r>
            <a:endParaRPr lang="en-US" altLang="zh-CN" sz="1800"/>
          </a:p>
        </p:txBody>
      </p:sp>
      <p:sp>
        <p:nvSpPr>
          <p:cNvPr id="1801225" name="Text Box 9"/>
          <p:cNvSpPr txBox="1">
            <a:spLocks noChangeArrowheads="1"/>
          </p:cNvSpPr>
          <p:nvPr/>
        </p:nvSpPr>
        <p:spPr bwMode="auto">
          <a:xfrm>
            <a:off x="4556125" y="2249488"/>
            <a:ext cx="1304925" cy="9096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3</a:t>
            </a:r>
            <a:endParaRPr lang="en-US" altLang="zh-CN" sz="1800"/>
          </a:p>
        </p:txBody>
      </p:sp>
      <p:sp>
        <p:nvSpPr>
          <p:cNvPr id="1801226" name="Text Box 10"/>
          <p:cNvSpPr txBox="1">
            <a:spLocks noChangeArrowheads="1"/>
          </p:cNvSpPr>
          <p:nvPr/>
        </p:nvSpPr>
        <p:spPr bwMode="auto">
          <a:xfrm>
            <a:off x="6907213" y="2249488"/>
            <a:ext cx="1473200" cy="9096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n</a:t>
            </a:r>
            <a:endParaRPr lang="en-US" altLang="zh-CN" sz="1800"/>
          </a:p>
        </p:txBody>
      </p:sp>
      <p:sp>
        <p:nvSpPr>
          <p:cNvPr id="1801227" name="Line 11"/>
          <p:cNvSpPr>
            <a:spLocks noChangeShapeType="1"/>
          </p:cNvSpPr>
          <p:nvPr/>
        </p:nvSpPr>
        <p:spPr bwMode="auto">
          <a:xfrm>
            <a:off x="825500" y="3702050"/>
            <a:ext cx="80200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28" name="Line 12"/>
          <p:cNvSpPr>
            <a:spLocks noChangeShapeType="1"/>
          </p:cNvSpPr>
          <p:nvPr/>
        </p:nvSpPr>
        <p:spPr bwMode="auto">
          <a:xfrm>
            <a:off x="809625" y="3925888"/>
            <a:ext cx="798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29" name="Line 13"/>
          <p:cNvSpPr>
            <a:spLocks noChangeShapeType="1"/>
          </p:cNvSpPr>
          <p:nvPr/>
        </p:nvSpPr>
        <p:spPr bwMode="auto">
          <a:xfrm>
            <a:off x="825500" y="3519488"/>
            <a:ext cx="80200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0" name="Line 14"/>
          <p:cNvSpPr>
            <a:spLocks noChangeShapeType="1"/>
          </p:cNvSpPr>
          <p:nvPr/>
        </p:nvSpPr>
        <p:spPr bwMode="auto">
          <a:xfrm>
            <a:off x="6084888" y="2976563"/>
            <a:ext cx="609600" cy="15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1" name="Line 15"/>
          <p:cNvSpPr>
            <a:spLocks noChangeShapeType="1"/>
          </p:cNvSpPr>
          <p:nvPr/>
        </p:nvSpPr>
        <p:spPr bwMode="auto">
          <a:xfrm flipH="1">
            <a:off x="862013" y="4611688"/>
            <a:ext cx="79835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2" name="Line 16"/>
          <p:cNvSpPr>
            <a:spLocks noChangeShapeType="1"/>
          </p:cNvSpPr>
          <p:nvPr/>
        </p:nvSpPr>
        <p:spPr bwMode="auto">
          <a:xfrm flipH="1">
            <a:off x="844550" y="4975225"/>
            <a:ext cx="8001000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3" name="Line 17"/>
          <p:cNvSpPr>
            <a:spLocks noChangeShapeType="1"/>
          </p:cNvSpPr>
          <p:nvPr/>
        </p:nvSpPr>
        <p:spPr bwMode="auto">
          <a:xfrm>
            <a:off x="3698875" y="3155950"/>
            <a:ext cx="1588" cy="18176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34" name="AutoShape 18"/>
          <p:cNvSpPr>
            <a:spLocks noChangeArrowheads="1"/>
          </p:cNvSpPr>
          <p:nvPr/>
        </p:nvSpPr>
        <p:spPr bwMode="auto">
          <a:xfrm>
            <a:off x="3663950" y="4937125"/>
            <a:ext cx="71438" cy="73025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35" name="AutoShape 19"/>
          <p:cNvSpPr>
            <a:spLocks noChangeArrowheads="1"/>
          </p:cNvSpPr>
          <p:nvPr/>
        </p:nvSpPr>
        <p:spPr bwMode="auto">
          <a:xfrm>
            <a:off x="5589588" y="4937125"/>
            <a:ext cx="71437" cy="6985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36" name="AutoShape 20"/>
          <p:cNvSpPr>
            <a:spLocks noChangeArrowheads="1"/>
          </p:cNvSpPr>
          <p:nvPr/>
        </p:nvSpPr>
        <p:spPr bwMode="auto">
          <a:xfrm>
            <a:off x="7905750" y="4562475"/>
            <a:ext cx="71438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37" name="AutoShape 21"/>
          <p:cNvSpPr>
            <a:spLocks noChangeArrowheads="1"/>
          </p:cNvSpPr>
          <p:nvPr/>
        </p:nvSpPr>
        <p:spPr bwMode="auto">
          <a:xfrm>
            <a:off x="8110538" y="4935538"/>
            <a:ext cx="65087" cy="69850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38" name="Text Box 22"/>
          <p:cNvSpPr txBox="1">
            <a:spLocks noChangeArrowheads="1"/>
          </p:cNvSpPr>
          <p:nvPr/>
        </p:nvSpPr>
        <p:spPr bwMode="auto">
          <a:xfrm>
            <a:off x="1951038" y="5319713"/>
            <a:ext cx="5284787" cy="5572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8.14  </a:t>
            </a:r>
            <a:r>
              <a:rPr lang="zh-CN" altLang="en-US">
                <a:solidFill>
                  <a:schemeClr val="bg2"/>
                </a:solidFill>
              </a:rPr>
              <a:t>自举分布式仲裁方式</a:t>
            </a:r>
          </a:p>
        </p:txBody>
      </p:sp>
      <p:sp>
        <p:nvSpPr>
          <p:cNvPr id="1801239" name="Line 23"/>
          <p:cNvSpPr>
            <a:spLocks noChangeShapeType="1"/>
          </p:cNvSpPr>
          <p:nvPr/>
        </p:nvSpPr>
        <p:spPr bwMode="auto">
          <a:xfrm flipV="1">
            <a:off x="3059113" y="3155950"/>
            <a:ext cx="3175" cy="546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40" name="Line 24"/>
          <p:cNvSpPr>
            <a:spLocks noChangeShapeType="1"/>
          </p:cNvSpPr>
          <p:nvPr/>
        </p:nvSpPr>
        <p:spPr bwMode="auto">
          <a:xfrm flipV="1">
            <a:off x="2844800" y="3155950"/>
            <a:ext cx="1588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1" name="Line 25"/>
          <p:cNvSpPr>
            <a:spLocks noChangeShapeType="1"/>
          </p:cNvSpPr>
          <p:nvPr/>
        </p:nvSpPr>
        <p:spPr bwMode="auto">
          <a:xfrm>
            <a:off x="5622925" y="3155950"/>
            <a:ext cx="1588" cy="18161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2" name="Line 26"/>
          <p:cNvSpPr>
            <a:spLocks noChangeShapeType="1"/>
          </p:cNvSpPr>
          <p:nvPr/>
        </p:nvSpPr>
        <p:spPr bwMode="auto">
          <a:xfrm flipV="1">
            <a:off x="5194300" y="3155950"/>
            <a:ext cx="3175" cy="735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43" name="Line 27"/>
          <p:cNvSpPr>
            <a:spLocks noChangeShapeType="1"/>
          </p:cNvSpPr>
          <p:nvPr/>
        </p:nvSpPr>
        <p:spPr bwMode="auto">
          <a:xfrm flipV="1">
            <a:off x="4981575" y="3155950"/>
            <a:ext cx="1588" cy="5445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4" name="Line 28"/>
          <p:cNvSpPr>
            <a:spLocks noChangeShapeType="1"/>
          </p:cNvSpPr>
          <p:nvPr/>
        </p:nvSpPr>
        <p:spPr bwMode="auto">
          <a:xfrm flipV="1">
            <a:off x="4768850" y="3155950"/>
            <a:ext cx="0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5" name="Line 29"/>
          <p:cNvSpPr>
            <a:spLocks noChangeShapeType="1"/>
          </p:cNvSpPr>
          <p:nvPr/>
        </p:nvSpPr>
        <p:spPr bwMode="auto">
          <a:xfrm>
            <a:off x="7940675" y="3154363"/>
            <a:ext cx="1588" cy="1443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6" name="Line 30"/>
          <p:cNvSpPr>
            <a:spLocks noChangeShapeType="1"/>
          </p:cNvSpPr>
          <p:nvPr/>
        </p:nvSpPr>
        <p:spPr bwMode="auto">
          <a:xfrm>
            <a:off x="8142288" y="3154363"/>
            <a:ext cx="1587" cy="181451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7" name="Line 31"/>
          <p:cNvSpPr>
            <a:spLocks noChangeShapeType="1"/>
          </p:cNvSpPr>
          <p:nvPr/>
        </p:nvSpPr>
        <p:spPr bwMode="auto">
          <a:xfrm flipH="1" flipV="1">
            <a:off x="7550150" y="3155950"/>
            <a:ext cx="1588" cy="769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8" name="Line 32"/>
          <p:cNvSpPr>
            <a:spLocks noChangeShapeType="1"/>
          </p:cNvSpPr>
          <p:nvPr/>
        </p:nvSpPr>
        <p:spPr bwMode="auto">
          <a:xfrm flipV="1">
            <a:off x="7332663" y="3155950"/>
            <a:ext cx="4762" cy="5445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49" name="Line 33"/>
          <p:cNvSpPr>
            <a:spLocks noChangeShapeType="1"/>
          </p:cNvSpPr>
          <p:nvPr/>
        </p:nvSpPr>
        <p:spPr bwMode="auto">
          <a:xfrm flipV="1">
            <a:off x="7121525" y="3155950"/>
            <a:ext cx="1588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50" name="AutoShape 34"/>
          <p:cNvSpPr>
            <a:spLocks noChangeArrowheads="1"/>
          </p:cNvSpPr>
          <p:nvPr/>
        </p:nvSpPr>
        <p:spPr bwMode="auto">
          <a:xfrm>
            <a:off x="2808288" y="3486150"/>
            <a:ext cx="69850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1" name="AutoShape 35"/>
          <p:cNvSpPr>
            <a:spLocks noChangeArrowheads="1"/>
          </p:cNvSpPr>
          <p:nvPr/>
        </p:nvSpPr>
        <p:spPr bwMode="auto">
          <a:xfrm>
            <a:off x="3024188" y="3667125"/>
            <a:ext cx="66675" cy="6667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2" name="AutoShape 36"/>
          <p:cNvSpPr>
            <a:spLocks noChangeArrowheads="1"/>
          </p:cNvSpPr>
          <p:nvPr/>
        </p:nvSpPr>
        <p:spPr bwMode="auto">
          <a:xfrm>
            <a:off x="4733925" y="3486150"/>
            <a:ext cx="68263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3" name="AutoShape 37"/>
          <p:cNvSpPr>
            <a:spLocks noChangeArrowheads="1"/>
          </p:cNvSpPr>
          <p:nvPr/>
        </p:nvSpPr>
        <p:spPr bwMode="auto">
          <a:xfrm>
            <a:off x="4945063" y="3667125"/>
            <a:ext cx="71437" cy="6667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4" name="AutoShape 38"/>
          <p:cNvSpPr>
            <a:spLocks noChangeArrowheads="1"/>
          </p:cNvSpPr>
          <p:nvPr/>
        </p:nvSpPr>
        <p:spPr bwMode="auto">
          <a:xfrm>
            <a:off x="5162550" y="3890963"/>
            <a:ext cx="66675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5" name="AutoShape 39"/>
          <p:cNvSpPr>
            <a:spLocks noChangeArrowheads="1"/>
          </p:cNvSpPr>
          <p:nvPr/>
        </p:nvSpPr>
        <p:spPr bwMode="auto">
          <a:xfrm>
            <a:off x="7085013" y="3486150"/>
            <a:ext cx="69850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6" name="AutoShape 40"/>
          <p:cNvSpPr>
            <a:spLocks noChangeArrowheads="1"/>
          </p:cNvSpPr>
          <p:nvPr/>
        </p:nvSpPr>
        <p:spPr bwMode="auto">
          <a:xfrm>
            <a:off x="7299325" y="3667125"/>
            <a:ext cx="69850" cy="66675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7" name="AutoShape 41"/>
          <p:cNvSpPr>
            <a:spLocks noChangeArrowheads="1"/>
          </p:cNvSpPr>
          <p:nvPr/>
        </p:nvSpPr>
        <p:spPr bwMode="auto">
          <a:xfrm>
            <a:off x="7516813" y="3890963"/>
            <a:ext cx="68262" cy="69850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58" name="Text Box 42"/>
          <p:cNvSpPr txBox="1">
            <a:spLocks noChangeArrowheads="1"/>
          </p:cNvSpPr>
          <p:nvPr/>
        </p:nvSpPr>
        <p:spPr bwMode="auto">
          <a:xfrm>
            <a:off x="915988" y="2249488"/>
            <a:ext cx="1304925" cy="9064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spcBef>
                <a:spcPts val="775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1</a:t>
            </a:r>
            <a:endParaRPr lang="en-US" altLang="zh-CN" sz="1800"/>
          </a:p>
        </p:txBody>
      </p:sp>
      <p:sp>
        <p:nvSpPr>
          <p:cNvPr id="1801259" name="Line 43"/>
          <p:cNvSpPr>
            <a:spLocks noChangeShapeType="1"/>
          </p:cNvSpPr>
          <p:nvPr/>
        </p:nvSpPr>
        <p:spPr bwMode="auto">
          <a:xfrm>
            <a:off x="1982788" y="3155950"/>
            <a:ext cx="3175" cy="18176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0" name="AutoShape 44"/>
          <p:cNvSpPr>
            <a:spLocks noChangeArrowheads="1"/>
          </p:cNvSpPr>
          <p:nvPr/>
        </p:nvSpPr>
        <p:spPr bwMode="auto">
          <a:xfrm>
            <a:off x="1947863" y="4938713"/>
            <a:ext cx="73025" cy="71437"/>
          </a:xfrm>
          <a:prstGeom prst="flowChartConnector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61" name="Line 45"/>
          <p:cNvSpPr>
            <a:spLocks noChangeShapeType="1"/>
          </p:cNvSpPr>
          <p:nvPr/>
        </p:nvSpPr>
        <p:spPr bwMode="auto">
          <a:xfrm flipV="1">
            <a:off x="1128713" y="3155950"/>
            <a:ext cx="1587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62" name="AutoShape 46"/>
          <p:cNvSpPr>
            <a:spLocks noChangeArrowheads="1"/>
          </p:cNvSpPr>
          <p:nvPr/>
        </p:nvSpPr>
        <p:spPr bwMode="auto">
          <a:xfrm>
            <a:off x="1093788" y="3486150"/>
            <a:ext cx="69850" cy="68263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63" name="Line 47"/>
          <p:cNvSpPr>
            <a:spLocks noChangeShapeType="1"/>
          </p:cNvSpPr>
          <p:nvPr/>
        </p:nvSpPr>
        <p:spPr bwMode="auto">
          <a:xfrm>
            <a:off x="1270000" y="4037013"/>
            <a:ext cx="1588" cy="2936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4" name="Text Box 48"/>
          <p:cNvSpPr txBox="1">
            <a:spLocks noChangeArrowheads="1"/>
          </p:cNvSpPr>
          <p:nvPr/>
        </p:nvSpPr>
        <p:spPr bwMode="auto">
          <a:xfrm>
            <a:off x="323850" y="3357563"/>
            <a:ext cx="7921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1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2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3</a:t>
            </a:r>
            <a:endParaRPr lang="en-US" altLang="zh-CN" sz="1800"/>
          </a:p>
        </p:txBody>
      </p:sp>
      <p:sp>
        <p:nvSpPr>
          <p:cNvPr id="1801265" name="Line 49"/>
          <p:cNvSpPr>
            <a:spLocks noChangeShapeType="1"/>
          </p:cNvSpPr>
          <p:nvPr/>
        </p:nvSpPr>
        <p:spPr bwMode="auto">
          <a:xfrm flipH="1">
            <a:off x="849313" y="4376738"/>
            <a:ext cx="79835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6" name="Line 50"/>
          <p:cNvSpPr>
            <a:spLocks noChangeShapeType="1"/>
          </p:cNvSpPr>
          <p:nvPr/>
        </p:nvSpPr>
        <p:spPr bwMode="auto">
          <a:xfrm flipH="1" flipV="1">
            <a:off x="7761288" y="3163888"/>
            <a:ext cx="1587" cy="1198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7" name="AutoShape 51"/>
          <p:cNvSpPr>
            <a:spLocks noChangeArrowheads="1"/>
          </p:cNvSpPr>
          <p:nvPr/>
        </p:nvSpPr>
        <p:spPr bwMode="auto">
          <a:xfrm>
            <a:off x="7729538" y="4327525"/>
            <a:ext cx="68262" cy="71438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68" name="Line 52"/>
          <p:cNvSpPr>
            <a:spLocks noChangeShapeType="1"/>
          </p:cNvSpPr>
          <p:nvPr/>
        </p:nvSpPr>
        <p:spPr bwMode="auto">
          <a:xfrm flipH="1">
            <a:off x="3825875" y="1865313"/>
            <a:ext cx="2587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69" name="Line 53"/>
          <p:cNvSpPr>
            <a:spLocks noChangeShapeType="1"/>
          </p:cNvSpPr>
          <p:nvPr/>
        </p:nvSpPr>
        <p:spPr bwMode="auto">
          <a:xfrm>
            <a:off x="849313" y="1427163"/>
            <a:ext cx="7878762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70" name="Line 54"/>
          <p:cNvSpPr>
            <a:spLocks noChangeShapeType="1"/>
          </p:cNvSpPr>
          <p:nvPr/>
        </p:nvSpPr>
        <p:spPr bwMode="auto">
          <a:xfrm>
            <a:off x="5222875" y="2006600"/>
            <a:ext cx="1588" cy="2301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71" name="AutoShape 55"/>
          <p:cNvSpPr>
            <a:spLocks noChangeArrowheads="1"/>
          </p:cNvSpPr>
          <p:nvPr/>
        </p:nvSpPr>
        <p:spPr bwMode="auto">
          <a:xfrm>
            <a:off x="1546225" y="1389063"/>
            <a:ext cx="101600" cy="100012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72" name="AutoShape 56"/>
          <p:cNvSpPr>
            <a:spLocks noChangeArrowheads="1"/>
          </p:cNvSpPr>
          <p:nvPr/>
        </p:nvSpPr>
        <p:spPr bwMode="auto">
          <a:xfrm>
            <a:off x="5172075" y="1381125"/>
            <a:ext cx="101600" cy="9842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73" name="AutoShape 57"/>
          <p:cNvSpPr>
            <a:spLocks noChangeArrowheads="1"/>
          </p:cNvSpPr>
          <p:nvPr/>
        </p:nvSpPr>
        <p:spPr bwMode="auto">
          <a:xfrm>
            <a:off x="3233738" y="1389063"/>
            <a:ext cx="103187" cy="100012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74" name="Text Box 58"/>
          <p:cNvSpPr txBox="1">
            <a:spLocks noChangeArrowheads="1"/>
          </p:cNvSpPr>
          <p:nvPr/>
        </p:nvSpPr>
        <p:spPr bwMode="auto">
          <a:xfrm>
            <a:off x="4659313" y="1668463"/>
            <a:ext cx="1103312" cy="3286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1800"/>
              <a:t>总线接口</a:t>
            </a:r>
            <a:r>
              <a:rPr lang="en-US" altLang="zh-CN" sz="1800"/>
              <a:t>3</a:t>
            </a:r>
          </a:p>
        </p:txBody>
      </p:sp>
      <p:sp>
        <p:nvSpPr>
          <p:cNvPr id="1801275" name="Line 59"/>
          <p:cNvSpPr>
            <a:spLocks noChangeShapeType="1"/>
          </p:cNvSpPr>
          <p:nvPr/>
        </p:nvSpPr>
        <p:spPr bwMode="auto">
          <a:xfrm>
            <a:off x="5222875" y="1433513"/>
            <a:ext cx="1588" cy="2317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76" name="Text Box 60"/>
          <p:cNvSpPr txBox="1">
            <a:spLocks noChangeArrowheads="1"/>
          </p:cNvSpPr>
          <p:nvPr/>
        </p:nvSpPr>
        <p:spPr bwMode="auto">
          <a:xfrm>
            <a:off x="4459288" y="1052513"/>
            <a:ext cx="593725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1800"/>
              <a:t>总线</a:t>
            </a:r>
          </a:p>
        </p:txBody>
      </p:sp>
      <p:sp>
        <p:nvSpPr>
          <p:cNvPr id="1801277" name="Line 61"/>
          <p:cNvSpPr>
            <a:spLocks noChangeShapeType="1"/>
          </p:cNvSpPr>
          <p:nvPr/>
        </p:nvSpPr>
        <p:spPr bwMode="auto">
          <a:xfrm>
            <a:off x="3287713" y="2019300"/>
            <a:ext cx="0" cy="2301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78" name="Text Box 62"/>
          <p:cNvSpPr txBox="1">
            <a:spLocks noChangeArrowheads="1"/>
          </p:cNvSpPr>
          <p:nvPr/>
        </p:nvSpPr>
        <p:spPr bwMode="auto">
          <a:xfrm>
            <a:off x="2722563" y="1679575"/>
            <a:ext cx="1104900" cy="3286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1800"/>
              <a:t>总线接口</a:t>
            </a:r>
            <a:r>
              <a:rPr lang="en-US" altLang="zh-CN" sz="1800"/>
              <a:t>2</a:t>
            </a:r>
          </a:p>
        </p:txBody>
      </p:sp>
      <p:sp>
        <p:nvSpPr>
          <p:cNvPr id="1801279" name="Line 63"/>
          <p:cNvSpPr>
            <a:spLocks noChangeShapeType="1"/>
          </p:cNvSpPr>
          <p:nvPr/>
        </p:nvSpPr>
        <p:spPr bwMode="auto">
          <a:xfrm>
            <a:off x="3287713" y="1446213"/>
            <a:ext cx="0" cy="2301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80" name="Line 64"/>
          <p:cNvSpPr>
            <a:spLocks noChangeShapeType="1"/>
          </p:cNvSpPr>
          <p:nvPr/>
        </p:nvSpPr>
        <p:spPr bwMode="auto">
          <a:xfrm>
            <a:off x="1598613" y="2019300"/>
            <a:ext cx="1587" cy="2301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81" name="Text Box 65"/>
          <p:cNvSpPr txBox="1">
            <a:spLocks noChangeArrowheads="1"/>
          </p:cNvSpPr>
          <p:nvPr/>
        </p:nvSpPr>
        <p:spPr bwMode="auto">
          <a:xfrm>
            <a:off x="1035050" y="1679575"/>
            <a:ext cx="1104900" cy="3286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1800"/>
              <a:t>总线接口</a:t>
            </a:r>
            <a:r>
              <a:rPr lang="en-US" altLang="zh-CN" sz="1800"/>
              <a:t>1</a:t>
            </a:r>
          </a:p>
        </p:txBody>
      </p:sp>
      <p:sp>
        <p:nvSpPr>
          <p:cNvPr id="1801282" name="Line 66"/>
          <p:cNvSpPr>
            <a:spLocks noChangeShapeType="1"/>
          </p:cNvSpPr>
          <p:nvPr/>
        </p:nvSpPr>
        <p:spPr bwMode="auto">
          <a:xfrm>
            <a:off x="1598613" y="1446213"/>
            <a:ext cx="1587" cy="2301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83" name="Line 67"/>
          <p:cNvSpPr>
            <a:spLocks noChangeShapeType="1"/>
          </p:cNvSpPr>
          <p:nvPr/>
        </p:nvSpPr>
        <p:spPr bwMode="auto">
          <a:xfrm flipV="1">
            <a:off x="2233613" y="2401888"/>
            <a:ext cx="1651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84" name="Text Box 68"/>
          <p:cNvSpPr txBox="1">
            <a:spLocks noChangeArrowheads="1"/>
          </p:cNvSpPr>
          <p:nvPr/>
        </p:nvSpPr>
        <p:spPr bwMode="auto">
          <a:xfrm>
            <a:off x="1619250" y="2349500"/>
            <a:ext cx="57943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1</a:t>
            </a:r>
            <a:endParaRPr lang="en-US" altLang="zh-CN" sz="1800"/>
          </a:p>
        </p:txBody>
      </p:sp>
      <p:sp>
        <p:nvSpPr>
          <p:cNvPr id="1801285" name="Line 69"/>
          <p:cNvSpPr>
            <a:spLocks noChangeShapeType="1"/>
          </p:cNvSpPr>
          <p:nvPr/>
        </p:nvSpPr>
        <p:spPr bwMode="auto">
          <a:xfrm flipV="1">
            <a:off x="2387600" y="1854200"/>
            <a:ext cx="1588" cy="5476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86" name="Line 70"/>
          <p:cNvSpPr>
            <a:spLocks noChangeShapeType="1"/>
          </p:cNvSpPr>
          <p:nvPr/>
        </p:nvSpPr>
        <p:spPr bwMode="auto">
          <a:xfrm flipH="1">
            <a:off x="2138363" y="1854200"/>
            <a:ext cx="2492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87" name="Line 71"/>
          <p:cNvSpPr>
            <a:spLocks noChangeShapeType="1"/>
          </p:cNvSpPr>
          <p:nvPr/>
        </p:nvSpPr>
        <p:spPr bwMode="auto">
          <a:xfrm flipV="1">
            <a:off x="3932238" y="2413000"/>
            <a:ext cx="166687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88" name="Text Box 72"/>
          <p:cNvSpPr txBox="1">
            <a:spLocks noChangeArrowheads="1"/>
          </p:cNvSpPr>
          <p:nvPr/>
        </p:nvSpPr>
        <p:spPr bwMode="auto">
          <a:xfrm>
            <a:off x="3276600" y="2349500"/>
            <a:ext cx="59848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2</a:t>
            </a:r>
            <a:endParaRPr lang="en-US" altLang="zh-CN" sz="1800"/>
          </a:p>
        </p:txBody>
      </p:sp>
      <p:sp>
        <p:nvSpPr>
          <p:cNvPr id="1801289" name="Line 73"/>
          <p:cNvSpPr>
            <a:spLocks noChangeShapeType="1"/>
          </p:cNvSpPr>
          <p:nvPr/>
        </p:nvSpPr>
        <p:spPr bwMode="auto">
          <a:xfrm flipV="1">
            <a:off x="4086225" y="1865313"/>
            <a:ext cx="3175" cy="547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0" name="Line 74"/>
          <p:cNvSpPr>
            <a:spLocks noChangeShapeType="1"/>
          </p:cNvSpPr>
          <p:nvPr/>
        </p:nvSpPr>
        <p:spPr bwMode="auto">
          <a:xfrm flipV="1">
            <a:off x="5868988" y="2381250"/>
            <a:ext cx="166687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1" name="Text Box 75"/>
          <p:cNvSpPr txBox="1">
            <a:spLocks noChangeArrowheads="1"/>
          </p:cNvSpPr>
          <p:nvPr/>
        </p:nvSpPr>
        <p:spPr bwMode="auto">
          <a:xfrm>
            <a:off x="5132388" y="2349500"/>
            <a:ext cx="6873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3</a:t>
            </a:r>
            <a:endParaRPr lang="en-US" altLang="zh-CN" sz="1800"/>
          </a:p>
        </p:txBody>
      </p:sp>
      <p:sp>
        <p:nvSpPr>
          <p:cNvPr id="1801292" name="Line 76"/>
          <p:cNvSpPr>
            <a:spLocks noChangeShapeType="1"/>
          </p:cNvSpPr>
          <p:nvPr/>
        </p:nvSpPr>
        <p:spPr bwMode="auto">
          <a:xfrm flipV="1">
            <a:off x="6022975" y="1831975"/>
            <a:ext cx="1588" cy="549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3" name="Line 77"/>
          <p:cNvSpPr>
            <a:spLocks noChangeShapeType="1"/>
          </p:cNvSpPr>
          <p:nvPr/>
        </p:nvSpPr>
        <p:spPr bwMode="auto">
          <a:xfrm flipH="1">
            <a:off x="5772150" y="1831975"/>
            <a:ext cx="2508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94" name="Line 78"/>
          <p:cNvSpPr>
            <a:spLocks noChangeShapeType="1"/>
          </p:cNvSpPr>
          <p:nvPr/>
        </p:nvSpPr>
        <p:spPr bwMode="auto">
          <a:xfrm>
            <a:off x="7658100" y="2006600"/>
            <a:ext cx="1588" cy="2301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95" name="AutoShape 79"/>
          <p:cNvSpPr>
            <a:spLocks noChangeArrowheads="1"/>
          </p:cNvSpPr>
          <p:nvPr/>
        </p:nvSpPr>
        <p:spPr bwMode="auto">
          <a:xfrm>
            <a:off x="7607300" y="1381125"/>
            <a:ext cx="101600" cy="98425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6" name="Text Box 80"/>
          <p:cNvSpPr txBox="1">
            <a:spLocks noChangeArrowheads="1"/>
          </p:cNvSpPr>
          <p:nvPr/>
        </p:nvSpPr>
        <p:spPr bwMode="auto">
          <a:xfrm>
            <a:off x="7094538" y="1668463"/>
            <a:ext cx="1103312" cy="3270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zh-CN" altLang="en-US" sz="1800"/>
              <a:t>总线接口</a:t>
            </a:r>
            <a:r>
              <a:rPr lang="en-US" altLang="zh-CN" sz="1800"/>
              <a:t>n</a:t>
            </a:r>
          </a:p>
        </p:txBody>
      </p:sp>
      <p:sp>
        <p:nvSpPr>
          <p:cNvPr id="1801297" name="Line 81"/>
          <p:cNvSpPr>
            <a:spLocks noChangeShapeType="1"/>
          </p:cNvSpPr>
          <p:nvPr/>
        </p:nvSpPr>
        <p:spPr bwMode="auto">
          <a:xfrm>
            <a:off x="7658100" y="1433513"/>
            <a:ext cx="1588" cy="2317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298" name="Line 82"/>
          <p:cNvSpPr>
            <a:spLocks noChangeShapeType="1"/>
          </p:cNvSpPr>
          <p:nvPr/>
        </p:nvSpPr>
        <p:spPr bwMode="auto">
          <a:xfrm flipV="1">
            <a:off x="8399463" y="2370138"/>
            <a:ext cx="16668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299" name="Text Box 83"/>
          <p:cNvSpPr txBox="1">
            <a:spLocks noChangeArrowheads="1"/>
          </p:cNvSpPr>
          <p:nvPr/>
        </p:nvSpPr>
        <p:spPr bwMode="auto">
          <a:xfrm>
            <a:off x="7643813" y="2339975"/>
            <a:ext cx="6969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72000"/>
              </a:lnSpc>
            </a:pPr>
            <a:r>
              <a:rPr lang="en-US" altLang="zh-CN" sz="1800"/>
              <a:t>BB</a:t>
            </a:r>
            <a:r>
              <a:rPr lang="en-US" altLang="zh-CN" sz="1800" baseline="-25000"/>
              <a:t>n</a:t>
            </a:r>
            <a:endParaRPr lang="en-US" altLang="zh-CN" sz="1800"/>
          </a:p>
        </p:txBody>
      </p:sp>
      <p:sp>
        <p:nvSpPr>
          <p:cNvPr id="1801300" name="Line 84"/>
          <p:cNvSpPr>
            <a:spLocks noChangeShapeType="1"/>
          </p:cNvSpPr>
          <p:nvPr/>
        </p:nvSpPr>
        <p:spPr bwMode="auto">
          <a:xfrm flipV="1">
            <a:off x="8553450" y="1820863"/>
            <a:ext cx="1588" cy="549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1301" name="Line 85"/>
          <p:cNvSpPr>
            <a:spLocks noChangeShapeType="1"/>
          </p:cNvSpPr>
          <p:nvPr/>
        </p:nvSpPr>
        <p:spPr bwMode="auto">
          <a:xfrm flipH="1">
            <a:off x="8207375" y="1820863"/>
            <a:ext cx="346075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302" name="Line 86"/>
          <p:cNvSpPr>
            <a:spLocks noChangeShapeType="1"/>
          </p:cNvSpPr>
          <p:nvPr/>
        </p:nvSpPr>
        <p:spPr bwMode="auto">
          <a:xfrm>
            <a:off x="7380288" y="4040188"/>
            <a:ext cx="1587" cy="293687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1303" name="Text Box 87"/>
          <p:cNvSpPr txBox="1">
            <a:spLocks noChangeArrowheads="1"/>
          </p:cNvSpPr>
          <p:nvPr/>
        </p:nvSpPr>
        <p:spPr bwMode="auto">
          <a:xfrm>
            <a:off x="250825" y="4221163"/>
            <a:ext cx="792163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n-1</a:t>
            </a:r>
          </a:p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en-US" altLang="zh-CN" sz="1800"/>
              <a:t>BR</a:t>
            </a:r>
            <a:r>
              <a:rPr lang="en-US" altLang="zh-CN" sz="1800" baseline="-25000"/>
              <a:t>n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3E8FC-260E-4D2B-9D3F-6BD05EB11F7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 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分布式仲裁</a:t>
            </a:r>
          </a:p>
        </p:txBody>
      </p:sp>
      <p:sp>
        <p:nvSpPr>
          <p:cNvPr id="180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4413"/>
            <a:ext cx="8362950" cy="6477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06424" name="Text Box 88"/>
          <p:cNvSpPr txBox="1">
            <a:spLocks noChangeArrowheads="1"/>
          </p:cNvSpPr>
          <p:nvPr/>
        </p:nvSpPr>
        <p:spPr bwMode="auto">
          <a:xfrm>
            <a:off x="241300" y="2295525"/>
            <a:ext cx="711200" cy="474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altLang="zh-CN" sz="2000"/>
              <a:t>VCC</a:t>
            </a:r>
          </a:p>
        </p:txBody>
      </p:sp>
      <p:sp>
        <p:nvSpPr>
          <p:cNvPr id="1806425" name="Line 89"/>
          <p:cNvSpPr>
            <a:spLocks noChangeShapeType="1"/>
          </p:cNvSpPr>
          <p:nvPr/>
        </p:nvSpPr>
        <p:spPr bwMode="auto">
          <a:xfrm flipH="1">
            <a:off x="5133975" y="1738313"/>
            <a:ext cx="3365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26" name="Text Box 90"/>
          <p:cNvSpPr txBox="1">
            <a:spLocks noChangeArrowheads="1"/>
          </p:cNvSpPr>
          <p:nvPr/>
        </p:nvSpPr>
        <p:spPr bwMode="auto">
          <a:xfrm>
            <a:off x="6765925" y="2233613"/>
            <a:ext cx="1774825" cy="118745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30000"/>
              </a:spcBef>
            </a:pP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n</a:t>
            </a: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BGin</a:t>
            </a:r>
            <a:r>
              <a:rPr lang="en-US" altLang="zh-CN" sz="2000" baseline="-25000"/>
              <a:t>n  </a:t>
            </a:r>
            <a:r>
              <a:rPr lang="en-US" altLang="zh-CN" sz="2000"/>
              <a:t>BGout</a:t>
            </a:r>
            <a:r>
              <a:rPr lang="en-US" altLang="zh-CN" sz="2000" baseline="-25000"/>
              <a:t>n</a:t>
            </a:r>
            <a:endParaRPr lang="en-US" altLang="zh-CN" sz="2000"/>
          </a:p>
          <a:p>
            <a:pPr>
              <a:spcBef>
                <a:spcPct val="30000"/>
              </a:spcBef>
            </a:pPr>
            <a:endParaRPr lang="en-US" altLang="zh-CN" sz="2000"/>
          </a:p>
        </p:txBody>
      </p:sp>
      <p:sp>
        <p:nvSpPr>
          <p:cNvPr id="1806427" name="Text Box 91"/>
          <p:cNvSpPr txBox="1">
            <a:spLocks noChangeArrowheads="1"/>
          </p:cNvSpPr>
          <p:nvPr/>
        </p:nvSpPr>
        <p:spPr bwMode="auto">
          <a:xfrm>
            <a:off x="635000" y="3890963"/>
            <a:ext cx="546100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/>
              <a:t>BB</a:t>
            </a:r>
          </a:p>
        </p:txBody>
      </p:sp>
      <p:sp>
        <p:nvSpPr>
          <p:cNvPr id="1806428" name="Text Box 92"/>
          <p:cNvSpPr txBox="1">
            <a:spLocks noChangeArrowheads="1"/>
          </p:cNvSpPr>
          <p:nvPr/>
        </p:nvSpPr>
        <p:spPr bwMode="auto">
          <a:xfrm>
            <a:off x="635000" y="3417888"/>
            <a:ext cx="546100" cy="473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just"/>
            <a:r>
              <a:rPr lang="en-US" altLang="zh-CN" sz="2000"/>
              <a:t>BR</a:t>
            </a:r>
          </a:p>
        </p:txBody>
      </p:sp>
      <p:sp>
        <p:nvSpPr>
          <p:cNvPr id="1806429" name="Text Box 93"/>
          <p:cNvSpPr txBox="1">
            <a:spLocks noChangeArrowheads="1"/>
          </p:cNvSpPr>
          <p:nvPr/>
        </p:nvSpPr>
        <p:spPr bwMode="auto">
          <a:xfrm>
            <a:off x="1347788" y="2233613"/>
            <a:ext cx="1746250" cy="11842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30000"/>
              </a:spcBef>
            </a:pP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1</a:t>
            </a: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BGin</a:t>
            </a:r>
            <a:r>
              <a:rPr lang="en-US" altLang="zh-CN" sz="2000" baseline="-25000"/>
              <a:t>1  </a:t>
            </a:r>
            <a:r>
              <a:rPr lang="en-US" altLang="zh-CN" sz="2000"/>
              <a:t>BGout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6430" name="Text Box 94"/>
          <p:cNvSpPr txBox="1">
            <a:spLocks noChangeArrowheads="1"/>
          </p:cNvSpPr>
          <p:nvPr/>
        </p:nvSpPr>
        <p:spPr bwMode="auto">
          <a:xfrm>
            <a:off x="3546475" y="2233613"/>
            <a:ext cx="1728788" cy="118745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30000"/>
              </a:spcBef>
            </a:pP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2</a:t>
            </a:r>
            <a:endParaRPr lang="en-US" altLang="zh-CN" sz="2000"/>
          </a:p>
          <a:p>
            <a:pPr>
              <a:spcBef>
                <a:spcPct val="30000"/>
              </a:spcBef>
            </a:pPr>
            <a:r>
              <a:rPr lang="en-US" altLang="zh-CN" sz="2000"/>
              <a:t>BGin</a:t>
            </a:r>
            <a:r>
              <a:rPr lang="en-US" altLang="zh-CN" sz="2000" baseline="-25000"/>
              <a:t>2  </a:t>
            </a:r>
            <a:r>
              <a:rPr lang="en-US" altLang="zh-CN" sz="2000"/>
              <a:t>BGout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6431" name="Line 95"/>
          <p:cNvSpPr>
            <a:spLocks noChangeShapeType="1"/>
          </p:cNvSpPr>
          <p:nvPr/>
        </p:nvSpPr>
        <p:spPr bwMode="auto">
          <a:xfrm flipV="1">
            <a:off x="3094038" y="3179763"/>
            <a:ext cx="4683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2" name="Line 96"/>
          <p:cNvSpPr>
            <a:spLocks noChangeShapeType="1"/>
          </p:cNvSpPr>
          <p:nvPr/>
        </p:nvSpPr>
        <p:spPr bwMode="auto">
          <a:xfrm flipV="1">
            <a:off x="576263" y="3179763"/>
            <a:ext cx="774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3" name="Line 97"/>
          <p:cNvSpPr>
            <a:spLocks noChangeShapeType="1"/>
          </p:cNvSpPr>
          <p:nvPr/>
        </p:nvSpPr>
        <p:spPr bwMode="auto">
          <a:xfrm>
            <a:off x="5270500" y="3189288"/>
            <a:ext cx="5461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4" name="Line 98"/>
          <p:cNvSpPr>
            <a:spLocks noChangeShapeType="1"/>
          </p:cNvSpPr>
          <p:nvPr/>
        </p:nvSpPr>
        <p:spPr bwMode="auto">
          <a:xfrm>
            <a:off x="6216650" y="3184525"/>
            <a:ext cx="5461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5" name="Line 99"/>
          <p:cNvSpPr>
            <a:spLocks noChangeShapeType="1"/>
          </p:cNvSpPr>
          <p:nvPr/>
        </p:nvSpPr>
        <p:spPr bwMode="auto">
          <a:xfrm>
            <a:off x="5651500" y="2851150"/>
            <a:ext cx="790575" cy="1588"/>
          </a:xfrm>
          <a:prstGeom prst="line">
            <a:avLst/>
          </a:prstGeom>
          <a:noFill/>
          <a:ln w="57150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6" name="Line 100"/>
          <p:cNvSpPr>
            <a:spLocks noChangeShapeType="1"/>
          </p:cNvSpPr>
          <p:nvPr/>
        </p:nvSpPr>
        <p:spPr bwMode="auto">
          <a:xfrm flipH="1">
            <a:off x="361950" y="3890963"/>
            <a:ext cx="8193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37" name="Line 101"/>
          <p:cNvSpPr>
            <a:spLocks noChangeShapeType="1"/>
          </p:cNvSpPr>
          <p:nvPr/>
        </p:nvSpPr>
        <p:spPr bwMode="auto">
          <a:xfrm flipH="1">
            <a:off x="361950" y="4362450"/>
            <a:ext cx="81930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38" name="Line 102"/>
          <p:cNvSpPr>
            <a:spLocks noChangeShapeType="1"/>
          </p:cNvSpPr>
          <p:nvPr/>
        </p:nvSpPr>
        <p:spPr bwMode="auto">
          <a:xfrm>
            <a:off x="865188" y="1196975"/>
            <a:ext cx="7767637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39" name="Line 103"/>
          <p:cNvSpPr>
            <a:spLocks noChangeShapeType="1"/>
          </p:cNvSpPr>
          <p:nvPr/>
        </p:nvSpPr>
        <p:spPr bwMode="auto">
          <a:xfrm>
            <a:off x="2120900" y="3421063"/>
            <a:ext cx="1588" cy="473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0" name="Line 104"/>
          <p:cNvSpPr>
            <a:spLocks noChangeShapeType="1"/>
          </p:cNvSpPr>
          <p:nvPr/>
        </p:nvSpPr>
        <p:spPr bwMode="auto">
          <a:xfrm>
            <a:off x="7581900" y="3421063"/>
            <a:ext cx="1588" cy="473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1" name="Line 105"/>
          <p:cNvSpPr>
            <a:spLocks noChangeShapeType="1"/>
          </p:cNvSpPr>
          <p:nvPr/>
        </p:nvSpPr>
        <p:spPr bwMode="auto">
          <a:xfrm>
            <a:off x="4306888" y="3421063"/>
            <a:ext cx="1587" cy="473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2" name="Line 106"/>
          <p:cNvSpPr>
            <a:spLocks noChangeShapeType="1"/>
          </p:cNvSpPr>
          <p:nvPr/>
        </p:nvSpPr>
        <p:spPr bwMode="auto">
          <a:xfrm>
            <a:off x="2393950" y="3421063"/>
            <a:ext cx="1588" cy="944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3" name="Line 107"/>
          <p:cNvSpPr>
            <a:spLocks noChangeShapeType="1"/>
          </p:cNvSpPr>
          <p:nvPr/>
        </p:nvSpPr>
        <p:spPr bwMode="auto">
          <a:xfrm>
            <a:off x="7856538" y="3421063"/>
            <a:ext cx="1587" cy="944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4" name="Line 108"/>
          <p:cNvSpPr>
            <a:spLocks noChangeShapeType="1"/>
          </p:cNvSpPr>
          <p:nvPr/>
        </p:nvSpPr>
        <p:spPr bwMode="auto">
          <a:xfrm>
            <a:off x="4578350" y="3421063"/>
            <a:ext cx="1588" cy="9445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5" name="Line 109"/>
          <p:cNvSpPr>
            <a:spLocks noChangeShapeType="1"/>
          </p:cNvSpPr>
          <p:nvPr/>
        </p:nvSpPr>
        <p:spPr bwMode="auto">
          <a:xfrm>
            <a:off x="7707313" y="1938338"/>
            <a:ext cx="1587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46" name="AutoShape 110"/>
          <p:cNvSpPr>
            <a:spLocks noChangeArrowheads="1"/>
          </p:cNvSpPr>
          <p:nvPr/>
        </p:nvSpPr>
        <p:spPr bwMode="auto">
          <a:xfrm>
            <a:off x="2079625" y="3846513"/>
            <a:ext cx="87313" cy="87312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7" name="AutoShape 111"/>
          <p:cNvSpPr>
            <a:spLocks noChangeArrowheads="1"/>
          </p:cNvSpPr>
          <p:nvPr/>
        </p:nvSpPr>
        <p:spPr bwMode="auto">
          <a:xfrm>
            <a:off x="2352675" y="4318000"/>
            <a:ext cx="88900" cy="90488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8" name="AutoShape 112"/>
          <p:cNvSpPr>
            <a:spLocks noChangeArrowheads="1"/>
          </p:cNvSpPr>
          <p:nvPr/>
        </p:nvSpPr>
        <p:spPr bwMode="auto">
          <a:xfrm>
            <a:off x="4265613" y="3846513"/>
            <a:ext cx="90487" cy="87312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49" name="AutoShape 113"/>
          <p:cNvSpPr>
            <a:spLocks noChangeArrowheads="1"/>
          </p:cNvSpPr>
          <p:nvPr/>
        </p:nvSpPr>
        <p:spPr bwMode="auto">
          <a:xfrm>
            <a:off x="4537075" y="4318000"/>
            <a:ext cx="92075" cy="90488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0" name="AutoShape 114"/>
          <p:cNvSpPr>
            <a:spLocks noChangeArrowheads="1"/>
          </p:cNvSpPr>
          <p:nvPr/>
        </p:nvSpPr>
        <p:spPr bwMode="auto">
          <a:xfrm>
            <a:off x="7540625" y="3846513"/>
            <a:ext cx="92075" cy="87312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1" name="AutoShape 115"/>
          <p:cNvSpPr>
            <a:spLocks noChangeArrowheads="1"/>
          </p:cNvSpPr>
          <p:nvPr/>
        </p:nvSpPr>
        <p:spPr bwMode="auto">
          <a:xfrm>
            <a:off x="7815263" y="4318000"/>
            <a:ext cx="87312" cy="90488"/>
          </a:xfrm>
          <a:prstGeom prst="flowChartConnector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2" name="AutoShape 116"/>
          <p:cNvSpPr>
            <a:spLocks noChangeArrowheads="1"/>
          </p:cNvSpPr>
          <p:nvPr/>
        </p:nvSpPr>
        <p:spPr bwMode="auto">
          <a:xfrm>
            <a:off x="2224088" y="1119188"/>
            <a:ext cx="128587" cy="128587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3" name="AutoShape 117"/>
          <p:cNvSpPr>
            <a:spLocks noChangeArrowheads="1"/>
          </p:cNvSpPr>
          <p:nvPr/>
        </p:nvSpPr>
        <p:spPr bwMode="auto">
          <a:xfrm>
            <a:off x="7643813" y="1123950"/>
            <a:ext cx="128587" cy="128588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4" name="AutoShape 118"/>
          <p:cNvSpPr>
            <a:spLocks noChangeArrowheads="1"/>
          </p:cNvSpPr>
          <p:nvPr/>
        </p:nvSpPr>
        <p:spPr bwMode="auto">
          <a:xfrm>
            <a:off x="4378325" y="1119188"/>
            <a:ext cx="130175" cy="128587"/>
          </a:xfrm>
          <a:prstGeom prst="flowChartConnector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55" name="Text Box 119"/>
          <p:cNvSpPr txBox="1">
            <a:spLocks noChangeArrowheads="1"/>
          </p:cNvSpPr>
          <p:nvPr/>
        </p:nvSpPr>
        <p:spPr bwMode="auto">
          <a:xfrm>
            <a:off x="1979613" y="5084763"/>
            <a:ext cx="5113337" cy="471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>
                <a:solidFill>
                  <a:schemeClr val="bg2"/>
                </a:solidFill>
              </a:rPr>
              <a:t>图</a:t>
            </a:r>
            <a:r>
              <a:rPr lang="en-US" altLang="zh-CN">
                <a:solidFill>
                  <a:schemeClr val="bg2"/>
                </a:solidFill>
              </a:rPr>
              <a:t>8.15  </a:t>
            </a:r>
            <a:r>
              <a:rPr lang="zh-CN" altLang="en-US">
                <a:solidFill>
                  <a:schemeClr val="bg2"/>
                </a:solidFill>
              </a:rPr>
              <a:t>链式分布式仲裁方式</a:t>
            </a:r>
          </a:p>
        </p:txBody>
      </p:sp>
      <p:sp>
        <p:nvSpPr>
          <p:cNvPr id="1806456" name="Text Box 120"/>
          <p:cNvSpPr txBox="1">
            <a:spLocks noChangeArrowheads="1"/>
          </p:cNvSpPr>
          <p:nvPr/>
        </p:nvSpPr>
        <p:spPr bwMode="auto">
          <a:xfrm>
            <a:off x="6988175" y="1497013"/>
            <a:ext cx="1411288" cy="42703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n</a:t>
            </a:r>
          </a:p>
        </p:txBody>
      </p:sp>
      <p:sp>
        <p:nvSpPr>
          <p:cNvPr id="1806457" name="Line 121"/>
          <p:cNvSpPr>
            <a:spLocks noChangeShapeType="1"/>
          </p:cNvSpPr>
          <p:nvPr/>
        </p:nvSpPr>
        <p:spPr bwMode="auto">
          <a:xfrm>
            <a:off x="7707313" y="1192213"/>
            <a:ext cx="1587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58" name="Text Box 122"/>
          <p:cNvSpPr txBox="1">
            <a:spLocks noChangeArrowheads="1"/>
          </p:cNvSpPr>
          <p:nvPr/>
        </p:nvSpPr>
        <p:spPr bwMode="auto">
          <a:xfrm>
            <a:off x="2700338" y="765175"/>
            <a:ext cx="10080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400"/>
              <a:t>总线</a:t>
            </a:r>
          </a:p>
        </p:txBody>
      </p:sp>
      <p:sp>
        <p:nvSpPr>
          <p:cNvPr id="1806459" name="Line 123"/>
          <p:cNvSpPr>
            <a:spLocks noChangeShapeType="1"/>
          </p:cNvSpPr>
          <p:nvPr/>
        </p:nvSpPr>
        <p:spPr bwMode="auto">
          <a:xfrm>
            <a:off x="4445000" y="1938338"/>
            <a:ext cx="1588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60" name="Text Box 124"/>
          <p:cNvSpPr txBox="1">
            <a:spLocks noChangeArrowheads="1"/>
          </p:cNvSpPr>
          <p:nvPr/>
        </p:nvSpPr>
        <p:spPr bwMode="auto">
          <a:xfrm>
            <a:off x="3725863" y="1497013"/>
            <a:ext cx="1411287" cy="42703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2</a:t>
            </a:r>
          </a:p>
        </p:txBody>
      </p:sp>
      <p:sp>
        <p:nvSpPr>
          <p:cNvPr id="1806461" name="Line 125"/>
          <p:cNvSpPr>
            <a:spLocks noChangeShapeType="1"/>
          </p:cNvSpPr>
          <p:nvPr/>
        </p:nvSpPr>
        <p:spPr bwMode="auto">
          <a:xfrm>
            <a:off x="4445000" y="1192213"/>
            <a:ext cx="1588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62" name="Line 126"/>
          <p:cNvSpPr>
            <a:spLocks noChangeShapeType="1"/>
          </p:cNvSpPr>
          <p:nvPr/>
        </p:nvSpPr>
        <p:spPr bwMode="auto">
          <a:xfrm>
            <a:off x="2290763" y="1938338"/>
            <a:ext cx="1587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63" name="Text Box 127"/>
          <p:cNvSpPr txBox="1">
            <a:spLocks noChangeArrowheads="1"/>
          </p:cNvSpPr>
          <p:nvPr/>
        </p:nvSpPr>
        <p:spPr bwMode="auto">
          <a:xfrm>
            <a:off x="1571625" y="1497013"/>
            <a:ext cx="1411288" cy="42703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2000"/>
              <a:t>总线接口</a:t>
            </a:r>
            <a:r>
              <a:rPr lang="en-US" altLang="zh-CN" sz="2000"/>
              <a:t>1</a:t>
            </a:r>
          </a:p>
        </p:txBody>
      </p:sp>
      <p:sp>
        <p:nvSpPr>
          <p:cNvPr id="1806464" name="Line 128"/>
          <p:cNvSpPr>
            <a:spLocks noChangeShapeType="1"/>
          </p:cNvSpPr>
          <p:nvPr/>
        </p:nvSpPr>
        <p:spPr bwMode="auto">
          <a:xfrm>
            <a:off x="2290763" y="1192213"/>
            <a:ext cx="1587" cy="300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65" name="Line 129"/>
          <p:cNvSpPr>
            <a:spLocks noChangeShapeType="1"/>
          </p:cNvSpPr>
          <p:nvPr/>
        </p:nvSpPr>
        <p:spPr bwMode="auto">
          <a:xfrm flipV="1">
            <a:off x="3100388" y="2436813"/>
            <a:ext cx="1936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66" name="Text Box 130"/>
          <p:cNvSpPr txBox="1">
            <a:spLocks noChangeArrowheads="1"/>
          </p:cNvSpPr>
          <p:nvPr/>
        </p:nvSpPr>
        <p:spPr bwMode="auto">
          <a:xfrm>
            <a:off x="2600325" y="2316163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1806467" name="Line 131"/>
          <p:cNvSpPr>
            <a:spLocks noChangeShapeType="1"/>
          </p:cNvSpPr>
          <p:nvPr/>
        </p:nvSpPr>
        <p:spPr bwMode="auto">
          <a:xfrm flipV="1">
            <a:off x="3298825" y="1724025"/>
            <a:ext cx="0" cy="714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68" name="Line 132"/>
          <p:cNvSpPr>
            <a:spLocks noChangeShapeType="1"/>
          </p:cNvSpPr>
          <p:nvPr/>
        </p:nvSpPr>
        <p:spPr bwMode="auto">
          <a:xfrm flipH="1">
            <a:off x="2979738" y="1724025"/>
            <a:ext cx="3190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69" name="Line 133"/>
          <p:cNvSpPr>
            <a:spLocks noChangeShapeType="1"/>
          </p:cNvSpPr>
          <p:nvPr/>
        </p:nvSpPr>
        <p:spPr bwMode="auto">
          <a:xfrm flipV="1">
            <a:off x="5270500" y="2452688"/>
            <a:ext cx="2032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0" name="Text Box 134"/>
          <p:cNvSpPr txBox="1">
            <a:spLocks noChangeArrowheads="1"/>
          </p:cNvSpPr>
          <p:nvPr/>
        </p:nvSpPr>
        <p:spPr bwMode="auto">
          <a:xfrm>
            <a:off x="4754563" y="2316163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1806471" name="Line 135"/>
          <p:cNvSpPr>
            <a:spLocks noChangeShapeType="1"/>
          </p:cNvSpPr>
          <p:nvPr/>
        </p:nvSpPr>
        <p:spPr bwMode="auto">
          <a:xfrm flipV="1">
            <a:off x="5467350" y="1738313"/>
            <a:ext cx="1588" cy="714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2" name="Line 136"/>
          <p:cNvSpPr>
            <a:spLocks noChangeShapeType="1"/>
          </p:cNvSpPr>
          <p:nvPr/>
        </p:nvSpPr>
        <p:spPr bwMode="auto">
          <a:xfrm flipV="1">
            <a:off x="8532813" y="2425700"/>
            <a:ext cx="212725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3" name="Text Box 137"/>
          <p:cNvSpPr txBox="1">
            <a:spLocks noChangeArrowheads="1"/>
          </p:cNvSpPr>
          <p:nvPr/>
        </p:nvSpPr>
        <p:spPr bwMode="auto">
          <a:xfrm>
            <a:off x="8031163" y="2301875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just">
              <a:lnSpc>
                <a:spcPct val="72000"/>
              </a:lnSpc>
            </a:pPr>
            <a:r>
              <a:rPr lang="en-US" altLang="zh-CN" sz="2000"/>
              <a:t>BB</a:t>
            </a:r>
            <a:r>
              <a:rPr lang="en-US" altLang="zh-CN" sz="2000" baseline="-25000"/>
              <a:t>n</a:t>
            </a:r>
            <a:endParaRPr lang="en-US" altLang="zh-CN" sz="2000"/>
          </a:p>
        </p:txBody>
      </p:sp>
      <p:sp>
        <p:nvSpPr>
          <p:cNvPr id="1806474" name="Line 138"/>
          <p:cNvSpPr>
            <a:spLocks noChangeShapeType="1"/>
          </p:cNvSpPr>
          <p:nvPr/>
        </p:nvSpPr>
        <p:spPr bwMode="auto">
          <a:xfrm flipV="1">
            <a:off x="8729663" y="1711325"/>
            <a:ext cx="1587" cy="714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5" name="Line 139"/>
          <p:cNvSpPr>
            <a:spLocks noChangeShapeType="1"/>
          </p:cNvSpPr>
          <p:nvPr/>
        </p:nvSpPr>
        <p:spPr bwMode="auto">
          <a:xfrm flipH="1">
            <a:off x="8410575" y="1711325"/>
            <a:ext cx="3190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06476" name="Line 140"/>
          <p:cNvSpPr>
            <a:spLocks noChangeShapeType="1"/>
          </p:cNvSpPr>
          <p:nvPr/>
        </p:nvSpPr>
        <p:spPr bwMode="auto">
          <a:xfrm flipV="1">
            <a:off x="588963" y="2894013"/>
            <a:ext cx="3175" cy="282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6477" name="AutoShape 141"/>
          <p:cNvSpPr>
            <a:spLocks noChangeArrowheads="1"/>
          </p:cNvSpPr>
          <p:nvPr/>
        </p:nvSpPr>
        <p:spPr bwMode="auto">
          <a:xfrm>
            <a:off x="523875" y="2781300"/>
            <a:ext cx="122238" cy="109538"/>
          </a:xfrm>
          <a:prstGeom prst="flowChartConnector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9B2BBB-6619-4A07-AE85-DAAE5DE233ED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81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8.2.3 </a:t>
            </a:r>
            <a:r>
              <a:rPr lang="zh-CN" altLang="en-US"/>
              <a:t>总线仲裁      </a:t>
            </a:r>
            <a:r>
              <a:rPr lang="en-US" altLang="zh-CN">
                <a:solidFill>
                  <a:srgbClr val="008000"/>
                </a:solidFill>
              </a:rPr>
              <a:t>2. </a:t>
            </a:r>
            <a:r>
              <a:rPr lang="zh-CN" altLang="en-US">
                <a:solidFill>
                  <a:srgbClr val="008000"/>
                </a:solidFill>
              </a:rPr>
              <a:t>分布式仲裁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5400675"/>
          </a:xfrm>
        </p:spPr>
        <p:txBody>
          <a:bodyPr/>
          <a:lstStyle/>
          <a:p>
            <a:r>
              <a:rPr lang="zh-CN" altLang="en-US"/>
              <a:t>以太网总线：冲突检测分布式仲裁方案</a:t>
            </a:r>
          </a:p>
          <a:p>
            <a:r>
              <a:rPr lang="en-US" altLang="zh-CN"/>
              <a:t>Futurebus+</a:t>
            </a:r>
            <a:r>
              <a:rPr lang="zh-CN" altLang="en-US"/>
              <a:t>总线：并行竞争分布式仲裁方案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4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</a:t>
            </a:r>
            <a:r>
              <a:rPr lang="en-US" altLang="zh-CN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/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输出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 dirty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11459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 b="0" dirty="0">
                <a:latin typeface="+mn-lt"/>
                <a:ea typeface="楷体" panose="02010609060101010101" pitchFamily="49" charset="-122"/>
              </a:rPr>
              <a:t>8.2  </a:t>
            </a:r>
            <a:r>
              <a:rPr lang="zh-CN" altLang="en-US" sz="4200" b="0" dirty="0">
                <a:latin typeface="+mn-lt"/>
                <a:ea typeface="楷体" panose="02010609060101010101" pitchFamily="49" charset="-122"/>
              </a:rPr>
              <a:t>总线技术</a:t>
            </a:r>
          </a:p>
        </p:txBody>
      </p:sp>
      <p:sp>
        <p:nvSpPr>
          <p:cNvPr id="1811460" name="Rectangle 4"/>
          <p:cNvSpPr>
            <a:spLocks noChangeArrowheads="1"/>
          </p:cNvSpPr>
          <p:nvPr/>
        </p:nvSpPr>
        <p:spPr bwMode="auto">
          <a:xfrm>
            <a:off x="1979613" y="515778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>
                <a:solidFill>
                  <a:srgbClr val="CC0066"/>
                </a:solidFill>
                <a:ea typeface="隶书" pitchFamily="49" charset="-122"/>
              </a:rPr>
              <a:t>8.2.4  </a:t>
            </a:r>
            <a:r>
              <a:rPr lang="zh-CN" altLang="en-US" sz="4200" b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典型的总线</a:t>
            </a:r>
            <a:endParaRPr lang="en-US" altLang="zh-CN" sz="4200" b="0">
              <a:solidFill>
                <a:srgbClr val="CC00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1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11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327A9-BB47-4236-8090-3DCE7D44FF5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77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 </a:t>
            </a:r>
            <a:r>
              <a:rPr lang="zh-CN" altLang="en-US" dirty="0"/>
              <a:t>概述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008000"/>
                </a:solidFill>
              </a:rPr>
              <a:t>一、总线</a:t>
            </a:r>
          </a:p>
        </p:txBody>
      </p:sp>
      <p:sp>
        <p:nvSpPr>
          <p:cNvPr id="177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8563"/>
            <a:ext cx="8640760" cy="3743325"/>
          </a:xfrm>
        </p:spPr>
        <p:txBody>
          <a:bodyPr/>
          <a:lstStyle/>
          <a:p>
            <a:r>
              <a:rPr lang="zh-CN" altLang="en-US"/>
              <a:t>组成计算机的三类模块：</a:t>
            </a:r>
            <a:r>
              <a:rPr lang="en-US" altLang="zh-CN">
                <a:solidFill>
                  <a:srgbClr val="0000FF"/>
                </a:solidFill>
              </a:rPr>
              <a:t>CPU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存储器</a:t>
            </a:r>
            <a:r>
              <a:rPr lang="zh-CN" altLang="en-US"/>
              <a:t>、</a:t>
            </a:r>
            <a:r>
              <a:rPr lang="en-US" altLang="zh-CN">
                <a:solidFill>
                  <a:srgbClr val="0000FF"/>
                </a:solidFill>
              </a:rPr>
              <a:t>I/O</a:t>
            </a:r>
            <a:r>
              <a:rPr lang="zh-CN" altLang="en-US">
                <a:solidFill>
                  <a:srgbClr val="0000FF"/>
                </a:solidFill>
              </a:rPr>
              <a:t>设备</a:t>
            </a:r>
          </a:p>
          <a:p>
            <a:r>
              <a:rPr lang="zh-CN" altLang="en-US"/>
              <a:t>互连结构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互连网络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：连接这三类模块</a:t>
            </a:r>
            <a:r>
              <a:rPr lang="zh-CN" altLang="en-US">
                <a:solidFill>
                  <a:srgbClr val="FF0066"/>
                </a:solidFill>
              </a:rPr>
              <a:t>通路</a:t>
            </a:r>
            <a:r>
              <a:rPr lang="zh-CN" altLang="en-US"/>
              <a:t>的集合。</a:t>
            </a:r>
          </a:p>
          <a:p>
            <a:pPr lvl="1"/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专用通路</a:t>
            </a:r>
            <a:r>
              <a:rPr lang="zh-CN" altLang="en-US"/>
              <a:t>：仅在两个部件之间传递信息的通路。</a:t>
            </a:r>
          </a:p>
          <a:p>
            <a:pPr lvl="1"/>
            <a:r>
              <a:rPr lang="zh-CN" altLang="en-US">
                <a:solidFill>
                  <a:srgbClr val="FF0066"/>
                </a:solidFill>
              </a:rPr>
              <a:t>共享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/>
              <a:t>公用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总线</a:t>
            </a:r>
            <a:r>
              <a:rPr lang="zh-CN" altLang="en-US"/>
              <a:t>：在不同时刻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FF0066"/>
                </a:solidFill>
              </a:rPr>
              <a:t>分时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传递不同部件之间信息的通路。</a:t>
            </a:r>
          </a:p>
          <a:p>
            <a:r>
              <a:rPr lang="zh-CN" altLang="en-US">
                <a:solidFill>
                  <a:srgbClr val="FF3300"/>
                </a:solidFill>
                <a:ea typeface="黑体" pitchFamily="2" charset="-122"/>
              </a:rPr>
              <a:t>总线</a:t>
            </a:r>
            <a:r>
              <a:rPr lang="zh-CN" altLang="en-US"/>
              <a:t>：计算机系统中多个部件或设备</a:t>
            </a:r>
            <a:r>
              <a:rPr lang="zh-CN" altLang="en-US">
                <a:solidFill>
                  <a:srgbClr val="FF0000"/>
                </a:solidFill>
              </a:rPr>
              <a:t>共用</a:t>
            </a:r>
            <a:r>
              <a:rPr lang="zh-CN" altLang="en-US"/>
              <a:t>的传递信息的电子通道。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0F3544-B022-4127-B204-840B16E1F307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82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 </a:t>
            </a:r>
            <a:r>
              <a:rPr lang="zh-CN" altLang="en-US"/>
              <a:t>典型的总线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150"/>
            <a:ext cx="8135937" cy="5976938"/>
          </a:xfrm>
        </p:spPr>
        <p:txBody>
          <a:bodyPr/>
          <a:lstStyle/>
          <a:p>
            <a:r>
              <a:rPr lang="zh-CN" altLang="en-US" dirty="0"/>
              <a:t>典型的系统总线（内总线）</a:t>
            </a:r>
          </a:p>
          <a:p>
            <a:pPr lvl="1"/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PCI</a:t>
            </a:r>
            <a:r>
              <a:rPr lang="zh-CN" altLang="en-US" dirty="0"/>
              <a:t>总线、</a:t>
            </a:r>
            <a:r>
              <a:rPr lang="en-US" altLang="zh-CN" dirty="0">
                <a:solidFill>
                  <a:srgbClr val="FF0066"/>
                </a:solidFill>
              </a:rPr>
              <a:t>PCI Express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/>
              <a:t>PCIe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/>
              <a:t>总线</a:t>
            </a:r>
          </a:p>
          <a:p>
            <a:r>
              <a:rPr lang="zh-CN" altLang="en-US" dirty="0"/>
              <a:t>典型的通信总线（外总线）</a:t>
            </a:r>
          </a:p>
          <a:p>
            <a:pPr lvl="1"/>
            <a:r>
              <a:rPr lang="en-US" altLang="zh-CN" dirty="0"/>
              <a:t>RS-232C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USB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SCSI</a:t>
            </a:r>
          </a:p>
          <a:p>
            <a:pPr lvl="1"/>
            <a:r>
              <a:rPr lang="en-US" altLang="zh-CN" dirty="0"/>
              <a:t>SAS</a:t>
            </a:r>
            <a:endParaRPr lang="zh-CN" altLang="en-US" dirty="0"/>
          </a:p>
          <a:p>
            <a:pPr lvl="1"/>
            <a:r>
              <a:rPr lang="en-US" altLang="zh-CN" dirty="0"/>
              <a:t>ATA</a:t>
            </a:r>
          </a:p>
          <a:p>
            <a:pPr lvl="1"/>
            <a:r>
              <a:rPr lang="en-US" altLang="zh-CN" dirty="0"/>
              <a:t>SATA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6" name="动作按钮: 前进或下一项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84238F6-E2E0-42BB-A2DC-7681EF769712}"/>
              </a:ext>
            </a:extLst>
          </p:cNvPr>
          <p:cNvSpPr/>
          <p:nvPr/>
        </p:nvSpPr>
        <p:spPr bwMode="auto">
          <a:xfrm>
            <a:off x="2627730" y="3356990"/>
            <a:ext cx="641069" cy="360050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AE0482-0BE7-4212-9503-B00EF77DFA35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81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1. PCI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r>
              <a:rPr lang="zh-CN" altLang="en-US"/>
              <a:t>特征：</a:t>
            </a:r>
          </a:p>
          <a:p>
            <a:pPr lvl="1"/>
            <a:r>
              <a:rPr lang="zh-CN" altLang="en-US" sz="2400"/>
              <a:t>不依赖处理器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每条总线支持</a:t>
            </a:r>
            <a:r>
              <a:rPr lang="en-US" altLang="zh-CN" sz="2400"/>
              <a:t>256</a:t>
            </a:r>
            <a:r>
              <a:rPr lang="zh-CN" altLang="en-US" sz="2400"/>
              <a:t>个功能设备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支持多达</a:t>
            </a:r>
            <a:r>
              <a:rPr lang="en-US" altLang="zh-CN" sz="2400"/>
              <a:t>256</a:t>
            </a:r>
            <a:r>
              <a:rPr lang="zh-CN" altLang="en-US" sz="2400"/>
              <a:t>条</a:t>
            </a:r>
            <a:r>
              <a:rPr lang="en-US" altLang="zh-CN" sz="2400"/>
              <a:t>PCI</a:t>
            </a:r>
            <a:r>
              <a:rPr lang="zh-CN" altLang="en-US" sz="2400"/>
              <a:t>总线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低功耗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支持猝发式事务处理（数据传输）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en-US" altLang="zh-CN" sz="2400"/>
              <a:t>33/66MHz</a:t>
            </a:r>
            <a:r>
              <a:rPr lang="zh-CN" altLang="en-US" sz="2400"/>
              <a:t>最高时钟频率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en-US" altLang="zh-CN" sz="2400"/>
              <a:t>32/64</a:t>
            </a:r>
            <a:r>
              <a:rPr lang="zh-CN" altLang="en-US" sz="2400"/>
              <a:t>位数据总线宽度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访问时间：</a:t>
            </a:r>
            <a:r>
              <a:rPr lang="en-US" altLang="zh-CN" sz="2400"/>
              <a:t>2</a:t>
            </a:r>
            <a:r>
              <a:rPr lang="zh-CN" altLang="en-US" sz="2400"/>
              <a:t>时钟周期写，</a:t>
            </a:r>
            <a:r>
              <a:rPr lang="en-US" altLang="zh-CN" sz="2400"/>
              <a:t>3</a:t>
            </a:r>
            <a:r>
              <a:rPr lang="zh-CN" altLang="en-US" sz="2400"/>
              <a:t>时钟周期读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并发的总线操作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支持总线主设备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隐藏的总线仲裁：集中式的独立请求仲裁方式，</a:t>
            </a:r>
            <a:r>
              <a:rPr lang="en-US" altLang="zh-CN" sz="2400"/>
              <a:t>PCI</a:t>
            </a:r>
            <a:r>
              <a:rPr lang="zh-CN" altLang="en-US" sz="2400"/>
              <a:t>规范未规定仲裁算法</a:t>
            </a:r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056D53-1D6F-4686-8D1D-D4D443660E0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1. PCI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6119813"/>
          </a:xfrm>
        </p:spPr>
        <p:txBody>
          <a:bodyPr/>
          <a:lstStyle/>
          <a:p>
            <a:r>
              <a:rPr lang="zh-CN" altLang="en-US"/>
              <a:t>特征：</a:t>
            </a:r>
          </a:p>
          <a:p>
            <a:pPr lvl="1"/>
            <a:r>
              <a:rPr lang="zh-CN" altLang="en-US" sz="2400"/>
              <a:t>低的管脚数目：</a:t>
            </a:r>
            <a:r>
              <a:rPr lang="en-US" altLang="zh-CN" sz="2400"/>
              <a:t>49</a:t>
            </a:r>
            <a:r>
              <a:rPr lang="zh-CN" altLang="en-US" sz="2400"/>
              <a:t>个必备信号、</a:t>
            </a:r>
            <a:r>
              <a:rPr lang="en-US" altLang="zh-CN" sz="2400"/>
              <a:t>52</a:t>
            </a:r>
            <a:r>
              <a:rPr lang="zh-CN" altLang="en-US" sz="2400"/>
              <a:t>个可选信号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事务处理完整性检验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三个地址空间：存储器空间（</a:t>
            </a:r>
            <a:r>
              <a:rPr lang="en-US" altLang="zh-CN" sz="2400"/>
              <a:t>4GB</a:t>
            </a:r>
            <a:r>
              <a:rPr lang="zh-CN" altLang="en-US" sz="2400"/>
              <a:t>，可选择地达到</a:t>
            </a:r>
            <a:r>
              <a:rPr lang="en-US" altLang="zh-CN" sz="2400"/>
              <a:t>16TB</a:t>
            </a:r>
            <a:r>
              <a:rPr lang="zh-CN" altLang="en-US" sz="2400"/>
              <a:t>）、</a:t>
            </a:r>
            <a:r>
              <a:rPr lang="en-US" altLang="zh-CN" sz="2400"/>
              <a:t>I/O</a:t>
            </a:r>
            <a:r>
              <a:rPr lang="zh-CN" altLang="en-US" sz="2400"/>
              <a:t>空间（</a:t>
            </a:r>
            <a:r>
              <a:rPr lang="en-US" altLang="zh-CN" sz="2400"/>
              <a:t>64KB</a:t>
            </a:r>
            <a:r>
              <a:rPr lang="zh-CN" altLang="en-US" sz="2400"/>
              <a:t>，可选择地达到</a:t>
            </a:r>
            <a:r>
              <a:rPr lang="en-US" altLang="zh-CN" sz="2400"/>
              <a:t>4GB</a:t>
            </a:r>
            <a:r>
              <a:rPr lang="zh-CN" altLang="en-US" sz="2400"/>
              <a:t>）和配置空间（用于</a:t>
            </a:r>
            <a:r>
              <a:rPr lang="en-US" altLang="zh-CN" sz="2400"/>
              <a:t>PnP</a:t>
            </a:r>
            <a:r>
              <a:rPr lang="zh-CN" altLang="en-US" sz="2400"/>
              <a:t>）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自动配置，实现即插即用（</a:t>
            </a:r>
            <a:r>
              <a:rPr lang="en-US" altLang="zh-CN" sz="2400"/>
              <a:t>PnP</a:t>
            </a:r>
            <a:r>
              <a:rPr lang="zh-CN" altLang="en-US" sz="2400"/>
              <a:t>）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软件透明</a:t>
            </a:r>
            <a:endParaRPr lang="zh-CN" altLang="en-US" sz="2400">
              <a:sym typeface="Symbol" pitchFamily="18" charset="2"/>
            </a:endParaRPr>
          </a:p>
          <a:p>
            <a:pPr lvl="1"/>
            <a:r>
              <a:rPr lang="zh-CN" altLang="en-US" sz="2400"/>
              <a:t>具有不同尺寸的插件卡</a:t>
            </a:r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B5022A-7115-4B65-907B-B310C53B9311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1. PCI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832475"/>
          </a:xfrm>
        </p:spPr>
        <p:txBody>
          <a:bodyPr/>
          <a:lstStyle/>
          <a:p>
            <a:r>
              <a:rPr lang="en-US" altLang="zh-CN" dirty="0">
                <a:sym typeface="Symbol" pitchFamily="18" charset="2"/>
              </a:rPr>
              <a:t>PCI</a:t>
            </a:r>
            <a:r>
              <a:rPr lang="zh-CN" altLang="en-US" dirty="0">
                <a:sym typeface="Symbol" pitchFamily="18" charset="2"/>
              </a:rPr>
              <a:t>总线的发展：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Conventional PCI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PCI-X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PCI Express</a:t>
            </a:r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363E-E06D-41B7-916A-CF4C8AEC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2. PCI Express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9EB28-409C-4DEF-8919-C91166BF1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44</a:t>
            </a:fld>
            <a:endParaRPr lang="en-US" altLang="zh-CN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5C65B8F-5CA8-40F5-9B82-F9951F207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29911"/>
              </p:ext>
            </p:extLst>
          </p:nvPr>
        </p:nvGraphicFramePr>
        <p:xfrm>
          <a:off x="899490" y="623422"/>
          <a:ext cx="7201000" cy="533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870" name="Visio" r:id="rId3" imgW="6343542" imgH="4695876" progId="Visio.Drawing.15">
                  <p:embed/>
                </p:oleObj>
              </mc:Choice>
              <mc:Fallback>
                <p:oleObj name="Visio" r:id="rId3" imgW="6343542" imgH="46958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490" y="623422"/>
                        <a:ext cx="7201000" cy="533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12783F7-A199-4062-9842-AC5A56F7D957}"/>
              </a:ext>
            </a:extLst>
          </p:cNvPr>
          <p:cNvSpPr/>
          <p:nvPr/>
        </p:nvSpPr>
        <p:spPr>
          <a:xfrm>
            <a:off x="3021703" y="6137438"/>
            <a:ext cx="2855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PCIe </a:t>
            </a:r>
            <a:r>
              <a:rPr lang="zh-CN" altLang="en-US" dirty="0"/>
              <a:t>拓扑结构图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BAEA42-E887-43E0-8988-3B20027BF657}"/>
              </a:ext>
            </a:extLst>
          </p:cNvPr>
          <p:cNvSpPr/>
          <p:nvPr/>
        </p:nvSpPr>
        <p:spPr>
          <a:xfrm>
            <a:off x="4396952" y="155674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根复合体</a:t>
            </a:r>
          </a:p>
        </p:txBody>
      </p:sp>
    </p:spTree>
    <p:extLst>
      <p:ext uri="{BB962C8B-B14F-4D97-AF65-F5344CB8AC3E}">
        <p14:creationId xmlns:p14="http://schemas.microsoft.com/office/powerpoint/2010/main" val="269950406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363E-E06D-41B7-916A-CF4C8AEC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2. PCI Express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9EB28-409C-4DEF-8919-C91166BF1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45</a:t>
            </a:fld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C96239-D4E3-4C62-A8EC-4781A8D83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21874"/>
              </p:ext>
            </p:extLst>
          </p:nvPr>
        </p:nvGraphicFramePr>
        <p:xfrm>
          <a:off x="590550" y="696267"/>
          <a:ext cx="7690442" cy="600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893" name="Visio" r:id="rId3" imgW="5838973" imgH="4524542" progId="Visio.Drawing.15">
                  <p:embed/>
                </p:oleObj>
              </mc:Choice>
              <mc:Fallback>
                <p:oleObj name="Visio" r:id="rId3" imgW="5838973" imgH="452454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696267"/>
                        <a:ext cx="7690442" cy="600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71E560C-C010-49EE-BC59-351461F59049}"/>
              </a:ext>
            </a:extLst>
          </p:cNvPr>
          <p:cNvSpPr/>
          <p:nvPr/>
        </p:nvSpPr>
        <p:spPr>
          <a:xfrm>
            <a:off x="3276446" y="600563"/>
            <a:ext cx="2133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C0066"/>
                </a:solidFill>
              </a:rPr>
              <a:t>PCIe </a:t>
            </a:r>
            <a:r>
              <a:rPr lang="zh-CN" altLang="en-US" dirty="0">
                <a:solidFill>
                  <a:srgbClr val="CC0066"/>
                </a:solidFill>
              </a:rPr>
              <a:t>协议栈</a:t>
            </a:r>
          </a:p>
        </p:txBody>
      </p:sp>
    </p:spTree>
    <p:extLst>
      <p:ext uri="{BB962C8B-B14F-4D97-AF65-F5344CB8AC3E}">
        <p14:creationId xmlns:p14="http://schemas.microsoft.com/office/powerpoint/2010/main" val="305038422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363E-E06D-41B7-916A-CF4C8AEC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2. PCI Express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1DA9B-94AA-4C0C-8C3D-FFA5046E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00" y="764630"/>
            <a:ext cx="8785220" cy="5940969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物理层（</a:t>
            </a:r>
            <a:r>
              <a:rPr lang="en-US" altLang="zh-CN" dirty="0"/>
              <a:t>Physical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9625" lvl="1" indent="-433388">
              <a:spcBef>
                <a:spcPts val="6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dirty="0"/>
              <a:t>信道（</a:t>
            </a:r>
            <a:r>
              <a:rPr lang="en-US" altLang="zh-CN" dirty="0"/>
              <a:t>Lane</a:t>
            </a:r>
            <a:r>
              <a:rPr lang="zh-CN" altLang="en-US" dirty="0"/>
              <a:t>）：点到点的连接。</a:t>
            </a:r>
            <a:endParaRPr lang="en-US" altLang="zh-CN" dirty="0"/>
          </a:p>
          <a:p>
            <a:pPr marL="809625" lvl="1" indent="-433388">
              <a:spcBef>
                <a:spcPts val="6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dirty="0"/>
              <a:t>链路宽度：</a:t>
            </a:r>
            <a:r>
              <a:rPr lang="en-US" altLang="zh-CN" dirty="0"/>
              <a:t>x1</a:t>
            </a:r>
            <a:r>
              <a:rPr lang="zh-CN" altLang="en-US" dirty="0"/>
              <a:t>、</a:t>
            </a:r>
            <a:r>
              <a:rPr lang="en-US" altLang="zh-CN" dirty="0"/>
              <a:t>x2</a:t>
            </a:r>
            <a:r>
              <a:rPr lang="zh-CN" altLang="en-US" dirty="0"/>
              <a:t>、</a:t>
            </a:r>
            <a:r>
              <a:rPr lang="en-US" altLang="zh-CN" dirty="0"/>
              <a:t>x4</a:t>
            </a:r>
            <a:r>
              <a:rPr lang="zh-CN" altLang="en-US" dirty="0"/>
              <a:t>、</a:t>
            </a:r>
            <a:r>
              <a:rPr lang="en-US" altLang="zh-CN" dirty="0"/>
              <a:t>x8</a:t>
            </a:r>
            <a:r>
              <a:rPr lang="zh-CN" altLang="en-US" dirty="0"/>
              <a:t>、</a:t>
            </a:r>
            <a:r>
              <a:rPr lang="en-US" altLang="zh-CN" dirty="0"/>
              <a:t>x16</a:t>
            </a:r>
            <a:r>
              <a:rPr lang="zh-CN" altLang="en-US" dirty="0"/>
              <a:t>、</a:t>
            </a:r>
            <a:r>
              <a:rPr lang="en-US" altLang="zh-CN" dirty="0"/>
              <a:t>x32</a:t>
            </a:r>
          </a:p>
          <a:p>
            <a:pPr marL="809625" lvl="1" indent="-433388">
              <a:spcBef>
                <a:spcPts val="6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dirty="0"/>
              <a:t>扰码（</a:t>
            </a:r>
            <a:r>
              <a:rPr lang="en-US" altLang="zh-CN" dirty="0"/>
              <a:t>Scrambling</a:t>
            </a:r>
            <a:r>
              <a:rPr lang="zh-CN" altLang="en-US" dirty="0"/>
              <a:t>）与 编码（</a:t>
            </a:r>
            <a:r>
              <a:rPr lang="en-US" altLang="zh-CN" dirty="0"/>
              <a:t>Encoding</a:t>
            </a:r>
            <a:r>
              <a:rPr lang="zh-CN" altLang="en-US" dirty="0"/>
              <a:t>）技术</a:t>
            </a:r>
            <a:endParaRPr lang="en-US" altLang="zh-CN" dirty="0"/>
          </a:p>
          <a:p>
            <a:pPr marL="1249363" lvl="2" indent="-439738">
              <a:spcBef>
                <a:spcPts val="6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en-US" altLang="zh-CN" dirty="0"/>
              <a:t>PCIe 1.0</a:t>
            </a:r>
            <a:r>
              <a:rPr lang="zh-CN" altLang="en-US" dirty="0"/>
              <a:t>、</a:t>
            </a:r>
            <a:r>
              <a:rPr lang="en-US" altLang="zh-CN" dirty="0"/>
              <a:t>PCIe 2.0</a:t>
            </a:r>
            <a:r>
              <a:rPr lang="zh-CN" altLang="en-US" dirty="0"/>
              <a:t>：</a:t>
            </a:r>
            <a:r>
              <a:rPr lang="en-US" altLang="zh-CN" dirty="0"/>
              <a:t>8b/10b</a:t>
            </a:r>
            <a:r>
              <a:rPr lang="zh-CN" altLang="en-US" dirty="0"/>
              <a:t>编码</a:t>
            </a:r>
            <a:endParaRPr lang="en-US" altLang="zh-CN" dirty="0"/>
          </a:p>
          <a:p>
            <a:pPr marL="1249363" lvl="2" indent="-439738">
              <a:spcBef>
                <a:spcPts val="6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en-US" altLang="zh-CN" dirty="0"/>
              <a:t>PCIe 3.0 </a:t>
            </a:r>
            <a:r>
              <a:rPr lang="zh-CN" altLang="en-US" dirty="0"/>
              <a:t>之后：</a:t>
            </a:r>
            <a:r>
              <a:rPr lang="en-US" altLang="zh-CN" dirty="0"/>
              <a:t>128b/130b</a:t>
            </a:r>
            <a:r>
              <a:rPr lang="zh-CN" altLang="en-US" dirty="0"/>
              <a:t>编码</a:t>
            </a:r>
            <a:endParaRPr lang="en-US" altLang="zh-CN" dirty="0"/>
          </a:p>
          <a:p>
            <a:pPr marL="514350" indent="-514350">
              <a:spcBef>
                <a:spcPts val="6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数据链路层（</a:t>
            </a:r>
            <a:r>
              <a:rPr lang="en-US" altLang="zh-CN" dirty="0"/>
              <a:t>Data Link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spcBef>
                <a:spcPts val="6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事物层（</a:t>
            </a:r>
            <a:r>
              <a:rPr lang="en-US" altLang="zh-CN" dirty="0"/>
              <a:t>Transaction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spcBef>
                <a:spcPts val="6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软件层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9EB28-409C-4DEF-8919-C91166BF1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43513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363E-E06D-41B7-916A-CF4C8AEC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2. PCI Express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1DA9B-94AA-4C0C-8C3D-FFA5046E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00" y="764630"/>
            <a:ext cx="8892600" cy="5940969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物理层（</a:t>
            </a:r>
            <a:r>
              <a:rPr lang="en-US" altLang="zh-CN" dirty="0"/>
              <a:t>Physical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spcBef>
                <a:spcPts val="6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数据链路层（</a:t>
            </a:r>
            <a:r>
              <a:rPr lang="en-US" altLang="zh-CN" dirty="0"/>
              <a:t>Data Link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9625" lvl="1" indent="-433388">
              <a:spcBef>
                <a:spcPts val="6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dirty="0"/>
              <a:t>LCRC</a:t>
            </a:r>
            <a:r>
              <a:rPr lang="zh-CN" altLang="en-US" dirty="0"/>
              <a:t>：</a:t>
            </a:r>
            <a:r>
              <a:rPr lang="en-US" altLang="zh-CN" dirty="0"/>
              <a:t>Link-Layer CRC</a:t>
            </a:r>
          </a:p>
          <a:p>
            <a:pPr marL="809625" lvl="1" indent="-433388">
              <a:spcBef>
                <a:spcPts val="6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dirty="0"/>
              <a:t>流量控制（</a:t>
            </a:r>
            <a:r>
              <a:rPr lang="en-US" altLang="zh-CN" dirty="0"/>
              <a:t>Flow Control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9625" lvl="1" indent="-433388">
              <a:spcBef>
                <a:spcPts val="6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dirty="0"/>
              <a:t>数据链路层报文 </a:t>
            </a:r>
            <a:r>
              <a:rPr lang="en-US" altLang="zh-CN" dirty="0"/>
              <a:t>DLLP</a:t>
            </a:r>
            <a:r>
              <a:rPr lang="zh-CN" altLang="en-US" dirty="0"/>
              <a:t>（</a:t>
            </a:r>
            <a:r>
              <a:rPr lang="en-US" altLang="zh-CN" dirty="0"/>
              <a:t>Data Link Layer Packet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49363" lvl="2" indent="-439738">
              <a:spcBef>
                <a:spcPts val="6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zh-CN" altLang="en-US" dirty="0"/>
              <a:t>流量控制</a:t>
            </a:r>
            <a:endParaRPr lang="en-US" altLang="zh-CN" dirty="0"/>
          </a:p>
          <a:p>
            <a:pPr marL="1249363" lvl="2" indent="-439738">
              <a:spcBef>
                <a:spcPts val="6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zh-CN" altLang="en-US" dirty="0"/>
              <a:t>功耗管理</a:t>
            </a:r>
            <a:endParaRPr lang="en-US" altLang="zh-CN" dirty="0"/>
          </a:p>
          <a:p>
            <a:pPr marL="1249363" lvl="2" indent="-439738">
              <a:spcBef>
                <a:spcPts val="6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en-US" altLang="zh-CN" dirty="0"/>
              <a:t>ACK</a:t>
            </a:r>
            <a:r>
              <a:rPr lang="zh-CN" altLang="en-US" dirty="0"/>
              <a:t>和</a:t>
            </a:r>
            <a:r>
              <a:rPr lang="en-US" altLang="zh-CN" dirty="0"/>
              <a:t>NAK</a:t>
            </a:r>
            <a:r>
              <a:rPr lang="zh-CN" altLang="en-US" dirty="0"/>
              <a:t>报文：专用于事物层报文出错重传。</a:t>
            </a:r>
            <a:r>
              <a:rPr lang="zh-CN" altLang="en-US" dirty="0">
                <a:solidFill>
                  <a:srgbClr val="CC0066"/>
                </a:solidFill>
              </a:rPr>
              <a:t>事物层报文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ransaction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ayer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acket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TLP</a:t>
            </a:r>
          </a:p>
          <a:p>
            <a:pPr marL="514350" indent="-514350">
              <a:spcBef>
                <a:spcPts val="6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事物层（</a:t>
            </a:r>
            <a:r>
              <a:rPr lang="en-US" altLang="zh-CN" dirty="0"/>
              <a:t>Transaction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spcBef>
                <a:spcPts val="6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软件层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9EB28-409C-4DEF-8919-C91166BF1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58828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363E-E06D-41B7-916A-CF4C8AEC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2. PCI Express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1DA9B-94AA-4C0C-8C3D-FFA5046E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00" y="620610"/>
            <a:ext cx="8892600" cy="6084989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物理层（</a:t>
            </a:r>
            <a:r>
              <a:rPr lang="en-US" altLang="zh-CN" dirty="0"/>
              <a:t>Physical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spcBef>
                <a:spcPts val="3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数据链路层（</a:t>
            </a:r>
            <a:r>
              <a:rPr lang="en-US" altLang="zh-CN" dirty="0"/>
              <a:t>Data Link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14350" indent="-514350">
              <a:spcBef>
                <a:spcPts val="3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事物层（</a:t>
            </a:r>
            <a:r>
              <a:rPr lang="en-US" altLang="zh-CN" dirty="0"/>
              <a:t>Transaction Layer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9625" lvl="1" indent="-433388">
              <a:spcBef>
                <a:spcPts val="3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dirty="0"/>
              <a:t>实现数据的读写操作：</a:t>
            </a:r>
            <a:br>
              <a:rPr lang="en-US" altLang="zh-CN" dirty="0"/>
            </a:br>
            <a:r>
              <a:rPr lang="zh-CN" altLang="en-US" dirty="0"/>
              <a:t>根据软件层的读写请求生成</a:t>
            </a:r>
            <a:r>
              <a:rPr lang="en-US" altLang="zh-CN" dirty="0"/>
              <a:t>TLP</a:t>
            </a:r>
            <a:r>
              <a:rPr lang="zh-CN" altLang="en-US" dirty="0"/>
              <a:t>并发送。</a:t>
            </a:r>
            <a:endParaRPr lang="en-US" altLang="zh-CN" dirty="0"/>
          </a:p>
          <a:p>
            <a:pPr marL="809625" lvl="1" indent="-433388">
              <a:spcBef>
                <a:spcPts val="3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dirty="0"/>
              <a:t>可以使用的地址空间：</a:t>
            </a:r>
            <a:endParaRPr lang="en-US" altLang="zh-CN" dirty="0"/>
          </a:p>
          <a:p>
            <a:pPr marL="1249363" lvl="2" indent="-439738">
              <a:spcBef>
                <a:spcPts val="3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zh-CN" altLang="en-US" dirty="0"/>
              <a:t>主存空间</a:t>
            </a:r>
            <a:endParaRPr lang="en-US" altLang="zh-CN" dirty="0"/>
          </a:p>
          <a:p>
            <a:pPr marL="1249363" lvl="2" indent="-439738">
              <a:spcBef>
                <a:spcPts val="3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en-US" altLang="zh-CN" dirty="0"/>
              <a:t>I/O</a:t>
            </a:r>
            <a:r>
              <a:rPr lang="zh-CN" altLang="en-US" dirty="0"/>
              <a:t>空间：兼容旧的</a:t>
            </a:r>
            <a:r>
              <a:rPr lang="en-US" altLang="zh-CN" dirty="0"/>
              <a:t>PCI</a:t>
            </a:r>
            <a:r>
              <a:rPr lang="zh-CN" altLang="en-US" dirty="0"/>
              <a:t>设备</a:t>
            </a:r>
            <a:endParaRPr lang="en-US" altLang="zh-CN" dirty="0"/>
          </a:p>
          <a:p>
            <a:pPr marL="1249363" lvl="2" indent="-439738">
              <a:spcBef>
                <a:spcPts val="3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zh-CN" altLang="en-US" dirty="0"/>
              <a:t>配置空间</a:t>
            </a:r>
            <a:endParaRPr lang="en-US" altLang="zh-CN" dirty="0"/>
          </a:p>
          <a:p>
            <a:pPr marL="1249363" lvl="2" indent="-439738">
              <a:spcBef>
                <a:spcPts val="3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þ"/>
            </a:pPr>
            <a:r>
              <a:rPr lang="zh-CN" altLang="en-US" dirty="0"/>
              <a:t>消息空间：</a:t>
            </a:r>
            <a:br>
              <a:rPr lang="en-US" altLang="zh-CN" dirty="0"/>
            </a:br>
            <a:r>
              <a:rPr lang="zh-CN" altLang="en-US" dirty="0"/>
              <a:t>传送控制信号（中断、错误处理或功耗管理等）</a:t>
            </a:r>
            <a:endParaRPr lang="en-US" altLang="zh-CN" dirty="0"/>
          </a:p>
          <a:p>
            <a:pPr marL="809625" lvl="1" indent="-433388">
              <a:spcBef>
                <a:spcPts val="300"/>
              </a:spcBef>
              <a:buClr>
                <a:srgbClr val="0066FF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dirty="0"/>
              <a:t>优先级机制</a:t>
            </a:r>
            <a:endParaRPr lang="en-US" altLang="zh-CN" dirty="0"/>
          </a:p>
          <a:p>
            <a:pPr marL="514350" indent="-514350">
              <a:spcBef>
                <a:spcPts val="300"/>
              </a:spcBef>
              <a:buClr>
                <a:srgbClr val="FF0066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软件层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9EB28-409C-4DEF-8919-C91166BF1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98833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363E-E06D-41B7-916A-CF4C8AEC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2. PCI Express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9EB28-409C-4DEF-8919-C91166BF1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49</a:t>
            </a:fld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060D977-4DAF-4B17-943F-8331C688D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51128"/>
              </p:ext>
            </p:extLst>
          </p:nvPr>
        </p:nvGraphicFramePr>
        <p:xfrm>
          <a:off x="182779" y="908650"/>
          <a:ext cx="8781831" cy="497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915" name="Visio" r:id="rId3" imgW="6153027" imgH="3438499" progId="Visio.Drawing.15">
                  <p:embed/>
                </p:oleObj>
              </mc:Choice>
              <mc:Fallback>
                <p:oleObj name="Visio" r:id="rId3" imgW="6153027" imgH="34384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79" y="908650"/>
                        <a:ext cx="8781831" cy="4973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3A8F48C-411A-4F2B-838F-85959C1B3949}"/>
              </a:ext>
            </a:extLst>
          </p:cNvPr>
          <p:cNvSpPr/>
          <p:nvPr/>
        </p:nvSpPr>
        <p:spPr>
          <a:xfrm>
            <a:off x="2868649" y="6093370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事务层报文</a:t>
            </a:r>
            <a:r>
              <a:rPr lang="en-US" altLang="zh-CN" dirty="0">
                <a:solidFill>
                  <a:srgbClr val="0000FF"/>
                </a:solidFill>
              </a:rPr>
              <a:t>TLP</a:t>
            </a:r>
            <a:r>
              <a:rPr lang="zh-CN" altLang="en-US" dirty="0">
                <a:solidFill>
                  <a:srgbClr val="0000FF"/>
                </a:solidFill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2015440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34E06-B87E-4393-85CB-B0659926364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77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 </a:t>
            </a:r>
            <a:r>
              <a:rPr lang="zh-CN" altLang="en-US" dirty="0"/>
              <a:t>概述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008000"/>
                </a:solidFill>
              </a:rPr>
              <a:t>一、总线</a:t>
            </a:r>
            <a:endParaRPr lang="zh-CN" altLang="en-US" dirty="0"/>
          </a:p>
        </p:txBody>
      </p:sp>
      <p:sp>
        <p:nvSpPr>
          <p:cNvPr id="1775626" name="Line 10"/>
          <p:cNvSpPr>
            <a:spLocks noChangeShapeType="1"/>
          </p:cNvSpPr>
          <p:nvPr/>
        </p:nvSpPr>
        <p:spPr bwMode="auto">
          <a:xfrm>
            <a:off x="3922713" y="1412875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27" name="Line 11"/>
          <p:cNvSpPr>
            <a:spLocks noChangeShapeType="1"/>
          </p:cNvSpPr>
          <p:nvPr/>
        </p:nvSpPr>
        <p:spPr bwMode="auto">
          <a:xfrm>
            <a:off x="3419475" y="18446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0" name="Line 14"/>
          <p:cNvSpPr>
            <a:spLocks noChangeShapeType="1"/>
          </p:cNvSpPr>
          <p:nvPr/>
        </p:nvSpPr>
        <p:spPr bwMode="auto">
          <a:xfrm>
            <a:off x="3922713" y="2708275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2" name="Line 16"/>
          <p:cNvSpPr>
            <a:spLocks noChangeShapeType="1"/>
          </p:cNvSpPr>
          <p:nvPr/>
        </p:nvSpPr>
        <p:spPr bwMode="auto">
          <a:xfrm>
            <a:off x="4930775" y="1844675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3" name="Line 17"/>
          <p:cNvSpPr>
            <a:spLocks noChangeShapeType="1"/>
          </p:cNvSpPr>
          <p:nvPr/>
        </p:nvSpPr>
        <p:spPr bwMode="auto">
          <a:xfrm>
            <a:off x="2411413" y="1412875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5" name="Line 19"/>
          <p:cNvSpPr>
            <a:spLocks noChangeShapeType="1"/>
          </p:cNvSpPr>
          <p:nvPr/>
        </p:nvSpPr>
        <p:spPr bwMode="auto">
          <a:xfrm>
            <a:off x="5435600" y="1412875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7" name="Line 21"/>
          <p:cNvSpPr>
            <a:spLocks noChangeShapeType="1"/>
          </p:cNvSpPr>
          <p:nvPr/>
        </p:nvSpPr>
        <p:spPr bwMode="auto">
          <a:xfrm>
            <a:off x="2411413" y="2709863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39" name="Line 23"/>
          <p:cNvSpPr>
            <a:spLocks noChangeShapeType="1"/>
          </p:cNvSpPr>
          <p:nvPr/>
        </p:nvSpPr>
        <p:spPr bwMode="auto">
          <a:xfrm>
            <a:off x="5435600" y="2709863"/>
            <a:ext cx="5048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2" name="Line 26"/>
          <p:cNvSpPr>
            <a:spLocks noChangeShapeType="1"/>
          </p:cNvSpPr>
          <p:nvPr/>
        </p:nvSpPr>
        <p:spPr bwMode="auto">
          <a:xfrm>
            <a:off x="3419475" y="3141663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3" name="Line 27"/>
          <p:cNvSpPr>
            <a:spLocks noChangeShapeType="1"/>
          </p:cNvSpPr>
          <p:nvPr/>
        </p:nvSpPr>
        <p:spPr bwMode="auto">
          <a:xfrm>
            <a:off x="3419475" y="4437063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4" name="Line 28"/>
          <p:cNvSpPr>
            <a:spLocks noChangeShapeType="1"/>
          </p:cNvSpPr>
          <p:nvPr/>
        </p:nvSpPr>
        <p:spPr bwMode="auto">
          <a:xfrm>
            <a:off x="754063" y="4870450"/>
            <a:ext cx="3600450" cy="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6" name="Line 30"/>
          <p:cNvSpPr>
            <a:spLocks noChangeShapeType="1"/>
          </p:cNvSpPr>
          <p:nvPr/>
        </p:nvSpPr>
        <p:spPr bwMode="auto">
          <a:xfrm>
            <a:off x="1185863" y="4868863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48" name="Line 32"/>
          <p:cNvSpPr>
            <a:spLocks noChangeShapeType="1"/>
          </p:cNvSpPr>
          <p:nvPr/>
        </p:nvSpPr>
        <p:spPr bwMode="auto">
          <a:xfrm>
            <a:off x="2552700" y="4870450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0" name="Line 34"/>
          <p:cNvSpPr>
            <a:spLocks noChangeShapeType="1"/>
          </p:cNvSpPr>
          <p:nvPr/>
        </p:nvSpPr>
        <p:spPr bwMode="auto">
          <a:xfrm>
            <a:off x="3921125" y="4870450"/>
            <a:ext cx="0" cy="4318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4" name="Line 38"/>
          <p:cNvSpPr>
            <a:spLocks noChangeShapeType="1"/>
          </p:cNvSpPr>
          <p:nvPr/>
        </p:nvSpPr>
        <p:spPr bwMode="auto">
          <a:xfrm>
            <a:off x="5003800" y="3141663"/>
            <a:ext cx="0" cy="431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5" name="Line 39"/>
          <p:cNvSpPr>
            <a:spLocks noChangeShapeType="1"/>
          </p:cNvSpPr>
          <p:nvPr/>
        </p:nvSpPr>
        <p:spPr bwMode="auto">
          <a:xfrm>
            <a:off x="5003800" y="4437063"/>
            <a:ext cx="0" cy="4318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6" name="Line 40"/>
          <p:cNvSpPr>
            <a:spLocks noChangeShapeType="1"/>
          </p:cNvSpPr>
          <p:nvPr/>
        </p:nvSpPr>
        <p:spPr bwMode="auto">
          <a:xfrm>
            <a:off x="4572000" y="4870450"/>
            <a:ext cx="3600450" cy="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58" name="Line 42"/>
          <p:cNvSpPr>
            <a:spLocks noChangeShapeType="1"/>
          </p:cNvSpPr>
          <p:nvPr/>
        </p:nvSpPr>
        <p:spPr bwMode="auto">
          <a:xfrm>
            <a:off x="5648325" y="4870450"/>
            <a:ext cx="0" cy="4318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60" name="Line 44"/>
          <p:cNvSpPr>
            <a:spLocks noChangeShapeType="1"/>
          </p:cNvSpPr>
          <p:nvPr/>
        </p:nvSpPr>
        <p:spPr bwMode="auto">
          <a:xfrm>
            <a:off x="7016750" y="4870450"/>
            <a:ext cx="0" cy="431800"/>
          </a:xfrm>
          <a:prstGeom prst="line">
            <a:avLst/>
          </a:prstGeom>
          <a:noFill/>
          <a:ln w="762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5620" name="Rectangle 4"/>
          <p:cNvSpPr>
            <a:spLocks noChangeArrowheads="1"/>
          </p:cNvSpPr>
          <p:nvPr/>
        </p:nvSpPr>
        <p:spPr bwMode="auto">
          <a:xfrm>
            <a:off x="2914650" y="9810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5628" name="Rectangle 12"/>
          <p:cNvSpPr>
            <a:spLocks noChangeArrowheads="1"/>
          </p:cNvSpPr>
          <p:nvPr/>
        </p:nvSpPr>
        <p:spPr bwMode="auto">
          <a:xfrm>
            <a:off x="4427538" y="9810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5629" name="Rectangle 13"/>
          <p:cNvSpPr>
            <a:spLocks noChangeArrowheads="1"/>
          </p:cNvSpPr>
          <p:nvPr/>
        </p:nvSpPr>
        <p:spPr bwMode="auto">
          <a:xfrm>
            <a:off x="2914650" y="22764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5631" name="Rectangle 15"/>
          <p:cNvSpPr>
            <a:spLocks noChangeArrowheads="1"/>
          </p:cNvSpPr>
          <p:nvPr/>
        </p:nvSpPr>
        <p:spPr bwMode="auto">
          <a:xfrm>
            <a:off x="4427538" y="2276475"/>
            <a:ext cx="1009650" cy="865188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5634" name="Rectangle 18"/>
          <p:cNvSpPr>
            <a:spLocks noChangeArrowheads="1"/>
          </p:cNvSpPr>
          <p:nvPr/>
        </p:nvSpPr>
        <p:spPr bwMode="auto">
          <a:xfrm>
            <a:off x="1403350" y="981075"/>
            <a:ext cx="1009650" cy="865188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1775636" name="Rectangle 20"/>
          <p:cNvSpPr>
            <a:spLocks noChangeArrowheads="1"/>
          </p:cNvSpPr>
          <p:nvPr/>
        </p:nvSpPr>
        <p:spPr bwMode="auto">
          <a:xfrm>
            <a:off x="5938838" y="981075"/>
            <a:ext cx="1009650" cy="865188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1775638" name="Rectangle 22"/>
          <p:cNvSpPr>
            <a:spLocks noChangeArrowheads="1"/>
          </p:cNvSpPr>
          <p:nvPr/>
        </p:nvSpPr>
        <p:spPr bwMode="auto">
          <a:xfrm>
            <a:off x="1403350" y="2278063"/>
            <a:ext cx="1009650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1775640" name="Rectangle 24"/>
          <p:cNvSpPr>
            <a:spLocks noChangeArrowheads="1"/>
          </p:cNvSpPr>
          <p:nvPr/>
        </p:nvSpPr>
        <p:spPr bwMode="auto">
          <a:xfrm>
            <a:off x="5938838" y="2278063"/>
            <a:ext cx="1009650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内存</a:t>
            </a:r>
          </a:p>
        </p:txBody>
      </p:sp>
      <p:sp>
        <p:nvSpPr>
          <p:cNvPr id="1775641" name="Rectangle 25"/>
          <p:cNvSpPr>
            <a:spLocks noChangeArrowheads="1"/>
          </p:cNvSpPr>
          <p:nvPr/>
        </p:nvSpPr>
        <p:spPr bwMode="auto">
          <a:xfrm>
            <a:off x="2843213" y="3573463"/>
            <a:ext cx="1152525" cy="865187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总线桥</a:t>
            </a:r>
          </a:p>
        </p:txBody>
      </p:sp>
      <p:sp>
        <p:nvSpPr>
          <p:cNvPr id="1775645" name="Rectangle 29"/>
          <p:cNvSpPr>
            <a:spLocks noChangeArrowheads="1"/>
          </p:cNvSpPr>
          <p:nvPr/>
        </p:nvSpPr>
        <p:spPr bwMode="auto">
          <a:xfrm>
            <a:off x="682625" y="5300663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  <p:sp>
        <p:nvSpPr>
          <p:cNvPr id="1775647" name="Rectangle 31"/>
          <p:cNvSpPr>
            <a:spLocks noChangeArrowheads="1"/>
          </p:cNvSpPr>
          <p:nvPr/>
        </p:nvSpPr>
        <p:spPr bwMode="auto">
          <a:xfrm>
            <a:off x="2049463" y="5302250"/>
            <a:ext cx="1009650" cy="8651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  <p:sp>
        <p:nvSpPr>
          <p:cNvPr id="1775649" name="Rectangle 33"/>
          <p:cNvSpPr>
            <a:spLocks noChangeArrowheads="1"/>
          </p:cNvSpPr>
          <p:nvPr/>
        </p:nvSpPr>
        <p:spPr bwMode="auto">
          <a:xfrm>
            <a:off x="3417888" y="5302250"/>
            <a:ext cx="1009650" cy="8651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  <p:sp>
        <p:nvSpPr>
          <p:cNvPr id="1775653" name="Rectangle 37"/>
          <p:cNvSpPr>
            <a:spLocks noChangeArrowheads="1"/>
          </p:cNvSpPr>
          <p:nvPr/>
        </p:nvSpPr>
        <p:spPr bwMode="auto">
          <a:xfrm>
            <a:off x="4427538" y="3573463"/>
            <a:ext cx="1152525" cy="865187"/>
          </a:xfrm>
          <a:prstGeom prst="rect">
            <a:avLst/>
          </a:prstGeom>
          <a:solidFill>
            <a:srgbClr val="CC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/>
              <a:t>总线桥</a:t>
            </a:r>
          </a:p>
        </p:txBody>
      </p:sp>
      <p:sp>
        <p:nvSpPr>
          <p:cNvPr id="1775657" name="Rectangle 41"/>
          <p:cNvSpPr>
            <a:spLocks noChangeArrowheads="1"/>
          </p:cNvSpPr>
          <p:nvPr/>
        </p:nvSpPr>
        <p:spPr bwMode="auto">
          <a:xfrm>
            <a:off x="5145088" y="5302250"/>
            <a:ext cx="1009650" cy="8651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  <p:sp>
        <p:nvSpPr>
          <p:cNvPr id="1775659" name="Rectangle 43"/>
          <p:cNvSpPr>
            <a:spLocks noChangeArrowheads="1"/>
          </p:cNvSpPr>
          <p:nvPr/>
        </p:nvSpPr>
        <p:spPr bwMode="auto">
          <a:xfrm>
            <a:off x="6513513" y="5302250"/>
            <a:ext cx="1009650" cy="865188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5B2CD-CC6F-4245-924C-EA0000A377C1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81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3. USB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362950" cy="5832475"/>
          </a:xfrm>
        </p:spPr>
        <p:txBody>
          <a:bodyPr/>
          <a:lstStyle/>
          <a:p>
            <a:r>
              <a:rPr lang="en-US" altLang="zh-CN" dirty="0">
                <a:sym typeface="Symbol" pitchFamily="18" charset="2"/>
              </a:rPr>
              <a:t>USB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U</a:t>
            </a:r>
            <a:r>
              <a:rPr lang="en-US" altLang="zh-CN" dirty="0">
                <a:sym typeface="Symbol" pitchFamily="18" charset="2"/>
              </a:rPr>
              <a:t>niversal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dirty="0">
                <a:sym typeface="Symbol" pitchFamily="18" charset="2"/>
              </a:rPr>
              <a:t>erial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dirty="0">
                <a:sym typeface="Symbol" pitchFamily="18" charset="2"/>
              </a:rPr>
              <a:t>us</a:t>
            </a:r>
            <a:r>
              <a:rPr lang="zh-CN" altLang="en-US" dirty="0">
                <a:sym typeface="Symbol" pitchFamily="18" charset="2"/>
              </a:rPr>
              <a:t>，通用串行总线。</a:t>
            </a:r>
          </a:p>
          <a:p>
            <a:r>
              <a:rPr lang="zh-CN" altLang="en-US" dirty="0">
                <a:sym typeface="Symbol" pitchFamily="18" charset="2"/>
              </a:rPr>
              <a:t>由</a:t>
            </a:r>
            <a:r>
              <a:rPr lang="en-US" altLang="zh-CN" dirty="0">
                <a:sym typeface="Symbol" pitchFamily="18" charset="2"/>
              </a:rPr>
              <a:t>Compaq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Hewlett-Packard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Intel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Lucent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Microsoft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NEC</a:t>
            </a:r>
            <a:r>
              <a:rPr lang="zh-CN" altLang="en-US" dirty="0">
                <a:sym typeface="Symbol" pitchFamily="18" charset="2"/>
              </a:rPr>
              <a:t>、</a:t>
            </a:r>
            <a:r>
              <a:rPr lang="en-US" altLang="zh-CN" dirty="0">
                <a:sym typeface="Symbol" pitchFamily="18" charset="2"/>
              </a:rPr>
              <a:t>Philips 7</a:t>
            </a:r>
            <a:r>
              <a:rPr lang="zh-CN" altLang="en-US" dirty="0">
                <a:sym typeface="Symbol" pitchFamily="18" charset="2"/>
              </a:rPr>
              <a:t>家公司联合开发。</a:t>
            </a:r>
          </a:p>
          <a:p>
            <a:r>
              <a:rPr lang="en-US" altLang="zh-CN" dirty="0">
                <a:sym typeface="Symbol" pitchFamily="18" charset="2"/>
              </a:rPr>
              <a:t>USB</a:t>
            </a:r>
            <a:r>
              <a:rPr lang="zh-CN" altLang="en-US" dirty="0">
                <a:sym typeface="Symbol" pitchFamily="18" charset="2"/>
              </a:rPr>
              <a:t>总线信号：</a:t>
            </a:r>
          </a:p>
          <a:p>
            <a:pPr lvl="1"/>
            <a:r>
              <a:rPr lang="en-US" altLang="zh-CN" sz="2400" dirty="0">
                <a:sym typeface="Symbol" pitchFamily="18" charset="2"/>
              </a:rPr>
              <a:t>VBUS</a:t>
            </a:r>
            <a:r>
              <a:rPr lang="zh-CN" altLang="en-US" sz="2400" dirty="0">
                <a:sym typeface="Symbol" pitchFamily="18" charset="2"/>
              </a:rPr>
              <a:t>（电源）</a:t>
            </a:r>
          </a:p>
          <a:p>
            <a:pPr lvl="1"/>
            <a:r>
              <a:rPr lang="en-US" altLang="zh-CN" sz="2400" dirty="0">
                <a:sym typeface="Symbol" pitchFamily="18" charset="2"/>
              </a:rPr>
              <a:t>GND</a:t>
            </a:r>
            <a:r>
              <a:rPr lang="zh-CN" altLang="en-US" sz="2400" dirty="0">
                <a:sym typeface="Symbol" pitchFamily="18" charset="2"/>
              </a:rPr>
              <a:t>（地）</a:t>
            </a:r>
          </a:p>
          <a:p>
            <a:pPr lvl="1"/>
            <a:r>
              <a:rPr lang="en-US" altLang="zh-CN" sz="2400" dirty="0">
                <a:sym typeface="Symbol" pitchFamily="18" charset="2"/>
              </a:rPr>
              <a:t>D+</a:t>
            </a:r>
            <a:r>
              <a:rPr lang="zh-CN" altLang="en-US" sz="2400" dirty="0">
                <a:sym typeface="Symbol" pitchFamily="18" charset="2"/>
              </a:rPr>
              <a:t>（信号正端）</a:t>
            </a:r>
          </a:p>
          <a:p>
            <a:pPr lvl="1"/>
            <a:r>
              <a:rPr lang="en-US" altLang="zh-CN" sz="2400" dirty="0">
                <a:sym typeface="Symbol" pitchFamily="18" charset="2"/>
              </a:rPr>
              <a:t>D-</a:t>
            </a:r>
            <a:r>
              <a:rPr lang="zh-CN" altLang="en-US" sz="2400" dirty="0">
                <a:sym typeface="Symbol" pitchFamily="18" charset="2"/>
              </a:rPr>
              <a:t>（信号负端）</a:t>
            </a:r>
          </a:p>
          <a:p>
            <a:r>
              <a:rPr lang="zh-CN" altLang="en-US" dirty="0">
                <a:sym typeface="Symbol" pitchFamily="18" charset="2"/>
              </a:rPr>
              <a:t>三种传输速：</a:t>
            </a:r>
          </a:p>
          <a:p>
            <a:pPr lvl="1"/>
            <a:r>
              <a:rPr lang="zh-CN" altLang="en-US" sz="2400" dirty="0">
                <a:sym typeface="Symbol" pitchFamily="18" charset="2"/>
              </a:rPr>
              <a:t>高速（</a:t>
            </a:r>
            <a:r>
              <a:rPr lang="en-US" altLang="zh-CN" sz="2400" dirty="0">
                <a:sym typeface="Symbol" pitchFamily="18" charset="2"/>
              </a:rPr>
              <a:t>high-speed</a:t>
            </a:r>
            <a:r>
              <a:rPr lang="zh-CN" altLang="en-US" sz="2400" dirty="0">
                <a:sym typeface="Symbol" pitchFamily="18" charset="2"/>
              </a:rPr>
              <a:t>），传输位速率为 </a:t>
            </a:r>
            <a:r>
              <a:rPr lang="en-US" altLang="zh-CN" sz="2400" dirty="0">
                <a:sym typeface="Symbol" pitchFamily="18" charset="2"/>
              </a:rPr>
              <a:t>480 Mb/s</a:t>
            </a:r>
          </a:p>
          <a:p>
            <a:pPr lvl="1"/>
            <a:r>
              <a:rPr lang="zh-CN" altLang="en-US" sz="2400" dirty="0">
                <a:sym typeface="Symbol" pitchFamily="18" charset="2"/>
              </a:rPr>
              <a:t>全速（</a:t>
            </a:r>
            <a:r>
              <a:rPr lang="en-US" altLang="zh-CN" sz="2400" dirty="0">
                <a:sym typeface="Symbol" pitchFamily="18" charset="2"/>
              </a:rPr>
              <a:t>full-speed</a:t>
            </a:r>
            <a:r>
              <a:rPr lang="zh-CN" altLang="en-US" sz="2400" dirty="0">
                <a:sym typeface="Symbol" pitchFamily="18" charset="2"/>
              </a:rPr>
              <a:t>），传输位速率为 </a:t>
            </a:r>
            <a:r>
              <a:rPr lang="en-US" altLang="zh-CN" sz="2400" dirty="0">
                <a:sym typeface="Symbol" pitchFamily="18" charset="2"/>
              </a:rPr>
              <a:t>12 Mb/s</a:t>
            </a:r>
          </a:p>
          <a:p>
            <a:pPr lvl="1"/>
            <a:r>
              <a:rPr lang="zh-CN" altLang="en-US" sz="2400" dirty="0">
                <a:sym typeface="Symbol" pitchFamily="18" charset="2"/>
              </a:rPr>
              <a:t>低速（</a:t>
            </a:r>
            <a:r>
              <a:rPr lang="en-US" altLang="zh-CN" sz="2400" dirty="0">
                <a:sym typeface="Symbol" pitchFamily="18" charset="2"/>
              </a:rPr>
              <a:t>low-speed</a:t>
            </a:r>
            <a:r>
              <a:rPr lang="zh-CN" altLang="en-US" sz="2400" dirty="0">
                <a:sym typeface="Symbol" pitchFamily="18" charset="2"/>
              </a:rPr>
              <a:t>），传输位速率为 </a:t>
            </a:r>
            <a:r>
              <a:rPr lang="en-US" altLang="zh-CN" sz="2400" dirty="0">
                <a:sym typeface="Symbol" pitchFamily="18" charset="2"/>
              </a:rPr>
              <a:t>1.5 Mb/s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" name="动作按钮: 获取信息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3B324E-3E00-4371-A7FD-A5B46A3884E6}"/>
              </a:ext>
            </a:extLst>
          </p:cNvPr>
          <p:cNvSpPr/>
          <p:nvPr/>
        </p:nvSpPr>
        <p:spPr bwMode="auto">
          <a:xfrm>
            <a:off x="8244510" y="260650"/>
            <a:ext cx="648000" cy="648000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E47C0A-2AE1-48D7-80C8-9F538ABDFD50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81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3. USB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62950" cy="5688012"/>
          </a:xfrm>
        </p:spPr>
        <p:txBody>
          <a:bodyPr/>
          <a:lstStyle/>
          <a:p>
            <a:r>
              <a:rPr lang="en-US" altLang="zh-CN">
                <a:sym typeface="Symbol" pitchFamily="18" charset="2"/>
              </a:rPr>
              <a:t>USB</a:t>
            </a:r>
            <a:r>
              <a:rPr lang="zh-CN" altLang="en-US">
                <a:sym typeface="Symbol" pitchFamily="18" charset="2"/>
              </a:rPr>
              <a:t>总线的特点：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性能优良。快速、双向、低成本、可热插拔。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即插即用。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适用范围宽。最多</a:t>
            </a:r>
            <a:r>
              <a:rPr lang="en-US" altLang="zh-CN" sz="2400">
                <a:sym typeface="Symbol" pitchFamily="18" charset="2"/>
              </a:rPr>
              <a:t>127</a:t>
            </a:r>
            <a:r>
              <a:rPr lang="zh-CN" altLang="en-US" sz="2400">
                <a:sym typeface="Symbol" pitchFamily="18" charset="2"/>
              </a:rPr>
              <a:t>个物理设备；允许接入复合设备。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支持实时数据操作。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灵活。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健壮。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与</a:t>
            </a:r>
            <a:r>
              <a:rPr lang="en-US" altLang="zh-CN" sz="2400">
                <a:sym typeface="Symbol" pitchFamily="18" charset="2"/>
              </a:rPr>
              <a:t>PC</a:t>
            </a:r>
            <a:r>
              <a:rPr lang="zh-CN" altLang="en-US" sz="2400">
                <a:sym typeface="Symbol" pitchFamily="18" charset="2"/>
              </a:rPr>
              <a:t>工业有协同作用。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提供低成本实现方案。</a:t>
            </a:r>
          </a:p>
          <a:p>
            <a:pPr lvl="1"/>
            <a:r>
              <a:rPr lang="zh-CN" altLang="en-US" sz="2400">
                <a:sym typeface="Symbol" pitchFamily="18" charset="2"/>
              </a:rPr>
              <a:t>在一个系统中支持多个</a:t>
            </a:r>
            <a:r>
              <a:rPr lang="en-US" altLang="zh-CN" sz="2400">
                <a:sym typeface="Symbol" pitchFamily="18" charset="2"/>
              </a:rPr>
              <a:t>USB</a:t>
            </a:r>
            <a:r>
              <a:rPr lang="zh-CN" altLang="en-US" sz="2400">
                <a:sym typeface="Symbol" pitchFamily="18" charset="2"/>
              </a:rPr>
              <a:t>主机控制器。</a:t>
            </a:r>
          </a:p>
          <a:p>
            <a:pPr lvl="1"/>
            <a:endParaRPr lang="zh-CN" altLang="en-US" sz="2400">
              <a:sym typeface="Symbol" pitchFamily="18" charset="2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25163-B3EB-4C53-8A84-221B7ACD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3. USB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9896C-6149-4982-B7B4-EC5F1A2B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60483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1998.09.23</a:t>
            </a:r>
            <a:r>
              <a:rPr lang="zh-CN" altLang="en-US" sz="2400" dirty="0"/>
              <a:t>，版本</a:t>
            </a:r>
            <a:r>
              <a:rPr lang="en-US" altLang="zh-CN" sz="2400" dirty="0"/>
              <a:t>1.1</a:t>
            </a:r>
            <a:r>
              <a:rPr lang="zh-CN" altLang="en-US" sz="2400" dirty="0"/>
              <a:t>，</a:t>
            </a:r>
            <a:br>
              <a:rPr lang="en-US" altLang="zh-CN" sz="2400" dirty="0"/>
            </a:br>
            <a:r>
              <a:rPr lang="en-US" altLang="zh-CN" sz="2400" dirty="0"/>
              <a:t>Compaq</a:t>
            </a:r>
            <a:r>
              <a:rPr lang="zh-CN" altLang="en-US" sz="2400" dirty="0"/>
              <a:t>，</a:t>
            </a:r>
            <a:r>
              <a:rPr lang="en-US" altLang="zh-CN" sz="2400" dirty="0"/>
              <a:t>Intel</a:t>
            </a:r>
            <a:r>
              <a:rPr lang="zh-CN" altLang="en-US" sz="2400" dirty="0"/>
              <a:t>，</a:t>
            </a:r>
            <a:r>
              <a:rPr lang="en-US" altLang="zh-CN" sz="2400" dirty="0"/>
              <a:t>Microsoft</a:t>
            </a:r>
            <a:r>
              <a:rPr lang="zh-CN" altLang="en-US" sz="2400" dirty="0"/>
              <a:t>，</a:t>
            </a:r>
            <a:r>
              <a:rPr lang="en-US" altLang="zh-CN" sz="2400" dirty="0"/>
              <a:t>NEC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2000.04.27</a:t>
            </a:r>
            <a:r>
              <a:rPr lang="zh-CN" altLang="en-US" sz="2400" dirty="0"/>
              <a:t>，版本</a:t>
            </a:r>
            <a:r>
              <a:rPr lang="en-US" altLang="zh-CN" sz="2400" dirty="0"/>
              <a:t>2.0</a:t>
            </a:r>
            <a:r>
              <a:rPr lang="zh-CN" altLang="en-US" sz="2400" dirty="0"/>
              <a:t>，</a:t>
            </a:r>
            <a:br>
              <a:rPr lang="en-US" altLang="zh-CN" sz="2400" dirty="0"/>
            </a:br>
            <a:r>
              <a:rPr lang="en-US" altLang="zh-CN" sz="2400" dirty="0"/>
              <a:t>Compaq</a:t>
            </a:r>
            <a:r>
              <a:rPr lang="zh-CN" altLang="en-US" sz="2400" dirty="0"/>
              <a:t>，</a:t>
            </a:r>
            <a:r>
              <a:rPr lang="en-US" altLang="zh-CN" sz="2400" dirty="0"/>
              <a:t>Hewlett-Packard</a:t>
            </a:r>
            <a:r>
              <a:rPr lang="zh-CN" altLang="en-US" sz="2400" dirty="0"/>
              <a:t>，</a:t>
            </a:r>
            <a:r>
              <a:rPr lang="en-US" altLang="zh-CN" sz="2400" dirty="0"/>
              <a:t>Intel</a:t>
            </a:r>
            <a:r>
              <a:rPr lang="zh-CN" altLang="en-US" sz="2400" dirty="0"/>
              <a:t>，</a:t>
            </a:r>
            <a:r>
              <a:rPr lang="en-US" altLang="zh-CN" sz="2400" dirty="0"/>
              <a:t>Lucent</a:t>
            </a:r>
            <a:r>
              <a:rPr lang="zh-CN" altLang="en-US" sz="2400" dirty="0"/>
              <a:t>，</a:t>
            </a:r>
            <a:r>
              <a:rPr lang="en-US" altLang="zh-CN" sz="2400" dirty="0"/>
              <a:t>Microsoft</a:t>
            </a:r>
            <a:r>
              <a:rPr lang="zh-CN" altLang="en-US" sz="2400" dirty="0"/>
              <a:t>，</a:t>
            </a:r>
            <a:r>
              <a:rPr lang="en-US" altLang="zh-CN" sz="2400" dirty="0"/>
              <a:t>NEC</a:t>
            </a:r>
            <a:r>
              <a:rPr lang="zh-CN" altLang="en-US" sz="2400" dirty="0"/>
              <a:t>，</a:t>
            </a:r>
            <a:r>
              <a:rPr lang="en-US" altLang="zh-CN" sz="2400" dirty="0"/>
              <a:t>Philips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2013.07.26</a:t>
            </a:r>
            <a:r>
              <a:rPr lang="zh-CN" altLang="en-US" sz="2400" dirty="0"/>
              <a:t>，版本</a:t>
            </a:r>
            <a:r>
              <a:rPr lang="en-US" altLang="zh-CN" sz="2400" dirty="0"/>
              <a:t>3.1</a:t>
            </a:r>
            <a:r>
              <a:rPr lang="zh-CN" altLang="en-US" sz="2400" dirty="0"/>
              <a:t>，</a:t>
            </a:r>
            <a:br>
              <a:rPr lang="en-US" altLang="zh-CN" sz="2400" dirty="0"/>
            </a:br>
            <a:r>
              <a:rPr lang="en-US" altLang="zh-CN" sz="2400" dirty="0"/>
              <a:t>Hewlett-Packard</a:t>
            </a:r>
            <a:r>
              <a:rPr lang="zh-CN" altLang="en-US" sz="2400" dirty="0"/>
              <a:t>，</a:t>
            </a:r>
            <a:r>
              <a:rPr lang="en-US" altLang="zh-CN" sz="2400" dirty="0"/>
              <a:t>Intel</a:t>
            </a:r>
            <a:r>
              <a:rPr lang="zh-CN" altLang="en-US" sz="2400" dirty="0"/>
              <a:t>，</a:t>
            </a:r>
            <a:r>
              <a:rPr lang="en-US" altLang="zh-CN" sz="2400" dirty="0"/>
              <a:t>Microsoft</a:t>
            </a:r>
            <a:r>
              <a:rPr lang="zh-CN" altLang="en-US" sz="2400" dirty="0"/>
              <a:t>，</a:t>
            </a:r>
            <a:r>
              <a:rPr lang="en-US" altLang="zh-CN" sz="2400" dirty="0"/>
              <a:t>Renesas</a:t>
            </a:r>
            <a:r>
              <a:rPr lang="zh-CN" altLang="en-US" sz="2400" dirty="0"/>
              <a:t>，</a:t>
            </a:r>
            <a:r>
              <a:rPr lang="en-US" altLang="zh-CN" sz="2400" dirty="0"/>
              <a:t>ST-Ericsson</a:t>
            </a:r>
            <a:r>
              <a:rPr lang="zh-CN" altLang="en-US" sz="2400" dirty="0"/>
              <a:t>，</a:t>
            </a:r>
            <a:r>
              <a:rPr lang="en-US" altLang="zh-CN" sz="2400" dirty="0"/>
              <a:t>Texas Instruments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2017.09.22</a:t>
            </a:r>
            <a:r>
              <a:rPr lang="zh-CN" altLang="en-US" sz="2400" dirty="0"/>
              <a:t>，版本</a:t>
            </a:r>
            <a:r>
              <a:rPr lang="en-US" altLang="zh-CN" sz="2400" dirty="0"/>
              <a:t>3.2</a:t>
            </a:r>
            <a:r>
              <a:rPr lang="zh-CN" altLang="en-US" sz="2400" dirty="0"/>
              <a:t>，</a:t>
            </a:r>
            <a:br>
              <a:rPr lang="en-US" altLang="zh-CN" sz="2400" dirty="0"/>
            </a:br>
            <a:r>
              <a:rPr lang="en-US" altLang="zh-CN" sz="2400" dirty="0"/>
              <a:t>Apple Inc.</a:t>
            </a:r>
            <a:r>
              <a:rPr lang="zh-CN" altLang="en-US" sz="2400" dirty="0"/>
              <a:t>，</a:t>
            </a:r>
            <a:r>
              <a:rPr lang="en-US" altLang="zh-CN" sz="2400" dirty="0"/>
              <a:t>Hewlett-Packard Inc.</a:t>
            </a:r>
            <a:r>
              <a:rPr lang="zh-CN" altLang="en-US" sz="2400" dirty="0"/>
              <a:t>，</a:t>
            </a:r>
            <a:r>
              <a:rPr lang="en-US" altLang="zh-CN" sz="2400" dirty="0"/>
              <a:t>Intel Corporation</a:t>
            </a:r>
            <a:r>
              <a:rPr lang="zh-CN" altLang="en-US" sz="2400" dirty="0"/>
              <a:t>，</a:t>
            </a:r>
            <a:r>
              <a:rPr lang="en-US" altLang="zh-CN" sz="2400" dirty="0"/>
              <a:t>Microsoft Corporation</a:t>
            </a:r>
            <a:r>
              <a:rPr lang="zh-CN" altLang="en-US" sz="2400" dirty="0"/>
              <a:t>，</a:t>
            </a:r>
            <a:r>
              <a:rPr lang="en-US" altLang="zh-CN" sz="2400" dirty="0"/>
              <a:t>Renesas Corporation</a:t>
            </a:r>
            <a:r>
              <a:rPr lang="zh-CN" altLang="en-US" sz="2400" dirty="0"/>
              <a:t>，</a:t>
            </a:r>
            <a:r>
              <a:rPr lang="en-US" altLang="zh-CN" sz="2400" dirty="0"/>
              <a:t>STMicroelectronics</a:t>
            </a:r>
            <a:r>
              <a:rPr lang="zh-CN" altLang="en-US" sz="2400" dirty="0"/>
              <a:t>，</a:t>
            </a:r>
            <a:r>
              <a:rPr lang="en-US" altLang="zh-CN" sz="2400" dirty="0"/>
              <a:t>Texas Instruments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2019.08</a:t>
            </a:r>
            <a:r>
              <a:rPr lang="zh-CN" altLang="en-US" sz="2400" dirty="0"/>
              <a:t>，</a:t>
            </a:r>
            <a:r>
              <a:rPr lang="en-US" altLang="zh-CN" sz="2400" dirty="0"/>
              <a:t>USB4 version 1.0</a:t>
            </a:r>
            <a:br>
              <a:rPr lang="en-US" altLang="zh-CN" sz="2400" dirty="0"/>
            </a:br>
            <a:r>
              <a:rPr lang="en-US" altLang="zh-CN" sz="2400" dirty="0"/>
              <a:t>Apple Inc.</a:t>
            </a:r>
            <a:r>
              <a:rPr lang="zh-CN" altLang="en-US" sz="2400" dirty="0"/>
              <a:t>，</a:t>
            </a:r>
            <a:r>
              <a:rPr lang="en-US" altLang="zh-CN" sz="2400" dirty="0"/>
              <a:t>Hewlett-Packard Inc.</a:t>
            </a:r>
            <a:r>
              <a:rPr lang="zh-CN" altLang="en-US" sz="2400" dirty="0"/>
              <a:t>，</a:t>
            </a:r>
            <a:r>
              <a:rPr lang="en-US" altLang="zh-CN" sz="2400" dirty="0"/>
              <a:t>Intel Corporation</a:t>
            </a:r>
            <a:r>
              <a:rPr lang="zh-CN" altLang="en-US" sz="2400" dirty="0"/>
              <a:t>，</a:t>
            </a:r>
            <a:r>
              <a:rPr lang="en-US" altLang="zh-CN" sz="2400" dirty="0"/>
              <a:t>Microsoft Corporation</a:t>
            </a:r>
            <a:r>
              <a:rPr lang="zh-CN" altLang="en-US" sz="2400" dirty="0"/>
              <a:t>，</a:t>
            </a:r>
            <a:r>
              <a:rPr lang="en-US" altLang="zh-CN" sz="2400" dirty="0"/>
              <a:t>Renesas Corporation</a:t>
            </a:r>
            <a:r>
              <a:rPr lang="zh-CN" altLang="en-US" sz="2400" dirty="0"/>
              <a:t>，</a:t>
            </a:r>
            <a:r>
              <a:rPr lang="en-US" altLang="zh-CN" sz="2400" dirty="0"/>
              <a:t>STMicroelectronics</a:t>
            </a:r>
            <a:r>
              <a:rPr lang="zh-CN" altLang="en-US" sz="2400" dirty="0"/>
              <a:t>，</a:t>
            </a:r>
            <a:r>
              <a:rPr lang="en-US" altLang="zh-CN" sz="2400" dirty="0"/>
              <a:t>Texas Instruments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375E7-EFF2-4E50-BAFE-12BCD23D6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5" name="动作按钮: 上一张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9173D1C-54BE-436D-BC32-3CE49AC33435}"/>
              </a:ext>
            </a:extLst>
          </p:cNvPr>
          <p:cNvSpPr/>
          <p:nvPr/>
        </p:nvSpPr>
        <p:spPr bwMode="auto">
          <a:xfrm>
            <a:off x="8244510" y="260650"/>
            <a:ext cx="648000" cy="648000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68844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3AC0B4-AEB7-4919-9ABD-E51EE3304576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82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3. USB </a:t>
            </a:r>
            <a:r>
              <a:rPr lang="zh-CN" altLang="en-US" dirty="0">
                <a:solidFill>
                  <a:srgbClr val="008000"/>
                </a:solidFill>
              </a:rPr>
              <a:t>总线</a:t>
            </a:r>
          </a:p>
        </p:txBody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2300"/>
            <a:ext cx="8362950" cy="59753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USB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3.0</a:t>
            </a:r>
            <a:endParaRPr lang="en-US" altLang="zh-CN" sz="2400">
              <a:sym typeface="Symbol" pitchFamily="18" charset="2"/>
            </a:endParaRP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sym typeface="Symbol" pitchFamily="18" charset="2"/>
              </a:rPr>
              <a:t>速度：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Low-Speed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1.5 Mbps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Full-Speed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12 Mbps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High-Speed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480 Mbps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sym typeface="Symbol" pitchFamily="18" charset="2"/>
              </a:rPr>
              <a:t>Super-Speed</a:t>
            </a:r>
            <a:r>
              <a:rPr lang="zh-CN" altLang="en-US">
                <a:sym typeface="Symbol" pitchFamily="18" charset="2"/>
              </a:rPr>
              <a:t>：</a:t>
            </a:r>
            <a:r>
              <a:rPr lang="en-US" altLang="zh-CN">
                <a:sym typeface="Symbol" pitchFamily="18" charset="2"/>
              </a:rPr>
              <a:t>5.0 Gbps</a:t>
            </a:r>
          </a:p>
        </p:txBody>
      </p:sp>
      <p:sp>
        <p:nvSpPr>
          <p:cNvPr id="1829892" name="AutoShape 4"/>
          <p:cNvSpPr>
            <a:spLocks noChangeArrowheads="1"/>
          </p:cNvSpPr>
          <p:nvPr/>
        </p:nvSpPr>
        <p:spPr bwMode="auto">
          <a:xfrm rot="5400000">
            <a:off x="3130550" y="2493963"/>
            <a:ext cx="2663825" cy="4679950"/>
          </a:xfrm>
          <a:prstGeom prst="can">
            <a:avLst>
              <a:gd name="adj" fmla="val 12908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27" name="Group 39"/>
          <p:cNvGrpSpPr>
            <a:grpSpLocks/>
          </p:cNvGrpSpPr>
          <p:nvPr/>
        </p:nvGrpSpPr>
        <p:grpSpPr bwMode="auto">
          <a:xfrm>
            <a:off x="2482850" y="411321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28" name="Freeform 40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29" name="Freeform 41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0" name="Freeform 42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1" name="Freeform 43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2" name="Freeform 44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3" name="Freeform 45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4" name="Freeform 46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5" name="Freeform 47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6" name="Rectangle 48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37" name="Rectangle 49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38" name="Line 50"/>
          <p:cNvSpPr>
            <a:spLocks noChangeShapeType="1"/>
          </p:cNvSpPr>
          <p:nvPr/>
        </p:nvSpPr>
        <p:spPr bwMode="auto">
          <a:xfrm flipH="1">
            <a:off x="2266950" y="41862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39" name="Line 51"/>
          <p:cNvSpPr>
            <a:spLocks noChangeShapeType="1"/>
          </p:cNvSpPr>
          <p:nvPr/>
        </p:nvSpPr>
        <p:spPr bwMode="auto">
          <a:xfrm flipH="1">
            <a:off x="2266950" y="44021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40" name="Group 52"/>
          <p:cNvGrpSpPr>
            <a:grpSpLocks/>
          </p:cNvGrpSpPr>
          <p:nvPr/>
        </p:nvGrpSpPr>
        <p:grpSpPr bwMode="auto">
          <a:xfrm>
            <a:off x="4498975" y="411321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41" name="Freeform 53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2" name="Freeform 54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3" name="Freeform 55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4" name="Freeform 56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5" name="Freeform 57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6" name="Freeform 58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7" name="Freeform 59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8" name="Freeform 60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49" name="Rectangle 61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50" name="Rectangle 62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51" name="Line 63"/>
          <p:cNvSpPr>
            <a:spLocks noChangeShapeType="1"/>
          </p:cNvSpPr>
          <p:nvPr/>
        </p:nvSpPr>
        <p:spPr bwMode="auto">
          <a:xfrm flipH="1">
            <a:off x="6083300" y="41862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2" name="Line 64"/>
          <p:cNvSpPr>
            <a:spLocks noChangeShapeType="1"/>
          </p:cNvSpPr>
          <p:nvPr/>
        </p:nvSpPr>
        <p:spPr bwMode="auto">
          <a:xfrm flipH="1">
            <a:off x="6083300" y="44021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3" name="Line 65"/>
          <p:cNvSpPr>
            <a:spLocks noChangeShapeType="1"/>
          </p:cNvSpPr>
          <p:nvPr/>
        </p:nvSpPr>
        <p:spPr bwMode="auto">
          <a:xfrm flipH="1">
            <a:off x="4138613" y="418623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4" name="Line 66"/>
          <p:cNvSpPr>
            <a:spLocks noChangeShapeType="1"/>
          </p:cNvSpPr>
          <p:nvPr/>
        </p:nvSpPr>
        <p:spPr bwMode="auto">
          <a:xfrm flipH="1">
            <a:off x="4138613" y="440213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5" name="Line 67"/>
          <p:cNvSpPr>
            <a:spLocks noChangeShapeType="1"/>
          </p:cNvSpPr>
          <p:nvPr/>
        </p:nvSpPr>
        <p:spPr bwMode="auto">
          <a:xfrm flipH="1">
            <a:off x="1690688" y="418623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56" name="Line 68"/>
          <p:cNvSpPr>
            <a:spLocks noChangeShapeType="1"/>
          </p:cNvSpPr>
          <p:nvPr/>
        </p:nvSpPr>
        <p:spPr bwMode="auto">
          <a:xfrm flipH="1">
            <a:off x="1690688" y="440213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57" name="Group 69"/>
          <p:cNvGrpSpPr>
            <a:grpSpLocks/>
          </p:cNvGrpSpPr>
          <p:nvPr/>
        </p:nvGrpSpPr>
        <p:grpSpPr bwMode="auto">
          <a:xfrm>
            <a:off x="2482850" y="465296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58" name="Freeform 70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59" name="Freeform 71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0" name="Freeform 72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1" name="Freeform 73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2" name="Freeform 74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3" name="Freeform 75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4" name="Freeform 76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5" name="Freeform 77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6" name="Rectangle 78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67" name="Rectangle 79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68" name="Line 80"/>
          <p:cNvSpPr>
            <a:spLocks noChangeShapeType="1"/>
          </p:cNvSpPr>
          <p:nvPr/>
        </p:nvSpPr>
        <p:spPr bwMode="auto">
          <a:xfrm flipH="1">
            <a:off x="2266950" y="47259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69" name="Line 81"/>
          <p:cNvSpPr>
            <a:spLocks noChangeShapeType="1"/>
          </p:cNvSpPr>
          <p:nvPr/>
        </p:nvSpPr>
        <p:spPr bwMode="auto">
          <a:xfrm flipH="1">
            <a:off x="2266950" y="494188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70" name="Group 82"/>
          <p:cNvGrpSpPr>
            <a:grpSpLocks/>
          </p:cNvGrpSpPr>
          <p:nvPr/>
        </p:nvGrpSpPr>
        <p:grpSpPr bwMode="auto">
          <a:xfrm>
            <a:off x="4498975" y="465296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71" name="Freeform 83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2" name="Freeform 84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3" name="Freeform 85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4" name="Freeform 86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5" name="Freeform 87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6" name="Freeform 88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7" name="Freeform 89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8" name="Freeform 90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79" name="Rectangle 91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80" name="Rectangle 92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81" name="Line 93"/>
          <p:cNvSpPr>
            <a:spLocks noChangeShapeType="1"/>
          </p:cNvSpPr>
          <p:nvPr/>
        </p:nvSpPr>
        <p:spPr bwMode="auto">
          <a:xfrm flipH="1">
            <a:off x="6083300" y="472598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2" name="Line 94"/>
          <p:cNvSpPr>
            <a:spLocks noChangeShapeType="1"/>
          </p:cNvSpPr>
          <p:nvPr/>
        </p:nvSpPr>
        <p:spPr bwMode="auto">
          <a:xfrm flipH="1">
            <a:off x="6083300" y="494188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3" name="Line 95"/>
          <p:cNvSpPr>
            <a:spLocks noChangeShapeType="1"/>
          </p:cNvSpPr>
          <p:nvPr/>
        </p:nvSpPr>
        <p:spPr bwMode="auto">
          <a:xfrm flipH="1">
            <a:off x="4138613" y="472598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4" name="Line 96"/>
          <p:cNvSpPr>
            <a:spLocks noChangeShapeType="1"/>
          </p:cNvSpPr>
          <p:nvPr/>
        </p:nvSpPr>
        <p:spPr bwMode="auto">
          <a:xfrm flipH="1">
            <a:off x="4138613" y="494188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5" name="Line 97"/>
          <p:cNvSpPr>
            <a:spLocks noChangeShapeType="1"/>
          </p:cNvSpPr>
          <p:nvPr/>
        </p:nvSpPr>
        <p:spPr bwMode="auto">
          <a:xfrm flipH="1">
            <a:off x="1690688" y="472598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86" name="Line 98"/>
          <p:cNvSpPr>
            <a:spLocks noChangeShapeType="1"/>
          </p:cNvSpPr>
          <p:nvPr/>
        </p:nvSpPr>
        <p:spPr bwMode="auto">
          <a:xfrm flipH="1">
            <a:off x="1690688" y="494188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9987" name="Group 99"/>
          <p:cNvGrpSpPr>
            <a:grpSpLocks/>
          </p:cNvGrpSpPr>
          <p:nvPr/>
        </p:nvGrpSpPr>
        <p:grpSpPr bwMode="auto">
          <a:xfrm>
            <a:off x="2482850" y="523081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29988" name="Freeform 100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89" name="Freeform 101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0" name="Freeform 102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1" name="Freeform 103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2" name="Freeform 104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3" name="Freeform 105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4" name="Freeform 106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5" name="Freeform 107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6" name="Rectangle 108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9997" name="Rectangle 109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9998" name="Line 110"/>
          <p:cNvSpPr>
            <a:spLocks noChangeShapeType="1"/>
          </p:cNvSpPr>
          <p:nvPr/>
        </p:nvSpPr>
        <p:spPr bwMode="auto">
          <a:xfrm flipH="1">
            <a:off x="2266950" y="53038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9999" name="Line 111"/>
          <p:cNvSpPr>
            <a:spLocks noChangeShapeType="1"/>
          </p:cNvSpPr>
          <p:nvPr/>
        </p:nvSpPr>
        <p:spPr bwMode="auto">
          <a:xfrm flipH="1">
            <a:off x="2266950" y="55197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0000" name="Group 112"/>
          <p:cNvGrpSpPr>
            <a:grpSpLocks/>
          </p:cNvGrpSpPr>
          <p:nvPr/>
        </p:nvGrpSpPr>
        <p:grpSpPr bwMode="auto">
          <a:xfrm>
            <a:off x="4498975" y="5230813"/>
            <a:ext cx="1871663" cy="360362"/>
            <a:chOff x="1202" y="3067"/>
            <a:chExt cx="1179" cy="227"/>
          </a:xfrm>
          <a:solidFill>
            <a:srgbClr val="CCFFCC"/>
          </a:solidFill>
        </p:grpSpPr>
        <p:sp>
          <p:nvSpPr>
            <p:cNvPr id="1830001" name="Freeform 113"/>
            <p:cNvSpPr>
              <a:spLocks/>
            </p:cNvSpPr>
            <p:nvPr/>
          </p:nvSpPr>
          <p:spPr bwMode="auto">
            <a:xfrm>
              <a:off x="1519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2" name="Freeform 114"/>
            <p:cNvSpPr>
              <a:spLocks/>
            </p:cNvSpPr>
            <p:nvPr/>
          </p:nvSpPr>
          <p:spPr bwMode="auto">
            <a:xfrm flipH="1" flipV="1">
              <a:off x="1247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3" name="Freeform 115"/>
            <p:cNvSpPr>
              <a:spLocks/>
            </p:cNvSpPr>
            <p:nvPr/>
          </p:nvSpPr>
          <p:spPr bwMode="auto">
            <a:xfrm flipV="1">
              <a:off x="1519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4" name="Freeform 116"/>
            <p:cNvSpPr>
              <a:spLocks/>
            </p:cNvSpPr>
            <p:nvPr/>
          </p:nvSpPr>
          <p:spPr bwMode="auto">
            <a:xfrm flipH="1">
              <a:off x="1247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5" name="Freeform 117"/>
            <p:cNvSpPr>
              <a:spLocks/>
            </p:cNvSpPr>
            <p:nvPr/>
          </p:nvSpPr>
          <p:spPr bwMode="auto">
            <a:xfrm>
              <a:off x="2063" y="3113"/>
              <a:ext cx="272" cy="69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6" name="Freeform 118"/>
            <p:cNvSpPr>
              <a:spLocks/>
            </p:cNvSpPr>
            <p:nvPr/>
          </p:nvSpPr>
          <p:spPr bwMode="auto">
            <a:xfrm flipH="1" flipV="1">
              <a:off x="1791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7" name="Freeform 119"/>
            <p:cNvSpPr>
              <a:spLocks/>
            </p:cNvSpPr>
            <p:nvPr/>
          </p:nvSpPr>
          <p:spPr bwMode="auto">
            <a:xfrm flipV="1">
              <a:off x="2063" y="3182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8" name="Freeform 120"/>
            <p:cNvSpPr>
              <a:spLocks/>
            </p:cNvSpPr>
            <p:nvPr/>
          </p:nvSpPr>
          <p:spPr bwMode="auto">
            <a:xfrm flipH="1">
              <a:off x="1791" y="3113"/>
              <a:ext cx="272" cy="68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317" y="0"/>
                </a:cxn>
                <a:cxn ang="0">
                  <a:pos x="635" y="272"/>
                </a:cxn>
              </a:cxnLst>
              <a:rect l="0" t="0" r="r" b="b"/>
              <a:pathLst>
                <a:path w="635" h="272">
                  <a:moveTo>
                    <a:pt x="0" y="272"/>
                  </a:moveTo>
                  <a:cubicBezTo>
                    <a:pt x="105" y="136"/>
                    <a:pt x="211" y="0"/>
                    <a:pt x="317" y="0"/>
                  </a:cubicBezTo>
                  <a:cubicBezTo>
                    <a:pt x="423" y="0"/>
                    <a:pt x="529" y="136"/>
                    <a:pt x="635" y="272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09" name="Rectangle 121"/>
            <p:cNvSpPr>
              <a:spLocks noChangeArrowheads="1"/>
            </p:cNvSpPr>
            <p:nvPr/>
          </p:nvSpPr>
          <p:spPr bwMode="auto">
            <a:xfrm>
              <a:off x="1202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0010" name="Rectangle 122"/>
            <p:cNvSpPr>
              <a:spLocks noChangeArrowheads="1"/>
            </p:cNvSpPr>
            <p:nvPr/>
          </p:nvSpPr>
          <p:spPr bwMode="auto">
            <a:xfrm>
              <a:off x="2200" y="3067"/>
              <a:ext cx="181" cy="227"/>
            </a:xfrm>
            <a:prstGeom prst="rect">
              <a:avLst/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0011" name="Line 123"/>
          <p:cNvSpPr>
            <a:spLocks noChangeShapeType="1"/>
          </p:cNvSpPr>
          <p:nvPr/>
        </p:nvSpPr>
        <p:spPr bwMode="auto">
          <a:xfrm flipH="1">
            <a:off x="6083300" y="53038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2" name="Line 124"/>
          <p:cNvSpPr>
            <a:spLocks noChangeShapeType="1"/>
          </p:cNvSpPr>
          <p:nvPr/>
        </p:nvSpPr>
        <p:spPr bwMode="auto">
          <a:xfrm flipH="1">
            <a:off x="6083300" y="5519738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3" name="Line 125"/>
          <p:cNvSpPr>
            <a:spLocks noChangeShapeType="1"/>
          </p:cNvSpPr>
          <p:nvPr/>
        </p:nvSpPr>
        <p:spPr bwMode="auto">
          <a:xfrm flipH="1">
            <a:off x="4138613" y="530383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4" name="Line 126"/>
          <p:cNvSpPr>
            <a:spLocks noChangeShapeType="1"/>
          </p:cNvSpPr>
          <p:nvPr/>
        </p:nvSpPr>
        <p:spPr bwMode="auto">
          <a:xfrm flipH="1">
            <a:off x="4138613" y="5519738"/>
            <a:ext cx="503237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5" name="Line 127"/>
          <p:cNvSpPr>
            <a:spLocks noChangeShapeType="1"/>
          </p:cNvSpPr>
          <p:nvPr/>
        </p:nvSpPr>
        <p:spPr bwMode="auto">
          <a:xfrm flipH="1">
            <a:off x="1690688" y="530383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6" name="Line 128"/>
          <p:cNvSpPr>
            <a:spLocks noChangeShapeType="1"/>
          </p:cNvSpPr>
          <p:nvPr/>
        </p:nvSpPr>
        <p:spPr bwMode="auto">
          <a:xfrm flipH="1">
            <a:off x="1690688" y="5519738"/>
            <a:ext cx="4302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7" name="Line 129"/>
          <p:cNvSpPr>
            <a:spLocks noChangeShapeType="1"/>
          </p:cNvSpPr>
          <p:nvPr/>
        </p:nvSpPr>
        <p:spPr bwMode="auto">
          <a:xfrm flipH="1">
            <a:off x="1690688" y="3862388"/>
            <a:ext cx="55451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8" name="Line 130"/>
          <p:cNvSpPr>
            <a:spLocks noChangeShapeType="1"/>
          </p:cNvSpPr>
          <p:nvPr/>
        </p:nvSpPr>
        <p:spPr bwMode="auto">
          <a:xfrm flipH="1">
            <a:off x="1690688" y="5878513"/>
            <a:ext cx="55451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0019" name="Text Box 131"/>
          <p:cNvSpPr txBox="1">
            <a:spLocks noChangeArrowheads="1"/>
          </p:cNvSpPr>
          <p:nvPr/>
        </p:nvSpPr>
        <p:spPr bwMode="auto">
          <a:xfrm>
            <a:off x="539750" y="3646488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V</a:t>
            </a:r>
            <a:r>
              <a:rPr lang="en-US" altLang="zh-CN" sz="1400">
                <a:latin typeface="Arial" charset="0"/>
              </a:rPr>
              <a:t>BUS</a:t>
            </a:r>
          </a:p>
        </p:txBody>
      </p:sp>
      <p:sp>
        <p:nvSpPr>
          <p:cNvPr id="1830020" name="Text Box 132"/>
          <p:cNvSpPr txBox="1">
            <a:spLocks noChangeArrowheads="1"/>
          </p:cNvSpPr>
          <p:nvPr/>
        </p:nvSpPr>
        <p:spPr bwMode="auto">
          <a:xfrm>
            <a:off x="539750" y="5697538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GND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1" name="Text Box 133"/>
          <p:cNvSpPr txBox="1">
            <a:spLocks noChangeArrowheads="1"/>
          </p:cNvSpPr>
          <p:nvPr/>
        </p:nvSpPr>
        <p:spPr bwMode="auto">
          <a:xfrm>
            <a:off x="539750" y="3968750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D+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2" name="Text Box 134"/>
          <p:cNvSpPr txBox="1">
            <a:spLocks noChangeArrowheads="1"/>
          </p:cNvSpPr>
          <p:nvPr/>
        </p:nvSpPr>
        <p:spPr bwMode="auto">
          <a:xfrm>
            <a:off x="541338" y="4221163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D-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3" name="Text Box 135"/>
          <p:cNvSpPr txBox="1">
            <a:spLocks noChangeArrowheads="1"/>
          </p:cNvSpPr>
          <p:nvPr/>
        </p:nvSpPr>
        <p:spPr bwMode="auto">
          <a:xfrm>
            <a:off x="539750" y="4510088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SSTX+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4" name="Text Box 136"/>
          <p:cNvSpPr txBox="1">
            <a:spLocks noChangeArrowheads="1"/>
          </p:cNvSpPr>
          <p:nvPr/>
        </p:nvSpPr>
        <p:spPr bwMode="auto">
          <a:xfrm>
            <a:off x="539750" y="4760913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SSTX-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5" name="Text Box 137"/>
          <p:cNvSpPr txBox="1">
            <a:spLocks noChangeArrowheads="1"/>
          </p:cNvSpPr>
          <p:nvPr/>
        </p:nvSpPr>
        <p:spPr bwMode="auto">
          <a:xfrm>
            <a:off x="539750" y="5086350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SSRX+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6" name="Text Box 138"/>
          <p:cNvSpPr txBox="1">
            <a:spLocks noChangeArrowheads="1"/>
          </p:cNvSpPr>
          <p:nvPr/>
        </p:nvSpPr>
        <p:spPr bwMode="auto">
          <a:xfrm>
            <a:off x="539750" y="5337175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Arial" charset="0"/>
              </a:rPr>
              <a:t>SSRX-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7" name="Text Box 139"/>
          <p:cNvSpPr txBox="1">
            <a:spLocks noChangeArrowheads="1"/>
          </p:cNvSpPr>
          <p:nvPr/>
        </p:nvSpPr>
        <p:spPr bwMode="auto">
          <a:xfrm>
            <a:off x="7237413" y="3646488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V</a:t>
            </a:r>
            <a:r>
              <a:rPr lang="en-US" altLang="zh-CN" sz="1400">
                <a:latin typeface="Arial" charset="0"/>
              </a:rPr>
              <a:t>BUS</a:t>
            </a:r>
          </a:p>
        </p:txBody>
      </p:sp>
      <p:sp>
        <p:nvSpPr>
          <p:cNvPr id="1830028" name="Text Box 140"/>
          <p:cNvSpPr txBox="1">
            <a:spLocks noChangeArrowheads="1"/>
          </p:cNvSpPr>
          <p:nvPr/>
        </p:nvSpPr>
        <p:spPr bwMode="auto">
          <a:xfrm>
            <a:off x="7237413" y="3968750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D+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29" name="Text Box 141"/>
          <p:cNvSpPr txBox="1">
            <a:spLocks noChangeArrowheads="1"/>
          </p:cNvSpPr>
          <p:nvPr/>
        </p:nvSpPr>
        <p:spPr bwMode="auto">
          <a:xfrm>
            <a:off x="7237413" y="4221163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D-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0" name="Text Box 142"/>
          <p:cNvSpPr txBox="1">
            <a:spLocks noChangeArrowheads="1"/>
          </p:cNvSpPr>
          <p:nvPr/>
        </p:nvSpPr>
        <p:spPr bwMode="auto">
          <a:xfrm>
            <a:off x="7237413" y="4510088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SSRX+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1" name="Text Box 143"/>
          <p:cNvSpPr txBox="1">
            <a:spLocks noChangeArrowheads="1"/>
          </p:cNvSpPr>
          <p:nvPr/>
        </p:nvSpPr>
        <p:spPr bwMode="auto">
          <a:xfrm>
            <a:off x="7237413" y="4760913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SSRX-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2" name="Text Box 144"/>
          <p:cNvSpPr txBox="1">
            <a:spLocks noChangeArrowheads="1"/>
          </p:cNvSpPr>
          <p:nvPr/>
        </p:nvSpPr>
        <p:spPr bwMode="auto">
          <a:xfrm>
            <a:off x="7235825" y="5086350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SSTX+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3" name="Text Box 145"/>
          <p:cNvSpPr txBox="1">
            <a:spLocks noChangeArrowheads="1"/>
          </p:cNvSpPr>
          <p:nvPr/>
        </p:nvSpPr>
        <p:spPr bwMode="auto">
          <a:xfrm>
            <a:off x="7235825" y="5337175"/>
            <a:ext cx="115093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SSTX-</a:t>
            </a:r>
            <a:endParaRPr lang="en-US" altLang="zh-CN" sz="1400">
              <a:latin typeface="Arial" charset="0"/>
            </a:endParaRPr>
          </a:p>
        </p:txBody>
      </p:sp>
      <p:sp>
        <p:nvSpPr>
          <p:cNvPr id="1830034" name="Text Box 146"/>
          <p:cNvSpPr txBox="1">
            <a:spLocks noChangeArrowheads="1"/>
          </p:cNvSpPr>
          <p:nvPr/>
        </p:nvSpPr>
        <p:spPr bwMode="auto">
          <a:xfrm>
            <a:off x="7237413" y="5697538"/>
            <a:ext cx="11509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>
                <a:latin typeface="Arial" charset="0"/>
              </a:rPr>
              <a:t>GND</a:t>
            </a:r>
            <a:endParaRPr lang="en-US" altLang="zh-CN" sz="1400">
              <a:latin typeface="Arial" charset="0"/>
            </a:endParaRPr>
          </a:p>
        </p:txBody>
      </p:sp>
      <p:pic>
        <p:nvPicPr>
          <p:cNvPr id="1830036" name="Picture 14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963" y="549275"/>
            <a:ext cx="2735262" cy="25114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pic>
        <p:nvPicPr>
          <p:cNvPr id="1830037" name="Picture 14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3800" y="1017588"/>
            <a:ext cx="1195388" cy="898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17" name="动作按钮: 前进或下一项 1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D8DBD3FF-E3C5-4DE3-83B9-F6307CD4E1D3}"/>
              </a:ext>
            </a:extLst>
          </p:cNvPr>
          <p:cNvSpPr/>
          <p:nvPr/>
        </p:nvSpPr>
        <p:spPr bwMode="auto">
          <a:xfrm>
            <a:off x="7168915" y="6175559"/>
            <a:ext cx="1080150" cy="576080"/>
          </a:xfrm>
          <a:prstGeom prst="actionButtonForwardNex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6B914F2-D412-48E9-ACB4-2253750AC87A}"/>
              </a:ext>
            </a:extLst>
          </p:cNvPr>
          <p:cNvSpPr/>
          <p:nvPr/>
        </p:nvSpPr>
        <p:spPr>
          <a:xfrm>
            <a:off x="6400725" y="6254598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接口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0ACE63-6CA6-4B7C-A41C-57585A14168B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 </a:t>
            </a:r>
            <a:r>
              <a:rPr lang="zh-CN" altLang="en-US" dirty="0"/>
              <a:t>典型的总线      </a:t>
            </a:r>
            <a:r>
              <a:rPr lang="en-US" altLang="zh-CN" dirty="0">
                <a:solidFill>
                  <a:srgbClr val="008000"/>
                </a:solidFill>
              </a:rPr>
              <a:t>4. </a:t>
            </a:r>
            <a:r>
              <a:rPr lang="zh-CN" altLang="en-US" dirty="0">
                <a:solidFill>
                  <a:srgbClr val="008000"/>
                </a:solidFill>
              </a:rPr>
              <a:t>总线的应用</a:t>
            </a:r>
          </a:p>
        </p:txBody>
      </p:sp>
      <p:sp>
        <p:nvSpPr>
          <p:cNvPr id="1818628" name="Text Box 4"/>
          <p:cNvSpPr txBox="1">
            <a:spLocks noChangeArrowheads="1"/>
          </p:cNvSpPr>
          <p:nvPr/>
        </p:nvSpPr>
        <p:spPr bwMode="auto">
          <a:xfrm>
            <a:off x="1187450" y="6165850"/>
            <a:ext cx="6767513" cy="427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dirty="0"/>
              <a:t>采用 </a:t>
            </a:r>
            <a:r>
              <a:rPr lang="en-US" altLang="zh-CN" dirty="0"/>
              <a:t>Intel 955 </a:t>
            </a:r>
            <a:r>
              <a:rPr lang="zh-CN" altLang="en-US" dirty="0"/>
              <a:t>芯片组的</a:t>
            </a:r>
            <a:r>
              <a:rPr lang="en-US" altLang="zh-CN" dirty="0"/>
              <a:t>PC</a:t>
            </a:r>
            <a:r>
              <a:rPr lang="zh-CN" altLang="en-US" dirty="0"/>
              <a:t>系统</a:t>
            </a:r>
          </a:p>
        </p:txBody>
      </p:sp>
      <p:pic>
        <p:nvPicPr>
          <p:cNvPr id="18186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88" y="620713"/>
            <a:ext cx="7286625" cy="5495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1C5D3C-B0E4-45E0-A336-C97529E1C351}" type="slidenum">
              <a:rPr lang="zh-CN" altLang="en-US"/>
              <a:pPr/>
              <a:t>55</a:t>
            </a:fld>
            <a:endParaRPr lang="en-US" altLang="zh-CN"/>
          </a:p>
        </p:txBody>
      </p:sp>
      <p:pic>
        <p:nvPicPr>
          <p:cNvPr id="18196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3750" y="44450"/>
            <a:ext cx="5748338" cy="6742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4608513" cy="10080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itchFamily="18" charset="2"/>
              </a:rPr>
              <a:t>Intel® 975X Express Chipset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itchFamily="18" charset="2"/>
              </a:rPr>
              <a:t>System Block Diagram Example</a:t>
            </a:r>
            <a:endParaRPr lang="zh-CN" altLang="en-US" sz="240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</a:t>
            </a:r>
            <a:r>
              <a:rPr lang="en-US" altLang="zh-CN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/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输出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 dirty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20675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 b="0" dirty="0">
                <a:latin typeface="+mn-lt"/>
                <a:ea typeface="楷体" panose="02010609060101010101" pitchFamily="49" charset="-122"/>
              </a:rPr>
              <a:t>8.3  </a:t>
            </a:r>
            <a:r>
              <a:rPr lang="zh-CN" altLang="en-US" sz="4200" b="0" dirty="0">
                <a:latin typeface="+mn-lt"/>
                <a:ea typeface="楷体" panose="02010609060101010101" pitchFamily="49" charset="-122"/>
              </a:rPr>
              <a:t>输入</a:t>
            </a:r>
            <a:r>
              <a:rPr lang="en-US" altLang="zh-CN" sz="4200" b="0" dirty="0">
                <a:latin typeface="+mn-lt"/>
                <a:ea typeface="楷体" panose="02010609060101010101" pitchFamily="49" charset="-122"/>
              </a:rPr>
              <a:t>/</a:t>
            </a:r>
            <a:r>
              <a:rPr lang="zh-CN" altLang="en-US" sz="4200" b="0" dirty="0">
                <a:latin typeface="+mn-lt"/>
                <a:ea typeface="楷体" panose="02010609060101010101" pitchFamily="49" charset="-122"/>
              </a:rPr>
              <a:t>输出接口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723B9-0FB0-4E2C-BB27-4DFFD30C05F5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82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</a:t>
            </a:r>
          </a:p>
        </p:txBody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362950" cy="4751387"/>
          </a:xfrm>
        </p:spPr>
        <p:txBody>
          <a:bodyPr/>
          <a:lstStyle/>
          <a:p>
            <a:r>
              <a:rPr lang="zh-CN" altLang="en-US"/>
              <a:t>输入输出系统的构成：</a:t>
            </a:r>
          </a:p>
          <a:p>
            <a:pPr lvl="1"/>
            <a:r>
              <a:rPr lang="en-US" altLang="zh-CN" sz="2400"/>
              <a:t>CPU</a:t>
            </a:r>
            <a:r>
              <a:rPr lang="zh-CN" altLang="en-US" sz="2400"/>
              <a:t>或</a:t>
            </a:r>
            <a:r>
              <a:rPr lang="en-US" altLang="zh-CN" sz="2400"/>
              <a:t>I/O</a:t>
            </a:r>
            <a:r>
              <a:rPr lang="zh-CN" altLang="en-US" sz="2400"/>
              <a:t>处理器</a:t>
            </a:r>
          </a:p>
          <a:p>
            <a:pPr lvl="1"/>
            <a:r>
              <a:rPr lang="zh-CN" altLang="en-US" sz="2400"/>
              <a:t>总线</a:t>
            </a:r>
          </a:p>
          <a:p>
            <a:pPr lvl="1"/>
            <a:r>
              <a:rPr lang="en-US" altLang="zh-CN" sz="2400"/>
              <a:t>I/O</a:t>
            </a:r>
            <a:r>
              <a:rPr lang="zh-CN" altLang="en-US" sz="2400"/>
              <a:t>接口</a:t>
            </a:r>
          </a:p>
          <a:p>
            <a:pPr lvl="1"/>
            <a:r>
              <a:rPr lang="en-US" altLang="zh-CN" sz="2400"/>
              <a:t>I/O</a:t>
            </a:r>
            <a:r>
              <a:rPr lang="zh-CN" altLang="en-US" sz="2400"/>
              <a:t>设备</a:t>
            </a:r>
          </a:p>
          <a:p>
            <a:pPr lvl="1"/>
            <a:r>
              <a:rPr lang="en-US" altLang="zh-CN" sz="2400"/>
              <a:t>I/O</a:t>
            </a:r>
            <a:r>
              <a:rPr lang="zh-CN" altLang="en-US" sz="2400"/>
              <a:t>管理控制软件</a:t>
            </a:r>
          </a:p>
          <a:p>
            <a:r>
              <a:rPr lang="zh-CN" altLang="en-US"/>
              <a:t>输入输出系统要解决的问题：</a:t>
            </a:r>
          </a:p>
          <a:p>
            <a:pPr lvl="1"/>
            <a:r>
              <a:rPr lang="zh-CN" altLang="en-US" sz="2400"/>
              <a:t>如何将</a:t>
            </a:r>
            <a:r>
              <a:rPr lang="en-US" altLang="zh-CN" sz="2400"/>
              <a:t>I/O</a:t>
            </a:r>
            <a:r>
              <a:rPr lang="zh-CN" altLang="en-US" sz="2400"/>
              <a:t>设备与计算机相连接</a:t>
            </a:r>
          </a:p>
          <a:p>
            <a:pPr lvl="1"/>
            <a:r>
              <a:rPr lang="zh-CN" altLang="en-US" sz="2400"/>
              <a:t>如何快速、有效地使</a:t>
            </a:r>
            <a:r>
              <a:rPr lang="en-US" altLang="zh-CN" sz="2400"/>
              <a:t>I/O</a:t>
            </a:r>
            <a:r>
              <a:rPr lang="zh-CN" altLang="en-US" sz="2400"/>
              <a:t>设备与计算机进行信息交换</a:t>
            </a:r>
          </a:p>
          <a:p>
            <a:r>
              <a:rPr lang="en-US" altLang="zh-CN"/>
              <a:t>I/O</a:t>
            </a:r>
            <a:r>
              <a:rPr lang="zh-CN" altLang="en-US"/>
              <a:t>接口</a:t>
            </a:r>
          </a:p>
        </p:txBody>
      </p:sp>
      <p:grpSp>
        <p:nvGrpSpPr>
          <p:cNvPr id="1821713" name="Group 17"/>
          <p:cNvGrpSpPr>
            <a:grpSpLocks/>
          </p:cNvGrpSpPr>
          <p:nvPr/>
        </p:nvGrpSpPr>
        <p:grpSpPr bwMode="auto">
          <a:xfrm>
            <a:off x="4140200" y="327025"/>
            <a:ext cx="4560888" cy="3267075"/>
            <a:chOff x="2608" y="206"/>
            <a:chExt cx="2873" cy="2058"/>
          </a:xfrm>
        </p:grpSpPr>
        <p:sp>
          <p:nvSpPr>
            <p:cNvPr id="1821701" name="Text Box 5"/>
            <p:cNvSpPr txBox="1">
              <a:spLocks noChangeAspect="1" noChangeArrowheads="1"/>
            </p:cNvSpPr>
            <p:nvPr/>
          </p:nvSpPr>
          <p:spPr bwMode="auto">
            <a:xfrm>
              <a:off x="3784" y="206"/>
              <a:ext cx="41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zh-CN" altLang="en-US" sz="2400"/>
                <a:t>总线</a:t>
              </a:r>
            </a:p>
          </p:txBody>
        </p:sp>
        <p:sp>
          <p:nvSpPr>
            <p:cNvPr id="1821702" name="Text Box 6"/>
            <p:cNvSpPr txBox="1">
              <a:spLocks noChangeAspect="1" noChangeArrowheads="1"/>
            </p:cNvSpPr>
            <p:nvPr/>
          </p:nvSpPr>
          <p:spPr bwMode="auto">
            <a:xfrm>
              <a:off x="2790" y="848"/>
              <a:ext cx="957" cy="35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400"/>
                <a:t>I/O</a:t>
              </a:r>
              <a:r>
                <a:rPr lang="zh-CN" altLang="en-US" sz="2400"/>
                <a:t>接口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1821703" name="Text Box 7"/>
            <p:cNvSpPr txBox="1">
              <a:spLocks noChangeAspect="1" noChangeArrowheads="1"/>
            </p:cNvSpPr>
            <p:nvPr/>
          </p:nvSpPr>
          <p:spPr bwMode="auto">
            <a:xfrm>
              <a:off x="4294" y="848"/>
              <a:ext cx="958" cy="35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400"/>
                <a:t>I/O</a:t>
              </a:r>
              <a:r>
                <a:rPr lang="zh-CN" altLang="en-US" sz="2400"/>
                <a:t>接口</a:t>
              </a:r>
              <a:r>
                <a:rPr lang="en-US" altLang="zh-CN" sz="2400"/>
                <a:t>n</a:t>
              </a:r>
            </a:p>
          </p:txBody>
        </p:sp>
        <p:sp>
          <p:nvSpPr>
            <p:cNvPr id="1821704" name="Text Box 8"/>
            <p:cNvSpPr txBox="1">
              <a:spLocks noChangeAspect="1" noChangeArrowheads="1"/>
            </p:cNvSpPr>
            <p:nvPr/>
          </p:nvSpPr>
          <p:spPr bwMode="auto">
            <a:xfrm>
              <a:off x="2790" y="1441"/>
              <a:ext cx="957" cy="47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ts val="300"/>
                </a:spcBef>
              </a:pPr>
              <a:r>
                <a:rPr lang="en-US" altLang="zh-CN" sz="2400"/>
                <a:t>I/O</a:t>
              </a:r>
              <a:r>
                <a:rPr lang="zh-CN" altLang="en-US" sz="2400"/>
                <a:t>设备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1821705" name="Text Box 9"/>
            <p:cNvSpPr txBox="1">
              <a:spLocks noChangeAspect="1" noChangeArrowheads="1"/>
            </p:cNvSpPr>
            <p:nvPr/>
          </p:nvSpPr>
          <p:spPr bwMode="auto">
            <a:xfrm>
              <a:off x="4294" y="1441"/>
              <a:ext cx="958" cy="474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spcBef>
                  <a:spcPts val="300"/>
                </a:spcBef>
              </a:pPr>
              <a:r>
                <a:rPr lang="en-US" altLang="zh-CN" sz="2400"/>
                <a:t>I/O</a:t>
              </a:r>
              <a:r>
                <a:rPr lang="zh-CN" altLang="en-US" sz="2400"/>
                <a:t>设备</a:t>
              </a:r>
              <a:r>
                <a:rPr lang="en-US" altLang="zh-CN" sz="2400"/>
                <a:t>n</a:t>
              </a:r>
            </a:p>
          </p:txBody>
        </p:sp>
        <p:sp>
          <p:nvSpPr>
            <p:cNvPr id="1821706" name="Line 10"/>
            <p:cNvSpPr>
              <a:spLocks noChangeAspect="1" noChangeShapeType="1"/>
            </p:cNvSpPr>
            <p:nvPr/>
          </p:nvSpPr>
          <p:spPr bwMode="auto">
            <a:xfrm>
              <a:off x="3870" y="1026"/>
              <a:ext cx="325" cy="0"/>
            </a:xfrm>
            <a:prstGeom prst="line">
              <a:avLst/>
            </a:prstGeom>
            <a:noFill/>
            <a:ln w="571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07" name="Rectangle 11"/>
            <p:cNvSpPr>
              <a:spLocks noChangeAspect="1" noChangeArrowheads="1"/>
            </p:cNvSpPr>
            <p:nvPr/>
          </p:nvSpPr>
          <p:spPr bwMode="auto">
            <a:xfrm>
              <a:off x="2653" y="492"/>
              <a:ext cx="2737" cy="119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21708" name="Line 12"/>
            <p:cNvSpPr>
              <a:spLocks noChangeAspect="1" noChangeShapeType="1"/>
            </p:cNvSpPr>
            <p:nvPr/>
          </p:nvSpPr>
          <p:spPr bwMode="auto">
            <a:xfrm>
              <a:off x="3299" y="611"/>
              <a:ext cx="1" cy="2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09" name="Line 13"/>
            <p:cNvSpPr>
              <a:spLocks noChangeAspect="1" noChangeShapeType="1"/>
            </p:cNvSpPr>
            <p:nvPr/>
          </p:nvSpPr>
          <p:spPr bwMode="auto">
            <a:xfrm>
              <a:off x="4781" y="618"/>
              <a:ext cx="1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10" name="Line 14"/>
            <p:cNvSpPr>
              <a:spLocks noChangeAspect="1" noChangeShapeType="1"/>
            </p:cNvSpPr>
            <p:nvPr/>
          </p:nvSpPr>
          <p:spPr bwMode="auto">
            <a:xfrm>
              <a:off x="4781" y="1210"/>
              <a:ext cx="1" cy="2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11" name="Line 15"/>
            <p:cNvSpPr>
              <a:spLocks noChangeAspect="1" noChangeShapeType="1"/>
            </p:cNvSpPr>
            <p:nvPr/>
          </p:nvSpPr>
          <p:spPr bwMode="auto">
            <a:xfrm>
              <a:off x="3299" y="1204"/>
              <a:ext cx="2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1712" name="Text Box 16"/>
            <p:cNvSpPr txBox="1">
              <a:spLocks noChangeAspect="1" noChangeArrowheads="1"/>
            </p:cNvSpPr>
            <p:nvPr/>
          </p:nvSpPr>
          <p:spPr bwMode="auto">
            <a:xfrm>
              <a:off x="2608" y="2034"/>
              <a:ext cx="2873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I/O</a:t>
              </a:r>
              <a:r>
                <a:rPr lang="zh-CN" altLang="en-US" sz="2400">
                  <a:solidFill>
                    <a:srgbClr val="0000FF"/>
                  </a:solidFill>
                </a:rPr>
                <a:t>设备与总线连接的一般模型</a:t>
              </a:r>
            </a:p>
          </p:txBody>
        </p:sp>
      </p:grp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3FE38F-08A4-4B66-BAC0-11433069F47A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82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     </a:t>
            </a:r>
            <a:r>
              <a:rPr lang="en-US" altLang="zh-CN" dirty="0">
                <a:solidFill>
                  <a:srgbClr val="008000"/>
                </a:solidFill>
              </a:rPr>
              <a:t>1. I/O</a:t>
            </a:r>
            <a:r>
              <a:rPr lang="zh-CN" altLang="en-US" dirty="0">
                <a:solidFill>
                  <a:srgbClr val="008000"/>
                </a:solidFill>
              </a:rPr>
              <a:t>接口</a:t>
            </a:r>
            <a:r>
              <a:rPr lang="zh-CN" altLang="en-US" dirty="0">
                <a:solidFill>
                  <a:srgbClr val="FF0066"/>
                </a:solidFill>
              </a:rPr>
              <a:t>作用</a:t>
            </a:r>
            <a:r>
              <a:rPr lang="zh-CN" altLang="en-US" dirty="0">
                <a:solidFill>
                  <a:srgbClr val="008000"/>
                </a:solidFill>
              </a:rPr>
              <a:t>及</a:t>
            </a:r>
            <a:r>
              <a:rPr lang="zh-CN" altLang="en-US" dirty="0">
                <a:solidFill>
                  <a:srgbClr val="FF0066"/>
                </a:solidFill>
              </a:rPr>
              <a:t>模型</a:t>
            </a:r>
          </a:p>
        </p:txBody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362950" cy="5832475"/>
          </a:xfrm>
        </p:spPr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接口的</a:t>
            </a:r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zh-CN" altLang="en-US" dirty="0"/>
              <a:t>：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  <a:r>
              <a:rPr lang="zh-CN" altLang="en-US" dirty="0">
                <a:sym typeface="Wingdings" pitchFamily="2" charset="2"/>
              </a:rPr>
              <a:t></a:t>
            </a:r>
            <a:r>
              <a:rPr lang="zh-CN" altLang="en-US" dirty="0"/>
              <a:t>总线</a:t>
            </a:r>
          </a:p>
          <a:p>
            <a:pPr lvl="1"/>
            <a:r>
              <a:rPr lang="zh-CN" altLang="en-US" dirty="0"/>
              <a:t>传递数据</a:t>
            </a:r>
          </a:p>
          <a:p>
            <a:pPr lvl="1"/>
            <a:r>
              <a:rPr lang="zh-CN" altLang="en-US" dirty="0"/>
              <a:t>设备选择</a:t>
            </a:r>
          </a:p>
          <a:p>
            <a:pPr lvl="1"/>
            <a:r>
              <a:rPr lang="zh-CN" altLang="en-US" dirty="0"/>
              <a:t>设备控制</a:t>
            </a:r>
          </a:p>
          <a:p>
            <a:pPr lvl="1"/>
            <a:r>
              <a:rPr lang="zh-CN" altLang="en-US" dirty="0"/>
              <a:t>信号形式转换</a:t>
            </a:r>
          </a:p>
          <a:p>
            <a:pPr lvl="1"/>
            <a:r>
              <a:rPr lang="zh-CN" altLang="en-US" dirty="0"/>
              <a:t>速度匹配</a:t>
            </a:r>
          </a:p>
          <a:p>
            <a:pPr lvl="1"/>
            <a:r>
              <a:rPr lang="zh-CN" altLang="en-US" dirty="0"/>
              <a:t>数据缓存</a:t>
            </a:r>
          </a:p>
          <a:p>
            <a:pPr lvl="1"/>
            <a:r>
              <a:rPr lang="zh-CN" altLang="en-US" dirty="0"/>
              <a:t>错误检测</a:t>
            </a:r>
          </a:p>
          <a:p>
            <a:pPr lvl="1"/>
            <a:r>
              <a:rPr lang="zh-CN" altLang="en-US" dirty="0"/>
              <a:t>负载匹配</a:t>
            </a:r>
          </a:p>
          <a:p>
            <a:pPr lvl="1"/>
            <a:r>
              <a:rPr lang="zh-CN" altLang="en-US" dirty="0"/>
              <a:t>支持中断</a:t>
            </a:r>
          </a:p>
          <a:p>
            <a:pPr lvl="1"/>
            <a:r>
              <a:rPr lang="en-US" altLang="zh-CN" dirty="0">
                <a:latin typeface="宋体"/>
              </a:rPr>
              <a:t>……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556455-4C3D-473B-8827-9B7241EFECEA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82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     </a:t>
            </a:r>
            <a:r>
              <a:rPr lang="en-US" altLang="zh-CN" dirty="0">
                <a:solidFill>
                  <a:srgbClr val="008000"/>
                </a:solidFill>
              </a:rPr>
              <a:t>1. I/O</a:t>
            </a:r>
            <a:r>
              <a:rPr lang="zh-CN" altLang="en-US" dirty="0">
                <a:solidFill>
                  <a:srgbClr val="008000"/>
                </a:solidFill>
              </a:rPr>
              <a:t>接口</a:t>
            </a:r>
            <a:r>
              <a:rPr lang="zh-CN" altLang="en-US" dirty="0">
                <a:solidFill>
                  <a:srgbClr val="FF0066"/>
                </a:solidFill>
              </a:rPr>
              <a:t>作用</a:t>
            </a:r>
            <a:r>
              <a:rPr lang="zh-CN" altLang="en-US" dirty="0">
                <a:solidFill>
                  <a:srgbClr val="008000"/>
                </a:solidFill>
              </a:rPr>
              <a:t>及</a:t>
            </a:r>
            <a:r>
              <a:rPr lang="zh-CN" altLang="en-US" dirty="0">
                <a:solidFill>
                  <a:srgbClr val="FF0066"/>
                </a:solidFill>
              </a:rPr>
              <a:t>模型</a:t>
            </a:r>
          </a:p>
        </p:txBody>
      </p:sp>
      <p:sp>
        <p:nvSpPr>
          <p:cNvPr id="1824773" name="Text Box 5"/>
          <p:cNvSpPr txBox="1">
            <a:spLocks noChangeAspect="1" noChangeArrowheads="1"/>
          </p:cNvSpPr>
          <p:nvPr/>
        </p:nvSpPr>
        <p:spPr bwMode="auto">
          <a:xfrm>
            <a:off x="251400" y="2562695"/>
            <a:ext cx="368300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系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统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总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线</a:t>
            </a:r>
          </a:p>
        </p:txBody>
      </p:sp>
      <p:sp>
        <p:nvSpPr>
          <p:cNvPr id="1824774" name="Text Box 6"/>
          <p:cNvSpPr txBox="1">
            <a:spLocks noChangeAspect="1" noChangeArrowheads="1"/>
          </p:cNvSpPr>
          <p:nvPr/>
        </p:nvSpPr>
        <p:spPr bwMode="auto">
          <a:xfrm>
            <a:off x="2013525" y="1229195"/>
            <a:ext cx="1833562" cy="8318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数据寄存器</a:t>
            </a:r>
            <a:r>
              <a:rPr lang="en-US" altLang="zh-CN" sz="2400"/>
              <a:t>/</a:t>
            </a:r>
            <a:r>
              <a:rPr lang="zh-CN" altLang="en-US" sz="2400"/>
              <a:t>缓冲器</a:t>
            </a:r>
          </a:p>
        </p:txBody>
      </p:sp>
      <p:sp>
        <p:nvSpPr>
          <p:cNvPr id="1824775" name="Text Box 7"/>
          <p:cNvSpPr txBox="1">
            <a:spLocks noChangeAspect="1" noChangeArrowheads="1"/>
          </p:cNvSpPr>
          <p:nvPr/>
        </p:nvSpPr>
        <p:spPr bwMode="auto">
          <a:xfrm>
            <a:off x="2278637" y="692620"/>
            <a:ext cx="1135063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I/O</a:t>
            </a:r>
            <a:r>
              <a:rPr lang="zh-CN" altLang="en-US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接口</a:t>
            </a:r>
          </a:p>
        </p:txBody>
      </p:sp>
      <p:sp>
        <p:nvSpPr>
          <p:cNvPr id="1824776" name="Text Box 8"/>
          <p:cNvSpPr txBox="1">
            <a:spLocks noChangeAspect="1" noChangeArrowheads="1"/>
          </p:cNvSpPr>
          <p:nvPr/>
        </p:nvSpPr>
        <p:spPr bwMode="auto">
          <a:xfrm>
            <a:off x="4804350" y="1273645"/>
            <a:ext cx="992187" cy="234156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I/O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设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备</a:t>
            </a:r>
          </a:p>
        </p:txBody>
      </p:sp>
      <p:sp>
        <p:nvSpPr>
          <p:cNvPr id="1824777" name="Rectangle 9"/>
          <p:cNvSpPr>
            <a:spLocks noChangeAspect="1" noChangeArrowheads="1"/>
          </p:cNvSpPr>
          <p:nvPr/>
        </p:nvSpPr>
        <p:spPr bwMode="auto">
          <a:xfrm>
            <a:off x="614937" y="1081558"/>
            <a:ext cx="133350" cy="4922837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78" name="Text Box 10"/>
          <p:cNvSpPr txBox="1">
            <a:spLocks noChangeAspect="1" noChangeArrowheads="1"/>
          </p:cNvSpPr>
          <p:nvPr/>
        </p:nvSpPr>
        <p:spPr bwMode="auto">
          <a:xfrm>
            <a:off x="1108650" y="6190133"/>
            <a:ext cx="3314700" cy="447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</a:rPr>
              <a:t>I/O</a:t>
            </a:r>
            <a:r>
              <a:rPr lang="zh-CN" altLang="en-US" sz="2400" dirty="0">
                <a:solidFill>
                  <a:schemeClr val="bg2"/>
                </a:solidFill>
              </a:rPr>
              <a:t>接口模型</a:t>
            </a:r>
          </a:p>
        </p:txBody>
      </p:sp>
      <p:sp>
        <p:nvSpPr>
          <p:cNvPr id="1824779" name="Rectangle 11"/>
          <p:cNvSpPr>
            <a:spLocks noChangeAspect="1" noChangeArrowheads="1"/>
          </p:cNvSpPr>
          <p:nvPr/>
        </p:nvSpPr>
        <p:spPr bwMode="auto">
          <a:xfrm>
            <a:off x="1451550" y="1064095"/>
            <a:ext cx="3038475" cy="4911725"/>
          </a:xfrm>
          <a:prstGeom prst="rect">
            <a:avLst/>
          </a:prstGeom>
          <a:noFill/>
          <a:ln w="28575">
            <a:solidFill>
              <a:srgbClr val="FF66FF"/>
            </a:solidFill>
            <a:miter lim="800000"/>
            <a:headEnd/>
            <a:tailEnd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0" name="Text Box 12"/>
          <p:cNvSpPr txBox="1">
            <a:spLocks noChangeAspect="1" noChangeArrowheads="1"/>
          </p:cNvSpPr>
          <p:nvPr/>
        </p:nvSpPr>
        <p:spPr bwMode="auto">
          <a:xfrm>
            <a:off x="2000825" y="2242020"/>
            <a:ext cx="1828800" cy="550863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状态寄存器</a:t>
            </a:r>
          </a:p>
        </p:txBody>
      </p:sp>
      <p:sp>
        <p:nvSpPr>
          <p:cNvPr id="1824781" name="Text Box 13"/>
          <p:cNvSpPr txBox="1">
            <a:spLocks noChangeAspect="1" noChangeArrowheads="1"/>
          </p:cNvSpPr>
          <p:nvPr/>
        </p:nvSpPr>
        <p:spPr bwMode="auto">
          <a:xfrm>
            <a:off x="2000825" y="2988145"/>
            <a:ext cx="1828800" cy="550863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控制寄存器</a:t>
            </a:r>
          </a:p>
        </p:txBody>
      </p:sp>
      <p:sp>
        <p:nvSpPr>
          <p:cNvPr id="1824782" name="Line 14"/>
          <p:cNvSpPr>
            <a:spLocks noChangeAspect="1" noChangeShapeType="1"/>
          </p:cNvSpPr>
          <p:nvPr/>
        </p:nvSpPr>
        <p:spPr bwMode="auto">
          <a:xfrm>
            <a:off x="1602362" y="1630833"/>
            <a:ext cx="398463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3" name="Line 15"/>
          <p:cNvSpPr>
            <a:spLocks noChangeAspect="1" noChangeShapeType="1"/>
          </p:cNvSpPr>
          <p:nvPr/>
        </p:nvSpPr>
        <p:spPr bwMode="auto">
          <a:xfrm>
            <a:off x="1600775" y="3273895"/>
            <a:ext cx="38735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4" name="Line 16"/>
          <p:cNvSpPr>
            <a:spLocks noChangeAspect="1" noChangeShapeType="1"/>
          </p:cNvSpPr>
          <p:nvPr/>
        </p:nvSpPr>
        <p:spPr bwMode="auto">
          <a:xfrm>
            <a:off x="1600775" y="1632420"/>
            <a:ext cx="1587" cy="24368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5" name="Text Box 17"/>
          <p:cNvSpPr txBox="1">
            <a:spLocks noChangeAspect="1" noChangeArrowheads="1"/>
          </p:cNvSpPr>
          <p:nvPr/>
        </p:nvSpPr>
        <p:spPr bwMode="auto">
          <a:xfrm>
            <a:off x="972125" y="2156295"/>
            <a:ext cx="4333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DB</a:t>
            </a:r>
          </a:p>
        </p:txBody>
      </p:sp>
      <p:sp>
        <p:nvSpPr>
          <p:cNvPr id="1824786" name="Text Box 18"/>
          <p:cNvSpPr txBox="1">
            <a:spLocks noChangeAspect="1" noChangeArrowheads="1"/>
          </p:cNvSpPr>
          <p:nvPr/>
        </p:nvSpPr>
        <p:spPr bwMode="auto">
          <a:xfrm>
            <a:off x="1984950" y="3812058"/>
            <a:ext cx="1830387" cy="550862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命令寄存器</a:t>
            </a:r>
          </a:p>
        </p:txBody>
      </p:sp>
      <p:sp>
        <p:nvSpPr>
          <p:cNvPr id="1824787" name="Line 19"/>
          <p:cNvSpPr>
            <a:spLocks noChangeAspect="1" noChangeShapeType="1"/>
          </p:cNvSpPr>
          <p:nvPr/>
        </p:nvSpPr>
        <p:spPr bwMode="auto">
          <a:xfrm flipH="1">
            <a:off x="1600775" y="2511895"/>
            <a:ext cx="3873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88" name="Line 20"/>
          <p:cNvSpPr>
            <a:spLocks noChangeAspect="1" noChangeShapeType="1"/>
          </p:cNvSpPr>
          <p:nvPr/>
        </p:nvSpPr>
        <p:spPr bwMode="auto">
          <a:xfrm flipH="1">
            <a:off x="748287" y="2515070"/>
            <a:ext cx="8366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90" name="Line 22"/>
          <p:cNvSpPr>
            <a:spLocks noChangeAspect="1" noChangeShapeType="1"/>
          </p:cNvSpPr>
          <p:nvPr/>
        </p:nvSpPr>
        <p:spPr bwMode="auto">
          <a:xfrm>
            <a:off x="1600775" y="4081933"/>
            <a:ext cx="3841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792" name="Text Box 24"/>
          <p:cNvSpPr txBox="1">
            <a:spLocks noChangeAspect="1" noChangeArrowheads="1"/>
          </p:cNvSpPr>
          <p:nvPr/>
        </p:nvSpPr>
        <p:spPr bwMode="auto">
          <a:xfrm>
            <a:off x="2104012" y="4707408"/>
            <a:ext cx="1397000" cy="83185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I/O</a:t>
            </a:r>
            <a:r>
              <a:rPr lang="zh-CN" altLang="en-US" sz="2400"/>
              <a:t>控制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逻辑</a:t>
            </a:r>
          </a:p>
        </p:txBody>
      </p:sp>
      <p:sp>
        <p:nvSpPr>
          <p:cNvPr id="1824800" name="Line 32"/>
          <p:cNvSpPr>
            <a:spLocks noChangeAspect="1" noChangeShapeType="1"/>
          </p:cNvSpPr>
          <p:nvPr/>
        </p:nvSpPr>
        <p:spPr bwMode="auto">
          <a:xfrm flipV="1">
            <a:off x="748287" y="4909020"/>
            <a:ext cx="13589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1" name="Line 33"/>
          <p:cNvSpPr>
            <a:spLocks noChangeAspect="1" noChangeShapeType="1"/>
          </p:cNvSpPr>
          <p:nvPr/>
        </p:nvSpPr>
        <p:spPr bwMode="auto">
          <a:xfrm flipV="1">
            <a:off x="735587" y="5312245"/>
            <a:ext cx="1371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2" name="Text Box 34"/>
          <p:cNvSpPr txBox="1">
            <a:spLocks noChangeAspect="1" noChangeArrowheads="1"/>
          </p:cNvSpPr>
          <p:nvPr/>
        </p:nvSpPr>
        <p:spPr bwMode="auto">
          <a:xfrm>
            <a:off x="957837" y="4542308"/>
            <a:ext cx="431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AB</a:t>
            </a:r>
          </a:p>
        </p:txBody>
      </p:sp>
      <p:sp>
        <p:nvSpPr>
          <p:cNvPr id="1824803" name="Text Box 35"/>
          <p:cNvSpPr txBox="1">
            <a:spLocks noChangeAspect="1" noChangeArrowheads="1"/>
          </p:cNvSpPr>
          <p:nvPr/>
        </p:nvSpPr>
        <p:spPr bwMode="auto">
          <a:xfrm>
            <a:off x="943550" y="4959820"/>
            <a:ext cx="430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CB</a:t>
            </a:r>
          </a:p>
        </p:txBody>
      </p:sp>
      <p:sp>
        <p:nvSpPr>
          <p:cNvPr id="1824805" name="Line 37"/>
          <p:cNvSpPr>
            <a:spLocks noChangeAspect="1" noChangeShapeType="1"/>
          </p:cNvSpPr>
          <p:nvPr/>
        </p:nvSpPr>
        <p:spPr bwMode="auto">
          <a:xfrm flipH="1">
            <a:off x="3823275" y="2483320"/>
            <a:ext cx="974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6" name="Line 38"/>
          <p:cNvSpPr>
            <a:spLocks noChangeAspect="1" noChangeShapeType="1"/>
          </p:cNvSpPr>
          <p:nvPr/>
        </p:nvSpPr>
        <p:spPr bwMode="auto">
          <a:xfrm>
            <a:off x="3823275" y="3273895"/>
            <a:ext cx="9683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7" name="Line 39"/>
          <p:cNvSpPr>
            <a:spLocks noChangeAspect="1" noChangeShapeType="1"/>
          </p:cNvSpPr>
          <p:nvPr/>
        </p:nvSpPr>
        <p:spPr bwMode="auto">
          <a:xfrm>
            <a:off x="2815212" y="4362920"/>
            <a:ext cx="0" cy="3444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824809" name="Line 41"/>
          <p:cNvSpPr>
            <a:spLocks noChangeShapeType="1"/>
          </p:cNvSpPr>
          <p:nvPr/>
        </p:nvSpPr>
        <p:spPr bwMode="auto">
          <a:xfrm>
            <a:off x="3847087" y="1649883"/>
            <a:ext cx="9667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0" name="Line 42"/>
          <p:cNvSpPr>
            <a:spLocks noChangeShapeType="1"/>
          </p:cNvSpPr>
          <p:nvPr/>
        </p:nvSpPr>
        <p:spPr bwMode="auto">
          <a:xfrm>
            <a:off x="3501012" y="4959820"/>
            <a:ext cx="4191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1" name="Line 43"/>
          <p:cNvSpPr>
            <a:spLocks noChangeShapeType="1"/>
          </p:cNvSpPr>
          <p:nvPr/>
        </p:nvSpPr>
        <p:spPr bwMode="auto">
          <a:xfrm>
            <a:off x="3501012" y="5093170"/>
            <a:ext cx="558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2" name="Line 44"/>
          <p:cNvSpPr>
            <a:spLocks noChangeShapeType="1"/>
          </p:cNvSpPr>
          <p:nvPr/>
        </p:nvSpPr>
        <p:spPr bwMode="auto">
          <a:xfrm>
            <a:off x="3501012" y="5224933"/>
            <a:ext cx="6794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3" name="Line 45"/>
          <p:cNvSpPr>
            <a:spLocks noChangeShapeType="1"/>
          </p:cNvSpPr>
          <p:nvPr/>
        </p:nvSpPr>
        <p:spPr bwMode="auto">
          <a:xfrm>
            <a:off x="3501012" y="5359870"/>
            <a:ext cx="8128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6" name="Line 48"/>
          <p:cNvSpPr>
            <a:spLocks noChangeShapeType="1"/>
          </p:cNvSpPr>
          <p:nvPr/>
        </p:nvSpPr>
        <p:spPr bwMode="auto">
          <a:xfrm>
            <a:off x="2926337" y="2064220"/>
            <a:ext cx="0" cy="777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7" name="Line 49"/>
          <p:cNvSpPr>
            <a:spLocks noChangeShapeType="1"/>
          </p:cNvSpPr>
          <p:nvPr/>
        </p:nvSpPr>
        <p:spPr bwMode="auto">
          <a:xfrm>
            <a:off x="2926337" y="2142008"/>
            <a:ext cx="13970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8" name="Line 50"/>
          <p:cNvSpPr>
            <a:spLocks noChangeShapeType="1"/>
          </p:cNvSpPr>
          <p:nvPr/>
        </p:nvSpPr>
        <p:spPr bwMode="auto">
          <a:xfrm>
            <a:off x="2916812" y="2789708"/>
            <a:ext cx="0" cy="77787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19" name="Line 51"/>
          <p:cNvSpPr>
            <a:spLocks noChangeShapeType="1"/>
          </p:cNvSpPr>
          <p:nvPr/>
        </p:nvSpPr>
        <p:spPr bwMode="auto">
          <a:xfrm>
            <a:off x="2916812" y="2867495"/>
            <a:ext cx="1268413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0" name="Line 52"/>
          <p:cNvSpPr>
            <a:spLocks noChangeShapeType="1"/>
          </p:cNvSpPr>
          <p:nvPr/>
        </p:nvSpPr>
        <p:spPr bwMode="auto">
          <a:xfrm>
            <a:off x="2916812" y="3540595"/>
            <a:ext cx="0" cy="777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1" name="Line 53"/>
          <p:cNvSpPr>
            <a:spLocks noChangeShapeType="1"/>
          </p:cNvSpPr>
          <p:nvPr/>
        </p:nvSpPr>
        <p:spPr bwMode="auto">
          <a:xfrm>
            <a:off x="2916812" y="3618383"/>
            <a:ext cx="1138238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2" name="Line 54"/>
          <p:cNvSpPr>
            <a:spLocks noChangeShapeType="1"/>
          </p:cNvSpPr>
          <p:nvPr/>
        </p:nvSpPr>
        <p:spPr bwMode="auto">
          <a:xfrm>
            <a:off x="3815337" y="4075583"/>
            <a:ext cx="952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3" name="Line 55"/>
          <p:cNvSpPr>
            <a:spLocks noChangeShapeType="1"/>
          </p:cNvSpPr>
          <p:nvPr/>
        </p:nvSpPr>
        <p:spPr bwMode="auto">
          <a:xfrm>
            <a:off x="3918525" y="4075583"/>
            <a:ext cx="0" cy="88741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4" name="Line 56"/>
          <p:cNvSpPr>
            <a:spLocks noChangeShapeType="1"/>
          </p:cNvSpPr>
          <p:nvPr/>
        </p:nvSpPr>
        <p:spPr bwMode="auto">
          <a:xfrm>
            <a:off x="4053462" y="3619970"/>
            <a:ext cx="0" cy="14732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5" name="Line 57"/>
          <p:cNvSpPr>
            <a:spLocks noChangeShapeType="1"/>
          </p:cNvSpPr>
          <p:nvPr/>
        </p:nvSpPr>
        <p:spPr bwMode="auto">
          <a:xfrm>
            <a:off x="4182050" y="2865908"/>
            <a:ext cx="0" cy="236537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6" name="Line 58"/>
          <p:cNvSpPr>
            <a:spLocks noChangeShapeType="1"/>
          </p:cNvSpPr>
          <p:nvPr/>
        </p:nvSpPr>
        <p:spPr bwMode="auto">
          <a:xfrm>
            <a:off x="4318575" y="2140420"/>
            <a:ext cx="0" cy="322738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828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6012200" y="631825"/>
            <a:ext cx="2808288" cy="3301245"/>
          </a:xfrm>
          <a:noFill/>
          <a:ln/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程序员</a:t>
            </a:r>
            <a:r>
              <a:rPr lang="zh-CN" altLang="en-US" dirty="0"/>
              <a:t>看到的</a:t>
            </a:r>
            <a:r>
              <a:rPr lang="en-US" altLang="zh-CN" dirty="0">
                <a:solidFill>
                  <a:srgbClr val="9933FF"/>
                </a:solidFill>
              </a:rPr>
              <a:t>I/O</a:t>
            </a:r>
            <a:r>
              <a:rPr lang="zh-CN" altLang="en-US" dirty="0">
                <a:solidFill>
                  <a:srgbClr val="9933FF"/>
                </a:solidFill>
              </a:rPr>
              <a:t>接口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接口内部可读写的</a:t>
            </a:r>
            <a:r>
              <a:rPr lang="zh-CN" altLang="en-US" dirty="0">
                <a:solidFill>
                  <a:srgbClr val="CC0066"/>
                </a:solidFill>
              </a:rPr>
              <a:t>寄存器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C0066"/>
                </a:solidFill>
              </a:rPr>
              <a:t>缓冲器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典型的</a:t>
            </a:r>
            <a:br>
              <a:rPr lang="zh-CN" altLang="en-US" dirty="0"/>
            </a:br>
            <a:r>
              <a:rPr lang="en-US" altLang="zh-CN" dirty="0"/>
              <a:t>I/O</a:t>
            </a:r>
            <a:r>
              <a:rPr lang="zh-CN" altLang="en-US" dirty="0"/>
              <a:t>接口模型：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D3E5EB-6E95-451B-AD2D-8C1841F0704D}"/>
              </a:ext>
            </a:extLst>
          </p:cNvPr>
          <p:cNvSpPr/>
          <p:nvPr/>
        </p:nvSpPr>
        <p:spPr>
          <a:xfrm>
            <a:off x="4572001" y="4005080"/>
            <a:ext cx="3120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8000"/>
                </a:solidFill>
              </a:rPr>
              <a:t>信号形式转换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8000"/>
                </a:solidFill>
              </a:rPr>
              <a:t>负载匹配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8000"/>
                </a:solidFill>
              </a:rPr>
              <a:t>错误检测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8000"/>
                </a:solidFill>
              </a:rPr>
              <a:t>设备选择、设备控制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8000"/>
                </a:solidFill>
              </a:rPr>
              <a:t>数据缓存、速度匹配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8000"/>
                </a:solidFill>
              </a:rPr>
              <a:t>支持中断</a:t>
            </a:r>
          </a:p>
          <a:p>
            <a:pPr algn="l">
              <a:spcBef>
                <a:spcPts val="0"/>
              </a:spcBef>
            </a:pP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……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BF09F9-5599-4E13-8042-E4AB86195D9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7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 </a:t>
            </a:r>
            <a:r>
              <a:rPr lang="zh-CN" altLang="en-US" dirty="0"/>
              <a:t>概述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008000"/>
                </a:solidFill>
              </a:rPr>
              <a:t>一、总线</a:t>
            </a:r>
            <a:endParaRPr lang="zh-CN" altLang="en-US" dirty="0"/>
          </a:p>
        </p:txBody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941888"/>
            <a:ext cx="8496300" cy="6477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776667" name="Group 27"/>
          <p:cNvGrpSpPr>
            <a:grpSpLocks/>
          </p:cNvGrpSpPr>
          <p:nvPr/>
        </p:nvGrpSpPr>
        <p:grpSpPr bwMode="auto">
          <a:xfrm>
            <a:off x="539750" y="1628775"/>
            <a:ext cx="6553200" cy="576263"/>
            <a:chOff x="884" y="1026"/>
            <a:chExt cx="3674" cy="363"/>
          </a:xfrm>
        </p:grpSpPr>
        <p:sp>
          <p:nvSpPr>
            <p:cNvPr id="1776644" name="Line 4"/>
            <p:cNvSpPr>
              <a:spLocks noChangeShapeType="1"/>
            </p:cNvSpPr>
            <p:nvPr/>
          </p:nvSpPr>
          <p:spPr bwMode="auto">
            <a:xfrm>
              <a:off x="884" y="1026"/>
              <a:ext cx="3674" cy="0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6645" name="Line 5"/>
            <p:cNvSpPr>
              <a:spLocks noChangeShapeType="1"/>
            </p:cNvSpPr>
            <p:nvPr/>
          </p:nvSpPr>
          <p:spPr bwMode="auto">
            <a:xfrm>
              <a:off x="884" y="1207"/>
              <a:ext cx="367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6646" name="Line 6"/>
            <p:cNvSpPr>
              <a:spLocks noChangeShapeType="1"/>
            </p:cNvSpPr>
            <p:nvPr/>
          </p:nvSpPr>
          <p:spPr bwMode="auto">
            <a:xfrm>
              <a:off x="884" y="1389"/>
              <a:ext cx="3674" cy="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6647" name="Rectangle 7"/>
          <p:cNvSpPr>
            <a:spLocks noChangeArrowheads="1"/>
          </p:cNvSpPr>
          <p:nvPr/>
        </p:nvSpPr>
        <p:spPr bwMode="auto">
          <a:xfrm>
            <a:off x="684213" y="3068638"/>
            <a:ext cx="1009650" cy="865187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CPU</a:t>
            </a:r>
          </a:p>
        </p:txBody>
      </p:sp>
      <p:sp>
        <p:nvSpPr>
          <p:cNvPr id="1776648" name="Rectangle 8"/>
          <p:cNvSpPr>
            <a:spLocks noChangeArrowheads="1"/>
          </p:cNvSpPr>
          <p:nvPr/>
        </p:nvSpPr>
        <p:spPr bwMode="auto">
          <a:xfrm>
            <a:off x="3276600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1</a:t>
            </a:r>
          </a:p>
        </p:txBody>
      </p:sp>
      <p:sp>
        <p:nvSpPr>
          <p:cNvPr id="1776649" name="Rectangle 9"/>
          <p:cNvSpPr>
            <a:spLocks noChangeArrowheads="1"/>
          </p:cNvSpPr>
          <p:nvPr/>
        </p:nvSpPr>
        <p:spPr bwMode="auto">
          <a:xfrm>
            <a:off x="1908175" y="3068638"/>
            <a:ext cx="1152525" cy="865187"/>
          </a:xfrm>
          <a:prstGeom prst="rect">
            <a:avLst/>
          </a:prstGeom>
          <a:solidFill>
            <a:srgbClr val="FFCC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Cache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/</a:t>
            </a:r>
            <a:r>
              <a:rPr lang="zh-CN" altLang="en-US"/>
              <a:t>主存</a:t>
            </a:r>
          </a:p>
        </p:txBody>
      </p:sp>
      <p:sp>
        <p:nvSpPr>
          <p:cNvPr id="1776650" name="Rectangle 10"/>
          <p:cNvSpPr>
            <a:spLocks noChangeArrowheads="1"/>
          </p:cNvSpPr>
          <p:nvPr/>
        </p:nvSpPr>
        <p:spPr bwMode="auto">
          <a:xfrm>
            <a:off x="4500563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2</a:t>
            </a:r>
          </a:p>
        </p:txBody>
      </p:sp>
      <p:sp>
        <p:nvSpPr>
          <p:cNvPr id="1776651" name="Line 11"/>
          <p:cNvSpPr>
            <a:spLocks noChangeShapeType="1"/>
          </p:cNvSpPr>
          <p:nvPr/>
        </p:nvSpPr>
        <p:spPr bwMode="auto">
          <a:xfrm flipV="1">
            <a:off x="9001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2" name="Line 12"/>
          <p:cNvSpPr>
            <a:spLocks noChangeShapeType="1"/>
          </p:cNvSpPr>
          <p:nvPr/>
        </p:nvSpPr>
        <p:spPr bwMode="auto">
          <a:xfrm flipV="1">
            <a:off x="11874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3" name="Line 13"/>
          <p:cNvSpPr>
            <a:spLocks noChangeShapeType="1"/>
          </p:cNvSpPr>
          <p:nvPr/>
        </p:nvSpPr>
        <p:spPr bwMode="auto">
          <a:xfrm flipV="1">
            <a:off x="14763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4" name="Line 14"/>
          <p:cNvSpPr>
            <a:spLocks noChangeShapeType="1"/>
          </p:cNvSpPr>
          <p:nvPr/>
        </p:nvSpPr>
        <p:spPr bwMode="auto">
          <a:xfrm flipV="1">
            <a:off x="21955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5" name="Line 15"/>
          <p:cNvSpPr>
            <a:spLocks noChangeShapeType="1"/>
          </p:cNvSpPr>
          <p:nvPr/>
        </p:nvSpPr>
        <p:spPr bwMode="auto">
          <a:xfrm flipV="1">
            <a:off x="24828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6" name="Line 16"/>
          <p:cNvSpPr>
            <a:spLocks noChangeShapeType="1"/>
          </p:cNvSpPr>
          <p:nvPr/>
        </p:nvSpPr>
        <p:spPr bwMode="auto">
          <a:xfrm flipV="1">
            <a:off x="27717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7" name="Line 17"/>
          <p:cNvSpPr>
            <a:spLocks noChangeShapeType="1"/>
          </p:cNvSpPr>
          <p:nvPr/>
        </p:nvSpPr>
        <p:spPr bwMode="auto">
          <a:xfrm flipV="1">
            <a:off x="3492500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8" name="Line 18"/>
          <p:cNvSpPr>
            <a:spLocks noChangeShapeType="1"/>
          </p:cNvSpPr>
          <p:nvPr/>
        </p:nvSpPr>
        <p:spPr bwMode="auto">
          <a:xfrm flipV="1">
            <a:off x="3779838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59" name="Line 19"/>
          <p:cNvSpPr>
            <a:spLocks noChangeShapeType="1"/>
          </p:cNvSpPr>
          <p:nvPr/>
        </p:nvSpPr>
        <p:spPr bwMode="auto">
          <a:xfrm flipV="1">
            <a:off x="4068763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0" name="Line 20"/>
          <p:cNvSpPr>
            <a:spLocks noChangeShapeType="1"/>
          </p:cNvSpPr>
          <p:nvPr/>
        </p:nvSpPr>
        <p:spPr bwMode="auto">
          <a:xfrm flipV="1">
            <a:off x="471646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1" name="Line 21"/>
          <p:cNvSpPr>
            <a:spLocks noChangeShapeType="1"/>
          </p:cNvSpPr>
          <p:nvPr/>
        </p:nvSpPr>
        <p:spPr bwMode="auto">
          <a:xfrm flipV="1">
            <a:off x="500380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2" name="Line 22"/>
          <p:cNvSpPr>
            <a:spLocks noChangeShapeType="1"/>
          </p:cNvSpPr>
          <p:nvPr/>
        </p:nvSpPr>
        <p:spPr bwMode="auto">
          <a:xfrm flipV="1">
            <a:off x="529272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3" name="Rectangle 23"/>
          <p:cNvSpPr>
            <a:spLocks noChangeArrowheads="1"/>
          </p:cNvSpPr>
          <p:nvPr/>
        </p:nvSpPr>
        <p:spPr bwMode="auto">
          <a:xfrm>
            <a:off x="5726113" y="3068638"/>
            <a:ext cx="1009650" cy="865187"/>
          </a:xfrm>
          <a:prstGeom prst="rect">
            <a:avLst/>
          </a:prstGeom>
          <a:solidFill>
            <a:srgbClr val="CC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/>
              <a:t>I/O</a:t>
            </a:r>
            <a:br>
              <a:rPr lang="en-US" altLang="zh-CN"/>
            </a:br>
            <a:r>
              <a:rPr lang="zh-CN" altLang="en-US"/>
              <a:t>设备</a:t>
            </a:r>
            <a:r>
              <a:rPr lang="en-US" altLang="zh-CN"/>
              <a:t>3</a:t>
            </a:r>
          </a:p>
        </p:txBody>
      </p:sp>
      <p:sp>
        <p:nvSpPr>
          <p:cNvPr id="1776664" name="Line 24"/>
          <p:cNvSpPr>
            <a:spLocks noChangeShapeType="1"/>
          </p:cNvSpPr>
          <p:nvPr/>
        </p:nvSpPr>
        <p:spPr bwMode="auto">
          <a:xfrm flipV="1">
            <a:off x="5942013" y="1628775"/>
            <a:ext cx="0" cy="1439863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5" name="Line 25"/>
          <p:cNvSpPr>
            <a:spLocks noChangeShapeType="1"/>
          </p:cNvSpPr>
          <p:nvPr/>
        </p:nvSpPr>
        <p:spPr bwMode="auto">
          <a:xfrm flipV="1">
            <a:off x="6229350" y="1916113"/>
            <a:ext cx="0" cy="11525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6" name="Line 26"/>
          <p:cNvSpPr>
            <a:spLocks noChangeShapeType="1"/>
          </p:cNvSpPr>
          <p:nvPr/>
        </p:nvSpPr>
        <p:spPr bwMode="auto">
          <a:xfrm flipV="1">
            <a:off x="6518275" y="2205038"/>
            <a:ext cx="0" cy="863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68" name="Text Box 28"/>
          <p:cNvSpPr txBox="1">
            <a:spLocks noChangeArrowheads="1"/>
          </p:cNvSpPr>
          <p:nvPr/>
        </p:nvSpPr>
        <p:spPr bwMode="auto">
          <a:xfrm>
            <a:off x="7021513" y="134143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66"/>
                </a:solidFill>
              </a:rPr>
              <a:t>控制</a:t>
            </a:r>
          </a:p>
        </p:txBody>
      </p:sp>
      <p:sp>
        <p:nvSpPr>
          <p:cNvPr id="1776669" name="Text Box 29"/>
          <p:cNvSpPr txBox="1">
            <a:spLocks noChangeArrowheads="1"/>
          </p:cNvSpPr>
          <p:nvPr/>
        </p:nvSpPr>
        <p:spPr bwMode="auto">
          <a:xfrm>
            <a:off x="7021513" y="1676400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地址</a:t>
            </a:r>
          </a:p>
        </p:txBody>
      </p:sp>
      <p:sp>
        <p:nvSpPr>
          <p:cNvPr id="1776670" name="Text Box 30"/>
          <p:cNvSpPr txBox="1">
            <a:spLocks noChangeArrowheads="1"/>
          </p:cNvSpPr>
          <p:nvPr/>
        </p:nvSpPr>
        <p:spPr bwMode="auto">
          <a:xfrm>
            <a:off x="7021513" y="1989138"/>
            <a:ext cx="10080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6600"/>
                </a:solidFill>
              </a:rPr>
              <a:t>数据</a:t>
            </a:r>
          </a:p>
        </p:txBody>
      </p:sp>
      <p:sp>
        <p:nvSpPr>
          <p:cNvPr id="1776671" name="AutoShape 31"/>
          <p:cNvSpPr>
            <a:spLocks/>
          </p:cNvSpPr>
          <p:nvPr/>
        </p:nvSpPr>
        <p:spPr bwMode="auto">
          <a:xfrm>
            <a:off x="7813675" y="1412875"/>
            <a:ext cx="215900" cy="1008063"/>
          </a:xfrm>
          <a:prstGeom prst="rightBrace">
            <a:avLst>
              <a:gd name="adj1" fmla="val 3890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6672" name="Text Box 32"/>
          <p:cNvSpPr txBox="1">
            <a:spLocks noChangeArrowheads="1"/>
          </p:cNvSpPr>
          <p:nvPr/>
        </p:nvSpPr>
        <p:spPr bwMode="auto">
          <a:xfrm>
            <a:off x="7885113" y="1485900"/>
            <a:ext cx="865187" cy="8223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/>
              <a:t>系统总线</a:t>
            </a:r>
          </a:p>
        </p:txBody>
      </p:sp>
      <p:sp>
        <p:nvSpPr>
          <p:cNvPr id="1776673" name="Text Box 33"/>
          <p:cNvSpPr txBox="1">
            <a:spLocks noChangeArrowheads="1"/>
          </p:cNvSpPr>
          <p:nvPr/>
        </p:nvSpPr>
        <p:spPr bwMode="auto">
          <a:xfrm>
            <a:off x="971550" y="4206875"/>
            <a:ext cx="69135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利用单总线进行连接通信的计算机系统</a:t>
            </a:r>
          </a:p>
        </p:txBody>
      </p:sp>
      <p:sp>
        <p:nvSpPr>
          <p:cNvPr id="1776674" name="AutoShape 3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333375"/>
            <a:ext cx="433387" cy="431800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D37C91-F5AB-4865-BECA-5E2ACB85B580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82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     </a:t>
            </a:r>
            <a:r>
              <a:rPr lang="en-US" altLang="zh-CN" dirty="0">
                <a:solidFill>
                  <a:srgbClr val="008000"/>
                </a:solidFill>
              </a:rPr>
              <a:t>2. I/O</a:t>
            </a:r>
            <a:r>
              <a:rPr lang="zh-CN" altLang="en-US" dirty="0">
                <a:solidFill>
                  <a:srgbClr val="FF0066"/>
                </a:solidFill>
              </a:rPr>
              <a:t>地址</a:t>
            </a:r>
            <a:r>
              <a:rPr lang="zh-CN" altLang="en-US" dirty="0">
                <a:solidFill>
                  <a:srgbClr val="0000FF"/>
                </a:solidFill>
              </a:rPr>
              <a:t>编址</a:t>
            </a:r>
            <a:r>
              <a:rPr lang="zh-CN" altLang="en-US" dirty="0">
                <a:solidFill>
                  <a:srgbClr val="008000"/>
                </a:solidFill>
              </a:rPr>
              <a:t>方式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2300"/>
            <a:ext cx="8964612" cy="59753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地址的两种编码方式：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存储器映射方式（统一编址方式）</a:t>
            </a:r>
          </a:p>
          <a:p>
            <a:pPr marL="1073150" lvl="2" indent="-352425">
              <a:spcBef>
                <a:spcPct val="10000"/>
              </a:spcBef>
            </a:pPr>
            <a:r>
              <a:rPr lang="zh-CN" altLang="en-US" sz="2400" dirty="0"/>
              <a:t>将主存与</a:t>
            </a:r>
            <a:r>
              <a:rPr lang="en-US" altLang="zh-CN" sz="2400" dirty="0"/>
              <a:t>I/O</a:t>
            </a:r>
            <a:r>
              <a:rPr lang="zh-CN" altLang="en-US" sz="2400" dirty="0"/>
              <a:t>设备放置在</a:t>
            </a:r>
            <a:r>
              <a:rPr lang="zh-CN" altLang="en-US" sz="2400" dirty="0">
                <a:solidFill>
                  <a:srgbClr val="0000FF"/>
                </a:solidFill>
              </a:rPr>
              <a:t>同</a:t>
            </a: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0000FF"/>
                </a:solidFill>
              </a:rPr>
              <a:t>地址空间</a:t>
            </a:r>
            <a:r>
              <a:rPr lang="zh-CN" altLang="en-US" sz="2400" dirty="0"/>
              <a:t>中。</a:t>
            </a:r>
          </a:p>
          <a:p>
            <a:pPr marL="1073150" lvl="2" indent="-352425">
              <a:spcBef>
                <a:spcPct val="10000"/>
              </a:spcBef>
            </a:pPr>
            <a:r>
              <a:rPr lang="en-US" altLang="zh-CN" sz="2400" dirty="0"/>
              <a:t>I/O</a:t>
            </a:r>
            <a:r>
              <a:rPr lang="zh-CN" altLang="en-US" sz="2400" dirty="0"/>
              <a:t>设备与主存使用相同的</a:t>
            </a:r>
            <a:r>
              <a:rPr lang="zh-CN" altLang="en-US" sz="2400" dirty="0">
                <a:solidFill>
                  <a:srgbClr val="0000FF"/>
                </a:solidFill>
              </a:rPr>
              <a:t>指令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控制信号</a:t>
            </a:r>
            <a:r>
              <a:rPr lang="zh-CN" altLang="en-US" sz="2400" dirty="0"/>
              <a:t>。</a:t>
            </a:r>
          </a:p>
          <a:p>
            <a:pPr marL="1073150" lvl="2" indent="-352425">
              <a:spcBef>
                <a:spcPct val="10000"/>
              </a:spcBef>
            </a:pPr>
            <a:r>
              <a:rPr lang="zh-CN" altLang="en-US" sz="2400" dirty="0"/>
              <a:t>不需要专门的</a:t>
            </a:r>
            <a:r>
              <a:rPr lang="en-US" altLang="zh-CN" sz="2400" dirty="0"/>
              <a:t>I/O</a:t>
            </a:r>
            <a:r>
              <a:rPr lang="zh-CN" altLang="en-US" sz="2400" dirty="0"/>
              <a:t>指令，可以</a:t>
            </a:r>
            <a:r>
              <a:rPr lang="zh-CN" altLang="en-US" sz="2400" dirty="0">
                <a:solidFill>
                  <a:srgbClr val="CC0066"/>
                </a:solidFill>
              </a:rPr>
              <a:t>简化控制</a:t>
            </a:r>
            <a:r>
              <a:rPr lang="zh-CN" altLang="en-US" sz="2400" dirty="0"/>
              <a:t>。</a:t>
            </a:r>
          </a:p>
          <a:p>
            <a:pPr marL="1073150" lvl="2" indent="-352425">
              <a:spcBef>
                <a:spcPct val="10000"/>
              </a:spcBef>
            </a:pPr>
            <a:r>
              <a:rPr lang="zh-CN" altLang="en-US" sz="2400" dirty="0"/>
              <a:t>在地址空间确定的情况下，两者的</a:t>
            </a:r>
            <a:r>
              <a:rPr lang="zh-CN" altLang="en-US" sz="2400" dirty="0">
                <a:solidFill>
                  <a:srgbClr val="CC0066"/>
                </a:solidFill>
              </a:rPr>
              <a:t>地址扩充</a:t>
            </a:r>
            <a:r>
              <a:rPr lang="zh-CN" altLang="en-US" sz="2400" dirty="0"/>
              <a:t>相互制约。</a:t>
            </a:r>
          </a:p>
          <a:p>
            <a:pPr marL="1073150" lvl="2" indent="-352425">
              <a:spcBef>
                <a:spcPct val="10000"/>
              </a:spcBef>
            </a:pPr>
            <a:r>
              <a:rPr lang="en-US" altLang="zh-CN" sz="2400" dirty="0"/>
              <a:t>Motorola 680X0</a:t>
            </a:r>
            <a:r>
              <a:rPr lang="zh-CN" altLang="en-US" sz="2400" dirty="0"/>
              <a:t>系列采用此方式。</a:t>
            </a:r>
          </a:p>
          <a:p>
            <a:pPr lvl="1">
              <a:spcBef>
                <a:spcPct val="100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映射方式（独立编址方式）</a:t>
            </a:r>
          </a:p>
          <a:p>
            <a:pPr marL="1073150" lvl="2" indent="-352425">
              <a:spcBef>
                <a:spcPct val="10000"/>
              </a:spcBef>
            </a:pPr>
            <a:r>
              <a:rPr lang="zh-CN" altLang="en-US" sz="2400" dirty="0"/>
              <a:t>主存与</a:t>
            </a:r>
            <a:r>
              <a:rPr lang="en-US" altLang="zh-CN" sz="2400" dirty="0"/>
              <a:t>I/O</a:t>
            </a:r>
            <a:r>
              <a:rPr lang="zh-CN" altLang="en-US" sz="2400" dirty="0"/>
              <a:t>设备使用各自</a:t>
            </a:r>
            <a:r>
              <a:rPr lang="zh-CN" altLang="en-US" sz="2400" dirty="0">
                <a:solidFill>
                  <a:srgbClr val="0000FF"/>
                </a:solidFill>
              </a:rPr>
              <a:t>独立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地址空间</a:t>
            </a:r>
            <a:r>
              <a:rPr lang="zh-CN" altLang="en-US" sz="2400" dirty="0"/>
              <a:t>。</a:t>
            </a:r>
          </a:p>
          <a:p>
            <a:pPr marL="1073150" lvl="2" indent="-352425">
              <a:spcBef>
                <a:spcPct val="10000"/>
              </a:spcBef>
            </a:pPr>
            <a:r>
              <a:rPr lang="zh-CN" altLang="en-US" sz="2400" dirty="0"/>
              <a:t>要求系统提供专门的</a:t>
            </a:r>
            <a:r>
              <a:rPr lang="en-US" altLang="zh-CN" sz="2400" dirty="0">
                <a:solidFill>
                  <a:srgbClr val="0000FF"/>
                </a:solidFill>
              </a:rPr>
              <a:t>I/O</a:t>
            </a:r>
            <a:r>
              <a:rPr lang="zh-CN" altLang="en-US" sz="2400" dirty="0">
                <a:solidFill>
                  <a:srgbClr val="0000FF"/>
                </a:solidFill>
              </a:rPr>
              <a:t>指令</a:t>
            </a:r>
            <a:r>
              <a:rPr lang="zh-CN" altLang="en-US" sz="2400" dirty="0"/>
              <a:t>。</a:t>
            </a:r>
          </a:p>
          <a:p>
            <a:pPr marL="1073150" lvl="2" indent="-352425">
              <a:spcBef>
                <a:spcPct val="10000"/>
              </a:spcBef>
            </a:pPr>
            <a:r>
              <a:rPr lang="zh-CN" altLang="en-US" sz="2400" dirty="0"/>
              <a:t>对主存与</a:t>
            </a:r>
            <a:r>
              <a:rPr lang="en-US" altLang="zh-CN" sz="2400" dirty="0"/>
              <a:t>I/O</a:t>
            </a:r>
            <a:r>
              <a:rPr lang="zh-CN" altLang="en-US" sz="2400" dirty="0"/>
              <a:t>设备采用不同的</a:t>
            </a:r>
            <a:r>
              <a:rPr lang="zh-CN" altLang="en-US" sz="2400" dirty="0">
                <a:solidFill>
                  <a:srgbClr val="0000FF"/>
                </a:solidFill>
              </a:rPr>
              <a:t>读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</a:rPr>
              <a:t>写控制信号</a:t>
            </a:r>
            <a:r>
              <a:rPr lang="zh-CN" altLang="en-US" sz="2400" dirty="0"/>
              <a:t>。</a:t>
            </a:r>
          </a:p>
          <a:p>
            <a:pPr marL="1073150" lvl="2" indent="-352425">
              <a:spcBef>
                <a:spcPct val="10000"/>
              </a:spcBef>
            </a:pPr>
            <a:r>
              <a:rPr lang="zh-CN" altLang="en-US" sz="2400" dirty="0"/>
              <a:t>便于系统</a:t>
            </a:r>
            <a:r>
              <a:rPr lang="zh-CN" altLang="en-US" sz="2400" dirty="0">
                <a:solidFill>
                  <a:srgbClr val="CC0066"/>
                </a:solidFill>
              </a:rPr>
              <a:t>调试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rgbClr val="CC0066"/>
                </a:solidFill>
              </a:rPr>
              <a:t>维护</a:t>
            </a:r>
            <a:r>
              <a:rPr lang="zh-CN" altLang="en-US" sz="2400" dirty="0"/>
              <a:t>，便于主存与</a:t>
            </a:r>
            <a:r>
              <a:rPr lang="en-US" altLang="zh-CN" sz="2400" dirty="0"/>
              <a:t>I/O</a:t>
            </a:r>
            <a:r>
              <a:rPr lang="zh-CN" altLang="en-US" sz="2400" dirty="0">
                <a:solidFill>
                  <a:srgbClr val="CC0066"/>
                </a:solidFill>
              </a:rPr>
              <a:t>地址空间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66"/>
                </a:solidFill>
              </a:rPr>
              <a:t>扩展</a:t>
            </a:r>
            <a:r>
              <a:rPr lang="zh-CN" altLang="en-US" sz="2400" dirty="0"/>
              <a:t>。</a:t>
            </a:r>
          </a:p>
          <a:p>
            <a:pPr marL="1073150" lvl="2" indent="-352425">
              <a:spcBef>
                <a:spcPct val="10000"/>
              </a:spcBef>
            </a:pPr>
            <a:r>
              <a:rPr lang="en-US" altLang="zh-CN" sz="2400" dirty="0"/>
              <a:t>I/O</a:t>
            </a:r>
            <a:r>
              <a:rPr lang="zh-CN" altLang="en-US" sz="2400" dirty="0"/>
              <a:t>设备的操作</a:t>
            </a:r>
            <a:r>
              <a:rPr lang="zh-CN" altLang="en-US" sz="2400" dirty="0">
                <a:solidFill>
                  <a:srgbClr val="CC0066"/>
                </a:solidFill>
              </a:rPr>
              <a:t>不够灵活</a:t>
            </a:r>
            <a:r>
              <a:rPr lang="zh-CN" altLang="en-US" sz="2400" dirty="0"/>
              <a:t>。</a:t>
            </a:r>
          </a:p>
          <a:p>
            <a:pPr marL="1073150" lvl="2" indent="-352425">
              <a:spcBef>
                <a:spcPct val="10000"/>
              </a:spcBef>
            </a:pPr>
            <a:r>
              <a:rPr lang="en-US" altLang="zh-CN" sz="2400" dirty="0"/>
              <a:t>Intel</a:t>
            </a:r>
            <a:r>
              <a:rPr lang="zh-CN" altLang="en-US" sz="2400" dirty="0"/>
              <a:t>微处理器采用此方式。</a:t>
            </a:r>
            <a:endParaRPr lang="en-US" altLang="zh-CN" sz="2400"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7A0C4-9CF9-485F-8520-627AF27F68EA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82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     </a:t>
            </a:r>
            <a:r>
              <a:rPr lang="en-US" altLang="zh-CN" dirty="0">
                <a:solidFill>
                  <a:srgbClr val="008000"/>
                </a:solidFill>
              </a:rPr>
              <a:t>3. I/O</a:t>
            </a:r>
            <a:r>
              <a:rPr lang="zh-CN" altLang="en-US" dirty="0">
                <a:solidFill>
                  <a:srgbClr val="008000"/>
                </a:solidFill>
              </a:rPr>
              <a:t>接口</a:t>
            </a:r>
            <a:r>
              <a:rPr lang="zh-CN" altLang="en-US" dirty="0">
                <a:solidFill>
                  <a:srgbClr val="FF0066"/>
                </a:solidFill>
              </a:rPr>
              <a:t>设计</a:t>
            </a:r>
          </a:p>
        </p:txBody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8496300" cy="5905500"/>
          </a:xfrm>
        </p:spPr>
        <p:txBody>
          <a:bodyPr/>
          <a:lstStyle/>
          <a:p>
            <a:r>
              <a:rPr lang="zh-CN" altLang="en-US"/>
              <a:t>简单的</a:t>
            </a:r>
            <a:r>
              <a:rPr lang="en-US" altLang="zh-CN"/>
              <a:t>I/O</a:t>
            </a:r>
            <a:r>
              <a:rPr lang="zh-CN" altLang="en-US"/>
              <a:t>设备：接口芯片，地址译码</a:t>
            </a:r>
          </a:p>
          <a:p>
            <a:pPr lvl="1"/>
            <a:r>
              <a:rPr lang="zh-CN" altLang="en-US"/>
              <a:t>三态缓冲器</a:t>
            </a:r>
          </a:p>
          <a:p>
            <a:pPr lvl="1"/>
            <a:r>
              <a:rPr lang="zh-CN" altLang="en-US"/>
              <a:t>锁存器</a:t>
            </a:r>
          </a:p>
          <a:p>
            <a:pPr lvl="1"/>
            <a:r>
              <a:rPr lang="zh-CN" altLang="en-US"/>
              <a:t>可编程并行接口芯片</a:t>
            </a:r>
          </a:p>
          <a:p>
            <a:pPr lvl="1"/>
            <a:r>
              <a:rPr lang="zh-CN" altLang="en-US"/>
              <a:t>可编程串行接口芯片</a:t>
            </a:r>
          </a:p>
          <a:p>
            <a:r>
              <a:rPr lang="zh-CN" altLang="en-US"/>
              <a:t>复杂的</a:t>
            </a:r>
            <a:r>
              <a:rPr lang="en-US" altLang="zh-CN"/>
              <a:t>I/O</a:t>
            </a:r>
            <a:r>
              <a:rPr lang="zh-CN" altLang="en-US"/>
              <a:t>设备：</a:t>
            </a:r>
            <a:r>
              <a:rPr lang="en-US" altLang="zh-CN"/>
              <a:t>I/O</a:t>
            </a:r>
            <a:r>
              <a:rPr lang="zh-CN" altLang="en-US"/>
              <a:t>控制器</a:t>
            </a:r>
          </a:p>
          <a:p>
            <a:pPr lvl="1"/>
            <a:r>
              <a:rPr lang="zh-CN" altLang="en-US"/>
              <a:t>单片机</a:t>
            </a:r>
          </a:p>
          <a:p>
            <a:pPr lvl="1"/>
            <a:r>
              <a:rPr lang="zh-CN" altLang="en-US"/>
              <a:t>微控制器（</a:t>
            </a:r>
            <a:r>
              <a:rPr lang="en-US" altLang="zh-CN"/>
              <a:t>MCU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嵌入式处理器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E5EAAF-1CA2-4F8D-8276-3EA81698943E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     </a:t>
            </a:r>
            <a:r>
              <a:rPr lang="en-US" altLang="zh-CN" dirty="0">
                <a:solidFill>
                  <a:srgbClr val="008000"/>
                </a:solidFill>
              </a:rPr>
              <a:t>3. I/O</a:t>
            </a:r>
            <a:r>
              <a:rPr lang="zh-CN" altLang="en-US" dirty="0">
                <a:solidFill>
                  <a:srgbClr val="008000"/>
                </a:solidFill>
              </a:rPr>
              <a:t>接口</a:t>
            </a:r>
            <a:r>
              <a:rPr lang="zh-CN" altLang="en-US" dirty="0">
                <a:solidFill>
                  <a:srgbClr val="FF0066"/>
                </a:solidFill>
              </a:rPr>
              <a:t>设计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2232025" cy="5762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8.3】</a:t>
            </a:r>
          </a:p>
        </p:txBody>
      </p:sp>
      <p:graphicFrame>
        <p:nvGraphicFramePr>
          <p:cNvPr id="1827845" name="Object 5"/>
          <p:cNvGraphicFramePr>
            <a:graphicFrameLocks noChangeAspect="1"/>
          </p:cNvGraphicFramePr>
          <p:nvPr/>
        </p:nvGraphicFramePr>
        <p:xfrm>
          <a:off x="395288" y="441325"/>
          <a:ext cx="8353425" cy="601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877" name="Visio" r:id="rId4" imgW="4587807" imgH="3260476" progId="Visio.Drawing.11">
                  <p:embed/>
                </p:oleObj>
              </mc:Choice>
              <mc:Fallback>
                <p:oleObj name="Visio" r:id="rId4" imgW="4587807" imgH="3260476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1325"/>
                        <a:ext cx="8353425" cy="601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7846" name="Text Box 6"/>
          <p:cNvSpPr txBox="1">
            <a:spLocks noChangeArrowheads="1"/>
          </p:cNvSpPr>
          <p:nvPr/>
        </p:nvSpPr>
        <p:spPr bwMode="auto">
          <a:xfrm>
            <a:off x="3132138" y="5157788"/>
            <a:ext cx="2736042" cy="121602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/>
              <a:t>MOV  DX , 8820H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/>
              <a:t>MOV  AL , 81H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/>
              <a:t>OUT   DX , AL</a:t>
            </a:r>
            <a:endParaRPr lang="zh-CN" altLang="en-US" sz="2400" dirty="0"/>
          </a:p>
        </p:txBody>
      </p:sp>
      <p:sp>
        <p:nvSpPr>
          <p:cNvPr id="1827847" name="Text Box 7"/>
          <p:cNvSpPr txBox="1">
            <a:spLocks noChangeArrowheads="1"/>
          </p:cNvSpPr>
          <p:nvPr/>
        </p:nvSpPr>
        <p:spPr bwMode="auto">
          <a:xfrm>
            <a:off x="6084210" y="5157788"/>
            <a:ext cx="2664370" cy="1216025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dirty="0"/>
              <a:t>MOV  DX , 8820H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/>
              <a:t>MOV  AL , 00H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/>
              <a:t>OUT   DX , AL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7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7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846" grpId="0" animBg="1"/>
      <p:bldP spid="18278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4D6AD-5399-4CEA-B4A7-0C5C3A048136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77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 </a:t>
            </a:r>
            <a:r>
              <a:rPr lang="zh-CN" altLang="en-US" dirty="0"/>
              <a:t>概述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008000"/>
                </a:solidFill>
              </a:rPr>
              <a:t>二、输入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  <a:r>
              <a:rPr lang="zh-CN" altLang="en-US" dirty="0">
                <a:solidFill>
                  <a:srgbClr val="008000"/>
                </a:solidFill>
              </a:rPr>
              <a:t>输出系统</a:t>
            </a:r>
            <a:endParaRPr lang="zh-CN" altLang="en-US" dirty="0"/>
          </a:p>
        </p:txBody>
      </p:sp>
      <p:sp>
        <p:nvSpPr>
          <p:cNvPr id="177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496300" cy="5761038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输入输出系统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组成</a:t>
            </a:r>
            <a:r>
              <a:rPr lang="zh-CN" altLang="en-US"/>
              <a:t>：</a:t>
            </a:r>
          </a:p>
          <a:p>
            <a:pPr lvl="1"/>
            <a:r>
              <a:rPr lang="zh-CN" altLang="en-US" sz="2400"/>
              <a:t>输入输出</a:t>
            </a:r>
            <a:r>
              <a:rPr lang="zh-CN" altLang="en-US" sz="2400">
                <a:solidFill>
                  <a:srgbClr val="CC0000"/>
                </a:solidFill>
              </a:rPr>
              <a:t>设备</a:t>
            </a:r>
          </a:p>
          <a:p>
            <a:pPr lvl="1"/>
            <a:r>
              <a:rPr lang="zh-CN" altLang="en-US" sz="2400"/>
              <a:t>输入输出</a:t>
            </a:r>
            <a:r>
              <a:rPr lang="zh-CN" altLang="en-US" sz="2400">
                <a:solidFill>
                  <a:srgbClr val="CC0000"/>
                </a:solidFill>
              </a:rPr>
              <a:t>接口</a:t>
            </a:r>
          </a:p>
          <a:p>
            <a:pPr lvl="1"/>
            <a:r>
              <a:rPr lang="zh-CN" altLang="en-US" sz="2400"/>
              <a:t>输入输出</a:t>
            </a:r>
            <a:r>
              <a:rPr lang="zh-CN" altLang="en-US" sz="2400">
                <a:solidFill>
                  <a:srgbClr val="CC0000"/>
                </a:solidFill>
              </a:rPr>
              <a:t>控制器</a:t>
            </a:r>
          </a:p>
          <a:p>
            <a:pPr lvl="1"/>
            <a:r>
              <a:rPr lang="zh-CN" altLang="en-US" sz="2400"/>
              <a:t>输入输出</a:t>
            </a:r>
            <a:r>
              <a:rPr lang="zh-CN" altLang="en-US" sz="2400">
                <a:solidFill>
                  <a:srgbClr val="CC0000"/>
                </a:solidFill>
              </a:rPr>
              <a:t>控制管理软件</a:t>
            </a:r>
          </a:p>
          <a:p>
            <a:r>
              <a:rPr lang="zh-CN" altLang="en-US">
                <a:solidFill>
                  <a:srgbClr val="0000FF"/>
                </a:solidFill>
              </a:rPr>
              <a:t>输入输出系统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功能</a:t>
            </a:r>
            <a:r>
              <a:rPr lang="zh-CN" altLang="en-US"/>
              <a:t>：</a:t>
            </a:r>
          </a:p>
          <a:p>
            <a:pPr lvl="1"/>
            <a:r>
              <a:rPr lang="zh-CN" altLang="en-US" sz="2400"/>
              <a:t>将各种输入输出设备有效地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接入</a:t>
            </a:r>
            <a:r>
              <a:rPr lang="zh-CN" altLang="en-US" sz="2400"/>
              <a:t>到计算机系统中；</a:t>
            </a:r>
          </a:p>
          <a:p>
            <a:pPr lvl="1"/>
            <a:r>
              <a:rPr lang="zh-CN" altLang="en-US" sz="2400"/>
              <a:t>将计算机外部的输入设备的信息输入到计算机内部，以便能够得到加工处理，该功能简称为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输入操作</a:t>
            </a:r>
            <a:r>
              <a:rPr lang="zh-CN" altLang="en-US" sz="2400"/>
              <a:t>；</a:t>
            </a:r>
          </a:p>
          <a:p>
            <a:pPr lvl="1"/>
            <a:r>
              <a:rPr lang="zh-CN" altLang="en-US" sz="2400"/>
              <a:t>将计算机内部存储或加工处理的信息输出到计算机之外，以提供给计算机外部的输出设备使用，该功能简称为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输出操作</a:t>
            </a:r>
            <a:r>
              <a:rPr lang="zh-CN" altLang="en-US" sz="2400"/>
              <a:t>。</a:t>
            </a:r>
          </a:p>
          <a:p>
            <a:pPr lvl="1"/>
            <a:r>
              <a:rPr lang="zh-CN" altLang="en-US" sz="2400"/>
              <a:t>数据在</a:t>
            </a:r>
            <a:r>
              <a:rPr lang="zh-CN" altLang="en-US" sz="2400">
                <a:solidFill>
                  <a:srgbClr val="FF0000"/>
                </a:solidFill>
                <a:ea typeface="黑体" pitchFamily="2" charset="-122"/>
              </a:rPr>
              <a:t>外存</a:t>
            </a:r>
            <a:r>
              <a:rPr lang="zh-CN" altLang="en-US" sz="2400"/>
              <a:t>中进行存、取的操作。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7658E-4542-4BB3-A186-EA5E7A5AA02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77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 </a:t>
            </a:r>
            <a:r>
              <a:rPr lang="zh-CN" altLang="en-US" dirty="0"/>
              <a:t>概述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008000"/>
                </a:solidFill>
              </a:rPr>
              <a:t>二、输入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  <a:r>
              <a:rPr lang="zh-CN" altLang="en-US" dirty="0">
                <a:solidFill>
                  <a:srgbClr val="008000"/>
                </a:solidFill>
              </a:rPr>
              <a:t>输出系统</a:t>
            </a:r>
            <a:endParaRPr lang="zh-CN" altLang="en-US" dirty="0"/>
          </a:p>
        </p:txBody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6300" cy="5327650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外设</a:t>
            </a:r>
            <a:r>
              <a:rPr lang="zh-CN" altLang="en-US"/>
              <a:t>的</a:t>
            </a:r>
            <a:r>
              <a:rPr lang="zh-CN" altLang="en-US">
                <a:solidFill>
                  <a:srgbClr val="FF6600"/>
                </a:solidFill>
                <a:ea typeface="黑体" pitchFamily="2" charset="-122"/>
              </a:rPr>
              <a:t>分类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字符设备（</a:t>
            </a:r>
            <a:r>
              <a:rPr lang="en-AU" altLang="zh-CN"/>
              <a:t>Character device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块设备（</a:t>
            </a:r>
            <a:r>
              <a:rPr lang="en-AU" altLang="zh-CN"/>
              <a:t>Block device</a:t>
            </a:r>
            <a:r>
              <a:rPr lang="zh-CN" altLang="en-US"/>
              <a:t>）</a:t>
            </a:r>
          </a:p>
          <a:p>
            <a:r>
              <a:rPr lang="zh-CN" altLang="en-US"/>
              <a:t>基本输入输出技术：</a:t>
            </a:r>
          </a:p>
          <a:p>
            <a:pPr lvl="1"/>
            <a:r>
              <a:rPr lang="zh-CN" altLang="en-US"/>
              <a:t>程序</a:t>
            </a:r>
            <a:r>
              <a:rPr lang="zh-CN" altLang="en-US">
                <a:solidFill>
                  <a:srgbClr val="FF0000"/>
                </a:solidFill>
              </a:rPr>
              <a:t>查询</a:t>
            </a:r>
            <a:r>
              <a:rPr lang="zh-CN" altLang="en-US"/>
              <a:t>方式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中断</a:t>
            </a:r>
            <a:r>
              <a:rPr lang="zh-CN" altLang="en-US"/>
              <a:t>控制方式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DMA</a:t>
            </a:r>
            <a:r>
              <a:rPr lang="en-US" altLang="zh-CN">
                <a:latin typeface="宋体" pitchFamily="2" charset="-122"/>
              </a:rPr>
              <a:t>(</a:t>
            </a:r>
            <a:r>
              <a:rPr lang="zh-CN" altLang="en-US"/>
              <a:t>直接存储器存取</a:t>
            </a:r>
            <a:r>
              <a:rPr lang="en-US" altLang="zh-CN">
                <a:latin typeface="宋体" pitchFamily="2" charset="-122"/>
              </a:rPr>
              <a:t>)</a:t>
            </a:r>
            <a:r>
              <a:rPr lang="zh-CN" altLang="en-US"/>
              <a:t>方式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通道</a:t>
            </a:r>
            <a:r>
              <a:rPr lang="zh-CN" altLang="en-US"/>
              <a:t>控制方式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8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总线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输入</a:t>
            </a:r>
            <a:r>
              <a:rPr lang="en-US" altLang="zh-CN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/</a:t>
            </a:r>
            <a:r>
              <a:rPr lang="zh-CN" altLang="en-US" sz="4000" b="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输出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系统</a:t>
            </a:r>
            <a:endParaRPr lang="zh-CN" altLang="en-US" sz="4000" b="0" dirty="0">
              <a:solidFill>
                <a:srgbClr val="CCFF66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71523" name="Rectangle 3"/>
          <p:cNvSpPr>
            <a:spLocks noChangeArrowheads="1"/>
          </p:cNvSpPr>
          <p:nvPr/>
        </p:nvSpPr>
        <p:spPr bwMode="auto">
          <a:xfrm>
            <a:off x="1979613" y="4437063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200" b="0" dirty="0">
                <a:latin typeface="+mn-lt"/>
                <a:ea typeface="楷体" panose="02010609060101010101" pitchFamily="49" charset="-122"/>
              </a:rPr>
              <a:t>8.2  </a:t>
            </a:r>
            <a:r>
              <a:rPr lang="zh-CN" altLang="en-US" sz="4200" b="0" dirty="0">
                <a:latin typeface="+mn-lt"/>
                <a:ea typeface="楷体" panose="02010609060101010101" pitchFamily="49" charset="-122"/>
              </a:rPr>
              <a:t>总线技术</a:t>
            </a:r>
          </a:p>
        </p:txBody>
      </p:sp>
      <p:sp>
        <p:nvSpPr>
          <p:cNvPr id="1771524" name="Rectangle 4"/>
          <p:cNvSpPr>
            <a:spLocks noChangeArrowheads="1"/>
          </p:cNvSpPr>
          <p:nvPr/>
        </p:nvSpPr>
        <p:spPr bwMode="auto">
          <a:xfrm>
            <a:off x="1979613" y="515778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800" dirty="0">
                <a:solidFill>
                  <a:srgbClr val="CC0066"/>
                </a:solidFill>
                <a:ea typeface="隶书" pitchFamily="49" charset="-122"/>
              </a:rPr>
              <a:t>8.2.1</a:t>
            </a:r>
            <a:r>
              <a:rPr lang="en-US" altLang="zh-CN" sz="4200" b="0" dirty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200" b="0" dirty="0">
                <a:solidFill>
                  <a:srgbClr val="CC0066"/>
                </a:solidFill>
                <a:latin typeface="隶书" pitchFamily="49" charset="-122"/>
                <a:ea typeface="隶书" pitchFamily="49" charset="-122"/>
              </a:rPr>
              <a:t>总线类型与结构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1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33523</TotalTime>
  <Words>3242</Words>
  <Application>Microsoft Office PowerPoint</Application>
  <PresentationFormat>全屏显示(4:3)</PresentationFormat>
  <Paragraphs>872</Paragraphs>
  <Slides>62</Slides>
  <Notes>9</Notes>
  <HiddenSlides>8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黑体</vt:lpstr>
      <vt:lpstr>隶书</vt:lpstr>
      <vt:lpstr>宋体</vt:lpstr>
      <vt:lpstr>Arial</vt:lpstr>
      <vt:lpstr>Arial Black</vt:lpstr>
      <vt:lpstr>Times New Roman</vt:lpstr>
      <vt:lpstr>Wingdings</vt:lpstr>
      <vt:lpstr>Pixel</vt:lpstr>
      <vt:lpstr>Visio</vt:lpstr>
      <vt:lpstr>PowerPoint 演示文稿</vt:lpstr>
      <vt:lpstr>第8章  总线与输入/输出系统</vt:lpstr>
      <vt:lpstr>PowerPoint 演示文稿</vt:lpstr>
      <vt:lpstr>8.1  概述  一、总线</vt:lpstr>
      <vt:lpstr>8.1  概述  一、总线</vt:lpstr>
      <vt:lpstr>8.1  概述  一、总线</vt:lpstr>
      <vt:lpstr>8.1  概述  二、输入/输出系统</vt:lpstr>
      <vt:lpstr>8.1  概述  二、输入/输出系统</vt:lpstr>
      <vt:lpstr>PowerPoint 演示文稿</vt:lpstr>
      <vt:lpstr>8.2  总线技术</vt:lpstr>
      <vt:lpstr>8.2.1 总线类型与结构          1. 总线类型</vt:lpstr>
      <vt:lpstr>8.2.1 总线类型与结构         2. 总线特性及性能指标</vt:lpstr>
      <vt:lpstr>8.2.1 总线类型与结构         3. 总线结构</vt:lpstr>
      <vt:lpstr>8.2.1 总线类型与结构         3. 总线结构</vt:lpstr>
      <vt:lpstr>PowerPoint 演示文稿</vt:lpstr>
      <vt:lpstr>PowerPoint 演示文稿</vt:lpstr>
      <vt:lpstr>8.2.2 总线的信息传输方式      1. 总线操作</vt:lpstr>
      <vt:lpstr>8.2.2 总线的信息传输方式      1. 总线操作</vt:lpstr>
      <vt:lpstr>8.2.2 总线的信息传输方式      1. 总线操作</vt:lpstr>
      <vt:lpstr>8.2.2 总线的信息传输方式      1. 总线操作</vt:lpstr>
      <vt:lpstr>PowerPoint 演示文稿</vt:lpstr>
      <vt:lpstr>8.2.2 总线的信息传输方式      2. 数据传输方式</vt:lpstr>
      <vt:lpstr>8.2.2 总线的信息传输方式      2. 数据传输方式</vt:lpstr>
      <vt:lpstr>8.2.2 总线的信息传输方式      3. 总线通信方式</vt:lpstr>
      <vt:lpstr>8.2.2 总线的信息传输方式      3. 总线通信方式</vt:lpstr>
      <vt:lpstr>8.2.2 总线的信息传输方式      3. 总线通信方式</vt:lpstr>
      <vt:lpstr>8.2.2 总线的信息传输方式      3. 总线通信方式</vt:lpstr>
      <vt:lpstr>PowerPoint 演示文稿</vt:lpstr>
      <vt:lpstr>8.2.3 总线仲裁</vt:lpstr>
      <vt:lpstr>8.2.3 总线仲裁     1. 集中式仲裁：链式查询(菊花链)</vt:lpstr>
      <vt:lpstr>8.2.3 总线仲裁     1. 集中式仲裁：链式查询(菊花链)</vt:lpstr>
      <vt:lpstr>8.2.3 总线仲裁     1. 集中式仲裁：计数器定时查询</vt:lpstr>
      <vt:lpstr>8.2.3 总线仲裁     1. 集中式仲裁：计数器定时查询</vt:lpstr>
      <vt:lpstr>8.2.3 总线仲裁     1. 集中式仲裁：独立请求</vt:lpstr>
      <vt:lpstr>8.2.3 总线仲裁     1. 集中式仲裁：独立请求</vt:lpstr>
      <vt:lpstr>8.2.3 总线仲裁      2. 分布式仲裁</vt:lpstr>
      <vt:lpstr>8.2.3 总线仲裁      2. 分布式仲裁</vt:lpstr>
      <vt:lpstr>8.2.3 总线仲裁      2. 分布式仲裁</vt:lpstr>
      <vt:lpstr>PowerPoint 演示文稿</vt:lpstr>
      <vt:lpstr>8.2.4 典型的总线</vt:lpstr>
      <vt:lpstr>8.2.4 典型的总线      1. PCI 总线</vt:lpstr>
      <vt:lpstr>8.2.4 典型的总线      1. PCI 总线</vt:lpstr>
      <vt:lpstr>8.2.4 典型的总线      1. PCI 总线</vt:lpstr>
      <vt:lpstr>8.2.4 典型的总线      2. PCI Express 总线</vt:lpstr>
      <vt:lpstr>8.2.4 典型的总线      2. PCI Express 总线</vt:lpstr>
      <vt:lpstr>8.2.4 典型的总线      2. PCI Express 总线</vt:lpstr>
      <vt:lpstr>8.2.4 典型的总线      2. PCI Express 总线</vt:lpstr>
      <vt:lpstr>8.2.4 典型的总线      2. PCI Express 总线</vt:lpstr>
      <vt:lpstr>8.2.4 典型的总线      2. PCI Express 总线</vt:lpstr>
      <vt:lpstr>8.2.4 典型的总线      3. USB 总线</vt:lpstr>
      <vt:lpstr>8.2.4 典型的总线      3. USB 总线</vt:lpstr>
      <vt:lpstr>8.2.4 典型的总线      3. USB 总线</vt:lpstr>
      <vt:lpstr>8.2.4 典型的总线      3. USB 总线</vt:lpstr>
      <vt:lpstr>8.2.4 典型的总线      4. 总线的应用</vt:lpstr>
      <vt:lpstr>PowerPoint 演示文稿</vt:lpstr>
      <vt:lpstr>PowerPoint 演示文稿</vt:lpstr>
      <vt:lpstr>8.3 输入/输出接口</vt:lpstr>
      <vt:lpstr>8.3 输入/输出接口     1. I/O接口作用及模型</vt:lpstr>
      <vt:lpstr>8.3 输入/输出接口     1. I/O接口作用及模型</vt:lpstr>
      <vt:lpstr>8.3 输入/输出接口     2. I/O地址编址方式</vt:lpstr>
      <vt:lpstr>8.3 输入/输出接口     3. I/O接口设计</vt:lpstr>
      <vt:lpstr>8.3 输入/输出接口     3. I/O接口设计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第8章 总线与输入输出系统</dc:subject>
  <dc:creator>车向泉</dc:creator>
  <dc:description>8.1 总线与输入输出系统概述_x000d_
8.2 总线_x000d_
8.3 输入输出接口</dc:description>
  <cp:lastModifiedBy>Che Xiangquan</cp:lastModifiedBy>
  <cp:revision>1434</cp:revision>
  <dcterms:created xsi:type="dcterms:W3CDTF">1601-01-01T00:00:00Z</dcterms:created>
  <dcterms:modified xsi:type="dcterms:W3CDTF">2021-04-06T09:40:34Z</dcterms:modified>
</cp:coreProperties>
</file>